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28" r:id="rId2"/>
    <p:sldId id="784" r:id="rId3"/>
    <p:sldId id="785" r:id="rId4"/>
    <p:sldId id="786" r:id="rId5"/>
    <p:sldId id="788" r:id="rId6"/>
    <p:sldId id="802" r:id="rId7"/>
    <p:sldId id="776" r:id="rId8"/>
    <p:sldId id="766" r:id="rId9"/>
    <p:sldId id="783" r:id="rId10"/>
    <p:sldId id="765" r:id="rId11"/>
    <p:sldId id="782" r:id="rId12"/>
    <p:sldId id="806" r:id="rId13"/>
    <p:sldId id="803" r:id="rId14"/>
    <p:sldId id="800" r:id="rId15"/>
    <p:sldId id="790" r:id="rId16"/>
    <p:sldId id="793" r:id="rId17"/>
    <p:sldId id="801" r:id="rId18"/>
    <p:sldId id="794" r:id="rId19"/>
    <p:sldId id="796" r:id="rId20"/>
    <p:sldId id="797" r:id="rId21"/>
    <p:sldId id="791" r:id="rId22"/>
    <p:sldId id="795" r:id="rId23"/>
    <p:sldId id="798" r:id="rId24"/>
    <p:sldId id="805" r:id="rId25"/>
    <p:sldId id="792" r:id="rId26"/>
    <p:sldId id="804" r:id="rId27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2658ED4-02B7-407F-B04E-0B16F0BB8C04}">
          <p14:sldIdLst>
            <p14:sldId id="328"/>
            <p14:sldId id="784"/>
            <p14:sldId id="785"/>
            <p14:sldId id="786"/>
            <p14:sldId id="788"/>
            <p14:sldId id="802"/>
            <p14:sldId id="776"/>
            <p14:sldId id="766"/>
            <p14:sldId id="783"/>
            <p14:sldId id="765"/>
            <p14:sldId id="782"/>
            <p14:sldId id="806"/>
            <p14:sldId id="803"/>
            <p14:sldId id="800"/>
            <p14:sldId id="790"/>
            <p14:sldId id="793"/>
            <p14:sldId id="801"/>
            <p14:sldId id="794"/>
            <p14:sldId id="796"/>
            <p14:sldId id="797"/>
            <p14:sldId id="791"/>
            <p14:sldId id="795"/>
            <p14:sldId id="798"/>
            <p14:sldId id="805"/>
            <p14:sldId id="792"/>
            <p14:sldId id="8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1B283"/>
    <a:srgbClr val="006600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9" autoAdjust="0"/>
    <p:restoredTop sz="82173" autoAdjust="0"/>
  </p:normalViewPr>
  <p:slideViewPr>
    <p:cSldViewPr snapToGrid="0">
      <p:cViewPr varScale="1">
        <p:scale>
          <a:sx n="75" d="100"/>
          <a:sy n="75" d="100"/>
        </p:scale>
        <p:origin x="160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2386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5" rIns="96604" bIns="48305" numCol="1" anchor="t" anchorCtr="0" compatLnSpc="1">
            <a:prstTxWarp prst="textNoShape">
              <a:avLst/>
            </a:prstTxWarp>
          </a:bodyPr>
          <a:lstStyle>
            <a:lvl1pPr defTabSz="966842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5" rIns="96604" bIns="48305" numCol="1" anchor="t" anchorCtr="0" compatLnSpc="1">
            <a:prstTxWarp prst="textNoShape">
              <a:avLst/>
            </a:prstTxWarp>
          </a:bodyPr>
          <a:lstStyle>
            <a:lvl1pPr algn="r" defTabSz="966842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1134"/>
            <a:ext cx="4160937" cy="36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5" rIns="96604" bIns="48305" numCol="1" anchor="b" anchorCtr="0" compatLnSpc="1">
            <a:prstTxWarp prst="textNoShape">
              <a:avLst/>
            </a:prstTxWarp>
          </a:bodyPr>
          <a:lstStyle>
            <a:lvl1pPr defTabSz="966842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51134"/>
            <a:ext cx="4160936" cy="36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5" rIns="96604" bIns="48305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400"/>
            </a:lvl1pPr>
          </a:lstStyle>
          <a:p>
            <a:pPr>
              <a:defRPr/>
            </a:pPr>
            <a:fld id="{549A7FA7-E1B8-4CDD-8F7C-1E113DA1F1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439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t" anchorCtr="0" compatLnSpc="1">
            <a:prstTxWarp prst="textNoShape">
              <a:avLst/>
            </a:prstTxWarp>
          </a:bodyPr>
          <a:lstStyle>
            <a:lvl1pPr defTabSz="956890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t" anchorCtr="0" compatLnSpc="1">
            <a:prstTxWarp prst="textNoShape">
              <a:avLst/>
            </a:prstTxWarp>
          </a:bodyPr>
          <a:lstStyle>
            <a:lvl1pPr algn="r" defTabSz="956890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9188" cy="2744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7505"/>
            <a:ext cx="4160937" cy="36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b" anchorCtr="0" compatLnSpc="1">
            <a:prstTxWarp prst="textNoShape">
              <a:avLst/>
            </a:prstTxWarp>
          </a:bodyPr>
          <a:lstStyle>
            <a:lvl1pPr defTabSz="956890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7505"/>
            <a:ext cx="4160937" cy="36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400"/>
            </a:lvl1pPr>
          </a:lstStyle>
          <a:p>
            <a:pPr>
              <a:defRPr/>
            </a:pPr>
            <a:fld id="{5B598F11-C2C5-40D4-B32B-C1AF9DA15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710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Time to start answering this question!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349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AI is becoming common – even on small, cheap processors. And there are *multiple* ML courses at Tufts.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188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OK, neither Raspberry Pi nor Arduino are a processor family! So this data is a bit confusing.</a:t>
            </a:r>
          </a:p>
          <a:p>
            <a:r>
              <a:rPr lang="en-US" dirty="0"/>
              <a:t>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134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They’re trying to get you comfortable with their tools now, so you buy their chips later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072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Yes, life is hard! And everyone is multi-tasking </a:t>
            </a:r>
            <a:r>
              <a:rPr lang="en-US" dirty="0">
                <a:sym typeface="Wingdings" panose="05000000000000000000" pitchFamily="2" charset="2"/>
              </a:rPr>
              <a:t>. Actually, this was already a challenging fact of life when I left Intel in 2014.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440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94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these numbers mean? Of the 650+ survey respondents, 29% said that the project they’re currently working on is targeted at industrial control.</a:t>
            </a:r>
          </a:p>
          <a:p>
            <a:r>
              <a:rPr lang="en-US" dirty="0"/>
              <a:t>The survey question is the “For what types…”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134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yes, C and C++ rule the embedded world. I’m surprised Python is as high as it is! And, really, ADA?</a:t>
            </a:r>
          </a:p>
          <a:p>
            <a:r>
              <a:rPr lang="en-US" dirty="0"/>
              <a:t>And almost nobody is using Rust yet.</a:t>
            </a:r>
          </a:p>
          <a:p>
            <a:r>
              <a:rPr lang="en-US" dirty="0"/>
              <a:t>Also, I don’t take this to mean you should *only* learn about SW. Learn both – they mesh. And remember: 47% of respondents worked on integration.</a:t>
            </a:r>
          </a:p>
          <a:p>
            <a:r>
              <a:rPr lang="en-US" dirty="0"/>
              <a:t>I originally wanted to target this course to </a:t>
            </a:r>
            <a:r>
              <a:rPr lang="en-US" dirty="0" err="1"/>
              <a:t>microPython</a:t>
            </a:r>
            <a:r>
              <a:rPr lang="en-US" dirty="0"/>
              <a:t> – but it would have resulted in unhappy job interviews.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386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a new CPU a big deal? Because each new CPU family comes with its own API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314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Arduino surprises me, but just a bit. Raspberry Pi is a total surprise.</a:t>
            </a:r>
          </a:p>
          <a:p>
            <a:r>
              <a:rPr lang="en-US" dirty="0"/>
              <a:t>Arduino is the “one API to rule them all.” But it’s a slow, weak API. So people use it to develop the slow version of their new algorithms while they learn the new API for their new chip.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822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some stats that I didn’t show say that the fraction of people using an open-source O/S is growing, not shrinking.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75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almost nobody uses Keil’s RTX. And I’ve never even heard of Embedded Linux.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48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Multiple responses allowed.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86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05376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41151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87693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346669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9310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15055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65896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52176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05385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87689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42147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 smtClean="0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EE 152 Joel Grodstein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715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2ECDC20A-2A00-44F3-B6D9-A07784439C41}" type="slidenum">
              <a:rPr lang="en-US" altLang="en-US" sz="1400" smtClean="0"/>
              <a:pPr algn="r" eaLnBrk="1" hangingPunct="1">
                <a:defRPr/>
              </a:pPr>
              <a:t>‹#›</a:t>
            </a:fld>
            <a:endParaRPr lang="en-US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el.grodstein@tufts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mbedded.com/embedded-survey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e.tufts.edu/ee/152RT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1752600"/>
          </a:xfrm>
        </p:spPr>
        <p:txBody>
          <a:bodyPr/>
          <a:lstStyle/>
          <a:p>
            <a:pPr eaLnBrk="1" hangingPunct="1"/>
            <a:r>
              <a:rPr lang="en-US" altLang="en-US" dirty="0"/>
              <a:t>EE 152</a:t>
            </a:r>
            <a:br>
              <a:rPr lang="en-US" altLang="en-US" dirty="0"/>
            </a:br>
            <a:r>
              <a:rPr lang="en-US" altLang="en-US" dirty="0"/>
              <a:t>Real-time embedded systems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514600"/>
            <a:ext cx="8382000" cy="3352800"/>
          </a:xfrm>
        </p:spPr>
        <p:txBody>
          <a:bodyPr/>
          <a:lstStyle/>
          <a:p>
            <a:pPr eaLnBrk="1" hangingPunct="1"/>
            <a:r>
              <a:rPr lang="en-US" altLang="en-US" dirty="0"/>
              <a:t>Tufts University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Instructor: Joel </a:t>
            </a:r>
            <a:r>
              <a:rPr lang="en-US" altLang="en-US" dirty="0" err="1"/>
              <a:t>Grodstein</a:t>
            </a:r>
            <a:endParaRPr lang="en-US" altLang="en-US" dirty="0"/>
          </a:p>
          <a:p>
            <a:pPr eaLnBrk="1" hangingPunct="1"/>
            <a:r>
              <a:rPr lang="en-US" altLang="en-US" dirty="0">
                <a:solidFill>
                  <a:schemeClr val="accent2"/>
                </a:solidFill>
                <a:hlinkClick r:id="rId2"/>
              </a:rPr>
              <a:t>joel.grodstein@tufts.edu</a:t>
            </a:r>
            <a:endParaRPr lang="en-US" altLang="en-US" dirty="0">
              <a:solidFill>
                <a:schemeClr val="accent2"/>
              </a:solidFill>
            </a:endParaRP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it-IT" altLang="en-US" dirty="0"/>
              <a:t>Day #1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F568F-8C6B-4B5F-B1B3-C479FA07F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28F6-621B-426F-9004-A8EFA5BEB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50731"/>
            <a:ext cx="7772400" cy="4997668"/>
          </a:xfrm>
        </p:spPr>
        <p:txBody>
          <a:bodyPr/>
          <a:lstStyle/>
          <a:p>
            <a:r>
              <a:rPr lang="en-US" dirty="0"/>
              <a:t>No tests (so far)</a:t>
            </a:r>
          </a:p>
          <a:p>
            <a:r>
              <a:rPr lang="en-US" dirty="0"/>
              <a:t>Labs take up about half the course (including prep, reports)</a:t>
            </a:r>
          </a:p>
          <a:p>
            <a:pPr>
              <a:spcBef>
                <a:spcPts val="0"/>
              </a:spcBef>
            </a:pPr>
            <a:r>
              <a:rPr lang="en-US" dirty="0"/>
              <a:t>Maybe a homework or two (also by group)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FE2B7-60C9-4F5F-82EC-6A0AD1A7E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315532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259D-3137-46C6-B714-B66087C6F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BDDDB-0B0A-4A10-8C4B-EF3743150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11" y="1217987"/>
            <a:ext cx="8427307" cy="4913868"/>
          </a:xfrm>
        </p:spPr>
        <p:txBody>
          <a:bodyPr/>
          <a:lstStyle/>
          <a:p>
            <a:r>
              <a:rPr lang="en-US" sz="2400" dirty="0"/>
              <a:t>Measure your own ECG (heartbeat signal)</a:t>
            </a:r>
          </a:p>
          <a:p>
            <a:r>
              <a:rPr lang="en-US" sz="2400" dirty="0"/>
              <a:t>Equipment: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Small pre-amp, scope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STM32L432 </a:t>
            </a:r>
            <a:r>
              <a:rPr lang="en-US" sz="2000" dirty="0" err="1"/>
              <a:t>Nucleo</a:t>
            </a:r>
            <a:r>
              <a:rPr lang="en-US" sz="2000" dirty="0"/>
              <a:t> board</a:t>
            </a:r>
          </a:p>
          <a:p>
            <a:r>
              <a:rPr lang="en-US" sz="2400" dirty="0"/>
              <a:t>Recording your own signals is </a:t>
            </a:r>
            <a:r>
              <a:rPr lang="en-US" sz="2400" b="1" i="1" dirty="0"/>
              <a:t>optional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It is </a:t>
            </a:r>
            <a:r>
              <a:rPr lang="en-US" sz="2000" b="1" i="1" dirty="0"/>
              <a:t>confidential medical data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Turn in one data set per group (or turn in mine)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None of us are clinically qualified to diagnose from an ECG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Any abnormalities you see may well be artifacts of our cheap equipment See a licensed doctor if you have concerns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360CB9-2BB4-47B2-9E25-2B937DE65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039765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1E954-2213-D2E6-8065-43B822447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05900-AA57-41AA-1208-F32F064E4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Me: Joel Grodstein</a:t>
            </a:r>
          </a:p>
          <a:p>
            <a:r>
              <a:rPr lang="en-US" dirty="0"/>
              <a:t>TAs: ??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4B0FA-AF1A-2158-F6A3-02A4ADBB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865674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0F4D80-0E1F-486B-AF5F-F8CC5D3C8BA0}"/>
              </a:ext>
            </a:extLst>
          </p:cNvPr>
          <p:cNvSpPr/>
          <p:nvPr/>
        </p:nvSpPr>
        <p:spPr>
          <a:xfrm>
            <a:off x="685800" y="2699995"/>
            <a:ext cx="3117273" cy="625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72268-6F7D-4DB2-818B-18C1F7A5E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2FA98-E609-4776-BFD2-37D9708B8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this course about?</a:t>
            </a:r>
          </a:p>
          <a:p>
            <a:r>
              <a:rPr lang="en-US" dirty="0"/>
              <a:t>Course web page, course format &amp; workload</a:t>
            </a:r>
          </a:p>
          <a:p>
            <a:r>
              <a:rPr lang="en-US" dirty="0"/>
              <a:t>Industry survey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AA047D-C60B-42D0-B247-DBCA1081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794556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2E4CF-DAF8-0BAA-2403-1F919581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Embedded Market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F0B44-4494-590E-CEF6-9E45E270A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8038322" cy="4419600"/>
          </a:xfrm>
        </p:spPr>
        <p:txBody>
          <a:bodyPr/>
          <a:lstStyle/>
          <a:p>
            <a:r>
              <a:rPr lang="en-US" dirty="0"/>
              <a:t>Performed by </a:t>
            </a:r>
            <a:r>
              <a:rPr lang="en-US" dirty="0" err="1"/>
              <a:t>Aspencore</a:t>
            </a: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https://www.embedded.com/embedded-survey/</a:t>
            </a:r>
            <a:endParaRPr lang="en-US" dirty="0"/>
          </a:p>
          <a:p>
            <a:r>
              <a:rPr lang="en-US" dirty="0"/>
              <a:t>655 respondents</a:t>
            </a:r>
          </a:p>
          <a:p>
            <a:pPr lvl="1"/>
            <a:r>
              <a:rPr lang="en-US" dirty="0"/>
              <a:t>52% software people, 47% HW/SW integration, 38% HW</a:t>
            </a:r>
          </a:p>
          <a:p>
            <a:pPr lvl="1"/>
            <a:r>
              <a:rPr lang="en-US" dirty="0"/>
              <a:t>Current project is new = 45%, incremental update 55%</a:t>
            </a:r>
          </a:p>
          <a:p>
            <a:r>
              <a:rPr lang="en-US" dirty="0"/>
              <a:t>Survey + talking to industry people drove course decisions</a:t>
            </a:r>
          </a:p>
          <a:p>
            <a:pPr lvl="1"/>
            <a:r>
              <a:rPr lang="en-US" dirty="0"/>
              <a:t>Real goal for this course: make you look good on a job interview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80274C-B8B6-04AD-BDE5-875EEE626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68925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2736A-1595-D8B6-421B-1C653DF63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397765"/>
            <a:ext cx="7772400" cy="1850635"/>
          </a:xfrm>
        </p:spPr>
        <p:txBody>
          <a:bodyPr/>
          <a:lstStyle/>
          <a:p>
            <a:r>
              <a:rPr lang="en-US" dirty="0"/>
              <a:t>Survey question: “For what types of applications are your projects developed?”</a:t>
            </a:r>
          </a:p>
          <a:p>
            <a:pPr>
              <a:spcBef>
                <a:spcPts val="0"/>
              </a:spcBef>
            </a:pPr>
            <a:r>
              <a:rPr lang="en-US" dirty="0"/>
              <a:t>Message: there’s a broad range of applications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E55F6-E0A9-AB97-AE6C-DA30E097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ACB521-8A44-BAAB-8C64-6EB88D2E2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65" y="1074837"/>
            <a:ext cx="7254869" cy="339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3EB10-697A-5F5B-49A1-0AC2F8F1D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487" y="5057426"/>
            <a:ext cx="8715022" cy="1095020"/>
          </a:xfrm>
        </p:spPr>
        <p:txBody>
          <a:bodyPr/>
          <a:lstStyle/>
          <a:p>
            <a:r>
              <a:rPr lang="en-US" dirty="0"/>
              <a:t>Ratio of total resources ($, time, people) on HW vs. SW?</a:t>
            </a:r>
          </a:p>
          <a:p>
            <a:r>
              <a:rPr lang="en-US" dirty="0"/>
              <a:t>Current project is programmed mostly in 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BD9089-8D3A-6EC5-57AC-3B745E901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04C4E8-9D0B-B372-26EE-86C93ED9D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405"/>
            <a:ext cx="9144000" cy="42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19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DCBE9-8A75-4729-8414-64F63B81B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150BD-EF95-9206-7BF5-CF5E479C6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019870"/>
            <a:ext cx="7772400" cy="1076130"/>
          </a:xfrm>
        </p:spPr>
        <p:txBody>
          <a:bodyPr/>
          <a:lstStyle/>
          <a:p>
            <a:r>
              <a:rPr lang="en-US" dirty="0"/>
              <a:t>Remember this when we talk about programming APIs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305B9-3934-8524-C4AB-28EDA67FE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E01433-5A4F-7BFB-DEB1-10EE065C2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686" y="1748268"/>
            <a:ext cx="4667028" cy="311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83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0D53A-DCEE-1F2B-B7D0-5DDD634D6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159022"/>
            <a:ext cx="7772400" cy="936977"/>
          </a:xfrm>
        </p:spPr>
        <p:txBody>
          <a:bodyPr/>
          <a:lstStyle/>
          <a:p>
            <a:r>
              <a:rPr lang="en-US" dirty="0"/>
              <a:t>Did you start your current design with a development board? If so, which?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8E442-4F5A-F19A-473F-D64C9B97B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3D71B-96A3-AF55-B4D8-603DFB370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9735"/>
            <a:ext cx="9144000" cy="395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6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026FB-8133-7779-7732-CA75C5816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533052"/>
            <a:ext cx="7772400" cy="562947"/>
          </a:xfrm>
        </p:spPr>
        <p:txBody>
          <a:bodyPr/>
          <a:lstStyle/>
          <a:p>
            <a:r>
              <a:rPr lang="en-US" dirty="0"/>
              <a:t>Do you use an O/S? What kind?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63DB2-1A70-EA91-F810-164841352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D3A360-E6C4-4025-0FC9-ABBDBEA4F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957" y="1649576"/>
            <a:ext cx="4458086" cy="35588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B22E0B-B7CD-E02E-AD74-E87F311BF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5336" y="1028838"/>
            <a:ext cx="4473328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74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85102-B6DF-A548-CE54-28A48B8C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course, anyway?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237BC-FE86-F19A-8365-AD6128766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 of the course: Real-time Embedded Systems</a:t>
            </a:r>
          </a:p>
          <a:p>
            <a:r>
              <a:rPr lang="en-US" dirty="0"/>
              <a:t>What is an embedded system?</a:t>
            </a:r>
          </a:p>
          <a:p>
            <a:pPr lvl="1"/>
            <a:r>
              <a:rPr lang="en-US" dirty="0"/>
              <a:t>Something that computes but isn’t a computer</a:t>
            </a:r>
          </a:p>
          <a:p>
            <a:pPr lvl="1"/>
            <a:r>
              <a:rPr lang="en-US" dirty="0"/>
              <a:t>One example: anti-lock brakes</a:t>
            </a:r>
          </a:p>
          <a:p>
            <a:r>
              <a:rPr lang="en-US" dirty="0"/>
              <a:t>Any other examples?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C90045-3B30-C983-90CC-EAEAE1C3E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46699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85F7-7098-7D96-B384-50BF9BFE5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C0254-CC82-ADB0-0FDF-56C2D28B0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131836"/>
            <a:ext cx="7772400" cy="964164"/>
          </a:xfrm>
        </p:spPr>
        <p:txBody>
          <a:bodyPr/>
          <a:lstStyle/>
          <a:p>
            <a:r>
              <a:rPr lang="en-US" dirty="0"/>
              <a:t>Which O/S(s) are you currently using or considering?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F74E2-F21E-9921-50E2-8AE68D218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CFACE7-D48C-B795-B12A-1E96BD1EA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60" y="2769438"/>
            <a:ext cx="5524979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11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03814-D0C7-9083-AEC5-1D3526514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187244"/>
            <a:ext cx="7772400" cy="908756"/>
          </a:xfrm>
        </p:spPr>
        <p:txBody>
          <a:bodyPr/>
          <a:lstStyle/>
          <a:p>
            <a:r>
              <a:rPr lang="en-US" dirty="0"/>
              <a:t>Which of the following capabilities does your current project include?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65DDF3-E874-4A3E-A755-8340953A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  <p:pic>
        <p:nvPicPr>
          <p:cNvPr id="5" name="Picture 4" descr="A graph of a graph with text&#10;&#10;Description automatically generated with medium confidence">
            <a:extLst>
              <a:ext uri="{FF2B5EF4-FFF2-40B4-BE49-F238E27FC236}">
                <a16:creationId xmlns:a16="http://schemas.microsoft.com/office/drawing/2014/main" id="{6B21C38A-B90F-68EA-2A65-CBB838A2E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4" y="648345"/>
            <a:ext cx="8664691" cy="42294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BC4231-A182-136B-112E-8ACEF4ADB8C1}"/>
              </a:ext>
            </a:extLst>
          </p:cNvPr>
          <p:cNvSpPr txBox="1"/>
          <p:nvPr/>
        </p:nvSpPr>
        <p:spPr>
          <a:xfrm>
            <a:off x="2832650" y="1620079"/>
            <a:ext cx="6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E72545-369E-B6AF-5488-40F2265137F3}"/>
              </a:ext>
            </a:extLst>
          </p:cNvPr>
          <p:cNvSpPr txBox="1"/>
          <p:nvPr/>
        </p:nvSpPr>
        <p:spPr>
          <a:xfrm>
            <a:off x="1610136" y="1991138"/>
            <a:ext cx="1742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EE153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8BD38A-23BB-AFA1-A2CA-BA8765A14424}"/>
              </a:ext>
            </a:extLst>
          </p:cNvPr>
          <p:cNvSpPr txBox="1"/>
          <p:nvPr/>
        </p:nvSpPr>
        <p:spPr>
          <a:xfrm>
            <a:off x="1424606" y="2600736"/>
            <a:ext cx="1742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EE/ME 125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6D0F27-AFD2-959C-0C0C-96A8C4B21045}"/>
              </a:ext>
            </a:extLst>
          </p:cNvPr>
          <p:cNvSpPr txBox="1"/>
          <p:nvPr/>
        </p:nvSpPr>
        <p:spPr>
          <a:xfrm>
            <a:off x="1762536" y="2958545"/>
            <a:ext cx="1742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EE153</a:t>
            </a:r>
          </a:p>
        </p:txBody>
      </p:sp>
    </p:spTree>
    <p:extLst>
      <p:ext uri="{BB962C8B-B14F-4D97-AF65-F5344CB8AC3E}">
        <p14:creationId xmlns:p14="http://schemas.microsoft.com/office/powerpoint/2010/main" val="181530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227F1-4477-18AA-3BEA-312023A5D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8" y="5294486"/>
            <a:ext cx="8252178" cy="970846"/>
          </a:xfrm>
        </p:spPr>
        <p:txBody>
          <a:bodyPr/>
          <a:lstStyle/>
          <a:p>
            <a:r>
              <a:rPr lang="en-US" dirty="0"/>
              <a:t>Which of these technologies are you (a) using in your current project, and (b) considering for the next?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1FFD06-A72D-C76D-8CA8-3855E61BA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5A392-C854-8D1D-311D-F076F90B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586"/>
            <a:ext cx="9144000" cy="449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72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78324-818B-0444-CAE2-AAF0CDAB2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2D968-4989-C07C-8DC3-10834E8FC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253134"/>
            <a:ext cx="7772400" cy="842865"/>
          </a:xfrm>
        </p:spPr>
        <p:txBody>
          <a:bodyPr/>
          <a:lstStyle/>
          <a:p>
            <a:r>
              <a:rPr lang="en-US" dirty="0"/>
              <a:t>Which processor families are you using or considering?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5BD77B-60B3-DA78-30A3-688EDDE5B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B588FA-3C99-190C-6877-190B8C5F7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99" y="2583106"/>
            <a:ext cx="8779001" cy="169178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88B73A1-2B9A-AD57-BD73-A4A04182604C}"/>
              </a:ext>
            </a:extLst>
          </p:cNvPr>
          <p:cNvSpPr/>
          <p:nvPr/>
        </p:nvSpPr>
        <p:spPr>
          <a:xfrm>
            <a:off x="2445026" y="3429000"/>
            <a:ext cx="5625548" cy="2087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5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4F532-447A-8F37-0089-CC7121016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the money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19E57-D4CB-0F8E-6AF4-7A759D05C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companies have their own software infrastructures (free for universities </a:t>
            </a:r>
            <a:r>
              <a:rPr lang="en-US" dirty="0">
                <a:sym typeface="Wingdings" panose="05000000000000000000" pitchFamily="2" charset="2"/>
              </a:rPr>
              <a:t>)</a:t>
            </a:r>
          </a:p>
          <a:p>
            <a:r>
              <a:rPr lang="en-US" dirty="0">
                <a:sym typeface="Wingdings" panose="05000000000000000000" pitchFamily="2" charset="2"/>
              </a:rPr>
              <a:t>And we get free demo boards too </a:t>
            </a:r>
          </a:p>
          <a:p>
            <a:r>
              <a:rPr lang="en-US" dirty="0">
                <a:sym typeface="Wingdings" panose="05000000000000000000" pitchFamily="2" charset="2"/>
              </a:rPr>
              <a:t>Why do you think that is?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295155-3C4B-D171-46A5-5841D958E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39744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D8504-EF13-E877-66DE-C39C42DBE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238046"/>
            <a:ext cx="7772400" cy="948266"/>
          </a:xfrm>
        </p:spPr>
        <p:txBody>
          <a:bodyPr/>
          <a:lstStyle/>
          <a:p>
            <a:r>
              <a:rPr lang="en-US" dirty="0"/>
              <a:t>How many projects did you work on in the past year; how many are you working on now?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3C807-8879-237C-ED03-3982901B2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C2FB44-A3F2-1406-6BC6-43081D3D9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46"/>
            <a:ext cx="9144000" cy="455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5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E5FF-BE21-4F64-D229-12A8A4580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086DC-2205-F183-0A30-D4778E40A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Programming background</a:t>
            </a:r>
          </a:p>
          <a:p>
            <a:pPr lvl="1"/>
            <a:r>
              <a:rPr lang="en-US" dirty="0"/>
              <a:t>Comfortable in C? Other languages?</a:t>
            </a:r>
          </a:p>
          <a:p>
            <a:pPr lvl="1"/>
            <a:r>
              <a:rPr lang="en-US" dirty="0"/>
              <a:t>Used </a:t>
            </a:r>
            <a:r>
              <a:rPr lang="en-US" dirty="0" err="1"/>
              <a:t>VSCode</a:t>
            </a:r>
            <a:r>
              <a:rPr lang="en-US" dirty="0"/>
              <a:t>?</a:t>
            </a:r>
          </a:p>
          <a:p>
            <a:r>
              <a:rPr lang="en-US" dirty="0"/>
              <a:t>Embedded background</a:t>
            </a:r>
          </a:p>
          <a:p>
            <a:pPr lvl="1"/>
            <a:r>
              <a:rPr lang="en-US" dirty="0"/>
              <a:t>Used Arduino, Raspberry Pi, other?</a:t>
            </a:r>
          </a:p>
          <a:p>
            <a:pPr lvl="1"/>
            <a:r>
              <a:rPr lang="en-US" dirty="0"/>
              <a:t>How much?</a:t>
            </a:r>
          </a:p>
          <a:p>
            <a:r>
              <a:rPr lang="en-US" dirty="0"/>
              <a:t>DSP background?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6ABB42-6FF1-CA72-C6CD-567B58A7E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996330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6BBE5-8207-32AF-7348-C1EBDB216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Real-time </a:t>
            </a:r>
            <a:r>
              <a:rPr lang="en-US" dirty="0"/>
              <a:t>embedded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C0A98-32E0-E6C1-EEF5-B5928A48A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5" y="1188720"/>
            <a:ext cx="8358808" cy="4797552"/>
          </a:xfrm>
        </p:spPr>
        <p:txBody>
          <a:bodyPr/>
          <a:lstStyle/>
          <a:p>
            <a:r>
              <a:rPr lang="en-US" dirty="0"/>
              <a:t>OK, now we know what “embedded” means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i="1" dirty="0"/>
              <a:t>Real-time</a:t>
            </a:r>
            <a:r>
              <a:rPr lang="en-US" dirty="0"/>
              <a:t> means that it analyzes data immediately, with stringent constraints on response time</a:t>
            </a:r>
            <a:endParaRPr lang="en-US" i="1" dirty="0"/>
          </a:p>
          <a:p>
            <a:r>
              <a:rPr lang="en-US" dirty="0"/>
              <a:t>What real-time embedded devices can you think of?</a:t>
            </a:r>
          </a:p>
          <a:p>
            <a:pPr lvl="1">
              <a:spcBef>
                <a:spcPts val="0"/>
              </a:spcBef>
            </a:pPr>
            <a:r>
              <a:rPr lang="en-US" dirty="0"/>
              <a:t>Automotive (anti-lock brakes, traction control, …)</a:t>
            </a:r>
          </a:p>
          <a:p>
            <a:pPr lvl="1">
              <a:spcBef>
                <a:spcPts val="0"/>
              </a:spcBef>
            </a:pPr>
            <a:r>
              <a:rPr lang="en-US" dirty="0"/>
              <a:t>Medical (pacemaker, defibrillator, surgical robots, handheld ultrasound, …)</a:t>
            </a:r>
          </a:p>
          <a:p>
            <a:r>
              <a:rPr lang="en-US" dirty="0"/>
              <a:t>For each one: what is the input signal? The output? The processing in between?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E8ACE-1BCA-4FD0-8CB6-5418B0D42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3993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22C30-1700-5EDD-6CEB-ECE416D2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E35A3-B95F-1906-29AB-5892DCADC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155" y="1676400"/>
            <a:ext cx="7315200" cy="4419600"/>
          </a:xfrm>
        </p:spPr>
        <p:txBody>
          <a:bodyPr/>
          <a:lstStyle/>
          <a:p>
            <a:r>
              <a:rPr lang="en-US" dirty="0"/>
              <a:t>Now we know what “real-time embedded  system” means</a:t>
            </a:r>
          </a:p>
          <a:p>
            <a:r>
              <a:rPr lang="en-US" dirty="0"/>
              <a:t>Goals for the course</a:t>
            </a:r>
          </a:p>
          <a:p>
            <a:pPr lvl="1"/>
            <a:r>
              <a:rPr lang="en-US" dirty="0"/>
              <a:t>Learn the issues (HW, SW, debug) that make this hard</a:t>
            </a:r>
          </a:p>
          <a:p>
            <a:pPr lvl="1"/>
            <a:r>
              <a:rPr lang="en-US" dirty="0"/>
              <a:t>Note: “debug” is sometimes the hardest!</a:t>
            </a:r>
          </a:p>
          <a:p>
            <a:pPr lvl="1"/>
            <a:r>
              <a:rPr lang="en-US" dirty="0"/>
              <a:t>Build a real-time embedded medical device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10810-5931-D60D-DE19-4164B680C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590589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F674C-7C3F-35A5-8C6B-06758F1C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 spent summer vacation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AA533-094C-E43A-780E-0DBBF63DB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think I spent my summer?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at the beach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researching Important Stuff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trying to understand enough about embedded systems to teach this course</a:t>
            </a:r>
          </a:p>
          <a:p>
            <a:r>
              <a:rPr lang="en-US" dirty="0"/>
              <a:t>Most eye-opening part for me: infrastructure wars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2F81D-049E-D3A8-9861-C781CCC2D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401289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85102-B6DF-A548-CE54-28A48B8C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many infrastructures…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237BC-FE86-F19A-8365-AD6128766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43" y="1580445"/>
            <a:ext cx="8208819" cy="4165728"/>
          </a:xfrm>
        </p:spPr>
        <p:txBody>
          <a:bodyPr/>
          <a:lstStyle/>
          <a:p>
            <a:r>
              <a:rPr lang="en-US" dirty="0"/>
              <a:t>How many embedded-programming environments can you think of?</a:t>
            </a:r>
          </a:p>
          <a:p>
            <a:pPr lvl="1"/>
            <a:r>
              <a:rPr lang="en-US" dirty="0"/>
              <a:t>Arduino, Raspberry Pi, </a:t>
            </a:r>
            <a:r>
              <a:rPr lang="en-US" dirty="0" err="1"/>
              <a:t>MicroPython</a:t>
            </a:r>
            <a:r>
              <a:rPr lang="en-US" dirty="0"/>
              <a:t>, </a:t>
            </a:r>
            <a:r>
              <a:rPr lang="en-US" dirty="0" err="1"/>
              <a:t>CircuitPython</a:t>
            </a:r>
            <a:r>
              <a:rPr lang="en-US" dirty="0"/>
              <a:t>, </a:t>
            </a:r>
            <a:r>
              <a:rPr lang="en-US" dirty="0" err="1"/>
              <a:t>mbed</a:t>
            </a:r>
            <a:endParaRPr lang="en-US" dirty="0"/>
          </a:p>
          <a:p>
            <a:pPr lvl="1"/>
            <a:r>
              <a:rPr lang="en-US" dirty="0"/>
              <a:t>STM CMSIS, LL, HAL</a:t>
            </a:r>
          </a:p>
          <a:p>
            <a:pPr lvl="1"/>
            <a:r>
              <a:rPr lang="en-US" dirty="0"/>
              <a:t>Infineon PDL, HAL</a:t>
            </a:r>
          </a:p>
          <a:p>
            <a:pPr lvl="1"/>
            <a:r>
              <a:rPr lang="en-US" dirty="0"/>
              <a:t>C vs. C++ vs. assembly</a:t>
            </a:r>
          </a:p>
          <a:p>
            <a:r>
              <a:rPr lang="en-US" dirty="0"/>
              <a:t>Can anyone make a quick case for pros and cons of some of these? </a:t>
            </a:r>
          </a:p>
          <a:p>
            <a:r>
              <a:rPr lang="en-US" dirty="0"/>
              <a:t>We’ll learn how to choose the right tool for the job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C90045-3B30-C983-90CC-EAEAE1C3E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397005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0F4D80-0E1F-486B-AF5F-F8CC5D3C8BA0}"/>
              </a:ext>
            </a:extLst>
          </p:cNvPr>
          <p:cNvSpPr/>
          <p:nvPr/>
        </p:nvSpPr>
        <p:spPr>
          <a:xfrm>
            <a:off x="685800" y="2180453"/>
            <a:ext cx="7002379" cy="625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72268-6F7D-4DB2-818B-18C1F7A5E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2FA98-E609-4776-BFD2-37D9708B8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this course about?</a:t>
            </a:r>
          </a:p>
          <a:p>
            <a:r>
              <a:rPr lang="en-US" dirty="0"/>
              <a:t>Course web page, course format &amp; workload</a:t>
            </a:r>
          </a:p>
          <a:p>
            <a:r>
              <a:rPr lang="en-US" dirty="0"/>
              <a:t>Industry survey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AA047D-C60B-42D0-B247-DBCA1081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352146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A54B3-E733-4B3F-A2EA-0AE2FE87A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web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81151-0AB3-46CF-BF6E-FF5AD7D1D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https://www.ece.tufts.edu/ee/152RTE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Syllabus, class calendar, all lecture slides</a:t>
            </a:r>
          </a:p>
          <a:p>
            <a:pPr lvl="1"/>
            <a:r>
              <a:rPr lang="en-US" dirty="0"/>
              <a:t>All labs, as well as the lab turn-in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04F61-DF79-45BE-AF7F-63D1D85E5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3791447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9B2B6-FCD4-4DF6-B56D-E8B89F4B8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94805-9792-4FAB-9039-C00B0D875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8451"/>
            <a:ext cx="7905044" cy="4703849"/>
          </a:xfrm>
        </p:spPr>
        <p:txBody>
          <a:bodyPr/>
          <a:lstStyle/>
          <a:p>
            <a:r>
              <a:rPr lang="en-US" dirty="0"/>
              <a:t>Divided up into groups of </a:t>
            </a:r>
            <a:r>
              <a:rPr lang="en-US" dirty="0">
                <a:sym typeface="Symbol" panose="05050102010706020507" pitchFamily="18" charset="2"/>
              </a:rPr>
              <a:t></a:t>
            </a:r>
            <a:r>
              <a:rPr lang="en-US" dirty="0"/>
              <a:t>3 people</a:t>
            </a:r>
          </a:p>
          <a:p>
            <a:pPr lvl="1">
              <a:spcBef>
                <a:spcPts val="0"/>
              </a:spcBef>
            </a:pPr>
            <a:r>
              <a:rPr lang="en-US" dirty="0"/>
              <a:t>Try to have different skill sets in each group (SW, HW)</a:t>
            </a:r>
          </a:p>
          <a:p>
            <a:pPr lvl="1">
              <a:spcBef>
                <a:spcPts val="0"/>
              </a:spcBef>
            </a:pPr>
            <a:r>
              <a:rPr lang="en-US" dirty="0"/>
              <a:t>All labs are done by group (just turn in one report)</a:t>
            </a:r>
          </a:p>
          <a:p>
            <a:pPr lvl="1">
              <a:spcBef>
                <a:spcPts val="0"/>
              </a:spcBef>
            </a:pPr>
            <a:r>
              <a:rPr lang="en-US" dirty="0"/>
              <a:t>Can switch groups halfway through the course</a:t>
            </a:r>
          </a:p>
          <a:p>
            <a:r>
              <a:rPr lang="en-US" dirty="0"/>
              <a:t>Roughly half lectures, half labs (see class calendar)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0A3A39-6994-4B15-A977-36598AE5A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152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89662203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7030A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accent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41144</TotalTime>
  <Words>1287</Words>
  <Application>Microsoft Office PowerPoint</Application>
  <PresentationFormat>On-screen Show (4:3)</PresentationFormat>
  <Paragraphs>168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Symbol</vt:lpstr>
      <vt:lpstr>Times New Roman</vt:lpstr>
      <vt:lpstr>Wingdings</vt:lpstr>
      <vt:lpstr>Default Design</vt:lpstr>
      <vt:lpstr>EE 152 Real-time embedded systems</vt:lpstr>
      <vt:lpstr>What is this course, anyway?</vt:lpstr>
      <vt:lpstr>Real-time embedded systems</vt:lpstr>
      <vt:lpstr>Goals for the course</vt:lpstr>
      <vt:lpstr>How I spent summer vacation</vt:lpstr>
      <vt:lpstr>So many infrastructures…</vt:lpstr>
      <vt:lpstr>Agenda for today</vt:lpstr>
      <vt:lpstr>Class web page</vt:lpstr>
      <vt:lpstr>Class format</vt:lpstr>
      <vt:lpstr>Workload</vt:lpstr>
      <vt:lpstr>Physical labs</vt:lpstr>
      <vt:lpstr>People</vt:lpstr>
      <vt:lpstr>Agenda for today</vt:lpstr>
      <vt:lpstr>2023 Embedded Market 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Follow the money</vt:lpstr>
      <vt:lpstr>PowerPoint Presentation</vt:lpstr>
      <vt:lpstr>Poll</vt:lpstr>
    </vt:vector>
  </TitlesOfParts>
  <Company>Drexel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Computing with biological parts</dc:title>
  <dc:creator>JoelG</dc:creator>
  <cp:lastModifiedBy>Grodstein, Joel</cp:lastModifiedBy>
  <cp:revision>1337</cp:revision>
  <cp:lastPrinted>2005-02-07T17:53:54Z</cp:lastPrinted>
  <dcterms:created xsi:type="dcterms:W3CDTF">2002-09-07T18:50:54Z</dcterms:created>
  <dcterms:modified xsi:type="dcterms:W3CDTF">2024-03-20T13:43:57Z</dcterms:modified>
</cp:coreProperties>
</file>