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8" r:id="rId2"/>
    <p:sldId id="768" r:id="rId3"/>
    <p:sldId id="784" r:id="rId4"/>
    <p:sldId id="790" r:id="rId5"/>
    <p:sldId id="785" r:id="rId6"/>
    <p:sldId id="807" r:id="rId7"/>
    <p:sldId id="804" r:id="rId8"/>
    <p:sldId id="786" r:id="rId9"/>
    <p:sldId id="793" r:id="rId10"/>
    <p:sldId id="794" r:id="rId11"/>
    <p:sldId id="805" r:id="rId12"/>
    <p:sldId id="787" r:id="rId13"/>
    <p:sldId id="795" r:id="rId14"/>
    <p:sldId id="796" r:id="rId15"/>
    <p:sldId id="788" r:id="rId16"/>
    <p:sldId id="798" r:id="rId17"/>
    <p:sldId id="797" r:id="rId18"/>
    <p:sldId id="799" r:id="rId19"/>
    <p:sldId id="802" r:id="rId20"/>
    <p:sldId id="806" r:id="rId21"/>
    <p:sldId id="800" r:id="rId22"/>
    <p:sldId id="801" r:id="rId23"/>
    <p:sldId id="803" r:id="rId24"/>
    <p:sldId id="808" r:id="rId25"/>
    <p:sldId id="809" r:id="rId26"/>
    <p:sldId id="810" r:id="rId27"/>
    <p:sldId id="811" r:id="rId28"/>
    <p:sldId id="812" r:id="rId29"/>
    <p:sldId id="813" r:id="rId30"/>
    <p:sldId id="791" r:id="rId31"/>
    <p:sldId id="814" r:id="rId32"/>
    <p:sldId id="789" r:id="rId33"/>
    <p:sldId id="815" r:id="rId34"/>
    <p:sldId id="816" r:id="rId35"/>
    <p:sldId id="817" r:id="rId36"/>
    <p:sldId id="818" r:id="rId37"/>
    <p:sldId id="819" r:id="rId38"/>
    <p:sldId id="820" r:id="rId39"/>
    <p:sldId id="821" r:id="rId40"/>
    <p:sldId id="822" r:id="rId41"/>
    <p:sldId id="823" r:id="rId42"/>
    <p:sldId id="824" r:id="rId43"/>
    <p:sldId id="825" r:id="rId44"/>
    <p:sldId id="826" r:id="rId4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768"/>
            <p14:sldId id="784"/>
            <p14:sldId id="790"/>
            <p14:sldId id="785"/>
            <p14:sldId id="807"/>
            <p14:sldId id="804"/>
            <p14:sldId id="786"/>
            <p14:sldId id="793"/>
            <p14:sldId id="794"/>
            <p14:sldId id="805"/>
            <p14:sldId id="787"/>
            <p14:sldId id="795"/>
            <p14:sldId id="796"/>
            <p14:sldId id="788"/>
            <p14:sldId id="798"/>
            <p14:sldId id="797"/>
            <p14:sldId id="799"/>
            <p14:sldId id="802"/>
            <p14:sldId id="806"/>
            <p14:sldId id="800"/>
            <p14:sldId id="801"/>
            <p14:sldId id="803"/>
            <p14:sldId id="808"/>
            <p14:sldId id="809"/>
            <p14:sldId id="810"/>
            <p14:sldId id="811"/>
            <p14:sldId id="812"/>
            <p14:sldId id="813"/>
            <p14:sldId id="791"/>
            <p14:sldId id="814"/>
            <p14:sldId id="789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B283"/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84799" autoAdjust="0"/>
  </p:normalViewPr>
  <p:slideViewPr>
    <p:cSldViewPr snapToGrid="0">
      <p:cViewPr varScale="1">
        <p:scale>
          <a:sx n="66" d="100"/>
          <a:sy n="66" d="100"/>
        </p:scale>
        <p:origin x="18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1134"/>
            <a:ext cx="4160937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51134"/>
            <a:ext cx="4160936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9188" cy="2744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on the left is just for fun. Really, there’s a </a:t>
            </a:r>
            <a:r>
              <a:rPr lang="en-US" i="1" dirty="0"/>
              <a:t>big</a:t>
            </a:r>
            <a:r>
              <a:rPr lang="en-US" i="0" dirty="0"/>
              <a:t> monitor. And a keyboard.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834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Disco kit is a small, cheap system that is very limited. This will drive many seemingly-weird decisions.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57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Disco kit is a small, cheap system that is very limited. This will drive many seemingly-weird decisions.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4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the choice of GPIO pins so weird? I have no idea. Perhaps some compatibility issue with other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6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“why” is that clock gating is a huge power savings.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56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pullup/pulldown resistors work with the PMOS &amp; NMOS devices to implement multi-driver busses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87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1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8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reason for open-drain is busses. You could drive an LED that way if you want (but you won’t be able to hook up a scope probe).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618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“Faster” pulls in bigger PMOS and NMOS drivers. And bigger drivers means more power, which may or may not be needed. Plus it can cause bus ringing.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74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least he still has his coffee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97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DITL = Day In The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47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DITL = Day In The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35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 laptops use their own custom silicon, which run the ARM instruction set. So just change x86 to ARM.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05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</a:t>
            </a:r>
            <a:r>
              <a:rPr lang="en-US" i="1" dirty="0"/>
              <a:t>always</a:t>
            </a:r>
            <a:r>
              <a:rPr lang="en-US" i="0" dirty="0"/>
              <a:t> need a cross compiler. We’ll see later that Raspberry Pi is an exception.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40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SRAM reliable? The major reliability issue with SRAM and DRAM is alpha strikes &amp; cosmic radiation. An SRAM cell is reasonably large, so you need a large strike to disrupt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289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also NOR flash, but it isn’t used much nowadays.</a:t>
            </a:r>
          </a:p>
          <a:p>
            <a:r>
              <a:rPr lang="en-US" dirty="0"/>
              <a:t>Replacing an implanted medical device when the memory stick dies would require surgery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17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Cheap flash is slower than good flash because there’s lots of delay in the cheap electronics around the memory cells themselves (e.g., slow/narrow busses).</a:t>
            </a:r>
          </a:p>
          <a:p>
            <a:r>
              <a:rPr lang="en-US" dirty="0"/>
              <a:t>Similar for errors: good flash and DRAM have lots of ECC &amp; spare banks.</a:t>
            </a:r>
          </a:p>
          <a:p>
            <a:r>
              <a:rPr lang="en-US" dirty="0"/>
              <a:t>Cheap flash is the densest because they don’t worry about EEC &amp; spare banks </a:t>
            </a:r>
            <a:r>
              <a:rPr lang="en-US" dirty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9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HHwbRdsto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EE 152 – Real-time embedded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Grodstein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Prep for lab 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DB0F-45C9-F0C3-1C82-AECF4B4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for Disco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8986-8A02-84C7-D457-0DAA42E8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72" y="3809921"/>
            <a:ext cx="7134584" cy="2338055"/>
          </a:xfrm>
        </p:spPr>
        <p:txBody>
          <a:bodyPr/>
          <a:lstStyle/>
          <a:p>
            <a:r>
              <a:rPr lang="en-US" dirty="0"/>
              <a:t>The Disco kit is ARM based, and cannot run x86 code. Solution?</a:t>
            </a:r>
          </a:p>
          <a:p>
            <a:r>
              <a:rPr lang="en-US" dirty="0"/>
              <a:t>A </a:t>
            </a:r>
            <a:r>
              <a:rPr lang="en-US" i="1" dirty="0"/>
              <a:t>cross compiler</a:t>
            </a:r>
          </a:p>
          <a:p>
            <a:r>
              <a:rPr lang="en-US" dirty="0"/>
              <a:t>Most embedded work is done with cross compilers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9C569-52ED-633C-6423-6703BEC5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FC014-6C02-0AA8-154C-407C895E09CE}"/>
              </a:ext>
            </a:extLst>
          </p:cNvPr>
          <p:cNvSpPr txBox="1"/>
          <p:nvPr/>
        </p:nvSpPr>
        <p:spPr>
          <a:xfrm>
            <a:off x="1670750" y="3160884"/>
            <a:ext cx="13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x86 code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138879-C69E-6751-9CDA-011929BF3EA3}"/>
              </a:ext>
            </a:extLst>
          </p:cNvPr>
          <p:cNvGrpSpPr/>
          <p:nvPr/>
        </p:nvGrpSpPr>
        <p:grpSpPr>
          <a:xfrm>
            <a:off x="1659465" y="2115482"/>
            <a:ext cx="1365955" cy="1045402"/>
            <a:chOff x="1659465" y="2115482"/>
            <a:chExt cx="1365955" cy="10454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768763-1CE5-0E73-FA90-98D3511AF9D9}"/>
                </a:ext>
              </a:extLst>
            </p:cNvPr>
            <p:cNvSpPr txBox="1"/>
            <p:nvPr/>
          </p:nvSpPr>
          <p:spPr>
            <a:xfrm>
              <a:off x="1659465" y="2404529"/>
              <a:ext cx="1365955" cy="461665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compiler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0CC6CC-8B36-CA2F-AFB4-54919779AFF8}"/>
                </a:ext>
              </a:extLst>
            </p:cNvPr>
            <p:cNvCxnSpPr/>
            <p:nvPr/>
          </p:nvCxnSpPr>
          <p:spPr>
            <a:xfrm>
              <a:off x="2325508" y="2866194"/>
              <a:ext cx="0" cy="29469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39DB73-5940-87A4-0109-CD3131AA7182}"/>
                </a:ext>
              </a:extLst>
            </p:cNvPr>
            <p:cNvCxnSpPr/>
            <p:nvPr/>
          </p:nvCxnSpPr>
          <p:spPr>
            <a:xfrm>
              <a:off x="2331151" y="2115482"/>
              <a:ext cx="0" cy="29469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B97BA16-6674-1F61-CFDC-97EBC9151558}"/>
              </a:ext>
            </a:extLst>
          </p:cNvPr>
          <p:cNvSpPr txBox="1"/>
          <p:nvPr/>
        </p:nvSpPr>
        <p:spPr>
          <a:xfrm>
            <a:off x="4434692" y="2217083"/>
            <a:ext cx="21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runs on laptop</a:t>
            </a:r>
          </a:p>
          <a:p>
            <a:r>
              <a:rPr lang="en-US" dirty="0"/>
              <a:t>is x86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233ED-6B10-0644-DAEC-2A4DA0C6A113}"/>
              </a:ext>
            </a:extLst>
          </p:cNvPr>
          <p:cNvCxnSpPr>
            <a:cxnSpLocks/>
          </p:cNvCxnSpPr>
          <p:nvPr/>
        </p:nvCxnSpPr>
        <p:spPr>
          <a:xfrm flipH="1" flipV="1">
            <a:off x="3239911" y="2635362"/>
            <a:ext cx="1083735" cy="446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C3D188-FE83-B190-ECC2-BB2E8D1D2B1E}"/>
              </a:ext>
            </a:extLst>
          </p:cNvPr>
          <p:cNvCxnSpPr>
            <a:cxnSpLocks/>
          </p:cNvCxnSpPr>
          <p:nvPr/>
        </p:nvCxnSpPr>
        <p:spPr>
          <a:xfrm flipH="1" flipV="1">
            <a:off x="3256843" y="3419942"/>
            <a:ext cx="1083735" cy="446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8BB80C-2D35-0F78-AC02-9AA6D4CD1611}"/>
              </a:ext>
            </a:extLst>
          </p:cNvPr>
          <p:cNvSpPr txBox="1"/>
          <p:nvPr/>
        </p:nvSpPr>
        <p:spPr>
          <a:xfrm>
            <a:off x="4656667" y="3024240"/>
            <a:ext cx="21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this run on a Disco kit?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EC179-5173-EDAC-E615-FE0C35FF7C17}"/>
              </a:ext>
            </a:extLst>
          </p:cNvPr>
          <p:cNvSpPr txBox="1"/>
          <p:nvPr/>
        </p:nvSpPr>
        <p:spPr>
          <a:xfrm>
            <a:off x="1586081" y="3155240"/>
            <a:ext cx="15352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ARM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A1610-83EE-62EF-F85F-8B1ED276CBD6}"/>
              </a:ext>
            </a:extLst>
          </p:cNvPr>
          <p:cNvSpPr txBox="1"/>
          <p:nvPr/>
        </p:nvSpPr>
        <p:spPr>
          <a:xfrm>
            <a:off x="1173230" y="1686876"/>
            <a:ext cx="233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 program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E0B26E-F61E-3759-7F07-B55B647E8742}"/>
              </a:ext>
            </a:extLst>
          </p:cNvPr>
          <p:cNvGrpSpPr/>
          <p:nvPr/>
        </p:nvGrpSpPr>
        <p:grpSpPr>
          <a:xfrm>
            <a:off x="1652828" y="2083084"/>
            <a:ext cx="1365955" cy="1212652"/>
            <a:chOff x="4793595" y="2003572"/>
            <a:chExt cx="1365955" cy="12126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2F6563-CD21-4CF6-B479-93A0B5179C92}"/>
                </a:ext>
              </a:extLst>
            </p:cNvPr>
            <p:cNvGrpSpPr/>
            <p:nvPr/>
          </p:nvGrpSpPr>
          <p:grpSpPr>
            <a:xfrm>
              <a:off x="4793595" y="2199121"/>
              <a:ext cx="1365955" cy="830997"/>
              <a:chOff x="7039836" y="2199121"/>
              <a:chExt cx="1365955" cy="83099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5E359-52CB-E2E9-46A2-A82FD53B5F49}"/>
                  </a:ext>
                </a:extLst>
              </p:cNvPr>
              <p:cNvSpPr txBox="1"/>
              <p:nvPr/>
            </p:nvSpPr>
            <p:spPr>
              <a:xfrm>
                <a:off x="7039836" y="2199121"/>
                <a:ext cx="1365955" cy="830997"/>
              </a:xfrm>
              <a:prstGeom prst="rect">
                <a:avLst/>
              </a:prstGeom>
              <a:noFill/>
              <a:ln w="2222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front end</a:t>
                </a:r>
              </a:p>
              <a:p>
                <a:r>
                  <a:rPr lang="en-US" dirty="0"/>
                  <a:t>back end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B2C0A53-40E3-97DD-FFAD-B4175115B260}"/>
                  </a:ext>
                </a:extLst>
              </p:cNvPr>
              <p:cNvCxnSpPr>
                <a:stCxn id="9" idx="1"/>
                <a:endCxn id="9" idx="3"/>
              </p:cNvCxnSpPr>
              <p:nvPr/>
            </p:nvCxnSpPr>
            <p:spPr>
              <a:xfrm>
                <a:off x="7039836" y="2614620"/>
                <a:ext cx="1365955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B9D5CE-1893-AD6D-25A1-EFAF216EBE01}"/>
                </a:ext>
              </a:extLst>
            </p:cNvPr>
            <p:cNvCxnSpPr/>
            <p:nvPr/>
          </p:nvCxnSpPr>
          <p:spPr>
            <a:xfrm>
              <a:off x="5476457" y="2003572"/>
              <a:ext cx="0" cy="18406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3D3AA1D-918A-5489-B394-F83F1B5D55B2}"/>
                </a:ext>
              </a:extLst>
            </p:cNvPr>
            <p:cNvCxnSpPr/>
            <p:nvPr/>
          </p:nvCxnSpPr>
          <p:spPr>
            <a:xfrm>
              <a:off x="5479770" y="3032161"/>
              <a:ext cx="0" cy="18406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0" y="3015345"/>
            <a:ext cx="3788229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2135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8B5B-6411-C9A6-DAD2-330295D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data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86B-7446-CE97-AD95-08972DA1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9626"/>
            <a:ext cx="7772400" cy="1524000"/>
          </a:xfrm>
        </p:spPr>
        <p:txBody>
          <a:bodyPr/>
          <a:lstStyle/>
          <a:p>
            <a:r>
              <a:rPr lang="en-US" dirty="0"/>
              <a:t>My laptop has a 500GB SSD</a:t>
            </a:r>
          </a:p>
          <a:p>
            <a:r>
              <a:rPr lang="en-US" dirty="0"/>
              <a:t>How much does an SSD cost nowadays?</a:t>
            </a:r>
          </a:p>
          <a:p>
            <a:r>
              <a:rPr lang="en-US" dirty="0"/>
              <a:t>From microcenter.com, search for SSD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D45A3-2A38-2823-78AF-4E47B398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DEAEB-E8B2-2979-047E-590FF7B73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44" y="2735519"/>
            <a:ext cx="2437911" cy="19460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712615-979F-D733-E408-960993F36952}"/>
              </a:ext>
            </a:extLst>
          </p:cNvPr>
          <p:cNvSpPr txBox="1">
            <a:spLocks/>
          </p:cNvSpPr>
          <p:nvPr/>
        </p:nvSpPr>
        <p:spPr bwMode="auto">
          <a:xfrm>
            <a:off x="691443" y="4876801"/>
            <a:ext cx="7772400" cy="10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So the sweet spot is $100-$200 (remember, this is probably aimed at PCs)</a:t>
            </a:r>
          </a:p>
        </p:txBody>
      </p:sp>
    </p:spTree>
    <p:extLst>
      <p:ext uri="{BB962C8B-B14F-4D97-AF65-F5344CB8AC3E}">
        <p14:creationId xmlns:p14="http://schemas.microsoft.com/office/powerpoint/2010/main" val="520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8B5B-6411-C9A6-DAD2-330295D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86B-7446-CE97-AD95-08972DA1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705556"/>
          </a:xfrm>
        </p:spPr>
        <p:txBody>
          <a:bodyPr/>
          <a:lstStyle/>
          <a:p>
            <a:r>
              <a:rPr lang="en-US" dirty="0"/>
              <a:t>From digikey.com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D45A3-2A38-2823-78AF-4E47B398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F2A6A-391F-4D74-EC42-E8670BF9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17" y="2508984"/>
            <a:ext cx="3666587" cy="1480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9DB94-0E9A-69B2-53E5-F713288BF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241" y="2594177"/>
            <a:ext cx="1983230" cy="13099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A7C128-E8AD-161E-D032-6334ABB6D1C4}"/>
              </a:ext>
            </a:extLst>
          </p:cNvPr>
          <p:cNvSpPr txBox="1">
            <a:spLocks/>
          </p:cNvSpPr>
          <p:nvPr/>
        </p:nvSpPr>
        <p:spPr bwMode="auto">
          <a:xfrm>
            <a:off x="691443" y="4086578"/>
            <a:ext cx="7772400" cy="15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Any issues here?</a:t>
            </a:r>
          </a:p>
          <a:p>
            <a:r>
              <a:rPr lang="en-US" kern="0" dirty="0"/>
              <a:t>Spending $100-200 for a SSD with a $6 CPU seems unlikely to result in good market success</a:t>
            </a:r>
          </a:p>
        </p:txBody>
      </p:sp>
    </p:spTree>
    <p:extLst>
      <p:ext uri="{BB962C8B-B14F-4D97-AF65-F5344CB8AC3E}">
        <p14:creationId xmlns:p14="http://schemas.microsoft.com/office/powerpoint/2010/main" val="37406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8B5B-6411-C9A6-DAD2-330295D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86B-7446-CE97-AD95-08972DA1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the alphabet soup: SRAM, DRAM, NAND/NOR flash, EPROM, SSD &amp; and SD card</a:t>
            </a:r>
          </a:p>
          <a:p>
            <a:r>
              <a:rPr lang="en-US" dirty="0"/>
              <a:t>Has everybody heard of most of these?</a:t>
            </a:r>
          </a:p>
          <a:p>
            <a:r>
              <a:rPr lang="en-US" dirty="0"/>
              <a:t>Quick summaries of the differences between them?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D45A3-2A38-2823-78AF-4E47B398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9858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E157-295F-3A2A-1AAF-D559C58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27D-CDAF-DF2B-2278-F487CD58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common basic memory types: SRAM, DRAM, NAND flash</a:t>
            </a:r>
          </a:p>
          <a:p>
            <a:r>
              <a:rPr lang="en-US" dirty="0"/>
              <a:t>A ton of other types, including next-generation memories, but these are the most common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5B2B2-B3EB-8376-8B5E-CEDF9CA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2153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5283-D991-8A1B-8DD8-751B8B17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A164-7D0B-0F5E-ADB5-BECACBAE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4174"/>
            <a:ext cx="7772400" cy="4854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i="1" dirty="0"/>
              <a:t>S</a:t>
            </a:r>
            <a:r>
              <a:rPr lang="en-US" dirty="0"/>
              <a:t>tatic </a:t>
            </a:r>
            <a:r>
              <a:rPr lang="en-US" b="1" i="1" dirty="0"/>
              <a:t>R</a:t>
            </a:r>
            <a:r>
              <a:rPr lang="en-US" dirty="0"/>
              <a:t>andom </a:t>
            </a:r>
            <a:r>
              <a:rPr lang="en-US" b="1" i="1" dirty="0"/>
              <a:t>A</a:t>
            </a:r>
            <a:r>
              <a:rPr lang="en-US" dirty="0"/>
              <a:t>ccess </a:t>
            </a:r>
            <a:r>
              <a:rPr lang="en-US" b="1" i="1" dirty="0"/>
              <a:t>M</a:t>
            </a:r>
            <a:r>
              <a:rPr lang="en-US" dirty="0"/>
              <a:t>emory</a:t>
            </a:r>
          </a:p>
          <a:p>
            <a:pPr>
              <a:spcBef>
                <a:spcPts val="0"/>
              </a:spcBef>
            </a:pPr>
            <a:r>
              <a:rPr lang="en-US" dirty="0"/>
              <a:t>Static = holds memory “forever” 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it’s </a:t>
            </a:r>
            <a:r>
              <a:rPr lang="en-US" i="1" dirty="0"/>
              <a:t>volatile</a:t>
            </a:r>
            <a:r>
              <a:rPr lang="en-US" dirty="0"/>
              <a:t>: data is lost at power down</a:t>
            </a:r>
          </a:p>
          <a:p>
            <a:pPr>
              <a:spcBef>
                <a:spcPts val="0"/>
              </a:spcBef>
            </a:pPr>
            <a:r>
              <a:rPr lang="en-US" dirty="0"/>
              <a:t>Random Acc = can access any location at any time</a:t>
            </a:r>
          </a:p>
          <a:p>
            <a:pPr>
              <a:spcBef>
                <a:spcPts val="0"/>
              </a:spcBef>
            </a:pPr>
            <a:r>
              <a:rPr lang="en-US" dirty="0"/>
              <a:t>Most common memory type inside of CPUs (caches, </a:t>
            </a:r>
            <a:r>
              <a:rPr lang="en-US" dirty="0" err="1"/>
              <a:t>regfiles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Fastest: SRAM cell access is just a few gate delays (routing data to/from one location in a large array can be much slower)</a:t>
            </a:r>
          </a:p>
          <a:p>
            <a:pPr>
              <a:spcBef>
                <a:spcPts val="0"/>
              </a:spcBef>
            </a:pPr>
            <a:r>
              <a:rPr lang="en-US" dirty="0"/>
              <a:t>Highly reliable (as long as power is up)</a:t>
            </a:r>
          </a:p>
          <a:p>
            <a:pPr>
              <a:spcBef>
                <a:spcPts val="0"/>
              </a:spcBef>
            </a:pPr>
            <a:r>
              <a:rPr lang="en-US" dirty="0"/>
              <a:t>Least dense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B7E16-D14D-6DA7-FDDF-056F142B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671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E157-295F-3A2A-1AAF-D559C58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27D-CDAF-DF2B-2278-F487CD58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069"/>
            <a:ext cx="7772400" cy="4787461"/>
          </a:xfrm>
        </p:spPr>
        <p:txBody>
          <a:bodyPr/>
          <a:lstStyle/>
          <a:p>
            <a:r>
              <a:rPr lang="en-US" sz="3200" b="1" i="1" dirty="0"/>
              <a:t>D</a:t>
            </a:r>
            <a:r>
              <a:rPr lang="en-US" sz="3200" dirty="0"/>
              <a:t>ynamic </a:t>
            </a:r>
            <a:r>
              <a:rPr lang="en-US" sz="3200" b="1" i="1" dirty="0"/>
              <a:t>R</a:t>
            </a:r>
            <a:r>
              <a:rPr lang="en-US" sz="3200" dirty="0"/>
              <a:t>andom </a:t>
            </a:r>
            <a:r>
              <a:rPr lang="en-US" sz="3200" b="1" i="1" dirty="0"/>
              <a:t>A</a:t>
            </a:r>
            <a:r>
              <a:rPr lang="en-US" sz="3200" dirty="0"/>
              <a:t>ccess </a:t>
            </a:r>
            <a:r>
              <a:rPr lang="en-US" sz="3200" b="1" i="1" dirty="0"/>
              <a:t>M</a:t>
            </a:r>
            <a:r>
              <a:rPr lang="en-US" sz="3200" dirty="0"/>
              <a:t>emory</a:t>
            </a:r>
          </a:p>
          <a:p>
            <a:r>
              <a:rPr lang="en-US" dirty="0"/>
              <a:t>Dynamic = data value eventually leaks away DRAM needs a controller that refreshes it “occasionally”</a:t>
            </a:r>
          </a:p>
          <a:p>
            <a:r>
              <a:rPr lang="en-US" dirty="0"/>
              <a:t>Random Acc = can access any location at any time</a:t>
            </a:r>
          </a:p>
          <a:p>
            <a:r>
              <a:rPr lang="en-US" dirty="0"/>
              <a:t>Cell is smaller than SRAM </a:t>
            </a:r>
            <a:r>
              <a:rPr lang="en-US" dirty="0">
                <a:sym typeface="Symbol" panose="05050102010706020507" pitchFamily="18" charset="2"/>
              </a:rPr>
              <a:t> denser, cheaper, slower, more vulnerable to particle strikes</a:t>
            </a:r>
          </a:p>
          <a:p>
            <a:r>
              <a:rPr lang="en-US" dirty="0">
                <a:sym typeface="Symbol" panose="05050102010706020507" pitchFamily="18" charset="2"/>
              </a:rPr>
              <a:t>Volatile, just like SRAM</a:t>
            </a:r>
          </a:p>
          <a:p>
            <a:r>
              <a:rPr lang="en-US" dirty="0">
                <a:sym typeface="Symbol" panose="05050102010706020507" pitchFamily="18" charset="2"/>
              </a:rPr>
              <a:t>Most common use: main memory for your laptop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Less common in the embedded world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5B2B2-B3EB-8376-8B5E-CEDF9CA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7076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E157-295F-3A2A-1AAF-D559C58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27D-CDAF-DF2B-2278-F487CD58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45477"/>
            <a:ext cx="8164689" cy="4419600"/>
          </a:xfrm>
        </p:spPr>
        <p:txBody>
          <a:bodyPr/>
          <a:lstStyle/>
          <a:p>
            <a:r>
              <a:rPr lang="en-US" sz="2400" dirty="0"/>
              <a:t>One technology with many applications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USB thumb drive, SD card, SSD (solid-state drive) all use NAND flash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How can that be?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quality and speed of the electronics around the flash can differ vastly</a:t>
            </a:r>
          </a:p>
          <a:p>
            <a:r>
              <a:rPr lang="en-US" sz="2400" dirty="0"/>
              <a:t>Nonvolatile: data lasts after power is removed (10+ years)</a:t>
            </a:r>
          </a:p>
          <a:p>
            <a:r>
              <a:rPr lang="en-US" sz="2400" i="1" dirty="0"/>
              <a:t>Not</a:t>
            </a:r>
            <a:r>
              <a:rPr lang="en-US" sz="2400" dirty="0"/>
              <a:t> random access – can only erase an entire sector. Works best for accessing contiguous blocks of memory</a:t>
            </a:r>
          </a:p>
          <a:p>
            <a:r>
              <a:rPr lang="en-US" sz="2400" dirty="0"/>
              <a:t>Only about 500-50K writes/sector before it dies. Then what?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USB thumb drives: mostly just die (would that be OK for med. equip?)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SSD: spare memory banks, swap them in, + sophisticated remapping so there aren’t “hot spots”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Flash on our board = typically in between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5B2B2-B3EB-8376-8B5E-CEDF9CA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371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EEFF-C515-2802-54A1-7051C69A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Pros/cons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E574-DAFC-C222-9CCC-35072AF8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94313"/>
            <a:ext cx="7772400" cy="556592"/>
          </a:xfrm>
        </p:spPr>
        <p:txBody>
          <a:bodyPr/>
          <a:lstStyle/>
          <a:p>
            <a:r>
              <a:rPr lang="en-US" dirty="0"/>
              <a:t>What are good uses of each?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89587-2D6B-CAB4-0456-E2F35200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3FD38C-559C-4FD2-50AB-71D586106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20114"/>
              </p:ext>
            </p:extLst>
          </p:nvPr>
        </p:nvGraphicFramePr>
        <p:xfrm>
          <a:off x="1563755" y="1372484"/>
          <a:ext cx="600986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645">
                  <a:extLst>
                    <a:ext uri="{9D8B030D-6E8A-4147-A177-3AD203B41FA5}">
                      <a16:colId xmlns:a16="http://schemas.microsoft.com/office/drawing/2014/main" val="2454091751"/>
                    </a:ext>
                  </a:extLst>
                </a:gridCol>
                <a:gridCol w="923235">
                  <a:extLst>
                    <a:ext uri="{9D8B030D-6E8A-4147-A177-3AD203B41FA5}">
                      <a16:colId xmlns:a16="http://schemas.microsoft.com/office/drawing/2014/main" val="4287824497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val="2111850982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1742155403"/>
                    </a:ext>
                  </a:extLst>
                </a:gridCol>
                <a:gridCol w="1162878">
                  <a:extLst>
                    <a:ext uri="{9D8B030D-6E8A-4147-A177-3AD203B41FA5}">
                      <a16:colId xmlns:a16="http://schemas.microsoft.com/office/drawing/2014/main" val="1203491800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48848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2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Volatile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58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Volatile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10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Still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15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Cheap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9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0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0" y="2144486"/>
            <a:ext cx="4158343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for lab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r>
              <a:rPr lang="en-US" dirty="0"/>
              <a:t>All about GPIO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CubeMX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9771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1" y="3494316"/>
            <a:ext cx="3352800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8777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9E2D-EC22-1588-5B64-96CAC7F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Nucleo</a:t>
            </a:r>
            <a:r>
              <a:rPr lang="en-US" dirty="0"/>
              <a:t>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DFC5-9ADA-DDB7-3F28-E6E5A8BF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0" y="4052704"/>
            <a:ext cx="8562633" cy="2331161"/>
          </a:xfrm>
        </p:spPr>
        <p:txBody>
          <a:bodyPr/>
          <a:lstStyle/>
          <a:p>
            <a:r>
              <a:rPr lang="en-US" dirty="0"/>
              <a:t>Initial programming: use the host interface</a:t>
            </a:r>
          </a:p>
          <a:p>
            <a:r>
              <a:rPr lang="en-US" dirty="0"/>
              <a:t>Cross-compiler on the host</a:t>
            </a:r>
          </a:p>
          <a:p>
            <a:r>
              <a:rPr lang="en-US" dirty="0"/>
              <a:t>Send executable to Disco flash over USB</a:t>
            </a:r>
          </a:p>
          <a:p>
            <a:pPr>
              <a:spcBef>
                <a:spcPts val="0"/>
              </a:spcBef>
            </a:pPr>
            <a:r>
              <a:rPr lang="en-US" dirty="0"/>
              <a:t>Runs on the </a:t>
            </a:r>
            <a:r>
              <a:rPr lang="en-US" dirty="0" err="1"/>
              <a:t>Nucleo</a:t>
            </a:r>
            <a:r>
              <a:rPr lang="en-US" dirty="0"/>
              <a:t> (can use USB for debug, or not)</a:t>
            </a:r>
          </a:p>
          <a:p>
            <a:pPr>
              <a:spcBef>
                <a:spcPts val="0"/>
              </a:spcBef>
            </a:pPr>
            <a:r>
              <a:rPr lang="en-US" dirty="0"/>
              <a:t>Small + cheap </a:t>
            </a:r>
            <a:r>
              <a:rPr lang="en-US" dirty="0">
                <a:sym typeface="Symbol" panose="05050102010706020507" pitchFamily="18" charset="2"/>
              </a:rPr>
              <a:t> drives some “weird” decisions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8A005-61A6-4856-4AA3-9D0F72DD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FB26E-C715-57ED-8FD8-5923A56D4318}"/>
              </a:ext>
            </a:extLst>
          </p:cNvPr>
          <p:cNvSpPr txBox="1"/>
          <p:nvPr/>
        </p:nvSpPr>
        <p:spPr>
          <a:xfrm>
            <a:off x="191913" y="1196616"/>
            <a:ext cx="3635019" cy="275449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STM32L432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4FEBD-CAB2-B44F-C4EA-54754645B940}"/>
              </a:ext>
            </a:extLst>
          </p:cNvPr>
          <p:cNvSpPr txBox="1"/>
          <p:nvPr/>
        </p:nvSpPr>
        <p:spPr>
          <a:xfrm>
            <a:off x="496709" y="1749772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ARM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B637E-B762-4D35-8248-164540E544CF}"/>
              </a:ext>
            </a:extLst>
          </p:cNvPr>
          <p:cNvSpPr txBox="1"/>
          <p:nvPr/>
        </p:nvSpPr>
        <p:spPr>
          <a:xfrm>
            <a:off x="502352" y="2252131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1MB flash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9A4FF-A5F5-6265-6553-6679FA5D00F9}"/>
              </a:ext>
            </a:extLst>
          </p:cNvPr>
          <p:cNvSpPr txBox="1"/>
          <p:nvPr/>
        </p:nvSpPr>
        <p:spPr>
          <a:xfrm>
            <a:off x="2156174" y="1749772"/>
            <a:ext cx="1478848" cy="9736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128KB SRAM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3B718-4337-BD69-0ADB-4A8C5B26BEDF}"/>
              </a:ext>
            </a:extLst>
          </p:cNvPr>
          <p:cNvSpPr txBox="1"/>
          <p:nvPr/>
        </p:nvSpPr>
        <p:spPr>
          <a:xfrm>
            <a:off x="519284" y="2833505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Lots of peripherals…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809DA-5717-1BC1-71F5-E10197BDCCC5}"/>
              </a:ext>
            </a:extLst>
          </p:cNvPr>
          <p:cNvSpPr txBox="1"/>
          <p:nvPr/>
        </p:nvSpPr>
        <p:spPr>
          <a:xfrm>
            <a:off x="5164675" y="1202260"/>
            <a:ext cx="3635019" cy="27488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Laptop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498F0-63B0-21A2-D058-EF1F0D631B6C}"/>
              </a:ext>
            </a:extLst>
          </p:cNvPr>
          <p:cNvSpPr txBox="1"/>
          <p:nvPr/>
        </p:nvSpPr>
        <p:spPr>
          <a:xfrm>
            <a:off x="5469469" y="3375371"/>
            <a:ext cx="3115737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battery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AA0B4-A312-1123-2454-D37DBA806078}"/>
              </a:ext>
            </a:extLst>
          </p:cNvPr>
          <p:cNvSpPr txBox="1"/>
          <p:nvPr/>
        </p:nvSpPr>
        <p:spPr>
          <a:xfrm>
            <a:off x="5413027" y="1755415"/>
            <a:ext cx="1794930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Intel CPU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5EB02-52AC-36B0-DACE-22612D505501}"/>
              </a:ext>
            </a:extLst>
          </p:cNvPr>
          <p:cNvSpPr txBox="1"/>
          <p:nvPr/>
        </p:nvSpPr>
        <p:spPr>
          <a:xfrm>
            <a:off x="5418669" y="2257774"/>
            <a:ext cx="1794931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500 GB SSD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56F43-E7D5-B5CC-7773-CBC23E728C7E}"/>
              </a:ext>
            </a:extLst>
          </p:cNvPr>
          <p:cNvSpPr txBox="1"/>
          <p:nvPr/>
        </p:nvSpPr>
        <p:spPr>
          <a:xfrm>
            <a:off x="7315200" y="1755415"/>
            <a:ext cx="1236139" cy="9865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16 GB DRAM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D60E3-186B-E368-36AD-56078F939046}"/>
              </a:ext>
            </a:extLst>
          </p:cNvPr>
          <p:cNvSpPr txBox="1"/>
          <p:nvPr/>
        </p:nvSpPr>
        <p:spPr>
          <a:xfrm>
            <a:off x="5446888" y="2827859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few peripherals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19811CA8-F851-0070-4C03-2AB0A3A625C8}"/>
              </a:ext>
            </a:extLst>
          </p:cNvPr>
          <p:cNvSpPr/>
          <p:nvPr/>
        </p:nvSpPr>
        <p:spPr>
          <a:xfrm>
            <a:off x="3826932" y="2242099"/>
            <a:ext cx="1382888" cy="70875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ABBDD-0DDC-997C-D6E3-B69AF07762CF}"/>
              </a:ext>
            </a:extLst>
          </p:cNvPr>
          <p:cNvSpPr/>
          <p:nvPr/>
        </p:nvSpPr>
        <p:spPr>
          <a:xfrm>
            <a:off x="4909458" y="474135"/>
            <a:ext cx="4053924" cy="39345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9E2D-EC22-1588-5B64-96CAC7F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DFC5-9ADA-DDB7-3F28-E6E5A8BF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0" y="4030126"/>
            <a:ext cx="8562633" cy="2026361"/>
          </a:xfrm>
        </p:spPr>
        <p:txBody>
          <a:bodyPr/>
          <a:lstStyle/>
          <a:p>
            <a:r>
              <a:rPr lang="en-US" dirty="0"/>
              <a:t>When you’re done with debug, disconnect USB</a:t>
            </a:r>
          </a:p>
          <a:p>
            <a:pPr lvl="1"/>
            <a:r>
              <a:rPr lang="en-US" dirty="0" err="1"/>
              <a:t>Nucleo</a:t>
            </a:r>
            <a:r>
              <a:rPr lang="en-US" dirty="0"/>
              <a:t> board is now standalone</a:t>
            </a:r>
          </a:p>
          <a:p>
            <a:r>
              <a:rPr lang="en-US" dirty="0"/>
              <a:t>But it got power from host over USB!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8A005-61A6-4856-4AA3-9D0F72DD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FB26E-C715-57ED-8FD8-5923A56D4318}"/>
              </a:ext>
            </a:extLst>
          </p:cNvPr>
          <p:cNvSpPr txBox="1"/>
          <p:nvPr/>
        </p:nvSpPr>
        <p:spPr>
          <a:xfrm>
            <a:off x="191913" y="1196616"/>
            <a:ext cx="3635019" cy="275449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STM32L432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4FEBD-CAB2-B44F-C4EA-54754645B940}"/>
              </a:ext>
            </a:extLst>
          </p:cNvPr>
          <p:cNvSpPr txBox="1"/>
          <p:nvPr/>
        </p:nvSpPr>
        <p:spPr>
          <a:xfrm>
            <a:off x="496709" y="1749772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ARM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B637E-B762-4D35-8248-164540E544CF}"/>
              </a:ext>
            </a:extLst>
          </p:cNvPr>
          <p:cNvSpPr txBox="1"/>
          <p:nvPr/>
        </p:nvSpPr>
        <p:spPr>
          <a:xfrm>
            <a:off x="502352" y="2252131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1MB flash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9A4FF-A5F5-6265-6553-6679FA5D00F9}"/>
              </a:ext>
            </a:extLst>
          </p:cNvPr>
          <p:cNvSpPr txBox="1"/>
          <p:nvPr/>
        </p:nvSpPr>
        <p:spPr>
          <a:xfrm>
            <a:off x="2156174" y="1749772"/>
            <a:ext cx="1478848" cy="9736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128KB SRAM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3B718-4337-BD69-0ADB-4A8C5B26BEDF}"/>
              </a:ext>
            </a:extLst>
          </p:cNvPr>
          <p:cNvSpPr txBox="1"/>
          <p:nvPr/>
        </p:nvSpPr>
        <p:spPr>
          <a:xfrm>
            <a:off x="519284" y="2833505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Lots of peripherals…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809DA-5717-1BC1-71F5-E10197BDCCC5}"/>
              </a:ext>
            </a:extLst>
          </p:cNvPr>
          <p:cNvSpPr txBox="1"/>
          <p:nvPr/>
        </p:nvSpPr>
        <p:spPr>
          <a:xfrm>
            <a:off x="5164675" y="1202260"/>
            <a:ext cx="3635019" cy="27488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Laptop</a:t>
            </a:r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4ED8F-354F-5D74-E2C7-9ED2099BC879}"/>
              </a:ext>
            </a:extLst>
          </p:cNvPr>
          <p:cNvSpPr txBox="1"/>
          <p:nvPr/>
        </p:nvSpPr>
        <p:spPr>
          <a:xfrm>
            <a:off x="524927" y="3381017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Little battery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498F0-63B0-21A2-D058-EF1F0D631B6C}"/>
              </a:ext>
            </a:extLst>
          </p:cNvPr>
          <p:cNvSpPr txBox="1"/>
          <p:nvPr/>
        </p:nvSpPr>
        <p:spPr>
          <a:xfrm>
            <a:off x="5469469" y="3375371"/>
            <a:ext cx="3115737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battery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AA0B4-A312-1123-2454-D37DBA806078}"/>
              </a:ext>
            </a:extLst>
          </p:cNvPr>
          <p:cNvSpPr txBox="1"/>
          <p:nvPr/>
        </p:nvSpPr>
        <p:spPr>
          <a:xfrm>
            <a:off x="5413027" y="1755415"/>
            <a:ext cx="1794930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Intel CPU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5EB02-52AC-36B0-DACE-22612D505501}"/>
              </a:ext>
            </a:extLst>
          </p:cNvPr>
          <p:cNvSpPr txBox="1"/>
          <p:nvPr/>
        </p:nvSpPr>
        <p:spPr>
          <a:xfrm>
            <a:off x="5418669" y="2257774"/>
            <a:ext cx="1794931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500 GB SSD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56F43-E7D5-B5CC-7773-CBC23E728C7E}"/>
              </a:ext>
            </a:extLst>
          </p:cNvPr>
          <p:cNvSpPr txBox="1"/>
          <p:nvPr/>
        </p:nvSpPr>
        <p:spPr>
          <a:xfrm>
            <a:off x="7315200" y="1755415"/>
            <a:ext cx="1236139" cy="9865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16 GB DRAM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D60E3-186B-E368-36AD-56078F939046}"/>
              </a:ext>
            </a:extLst>
          </p:cNvPr>
          <p:cNvSpPr txBox="1"/>
          <p:nvPr/>
        </p:nvSpPr>
        <p:spPr>
          <a:xfrm>
            <a:off x="5446888" y="2827859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few peripherals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19811CA8-F851-0070-4C03-2AB0A3A625C8}"/>
              </a:ext>
            </a:extLst>
          </p:cNvPr>
          <p:cNvSpPr/>
          <p:nvPr/>
        </p:nvSpPr>
        <p:spPr>
          <a:xfrm>
            <a:off x="3826932" y="2242099"/>
            <a:ext cx="1382888" cy="70875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28824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E5B9-4870-E089-35E3-B972359A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9461-BF7D-3F6F-A941-CB57FC7E9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UART demo again. This time, at each stage (build, flash, run) show what’s traveling over USB and what’s stored in 432 flash</a:t>
            </a:r>
          </a:p>
          <a:p>
            <a:r>
              <a:rPr lang="en-US" dirty="0"/>
              <a:t>Then disconnect the board to see it die (no power!)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3E58B-436A-D3A8-FAB9-B8755250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18495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BF34-FA88-70E4-2C14-CA6C048C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A991-FEAE-5975-C883-73D4B1D3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466E7-782A-C267-3A77-33202641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152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2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7341-95D9-0F9C-15B4-CF15E4B3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F6D5-ACC1-593F-6CB6-8E0B0FBE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RM0394 Chapter 8 (the GPIO chapter)</a:t>
            </a:r>
          </a:p>
          <a:p>
            <a:r>
              <a:rPr lang="en-US" dirty="0"/>
              <a:t>Zhu video at </a:t>
            </a:r>
            <a:r>
              <a:rPr lang="en-US" sz="2400" dirty="0">
                <a:hlinkClick r:id="rId2"/>
              </a:rPr>
              <a:t>https://www.youtube.com/watch?v=zHHwbRdstoQ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B97EB-87F0-1D4A-7CDD-423A5335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65104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E675-4A05-1D20-C3A2-673D6327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GPIO?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F8DB-D28E-D055-32EF-142C793B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G</a:t>
            </a:r>
            <a:r>
              <a:rPr lang="en-US" dirty="0"/>
              <a:t>eneral </a:t>
            </a:r>
            <a:r>
              <a:rPr lang="en-US" b="1" i="1" dirty="0"/>
              <a:t>P</a:t>
            </a:r>
            <a:r>
              <a:rPr lang="en-US" dirty="0"/>
              <a:t>urpose </a:t>
            </a:r>
            <a:r>
              <a:rPr lang="en-US" b="1" i="1" dirty="0"/>
              <a:t>I</a:t>
            </a:r>
            <a:r>
              <a:rPr lang="en-US" dirty="0"/>
              <a:t>nput/</a:t>
            </a:r>
            <a:r>
              <a:rPr lang="en-US" b="1" i="1" dirty="0"/>
              <a:t>O</a:t>
            </a:r>
            <a:r>
              <a:rPr lang="en-US" dirty="0"/>
              <a:t>utput pins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Each GPIO pin that can be programmed to be a digital input or an output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Often, there are “alternate functions” also (UART output, I2C, …) </a:t>
            </a:r>
          </a:p>
          <a:p>
            <a:r>
              <a:rPr lang="en-US" dirty="0"/>
              <a:t>As a digital output: can drive an LED or a stepper motor</a:t>
            </a:r>
          </a:p>
          <a:p>
            <a:r>
              <a:rPr lang="en-US" dirty="0"/>
              <a:t>As a digital input: can listen to a pushbutton and read on vs. off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C1FB1-8385-8B50-FE95-D0C2E3A2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962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2F33-3722-19CD-6B1C-3AF81E41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D489-0FAA-E854-E314-0A0B2387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have </a:t>
            </a:r>
            <a:r>
              <a:rPr lang="en-US" i="1" dirty="0"/>
              <a:t>many</a:t>
            </a:r>
            <a:r>
              <a:rPr lang="en-US" dirty="0"/>
              <a:t> GPIO pins</a:t>
            </a:r>
          </a:p>
          <a:p>
            <a:pPr lvl="1"/>
            <a:r>
              <a:rPr lang="en-US" dirty="0"/>
              <a:t>STM32L432 chip has 26</a:t>
            </a:r>
          </a:p>
          <a:p>
            <a:r>
              <a:rPr lang="en-US" dirty="0"/>
              <a:t>Organized into </a:t>
            </a:r>
            <a:r>
              <a:rPr lang="en-US" i="1" dirty="0"/>
              <a:t>ports</a:t>
            </a:r>
            <a:r>
              <a:rPr lang="en-US" dirty="0"/>
              <a:t>; each port has up to 16 pins</a:t>
            </a:r>
          </a:p>
          <a:p>
            <a:pPr lvl="1"/>
            <a:r>
              <a:rPr lang="en-US" dirty="0"/>
              <a:t>16 pins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programming with 32-bit registers is easy</a:t>
            </a:r>
          </a:p>
          <a:p>
            <a:pPr lvl="1"/>
            <a:r>
              <a:rPr lang="en-US" dirty="0"/>
              <a:t>STM32L432 has PA0-15, PB0-7 (but no PB2!), PC14-15, PH3 (!)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11279-B6F8-1690-0B27-0A708E4C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1741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851E-E0AD-0D33-4730-5B56E1EE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on CSR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B8AA-49BF-2CF5-F9CC-406959C51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chip is organized into many units: GPIO, DAC, …</a:t>
            </a:r>
          </a:p>
          <a:p>
            <a:r>
              <a:rPr lang="en-US" dirty="0"/>
              <a:t>Each unit is programmed via multiple CSRs (</a:t>
            </a:r>
            <a:r>
              <a:rPr lang="en-US" b="1" dirty="0"/>
              <a:t>C</a:t>
            </a:r>
            <a:r>
              <a:rPr lang="en-US" dirty="0"/>
              <a:t>ontrol/</a:t>
            </a:r>
            <a:r>
              <a:rPr lang="en-US" b="1" dirty="0"/>
              <a:t>S</a:t>
            </a:r>
            <a:r>
              <a:rPr lang="en-US" dirty="0"/>
              <a:t>tatus </a:t>
            </a:r>
            <a:r>
              <a:rPr lang="en-US" b="1" dirty="0"/>
              <a:t>R</a:t>
            </a:r>
            <a:r>
              <a:rPr lang="en-US" dirty="0"/>
              <a:t>egister)</a:t>
            </a:r>
          </a:p>
          <a:p>
            <a:r>
              <a:rPr lang="en-US" dirty="0"/>
              <a:t>Typically you must turn on a unit’s clock before programming it (any idea why?)</a:t>
            </a:r>
          </a:p>
          <a:p>
            <a:r>
              <a:rPr lang="en-US" dirty="0"/>
              <a:t>Header file </a:t>
            </a:r>
            <a:r>
              <a:rPr lang="en-US" i="1" dirty="0"/>
              <a:t>stm32l432xx.h</a:t>
            </a:r>
            <a:r>
              <a:rPr lang="en-US" dirty="0"/>
              <a:t> has macros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6ECB5-2EDE-C0A7-8708-E97DE745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462038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51FB-82F4-B588-78AC-BEF4E5C5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clocking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5B61-AF6A-1B87-9F55-5ED68706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"/>
          </a:xfrm>
        </p:spPr>
        <p:txBody>
          <a:bodyPr/>
          <a:lstStyle/>
          <a:p>
            <a:r>
              <a:rPr lang="en-US" dirty="0"/>
              <a:t>On most any chip, </a:t>
            </a:r>
            <a:r>
              <a:rPr lang="en-US" i="1" dirty="0"/>
              <a:t>nothing </a:t>
            </a:r>
            <a:r>
              <a:rPr lang="en-US" dirty="0"/>
              <a:t>happens without clocks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8792E-B8A2-6AAE-F77E-7CB0F3D9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BFA88-31D7-06BB-6BD9-DA411B392EB1}"/>
              </a:ext>
            </a:extLst>
          </p:cNvPr>
          <p:cNvSpPr txBox="1"/>
          <p:nvPr/>
        </p:nvSpPr>
        <p:spPr>
          <a:xfrm>
            <a:off x="874644" y="2584174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crystal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42AA2-169F-0F2A-B9BF-50F42047DB46}"/>
              </a:ext>
            </a:extLst>
          </p:cNvPr>
          <p:cNvSpPr txBox="1"/>
          <p:nvPr/>
        </p:nvSpPr>
        <p:spPr>
          <a:xfrm>
            <a:off x="1043608" y="3053473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clock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207DE-D7CF-B613-1F03-60B458F948B6}"/>
              </a:ext>
            </a:extLst>
          </p:cNvPr>
          <p:cNvSpPr txBox="1"/>
          <p:nvPr/>
        </p:nvSpPr>
        <p:spPr>
          <a:xfrm>
            <a:off x="3124199" y="2663687"/>
            <a:ext cx="1447801" cy="16619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main clock generator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C3E28-51BA-C74F-9D79-468641991939}"/>
              </a:ext>
            </a:extLst>
          </p:cNvPr>
          <p:cNvSpPr txBox="1"/>
          <p:nvPr/>
        </p:nvSpPr>
        <p:spPr>
          <a:xfrm>
            <a:off x="1113184" y="3669700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clock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65A96-C35A-C0F7-6FF0-285EB48AFE1F}"/>
              </a:ext>
            </a:extLst>
          </p:cNvPr>
          <p:cNvSpPr txBox="1"/>
          <p:nvPr/>
        </p:nvSpPr>
        <p:spPr>
          <a:xfrm>
            <a:off x="5059016" y="2663687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clock(s)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8954A46C-D08E-F352-EFB5-455D3F11930F}"/>
              </a:ext>
            </a:extLst>
          </p:cNvPr>
          <p:cNvSpPr/>
          <p:nvPr/>
        </p:nvSpPr>
        <p:spPr>
          <a:xfrm>
            <a:off x="6019800" y="3478696"/>
            <a:ext cx="738809" cy="675861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D394E-07C4-30C7-BC7C-DC85868FD8EE}"/>
              </a:ext>
            </a:extLst>
          </p:cNvPr>
          <p:cNvSpPr txBox="1"/>
          <p:nvPr/>
        </p:nvSpPr>
        <p:spPr>
          <a:xfrm>
            <a:off x="6758608" y="3396879"/>
            <a:ext cx="16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clocks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F1746-063B-5A65-B91F-4C24A89F0064}"/>
              </a:ext>
            </a:extLst>
          </p:cNvPr>
          <p:cNvSpPr txBox="1"/>
          <p:nvPr/>
        </p:nvSpPr>
        <p:spPr>
          <a:xfrm>
            <a:off x="5024231" y="3547122"/>
            <a:ext cx="113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enables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81C8D3-1244-35BE-A10A-3CD550E40F68}"/>
              </a:ext>
            </a:extLst>
          </p:cNvPr>
          <p:cNvCxnSpPr/>
          <p:nvPr/>
        </p:nvCxnSpPr>
        <p:spPr>
          <a:xfrm>
            <a:off x="2176670" y="3025961"/>
            <a:ext cx="947529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537F23-A621-4968-0671-F7E392E96059}"/>
              </a:ext>
            </a:extLst>
          </p:cNvPr>
          <p:cNvCxnSpPr/>
          <p:nvPr/>
        </p:nvCxnSpPr>
        <p:spPr>
          <a:xfrm>
            <a:off x="2176670" y="3505199"/>
            <a:ext cx="947529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C2B58F-D29C-BA1F-A885-CC2D99C20EDA}"/>
              </a:ext>
            </a:extLst>
          </p:cNvPr>
          <p:cNvCxnSpPr/>
          <p:nvPr/>
        </p:nvCxnSpPr>
        <p:spPr>
          <a:xfrm>
            <a:off x="2176670" y="4086135"/>
            <a:ext cx="947529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E04BD4-852D-FDED-68FC-0D73A3A5E418}"/>
              </a:ext>
            </a:extLst>
          </p:cNvPr>
          <p:cNvCxnSpPr>
            <a:cxnSpLocks/>
          </p:cNvCxnSpPr>
          <p:nvPr/>
        </p:nvCxnSpPr>
        <p:spPr>
          <a:xfrm>
            <a:off x="4575309" y="3178361"/>
            <a:ext cx="2441717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3ECF87-9269-E1CE-A849-D47D70CB17E7}"/>
              </a:ext>
            </a:extLst>
          </p:cNvPr>
          <p:cNvCxnSpPr/>
          <p:nvPr/>
        </p:nvCxnSpPr>
        <p:spPr>
          <a:xfrm>
            <a:off x="6751971" y="3796745"/>
            <a:ext cx="947529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9EAB96-BDC9-AF5B-2934-3DE394AE23D2}"/>
              </a:ext>
            </a:extLst>
          </p:cNvPr>
          <p:cNvCxnSpPr>
            <a:cxnSpLocks/>
          </p:cNvCxnSpPr>
          <p:nvPr/>
        </p:nvCxnSpPr>
        <p:spPr>
          <a:xfrm>
            <a:off x="5436704" y="3611215"/>
            <a:ext cx="596334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2DFFD5-962B-ECE0-A000-520F2DDF083A}"/>
              </a:ext>
            </a:extLst>
          </p:cNvPr>
          <p:cNvCxnSpPr>
            <a:cxnSpLocks/>
          </p:cNvCxnSpPr>
          <p:nvPr/>
        </p:nvCxnSpPr>
        <p:spPr>
          <a:xfrm>
            <a:off x="5430080" y="3972334"/>
            <a:ext cx="596334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E41015-24B1-3A2C-ED2E-AEBF512653F6}"/>
              </a:ext>
            </a:extLst>
          </p:cNvPr>
          <p:cNvCxnSpPr>
            <a:cxnSpLocks/>
          </p:cNvCxnSpPr>
          <p:nvPr/>
        </p:nvCxnSpPr>
        <p:spPr>
          <a:xfrm>
            <a:off x="5416822" y="3178363"/>
            <a:ext cx="0" cy="432852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CEFF24E-333D-C5B7-E0B0-BA0F414ADBD1}"/>
              </a:ext>
            </a:extLst>
          </p:cNvPr>
          <p:cNvSpPr txBox="1">
            <a:spLocks/>
          </p:cNvSpPr>
          <p:nvPr/>
        </p:nvSpPr>
        <p:spPr bwMode="auto">
          <a:xfrm>
            <a:off x="689115" y="4492482"/>
            <a:ext cx="7772400" cy="19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Programming of the main clocks is given to you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turning on the clock network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selecting the clock frequency</a:t>
            </a:r>
          </a:p>
          <a:p>
            <a:pPr lvl="1">
              <a:spcBef>
                <a:spcPts val="0"/>
              </a:spcBef>
            </a:pPr>
            <a:r>
              <a:rPr lang="en-US" i="1" kern="0" dirty="0"/>
              <a:t>clock_setup_16MHz</a:t>
            </a:r>
            <a:r>
              <a:rPr lang="en-US" kern="0" dirty="0"/>
              <a:t>(</a:t>
            </a:r>
            <a:r>
              <a:rPr lang="en-US" i="1" kern="0" dirty="0"/>
              <a:t>void</a:t>
            </a:r>
            <a:r>
              <a:rPr lang="en-US" kern="0" dirty="0"/>
              <a:t>), </a:t>
            </a:r>
            <a:r>
              <a:rPr lang="en-US" i="1" kern="0" dirty="0"/>
              <a:t>clock_setup_80MHz</a:t>
            </a:r>
            <a:r>
              <a:rPr lang="en-US" kern="0" dirty="0"/>
              <a:t>(</a:t>
            </a:r>
            <a:r>
              <a:rPr lang="en-US" i="1" kern="0" dirty="0"/>
              <a:t>void</a:t>
            </a:r>
            <a:r>
              <a:rPr lang="en-US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08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SW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75203"/>
            <a:ext cx="5873044" cy="1049864"/>
          </a:xfrm>
        </p:spPr>
        <p:txBody>
          <a:bodyPr/>
          <a:lstStyle/>
          <a:p>
            <a:r>
              <a:rPr lang="en-US" dirty="0"/>
              <a:t>We all program with a keyboard, monitor, mouse &amp; hard drive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 descr="A cartoon of 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61F0068A-AFD6-A04E-4EDB-DFA45F87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" y="1266825"/>
            <a:ext cx="4300281" cy="3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6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F7BD-CEFE-81A1-9E8B-3C61D5FE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on the GPIO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AC28-B6A7-37B8-C7BC-8BAC043C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259495"/>
          </a:xfrm>
        </p:spPr>
        <p:txBody>
          <a:bodyPr/>
          <a:lstStyle/>
          <a:p>
            <a:r>
              <a:rPr lang="en-US" dirty="0"/>
              <a:t>Clock control is in the RCC (</a:t>
            </a:r>
            <a:r>
              <a:rPr lang="en-US" b="1" dirty="0"/>
              <a:t>R</a:t>
            </a:r>
            <a:r>
              <a:rPr lang="en-US" dirty="0"/>
              <a:t>eset and </a:t>
            </a:r>
            <a:r>
              <a:rPr lang="en-US" b="1" dirty="0"/>
              <a:t>C</a:t>
            </a:r>
            <a:r>
              <a:rPr lang="en-US" dirty="0"/>
              <a:t>lock </a:t>
            </a:r>
            <a:r>
              <a:rPr lang="en-US" b="1" dirty="0"/>
              <a:t>C</a:t>
            </a:r>
            <a:r>
              <a:rPr lang="en-US" dirty="0"/>
              <a:t>ontrol) unit</a:t>
            </a:r>
          </a:p>
          <a:p>
            <a:r>
              <a:rPr lang="en-US" dirty="0"/>
              <a:t>RCC unit’s AHB2ENR register (section 6.4.16)</a:t>
            </a:r>
          </a:p>
          <a:p>
            <a:pPr lvl="1">
              <a:spcBef>
                <a:spcPts val="0"/>
              </a:spcBef>
            </a:pPr>
            <a:r>
              <a:rPr lang="en-US" dirty="0"/>
              <a:t>Turn on the clocks for GPIO port B with</a:t>
            </a:r>
          </a:p>
          <a:p>
            <a:pPr marL="857250" lvl="2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RCC-&gt;AHB2ENR |= RCC_AHB2ENR_GPIOBEN</a:t>
            </a:r>
            <a:r>
              <a:rPr lang="en-US" sz="2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A7B2F-0428-B4C8-11F1-8629CF94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CEE53-CE54-02FF-4028-FC192B7D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8" y="4291978"/>
            <a:ext cx="7872142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10201"/>
            <a:ext cx="7772400" cy="457201"/>
          </a:xfrm>
        </p:spPr>
        <p:txBody>
          <a:bodyPr/>
          <a:lstStyle/>
          <a:p>
            <a:r>
              <a:rPr lang="en-US" dirty="0"/>
              <a:t>See reference manual chapter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0A707-A474-8D3E-22FB-B723EB88F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278839"/>
            <a:ext cx="716342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303650"/>
            <a:ext cx="7772400" cy="1143000"/>
          </a:xfrm>
        </p:spPr>
        <p:txBody>
          <a:bodyPr/>
          <a:lstStyle/>
          <a:p>
            <a:r>
              <a:rPr lang="en-US" dirty="0"/>
              <a:t>As an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62336"/>
            <a:ext cx="7772400" cy="1033664"/>
          </a:xfrm>
        </p:spPr>
        <p:txBody>
          <a:bodyPr/>
          <a:lstStyle/>
          <a:p>
            <a:r>
              <a:rPr lang="en-US" dirty="0"/>
              <a:t>Data reg holds the 16 data values; PMOS &amp; NMOS transistors pull the output high/low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7FFAB-29BE-0FDF-2068-3F13FB2C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282659"/>
            <a:ext cx="7163421" cy="3596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823E0-9953-E606-6922-E1A033443001}"/>
              </a:ext>
            </a:extLst>
          </p:cNvPr>
          <p:cNvSpPr/>
          <p:nvPr/>
        </p:nvSpPr>
        <p:spPr>
          <a:xfrm>
            <a:off x="2395330" y="2882352"/>
            <a:ext cx="278296" cy="153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E6062-8B8B-6FB3-B9B5-66DF4EA02D56}"/>
              </a:ext>
            </a:extLst>
          </p:cNvPr>
          <p:cNvSpPr/>
          <p:nvPr/>
        </p:nvSpPr>
        <p:spPr>
          <a:xfrm>
            <a:off x="4257260" y="3329612"/>
            <a:ext cx="1596887" cy="1083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1D7B07-DDEE-A1B0-C876-49C39A4B341C}"/>
              </a:ext>
            </a:extLst>
          </p:cNvPr>
          <p:cNvCxnSpPr>
            <a:endCxn id="7" idx="1"/>
          </p:cNvCxnSpPr>
          <p:nvPr/>
        </p:nvCxnSpPr>
        <p:spPr>
          <a:xfrm>
            <a:off x="2743200" y="3697361"/>
            <a:ext cx="1514060" cy="173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39F5D2-80D9-1BEC-27AC-B1AABD8625D4}"/>
              </a:ext>
            </a:extLst>
          </p:cNvPr>
          <p:cNvCxnSpPr>
            <a:cxnSpLocks/>
          </p:cNvCxnSpPr>
          <p:nvPr/>
        </p:nvCxnSpPr>
        <p:spPr>
          <a:xfrm flipV="1">
            <a:off x="5787886" y="3146888"/>
            <a:ext cx="1477618" cy="812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7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73928"/>
            <a:ext cx="7772400" cy="1022072"/>
          </a:xfrm>
        </p:spPr>
        <p:txBody>
          <a:bodyPr/>
          <a:lstStyle/>
          <a:p>
            <a:r>
              <a:rPr lang="en-US" dirty="0"/>
              <a:t>Any idea what pull-up/pull-down resistors are for?</a:t>
            </a:r>
          </a:p>
          <a:p>
            <a:r>
              <a:rPr lang="en-US" dirty="0"/>
              <a:t>Input data register holds the 16-bit input value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7FFAB-29BE-0FDF-2068-3F13FB2C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9" y="1282656"/>
            <a:ext cx="7163421" cy="3596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823E0-9953-E606-6922-E1A033443001}"/>
              </a:ext>
            </a:extLst>
          </p:cNvPr>
          <p:cNvSpPr/>
          <p:nvPr/>
        </p:nvSpPr>
        <p:spPr>
          <a:xfrm>
            <a:off x="2753138" y="1958011"/>
            <a:ext cx="268358" cy="1371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E6062-8B8B-6FB3-B9B5-66DF4EA02D56}"/>
              </a:ext>
            </a:extLst>
          </p:cNvPr>
          <p:cNvSpPr/>
          <p:nvPr/>
        </p:nvSpPr>
        <p:spPr>
          <a:xfrm>
            <a:off x="4257260" y="2037526"/>
            <a:ext cx="732183" cy="665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1D7B07-DDEE-A1B0-C876-49C39A4B341C}"/>
              </a:ext>
            </a:extLst>
          </p:cNvPr>
          <p:cNvCxnSpPr>
            <a:cxnSpLocks/>
          </p:cNvCxnSpPr>
          <p:nvPr/>
        </p:nvCxnSpPr>
        <p:spPr>
          <a:xfrm flipH="1">
            <a:off x="3021496" y="2425149"/>
            <a:ext cx="13185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39F5D2-80D9-1BEC-27AC-B1AABD8625D4}"/>
              </a:ext>
            </a:extLst>
          </p:cNvPr>
          <p:cNvCxnSpPr>
            <a:cxnSpLocks/>
          </p:cNvCxnSpPr>
          <p:nvPr/>
        </p:nvCxnSpPr>
        <p:spPr>
          <a:xfrm flipH="1" flipV="1">
            <a:off x="5118652" y="2425149"/>
            <a:ext cx="1596885" cy="665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228BA3-B051-FE25-5095-1BF67F100DDA}"/>
              </a:ext>
            </a:extLst>
          </p:cNvPr>
          <p:cNvSpPr/>
          <p:nvPr/>
        </p:nvSpPr>
        <p:spPr>
          <a:xfrm>
            <a:off x="6645962" y="2189925"/>
            <a:ext cx="440637" cy="1726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2E0B83-EEBD-8BED-AAED-1D3C2E8420AD}"/>
              </a:ext>
            </a:extLst>
          </p:cNvPr>
          <p:cNvCxnSpPr>
            <a:cxnSpLocks/>
          </p:cNvCxnSpPr>
          <p:nvPr/>
        </p:nvCxnSpPr>
        <p:spPr>
          <a:xfrm flipH="1">
            <a:off x="7086597" y="3192118"/>
            <a:ext cx="8717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2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F7BD-CEFE-81A1-9E8B-3C61D5FE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input vs.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AC28-B6A7-37B8-C7BC-8BAC043C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647121"/>
          </a:xfrm>
        </p:spPr>
        <p:txBody>
          <a:bodyPr/>
          <a:lstStyle/>
          <a:p>
            <a:r>
              <a:rPr lang="en-US" dirty="0" err="1"/>
              <a:t>GPIOx_MODER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 is A, B, …)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CSR = 16 pins, 2 bits/pin</a:t>
            </a:r>
          </a:p>
          <a:p>
            <a:pPr lvl="1">
              <a:spcBef>
                <a:spcPts val="0"/>
              </a:spcBef>
            </a:pPr>
            <a:r>
              <a:rPr lang="en-US" dirty="0"/>
              <a:t>00=input, 01=output, 10=alternate function, 11=analog</a:t>
            </a:r>
          </a:p>
          <a:p>
            <a:r>
              <a:rPr lang="en-US" dirty="0"/>
              <a:t>Set GPIO pin B3 to an output with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GPIOB-&gt;MODER &amp;= ~(0x3&lt;&lt;6)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GPIOB-&gt;MODER |= (0x1&lt;&lt;6)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A7B2F-0428-B4C8-11F1-8629CF94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9AFD6-AF17-9DE5-60F5-ECF90EFF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7" y="4443060"/>
            <a:ext cx="7674005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33119"/>
            <a:ext cx="7772400" cy="1050238"/>
          </a:xfrm>
        </p:spPr>
        <p:txBody>
          <a:bodyPr/>
          <a:lstStyle/>
          <a:p>
            <a:r>
              <a:rPr lang="en-US" dirty="0"/>
              <a:t>We have to program all the stuff in 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C1713-3906-44BD-0EA7-D92DA5C6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282659"/>
            <a:ext cx="7163421" cy="35969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BA3CB4-D00D-D5BD-AEF0-E7D3F992BE7E}"/>
              </a:ext>
            </a:extLst>
          </p:cNvPr>
          <p:cNvSpPr/>
          <p:nvPr/>
        </p:nvSpPr>
        <p:spPr>
          <a:xfrm>
            <a:off x="2395330" y="2912169"/>
            <a:ext cx="278296" cy="153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669300-CFFB-5D9F-B001-A2757323B452}"/>
              </a:ext>
            </a:extLst>
          </p:cNvPr>
          <p:cNvSpPr/>
          <p:nvPr/>
        </p:nvSpPr>
        <p:spPr>
          <a:xfrm>
            <a:off x="4257260" y="3359429"/>
            <a:ext cx="1596887" cy="1083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191773-FFC5-DDC0-646A-28FABDF3A5A1}"/>
              </a:ext>
            </a:extLst>
          </p:cNvPr>
          <p:cNvCxnSpPr>
            <a:endCxn id="12" idx="1"/>
          </p:cNvCxnSpPr>
          <p:nvPr/>
        </p:nvCxnSpPr>
        <p:spPr>
          <a:xfrm>
            <a:off x="2743200" y="3727178"/>
            <a:ext cx="1514060" cy="173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F2798E-A0A4-0BA9-09AB-42ABB53E088C}"/>
              </a:ext>
            </a:extLst>
          </p:cNvPr>
          <p:cNvCxnSpPr>
            <a:cxnSpLocks/>
          </p:cNvCxnSpPr>
          <p:nvPr/>
        </p:nvCxnSpPr>
        <p:spPr>
          <a:xfrm flipV="1">
            <a:off x="5817703" y="3117071"/>
            <a:ext cx="1477618" cy="812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25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GPIOx_ODR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2"/>
            <a:ext cx="7772400" cy="1430731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/>
              <a:t>Output Data Register: 1 bit/pin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Whatever data you write here goes to the GPIO pins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Program all 16 pins with one CSR write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7FFAB-29BE-0FDF-2068-3F13FB2C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9" y="1278839"/>
            <a:ext cx="7163421" cy="3596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823E0-9953-E606-6922-E1A033443001}"/>
              </a:ext>
            </a:extLst>
          </p:cNvPr>
          <p:cNvSpPr/>
          <p:nvPr/>
        </p:nvSpPr>
        <p:spPr>
          <a:xfrm>
            <a:off x="2395330" y="2912169"/>
            <a:ext cx="278296" cy="153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E6062-8B8B-6FB3-B9B5-66DF4EA02D56}"/>
              </a:ext>
            </a:extLst>
          </p:cNvPr>
          <p:cNvSpPr/>
          <p:nvPr/>
        </p:nvSpPr>
        <p:spPr>
          <a:xfrm>
            <a:off x="4257260" y="3359429"/>
            <a:ext cx="1596887" cy="1083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1D7B07-DDEE-A1B0-C876-49C39A4B341C}"/>
              </a:ext>
            </a:extLst>
          </p:cNvPr>
          <p:cNvCxnSpPr>
            <a:endCxn id="7" idx="1"/>
          </p:cNvCxnSpPr>
          <p:nvPr/>
        </p:nvCxnSpPr>
        <p:spPr>
          <a:xfrm>
            <a:off x="2743200" y="3727178"/>
            <a:ext cx="1514060" cy="173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343D7F-8001-C2F1-2E98-E2724F945E06}"/>
              </a:ext>
            </a:extLst>
          </p:cNvPr>
          <p:cNvSpPr/>
          <p:nvPr/>
        </p:nvSpPr>
        <p:spPr>
          <a:xfrm>
            <a:off x="2365517" y="3001616"/>
            <a:ext cx="327987" cy="1292087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E3848-2B91-EEB3-C933-7C06B987063F}"/>
              </a:ext>
            </a:extLst>
          </p:cNvPr>
          <p:cNvCxnSpPr>
            <a:cxnSpLocks/>
          </p:cNvCxnSpPr>
          <p:nvPr/>
        </p:nvCxnSpPr>
        <p:spPr>
          <a:xfrm flipV="1">
            <a:off x="5817703" y="3117071"/>
            <a:ext cx="1477618" cy="812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22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GPIOx_OTYPER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33118"/>
            <a:ext cx="7772400" cy="1247371"/>
          </a:xfrm>
        </p:spPr>
        <p:txBody>
          <a:bodyPr/>
          <a:lstStyle/>
          <a:p>
            <a:r>
              <a:rPr lang="en-US" dirty="0"/>
              <a:t>One CSR = 16 pins, 1 bit/pin</a:t>
            </a:r>
          </a:p>
          <a:p>
            <a:pPr lvl="1">
              <a:spcBef>
                <a:spcPts val="0"/>
              </a:spcBef>
            </a:pPr>
            <a:r>
              <a:rPr lang="en-US" dirty="0"/>
              <a:t>1 = push-pull, 0=open-drain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Push-pull is usually what we want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C1713-3906-44BD-0EA7-D92DA5C6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9" y="1282659"/>
            <a:ext cx="7163421" cy="35969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BA3CB4-D00D-D5BD-AEF0-E7D3F992BE7E}"/>
              </a:ext>
            </a:extLst>
          </p:cNvPr>
          <p:cNvSpPr/>
          <p:nvPr/>
        </p:nvSpPr>
        <p:spPr>
          <a:xfrm>
            <a:off x="2395330" y="2912169"/>
            <a:ext cx="278296" cy="153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669300-CFFB-5D9F-B001-A2757323B452}"/>
              </a:ext>
            </a:extLst>
          </p:cNvPr>
          <p:cNvSpPr/>
          <p:nvPr/>
        </p:nvSpPr>
        <p:spPr>
          <a:xfrm>
            <a:off x="4257260" y="3359429"/>
            <a:ext cx="1596887" cy="1083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191773-FFC5-DDC0-646A-28FABDF3A5A1}"/>
              </a:ext>
            </a:extLst>
          </p:cNvPr>
          <p:cNvCxnSpPr>
            <a:endCxn id="12" idx="1"/>
          </p:cNvCxnSpPr>
          <p:nvPr/>
        </p:nvCxnSpPr>
        <p:spPr>
          <a:xfrm>
            <a:off x="2743200" y="3727178"/>
            <a:ext cx="1514060" cy="173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F2798E-A0A4-0BA9-09AB-42ABB53E088C}"/>
              </a:ext>
            </a:extLst>
          </p:cNvPr>
          <p:cNvCxnSpPr>
            <a:cxnSpLocks/>
          </p:cNvCxnSpPr>
          <p:nvPr/>
        </p:nvCxnSpPr>
        <p:spPr>
          <a:xfrm flipV="1">
            <a:off x="5817703" y="3117071"/>
            <a:ext cx="1477618" cy="812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689246-787A-FECB-E4D4-7B63C898EE38}"/>
              </a:ext>
            </a:extLst>
          </p:cNvPr>
          <p:cNvSpPr/>
          <p:nvPr/>
        </p:nvSpPr>
        <p:spPr>
          <a:xfrm>
            <a:off x="4326834" y="3478697"/>
            <a:ext cx="1527313" cy="838202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6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GPIOx_OSPEEDR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2"/>
            <a:ext cx="7772400" cy="1430731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/>
              <a:t>One CSR = 16 pins, 2 bits/pin</a:t>
            </a:r>
          </a:p>
          <a:p>
            <a:pPr lvl="1">
              <a:spcBef>
                <a:spcPts val="0"/>
              </a:spcBef>
            </a:pPr>
            <a:r>
              <a:rPr lang="en-US" dirty="0"/>
              <a:t>00=slow, 01=faster, 10=even faster, 11=fastest</a:t>
            </a:r>
          </a:p>
          <a:p>
            <a:r>
              <a:rPr lang="en-US" dirty="0"/>
              <a:t>But why wouldn’t you set them all to “fastest?”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7FFAB-29BE-0FDF-2068-3F13FB2C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9" y="1278839"/>
            <a:ext cx="7163421" cy="3596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823E0-9953-E606-6922-E1A033443001}"/>
              </a:ext>
            </a:extLst>
          </p:cNvPr>
          <p:cNvSpPr/>
          <p:nvPr/>
        </p:nvSpPr>
        <p:spPr>
          <a:xfrm>
            <a:off x="2395330" y="2912169"/>
            <a:ext cx="278296" cy="153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E6062-8B8B-6FB3-B9B5-66DF4EA02D56}"/>
              </a:ext>
            </a:extLst>
          </p:cNvPr>
          <p:cNvSpPr/>
          <p:nvPr/>
        </p:nvSpPr>
        <p:spPr>
          <a:xfrm>
            <a:off x="4257260" y="3359429"/>
            <a:ext cx="1596887" cy="1083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1D7B07-DDEE-A1B0-C876-49C39A4B341C}"/>
              </a:ext>
            </a:extLst>
          </p:cNvPr>
          <p:cNvCxnSpPr>
            <a:endCxn id="7" idx="1"/>
          </p:cNvCxnSpPr>
          <p:nvPr/>
        </p:nvCxnSpPr>
        <p:spPr>
          <a:xfrm>
            <a:off x="2743200" y="3727178"/>
            <a:ext cx="1514060" cy="173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343D7F-8001-C2F1-2E98-E2724F945E06}"/>
              </a:ext>
            </a:extLst>
          </p:cNvPr>
          <p:cNvSpPr/>
          <p:nvPr/>
        </p:nvSpPr>
        <p:spPr>
          <a:xfrm>
            <a:off x="5188226" y="3478697"/>
            <a:ext cx="665921" cy="838202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E3848-2B91-EEB3-C933-7C06B987063F}"/>
              </a:ext>
            </a:extLst>
          </p:cNvPr>
          <p:cNvCxnSpPr>
            <a:cxnSpLocks/>
          </p:cNvCxnSpPr>
          <p:nvPr/>
        </p:nvCxnSpPr>
        <p:spPr>
          <a:xfrm flipV="1">
            <a:off x="5817703" y="3117071"/>
            <a:ext cx="1477618" cy="812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50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638798"/>
            <a:ext cx="7772400" cy="457201"/>
          </a:xfrm>
        </p:spPr>
        <p:txBody>
          <a:bodyPr/>
          <a:lstStyle/>
          <a:p>
            <a:r>
              <a:rPr lang="en-US" dirty="0"/>
              <a:t>Again, we must program the stuff in 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7FFAB-29BE-0FDF-2068-3F13FB2C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272720"/>
            <a:ext cx="7163421" cy="3596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823E0-9953-E606-6922-E1A033443001}"/>
              </a:ext>
            </a:extLst>
          </p:cNvPr>
          <p:cNvSpPr/>
          <p:nvPr/>
        </p:nvSpPr>
        <p:spPr>
          <a:xfrm>
            <a:off x="2753138" y="1948075"/>
            <a:ext cx="268358" cy="1371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E6062-8B8B-6FB3-B9B5-66DF4EA02D56}"/>
              </a:ext>
            </a:extLst>
          </p:cNvPr>
          <p:cNvSpPr/>
          <p:nvPr/>
        </p:nvSpPr>
        <p:spPr>
          <a:xfrm>
            <a:off x="4257260" y="2027590"/>
            <a:ext cx="732183" cy="665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1D7B07-DDEE-A1B0-C876-49C39A4B341C}"/>
              </a:ext>
            </a:extLst>
          </p:cNvPr>
          <p:cNvCxnSpPr>
            <a:cxnSpLocks/>
          </p:cNvCxnSpPr>
          <p:nvPr/>
        </p:nvCxnSpPr>
        <p:spPr>
          <a:xfrm flipH="1">
            <a:off x="3021496" y="2415213"/>
            <a:ext cx="13185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39F5D2-80D9-1BEC-27AC-B1AABD8625D4}"/>
              </a:ext>
            </a:extLst>
          </p:cNvPr>
          <p:cNvCxnSpPr>
            <a:cxnSpLocks/>
          </p:cNvCxnSpPr>
          <p:nvPr/>
        </p:nvCxnSpPr>
        <p:spPr>
          <a:xfrm flipH="1" flipV="1">
            <a:off x="5118652" y="2415213"/>
            <a:ext cx="1596885" cy="665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228BA3-B051-FE25-5095-1BF67F100DDA}"/>
              </a:ext>
            </a:extLst>
          </p:cNvPr>
          <p:cNvSpPr/>
          <p:nvPr/>
        </p:nvSpPr>
        <p:spPr>
          <a:xfrm>
            <a:off x="6645962" y="2179989"/>
            <a:ext cx="440637" cy="1726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2E0B83-EEBD-8BED-AAED-1D3C2E8420AD}"/>
              </a:ext>
            </a:extLst>
          </p:cNvPr>
          <p:cNvCxnSpPr>
            <a:cxnSpLocks/>
          </p:cNvCxnSpPr>
          <p:nvPr/>
        </p:nvCxnSpPr>
        <p:spPr>
          <a:xfrm flipH="1">
            <a:off x="7086597" y="3182182"/>
            <a:ext cx="8717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6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SW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92978"/>
            <a:ext cx="7772400" cy="1755422"/>
          </a:xfrm>
        </p:spPr>
        <p:txBody>
          <a:bodyPr/>
          <a:lstStyle/>
          <a:p>
            <a:r>
              <a:rPr lang="en-US" dirty="0"/>
              <a:t>What’s missing in this picture?</a:t>
            </a:r>
          </a:p>
          <a:p>
            <a:pPr lvl="1"/>
            <a:r>
              <a:rPr lang="en-US" dirty="0"/>
              <a:t>No keyboard, or display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 least there are a few LEDs &amp; a 7-seg LCD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How are you going to debug?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295D97-83F7-03BB-AD81-93BABE85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5507916" y="1845731"/>
            <a:ext cx="2600325" cy="2838450"/>
          </a:xfrm>
          <a:prstGeom prst="rect">
            <a:avLst/>
          </a:prstGeom>
        </p:spPr>
      </p:pic>
      <p:pic>
        <p:nvPicPr>
          <p:cNvPr id="8" name="Picture 7" descr="A green circuit board with a square display&#10;&#10;Description automatically generated">
            <a:extLst>
              <a:ext uri="{FF2B5EF4-FFF2-40B4-BE49-F238E27FC236}">
                <a16:creationId xmlns:a16="http://schemas.microsoft.com/office/drawing/2014/main" id="{72503493-2506-5CB2-3999-629BD0F21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35" y="2359373"/>
            <a:ext cx="3029300" cy="1433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42CDB-F5B5-FA73-4F37-A09C025A6D62}"/>
              </a:ext>
            </a:extLst>
          </p:cNvPr>
          <p:cNvSpPr txBox="1"/>
          <p:nvPr/>
        </p:nvSpPr>
        <p:spPr>
          <a:xfrm>
            <a:off x="4282365" y="152400"/>
            <a:ext cx="173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embedded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GPIOx_IDR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13858"/>
            <a:ext cx="7772400" cy="1434541"/>
          </a:xfrm>
        </p:spPr>
        <p:txBody>
          <a:bodyPr/>
          <a:lstStyle/>
          <a:p>
            <a:pPr lvl="1"/>
            <a:r>
              <a:rPr lang="en-US" dirty="0"/>
              <a:t>Input-data register</a:t>
            </a:r>
          </a:p>
          <a:p>
            <a:pPr lvl="1"/>
            <a:r>
              <a:rPr lang="en-US" dirty="0"/>
              <a:t>One CSR = 16 pins, 1 bits/pin</a:t>
            </a:r>
          </a:p>
          <a:p>
            <a:pPr lvl="1"/>
            <a:r>
              <a:rPr lang="en-US" dirty="0"/>
              <a:t>Just reads the current input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5B40A-D579-5141-2B10-5D528DE8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272720"/>
            <a:ext cx="7163421" cy="35969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A1F645-9CF4-A005-A643-F1DEAFD7C27A}"/>
              </a:ext>
            </a:extLst>
          </p:cNvPr>
          <p:cNvSpPr/>
          <p:nvPr/>
        </p:nvSpPr>
        <p:spPr>
          <a:xfrm>
            <a:off x="2753138" y="1948075"/>
            <a:ext cx="268358" cy="1371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A7CB8-8FD2-C080-69E7-7B403F404716}"/>
              </a:ext>
            </a:extLst>
          </p:cNvPr>
          <p:cNvSpPr/>
          <p:nvPr/>
        </p:nvSpPr>
        <p:spPr>
          <a:xfrm>
            <a:off x="4257260" y="2027590"/>
            <a:ext cx="732183" cy="665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972FD6-A851-6BBB-4894-9A9FC0B18B1E}"/>
              </a:ext>
            </a:extLst>
          </p:cNvPr>
          <p:cNvCxnSpPr>
            <a:cxnSpLocks/>
          </p:cNvCxnSpPr>
          <p:nvPr/>
        </p:nvCxnSpPr>
        <p:spPr>
          <a:xfrm flipH="1">
            <a:off x="3021496" y="2415213"/>
            <a:ext cx="13185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3325B9-4383-9F0E-B80A-E52FEF47B81E}"/>
              </a:ext>
            </a:extLst>
          </p:cNvPr>
          <p:cNvCxnSpPr>
            <a:cxnSpLocks/>
          </p:cNvCxnSpPr>
          <p:nvPr/>
        </p:nvCxnSpPr>
        <p:spPr>
          <a:xfrm flipH="1" flipV="1">
            <a:off x="5118652" y="2415213"/>
            <a:ext cx="1596885" cy="665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3309C8F-1B25-A7ED-59CE-C9980461B1F5}"/>
              </a:ext>
            </a:extLst>
          </p:cNvPr>
          <p:cNvSpPr/>
          <p:nvPr/>
        </p:nvSpPr>
        <p:spPr>
          <a:xfrm>
            <a:off x="6645962" y="2179989"/>
            <a:ext cx="440637" cy="1726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15709F-4936-6226-0C66-520DB801EEB4}"/>
              </a:ext>
            </a:extLst>
          </p:cNvPr>
          <p:cNvCxnSpPr>
            <a:cxnSpLocks/>
          </p:cNvCxnSpPr>
          <p:nvPr/>
        </p:nvCxnSpPr>
        <p:spPr>
          <a:xfrm flipH="1">
            <a:off x="7086597" y="3182182"/>
            <a:ext cx="8717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4BB4D5-DB37-4F23-2797-F401803E289D}"/>
              </a:ext>
            </a:extLst>
          </p:cNvPr>
          <p:cNvSpPr/>
          <p:nvPr/>
        </p:nvSpPr>
        <p:spPr>
          <a:xfrm>
            <a:off x="2700135" y="2038529"/>
            <a:ext cx="440637" cy="1141995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2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9873-9746-B98A-4D11-DA8BE2C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GPIOx_PUPDR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07A-9D90-E09E-BA22-936F154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12639"/>
            <a:ext cx="7772400" cy="1019404"/>
          </a:xfrm>
        </p:spPr>
        <p:txBody>
          <a:bodyPr/>
          <a:lstStyle/>
          <a:p>
            <a:pPr lvl="1"/>
            <a:r>
              <a:rPr lang="en-US" dirty="0"/>
              <a:t>One CSR = 16 pins, 2 bits/pin</a:t>
            </a:r>
          </a:p>
          <a:p>
            <a:pPr lvl="1"/>
            <a:r>
              <a:rPr lang="en-US" dirty="0"/>
              <a:t>00=neither, 01=pullup, 10=pulldown, 11=reserved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4690-C29A-6988-C537-9948F95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5B40A-D579-5141-2B10-5D528DE8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272720"/>
            <a:ext cx="7163421" cy="35969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A1F645-9CF4-A005-A643-F1DEAFD7C27A}"/>
              </a:ext>
            </a:extLst>
          </p:cNvPr>
          <p:cNvSpPr/>
          <p:nvPr/>
        </p:nvSpPr>
        <p:spPr>
          <a:xfrm>
            <a:off x="2753138" y="1948075"/>
            <a:ext cx="268358" cy="1371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A7CB8-8FD2-C080-69E7-7B403F404716}"/>
              </a:ext>
            </a:extLst>
          </p:cNvPr>
          <p:cNvSpPr/>
          <p:nvPr/>
        </p:nvSpPr>
        <p:spPr>
          <a:xfrm>
            <a:off x="4257260" y="2027590"/>
            <a:ext cx="732183" cy="665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972FD6-A851-6BBB-4894-9A9FC0B18B1E}"/>
              </a:ext>
            </a:extLst>
          </p:cNvPr>
          <p:cNvCxnSpPr>
            <a:cxnSpLocks/>
          </p:cNvCxnSpPr>
          <p:nvPr/>
        </p:nvCxnSpPr>
        <p:spPr>
          <a:xfrm flipH="1">
            <a:off x="3021496" y="2415213"/>
            <a:ext cx="13185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3325B9-4383-9F0E-B80A-E52FEF47B81E}"/>
              </a:ext>
            </a:extLst>
          </p:cNvPr>
          <p:cNvCxnSpPr>
            <a:cxnSpLocks/>
          </p:cNvCxnSpPr>
          <p:nvPr/>
        </p:nvCxnSpPr>
        <p:spPr>
          <a:xfrm flipH="1" flipV="1">
            <a:off x="5118652" y="2415213"/>
            <a:ext cx="1596885" cy="665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3309C8F-1B25-A7ED-59CE-C9980461B1F5}"/>
              </a:ext>
            </a:extLst>
          </p:cNvPr>
          <p:cNvSpPr/>
          <p:nvPr/>
        </p:nvSpPr>
        <p:spPr>
          <a:xfrm>
            <a:off x="6645962" y="2179989"/>
            <a:ext cx="440637" cy="1726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15709F-4936-6226-0C66-520DB801EEB4}"/>
              </a:ext>
            </a:extLst>
          </p:cNvPr>
          <p:cNvCxnSpPr>
            <a:cxnSpLocks/>
          </p:cNvCxnSpPr>
          <p:nvPr/>
        </p:nvCxnSpPr>
        <p:spPr>
          <a:xfrm flipH="1">
            <a:off x="7086597" y="3182182"/>
            <a:ext cx="8717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4BB4D5-DB37-4F23-2797-F401803E289D}"/>
              </a:ext>
            </a:extLst>
          </p:cNvPr>
          <p:cNvSpPr/>
          <p:nvPr/>
        </p:nvSpPr>
        <p:spPr>
          <a:xfrm>
            <a:off x="6636023" y="2624940"/>
            <a:ext cx="440637" cy="1072418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3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83E6-E6E5-20C7-ABD9-3EBA5EA0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95FC-A2ED-53B1-C2A7-38C55733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mostly all we need to drive a GPIO pin</a:t>
            </a:r>
          </a:p>
          <a:p>
            <a:r>
              <a:rPr lang="en-US" dirty="0"/>
              <a:t>Missing pieces</a:t>
            </a:r>
          </a:p>
          <a:p>
            <a:pPr lvl="1"/>
            <a:r>
              <a:rPr lang="en-US" dirty="0"/>
              <a:t>the header files</a:t>
            </a:r>
          </a:p>
          <a:p>
            <a:pPr lvl="1"/>
            <a:r>
              <a:rPr lang="en-US" dirty="0"/>
              <a:t>map from chip pin names to </a:t>
            </a:r>
            <a:r>
              <a:rPr lang="en-US" dirty="0" err="1"/>
              <a:t>Nucleo</a:t>
            </a:r>
            <a:r>
              <a:rPr lang="en-US" dirty="0"/>
              <a:t>/Uno pin names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A1AA2-4212-4F1F-097C-DD3F4178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782732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60B0-9A5F-3F5B-EDA5-2509EA01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Nucleo</a:t>
            </a:r>
            <a:r>
              <a:rPr lang="en-US" dirty="0"/>
              <a:t>/Uno pin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AE5A3-8F5D-4B68-1022-32EF08A9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STM Nucleo-32 boards</a:t>
            </a:r>
          </a:p>
          <a:p>
            <a:pPr lvl="1"/>
            <a:r>
              <a:rPr lang="en-US" dirty="0"/>
              <a:t>various boards, with various STM32L*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controllers</a:t>
            </a:r>
          </a:p>
          <a:p>
            <a:pPr lvl="1"/>
            <a:r>
              <a:rPr lang="en-US" dirty="0"/>
              <a:t>all share the same Arduino Uno form factor</a:t>
            </a:r>
          </a:p>
          <a:p>
            <a:pPr lvl="1"/>
            <a:r>
              <a:rPr lang="en-US" dirty="0"/>
              <a:t>D0-D13 = digital-only pins</a:t>
            </a:r>
          </a:p>
          <a:p>
            <a:pPr lvl="1"/>
            <a:r>
              <a:rPr lang="en-US" dirty="0"/>
              <a:t>A0-A6 = analog or digital pins</a:t>
            </a:r>
          </a:p>
          <a:p>
            <a:pPr lvl="1"/>
            <a:r>
              <a:rPr lang="en-US" dirty="0"/>
              <a:t>some of these are reserved for other usages</a:t>
            </a:r>
          </a:p>
          <a:p>
            <a:r>
              <a:rPr lang="en-US" dirty="0"/>
              <a:t>See UM1956 for details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47EB0-D518-4099-1A27-427AA18D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48607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3E38-19B4-AB56-0FFA-6CA0B4B2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CubeMX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4E4B-DC80-6357-3A29-72056513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 short demo here, for GPIO programming</a:t>
            </a:r>
          </a:p>
          <a:p>
            <a:r>
              <a:rPr lang="en-US" dirty="0"/>
              <a:t>Show the HAL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3B815-CD14-8AE7-8B5B-5B76656C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8110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monitor with a computer chip&#10;&#10;Description automatically generated">
            <a:extLst>
              <a:ext uri="{FF2B5EF4-FFF2-40B4-BE49-F238E27FC236}">
                <a16:creationId xmlns:a16="http://schemas.microsoft.com/office/drawing/2014/main" id="{2A506144-08F2-7BE4-67AF-62059D8CA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223630"/>
            <a:ext cx="5793282" cy="64107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3D29-A5D4-8038-28DC-F13E9ADC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676399"/>
            <a:ext cx="2216426" cy="1142999"/>
          </a:xfrm>
        </p:spPr>
        <p:txBody>
          <a:bodyPr/>
          <a:lstStyle/>
          <a:p>
            <a:r>
              <a:rPr lang="en-US" dirty="0"/>
              <a:t>Answer – you can’t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8F1B7-5B5F-E289-1064-9CB09115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DITL: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42634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3D29-A5D4-8038-28DC-F13E9ADC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05" y="1528969"/>
            <a:ext cx="2726634" cy="3722203"/>
          </a:xfrm>
        </p:spPr>
        <p:txBody>
          <a:bodyPr/>
          <a:lstStyle/>
          <a:p>
            <a:r>
              <a:rPr lang="en-US" sz="2000" dirty="0"/>
              <a:t>Coding is on the host</a:t>
            </a:r>
          </a:p>
          <a:p>
            <a:r>
              <a:rPr lang="en-US" sz="2000" dirty="0"/>
              <a:t>Debugging is cooperative</a:t>
            </a:r>
          </a:p>
          <a:p>
            <a:r>
              <a:rPr lang="en-US" sz="2000" dirty="0"/>
              <a:t>Untether it later </a:t>
            </a:r>
          </a:p>
          <a:p>
            <a:r>
              <a:rPr lang="en-US" sz="2000" dirty="0"/>
              <a:t>show them a demo of the program that flashes a different color LED depending on your keystrokes (my UART program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0C5B8-6D49-FF08-2D76-75B011B7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5" name="Picture 4" descr="A computer monitor with a computer chip&#10;&#10;Description automatically generated">
            <a:extLst>
              <a:ext uri="{FF2B5EF4-FFF2-40B4-BE49-F238E27FC236}">
                <a16:creationId xmlns:a16="http://schemas.microsoft.com/office/drawing/2014/main" id="{C92E3E61-27AD-43AE-C280-E23D847FD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223630"/>
            <a:ext cx="5793282" cy="64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5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0" y="2569030"/>
            <a:ext cx="4158343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9505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DD25-5F8C-0341-91F4-0F23DD3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technical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B9F2-61A8-E61A-96DD-8CAAE957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remembers what a compiler is?</a:t>
            </a:r>
          </a:p>
          <a:p>
            <a:pPr lvl="1"/>
            <a:r>
              <a:rPr lang="en-US" dirty="0"/>
              <a:t>We usually program in a high-level language (e.g., C)</a:t>
            </a:r>
          </a:p>
          <a:p>
            <a:pPr lvl="1"/>
            <a:r>
              <a:rPr lang="en-US" dirty="0"/>
              <a:t>Our laptop probably runs x86 code</a:t>
            </a:r>
          </a:p>
          <a:p>
            <a:pPr lvl="1"/>
            <a:r>
              <a:rPr lang="en-US" dirty="0"/>
              <a:t>A C compiler translates C </a:t>
            </a:r>
            <a:r>
              <a:rPr lang="en-US" dirty="0">
                <a:sym typeface="Symbol" panose="05050102010706020507" pitchFamily="18" charset="2"/>
              </a:rPr>
              <a:t> (e.g.,) x86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C5679-7C31-17AE-B5C3-C513DED2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3366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DB0F-45C9-F0C3-1C82-AECF4B4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for your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8986-8A02-84C7-D457-0DAA42E8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72" y="3673944"/>
            <a:ext cx="7134584" cy="2433938"/>
          </a:xfrm>
        </p:spPr>
        <p:txBody>
          <a:bodyPr/>
          <a:lstStyle/>
          <a:p>
            <a:r>
              <a:rPr lang="en-US" dirty="0"/>
              <a:t>The  C compiler is a program written in C/C++; somebody compiled it to x86 to run on your laptop</a:t>
            </a:r>
          </a:p>
          <a:p>
            <a:r>
              <a:rPr lang="en-US" dirty="0"/>
              <a:t>It spits out x86 code to run on your laptop</a:t>
            </a:r>
          </a:p>
          <a:p>
            <a:r>
              <a:rPr lang="en-US" dirty="0"/>
              <a:t>What if you have an Apple laptop?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9C569-52ED-633C-6423-6703BEC5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68763-1CE5-0E73-FA90-98D3511AF9D9}"/>
              </a:ext>
            </a:extLst>
          </p:cNvPr>
          <p:cNvSpPr txBox="1"/>
          <p:nvPr/>
        </p:nvSpPr>
        <p:spPr>
          <a:xfrm>
            <a:off x="1659465" y="2404529"/>
            <a:ext cx="1365955" cy="461665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FC014-6C02-0AA8-154C-407C895E09CE}"/>
              </a:ext>
            </a:extLst>
          </p:cNvPr>
          <p:cNvSpPr txBox="1"/>
          <p:nvPr/>
        </p:nvSpPr>
        <p:spPr>
          <a:xfrm>
            <a:off x="1670750" y="3160884"/>
            <a:ext cx="13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x86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ED10B-23E9-DB74-F427-2E88F4D05E40}"/>
              </a:ext>
            </a:extLst>
          </p:cNvPr>
          <p:cNvSpPr txBox="1"/>
          <p:nvPr/>
        </p:nvSpPr>
        <p:spPr>
          <a:xfrm>
            <a:off x="1173230" y="1665104"/>
            <a:ext cx="233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 program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0CC6CC-8B36-CA2F-AFB4-54919779AFF8}"/>
              </a:ext>
            </a:extLst>
          </p:cNvPr>
          <p:cNvCxnSpPr/>
          <p:nvPr/>
        </p:nvCxnSpPr>
        <p:spPr>
          <a:xfrm>
            <a:off x="2325508" y="2866194"/>
            <a:ext cx="0" cy="2946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9DB73-5940-87A4-0109-CD3131AA7182}"/>
              </a:ext>
            </a:extLst>
          </p:cNvPr>
          <p:cNvCxnSpPr/>
          <p:nvPr/>
        </p:nvCxnSpPr>
        <p:spPr>
          <a:xfrm>
            <a:off x="2331151" y="2115482"/>
            <a:ext cx="0" cy="2946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97BA16-6674-1F61-CFDC-97EBC9151558}"/>
              </a:ext>
            </a:extLst>
          </p:cNvPr>
          <p:cNvSpPr txBox="1"/>
          <p:nvPr/>
        </p:nvSpPr>
        <p:spPr>
          <a:xfrm>
            <a:off x="4504267" y="2217083"/>
            <a:ext cx="21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runs on laptop</a:t>
            </a:r>
          </a:p>
          <a:p>
            <a:r>
              <a:rPr lang="en-US" dirty="0"/>
              <a:t>is x86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233ED-6B10-0644-DAEC-2A4DA0C6A113}"/>
              </a:ext>
            </a:extLst>
          </p:cNvPr>
          <p:cNvCxnSpPr>
            <a:cxnSpLocks/>
          </p:cNvCxnSpPr>
          <p:nvPr/>
        </p:nvCxnSpPr>
        <p:spPr>
          <a:xfrm flipH="1">
            <a:off x="3239911" y="2494844"/>
            <a:ext cx="1264356" cy="14051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865AA5-304B-5F6F-DAC4-4FF1CC491A1E}"/>
              </a:ext>
            </a:extLst>
          </p:cNvPr>
          <p:cNvCxnSpPr>
            <a:cxnSpLocks/>
          </p:cNvCxnSpPr>
          <p:nvPr/>
        </p:nvCxnSpPr>
        <p:spPr>
          <a:xfrm flipH="1">
            <a:off x="3239911" y="2866194"/>
            <a:ext cx="108373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41515</TotalTime>
  <Words>2232</Words>
  <Application>Microsoft Office PowerPoint</Application>
  <PresentationFormat>On-screen Show (4:3)</PresentationFormat>
  <Paragraphs>358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Consolas</vt:lpstr>
      <vt:lpstr>Symbol</vt:lpstr>
      <vt:lpstr>Times New Roman</vt:lpstr>
      <vt:lpstr>Wingdings</vt:lpstr>
      <vt:lpstr>Default Design</vt:lpstr>
      <vt:lpstr>EE 152 – Real-time embedded systems</vt:lpstr>
      <vt:lpstr>Prep for lab #1</vt:lpstr>
      <vt:lpstr>A day in the life: SW engineer</vt:lpstr>
      <vt:lpstr>A day in the life: SW engineer</vt:lpstr>
      <vt:lpstr>DITL: embedded systems</vt:lpstr>
      <vt:lpstr>PowerPoint Presentation</vt:lpstr>
      <vt:lpstr>Today’s lecture</vt:lpstr>
      <vt:lpstr>Minor technical issue</vt:lpstr>
      <vt:lpstr>Programming for your laptop</vt:lpstr>
      <vt:lpstr>Programming for Disco Kit</vt:lpstr>
      <vt:lpstr>Today’s lecture</vt:lpstr>
      <vt:lpstr>Where does the data live?</vt:lpstr>
      <vt:lpstr>Price breakdown</vt:lpstr>
      <vt:lpstr>Price breakdown</vt:lpstr>
      <vt:lpstr>All about memory</vt:lpstr>
      <vt:lpstr>SRAM</vt:lpstr>
      <vt:lpstr>DRAM</vt:lpstr>
      <vt:lpstr>NAND flash</vt:lpstr>
      <vt:lpstr>Pros/cons</vt:lpstr>
      <vt:lpstr>Today’s lecture</vt:lpstr>
      <vt:lpstr>Nucleo board</vt:lpstr>
      <vt:lpstr>Disco kit</vt:lpstr>
      <vt:lpstr>Detailed demo</vt:lpstr>
      <vt:lpstr>GPIO</vt:lpstr>
      <vt:lpstr>References</vt:lpstr>
      <vt:lpstr>What is GPIO?</vt:lpstr>
      <vt:lpstr>GPIO organization</vt:lpstr>
      <vt:lpstr>Big picture on CSR programming</vt:lpstr>
      <vt:lpstr>Chip clocking</vt:lpstr>
      <vt:lpstr>Turning on the GPIO clocks</vt:lpstr>
      <vt:lpstr>GPIO unit</vt:lpstr>
      <vt:lpstr>As an output</vt:lpstr>
      <vt:lpstr>As an input</vt:lpstr>
      <vt:lpstr>Pick input vs. output</vt:lpstr>
      <vt:lpstr>Output programming</vt:lpstr>
      <vt:lpstr>GPIOx_ODR</vt:lpstr>
      <vt:lpstr>GPIOx_OTYPER</vt:lpstr>
      <vt:lpstr>GPIOx_OSPEEDR</vt:lpstr>
      <vt:lpstr>As an input</vt:lpstr>
      <vt:lpstr>GPIOx_IDR</vt:lpstr>
      <vt:lpstr>GPIOx_PUPDR</vt:lpstr>
      <vt:lpstr>What else?</vt:lpstr>
      <vt:lpstr>Nucleo/Uno pin names</vt:lpstr>
      <vt:lpstr>CubeMX demo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1341</cp:revision>
  <cp:lastPrinted>2005-02-07T17:53:54Z</cp:lastPrinted>
  <dcterms:created xsi:type="dcterms:W3CDTF">2002-09-07T18:50:54Z</dcterms:created>
  <dcterms:modified xsi:type="dcterms:W3CDTF">2024-03-16T13:12:14Z</dcterms:modified>
</cp:coreProperties>
</file>