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328" r:id="rId2"/>
    <p:sldId id="768" r:id="rId3"/>
    <p:sldId id="785" r:id="rId4"/>
    <p:sldId id="786" r:id="rId5"/>
    <p:sldId id="833" r:id="rId6"/>
    <p:sldId id="828" r:id="rId7"/>
    <p:sldId id="793" r:id="rId8"/>
    <p:sldId id="794" r:id="rId9"/>
    <p:sldId id="788" r:id="rId10"/>
    <p:sldId id="797" r:id="rId11"/>
    <p:sldId id="798" r:id="rId12"/>
    <p:sldId id="830" r:id="rId13"/>
    <p:sldId id="790" r:id="rId14"/>
    <p:sldId id="803" r:id="rId15"/>
    <p:sldId id="791" r:id="rId16"/>
    <p:sldId id="792" r:id="rId17"/>
    <p:sldId id="804" r:id="rId18"/>
    <p:sldId id="831" r:id="rId19"/>
    <p:sldId id="805" r:id="rId20"/>
    <p:sldId id="806" r:id="rId21"/>
    <p:sldId id="807" r:id="rId22"/>
    <p:sldId id="808" r:id="rId23"/>
    <p:sldId id="818" r:id="rId24"/>
    <p:sldId id="819" r:id="rId25"/>
    <p:sldId id="809" r:id="rId26"/>
    <p:sldId id="810" r:id="rId27"/>
    <p:sldId id="811" r:id="rId28"/>
    <p:sldId id="813" r:id="rId29"/>
    <p:sldId id="814" r:id="rId30"/>
    <p:sldId id="815" r:id="rId31"/>
    <p:sldId id="816" r:id="rId32"/>
    <p:sldId id="821" r:id="rId33"/>
    <p:sldId id="822" r:id="rId34"/>
    <p:sldId id="823" r:id="rId35"/>
    <p:sldId id="824" r:id="rId36"/>
    <p:sldId id="825" r:id="rId37"/>
    <p:sldId id="826" r:id="rId38"/>
    <p:sldId id="827" r:id="rId39"/>
    <p:sldId id="817" r:id="rId40"/>
    <p:sldId id="840" r:id="rId41"/>
    <p:sldId id="836" r:id="rId42"/>
    <p:sldId id="837" r:id="rId43"/>
    <p:sldId id="838" r:id="rId44"/>
    <p:sldId id="769" r:id="rId45"/>
    <p:sldId id="775" r:id="rId46"/>
    <p:sldId id="776" r:id="rId47"/>
    <p:sldId id="777" r:id="rId48"/>
    <p:sldId id="778" r:id="rId49"/>
    <p:sldId id="770" r:id="rId50"/>
    <p:sldId id="780" r:id="rId51"/>
    <p:sldId id="779" r:id="rId52"/>
    <p:sldId id="781" r:id="rId53"/>
    <p:sldId id="782" r:id="rId54"/>
    <p:sldId id="841" r:id="rId55"/>
    <p:sldId id="783" r:id="rId56"/>
    <p:sldId id="784" r:id="rId57"/>
    <p:sldId id="839" r:id="rId58"/>
    <p:sldId id="796" r:id="rId59"/>
    <p:sldId id="829" r:id="rId60"/>
    <p:sldId id="800" r:id="rId61"/>
    <p:sldId id="801" r:id="rId62"/>
    <p:sldId id="834" r:id="rId63"/>
    <p:sldId id="832" r:id="rId64"/>
    <p:sldId id="802" r:id="rId65"/>
    <p:sldId id="772" r:id="rId66"/>
    <p:sldId id="835" r:id="rId67"/>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02658ED4-02B7-407F-B04E-0B16F0BB8C04}">
          <p14:sldIdLst>
            <p14:sldId id="328"/>
            <p14:sldId id="768"/>
            <p14:sldId id="785"/>
            <p14:sldId id="786"/>
            <p14:sldId id="833"/>
            <p14:sldId id="828"/>
            <p14:sldId id="793"/>
            <p14:sldId id="794"/>
            <p14:sldId id="788"/>
            <p14:sldId id="797"/>
            <p14:sldId id="798"/>
            <p14:sldId id="830"/>
            <p14:sldId id="790"/>
            <p14:sldId id="803"/>
            <p14:sldId id="791"/>
            <p14:sldId id="792"/>
            <p14:sldId id="804"/>
            <p14:sldId id="831"/>
            <p14:sldId id="805"/>
            <p14:sldId id="806"/>
            <p14:sldId id="807"/>
            <p14:sldId id="808"/>
            <p14:sldId id="818"/>
            <p14:sldId id="819"/>
            <p14:sldId id="809"/>
            <p14:sldId id="810"/>
            <p14:sldId id="811"/>
            <p14:sldId id="813"/>
            <p14:sldId id="814"/>
            <p14:sldId id="815"/>
            <p14:sldId id="816"/>
            <p14:sldId id="821"/>
            <p14:sldId id="822"/>
            <p14:sldId id="823"/>
            <p14:sldId id="824"/>
            <p14:sldId id="825"/>
            <p14:sldId id="826"/>
            <p14:sldId id="827"/>
            <p14:sldId id="817"/>
            <p14:sldId id="840"/>
            <p14:sldId id="836"/>
            <p14:sldId id="837"/>
            <p14:sldId id="838"/>
            <p14:sldId id="769"/>
            <p14:sldId id="775"/>
            <p14:sldId id="776"/>
            <p14:sldId id="777"/>
            <p14:sldId id="778"/>
            <p14:sldId id="770"/>
            <p14:sldId id="780"/>
            <p14:sldId id="779"/>
            <p14:sldId id="781"/>
            <p14:sldId id="782"/>
            <p14:sldId id="841"/>
            <p14:sldId id="783"/>
            <p14:sldId id="784"/>
            <p14:sldId id="839"/>
            <p14:sldId id="796"/>
            <p14:sldId id="829"/>
            <p14:sldId id="800"/>
            <p14:sldId id="801"/>
            <p14:sldId id="834"/>
            <p14:sldId id="832"/>
            <p14:sldId id="802"/>
            <p14:sldId id="772"/>
            <p14:sldId id="8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B283"/>
    <a:srgbClr val="006600"/>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9" autoAdjust="0"/>
    <p:restoredTop sz="84673" autoAdjust="0"/>
  </p:normalViewPr>
  <p:slideViewPr>
    <p:cSldViewPr snapToGrid="0">
      <p:cViewPr varScale="1">
        <p:scale>
          <a:sx n="77" d="100"/>
          <a:sy n="77" d="100"/>
        </p:scale>
        <p:origin x="156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520"/>
    </p:cViewPr>
  </p:sorter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defTabSz="966842" eaLnBrk="1" hangingPunct="1">
              <a:defRPr sz="1400">
                <a:cs typeface="+mn-cs"/>
              </a:defRPr>
            </a:lvl1pPr>
          </a:lstStyle>
          <a:p>
            <a:pPr>
              <a:defRPr/>
            </a:pPr>
            <a:endParaRPr lang="en-US"/>
          </a:p>
        </p:txBody>
      </p:sp>
      <p:sp>
        <p:nvSpPr>
          <p:cNvPr id="69635" name="Rectangle 3"/>
          <p:cNvSpPr>
            <a:spLocks noGrp="1" noChangeArrowheads="1"/>
          </p:cNvSpPr>
          <p:nvPr>
            <p:ph type="dt" sz="quarter" idx="1"/>
          </p:nvPr>
        </p:nvSpPr>
        <p:spPr bwMode="auto">
          <a:xfrm>
            <a:off x="5440265" y="0"/>
            <a:ext cx="4160936" cy="364067"/>
          </a:xfrm>
          <a:prstGeom prst="rect">
            <a:avLst/>
          </a:prstGeom>
          <a:noFill/>
          <a:ln w="9525">
            <a:noFill/>
            <a:miter lim="800000"/>
            <a:headEnd/>
            <a:tailEnd/>
          </a:ln>
          <a:effectLst/>
        </p:spPr>
        <p:txBody>
          <a:bodyPr vert="horz" wrap="square" lIns="96604" tIns="48305" rIns="96604" bIns="48305" numCol="1" anchor="t" anchorCtr="0" compatLnSpc="1">
            <a:prstTxWarp prst="textNoShape">
              <a:avLst/>
            </a:prstTxWarp>
          </a:bodyPr>
          <a:lstStyle>
            <a:lvl1pPr algn="r" defTabSz="966842" eaLnBrk="1" hangingPunct="1">
              <a:defRPr sz="1400">
                <a:cs typeface="+mn-cs"/>
              </a:defRPr>
            </a:lvl1pPr>
          </a:lstStyle>
          <a:p>
            <a:pPr>
              <a:defRPr/>
            </a:pPr>
            <a:endParaRPr lang="en-US"/>
          </a:p>
        </p:txBody>
      </p:sp>
      <p:sp>
        <p:nvSpPr>
          <p:cNvPr id="69636" name="Rectangle 4"/>
          <p:cNvSpPr>
            <a:spLocks noGrp="1" noChangeArrowheads="1"/>
          </p:cNvSpPr>
          <p:nvPr>
            <p:ph type="ftr" sz="quarter" idx="2"/>
          </p:nvPr>
        </p:nvSpPr>
        <p:spPr bwMode="auto">
          <a:xfrm>
            <a:off x="0" y="6951134"/>
            <a:ext cx="4160937"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defTabSz="966842" eaLnBrk="1" hangingPunct="1">
              <a:defRPr sz="1400">
                <a:cs typeface="+mn-cs"/>
              </a:defRPr>
            </a:lvl1pPr>
          </a:lstStyle>
          <a:p>
            <a:pPr>
              <a:defRPr/>
            </a:pPr>
            <a:endParaRPr lang="en-US"/>
          </a:p>
        </p:txBody>
      </p:sp>
      <p:sp>
        <p:nvSpPr>
          <p:cNvPr id="69637" name="Rectangle 5"/>
          <p:cNvSpPr>
            <a:spLocks noGrp="1" noChangeArrowheads="1"/>
          </p:cNvSpPr>
          <p:nvPr>
            <p:ph type="sldNum" sz="quarter" idx="3"/>
          </p:nvPr>
        </p:nvSpPr>
        <p:spPr bwMode="auto">
          <a:xfrm>
            <a:off x="5440265" y="6951134"/>
            <a:ext cx="4160936" cy="364066"/>
          </a:xfrm>
          <a:prstGeom prst="rect">
            <a:avLst/>
          </a:prstGeom>
          <a:noFill/>
          <a:ln w="9525">
            <a:noFill/>
            <a:miter lim="800000"/>
            <a:headEnd/>
            <a:tailEnd/>
          </a:ln>
          <a:effectLst/>
        </p:spPr>
        <p:txBody>
          <a:bodyPr vert="horz" wrap="square" lIns="96604" tIns="48305" rIns="96604" bIns="48305" numCol="1" anchor="b" anchorCtr="0" compatLnSpc="1">
            <a:prstTxWarp prst="textNoShape">
              <a:avLst/>
            </a:prstTxWarp>
          </a:bodyPr>
          <a:lstStyle>
            <a:lvl1pPr algn="r" defTabSz="966788" eaLnBrk="1" hangingPunct="1">
              <a:defRPr sz="1400"/>
            </a:lvl1pPr>
          </a:lstStyle>
          <a:p>
            <a:pPr>
              <a:defRPr/>
            </a:pPr>
            <a:fld id="{549A7FA7-E1B8-4CDD-8F7C-1E113DA1F1E0}" type="slidenum">
              <a:rPr lang="en-US" altLang="en-US"/>
              <a:pPr>
                <a:defRPr/>
              </a:pPr>
              <a:t>‹#›</a:t>
            </a:fld>
            <a:endParaRPr lang="en-US" altLang="en-US"/>
          </a:p>
        </p:txBody>
      </p:sp>
    </p:spTree>
    <p:extLst>
      <p:ext uri="{BB962C8B-B14F-4D97-AF65-F5344CB8AC3E}">
        <p14:creationId xmlns:p14="http://schemas.microsoft.com/office/powerpoint/2010/main" val="1169439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defTabSz="956890" eaLnBrk="1" hangingPunct="1">
              <a:defRPr sz="1400">
                <a:cs typeface="+mn-cs"/>
              </a:defRPr>
            </a:lvl1pPr>
          </a:lstStyle>
          <a:p>
            <a:pPr>
              <a:defRPr/>
            </a:pPr>
            <a:endParaRPr lang="en-US"/>
          </a:p>
        </p:txBody>
      </p:sp>
      <p:sp>
        <p:nvSpPr>
          <p:cNvPr id="124931" name="Rectangle 3"/>
          <p:cNvSpPr>
            <a:spLocks noGrp="1" noChangeArrowheads="1"/>
          </p:cNvSpPr>
          <p:nvPr>
            <p:ph type="dt" idx="1"/>
          </p:nvPr>
        </p:nvSpPr>
        <p:spPr bwMode="auto">
          <a:xfrm>
            <a:off x="5438180" y="0"/>
            <a:ext cx="4160937" cy="364067"/>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lvl1pPr algn="r" defTabSz="956890" eaLnBrk="1" hangingPunct="1">
              <a:defRPr sz="1400">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971800" y="549275"/>
            <a:ext cx="3659188" cy="2744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624" tIns="47813" rIns="95624" bIns="478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defTabSz="956890" eaLnBrk="1" hangingPunct="1">
              <a:defRPr sz="140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5438180" y="6947505"/>
            <a:ext cx="4160937" cy="366486"/>
          </a:xfrm>
          <a:prstGeom prst="rect">
            <a:avLst/>
          </a:prstGeom>
          <a:noFill/>
          <a:ln w="9525">
            <a:noFill/>
            <a:miter lim="800000"/>
            <a:headEnd/>
            <a:tailEnd/>
          </a:ln>
          <a:effectLst/>
        </p:spPr>
        <p:txBody>
          <a:bodyPr vert="horz" wrap="square" lIns="95624" tIns="47813" rIns="95624" bIns="47813" numCol="1" anchor="b" anchorCtr="0" compatLnSpc="1">
            <a:prstTxWarp prst="textNoShape">
              <a:avLst/>
            </a:prstTxWarp>
          </a:bodyPr>
          <a:lstStyle>
            <a:lvl1pPr algn="r" defTabSz="955675" eaLnBrk="1" hangingPunct="1">
              <a:defRPr sz="1400"/>
            </a:lvl1pPr>
          </a:lstStyle>
          <a:p>
            <a:pPr>
              <a:defRPr/>
            </a:pPr>
            <a:fld id="{5B598F11-C2C5-40D4-B32B-C1AF9DA155A1}" type="slidenum">
              <a:rPr lang="en-US" altLang="en-US"/>
              <a:pPr>
                <a:defRPr/>
              </a:pPr>
              <a:t>‹#›</a:t>
            </a:fld>
            <a:endParaRPr lang="en-US" altLang="en-US"/>
          </a:p>
        </p:txBody>
      </p:sp>
    </p:spTree>
    <p:extLst>
      <p:ext uri="{BB962C8B-B14F-4D97-AF65-F5344CB8AC3E}">
        <p14:creationId xmlns:p14="http://schemas.microsoft.com/office/powerpoint/2010/main" val="19907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popular O/Ss: Linux, Unix, Windows, IOS, Android, …</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a:t>
            </a:fld>
            <a:endParaRPr lang="en-US" altLang="en-US"/>
          </a:p>
        </p:txBody>
      </p:sp>
    </p:spTree>
    <p:extLst>
      <p:ext uri="{BB962C8B-B14F-4D97-AF65-F5344CB8AC3E}">
        <p14:creationId xmlns:p14="http://schemas.microsoft.com/office/powerpoint/2010/main" val="233055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UART takes 1B all at once and ships out 1b at a time (or vice versa).</a:t>
            </a:r>
          </a:p>
          <a:p>
            <a:r>
              <a:rPr lang="en-US" dirty="0"/>
              <a:t>USB changes from the simple UART format to the very complex USB format.</a:t>
            </a:r>
          </a:p>
          <a:p>
            <a:r>
              <a:rPr lang="en-US" dirty="0"/>
              <a:t>There’s a host-side USB chip too.</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21</a:t>
            </a:fld>
            <a:endParaRPr lang="en-US" altLang="en-US"/>
          </a:p>
        </p:txBody>
      </p:sp>
    </p:spTree>
    <p:extLst>
      <p:ext uri="{BB962C8B-B14F-4D97-AF65-F5344CB8AC3E}">
        <p14:creationId xmlns:p14="http://schemas.microsoft.com/office/powerpoint/2010/main" val="120105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handle is typically unused, but could be used to edit the task properties.</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25</a:t>
            </a:fld>
            <a:endParaRPr lang="en-US" altLang="en-US"/>
          </a:p>
        </p:txBody>
      </p:sp>
    </p:spTree>
    <p:extLst>
      <p:ext uri="{BB962C8B-B14F-4D97-AF65-F5344CB8AC3E}">
        <p14:creationId xmlns:p14="http://schemas.microsoft.com/office/powerpoint/2010/main" val="240455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can’t really listen to music and concentrate any more… not even when driving</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27</a:t>
            </a:fld>
            <a:endParaRPr lang="en-US" altLang="en-US"/>
          </a:p>
        </p:txBody>
      </p:sp>
    </p:spTree>
    <p:extLst>
      <p:ext uri="{BB962C8B-B14F-4D97-AF65-F5344CB8AC3E}">
        <p14:creationId xmlns:p14="http://schemas.microsoft.com/office/powerpoint/2010/main" val="252452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we switch to the scheduler with an interrupt, we can return to the interrupted task. It takes a bit of doing (since usually we unroll the stack in LIFO order and the scheduler can instead do what it wants).</a:t>
            </a:r>
          </a:p>
          <a:p>
            <a:r>
              <a:rPr lang="en-US" dirty="0"/>
              <a:t>Also be sure to show the difference between preemption and cooperation.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31</a:t>
            </a:fld>
            <a:endParaRPr lang="en-US" altLang="en-US"/>
          </a:p>
        </p:txBody>
      </p:sp>
    </p:spTree>
    <p:extLst>
      <p:ext uri="{BB962C8B-B14F-4D97-AF65-F5344CB8AC3E}">
        <p14:creationId xmlns:p14="http://schemas.microsoft.com/office/powerpoint/2010/main" val="3910911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32</a:t>
            </a:fld>
            <a:endParaRPr lang="en-US" altLang="en-US"/>
          </a:p>
        </p:txBody>
      </p:sp>
    </p:spTree>
    <p:extLst>
      <p:ext uri="{BB962C8B-B14F-4D97-AF65-F5344CB8AC3E}">
        <p14:creationId xmlns:p14="http://schemas.microsoft.com/office/powerpoint/2010/main" val="32708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33</a:t>
            </a:fld>
            <a:endParaRPr lang="en-US" altLang="en-US"/>
          </a:p>
        </p:txBody>
      </p:sp>
    </p:spTree>
    <p:extLst>
      <p:ext uri="{BB962C8B-B14F-4D97-AF65-F5344CB8AC3E}">
        <p14:creationId xmlns:p14="http://schemas.microsoft.com/office/powerpoint/2010/main" val="3922668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34</a:t>
            </a:fld>
            <a:endParaRPr lang="en-US" altLang="en-US"/>
          </a:p>
        </p:txBody>
      </p:sp>
    </p:spTree>
    <p:extLst>
      <p:ext uri="{BB962C8B-B14F-4D97-AF65-F5344CB8AC3E}">
        <p14:creationId xmlns:p14="http://schemas.microsoft.com/office/powerpoint/2010/main" val="181819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35</a:t>
            </a:fld>
            <a:endParaRPr lang="en-US" altLang="en-US"/>
          </a:p>
        </p:txBody>
      </p:sp>
    </p:spTree>
    <p:extLst>
      <p:ext uri="{BB962C8B-B14F-4D97-AF65-F5344CB8AC3E}">
        <p14:creationId xmlns:p14="http://schemas.microsoft.com/office/powerpoint/2010/main" val="203050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36</a:t>
            </a:fld>
            <a:endParaRPr lang="en-US" altLang="en-US"/>
          </a:p>
        </p:txBody>
      </p:sp>
    </p:spTree>
    <p:extLst>
      <p:ext uri="{BB962C8B-B14F-4D97-AF65-F5344CB8AC3E}">
        <p14:creationId xmlns:p14="http://schemas.microsoft.com/office/powerpoint/2010/main" val="123599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37</a:t>
            </a:fld>
            <a:endParaRPr lang="en-US" altLang="en-US"/>
          </a:p>
        </p:txBody>
      </p:sp>
    </p:spTree>
    <p:extLst>
      <p:ext uri="{BB962C8B-B14F-4D97-AF65-F5344CB8AC3E}">
        <p14:creationId xmlns:p14="http://schemas.microsoft.com/office/powerpoint/2010/main" val="179723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4</a:t>
            </a:fld>
            <a:endParaRPr lang="en-US" altLang="en-US"/>
          </a:p>
        </p:txBody>
      </p:sp>
    </p:spTree>
    <p:extLst>
      <p:ext uri="{BB962C8B-B14F-4D97-AF65-F5344CB8AC3E}">
        <p14:creationId xmlns:p14="http://schemas.microsoft.com/office/powerpoint/2010/main" val="2609989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38</a:t>
            </a:fld>
            <a:endParaRPr lang="en-US" altLang="en-US"/>
          </a:p>
        </p:txBody>
      </p:sp>
    </p:spTree>
    <p:extLst>
      <p:ext uri="{BB962C8B-B14F-4D97-AF65-F5344CB8AC3E}">
        <p14:creationId xmlns:p14="http://schemas.microsoft.com/office/powerpoint/2010/main" val="346441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not good enough. The two frequencies will always drift apart.</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50</a:t>
            </a:fld>
            <a:endParaRPr lang="en-US" altLang="en-US"/>
          </a:p>
        </p:txBody>
      </p:sp>
    </p:spTree>
    <p:extLst>
      <p:ext uri="{BB962C8B-B14F-4D97-AF65-F5344CB8AC3E}">
        <p14:creationId xmlns:p14="http://schemas.microsoft.com/office/powerpoint/2010/main" val="816360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downside is we need two extra bits for each packet, and extra complexity in the Rx clock generation.</a:t>
            </a:r>
          </a:p>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52</a:t>
            </a:fld>
            <a:endParaRPr lang="en-US" altLang="en-US"/>
          </a:p>
        </p:txBody>
      </p:sp>
    </p:spTree>
    <p:extLst>
      <p:ext uri="{BB962C8B-B14F-4D97-AF65-F5344CB8AC3E}">
        <p14:creationId xmlns:p14="http://schemas.microsoft.com/office/powerpoint/2010/main" val="2173421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 switching is ugly, and data bandwidth is stolen for control. Both these slow it down.</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56</a:t>
            </a:fld>
            <a:endParaRPr lang="en-US" altLang="en-US"/>
          </a:p>
        </p:txBody>
      </p:sp>
    </p:spTree>
    <p:extLst>
      <p:ext uri="{BB962C8B-B14F-4D97-AF65-F5344CB8AC3E}">
        <p14:creationId xmlns:p14="http://schemas.microsoft.com/office/powerpoint/2010/main" val="3168962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58</a:t>
            </a:fld>
            <a:endParaRPr lang="en-US" altLang="en-US"/>
          </a:p>
        </p:txBody>
      </p:sp>
    </p:spTree>
    <p:extLst>
      <p:ext uri="{BB962C8B-B14F-4D97-AF65-F5344CB8AC3E}">
        <p14:creationId xmlns:p14="http://schemas.microsoft.com/office/powerpoint/2010/main" val="2825101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 specs are for a Raspberry Pi 3b (the 3b+ is1.4GHz rather than 1.2GHz)</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63</a:t>
            </a:fld>
            <a:endParaRPr lang="en-US" altLang="en-US"/>
          </a:p>
        </p:txBody>
      </p:sp>
    </p:spTree>
    <p:extLst>
      <p:ext uri="{BB962C8B-B14F-4D97-AF65-F5344CB8AC3E}">
        <p14:creationId xmlns:p14="http://schemas.microsoft.com/office/powerpoint/2010/main" val="20649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5</a:t>
            </a:fld>
            <a:endParaRPr lang="en-US" altLang="en-US"/>
          </a:p>
        </p:txBody>
      </p:sp>
    </p:spTree>
    <p:extLst>
      <p:ext uri="{BB962C8B-B14F-4D97-AF65-F5344CB8AC3E}">
        <p14:creationId xmlns:p14="http://schemas.microsoft.com/office/powerpoint/2010/main" val="112373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7</a:t>
            </a:fld>
            <a:endParaRPr lang="en-US" altLang="en-US"/>
          </a:p>
        </p:txBody>
      </p:sp>
    </p:spTree>
    <p:extLst>
      <p:ext uri="{BB962C8B-B14F-4D97-AF65-F5344CB8AC3E}">
        <p14:creationId xmlns:p14="http://schemas.microsoft.com/office/powerpoint/2010/main" val="246039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even a tiny Linux won’t fit our flash. And we’ll do a comparison to </a:t>
            </a:r>
            <a:r>
              <a:rPr lang="en-US" dirty="0" err="1"/>
              <a:t>FreeRTOS</a:t>
            </a:r>
            <a:r>
              <a:rPr lang="en-US" dirty="0"/>
              <a:t> soon – which takes only about 7KB.</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9</a:t>
            </a:fld>
            <a:endParaRPr lang="en-US" altLang="en-US"/>
          </a:p>
        </p:txBody>
      </p:sp>
    </p:spTree>
    <p:extLst>
      <p:ext uri="{BB962C8B-B14F-4D97-AF65-F5344CB8AC3E}">
        <p14:creationId xmlns:p14="http://schemas.microsoft.com/office/powerpoint/2010/main" val="308138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most assembly languages won’t let you add 1 directory to memory. But I’m just keeping it simple</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10</a:t>
            </a:fld>
            <a:endParaRPr lang="en-US" altLang="en-US"/>
          </a:p>
        </p:txBody>
      </p:sp>
    </p:spTree>
    <p:extLst>
      <p:ext uri="{BB962C8B-B14F-4D97-AF65-F5344CB8AC3E}">
        <p14:creationId xmlns:p14="http://schemas.microsoft.com/office/powerpoint/2010/main" val="372819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some might say that the </a:t>
            </a:r>
            <a:r>
              <a:rPr lang="en-US" i="1" dirty="0"/>
              <a:t>definition</a:t>
            </a:r>
            <a:r>
              <a:rPr lang="en-US" i="0" dirty="0"/>
              <a:t> of a microcontroller (as opposed to a microprocessor) is that it doesn’t support VM</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11</a:t>
            </a:fld>
            <a:endParaRPr lang="en-US" altLang="en-US"/>
          </a:p>
        </p:txBody>
      </p:sp>
    </p:spTree>
    <p:extLst>
      <p:ext uri="{BB962C8B-B14F-4D97-AF65-F5344CB8AC3E}">
        <p14:creationId xmlns:p14="http://schemas.microsoft.com/office/powerpoint/2010/main" val="2886648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“deterministic” mean in this context? You yourself can write bad code that results in deadlines not being met. But at least the RTOS is deterministic, and good code on your part can work. The main thing that would cause an RTOS to </a:t>
            </a:r>
            <a:r>
              <a:rPr lang="en-US" i="1" dirty="0"/>
              <a:t>not</a:t>
            </a:r>
            <a:r>
              <a:rPr lang="en-US" i="0" dirty="0"/>
              <a:t> be deterministic is garbage collection.</a:t>
            </a:r>
            <a:endParaRPr lang="en-US" dirty="0"/>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15</a:t>
            </a:fld>
            <a:endParaRPr lang="en-US" altLang="en-US"/>
          </a:p>
        </p:txBody>
      </p:sp>
    </p:spTree>
    <p:extLst>
      <p:ext uri="{BB962C8B-B14F-4D97-AF65-F5344CB8AC3E}">
        <p14:creationId xmlns:p14="http://schemas.microsoft.com/office/powerpoint/2010/main" val="359193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Hopefully this is an easy question to answer</a:t>
            </a:r>
          </a:p>
        </p:txBody>
      </p:sp>
      <p:sp>
        <p:nvSpPr>
          <p:cNvPr id="4" name="Slide Number Placeholder 3"/>
          <p:cNvSpPr>
            <a:spLocks noGrp="1"/>
          </p:cNvSpPr>
          <p:nvPr>
            <p:ph type="sldNum" sz="quarter" idx="5"/>
          </p:nvPr>
        </p:nvSpPr>
        <p:spPr/>
        <p:txBody>
          <a:bodyPr/>
          <a:lstStyle/>
          <a:p>
            <a:pPr>
              <a:defRPr/>
            </a:pPr>
            <a:fld id="{5B598F11-C2C5-40D4-B32B-C1AF9DA155A1}" type="slidenum">
              <a:rPr lang="en-US" altLang="en-US" smtClean="0"/>
              <a:pPr>
                <a:defRPr/>
              </a:pPr>
              <a:t>17</a:t>
            </a:fld>
            <a:endParaRPr lang="en-US" altLang="en-US"/>
          </a:p>
        </p:txBody>
      </p:sp>
    </p:spTree>
    <p:extLst>
      <p:ext uri="{BB962C8B-B14F-4D97-AF65-F5344CB8AC3E}">
        <p14:creationId xmlns:p14="http://schemas.microsoft.com/office/powerpoint/2010/main" val="2636604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205376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241151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187693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34666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19310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215055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6589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152176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105385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87689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EE 152 Joel Grodstein</a:t>
            </a:r>
          </a:p>
        </p:txBody>
      </p:sp>
    </p:spTree>
    <p:extLst>
      <p:ext uri="{BB962C8B-B14F-4D97-AF65-F5344CB8AC3E}">
        <p14:creationId xmlns:p14="http://schemas.microsoft.com/office/powerpoint/2010/main" val="142147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smtClean="0">
                <a:cs typeface="+mn-cs"/>
              </a:defRPr>
            </a:lvl1pPr>
          </a:lstStyle>
          <a:p>
            <a:pPr>
              <a:defRPr/>
            </a:pPr>
            <a:r>
              <a:rPr lang="en-US" dirty="0"/>
              <a:t>EE 152 Joel Grodstein</a:t>
            </a:r>
          </a:p>
        </p:txBody>
      </p:sp>
      <p:sp>
        <p:nvSpPr>
          <p:cNvPr id="1033" name="Rectangle 9"/>
          <p:cNvSpPr>
            <a:spLocks noChangeArrowheads="1"/>
          </p:cNvSpPr>
          <p:nvPr/>
        </p:nvSpPr>
        <p:spPr bwMode="auto">
          <a:xfrm>
            <a:off x="5715000" y="6248400"/>
            <a:ext cx="2895600" cy="457200"/>
          </a:xfrm>
          <a:prstGeom prst="rect">
            <a:avLst/>
          </a:prstGeom>
          <a:noFill/>
          <a:ln w="9525">
            <a:noFill/>
            <a:miter lim="800000"/>
            <a:headEnd/>
            <a:tailEnd/>
          </a:ln>
          <a:effec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defRPr/>
            </a:pPr>
            <a:fld id="{2ECDC20A-2A00-44F3-B6D9-A07784439C41}" type="slidenum">
              <a:rPr lang="en-US" altLang="en-US" sz="1400" smtClean="0"/>
              <a:pPr algn="r" eaLnBrk="1" hangingPunct="1">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fontAlgn="base">
        <a:spcBef>
          <a:spcPct val="0"/>
        </a:spcBef>
        <a:spcAft>
          <a:spcPct val="0"/>
        </a:spcAft>
        <a:defRPr sz="4400">
          <a:solidFill>
            <a:schemeClr val="accent2"/>
          </a:solidFill>
          <a:latin typeface="Times New Roman" pitchFamily="18" charset="0"/>
        </a:defRPr>
      </a:lvl6pPr>
      <a:lvl7pPr marL="914400" algn="ctr" rtl="0" fontAlgn="base">
        <a:spcBef>
          <a:spcPct val="0"/>
        </a:spcBef>
        <a:spcAft>
          <a:spcPct val="0"/>
        </a:spcAft>
        <a:defRPr sz="4400">
          <a:solidFill>
            <a:schemeClr val="accent2"/>
          </a:solidFill>
          <a:latin typeface="Times New Roman" pitchFamily="18" charset="0"/>
        </a:defRPr>
      </a:lvl7pPr>
      <a:lvl8pPr marL="1371600" algn="ctr" rtl="0" fontAlgn="base">
        <a:spcBef>
          <a:spcPct val="0"/>
        </a:spcBef>
        <a:spcAft>
          <a:spcPct val="0"/>
        </a:spcAft>
        <a:defRPr sz="4400">
          <a:solidFill>
            <a:schemeClr val="accent2"/>
          </a:solidFill>
          <a:latin typeface="Times New Roman" pitchFamily="18" charset="0"/>
        </a:defRPr>
      </a:lvl8pPr>
      <a:lvl9pPr marL="1828800" algn="ctr" rtl="0" fontAlgn="base">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el.grodstein@tufts.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mbedded.com/why-a-bare-metal-developer-moved-to-operating-systems" TargetMode="External"/><Relationship Id="rId2" Type="http://schemas.openxmlformats.org/officeDocument/2006/relationships/hyperlink" Target="https://www.embedded.com/are-all-rtoses-equivalent" TargetMode="External"/><Relationship Id="rId1" Type="http://schemas.openxmlformats.org/officeDocument/2006/relationships/slideLayout" Target="../slideLayouts/slideLayout2.xml"/><Relationship Id="rId4" Type="http://schemas.openxmlformats.org/officeDocument/2006/relationships/hyperlink" Target="https://www.embedded.com/how-to-select-your-embedded-systems-operating-system-selection-guidelin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freertos.org/rtos-trace-macro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381000"/>
            <a:ext cx="7772400" cy="1752600"/>
          </a:xfrm>
        </p:spPr>
        <p:txBody>
          <a:bodyPr/>
          <a:lstStyle/>
          <a:p>
            <a:pPr eaLnBrk="1" hangingPunct="1"/>
            <a:r>
              <a:rPr lang="en-US" altLang="en-US" dirty="0"/>
              <a:t>EE 152 – Real-time embedded systems</a:t>
            </a:r>
          </a:p>
        </p:txBody>
      </p:sp>
      <p:sp>
        <p:nvSpPr>
          <p:cNvPr id="4099" name="Rectangle 3"/>
          <p:cNvSpPr>
            <a:spLocks noGrp="1" noChangeArrowheads="1"/>
          </p:cNvSpPr>
          <p:nvPr>
            <p:ph type="subTitle" idx="1"/>
          </p:nvPr>
        </p:nvSpPr>
        <p:spPr>
          <a:xfrm>
            <a:off x="381000" y="2288820"/>
            <a:ext cx="8382000" cy="3705578"/>
          </a:xfrm>
        </p:spPr>
        <p:txBody>
          <a:bodyPr/>
          <a:lstStyle/>
          <a:p>
            <a:pPr eaLnBrk="1" hangingPunct="1"/>
            <a:r>
              <a:rPr lang="en-US" altLang="en-US" dirty="0"/>
              <a:t>Tufts University</a:t>
            </a:r>
          </a:p>
          <a:p>
            <a:pPr eaLnBrk="1" hangingPunct="1"/>
            <a:endParaRPr lang="en-US" altLang="en-US" dirty="0"/>
          </a:p>
          <a:p>
            <a:pPr eaLnBrk="1" hangingPunct="1"/>
            <a:r>
              <a:rPr lang="en-US" altLang="en-US" dirty="0"/>
              <a:t>Instructor: Joel </a:t>
            </a:r>
            <a:r>
              <a:rPr lang="en-US" altLang="en-US" dirty="0" err="1"/>
              <a:t>Grodstein</a:t>
            </a:r>
            <a:endParaRPr lang="en-US" altLang="en-US" dirty="0"/>
          </a:p>
          <a:p>
            <a:pPr eaLnBrk="1" hangingPunct="1"/>
            <a:r>
              <a:rPr lang="en-US" altLang="en-US" dirty="0">
                <a:solidFill>
                  <a:schemeClr val="accent2"/>
                </a:solidFill>
                <a:hlinkClick r:id="rId2"/>
              </a:rPr>
              <a:t>joel.grodstein@tufts.edu</a:t>
            </a:r>
            <a:endParaRPr lang="en-US" altLang="en-US" dirty="0">
              <a:solidFill>
                <a:schemeClr val="accent2"/>
              </a:solidFill>
            </a:endParaRPr>
          </a:p>
          <a:p>
            <a:pPr eaLnBrk="1" hangingPunct="1"/>
            <a:endParaRPr lang="en-US" altLang="en-US" dirty="0"/>
          </a:p>
          <a:p>
            <a:pPr eaLnBrk="1" hangingPunct="1"/>
            <a:r>
              <a:rPr lang="it-IT" altLang="en-US" dirty="0"/>
              <a:t>Lab 2 prep</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Virtual memory</a:t>
            </a:r>
          </a:p>
        </p:txBody>
      </p:sp>
      <p:sp>
        <p:nvSpPr>
          <p:cNvPr id="3" name="Content Placeholder 2">
            <a:extLst>
              <a:ext uri="{FF2B5EF4-FFF2-40B4-BE49-F238E27FC236}">
                <a16:creationId xmlns:a16="http://schemas.microsoft.com/office/drawing/2014/main" id="{44BC4036-86D9-601F-4902-519381189E45}"/>
              </a:ext>
            </a:extLst>
          </p:cNvPr>
          <p:cNvSpPr>
            <a:spLocks noGrp="1"/>
          </p:cNvSpPr>
          <p:nvPr>
            <p:ph idx="1"/>
          </p:nvPr>
        </p:nvSpPr>
        <p:spPr>
          <a:xfrm>
            <a:off x="685799" y="1676400"/>
            <a:ext cx="8243711" cy="4419600"/>
          </a:xfrm>
        </p:spPr>
        <p:txBody>
          <a:bodyPr/>
          <a:lstStyle/>
          <a:p>
            <a:r>
              <a:rPr lang="en-US" dirty="0"/>
              <a:t>Virtual memory lets two users use the same hardware</a:t>
            </a:r>
          </a:p>
          <a:p>
            <a:r>
              <a:rPr lang="en-US" dirty="0"/>
              <a:t>Compile your C program</a:t>
            </a:r>
          </a:p>
          <a:p>
            <a:pPr marL="857250" lvl="2" indent="0">
              <a:spcBef>
                <a:spcPts val="0"/>
              </a:spcBef>
              <a:buNone/>
            </a:pPr>
            <a:r>
              <a:rPr lang="en-US" sz="2400" dirty="0"/>
              <a:t>extern a = 5</a:t>
            </a:r>
          </a:p>
          <a:p>
            <a:pPr marL="857250" lvl="2" indent="0">
              <a:spcBef>
                <a:spcPts val="0"/>
              </a:spcBef>
              <a:buNone/>
            </a:pPr>
            <a:r>
              <a:rPr lang="en-US" sz="2400" dirty="0"/>
              <a:t>a = a + 1</a:t>
            </a:r>
          </a:p>
          <a:p>
            <a:r>
              <a:rPr lang="en-US" dirty="0"/>
              <a:t>Compiler gives you, e.g.,</a:t>
            </a:r>
          </a:p>
          <a:p>
            <a:pPr marL="857250" lvl="2" indent="0">
              <a:spcBef>
                <a:spcPts val="0"/>
              </a:spcBef>
              <a:buNone/>
            </a:pPr>
            <a:r>
              <a:rPr lang="en-US" sz="2400" dirty="0"/>
              <a:t>mem[1000] = mem[1000] + 1</a:t>
            </a:r>
          </a:p>
          <a:p>
            <a:r>
              <a:rPr lang="en-US" dirty="0"/>
              <a:t>What if two users run this program at the same time?</a:t>
            </a:r>
          </a:p>
          <a:p>
            <a:pPr lvl="1">
              <a:spcBef>
                <a:spcPts val="0"/>
              </a:spcBef>
            </a:pPr>
            <a:r>
              <a:rPr lang="en-US" dirty="0"/>
              <a:t>Do they each see </a:t>
            </a:r>
            <a:r>
              <a:rPr lang="en-US" i="1" dirty="0"/>
              <a:t>a</a:t>
            </a:r>
            <a:r>
              <a:rPr lang="en-US" dirty="0"/>
              <a:t> wind up as 7?</a:t>
            </a:r>
          </a:p>
          <a:p>
            <a:pPr lvl="1">
              <a:spcBef>
                <a:spcPts val="0"/>
              </a:spcBef>
            </a:pPr>
            <a:r>
              <a:rPr lang="en-US" dirty="0"/>
              <a:t>How about three users?</a:t>
            </a:r>
          </a:p>
          <a:p>
            <a:pPr>
              <a:spcBef>
                <a:spcPts val="600"/>
              </a:spcBef>
            </a:pPr>
            <a:r>
              <a:rPr lang="en-US" dirty="0"/>
              <a:t>It actually works fine – because of virtual memory</a:t>
            </a:r>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6943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A825-69D6-1E84-6B5E-BA09B46ED5D2}"/>
              </a:ext>
            </a:extLst>
          </p:cNvPr>
          <p:cNvSpPr>
            <a:spLocks noGrp="1"/>
          </p:cNvSpPr>
          <p:nvPr>
            <p:ph type="title"/>
          </p:nvPr>
        </p:nvSpPr>
        <p:spPr/>
        <p:txBody>
          <a:bodyPr/>
          <a:lstStyle/>
          <a:p>
            <a:r>
              <a:rPr lang="en-US" dirty="0"/>
              <a:t>Virtual memory</a:t>
            </a:r>
          </a:p>
        </p:txBody>
      </p:sp>
      <p:sp>
        <p:nvSpPr>
          <p:cNvPr id="3" name="Content Placeholder 2">
            <a:extLst>
              <a:ext uri="{FF2B5EF4-FFF2-40B4-BE49-F238E27FC236}">
                <a16:creationId xmlns:a16="http://schemas.microsoft.com/office/drawing/2014/main" id="{1E596645-1530-5564-3AFA-BB1554FACE46}"/>
              </a:ext>
            </a:extLst>
          </p:cNvPr>
          <p:cNvSpPr>
            <a:spLocks noGrp="1"/>
          </p:cNvSpPr>
          <p:nvPr>
            <p:ph idx="1"/>
          </p:nvPr>
        </p:nvSpPr>
        <p:spPr>
          <a:xfrm>
            <a:off x="685800" y="1089376"/>
            <a:ext cx="7772400" cy="570089"/>
          </a:xfrm>
        </p:spPr>
        <p:txBody>
          <a:bodyPr/>
          <a:lstStyle/>
          <a:p>
            <a:r>
              <a:rPr lang="en-US" dirty="0"/>
              <a:t>Virtual memory maps</a:t>
            </a:r>
          </a:p>
        </p:txBody>
      </p:sp>
      <p:sp>
        <p:nvSpPr>
          <p:cNvPr id="4" name="Footer Placeholder 3">
            <a:extLst>
              <a:ext uri="{FF2B5EF4-FFF2-40B4-BE49-F238E27FC236}">
                <a16:creationId xmlns:a16="http://schemas.microsoft.com/office/drawing/2014/main" id="{18981CB3-410B-9F1F-295F-085C2445BD24}"/>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A8AF82FD-CDAD-ECA3-14AA-12CEC032C51F}"/>
              </a:ext>
            </a:extLst>
          </p:cNvPr>
          <p:cNvSpPr txBox="1"/>
          <p:nvPr/>
        </p:nvSpPr>
        <p:spPr>
          <a:xfrm>
            <a:off x="982133" y="1817502"/>
            <a:ext cx="3194755" cy="1138773"/>
          </a:xfrm>
          <a:prstGeom prst="rect">
            <a:avLst/>
          </a:prstGeom>
          <a:noFill/>
        </p:spPr>
        <p:txBody>
          <a:bodyPr wrap="square" rtlCol="0">
            <a:spAutoFit/>
          </a:bodyPr>
          <a:lstStyle/>
          <a:p>
            <a:pPr algn="r">
              <a:spcBef>
                <a:spcPts val="600"/>
              </a:spcBef>
            </a:pPr>
            <a:r>
              <a:rPr lang="en-US" dirty="0"/>
              <a:t>address in your program</a:t>
            </a:r>
          </a:p>
          <a:p>
            <a:pPr algn="r">
              <a:spcBef>
                <a:spcPts val="2400"/>
              </a:spcBef>
            </a:pPr>
            <a:r>
              <a:rPr lang="en-US" dirty="0"/>
              <a:t>your user ID</a:t>
            </a:r>
          </a:p>
        </p:txBody>
      </p:sp>
      <p:sp>
        <p:nvSpPr>
          <p:cNvPr id="6" name="TextBox 5">
            <a:extLst>
              <a:ext uri="{FF2B5EF4-FFF2-40B4-BE49-F238E27FC236}">
                <a16:creationId xmlns:a16="http://schemas.microsoft.com/office/drawing/2014/main" id="{B9084E3C-CED5-2705-E330-9214CC751E8C}"/>
              </a:ext>
            </a:extLst>
          </p:cNvPr>
          <p:cNvSpPr txBox="1"/>
          <p:nvPr/>
        </p:nvSpPr>
        <p:spPr>
          <a:xfrm>
            <a:off x="5994399" y="1904992"/>
            <a:ext cx="1964267" cy="461665"/>
          </a:xfrm>
          <a:prstGeom prst="rect">
            <a:avLst/>
          </a:prstGeom>
          <a:noFill/>
        </p:spPr>
        <p:txBody>
          <a:bodyPr wrap="square" rtlCol="0">
            <a:spAutoFit/>
          </a:bodyPr>
          <a:lstStyle/>
          <a:p>
            <a:r>
              <a:rPr lang="en-US" dirty="0"/>
              <a:t>actual address</a:t>
            </a:r>
          </a:p>
        </p:txBody>
      </p:sp>
      <p:sp>
        <p:nvSpPr>
          <p:cNvPr id="7" name="TextBox 6">
            <a:extLst>
              <a:ext uri="{FF2B5EF4-FFF2-40B4-BE49-F238E27FC236}">
                <a16:creationId xmlns:a16="http://schemas.microsoft.com/office/drawing/2014/main" id="{4037F3C0-0DA9-7EB5-D0BD-7278C412DF15}"/>
              </a:ext>
            </a:extLst>
          </p:cNvPr>
          <p:cNvSpPr txBox="1"/>
          <p:nvPr/>
        </p:nvSpPr>
        <p:spPr>
          <a:xfrm>
            <a:off x="4447822" y="1796968"/>
            <a:ext cx="1433689" cy="1143000"/>
          </a:xfrm>
          <a:prstGeom prst="rect">
            <a:avLst/>
          </a:prstGeom>
          <a:noFill/>
          <a:ln w="19050">
            <a:solidFill>
              <a:schemeClr val="tx1"/>
            </a:solidFill>
          </a:ln>
        </p:spPr>
        <p:txBody>
          <a:bodyPr wrap="square" rtlCol="0">
            <a:noAutofit/>
          </a:bodyPr>
          <a:lstStyle/>
          <a:p>
            <a:pPr algn="ctr"/>
            <a:r>
              <a:rPr lang="en-US" dirty="0"/>
              <a:t>Memory manager</a:t>
            </a:r>
          </a:p>
        </p:txBody>
      </p:sp>
      <p:cxnSp>
        <p:nvCxnSpPr>
          <p:cNvPr id="9" name="Straight Arrow Connector 8">
            <a:extLst>
              <a:ext uri="{FF2B5EF4-FFF2-40B4-BE49-F238E27FC236}">
                <a16:creationId xmlns:a16="http://schemas.microsoft.com/office/drawing/2014/main" id="{32F276D2-3DD2-B58A-F60D-E9EDB8C0578C}"/>
              </a:ext>
            </a:extLst>
          </p:cNvPr>
          <p:cNvCxnSpPr/>
          <p:nvPr/>
        </p:nvCxnSpPr>
        <p:spPr>
          <a:xfrm>
            <a:off x="3702756" y="2223088"/>
            <a:ext cx="74506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37AFD57-5C5C-A4A9-7713-3D3BE1AD4025}"/>
              </a:ext>
            </a:extLst>
          </p:cNvPr>
          <p:cNvCxnSpPr/>
          <p:nvPr/>
        </p:nvCxnSpPr>
        <p:spPr>
          <a:xfrm>
            <a:off x="3697110" y="2556112"/>
            <a:ext cx="74506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62589DC-B440-F73A-D609-43D8ADBCF8D7}"/>
              </a:ext>
            </a:extLst>
          </p:cNvPr>
          <p:cNvCxnSpPr/>
          <p:nvPr/>
        </p:nvCxnSpPr>
        <p:spPr>
          <a:xfrm>
            <a:off x="5870220" y="2381131"/>
            <a:ext cx="74506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B50B9A4D-412B-E061-DF11-9452D67C78F1}"/>
              </a:ext>
            </a:extLst>
          </p:cNvPr>
          <p:cNvGraphicFramePr>
            <a:graphicFrameLocks noGrp="1"/>
          </p:cNvGraphicFramePr>
          <p:nvPr>
            <p:extLst>
              <p:ext uri="{D42A27DB-BD31-4B8C-83A1-F6EECF244321}">
                <p14:modId xmlns:p14="http://schemas.microsoft.com/office/powerpoint/2010/main" val="1262939103"/>
              </p:ext>
            </p:extLst>
          </p:nvPr>
        </p:nvGraphicFramePr>
        <p:xfrm>
          <a:off x="1817514" y="3079045"/>
          <a:ext cx="4572000" cy="17526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773196094"/>
                    </a:ext>
                  </a:extLst>
                </a:gridCol>
                <a:gridCol w="1524000">
                  <a:extLst>
                    <a:ext uri="{9D8B030D-6E8A-4147-A177-3AD203B41FA5}">
                      <a16:colId xmlns:a16="http://schemas.microsoft.com/office/drawing/2014/main" val="518552991"/>
                    </a:ext>
                  </a:extLst>
                </a:gridCol>
                <a:gridCol w="1524000">
                  <a:extLst>
                    <a:ext uri="{9D8B030D-6E8A-4147-A177-3AD203B41FA5}">
                      <a16:colId xmlns:a16="http://schemas.microsoft.com/office/drawing/2014/main" val="782341265"/>
                    </a:ext>
                  </a:extLst>
                </a:gridCol>
              </a:tblGrid>
              <a:tr h="370840">
                <a:tc>
                  <a:txBody>
                    <a:bodyPr/>
                    <a:lstStyle/>
                    <a:p>
                      <a:r>
                        <a:rPr lang="en-US" dirty="0"/>
                        <a:t>virtual</a:t>
                      </a:r>
                    </a:p>
                    <a:p>
                      <a:r>
                        <a:rPr lang="en-US" dirty="0"/>
                        <a:t>address</a:t>
                      </a:r>
                    </a:p>
                  </a:txBody>
                  <a:tcPr/>
                </a:tc>
                <a:tc>
                  <a:txBody>
                    <a:bodyPr/>
                    <a:lstStyle/>
                    <a:p>
                      <a:r>
                        <a:rPr lang="en-US" dirty="0"/>
                        <a:t>user #</a:t>
                      </a:r>
                    </a:p>
                  </a:txBody>
                  <a:tcPr/>
                </a:tc>
                <a:tc>
                  <a:txBody>
                    <a:bodyPr/>
                    <a:lstStyle/>
                    <a:p>
                      <a:r>
                        <a:rPr lang="en-US" dirty="0"/>
                        <a:t>physical</a:t>
                      </a:r>
                    </a:p>
                    <a:p>
                      <a:r>
                        <a:rPr lang="en-US" dirty="0"/>
                        <a:t>address</a:t>
                      </a:r>
                    </a:p>
                  </a:txBody>
                  <a:tcPr/>
                </a:tc>
                <a:extLst>
                  <a:ext uri="{0D108BD9-81ED-4DB2-BD59-A6C34878D82A}">
                    <a16:rowId xmlns:a16="http://schemas.microsoft.com/office/drawing/2014/main" val="1662804484"/>
                  </a:ext>
                </a:extLst>
              </a:tr>
              <a:tr h="370840">
                <a:tc>
                  <a:txBody>
                    <a:bodyPr/>
                    <a:lstStyle/>
                    <a:p>
                      <a:r>
                        <a:rPr lang="en-US" dirty="0"/>
                        <a:t>1000</a:t>
                      </a:r>
                    </a:p>
                  </a:txBody>
                  <a:tcPr/>
                </a:tc>
                <a:tc>
                  <a:txBody>
                    <a:bodyPr/>
                    <a:lstStyle/>
                    <a:p>
                      <a:r>
                        <a:rPr lang="en-US" dirty="0"/>
                        <a:t>0</a:t>
                      </a:r>
                    </a:p>
                  </a:txBody>
                  <a:tcPr/>
                </a:tc>
                <a:tc>
                  <a:txBody>
                    <a:bodyPr/>
                    <a:lstStyle/>
                    <a:p>
                      <a:r>
                        <a:rPr lang="en-US" dirty="0"/>
                        <a:t>10000</a:t>
                      </a:r>
                    </a:p>
                  </a:txBody>
                  <a:tcPr/>
                </a:tc>
                <a:extLst>
                  <a:ext uri="{0D108BD9-81ED-4DB2-BD59-A6C34878D82A}">
                    <a16:rowId xmlns:a16="http://schemas.microsoft.com/office/drawing/2014/main" val="1886390217"/>
                  </a:ext>
                </a:extLst>
              </a:tr>
              <a:tr h="370840">
                <a:tc>
                  <a:txBody>
                    <a:bodyPr/>
                    <a:lstStyle/>
                    <a:p>
                      <a:r>
                        <a:rPr lang="en-US" dirty="0"/>
                        <a:t>1000</a:t>
                      </a:r>
                    </a:p>
                  </a:txBody>
                  <a:tcPr/>
                </a:tc>
                <a:tc>
                  <a:txBody>
                    <a:bodyPr/>
                    <a:lstStyle/>
                    <a:p>
                      <a:r>
                        <a:rPr lang="en-US" dirty="0"/>
                        <a:t>1</a:t>
                      </a:r>
                    </a:p>
                  </a:txBody>
                  <a:tcPr/>
                </a:tc>
                <a:tc>
                  <a:txBody>
                    <a:bodyPr/>
                    <a:lstStyle/>
                    <a:p>
                      <a:r>
                        <a:rPr lang="en-US" dirty="0"/>
                        <a:t>20000</a:t>
                      </a:r>
                    </a:p>
                  </a:txBody>
                  <a:tcPr/>
                </a:tc>
                <a:extLst>
                  <a:ext uri="{0D108BD9-81ED-4DB2-BD59-A6C34878D82A}">
                    <a16:rowId xmlns:a16="http://schemas.microsoft.com/office/drawing/2014/main" val="2380221749"/>
                  </a:ext>
                </a:extLst>
              </a:tr>
              <a:tr h="370840">
                <a:tc>
                  <a:txBody>
                    <a:bodyPr/>
                    <a:lstStyle/>
                    <a:p>
                      <a:r>
                        <a:rPr lang="en-US" dirty="0"/>
                        <a:t>1000</a:t>
                      </a:r>
                    </a:p>
                  </a:txBody>
                  <a:tcPr/>
                </a:tc>
                <a:tc>
                  <a:txBody>
                    <a:bodyPr/>
                    <a:lstStyle/>
                    <a:p>
                      <a:r>
                        <a:rPr lang="en-US" dirty="0"/>
                        <a:t>2</a:t>
                      </a:r>
                    </a:p>
                  </a:txBody>
                  <a:tcPr/>
                </a:tc>
                <a:tc>
                  <a:txBody>
                    <a:bodyPr/>
                    <a:lstStyle/>
                    <a:p>
                      <a:r>
                        <a:rPr lang="en-US" dirty="0"/>
                        <a:t>30000</a:t>
                      </a:r>
                    </a:p>
                  </a:txBody>
                  <a:tcPr/>
                </a:tc>
                <a:extLst>
                  <a:ext uri="{0D108BD9-81ED-4DB2-BD59-A6C34878D82A}">
                    <a16:rowId xmlns:a16="http://schemas.microsoft.com/office/drawing/2014/main" val="1260419616"/>
                  </a:ext>
                </a:extLst>
              </a:tr>
            </a:tbl>
          </a:graphicData>
        </a:graphic>
      </p:graphicFrame>
      <p:sp>
        <p:nvSpPr>
          <p:cNvPr id="13" name="Content Placeholder 2">
            <a:extLst>
              <a:ext uri="{FF2B5EF4-FFF2-40B4-BE49-F238E27FC236}">
                <a16:creationId xmlns:a16="http://schemas.microsoft.com/office/drawing/2014/main" id="{E4CBBA52-52F2-EAF2-4883-6D339DE0B88A}"/>
              </a:ext>
            </a:extLst>
          </p:cNvPr>
          <p:cNvSpPr txBox="1">
            <a:spLocks/>
          </p:cNvSpPr>
          <p:nvPr/>
        </p:nvSpPr>
        <p:spPr bwMode="auto">
          <a:xfrm>
            <a:off x="691443" y="4865514"/>
            <a:ext cx="7772400" cy="113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Can’t really do a multi-user system without VM</a:t>
            </a:r>
          </a:p>
          <a:p>
            <a:r>
              <a:rPr lang="en-US" kern="0" dirty="0"/>
              <a:t>Most microcontrollers don’t support VM</a:t>
            </a:r>
          </a:p>
        </p:txBody>
      </p:sp>
    </p:spTree>
    <p:extLst>
      <p:ext uri="{BB962C8B-B14F-4D97-AF65-F5344CB8AC3E}">
        <p14:creationId xmlns:p14="http://schemas.microsoft.com/office/powerpoint/2010/main" val="42687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3483430"/>
            <a:ext cx="2111828"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a:p>
            <a:pPr lvl="1"/>
            <a:endParaRPr lang="en-US" dirty="0"/>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93568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8C78-EE13-53B3-A658-8F436C6BBA32}"/>
              </a:ext>
            </a:extLst>
          </p:cNvPr>
          <p:cNvSpPr>
            <a:spLocks noGrp="1"/>
          </p:cNvSpPr>
          <p:nvPr>
            <p:ph type="title"/>
          </p:nvPr>
        </p:nvSpPr>
        <p:spPr/>
        <p:txBody>
          <a:bodyPr/>
          <a:lstStyle/>
          <a:p>
            <a:r>
              <a:rPr lang="en-US" dirty="0"/>
              <a:t>RTOS</a:t>
            </a:r>
          </a:p>
        </p:txBody>
      </p:sp>
      <p:sp>
        <p:nvSpPr>
          <p:cNvPr id="3" name="Content Placeholder 2">
            <a:extLst>
              <a:ext uri="{FF2B5EF4-FFF2-40B4-BE49-F238E27FC236}">
                <a16:creationId xmlns:a16="http://schemas.microsoft.com/office/drawing/2014/main" id="{18430CE0-0F0B-0EE9-F4E6-7462754A90B8}"/>
              </a:ext>
            </a:extLst>
          </p:cNvPr>
          <p:cNvSpPr>
            <a:spLocks noGrp="1"/>
          </p:cNvSpPr>
          <p:nvPr>
            <p:ph idx="1"/>
          </p:nvPr>
        </p:nvSpPr>
        <p:spPr/>
        <p:txBody>
          <a:bodyPr/>
          <a:lstStyle/>
          <a:p>
            <a:r>
              <a:rPr lang="en-US" dirty="0"/>
              <a:t>RTOS = Real-time O/S</a:t>
            </a:r>
          </a:p>
          <a:p>
            <a:r>
              <a:rPr lang="en-US" dirty="0"/>
              <a:t>The most popular one is called </a:t>
            </a:r>
            <a:r>
              <a:rPr lang="en-US" dirty="0" err="1"/>
              <a:t>FreeRTOS</a:t>
            </a:r>
            <a:endParaRPr lang="en-US" dirty="0"/>
          </a:p>
          <a:p>
            <a:r>
              <a:rPr lang="en-US" dirty="0"/>
              <a:t>Any guesses why it’s the most popular? </a:t>
            </a:r>
            <a:r>
              <a:rPr lang="en-US" dirty="0">
                <a:sym typeface="Wingdings" panose="05000000000000000000" pitchFamily="2" charset="2"/>
              </a:rPr>
              <a:t></a:t>
            </a:r>
          </a:p>
          <a:p>
            <a:pPr lvl="1">
              <a:spcBef>
                <a:spcPts val="0"/>
              </a:spcBef>
            </a:pPr>
            <a:r>
              <a:rPr lang="en-US" dirty="0">
                <a:sym typeface="Wingdings" panose="05000000000000000000" pitchFamily="2" charset="2"/>
              </a:rPr>
              <a:t>Open source</a:t>
            </a:r>
          </a:p>
          <a:p>
            <a:pPr lvl="1">
              <a:spcBef>
                <a:spcPts val="0"/>
              </a:spcBef>
            </a:pPr>
            <a:r>
              <a:rPr lang="en-US" dirty="0">
                <a:sym typeface="Wingdings" panose="05000000000000000000" pitchFamily="2" charset="2"/>
              </a:rPr>
              <a:t>“Owned” by Amazon Web Services</a:t>
            </a:r>
          </a:p>
          <a:p>
            <a:pPr lvl="1">
              <a:spcBef>
                <a:spcPts val="0"/>
              </a:spcBef>
            </a:pPr>
            <a:r>
              <a:rPr lang="en-US" dirty="0">
                <a:sym typeface="Wingdings" panose="05000000000000000000" pitchFamily="2" charset="2"/>
              </a:rPr>
              <a:t>Can pay for support, and for FDA-friendly version </a:t>
            </a:r>
            <a:endParaRPr lang="en-US" dirty="0"/>
          </a:p>
          <a:p>
            <a:endParaRPr lang="en-US" dirty="0"/>
          </a:p>
        </p:txBody>
      </p:sp>
      <p:sp>
        <p:nvSpPr>
          <p:cNvPr id="4" name="Footer Placeholder 3">
            <a:extLst>
              <a:ext uri="{FF2B5EF4-FFF2-40B4-BE49-F238E27FC236}">
                <a16:creationId xmlns:a16="http://schemas.microsoft.com/office/drawing/2014/main" id="{32074B9B-826B-2CF0-900B-AB86C4ED3AD8}"/>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8721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18C78-EE13-53B3-A658-8F436C6BBA32}"/>
              </a:ext>
            </a:extLst>
          </p:cNvPr>
          <p:cNvSpPr>
            <a:spLocks noGrp="1"/>
          </p:cNvSpPr>
          <p:nvPr>
            <p:ph type="title"/>
          </p:nvPr>
        </p:nvSpPr>
        <p:spPr/>
        <p:txBody>
          <a:bodyPr/>
          <a:lstStyle/>
          <a:p>
            <a:r>
              <a:rPr lang="en-US" dirty="0"/>
              <a:t>RTOS</a:t>
            </a:r>
          </a:p>
        </p:txBody>
      </p:sp>
      <p:sp>
        <p:nvSpPr>
          <p:cNvPr id="3" name="Content Placeholder 2">
            <a:extLst>
              <a:ext uri="{FF2B5EF4-FFF2-40B4-BE49-F238E27FC236}">
                <a16:creationId xmlns:a16="http://schemas.microsoft.com/office/drawing/2014/main" id="{18430CE0-0F0B-0EE9-F4E6-7462754A90B8}"/>
              </a:ext>
            </a:extLst>
          </p:cNvPr>
          <p:cNvSpPr>
            <a:spLocks noGrp="1"/>
          </p:cNvSpPr>
          <p:nvPr>
            <p:ph idx="1"/>
          </p:nvPr>
        </p:nvSpPr>
        <p:spPr/>
        <p:txBody>
          <a:bodyPr/>
          <a:lstStyle/>
          <a:p>
            <a:r>
              <a:rPr lang="en-US" dirty="0"/>
              <a:t>Pared-down bare-bones O/S</a:t>
            </a:r>
          </a:p>
          <a:p>
            <a:pPr lvl="1">
              <a:spcBef>
                <a:spcPts val="0"/>
              </a:spcBef>
            </a:pPr>
            <a:r>
              <a:rPr lang="en-US" dirty="0"/>
              <a:t>No file system, VM </a:t>
            </a:r>
            <a:r>
              <a:rPr lang="en-US" dirty="0">
                <a:sym typeface="Symbol" panose="05050102010706020507" pitchFamily="18" charset="2"/>
              </a:rPr>
              <a:t> about 7KB!</a:t>
            </a:r>
            <a:endParaRPr lang="en-US" dirty="0"/>
          </a:p>
          <a:p>
            <a:pPr lvl="1">
              <a:spcBef>
                <a:spcPts val="0"/>
              </a:spcBef>
            </a:pPr>
            <a:r>
              <a:rPr lang="en-US" dirty="0" err="1"/>
              <a:t>FreeRTOS</a:t>
            </a:r>
            <a:r>
              <a:rPr lang="en-US" dirty="0"/>
              <a:t> gives you threads + inter-thread comms</a:t>
            </a:r>
          </a:p>
          <a:p>
            <a:pPr lvl="1">
              <a:spcBef>
                <a:spcPts val="0"/>
              </a:spcBef>
            </a:pPr>
            <a:r>
              <a:rPr lang="en-US" dirty="0"/>
              <a:t>gives you </a:t>
            </a:r>
            <a:r>
              <a:rPr lang="en-US" dirty="0" err="1"/>
              <a:t>alloc</a:t>
            </a:r>
            <a:r>
              <a:rPr lang="en-US" dirty="0"/>
              <a:t>(), free() (but see later…)</a:t>
            </a:r>
          </a:p>
          <a:p>
            <a:pPr lvl="1">
              <a:spcBef>
                <a:spcPts val="0"/>
              </a:spcBef>
            </a:pPr>
            <a:r>
              <a:rPr lang="en-US" dirty="0"/>
              <a:t>gives you real-time “guarantees”</a:t>
            </a:r>
          </a:p>
          <a:p>
            <a:r>
              <a:rPr lang="en-US" dirty="0"/>
              <a:t>Why do we care about threads?</a:t>
            </a:r>
          </a:p>
          <a:p>
            <a:pPr lvl="1">
              <a:spcBef>
                <a:spcPts val="0"/>
              </a:spcBef>
            </a:pPr>
            <a:r>
              <a:rPr lang="en-US" dirty="0"/>
              <a:t>About ¼ of projects are bare metal and ¾ are RTOS</a:t>
            </a:r>
          </a:p>
          <a:p>
            <a:pPr lvl="1">
              <a:spcBef>
                <a:spcPts val="0"/>
              </a:spcBef>
            </a:pPr>
            <a:r>
              <a:rPr lang="en-US" dirty="0"/>
              <a:t>Multiple threads are good (labs will show us why)</a:t>
            </a:r>
          </a:p>
          <a:p>
            <a:pPr lvl="1">
              <a:spcBef>
                <a:spcPts val="0"/>
              </a:spcBef>
            </a:pPr>
            <a:r>
              <a:rPr lang="en-US" dirty="0"/>
              <a:t>Lets you put different functionality in different threads, making your code more modular</a:t>
            </a:r>
          </a:p>
          <a:p>
            <a:endParaRPr lang="en-US" dirty="0"/>
          </a:p>
          <a:p>
            <a:endParaRPr lang="en-US" dirty="0"/>
          </a:p>
        </p:txBody>
      </p:sp>
      <p:sp>
        <p:nvSpPr>
          <p:cNvPr id="4" name="Footer Placeholder 3">
            <a:extLst>
              <a:ext uri="{FF2B5EF4-FFF2-40B4-BE49-F238E27FC236}">
                <a16:creationId xmlns:a16="http://schemas.microsoft.com/office/drawing/2014/main" id="{32074B9B-826B-2CF0-900B-AB86C4ED3AD8}"/>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97223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64AC-3D0E-EAAF-19AD-DB6469CFAE62}"/>
              </a:ext>
            </a:extLst>
          </p:cNvPr>
          <p:cNvSpPr>
            <a:spLocks noGrp="1"/>
          </p:cNvSpPr>
          <p:nvPr>
            <p:ph type="title"/>
          </p:nvPr>
        </p:nvSpPr>
        <p:spPr/>
        <p:txBody>
          <a:bodyPr/>
          <a:lstStyle/>
          <a:p>
            <a:r>
              <a:rPr lang="en-US" dirty="0"/>
              <a:t>RTOS superpower</a:t>
            </a:r>
          </a:p>
        </p:txBody>
      </p:sp>
      <p:sp>
        <p:nvSpPr>
          <p:cNvPr id="3" name="Content Placeholder 2">
            <a:extLst>
              <a:ext uri="{FF2B5EF4-FFF2-40B4-BE49-F238E27FC236}">
                <a16:creationId xmlns:a16="http://schemas.microsoft.com/office/drawing/2014/main" id="{A4B08B66-0125-9B09-588B-AEA0950CF787}"/>
              </a:ext>
            </a:extLst>
          </p:cNvPr>
          <p:cNvSpPr>
            <a:spLocks noGrp="1"/>
          </p:cNvSpPr>
          <p:nvPr>
            <p:ph idx="1"/>
          </p:nvPr>
        </p:nvSpPr>
        <p:spPr/>
        <p:txBody>
          <a:bodyPr/>
          <a:lstStyle/>
          <a:p>
            <a:r>
              <a:rPr lang="en-US" dirty="0"/>
              <a:t>RTOS can work in real time</a:t>
            </a:r>
          </a:p>
          <a:p>
            <a:r>
              <a:rPr lang="en-US" dirty="0"/>
              <a:t>Why does this matter? What embedded systems might need real-time response?</a:t>
            </a:r>
          </a:p>
          <a:p>
            <a:pPr lvl="1">
              <a:spcBef>
                <a:spcPts val="0"/>
              </a:spcBef>
            </a:pPr>
            <a:r>
              <a:rPr lang="en-US" dirty="0"/>
              <a:t>Pacemaker, neural prosthetic, anti-lock brakes, …</a:t>
            </a:r>
          </a:p>
          <a:p>
            <a:r>
              <a:rPr lang="en-US" dirty="0"/>
              <a:t>A few definitions</a:t>
            </a:r>
          </a:p>
          <a:p>
            <a:pPr lvl="1">
              <a:spcBef>
                <a:spcPts val="0"/>
              </a:spcBef>
            </a:pPr>
            <a:r>
              <a:rPr lang="en-US" i="1" dirty="0"/>
              <a:t>soft</a:t>
            </a:r>
            <a:r>
              <a:rPr lang="en-US" dirty="0"/>
              <a:t> RTOS </a:t>
            </a:r>
            <a:r>
              <a:rPr lang="en-US" dirty="0">
                <a:sym typeface="Symbol" panose="05050102010706020507" pitchFamily="18" charset="2"/>
              </a:rPr>
              <a:t> almost always </a:t>
            </a:r>
            <a:r>
              <a:rPr lang="en-US" dirty="0"/>
              <a:t>meet a deadline</a:t>
            </a:r>
          </a:p>
          <a:p>
            <a:pPr lvl="1">
              <a:spcBef>
                <a:spcPts val="0"/>
              </a:spcBef>
            </a:pPr>
            <a:r>
              <a:rPr lang="en-US" i="1" dirty="0"/>
              <a:t>hard</a:t>
            </a:r>
            <a:r>
              <a:rPr lang="en-US" dirty="0"/>
              <a:t> RTOS </a:t>
            </a:r>
            <a:r>
              <a:rPr lang="en-US" dirty="0">
                <a:sym typeface="Symbol" panose="05050102010706020507" pitchFamily="18" charset="2"/>
              </a:rPr>
              <a:t> </a:t>
            </a:r>
            <a:r>
              <a:rPr lang="en-US" dirty="0"/>
              <a:t>meet a deadline deterministically</a:t>
            </a:r>
          </a:p>
          <a:p>
            <a:endParaRPr lang="en-US" dirty="0"/>
          </a:p>
          <a:p>
            <a:endParaRPr lang="en-US" dirty="0"/>
          </a:p>
        </p:txBody>
      </p:sp>
      <p:sp>
        <p:nvSpPr>
          <p:cNvPr id="4" name="Footer Placeholder 3">
            <a:extLst>
              <a:ext uri="{FF2B5EF4-FFF2-40B4-BE49-F238E27FC236}">
                <a16:creationId xmlns:a16="http://schemas.microsoft.com/office/drawing/2014/main" id="{8F5E6BE1-A19D-F2E2-86B7-142B70086ABD}"/>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2099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B68B6-5CE0-22F1-10AE-6A3D98B5C6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F4A953-D51D-E2A0-46B9-0510B1CDAE35}"/>
              </a:ext>
            </a:extLst>
          </p:cNvPr>
          <p:cNvSpPr>
            <a:spLocks noGrp="1"/>
          </p:cNvSpPr>
          <p:nvPr>
            <p:ph idx="1"/>
          </p:nvPr>
        </p:nvSpPr>
        <p:spPr/>
        <p:txBody>
          <a:bodyPr/>
          <a:lstStyle/>
          <a:p>
            <a:r>
              <a:rPr lang="en-US" dirty="0"/>
              <a:t>Slightly interesting opinions</a:t>
            </a:r>
          </a:p>
          <a:p>
            <a:r>
              <a:rPr lang="en-US" dirty="0"/>
              <a:t> </a:t>
            </a:r>
            <a:r>
              <a:rPr lang="en-US" dirty="0">
                <a:hlinkClick r:id="rId2"/>
              </a:rPr>
              <a:t>https://www.embedded.com/are-all-rtoses-equivalent</a:t>
            </a:r>
            <a:r>
              <a:rPr lang="en-US" dirty="0"/>
              <a:t>  </a:t>
            </a:r>
          </a:p>
          <a:p>
            <a:r>
              <a:rPr lang="en-US" dirty="0">
                <a:hlinkClick r:id="rId3"/>
              </a:rPr>
              <a:t>https://www.embedded.com/why-a-bare-metal-developer-moved-to-operating-systems</a:t>
            </a:r>
            <a:r>
              <a:rPr lang="en-US" dirty="0"/>
              <a:t> </a:t>
            </a:r>
          </a:p>
          <a:p>
            <a:r>
              <a:rPr lang="en-US" dirty="0">
                <a:hlinkClick r:id="rId4"/>
              </a:rPr>
              <a:t>https://www.embedded.com/how-to-select-your-embedded-systems-operating-system-selection-guidelines</a:t>
            </a:r>
            <a:r>
              <a:rPr lang="en-US" dirty="0"/>
              <a:t> </a:t>
            </a:r>
          </a:p>
        </p:txBody>
      </p:sp>
      <p:sp>
        <p:nvSpPr>
          <p:cNvPr id="4" name="Footer Placeholder 3">
            <a:extLst>
              <a:ext uri="{FF2B5EF4-FFF2-40B4-BE49-F238E27FC236}">
                <a16:creationId xmlns:a16="http://schemas.microsoft.com/office/drawing/2014/main" id="{5D976C7E-0034-D035-FE5D-B9036287E79F}"/>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95170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5102-B6DF-A548-CE54-28A48B8CF942}"/>
              </a:ext>
            </a:extLst>
          </p:cNvPr>
          <p:cNvSpPr>
            <a:spLocks noGrp="1"/>
          </p:cNvSpPr>
          <p:nvPr>
            <p:ph type="title"/>
          </p:nvPr>
        </p:nvSpPr>
        <p:spPr/>
        <p:txBody>
          <a:bodyPr/>
          <a:lstStyle/>
          <a:p>
            <a:r>
              <a:rPr lang="en-US" dirty="0"/>
              <a:t>So many infrastructures…</a:t>
            </a:r>
          </a:p>
        </p:txBody>
      </p:sp>
      <p:sp>
        <p:nvSpPr>
          <p:cNvPr id="3" name="Content Placeholder 2">
            <a:extLst>
              <a:ext uri="{FF2B5EF4-FFF2-40B4-BE49-F238E27FC236}">
                <a16:creationId xmlns:a16="http://schemas.microsoft.com/office/drawing/2014/main" id="{EBD237BC-FE86-F19A-8365-AD61287660E6}"/>
              </a:ext>
            </a:extLst>
          </p:cNvPr>
          <p:cNvSpPr>
            <a:spLocks noGrp="1"/>
          </p:cNvSpPr>
          <p:nvPr>
            <p:ph idx="1"/>
          </p:nvPr>
        </p:nvSpPr>
        <p:spPr>
          <a:xfrm>
            <a:off x="685800" y="1580445"/>
            <a:ext cx="7871178" cy="3860800"/>
          </a:xfrm>
        </p:spPr>
        <p:txBody>
          <a:bodyPr/>
          <a:lstStyle/>
          <a:p>
            <a:r>
              <a:rPr lang="en-US" dirty="0"/>
              <a:t>How many embedded-programming environments can you think of?</a:t>
            </a:r>
          </a:p>
          <a:p>
            <a:pPr lvl="1"/>
            <a:r>
              <a:rPr lang="en-US" dirty="0"/>
              <a:t>Arduino, Raspberry Pi, </a:t>
            </a:r>
            <a:r>
              <a:rPr lang="en-US" dirty="0" err="1"/>
              <a:t>MicroPython</a:t>
            </a:r>
            <a:r>
              <a:rPr lang="en-US" dirty="0"/>
              <a:t>, </a:t>
            </a:r>
            <a:r>
              <a:rPr lang="en-US" dirty="0" err="1"/>
              <a:t>CircuitPython</a:t>
            </a:r>
            <a:endParaRPr lang="en-US" dirty="0"/>
          </a:p>
          <a:p>
            <a:pPr lvl="1"/>
            <a:r>
              <a:rPr lang="en-US" dirty="0"/>
              <a:t>STM CMSIS, LL, HAL</a:t>
            </a:r>
          </a:p>
          <a:p>
            <a:pPr lvl="1"/>
            <a:r>
              <a:rPr lang="en-US" dirty="0"/>
              <a:t>Infineon PDL, HAL</a:t>
            </a:r>
          </a:p>
          <a:p>
            <a:pPr lvl="1"/>
            <a:r>
              <a:rPr lang="en-US" dirty="0"/>
              <a:t>C vs. C++ vs. assembly</a:t>
            </a:r>
          </a:p>
        </p:txBody>
      </p:sp>
      <p:sp>
        <p:nvSpPr>
          <p:cNvPr id="4" name="Footer Placeholder 3">
            <a:extLst>
              <a:ext uri="{FF2B5EF4-FFF2-40B4-BE49-F238E27FC236}">
                <a16:creationId xmlns:a16="http://schemas.microsoft.com/office/drawing/2014/main" id="{4EC90045-3B30-C983-90CC-EAEAE1C3E335}"/>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1C0EF3BB-C174-6DDB-4E8A-51491AFD2453}"/>
              </a:ext>
            </a:extLst>
          </p:cNvPr>
          <p:cNvSpPr txBox="1"/>
          <p:nvPr/>
        </p:nvSpPr>
        <p:spPr>
          <a:xfrm>
            <a:off x="2878668" y="5057420"/>
            <a:ext cx="3194756" cy="523220"/>
          </a:xfrm>
          <a:prstGeom prst="rect">
            <a:avLst/>
          </a:prstGeom>
          <a:noFill/>
          <a:ln w="19050">
            <a:solidFill>
              <a:schemeClr val="accent2"/>
            </a:solidFill>
          </a:ln>
        </p:spPr>
        <p:txBody>
          <a:bodyPr wrap="square" rtlCol="0">
            <a:spAutoFit/>
          </a:bodyPr>
          <a:lstStyle/>
          <a:p>
            <a:pPr algn="ctr"/>
            <a:r>
              <a:rPr lang="en-US" sz="2800" b="1" dirty="0">
                <a:solidFill>
                  <a:srgbClr val="FF0000"/>
                </a:solidFill>
              </a:rPr>
              <a:t>Remember this?</a:t>
            </a:r>
          </a:p>
        </p:txBody>
      </p:sp>
      <p:sp>
        <p:nvSpPr>
          <p:cNvPr id="6" name="TextBox 5">
            <a:extLst>
              <a:ext uri="{FF2B5EF4-FFF2-40B4-BE49-F238E27FC236}">
                <a16:creationId xmlns:a16="http://schemas.microsoft.com/office/drawing/2014/main" id="{AEB5FFAA-4198-6085-CD03-AF9CA0EC509C}"/>
              </a:ext>
            </a:extLst>
          </p:cNvPr>
          <p:cNvSpPr txBox="1"/>
          <p:nvPr/>
        </p:nvSpPr>
        <p:spPr>
          <a:xfrm>
            <a:off x="1524006" y="5091286"/>
            <a:ext cx="5802484" cy="584775"/>
          </a:xfrm>
          <a:prstGeom prst="rect">
            <a:avLst/>
          </a:prstGeom>
          <a:noFill/>
          <a:ln w="19050">
            <a:solidFill>
              <a:schemeClr val="accent2"/>
            </a:solidFill>
          </a:ln>
        </p:spPr>
        <p:txBody>
          <a:bodyPr wrap="square" rtlCol="0">
            <a:spAutoFit/>
          </a:bodyPr>
          <a:lstStyle/>
          <a:p>
            <a:r>
              <a:rPr lang="en-US" sz="3200" dirty="0"/>
              <a:t>Which of these counts as an O/S?</a:t>
            </a:r>
          </a:p>
        </p:txBody>
      </p:sp>
    </p:spTree>
    <p:extLst>
      <p:ext uri="{BB962C8B-B14F-4D97-AF65-F5344CB8AC3E}">
        <p14:creationId xmlns:p14="http://schemas.microsoft.com/office/powerpoint/2010/main" val="31448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3930688"/>
            <a:ext cx="4257260"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a:p>
            <a:pPr lvl="1"/>
            <a:endParaRPr lang="en-US" dirty="0"/>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17110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5100-EE64-A3A8-0BE3-8DE15722FAA8}"/>
              </a:ext>
            </a:extLst>
          </p:cNvPr>
          <p:cNvSpPr>
            <a:spLocks noGrp="1"/>
          </p:cNvSpPr>
          <p:nvPr>
            <p:ph type="title"/>
          </p:nvPr>
        </p:nvSpPr>
        <p:spPr/>
        <p:txBody>
          <a:bodyPr/>
          <a:lstStyle/>
          <a:p>
            <a:r>
              <a:rPr lang="en-US" dirty="0"/>
              <a:t>Tour of </a:t>
            </a:r>
            <a:r>
              <a:rPr lang="en-US" dirty="0" err="1"/>
              <a:t>FreeRTOS</a:t>
            </a:r>
            <a:endParaRPr lang="en-US" dirty="0"/>
          </a:p>
        </p:txBody>
      </p:sp>
      <p:sp>
        <p:nvSpPr>
          <p:cNvPr id="3" name="Content Placeholder 2">
            <a:extLst>
              <a:ext uri="{FF2B5EF4-FFF2-40B4-BE49-F238E27FC236}">
                <a16:creationId xmlns:a16="http://schemas.microsoft.com/office/drawing/2014/main" id="{DE1A1DAC-5418-E849-FB62-60C9A2B3B44C}"/>
              </a:ext>
            </a:extLst>
          </p:cNvPr>
          <p:cNvSpPr>
            <a:spLocks noGrp="1"/>
          </p:cNvSpPr>
          <p:nvPr>
            <p:ph idx="1"/>
          </p:nvPr>
        </p:nvSpPr>
        <p:spPr/>
        <p:txBody>
          <a:bodyPr/>
          <a:lstStyle/>
          <a:p>
            <a:r>
              <a:rPr lang="en-US" dirty="0"/>
              <a:t>Next up: enough </a:t>
            </a:r>
            <a:r>
              <a:rPr lang="en-US" dirty="0" err="1"/>
              <a:t>FreeRTOS</a:t>
            </a:r>
            <a:r>
              <a:rPr lang="en-US" dirty="0"/>
              <a:t> details to get you through labs #2, #3</a:t>
            </a:r>
          </a:p>
          <a:p>
            <a:endParaRPr lang="en-US" dirty="0"/>
          </a:p>
        </p:txBody>
      </p:sp>
      <p:sp>
        <p:nvSpPr>
          <p:cNvPr id="4" name="Footer Placeholder 3">
            <a:extLst>
              <a:ext uri="{FF2B5EF4-FFF2-40B4-BE49-F238E27FC236}">
                <a16:creationId xmlns:a16="http://schemas.microsoft.com/office/drawing/2014/main" id="{41DCBD03-62C1-C1A5-BB96-75BB0AD7A230}"/>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018396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0" y="2166257"/>
            <a:ext cx="4669971"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Lab 2 prep</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a:t>
            </a:r>
          </a:p>
          <a:p>
            <a:pPr lvl="1"/>
            <a:r>
              <a:rPr lang="en-US" dirty="0" err="1"/>
              <a:t>FreeRTOS</a:t>
            </a:r>
            <a:r>
              <a:rPr lang="en-US" dirty="0"/>
              <a:t> </a:t>
            </a:r>
            <a:r>
              <a:rPr lang="en-US"/>
              <a:t>debug instrumentation</a:t>
            </a:r>
            <a:endParaRPr lang="en-US" dirty="0"/>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19771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86989-7681-263C-88AE-AEFEB8C38BC8}"/>
              </a:ext>
            </a:extLst>
          </p:cNvPr>
          <p:cNvSpPr>
            <a:spLocks noGrp="1"/>
          </p:cNvSpPr>
          <p:nvPr>
            <p:ph type="title"/>
          </p:nvPr>
        </p:nvSpPr>
        <p:spPr/>
        <p:txBody>
          <a:bodyPr/>
          <a:lstStyle/>
          <a:p>
            <a:r>
              <a:rPr lang="en-US" dirty="0" err="1"/>
              <a:t>FreeRTOS</a:t>
            </a:r>
            <a:r>
              <a:rPr lang="en-US" dirty="0"/>
              <a:t> tasks</a:t>
            </a:r>
          </a:p>
        </p:txBody>
      </p:sp>
      <p:sp>
        <p:nvSpPr>
          <p:cNvPr id="3" name="Content Placeholder 2">
            <a:extLst>
              <a:ext uri="{FF2B5EF4-FFF2-40B4-BE49-F238E27FC236}">
                <a16:creationId xmlns:a16="http://schemas.microsoft.com/office/drawing/2014/main" id="{F2C401D4-B6AA-7198-A8DB-9155C11016CB}"/>
              </a:ext>
            </a:extLst>
          </p:cNvPr>
          <p:cNvSpPr>
            <a:spLocks noGrp="1"/>
          </p:cNvSpPr>
          <p:nvPr>
            <p:ph idx="1"/>
          </p:nvPr>
        </p:nvSpPr>
        <p:spPr>
          <a:xfrm>
            <a:off x="685800" y="1708322"/>
            <a:ext cx="7772400" cy="4419600"/>
          </a:xfrm>
        </p:spPr>
        <p:txBody>
          <a:bodyPr/>
          <a:lstStyle/>
          <a:p>
            <a:r>
              <a:rPr lang="en-US" dirty="0"/>
              <a:t>Concept #1: </a:t>
            </a:r>
            <a:r>
              <a:rPr lang="en-US" i="1" dirty="0"/>
              <a:t>tasks</a:t>
            </a:r>
          </a:p>
          <a:p>
            <a:r>
              <a:rPr lang="en-US" dirty="0"/>
              <a:t>A task is (roughly)</a:t>
            </a:r>
          </a:p>
          <a:p>
            <a:pPr lvl="1">
              <a:spcBef>
                <a:spcPts val="0"/>
              </a:spcBef>
            </a:pPr>
            <a:r>
              <a:rPr lang="en-US" dirty="0"/>
              <a:t>the basic thing that runs in </a:t>
            </a:r>
            <a:r>
              <a:rPr lang="en-US" dirty="0" err="1"/>
              <a:t>FreeRTOS</a:t>
            </a:r>
            <a:endParaRPr lang="en-US" dirty="0"/>
          </a:p>
          <a:p>
            <a:pPr lvl="1">
              <a:spcBef>
                <a:spcPts val="0"/>
              </a:spcBef>
            </a:pPr>
            <a:r>
              <a:rPr lang="en-US" dirty="0"/>
              <a:t>what the </a:t>
            </a:r>
            <a:r>
              <a:rPr lang="en-US" i="1" dirty="0"/>
              <a:t>scheduler</a:t>
            </a:r>
            <a:r>
              <a:rPr lang="en-US" dirty="0"/>
              <a:t> schedules</a:t>
            </a:r>
          </a:p>
          <a:p>
            <a:pPr lvl="1">
              <a:spcBef>
                <a:spcPts val="0"/>
              </a:spcBef>
            </a:pPr>
            <a:r>
              <a:rPr lang="en-US" dirty="0"/>
              <a:t>others call it a thread (or, wrongly, a process)</a:t>
            </a:r>
          </a:p>
          <a:p>
            <a:r>
              <a:rPr lang="en-US" dirty="0"/>
              <a:t>Three tasks in lab #2</a:t>
            </a:r>
          </a:p>
          <a:p>
            <a:pPr lvl="1">
              <a:spcBef>
                <a:spcPts val="0"/>
              </a:spcBef>
            </a:pPr>
            <a:r>
              <a:rPr lang="en-US" dirty="0"/>
              <a:t>green LED blinker</a:t>
            </a:r>
          </a:p>
          <a:p>
            <a:pPr lvl="1">
              <a:spcBef>
                <a:spcPts val="0"/>
              </a:spcBef>
            </a:pPr>
            <a:r>
              <a:rPr lang="en-US" dirty="0"/>
              <a:t>red LED blinker</a:t>
            </a:r>
          </a:p>
          <a:p>
            <a:pPr lvl="1">
              <a:spcBef>
                <a:spcPts val="0"/>
              </a:spcBef>
            </a:pPr>
            <a:r>
              <a:rPr lang="en-US" dirty="0"/>
              <a:t>UART</a:t>
            </a:r>
          </a:p>
          <a:p>
            <a:r>
              <a:rPr lang="en-US" dirty="0"/>
              <a:t>Any guess what the green-LED-blinker task does?</a:t>
            </a:r>
          </a:p>
          <a:p>
            <a:endParaRPr lang="en-US" dirty="0"/>
          </a:p>
        </p:txBody>
      </p:sp>
      <p:sp>
        <p:nvSpPr>
          <p:cNvPr id="4" name="Footer Placeholder 3">
            <a:extLst>
              <a:ext uri="{FF2B5EF4-FFF2-40B4-BE49-F238E27FC236}">
                <a16:creationId xmlns:a16="http://schemas.microsoft.com/office/drawing/2014/main" id="{7FEB9825-3533-085F-59CF-DF5586514F84}"/>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42570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95F2-2856-C261-E775-F043503CA6EC}"/>
              </a:ext>
            </a:extLst>
          </p:cNvPr>
          <p:cNvSpPr>
            <a:spLocks noGrp="1"/>
          </p:cNvSpPr>
          <p:nvPr>
            <p:ph type="title"/>
          </p:nvPr>
        </p:nvSpPr>
        <p:spPr/>
        <p:txBody>
          <a:bodyPr/>
          <a:lstStyle/>
          <a:p>
            <a:r>
              <a:rPr lang="en-US" dirty="0"/>
              <a:t>UART</a:t>
            </a:r>
          </a:p>
        </p:txBody>
      </p:sp>
      <p:sp>
        <p:nvSpPr>
          <p:cNvPr id="3" name="Content Placeholder 2">
            <a:extLst>
              <a:ext uri="{FF2B5EF4-FFF2-40B4-BE49-F238E27FC236}">
                <a16:creationId xmlns:a16="http://schemas.microsoft.com/office/drawing/2014/main" id="{C3729928-17F2-27F4-2C03-64B0921259B4}"/>
              </a:ext>
            </a:extLst>
          </p:cNvPr>
          <p:cNvSpPr>
            <a:spLocks noGrp="1"/>
          </p:cNvSpPr>
          <p:nvPr>
            <p:ph idx="1"/>
          </p:nvPr>
        </p:nvSpPr>
        <p:spPr>
          <a:xfrm>
            <a:off x="685800" y="1676400"/>
            <a:ext cx="7772400" cy="992659"/>
          </a:xfrm>
        </p:spPr>
        <p:txBody>
          <a:bodyPr/>
          <a:lstStyle/>
          <a:p>
            <a:r>
              <a:rPr lang="en-US" dirty="0"/>
              <a:t>UART = Universal Asynchronous Receiver and Transmitter</a:t>
            </a:r>
          </a:p>
          <a:p>
            <a:endParaRPr lang="en-US" dirty="0"/>
          </a:p>
        </p:txBody>
      </p:sp>
      <p:sp>
        <p:nvSpPr>
          <p:cNvPr id="4" name="Footer Placeholder 3">
            <a:extLst>
              <a:ext uri="{FF2B5EF4-FFF2-40B4-BE49-F238E27FC236}">
                <a16:creationId xmlns:a16="http://schemas.microsoft.com/office/drawing/2014/main" id="{59A48C40-94C1-F897-37E9-0C8DB582F3AF}"/>
              </a:ext>
            </a:extLst>
          </p:cNvPr>
          <p:cNvSpPr>
            <a:spLocks noGrp="1"/>
          </p:cNvSpPr>
          <p:nvPr>
            <p:ph type="ftr" sz="quarter" idx="11"/>
          </p:nvPr>
        </p:nvSpPr>
        <p:spPr/>
        <p:txBody>
          <a:bodyPr/>
          <a:lstStyle/>
          <a:p>
            <a:pPr>
              <a:defRPr/>
            </a:pPr>
            <a:r>
              <a:rPr lang="en-US" dirty="0"/>
              <a:t>EE 152 Joel Grodstein</a:t>
            </a:r>
          </a:p>
        </p:txBody>
      </p:sp>
      <p:sp>
        <p:nvSpPr>
          <p:cNvPr id="6" name="TextBox 5">
            <a:extLst>
              <a:ext uri="{FF2B5EF4-FFF2-40B4-BE49-F238E27FC236}">
                <a16:creationId xmlns:a16="http://schemas.microsoft.com/office/drawing/2014/main" id="{4CBBF5F6-3735-6906-2789-D7F4F376FC90}"/>
              </a:ext>
            </a:extLst>
          </p:cNvPr>
          <p:cNvSpPr txBox="1"/>
          <p:nvPr/>
        </p:nvSpPr>
        <p:spPr>
          <a:xfrm>
            <a:off x="801511" y="2841256"/>
            <a:ext cx="1433689" cy="1143000"/>
          </a:xfrm>
          <a:prstGeom prst="rect">
            <a:avLst/>
          </a:prstGeom>
          <a:noFill/>
          <a:ln w="19050">
            <a:solidFill>
              <a:schemeClr val="tx1"/>
            </a:solidFill>
          </a:ln>
        </p:spPr>
        <p:txBody>
          <a:bodyPr wrap="square" rtlCol="0">
            <a:noAutofit/>
          </a:bodyPr>
          <a:lstStyle/>
          <a:p>
            <a:pPr algn="ctr"/>
            <a:r>
              <a:rPr lang="en-US" dirty="0"/>
              <a:t>Host</a:t>
            </a:r>
          </a:p>
        </p:txBody>
      </p:sp>
      <p:sp>
        <p:nvSpPr>
          <p:cNvPr id="7" name="TextBox 6">
            <a:extLst>
              <a:ext uri="{FF2B5EF4-FFF2-40B4-BE49-F238E27FC236}">
                <a16:creationId xmlns:a16="http://schemas.microsoft.com/office/drawing/2014/main" id="{3280C3A2-642F-F1F9-7A4E-B03AF7554787}"/>
              </a:ext>
            </a:extLst>
          </p:cNvPr>
          <p:cNvSpPr txBox="1"/>
          <p:nvPr/>
        </p:nvSpPr>
        <p:spPr>
          <a:xfrm>
            <a:off x="2890714" y="2956144"/>
            <a:ext cx="891823" cy="461665"/>
          </a:xfrm>
          <a:prstGeom prst="rect">
            <a:avLst/>
          </a:prstGeom>
          <a:noFill/>
        </p:spPr>
        <p:txBody>
          <a:bodyPr wrap="square" rtlCol="0">
            <a:spAutoFit/>
          </a:bodyPr>
          <a:lstStyle/>
          <a:p>
            <a:r>
              <a:rPr lang="en-US" dirty="0"/>
              <a:t>USB</a:t>
            </a:r>
          </a:p>
        </p:txBody>
      </p:sp>
      <p:cxnSp>
        <p:nvCxnSpPr>
          <p:cNvPr id="8" name="Straight Connector 7">
            <a:extLst>
              <a:ext uri="{FF2B5EF4-FFF2-40B4-BE49-F238E27FC236}">
                <a16:creationId xmlns:a16="http://schemas.microsoft.com/office/drawing/2014/main" id="{EEB47490-60DF-E0AE-FD08-AD6DB030F29E}"/>
              </a:ext>
            </a:extLst>
          </p:cNvPr>
          <p:cNvCxnSpPr>
            <a:cxnSpLocks/>
          </p:cNvCxnSpPr>
          <p:nvPr/>
        </p:nvCxnSpPr>
        <p:spPr>
          <a:xfrm>
            <a:off x="2235200" y="3417809"/>
            <a:ext cx="193039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1DA52F-A036-518C-BCAC-9CC26F1B7869}"/>
              </a:ext>
            </a:extLst>
          </p:cNvPr>
          <p:cNvSpPr txBox="1"/>
          <p:nvPr/>
        </p:nvSpPr>
        <p:spPr>
          <a:xfrm>
            <a:off x="6157599" y="3729869"/>
            <a:ext cx="1097311" cy="727867"/>
          </a:xfrm>
          <a:prstGeom prst="rect">
            <a:avLst/>
          </a:prstGeom>
          <a:noFill/>
          <a:ln w="19050">
            <a:noFill/>
          </a:ln>
        </p:spPr>
        <p:txBody>
          <a:bodyPr wrap="square" rtlCol="0">
            <a:noAutofit/>
          </a:bodyPr>
          <a:lstStyle/>
          <a:p>
            <a:pPr algn="ctr"/>
            <a:r>
              <a:rPr lang="en-US" dirty="0"/>
              <a:t>serial to USB</a:t>
            </a:r>
          </a:p>
        </p:txBody>
      </p:sp>
      <p:sp>
        <p:nvSpPr>
          <p:cNvPr id="15" name="TextBox 14">
            <a:extLst>
              <a:ext uri="{FF2B5EF4-FFF2-40B4-BE49-F238E27FC236}">
                <a16:creationId xmlns:a16="http://schemas.microsoft.com/office/drawing/2014/main" id="{D7DD3CC3-BE41-16CD-2D07-A720282BC883}"/>
              </a:ext>
            </a:extLst>
          </p:cNvPr>
          <p:cNvSpPr txBox="1"/>
          <p:nvPr/>
        </p:nvSpPr>
        <p:spPr>
          <a:xfrm>
            <a:off x="7169986" y="2167403"/>
            <a:ext cx="1097311" cy="784961"/>
          </a:xfrm>
          <a:prstGeom prst="rect">
            <a:avLst/>
          </a:prstGeom>
          <a:noFill/>
          <a:ln w="19050">
            <a:noFill/>
          </a:ln>
        </p:spPr>
        <p:txBody>
          <a:bodyPr wrap="square" rtlCol="0">
            <a:noAutofit/>
          </a:bodyPr>
          <a:lstStyle/>
          <a:p>
            <a:pPr algn="ctr"/>
            <a:r>
              <a:rPr lang="en-US" dirty="0"/>
              <a:t>UART in 432</a:t>
            </a:r>
          </a:p>
        </p:txBody>
      </p:sp>
      <p:sp>
        <p:nvSpPr>
          <p:cNvPr id="21" name="TextBox 20">
            <a:extLst>
              <a:ext uri="{FF2B5EF4-FFF2-40B4-BE49-F238E27FC236}">
                <a16:creationId xmlns:a16="http://schemas.microsoft.com/office/drawing/2014/main" id="{B917D0BF-DD3A-3B2F-031F-ECD73BA7CC5B}"/>
              </a:ext>
            </a:extLst>
          </p:cNvPr>
          <p:cNvSpPr txBox="1"/>
          <p:nvPr/>
        </p:nvSpPr>
        <p:spPr>
          <a:xfrm>
            <a:off x="4917988" y="4529824"/>
            <a:ext cx="1569308" cy="461665"/>
          </a:xfrm>
          <a:prstGeom prst="rect">
            <a:avLst/>
          </a:prstGeom>
          <a:noFill/>
        </p:spPr>
        <p:txBody>
          <a:bodyPr wrap="square" rtlCol="0">
            <a:spAutoFit/>
          </a:bodyPr>
          <a:lstStyle/>
          <a:p>
            <a:r>
              <a:rPr lang="en-US" dirty="0"/>
              <a:t>1B parallel</a:t>
            </a:r>
          </a:p>
        </p:txBody>
      </p:sp>
      <p:sp>
        <p:nvSpPr>
          <p:cNvPr id="22" name="TextBox 21">
            <a:extLst>
              <a:ext uri="{FF2B5EF4-FFF2-40B4-BE49-F238E27FC236}">
                <a16:creationId xmlns:a16="http://schemas.microsoft.com/office/drawing/2014/main" id="{80BFC6C7-3EFC-40E6-732F-20D9264C73D7}"/>
              </a:ext>
            </a:extLst>
          </p:cNvPr>
          <p:cNvSpPr txBox="1"/>
          <p:nvPr/>
        </p:nvSpPr>
        <p:spPr>
          <a:xfrm>
            <a:off x="2453438" y="4526419"/>
            <a:ext cx="1292583" cy="461665"/>
          </a:xfrm>
          <a:prstGeom prst="rect">
            <a:avLst/>
          </a:prstGeom>
          <a:noFill/>
        </p:spPr>
        <p:txBody>
          <a:bodyPr wrap="square" rtlCol="0">
            <a:spAutoFit/>
          </a:bodyPr>
          <a:lstStyle/>
          <a:p>
            <a:r>
              <a:rPr lang="en-US" dirty="0"/>
              <a:t>1b series</a:t>
            </a:r>
          </a:p>
        </p:txBody>
      </p:sp>
      <p:cxnSp>
        <p:nvCxnSpPr>
          <p:cNvPr id="24" name="Straight Connector 23">
            <a:extLst>
              <a:ext uri="{FF2B5EF4-FFF2-40B4-BE49-F238E27FC236}">
                <a16:creationId xmlns:a16="http://schemas.microsoft.com/office/drawing/2014/main" id="{0A688AC2-EAC7-378D-2F08-64338F5A6994}"/>
              </a:ext>
            </a:extLst>
          </p:cNvPr>
          <p:cNvCxnSpPr>
            <a:cxnSpLocks/>
          </p:cNvCxnSpPr>
          <p:nvPr/>
        </p:nvCxnSpPr>
        <p:spPr>
          <a:xfrm>
            <a:off x="2457358" y="4908514"/>
            <a:ext cx="1396278" cy="0"/>
          </a:xfrm>
          <a:prstGeom prst="line">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5DC07C-D8AC-CAAB-070E-93752FD9BFED}"/>
              </a:ext>
            </a:extLst>
          </p:cNvPr>
          <p:cNvSpPr txBox="1"/>
          <p:nvPr/>
        </p:nvSpPr>
        <p:spPr>
          <a:xfrm>
            <a:off x="3853636" y="4682413"/>
            <a:ext cx="1097311" cy="452202"/>
          </a:xfrm>
          <a:prstGeom prst="rect">
            <a:avLst/>
          </a:prstGeom>
          <a:solidFill>
            <a:schemeClr val="bg1"/>
          </a:solidFill>
          <a:ln w="19050">
            <a:solidFill>
              <a:schemeClr val="tx1"/>
            </a:solidFill>
          </a:ln>
        </p:spPr>
        <p:txBody>
          <a:bodyPr wrap="square" rtlCol="0">
            <a:noAutofit/>
          </a:bodyPr>
          <a:lstStyle/>
          <a:p>
            <a:pPr algn="ctr"/>
            <a:r>
              <a:rPr lang="en-US" dirty="0"/>
              <a:t>UART</a:t>
            </a:r>
          </a:p>
        </p:txBody>
      </p:sp>
      <p:cxnSp>
        <p:nvCxnSpPr>
          <p:cNvPr id="10" name="Straight Connector 9">
            <a:extLst>
              <a:ext uri="{FF2B5EF4-FFF2-40B4-BE49-F238E27FC236}">
                <a16:creationId xmlns:a16="http://schemas.microsoft.com/office/drawing/2014/main" id="{25798FDF-06F2-FD41-0710-08884166FFC9}"/>
              </a:ext>
            </a:extLst>
          </p:cNvPr>
          <p:cNvCxnSpPr>
            <a:cxnSpLocks/>
          </p:cNvCxnSpPr>
          <p:nvPr/>
        </p:nvCxnSpPr>
        <p:spPr>
          <a:xfrm>
            <a:off x="4950947" y="4908514"/>
            <a:ext cx="1396278" cy="0"/>
          </a:xfrm>
          <a:prstGeom prst="line">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descr="A close up of a circuit board&#10;&#10;Description automatically generated">
            <a:extLst>
              <a:ext uri="{FF2B5EF4-FFF2-40B4-BE49-F238E27FC236}">
                <a16:creationId xmlns:a16="http://schemas.microsoft.com/office/drawing/2014/main" id="{05C86FA5-FEE1-CFD3-266B-7E001BA0D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182" y="3022701"/>
            <a:ext cx="3551460" cy="690620"/>
          </a:xfrm>
          <a:prstGeom prst="rect">
            <a:avLst/>
          </a:prstGeom>
        </p:spPr>
      </p:pic>
      <p:cxnSp>
        <p:nvCxnSpPr>
          <p:cNvPr id="16" name="Straight Arrow Connector 15">
            <a:extLst>
              <a:ext uri="{FF2B5EF4-FFF2-40B4-BE49-F238E27FC236}">
                <a16:creationId xmlns:a16="http://schemas.microsoft.com/office/drawing/2014/main" id="{5C539CBB-7D8D-FFAC-0FA8-7DC2C2B99A53}"/>
              </a:ext>
            </a:extLst>
          </p:cNvPr>
          <p:cNvCxnSpPr>
            <a:cxnSpLocks/>
          </p:cNvCxnSpPr>
          <p:nvPr/>
        </p:nvCxnSpPr>
        <p:spPr>
          <a:xfrm flipH="1">
            <a:off x="6973556" y="2559883"/>
            <a:ext cx="422031" cy="67568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95ABC9-9879-49D6-AF8B-BB7306DAD7AD}"/>
              </a:ext>
            </a:extLst>
          </p:cNvPr>
          <p:cNvCxnSpPr>
            <a:cxnSpLocks/>
          </p:cNvCxnSpPr>
          <p:nvPr/>
        </p:nvCxnSpPr>
        <p:spPr>
          <a:xfrm flipH="1" flipV="1">
            <a:off x="5942912" y="3382272"/>
            <a:ext cx="544384" cy="73678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68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1" grpId="0"/>
      <p:bldP spid="22"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B3DC-5F70-304E-0E5F-9CE1E04240BC}"/>
              </a:ext>
            </a:extLst>
          </p:cNvPr>
          <p:cNvSpPr>
            <a:spLocks noGrp="1"/>
          </p:cNvSpPr>
          <p:nvPr>
            <p:ph type="title"/>
          </p:nvPr>
        </p:nvSpPr>
        <p:spPr/>
        <p:txBody>
          <a:bodyPr/>
          <a:lstStyle/>
          <a:p>
            <a:r>
              <a:rPr lang="en-US" dirty="0"/>
              <a:t>UART for output</a:t>
            </a:r>
          </a:p>
        </p:txBody>
      </p:sp>
      <p:sp>
        <p:nvSpPr>
          <p:cNvPr id="3" name="Content Placeholder 2">
            <a:extLst>
              <a:ext uri="{FF2B5EF4-FFF2-40B4-BE49-F238E27FC236}">
                <a16:creationId xmlns:a16="http://schemas.microsoft.com/office/drawing/2014/main" id="{C6BFF727-A577-E38E-7505-68D7F7765207}"/>
              </a:ext>
            </a:extLst>
          </p:cNvPr>
          <p:cNvSpPr>
            <a:spLocks noGrp="1"/>
          </p:cNvSpPr>
          <p:nvPr>
            <p:ph idx="1"/>
          </p:nvPr>
        </p:nvSpPr>
        <p:spPr>
          <a:xfrm>
            <a:off x="417444" y="1262271"/>
            <a:ext cx="7772400" cy="1895836"/>
          </a:xfrm>
        </p:spPr>
        <p:txBody>
          <a:bodyPr/>
          <a:lstStyle/>
          <a:p>
            <a:r>
              <a:rPr lang="en-US" dirty="0"/>
              <a:t>We write 1B to the UART</a:t>
            </a:r>
          </a:p>
          <a:p>
            <a:pPr lvl="1"/>
            <a:r>
              <a:rPr lang="en-US" dirty="0"/>
              <a:t>it sends out 1b at a time to </a:t>
            </a:r>
            <a:r>
              <a:rPr lang="en-US" dirty="0" err="1"/>
              <a:t>Nucleo</a:t>
            </a:r>
            <a:r>
              <a:rPr lang="en-US" dirty="0"/>
              <a:t> USB</a:t>
            </a:r>
          </a:p>
          <a:p>
            <a:pPr lvl="1"/>
            <a:r>
              <a:rPr lang="en-US" dirty="0" err="1"/>
              <a:t>Nucleo</a:t>
            </a:r>
            <a:r>
              <a:rPr lang="en-US" dirty="0"/>
              <a:t> USB sends out 1b at a time to host USB</a:t>
            </a:r>
          </a:p>
          <a:p>
            <a:pPr lvl="1"/>
            <a:r>
              <a:rPr lang="en-US" dirty="0"/>
              <a:t>serial term (</a:t>
            </a:r>
            <a:r>
              <a:rPr lang="en-US" dirty="0" err="1"/>
              <a:t>Moba</a:t>
            </a:r>
            <a:r>
              <a:rPr lang="en-US" dirty="0"/>
              <a:t> or other) on host prints</a:t>
            </a:r>
          </a:p>
        </p:txBody>
      </p:sp>
      <p:sp>
        <p:nvSpPr>
          <p:cNvPr id="4" name="Footer Placeholder 3">
            <a:extLst>
              <a:ext uri="{FF2B5EF4-FFF2-40B4-BE49-F238E27FC236}">
                <a16:creationId xmlns:a16="http://schemas.microsoft.com/office/drawing/2014/main" id="{E4164319-AD99-DEA9-D04A-1DEBEBD12010}"/>
              </a:ext>
            </a:extLst>
          </p:cNvPr>
          <p:cNvSpPr>
            <a:spLocks noGrp="1"/>
          </p:cNvSpPr>
          <p:nvPr>
            <p:ph type="ftr" sz="quarter" idx="11"/>
          </p:nvPr>
        </p:nvSpPr>
        <p:spPr/>
        <p:txBody>
          <a:bodyPr/>
          <a:lstStyle/>
          <a:p>
            <a:pPr>
              <a:defRPr/>
            </a:pPr>
            <a:r>
              <a:rPr lang="en-US" dirty="0"/>
              <a:t>EE 152 Joel Grodstein</a:t>
            </a:r>
          </a:p>
        </p:txBody>
      </p:sp>
      <p:grpSp>
        <p:nvGrpSpPr>
          <p:cNvPr id="11" name="Group 10">
            <a:extLst>
              <a:ext uri="{FF2B5EF4-FFF2-40B4-BE49-F238E27FC236}">
                <a16:creationId xmlns:a16="http://schemas.microsoft.com/office/drawing/2014/main" id="{7CEC4E87-E1E8-17D5-8198-3E9FECD4A529}"/>
              </a:ext>
            </a:extLst>
          </p:cNvPr>
          <p:cNvGrpSpPr/>
          <p:nvPr/>
        </p:nvGrpSpPr>
        <p:grpSpPr>
          <a:xfrm>
            <a:off x="3783610" y="3302265"/>
            <a:ext cx="3021595" cy="1433690"/>
            <a:chOff x="4986246" y="2614838"/>
            <a:chExt cx="3021595" cy="1433690"/>
          </a:xfrm>
        </p:grpSpPr>
        <p:sp>
          <p:nvSpPr>
            <p:cNvPr id="6" name="TextBox 5">
              <a:extLst>
                <a:ext uri="{FF2B5EF4-FFF2-40B4-BE49-F238E27FC236}">
                  <a16:creationId xmlns:a16="http://schemas.microsoft.com/office/drawing/2014/main" id="{8CC031DF-3E18-59C8-884D-00E19D8F197A}"/>
                </a:ext>
              </a:extLst>
            </p:cNvPr>
            <p:cNvSpPr txBox="1"/>
            <p:nvPr/>
          </p:nvSpPr>
          <p:spPr>
            <a:xfrm>
              <a:off x="4986246" y="2614838"/>
              <a:ext cx="3021595" cy="1433690"/>
            </a:xfrm>
            <a:prstGeom prst="rect">
              <a:avLst/>
            </a:prstGeom>
            <a:noFill/>
            <a:ln w="19050">
              <a:solidFill>
                <a:schemeClr val="tx1"/>
              </a:solidFill>
            </a:ln>
          </p:spPr>
          <p:txBody>
            <a:bodyPr wrap="square" rtlCol="0">
              <a:noAutofit/>
            </a:bodyPr>
            <a:lstStyle/>
            <a:p>
              <a:r>
                <a:rPr lang="en-US" dirty="0" err="1"/>
                <a:t>Nucleo</a:t>
              </a:r>
              <a:endParaRPr lang="en-US" dirty="0"/>
            </a:p>
          </p:txBody>
        </p:sp>
        <p:sp>
          <p:nvSpPr>
            <p:cNvPr id="7" name="TextBox 6">
              <a:extLst>
                <a:ext uri="{FF2B5EF4-FFF2-40B4-BE49-F238E27FC236}">
                  <a16:creationId xmlns:a16="http://schemas.microsoft.com/office/drawing/2014/main" id="{FAEC00E8-4A25-0F1B-88CB-B908DDEAF7A5}"/>
                </a:ext>
              </a:extLst>
            </p:cNvPr>
            <p:cNvSpPr txBox="1"/>
            <p:nvPr/>
          </p:nvSpPr>
          <p:spPr>
            <a:xfrm>
              <a:off x="5035941" y="3008160"/>
              <a:ext cx="1097311" cy="727867"/>
            </a:xfrm>
            <a:prstGeom prst="rect">
              <a:avLst/>
            </a:prstGeom>
            <a:noFill/>
            <a:ln w="19050">
              <a:solidFill>
                <a:schemeClr val="tx1"/>
              </a:solidFill>
            </a:ln>
          </p:spPr>
          <p:txBody>
            <a:bodyPr wrap="square" rtlCol="0">
              <a:noAutofit/>
            </a:bodyPr>
            <a:lstStyle/>
            <a:p>
              <a:pPr algn="ctr"/>
              <a:r>
                <a:rPr lang="en-US" dirty="0"/>
                <a:t>serial to USB</a:t>
              </a:r>
            </a:p>
          </p:txBody>
        </p:sp>
        <p:sp>
          <p:nvSpPr>
            <p:cNvPr id="8" name="TextBox 7">
              <a:extLst>
                <a:ext uri="{FF2B5EF4-FFF2-40B4-BE49-F238E27FC236}">
                  <a16:creationId xmlns:a16="http://schemas.microsoft.com/office/drawing/2014/main" id="{A7C714CE-29C3-65F6-88ED-70E39C190ABF}"/>
                </a:ext>
              </a:extLst>
            </p:cNvPr>
            <p:cNvSpPr txBox="1"/>
            <p:nvPr/>
          </p:nvSpPr>
          <p:spPr>
            <a:xfrm>
              <a:off x="6275741" y="2700033"/>
              <a:ext cx="1673961" cy="1256268"/>
            </a:xfrm>
            <a:prstGeom prst="rect">
              <a:avLst/>
            </a:prstGeom>
            <a:noFill/>
            <a:ln w="19050">
              <a:solidFill>
                <a:schemeClr val="tx1"/>
              </a:solidFill>
            </a:ln>
          </p:spPr>
          <p:txBody>
            <a:bodyPr wrap="square" rtlCol="0">
              <a:noAutofit/>
            </a:bodyPr>
            <a:lstStyle/>
            <a:p>
              <a:pPr algn="ctr"/>
              <a:r>
                <a:rPr lang="en-US" dirty="0"/>
                <a:t>432</a:t>
              </a:r>
            </a:p>
          </p:txBody>
        </p:sp>
        <p:sp>
          <p:nvSpPr>
            <p:cNvPr id="9" name="TextBox 8">
              <a:extLst>
                <a:ext uri="{FF2B5EF4-FFF2-40B4-BE49-F238E27FC236}">
                  <a16:creationId xmlns:a16="http://schemas.microsoft.com/office/drawing/2014/main" id="{58AA1974-95CF-A6B2-FE88-735C0576185A}"/>
                </a:ext>
              </a:extLst>
            </p:cNvPr>
            <p:cNvSpPr txBox="1"/>
            <p:nvPr/>
          </p:nvSpPr>
          <p:spPr>
            <a:xfrm>
              <a:off x="6300455" y="3135847"/>
              <a:ext cx="1097311" cy="452202"/>
            </a:xfrm>
            <a:prstGeom prst="rect">
              <a:avLst/>
            </a:prstGeom>
            <a:noFill/>
            <a:ln w="19050">
              <a:solidFill>
                <a:schemeClr val="tx1"/>
              </a:solidFill>
            </a:ln>
          </p:spPr>
          <p:txBody>
            <a:bodyPr wrap="square" rtlCol="0">
              <a:noAutofit/>
            </a:bodyPr>
            <a:lstStyle/>
            <a:p>
              <a:pPr algn="ctr"/>
              <a:r>
                <a:rPr lang="en-US" dirty="0"/>
                <a:t>UART</a:t>
              </a:r>
            </a:p>
          </p:txBody>
        </p:sp>
        <p:cxnSp>
          <p:nvCxnSpPr>
            <p:cNvPr id="10" name="Straight Connector 9">
              <a:extLst>
                <a:ext uri="{FF2B5EF4-FFF2-40B4-BE49-F238E27FC236}">
                  <a16:creationId xmlns:a16="http://schemas.microsoft.com/office/drawing/2014/main" id="{00B0942A-7396-B670-E6DF-B22999E562E7}"/>
                </a:ext>
              </a:extLst>
            </p:cNvPr>
            <p:cNvCxnSpPr/>
            <p:nvPr/>
          </p:nvCxnSpPr>
          <p:spPr>
            <a:xfrm>
              <a:off x="6133252" y="3350820"/>
              <a:ext cx="155448"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2D512BCE-CE34-9FDE-7792-53B98E3E7441}"/>
              </a:ext>
            </a:extLst>
          </p:cNvPr>
          <p:cNvSpPr txBox="1">
            <a:spLocks/>
          </p:cNvSpPr>
          <p:nvPr/>
        </p:nvSpPr>
        <p:spPr bwMode="auto">
          <a:xfrm>
            <a:off x="440637" y="4850296"/>
            <a:ext cx="7772400" cy="13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Look at </a:t>
            </a:r>
            <a:r>
              <a:rPr lang="en-US" i="1" kern="0" dirty="0" err="1"/>
              <a:t>serial_write</a:t>
            </a:r>
            <a:r>
              <a:rPr lang="en-US" kern="0" dirty="0"/>
              <a:t>() and </a:t>
            </a:r>
            <a:r>
              <a:rPr lang="en-US" i="1" kern="0" dirty="0" err="1"/>
              <a:t>UART_write_byte</a:t>
            </a:r>
            <a:r>
              <a:rPr lang="en-US" kern="0" dirty="0"/>
              <a:t>() in </a:t>
            </a:r>
            <a:r>
              <a:rPr lang="en-US" kern="0" dirty="0" err="1"/>
              <a:t>lib_UART.c</a:t>
            </a:r>
            <a:endParaRPr lang="en-US" kern="0" dirty="0"/>
          </a:p>
          <a:p>
            <a:pPr lvl="1"/>
            <a:r>
              <a:rPr lang="en-US" kern="0" dirty="0"/>
              <a:t>they takes multiple bytes and do spin-waits</a:t>
            </a:r>
          </a:p>
        </p:txBody>
      </p:sp>
    </p:spTree>
    <p:extLst>
      <p:ext uri="{BB962C8B-B14F-4D97-AF65-F5344CB8AC3E}">
        <p14:creationId xmlns:p14="http://schemas.microsoft.com/office/powerpoint/2010/main" val="1123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B3DC-5F70-304E-0E5F-9CE1E04240BC}"/>
              </a:ext>
            </a:extLst>
          </p:cNvPr>
          <p:cNvSpPr>
            <a:spLocks noGrp="1"/>
          </p:cNvSpPr>
          <p:nvPr>
            <p:ph type="title"/>
          </p:nvPr>
        </p:nvSpPr>
        <p:spPr/>
        <p:txBody>
          <a:bodyPr/>
          <a:lstStyle/>
          <a:p>
            <a:r>
              <a:rPr lang="en-US" dirty="0"/>
              <a:t>UART for input</a:t>
            </a:r>
          </a:p>
        </p:txBody>
      </p:sp>
      <p:sp>
        <p:nvSpPr>
          <p:cNvPr id="3" name="Content Placeholder 2">
            <a:extLst>
              <a:ext uri="{FF2B5EF4-FFF2-40B4-BE49-F238E27FC236}">
                <a16:creationId xmlns:a16="http://schemas.microsoft.com/office/drawing/2014/main" id="{C6BFF727-A577-E38E-7505-68D7F7765207}"/>
              </a:ext>
            </a:extLst>
          </p:cNvPr>
          <p:cNvSpPr>
            <a:spLocks noGrp="1"/>
          </p:cNvSpPr>
          <p:nvPr>
            <p:ph idx="1"/>
          </p:nvPr>
        </p:nvSpPr>
        <p:spPr/>
        <p:txBody>
          <a:bodyPr/>
          <a:lstStyle/>
          <a:p>
            <a:r>
              <a:rPr lang="en-US" dirty="0"/>
              <a:t>Host terminal waits for keyboard input (one char)</a:t>
            </a:r>
          </a:p>
          <a:p>
            <a:r>
              <a:rPr lang="en-US" dirty="0"/>
              <a:t>Sends one char over USB to </a:t>
            </a:r>
            <a:r>
              <a:rPr lang="en-US" dirty="0" err="1"/>
              <a:t>Nucleo</a:t>
            </a:r>
            <a:endParaRPr lang="en-US" dirty="0"/>
          </a:p>
          <a:p>
            <a:r>
              <a:rPr lang="en-US" dirty="0" err="1"/>
              <a:t>Nucleo</a:t>
            </a:r>
            <a:r>
              <a:rPr lang="en-US" dirty="0"/>
              <a:t> USB chip receives 1B, serializes it</a:t>
            </a:r>
          </a:p>
          <a:p>
            <a:r>
              <a:rPr lang="en-US" dirty="0"/>
              <a:t>UART on 432 reassembles it as 1B</a:t>
            </a:r>
          </a:p>
          <a:p>
            <a:r>
              <a:rPr lang="en-US" dirty="0"/>
              <a:t>Look at </a:t>
            </a:r>
            <a:r>
              <a:rPr lang="en-US" dirty="0" err="1"/>
              <a:t>USART_read</a:t>
            </a:r>
            <a:r>
              <a:rPr lang="en-US" dirty="0"/>
              <a:t>()</a:t>
            </a:r>
          </a:p>
          <a:p>
            <a:pPr lvl="1"/>
            <a:r>
              <a:rPr lang="en-US" dirty="0"/>
              <a:t>mostly just a big spin-wait loop</a:t>
            </a:r>
          </a:p>
          <a:p>
            <a:pPr lvl="1"/>
            <a:r>
              <a:rPr lang="en-US" dirty="0"/>
              <a:t>can wait a long time for a keystroke!</a:t>
            </a:r>
          </a:p>
          <a:p>
            <a:endParaRPr lang="en-US" dirty="0"/>
          </a:p>
        </p:txBody>
      </p:sp>
      <p:sp>
        <p:nvSpPr>
          <p:cNvPr id="4" name="Footer Placeholder 3">
            <a:extLst>
              <a:ext uri="{FF2B5EF4-FFF2-40B4-BE49-F238E27FC236}">
                <a16:creationId xmlns:a16="http://schemas.microsoft.com/office/drawing/2014/main" id="{E4164319-AD99-DEA9-D04A-1DEBEBD12010}"/>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92914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6B3DC-5F70-304E-0E5F-9CE1E04240BC}"/>
              </a:ext>
            </a:extLst>
          </p:cNvPr>
          <p:cNvSpPr>
            <a:spLocks noGrp="1"/>
          </p:cNvSpPr>
          <p:nvPr>
            <p:ph type="title"/>
          </p:nvPr>
        </p:nvSpPr>
        <p:spPr/>
        <p:txBody>
          <a:bodyPr/>
          <a:lstStyle/>
          <a:p>
            <a:r>
              <a:rPr lang="en-US" dirty="0" err="1"/>
              <a:t>FreeRTOS</a:t>
            </a:r>
            <a:r>
              <a:rPr lang="en-US" dirty="0"/>
              <a:t> and UARTs</a:t>
            </a:r>
          </a:p>
        </p:txBody>
      </p:sp>
      <p:sp>
        <p:nvSpPr>
          <p:cNvPr id="3" name="Content Placeholder 2">
            <a:extLst>
              <a:ext uri="{FF2B5EF4-FFF2-40B4-BE49-F238E27FC236}">
                <a16:creationId xmlns:a16="http://schemas.microsoft.com/office/drawing/2014/main" id="{C6BFF727-A577-E38E-7505-68D7F7765207}"/>
              </a:ext>
            </a:extLst>
          </p:cNvPr>
          <p:cNvSpPr>
            <a:spLocks noGrp="1"/>
          </p:cNvSpPr>
          <p:nvPr>
            <p:ph idx="1"/>
          </p:nvPr>
        </p:nvSpPr>
        <p:spPr/>
        <p:txBody>
          <a:bodyPr/>
          <a:lstStyle/>
          <a:p>
            <a:r>
              <a:rPr lang="en-US" dirty="0"/>
              <a:t>Why are we talking about UARTs in the </a:t>
            </a:r>
            <a:r>
              <a:rPr lang="en-US" dirty="0" err="1"/>
              <a:t>FreeRTOS</a:t>
            </a:r>
            <a:r>
              <a:rPr lang="en-US" dirty="0"/>
              <a:t> slides?</a:t>
            </a:r>
          </a:p>
          <a:p>
            <a:r>
              <a:rPr lang="en-US" dirty="0"/>
              <a:t>Sending text to a screen helps us debug</a:t>
            </a:r>
          </a:p>
          <a:p>
            <a:pPr lvl="1"/>
            <a:r>
              <a:rPr lang="en-US" dirty="0"/>
              <a:t>the sooner we learn that the better!</a:t>
            </a:r>
          </a:p>
          <a:p>
            <a:r>
              <a:rPr lang="en-US" dirty="0"/>
              <a:t>More tasks equals more fun on lab 2 </a:t>
            </a:r>
            <a:r>
              <a:rPr lang="en-US" dirty="0">
                <a:sym typeface="Wingdings" panose="05000000000000000000" pitchFamily="2" charset="2"/>
              </a:rPr>
              <a:t></a:t>
            </a:r>
          </a:p>
          <a:p>
            <a:pPr lvl="1"/>
            <a:r>
              <a:rPr lang="en-US" dirty="0">
                <a:sym typeface="Wingdings" panose="05000000000000000000" pitchFamily="2" charset="2"/>
              </a:rPr>
              <a:t>UART will be a third task</a:t>
            </a:r>
          </a:p>
          <a:p>
            <a:r>
              <a:rPr lang="en-US" dirty="0"/>
              <a:t>Lots of spin waits in UART drivers</a:t>
            </a:r>
          </a:p>
          <a:p>
            <a:pPr lvl="1"/>
            <a:r>
              <a:rPr lang="en-US" dirty="0" err="1"/>
              <a:t>FreeRTOS</a:t>
            </a:r>
            <a:r>
              <a:rPr lang="en-US" dirty="0"/>
              <a:t> can help us multitask while we wait</a:t>
            </a:r>
          </a:p>
          <a:p>
            <a:endParaRPr lang="en-US" dirty="0"/>
          </a:p>
        </p:txBody>
      </p:sp>
      <p:sp>
        <p:nvSpPr>
          <p:cNvPr id="4" name="Footer Placeholder 3">
            <a:extLst>
              <a:ext uri="{FF2B5EF4-FFF2-40B4-BE49-F238E27FC236}">
                <a16:creationId xmlns:a16="http://schemas.microsoft.com/office/drawing/2014/main" id="{E4164319-AD99-DEA9-D04A-1DEBEBD12010}"/>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8586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E3E5-F1E4-C342-0435-2ABE1198761A}"/>
              </a:ext>
            </a:extLst>
          </p:cNvPr>
          <p:cNvSpPr>
            <a:spLocks noGrp="1"/>
          </p:cNvSpPr>
          <p:nvPr>
            <p:ph type="title"/>
          </p:nvPr>
        </p:nvSpPr>
        <p:spPr/>
        <p:txBody>
          <a:bodyPr/>
          <a:lstStyle/>
          <a:p>
            <a:r>
              <a:rPr lang="en-US" dirty="0"/>
              <a:t>Create a </a:t>
            </a:r>
            <a:r>
              <a:rPr lang="en-US" dirty="0" err="1"/>
              <a:t>FreeRTOS</a:t>
            </a:r>
            <a:r>
              <a:rPr lang="en-US" dirty="0"/>
              <a:t> task</a:t>
            </a:r>
          </a:p>
        </p:txBody>
      </p:sp>
      <p:sp>
        <p:nvSpPr>
          <p:cNvPr id="3" name="Content Placeholder 2">
            <a:extLst>
              <a:ext uri="{FF2B5EF4-FFF2-40B4-BE49-F238E27FC236}">
                <a16:creationId xmlns:a16="http://schemas.microsoft.com/office/drawing/2014/main" id="{5B4229AA-7BF4-F618-5EFE-581C1A5B98CE}"/>
              </a:ext>
            </a:extLst>
          </p:cNvPr>
          <p:cNvSpPr>
            <a:spLocks noGrp="1"/>
          </p:cNvSpPr>
          <p:nvPr>
            <p:ph idx="1"/>
          </p:nvPr>
        </p:nvSpPr>
        <p:spPr/>
        <p:txBody>
          <a:bodyPr/>
          <a:lstStyle/>
          <a:p>
            <a:pPr marL="0" indent="0">
              <a:buNone/>
            </a:pPr>
            <a:r>
              <a:rPr lang="en-US" sz="2400" dirty="0" err="1"/>
              <a:t>TaskHandle_t</a:t>
            </a:r>
            <a:r>
              <a:rPr lang="en-US" sz="2400" dirty="0"/>
              <a:t> </a:t>
            </a:r>
            <a:r>
              <a:rPr lang="en-US" sz="2400" dirty="0" err="1"/>
              <a:t>task_handle_red</a:t>
            </a:r>
            <a:r>
              <a:rPr lang="en-US" sz="2400" dirty="0"/>
              <a:t> = NULL;</a:t>
            </a:r>
          </a:p>
          <a:p>
            <a:pPr marL="0" indent="0">
              <a:spcBef>
                <a:spcPts val="0"/>
              </a:spcBef>
              <a:buNone/>
            </a:pPr>
            <a:r>
              <a:rPr lang="en-US" sz="2400" dirty="0" err="1"/>
              <a:t>BaseType_t</a:t>
            </a:r>
            <a:r>
              <a:rPr lang="en-US" sz="2400" dirty="0"/>
              <a:t> </a:t>
            </a:r>
            <a:r>
              <a:rPr lang="en-US" sz="2400" dirty="0" err="1"/>
              <a:t>red_status</a:t>
            </a:r>
            <a:r>
              <a:rPr lang="en-US" sz="2400" dirty="0"/>
              <a:t> = </a:t>
            </a:r>
            <a:r>
              <a:rPr lang="en-US" sz="2400" dirty="0" err="1"/>
              <a:t>xTaskCreate</a:t>
            </a:r>
            <a:r>
              <a:rPr lang="en-US" sz="2400" dirty="0"/>
              <a:t> (</a:t>
            </a:r>
          </a:p>
          <a:p>
            <a:pPr marL="1257300" lvl="3" indent="0">
              <a:spcBef>
                <a:spcPts val="0"/>
              </a:spcBef>
              <a:buNone/>
            </a:pPr>
            <a:r>
              <a:rPr lang="en-US" sz="2400" dirty="0" err="1"/>
              <a:t>task_blink_red</a:t>
            </a:r>
            <a:r>
              <a:rPr lang="en-US" sz="2400" dirty="0"/>
              <a:t>,	// name of the task function</a:t>
            </a:r>
          </a:p>
          <a:p>
            <a:pPr marL="1257300" lvl="3" indent="0">
              <a:spcBef>
                <a:spcPts val="0"/>
              </a:spcBef>
              <a:buNone/>
            </a:pPr>
            <a:r>
              <a:rPr lang="en-US" sz="2400" dirty="0"/>
              <a:t>"Blink Red LED",	// for debugging</a:t>
            </a:r>
          </a:p>
          <a:p>
            <a:pPr marL="1257300" lvl="3" indent="0">
              <a:spcBef>
                <a:spcPts val="0"/>
              </a:spcBef>
              <a:buNone/>
            </a:pPr>
            <a:r>
              <a:rPr lang="en-US" sz="2400" dirty="0"/>
              <a:t>100,			// stack size in words</a:t>
            </a:r>
          </a:p>
          <a:p>
            <a:pPr marL="1257300" lvl="3" indent="0">
              <a:spcBef>
                <a:spcPts val="0"/>
              </a:spcBef>
              <a:buNone/>
            </a:pPr>
            <a:r>
              <a:rPr lang="en-US" sz="2400" dirty="0"/>
              <a:t>NULL,		// parameter passed into task</a:t>
            </a:r>
          </a:p>
          <a:p>
            <a:pPr marL="1257300" lvl="3" indent="0">
              <a:spcBef>
                <a:spcPts val="0"/>
              </a:spcBef>
              <a:buNone/>
            </a:pPr>
            <a:r>
              <a:rPr lang="en-US" sz="2400" dirty="0" err="1"/>
              <a:t>tskIDLE_PRIORITY</a:t>
            </a:r>
            <a:r>
              <a:rPr lang="en-US" sz="2400" dirty="0"/>
              <a:t>, // priority</a:t>
            </a:r>
          </a:p>
          <a:p>
            <a:pPr marL="1257300" lvl="3" indent="0">
              <a:spcBef>
                <a:spcPts val="0"/>
              </a:spcBef>
              <a:buNone/>
            </a:pPr>
            <a:r>
              <a:rPr lang="en-US" sz="2400" dirty="0"/>
              <a:t>&amp;</a:t>
            </a:r>
            <a:r>
              <a:rPr lang="en-US" sz="2400" dirty="0" err="1"/>
              <a:t>task_handle_red</a:t>
            </a:r>
            <a:r>
              <a:rPr lang="en-US" sz="2400" dirty="0"/>
              <a:t>);</a:t>
            </a:r>
          </a:p>
          <a:p>
            <a:pPr marL="0" indent="0">
              <a:buNone/>
            </a:pPr>
            <a:r>
              <a:rPr lang="en-US" sz="2400" dirty="0"/>
              <a:t>if (</a:t>
            </a:r>
            <a:r>
              <a:rPr lang="en-US" sz="2400" dirty="0" err="1"/>
              <a:t>red_status</a:t>
            </a:r>
            <a:r>
              <a:rPr lang="en-US" sz="2400" dirty="0"/>
              <a:t> != </a:t>
            </a:r>
            <a:r>
              <a:rPr lang="en-US" sz="2400" dirty="0" err="1"/>
              <a:t>pdPASS</a:t>
            </a:r>
            <a:r>
              <a:rPr lang="en-US" sz="2400" dirty="0"/>
              <a:t>) …</a:t>
            </a:r>
          </a:p>
          <a:p>
            <a:endParaRPr lang="en-US" dirty="0"/>
          </a:p>
        </p:txBody>
      </p:sp>
      <p:sp>
        <p:nvSpPr>
          <p:cNvPr id="4" name="Footer Placeholder 3">
            <a:extLst>
              <a:ext uri="{FF2B5EF4-FFF2-40B4-BE49-F238E27FC236}">
                <a16:creationId xmlns:a16="http://schemas.microsoft.com/office/drawing/2014/main" id="{107C47BE-AB18-E403-40D6-7CCCA24DE163}"/>
              </a:ext>
            </a:extLst>
          </p:cNvPr>
          <p:cNvSpPr>
            <a:spLocks noGrp="1"/>
          </p:cNvSpPr>
          <p:nvPr>
            <p:ph type="ftr" sz="quarter" idx="11"/>
          </p:nvPr>
        </p:nvSpPr>
        <p:spPr/>
        <p:txBody>
          <a:bodyPr/>
          <a:lstStyle/>
          <a:p>
            <a:pPr>
              <a:defRPr/>
            </a:pPr>
            <a:r>
              <a:rPr lang="en-US" dirty="0"/>
              <a:t>EE 152 Joel Grodstein</a:t>
            </a:r>
          </a:p>
        </p:txBody>
      </p:sp>
      <p:sp>
        <p:nvSpPr>
          <p:cNvPr id="5" name="Rectangle: Rounded Corners 4">
            <a:extLst>
              <a:ext uri="{FF2B5EF4-FFF2-40B4-BE49-F238E27FC236}">
                <a16:creationId xmlns:a16="http://schemas.microsoft.com/office/drawing/2014/main" id="{D03A8553-220C-AB3B-B6F5-49030DD98537}"/>
              </a:ext>
            </a:extLst>
          </p:cNvPr>
          <p:cNvSpPr/>
          <p:nvPr/>
        </p:nvSpPr>
        <p:spPr>
          <a:xfrm>
            <a:off x="1881963" y="3934047"/>
            <a:ext cx="4284921" cy="361506"/>
          </a:xfrm>
          <a:prstGeom prst="roundRect">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5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DF6F-53CC-8D2D-DFD8-3003E07E81C8}"/>
              </a:ext>
            </a:extLst>
          </p:cNvPr>
          <p:cNvSpPr>
            <a:spLocks noGrp="1"/>
          </p:cNvSpPr>
          <p:nvPr>
            <p:ph type="title"/>
          </p:nvPr>
        </p:nvSpPr>
        <p:spPr/>
        <p:txBody>
          <a:bodyPr/>
          <a:lstStyle/>
          <a:p>
            <a:r>
              <a:rPr lang="en-US" dirty="0"/>
              <a:t>More “what is a task?”</a:t>
            </a:r>
          </a:p>
        </p:txBody>
      </p:sp>
      <p:sp>
        <p:nvSpPr>
          <p:cNvPr id="3" name="Content Placeholder 2">
            <a:extLst>
              <a:ext uri="{FF2B5EF4-FFF2-40B4-BE49-F238E27FC236}">
                <a16:creationId xmlns:a16="http://schemas.microsoft.com/office/drawing/2014/main" id="{80102D81-D59C-FE30-FB20-40FFF7BCC4E8}"/>
              </a:ext>
            </a:extLst>
          </p:cNvPr>
          <p:cNvSpPr>
            <a:spLocks noGrp="1"/>
          </p:cNvSpPr>
          <p:nvPr>
            <p:ph idx="1"/>
          </p:nvPr>
        </p:nvSpPr>
        <p:spPr/>
        <p:txBody>
          <a:bodyPr/>
          <a:lstStyle/>
          <a:p>
            <a:r>
              <a:rPr lang="en-US" dirty="0"/>
              <a:t>We haven’t really said exactly what a task is yet!</a:t>
            </a:r>
          </a:p>
          <a:p>
            <a:pPr lvl="1"/>
            <a:r>
              <a:rPr lang="en-US" dirty="0"/>
              <a:t>We said “tasks are the things </a:t>
            </a:r>
            <a:r>
              <a:rPr lang="en-US" dirty="0" err="1"/>
              <a:t>FreeRTOS</a:t>
            </a:r>
            <a:r>
              <a:rPr lang="en-US" dirty="0"/>
              <a:t> schedules”</a:t>
            </a:r>
          </a:p>
          <a:p>
            <a:r>
              <a:rPr lang="en-US" dirty="0" err="1"/>
              <a:t>FreeRTOS</a:t>
            </a:r>
            <a:r>
              <a:rPr lang="en-US" dirty="0"/>
              <a:t> makes it look like all these tasks are happening at the same time</a:t>
            </a:r>
          </a:p>
          <a:p>
            <a:pPr lvl="1"/>
            <a:r>
              <a:rPr lang="en-US" dirty="0"/>
              <a:t>Of course they’re not</a:t>
            </a:r>
          </a:p>
          <a:p>
            <a:pPr lvl="1"/>
            <a:r>
              <a:rPr lang="en-US" dirty="0"/>
              <a:t>We only have one core; only one thing can run at a time</a:t>
            </a:r>
          </a:p>
          <a:p>
            <a:pPr lvl="1"/>
            <a:r>
              <a:rPr lang="en-US" dirty="0"/>
              <a:t>But we switch back-and-forth really fast</a:t>
            </a:r>
          </a:p>
          <a:p>
            <a:endParaRPr lang="en-US" dirty="0"/>
          </a:p>
        </p:txBody>
      </p:sp>
      <p:sp>
        <p:nvSpPr>
          <p:cNvPr id="4" name="Footer Placeholder 3">
            <a:extLst>
              <a:ext uri="{FF2B5EF4-FFF2-40B4-BE49-F238E27FC236}">
                <a16:creationId xmlns:a16="http://schemas.microsoft.com/office/drawing/2014/main" id="{507C2577-D3C0-EE8A-FEA0-E601C60D8ED7}"/>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1320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80AE-277A-75DF-1442-3A838F9F2764}"/>
              </a:ext>
            </a:extLst>
          </p:cNvPr>
          <p:cNvSpPr>
            <a:spLocks noGrp="1"/>
          </p:cNvSpPr>
          <p:nvPr>
            <p:ph type="title"/>
          </p:nvPr>
        </p:nvSpPr>
        <p:spPr/>
        <p:txBody>
          <a:bodyPr/>
          <a:lstStyle/>
          <a:p>
            <a:r>
              <a:rPr lang="en-US" dirty="0"/>
              <a:t>Multitasking &amp; the scheduler</a:t>
            </a:r>
          </a:p>
        </p:txBody>
      </p:sp>
      <p:sp>
        <p:nvSpPr>
          <p:cNvPr id="3" name="Content Placeholder 2">
            <a:extLst>
              <a:ext uri="{FF2B5EF4-FFF2-40B4-BE49-F238E27FC236}">
                <a16:creationId xmlns:a16="http://schemas.microsoft.com/office/drawing/2014/main" id="{0A570824-4099-1CE6-38B0-D2DB39D4D16D}"/>
              </a:ext>
            </a:extLst>
          </p:cNvPr>
          <p:cNvSpPr>
            <a:spLocks noGrp="1"/>
          </p:cNvSpPr>
          <p:nvPr>
            <p:ph idx="1"/>
          </p:nvPr>
        </p:nvSpPr>
        <p:spPr/>
        <p:txBody>
          <a:bodyPr/>
          <a:lstStyle/>
          <a:p>
            <a:r>
              <a:rPr lang="en-US" dirty="0"/>
              <a:t>Any examples of multi-tasking in your daily life?</a:t>
            </a:r>
          </a:p>
          <a:p>
            <a:pPr lvl="1"/>
            <a:r>
              <a:rPr lang="en-US" dirty="0"/>
              <a:t>Daydreaming while listening to a boring lecture?</a:t>
            </a:r>
          </a:p>
          <a:p>
            <a:pPr lvl="1"/>
            <a:r>
              <a:rPr lang="en-US" dirty="0"/>
              <a:t>Listening to music while studying?</a:t>
            </a:r>
          </a:p>
          <a:p>
            <a:r>
              <a:rPr lang="en-US" dirty="0"/>
              <a:t>Every multi-user OS does that</a:t>
            </a:r>
          </a:p>
          <a:p>
            <a:pPr lvl="1"/>
            <a:r>
              <a:rPr lang="en-US" dirty="0"/>
              <a:t>A real time OS gives us more control on the switching</a:t>
            </a:r>
          </a:p>
          <a:p>
            <a:pPr lvl="1"/>
            <a:r>
              <a:rPr lang="en-US" dirty="0"/>
              <a:t>Let’s talk about how that works</a:t>
            </a:r>
          </a:p>
          <a:p>
            <a:endParaRPr lang="en-US" dirty="0"/>
          </a:p>
          <a:p>
            <a:endParaRPr lang="en-US" dirty="0"/>
          </a:p>
        </p:txBody>
      </p:sp>
      <p:sp>
        <p:nvSpPr>
          <p:cNvPr id="4" name="Footer Placeholder 3">
            <a:extLst>
              <a:ext uri="{FF2B5EF4-FFF2-40B4-BE49-F238E27FC236}">
                <a16:creationId xmlns:a16="http://schemas.microsoft.com/office/drawing/2014/main" id="{DD3E42F4-5FD0-78D4-AC22-BD9493B8FC98}"/>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88661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B7AE-CF8D-9687-AAB1-D887EA114BDC}"/>
              </a:ext>
            </a:extLst>
          </p:cNvPr>
          <p:cNvSpPr>
            <a:spLocks noGrp="1"/>
          </p:cNvSpPr>
          <p:nvPr>
            <p:ph type="title"/>
          </p:nvPr>
        </p:nvSpPr>
        <p:spPr/>
        <p:txBody>
          <a:bodyPr/>
          <a:lstStyle/>
          <a:p>
            <a:r>
              <a:rPr lang="en-US" dirty="0"/>
              <a:t>Scheduler in a nutshell</a:t>
            </a:r>
          </a:p>
        </p:txBody>
      </p:sp>
      <p:sp>
        <p:nvSpPr>
          <p:cNvPr id="3" name="Content Placeholder 2">
            <a:extLst>
              <a:ext uri="{FF2B5EF4-FFF2-40B4-BE49-F238E27FC236}">
                <a16:creationId xmlns:a16="http://schemas.microsoft.com/office/drawing/2014/main" id="{394B029A-69E8-F0EB-198F-F7346224B248}"/>
              </a:ext>
            </a:extLst>
          </p:cNvPr>
          <p:cNvSpPr>
            <a:spLocks noGrp="1"/>
          </p:cNvSpPr>
          <p:nvPr>
            <p:ph idx="1"/>
          </p:nvPr>
        </p:nvSpPr>
        <p:spPr/>
        <p:txBody>
          <a:bodyPr/>
          <a:lstStyle/>
          <a:p>
            <a:r>
              <a:rPr lang="en-US" dirty="0"/>
              <a:t>The heart of an RTOS is a scheduler</a:t>
            </a:r>
          </a:p>
          <a:p>
            <a:r>
              <a:rPr lang="en-US" dirty="0"/>
              <a:t>The scheduler…</a:t>
            </a:r>
          </a:p>
          <a:p>
            <a:pPr lvl="1"/>
            <a:r>
              <a:rPr lang="en-US" dirty="0"/>
              <a:t>has a list of all tasks that want to run</a:t>
            </a:r>
          </a:p>
          <a:p>
            <a:pPr lvl="1"/>
            <a:r>
              <a:rPr lang="en-US" dirty="0"/>
              <a:t>picks the highest priority one</a:t>
            </a:r>
          </a:p>
          <a:p>
            <a:r>
              <a:rPr lang="en-US" dirty="0"/>
              <a:t>What if there are several tasks ready to run at the same priority?</a:t>
            </a:r>
          </a:p>
          <a:p>
            <a:pPr lvl="1"/>
            <a:r>
              <a:rPr lang="en-US" dirty="0"/>
              <a:t>Take turns (round robin)</a:t>
            </a:r>
          </a:p>
        </p:txBody>
      </p:sp>
      <p:sp>
        <p:nvSpPr>
          <p:cNvPr id="4" name="Footer Placeholder 3">
            <a:extLst>
              <a:ext uri="{FF2B5EF4-FFF2-40B4-BE49-F238E27FC236}">
                <a16:creationId xmlns:a16="http://schemas.microsoft.com/office/drawing/2014/main" id="{5788A199-149D-58D1-AB69-81F90DEA715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22C35E37-8F52-49F1-98D5-B7788C09E401}"/>
              </a:ext>
            </a:extLst>
          </p:cNvPr>
          <p:cNvSpPr txBox="1"/>
          <p:nvPr/>
        </p:nvSpPr>
        <p:spPr>
          <a:xfrm>
            <a:off x="5178286" y="4181055"/>
            <a:ext cx="3518453" cy="923330"/>
          </a:xfrm>
          <a:prstGeom prst="rect">
            <a:avLst/>
          </a:prstGeom>
          <a:noFill/>
          <a:ln w="19050">
            <a:solidFill>
              <a:schemeClr val="accent2"/>
            </a:solidFill>
            <a:prstDash val="solid"/>
          </a:ln>
        </p:spPr>
        <p:txBody>
          <a:bodyPr wrap="square" rtlCol="0">
            <a:spAutoFit/>
          </a:bodyPr>
          <a:lstStyle/>
          <a:p>
            <a:pPr marL="0" indent="0">
              <a:spcBef>
                <a:spcPts val="0"/>
              </a:spcBef>
              <a:buNone/>
            </a:pPr>
            <a:r>
              <a:rPr lang="en-US" sz="1800" dirty="0" err="1"/>
              <a:t>xTaskCreate</a:t>
            </a:r>
            <a:r>
              <a:rPr lang="en-US" sz="1800" dirty="0"/>
              <a:t> (</a:t>
            </a:r>
            <a:r>
              <a:rPr lang="en-US" sz="1800" dirty="0" err="1"/>
              <a:t>task_blink_red</a:t>
            </a:r>
            <a:r>
              <a:rPr lang="en-US" sz="1800" dirty="0"/>
              <a:t>,	…,</a:t>
            </a:r>
          </a:p>
          <a:p>
            <a:pPr marL="1257300" lvl="3" indent="0">
              <a:spcBef>
                <a:spcPts val="0"/>
              </a:spcBef>
              <a:buNone/>
            </a:pPr>
            <a:r>
              <a:rPr lang="en-US" sz="1800" dirty="0" err="1"/>
              <a:t>tskIDLE_PRIORITY</a:t>
            </a:r>
            <a:r>
              <a:rPr lang="en-US" sz="1800" dirty="0"/>
              <a:t>,</a:t>
            </a:r>
          </a:p>
          <a:p>
            <a:pPr marL="1257300" lvl="3" indent="0">
              <a:spcBef>
                <a:spcPts val="0"/>
              </a:spcBef>
              <a:buNone/>
            </a:pPr>
            <a:r>
              <a:rPr lang="en-US" sz="1800" dirty="0"/>
              <a:t>…);</a:t>
            </a:r>
          </a:p>
        </p:txBody>
      </p:sp>
    </p:spTree>
    <p:extLst>
      <p:ext uri="{BB962C8B-B14F-4D97-AF65-F5344CB8AC3E}">
        <p14:creationId xmlns:p14="http://schemas.microsoft.com/office/powerpoint/2010/main" val="30926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7448F-3BAC-3908-057D-71C5315C0AC7}"/>
              </a:ext>
            </a:extLst>
          </p:cNvPr>
          <p:cNvSpPr>
            <a:spLocks noGrp="1"/>
          </p:cNvSpPr>
          <p:nvPr>
            <p:ph type="title"/>
          </p:nvPr>
        </p:nvSpPr>
        <p:spPr/>
        <p:txBody>
          <a:bodyPr/>
          <a:lstStyle/>
          <a:p>
            <a:r>
              <a:rPr lang="en-US" dirty="0"/>
              <a:t>Can </a:t>
            </a:r>
            <a:r>
              <a:rPr lang="en-US" dirty="0" err="1"/>
              <a:t>FreeRTOS</a:t>
            </a:r>
            <a:r>
              <a:rPr lang="en-US" dirty="0"/>
              <a:t> hang?</a:t>
            </a:r>
          </a:p>
        </p:txBody>
      </p:sp>
      <p:sp>
        <p:nvSpPr>
          <p:cNvPr id="3" name="Content Placeholder 2">
            <a:extLst>
              <a:ext uri="{FF2B5EF4-FFF2-40B4-BE49-F238E27FC236}">
                <a16:creationId xmlns:a16="http://schemas.microsoft.com/office/drawing/2014/main" id="{0F67CAFF-554F-6589-CE25-7E1CEB977943}"/>
              </a:ext>
            </a:extLst>
          </p:cNvPr>
          <p:cNvSpPr>
            <a:spLocks noGrp="1"/>
          </p:cNvSpPr>
          <p:nvPr>
            <p:ph idx="1"/>
          </p:nvPr>
        </p:nvSpPr>
        <p:spPr/>
        <p:txBody>
          <a:bodyPr/>
          <a:lstStyle/>
          <a:p>
            <a:r>
              <a:rPr lang="en-US" dirty="0"/>
              <a:t>Problem: who runs the scheduler?</a:t>
            </a:r>
          </a:p>
          <a:p>
            <a:pPr lvl="1">
              <a:spcBef>
                <a:spcPts val="0"/>
              </a:spcBef>
            </a:pPr>
            <a:r>
              <a:rPr lang="en-US" dirty="0"/>
              <a:t>Is it that a task runs the scheduler when it wants to play nice &amp; share the MCU?</a:t>
            </a:r>
          </a:p>
          <a:p>
            <a:r>
              <a:rPr lang="en-US" dirty="0"/>
              <a:t>If one task wants to run and run and run, and never calls the scheduler, will it succeed?</a:t>
            </a:r>
          </a:p>
          <a:p>
            <a:r>
              <a:rPr lang="en-US" dirty="0"/>
              <a:t>Will other tasks never execute?</a:t>
            </a:r>
          </a:p>
        </p:txBody>
      </p:sp>
      <p:sp>
        <p:nvSpPr>
          <p:cNvPr id="4" name="Footer Placeholder 3">
            <a:extLst>
              <a:ext uri="{FF2B5EF4-FFF2-40B4-BE49-F238E27FC236}">
                <a16:creationId xmlns:a16="http://schemas.microsoft.com/office/drawing/2014/main" id="{A9335159-2F2A-6DD0-B7A4-7010760C8AFC}"/>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3716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88961-C032-422E-6065-198E59B49344}"/>
              </a:ext>
            </a:extLst>
          </p:cNvPr>
          <p:cNvSpPr>
            <a:spLocks noGrp="1"/>
          </p:cNvSpPr>
          <p:nvPr>
            <p:ph type="title"/>
          </p:nvPr>
        </p:nvSpPr>
        <p:spPr/>
        <p:txBody>
          <a:bodyPr/>
          <a:lstStyle/>
          <a:p>
            <a:r>
              <a:rPr lang="en-US" dirty="0"/>
              <a:t>Operating systems</a:t>
            </a:r>
          </a:p>
        </p:txBody>
      </p:sp>
      <p:sp>
        <p:nvSpPr>
          <p:cNvPr id="3" name="Content Placeholder 2">
            <a:extLst>
              <a:ext uri="{FF2B5EF4-FFF2-40B4-BE49-F238E27FC236}">
                <a16:creationId xmlns:a16="http://schemas.microsoft.com/office/drawing/2014/main" id="{AD9C5FF2-1AEC-B7E8-4D15-C8C95450CE13}"/>
              </a:ext>
            </a:extLst>
          </p:cNvPr>
          <p:cNvSpPr>
            <a:spLocks noGrp="1"/>
          </p:cNvSpPr>
          <p:nvPr>
            <p:ph idx="1"/>
          </p:nvPr>
        </p:nvSpPr>
        <p:spPr/>
        <p:txBody>
          <a:bodyPr/>
          <a:lstStyle/>
          <a:p>
            <a:r>
              <a:rPr lang="en-US" dirty="0"/>
              <a:t>Our first in-your-face issue with embedded systems: no keyboard or monitor</a:t>
            </a:r>
          </a:p>
          <a:p>
            <a:r>
              <a:rPr lang="en-US" dirty="0"/>
              <a:t>Our second one: “what about the O/S?”</a:t>
            </a:r>
          </a:p>
          <a:p>
            <a:r>
              <a:rPr lang="en-US" dirty="0"/>
              <a:t>Who can roughly define the term “operating system?” Name a few desktop or phone O/S?</a:t>
            </a:r>
          </a:p>
          <a:p>
            <a:r>
              <a:rPr lang="en-US" dirty="0"/>
              <a:t>Which do you think run on most embedded systems?</a:t>
            </a:r>
          </a:p>
          <a:p>
            <a:pPr lvl="1"/>
            <a:r>
              <a:rPr lang="en-US" dirty="0"/>
              <a:t>Often none!</a:t>
            </a:r>
          </a:p>
          <a:p>
            <a:pPr lvl="1">
              <a:spcBef>
                <a:spcPts val="0"/>
              </a:spcBef>
            </a:pPr>
            <a:r>
              <a:rPr lang="en-US" dirty="0"/>
              <a:t>Huh? But an O/S is kind of useful, isn’t it?</a:t>
            </a:r>
          </a:p>
          <a:p>
            <a:endParaRPr lang="en-US" dirty="0"/>
          </a:p>
        </p:txBody>
      </p:sp>
      <p:sp>
        <p:nvSpPr>
          <p:cNvPr id="4" name="Footer Placeholder 3">
            <a:extLst>
              <a:ext uri="{FF2B5EF4-FFF2-40B4-BE49-F238E27FC236}">
                <a16:creationId xmlns:a16="http://schemas.microsoft.com/office/drawing/2014/main" id="{C58C229E-C499-D21E-E33F-B02DE90EE1C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2764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2EF2-D5BA-DBB6-3ECB-40598251BADD}"/>
              </a:ext>
            </a:extLst>
          </p:cNvPr>
          <p:cNvSpPr>
            <a:spLocks noGrp="1"/>
          </p:cNvSpPr>
          <p:nvPr>
            <p:ph type="title"/>
          </p:nvPr>
        </p:nvSpPr>
        <p:spPr/>
        <p:txBody>
          <a:bodyPr/>
          <a:lstStyle/>
          <a:p>
            <a:r>
              <a:rPr lang="en-US" dirty="0"/>
              <a:t>Who runs the scheduler</a:t>
            </a:r>
          </a:p>
        </p:txBody>
      </p:sp>
      <p:sp>
        <p:nvSpPr>
          <p:cNvPr id="3" name="Content Placeholder 2">
            <a:extLst>
              <a:ext uri="{FF2B5EF4-FFF2-40B4-BE49-F238E27FC236}">
                <a16:creationId xmlns:a16="http://schemas.microsoft.com/office/drawing/2014/main" id="{391BA14D-A2CB-7EAB-4C14-96037BC26ADB}"/>
              </a:ext>
            </a:extLst>
          </p:cNvPr>
          <p:cNvSpPr>
            <a:spLocks noGrp="1"/>
          </p:cNvSpPr>
          <p:nvPr>
            <p:ph idx="1"/>
          </p:nvPr>
        </p:nvSpPr>
        <p:spPr/>
        <p:txBody>
          <a:bodyPr/>
          <a:lstStyle/>
          <a:p>
            <a:r>
              <a:rPr lang="en-US" dirty="0"/>
              <a:t>That scenario cannot happen</a:t>
            </a:r>
          </a:p>
          <a:p>
            <a:r>
              <a:rPr lang="en-US" dirty="0"/>
              <a:t>Two ways the scheduler gets control </a:t>
            </a:r>
          </a:p>
          <a:p>
            <a:pPr lvl="1"/>
            <a:r>
              <a:rPr lang="en-US" dirty="0" err="1"/>
              <a:t>FreeRTOS</a:t>
            </a:r>
            <a:r>
              <a:rPr lang="en-US" dirty="0"/>
              <a:t> has a </a:t>
            </a:r>
            <a:r>
              <a:rPr lang="en-US" i="1" dirty="0"/>
              <a:t>tick</a:t>
            </a:r>
            <a:r>
              <a:rPr lang="en-US" dirty="0"/>
              <a:t> (1ms for us). Hardware timer ticks every 1ms; interrupts whoever is running and runs the scheduler instead. The scheduler then does its thing to pick who goes next</a:t>
            </a:r>
          </a:p>
          <a:p>
            <a:pPr lvl="1"/>
            <a:r>
              <a:rPr lang="en-US" dirty="0"/>
              <a:t>A task says I’m stuck until (say) 10ms from now. E.g., </a:t>
            </a:r>
            <a:r>
              <a:rPr lang="en-US" i="1" dirty="0" err="1"/>
              <a:t>vTaskDelay</a:t>
            </a:r>
            <a:r>
              <a:rPr lang="en-US" dirty="0"/>
              <a:t>(10) </a:t>
            </a:r>
            <a:r>
              <a:rPr lang="en-US" dirty="0">
                <a:sym typeface="Symbol" panose="05050102010706020507" pitchFamily="18" charset="2"/>
              </a:rPr>
              <a:t> pause me for 10 ticks</a:t>
            </a:r>
          </a:p>
          <a:p>
            <a:pPr lvl="1"/>
            <a:r>
              <a:rPr lang="en-US" dirty="0">
                <a:sym typeface="Symbol" panose="05050102010706020507" pitchFamily="18" charset="2"/>
              </a:rPr>
              <a:t>Note it’s in </a:t>
            </a:r>
            <a:r>
              <a:rPr lang="en-US" i="1" dirty="0">
                <a:sym typeface="Symbol" panose="05050102010706020507" pitchFamily="18" charset="2"/>
              </a:rPr>
              <a:t>ticks</a:t>
            </a:r>
            <a:r>
              <a:rPr lang="en-US" dirty="0">
                <a:sym typeface="Symbol" panose="05050102010706020507" pitchFamily="18" charset="2"/>
              </a:rPr>
              <a:t> (and for us, 1 tick = 1ms)</a:t>
            </a:r>
            <a:endParaRPr lang="en-US" dirty="0"/>
          </a:p>
          <a:p>
            <a:endParaRPr lang="en-US" dirty="0"/>
          </a:p>
        </p:txBody>
      </p:sp>
      <p:sp>
        <p:nvSpPr>
          <p:cNvPr id="4" name="Footer Placeholder 3">
            <a:extLst>
              <a:ext uri="{FF2B5EF4-FFF2-40B4-BE49-F238E27FC236}">
                <a16:creationId xmlns:a16="http://schemas.microsoft.com/office/drawing/2014/main" id="{61A81687-DC5F-74F1-E0ED-4695B4D989AB}"/>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080481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2400"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Blinky starts running (it’s the high-priority task)</a:t>
            </a:r>
          </a:p>
          <a:p>
            <a:pPr lvl="1">
              <a:spcBef>
                <a:spcPts val="0"/>
              </a:spcBef>
            </a:pPr>
            <a:r>
              <a:rPr lang="en-US" kern="0" dirty="0"/>
              <a:t>Flips the GPIO pin</a:t>
            </a:r>
          </a:p>
          <a:p>
            <a:pPr lvl="1">
              <a:spcBef>
                <a:spcPts val="0"/>
              </a:spcBef>
            </a:pPr>
            <a:r>
              <a:rPr lang="en-US" kern="0" dirty="0"/>
              <a:t>Calls </a:t>
            </a:r>
            <a:r>
              <a:rPr lang="en-US" i="1" kern="0" dirty="0" err="1"/>
              <a:t>vTaskDelay</a:t>
            </a:r>
            <a:r>
              <a:rPr lang="en-US" kern="0" dirty="0"/>
              <a:t>(2) long before tick #1 occurs</a:t>
            </a:r>
          </a:p>
          <a:p>
            <a:pPr lvl="1">
              <a:spcBef>
                <a:spcPts val="0"/>
              </a:spcBef>
            </a:pPr>
            <a:r>
              <a:rPr lang="en-US" kern="0" dirty="0"/>
              <a:t>Will sleep 2 ticks (so, until tick #2)</a:t>
            </a:r>
          </a:p>
          <a:p>
            <a:pPr lvl="1">
              <a:spcBef>
                <a:spcPts val="0"/>
              </a:spcBef>
            </a:pPr>
            <a:endParaRPr lang="en-US" kern="0" dirty="0"/>
          </a:p>
        </p:txBody>
      </p:sp>
      <p:sp>
        <p:nvSpPr>
          <p:cNvPr id="21" name="TextBox 20">
            <a:extLst>
              <a:ext uri="{FF2B5EF4-FFF2-40B4-BE49-F238E27FC236}">
                <a16:creationId xmlns:a16="http://schemas.microsoft.com/office/drawing/2014/main" id="{8FCAC0E9-8588-30AE-CC24-CB1382EA4036}"/>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spTree>
    <p:extLst>
      <p:ext uri="{BB962C8B-B14F-4D97-AF65-F5344CB8AC3E}">
        <p14:creationId xmlns:p14="http://schemas.microsoft.com/office/powerpoint/2010/main" val="19524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2400"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i="1" kern="0" dirty="0" err="1"/>
              <a:t>vTaskDelay</a:t>
            </a:r>
            <a:r>
              <a:rPr lang="en-US" kern="0" dirty="0"/>
              <a:t>(2) calls the scheduler</a:t>
            </a:r>
          </a:p>
          <a:p>
            <a:r>
              <a:rPr lang="en-US" kern="0" dirty="0"/>
              <a:t>Control passes to </a:t>
            </a:r>
            <a:r>
              <a:rPr lang="en-US" dirty="0">
                <a:sym typeface="Symbol" panose="05050102010706020507" pitchFamily="18" charset="2"/>
              </a:rPr>
              <a:t>, which computes happily along</a:t>
            </a:r>
            <a:endParaRPr lang="en-US" dirty="0"/>
          </a:p>
          <a:p>
            <a:endParaRPr lang="en-US" kern="0" dirty="0"/>
          </a:p>
          <a:p>
            <a:pPr lvl="1">
              <a:spcBef>
                <a:spcPts val="0"/>
              </a:spcBef>
            </a:pPr>
            <a:endParaRPr lang="en-US" kern="0" dirty="0"/>
          </a:p>
        </p:txBody>
      </p:sp>
      <p:sp>
        <p:nvSpPr>
          <p:cNvPr id="11" name="TextBox 10">
            <a:extLst>
              <a:ext uri="{FF2B5EF4-FFF2-40B4-BE49-F238E27FC236}">
                <a16:creationId xmlns:a16="http://schemas.microsoft.com/office/drawing/2014/main" id="{CA661599-3095-3F6C-F16E-020E02A9F72D}"/>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spTree>
    <p:extLst>
      <p:ext uri="{BB962C8B-B14F-4D97-AF65-F5344CB8AC3E}">
        <p14:creationId xmlns:p14="http://schemas.microsoft.com/office/powerpoint/2010/main" val="15502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Next tick interrupt happens (tick #1)</a:t>
            </a:r>
          </a:p>
          <a:p>
            <a:r>
              <a:rPr lang="en-US" dirty="0"/>
              <a:t>Blinky is blocked until tick #2, so </a:t>
            </a:r>
            <a:r>
              <a:rPr lang="en-US" dirty="0">
                <a:sym typeface="Symbol" panose="05050102010706020507" pitchFamily="18" charset="2"/>
              </a:rPr>
              <a:t> can keep running</a:t>
            </a:r>
            <a:endParaRPr lang="en-US" dirty="0"/>
          </a:p>
          <a:p>
            <a:endParaRPr lang="en-US" kern="0" dirty="0"/>
          </a:p>
          <a:p>
            <a:pPr lvl="1">
              <a:spcBef>
                <a:spcPts val="0"/>
              </a:spcBef>
            </a:pPr>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6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Next tick interrupt happens (tick #2)</a:t>
            </a:r>
          </a:p>
          <a:p>
            <a:r>
              <a:rPr lang="en-US" dirty="0"/>
              <a:t>Blinky is now unblocked</a:t>
            </a:r>
          </a:p>
          <a:p>
            <a:r>
              <a:rPr lang="en-US" dirty="0">
                <a:sym typeface="Symbol" panose="05050102010706020507" pitchFamily="18" charset="2"/>
              </a:rPr>
              <a:t> is pre-empted, Blinky runs again</a:t>
            </a:r>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1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94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Blinky flips the GPIO pins</a:t>
            </a:r>
          </a:p>
          <a:p>
            <a:r>
              <a:rPr lang="en-US" dirty="0"/>
              <a:t>Blinky calls </a:t>
            </a:r>
            <a:r>
              <a:rPr lang="en-US" i="1" dirty="0" err="1"/>
              <a:t>VTaskDelay</a:t>
            </a:r>
            <a:r>
              <a:rPr lang="en-US" dirty="0"/>
              <a:t>(2), sleeps until tick #4</a:t>
            </a:r>
          </a:p>
          <a:p>
            <a:r>
              <a:rPr lang="en-US" i="1" dirty="0" err="1"/>
              <a:t>VTaskDelay</a:t>
            </a:r>
            <a:r>
              <a:rPr lang="en-US" dirty="0"/>
              <a:t>(2) calls scheduler, returns control to </a:t>
            </a:r>
            <a:r>
              <a:rPr lang="en-US" dirty="0">
                <a:sym typeface="Symbol" panose="05050102010706020507" pitchFamily="18" charset="2"/>
              </a:rPr>
              <a:t></a:t>
            </a:r>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69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fade">
                                      <p:cBhvr>
                                        <p:cTn id="7" dur="500"/>
                                        <p:tgtEl>
                                          <p:spTgt spid="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2" end="2"/>
                                            </p:txEl>
                                          </p:spTgt>
                                        </p:tgtEl>
                                        <p:attrNameLst>
                                          <p:attrName>style.visibility</p:attrName>
                                        </p:attrNameLst>
                                      </p:cBhvr>
                                      <p:to>
                                        <p:strVal val="visible"/>
                                      </p:to>
                                    </p:set>
                                    <p:animEffect transition="in" filter="fade">
                                      <p:cBhvr>
                                        <p:cTn id="12" dur="500"/>
                                        <p:tgtEl>
                                          <p:spTgt spid="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9"/>
            <a:ext cx="7774174" cy="79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And the beat goes on…</a:t>
            </a:r>
          </a:p>
          <a:p>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87062D-AAA3-E72A-AD74-56111022716E}"/>
              </a:ext>
            </a:extLst>
          </p:cNvPr>
          <p:cNvCxnSpPr>
            <a:cxnSpLocks/>
          </p:cNvCxnSpPr>
          <p:nvPr/>
        </p:nvCxnSpPr>
        <p:spPr>
          <a:xfrm>
            <a:off x="5794746" y="3817068"/>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961890-2895-E289-2602-A9E03CCC316C}"/>
              </a:ext>
            </a:extLst>
          </p:cNvPr>
          <p:cNvCxnSpPr>
            <a:cxnSpLocks/>
          </p:cNvCxnSpPr>
          <p:nvPr/>
        </p:nvCxnSpPr>
        <p:spPr>
          <a:xfrm>
            <a:off x="7013939" y="301608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22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75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Every tick, the scheduler picks the highest-priority unblocked task</a:t>
            </a:r>
          </a:p>
          <a:p>
            <a:pPr>
              <a:spcBef>
                <a:spcPts val="0"/>
              </a:spcBef>
            </a:pPr>
            <a:r>
              <a:rPr lang="en-US" kern="0" dirty="0"/>
              <a:t>Calls to </a:t>
            </a:r>
            <a:r>
              <a:rPr lang="en-US" i="1" kern="0" dirty="0" err="1"/>
              <a:t>vTaskDelay</a:t>
            </a:r>
            <a:r>
              <a:rPr lang="en-US" kern="0" dirty="0"/>
              <a:t>() and other </a:t>
            </a:r>
            <a:r>
              <a:rPr lang="en-US" kern="0" dirty="0" err="1"/>
              <a:t>FreeRTOS</a:t>
            </a:r>
            <a:r>
              <a:rPr lang="en-US" kern="0" dirty="0"/>
              <a:t> kernel functions can re-schedule mid-tick</a:t>
            </a:r>
          </a:p>
          <a:p>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87062D-AAA3-E72A-AD74-56111022716E}"/>
              </a:ext>
            </a:extLst>
          </p:cNvPr>
          <p:cNvCxnSpPr>
            <a:cxnSpLocks/>
          </p:cNvCxnSpPr>
          <p:nvPr/>
        </p:nvCxnSpPr>
        <p:spPr>
          <a:xfrm>
            <a:off x="5794746" y="3817068"/>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961890-2895-E289-2602-A9E03CCC316C}"/>
              </a:ext>
            </a:extLst>
          </p:cNvPr>
          <p:cNvCxnSpPr>
            <a:cxnSpLocks/>
          </p:cNvCxnSpPr>
          <p:nvPr/>
        </p:nvCxnSpPr>
        <p:spPr>
          <a:xfrm>
            <a:off x="7013939" y="301608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81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C6A-140B-1A90-3FD6-7CA99C66CF29}"/>
              </a:ext>
            </a:extLst>
          </p:cNvPr>
          <p:cNvSpPr>
            <a:spLocks noGrp="1"/>
          </p:cNvSpPr>
          <p:nvPr>
            <p:ph type="title"/>
          </p:nvPr>
        </p:nvSpPr>
        <p:spPr/>
        <p:txBody>
          <a:bodyPr/>
          <a:lstStyle/>
          <a:p>
            <a:r>
              <a:rPr lang="en-US" dirty="0"/>
              <a:t>Blinky and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0F800F3B-2A4B-DE91-2B61-84A5A54E7845}"/>
              </a:ext>
            </a:extLst>
          </p:cNvPr>
          <p:cNvSpPr>
            <a:spLocks noGrp="1"/>
          </p:cNvSpPr>
          <p:nvPr>
            <p:ph idx="1"/>
          </p:nvPr>
        </p:nvSpPr>
        <p:spPr>
          <a:xfrm>
            <a:off x="685800" y="1123494"/>
            <a:ext cx="7772400" cy="1449572"/>
          </a:xfrm>
        </p:spPr>
        <p:txBody>
          <a:bodyPr/>
          <a:lstStyle/>
          <a:p>
            <a:r>
              <a:rPr lang="en-US" dirty="0"/>
              <a:t>Two tasks:</a:t>
            </a:r>
          </a:p>
          <a:p>
            <a:pPr lvl="1">
              <a:spcBef>
                <a:spcPts val="0"/>
              </a:spcBef>
            </a:pPr>
            <a:r>
              <a:rPr lang="en-US" dirty="0"/>
              <a:t>Low-priority background computes digits of </a:t>
            </a:r>
            <a:r>
              <a:rPr lang="en-US" dirty="0">
                <a:sym typeface="Symbol" panose="05050102010706020507" pitchFamily="18" charset="2"/>
              </a:rPr>
              <a:t> forever</a:t>
            </a:r>
          </a:p>
          <a:p>
            <a:pPr lvl="1">
              <a:spcBef>
                <a:spcPts val="0"/>
              </a:spcBef>
            </a:pPr>
            <a:r>
              <a:rPr lang="en-US" dirty="0">
                <a:sym typeface="Symbol" panose="05050102010706020507" pitchFamily="18" charset="2"/>
              </a:rPr>
              <a:t>High-priority task blinks LED</a:t>
            </a:r>
            <a:endParaRPr lang="en-US" dirty="0"/>
          </a:p>
        </p:txBody>
      </p:sp>
      <p:sp>
        <p:nvSpPr>
          <p:cNvPr id="4" name="Footer Placeholder 3">
            <a:extLst>
              <a:ext uri="{FF2B5EF4-FFF2-40B4-BE49-F238E27FC236}">
                <a16:creationId xmlns:a16="http://schemas.microsoft.com/office/drawing/2014/main" id="{E596F9FD-2FB3-9478-91B9-EF2787349573}"/>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F44E33D6-A75A-08E1-055F-3F5AD9302A14}"/>
              </a:ext>
            </a:extLst>
          </p:cNvPr>
          <p:cNvSpPr txBox="1"/>
          <p:nvPr/>
        </p:nvSpPr>
        <p:spPr>
          <a:xfrm>
            <a:off x="584791" y="2796350"/>
            <a:ext cx="1116418" cy="1200329"/>
          </a:xfrm>
          <a:prstGeom prst="rect">
            <a:avLst/>
          </a:prstGeom>
          <a:noFill/>
        </p:spPr>
        <p:txBody>
          <a:bodyPr wrap="square" rtlCol="0">
            <a:spAutoFit/>
          </a:bodyPr>
          <a:lstStyle/>
          <a:p>
            <a:r>
              <a:rPr lang="en-US" dirty="0"/>
              <a:t>Blinky</a:t>
            </a:r>
          </a:p>
          <a:p>
            <a:endParaRPr lang="en-US" dirty="0">
              <a:sym typeface="Symbol" panose="05050102010706020507" pitchFamily="18" charset="2"/>
            </a:endParaRPr>
          </a:p>
          <a:p>
            <a:r>
              <a:rPr lang="en-US" dirty="0">
                <a:sym typeface="Symbol" panose="05050102010706020507" pitchFamily="18" charset="2"/>
              </a:rPr>
              <a:t></a:t>
            </a:r>
            <a:endParaRPr lang="en-US" dirty="0"/>
          </a:p>
        </p:txBody>
      </p:sp>
      <p:cxnSp>
        <p:nvCxnSpPr>
          <p:cNvPr id="7" name="Straight Connector 6">
            <a:extLst>
              <a:ext uri="{FF2B5EF4-FFF2-40B4-BE49-F238E27FC236}">
                <a16:creationId xmlns:a16="http://schemas.microsoft.com/office/drawing/2014/main" id="{D62D8A5E-E356-7296-1707-057768154FFB}"/>
              </a:ext>
            </a:extLst>
          </p:cNvPr>
          <p:cNvCxnSpPr>
            <a:cxnSpLocks/>
          </p:cNvCxnSpPr>
          <p:nvPr/>
        </p:nvCxnSpPr>
        <p:spPr>
          <a:xfrm>
            <a:off x="2030819"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153C733-5D77-5679-5A44-6B7A97A45EF2}"/>
              </a:ext>
            </a:extLst>
          </p:cNvPr>
          <p:cNvCxnSpPr>
            <a:cxnSpLocks/>
          </p:cNvCxnSpPr>
          <p:nvPr/>
        </p:nvCxnSpPr>
        <p:spPr>
          <a:xfrm>
            <a:off x="3278378"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452DFD-5F2F-1B63-511D-3EDC4533F462}"/>
              </a:ext>
            </a:extLst>
          </p:cNvPr>
          <p:cNvCxnSpPr>
            <a:cxnSpLocks/>
          </p:cNvCxnSpPr>
          <p:nvPr/>
        </p:nvCxnSpPr>
        <p:spPr>
          <a:xfrm>
            <a:off x="4504664"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838EA20-7AD4-CAC5-C992-67059DD841E1}"/>
              </a:ext>
            </a:extLst>
          </p:cNvPr>
          <p:cNvCxnSpPr>
            <a:cxnSpLocks/>
          </p:cNvCxnSpPr>
          <p:nvPr/>
        </p:nvCxnSpPr>
        <p:spPr>
          <a:xfrm>
            <a:off x="5773477" y="2695339"/>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1C4C5-D6F1-C019-A8ED-BDE32E1B7C9B}"/>
              </a:ext>
            </a:extLst>
          </p:cNvPr>
          <p:cNvCxnSpPr>
            <a:cxnSpLocks/>
          </p:cNvCxnSpPr>
          <p:nvPr/>
        </p:nvCxnSpPr>
        <p:spPr>
          <a:xfrm>
            <a:off x="2030811" y="301963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4B9877-B32A-0CBD-1BB2-D7EA398BF958}"/>
              </a:ext>
            </a:extLst>
          </p:cNvPr>
          <p:cNvCxnSpPr>
            <a:cxnSpLocks/>
          </p:cNvCxnSpPr>
          <p:nvPr/>
        </p:nvCxnSpPr>
        <p:spPr>
          <a:xfrm>
            <a:off x="2342700" y="3820619"/>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683FFF2-F4B5-0910-0401-ADF501356371}"/>
              </a:ext>
            </a:extLst>
          </p:cNvPr>
          <p:cNvCxnSpPr>
            <a:cxnSpLocks/>
          </p:cNvCxnSpPr>
          <p:nvPr/>
        </p:nvCxnSpPr>
        <p:spPr>
          <a:xfrm>
            <a:off x="7021024" y="2688247"/>
            <a:ext cx="0" cy="1573618"/>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B254AC39-ACF9-E645-2967-DF2080832CEE}"/>
              </a:ext>
            </a:extLst>
          </p:cNvPr>
          <p:cNvSpPr txBox="1">
            <a:spLocks/>
          </p:cNvSpPr>
          <p:nvPr/>
        </p:nvSpPr>
        <p:spPr bwMode="auto">
          <a:xfrm>
            <a:off x="689342" y="4485148"/>
            <a:ext cx="7774174" cy="175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Thought questions: how would this diagram have changed if Blinky and </a:t>
            </a:r>
            <a:r>
              <a:rPr lang="en-US" dirty="0">
                <a:sym typeface="Symbol" panose="05050102010706020507" pitchFamily="18" charset="2"/>
              </a:rPr>
              <a:t> had equal priority?</a:t>
            </a:r>
            <a:endParaRPr lang="en-US" kern="0" dirty="0"/>
          </a:p>
          <a:p>
            <a:endParaRPr lang="en-US" dirty="0"/>
          </a:p>
          <a:p>
            <a:endParaRPr lang="en-US" kern="0" dirty="0"/>
          </a:p>
        </p:txBody>
      </p:sp>
      <p:sp>
        <p:nvSpPr>
          <p:cNvPr id="6" name="TextBox 5">
            <a:extLst>
              <a:ext uri="{FF2B5EF4-FFF2-40B4-BE49-F238E27FC236}">
                <a16:creationId xmlns:a16="http://schemas.microsoft.com/office/drawing/2014/main" id="{392EACE4-3688-B57E-EAE6-E568CA2E3587}"/>
              </a:ext>
            </a:extLst>
          </p:cNvPr>
          <p:cNvSpPr txBox="1"/>
          <p:nvPr/>
        </p:nvSpPr>
        <p:spPr>
          <a:xfrm>
            <a:off x="1850066" y="2349782"/>
            <a:ext cx="5433233" cy="461665"/>
          </a:xfrm>
          <a:prstGeom prst="rect">
            <a:avLst/>
          </a:prstGeom>
          <a:noFill/>
        </p:spPr>
        <p:txBody>
          <a:bodyPr wrap="square" rtlCol="0">
            <a:spAutoFit/>
          </a:bodyPr>
          <a:lstStyle/>
          <a:p>
            <a:r>
              <a:rPr lang="en-US" dirty="0"/>
              <a:t>0              1               2              3               4</a:t>
            </a:r>
          </a:p>
        </p:txBody>
      </p:sp>
      <p:cxnSp>
        <p:nvCxnSpPr>
          <p:cNvPr id="11" name="Straight Connector 10">
            <a:extLst>
              <a:ext uri="{FF2B5EF4-FFF2-40B4-BE49-F238E27FC236}">
                <a16:creationId xmlns:a16="http://schemas.microsoft.com/office/drawing/2014/main" id="{CFB1D5DC-21A3-1685-EA1C-6980FA1A91DD}"/>
              </a:ext>
            </a:extLst>
          </p:cNvPr>
          <p:cNvCxnSpPr>
            <a:cxnSpLocks/>
          </p:cNvCxnSpPr>
          <p:nvPr/>
        </p:nvCxnSpPr>
        <p:spPr>
          <a:xfrm>
            <a:off x="3292545" y="3813526"/>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C33E15-99AB-DEE5-BED8-30ADA27F4CC2}"/>
              </a:ext>
            </a:extLst>
          </p:cNvPr>
          <p:cNvCxnSpPr>
            <a:cxnSpLocks/>
          </p:cNvCxnSpPr>
          <p:nvPr/>
        </p:nvCxnSpPr>
        <p:spPr>
          <a:xfrm>
            <a:off x="4522375" y="3023176"/>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A90497-39D0-0B06-C532-DB534210FFC0}"/>
              </a:ext>
            </a:extLst>
          </p:cNvPr>
          <p:cNvCxnSpPr>
            <a:cxnSpLocks/>
          </p:cNvCxnSpPr>
          <p:nvPr/>
        </p:nvCxnSpPr>
        <p:spPr>
          <a:xfrm>
            <a:off x="4834270" y="3813526"/>
            <a:ext cx="935678"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87062D-AAA3-E72A-AD74-56111022716E}"/>
              </a:ext>
            </a:extLst>
          </p:cNvPr>
          <p:cNvCxnSpPr>
            <a:cxnSpLocks/>
          </p:cNvCxnSpPr>
          <p:nvPr/>
        </p:nvCxnSpPr>
        <p:spPr>
          <a:xfrm>
            <a:off x="5794746" y="3817068"/>
            <a:ext cx="1212119"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961890-2895-E289-2602-A9E03CCC316C}"/>
              </a:ext>
            </a:extLst>
          </p:cNvPr>
          <p:cNvCxnSpPr>
            <a:cxnSpLocks/>
          </p:cNvCxnSpPr>
          <p:nvPr/>
        </p:nvCxnSpPr>
        <p:spPr>
          <a:xfrm>
            <a:off x="7013939" y="3016084"/>
            <a:ext cx="297712" cy="0"/>
          </a:xfrm>
          <a:prstGeom prst="line">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908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49A9-ED8F-078D-EE57-70129AA05754}"/>
              </a:ext>
            </a:extLst>
          </p:cNvPr>
          <p:cNvSpPr>
            <a:spLocks noGrp="1"/>
          </p:cNvSpPr>
          <p:nvPr>
            <p:ph type="title"/>
          </p:nvPr>
        </p:nvSpPr>
        <p:spPr/>
        <p:txBody>
          <a:bodyPr/>
          <a:lstStyle/>
          <a:p>
            <a:r>
              <a:rPr lang="en-US" dirty="0"/>
              <a:t>RTOS vs Linux</a:t>
            </a:r>
          </a:p>
        </p:txBody>
      </p:sp>
      <p:sp>
        <p:nvSpPr>
          <p:cNvPr id="3" name="Content Placeholder 2">
            <a:extLst>
              <a:ext uri="{FF2B5EF4-FFF2-40B4-BE49-F238E27FC236}">
                <a16:creationId xmlns:a16="http://schemas.microsoft.com/office/drawing/2014/main" id="{904345B0-8F26-B539-1D4E-435A6B7E28C7}"/>
              </a:ext>
            </a:extLst>
          </p:cNvPr>
          <p:cNvSpPr>
            <a:spLocks noGrp="1"/>
          </p:cNvSpPr>
          <p:nvPr>
            <p:ph idx="1"/>
          </p:nvPr>
        </p:nvSpPr>
        <p:spPr/>
        <p:txBody>
          <a:bodyPr/>
          <a:lstStyle/>
          <a:p>
            <a:r>
              <a:rPr lang="en-US" dirty="0"/>
              <a:t>The whole point of an RTOS</a:t>
            </a:r>
          </a:p>
          <a:p>
            <a:pPr lvl="1">
              <a:spcBef>
                <a:spcPts val="0"/>
              </a:spcBef>
            </a:pPr>
            <a:r>
              <a:rPr lang="en-US" dirty="0"/>
              <a:t>you pick the timer tick</a:t>
            </a:r>
          </a:p>
          <a:p>
            <a:pPr lvl="1">
              <a:spcBef>
                <a:spcPts val="0"/>
              </a:spcBef>
            </a:pPr>
            <a:r>
              <a:rPr lang="en-US" dirty="0"/>
              <a:t>you assign priorities</a:t>
            </a:r>
          </a:p>
          <a:p>
            <a:pPr lvl="1">
              <a:spcBef>
                <a:spcPts val="0"/>
              </a:spcBef>
            </a:pPr>
            <a:r>
              <a:rPr lang="en-US" dirty="0"/>
              <a:t>(you pick the heap algorithm)</a:t>
            </a:r>
          </a:p>
          <a:p>
            <a:r>
              <a:rPr lang="en-US" dirty="0"/>
              <a:t>Result: you can guarantee mission-critical tasks happen on time</a:t>
            </a:r>
          </a:p>
          <a:p>
            <a:r>
              <a:rPr lang="en-US" dirty="0"/>
              <a:t>Do </a:t>
            </a:r>
            <a:r>
              <a:rPr lang="en-US" dirty="0" err="1"/>
              <a:t>ps</a:t>
            </a:r>
            <a:r>
              <a:rPr lang="en-US" dirty="0"/>
              <a:t> on a Linux system; so many weird tasks!</a:t>
            </a:r>
          </a:p>
        </p:txBody>
      </p:sp>
      <p:sp>
        <p:nvSpPr>
          <p:cNvPr id="4" name="Footer Placeholder 3">
            <a:extLst>
              <a:ext uri="{FF2B5EF4-FFF2-40B4-BE49-F238E27FC236}">
                <a16:creationId xmlns:a16="http://schemas.microsoft.com/office/drawing/2014/main" id="{0BFC6C17-18C7-2BAD-729F-6279141BDF24}"/>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462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ED5E7-359C-AA3C-F3B6-4B7ADEDAB657}"/>
              </a:ext>
            </a:extLst>
          </p:cNvPr>
          <p:cNvSpPr>
            <a:spLocks noGrp="1"/>
          </p:cNvSpPr>
          <p:nvPr>
            <p:ph type="title"/>
          </p:nvPr>
        </p:nvSpPr>
        <p:spPr/>
        <p:txBody>
          <a:bodyPr/>
          <a:lstStyle/>
          <a:p>
            <a:r>
              <a:rPr lang="en-US" dirty="0"/>
              <a:t>What does an O/S really do?</a:t>
            </a:r>
          </a:p>
        </p:txBody>
      </p:sp>
      <p:sp>
        <p:nvSpPr>
          <p:cNvPr id="3" name="Content Placeholder 2">
            <a:extLst>
              <a:ext uri="{FF2B5EF4-FFF2-40B4-BE49-F238E27FC236}">
                <a16:creationId xmlns:a16="http://schemas.microsoft.com/office/drawing/2014/main" id="{1FA5F26C-B974-C702-9650-96A4B9215A8F}"/>
              </a:ext>
            </a:extLst>
          </p:cNvPr>
          <p:cNvSpPr>
            <a:spLocks noGrp="1"/>
          </p:cNvSpPr>
          <p:nvPr>
            <p:ph idx="1"/>
          </p:nvPr>
        </p:nvSpPr>
        <p:spPr>
          <a:xfrm>
            <a:off x="685800" y="1219199"/>
            <a:ext cx="7772400" cy="4893365"/>
          </a:xfrm>
        </p:spPr>
        <p:txBody>
          <a:bodyPr/>
          <a:lstStyle/>
          <a:p>
            <a:r>
              <a:rPr lang="en-US" dirty="0"/>
              <a:t>Who remembers what kinds of things an O/S does?</a:t>
            </a:r>
          </a:p>
          <a:p>
            <a:pPr lvl="1">
              <a:spcBef>
                <a:spcPts val="0"/>
              </a:spcBef>
            </a:pPr>
            <a:r>
              <a:rPr lang="en-US" dirty="0"/>
              <a:t>manage multiple users/threads. Tricks them into each thinking they own the machine</a:t>
            </a:r>
          </a:p>
          <a:p>
            <a:pPr lvl="1">
              <a:spcBef>
                <a:spcPts val="0"/>
              </a:spcBef>
            </a:pPr>
            <a:r>
              <a:rPr lang="en-US" dirty="0"/>
              <a:t>files; paging/VM</a:t>
            </a:r>
          </a:p>
          <a:p>
            <a:pPr lvl="1">
              <a:spcBef>
                <a:spcPts val="0"/>
              </a:spcBef>
            </a:pPr>
            <a:r>
              <a:rPr lang="en-US" dirty="0"/>
              <a:t>attach your keyboard/screen to a window(s)</a:t>
            </a:r>
          </a:p>
        </p:txBody>
      </p:sp>
      <p:sp>
        <p:nvSpPr>
          <p:cNvPr id="4" name="Footer Placeholder 3">
            <a:extLst>
              <a:ext uri="{FF2B5EF4-FFF2-40B4-BE49-F238E27FC236}">
                <a16:creationId xmlns:a16="http://schemas.microsoft.com/office/drawing/2014/main" id="{C18E31F5-5D28-2403-CB90-DD711E9163F0}"/>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2789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11E4-22CD-A550-5147-E7FB82885C53}"/>
              </a:ext>
            </a:extLst>
          </p:cNvPr>
          <p:cNvSpPr>
            <a:spLocks noGrp="1"/>
          </p:cNvSpPr>
          <p:nvPr>
            <p:ph type="title"/>
          </p:nvPr>
        </p:nvSpPr>
        <p:spPr/>
        <p:txBody>
          <a:bodyPr/>
          <a:lstStyle/>
          <a:p>
            <a:r>
              <a:rPr lang="en-US" dirty="0"/>
              <a:t>Ready for lab #2!</a:t>
            </a:r>
          </a:p>
        </p:txBody>
      </p:sp>
      <p:sp>
        <p:nvSpPr>
          <p:cNvPr id="3" name="Content Placeholder 2">
            <a:extLst>
              <a:ext uri="{FF2B5EF4-FFF2-40B4-BE49-F238E27FC236}">
                <a16:creationId xmlns:a16="http://schemas.microsoft.com/office/drawing/2014/main" id="{6F1D946D-9109-74C8-0D91-347F20F3C792}"/>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24E9999C-2471-AC7F-8C88-F5D5D16C0C8E}"/>
              </a:ext>
            </a:extLst>
          </p:cNvPr>
          <p:cNvSpPr>
            <a:spLocks noGrp="1"/>
          </p:cNvSpPr>
          <p:nvPr>
            <p:ph type="ftr" sz="quarter" idx="11"/>
          </p:nvPr>
        </p:nvSpPr>
        <p:spPr/>
        <p:txBody>
          <a:bodyPr/>
          <a:lstStyle/>
          <a:p>
            <a:pPr>
              <a:defRPr/>
            </a:pPr>
            <a:r>
              <a:rPr lang="en-US"/>
              <a:t>EE 152 Joel Grodstein</a:t>
            </a:r>
            <a:endParaRPr lang="en-US" dirty="0"/>
          </a:p>
        </p:txBody>
      </p:sp>
    </p:spTree>
    <p:extLst>
      <p:ext uri="{BB962C8B-B14F-4D97-AF65-F5344CB8AC3E}">
        <p14:creationId xmlns:p14="http://schemas.microsoft.com/office/powerpoint/2010/main" val="147818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C097-43FE-F877-C653-4E4473D9CBE7}"/>
              </a:ext>
            </a:extLst>
          </p:cNvPr>
          <p:cNvSpPr>
            <a:spLocks noGrp="1"/>
          </p:cNvSpPr>
          <p:nvPr>
            <p:ph type="title"/>
          </p:nvPr>
        </p:nvSpPr>
        <p:spPr/>
        <p:txBody>
          <a:bodyPr/>
          <a:lstStyle/>
          <a:p>
            <a:r>
              <a:rPr lang="en-US" dirty="0"/>
              <a:t>Instrumentation</a:t>
            </a:r>
          </a:p>
        </p:txBody>
      </p:sp>
      <p:sp>
        <p:nvSpPr>
          <p:cNvPr id="3" name="Content Placeholder 2">
            <a:extLst>
              <a:ext uri="{FF2B5EF4-FFF2-40B4-BE49-F238E27FC236}">
                <a16:creationId xmlns:a16="http://schemas.microsoft.com/office/drawing/2014/main" id="{79AF3E2F-3AE0-C14A-D7B3-8F519F065919}"/>
              </a:ext>
            </a:extLst>
          </p:cNvPr>
          <p:cNvSpPr>
            <a:spLocks noGrp="1"/>
          </p:cNvSpPr>
          <p:nvPr>
            <p:ph idx="1"/>
          </p:nvPr>
        </p:nvSpPr>
        <p:spPr/>
        <p:txBody>
          <a:bodyPr/>
          <a:lstStyle/>
          <a:p>
            <a:r>
              <a:rPr lang="en-US" dirty="0"/>
              <a:t>I think I got the last few slides right </a:t>
            </a:r>
            <a:r>
              <a:rPr lang="en-US" dirty="0">
                <a:sym typeface="Wingdings" panose="05000000000000000000" pitchFamily="2" charset="2"/>
              </a:rPr>
              <a:t></a:t>
            </a:r>
          </a:p>
          <a:p>
            <a:r>
              <a:rPr lang="en-US" dirty="0">
                <a:sym typeface="Wingdings" panose="05000000000000000000" pitchFamily="2" charset="2"/>
              </a:rPr>
              <a:t>But how do you debug this stuff? Processes are switching at 1000 times/second</a:t>
            </a:r>
            <a:endParaRPr lang="en-US" dirty="0"/>
          </a:p>
          <a:p>
            <a:r>
              <a:rPr lang="en-US" dirty="0" err="1"/>
              <a:t>FreeRTOS</a:t>
            </a:r>
            <a:r>
              <a:rPr lang="en-US" dirty="0"/>
              <a:t> allows you to instrument the scheduler</a:t>
            </a:r>
          </a:p>
          <a:p>
            <a:pPr lvl="1"/>
            <a:r>
              <a:rPr lang="en-US" dirty="0" err="1"/>
              <a:t>FreeRTOS</a:t>
            </a:r>
            <a:r>
              <a:rPr lang="en-US" dirty="0"/>
              <a:t> manual section 11.6, Trace Hook Macros</a:t>
            </a:r>
          </a:p>
          <a:p>
            <a:pPr lvl="1"/>
            <a:r>
              <a:rPr lang="en-US" dirty="0">
                <a:hlinkClick r:id="rId2"/>
              </a:rPr>
              <a:t>https://www.freertos.org/rtos-trace-macros.html</a:t>
            </a:r>
            <a:endParaRPr lang="en-US" dirty="0"/>
          </a:p>
          <a:p>
            <a:endParaRPr lang="en-US" dirty="0"/>
          </a:p>
        </p:txBody>
      </p:sp>
      <p:sp>
        <p:nvSpPr>
          <p:cNvPr id="4" name="Footer Placeholder 3">
            <a:extLst>
              <a:ext uri="{FF2B5EF4-FFF2-40B4-BE49-F238E27FC236}">
                <a16:creationId xmlns:a16="http://schemas.microsoft.com/office/drawing/2014/main" id="{F9519D28-FAED-359E-2B8C-B7BC1DE5ED6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794517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D587-65B4-465A-EB13-C227CF545105}"/>
              </a:ext>
            </a:extLst>
          </p:cNvPr>
          <p:cNvSpPr>
            <a:spLocks noGrp="1"/>
          </p:cNvSpPr>
          <p:nvPr>
            <p:ph type="title"/>
          </p:nvPr>
        </p:nvSpPr>
        <p:spPr/>
        <p:txBody>
          <a:bodyPr/>
          <a:lstStyle/>
          <a:p>
            <a:r>
              <a:rPr lang="en-US" dirty="0"/>
              <a:t>How to use instrumentation</a:t>
            </a:r>
          </a:p>
        </p:txBody>
      </p:sp>
      <p:sp>
        <p:nvSpPr>
          <p:cNvPr id="3" name="Content Placeholder 2">
            <a:extLst>
              <a:ext uri="{FF2B5EF4-FFF2-40B4-BE49-F238E27FC236}">
                <a16:creationId xmlns:a16="http://schemas.microsoft.com/office/drawing/2014/main" id="{965A92E7-C2C7-6C31-DABD-AE8DCE27F80C}"/>
              </a:ext>
            </a:extLst>
          </p:cNvPr>
          <p:cNvSpPr>
            <a:spLocks noGrp="1"/>
          </p:cNvSpPr>
          <p:nvPr>
            <p:ph idx="1"/>
          </p:nvPr>
        </p:nvSpPr>
        <p:spPr/>
        <p:txBody>
          <a:bodyPr/>
          <a:lstStyle/>
          <a:p>
            <a:r>
              <a:rPr lang="en-US" dirty="0"/>
              <a:t>Trace-hook macros get called at, e.g.,</a:t>
            </a:r>
          </a:p>
          <a:p>
            <a:pPr lvl="1"/>
            <a:r>
              <a:rPr lang="en-US" dirty="0"/>
              <a:t>every tick interrupt</a:t>
            </a:r>
          </a:p>
          <a:p>
            <a:pPr lvl="1"/>
            <a:r>
              <a:rPr lang="en-US" dirty="0"/>
              <a:t>every task switch</a:t>
            </a:r>
          </a:p>
          <a:p>
            <a:pPr lvl="1"/>
            <a:r>
              <a:rPr lang="en-US" dirty="0"/>
              <a:t>lots of other point if you want</a:t>
            </a:r>
          </a:p>
          <a:p>
            <a:r>
              <a:rPr lang="en-US" dirty="0"/>
              <a:t>You have to get that information from the code to your eyes</a:t>
            </a:r>
          </a:p>
          <a:p>
            <a:pPr lvl="1"/>
            <a:r>
              <a:rPr lang="en-US" dirty="0"/>
              <a:t>Macros can toggle GPIO or change DAC voltages</a:t>
            </a:r>
          </a:p>
          <a:p>
            <a:pPr lvl="1"/>
            <a:r>
              <a:rPr lang="en-US" dirty="0"/>
              <a:t>Macros can build data structures you look at later</a:t>
            </a:r>
          </a:p>
        </p:txBody>
      </p:sp>
      <p:sp>
        <p:nvSpPr>
          <p:cNvPr id="4" name="Footer Placeholder 3">
            <a:extLst>
              <a:ext uri="{FF2B5EF4-FFF2-40B4-BE49-F238E27FC236}">
                <a16:creationId xmlns:a16="http://schemas.microsoft.com/office/drawing/2014/main" id="{C316B9F1-E8AE-80C1-A4A5-2341B448708D}"/>
              </a:ext>
            </a:extLst>
          </p:cNvPr>
          <p:cNvSpPr>
            <a:spLocks noGrp="1"/>
          </p:cNvSpPr>
          <p:nvPr>
            <p:ph type="ftr" sz="quarter" idx="11"/>
          </p:nvPr>
        </p:nvSpPr>
        <p:spPr/>
        <p:txBody>
          <a:bodyPr/>
          <a:lstStyle/>
          <a:p>
            <a:pPr>
              <a:defRPr/>
            </a:pPr>
            <a:r>
              <a:rPr lang="en-US"/>
              <a:t>EE 152 Joel Grodstein</a:t>
            </a:r>
            <a:endParaRPr lang="en-US" dirty="0"/>
          </a:p>
        </p:txBody>
      </p:sp>
    </p:spTree>
    <p:extLst>
      <p:ext uri="{BB962C8B-B14F-4D97-AF65-F5344CB8AC3E}">
        <p14:creationId xmlns:p14="http://schemas.microsoft.com/office/powerpoint/2010/main" val="3113568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0D11-1CA5-C72D-7088-35F5FBA63771}"/>
              </a:ext>
            </a:extLst>
          </p:cNvPr>
          <p:cNvSpPr>
            <a:spLocks noGrp="1"/>
          </p:cNvSpPr>
          <p:nvPr>
            <p:ph type="title"/>
          </p:nvPr>
        </p:nvSpPr>
        <p:spPr/>
        <p:txBody>
          <a:bodyPr/>
          <a:lstStyle/>
          <a:p>
            <a:r>
              <a:rPr lang="en-US" dirty="0"/>
              <a:t>Blinky-</a:t>
            </a:r>
            <a:r>
              <a:rPr lang="en-US" dirty="0">
                <a:sym typeface="Symbol" panose="05050102010706020507" pitchFamily="18" charset="2"/>
              </a:rPr>
              <a:t></a:t>
            </a:r>
            <a:r>
              <a:rPr lang="en-US" dirty="0"/>
              <a:t> demo</a:t>
            </a:r>
          </a:p>
        </p:txBody>
      </p:sp>
      <p:sp>
        <p:nvSpPr>
          <p:cNvPr id="3" name="Content Placeholder 2">
            <a:extLst>
              <a:ext uri="{FF2B5EF4-FFF2-40B4-BE49-F238E27FC236}">
                <a16:creationId xmlns:a16="http://schemas.microsoft.com/office/drawing/2014/main" id="{B75AF514-0843-C330-7774-F6FB4855C29C}"/>
              </a:ext>
            </a:extLst>
          </p:cNvPr>
          <p:cNvSpPr>
            <a:spLocks noGrp="1"/>
          </p:cNvSpPr>
          <p:nvPr>
            <p:ph idx="1"/>
          </p:nvPr>
        </p:nvSpPr>
        <p:spPr>
          <a:xfrm>
            <a:off x="685800" y="1377388"/>
            <a:ext cx="7772400" cy="4892231"/>
          </a:xfrm>
        </p:spPr>
        <p:txBody>
          <a:bodyPr/>
          <a:lstStyle/>
          <a:p>
            <a:r>
              <a:rPr lang="en-US" dirty="0"/>
              <a:t>Class exercise: look at the code &amp; the output: does it make sense, and are the last few slides correct?</a:t>
            </a:r>
          </a:p>
          <a:p>
            <a:r>
              <a:rPr lang="en-US" dirty="0" err="1"/>
              <a:t>FreeRTOSconfig.h</a:t>
            </a:r>
            <a:r>
              <a:rPr lang="en-US" dirty="0"/>
              <a:t> (at the end of the file)</a:t>
            </a:r>
          </a:p>
          <a:p>
            <a:pPr lvl="1">
              <a:spcBef>
                <a:spcPts val="0"/>
              </a:spcBef>
            </a:pPr>
            <a:r>
              <a:rPr lang="en-US" dirty="0"/>
              <a:t>declares array </a:t>
            </a:r>
            <a:r>
              <a:rPr lang="en-US" i="1" dirty="0" err="1"/>
              <a:t>g_debug_notes</a:t>
            </a:r>
            <a:r>
              <a:rPr lang="en-US" dirty="0"/>
              <a:t>[] to save real-time debug info for printing later</a:t>
            </a:r>
          </a:p>
          <a:p>
            <a:pPr lvl="1">
              <a:spcBef>
                <a:spcPts val="0"/>
              </a:spcBef>
            </a:pPr>
            <a:r>
              <a:rPr lang="en-US" dirty="0"/>
              <a:t>defines trace hook macros so task switch &amp; tick interrupt save info into </a:t>
            </a:r>
            <a:r>
              <a:rPr lang="en-US" i="1" dirty="0" err="1"/>
              <a:t>g_debug_notes</a:t>
            </a:r>
            <a:endParaRPr lang="en-US" dirty="0"/>
          </a:p>
          <a:p>
            <a:pPr lvl="1">
              <a:spcBef>
                <a:spcPts val="0"/>
              </a:spcBef>
            </a:pPr>
            <a:r>
              <a:rPr lang="en-US" i="1" dirty="0" err="1"/>
              <a:t>configUSE_APPLICATION_TASK_TAG</a:t>
            </a:r>
            <a:r>
              <a:rPr lang="en-US" i="1" dirty="0"/>
              <a:t> </a:t>
            </a:r>
            <a:r>
              <a:rPr lang="en-US" dirty="0"/>
              <a:t>lets us put a small integer into each task as its “note”</a:t>
            </a:r>
          </a:p>
          <a:p>
            <a:r>
              <a:rPr lang="en-US" i="1" dirty="0" err="1"/>
              <a:t>demo_blinky_pi_main.c</a:t>
            </a:r>
            <a:endParaRPr lang="en-US" dirty="0"/>
          </a:p>
          <a:p>
            <a:pPr lvl="1">
              <a:spcBef>
                <a:spcPts val="0"/>
              </a:spcBef>
            </a:pPr>
            <a:r>
              <a:rPr lang="en-US" dirty="0"/>
              <a:t>allocates </a:t>
            </a:r>
            <a:r>
              <a:rPr lang="en-US" i="1" dirty="0" err="1"/>
              <a:t>g_debug_notes</a:t>
            </a:r>
            <a:r>
              <a:rPr lang="en-US" dirty="0"/>
              <a:t>[]</a:t>
            </a:r>
          </a:p>
          <a:p>
            <a:pPr lvl="1">
              <a:spcBef>
                <a:spcPts val="0"/>
              </a:spcBef>
            </a:pPr>
            <a:r>
              <a:rPr lang="en-US" dirty="0"/>
              <a:t>after </a:t>
            </a:r>
            <a:r>
              <a:rPr lang="en-US" dirty="0">
                <a:sym typeface="Symbol" panose="05050102010706020507" pitchFamily="18" charset="2"/>
              </a:rPr>
              <a:t> </a:t>
            </a:r>
            <a:r>
              <a:rPr lang="en-US" dirty="0"/>
              <a:t>is computed, prints them out</a:t>
            </a:r>
          </a:p>
        </p:txBody>
      </p:sp>
      <p:sp>
        <p:nvSpPr>
          <p:cNvPr id="4" name="Footer Placeholder 3">
            <a:extLst>
              <a:ext uri="{FF2B5EF4-FFF2-40B4-BE49-F238E27FC236}">
                <a16:creationId xmlns:a16="http://schemas.microsoft.com/office/drawing/2014/main" id="{3F4EC256-37D7-4092-5947-AA2D8DA038F8}"/>
              </a:ext>
            </a:extLst>
          </p:cNvPr>
          <p:cNvSpPr>
            <a:spLocks noGrp="1"/>
          </p:cNvSpPr>
          <p:nvPr>
            <p:ph type="ftr" sz="quarter" idx="11"/>
          </p:nvPr>
        </p:nvSpPr>
        <p:spPr/>
        <p:txBody>
          <a:bodyPr/>
          <a:lstStyle/>
          <a:p>
            <a:pPr>
              <a:defRPr/>
            </a:pPr>
            <a:r>
              <a:rPr lang="en-US"/>
              <a:t>EE 152 Joel Grodstein</a:t>
            </a:r>
            <a:endParaRPr lang="en-US" dirty="0"/>
          </a:p>
        </p:txBody>
      </p:sp>
    </p:spTree>
    <p:extLst>
      <p:ext uri="{BB962C8B-B14F-4D97-AF65-F5344CB8AC3E}">
        <p14:creationId xmlns:p14="http://schemas.microsoft.com/office/powerpoint/2010/main" val="3200808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50FE-9D42-D131-C708-470E292A93F5}"/>
              </a:ext>
            </a:extLst>
          </p:cNvPr>
          <p:cNvSpPr>
            <a:spLocks noGrp="1"/>
          </p:cNvSpPr>
          <p:nvPr>
            <p:ph type="title"/>
          </p:nvPr>
        </p:nvSpPr>
        <p:spPr/>
        <p:txBody>
          <a:bodyPr/>
          <a:lstStyle/>
          <a:p>
            <a:r>
              <a:rPr lang="en-US" sz="4400" b="0" i="0" u="none" strike="noStrike" dirty="0">
                <a:solidFill>
                  <a:srgbClr val="000000"/>
                </a:solidFill>
                <a:effectLst/>
                <a:latin typeface="Times New Roman" panose="02020603050405020304" pitchFamily="18" charset="0"/>
              </a:rPr>
              <a:t>Problem of the day</a:t>
            </a:r>
            <a:endParaRPr lang="en-US" dirty="0"/>
          </a:p>
        </p:txBody>
      </p:sp>
      <p:sp>
        <p:nvSpPr>
          <p:cNvPr id="3" name="Content Placeholder 2">
            <a:extLst>
              <a:ext uri="{FF2B5EF4-FFF2-40B4-BE49-F238E27FC236}">
                <a16:creationId xmlns:a16="http://schemas.microsoft.com/office/drawing/2014/main" id="{376757CD-BCEA-6283-6A7B-C9043E7D2E01}"/>
              </a:ext>
            </a:extLst>
          </p:cNvPr>
          <p:cNvSpPr>
            <a:spLocks noGrp="1"/>
          </p:cNvSpPr>
          <p:nvPr>
            <p:ph idx="1"/>
          </p:nvPr>
        </p:nvSpPr>
        <p:spPr>
          <a:xfrm>
            <a:off x="685800" y="1676400"/>
            <a:ext cx="7772400" cy="1515722"/>
          </a:xfrm>
        </p:spPr>
        <p:txBody>
          <a:bodyPr/>
          <a:lstStyle/>
          <a:p>
            <a:r>
              <a:rPr lang="en-US" b="0" i="0" u="none" strike="noStrike" dirty="0">
                <a:solidFill>
                  <a:srgbClr val="000000"/>
                </a:solidFill>
                <a:effectLst/>
                <a:latin typeface="Times New Roman" panose="02020603050405020304" pitchFamily="18" charset="0"/>
              </a:rPr>
              <a:t>How do two units talk to each other reliably without needing a ton of wires?</a:t>
            </a:r>
          </a:p>
          <a:p>
            <a:endParaRPr lang="en-US" dirty="0"/>
          </a:p>
        </p:txBody>
      </p:sp>
      <p:sp>
        <p:nvSpPr>
          <p:cNvPr id="4" name="Footer Placeholder 3">
            <a:extLst>
              <a:ext uri="{FF2B5EF4-FFF2-40B4-BE49-F238E27FC236}">
                <a16:creationId xmlns:a16="http://schemas.microsoft.com/office/drawing/2014/main" id="{E5FF6942-9B09-C203-855E-593C3266A671}"/>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253945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50FE-9D42-D131-C708-470E292A93F5}"/>
              </a:ext>
            </a:extLst>
          </p:cNvPr>
          <p:cNvSpPr>
            <a:spLocks noGrp="1"/>
          </p:cNvSpPr>
          <p:nvPr>
            <p:ph type="title"/>
          </p:nvPr>
        </p:nvSpPr>
        <p:spPr/>
        <p:txBody>
          <a:bodyPr/>
          <a:lstStyle/>
          <a:p>
            <a:r>
              <a:rPr lang="en-US" dirty="0">
                <a:solidFill>
                  <a:srgbClr val="000000"/>
                </a:solidFill>
                <a:latin typeface="Times New Roman" panose="02020603050405020304" pitchFamily="18" charset="0"/>
              </a:rPr>
              <a:t>Keep it</a:t>
            </a:r>
            <a:r>
              <a:rPr lang="en-US" sz="4400" b="0" i="0" u="none" strike="noStrike" dirty="0">
                <a:solidFill>
                  <a:srgbClr val="000000"/>
                </a:solidFill>
                <a:effectLst/>
                <a:latin typeface="Times New Roman" panose="02020603050405020304" pitchFamily="18" charset="0"/>
              </a:rPr>
              <a:t> simple</a:t>
            </a:r>
            <a:endParaRPr lang="en-US" dirty="0"/>
          </a:p>
        </p:txBody>
      </p:sp>
      <p:sp>
        <p:nvSpPr>
          <p:cNvPr id="3" name="Content Placeholder 2">
            <a:extLst>
              <a:ext uri="{FF2B5EF4-FFF2-40B4-BE49-F238E27FC236}">
                <a16:creationId xmlns:a16="http://schemas.microsoft.com/office/drawing/2014/main" id="{376757CD-BCEA-6283-6A7B-C9043E7D2E01}"/>
              </a:ext>
            </a:extLst>
          </p:cNvPr>
          <p:cNvSpPr>
            <a:spLocks noGrp="1"/>
          </p:cNvSpPr>
          <p:nvPr>
            <p:ph idx="1"/>
          </p:nvPr>
        </p:nvSpPr>
        <p:spPr>
          <a:xfrm>
            <a:off x="685800" y="1676400"/>
            <a:ext cx="7772400" cy="538374"/>
          </a:xfrm>
        </p:spPr>
        <p:txBody>
          <a:bodyPr/>
          <a:lstStyle/>
          <a:p>
            <a:r>
              <a:rPr lang="en-US" dirty="0"/>
              <a:t>Simplest method: one wire, on/off</a:t>
            </a:r>
          </a:p>
          <a:p>
            <a:endParaRPr lang="en-US" dirty="0"/>
          </a:p>
        </p:txBody>
      </p:sp>
      <p:sp>
        <p:nvSpPr>
          <p:cNvPr id="4" name="Footer Placeholder 3">
            <a:extLst>
              <a:ext uri="{FF2B5EF4-FFF2-40B4-BE49-F238E27FC236}">
                <a16:creationId xmlns:a16="http://schemas.microsoft.com/office/drawing/2014/main" id="{E5FF6942-9B09-C203-855E-593C3266A671}"/>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8FB383C9-E855-1684-2747-004E731CF651}"/>
              </a:ext>
            </a:extLst>
          </p:cNvPr>
          <p:cNvSpPr txBox="1"/>
          <p:nvPr/>
        </p:nvSpPr>
        <p:spPr>
          <a:xfrm>
            <a:off x="1818860" y="2230512"/>
            <a:ext cx="1739347" cy="1003852"/>
          </a:xfrm>
          <a:prstGeom prst="rect">
            <a:avLst/>
          </a:prstGeom>
          <a:noFill/>
          <a:ln w="34925">
            <a:solidFill>
              <a:schemeClr val="accent2"/>
            </a:solidFill>
          </a:ln>
        </p:spPr>
        <p:txBody>
          <a:bodyPr wrap="square" rtlCol="0" anchor="ctr" anchorCtr="1">
            <a:noAutofit/>
          </a:bodyPr>
          <a:lstStyle/>
          <a:p>
            <a:r>
              <a:rPr lang="en-US" dirty="0"/>
              <a:t>Transmitter</a:t>
            </a:r>
          </a:p>
        </p:txBody>
      </p:sp>
      <p:sp>
        <p:nvSpPr>
          <p:cNvPr id="6" name="TextBox 5">
            <a:extLst>
              <a:ext uri="{FF2B5EF4-FFF2-40B4-BE49-F238E27FC236}">
                <a16:creationId xmlns:a16="http://schemas.microsoft.com/office/drawing/2014/main" id="{96A8D569-C0D9-9B1F-E776-B5B490028D05}"/>
              </a:ext>
            </a:extLst>
          </p:cNvPr>
          <p:cNvSpPr txBox="1"/>
          <p:nvPr/>
        </p:nvSpPr>
        <p:spPr>
          <a:xfrm>
            <a:off x="5917089" y="2463251"/>
            <a:ext cx="932826" cy="538374"/>
          </a:xfrm>
          <a:prstGeom prst="rect">
            <a:avLst/>
          </a:prstGeom>
          <a:noFill/>
          <a:ln w="34925">
            <a:solidFill>
              <a:schemeClr val="accent2"/>
            </a:solidFill>
          </a:ln>
        </p:spPr>
        <p:txBody>
          <a:bodyPr wrap="square" rtlCol="0" anchor="ctr" anchorCtr="1">
            <a:noAutofit/>
          </a:bodyPr>
          <a:lstStyle/>
          <a:p>
            <a:r>
              <a:rPr lang="en-US" dirty="0"/>
              <a:t>LED</a:t>
            </a:r>
          </a:p>
        </p:txBody>
      </p:sp>
      <p:cxnSp>
        <p:nvCxnSpPr>
          <p:cNvPr id="8" name="Straight Arrow Connector 7">
            <a:extLst>
              <a:ext uri="{FF2B5EF4-FFF2-40B4-BE49-F238E27FC236}">
                <a16:creationId xmlns:a16="http://schemas.microsoft.com/office/drawing/2014/main" id="{BEA4BAA9-E80D-D7A9-09FA-10573DFE77B7}"/>
              </a:ext>
            </a:extLst>
          </p:cNvPr>
          <p:cNvCxnSpPr>
            <a:cxnSpLocks/>
          </p:cNvCxnSpPr>
          <p:nvPr/>
        </p:nvCxnSpPr>
        <p:spPr>
          <a:xfrm>
            <a:off x="3558207" y="2727469"/>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534211-4E57-406E-8BD0-2ED1E5402ECC}"/>
              </a:ext>
            </a:extLst>
          </p:cNvPr>
          <p:cNvSpPr txBox="1"/>
          <p:nvPr/>
        </p:nvSpPr>
        <p:spPr>
          <a:xfrm>
            <a:off x="4084980" y="2316940"/>
            <a:ext cx="1103244" cy="830997"/>
          </a:xfrm>
          <a:prstGeom prst="rect">
            <a:avLst/>
          </a:prstGeom>
          <a:noFill/>
        </p:spPr>
        <p:txBody>
          <a:bodyPr wrap="square" rtlCol="0">
            <a:spAutoFit/>
          </a:bodyPr>
          <a:lstStyle/>
          <a:p>
            <a:pPr algn="ctr"/>
            <a:r>
              <a:rPr lang="en-US" dirty="0"/>
              <a:t>one wire</a:t>
            </a:r>
          </a:p>
        </p:txBody>
      </p:sp>
      <p:sp>
        <p:nvSpPr>
          <p:cNvPr id="11" name="Content Placeholder 2">
            <a:extLst>
              <a:ext uri="{FF2B5EF4-FFF2-40B4-BE49-F238E27FC236}">
                <a16:creationId xmlns:a16="http://schemas.microsoft.com/office/drawing/2014/main" id="{8741ECEB-36D4-8A5E-CB75-EE80A3E7D027}"/>
              </a:ext>
            </a:extLst>
          </p:cNvPr>
          <p:cNvSpPr txBox="1">
            <a:spLocks/>
          </p:cNvSpPr>
          <p:nvPr/>
        </p:nvSpPr>
        <p:spPr bwMode="auto">
          <a:xfrm>
            <a:off x="689115" y="3250092"/>
            <a:ext cx="7772400" cy="23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solidFill>
                  <a:srgbClr val="000000"/>
                </a:solidFill>
                <a:latin typeface="Times New Roman" panose="02020603050405020304" pitchFamily="18" charset="0"/>
              </a:rPr>
              <a:t>Assume you receive 1s on, 1s ff, 1s on. Is that binary 101?</a:t>
            </a:r>
            <a:endParaRPr lang="en-US" kern="0" dirty="0"/>
          </a:p>
          <a:p>
            <a:pPr lvl="1">
              <a:spcBef>
                <a:spcPts val="0"/>
              </a:spcBef>
            </a:pPr>
            <a:r>
              <a:rPr lang="en-US" kern="0" dirty="0"/>
              <a:t>Hard to say without a clock</a:t>
            </a:r>
          </a:p>
          <a:p>
            <a:pPr lvl="1">
              <a:spcBef>
                <a:spcPts val="0"/>
              </a:spcBef>
            </a:pPr>
            <a:r>
              <a:rPr lang="en-US" kern="0" dirty="0"/>
              <a:t>It could also be 110011 or 111000111</a:t>
            </a:r>
          </a:p>
          <a:p>
            <a:r>
              <a:rPr lang="en-US" kern="0" dirty="0"/>
              <a:t>Having a clock is really useful!</a:t>
            </a:r>
          </a:p>
          <a:p>
            <a:endParaRPr lang="en-US" kern="0" dirty="0"/>
          </a:p>
        </p:txBody>
      </p:sp>
    </p:spTree>
    <p:extLst>
      <p:ext uri="{BB962C8B-B14F-4D97-AF65-F5344CB8AC3E}">
        <p14:creationId xmlns:p14="http://schemas.microsoft.com/office/powerpoint/2010/main" val="407205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50FE-9D42-D131-C708-470E292A93F5}"/>
              </a:ext>
            </a:extLst>
          </p:cNvPr>
          <p:cNvSpPr>
            <a:spLocks noGrp="1"/>
          </p:cNvSpPr>
          <p:nvPr>
            <p:ph type="title"/>
          </p:nvPr>
        </p:nvSpPr>
        <p:spPr/>
        <p:txBody>
          <a:bodyPr/>
          <a:lstStyle/>
          <a:p>
            <a:r>
              <a:rPr lang="en-US" dirty="0">
                <a:solidFill>
                  <a:srgbClr val="000000"/>
                </a:solidFill>
                <a:latin typeface="Times New Roman" panose="02020603050405020304" pitchFamily="18" charset="0"/>
              </a:rPr>
              <a:t>Add a clock</a:t>
            </a:r>
            <a:endParaRPr lang="en-US" dirty="0"/>
          </a:p>
        </p:txBody>
      </p:sp>
      <p:sp>
        <p:nvSpPr>
          <p:cNvPr id="4" name="Footer Placeholder 3">
            <a:extLst>
              <a:ext uri="{FF2B5EF4-FFF2-40B4-BE49-F238E27FC236}">
                <a16:creationId xmlns:a16="http://schemas.microsoft.com/office/drawing/2014/main" id="{E5FF6942-9B09-C203-855E-593C3266A671}"/>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8FB383C9-E855-1684-2747-004E731CF651}"/>
              </a:ext>
            </a:extLst>
          </p:cNvPr>
          <p:cNvSpPr txBox="1"/>
          <p:nvPr/>
        </p:nvSpPr>
        <p:spPr>
          <a:xfrm>
            <a:off x="1818860" y="1365808"/>
            <a:ext cx="1739347" cy="1003852"/>
          </a:xfrm>
          <a:prstGeom prst="rect">
            <a:avLst/>
          </a:prstGeom>
          <a:noFill/>
          <a:ln w="34925">
            <a:solidFill>
              <a:schemeClr val="accent2"/>
            </a:solidFill>
          </a:ln>
        </p:spPr>
        <p:txBody>
          <a:bodyPr wrap="square" rtlCol="0" anchor="ctr" anchorCtr="1">
            <a:noAutofit/>
          </a:bodyPr>
          <a:lstStyle/>
          <a:p>
            <a:r>
              <a:rPr lang="en-US" dirty="0"/>
              <a:t>Transmitter</a:t>
            </a:r>
          </a:p>
        </p:txBody>
      </p:sp>
      <p:cxnSp>
        <p:nvCxnSpPr>
          <p:cNvPr id="8" name="Straight Arrow Connector 7">
            <a:extLst>
              <a:ext uri="{FF2B5EF4-FFF2-40B4-BE49-F238E27FC236}">
                <a16:creationId xmlns:a16="http://schemas.microsoft.com/office/drawing/2014/main" id="{BEA4BAA9-E80D-D7A9-09FA-10573DFE77B7}"/>
              </a:ext>
            </a:extLst>
          </p:cNvPr>
          <p:cNvCxnSpPr>
            <a:cxnSpLocks/>
          </p:cNvCxnSpPr>
          <p:nvPr/>
        </p:nvCxnSpPr>
        <p:spPr>
          <a:xfrm>
            <a:off x="3558207" y="1723619"/>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534211-4E57-406E-8BD0-2ED1E5402ECC}"/>
              </a:ext>
            </a:extLst>
          </p:cNvPr>
          <p:cNvSpPr txBox="1"/>
          <p:nvPr/>
        </p:nvSpPr>
        <p:spPr>
          <a:xfrm>
            <a:off x="4084980" y="1313090"/>
            <a:ext cx="1103244" cy="830997"/>
          </a:xfrm>
          <a:prstGeom prst="rect">
            <a:avLst/>
          </a:prstGeom>
          <a:noFill/>
        </p:spPr>
        <p:txBody>
          <a:bodyPr wrap="square" rtlCol="0">
            <a:spAutoFit/>
          </a:bodyPr>
          <a:lstStyle/>
          <a:p>
            <a:pPr algn="ctr"/>
            <a:r>
              <a:rPr lang="en-US" dirty="0"/>
              <a:t>data </a:t>
            </a:r>
            <a:r>
              <a:rPr lang="en-US" dirty="0" err="1"/>
              <a:t>clk</a:t>
            </a:r>
            <a:endParaRPr lang="en-US" dirty="0"/>
          </a:p>
        </p:txBody>
      </p:sp>
      <p:sp>
        <p:nvSpPr>
          <p:cNvPr id="11" name="Content Placeholder 2">
            <a:extLst>
              <a:ext uri="{FF2B5EF4-FFF2-40B4-BE49-F238E27FC236}">
                <a16:creationId xmlns:a16="http://schemas.microsoft.com/office/drawing/2014/main" id="{8741ECEB-36D4-8A5E-CB75-EE80A3E7D027}"/>
              </a:ext>
            </a:extLst>
          </p:cNvPr>
          <p:cNvSpPr txBox="1">
            <a:spLocks/>
          </p:cNvSpPr>
          <p:nvPr/>
        </p:nvSpPr>
        <p:spPr bwMode="auto">
          <a:xfrm>
            <a:off x="689115" y="4591878"/>
            <a:ext cx="7772400" cy="168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solidFill>
                  <a:srgbClr val="000000"/>
                </a:solidFill>
                <a:latin typeface="Times New Roman" panose="02020603050405020304" pitchFamily="18" charset="0"/>
              </a:rPr>
              <a:t>Lecture done?</a:t>
            </a:r>
          </a:p>
          <a:p>
            <a:pPr lvl="1">
              <a:spcBef>
                <a:spcPts val="0"/>
              </a:spcBef>
            </a:pPr>
            <a:r>
              <a:rPr lang="en-US" kern="0" dirty="0">
                <a:solidFill>
                  <a:srgbClr val="000000"/>
                </a:solidFill>
                <a:latin typeface="Times New Roman" panose="02020603050405020304" pitchFamily="18" charset="0"/>
              </a:rPr>
              <a:t>UART gets away with one wire, not two!</a:t>
            </a:r>
          </a:p>
          <a:p>
            <a:pPr lvl="1">
              <a:spcBef>
                <a:spcPts val="0"/>
              </a:spcBef>
            </a:pPr>
            <a:r>
              <a:rPr lang="en-US" kern="0" dirty="0">
                <a:solidFill>
                  <a:srgbClr val="000000"/>
                </a:solidFill>
                <a:latin typeface="Times New Roman" panose="02020603050405020304" pitchFamily="18" charset="0"/>
              </a:rPr>
              <a:t>Transmits 8-bit data, not one bit</a:t>
            </a:r>
          </a:p>
          <a:p>
            <a:pPr lvl="1">
              <a:spcBef>
                <a:spcPts val="0"/>
              </a:spcBef>
            </a:pPr>
            <a:r>
              <a:rPr lang="en-US" kern="0" dirty="0">
                <a:solidFill>
                  <a:srgbClr val="000000"/>
                </a:solidFill>
                <a:latin typeface="Times New Roman" panose="02020603050405020304" pitchFamily="18" charset="0"/>
              </a:rPr>
              <a:t>We’ll learn a bit about I</a:t>
            </a:r>
            <a:r>
              <a:rPr lang="en-US" kern="0" baseline="30000" dirty="0">
                <a:solidFill>
                  <a:srgbClr val="000000"/>
                </a:solidFill>
                <a:latin typeface="Times New Roman" panose="02020603050405020304" pitchFamily="18" charset="0"/>
              </a:rPr>
              <a:t>2</a:t>
            </a:r>
            <a:r>
              <a:rPr lang="en-US" kern="0" dirty="0">
                <a:solidFill>
                  <a:srgbClr val="000000"/>
                </a:solidFill>
                <a:latin typeface="Times New Roman" panose="02020603050405020304" pitchFamily="18" charset="0"/>
              </a:rPr>
              <a:t>C, SPI too</a:t>
            </a:r>
            <a:endParaRPr lang="en-US" kern="0" dirty="0"/>
          </a:p>
        </p:txBody>
      </p:sp>
      <p:cxnSp>
        <p:nvCxnSpPr>
          <p:cNvPr id="10" name="Straight Arrow Connector 9">
            <a:extLst>
              <a:ext uri="{FF2B5EF4-FFF2-40B4-BE49-F238E27FC236}">
                <a16:creationId xmlns:a16="http://schemas.microsoft.com/office/drawing/2014/main" id="{44C20DB4-0547-1F63-DD19-0F5F8442DCF5}"/>
              </a:ext>
            </a:extLst>
          </p:cNvPr>
          <p:cNvCxnSpPr>
            <a:cxnSpLocks/>
          </p:cNvCxnSpPr>
          <p:nvPr/>
        </p:nvCxnSpPr>
        <p:spPr>
          <a:xfrm>
            <a:off x="3561522" y="2035043"/>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76B4F7A-46D5-DBD5-959C-2C79AF331EDA}"/>
              </a:ext>
            </a:extLst>
          </p:cNvPr>
          <p:cNvSpPr txBox="1"/>
          <p:nvPr/>
        </p:nvSpPr>
        <p:spPr>
          <a:xfrm>
            <a:off x="5927024" y="1359184"/>
            <a:ext cx="1739347" cy="1003852"/>
          </a:xfrm>
          <a:prstGeom prst="rect">
            <a:avLst/>
          </a:prstGeom>
          <a:noFill/>
          <a:ln w="34925">
            <a:solidFill>
              <a:schemeClr val="accent2"/>
            </a:solidFill>
          </a:ln>
        </p:spPr>
        <p:txBody>
          <a:bodyPr wrap="square" rtlCol="0" anchor="ctr" anchorCtr="1">
            <a:noAutofit/>
          </a:bodyPr>
          <a:lstStyle/>
          <a:p>
            <a:r>
              <a:rPr lang="en-US" dirty="0"/>
              <a:t>Receiver</a:t>
            </a:r>
          </a:p>
        </p:txBody>
      </p:sp>
      <p:cxnSp>
        <p:nvCxnSpPr>
          <p:cNvPr id="17" name="Straight Connector 16">
            <a:extLst>
              <a:ext uri="{FF2B5EF4-FFF2-40B4-BE49-F238E27FC236}">
                <a16:creationId xmlns:a16="http://schemas.microsoft.com/office/drawing/2014/main" id="{1C8561B8-DA05-AE07-E133-C7CD75057830}"/>
              </a:ext>
            </a:extLst>
          </p:cNvPr>
          <p:cNvCxnSpPr>
            <a:cxnSpLocks/>
          </p:cNvCxnSpPr>
          <p:nvPr/>
        </p:nvCxnSpPr>
        <p:spPr>
          <a:xfrm>
            <a:off x="1331843" y="3278255"/>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8EBDE8-EA1A-A8C0-7CC7-8500395082F8}"/>
              </a:ext>
            </a:extLst>
          </p:cNvPr>
          <p:cNvCxnSpPr>
            <a:cxnSpLocks/>
          </p:cNvCxnSpPr>
          <p:nvPr/>
        </p:nvCxnSpPr>
        <p:spPr>
          <a:xfrm>
            <a:off x="1802293" y="2874062"/>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1F4A98-9388-86DD-8545-F4919E2C382B}"/>
              </a:ext>
            </a:extLst>
          </p:cNvPr>
          <p:cNvCxnSpPr>
            <a:cxnSpLocks/>
          </p:cNvCxnSpPr>
          <p:nvPr/>
        </p:nvCxnSpPr>
        <p:spPr>
          <a:xfrm>
            <a:off x="2272743" y="3278255"/>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D074D6-19D1-961B-9E37-2D5673397C9F}"/>
              </a:ext>
            </a:extLst>
          </p:cNvPr>
          <p:cNvCxnSpPr>
            <a:cxnSpLocks/>
          </p:cNvCxnSpPr>
          <p:nvPr/>
        </p:nvCxnSpPr>
        <p:spPr>
          <a:xfrm>
            <a:off x="2763073" y="2874062"/>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C04B45-71A5-56DD-E2DD-A1C9E67039DF}"/>
              </a:ext>
            </a:extLst>
          </p:cNvPr>
          <p:cNvCxnSpPr>
            <a:cxnSpLocks/>
          </p:cNvCxnSpPr>
          <p:nvPr/>
        </p:nvCxnSpPr>
        <p:spPr>
          <a:xfrm flipV="1">
            <a:off x="1812232" y="2880689"/>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1433EE-C137-8A05-B699-210B0AD6E155}"/>
              </a:ext>
            </a:extLst>
          </p:cNvPr>
          <p:cNvCxnSpPr>
            <a:cxnSpLocks/>
          </p:cNvCxnSpPr>
          <p:nvPr/>
        </p:nvCxnSpPr>
        <p:spPr>
          <a:xfrm flipV="1">
            <a:off x="2262804" y="2880689"/>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D8EF84-C85A-92E5-210C-4FA97D53F01D}"/>
              </a:ext>
            </a:extLst>
          </p:cNvPr>
          <p:cNvCxnSpPr>
            <a:cxnSpLocks/>
          </p:cNvCxnSpPr>
          <p:nvPr/>
        </p:nvCxnSpPr>
        <p:spPr>
          <a:xfrm flipV="1">
            <a:off x="2769706" y="2880689"/>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29ECB0-F85C-EBF5-9A2E-0E4538D9550A}"/>
              </a:ext>
            </a:extLst>
          </p:cNvPr>
          <p:cNvCxnSpPr>
            <a:cxnSpLocks/>
          </p:cNvCxnSpPr>
          <p:nvPr/>
        </p:nvCxnSpPr>
        <p:spPr>
          <a:xfrm flipV="1">
            <a:off x="3236842" y="2880689"/>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F78EB6-53D8-0C25-4209-A75A16FB447D}"/>
              </a:ext>
            </a:extLst>
          </p:cNvPr>
          <p:cNvCxnSpPr>
            <a:cxnSpLocks/>
          </p:cNvCxnSpPr>
          <p:nvPr/>
        </p:nvCxnSpPr>
        <p:spPr>
          <a:xfrm>
            <a:off x="3243466" y="328157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62DC0FB-02F0-8A0E-1936-9F00405578D0}"/>
              </a:ext>
            </a:extLst>
          </p:cNvPr>
          <p:cNvCxnSpPr>
            <a:cxnSpLocks/>
          </p:cNvCxnSpPr>
          <p:nvPr/>
        </p:nvCxnSpPr>
        <p:spPr>
          <a:xfrm>
            <a:off x="3713916" y="2877377"/>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891B7D-8B97-93C8-86FA-39983E064571}"/>
              </a:ext>
            </a:extLst>
          </p:cNvPr>
          <p:cNvCxnSpPr>
            <a:cxnSpLocks/>
          </p:cNvCxnSpPr>
          <p:nvPr/>
        </p:nvCxnSpPr>
        <p:spPr>
          <a:xfrm>
            <a:off x="4184366" y="328157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A3B741-FB10-A8FD-FBBB-DD8733ECD6F2}"/>
              </a:ext>
            </a:extLst>
          </p:cNvPr>
          <p:cNvCxnSpPr>
            <a:cxnSpLocks/>
          </p:cNvCxnSpPr>
          <p:nvPr/>
        </p:nvCxnSpPr>
        <p:spPr>
          <a:xfrm>
            <a:off x="4674696" y="2877377"/>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5B99D9-C00A-3F0E-077C-A83B153E393A}"/>
              </a:ext>
            </a:extLst>
          </p:cNvPr>
          <p:cNvCxnSpPr>
            <a:cxnSpLocks/>
          </p:cNvCxnSpPr>
          <p:nvPr/>
        </p:nvCxnSpPr>
        <p:spPr>
          <a:xfrm flipV="1">
            <a:off x="3723855"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0988FC-6AD6-E7A7-D0B2-AC433577B401}"/>
              </a:ext>
            </a:extLst>
          </p:cNvPr>
          <p:cNvCxnSpPr>
            <a:cxnSpLocks/>
          </p:cNvCxnSpPr>
          <p:nvPr/>
        </p:nvCxnSpPr>
        <p:spPr>
          <a:xfrm flipV="1">
            <a:off x="4174427"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5F93ED-B2F5-FBE5-EC8E-B6B4ABD3D406}"/>
              </a:ext>
            </a:extLst>
          </p:cNvPr>
          <p:cNvCxnSpPr>
            <a:cxnSpLocks/>
          </p:cNvCxnSpPr>
          <p:nvPr/>
        </p:nvCxnSpPr>
        <p:spPr>
          <a:xfrm flipV="1">
            <a:off x="4681329"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977AB09-1FD6-11E0-0469-AC02C89F6484}"/>
              </a:ext>
            </a:extLst>
          </p:cNvPr>
          <p:cNvCxnSpPr>
            <a:cxnSpLocks/>
          </p:cNvCxnSpPr>
          <p:nvPr/>
        </p:nvCxnSpPr>
        <p:spPr>
          <a:xfrm flipV="1">
            <a:off x="5148465"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99CB8F-D701-0E70-2F02-B729869DA37F}"/>
              </a:ext>
            </a:extLst>
          </p:cNvPr>
          <p:cNvCxnSpPr>
            <a:cxnSpLocks/>
          </p:cNvCxnSpPr>
          <p:nvPr/>
        </p:nvCxnSpPr>
        <p:spPr>
          <a:xfrm>
            <a:off x="5161716" y="328157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56D4C2-B879-9078-0B09-CED4934C5C25}"/>
              </a:ext>
            </a:extLst>
          </p:cNvPr>
          <p:cNvCxnSpPr>
            <a:cxnSpLocks/>
          </p:cNvCxnSpPr>
          <p:nvPr/>
        </p:nvCxnSpPr>
        <p:spPr>
          <a:xfrm>
            <a:off x="5632166" y="2877377"/>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B115FF-0871-46A6-0034-9DC1038F579D}"/>
              </a:ext>
            </a:extLst>
          </p:cNvPr>
          <p:cNvCxnSpPr>
            <a:cxnSpLocks/>
          </p:cNvCxnSpPr>
          <p:nvPr/>
        </p:nvCxnSpPr>
        <p:spPr>
          <a:xfrm>
            <a:off x="6102616" y="328157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C47652F-7BB4-1988-9BAB-8361B4E923EE}"/>
              </a:ext>
            </a:extLst>
          </p:cNvPr>
          <p:cNvCxnSpPr>
            <a:cxnSpLocks/>
          </p:cNvCxnSpPr>
          <p:nvPr/>
        </p:nvCxnSpPr>
        <p:spPr>
          <a:xfrm>
            <a:off x="6592946" y="2877377"/>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1ED81F-EE13-F0FE-D470-90734C946A40}"/>
              </a:ext>
            </a:extLst>
          </p:cNvPr>
          <p:cNvCxnSpPr>
            <a:cxnSpLocks/>
          </p:cNvCxnSpPr>
          <p:nvPr/>
        </p:nvCxnSpPr>
        <p:spPr>
          <a:xfrm flipV="1">
            <a:off x="5642105"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6C38D62-4F54-1883-93C0-502AE49A4450}"/>
              </a:ext>
            </a:extLst>
          </p:cNvPr>
          <p:cNvCxnSpPr>
            <a:cxnSpLocks/>
          </p:cNvCxnSpPr>
          <p:nvPr/>
        </p:nvCxnSpPr>
        <p:spPr>
          <a:xfrm flipV="1">
            <a:off x="6092677"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618CF-DBB8-1A53-ADCE-16272F09E371}"/>
              </a:ext>
            </a:extLst>
          </p:cNvPr>
          <p:cNvCxnSpPr>
            <a:cxnSpLocks/>
          </p:cNvCxnSpPr>
          <p:nvPr/>
        </p:nvCxnSpPr>
        <p:spPr>
          <a:xfrm flipV="1">
            <a:off x="6599579"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896587-8C19-0F89-D25C-5A1C4F4A6405}"/>
              </a:ext>
            </a:extLst>
          </p:cNvPr>
          <p:cNvCxnSpPr>
            <a:cxnSpLocks/>
          </p:cNvCxnSpPr>
          <p:nvPr/>
        </p:nvCxnSpPr>
        <p:spPr>
          <a:xfrm flipV="1">
            <a:off x="7066715" y="2884004"/>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71FC55E-0264-2BA1-0856-72BFB4E81247}"/>
              </a:ext>
            </a:extLst>
          </p:cNvPr>
          <p:cNvSpPr txBox="1"/>
          <p:nvPr/>
        </p:nvSpPr>
        <p:spPr>
          <a:xfrm>
            <a:off x="202101" y="2777456"/>
            <a:ext cx="1103244" cy="1200329"/>
          </a:xfrm>
          <a:prstGeom prst="rect">
            <a:avLst/>
          </a:prstGeom>
          <a:noFill/>
        </p:spPr>
        <p:txBody>
          <a:bodyPr wrap="square" rtlCol="0">
            <a:spAutoFit/>
          </a:bodyPr>
          <a:lstStyle/>
          <a:p>
            <a:pPr algn="ctr"/>
            <a:r>
              <a:rPr lang="en-US" dirty="0" err="1"/>
              <a:t>clk</a:t>
            </a:r>
            <a:endParaRPr lang="en-US" dirty="0"/>
          </a:p>
          <a:p>
            <a:pPr algn="ctr"/>
            <a:endParaRPr lang="en-US" dirty="0"/>
          </a:p>
          <a:p>
            <a:pPr algn="ctr"/>
            <a:r>
              <a:rPr lang="en-US" dirty="0"/>
              <a:t>data</a:t>
            </a:r>
          </a:p>
        </p:txBody>
      </p:sp>
      <p:cxnSp>
        <p:nvCxnSpPr>
          <p:cNvPr id="43" name="Straight Connector 42">
            <a:extLst>
              <a:ext uri="{FF2B5EF4-FFF2-40B4-BE49-F238E27FC236}">
                <a16:creationId xmlns:a16="http://schemas.microsoft.com/office/drawing/2014/main" id="{43FBD572-0C20-E03C-1497-7E2A5F73E65F}"/>
              </a:ext>
            </a:extLst>
          </p:cNvPr>
          <p:cNvCxnSpPr>
            <a:cxnSpLocks/>
          </p:cNvCxnSpPr>
          <p:nvPr/>
        </p:nvCxnSpPr>
        <p:spPr>
          <a:xfrm>
            <a:off x="1331843" y="3611214"/>
            <a:ext cx="190499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27B2F-07B1-B6E7-C002-62FCD5E31F28}"/>
              </a:ext>
            </a:extLst>
          </p:cNvPr>
          <p:cNvCxnSpPr>
            <a:cxnSpLocks/>
          </p:cNvCxnSpPr>
          <p:nvPr/>
        </p:nvCxnSpPr>
        <p:spPr>
          <a:xfrm>
            <a:off x="3243471" y="4040252"/>
            <a:ext cx="1918242"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7B9F3A0-0AEC-F34D-2BA8-F80561A928C2}"/>
              </a:ext>
            </a:extLst>
          </p:cNvPr>
          <p:cNvCxnSpPr>
            <a:cxnSpLocks/>
          </p:cNvCxnSpPr>
          <p:nvPr/>
        </p:nvCxnSpPr>
        <p:spPr>
          <a:xfrm flipV="1">
            <a:off x="3240150" y="362115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30D02CA-0E13-EA06-6375-374D81DD630B}"/>
              </a:ext>
            </a:extLst>
          </p:cNvPr>
          <p:cNvCxnSpPr>
            <a:cxnSpLocks/>
          </p:cNvCxnSpPr>
          <p:nvPr/>
        </p:nvCxnSpPr>
        <p:spPr>
          <a:xfrm>
            <a:off x="5161716" y="3611214"/>
            <a:ext cx="191824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9E9F5B6-BB60-5634-EA3A-966668450600}"/>
              </a:ext>
            </a:extLst>
          </p:cNvPr>
          <p:cNvCxnSpPr>
            <a:cxnSpLocks/>
          </p:cNvCxnSpPr>
          <p:nvPr/>
        </p:nvCxnSpPr>
        <p:spPr>
          <a:xfrm flipV="1">
            <a:off x="5151777" y="362115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72566D-15F7-427B-9BDB-08679CDE80AC}"/>
              </a:ext>
            </a:extLst>
          </p:cNvPr>
          <p:cNvCxnSpPr>
            <a:cxnSpLocks/>
          </p:cNvCxnSpPr>
          <p:nvPr/>
        </p:nvCxnSpPr>
        <p:spPr>
          <a:xfrm flipH="1">
            <a:off x="1802293" y="2696819"/>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3DF4234-E15E-49B7-E41D-2B545540DB17}"/>
              </a:ext>
            </a:extLst>
          </p:cNvPr>
          <p:cNvCxnSpPr>
            <a:cxnSpLocks/>
          </p:cNvCxnSpPr>
          <p:nvPr/>
        </p:nvCxnSpPr>
        <p:spPr>
          <a:xfrm flipH="1">
            <a:off x="2729946" y="2696819"/>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3323B36-6AC4-4B00-D1CE-C8E43C5C0D7E}"/>
              </a:ext>
            </a:extLst>
          </p:cNvPr>
          <p:cNvCxnSpPr>
            <a:cxnSpLocks/>
          </p:cNvCxnSpPr>
          <p:nvPr/>
        </p:nvCxnSpPr>
        <p:spPr>
          <a:xfrm flipH="1">
            <a:off x="3723858" y="2696819"/>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BBCFDF3-8CEB-EBB2-4CD5-18F1B5CB7EDA}"/>
              </a:ext>
            </a:extLst>
          </p:cNvPr>
          <p:cNvCxnSpPr>
            <a:cxnSpLocks/>
          </p:cNvCxnSpPr>
          <p:nvPr/>
        </p:nvCxnSpPr>
        <p:spPr>
          <a:xfrm flipH="1">
            <a:off x="4668071" y="2696819"/>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A9EC804-A363-6A8E-CC24-5D7B1850A069}"/>
              </a:ext>
            </a:extLst>
          </p:cNvPr>
          <p:cNvCxnSpPr>
            <a:cxnSpLocks/>
          </p:cNvCxnSpPr>
          <p:nvPr/>
        </p:nvCxnSpPr>
        <p:spPr>
          <a:xfrm flipH="1">
            <a:off x="5632165" y="2696819"/>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6B928FE-3309-0552-3E80-4F01F6C3E029}"/>
              </a:ext>
            </a:extLst>
          </p:cNvPr>
          <p:cNvCxnSpPr>
            <a:cxnSpLocks/>
          </p:cNvCxnSpPr>
          <p:nvPr/>
        </p:nvCxnSpPr>
        <p:spPr>
          <a:xfrm flipH="1">
            <a:off x="6586322" y="2696819"/>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777E4BD-A333-712E-9B07-3DCCF9B7AE8B}"/>
              </a:ext>
            </a:extLst>
          </p:cNvPr>
          <p:cNvSpPr txBox="1"/>
          <p:nvPr/>
        </p:nvSpPr>
        <p:spPr>
          <a:xfrm>
            <a:off x="2077276" y="3998843"/>
            <a:ext cx="341239" cy="461665"/>
          </a:xfrm>
          <a:prstGeom prst="rect">
            <a:avLst/>
          </a:prstGeom>
          <a:noFill/>
        </p:spPr>
        <p:txBody>
          <a:bodyPr wrap="square" rtlCol="0">
            <a:spAutoFit/>
          </a:bodyPr>
          <a:lstStyle/>
          <a:p>
            <a:r>
              <a:rPr lang="en-US" dirty="0"/>
              <a:t>1</a:t>
            </a:r>
          </a:p>
        </p:txBody>
      </p:sp>
      <p:sp>
        <p:nvSpPr>
          <p:cNvPr id="63" name="TextBox 62">
            <a:extLst>
              <a:ext uri="{FF2B5EF4-FFF2-40B4-BE49-F238E27FC236}">
                <a16:creationId xmlns:a16="http://schemas.microsoft.com/office/drawing/2014/main" id="{94FE721E-56FE-BF56-5782-398AA9C7BAB4}"/>
              </a:ext>
            </a:extLst>
          </p:cNvPr>
          <p:cNvSpPr txBox="1"/>
          <p:nvPr/>
        </p:nvSpPr>
        <p:spPr>
          <a:xfrm>
            <a:off x="3084440" y="4001075"/>
            <a:ext cx="397559" cy="457200"/>
          </a:xfrm>
          <a:prstGeom prst="rect">
            <a:avLst/>
          </a:prstGeom>
          <a:noFill/>
        </p:spPr>
        <p:txBody>
          <a:bodyPr wrap="square" rtlCol="0">
            <a:spAutoFit/>
          </a:bodyPr>
          <a:lstStyle/>
          <a:p>
            <a:r>
              <a:rPr lang="en-US" dirty="0"/>
              <a:t>1</a:t>
            </a:r>
          </a:p>
        </p:txBody>
      </p:sp>
      <p:sp>
        <p:nvSpPr>
          <p:cNvPr id="64" name="TextBox 63">
            <a:extLst>
              <a:ext uri="{FF2B5EF4-FFF2-40B4-BE49-F238E27FC236}">
                <a16:creationId xmlns:a16="http://schemas.microsoft.com/office/drawing/2014/main" id="{9D9C8588-D481-D80A-5BF1-E8579FB0ED25}"/>
              </a:ext>
            </a:extLst>
          </p:cNvPr>
          <p:cNvSpPr txBox="1"/>
          <p:nvPr/>
        </p:nvSpPr>
        <p:spPr>
          <a:xfrm>
            <a:off x="5035822" y="3998843"/>
            <a:ext cx="341239" cy="461665"/>
          </a:xfrm>
          <a:prstGeom prst="rect">
            <a:avLst/>
          </a:prstGeom>
          <a:noFill/>
        </p:spPr>
        <p:txBody>
          <a:bodyPr wrap="square" rtlCol="0">
            <a:spAutoFit/>
          </a:bodyPr>
          <a:lstStyle/>
          <a:p>
            <a:r>
              <a:rPr lang="en-US" dirty="0"/>
              <a:t>0</a:t>
            </a:r>
          </a:p>
        </p:txBody>
      </p:sp>
      <p:sp>
        <p:nvSpPr>
          <p:cNvPr id="65" name="TextBox 64">
            <a:extLst>
              <a:ext uri="{FF2B5EF4-FFF2-40B4-BE49-F238E27FC236}">
                <a16:creationId xmlns:a16="http://schemas.microsoft.com/office/drawing/2014/main" id="{9FAA72B1-74A4-53C6-E178-9D672660CA9F}"/>
              </a:ext>
            </a:extLst>
          </p:cNvPr>
          <p:cNvSpPr txBox="1"/>
          <p:nvPr/>
        </p:nvSpPr>
        <p:spPr>
          <a:xfrm>
            <a:off x="3945830" y="3998843"/>
            <a:ext cx="341239" cy="461665"/>
          </a:xfrm>
          <a:prstGeom prst="rect">
            <a:avLst/>
          </a:prstGeom>
          <a:noFill/>
        </p:spPr>
        <p:txBody>
          <a:bodyPr wrap="square" rtlCol="0">
            <a:spAutoFit/>
          </a:bodyPr>
          <a:lstStyle/>
          <a:p>
            <a:r>
              <a:rPr lang="en-US" dirty="0"/>
              <a:t>0</a:t>
            </a:r>
          </a:p>
        </p:txBody>
      </p:sp>
      <p:sp>
        <p:nvSpPr>
          <p:cNvPr id="66" name="TextBox 65">
            <a:extLst>
              <a:ext uri="{FF2B5EF4-FFF2-40B4-BE49-F238E27FC236}">
                <a16:creationId xmlns:a16="http://schemas.microsoft.com/office/drawing/2014/main" id="{89AA3D15-37C2-74F5-EA5A-FC3758101E34}"/>
              </a:ext>
            </a:extLst>
          </p:cNvPr>
          <p:cNvSpPr txBox="1"/>
          <p:nvPr/>
        </p:nvSpPr>
        <p:spPr>
          <a:xfrm>
            <a:off x="5927027" y="3998843"/>
            <a:ext cx="341239" cy="461665"/>
          </a:xfrm>
          <a:prstGeom prst="rect">
            <a:avLst/>
          </a:prstGeom>
          <a:noFill/>
        </p:spPr>
        <p:txBody>
          <a:bodyPr wrap="square" rtlCol="0">
            <a:spAutoFit/>
          </a:bodyPr>
          <a:lstStyle/>
          <a:p>
            <a:r>
              <a:rPr lang="en-US" dirty="0"/>
              <a:t>1</a:t>
            </a:r>
          </a:p>
        </p:txBody>
      </p:sp>
      <p:sp>
        <p:nvSpPr>
          <p:cNvPr id="67" name="TextBox 66">
            <a:extLst>
              <a:ext uri="{FF2B5EF4-FFF2-40B4-BE49-F238E27FC236}">
                <a16:creationId xmlns:a16="http://schemas.microsoft.com/office/drawing/2014/main" id="{684072F3-2F22-A864-1823-5925926DC213}"/>
              </a:ext>
            </a:extLst>
          </p:cNvPr>
          <p:cNvSpPr txBox="1"/>
          <p:nvPr/>
        </p:nvSpPr>
        <p:spPr>
          <a:xfrm>
            <a:off x="6775164" y="3998843"/>
            <a:ext cx="341239" cy="461665"/>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811246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CB3A-0A7F-2241-4C82-98B7622AB422}"/>
              </a:ext>
            </a:extLst>
          </p:cNvPr>
          <p:cNvSpPr>
            <a:spLocks noGrp="1"/>
          </p:cNvSpPr>
          <p:nvPr>
            <p:ph type="title"/>
          </p:nvPr>
        </p:nvSpPr>
        <p:spPr/>
        <p:txBody>
          <a:bodyPr/>
          <a:lstStyle/>
          <a:p>
            <a:r>
              <a:rPr lang="en-US" dirty="0"/>
              <a:t>8-bit wide data</a:t>
            </a:r>
          </a:p>
        </p:txBody>
      </p:sp>
      <p:sp>
        <p:nvSpPr>
          <p:cNvPr id="3" name="Content Placeholder 2">
            <a:extLst>
              <a:ext uri="{FF2B5EF4-FFF2-40B4-BE49-F238E27FC236}">
                <a16:creationId xmlns:a16="http://schemas.microsoft.com/office/drawing/2014/main" id="{3D1703C8-9AEE-FD7F-2CFD-D660F1F5133E}"/>
              </a:ext>
            </a:extLst>
          </p:cNvPr>
          <p:cNvSpPr>
            <a:spLocks noGrp="1"/>
          </p:cNvSpPr>
          <p:nvPr>
            <p:ph idx="1"/>
          </p:nvPr>
        </p:nvSpPr>
        <p:spPr>
          <a:xfrm>
            <a:off x="685800" y="3607905"/>
            <a:ext cx="7772400" cy="2493852"/>
          </a:xfrm>
        </p:spPr>
        <p:txBody>
          <a:bodyPr/>
          <a:lstStyle/>
          <a:p>
            <a:r>
              <a:rPr lang="en-US" dirty="0"/>
              <a:t>This would be one way to implement 8 bits of data</a:t>
            </a:r>
          </a:p>
          <a:p>
            <a:pPr lvl="1"/>
            <a:r>
              <a:rPr lang="en-US" dirty="0"/>
              <a:t>but it’s not what UART does</a:t>
            </a:r>
          </a:p>
        </p:txBody>
      </p:sp>
      <p:sp>
        <p:nvSpPr>
          <p:cNvPr id="4" name="Footer Placeholder 3">
            <a:extLst>
              <a:ext uri="{FF2B5EF4-FFF2-40B4-BE49-F238E27FC236}">
                <a16:creationId xmlns:a16="http://schemas.microsoft.com/office/drawing/2014/main" id="{FE719385-421E-968B-6F64-1A107A3D505B}"/>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5E5A4941-B411-D6EB-9A8D-7EC5125EEEE2}"/>
              </a:ext>
            </a:extLst>
          </p:cNvPr>
          <p:cNvSpPr txBox="1"/>
          <p:nvPr/>
        </p:nvSpPr>
        <p:spPr>
          <a:xfrm>
            <a:off x="1818860" y="1365807"/>
            <a:ext cx="1739347" cy="1938991"/>
          </a:xfrm>
          <a:prstGeom prst="rect">
            <a:avLst/>
          </a:prstGeom>
          <a:noFill/>
          <a:ln w="34925">
            <a:solidFill>
              <a:schemeClr val="accent2"/>
            </a:solidFill>
          </a:ln>
        </p:spPr>
        <p:txBody>
          <a:bodyPr wrap="square" rtlCol="0" anchor="ctr" anchorCtr="1">
            <a:noAutofit/>
          </a:bodyPr>
          <a:lstStyle/>
          <a:p>
            <a:r>
              <a:rPr lang="en-US" dirty="0"/>
              <a:t>Transmitter</a:t>
            </a:r>
          </a:p>
        </p:txBody>
      </p:sp>
      <p:cxnSp>
        <p:nvCxnSpPr>
          <p:cNvPr id="6" name="Straight Arrow Connector 5">
            <a:extLst>
              <a:ext uri="{FF2B5EF4-FFF2-40B4-BE49-F238E27FC236}">
                <a16:creationId xmlns:a16="http://schemas.microsoft.com/office/drawing/2014/main" id="{BAC7DCF6-2E9A-BCB4-C7E4-FA505CE8DF49}"/>
              </a:ext>
            </a:extLst>
          </p:cNvPr>
          <p:cNvCxnSpPr>
            <a:cxnSpLocks/>
          </p:cNvCxnSpPr>
          <p:nvPr/>
        </p:nvCxnSpPr>
        <p:spPr>
          <a:xfrm>
            <a:off x="3554898" y="1723619"/>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C8F677-69A5-0299-2E6B-F895A5483A88}"/>
              </a:ext>
            </a:extLst>
          </p:cNvPr>
          <p:cNvSpPr txBox="1"/>
          <p:nvPr/>
        </p:nvSpPr>
        <p:spPr>
          <a:xfrm>
            <a:off x="4084980" y="1313090"/>
            <a:ext cx="1103244" cy="1938992"/>
          </a:xfrm>
          <a:prstGeom prst="rect">
            <a:avLst/>
          </a:prstGeom>
          <a:noFill/>
        </p:spPr>
        <p:txBody>
          <a:bodyPr wrap="square" rtlCol="0">
            <a:spAutoFit/>
          </a:bodyPr>
          <a:lstStyle/>
          <a:p>
            <a:pPr algn="ctr"/>
            <a:r>
              <a:rPr lang="en-US" sz="2000" dirty="0" err="1"/>
              <a:t>clk</a:t>
            </a:r>
            <a:endParaRPr lang="en-US" sz="2000" dirty="0"/>
          </a:p>
          <a:p>
            <a:pPr algn="ctr"/>
            <a:r>
              <a:rPr lang="en-US" sz="2000" dirty="0"/>
              <a:t>data0</a:t>
            </a:r>
          </a:p>
          <a:p>
            <a:pPr algn="ctr"/>
            <a:r>
              <a:rPr lang="en-US" sz="2000" dirty="0"/>
              <a:t>data1</a:t>
            </a:r>
          </a:p>
          <a:p>
            <a:pPr algn="ctr"/>
            <a:r>
              <a:rPr lang="en-US" sz="2000" dirty="0"/>
              <a:t>data2</a:t>
            </a:r>
          </a:p>
          <a:p>
            <a:pPr algn="ctr"/>
            <a:r>
              <a:rPr lang="en-US" sz="2000" dirty="0"/>
              <a:t>…</a:t>
            </a:r>
          </a:p>
          <a:p>
            <a:pPr algn="ctr"/>
            <a:r>
              <a:rPr lang="en-US" sz="2000" dirty="0"/>
              <a:t>data7</a:t>
            </a:r>
          </a:p>
        </p:txBody>
      </p:sp>
      <p:cxnSp>
        <p:nvCxnSpPr>
          <p:cNvPr id="8" name="Straight Arrow Connector 7">
            <a:extLst>
              <a:ext uri="{FF2B5EF4-FFF2-40B4-BE49-F238E27FC236}">
                <a16:creationId xmlns:a16="http://schemas.microsoft.com/office/drawing/2014/main" id="{AA498AF9-08E0-4096-9854-2189AB95997B}"/>
              </a:ext>
            </a:extLst>
          </p:cNvPr>
          <p:cNvCxnSpPr>
            <a:cxnSpLocks/>
          </p:cNvCxnSpPr>
          <p:nvPr/>
        </p:nvCxnSpPr>
        <p:spPr>
          <a:xfrm>
            <a:off x="3554898" y="1965470"/>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114E43-1785-EA65-FA5B-38F29EC245C0}"/>
              </a:ext>
            </a:extLst>
          </p:cNvPr>
          <p:cNvSpPr txBox="1"/>
          <p:nvPr/>
        </p:nvSpPr>
        <p:spPr>
          <a:xfrm>
            <a:off x="5927024" y="1359182"/>
            <a:ext cx="1739347" cy="1938528"/>
          </a:xfrm>
          <a:prstGeom prst="rect">
            <a:avLst/>
          </a:prstGeom>
          <a:noFill/>
          <a:ln w="34925">
            <a:solidFill>
              <a:schemeClr val="accent2"/>
            </a:solidFill>
          </a:ln>
        </p:spPr>
        <p:txBody>
          <a:bodyPr wrap="square" rtlCol="0" anchor="ctr" anchorCtr="1">
            <a:noAutofit/>
          </a:bodyPr>
          <a:lstStyle/>
          <a:p>
            <a:r>
              <a:rPr lang="en-US" dirty="0"/>
              <a:t>Receiver</a:t>
            </a:r>
          </a:p>
        </p:txBody>
      </p:sp>
      <p:cxnSp>
        <p:nvCxnSpPr>
          <p:cNvPr id="16" name="Straight Arrow Connector 15">
            <a:extLst>
              <a:ext uri="{FF2B5EF4-FFF2-40B4-BE49-F238E27FC236}">
                <a16:creationId xmlns:a16="http://schemas.microsoft.com/office/drawing/2014/main" id="{43D8B23F-F34A-0A30-9A29-433F2ED60894}"/>
              </a:ext>
            </a:extLst>
          </p:cNvPr>
          <p:cNvCxnSpPr>
            <a:cxnSpLocks/>
          </p:cNvCxnSpPr>
          <p:nvPr/>
        </p:nvCxnSpPr>
        <p:spPr>
          <a:xfrm>
            <a:off x="3554898" y="2247077"/>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59235D9-89E1-97B4-67D5-E7A8B61DE3A7}"/>
              </a:ext>
            </a:extLst>
          </p:cNvPr>
          <p:cNvCxnSpPr>
            <a:cxnSpLocks/>
          </p:cNvCxnSpPr>
          <p:nvPr/>
        </p:nvCxnSpPr>
        <p:spPr>
          <a:xfrm>
            <a:off x="3554898" y="2548561"/>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6501E47-99F1-7690-926C-CB4D15FDBA0F}"/>
              </a:ext>
            </a:extLst>
          </p:cNvPr>
          <p:cNvCxnSpPr>
            <a:cxnSpLocks/>
          </p:cNvCxnSpPr>
          <p:nvPr/>
        </p:nvCxnSpPr>
        <p:spPr>
          <a:xfrm>
            <a:off x="3554898" y="3148216"/>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75A37D-368E-D4A6-F747-D1FE2818E9B9}"/>
              </a:ext>
            </a:extLst>
          </p:cNvPr>
          <p:cNvCxnSpPr>
            <a:cxnSpLocks/>
          </p:cNvCxnSpPr>
          <p:nvPr/>
        </p:nvCxnSpPr>
        <p:spPr>
          <a:xfrm>
            <a:off x="3554898" y="2843422"/>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882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C3CD-86FF-A368-89F5-297D2B5EDD73}"/>
              </a:ext>
            </a:extLst>
          </p:cNvPr>
          <p:cNvSpPr>
            <a:spLocks noGrp="1"/>
          </p:cNvSpPr>
          <p:nvPr>
            <p:ph type="title"/>
          </p:nvPr>
        </p:nvSpPr>
        <p:spPr/>
        <p:txBody>
          <a:bodyPr/>
          <a:lstStyle/>
          <a:p>
            <a:r>
              <a:rPr lang="en-US" dirty="0"/>
              <a:t>Shift register</a:t>
            </a:r>
          </a:p>
        </p:txBody>
      </p:sp>
      <p:sp>
        <p:nvSpPr>
          <p:cNvPr id="4" name="Footer Placeholder 3">
            <a:extLst>
              <a:ext uri="{FF2B5EF4-FFF2-40B4-BE49-F238E27FC236}">
                <a16:creationId xmlns:a16="http://schemas.microsoft.com/office/drawing/2014/main" id="{066BB9CF-0F81-14EC-222C-414B1BAAABE3}"/>
              </a:ext>
            </a:extLst>
          </p:cNvPr>
          <p:cNvSpPr>
            <a:spLocks noGrp="1"/>
          </p:cNvSpPr>
          <p:nvPr>
            <p:ph type="ftr" sz="quarter" idx="11"/>
          </p:nvPr>
        </p:nvSpPr>
        <p:spPr/>
        <p:txBody>
          <a:bodyPr/>
          <a:lstStyle/>
          <a:p>
            <a:pPr>
              <a:defRPr/>
            </a:pPr>
            <a:r>
              <a:rPr lang="en-US" dirty="0"/>
              <a:t>EE 152 Joel Grodstein</a:t>
            </a:r>
          </a:p>
        </p:txBody>
      </p:sp>
      <p:sp>
        <p:nvSpPr>
          <p:cNvPr id="35" name="Content Placeholder 34">
            <a:extLst>
              <a:ext uri="{FF2B5EF4-FFF2-40B4-BE49-F238E27FC236}">
                <a16:creationId xmlns:a16="http://schemas.microsoft.com/office/drawing/2014/main" id="{26BBE920-F575-003F-DFA7-6CAB04E8B58B}"/>
              </a:ext>
            </a:extLst>
          </p:cNvPr>
          <p:cNvSpPr>
            <a:spLocks noGrp="1"/>
          </p:cNvSpPr>
          <p:nvPr>
            <p:ph idx="1"/>
          </p:nvPr>
        </p:nvSpPr>
        <p:spPr>
          <a:xfrm>
            <a:off x="685800" y="3784075"/>
            <a:ext cx="7772400" cy="2109830"/>
          </a:xfrm>
        </p:spPr>
        <p:txBody>
          <a:bodyPr/>
          <a:lstStyle/>
          <a:p>
            <a:r>
              <a:rPr lang="en-US" dirty="0"/>
              <a:t>Parallel-in, serial-out shift register</a:t>
            </a:r>
          </a:p>
          <a:p>
            <a:pPr lvl="1">
              <a:spcBef>
                <a:spcPts val="0"/>
              </a:spcBef>
            </a:pPr>
            <a:r>
              <a:rPr lang="en-US" dirty="0"/>
              <a:t>Lives inside the transmitter</a:t>
            </a:r>
          </a:p>
          <a:p>
            <a:pPr lvl="1">
              <a:spcBef>
                <a:spcPts val="0"/>
              </a:spcBef>
            </a:pPr>
            <a:r>
              <a:rPr lang="en-US" dirty="0"/>
              <a:t>And the receiver has a serial-in, parallel-out version</a:t>
            </a:r>
          </a:p>
        </p:txBody>
      </p:sp>
      <p:cxnSp>
        <p:nvCxnSpPr>
          <p:cNvPr id="75" name="Straight Connector 74">
            <a:extLst>
              <a:ext uri="{FF2B5EF4-FFF2-40B4-BE49-F238E27FC236}">
                <a16:creationId xmlns:a16="http://schemas.microsoft.com/office/drawing/2014/main" id="{7C511322-C774-5D89-72E9-0890A11BA9C8}"/>
              </a:ext>
            </a:extLst>
          </p:cNvPr>
          <p:cNvCxnSpPr/>
          <p:nvPr/>
        </p:nvCxnSpPr>
        <p:spPr>
          <a:xfrm>
            <a:off x="1769166" y="3260035"/>
            <a:ext cx="5758065"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5BC388FF-A0E3-54EF-9BD1-C5B3D90D2F08}"/>
              </a:ext>
            </a:extLst>
          </p:cNvPr>
          <p:cNvGrpSpPr/>
          <p:nvPr/>
        </p:nvGrpSpPr>
        <p:grpSpPr>
          <a:xfrm>
            <a:off x="6178823" y="1702902"/>
            <a:ext cx="1673079" cy="1580325"/>
            <a:chOff x="5095457" y="1702902"/>
            <a:chExt cx="1673079" cy="1580325"/>
          </a:xfrm>
        </p:grpSpPr>
        <p:sp>
          <p:nvSpPr>
            <p:cNvPr id="22" name="TextBox 21">
              <a:extLst>
                <a:ext uri="{FF2B5EF4-FFF2-40B4-BE49-F238E27FC236}">
                  <a16:creationId xmlns:a16="http://schemas.microsoft.com/office/drawing/2014/main" id="{11F05255-839D-1283-CF0E-FEF6F8C01A55}"/>
                </a:ext>
              </a:extLst>
            </p:cNvPr>
            <p:cNvSpPr txBox="1"/>
            <p:nvPr/>
          </p:nvSpPr>
          <p:spPr>
            <a:xfrm>
              <a:off x="6082736" y="2242930"/>
              <a:ext cx="685800" cy="830997"/>
            </a:xfrm>
            <a:prstGeom prst="rect">
              <a:avLst/>
            </a:prstGeom>
            <a:noFill/>
            <a:ln w="34925">
              <a:solidFill>
                <a:schemeClr val="accent2"/>
              </a:solidFill>
            </a:ln>
          </p:spPr>
          <p:txBody>
            <a:bodyPr wrap="square" rtlCol="0">
              <a:noAutofit/>
            </a:bodyPr>
            <a:lstStyle/>
            <a:p>
              <a:pPr>
                <a:lnSpc>
                  <a:spcPts val="2000"/>
                </a:lnSpc>
              </a:pPr>
              <a:r>
                <a:rPr lang="en-US" sz="1800" dirty="0"/>
                <a:t>D   Q</a:t>
              </a:r>
            </a:p>
            <a:p>
              <a:pPr>
                <a:lnSpc>
                  <a:spcPts val="2000"/>
                </a:lnSpc>
              </a:pPr>
              <a:endParaRPr lang="en-US" sz="1800" dirty="0"/>
            </a:p>
            <a:p>
              <a:pPr>
                <a:lnSpc>
                  <a:spcPts val="2000"/>
                </a:lnSpc>
              </a:pPr>
              <a:r>
                <a:rPr lang="en-US" sz="1800" dirty="0"/>
                <a:t>  CK</a:t>
              </a:r>
            </a:p>
          </p:txBody>
        </p:sp>
        <p:sp>
          <p:nvSpPr>
            <p:cNvPr id="69" name="Arrow: Pentagon 68">
              <a:extLst>
                <a:ext uri="{FF2B5EF4-FFF2-40B4-BE49-F238E27FC236}">
                  <a16:creationId xmlns:a16="http://schemas.microsoft.com/office/drawing/2014/main" id="{82A33683-5A38-5A68-A20F-EB631FDC7871}"/>
                </a:ext>
              </a:extLst>
            </p:cNvPr>
            <p:cNvSpPr/>
            <p:nvPr/>
          </p:nvSpPr>
          <p:spPr>
            <a:xfrm>
              <a:off x="5433387" y="2073967"/>
              <a:ext cx="367748" cy="457200"/>
            </a:xfrm>
            <a:prstGeom prst="homePlat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97E5D2B-E0FA-E338-26AD-FCBA8BDA86BF}"/>
                </a:ext>
              </a:extLst>
            </p:cNvPr>
            <p:cNvCxnSpPr/>
            <p:nvPr/>
          </p:nvCxnSpPr>
          <p:spPr>
            <a:xfrm>
              <a:off x="5095457" y="2431773"/>
              <a:ext cx="34786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184FE3F-68FF-B04C-B5FD-26523E510531}"/>
                </a:ext>
              </a:extLst>
            </p:cNvPr>
            <p:cNvCxnSpPr>
              <a:stCxn id="69" idx="3"/>
            </p:cNvCxnSpPr>
            <p:nvPr/>
          </p:nvCxnSpPr>
          <p:spPr>
            <a:xfrm>
              <a:off x="5801135" y="2302567"/>
              <a:ext cx="261732" cy="1292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F34696-C69F-137F-7932-199999E11E8F}"/>
                </a:ext>
              </a:extLst>
            </p:cNvPr>
            <p:cNvCxnSpPr/>
            <p:nvPr/>
          </p:nvCxnSpPr>
          <p:spPr>
            <a:xfrm>
              <a:off x="5254484" y="2242930"/>
              <a:ext cx="18288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BB98CDD-D874-5054-E1F3-266BFDB61993}"/>
                </a:ext>
              </a:extLst>
            </p:cNvPr>
            <p:cNvCxnSpPr/>
            <p:nvPr/>
          </p:nvCxnSpPr>
          <p:spPr>
            <a:xfrm flipV="1">
              <a:off x="5254482" y="1702902"/>
              <a:ext cx="0" cy="549967"/>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90CA1B5-7B64-EDBA-D924-B2BB69EAAA95}"/>
                </a:ext>
              </a:extLst>
            </p:cNvPr>
            <p:cNvCxnSpPr>
              <a:cxnSpLocks/>
            </p:cNvCxnSpPr>
            <p:nvPr/>
          </p:nvCxnSpPr>
          <p:spPr>
            <a:xfrm>
              <a:off x="6443872" y="3074505"/>
              <a:ext cx="0" cy="20872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5" name="TextBox 84">
            <a:extLst>
              <a:ext uri="{FF2B5EF4-FFF2-40B4-BE49-F238E27FC236}">
                <a16:creationId xmlns:a16="http://schemas.microsoft.com/office/drawing/2014/main" id="{FAC42ADD-37B2-9C66-158F-6014952B3821}"/>
              </a:ext>
            </a:extLst>
          </p:cNvPr>
          <p:cNvSpPr txBox="1"/>
          <p:nvPr/>
        </p:nvSpPr>
        <p:spPr>
          <a:xfrm>
            <a:off x="947536" y="1590256"/>
            <a:ext cx="593033" cy="461665"/>
          </a:xfrm>
          <a:prstGeom prst="rect">
            <a:avLst/>
          </a:prstGeom>
          <a:noFill/>
        </p:spPr>
        <p:txBody>
          <a:bodyPr wrap="square" rtlCol="0">
            <a:spAutoFit/>
          </a:bodyPr>
          <a:lstStyle/>
          <a:p>
            <a:r>
              <a:rPr lang="en-US" dirty="0"/>
              <a:t>P3</a:t>
            </a:r>
          </a:p>
        </p:txBody>
      </p:sp>
      <p:sp>
        <p:nvSpPr>
          <p:cNvPr id="86" name="TextBox 85">
            <a:extLst>
              <a:ext uri="{FF2B5EF4-FFF2-40B4-BE49-F238E27FC236}">
                <a16:creationId xmlns:a16="http://schemas.microsoft.com/office/drawing/2014/main" id="{8B16FAF7-623C-F6EC-B993-FF18C7A21CAC}"/>
              </a:ext>
            </a:extLst>
          </p:cNvPr>
          <p:cNvSpPr txBox="1"/>
          <p:nvPr/>
        </p:nvSpPr>
        <p:spPr>
          <a:xfrm>
            <a:off x="2590806" y="1590256"/>
            <a:ext cx="593033" cy="461665"/>
          </a:xfrm>
          <a:prstGeom prst="rect">
            <a:avLst/>
          </a:prstGeom>
          <a:noFill/>
        </p:spPr>
        <p:txBody>
          <a:bodyPr wrap="square" rtlCol="0">
            <a:spAutoFit/>
          </a:bodyPr>
          <a:lstStyle/>
          <a:p>
            <a:r>
              <a:rPr lang="en-US" dirty="0"/>
              <a:t>P2</a:t>
            </a:r>
          </a:p>
        </p:txBody>
      </p:sp>
      <p:sp>
        <p:nvSpPr>
          <p:cNvPr id="87" name="TextBox 86">
            <a:extLst>
              <a:ext uri="{FF2B5EF4-FFF2-40B4-BE49-F238E27FC236}">
                <a16:creationId xmlns:a16="http://schemas.microsoft.com/office/drawing/2014/main" id="{519722EB-BB1E-291D-EF93-F77CF0DF2547}"/>
              </a:ext>
            </a:extLst>
          </p:cNvPr>
          <p:cNvSpPr txBox="1"/>
          <p:nvPr/>
        </p:nvSpPr>
        <p:spPr>
          <a:xfrm>
            <a:off x="4260571" y="1590256"/>
            <a:ext cx="593033" cy="461665"/>
          </a:xfrm>
          <a:prstGeom prst="rect">
            <a:avLst/>
          </a:prstGeom>
          <a:noFill/>
        </p:spPr>
        <p:txBody>
          <a:bodyPr wrap="square" rtlCol="0">
            <a:spAutoFit/>
          </a:bodyPr>
          <a:lstStyle/>
          <a:p>
            <a:r>
              <a:rPr lang="en-US" dirty="0"/>
              <a:t>P1</a:t>
            </a:r>
          </a:p>
        </p:txBody>
      </p:sp>
      <p:sp>
        <p:nvSpPr>
          <p:cNvPr id="89" name="TextBox 88">
            <a:extLst>
              <a:ext uri="{FF2B5EF4-FFF2-40B4-BE49-F238E27FC236}">
                <a16:creationId xmlns:a16="http://schemas.microsoft.com/office/drawing/2014/main" id="{0D54E14D-10E8-A7F1-DD3A-9995EF9092E0}"/>
              </a:ext>
            </a:extLst>
          </p:cNvPr>
          <p:cNvSpPr txBox="1"/>
          <p:nvPr/>
        </p:nvSpPr>
        <p:spPr>
          <a:xfrm>
            <a:off x="7868467" y="2044142"/>
            <a:ext cx="1106571" cy="461665"/>
          </a:xfrm>
          <a:prstGeom prst="rect">
            <a:avLst/>
          </a:prstGeom>
          <a:noFill/>
        </p:spPr>
        <p:txBody>
          <a:bodyPr wrap="square" rtlCol="0">
            <a:spAutoFit/>
          </a:bodyPr>
          <a:lstStyle/>
          <a:p>
            <a:r>
              <a:rPr lang="en-US" dirty="0" err="1"/>
              <a:t>ser_out</a:t>
            </a:r>
            <a:endParaRPr lang="en-US" dirty="0"/>
          </a:p>
        </p:txBody>
      </p:sp>
      <p:sp>
        <p:nvSpPr>
          <p:cNvPr id="90" name="TextBox 89">
            <a:extLst>
              <a:ext uri="{FF2B5EF4-FFF2-40B4-BE49-F238E27FC236}">
                <a16:creationId xmlns:a16="http://schemas.microsoft.com/office/drawing/2014/main" id="{4934AEDD-3590-EDE8-AABF-A6F8684FE37D}"/>
              </a:ext>
            </a:extLst>
          </p:cNvPr>
          <p:cNvSpPr txBox="1"/>
          <p:nvPr/>
        </p:nvSpPr>
        <p:spPr>
          <a:xfrm>
            <a:off x="1547195" y="2879031"/>
            <a:ext cx="593033" cy="461665"/>
          </a:xfrm>
          <a:prstGeom prst="rect">
            <a:avLst/>
          </a:prstGeom>
          <a:noFill/>
        </p:spPr>
        <p:txBody>
          <a:bodyPr wrap="square" rtlCol="0">
            <a:spAutoFit/>
          </a:bodyPr>
          <a:lstStyle/>
          <a:p>
            <a:r>
              <a:rPr lang="en-US" dirty="0" err="1"/>
              <a:t>clk</a:t>
            </a:r>
            <a:endParaRPr lang="en-US" dirty="0"/>
          </a:p>
        </p:txBody>
      </p:sp>
      <p:grpSp>
        <p:nvGrpSpPr>
          <p:cNvPr id="92" name="Group 91">
            <a:extLst>
              <a:ext uri="{FF2B5EF4-FFF2-40B4-BE49-F238E27FC236}">
                <a16:creationId xmlns:a16="http://schemas.microsoft.com/office/drawing/2014/main" id="{2A570D7D-5900-BDF3-4E5C-2F6F42100E67}"/>
              </a:ext>
            </a:extLst>
          </p:cNvPr>
          <p:cNvGrpSpPr/>
          <p:nvPr/>
        </p:nvGrpSpPr>
        <p:grpSpPr>
          <a:xfrm>
            <a:off x="4532241" y="1696278"/>
            <a:ext cx="1673079" cy="1580325"/>
            <a:chOff x="5095457" y="1702902"/>
            <a:chExt cx="1673079" cy="1580325"/>
          </a:xfrm>
        </p:grpSpPr>
        <p:sp>
          <p:nvSpPr>
            <p:cNvPr id="93" name="TextBox 92">
              <a:extLst>
                <a:ext uri="{FF2B5EF4-FFF2-40B4-BE49-F238E27FC236}">
                  <a16:creationId xmlns:a16="http://schemas.microsoft.com/office/drawing/2014/main" id="{12AC654D-3303-C9E1-FD2C-9A5EEA38B235}"/>
                </a:ext>
              </a:extLst>
            </p:cNvPr>
            <p:cNvSpPr txBox="1"/>
            <p:nvPr/>
          </p:nvSpPr>
          <p:spPr>
            <a:xfrm>
              <a:off x="6082736" y="2242930"/>
              <a:ext cx="685800" cy="830997"/>
            </a:xfrm>
            <a:prstGeom prst="rect">
              <a:avLst/>
            </a:prstGeom>
            <a:noFill/>
            <a:ln w="34925">
              <a:solidFill>
                <a:schemeClr val="accent2"/>
              </a:solidFill>
            </a:ln>
          </p:spPr>
          <p:txBody>
            <a:bodyPr wrap="square" rtlCol="0">
              <a:noAutofit/>
            </a:bodyPr>
            <a:lstStyle/>
            <a:p>
              <a:pPr>
                <a:lnSpc>
                  <a:spcPts val="2000"/>
                </a:lnSpc>
              </a:pPr>
              <a:r>
                <a:rPr lang="en-US" sz="1800" dirty="0"/>
                <a:t>D   Q</a:t>
              </a:r>
            </a:p>
            <a:p>
              <a:pPr>
                <a:lnSpc>
                  <a:spcPts val="2000"/>
                </a:lnSpc>
              </a:pPr>
              <a:endParaRPr lang="en-US" sz="1800" dirty="0"/>
            </a:p>
            <a:p>
              <a:pPr>
                <a:lnSpc>
                  <a:spcPts val="2000"/>
                </a:lnSpc>
              </a:pPr>
              <a:r>
                <a:rPr lang="en-US" sz="1800" dirty="0"/>
                <a:t>  CK</a:t>
              </a:r>
            </a:p>
          </p:txBody>
        </p:sp>
        <p:sp>
          <p:nvSpPr>
            <p:cNvPr id="94" name="Arrow: Pentagon 93">
              <a:extLst>
                <a:ext uri="{FF2B5EF4-FFF2-40B4-BE49-F238E27FC236}">
                  <a16:creationId xmlns:a16="http://schemas.microsoft.com/office/drawing/2014/main" id="{9092D981-610E-2D31-663C-FD6D44A9450C}"/>
                </a:ext>
              </a:extLst>
            </p:cNvPr>
            <p:cNvSpPr/>
            <p:nvPr/>
          </p:nvSpPr>
          <p:spPr>
            <a:xfrm>
              <a:off x="5433387" y="2073967"/>
              <a:ext cx="367748" cy="457200"/>
            </a:xfrm>
            <a:prstGeom prst="homePlat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7736F919-721C-E420-10A9-28902919D8AA}"/>
                </a:ext>
              </a:extLst>
            </p:cNvPr>
            <p:cNvCxnSpPr/>
            <p:nvPr/>
          </p:nvCxnSpPr>
          <p:spPr>
            <a:xfrm>
              <a:off x="5095457" y="2431773"/>
              <a:ext cx="34786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8B22EDF-E28D-BC92-9011-8A52D8D70A04}"/>
                </a:ext>
              </a:extLst>
            </p:cNvPr>
            <p:cNvCxnSpPr>
              <a:stCxn id="94" idx="3"/>
            </p:cNvCxnSpPr>
            <p:nvPr/>
          </p:nvCxnSpPr>
          <p:spPr>
            <a:xfrm>
              <a:off x="5801135" y="2302567"/>
              <a:ext cx="261732" cy="1292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64B687B-FE98-741F-39DA-878BFB8F26E9}"/>
                </a:ext>
              </a:extLst>
            </p:cNvPr>
            <p:cNvCxnSpPr/>
            <p:nvPr/>
          </p:nvCxnSpPr>
          <p:spPr>
            <a:xfrm>
              <a:off x="5254484" y="2242930"/>
              <a:ext cx="18288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1BF189A-EE5B-B513-4C32-1D55253FB5F4}"/>
                </a:ext>
              </a:extLst>
            </p:cNvPr>
            <p:cNvCxnSpPr/>
            <p:nvPr/>
          </p:nvCxnSpPr>
          <p:spPr>
            <a:xfrm flipV="1">
              <a:off x="5254482" y="1702902"/>
              <a:ext cx="0" cy="549967"/>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F0712ED-7553-6BB9-14C0-68C53F3994BD}"/>
                </a:ext>
              </a:extLst>
            </p:cNvPr>
            <p:cNvCxnSpPr>
              <a:cxnSpLocks/>
            </p:cNvCxnSpPr>
            <p:nvPr/>
          </p:nvCxnSpPr>
          <p:spPr>
            <a:xfrm>
              <a:off x="6443872" y="3074505"/>
              <a:ext cx="0" cy="20872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2BE8C99D-B29C-84D4-4C5D-2D0522C5BA4C}"/>
              </a:ext>
            </a:extLst>
          </p:cNvPr>
          <p:cNvGrpSpPr/>
          <p:nvPr/>
        </p:nvGrpSpPr>
        <p:grpSpPr>
          <a:xfrm>
            <a:off x="2882351" y="1686339"/>
            <a:ext cx="1673079" cy="1580325"/>
            <a:chOff x="5095457" y="1702902"/>
            <a:chExt cx="1673079" cy="1580325"/>
          </a:xfrm>
        </p:grpSpPr>
        <p:sp>
          <p:nvSpPr>
            <p:cNvPr id="101" name="TextBox 100">
              <a:extLst>
                <a:ext uri="{FF2B5EF4-FFF2-40B4-BE49-F238E27FC236}">
                  <a16:creationId xmlns:a16="http://schemas.microsoft.com/office/drawing/2014/main" id="{FD7B6B8C-90BE-4A4A-B41B-6650CAAC6AFA}"/>
                </a:ext>
              </a:extLst>
            </p:cNvPr>
            <p:cNvSpPr txBox="1"/>
            <p:nvPr/>
          </p:nvSpPr>
          <p:spPr>
            <a:xfrm>
              <a:off x="6082736" y="2242930"/>
              <a:ext cx="685800" cy="830997"/>
            </a:xfrm>
            <a:prstGeom prst="rect">
              <a:avLst/>
            </a:prstGeom>
            <a:noFill/>
            <a:ln w="34925">
              <a:solidFill>
                <a:schemeClr val="accent2"/>
              </a:solidFill>
            </a:ln>
          </p:spPr>
          <p:txBody>
            <a:bodyPr wrap="square" rtlCol="0">
              <a:noAutofit/>
            </a:bodyPr>
            <a:lstStyle/>
            <a:p>
              <a:pPr>
                <a:lnSpc>
                  <a:spcPts val="2000"/>
                </a:lnSpc>
              </a:pPr>
              <a:r>
                <a:rPr lang="en-US" sz="1800" dirty="0"/>
                <a:t>D   Q</a:t>
              </a:r>
            </a:p>
            <a:p>
              <a:pPr>
                <a:lnSpc>
                  <a:spcPts val="2000"/>
                </a:lnSpc>
              </a:pPr>
              <a:endParaRPr lang="en-US" sz="1800" dirty="0"/>
            </a:p>
            <a:p>
              <a:pPr>
                <a:lnSpc>
                  <a:spcPts val="2000"/>
                </a:lnSpc>
              </a:pPr>
              <a:r>
                <a:rPr lang="en-US" sz="1800" dirty="0"/>
                <a:t>  CK</a:t>
              </a:r>
            </a:p>
          </p:txBody>
        </p:sp>
        <p:sp>
          <p:nvSpPr>
            <p:cNvPr id="102" name="Arrow: Pentagon 101">
              <a:extLst>
                <a:ext uri="{FF2B5EF4-FFF2-40B4-BE49-F238E27FC236}">
                  <a16:creationId xmlns:a16="http://schemas.microsoft.com/office/drawing/2014/main" id="{F5C1A452-6896-A874-3257-4EA9FF4E4478}"/>
                </a:ext>
              </a:extLst>
            </p:cNvPr>
            <p:cNvSpPr/>
            <p:nvPr/>
          </p:nvSpPr>
          <p:spPr>
            <a:xfrm>
              <a:off x="5433387" y="2073967"/>
              <a:ext cx="367748" cy="457200"/>
            </a:xfrm>
            <a:prstGeom prst="homePlat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EDD7442-9ECA-6CD5-D5CD-CE6DFC0DC18F}"/>
                </a:ext>
              </a:extLst>
            </p:cNvPr>
            <p:cNvCxnSpPr/>
            <p:nvPr/>
          </p:nvCxnSpPr>
          <p:spPr>
            <a:xfrm>
              <a:off x="5095457" y="2431773"/>
              <a:ext cx="34786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7575C18-394D-DEFF-E272-401A5FF79F9B}"/>
                </a:ext>
              </a:extLst>
            </p:cNvPr>
            <p:cNvCxnSpPr>
              <a:stCxn id="102" idx="3"/>
            </p:cNvCxnSpPr>
            <p:nvPr/>
          </p:nvCxnSpPr>
          <p:spPr>
            <a:xfrm>
              <a:off x="5801135" y="2302567"/>
              <a:ext cx="261732" cy="1292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C81534E-67A7-7E2B-6272-75BEAF935422}"/>
                </a:ext>
              </a:extLst>
            </p:cNvPr>
            <p:cNvCxnSpPr/>
            <p:nvPr/>
          </p:nvCxnSpPr>
          <p:spPr>
            <a:xfrm>
              <a:off x="5254484" y="2242930"/>
              <a:ext cx="18288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DDB694D-66D4-F67B-397F-23E2D4CA0AC3}"/>
                </a:ext>
              </a:extLst>
            </p:cNvPr>
            <p:cNvCxnSpPr/>
            <p:nvPr/>
          </p:nvCxnSpPr>
          <p:spPr>
            <a:xfrm flipV="1">
              <a:off x="5254482" y="1702902"/>
              <a:ext cx="0" cy="549967"/>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F4510E0-FDCE-2DA9-16C5-976B80546301}"/>
                </a:ext>
              </a:extLst>
            </p:cNvPr>
            <p:cNvCxnSpPr>
              <a:cxnSpLocks/>
            </p:cNvCxnSpPr>
            <p:nvPr/>
          </p:nvCxnSpPr>
          <p:spPr>
            <a:xfrm>
              <a:off x="6443872" y="3074505"/>
              <a:ext cx="0" cy="20872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3A0C3BF5-F4E5-C9C9-33E2-3CAE6E4564A1}"/>
              </a:ext>
            </a:extLst>
          </p:cNvPr>
          <p:cNvGrpSpPr/>
          <p:nvPr/>
        </p:nvGrpSpPr>
        <p:grpSpPr>
          <a:xfrm>
            <a:off x="1202643" y="1676400"/>
            <a:ext cx="1673079" cy="1580325"/>
            <a:chOff x="5095457" y="1702902"/>
            <a:chExt cx="1673079" cy="1580325"/>
          </a:xfrm>
        </p:grpSpPr>
        <p:sp>
          <p:nvSpPr>
            <p:cNvPr id="109" name="TextBox 108">
              <a:extLst>
                <a:ext uri="{FF2B5EF4-FFF2-40B4-BE49-F238E27FC236}">
                  <a16:creationId xmlns:a16="http://schemas.microsoft.com/office/drawing/2014/main" id="{91F52170-D18C-C509-6042-37BFE846C8B3}"/>
                </a:ext>
              </a:extLst>
            </p:cNvPr>
            <p:cNvSpPr txBox="1"/>
            <p:nvPr/>
          </p:nvSpPr>
          <p:spPr>
            <a:xfrm>
              <a:off x="6082736" y="2242930"/>
              <a:ext cx="685800" cy="830997"/>
            </a:xfrm>
            <a:prstGeom prst="rect">
              <a:avLst/>
            </a:prstGeom>
            <a:noFill/>
            <a:ln w="34925">
              <a:solidFill>
                <a:schemeClr val="accent2"/>
              </a:solidFill>
            </a:ln>
          </p:spPr>
          <p:txBody>
            <a:bodyPr wrap="square" rtlCol="0">
              <a:noAutofit/>
            </a:bodyPr>
            <a:lstStyle/>
            <a:p>
              <a:pPr>
                <a:lnSpc>
                  <a:spcPts val="2000"/>
                </a:lnSpc>
              </a:pPr>
              <a:r>
                <a:rPr lang="en-US" sz="1800" dirty="0"/>
                <a:t>D   Q</a:t>
              </a:r>
            </a:p>
            <a:p>
              <a:pPr>
                <a:lnSpc>
                  <a:spcPts val="2000"/>
                </a:lnSpc>
              </a:pPr>
              <a:endParaRPr lang="en-US" sz="1800" dirty="0"/>
            </a:p>
            <a:p>
              <a:pPr>
                <a:lnSpc>
                  <a:spcPts val="2000"/>
                </a:lnSpc>
              </a:pPr>
              <a:r>
                <a:rPr lang="en-US" sz="1800" dirty="0"/>
                <a:t>  CK</a:t>
              </a:r>
            </a:p>
          </p:txBody>
        </p:sp>
        <p:sp>
          <p:nvSpPr>
            <p:cNvPr id="110" name="Arrow: Pentagon 109">
              <a:extLst>
                <a:ext uri="{FF2B5EF4-FFF2-40B4-BE49-F238E27FC236}">
                  <a16:creationId xmlns:a16="http://schemas.microsoft.com/office/drawing/2014/main" id="{675202C8-7340-E136-41D5-7EC416ACE267}"/>
                </a:ext>
              </a:extLst>
            </p:cNvPr>
            <p:cNvSpPr/>
            <p:nvPr/>
          </p:nvSpPr>
          <p:spPr>
            <a:xfrm>
              <a:off x="5433387" y="2073967"/>
              <a:ext cx="367748" cy="457200"/>
            </a:xfrm>
            <a:prstGeom prst="homePlat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DB690EB7-4BF7-B1FE-1F45-74099724ABC7}"/>
                </a:ext>
              </a:extLst>
            </p:cNvPr>
            <p:cNvCxnSpPr/>
            <p:nvPr/>
          </p:nvCxnSpPr>
          <p:spPr>
            <a:xfrm>
              <a:off x="5095457" y="2431773"/>
              <a:ext cx="34786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0A6D82A-3E97-2825-C071-83443CF50D21}"/>
                </a:ext>
              </a:extLst>
            </p:cNvPr>
            <p:cNvCxnSpPr>
              <a:stCxn id="110" idx="3"/>
            </p:cNvCxnSpPr>
            <p:nvPr/>
          </p:nvCxnSpPr>
          <p:spPr>
            <a:xfrm>
              <a:off x="5801135" y="2302567"/>
              <a:ext cx="261732" cy="12920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49D203A-9260-22CA-13DD-98C52D9DF9F3}"/>
                </a:ext>
              </a:extLst>
            </p:cNvPr>
            <p:cNvCxnSpPr/>
            <p:nvPr/>
          </p:nvCxnSpPr>
          <p:spPr>
            <a:xfrm>
              <a:off x="5254484" y="2242930"/>
              <a:ext cx="18288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935C962-9C5C-F77F-F012-81DD7E58C424}"/>
                </a:ext>
              </a:extLst>
            </p:cNvPr>
            <p:cNvCxnSpPr/>
            <p:nvPr/>
          </p:nvCxnSpPr>
          <p:spPr>
            <a:xfrm flipV="1">
              <a:off x="5254482" y="1702902"/>
              <a:ext cx="0" cy="549967"/>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7670BFF-941F-42E6-7C28-1A966A14BD90}"/>
                </a:ext>
              </a:extLst>
            </p:cNvPr>
            <p:cNvCxnSpPr>
              <a:cxnSpLocks/>
            </p:cNvCxnSpPr>
            <p:nvPr/>
          </p:nvCxnSpPr>
          <p:spPr>
            <a:xfrm>
              <a:off x="6443872" y="3074505"/>
              <a:ext cx="0" cy="20872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82C2241C-84AC-783B-F470-56CBEEFEF996}"/>
              </a:ext>
            </a:extLst>
          </p:cNvPr>
          <p:cNvSpPr txBox="1"/>
          <p:nvPr/>
        </p:nvSpPr>
        <p:spPr>
          <a:xfrm>
            <a:off x="5943597" y="1593571"/>
            <a:ext cx="593033" cy="461665"/>
          </a:xfrm>
          <a:prstGeom prst="rect">
            <a:avLst/>
          </a:prstGeom>
          <a:noFill/>
        </p:spPr>
        <p:txBody>
          <a:bodyPr wrap="square" rtlCol="0">
            <a:spAutoFit/>
          </a:bodyPr>
          <a:lstStyle/>
          <a:p>
            <a:r>
              <a:rPr lang="en-US" dirty="0"/>
              <a:t>P0</a:t>
            </a:r>
          </a:p>
        </p:txBody>
      </p:sp>
    </p:spTree>
    <p:extLst>
      <p:ext uri="{BB962C8B-B14F-4D97-AF65-F5344CB8AC3E}">
        <p14:creationId xmlns:p14="http://schemas.microsoft.com/office/powerpoint/2010/main" val="2544978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EFDC-E335-A947-9588-9EDA67FCC011}"/>
              </a:ext>
            </a:extLst>
          </p:cNvPr>
          <p:cNvSpPr>
            <a:spLocks noGrp="1"/>
          </p:cNvSpPr>
          <p:nvPr>
            <p:ph type="title"/>
          </p:nvPr>
        </p:nvSpPr>
        <p:spPr/>
        <p:txBody>
          <a:bodyPr/>
          <a:lstStyle/>
          <a:p>
            <a:r>
              <a:rPr lang="en-US" dirty="0"/>
              <a:t>The problems</a:t>
            </a:r>
          </a:p>
        </p:txBody>
      </p:sp>
      <p:sp>
        <p:nvSpPr>
          <p:cNvPr id="3" name="Content Placeholder 2">
            <a:extLst>
              <a:ext uri="{FF2B5EF4-FFF2-40B4-BE49-F238E27FC236}">
                <a16:creationId xmlns:a16="http://schemas.microsoft.com/office/drawing/2014/main" id="{431BF875-EEB2-4EF0-F3E2-32B5F84816F0}"/>
              </a:ext>
            </a:extLst>
          </p:cNvPr>
          <p:cNvSpPr>
            <a:spLocks noGrp="1"/>
          </p:cNvSpPr>
          <p:nvPr>
            <p:ph idx="1"/>
          </p:nvPr>
        </p:nvSpPr>
        <p:spPr>
          <a:xfrm>
            <a:off x="685800" y="1229138"/>
            <a:ext cx="7772400" cy="1781840"/>
          </a:xfrm>
        </p:spPr>
        <p:txBody>
          <a:bodyPr/>
          <a:lstStyle/>
          <a:p>
            <a:r>
              <a:rPr lang="en-US" dirty="0"/>
              <a:t>We want 8-bit data but only use one data wire</a:t>
            </a:r>
          </a:p>
          <a:p>
            <a:pPr lvl="1"/>
            <a:r>
              <a:rPr lang="en-US" dirty="0"/>
              <a:t>Parallel-to-serial shift register in the transmitter, serial-to-parallel in the receiver</a:t>
            </a:r>
          </a:p>
          <a:p>
            <a:pPr lvl="1"/>
            <a:r>
              <a:rPr lang="en-US" dirty="0"/>
              <a:t>What did we trade away to get this?</a:t>
            </a:r>
          </a:p>
        </p:txBody>
      </p:sp>
      <p:sp>
        <p:nvSpPr>
          <p:cNvPr id="4" name="Footer Placeholder 3">
            <a:extLst>
              <a:ext uri="{FF2B5EF4-FFF2-40B4-BE49-F238E27FC236}">
                <a16:creationId xmlns:a16="http://schemas.microsoft.com/office/drawing/2014/main" id="{BE00CDF9-5C78-439C-35CD-B2120054A3FD}"/>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28DD35A7-A336-16BE-38AB-D8E70621D2BC}"/>
              </a:ext>
            </a:extLst>
          </p:cNvPr>
          <p:cNvSpPr txBox="1"/>
          <p:nvPr/>
        </p:nvSpPr>
        <p:spPr>
          <a:xfrm>
            <a:off x="1818860" y="3274121"/>
            <a:ext cx="1739347" cy="1003852"/>
          </a:xfrm>
          <a:prstGeom prst="rect">
            <a:avLst/>
          </a:prstGeom>
          <a:noFill/>
          <a:ln w="34925">
            <a:solidFill>
              <a:schemeClr val="accent2"/>
            </a:solidFill>
          </a:ln>
        </p:spPr>
        <p:txBody>
          <a:bodyPr wrap="square" rtlCol="0" anchor="ctr" anchorCtr="1">
            <a:noAutofit/>
          </a:bodyPr>
          <a:lstStyle/>
          <a:p>
            <a:r>
              <a:rPr lang="en-US" dirty="0"/>
              <a:t>Transmitter</a:t>
            </a:r>
          </a:p>
        </p:txBody>
      </p:sp>
      <p:cxnSp>
        <p:nvCxnSpPr>
          <p:cNvPr id="6" name="Straight Arrow Connector 5">
            <a:extLst>
              <a:ext uri="{FF2B5EF4-FFF2-40B4-BE49-F238E27FC236}">
                <a16:creationId xmlns:a16="http://schemas.microsoft.com/office/drawing/2014/main" id="{EBC7D459-7F6F-3B73-5B89-9C2BE437B28A}"/>
              </a:ext>
            </a:extLst>
          </p:cNvPr>
          <p:cNvCxnSpPr>
            <a:cxnSpLocks/>
          </p:cNvCxnSpPr>
          <p:nvPr/>
        </p:nvCxnSpPr>
        <p:spPr>
          <a:xfrm>
            <a:off x="3558207" y="3631932"/>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AB33F0-4A78-440C-D091-CB46D5CD2079}"/>
              </a:ext>
            </a:extLst>
          </p:cNvPr>
          <p:cNvSpPr txBox="1"/>
          <p:nvPr/>
        </p:nvSpPr>
        <p:spPr>
          <a:xfrm>
            <a:off x="4084980" y="3221403"/>
            <a:ext cx="1103244" cy="830997"/>
          </a:xfrm>
          <a:prstGeom prst="rect">
            <a:avLst/>
          </a:prstGeom>
          <a:noFill/>
        </p:spPr>
        <p:txBody>
          <a:bodyPr wrap="square" rtlCol="0">
            <a:spAutoFit/>
          </a:bodyPr>
          <a:lstStyle/>
          <a:p>
            <a:pPr algn="ctr"/>
            <a:r>
              <a:rPr lang="en-US" dirty="0"/>
              <a:t>data </a:t>
            </a:r>
            <a:r>
              <a:rPr lang="en-US" dirty="0" err="1"/>
              <a:t>clk</a:t>
            </a:r>
            <a:endParaRPr lang="en-US" dirty="0"/>
          </a:p>
        </p:txBody>
      </p:sp>
      <p:cxnSp>
        <p:nvCxnSpPr>
          <p:cNvPr id="8" name="Straight Arrow Connector 7">
            <a:extLst>
              <a:ext uri="{FF2B5EF4-FFF2-40B4-BE49-F238E27FC236}">
                <a16:creationId xmlns:a16="http://schemas.microsoft.com/office/drawing/2014/main" id="{7D7C636A-565B-B933-047D-EE412B85EAE6}"/>
              </a:ext>
            </a:extLst>
          </p:cNvPr>
          <p:cNvCxnSpPr>
            <a:cxnSpLocks/>
          </p:cNvCxnSpPr>
          <p:nvPr/>
        </p:nvCxnSpPr>
        <p:spPr>
          <a:xfrm>
            <a:off x="3561522" y="3943356"/>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46917A-D779-5333-779A-09C0F84722F8}"/>
              </a:ext>
            </a:extLst>
          </p:cNvPr>
          <p:cNvSpPr txBox="1"/>
          <p:nvPr/>
        </p:nvSpPr>
        <p:spPr>
          <a:xfrm>
            <a:off x="5927024" y="3267497"/>
            <a:ext cx="1739347" cy="1003852"/>
          </a:xfrm>
          <a:prstGeom prst="rect">
            <a:avLst/>
          </a:prstGeom>
          <a:noFill/>
          <a:ln w="34925">
            <a:solidFill>
              <a:schemeClr val="accent2"/>
            </a:solidFill>
          </a:ln>
        </p:spPr>
        <p:txBody>
          <a:bodyPr wrap="square" rtlCol="0" anchor="ctr" anchorCtr="1">
            <a:noAutofit/>
          </a:bodyPr>
          <a:lstStyle/>
          <a:p>
            <a:r>
              <a:rPr lang="en-US" dirty="0"/>
              <a:t>Receiver</a:t>
            </a:r>
          </a:p>
        </p:txBody>
      </p:sp>
      <p:cxnSp>
        <p:nvCxnSpPr>
          <p:cNvPr id="10" name="Straight Connector 9">
            <a:extLst>
              <a:ext uri="{FF2B5EF4-FFF2-40B4-BE49-F238E27FC236}">
                <a16:creationId xmlns:a16="http://schemas.microsoft.com/office/drawing/2014/main" id="{117F9039-F254-A646-09D2-469F8C196810}"/>
              </a:ext>
            </a:extLst>
          </p:cNvPr>
          <p:cNvCxnSpPr>
            <a:cxnSpLocks/>
          </p:cNvCxnSpPr>
          <p:nvPr/>
        </p:nvCxnSpPr>
        <p:spPr>
          <a:xfrm>
            <a:off x="1331843" y="5186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381A68-BA69-0C42-64A6-F5143178F633}"/>
              </a:ext>
            </a:extLst>
          </p:cNvPr>
          <p:cNvCxnSpPr>
            <a:cxnSpLocks/>
          </p:cNvCxnSpPr>
          <p:nvPr/>
        </p:nvCxnSpPr>
        <p:spPr>
          <a:xfrm>
            <a:off x="1802293" y="4782375"/>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C22AB0-F516-5CAD-6774-63C89B0CDCF9}"/>
              </a:ext>
            </a:extLst>
          </p:cNvPr>
          <p:cNvCxnSpPr>
            <a:cxnSpLocks/>
          </p:cNvCxnSpPr>
          <p:nvPr/>
        </p:nvCxnSpPr>
        <p:spPr>
          <a:xfrm>
            <a:off x="2272743" y="5186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226B1A-B080-A619-CCBF-29C951C47579}"/>
              </a:ext>
            </a:extLst>
          </p:cNvPr>
          <p:cNvCxnSpPr>
            <a:cxnSpLocks/>
          </p:cNvCxnSpPr>
          <p:nvPr/>
        </p:nvCxnSpPr>
        <p:spPr>
          <a:xfrm>
            <a:off x="2763073" y="4782375"/>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FC6EF4-4E42-EC33-4C40-F701F574E048}"/>
              </a:ext>
            </a:extLst>
          </p:cNvPr>
          <p:cNvCxnSpPr>
            <a:cxnSpLocks/>
          </p:cNvCxnSpPr>
          <p:nvPr/>
        </p:nvCxnSpPr>
        <p:spPr>
          <a:xfrm flipV="1">
            <a:off x="1812232" y="4789002"/>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193475-E083-57F8-C13D-C344BCF9F015}"/>
              </a:ext>
            </a:extLst>
          </p:cNvPr>
          <p:cNvCxnSpPr>
            <a:cxnSpLocks/>
          </p:cNvCxnSpPr>
          <p:nvPr/>
        </p:nvCxnSpPr>
        <p:spPr>
          <a:xfrm flipV="1">
            <a:off x="2262804" y="4789002"/>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E049D6-8ED0-C898-DAB6-48397D6BC4CE}"/>
              </a:ext>
            </a:extLst>
          </p:cNvPr>
          <p:cNvCxnSpPr>
            <a:cxnSpLocks/>
          </p:cNvCxnSpPr>
          <p:nvPr/>
        </p:nvCxnSpPr>
        <p:spPr>
          <a:xfrm flipV="1">
            <a:off x="2769706" y="4789002"/>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6BAC84-7811-1027-DFF2-7654E4D72C17}"/>
              </a:ext>
            </a:extLst>
          </p:cNvPr>
          <p:cNvCxnSpPr>
            <a:cxnSpLocks/>
          </p:cNvCxnSpPr>
          <p:nvPr/>
        </p:nvCxnSpPr>
        <p:spPr>
          <a:xfrm flipV="1">
            <a:off x="3236842" y="4789002"/>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033DA7-8414-0087-3B29-D2040710D734}"/>
              </a:ext>
            </a:extLst>
          </p:cNvPr>
          <p:cNvCxnSpPr>
            <a:cxnSpLocks/>
          </p:cNvCxnSpPr>
          <p:nvPr/>
        </p:nvCxnSpPr>
        <p:spPr>
          <a:xfrm>
            <a:off x="3243466" y="518988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5629812-8AC3-8F15-2DF2-F655A8FF138C}"/>
              </a:ext>
            </a:extLst>
          </p:cNvPr>
          <p:cNvCxnSpPr>
            <a:cxnSpLocks/>
          </p:cNvCxnSpPr>
          <p:nvPr/>
        </p:nvCxnSpPr>
        <p:spPr>
          <a:xfrm>
            <a:off x="3713916" y="478569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8D733E-0480-4BA6-168A-ED3012EEBB3C}"/>
              </a:ext>
            </a:extLst>
          </p:cNvPr>
          <p:cNvCxnSpPr>
            <a:cxnSpLocks/>
          </p:cNvCxnSpPr>
          <p:nvPr/>
        </p:nvCxnSpPr>
        <p:spPr>
          <a:xfrm>
            <a:off x="4184366" y="518988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BD4013-AEFC-2943-0600-64BC3001CE04}"/>
              </a:ext>
            </a:extLst>
          </p:cNvPr>
          <p:cNvCxnSpPr>
            <a:cxnSpLocks/>
          </p:cNvCxnSpPr>
          <p:nvPr/>
        </p:nvCxnSpPr>
        <p:spPr>
          <a:xfrm>
            <a:off x="4674696" y="478569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1AF64F-78B5-1285-933D-F6F412490F54}"/>
              </a:ext>
            </a:extLst>
          </p:cNvPr>
          <p:cNvCxnSpPr>
            <a:cxnSpLocks/>
          </p:cNvCxnSpPr>
          <p:nvPr/>
        </p:nvCxnSpPr>
        <p:spPr>
          <a:xfrm flipV="1">
            <a:off x="3723855"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16DBD1-BAA8-2B0D-9B57-FD0BB00A75C2}"/>
              </a:ext>
            </a:extLst>
          </p:cNvPr>
          <p:cNvCxnSpPr>
            <a:cxnSpLocks/>
          </p:cNvCxnSpPr>
          <p:nvPr/>
        </p:nvCxnSpPr>
        <p:spPr>
          <a:xfrm flipV="1">
            <a:off x="4174427"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2746DC6-66F7-2BDC-76E8-F4914F2A6BB1}"/>
              </a:ext>
            </a:extLst>
          </p:cNvPr>
          <p:cNvCxnSpPr>
            <a:cxnSpLocks/>
          </p:cNvCxnSpPr>
          <p:nvPr/>
        </p:nvCxnSpPr>
        <p:spPr>
          <a:xfrm flipV="1">
            <a:off x="4681329"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971363-1798-16E0-CC7C-65E8F1ABAE97}"/>
              </a:ext>
            </a:extLst>
          </p:cNvPr>
          <p:cNvCxnSpPr>
            <a:cxnSpLocks/>
          </p:cNvCxnSpPr>
          <p:nvPr/>
        </p:nvCxnSpPr>
        <p:spPr>
          <a:xfrm flipV="1">
            <a:off x="5148465"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A019937-619D-7BED-06B3-B0464556038F}"/>
              </a:ext>
            </a:extLst>
          </p:cNvPr>
          <p:cNvCxnSpPr>
            <a:cxnSpLocks/>
          </p:cNvCxnSpPr>
          <p:nvPr/>
        </p:nvCxnSpPr>
        <p:spPr>
          <a:xfrm>
            <a:off x="5161716" y="518988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5E0B762-7555-E13D-8E0F-43556725FA3A}"/>
              </a:ext>
            </a:extLst>
          </p:cNvPr>
          <p:cNvCxnSpPr>
            <a:cxnSpLocks/>
          </p:cNvCxnSpPr>
          <p:nvPr/>
        </p:nvCxnSpPr>
        <p:spPr>
          <a:xfrm>
            <a:off x="5632166" y="478569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7B79F6-2972-6190-72B2-444A39656049}"/>
              </a:ext>
            </a:extLst>
          </p:cNvPr>
          <p:cNvCxnSpPr>
            <a:cxnSpLocks/>
          </p:cNvCxnSpPr>
          <p:nvPr/>
        </p:nvCxnSpPr>
        <p:spPr>
          <a:xfrm>
            <a:off x="6102616" y="518988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50933C-3947-E65D-DA83-1ACF4ECD1585}"/>
              </a:ext>
            </a:extLst>
          </p:cNvPr>
          <p:cNvCxnSpPr>
            <a:cxnSpLocks/>
          </p:cNvCxnSpPr>
          <p:nvPr/>
        </p:nvCxnSpPr>
        <p:spPr>
          <a:xfrm>
            <a:off x="6592946" y="4785690"/>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05AFE7-DA8F-1608-F79E-5745C5508723}"/>
              </a:ext>
            </a:extLst>
          </p:cNvPr>
          <p:cNvCxnSpPr>
            <a:cxnSpLocks/>
          </p:cNvCxnSpPr>
          <p:nvPr/>
        </p:nvCxnSpPr>
        <p:spPr>
          <a:xfrm flipV="1">
            <a:off x="5642105"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C929F6D-CEAA-0FC9-2729-4C4C729115A0}"/>
              </a:ext>
            </a:extLst>
          </p:cNvPr>
          <p:cNvCxnSpPr>
            <a:cxnSpLocks/>
          </p:cNvCxnSpPr>
          <p:nvPr/>
        </p:nvCxnSpPr>
        <p:spPr>
          <a:xfrm flipV="1">
            <a:off x="6092677"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E81B63B-0AA0-398E-6F69-0962DA9390FA}"/>
              </a:ext>
            </a:extLst>
          </p:cNvPr>
          <p:cNvCxnSpPr>
            <a:cxnSpLocks/>
          </p:cNvCxnSpPr>
          <p:nvPr/>
        </p:nvCxnSpPr>
        <p:spPr>
          <a:xfrm flipV="1">
            <a:off x="6599579"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8C24746-6CD3-ED9A-B203-A44BE6D43AD3}"/>
              </a:ext>
            </a:extLst>
          </p:cNvPr>
          <p:cNvCxnSpPr>
            <a:cxnSpLocks/>
          </p:cNvCxnSpPr>
          <p:nvPr/>
        </p:nvCxnSpPr>
        <p:spPr>
          <a:xfrm flipV="1">
            <a:off x="7066715" y="4792317"/>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FCD69D0-B5CC-D06A-AE31-1BDF50AEFAF5}"/>
              </a:ext>
            </a:extLst>
          </p:cNvPr>
          <p:cNvSpPr txBox="1"/>
          <p:nvPr/>
        </p:nvSpPr>
        <p:spPr>
          <a:xfrm>
            <a:off x="202101" y="4685769"/>
            <a:ext cx="1103244" cy="1200329"/>
          </a:xfrm>
          <a:prstGeom prst="rect">
            <a:avLst/>
          </a:prstGeom>
          <a:noFill/>
        </p:spPr>
        <p:txBody>
          <a:bodyPr wrap="square" rtlCol="0">
            <a:spAutoFit/>
          </a:bodyPr>
          <a:lstStyle/>
          <a:p>
            <a:pPr algn="ctr"/>
            <a:r>
              <a:rPr lang="en-US" dirty="0" err="1"/>
              <a:t>clk</a:t>
            </a:r>
            <a:endParaRPr lang="en-US" dirty="0"/>
          </a:p>
          <a:p>
            <a:pPr algn="ctr"/>
            <a:endParaRPr lang="en-US" dirty="0"/>
          </a:p>
          <a:p>
            <a:pPr algn="ctr"/>
            <a:r>
              <a:rPr lang="en-US" dirty="0"/>
              <a:t>data</a:t>
            </a:r>
          </a:p>
        </p:txBody>
      </p:sp>
      <p:cxnSp>
        <p:nvCxnSpPr>
          <p:cNvPr id="35" name="Straight Connector 34">
            <a:extLst>
              <a:ext uri="{FF2B5EF4-FFF2-40B4-BE49-F238E27FC236}">
                <a16:creationId xmlns:a16="http://schemas.microsoft.com/office/drawing/2014/main" id="{9B607842-2B7B-EBAE-3141-52941D2082BC}"/>
              </a:ext>
            </a:extLst>
          </p:cNvPr>
          <p:cNvCxnSpPr>
            <a:cxnSpLocks/>
          </p:cNvCxnSpPr>
          <p:nvPr/>
        </p:nvCxnSpPr>
        <p:spPr>
          <a:xfrm>
            <a:off x="1331843" y="5519527"/>
            <a:ext cx="190499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1A49C0-F671-4116-B701-F9DB441CD831}"/>
              </a:ext>
            </a:extLst>
          </p:cNvPr>
          <p:cNvCxnSpPr>
            <a:cxnSpLocks/>
          </p:cNvCxnSpPr>
          <p:nvPr/>
        </p:nvCxnSpPr>
        <p:spPr>
          <a:xfrm>
            <a:off x="3243471" y="5948565"/>
            <a:ext cx="1918242"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4B55641-3F6B-93DA-73A8-35161944E4EF}"/>
              </a:ext>
            </a:extLst>
          </p:cNvPr>
          <p:cNvCxnSpPr>
            <a:cxnSpLocks/>
          </p:cNvCxnSpPr>
          <p:nvPr/>
        </p:nvCxnSpPr>
        <p:spPr>
          <a:xfrm flipV="1">
            <a:off x="3240150" y="552947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DC53DA1-2257-A391-60D7-F82761EE5910}"/>
              </a:ext>
            </a:extLst>
          </p:cNvPr>
          <p:cNvCxnSpPr>
            <a:cxnSpLocks/>
          </p:cNvCxnSpPr>
          <p:nvPr/>
        </p:nvCxnSpPr>
        <p:spPr>
          <a:xfrm>
            <a:off x="5161716" y="5519527"/>
            <a:ext cx="191824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877BCD-995F-77A7-215F-60DCCA127591}"/>
              </a:ext>
            </a:extLst>
          </p:cNvPr>
          <p:cNvCxnSpPr>
            <a:cxnSpLocks/>
          </p:cNvCxnSpPr>
          <p:nvPr/>
        </p:nvCxnSpPr>
        <p:spPr>
          <a:xfrm flipV="1">
            <a:off x="5151777" y="552947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9CD198A-937E-CE25-8920-0C86E1BD0E3D}"/>
              </a:ext>
            </a:extLst>
          </p:cNvPr>
          <p:cNvCxnSpPr>
            <a:cxnSpLocks/>
          </p:cNvCxnSpPr>
          <p:nvPr/>
        </p:nvCxnSpPr>
        <p:spPr>
          <a:xfrm flipH="1">
            <a:off x="1802293" y="4605132"/>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408FAFC-3CE1-5972-2690-1F6A61228624}"/>
              </a:ext>
            </a:extLst>
          </p:cNvPr>
          <p:cNvCxnSpPr>
            <a:cxnSpLocks/>
          </p:cNvCxnSpPr>
          <p:nvPr/>
        </p:nvCxnSpPr>
        <p:spPr>
          <a:xfrm flipH="1">
            <a:off x="2729946" y="4605132"/>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0184E2-7AC8-BE0E-3072-91416B2988F3}"/>
              </a:ext>
            </a:extLst>
          </p:cNvPr>
          <p:cNvCxnSpPr>
            <a:cxnSpLocks/>
          </p:cNvCxnSpPr>
          <p:nvPr/>
        </p:nvCxnSpPr>
        <p:spPr>
          <a:xfrm flipH="1">
            <a:off x="3723858" y="4605132"/>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9EC38C-B972-12C8-1B1E-7E3EE1AE8A35}"/>
              </a:ext>
            </a:extLst>
          </p:cNvPr>
          <p:cNvCxnSpPr>
            <a:cxnSpLocks/>
          </p:cNvCxnSpPr>
          <p:nvPr/>
        </p:nvCxnSpPr>
        <p:spPr>
          <a:xfrm flipH="1">
            <a:off x="4668071" y="4605132"/>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EC5D97-A562-E694-83D5-F115656E0ACE}"/>
              </a:ext>
            </a:extLst>
          </p:cNvPr>
          <p:cNvCxnSpPr>
            <a:cxnSpLocks/>
          </p:cNvCxnSpPr>
          <p:nvPr/>
        </p:nvCxnSpPr>
        <p:spPr>
          <a:xfrm flipH="1">
            <a:off x="5632165" y="4605132"/>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32A9933-67C6-DE84-63B2-EF67E13934C9}"/>
              </a:ext>
            </a:extLst>
          </p:cNvPr>
          <p:cNvCxnSpPr>
            <a:cxnSpLocks/>
          </p:cNvCxnSpPr>
          <p:nvPr/>
        </p:nvCxnSpPr>
        <p:spPr>
          <a:xfrm flipH="1">
            <a:off x="6586322" y="4605132"/>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D7FA96F-ABE5-56BE-02DA-867D079F9207}"/>
              </a:ext>
            </a:extLst>
          </p:cNvPr>
          <p:cNvSpPr txBox="1"/>
          <p:nvPr/>
        </p:nvSpPr>
        <p:spPr>
          <a:xfrm>
            <a:off x="2077276" y="5907156"/>
            <a:ext cx="341239" cy="461665"/>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BA763812-BFC4-D74C-468D-9F2585926FFF}"/>
              </a:ext>
            </a:extLst>
          </p:cNvPr>
          <p:cNvSpPr txBox="1"/>
          <p:nvPr/>
        </p:nvSpPr>
        <p:spPr>
          <a:xfrm>
            <a:off x="3084440" y="5909388"/>
            <a:ext cx="397559" cy="457200"/>
          </a:xfrm>
          <a:prstGeom prst="rect">
            <a:avLst/>
          </a:prstGeom>
          <a:noFill/>
        </p:spPr>
        <p:txBody>
          <a:bodyPr wrap="square" rtlCol="0">
            <a:spAutoFit/>
          </a:bodyPr>
          <a:lstStyle/>
          <a:p>
            <a:r>
              <a:rPr lang="en-US" dirty="0"/>
              <a:t>1</a:t>
            </a:r>
          </a:p>
        </p:txBody>
      </p:sp>
      <p:sp>
        <p:nvSpPr>
          <p:cNvPr id="48" name="TextBox 47">
            <a:extLst>
              <a:ext uri="{FF2B5EF4-FFF2-40B4-BE49-F238E27FC236}">
                <a16:creationId xmlns:a16="http://schemas.microsoft.com/office/drawing/2014/main" id="{08B87309-C41C-B00B-273A-2D00E8F63ADE}"/>
              </a:ext>
            </a:extLst>
          </p:cNvPr>
          <p:cNvSpPr txBox="1"/>
          <p:nvPr/>
        </p:nvSpPr>
        <p:spPr>
          <a:xfrm>
            <a:off x="5035822" y="5907156"/>
            <a:ext cx="341239" cy="461665"/>
          </a:xfrm>
          <a:prstGeom prst="rect">
            <a:avLst/>
          </a:prstGeom>
          <a:noFill/>
        </p:spPr>
        <p:txBody>
          <a:bodyPr wrap="square" rtlCol="0">
            <a:spAutoFit/>
          </a:bodyPr>
          <a:lstStyle/>
          <a:p>
            <a:r>
              <a:rPr lang="en-US" dirty="0"/>
              <a:t>0</a:t>
            </a:r>
          </a:p>
        </p:txBody>
      </p:sp>
      <p:sp>
        <p:nvSpPr>
          <p:cNvPr id="49" name="TextBox 48">
            <a:extLst>
              <a:ext uri="{FF2B5EF4-FFF2-40B4-BE49-F238E27FC236}">
                <a16:creationId xmlns:a16="http://schemas.microsoft.com/office/drawing/2014/main" id="{053075BE-3DA8-993A-8717-CAB67008E2CC}"/>
              </a:ext>
            </a:extLst>
          </p:cNvPr>
          <p:cNvSpPr txBox="1"/>
          <p:nvPr/>
        </p:nvSpPr>
        <p:spPr>
          <a:xfrm>
            <a:off x="3945830" y="5907156"/>
            <a:ext cx="341239" cy="461665"/>
          </a:xfrm>
          <a:prstGeom prst="rect">
            <a:avLst/>
          </a:prstGeom>
          <a:noFill/>
        </p:spPr>
        <p:txBody>
          <a:bodyPr wrap="square" rtlCol="0">
            <a:spAutoFit/>
          </a:bodyPr>
          <a:lstStyle/>
          <a:p>
            <a:r>
              <a:rPr lang="en-US" dirty="0"/>
              <a:t>0</a:t>
            </a:r>
          </a:p>
        </p:txBody>
      </p:sp>
      <p:sp>
        <p:nvSpPr>
          <p:cNvPr id="50" name="TextBox 49">
            <a:extLst>
              <a:ext uri="{FF2B5EF4-FFF2-40B4-BE49-F238E27FC236}">
                <a16:creationId xmlns:a16="http://schemas.microsoft.com/office/drawing/2014/main" id="{5B05BA1A-0961-DA8C-BEE8-5D60577A62F7}"/>
              </a:ext>
            </a:extLst>
          </p:cNvPr>
          <p:cNvSpPr txBox="1"/>
          <p:nvPr/>
        </p:nvSpPr>
        <p:spPr>
          <a:xfrm>
            <a:off x="5927027" y="5907156"/>
            <a:ext cx="341239" cy="461665"/>
          </a:xfrm>
          <a:prstGeom prst="rect">
            <a:avLst/>
          </a:prstGeom>
          <a:noFill/>
        </p:spPr>
        <p:txBody>
          <a:bodyPr wrap="square" rtlCol="0">
            <a:spAutoFit/>
          </a:bodyPr>
          <a:lstStyle/>
          <a:p>
            <a:r>
              <a:rPr lang="en-US" dirty="0"/>
              <a:t>1</a:t>
            </a:r>
          </a:p>
        </p:txBody>
      </p:sp>
      <p:sp>
        <p:nvSpPr>
          <p:cNvPr id="51" name="TextBox 50">
            <a:extLst>
              <a:ext uri="{FF2B5EF4-FFF2-40B4-BE49-F238E27FC236}">
                <a16:creationId xmlns:a16="http://schemas.microsoft.com/office/drawing/2014/main" id="{ABC040B4-F6B8-F4D0-A8D4-D9F09938D663}"/>
              </a:ext>
            </a:extLst>
          </p:cNvPr>
          <p:cNvSpPr txBox="1"/>
          <p:nvPr/>
        </p:nvSpPr>
        <p:spPr>
          <a:xfrm>
            <a:off x="6775164" y="5907156"/>
            <a:ext cx="341239" cy="461665"/>
          </a:xfrm>
          <a:prstGeom prst="rect">
            <a:avLst/>
          </a:prstGeom>
          <a:noFill/>
        </p:spPr>
        <p:txBody>
          <a:bodyPr wrap="square" rtlCol="0">
            <a:spAutoFit/>
          </a:bodyPr>
          <a:lstStyle/>
          <a:p>
            <a:r>
              <a:rPr lang="en-US" dirty="0"/>
              <a:t>1</a:t>
            </a:r>
          </a:p>
        </p:txBody>
      </p:sp>
      <p:sp>
        <p:nvSpPr>
          <p:cNvPr id="52" name="TextBox 51">
            <a:extLst>
              <a:ext uri="{FF2B5EF4-FFF2-40B4-BE49-F238E27FC236}">
                <a16:creationId xmlns:a16="http://schemas.microsoft.com/office/drawing/2014/main" id="{A25F4732-7670-B056-897D-1901E4FD7497}"/>
              </a:ext>
            </a:extLst>
          </p:cNvPr>
          <p:cNvSpPr txBox="1"/>
          <p:nvPr/>
        </p:nvSpPr>
        <p:spPr>
          <a:xfrm>
            <a:off x="467137" y="3499695"/>
            <a:ext cx="1013791" cy="461665"/>
          </a:xfrm>
          <a:prstGeom prst="rect">
            <a:avLst/>
          </a:prstGeom>
          <a:noFill/>
        </p:spPr>
        <p:txBody>
          <a:bodyPr wrap="square" rtlCol="0">
            <a:spAutoFit/>
          </a:bodyPr>
          <a:lstStyle/>
          <a:p>
            <a:r>
              <a:rPr lang="en-US" dirty="0"/>
              <a:t>USRT</a:t>
            </a:r>
          </a:p>
        </p:txBody>
      </p:sp>
    </p:spTree>
    <p:extLst>
      <p:ext uri="{BB962C8B-B14F-4D97-AF65-F5344CB8AC3E}">
        <p14:creationId xmlns:p14="http://schemas.microsoft.com/office/powerpoint/2010/main" val="360656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uter monitor with a computer chip&#10;&#10;Description automatically generated">
            <a:extLst>
              <a:ext uri="{FF2B5EF4-FFF2-40B4-BE49-F238E27FC236}">
                <a16:creationId xmlns:a16="http://schemas.microsoft.com/office/drawing/2014/main" id="{634A6EFB-0FA5-F603-7AF5-F9D1B5A6ACC6}"/>
              </a:ext>
            </a:extLst>
          </p:cNvPr>
          <p:cNvPicPr>
            <a:picLocks noChangeAspect="1"/>
          </p:cNvPicPr>
          <p:nvPr/>
        </p:nvPicPr>
        <p:blipFill rotWithShape="1">
          <a:blip r:embed="rId3">
            <a:extLst>
              <a:ext uri="{28A0092B-C50C-407E-A947-70E740481C1C}">
                <a14:useLocalDpi xmlns:a14="http://schemas.microsoft.com/office/drawing/2010/main" val="0"/>
              </a:ext>
            </a:extLst>
          </a:blip>
          <a:srcRect b="27312"/>
          <a:stretch/>
        </p:blipFill>
        <p:spPr>
          <a:xfrm>
            <a:off x="45346" y="223630"/>
            <a:ext cx="5793282" cy="4659869"/>
          </a:xfrm>
          <a:prstGeom prst="rect">
            <a:avLst/>
          </a:prstGeom>
        </p:spPr>
      </p:pic>
      <p:sp>
        <p:nvSpPr>
          <p:cNvPr id="3" name="Content Placeholder 2">
            <a:extLst>
              <a:ext uri="{FF2B5EF4-FFF2-40B4-BE49-F238E27FC236}">
                <a16:creationId xmlns:a16="http://schemas.microsoft.com/office/drawing/2014/main" id="{1FA5F26C-B974-C702-9650-96A4B9215A8F}"/>
              </a:ext>
            </a:extLst>
          </p:cNvPr>
          <p:cNvSpPr>
            <a:spLocks noGrp="1"/>
          </p:cNvSpPr>
          <p:nvPr>
            <p:ph idx="1"/>
          </p:nvPr>
        </p:nvSpPr>
        <p:spPr>
          <a:xfrm>
            <a:off x="5744816" y="-132523"/>
            <a:ext cx="3353838" cy="6309692"/>
          </a:xfrm>
        </p:spPr>
        <p:txBody>
          <a:bodyPr/>
          <a:lstStyle/>
          <a:p>
            <a:r>
              <a:rPr lang="en-US" dirty="0"/>
              <a:t>What an O/S does</a:t>
            </a:r>
          </a:p>
          <a:p>
            <a:pPr lvl="1">
              <a:spcBef>
                <a:spcPts val="0"/>
              </a:spcBef>
            </a:pPr>
            <a:r>
              <a:rPr lang="en-US" dirty="0"/>
              <a:t>manage multiple users/threads Tricks them into each thinking they own the machine</a:t>
            </a:r>
          </a:p>
          <a:p>
            <a:pPr lvl="1">
              <a:spcBef>
                <a:spcPts val="0"/>
              </a:spcBef>
            </a:pPr>
            <a:r>
              <a:rPr lang="en-US" dirty="0"/>
              <a:t>files; paging/VM</a:t>
            </a:r>
          </a:p>
          <a:p>
            <a:pPr lvl="1">
              <a:spcBef>
                <a:spcPts val="0"/>
              </a:spcBef>
            </a:pPr>
            <a:r>
              <a:rPr lang="en-US" dirty="0"/>
              <a:t>attach your keyboard/screen to a window(s)</a:t>
            </a:r>
          </a:p>
          <a:p>
            <a:r>
              <a:rPr lang="en-US" dirty="0"/>
              <a:t>Which of those functions do we need on the </a:t>
            </a:r>
            <a:r>
              <a:rPr lang="en-US" dirty="0" err="1"/>
              <a:t>Nucleo</a:t>
            </a:r>
            <a:r>
              <a:rPr lang="en-US" dirty="0"/>
              <a:t>?</a:t>
            </a:r>
          </a:p>
          <a:p>
            <a:r>
              <a:rPr lang="en-US" dirty="0"/>
              <a:t>Do we really need an O/S?</a:t>
            </a:r>
          </a:p>
        </p:txBody>
      </p:sp>
      <p:sp>
        <p:nvSpPr>
          <p:cNvPr id="4" name="Footer Placeholder 3">
            <a:extLst>
              <a:ext uri="{FF2B5EF4-FFF2-40B4-BE49-F238E27FC236}">
                <a16:creationId xmlns:a16="http://schemas.microsoft.com/office/drawing/2014/main" id="{C18E31F5-5D28-2403-CB90-DD711E9163F0}"/>
              </a:ext>
            </a:extLst>
          </p:cNvPr>
          <p:cNvSpPr>
            <a:spLocks noGrp="1"/>
          </p:cNvSpPr>
          <p:nvPr>
            <p:ph type="ftr" sz="quarter" idx="11"/>
          </p:nvPr>
        </p:nvSpPr>
        <p:spPr/>
        <p:txBody>
          <a:bodyPr/>
          <a:lstStyle/>
          <a:p>
            <a:pPr>
              <a:defRPr/>
            </a:pPr>
            <a:r>
              <a:rPr lang="en-US" dirty="0"/>
              <a:t>EE 152 Joel Grodstein</a:t>
            </a:r>
          </a:p>
        </p:txBody>
      </p:sp>
      <p:pic>
        <p:nvPicPr>
          <p:cNvPr id="5" name="Picture 4" descr="A close up of a circuit board&#10;&#10;Description automatically generated">
            <a:extLst>
              <a:ext uri="{FF2B5EF4-FFF2-40B4-BE49-F238E27FC236}">
                <a16:creationId xmlns:a16="http://schemas.microsoft.com/office/drawing/2014/main" id="{5ECCB6AA-C22D-39A2-09A9-EACA3BFE4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14" y="4883499"/>
            <a:ext cx="4752335" cy="924143"/>
          </a:xfrm>
          <a:prstGeom prst="rect">
            <a:avLst/>
          </a:prstGeom>
        </p:spPr>
      </p:pic>
      <p:sp>
        <p:nvSpPr>
          <p:cNvPr id="6" name="Rectangle 5">
            <a:extLst>
              <a:ext uri="{FF2B5EF4-FFF2-40B4-BE49-F238E27FC236}">
                <a16:creationId xmlns:a16="http://schemas.microsoft.com/office/drawing/2014/main" id="{FB69645A-9BE4-8F28-4E5B-169CE1E20577}"/>
              </a:ext>
            </a:extLst>
          </p:cNvPr>
          <p:cNvSpPr/>
          <p:nvPr/>
        </p:nvSpPr>
        <p:spPr>
          <a:xfrm>
            <a:off x="341644" y="4883499"/>
            <a:ext cx="177270" cy="70338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91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6AA7-AA62-A65F-E2EA-94EF99B49BCF}"/>
              </a:ext>
            </a:extLst>
          </p:cNvPr>
          <p:cNvSpPr>
            <a:spLocks noGrp="1"/>
          </p:cNvSpPr>
          <p:nvPr>
            <p:ph type="title"/>
          </p:nvPr>
        </p:nvSpPr>
        <p:spPr/>
        <p:txBody>
          <a:bodyPr/>
          <a:lstStyle/>
          <a:p>
            <a:r>
              <a:rPr lang="en-US" dirty="0"/>
              <a:t>Getting rid of the clock wire</a:t>
            </a:r>
          </a:p>
        </p:txBody>
      </p:sp>
      <p:sp>
        <p:nvSpPr>
          <p:cNvPr id="3" name="Content Placeholder 2">
            <a:extLst>
              <a:ext uri="{FF2B5EF4-FFF2-40B4-BE49-F238E27FC236}">
                <a16:creationId xmlns:a16="http://schemas.microsoft.com/office/drawing/2014/main" id="{1E60835B-B379-3961-0905-411D6933C654}"/>
              </a:ext>
            </a:extLst>
          </p:cNvPr>
          <p:cNvSpPr>
            <a:spLocks noGrp="1"/>
          </p:cNvSpPr>
          <p:nvPr>
            <p:ph idx="1"/>
          </p:nvPr>
        </p:nvSpPr>
        <p:spPr>
          <a:xfrm>
            <a:off x="685800" y="2932122"/>
            <a:ext cx="7772400" cy="3163877"/>
          </a:xfrm>
        </p:spPr>
        <p:txBody>
          <a:bodyPr/>
          <a:lstStyle/>
          <a:p>
            <a:r>
              <a:rPr lang="en-US" dirty="0"/>
              <a:t>Can we remove the clock wire?</a:t>
            </a:r>
          </a:p>
          <a:p>
            <a:pPr lvl="1"/>
            <a:r>
              <a:rPr lang="en-US" dirty="0"/>
              <a:t>Yes, UART does it. But how?</a:t>
            </a:r>
          </a:p>
          <a:p>
            <a:r>
              <a:rPr lang="en-US" dirty="0"/>
              <a:t>Tx and Rx must </a:t>
            </a:r>
            <a:r>
              <a:rPr lang="en-US" i="1" dirty="0"/>
              <a:t>agree</a:t>
            </a:r>
            <a:r>
              <a:rPr lang="en-US" dirty="0"/>
              <a:t> on the data speed</a:t>
            </a:r>
          </a:p>
          <a:p>
            <a:pPr lvl="1"/>
            <a:r>
              <a:rPr lang="en-US" dirty="0"/>
              <a:t>e.g., 9600 baud = 9600 bits/second</a:t>
            </a:r>
          </a:p>
          <a:p>
            <a:pPr lvl="1"/>
            <a:r>
              <a:rPr lang="en-US" dirty="0"/>
              <a:t>Is that good enough?</a:t>
            </a:r>
          </a:p>
          <a:p>
            <a:endParaRPr lang="en-US" dirty="0"/>
          </a:p>
        </p:txBody>
      </p:sp>
      <p:sp>
        <p:nvSpPr>
          <p:cNvPr id="4" name="Footer Placeholder 3">
            <a:extLst>
              <a:ext uri="{FF2B5EF4-FFF2-40B4-BE49-F238E27FC236}">
                <a16:creationId xmlns:a16="http://schemas.microsoft.com/office/drawing/2014/main" id="{40D4E080-4EA6-E56D-ACCD-9B69DDCEB89C}"/>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60A22CE2-4BB1-80CD-016F-CF6C70D969D9}"/>
              </a:ext>
            </a:extLst>
          </p:cNvPr>
          <p:cNvSpPr txBox="1"/>
          <p:nvPr/>
        </p:nvSpPr>
        <p:spPr>
          <a:xfrm>
            <a:off x="1818860" y="1723617"/>
            <a:ext cx="1739347" cy="1003852"/>
          </a:xfrm>
          <a:prstGeom prst="rect">
            <a:avLst/>
          </a:prstGeom>
          <a:noFill/>
          <a:ln w="34925">
            <a:solidFill>
              <a:schemeClr val="accent2"/>
            </a:solidFill>
          </a:ln>
        </p:spPr>
        <p:txBody>
          <a:bodyPr wrap="square" rtlCol="0" anchor="ctr" anchorCtr="1">
            <a:noAutofit/>
          </a:bodyPr>
          <a:lstStyle/>
          <a:p>
            <a:r>
              <a:rPr lang="en-US" dirty="0"/>
              <a:t>Transmitter</a:t>
            </a:r>
          </a:p>
        </p:txBody>
      </p:sp>
      <p:cxnSp>
        <p:nvCxnSpPr>
          <p:cNvPr id="6" name="Straight Arrow Connector 5">
            <a:extLst>
              <a:ext uri="{FF2B5EF4-FFF2-40B4-BE49-F238E27FC236}">
                <a16:creationId xmlns:a16="http://schemas.microsoft.com/office/drawing/2014/main" id="{BD767281-5724-20C5-2B47-1399E11B6F7B}"/>
              </a:ext>
            </a:extLst>
          </p:cNvPr>
          <p:cNvCxnSpPr>
            <a:cxnSpLocks/>
          </p:cNvCxnSpPr>
          <p:nvPr/>
        </p:nvCxnSpPr>
        <p:spPr>
          <a:xfrm>
            <a:off x="3558207" y="2081428"/>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BD9A82-4EBD-F6E2-E1C5-15DB3771550E}"/>
              </a:ext>
            </a:extLst>
          </p:cNvPr>
          <p:cNvSpPr txBox="1"/>
          <p:nvPr/>
        </p:nvSpPr>
        <p:spPr>
          <a:xfrm>
            <a:off x="4084980" y="1670899"/>
            <a:ext cx="1103244" cy="830997"/>
          </a:xfrm>
          <a:prstGeom prst="rect">
            <a:avLst/>
          </a:prstGeom>
          <a:noFill/>
        </p:spPr>
        <p:txBody>
          <a:bodyPr wrap="square" rtlCol="0">
            <a:spAutoFit/>
          </a:bodyPr>
          <a:lstStyle/>
          <a:p>
            <a:pPr algn="ctr"/>
            <a:r>
              <a:rPr lang="en-US" dirty="0"/>
              <a:t>data </a:t>
            </a:r>
            <a:r>
              <a:rPr lang="en-US" dirty="0" err="1"/>
              <a:t>clk</a:t>
            </a:r>
            <a:endParaRPr lang="en-US" dirty="0"/>
          </a:p>
        </p:txBody>
      </p:sp>
      <p:cxnSp>
        <p:nvCxnSpPr>
          <p:cNvPr id="8" name="Straight Arrow Connector 7">
            <a:extLst>
              <a:ext uri="{FF2B5EF4-FFF2-40B4-BE49-F238E27FC236}">
                <a16:creationId xmlns:a16="http://schemas.microsoft.com/office/drawing/2014/main" id="{34805947-F76B-43AB-1743-A34C3B1D0E24}"/>
              </a:ext>
            </a:extLst>
          </p:cNvPr>
          <p:cNvCxnSpPr>
            <a:cxnSpLocks/>
          </p:cNvCxnSpPr>
          <p:nvPr/>
        </p:nvCxnSpPr>
        <p:spPr>
          <a:xfrm>
            <a:off x="3561522" y="2392852"/>
            <a:ext cx="2358881" cy="993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F12493-A674-52FC-1A84-0FA92C4BE823}"/>
              </a:ext>
            </a:extLst>
          </p:cNvPr>
          <p:cNvSpPr txBox="1"/>
          <p:nvPr/>
        </p:nvSpPr>
        <p:spPr>
          <a:xfrm>
            <a:off x="5927024" y="1716993"/>
            <a:ext cx="1739347" cy="1003852"/>
          </a:xfrm>
          <a:prstGeom prst="rect">
            <a:avLst/>
          </a:prstGeom>
          <a:noFill/>
          <a:ln w="34925">
            <a:solidFill>
              <a:schemeClr val="accent2"/>
            </a:solidFill>
          </a:ln>
        </p:spPr>
        <p:txBody>
          <a:bodyPr wrap="square" rtlCol="0" anchor="ctr" anchorCtr="1">
            <a:noAutofit/>
          </a:bodyPr>
          <a:lstStyle/>
          <a:p>
            <a:r>
              <a:rPr lang="en-US" dirty="0"/>
              <a:t>Receiver</a:t>
            </a:r>
          </a:p>
        </p:txBody>
      </p:sp>
      <p:sp>
        <p:nvSpPr>
          <p:cNvPr id="10" name="TextBox 9">
            <a:extLst>
              <a:ext uri="{FF2B5EF4-FFF2-40B4-BE49-F238E27FC236}">
                <a16:creationId xmlns:a16="http://schemas.microsoft.com/office/drawing/2014/main" id="{CB126E06-FE5B-5186-FED8-C4D000602ACF}"/>
              </a:ext>
            </a:extLst>
          </p:cNvPr>
          <p:cNvSpPr txBox="1"/>
          <p:nvPr/>
        </p:nvSpPr>
        <p:spPr>
          <a:xfrm>
            <a:off x="467137" y="1949191"/>
            <a:ext cx="1013791" cy="461665"/>
          </a:xfrm>
          <a:prstGeom prst="rect">
            <a:avLst/>
          </a:prstGeom>
          <a:noFill/>
        </p:spPr>
        <p:txBody>
          <a:bodyPr wrap="square" rtlCol="0">
            <a:spAutoFit/>
          </a:bodyPr>
          <a:lstStyle/>
          <a:p>
            <a:r>
              <a:rPr lang="en-US" dirty="0"/>
              <a:t>USRT</a:t>
            </a:r>
          </a:p>
        </p:txBody>
      </p:sp>
    </p:spTree>
    <p:extLst>
      <p:ext uri="{BB962C8B-B14F-4D97-AF65-F5344CB8AC3E}">
        <p14:creationId xmlns:p14="http://schemas.microsoft.com/office/powerpoint/2010/main" val="85704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59B5-D011-8422-6DA1-CD71941F1ECC}"/>
              </a:ext>
            </a:extLst>
          </p:cNvPr>
          <p:cNvSpPr>
            <a:spLocks noGrp="1"/>
          </p:cNvSpPr>
          <p:nvPr>
            <p:ph type="title"/>
          </p:nvPr>
        </p:nvSpPr>
        <p:spPr/>
        <p:txBody>
          <a:bodyPr/>
          <a:lstStyle/>
          <a:p>
            <a:r>
              <a:rPr lang="en-US" dirty="0"/>
              <a:t>Clock drift </a:t>
            </a:r>
          </a:p>
        </p:txBody>
      </p:sp>
      <p:sp>
        <p:nvSpPr>
          <p:cNvPr id="3" name="Content Placeholder 2">
            <a:extLst>
              <a:ext uri="{FF2B5EF4-FFF2-40B4-BE49-F238E27FC236}">
                <a16:creationId xmlns:a16="http://schemas.microsoft.com/office/drawing/2014/main" id="{7A3983B2-49EE-DB56-0F1C-B101D1185D8D}"/>
              </a:ext>
            </a:extLst>
          </p:cNvPr>
          <p:cNvSpPr>
            <a:spLocks noGrp="1"/>
          </p:cNvSpPr>
          <p:nvPr>
            <p:ph idx="1"/>
          </p:nvPr>
        </p:nvSpPr>
        <p:spPr>
          <a:xfrm>
            <a:off x="685800" y="3949490"/>
            <a:ext cx="7772400" cy="2146510"/>
          </a:xfrm>
        </p:spPr>
        <p:txBody>
          <a:bodyPr/>
          <a:lstStyle/>
          <a:p>
            <a:r>
              <a:rPr lang="en-US" dirty="0"/>
              <a:t>Works fine if Tx and Rx clocks are identical</a:t>
            </a:r>
          </a:p>
          <a:p>
            <a:pPr lvl="1"/>
            <a:r>
              <a:rPr lang="en-US" dirty="0"/>
              <a:t>But they’re never </a:t>
            </a:r>
            <a:r>
              <a:rPr lang="en-US" i="1" dirty="0"/>
              <a:t>quite</a:t>
            </a:r>
            <a:r>
              <a:rPr lang="en-US" dirty="0"/>
              <a:t> the same frequency</a:t>
            </a:r>
          </a:p>
          <a:p>
            <a:pPr lvl="1"/>
            <a:r>
              <a:rPr lang="en-US" dirty="0"/>
              <a:t>Or quite perfectly aligned, even at the same </a:t>
            </a:r>
            <a:r>
              <a:rPr lang="en-US" dirty="0" err="1"/>
              <a:t>freq</a:t>
            </a:r>
            <a:endParaRPr lang="en-US" dirty="0"/>
          </a:p>
          <a:p>
            <a:r>
              <a:rPr lang="en-US" dirty="0"/>
              <a:t>How do we build a practical UART?</a:t>
            </a:r>
          </a:p>
        </p:txBody>
      </p:sp>
      <p:sp>
        <p:nvSpPr>
          <p:cNvPr id="4" name="Footer Placeholder 3">
            <a:extLst>
              <a:ext uri="{FF2B5EF4-FFF2-40B4-BE49-F238E27FC236}">
                <a16:creationId xmlns:a16="http://schemas.microsoft.com/office/drawing/2014/main" id="{8041DEED-21A8-20B8-FF10-8F2720C2D41C}"/>
              </a:ext>
            </a:extLst>
          </p:cNvPr>
          <p:cNvSpPr>
            <a:spLocks noGrp="1"/>
          </p:cNvSpPr>
          <p:nvPr>
            <p:ph type="ftr" sz="quarter" idx="11"/>
          </p:nvPr>
        </p:nvSpPr>
        <p:spPr/>
        <p:txBody>
          <a:bodyPr/>
          <a:lstStyle/>
          <a:p>
            <a:pPr>
              <a:defRPr/>
            </a:pPr>
            <a:r>
              <a:rPr lang="en-US" dirty="0"/>
              <a:t>EE 152 Joel Grodstein</a:t>
            </a:r>
          </a:p>
        </p:txBody>
      </p:sp>
      <p:cxnSp>
        <p:nvCxnSpPr>
          <p:cNvPr id="5" name="Straight Connector 4">
            <a:extLst>
              <a:ext uri="{FF2B5EF4-FFF2-40B4-BE49-F238E27FC236}">
                <a16:creationId xmlns:a16="http://schemas.microsoft.com/office/drawing/2014/main" id="{21397DF6-82F6-3183-1B80-C3A1B873B409}"/>
              </a:ext>
            </a:extLst>
          </p:cNvPr>
          <p:cNvCxnSpPr>
            <a:cxnSpLocks/>
          </p:cNvCxnSpPr>
          <p:nvPr/>
        </p:nvCxnSpPr>
        <p:spPr>
          <a:xfrm>
            <a:off x="1331843" y="2145199"/>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E8C594C-28B8-69C6-A1B4-255BDE9C169A}"/>
              </a:ext>
            </a:extLst>
          </p:cNvPr>
          <p:cNvCxnSpPr>
            <a:cxnSpLocks/>
          </p:cNvCxnSpPr>
          <p:nvPr/>
        </p:nvCxnSpPr>
        <p:spPr>
          <a:xfrm>
            <a:off x="1802293" y="1741006"/>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A304E8B-BCB2-4486-322B-56B8480E1A11}"/>
              </a:ext>
            </a:extLst>
          </p:cNvPr>
          <p:cNvCxnSpPr>
            <a:cxnSpLocks/>
          </p:cNvCxnSpPr>
          <p:nvPr/>
        </p:nvCxnSpPr>
        <p:spPr>
          <a:xfrm>
            <a:off x="2272743" y="2145199"/>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74E167-F5C3-11F3-7012-220BD924BFAC}"/>
              </a:ext>
            </a:extLst>
          </p:cNvPr>
          <p:cNvCxnSpPr>
            <a:cxnSpLocks/>
          </p:cNvCxnSpPr>
          <p:nvPr/>
        </p:nvCxnSpPr>
        <p:spPr>
          <a:xfrm>
            <a:off x="2763073" y="1741006"/>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F5D4A6-FA58-F13A-8F30-0C2F2871FD96}"/>
              </a:ext>
            </a:extLst>
          </p:cNvPr>
          <p:cNvCxnSpPr>
            <a:cxnSpLocks/>
          </p:cNvCxnSpPr>
          <p:nvPr/>
        </p:nvCxnSpPr>
        <p:spPr>
          <a:xfrm flipV="1">
            <a:off x="1812232" y="1747633"/>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12AD660-6DA1-E3DD-CE0D-24CCC3C6738B}"/>
              </a:ext>
            </a:extLst>
          </p:cNvPr>
          <p:cNvCxnSpPr>
            <a:cxnSpLocks/>
          </p:cNvCxnSpPr>
          <p:nvPr/>
        </p:nvCxnSpPr>
        <p:spPr>
          <a:xfrm flipV="1">
            <a:off x="2262804" y="1747633"/>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59F56F-264E-4FD6-B5E4-3BCD47E4370F}"/>
              </a:ext>
            </a:extLst>
          </p:cNvPr>
          <p:cNvCxnSpPr>
            <a:cxnSpLocks/>
          </p:cNvCxnSpPr>
          <p:nvPr/>
        </p:nvCxnSpPr>
        <p:spPr>
          <a:xfrm flipV="1">
            <a:off x="2769706" y="1747633"/>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DF1850-109C-F119-493F-C2C17656F916}"/>
              </a:ext>
            </a:extLst>
          </p:cNvPr>
          <p:cNvCxnSpPr>
            <a:cxnSpLocks/>
          </p:cNvCxnSpPr>
          <p:nvPr/>
        </p:nvCxnSpPr>
        <p:spPr>
          <a:xfrm flipV="1">
            <a:off x="3236842" y="1747633"/>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3BA5E7-A1BE-AF0A-B838-34D254120094}"/>
              </a:ext>
            </a:extLst>
          </p:cNvPr>
          <p:cNvCxnSpPr>
            <a:cxnSpLocks/>
          </p:cNvCxnSpPr>
          <p:nvPr/>
        </p:nvCxnSpPr>
        <p:spPr>
          <a:xfrm>
            <a:off x="3243466" y="2148514"/>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A1A47C-BCB0-3898-73F7-81EC9F44CC30}"/>
              </a:ext>
            </a:extLst>
          </p:cNvPr>
          <p:cNvCxnSpPr>
            <a:cxnSpLocks/>
          </p:cNvCxnSpPr>
          <p:nvPr/>
        </p:nvCxnSpPr>
        <p:spPr>
          <a:xfrm>
            <a:off x="3713916" y="174432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C39517-EAD8-4229-BCCD-95E957CD48FD}"/>
              </a:ext>
            </a:extLst>
          </p:cNvPr>
          <p:cNvCxnSpPr>
            <a:cxnSpLocks/>
          </p:cNvCxnSpPr>
          <p:nvPr/>
        </p:nvCxnSpPr>
        <p:spPr>
          <a:xfrm>
            <a:off x="4184366" y="2148514"/>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F486290-6A1F-5E2B-18D3-CF697E84B79E}"/>
              </a:ext>
            </a:extLst>
          </p:cNvPr>
          <p:cNvCxnSpPr>
            <a:cxnSpLocks/>
          </p:cNvCxnSpPr>
          <p:nvPr/>
        </p:nvCxnSpPr>
        <p:spPr>
          <a:xfrm>
            <a:off x="4674696" y="174432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661D71-E705-F4D2-AC8A-18C08F3DE43F}"/>
              </a:ext>
            </a:extLst>
          </p:cNvPr>
          <p:cNvCxnSpPr>
            <a:cxnSpLocks/>
          </p:cNvCxnSpPr>
          <p:nvPr/>
        </p:nvCxnSpPr>
        <p:spPr>
          <a:xfrm flipV="1">
            <a:off x="3723855"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587E16-7195-CFD0-9E17-C473F73BCCF7}"/>
              </a:ext>
            </a:extLst>
          </p:cNvPr>
          <p:cNvCxnSpPr>
            <a:cxnSpLocks/>
          </p:cNvCxnSpPr>
          <p:nvPr/>
        </p:nvCxnSpPr>
        <p:spPr>
          <a:xfrm flipV="1">
            <a:off x="4174427"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519DB6-7961-AFE4-AFB0-EF090BE87811}"/>
              </a:ext>
            </a:extLst>
          </p:cNvPr>
          <p:cNvCxnSpPr>
            <a:cxnSpLocks/>
          </p:cNvCxnSpPr>
          <p:nvPr/>
        </p:nvCxnSpPr>
        <p:spPr>
          <a:xfrm flipV="1">
            <a:off x="4681329"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2587C2-86D1-43BF-C0F8-A40E02386D31}"/>
              </a:ext>
            </a:extLst>
          </p:cNvPr>
          <p:cNvCxnSpPr>
            <a:cxnSpLocks/>
          </p:cNvCxnSpPr>
          <p:nvPr/>
        </p:nvCxnSpPr>
        <p:spPr>
          <a:xfrm flipV="1">
            <a:off x="5148465"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505CD3-67FB-F168-CC26-0A08202B5704}"/>
              </a:ext>
            </a:extLst>
          </p:cNvPr>
          <p:cNvCxnSpPr>
            <a:cxnSpLocks/>
          </p:cNvCxnSpPr>
          <p:nvPr/>
        </p:nvCxnSpPr>
        <p:spPr>
          <a:xfrm>
            <a:off x="5161716" y="2148514"/>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E464C93-2E40-A25A-0BFF-40549A9C8A03}"/>
              </a:ext>
            </a:extLst>
          </p:cNvPr>
          <p:cNvCxnSpPr>
            <a:cxnSpLocks/>
          </p:cNvCxnSpPr>
          <p:nvPr/>
        </p:nvCxnSpPr>
        <p:spPr>
          <a:xfrm>
            <a:off x="5632166" y="174432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89746E-D00A-20E8-7882-0B05990A96D1}"/>
              </a:ext>
            </a:extLst>
          </p:cNvPr>
          <p:cNvCxnSpPr>
            <a:cxnSpLocks/>
          </p:cNvCxnSpPr>
          <p:nvPr/>
        </p:nvCxnSpPr>
        <p:spPr>
          <a:xfrm>
            <a:off x="6102616" y="2148514"/>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3676FE-F187-9ABF-90A4-463B09E3B696}"/>
              </a:ext>
            </a:extLst>
          </p:cNvPr>
          <p:cNvCxnSpPr>
            <a:cxnSpLocks/>
          </p:cNvCxnSpPr>
          <p:nvPr/>
        </p:nvCxnSpPr>
        <p:spPr>
          <a:xfrm>
            <a:off x="6592946" y="174432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348D91-AC07-9C5E-9611-8FD7B9F81084}"/>
              </a:ext>
            </a:extLst>
          </p:cNvPr>
          <p:cNvCxnSpPr>
            <a:cxnSpLocks/>
          </p:cNvCxnSpPr>
          <p:nvPr/>
        </p:nvCxnSpPr>
        <p:spPr>
          <a:xfrm flipV="1">
            <a:off x="5642105"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035AF1-B0B1-7566-887D-972F75B60FFD}"/>
              </a:ext>
            </a:extLst>
          </p:cNvPr>
          <p:cNvCxnSpPr>
            <a:cxnSpLocks/>
          </p:cNvCxnSpPr>
          <p:nvPr/>
        </p:nvCxnSpPr>
        <p:spPr>
          <a:xfrm flipV="1">
            <a:off x="6092677"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DE1C84-BBA4-127D-14AA-343CBEB21CBC}"/>
              </a:ext>
            </a:extLst>
          </p:cNvPr>
          <p:cNvCxnSpPr>
            <a:cxnSpLocks/>
          </p:cNvCxnSpPr>
          <p:nvPr/>
        </p:nvCxnSpPr>
        <p:spPr>
          <a:xfrm flipV="1">
            <a:off x="6599579"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C83DF1-E846-1B49-B1DF-27156E648E7C}"/>
              </a:ext>
            </a:extLst>
          </p:cNvPr>
          <p:cNvCxnSpPr>
            <a:cxnSpLocks/>
          </p:cNvCxnSpPr>
          <p:nvPr/>
        </p:nvCxnSpPr>
        <p:spPr>
          <a:xfrm flipV="1">
            <a:off x="7066715" y="1750948"/>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D9768A-DF14-0BFA-E8A5-305DE3A94CB8}"/>
              </a:ext>
            </a:extLst>
          </p:cNvPr>
          <p:cNvCxnSpPr>
            <a:cxnSpLocks/>
          </p:cNvCxnSpPr>
          <p:nvPr/>
        </p:nvCxnSpPr>
        <p:spPr>
          <a:xfrm>
            <a:off x="1331843" y="2478158"/>
            <a:ext cx="1904999"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F11E10-F420-F122-AB64-B5C06D8DF559}"/>
              </a:ext>
            </a:extLst>
          </p:cNvPr>
          <p:cNvCxnSpPr>
            <a:cxnSpLocks/>
          </p:cNvCxnSpPr>
          <p:nvPr/>
        </p:nvCxnSpPr>
        <p:spPr>
          <a:xfrm>
            <a:off x="3243471" y="2777989"/>
            <a:ext cx="1918242"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06C368-25A8-A7AA-DD30-C0A5B63C7E7E}"/>
              </a:ext>
            </a:extLst>
          </p:cNvPr>
          <p:cNvCxnSpPr>
            <a:cxnSpLocks/>
          </p:cNvCxnSpPr>
          <p:nvPr/>
        </p:nvCxnSpPr>
        <p:spPr>
          <a:xfrm flipV="1">
            <a:off x="3240150" y="2488101"/>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07D136-A7FA-3BC4-2297-5FD07F85984A}"/>
              </a:ext>
            </a:extLst>
          </p:cNvPr>
          <p:cNvCxnSpPr>
            <a:cxnSpLocks/>
          </p:cNvCxnSpPr>
          <p:nvPr/>
        </p:nvCxnSpPr>
        <p:spPr>
          <a:xfrm>
            <a:off x="5161716" y="2478158"/>
            <a:ext cx="191824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A50BB0-5E50-1A3F-865B-B25CF777F423}"/>
              </a:ext>
            </a:extLst>
          </p:cNvPr>
          <p:cNvCxnSpPr>
            <a:cxnSpLocks/>
          </p:cNvCxnSpPr>
          <p:nvPr/>
        </p:nvCxnSpPr>
        <p:spPr>
          <a:xfrm flipV="1">
            <a:off x="5151777" y="2488101"/>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4D8330-0982-A74B-A5B4-0200DA6A75E2}"/>
              </a:ext>
            </a:extLst>
          </p:cNvPr>
          <p:cNvCxnSpPr>
            <a:cxnSpLocks/>
          </p:cNvCxnSpPr>
          <p:nvPr/>
        </p:nvCxnSpPr>
        <p:spPr>
          <a:xfrm flipH="1">
            <a:off x="1802293" y="1563763"/>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1DD849C-1062-C20D-5D88-93D071D791B9}"/>
              </a:ext>
            </a:extLst>
          </p:cNvPr>
          <p:cNvCxnSpPr>
            <a:cxnSpLocks/>
          </p:cNvCxnSpPr>
          <p:nvPr/>
        </p:nvCxnSpPr>
        <p:spPr>
          <a:xfrm flipH="1">
            <a:off x="2729946" y="1563763"/>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F65989-C525-4E9C-B1CF-BE25E78C531E}"/>
              </a:ext>
            </a:extLst>
          </p:cNvPr>
          <p:cNvCxnSpPr>
            <a:cxnSpLocks/>
          </p:cNvCxnSpPr>
          <p:nvPr/>
        </p:nvCxnSpPr>
        <p:spPr>
          <a:xfrm flipH="1">
            <a:off x="3723858" y="1563763"/>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F4A68B-D7E3-EC90-D9D0-8EE98C5C379D}"/>
              </a:ext>
            </a:extLst>
          </p:cNvPr>
          <p:cNvCxnSpPr>
            <a:cxnSpLocks/>
          </p:cNvCxnSpPr>
          <p:nvPr/>
        </p:nvCxnSpPr>
        <p:spPr>
          <a:xfrm flipH="1">
            <a:off x="4668071" y="1563763"/>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0C5B1C-C99E-F802-1E60-E7A01CA72800}"/>
              </a:ext>
            </a:extLst>
          </p:cNvPr>
          <p:cNvCxnSpPr>
            <a:cxnSpLocks/>
          </p:cNvCxnSpPr>
          <p:nvPr/>
        </p:nvCxnSpPr>
        <p:spPr>
          <a:xfrm flipH="1">
            <a:off x="5632165" y="1563763"/>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3A9AB3-8377-6073-6CF5-6EE03015FC55}"/>
              </a:ext>
            </a:extLst>
          </p:cNvPr>
          <p:cNvCxnSpPr>
            <a:cxnSpLocks/>
          </p:cNvCxnSpPr>
          <p:nvPr/>
        </p:nvCxnSpPr>
        <p:spPr>
          <a:xfrm flipH="1">
            <a:off x="6586322" y="1563763"/>
            <a:ext cx="9939" cy="1530626"/>
          </a:xfrm>
          <a:prstGeom prst="line">
            <a:avLst/>
          </a:prstGeom>
          <a:ln w="28575">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D12254A-64C0-0322-50AF-62191B261824}"/>
              </a:ext>
            </a:extLst>
          </p:cNvPr>
          <p:cNvSpPr txBox="1"/>
          <p:nvPr/>
        </p:nvSpPr>
        <p:spPr>
          <a:xfrm>
            <a:off x="2077276" y="2736580"/>
            <a:ext cx="341239" cy="461665"/>
          </a:xfrm>
          <a:prstGeom prst="rect">
            <a:avLst/>
          </a:prstGeom>
          <a:noFill/>
        </p:spPr>
        <p:txBody>
          <a:bodyPr wrap="square" rtlCol="0">
            <a:spAutoFit/>
          </a:bodyPr>
          <a:lstStyle/>
          <a:p>
            <a:r>
              <a:rPr lang="en-US" dirty="0"/>
              <a:t>1</a:t>
            </a:r>
          </a:p>
        </p:txBody>
      </p:sp>
      <p:sp>
        <p:nvSpPr>
          <p:cNvPr id="41" name="TextBox 40">
            <a:extLst>
              <a:ext uri="{FF2B5EF4-FFF2-40B4-BE49-F238E27FC236}">
                <a16:creationId xmlns:a16="http://schemas.microsoft.com/office/drawing/2014/main" id="{98C8A10F-6E8C-00EB-1988-AB1E83083734}"/>
              </a:ext>
            </a:extLst>
          </p:cNvPr>
          <p:cNvSpPr txBox="1"/>
          <p:nvPr/>
        </p:nvSpPr>
        <p:spPr>
          <a:xfrm>
            <a:off x="3084440" y="2738812"/>
            <a:ext cx="397559" cy="457200"/>
          </a:xfrm>
          <a:prstGeom prst="rect">
            <a:avLst/>
          </a:prstGeom>
          <a:noFill/>
        </p:spPr>
        <p:txBody>
          <a:bodyPr wrap="square" rtlCol="0">
            <a:spAutoFit/>
          </a:bodyPr>
          <a:lstStyle/>
          <a:p>
            <a:r>
              <a:rPr lang="en-US" dirty="0"/>
              <a:t>1</a:t>
            </a:r>
          </a:p>
        </p:txBody>
      </p:sp>
      <p:sp>
        <p:nvSpPr>
          <p:cNvPr id="42" name="TextBox 41">
            <a:extLst>
              <a:ext uri="{FF2B5EF4-FFF2-40B4-BE49-F238E27FC236}">
                <a16:creationId xmlns:a16="http://schemas.microsoft.com/office/drawing/2014/main" id="{F7C1981C-47C2-26C9-A022-2B6474AC2DA4}"/>
              </a:ext>
            </a:extLst>
          </p:cNvPr>
          <p:cNvSpPr txBox="1"/>
          <p:nvPr/>
        </p:nvSpPr>
        <p:spPr>
          <a:xfrm>
            <a:off x="5035822" y="2736580"/>
            <a:ext cx="341239" cy="461665"/>
          </a:xfrm>
          <a:prstGeom prst="rect">
            <a:avLst/>
          </a:prstGeom>
          <a:noFill/>
        </p:spPr>
        <p:txBody>
          <a:bodyPr wrap="square" rtlCol="0">
            <a:spAutoFit/>
          </a:bodyPr>
          <a:lstStyle/>
          <a:p>
            <a:r>
              <a:rPr lang="en-US" dirty="0"/>
              <a:t>0</a:t>
            </a:r>
          </a:p>
        </p:txBody>
      </p:sp>
      <p:sp>
        <p:nvSpPr>
          <p:cNvPr id="43" name="TextBox 42">
            <a:extLst>
              <a:ext uri="{FF2B5EF4-FFF2-40B4-BE49-F238E27FC236}">
                <a16:creationId xmlns:a16="http://schemas.microsoft.com/office/drawing/2014/main" id="{E0620C67-ADFD-9AB8-39FD-002568483923}"/>
              </a:ext>
            </a:extLst>
          </p:cNvPr>
          <p:cNvSpPr txBox="1"/>
          <p:nvPr/>
        </p:nvSpPr>
        <p:spPr>
          <a:xfrm>
            <a:off x="3945830" y="2736580"/>
            <a:ext cx="341239" cy="461665"/>
          </a:xfrm>
          <a:prstGeom prst="rect">
            <a:avLst/>
          </a:prstGeom>
          <a:noFill/>
        </p:spPr>
        <p:txBody>
          <a:bodyPr wrap="square" rtlCol="0">
            <a:spAutoFit/>
          </a:bodyPr>
          <a:lstStyle/>
          <a:p>
            <a:r>
              <a:rPr lang="en-US" dirty="0"/>
              <a:t>0</a:t>
            </a:r>
          </a:p>
        </p:txBody>
      </p:sp>
      <p:sp>
        <p:nvSpPr>
          <p:cNvPr id="44" name="TextBox 43">
            <a:extLst>
              <a:ext uri="{FF2B5EF4-FFF2-40B4-BE49-F238E27FC236}">
                <a16:creationId xmlns:a16="http://schemas.microsoft.com/office/drawing/2014/main" id="{46C2052F-B9D8-2A25-973A-54C77D5AA5E6}"/>
              </a:ext>
            </a:extLst>
          </p:cNvPr>
          <p:cNvSpPr txBox="1"/>
          <p:nvPr/>
        </p:nvSpPr>
        <p:spPr>
          <a:xfrm>
            <a:off x="5927027" y="2736580"/>
            <a:ext cx="341239" cy="461665"/>
          </a:xfrm>
          <a:prstGeom prst="rect">
            <a:avLst/>
          </a:prstGeom>
          <a:noFill/>
        </p:spPr>
        <p:txBody>
          <a:bodyPr wrap="square" rtlCol="0">
            <a:spAutoFit/>
          </a:bodyPr>
          <a:lstStyle/>
          <a:p>
            <a:r>
              <a:rPr lang="en-US" dirty="0"/>
              <a:t>1</a:t>
            </a:r>
          </a:p>
        </p:txBody>
      </p:sp>
      <p:sp>
        <p:nvSpPr>
          <p:cNvPr id="45" name="TextBox 44">
            <a:extLst>
              <a:ext uri="{FF2B5EF4-FFF2-40B4-BE49-F238E27FC236}">
                <a16:creationId xmlns:a16="http://schemas.microsoft.com/office/drawing/2014/main" id="{83402456-1689-C36E-F728-368F97A55E3F}"/>
              </a:ext>
            </a:extLst>
          </p:cNvPr>
          <p:cNvSpPr txBox="1"/>
          <p:nvPr/>
        </p:nvSpPr>
        <p:spPr>
          <a:xfrm>
            <a:off x="6775164" y="2736580"/>
            <a:ext cx="341239" cy="461665"/>
          </a:xfrm>
          <a:prstGeom prst="rect">
            <a:avLst/>
          </a:prstGeom>
          <a:noFill/>
        </p:spPr>
        <p:txBody>
          <a:bodyPr wrap="square" rtlCol="0">
            <a:spAutoFit/>
          </a:bodyPr>
          <a:lstStyle/>
          <a:p>
            <a:r>
              <a:rPr lang="en-US" dirty="0"/>
              <a:t>1</a:t>
            </a:r>
          </a:p>
        </p:txBody>
      </p:sp>
      <p:sp>
        <p:nvSpPr>
          <p:cNvPr id="46" name="TextBox 45">
            <a:extLst>
              <a:ext uri="{FF2B5EF4-FFF2-40B4-BE49-F238E27FC236}">
                <a16:creationId xmlns:a16="http://schemas.microsoft.com/office/drawing/2014/main" id="{1CF467F4-53D7-FED0-51F0-3B5E4A3CEE4A}"/>
              </a:ext>
            </a:extLst>
          </p:cNvPr>
          <p:cNvSpPr txBox="1"/>
          <p:nvPr/>
        </p:nvSpPr>
        <p:spPr>
          <a:xfrm>
            <a:off x="669237" y="1713977"/>
            <a:ext cx="1103244" cy="1938992"/>
          </a:xfrm>
          <a:prstGeom prst="rect">
            <a:avLst/>
          </a:prstGeom>
          <a:noFill/>
        </p:spPr>
        <p:txBody>
          <a:bodyPr wrap="square" rtlCol="0">
            <a:spAutoFit/>
          </a:bodyPr>
          <a:lstStyle/>
          <a:p>
            <a:pPr algn="ctr"/>
            <a:r>
              <a:rPr lang="en-US" dirty="0"/>
              <a:t>Tx </a:t>
            </a:r>
            <a:r>
              <a:rPr lang="en-US" dirty="0" err="1"/>
              <a:t>clk</a:t>
            </a:r>
            <a:endParaRPr lang="en-US" dirty="0"/>
          </a:p>
          <a:p>
            <a:pPr algn="ctr"/>
            <a:endParaRPr lang="en-US" dirty="0"/>
          </a:p>
          <a:p>
            <a:pPr algn="ctr"/>
            <a:r>
              <a:rPr lang="en-US" dirty="0"/>
              <a:t>data</a:t>
            </a:r>
          </a:p>
          <a:p>
            <a:pPr algn="ctr"/>
            <a:endParaRPr lang="en-US" dirty="0"/>
          </a:p>
          <a:p>
            <a:pPr algn="ctr"/>
            <a:r>
              <a:rPr lang="en-US" dirty="0"/>
              <a:t>Rx </a:t>
            </a:r>
            <a:r>
              <a:rPr lang="en-US" dirty="0" err="1"/>
              <a:t>clk</a:t>
            </a:r>
            <a:endParaRPr lang="en-US" dirty="0"/>
          </a:p>
        </p:txBody>
      </p:sp>
      <p:grpSp>
        <p:nvGrpSpPr>
          <p:cNvPr id="71" name="Group 70">
            <a:extLst>
              <a:ext uri="{FF2B5EF4-FFF2-40B4-BE49-F238E27FC236}">
                <a16:creationId xmlns:a16="http://schemas.microsoft.com/office/drawing/2014/main" id="{9A68DE65-EF06-556C-E8B8-5A49A025794F}"/>
              </a:ext>
            </a:extLst>
          </p:cNvPr>
          <p:cNvGrpSpPr/>
          <p:nvPr/>
        </p:nvGrpSpPr>
        <p:grpSpPr>
          <a:xfrm>
            <a:off x="1325219" y="3225253"/>
            <a:ext cx="5748120" cy="424074"/>
            <a:chOff x="1325219" y="3225253"/>
            <a:chExt cx="5748120" cy="424074"/>
          </a:xfrm>
        </p:grpSpPr>
        <p:cxnSp>
          <p:nvCxnSpPr>
            <p:cNvPr id="47" name="Straight Connector 46">
              <a:extLst>
                <a:ext uri="{FF2B5EF4-FFF2-40B4-BE49-F238E27FC236}">
                  <a16:creationId xmlns:a16="http://schemas.microsoft.com/office/drawing/2014/main" id="{70782437-16D0-5D7A-C6C6-01044C212FBD}"/>
                </a:ext>
              </a:extLst>
            </p:cNvPr>
            <p:cNvCxnSpPr>
              <a:cxnSpLocks/>
            </p:cNvCxnSpPr>
            <p:nvPr/>
          </p:nvCxnSpPr>
          <p:spPr>
            <a:xfrm>
              <a:off x="1325219" y="3629446"/>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0B78CBB-8A3D-8430-4605-8547E9369ECA}"/>
                </a:ext>
              </a:extLst>
            </p:cNvPr>
            <p:cNvCxnSpPr>
              <a:cxnSpLocks/>
            </p:cNvCxnSpPr>
            <p:nvPr/>
          </p:nvCxnSpPr>
          <p:spPr>
            <a:xfrm>
              <a:off x="1795669" y="322525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17ACD7D-516B-1424-A9FB-096C61D7A470}"/>
                </a:ext>
              </a:extLst>
            </p:cNvPr>
            <p:cNvCxnSpPr>
              <a:cxnSpLocks/>
            </p:cNvCxnSpPr>
            <p:nvPr/>
          </p:nvCxnSpPr>
          <p:spPr>
            <a:xfrm>
              <a:off x="2266119" y="3629446"/>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C9C0CB8-7898-AFB1-8CD5-5400B3C17DAD}"/>
                </a:ext>
              </a:extLst>
            </p:cNvPr>
            <p:cNvCxnSpPr>
              <a:cxnSpLocks/>
            </p:cNvCxnSpPr>
            <p:nvPr/>
          </p:nvCxnSpPr>
          <p:spPr>
            <a:xfrm>
              <a:off x="2756449" y="322525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F7C26-8D6A-6C2E-D32F-4533F914CBD7}"/>
                </a:ext>
              </a:extLst>
            </p:cNvPr>
            <p:cNvCxnSpPr>
              <a:cxnSpLocks/>
            </p:cNvCxnSpPr>
            <p:nvPr/>
          </p:nvCxnSpPr>
          <p:spPr>
            <a:xfrm flipV="1">
              <a:off x="1805608"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966B6D-BEEA-1188-7FE7-1A0D117BEAB8}"/>
                </a:ext>
              </a:extLst>
            </p:cNvPr>
            <p:cNvCxnSpPr>
              <a:cxnSpLocks/>
            </p:cNvCxnSpPr>
            <p:nvPr/>
          </p:nvCxnSpPr>
          <p:spPr>
            <a:xfrm flipV="1">
              <a:off x="2256180"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BD111AE-591E-A20E-5D00-5992AE745C75}"/>
                </a:ext>
              </a:extLst>
            </p:cNvPr>
            <p:cNvCxnSpPr>
              <a:cxnSpLocks/>
            </p:cNvCxnSpPr>
            <p:nvPr/>
          </p:nvCxnSpPr>
          <p:spPr>
            <a:xfrm flipV="1">
              <a:off x="2763082"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E75F20D-1CD1-5E46-AC1C-45D1D132E437}"/>
                </a:ext>
              </a:extLst>
            </p:cNvPr>
            <p:cNvCxnSpPr>
              <a:cxnSpLocks/>
            </p:cNvCxnSpPr>
            <p:nvPr/>
          </p:nvCxnSpPr>
          <p:spPr>
            <a:xfrm flipV="1">
              <a:off x="3230218"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F9FE3D3-BDF9-C342-0703-9017322E70CA}"/>
                </a:ext>
              </a:extLst>
            </p:cNvPr>
            <p:cNvCxnSpPr>
              <a:cxnSpLocks/>
            </p:cNvCxnSpPr>
            <p:nvPr/>
          </p:nvCxnSpPr>
          <p:spPr>
            <a:xfrm>
              <a:off x="323684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AA3DF5-441E-7FA9-10A6-216A61E6F43F}"/>
                </a:ext>
              </a:extLst>
            </p:cNvPr>
            <p:cNvCxnSpPr>
              <a:cxnSpLocks/>
            </p:cNvCxnSpPr>
            <p:nvPr/>
          </p:nvCxnSpPr>
          <p:spPr>
            <a:xfrm>
              <a:off x="370729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632997-D5F3-BDEC-4230-DCCF3A75A12D}"/>
                </a:ext>
              </a:extLst>
            </p:cNvPr>
            <p:cNvCxnSpPr>
              <a:cxnSpLocks/>
            </p:cNvCxnSpPr>
            <p:nvPr/>
          </p:nvCxnSpPr>
          <p:spPr>
            <a:xfrm>
              <a:off x="417774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88035D-708E-F840-8B57-32085E0656CE}"/>
                </a:ext>
              </a:extLst>
            </p:cNvPr>
            <p:cNvCxnSpPr>
              <a:cxnSpLocks/>
            </p:cNvCxnSpPr>
            <p:nvPr/>
          </p:nvCxnSpPr>
          <p:spPr>
            <a:xfrm>
              <a:off x="466807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F3C046F-5CE1-FDBB-17E3-C14BEC634C7D}"/>
                </a:ext>
              </a:extLst>
            </p:cNvPr>
            <p:cNvCxnSpPr>
              <a:cxnSpLocks/>
            </p:cNvCxnSpPr>
            <p:nvPr/>
          </p:nvCxnSpPr>
          <p:spPr>
            <a:xfrm flipV="1">
              <a:off x="371723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9C29970-9AE3-AD59-3503-719A1E5DB426}"/>
                </a:ext>
              </a:extLst>
            </p:cNvPr>
            <p:cNvCxnSpPr>
              <a:cxnSpLocks/>
            </p:cNvCxnSpPr>
            <p:nvPr/>
          </p:nvCxnSpPr>
          <p:spPr>
            <a:xfrm flipV="1">
              <a:off x="4167803"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AEDFFA2-030C-C63C-C2B3-3A43DB38B674}"/>
                </a:ext>
              </a:extLst>
            </p:cNvPr>
            <p:cNvCxnSpPr>
              <a:cxnSpLocks/>
            </p:cNvCxnSpPr>
            <p:nvPr/>
          </p:nvCxnSpPr>
          <p:spPr>
            <a:xfrm flipV="1">
              <a:off x="4674705"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F7C4C7-0FC6-4F47-34E9-52ABEBED5B0E}"/>
                </a:ext>
              </a:extLst>
            </p:cNvPr>
            <p:cNvCxnSpPr>
              <a:cxnSpLocks/>
            </p:cNvCxnSpPr>
            <p:nvPr/>
          </p:nvCxnSpPr>
          <p:spPr>
            <a:xfrm flipV="1">
              <a:off x="514184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09BF164-F3D5-EB62-7B1C-F00E74C92FA9}"/>
                </a:ext>
              </a:extLst>
            </p:cNvPr>
            <p:cNvCxnSpPr>
              <a:cxnSpLocks/>
            </p:cNvCxnSpPr>
            <p:nvPr/>
          </p:nvCxnSpPr>
          <p:spPr>
            <a:xfrm>
              <a:off x="515509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5D1B05-8443-22B3-D05B-5CEED6430FAA}"/>
                </a:ext>
              </a:extLst>
            </p:cNvPr>
            <p:cNvCxnSpPr>
              <a:cxnSpLocks/>
            </p:cNvCxnSpPr>
            <p:nvPr/>
          </p:nvCxnSpPr>
          <p:spPr>
            <a:xfrm>
              <a:off x="562554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2BCF793-18D8-708F-53F0-1A915A9B008D}"/>
                </a:ext>
              </a:extLst>
            </p:cNvPr>
            <p:cNvCxnSpPr>
              <a:cxnSpLocks/>
            </p:cNvCxnSpPr>
            <p:nvPr/>
          </p:nvCxnSpPr>
          <p:spPr>
            <a:xfrm>
              <a:off x="609599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2B10612-2DCC-3492-3B23-4E663737E241}"/>
                </a:ext>
              </a:extLst>
            </p:cNvPr>
            <p:cNvCxnSpPr>
              <a:cxnSpLocks/>
            </p:cNvCxnSpPr>
            <p:nvPr/>
          </p:nvCxnSpPr>
          <p:spPr>
            <a:xfrm>
              <a:off x="658632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D0BADC7-F6F2-ABC9-D5B0-EA2476A6108F}"/>
                </a:ext>
              </a:extLst>
            </p:cNvPr>
            <p:cNvCxnSpPr>
              <a:cxnSpLocks/>
            </p:cNvCxnSpPr>
            <p:nvPr/>
          </p:nvCxnSpPr>
          <p:spPr>
            <a:xfrm flipV="1">
              <a:off x="563548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59C8644-8E47-864A-DADF-927F78ABBE82}"/>
                </a:ext>
              </a:extLst>
            </p:cNvPr>
            <p:cNvCxnSpPr>
              <a:cxnSpLocks/>
            </p:cNvCxnSpPr>
            <p:nvPr/>
          </p:nvCxnSpPr>
          <p:spPr>
            <a:xfrm flipV="1">
              <a:off x="6086053"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E63240-02CB-96BA-18BC-F1D26BF68D23}"/>
                </a:ext>
              </a:extLst>
            </p:cNvPr>
            <p:cNvCxnSpPr>
              <a:cxnSpLocks/>
            </p:cNvCxnSpPr>
            <p:nvPr/>
          </p:nvCxnSpPr>
          <p:spPr>
            <a:xfrm flipV="1">
              <a:off x="6592955"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4A67311-BC87-9B55-E63D-3D948C1B4F7A}"/>
                </a:ext>
              </a:extLst>
            </p:cNvPr>
            <p:cNvCxnSpPr>
              <a:cxnSpLocks/>
            </p:cNvCxnSpPr>
            <p:nvPr/>
          </p:nvCxnSpPr>
          <p:spPr>
            <a:xfrm flipV="1">
              <a:off x="706009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04D00A02-BF0E-019C-421D-FDAE43E0EF70}"/>
              </a:ext>
            </a:extLst>
          </p:cNvPr>
          <p:cNvGrpSpPr/>
          <p:nvPr/>
        </p:nvGrpSpPr>
        <p:grpSpPr>
          <a:xfrm>
            <a:off x="1249020" y="3228569"/>
            <a:ext cx="6652587" cy="424074"/>
            <a:chOff x="1325219" y="3225253"/>
            <a:chExt cx="5748120" cy="424074"/>
          </a:xfrm>
        </p:grpSpPr>
        <p:cxnSp>
          <p:nvCxnSpPr>
            <p:cNvPr id="73" name="Straight Connector 72">
              <a:extLst>
                <a:ext uri="{FF2B5EF4-FFF2-40B4-BE49-F238E27FC236}">
                  <a16:creationId xmlns:a16="http://schemas.microsoft.com/office/drawing/2014/main" id="{DBB4CD37-5A67-E638-B085-FD63B6F39A31}"/>
                </a:ext>
              </a:extLst>
            </p:cNvPr>
            <p:cNvCxnSpPr>
              <a:cxnSpLocks/>
            </p:cNvCxnSpPr>
            <p:nvPr/>
          </p:nvCxnSpPr>
          <p:spPr>
            <a:xfrm>
              <a:off x="1325219" y="3629446"/>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00272C1-76E7-B94C-D6A5-CFA1707A4005}"/>
                </a:ext>
              </a:extLst>
            </p:cNvPr>
            <p:cNvCxnSpPr>
              <a:cxnSpLocks/>
            </p:cNvCxnSpPr>
            <p:nvPr/>
          </p:nvCxnSpPr>
          <p:spPr>
            <a:xfrm>
              <a:off x="1795669" y="322525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35F0DAC-1AE7-1775-CD40-23D86A2CD8C5}"/>
                </a:ext>
              </a:extLst>
            </p:cNvPr>
            <p:cNvCxnSpPr>
              <a:cxnSpLocks/>
            </p:cNvCxnSpPr>
            <p:nvPr/>
          </p:nvCxnSpPr>
          <p:spPr>
            <a:xfrm>
              <a:off x="2266119" y="3629446"/>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864216D-84F8-2668-88EB-312A40F90A8F}"/>
                </a:ext>
              </a:extLst>
            </p:cNvPr>
            <p:cNvCxnSpPr>
              <a:cxnSpLocks/>
            </p:cNvCxnSpPr>
            <p:nvPr/>
          </p:nvCxnSpPr>
          <p:spPr>
            <a:xfrm>
              <a:off x="2756449" y="3225253"/>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0E9782E-47C4-7B06-C20F-A8BDD0A92128}"/>
                </a:ext>
              </a:extLst>
            </p:cNvPr>
            <p:cNvCxnSpPr>
              <a:cxnSpLocks/>
            </p:cNvCxnSpPr>
            <p:nvPr/>
          </p:nvCxnSpPr>
          <p:spPr>
            <a:xfrm flipV="1">
              <a:off x="1805608"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E3CB067-EF58-84F7-347A-641F1AAF26CE}"/>
                </a:ext>
              </a:extLst>
            </p:cNvPr>
            <p:cNvCxnSpPr>
              <a:cxnSpLocks/>
            </p:cNvCxnSpPr>
            <p:nvPr/>
          </p:nvCxnSpPr>
          <p:spPr>
            <a:xfrm flipV="1">
              <a:off x="2256180"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E65DAB6-4C99-D07B-A7E4-C6A435C1D508}"/>
                </a:ext>
              </a:extLst>
            </p:cNvPr>
            <p:cNvCxnSpPr>
              <a:cxnSpLocks/>
            </p:cNvCxnSpPr>
            <p:nvPr/>
          </p:nvCxnSpPr>
          <p:spPr>
            <a:xfrm flipV="1">
              <a:off x="2763082"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28B0063-15E1-B0C5-5E25-654448DED287}"/>
                </a:ext>
              </a:extLst>
            </p:cNvPr>
            <p:cNvCxnSpPr>
              <a:cxnSpLocks/>
            </p:cNvCxnSpPr>
            <p:nvPr/>
          </p:nvCxnSpPr>
          <p:spPr>
            <a:xfrm flipV="1">
              <a:off x="3230218" y="3231880"/>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AF9CA6F-9A24-D8F8-9FFA-DBAFF494945E}"/>
                </a:ext>
              </a:extLst>
            </p:cNvPr>
            <p:cNvCxnSpPr>
              <a:cxnSpLocks/>
            </p:cNvCxnSpPr>
            <p:nvPr/>
          </p:nvCxnSpPr>
          <p:spPr>
            <a:xfrm>
              <a:off x="323684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AA9F6C0-BE69-1222-D819-CA94CA47123C}"/>
                </a:ext>
              </a:extLst>
            </p:cNvPr>
            <p:cNvCxnSpPr>
              <a:cxnSpLocks/>
            </p:cNvCxnSpPr>
            <p:nvPr/>
          </p:nvCxnSpPr>
          <p:spPr>
            <a:xfrm>
              <a:off x="370729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AAF9E5F-1E3B-C862-859C-83D62EB12BE8}"/>
                </a:ext>
              </a:extLst>
            </p:cNvPr>
            <p:cNvCxnSpPr>
              <a:cxnSpLocks/>
            </p:cNvCxnSpPr>
            <p:nvPr/>
          </p:nvCxnSpPr>
          <p:spPr>
            <a:xfrm>
              <a:off x="417774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4D3C6FD-906A-9BA4-2A19-0836B16F89AB}"/>
                </a:ext>
              </a:extLst>
            </p:cNvPr>
            <p:cNvCxnSpPr>
              <a:cxnSpLocks/>
            </p:cNvCxnSpPr>
            <p:nvPr/>
          </p:nvCxnSpPr>
          <p:spPr>
            <a:xfrm>
              <a:off x="466807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9D137AA-7CD2-5789-FDB7-D8CBFD843EBA}"/>
                </a:ext>
              </a:extLst>
            </p:cNvPr>
            <p:cNvCxnSpPr>
              <a:cxnSpLocks/>
            </p:cNvCxnSpPr>
            <p:nvPr/>
          </p:nvCxnSpPr>
          <p:spPr>
            <a:xfrm flipV="1">
              <a:off x="371723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A84C2BD-B33D-5693-2783-A60AD41D67E1}"/>
                </a:ext>
              </a:extLst>
            </p:cNvPr>
            <p:cNvCxnSpPr>
              <a:cxnSpLocks/>
            </p:cNvCxnSpPr>
            <p:nvPr/>
          </p:nvCxnSpPr>
          <p:spPr>
            <a:xfrm flipV="1">
              <a:off x="4167803"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9F4270-8804-1070-ED87-B99230033271}"/>
                </a:ext>
              </a:extLst>
            </p:cNvPr>
            <p:cNvCxnSpPr>
              <a:cxnSpLocks/>
            </p:cNvCxnSpPr>
            <p:nvPr/>
          </p:nvCxnSpPr>
          <p:spPr>
            <a:xfrm flipV="1">
              <a:off x="4674705"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B1D53E-E366-E47D-7155-477B103FDC94}"/>
                </a:ext>
              </a:extLst>
            </p:cNvPr>
            <p:cNvCxnSpPr>
              <a:cxnSpLocks/>
            </p:cNvCxnSpPr>
            <p:nvPr/>
          </p:nvCxnSpPr>
          <p:spPr>
            <a:xfrm flipV="1">
              <a:off x="514184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E576BEF-BC08-2829-9DD7-95EF65EAC04C}"/>
                </a:ext>
              </a:extLst>
            </p:cNvPr>
            <p:cNvCxnSpPr>
              <a:cxnSpLocks/>
            </p:cNvCxnSpPr>
            <p:nvPr/>
          </p:nvCxnSpPr>
          <p:spPr>
            <a:xfrm>
              <a:off x="515509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72FA677-06C3-9242-B5BB-F570370306C1}"/>
                </a:ext>
              </a:extLst>
            </p:cNvPr>
            <p:cNvCxnSpPr>
              <a:cxnSpLocks/>
            </p:cNvCxnSpPr>
            <p:nvPr/>
          </p:nvCxnSpPr>
          <p:spPr>
            <a:xfrm>
              <a:off x="562554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311B587-09EB-B86F-517F-E2C0849A6CBC}"/>
                </a:ext>
              </a:extLst>
            </p:cNvPr>
            <p:cNvCxnSpPr>
              <a:cxnSpLocks/>
            </p:cNvCxnSpPr>
            <p:nvPr/>
          </p:nvCxnSpPr>
          <p:spPr>
            <a:xfrm>
              <a:off x="6095992" y="3632761"/>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703C99D-A4FE-D6A4-EB27-328CA1863068}"/>
                </a:ext>
              </a:extLst>
            </p:cNvPr>
            <p:cNvCxnSpPr>
              <a:cxnSpLocks/>
            </p:cNvCxnSpPr>
            <p:nvPr/>
          </p:nvCxnSpPr>
          <p:spPr>
            <a:xfrm>
              <a:off x="6586322" y="3228568"/>
              <a:ext cx="48701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B3EA3C9-DBBC-2E03-6329-090FC6438A72}"/>
                </a:ext>
              </a:extLst>
            </p:cNvPr>
            <p:cNvCxnSpPr>
              <a:cxnSpLocks/>
            </p:cNvCxnSpPr>
            <p:nvPr/>
          </p:nvCxnSpPr>
          <p:spPr>
            <a:xfrm flipV="1">
              <a:off x="563548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24DBD8A-5936-9C1A-3A86-787AF475BEF6}"/>
                </a:ext>
              </a:extLst>
            </p:cNvPr>
            <p:cNvCxnSpPr>
              <a:cxnSpLocks/>
            </p:cNvCxnSpPr>
            <p:nvPr/>
          </p:nvCxnSpPr>
          <p:spPr>
            <a:xfrm flipV="1">
              <a:off x="6086053"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00CAE53-BC13-394C-4742-C5D542ABD4BA}"/>
                </a:ext>
              </a:extLst>
            </p:cNvPr>
            <p:cNvCxnSpPr>
              <a:cxnSpLocks/>
            </p:cNvCxnSpPr>
            <p:nvPr/>
          </p:nvCxnSpPr>
          <p:spPr>
            <a:xfrm flipV="1">
              <a:off x="6592955"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7DF510-E8E1-A0DE-01F9-DFD672B6B0D7}"/>
                </a:ext>
              </a:extLst>
            </p:cNvPr>
            <p:cNvCxnSpPr>
              <a:cxnSpLocks/>
            </p:cNvCxnSpPr>
            <p:nvPr/>
          </p:nvCxnSpPr>
          <p:spPr>
            <a:xfrm flipV="1">
              <a:off x="7060091" y="3235195"/>
              <a:ext cx="0" cy="414132"/>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12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
                                        </p:tgtEl>
                                      </p:cBhvr>
                                    </p:animEffect>
                                    <p:set>
                                      <p:cBhvr>
                                        <p:cTn id="7" dur="1" fill="hold">
                                          <p:stCondLst>
                                            <p:cond delay="499"/>
                                          </p:stCondLst>
                                        </p:cTn>
                                        <p:tgtEl>
                                          <p:spTgt spid="7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C4C7-EC41-1DC6-6D6F-E6000A0BB7FB}"/>
              </a:ext>
            </a:extLst>
          </p:cNvPr>
          <p:cNvSpPr>
            <a:spLocks noGrp="1"/>
          </p:cNvSpPr>
          <p:nvPr>
            <p:ph type="title"/>
          </p:nvPr>
        </p:nvSpPr>
        <p:spPr/>
        <p:txBody>
          <a:bodyPr/>
          <a:lstStyle/>
          <a:p>
            <a:r>
              <a:rPr lang="en-US" dirty="0"/>
              <a:t>Start and stop bits</a:t>
            </a:r>
          </a:p>
        </p:txBody>
      </p:sp>
      <p:sp>
        <p:nvSpPr>
          <p:cNvPr id="3" name="Content Placeholder 2">
            <a:extLst>
              <a:ext uri="{FF2B5EF4-FFF2-40B4-BE49-F238E27FC236}">
                <a16:creationId xmlns:a16="http://schemas.microsoft.com/office/drawing/2014/main" id="{CADD1B14-0984-9236-585F-558846E3184B}"/>
              </a:ext>
            </a:extLst>
          </p:cNvPr>
          <p:cNvSpPr>
            <a:spLocks noGrp="1"/>
          </p:cNvSpPr>
          <p:nvPr>
            <p:ph idx="1"/>
          </p:nvPr>
        </p:nvSpPr>
        <p:spPr>
          <a:xfrm>
            <a:off x="685800" y="1540568"/>
            <a:ext cx="7772400" cy="4393093"/>
          </a:xfrm>
        </p:spPr>
        <p:txBody>
          <a:bodyPr/>
          <a:lstStyle/>
          <a:p>
            <a:r>
              <a:rPr lang="en-US" dirty="0"/>
              <a:t>Every packet has</a:t>
            </a:r>
          </a:p>
          <a:p>
            <a:pPr lvl="1">
              <a:spcBef>
                <a:spcPts val="0"/>
              </a:spcBef>
            </a:pPr>
            <a:r>
              <a:rPr lang="en-US" dirty="0"/>
              <a:t>start bit = 0</a:t>
            </a:r>
          </a:p>
          <a:p>
            <a:pPr lvl="1">
              <a:spcBef>
                <a:spcPts val="0"/>
              </a:spcBef>
            </a:pPr>
            <a:r>
              <a:rPr lang="en-US" dirty="0"/>
              <a:t>5-8 data bits</a:t>
            </a:r>
          </a:p>
          <a:p>
            <a:pPr lvl="1">
              <a:spcBef>
                <a:spcPts val="0"/>
              </a:spcBef>
            </a:pPr>
            <a:r>
              <a:rPr lang="en-US" dirty="0"/>
              <a:t>optional parity bit</a:t>
            </a:r>
          </a:p>
          <a:p>
            <a:pPr lvl="1">
              <a:spcBef>
                <a:spcPts val="0"/>
              </a:spcBef>
            </a:pPr>
            <a:r>
              <a:rPr lang="en-US" dirty="0"/>
              <a:t>stop bit = 1</a:t>
            </a:r>
          </a:p>
          <a:p>
            <a:r>
              <a:rPr lang="en-US" dirty="0"/>
              <a:t>Stop + start = guaranteed rising data transitions at known locations</a:t>
            </a:r>
          </a:p>
          <a:p>
            <a:pPr lvl="1">
              <a:spcBef>
                <a:spcPts val="0"/>
              </a:spcBef>
            </a:pPr>
            <a:r>
              <a:rPr lang="en-US" dirty="0"/>
              <a:t>Rx clock continually adjusts itself!</a:t>
            </a:r>
          </a:p>
          <a:p>
            <a:pPr lvl="1">
              <a:spcBef>
                <a:spcPts val="0"/>
              </a:spcBef>
            </a:pPr>
            <a:r>
              <a:rPr lang="en-US" dirty="0"/>
              <a:t>any downside to this scheme?</a:t>
            </a:r>
          </a:p>
        </p:txBody>
      </p:sp>
      <p:sp>
        <p:nvSpPr>
          <p:cNvPr id="4" name="Footer Placeholder 3">
            <a:extLst>
              <a:ext uri="{FF2B5EF4-FFF2-40B4-BE49-F238E27FC236}">
                <a16:creationId xmlns:a16="http://schemas.microsoft.com/office/drawing/2014/main" id="{F6251A99-8255-9E4F-7812-C7302F3D72FB}"/>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4148591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D86A-42BB-F12D-E495-57CE1F553015}"/>
              </a:ext>
            </a:extLst>
          </p:cNvPr>
          <p:cNvSpPr>
            <a:spLocks noGrp="1"/>
          </p:cNvSpPr>
          <p:nvPr>
            <p:ph type="title"/>
          </p:nvPr>
        </p:nvSpPr>
        <p:spPr/>
        <p:txBody>
          <a:bodyPr/>
          <a:lstStyle/>
          <a:p>
            <a:r>
              <a:rPr lang="en-US" dirty="0"/>
              <a:t>UARTs in the </a:t>
            </a:r>
            <a:r>
              <a:rPr lang="en-US" dirty="0" err="1"/>
              <a:t>Nucleo</a:t>
            </a:r>
            <a:r>
              <a:rPr lang="en-US" dirty="0"/>
              <a:t> board</a:t>
            </a:r>
          </a:p>
        </p:txBody>
      </p:sp>
      <p:sp>
        <p:nvSpPr>
          <p:cNvPr id="3" name="Content Placeholder 2">
            <a:extLst>
              <a:ext uri="{FF2B5EF4-FFF2-40B4-BE49-F238E27FC236}">
                <a16:creationId xmlns:a16="http://schemas.microsoft.com/office/drawing/2014/main" id="{1E7FC732-D56F-6D82-46AB-A20F60DF8572}"/>
              </a:ext>
            </a:extLst>
          </p:cNvPr>
          <p:cNvSpPr>
            <a:spLocks noGrp="1"/>
          </p:cNvSpPr>
          <p:nvPr>
            <p:ph idx="1"/>
          </p:nvPr>
        </p:nvSpPr>
        <p:spPr>
          <a:xfrm>
            <a:off x="685800" y="4399716"/>
            <a:ext cx="7772400" cy="1143000"/>
          </a:xfrm>
        </p:spPr>
        <p:txBody>
          <a:bodyPr/>
          <a:lstStyle/>
          <a:p>
            <a:r>
              <a:rPr lang="en-US" dirty="0"/>
              <a:t>USART1 Tx=PA9, PB6; Rx=PA10, PB7</a:t>
            </a:r>
          </a:p>
          <a:p>
            <a:pPr lvl="1">
              <a:spcBef>
                <a:spcPts val="0"/>
              </a:spcBef>
            </a:pPr>
            <a:r>
              <a:rPr lang="en-US" dirty="0"/>
              <a:t>Choose via CSR programming</a:t>
            </a:r>
          </a:p>
        </p:txBody>
      </p:sp>
      <p:sp>
        <p:nvSpPr>
          <p:cNvPr id="4" name="Footer Placeholder 3">
            <a:extLst>
              <a:ext uri="{FF2B5EF4-FFF2-40B4-BE49-F238E27FC236}">
                <a16:creationId xmlns:a16="http://schemas.microsoft.com/office/drawing/2014/main" id="{7A18B6C0-9080-1851-ED31-B0A243E9183C}"/>
              </a:ext>
            </a:extLst>
          </p:cNvPr>
          <p:cNvSpPr>
            <a:spLocks noGrp="1"/>
          </p:cNvSpPr>
          <p:nvPr>
            <p:ph type="ftr" sz="quarter" idx="11"/>
          </p:nvPr>
        </p:nvSpPr>
        <p:spPr/>
        <p:txBody>
          <a:bodyPr/>
          <a:lstStyle/>
          <a:p>
            <a:pPr>
              <a:defRPr/>
            </a:pPr>
            <a:r>
              <a:rPr lang="en-US" dirty="0"/>
              <a:t>EE 152 Joel Grodstein</a:t>
            </a:r>
          </a:p>
        </p:txBody>
      </p:sp>
      <p:sp>
        <p:nvSpPr>
          <p:cNvPr id="5" name="TextBox 4">
            <a:extLst>
              <a:ext uri="{FF2B5EF4-FFF2-40B4-BE49-F238E27FC236}">
                <a16:creationId xmlns:a16="http://schemas.microsoft.com/office/drawing/2014/main" id="{64CA8921-107A-E5D4-72E6-F1917CEDA778}"/>
              </a:ext>
            </a:extLst>
          </p:cNvPr>
          <p:cNvSpPr txBox="1"/>
          <p:nvPr/>
        </p:nvSpPr>
        <p:spPr>
          <a:xfrm>
            <a:off x="1828801" y="1610140"/>
            <a:ext cx="2544417" cy="1659835"/>
          </a:xfrm>
          <a:prstGeom prst="rect">
            <a:avLst/>
          </a:prstGeom>
          <a:noFill/>
          <a:ln w="31750">
            <a:solidFill>
              <a:schemeClr val="accent2"/>
            </a:solidFill>
          </a:ln>
        </p:spPr>
        <p:txBody>
          <a:bodyPr wrap="square" rtlCol="0">
            <a:noAutofit/>
          </a:bodyPr>
          <a:lstStyle/>
          <a:p>
            <a:r>
              <a:rPr lang="en-US" dirty="0"/>
              <a:t>432</a:t>
            </a:r>
          </a:p>
        </p:txBody>
      </p:sp>
      <p:sp>
        <p:nvSpPr>
          <p:cNvPr id="6" name="TextBox 5">
            <a:extLst>
              <a:ext uri="{FF2B5EF4-FFF2-40B4-BE49-F238E27FC236}">
                <a16:creationId xmlns:a16="http://schemas.microsoft.com/office/drawing/2014/main" id="{7DF05D29-EC09-3A54-6467-8B0EC0903C34}"/>
              </a:ext>
            </a:extLst>
          </p:cNvPr>
          <p:cNvSpPr txBox="1"/>
          <p:nvPr/>
        </p:nvSpPr>
        <p:spPr>
          <a:xfrm>
            <a:off x="2766390" y="1732724"/>
            <a:ext cx="1378231" cy="642730"/>
          </a:xfrm>
          <a:prstGeom prst="rect">
            <a:avLst/>
          </a:prstGeom>
          <a:noFill/>
          <a:ln w="31750">
            <a:solidFill>
              <a:schemeClr val="accent2"/>
            </a:solidFill>
          </a:ln>
        </p:spPr>
        <p:txBody>
          <a:bodyPr wrap="square" rtlCol="0" anchor="ctr" anchorCtr="0">
            <a:noAutofit/>
          </a:bodyPr>
          <a:lstStyle/>
          <a:p>
            <a:r>
              <a:rPr lang="en-US" dirty="0"/>
              <a:t>USART2</a:t>
            </a:r>
          </a:p>
        </p:txBody>
      </p:sp>
      <p:sp>
        <p:nvSpPr>
          <p:cNvPr id="7" name="TextBox 6">
            <a:extLst>
              <a:ext uri="{FF2B5EF4-FFF2-40B4-BE49-F238E27FC236}">
                <a16:creationId xmlns:a16="http://schemas.microsoft.com/office/drawing/2014/main" id="{FB1A6FE7-20B8-FFFC-9353-77502C0B6D37}"/>
              </a:ext>
            </a:extLst>
          </p:cNvPr>
          <p:cNvSpPr txBox="1"/>
          <p:nvPr/>
        </p:nvSpPr>
        <p:spPr>
          <a:xfrm>
            <a:off x="2759765" y="2541103"/>
            <a:ext cx="1378231" cy="642730"/>
          </a:xfrm>
          <a:prstGeom prst="rect">
            <a:avLst/>
          </a:prstGeom>
          <a:noFill/>
          <a:ln w="31750">
            <a:solidFill>
              <a:schemeClr val="accent2"/>
            </a:solidFill>
          </a:ln>
        </p:spPr>
        <p:txBody>
          <a:bodyPr wrap="square" rtlCol="0" anchor="ctr" anchorCtr="0">
            <a:noAutofit/>
          </a:bodyPr>
          <a:lstStyle/>
          <a:p>
            <a:r>
              <a:rPr lang="en-US" dirty="0"/>
              <a:t>USART1</a:t>
            </a:r>
          </a:p>
        </p:txBody>
      </p:sp>
      <p:sp>
        <p:nvSpPr>
          <p:cNvPr id="8" name="TextBox 7">
            <a:extLst>
              <a:ext uri="{FF2B5EF4-FFF2-40B4-BE49-F238E27FC236}">
                <a16:creationId xmlns:a16="http://schemas.microsoft.com/office/drawing/2014/main" id="{4DF00E1D-8023-F77C-B091-DD97C65A088B}"/>
              </a:ext>
            </a:extLst>
          </p:cNvPr>
          <p:cNvSpPr txBox="1"/>
          <p:nvPr/>
        </p:nvSpPr>
        <p:spPr>
          <a:xfrm>
            <a:off x="4923179" y="1613455"/>
            <a:ext cx="2544417" cy="1659835"/>
          </a:xfrm>
          <a:prstGeom prst="rect">
            <a:avLst/>
          </a:prstGeom>
          <a:noFill/>
          <a:ln w="31750">
            <a:solidFill>
              <a:schemeClr val="accent2"/>
            </a:solidFill>
          </a:ln>
        </p:spPr>
        <p:txBody>
          <a:bodyPr wrap="square" rtlCol="0">
            <a:noAutofit/>
          </a:bodyPr>
          <a:lstStyle/>
          <a:p>
            <a:pPr algn="r"/>
            <a:r>
              <a:rPr lang="en-US" dirty="0"/>
              <a:t>ST-LINK</a:t>
            </a:r>
          </a:p>
        </p:txBody>
      </p:sp>
      <p:sp>
        <p:nvSpPr>
          <p:cNvPr id="9" name="TextBox 8">
            <a:extLst>
              <a:ext uri="{FF2B5EF4-FFF2-40B4-BE49-F238E27FC236}">
                <a16:creationId xmlns:a16="http://schemas.microsoft.com/office/drawing/2014/main" id="{3C866AC2-9EEE-21C9-1B84-0DB4A65E0B78}"/>
              </a:ext>
            </a:extLst>
          </p:cNvPr>
          <p:cNvSpPr txBox="1"/>
          <p:nvPr/>
        </p:nvSpPr>
        <p:spPr>
          <a:xfrm>
            <a:off x="4870176" y="1653213"/>
            <a:ext cx="665922" cy="830997"/>
          </a:xfrm>
          <a:prstGeom prst="rect">
            <a:avLst/>
          </a:prstGeom>
          <a:noFill/>
        </p:spPr>
        <p:txBody>
          <a:bodyPr wrap="square" rtlCol="0">
            <a:spAutoFit/>
          </a:bodyPr>
          <a:lstStyle/>
          <a:p>
            <a:r>
              <a:rPr lang="en-US" dirty="0"/>
              <a:t>Tx</a:t>
            </a:r>
          </a:p>
          <a:p>
            <a:r>
              <a:rPr lang="en-US" dirty="0"/>
              <a:t>Rx</a:t>
            </a:r>
          </a:p>
        </p:txBody>
      </p:sp>
      <p:cxnSp>
        <p:nvCxnSpPr>
          <p:cNvPr id="11" name="Straight Connector 10">
            <a:extLst>
              <a:ext uri="{FF2B5EF4-FFF2-40B4-BE49-F238E27FC236}">
                <a16:creationId xmlns:a16="http://schemas.microsoft.com/office/drawing/2014/main" id="{16DF44BF-7E9C-8DF1-4464-46088BBD51F5}"/>
              </a:ext>
            </a:extLst>
          </p:cNvPr>
          <p:cNvCxnSpPr>
            <a:cxnSpLocks/>
          </p:cNvCxnSpPr>
          <p:nvPr/>
        </p:nvCxnSpPr>
        <p:spPr>
          <a:xfrm>
            <a:off x="4144621" y="1898375"/>
            <a:ext cx="778558" cy="0"/>
          </a:xfrm>
          <a:prstGeom prst="line">
            <a:avLst/>
          </a:prstGeom>
          <a:ln w="28575">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61E287-EB32-681A-08B5-121D1243DC70}"/>
              </a:ext>
            </a:extLst>
          </p:cNvPr>
          <p:cNvCxnSpPr>
            <a:cxnSpLocks/>
          </p:cNvCxnSpPr>
          <p:nvPr/>
        </p:nvCxnSpPr>
        <p:spPr>
          <a:xfrm>
            <a:off x="4144621" y="2179982"/>
            <a:ext cx="781873" cy="0"/>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9270B7-A659-17B6-8BD4-686D1A5D47AA}"/>
              </a:ext>
            </a:extLst>
          </p:cNvPr>
          <p:cNvCxnSpPr/>
          <p:nvPr/>
        </p:nvCxnSpPr>
        <p:spPr>
          <a:xfrm>
            <a:off x="3001618" y="3183833"/>
            <a:ext cx="0" cy="49364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8CA470-A656-75A9-5BBD-52D5EB5CC991}"/>
              </a:ext>
            </a:extLst>
          </p:cNvPr>
          <p:cNvCxnSpPr/>
          <p:nvPr/>
        </p:nvCxnSpPr>
        <p:spPr>
          <a:xfrm>
            <a:off x="3313042" y="3177209"/>
            <a:ext cx="0" cy="49364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D485FD8-FE67-C3F0-3117-6181CB4B660B}"/>
              </a:ext>
            </a:extLst>
          </p:cNvPr>
          <p:cNvCxnSpPr/>
          <p:nvPr/>
        </p:nvCxnSpPr>
        <p:spPr>
          <a:xfrm>
            <a:off x="3654283" y="3180524"/>
            <a:ext cx="0" cy="493646"/>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F26364-E650-4676-303E-72307AC4D066}"/>
              </a:ext>
            </a:extLst>
          </p:cNvPr>
          <p:cNvSpPr txBox="1"/>
          <p:nvPr/>
        </p:nvSpPr>
        <p:spPr>
          <a:xfrm>
            <a:off x="2905543" y="3296483"/>
            <a:ext cx="1517369" cy="400110"/>
          </a:xfrm>
          <a:prstGeom prst="rect">
            <a:avLst/>
          </a:prstGeom>
          <a:noFill/>
        </p:spPr>
        <p:txBody>
          <a:bodyPr wrap="square" rtlCol="0">
            <a:spAutoFit/>
          </a:bodyPr>
          <a:lstStyle/>
          <a:p>
            <a:r>
              <a:rPr lang="en-US" sz="2000" dirty="0"/>
              <a:t>Tx Rx </a:t>
            </a:r>
            <a:r>
              <a:rPr lang="en-US" sz="2000" dirty="0" err="1"/>
              <a:t>Clk</a:t>
            </a:r>
            <a:endParaRPr lang="en-US" sz="2000" dirty="0"/>
          </a:p>
        </p:txBody>
      </p:sp>
      <p:sp>
        <p:nvSpPr>
          <p:cNvPr id="20" name="TextBox 19">
            <a:extLst>
              <a:ext uri="{FF2B5EF4-FFF2-40B4-BE49-F238E27FC236}">
                <a16:creationId xmlns:a16="http://schemas.microsoft.com/office/drawing/2014/main" id="{B3C96797-7D39-A2B2-9B49-84F7A62C67EE}"/>
              </a:ext>
            </a:extLst>
          </p:cNvPr>
          <p:cNvSpPr txBox="1"/>
          <p:nvPr/>
        </p:nvSpPr>
        <p:spPr>
          <a:xfrm>
            <a:off x="7520599" y="2037522"/>
            <a:ext cx="1215892" cy="830997"/>
          </a:xfrm>
          <a:prstGeom prst="rect">
            <a:avLst/>
          </a:prstGeom>
          <a:noFill/>
        </p:spPr>
        <p:txBody>
          <a:bodyPr wrap="square" rtlCol="0">
            <a:spAutoFit/>
          </a:bodyPr>
          <a:lstStyle/>
          <a:p>
            <a:pPr algn="ctr"/>
            <a:r>
              <a:rPr lang="en-US" dirty="0"/>
              <a:t>USB to host</a:t>
            </a:r>
          </a:p>
        </p:txBody>
      </p:sp>
      <p:cxnSp>
        <p:nvCxnSpPr>
          <p:cNvPr id="24" name="Straight Arrow Connector 23">
            <a:extLst>
              <a:ext uri="{FF2B5EF4-FFF2-40B4-BE49-F238E27FC236}">
                <a16:creationId xmlns:a16="http://schemas.microsoft.com/office/drawing/2014/main" id="{5787DEC2-F0D3-D6F2-857D-252992C3D4F3}"/>
              </a:ext>
            </a:extLst>
          </p:cNvPr>
          <p:cNvCxnSpPr/>
          <p:nvPr/>
        </p:nvCxnSpPr>
        <p:spPr>
          <a:xfrm>
            <a:off x="7467596" y="2464903"/>
            <a:ext cx="1427926" cy="0"/>
          </a:xfrm>
          <a:prstGeom prst="straightConnector1">
            <a:avLst/>
          </a:prstGeom>
          <a:ln w="28575">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560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D239-F027-AD72-8D75-DEF32191D0CD}"/>
              </a:ext>
            </a:extLst>
          </p:cNvPr>
          <p:cNvSpPr>
            <a:spLocks noGrp="1"/>
          </p:cNvSpPr>
          <p:nvPr>
            <p:ph type="title"/>
          </p:nvPr>
        </p:nvSpPr>
        <p:spPr/>
        <p:txBody>
          <a:bodyPr/>
          <a:lstStyle/>
          <a:p>
            <a:r>
              <a:rPr lang="en-US" dirty="0"/>
              <a:t>Ready for lab #3!</a:t>
            </a:r>
          </a:p>
        </p:txBody>
      </p:sp>
      <p:sp>
        <p:nvSpPr>
          <p:cNvPr id="3" name="Content Placeholder 2">
            <a:extLst>
              <a:ext uri="{FF2B5EF4-FFF2-40B4-BE49-F238E27FC236}">
                <a16:creationId xmlns:a16="http://schemas.microsoft.com/office/drawing/2014/main" id="{39593D7B-3EBA-9B14-0DE2-26BA2D2F81D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83122FD-511F-8365-3B91-4F681E3B535F}"/>
              </a:ext>
            </a:extLst>
          </p:cNvPr>
          <p:cNvSpPr>
            <a:spLocks noGrp="1"/>
          </p:cNvSpPr>
          <p:nvPr>
            <p:ph type="ftr" sz="quarter" idx="11"/>
          </p:nvPr>
        </p:nvSpPr>
        <p:spPr/>
        <p:txBody>
          <a:bodyPr/>
          <a:lstStyle/>
          <a:p>
            <a:pPr>
              <a:defRPr/>
            </a:pPr>
            <a:r>
              <a:rPr lang="en-US"/>
              <a:t>EE 152 Joel Grodstein</a:t>
            </a:r>
            <a:endParaRPr lang="en-US" dirty="0"/>
          </a:p>
        </p:txBody>
      </p:sp>
    </p:spTree>
    <p:extLst>
      <p:ext uri="{BB962C8B-B14F-4D97-AF65-F5344CB8AC3E}">
        <p14:creationId xmlns:p14="http://schemas.microsoft.com/office/powerpoint/2010/main" val="1795446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F44C-9706-60B1-F7A3-15CC384BBDE2}"/>
              </a:ext>
            </a:extLst>
          </p:cNvPr>
          <p:cNvSpPr>
            <a:spLocks noGrp="1"/>
          </p:cNvSpPr>
          <p:nvPr>
            <p:ph type="title"/>
          </p:nvPr>
        </p:nvSpPr>
        <p:spPr/>
        <p:txBody>
          <a:bodyPr/>
          <a:lstStyle/>
          <a:p>
            <a:r>
              <a:rPr lang="en-US" dirty="0"/>
              <a:t>SPI</a:t>
            </a:r>
          </a:p>
        </p:txBody>
      </p:sp>
      <p:sp>
        <p:nvSpPr>
          <p:cNvPr id="3" name="Content Placeholder 2">
            <a:extLst>
              <a:ext uri="{FF2B5EF4-FFF2-40B4-BE49-F238E27FC236}">
                <a16:creationId xmlns:a16="http://schemas.microsoft.com/office/drawing/2014/main" id="{94154F9C-EA3B-593D-841E-DA0526FCD621}"/>
              </a:ext>
            </a:extLst>
          </p:cNvPr>
          <p:cNvSpPr>
            <a:spLocks noGrp="1"/>
          </p:cNvSpPr>
          <p:nvPr>
            <p:ph idx="1"/>
          </p:nvPr>
        </p:nvSpPr>
        <p:spPr/>
        <p:txBody>
          <a:bodyPr/>
          <a:lstStyle/>
          <a:p>
            <a:r>
              <a:rPr lang="en-US" dirty="0"/>
              <a:t>Similar to synchronous UART</a:t>
            </a:r>
          </a:p>
          <a:p>
            <a:pPr lvl="1">
              <a:spcBef>
                <a:spcPts val="0"/>
              </a:spcBef>
            </a:pPr>
            <a:r>
              <a:rPr lang="en-US" dirty="0" err="1"/>
              <a:t>Clk</a:t>
            </a:r>
            <a:r>
              <a:rPr lang="en-US" dirty="0"/>
              <a:t> wire is required, driven by the “master”</a:t>
            </a:r>
          </a:p>
          <a:p>
            <a:pPr lvl="1">
              <a:spcBef>
                <a:spcPts val="0"/>
              </a:spcBef>
            </a:pPr>
            <a:r>
              <a:rPr lang="en-US" dirty="0"/>
              <a:t>Full-duplex transmission via MISO and MOSI</a:t>
            </a:r>
          </a:p>
          <a:p>
            <a:r>
              <a:rPr lang="en-US" dirty="0"/>
              <a:t>Bonus</a:t>
            </a:r>
          </a:p>
          <a:p>
            <a:pPr lvl="1">
              <a:spcBef>
                <a:spcPts val="0"/>
              </a:spcBef>
            </a:pPr>
            <a:r>
              <a:rPr lang="en-US" dirty="0"/>
              <a:t>Supports multiple slaves (but just one master)</a:t>
            </a:r>
          </a:p>
          <a:p>
            <a:pPr lvl="1">
              <a:spcBef>
                <a:spcPts val="0"/>
              </a:spcBef>
            </a:pPr>
            <a:r>
              <a:rPr lang="en-US" dirty="0"/>
              <a:t>Master drives a select line to each slave</a:t>
            </a:r>
          </a:p>
          <a:p>
            <a:pPr lvl="1">
              <a:spcBef>
                <a:spcPts val="0"/>
              </a:spcBef>
            </a:pPr>
            <a:r>
              <a:rPr lang="en-US" dirty="0"/>
              <a:t>Fully-synchronous operation can reach 20 MB/s</a:t>
            </a:r>
          </a:p>
        </p:txBody>
      </p:sp>
      <p:sp>
        <p:nvSpPr>
          <p:cNvPr id="4" name="Footer Placeholder 3">
            <a:extLst>
              <a:ext uri="{FF2B5EF4-FFF2-40B4-BE49-F238E27FC236}">
                <a16:creationId xmlns:a16="http://schemas.microsoft.com/office/drawing/2014/main" id="{0B4B7B09-98B9-BDEE-F305-CA25C1A1D14C}"/>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972685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A0F41-83CC-44E5-0F05-E8D96D45282F}"/>
              </a:ext>
            </a:extLst>
          </p:cNvPr>
          <p:cNvSpPr>
            <a:spLocks noGrp="1"/>
          </p:cNvSpPr>
          <p:nvPr>
            <p:ph type="title"/>
          </p:nvPr>
        </p:nvSpPr>
        <p:spPr/>
        <p:txBody>
          <a:bodyPr/>
          <a:lstStyle/>
          <a:p>
            <a:r>
              <a:rPr lang="en-US" dirty="0"/>
              <a:t>I2C</a:t>
            </a:r>
          </a:p>
        </p:txBody>
      </p:sp>
      <p:sp>
        <p:nvSpPr>
          <p:cNvPr id="3" name="Content Placeholder 2">
            <a:extLst>
              <a:ext uri="{FF2B5EF4-FFF2-40B4-BE49-F238E27FC236}">
                <a16:creationId xmlns:a16="http://schemas.microsoft.com/office/drawing/2014/main" id="{A208DF3D-B786-7BC6-8F38-83ED8A4D4AD0}"/>
              </a:ext>
            </a:extLst>
          </p:cNvPr>
          <p:cNvSpPr>
            <a:spLocks noGrp="1"/>
          </p:cNvSpPr>
          <p:nvPr>
            <p:ph idx="1"/>
          </p:nvPr>
        </p:nvSpPr>
        <p:spPr/>
        <p:txBody>
          <a:bodyPr/>
          <a:lstStyle/>
          <a:p>
            <a:r>
              <a:rPr lang="en-US" dirty="0"/>
              <a:t>Only two wires – SCL (clock) and SDA (data)</a:t>
            </a:r>
          </a:p>
          <a:p>
            <a:pPr lvl="1"/>
            <a:r>
              <a:rPr lang="en-US" dirty="0"/>
              <a:t>Single duplex</a:t>
            </a:r>
          </a:p>
          <a:p>
            <a:r>
              <a:rPr lang="en-US" dirty="0"/>
              <a:t>Any unit can be master or slave!</a:t>
            </a:r>
          </a:p>
          <a:p>
            <a:r>
              <a:rPr lang="en-US" dirty="0"/>
              <a:t>Complex protocol</a:t>
            </a:r>
          </a:p>
          <a:p>
            <a:pPr lvl="1"/>
            <a:r>
              <a:rPr lang="en-US" dirty="0"/>
              <a:t>Each unit has a 7-16 bit address</a:t>
            </a:r>
          </a:p>
          <a:p>
            <a:pPr lvl="1"/>
            <a:r>
              <a:rPr lang="en-US" dirty="0"/>
              <a:t>SDA can contain commands and/or unit address</a:t>
            </a:r>
          </a:p>
          <a:p>
            <a:pPr lvl="1"/>
            <a:r>
              <a:rPr lang="en-US" dirty="0"/>
              <a:t>The current master always drives SCL</a:t>
            </a:r>
          </a:p>
          <a:p>
            <a:r>
              <a:rPr lang="en-US" dirty="0"/>
              <a:t>Up to 3.4Mb/sec</a:t>
            </a:r>
          </a:p>
          <a:p>
            <a:pPr lvl="1"/>
            <a:r>
              <a:rPr lang="en-US" dirty="0"/>
              <a:t>Why do you think it’s slower than SPI?</a:t>
            </a:r>
          </a:p>
        </p:txBody>
      </p:sp>
      <p:sp>
        <p:nvSpPr>
          <p:cNvPr id="4" name="Footer Placeholder 3">
            <a:extLst>
              <a:ext uri="{FF2B5EF4-FFF2-40B4-BE49-F238E27FC236}">
                <a16:creationId xmlns:a16="http://schemas.microsoft.com/office/drawing/2014/main" id="{088CF703-98A5-B61D-FB44-EDD999C48227}"/>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902469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7ADE-12BE-3DFD-F031-74FA92E69DBC}"/>
              </a:ext>
            </a:extLst>
          </p:cNvPr>
          <p:cNvSpPr>
            <a:spLocks noGrp="1"/>
          </p:cNvSpPr>
          <p:nvPr>
            <p:ph type="title"/>
          </p:nvPr>
        </p:nvSpPr>
        <p:spPr/>
        <p:txBody>
          <a:bodyPr/>
          <a:lstStyle/>
          <a:p>
            <a:r>
              <a:rPr lang="en-US" dirty="0"/>
              <a:t>What we didn’t cover</a:t>
            </a:r>
          </a:p>
        </p:txBody>
      </p:sp>
      <p:sp>
        <p:nvSpPr>
          <p:cNvPr id="3" name="Content Placeholder 2">
            <a:extLst>
              <a:ext uri="{FF2B5EF4-FFF2-40B4-BE49-F238E27FC236}">
                <a16:creationId xmlns:a16="http://schemas.microsoft.com/office/drawing/2014/main" id="{53095D3A-2635-DDF4-1D94-B813363F0BBA}"/>
              </a:ext>
            </a:extLst>
          </p:cNvPr>
          <p:cNvSpPr>
            <a:spLocks noGrp="1"/>
          </p:cNvSpPr>
          <p:nvPr>
            <p:ph idx="1"/>
          </p:nvPr>
        </p:nvSpPr>
        <p:spPr/>
        <p:txBody>
          <a:bodyPr/>
          <a:lstStyle/>
          <a:p>
            <a:r>
              <a:rPr lang="en-US" dirty="0"/>
              <a:t>USB</a:t>
            </a:r>
          </a:p>
          <a:p>
            <a:pPr lvl="1"/>
            <a:r>
              <a:rPr lang="en-US" i="1" dirty="0"/>
              <a:t>Much</a:t>
            </a:r>
            <a:r>
              <a:rPr lang="en-US" dirty="0"/>
              <a:t> more complex, multi-layer protocol</a:t>
            </a:r>
          </a:p>
          <a:p>
            <a:pPr lvl="1"/>
            <a:r>
              <a:rPr lang="en-US" dirty="0"/>
              <a:t>Many versions</a:t>
            </a:r>
          </a:p>
          <a:p>
            <a:pPr lvl="1"/>
            <a:r>
              <a:rPr lang="en-US" dirty="0"/>
              <a:t>But lots faster, and the newer versions are parallel</a:t>
            </a:r>
          </a:p>
        </p:txBody>
      </p:sp>
      <p:sp>
        <p:nvSpPr>
          <p:cNvPr id="4" name="Footer Placeholder 3">
            <a:extLst>
              <a:ext uri="{FF2B5EF4-FFF2-40B4-BE49-F238E27FC236}">
                <a16:creationId xmlns:a16="http://schemas.microsoft.com/office/drawing/2014/main" id="{F52633DA-6416-62A4-C0FE-6F51556C3DD5}"/>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4134168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44BC4036-86D9-601F-4902-519381189E45}"/>
              </a:ext>
            </a:extLst>
          </p:cNvPr>
          <p:cNvSpPr>
            <a:spLocks noGrp="1"/>
          </p:cNvSpPr>
          <p:nvPr>
            <p:ph idx="1"/>
          </p:nvPr>
        </p:nvSpPr>
        <p:spPr>
          <a:xfrm>
            <a:off x="685799" y="1337730"/>
            <a:ext cx="8243711" cy="1428044"/>
          </a:xfrm>
        </p:spPr>
        <p:txBody>
          <a:bodyPr/>
          <a:lstStyle/>
          <a:p>
            <a:r>
              <a:rPr lang="en-US" dirty="0"/>
              <a:t>Anyone know a cheap-</a:t>
            </a:r>
            <a:r>
              <a:rPr lang="en-US" dirty="0" err="1"/>
              <a:t>ish</a:t>
            </a:r>
            <a:r>
              <a:rPr lang="en-US" dirty="0"/>
              <a:t> hobbyist Linux-</a:t>
            </a:r>
            <a:r>
              <a:rPr lang="en-US" dirty="0" err="1"/>
              <a:t>ish</a:t>
            </a:r>
            <a:r>
              <a:rPr lang="en-US" dirty="0"/>
              <a:t> board?</a:t>
            </a:r>
          </a:p>
          <a:p>
            <a:pPr lvl="1">
              <a:spcBef>
                <a:spcPts val="0"/>
              </a:spcBef>
            </a:pPr>
            <a:r>
              <a:rPr lang="en-US" dirty="0"/>
              <a:t>Raspberry Pi</a:t>
            </a:r>
          </a:p>
          <a:p>
            <a:pPr>
              <a:spcBef>
                <a:spcPts val="0"/>
              </a:spcBef>
            </a:pPr>
            <a:r>
              <a:rPr lang="en-US" dirty="0"/>
              <a:t>But how do they do it?</a:t>
            </a:r>
          </a:p>
          <a:p>
            <a:pPr>
              <a:spcBef>
                <a:spcPts val="0"/>
              </a:spcBef>
            </a:pPr>
            <a:endParaRPr lang="en-US" dirty="0"/>
          </a:p>
          <a:p>
            <a:endParaRPr lang="en-US" dirty="0"/>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8685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3080656"/>
            <a:ext cx="1807028"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9808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EA916D2-9CE1-4244-8E63-A243158927C0}"/>
              </a:ext>
            </a:extLst>
          </p:cNvPr>
          <p:cNvSpPr/>
          <p:nvPr/>
        </p:nvSpPr>
        <p:spPr>
          <a:xfrm>
            <a:off x="1447801" y="2634342"/>
            <a:ext cx="4114800" cy="4789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ADCB9-7BBB-4F95-9193-BDDB11BB2ABD}"/>
              </a:ext>
            </a:extLst>
          </p:cNvPr>
          <p:cNvSpPr>
            <a:spLocks noGrp="1"/>
          </p:cNvSpPr>
          <p:nvPr>
            <p:ph type="title"/>
          </p:nvPr>
        </p:nvSpPr>
        <p:spPr/>
        <p:txBody>
          <a:bodyPr/>
          <a:lstStyle/>
          <a:p>
            <a:r>
              <a:rPr lang="en-US" dirty="0"/>
              <a:t>What we’ll cover &amp; how</a:t>
            </a:r>
          </a:p>
        </p:txBody>
      </p:sp>
      <p:sp>
        <p:nvSpPr>
          <p:cNvPr id="3" name="Content Placeholder 2">
            <a:extLst>
              <a:ext uri="{FF2B5EF4-FFF2-40B4-BE49-F238E27FC236}">
                <a16:creationId xmlns:a16="http://schemas.microsoft.com/office/drawing/2014/main" id="{32669025-5823-4817-BE11-8016F4C32C76}"/>
              </a:ext>
            </a:extLst>
          </p:cNvPr>
          <p:cNvSpPr>
            <a:spLocks noGrp="1"/>
          </p:cNvSpPr>
          <p:nvPr>
            <p:ph idx="1"/>
          </p:nvPr>
        </p:nvSpPr>
        <p:spPr/>
        <p:txBody>
          <a:bodyPr/>
          <a:lstStyle/>
          <a:p>
            <a:r>
              <a:rPr lang="en-US" dirty="0"/>
              <a:t>Main topics:</a:t>
            </a:r>
          </a:p>
          <a:p>
            <a:pPr lvl="1"/>
            <a:r>
              <a:rPr lang="en-US" dirty="0"/>
              <a:t>What is an O/S and why is it useful?</a:t>
            </a:r>
          </a:p>
          <a:p>
            <a:pPr lvl="1"/>
            <a:r>
              <a:rPr lang="en-US" dirty="0"/>
              <a:t>Living with no O/S: bare metal</a:t>
            </a:r>
          </a:p>
          <a:p>
            <a:pPr lvl="1"/>
            <a:r>
              <a:rPr lang="en-US" dirty="0"/>
              <a:t>Raspberry Pi</a:t>
            </a:r>
          </a:p>
          <a:p>
            <a:pPr lvl="1"/>
            <a:r>
              <a:rPr lang="en-US" dirty="0"/>
              <a:t>RTOS overview</a:t>
            </a:r>
          </a:p>
          <a:p>
            <a:pPr lvl="1"/>
            <a:r>
              <a:rPr lang="en-US" dirty="0" err="1"/>
              <a:t>FreeRTOS</a:t>
            </a:r>
            <a:r>
              <a:rPr lang="en-US" dirty="0"/>
              <a:t> details (prep for lab 2)</a:t>
            </a:r>
          </a:p>
        </p:txBody>
      </p:sp>
      <p:sp>
        <p:nvSpPr>
          <p:cNvPr id="4" name="Footer Placeholder 3">
            <a:extLst>
              <a:ext uri="{FF2B5EF4-FFF2-40B4-BE49-F238E27FC236}">
                <a16:creationId xmlns:a16="http://schemas.microsoft.com/office/drawing/2014/main" id="{EF39BC9F-897A-48C7-9B14-F90EE3566683}"/>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75892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192D-934D-A5FB-51E4-B2E96AE83E87}"/>
              </a:ext>
            </a:extLst>
          </p:cNvPr>
          <p:cNvSpPr>
            <a:spLocks noGrp="1"/>
          </p:cNvSpPr>
          <p:nvPr>
            <p:ph type="title"/>
          </p:nvPr>
        </p:nvSpPr>
        <p:spPr/>
        <p:txBody>
          <a:bodyPr/>
          <a:lstStyle/>
          <a:p>
            <a:r>
              <a:rPr lang="en-US" dirty="0"/>
              <a:t>Raspberry Pi use model</a:t>
            </a:r>
          </a:p>
        </p:txBody>
      </p:sp>
      <p:sp>
        <p:nvSpPr>
          <p:cNvPr id="3" name="Content Placeholder 2">
            <a:extLst>
              <a:ext uri="{FF2B5EF4-FFF2-40B4-BE49-F238E27FC236}">
                <a16:creationId xmlns:a16="http://schemas.microsoft.com/office/drawing/2014/main" id="{1B8AB714-96DE-0D7B-CB66-BA7A84256298}"/>
              </a:ext>
            </a:extLst>
          </p:cNvPr>
          <p:cNvSpPr>
            <a:spLocks noGrp="1"/>
          </p:cNvSpPr>
          <p:nvPr>
            <p:ph idx="1"/>
          </p:nvPr>
        </p:nvSpPr>
        <p:spPr>
          <a:xfrm>
            <a:off x="685800" y="1676400"/>
            <a:ext cx="7772400" cy="732368"/>
          </a:xfrm>
        </p:spPr>
        <p:txBody>
          <a:bodyPr/>
          <a:lstStyle/>
          <a:p>
            <a:r>
              <a:rPr lang="en-US" dirty="0"/>
              <a:t>Remember our use model</a:t>
            </a:r>
          </a:p>
        </p:txBody>
      </p:sp>
      <p:sp>
        <p:nvSpPr>
          <p:cNvPr id="4" name="Footer Placeholder 3">
            <a:extLst>
              <a:ext uri="{FF2B5EF4-FFF2-40B4-BE49-F238E27FC236}">
                <a16:creationId xmlns:a16="http://schemas.microsoft.com/office/drawing/2014/main" id="{F3A5D49D-88B4-5886-C0A1-1D313DBDE0BB}"/>
              </a:ext>
            </a:extLst>
          </p:cNvPr>
          <p:cNvSpPr>
            <a:spLocks noGrp="1"/>
          </p:cNvSpPr>
          <p:nvPr>
            <p:ph type="ftr" sz="quarter" idx="11"/>
          </p:nvPr>
        </p:nvSpPr>
        <p:spPr/>
        <p:txBody>
          <a:bodyPr/>
          <a:lstStyle/>
          <a:p>
            <a:pPr>
              <a:defRPr/>
            </a:pPr>
            <a:r>
              <a:rPr lang="en-US" dirty="0"/>
              <a:t>EE 152 Joel Grodstein</a:t>
            </a:r>
          </a:p>
        </p:txBody>
      </p:sp>
      <p:sp>
        <p:nvSpPr>
          <p:cNvPr id="8" name="TextBox 7">
            <a:extLst>
              <a:ext uri="{FF2B5EF4-FFF2-40B4-BE49-F238E27FC236}">
                <a16:creationId xmlns:a16="http://schemas.microsoft.com/office/drawing/2014/main" id="{2CDD630F-C9DF-764A-4CFB-C5916C672184}"/>
              </a:ext>
            </a:extLst>
          </p:cNvPr>
          <p:cNvSpPr txBox="1"/>
          <p:nvPr/>
        </p:nvSpPr>
        <p:spPr>
          <a:xfrm>
            <a:off x="801511" y="2408768"/>
            <a:ext cx="1433689" cy="1143000"/>
          </a:xfrm>
          <a:prstGeom prst="rect">
            <a:avLst/>
          </a:prstGeom>
          <a:noFill/>
          <a:ln w="19050">
            <a:solidFill>
              <a:schemeClr val="tx1"/>
            </a:solidFill>
          </a:ln>
        </p:spPr>
        <p:txBody>
          <a:bodyPr wrap="square" rtlCol="0">
            <a:noAutofit/>
          </a:bodyPr>
          <a:lstStyle/>
          <a:p>
            <a:pPr algn="ctr"/>
            <a:r>
              <a:rPr lang="en-US" dirty="0"/>
              <a:t>Host</a:t>
            </a:r>
          </a:p>
        </p:txBody>
      </p:sp>
      <p:sp>
        <p:nvSpPr>
          <p:cNvPr id="9" name="TextBox 8">
            <a:extLst>
              <a:ext uri="{FF2B5EF4-FFF2-40B4-BE49-F238E27FC236}">
                <a16:creationId xmlns:a16="http://schemas.microsoft.com/office/drawing/2014/main" id="{945819B1-CA43-6E2F-E3E0-FA373E497891}"/>
              </a:ext>
            </a:extLst>
          </p:cNvPr>
          <p:cNvSpPr txBox="1"/>
          <p:nvPr/>
        </p:nvSpPr>
        <p:spPr>
          <a:xfrm>
            <a:off x="3273775" y="2523656"/>
            <a:ext cx="891823" cy="461665"/>
          </a:xfrm>
          <a:prstGeom prst="rect">
            <a:avLst/>
          </a:prstGeom>
          <a:noFill/>
        </p:spPr>
        <p:txBody>
          <a:bodyPr wrap="square" rtlCol="0">
            <a:spAutoFit/>
          </a:bodyPr>
          <a:lstStyle/>
          <a:p>
            <a:r>
              <a:rPr lang="en-US" dirty="0"/>
              <a:t>USB</a:t>
            </a:r>
          </a:p>
        </p:txBody>
      </p:sp>
      <p:cxnSp>
        <p:nvCxnSpPr>
          <p:cNvPr id="10" name="Straight Connector 9">
            <a:extLst>
              <a:ext uri="{FF2B5EF4-FFF2-40B4-BE49-F238E27FC236}">
                <a16:creationId xmlns:a16="http://schemas.microsoft.com/office/drawing/2014/main" id="{CB5DFC71-ECAA-5BB5-43B4-A060EB843A4C}"/>
              </a:ext>
            </a:extLst>
          </p:cNvPr>
          <p:cNvCxnSpPr>
            <a:cxnSpLocks/>
            <a:stCxn id="8" idx="3"/>
          </p:cNvCxnSpPr>
          <p:nvPr/>
        </p:nvCxnSpPr>
        <p:spPr>
          <a:xfrm>
            <a:off x="2235200" y="2980268"/>
            <a:ext cx="2739324"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D4AAA608-5911-52A4-3718-759FED807320}"/>
              </a:ext>
            </a:extLst>
          </p:cNvPr>
          <p:cNvSpPr txBox="1">
            <a:spLocks/>
          </p:cNvSpPr>
          <p:nvPr/>
        </p:nvSpPr>
        <p:spPr bwMode="auto">
          <a:xfrm>
            <a:off x="691443" y="4041423"/>
            <a:ext cx="7772400" cy="7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a:t>Raspberry Pi is very different</a:t>
            </a:r>
          </a:p>
        </p:txBody>
      </p:sp>
      <p:pic>
        <p:nvPicPr>
          <p:cNvPr id="11" name="Picture 10" descr="A close up of a circuit board&#10;&#10;Description automatically generated">
            <a:extLst>
              <a:ext uri="{FF2B5EF4-FFF2-40B4-BE49-F238E27FC236}">
                <a16:creationId xmlns:a16="http://schemas.microsoft.com/office/drawing/2014/main" id="{B3635998-1547-99D0-7EC3-2DA653322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24" y="2579851"/>
            <a:ext cx="3551460" cy="690620"/>
          </a:xfrm>
          <a:prstGeom prst="rect">
            <a:avLst/>
          </a:prstGeom>
        </p:spPr>
      </p:pic>
    </p:spTree>
    <p:extLst>
      <p:ext uri="{BB962C8B-B14F-4D97-AF65-F5344CB8AC3E}">
        <p14:creationId xmlns:p14="http://schemas.microsoft.com/office/powerpoint/2010/main" val="2448513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2815-94B6-7ED3-011C-5E69A0EAA379}"/>
              </a:ext>
            </a:extLst>
          </p:cNvPr>
          <p:cNvSpPr>
            <a:spLocks noGrp="1"/>
          </p:cNvSpPr>
          <p:nvPr>
            <p:ph type="title"/>
          </p:nvPr>
        </p:nvSpPr>
        <p:spPr/>
        <p:txBody>
          <a:bodyPr/>
          <a:lstStyle/>
          <a:p>
            <a:r>
              <a:rPr lang="en-US" dirty="0"/>
              <a:t>Raspberry Pi hardware</a:t>
            </a:r>
          </a:p>
        </p:txBody>
      </p:sp>
      <p:sp>
        <p:nvSpPr>
          <p:cNvPr id="3" name="Content Placeholder 2">
            <a:extLst>
              <a:ext uri="{FF2B5EF4-FFF2-40B4-BE49-F238E27FC236}">
                <a16:creationId xmlns:a16="http://schemas.microsoft.com/office/drawing/2014/main" id="{F4143235-7539-6ED6-CE72-7C4BFCD517C1}"/>
              </a:ext>
            </a:extLst>
          </p:cNvPr>
          <p:cNvSpPr>
            <a:spLocks noGrp="1"/>
          </p:cNvSpPr>
          <p:nvPr>
            <p:ph idx="1"/>
          </p:nvPr>
        </p:nvSpPr>
        <p:spPr>
          <a:xfrm>
            <a:off x="864706" y="5113863"/>
            <a:ext cx="7511652" cy="997737"/>
          </a:xfrm>
        </p:spPr>
        <p:txBody>
          <a:bodyPr/>
          <a:lstStyle/>
          <a:p>
            <a:r>
              <a:rPr lang="en-US" dirty="0"/>
              <a:t>This is a single-board computer</a:t>
            </a:r>
          </a:p>
          <a:p>
            <a:r>
              <a:rPr lang="en-US" dirty="0"/>
              <a:t>Uses SD card instead of flash (the “hard drive”)</a:t>
            </a:r>
          </a:p>
        </p:txBody>
      </p:sp>
      <p:sp>
        <p:nvSpPr>
          <p:cNvPr id="4" name="Footer Placeholder 3">
            <a:extLst>
              <a:ext uri="{FF2B5EF4-FFF2-40B4-BE49-F238E27FC236}">
                <a16:creationId xmlns:a16="http://schemas.microsoft.com/office/drawing/2014/main" id="{F655EE20-B982-95F8-F06E-4FCE259638E3}"/>
              </a:ext>
            </a:extLst>
          </p:cNvPr>
          <p:cNvSpPr>
            <a:spLocks noGrp="1"/>
          </p:cNvSpPr>
          <p:nvPr>
            <p:ph type="ftr" sz="quarter" idx="11"/>
          </p:nvPr>
        </p:nvSpPr>
        <p:spPr/>
        <p:txBody>
          <a:bodyPr/>
          <a:lstStyle/>
          <a:p>
            <a:pPr>
              <a:defRPr/>
            </a:pPr>
            <a:r>
              <a:rPr lang="en-US" dirty="0"/>
              <a:t>EE 152 Joel Grodstein</a:t>
            </a:r>
          </a:p>
        </p:txBody>
      </p:sp>
      <p:pic>
        <p:nvPicPr>
          <p:cNvPr id="6" name="Picture 5">
            <a:extLst>
              <a:ext uri="{FF2B5EF4-FFF2-40B4-BE49-F238E27FC236}">
                <a16:creationId xmlns:a16="http://schemas.microsoft.com/office/drawing/2014/main" id="{B1448B1F-9AAD-9A85-F06F-0E46A1032495}"/>
              </a:ext>
            </a:extLst>
          </p:cNvPr>
          <p:cNvPicPr>
            <a:picLocks noChangeAspect="1"/>
          </p:cNvPicPr>
          <p:nvPr/>
        </p:nvPicPr>
        <p:blipFill>
          <a:blip r:embed="rId2"/>
          <a:stretch>
            <a:fillRect/>
          </a:stretch>
        </p:blipFill>
        <p:spPr>
          <a:xfrm>
            <a:off x="2201974" y="1269845"/>
            <a:ext cx="4740051" cy="3505504"/>
          </a:xfrm>
          <a:prstGeom prst="rect">
            <a:avLst/>
          </a:prstGeom>
        </p:spPr>
      </p:pic>
      <p:sp>
        <p:nvSpPr>
          <p:cNvPr id="7" name="TextBox 6">
            <a:extLst>
              <a:ext uri="{FF2B5EF4-FFF2-40B4-BE49-F238E27FC236}">
                <a16:creationId xmlns:a16="http://schemas.microsoft.com/office/drawing/2014/main" id="{10EF4070-DC28-5360-8514-054E7F956D72}"/>
              </a:ext>
            </a:extLst>
          </p:cNvPr>
          <p:cNvSpPr txBox="1"/>
          <p:nvPr/>
        </p:nvSpPr>
        <p:spPr>
          <a:xfrm>
            <a:off x="553157" y="4391376"/>
            <a:ext cx="1016000" cy="461665"/>
          </a:xfrm>
          <a:prstGeom prst="rect">
            <a:avLst/>
          </a:prstGeom>
          <a:noFill/>
        </p:spPr>
        <p:txBody>
          <a:bodyPr wrap="square" rtlCol="0">
            <a:spAutoFit/>
          </a:bodyPr>
          <a:lstStyle/>
          <a:p>
            <a:r>
              <a:rPr lang="en-US" dirty="0"/>
              <a:t>Power</a:t>
            </a:r>
          </a:p>
        </p:txBody>
      </p:sp>
      <p:cxnSp>
        <p:nvCxnSpPr>
          <p:cNvPr id="9" name="Straight Arrow Connector 8">
            <a:extLst>
              <a:ext uri="{FF2B5EF4-FFF2-40B4-BE49-F238E27FC236}">
                <a16:creationId xmlns:a16="http://schemas.microsoft.com/office/drawing/2014/main" id="{0138A6D0-2067-35E4-DA53-02D976EC0413}"/>
              </a:ext>
            </a:extLst>
          </p:cNvPr>
          <p:cNvCxnSpPr>
            <a:cxnSpLocks/>
            <a:stCxn id="7" idx="3"/>
          </p:cNvCxnSpPr>
          <p:nvPr/>
        </p:nvCxnSpPr>
        <p:spPr>
          <a:xfrm flipV="1">
            <a:off x="1569157" y="4545041"/>
            <a:ext cx="2201332" cy="7716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A89C527-4D08-E0B3-5288-867865924ED6}"/>
              </a:ext>
            </a:extLst>
          </p:cNvPr>
          <p:cNvSpPr txBox="1"/>
          <p:nvPr/>
        </p:nvSpPr>
        <p:spPr>
          <a:xfrm>
            <a:off x="320503" y="3325554"/>
            <a:ext cx="1755422" cy="830997"/>
          </a:xfrm>
          <a:prstGeom prst="rect">
            <a:avLst/>
          </a:prstGeom>
          <a:noFill/>
        </p:spPr>
        <p:txBody>
          <a:bodyPr wrap="square" rtlCol="0">
            <a:spAutoFit/>
          </a:bodyPr>
          <a:lstStyle/>
          <a:p>
            <a:r>
              <a:rPr lang="en-US" dirty="0"/>
              <a:t>SD card (holds O/S)</a:t>
            </a:r>
          </a:p>
        </p:txBody>
      </p:sp>
      <p:cxnSp>
        <p:nvCxnSpPr>
          <p:cNvPr id="11" name="Straight Arrow Connector 10">
            <a:extLst>
              <a:ext uri="{FF2B5EF4-FFF2-40B4-BE49-F238E27FC236}">
                <a16:creationId xmlns:a16="http://schemas.microsoft.com/office/drawing/2014/main" id="{EBBF1C98-A443-5977-78DB-6DF6A3FC89EB}"/>
              </a:ext>
            </a:extLst>
          </p:cNvPr>
          <p:cNvCxnSpPr>
            <a:cxnSpLocks/>
          </p:cNvCxnSpPr>
          <p:nvPr/>
        </p:nvCxnSpPr>
        <p:spPr>
          <a:xfrm>
            <a:off x="1817511" y="3714044"/>
            <a:ext cx="1174047" cy="25838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32A349C-4A56-E328-6D2F-33BBFE3882DD}"/>
              </a:ext>
            </a:extLst>
          </p:cNvPr>
          <p:cNvSpPr txBox="1"/>
          <p:nvPr/>
        </p:nvSpPr>
        <p:spPr>
          <a:xfrm>
            <a:off x="7186155" y="3782774"/>
            <a:ext cx="1227664" cy="830997"/>
          </a:xfrm>
          <a:prstGeom prst="rect">
            <a:avLst/>
          </a:prstGeom>
          <a:noFill/>
        </p:spPr>
        <p:txBody>
          <a:bodyPr wrap="square" rtlCol="0">
            <a:spAutoFit/>
          </a:bodyPr>
          <a:lstStyle/>
          <a:p>
            <a:r>
              <a:rPr lang="en-US" dirty="0"/>
              <a:t>HDMI monitor</a:t>
            </a:r>
          </a:p>
        </p:txBody>
      </p:sp>
      <p:cxnSp>
        <p:nvCxnSpPr>
          <p:cNvPr id="15" name="Straight Arrow Connector 14">
            <a:extLst>
              <a:ext uri="{FF2B5EF4-FFF2-40B4-BE49-F238E27FC236}">
                <a16:creationId xmlns:a16="http://schemas.microsoft.com/office/drawing/2014/main" id="{41571BB2-8F38-7F88-4E2B-E37EA99D6CC7}"/>
              </a:ext>
            </a:extLst>
          </p:cNvPr>
          <p:cNvCxnSpPr>
            <a:cxnSpLocks/>
            <a:stCxn id="14" idx="1"/>
          </p:cNvCxnSpPr>
          <p:nvPr/>
        </p:nvCxnSpPr>
        <p:spPr>
          <a:xfrm flipH="1" flipV="1">
            <a:off x="5000980" y="4151561"/>
            <a:ext cx="2185175" cy="4671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C7CDCB5-693E-19C8-899B-CCD4E8EC49F6}"/>
              </a:ext>
            </a:extLst>
          </p:cNvPr>
          <p:cNvSpPr txBox="1"/>
          <p:nvPr/>
        </p:nvSpPr>
        <p:spPr>
          <a:xfrm>
            <a:off x="7236181" y="1309503"/>
            <a:ext cx="1227664" cy="461665"/>
          </a:xfrm>
          <a:prstGeom prst="rect">
            <a:avLst/>
          </a:prstGeom>
          <a:noFill/>
        </p:spPr>
        <p:txBody>
          <a:bodyPr wrap="square" rtlCol="0">
            <a:spAutoFit/>
          </a:bodyPr>
          <a:lstStyle/>
          <a:p>
            <a:r>
              <a:rPr lang="en-US" dirty="0"/>
              <a:t>4x USB</a:t>
            </a:r>
          </a:p>
        </p:txBody>
      </p:sp>
      <p:cxnSp>
        <p:nvCxnSpPr>
          <p:cNvPr id="18" name="Straight Arrow Connector 17">
            <a:extLst>
              <a:ext uri="{FF2B5EF4-FFF2-40B4-BE49-F238E27FC236}">
                <a16:creationId xmlns:a16="http://schemas.microsoft.com/office/drawing/2014/main" id="{8B1FEB0A-0083-8AC8-931B-37306AAAD167}"/>
              </a:ext>
            </a:extLst>
          </p:cNvPr>
          <p:cNvCxnSpPr>
            <a:cxnSpLocks/>
            <a:stCxn id="17" idx="1"/>
          </p:cNvCxnSpPr>
          <p:nvPr/>
        </p:nvCxnSpPr>
        <p:spPr>
          <a:xfrm flipH="1">
            <a:off x="6254044" y="1540336"/>
            <a:ext cx="982137" cy="17549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1519B3E-4C02-FF86-A7B6-65642BE7D790}"/>
              </a:ext>
            </a:extLst>
          </p:cNvPr>
          <p:cNvSpPr txBox="1"/>
          <p:nvPr/>
        </p:nvSpPr>
        <p:spPr>
          <a:xfrm>
            <a:off x="7535338" y="2297278"/>
            <a:ext cx="1069618" cy="461665"/>
          </a:xfrm>
          <a:prstGeom prst="rect">
            <a:avLst/>
          </a:prstGeom>
          <a:noFill/>
        </p:spPr>
        <p:txBody>
          <a:bodyPr wrap="square" rtlCol="0">
            <a:spAutoFit/>
          </a:bodyPr>
          <a:lstStyle/>
          <a:p>
            <a:r>
              <a:rPr lang="en-US" dirty="0"/>
              <a:t>LAN</a:t>
            </a:r>
          </a:p>
        </p:txBody>
      </p:sp>
      <p:cxnSp>
        <p:nvCxnSpPr>
          <p:cNvPr id="22" name="Straight Arrow Connector 21">
            <a:extLst>
              <a:ext uri="{FF2B5EF4-FFF2-40B4-BE49-F238E27FC236}">
                <a16:creationId xmlns:a16="http://schemas.microsoft.com/office/drawing/2014/main" id="{A5434670-5A21-7EC5-2390-050E2DF83ADD}"/>
              </a:ext>
            </a:extLst>
          </p:cNvPr>
          <p:cNvCxnSpPr>
            <a:cxnSpLocks/>
            <a:stCxn id="21" idx="1"/>
          </p:cNvCxnSpPr>
          <p:nvPr/>
        </p:nvCxnSpPr>
        <p:spPr>
          <a:xfrm flipH="1">
            <a:off x="6942025" y="2528111"/>
            <a:ext cx="593313" cy="5139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919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AE95-A64A-C1B2-2A3D-0444331D31E3}"/>
              </a:ext>
            </a:extLst>
          </p:cNvPr>
          <p:cNvSpPr>
            <a:spLocks noGrp="1"/>
          </p:cNvSpPr>
          <p:nvPr>
            <p:ph type="title"/>
          </p:nvPr>
        </p:nvSpPr>
        <p:spPr/>
        <p:txBody>
          <a:bodyPr/>
          <a:lstStyle/>
          <a:p>
            <a:r>
              <a:rPr lang="en-US" dirty="0"/>
              <a:t>Raspberry Pi O/S</a:t>
            </a:r>
          </a:p>
        </p:txBody>
      </p:sp>
      <p:sp>
        <p:nvSpPr>
          <p:cNvPr id="3" name="Content Placeholder 2">
            <a:extLst>
              <a:ext uri="{FF2B5EF4-FFF2-40B4-BE49-F238E27FC236}">
                <a16:creationId xmlns:a16="http://schemas.microsoft.com/office/drawing/2014/main" id="{4B24EA39-6A58-B8D5-123C-59CAB20D201D}"/>
              </a:ext>
            </a:extLst>
          </p:cNvPr>
          <p:cNvSpPr>
            <a:spLocks noGrp="1"/>
          </p:cNvSpPr>
          <p:nvPr>
            <p:ph idx="1"/>
          </p:nvPr>
        </p:nvSpPr>
        <p:spPr/>
        <p:txBody>
          <a:bodyPr/>
          <a:lstStyle/>
          <a:p>
            <a:r>
              <a:rPr lang="en-US" dirty="0"/>
              <a:t>Raspberry Pi O/S</a:t>
            </a:r>
            <a:r>
              <a:rPr lang="en-US" i="1" dirty="0"/>
              <a:t> </a:t>
            </a:r>
            <a:r>
              <a:rPr lang="en-US" dirty="0"/>
              <a:t>is Linux</a:t>
            </a:r>
          </a:p>
          <a:p>
            <a:pPr lvl="1"/>
            <a:r>
              <a:rPr lang="en-US" dirty="0"/>
              <a:t>Variant of Debian Linux</a:t>
            </a:r>
          </a:p>
          <a:p>
            <a:pPr lvl="1"/>
            <a:r>
              <a:rPr lang="en-US" dirty="0"/>
              <a:t>All of the bells and whistles of Linux</a:t>
            </a:r>
          </a:p>
          <a:p>
            <a:pPr lvl="1"/>
            <a:r>
              <a:rPr lang="en-US" dirty="0"/>
              <a:t>Class exercise: what are the consequences of that?</a:t>
            </a:r>
          </a:p>
          <a:p>
            <a:pPr lvl="1"/>
            <a:endParaRPr lang="en-US" dirty="0"/>
          </a:p>
          <a:p>
            <a:pPr lvl="1"/>
            <a:endParaRPr lang="en-US" dirty="0"/>
          </a:p>
        </p:txBody>
      </p:sp>
      <p:sp>
        <p:nvSpPr>
          <p:cNvPr id="4" name="Footer Placeholder 3">
            <a:extLst>
              <a:ext uri="{FF2B5EF4-FFF2-40B4-BE49-F238E27FC236}">
                <a16:creationId xmlns:a16="http://schemas.microsoft.com/office/drawing/2014/main" id="{8568041C-A910-D123-7895-EFC113910387}"/>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747629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How can a Pi run “Linux?”</a:t>
            </a:r>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dirty="0"/>
              <a:t>EE 152 Joel Grodstein</a:t>
            </a:r>
          </a:p>
        </p:txBody>
      </p:sp>
      <p:graphicFrame>
        <p:nvGraphicFramePr>
          <p:cNvPr id="5" name="Table 5">
            <a:extLst>
              <a:ext uri="{FF2B5EF4-FFF2-40B4-BE49-F238E27FC236}">
                <a16:creationId xmlns:a16="http://schemas.microsoft.com/office/drawing/2014/main" id="{C1A4CE26-7545-3632-91C6-3901B0469281}"/>
              </a:ext>
            </a:extLst>
          </p:cNvPr>
          <p:cNvGraphicFramePr>
            <a:graphicFrameLocks noGrp="1"/>
          </p:cNvGraphicFramePr>
          <p:nvPr/>
        </p:nvGraphicFramePr>
        <p:xfrm>
          <a:off x="685798" y="1392606"/>
          <a:ext cx="7772399" cy="1381760"/>
        </p:xfrm>
        <a:graphic>
          <a:graphicData uri="http://schemas.openxmlformats.org/drawingml/2006/table">
            <a:tbl>
              <a:tblPr firstRow="1" bandRow="1">
                <a:tableStyleId>{5C22544A-7EE6-4342-B048-85BDC9FD1C3A}</a:tableStyleId>
              </a:tblPr>
              <a:tblGrid>
                <a:gridCol w="1402646">
                  <a:extLst>
                    <a:ext uri="{9D8B030D-6E8A-4147-A177-3AD203B41FA5}">
                      <a16:colId xmlns:a16="http://schemas.microsoft.com/office/drawing/2014/main" val="535977801"/>
                    </a:ext>
                  </a:extLst>
                </a:gridCol>
                <a:gridCol w="711200">
                  <a:extLst>
                    <a:ext uri="{9D8B030D-6E8A-4147-A177-3AD203B41FA5}">
                      <a16:colId xmlns:a16="http://schemas.microsoft.com/office/drawing/2014/main" val="4035753274"/>
                    </a:ext>
                  </a:extLst>
                </a:gridCol>
                <a:gridCol w="790223">
                  <a:extLst>
                    <a:ext uri="{9D8B030D-6E8A-4147-A177-3AD203B41FA5}">
                      <a16:colId xmlns:a16="http://schemas.microsoft.com/office/drawing/2014/main" val="2052810068"/>
                    </a:ext>
                  </a:extLst>
                </a:gridCol>
                <a:gridCol w="846666">
                  <a:extLst>
                    <a:ext uri="{9D8B030D-6E8A-4147-A177-3AD203B41FA5}">
                      <a16:colId xmlns:a16="http://schemas.microsoft.com/office/drawing/2014/main" val="2795795647"/>
                    </a:ext>
                  </a:extLst>
                </a:gridCol>
                <a:gridCol w="1885245">
                  <a:extLst>
                    <a:ext uri="{9D8B030D-6E8A-4147-A177-3AD203B41FA5}">
                      <a16:colId xmlns:a16="http://schemas.microsoft.com/office/drawing/2014/main" val="3294604568"/>
                    </a:ext>
                  </a:extLst>
                </a:gridCol>
                <a:gridCol w="564444">
                  <a:extLst>
                    <a:ext uri="{9D8B030D-6E8A-4147-A177-3AD203B41FA5}">
                      <a16:colId xmlns:a16="http://schemas.microsoft.com/office/drawing/2014/main" val="1940009555"/>
                    </a:ext>
                  </a:extLst>
                </a:gridCol>
                <a:gridCol w="1571975">
                  <a:extLst>
                    <a:ext uri="{9D8B030D-6E8A-4147-A177-3AD203B41FA5}">
                      <a16:colId xmlns:a16="http://schemas.microsoft.com/office/drawing/2014/main" val="1430824344"/>
                    </a:ext>
                  </a:extLst>
                </a:gridCol>
              </a:tblGrid>
              <a:tr h="370840">
                <a:tc>
                  <a:txBody>
                    <a:bodyPr/>
                    <a:lstStyle/>
                    <a:p>
                      <a:endParaRPr lang="en-US"/>
                    </a:p>
                  </a:txBody>
                  <a:tcPr/>
                </a:tc>
                <a:tc>
                  <a:txBody>
                    <a:bodyPr/>
                    <a:lstStyle/>
                    <a:p>
                      <a:r>
                        <a:rPr lang="en-US" dirty="0"/>
                        <a:t>Bits</a:t>
                      </a:r>
                    </a:p>
                  </a:txBody>
                  <a:tcPr/>
                </a:tc>
                <a:tc>
                  <a:txBody>
                    <a:bodyPr/>
                    <a:lstStyle/>
                    <a:p>
                      <a:r>
                        <a:rPr lang="en-US" dirty="0"/>
                        <a:t>Cores</a:t>
                      </a:r>
                    </a:p>
                  </a:txBody>
                  <a:tcPr/>
                </a:tc>
                <a:tc>
                  <a:txBody>
                    <a:bodyPr/>
                    <a:lstStyle/>
                    <a:p>
                      <a:r>
                        <a:rPr lang="en-US" dirty="0"/>
                        <a:t>MHz</a:t>
                      </a:r>
                    </a:p>
                  </a:txBody>
                  <a:tcPr/>
                </a:tc>
                <a:tc>
                  <a:txBody>
                    <a:bodyPr/>
                    <a:lstStyle/>
                    <a:p>
                      <a:r>
                        <a:rPr lang="en-US" dirty="0"/>
                        <a:t>On-chip flash</a:t>
                      </a:r>
                    </a:p>
                  </a:txBody>
                  <a:tcPr/>
                </a:tc>
                <a:tc>
                  <a:txBody>
                    <a:bodyPr/>
                    <a:lstStyle/>
                    <a:p>
                      <a:r>
                        <a:rPr lang="en-US" dirty="0"/>
                        <a:t>VM</a:t>
                      </a:r>
                    </a:p>
                  </a:txBody>
                  <a:tcPr/>
                </a:tc>
                <a:tc>
                  <a:txBody>
                    <a:bodyPr/>
                    <a:lstStyle/>
                    <a:p>
                      <a:r>
                        <a:rPr lang="en-US" dirty="0"/>
                        <a:t>Peripherals</a:t>
                      </a:r>
                    </a:p>
                  </a:txBody>
                  <a:tcPr/>
                </a:tc>
                <a:extLst>
                  <a:ext uri="{0D108BD9-81ED-4DB2-BD59-A6C34878D82A}">
                    <a16:rowId xmlns:a16="http://schemas.microsoft.com/office/drawing/2014/main" val="4176142227"/>
                  </a:ext>
                </a:extLst>
              </a:tr>
              <a:tr h="370840">
                <a:tc>
                  <a:txBody>
                    <a:bodyPr/>
                    <a:lstStyle/>
                    <a:p>
                      <a:r>
                        <a:rPr lang="en-US" dirty="0"/>
                        <a:t>STM32L476</a:t>
                      </a:r>
                    </a:p>
                  </a:txBody>
                  <a:tcPr/>
                </a:tc>
                <a:tc>
                  <a:txBody>
                    <a:bodyPr/>
                    <a:lstStyle/>
                    <a:p>
                      <a:r>
                        <a:rPr lang="en-US" dirty="0"/>
                        <a:t>32</a:t>
                      </a:r>
                    </a:p>
                  </a:txBody>
                  <a:tcPr/>
                </a:tc>
                <a:tc>
                  <a:txBody>
                    <a:bodyPr/>
                    <a:lstStyle/>
                    <a:p>
                      <a:r>
                        <a:rPr lang="en-US" dirty="0"/>
                        <a:t>1</a:t>
                      </a:r>
                    </a:p>
                  </a:txBody>
                  <a:tcPr/>
                </a:tc>
                <a:tc>
                  <a:txBody>
                    <a:bodyPr/>
                    <a:lstStyle/>
                    <a:p>
                      <a:r>
                        <a:rPr lang="en-US" dirty="0"/>
                        <a:t>80</a:t>
                      </a:r>
                    </a:p>
                  </a:txBody>
                  <a:tcPr/>
                </a:tc>
                <a:tc>
                  <a:txBody>
                    <a:bodyPr/>
                    <a:lstStyle/>
                    <a:p>
                      <a:r>
                        <a:rPr lang="en-US" dirty="0"/>
                        <a:t>1MB</a:t>
                      </a:r>
                    </a:p>
                  </a:txBody>
                  <a:tcPr/>
                </a:tc>
                <a:tc>
                  <a:txBody>
                    <a:bodyPr/>
                    <a:lstStyle/>
                    <a:p>
                      <a:r>
                        <a:rPr lang="en-US" dirty="0"/>
                        <a:t>No</a:t>
                      </a:r>
                    </a:p>
                  </a:txBody>
                  <a:tcPr/>
                </a:tc>
                <a:tc>
                  <a:txBody>
                    <a:bodyPr/>
                    <a:lstStyle/>
                    <a:p>
                      <a:r>
                        <a:rPr lang="en-US" dirty="0"/>
                        <a:t>tons</a:t>
                      </a:r>
                    </a:p>
                  </a:txBody>
                  <a:tcPr/>
                </a:tc>
                <a:extLst>
                  <a:ext uri="{0D108BD9-81ED-4DB2-BD59-A6C34878D82A}">
                    <a16:rowId xmlns:a16="http://schemas.microsoft.com/office/drawing/2014/main" val="4137537113"/>
                  </a:ext>
                </a:extLst>
              </a:tr>
              <a:tr h="370840">
                <a:tc>
                  <a:txBody>
                    <a:bodyPr/>
                    <a:lstStyle/>
                    <a:p>
                      <a:r>
                        <a:rPr lang="en-US" dirty="0"/>
                        <a:t>Broadcom BCM2837 </a:t>
                      </a:r>
                    </a:p>
                  </a:txBody>
                  <a:tcPr/>
                </a:tc>
                <a:tc>
                  <a:txBody>
                    <a:bodyPr/>
                    <a:lstStyle/>
                    <a:p>
                      <a:r>
                        <a:rPr lang="en-US" dirty="0"/>
                        <a:t>64</a:t>
                      </a:r>
                    </a:p>
                  </a:txBody>
                  <a:tcPr/>
                </a:tc>
                <a:tc>
                  <a:txBody>
                    <a:bodyPr/>
                    <a:lstStyle/>
                    <a:p>
                      <a:r>
                        <a:rPr lang="en-US" dirty="0"/>
                        <a:t>4</a:t>
                      </a:r>
                    </a:p>
                  </a:txBody>
                  <a:tcPr/>
                </a:tc>
                <a:tc>
                  <a:txBody>
                    <a:bodyPr/>
                    <a:lstStyle/>
                    <a:p>
                      <a:r>
                        <a:rPr lang="en-US" dirty="0"/>
                        <a:t>1200</a:t>
                      </a:r>
                    </a:p>
                  </a:txBody>
                  <a:tcPr/>
                </a:tc>
                <a:tc>
                  <a:txBody>
                    <a:bodyPr/>
                    <a:lstStyle/>
                    <a:p>
                      <a:r>
                        <a:rPr lang="en-US" dirty="0"/>
                        <a:t>???</a:t>
                      </a:r>
                    </a:p>
                  </a:txBody>
                  <a:tcPr/>
                </a:tc>
                <a:tc>
                  <a:txBody>
                    <a:bodyPr/>
                    <a:lstStyle/>
                    <a:p>
                      <a:r>
                        <a:rPr lang="en-US" dirty="0"/>
                        <a:t>Yes</a:t>
                      </a:r>
                    </a:p>
                  </a:txBody>
                  <a:tcPr/>
                </a:tc>
                <a:tc>
                  <a:txBody>
                    <a:bodyPr/>
                    <a:lstStyle/>
                    <a:p>
                      <a:r>
                        <a:rPr lang="en-US" dirty="0"/>
                        <a:t>few</a:t>
                      </a:r>
                    </a:p>
                  </a:txBody>
                  <a:tcPr/>
                </a:tc>
                <a:extLst>
                  <a:ext uri="{0D108BD9-81ED-4DB2-BD59-A6C34878D82A}">
                    <a16:rowId xmlns:a16="http://schemas.microsoft.com/office/drawing/2014/main" val="179039330"/>
                  </a:ext>
                </a:extLst>
              </a:tr>
            </a:tbl>
          </a:graphicData>
        </a:graphic>
      </p:graphicFrame>
      <p:sp>
        <p:nvSpPr>
          <p:cNvPr id="6" name="Content Placeholder 2">
            <a:extLst>
              <a:ext uri="{FF2B5EF4-FFF2-40B4-BE49-F238E27FC236}">
                <a16:creationId xmlns:a16="http://schemas.microsoft.com/office/drawing/2014/main" id="{6A4CCF49-FBC6-FBE8-3F19-0F6DBEBBBF87}"/>
              </a:ext>
            </a:extLst>
          </p:cNvPr>
          <p:cNvSpPr txBox="1">
            <a:spLocks/>
          </p:cNvSpPr>
          <p:nvPr/>
        </p:nvSpPr>
        <p:spPr bwMode="auto">
          <a:xfrm>
            <a:off x="685798" y="2864677"/>
            <a:ext cx="7628469" cy="268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i="1" kern="0" dirty="0"/>
              <a:t>Way</a:t>
            </a:r>
            <a:r>
              <a:rPr lang="en-US" kern="0" dirty="0"/>
              <a:t> more powerful CPU</a:t>
            </a:r>
          </a:p>
          <a:p>
            <a:r>
              <a:rPr lang="en-US" kern="0" dirty="0"/>
              <a:t>But to avoid going over budget, few peripherals</a:t>
            </a:r>
          </a:p>
          <a:p>
            <a:pPr lvl="1">
              <a:spcBef>
                <a:spcPts val="0"/>
              </a:spcBef>
            </a:pPr>
            <a:r>
              <a:rPr lang="en-US" kern="0" dirty="0"/>
              <a:t>No analog GPIO pins; timers are few and simple</a:t>
            </a:r>
          </a:p>
          <a:p>
            <a:pPr lvl="1">
              <a:spcBef>
                <a:spcPts val="0"/>
              </a:spcBef>
            </a:pPr>
            <a:r>
              <a:rPr lang="en-US" kern="0" dirty="0"/>
              <a:t>Fine for hobbyists; they buy shields</a:t>
            </a:r>
          </a:p>
          <a:p>
            <a:pPr lvl="1">
              <a:spcBef>
                <a:spcPts val="0"/>
              </a:spcBef>
            </a:pPr>
            <a:r>
              <a:rPr lang="en-US" kern="0" dirty="0"/>
              <a:t>Hobbyist volumes can afford a few extra bucks, space</a:t>
            </a:r>
          </a:p>
          <a:p>
            <a:pPr>
              <a:spcBef>
                <a:spcPts val="0"/>
              </a:spcBef>
            </a:pPr>
            <a:r>
              <a:rPr lang="en-US" kern="0" dirty="0"/>
              <a:t>Requires </a:t>
            </a:r>
            <a:r>
              <a:rPr lang="en-US" kern="0" dirty="0">
                <a:latin typeface="Times New Roman" panose="02020603050405020304" pitchFamily="18" charset="0"/>
                <a:cs typeface="Times New Roman" panose="02020603050405020304" pitchFamily="18" charset="0"/>
              </a:rPr>
              <a:t>≥16GB SD card</a:t>
            </a:r>
            <a:endParaRPr lang="en-US" kern="0" dirty="0"/>
          </a:p>
          <a:p>
            <a:endParaRPr lang="en-US" kern="0" dirty="0"/>
          </a:p>
          <a:p>
            <a:pPr>
              <a:spcBef>
                <a:spcPts val="0"/>
              </a:spcBef>
            </a:pPr>
            <a:endParaRPr lang="en-US" kern="0" dirty="0"/>
          </a:p>
          <a:p>
            <a:endParaRPr lang="en-US" kern="0" dirty="0"/>
          </a:p>
        </p:txBody>
      </p:sp>
    </p:spTree>
    <p:extLst>
      <p:ext uri="{BB962C8B-B14F-4D97-AF65-F5344CB8AC3E}">
        <p14:creationId xmlns:p14="http://schemas.microsoft.com/office/powerpoint/2010/main" val="10900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4DC3-75C7-7232-5B4B-BD74FBB40AE0}"/>
              </a:ext>
            </a:extLst>
          </p:cNvPr>
          <p:cNvSpPr>
            <a:spLocks noGrp="1"/>
          </p:cNvSpPr>
          <p:nvPr>
            <p:ph type="title"/>
          </p:nvPr>
        </p:nvSpPr>
        <p:spPr/>
        <p:txBody>
          <a:bodyPr/>
          <a:lstStyle/>
          <a:p>
            <a:r>
              <a:rPr lang="en-US" dirty="0"/>
              <a:t>Raspberry Pi pros/cons</a:t>
            </a:r>
          </a:p>
        </p:txBody>
      </p:sp>
      <p:sp>
        <p:nvSpPr>
          <p:cNvPr id="3" name="Content Placeholder 2">
            <a:extLst>
              <a:ext uri="{FF2B5EF4-FFF2-40B4-BE49-F238E27FC236}">
                <a16:creationId xmlns:a16="http://schemas.microsoft.com/office/drawing/2014/main" id="{FE3D5751-A42C-EEC4-F061-484DCDAB3962}"/>
              </a:ext>
            </a:extLst>
          </p:cNvPr>
          <p:cNvSpPr>
            <a:spLocks noGrp="1"/>
          </p:cNvSpPr>
          <p:nvPr>
            <p:ph idx="1"/>
          </p:nvPr>
        </p:nvSpPr>
        <p:spPr>
          <a:xfrm>
            <a:off x="685800" y="1067537"/>
            <a:ext cx="7772400" cy="4995337"/>
          </a:xfrm>
        </p:spPr>
        <p:txBody>
          <a:bodyPr/>
          <a:lstStyle/>
          <a:p>
            <a:r>
              <a:rPr lang="en-US" dirty="0"/>
              <a:t>Pros</a:t>
            </a:r>
          </a:p>
          <a:p>
            <a:pPr lvl="1">
              <a:spcBef>
                <a:spcPts val="0"/>
              </a:spcBef>
            </a:pPr>
            <a:r>
              <a:rPr lang="en-US" dirty="0"/>
              <a:t>fast, “cheap” ($35 for Pi 3b) computer</a:t>
            </a:r>
          </a:p>
          <a:p>
            <a:pPr lvl="1">
              <a:spcBef>
                <a:spcPts val="0"/>
              </a:spcBef>
            </a:pPr>
            <a:r>
              <a:rPr lang="en-US" dirty="0"/>
              <a:t>can program it in your favorite language with your favorite editor</a:t>
            </a:r>
          </a:p>
          <a:p>
            <a:pPr lvl="1">
              <a:spcBef>
                <a:spcPts val="0"/>
              </a:spcBef>
            </a:pPr>
            <a:r>
              <a:rPr lang="en-US" dirty="0"/>
              <a:t>fast enough to run Python easily</a:t>
            </a:r>
          </a:p>
          <a:p>
            <a:r>
              <a:rPr lang="en-US" dirty="0"/>
              <a:t>Cons</a:t>
            </a:r>
          </a:p>
          <a:p>
            <a:pPr lvl="1">
              <a:spcBef>
                <a:spcPts val="0"/>
              </a:spcBef>
            </a:pPr>
            <a:r>
              <a:rPr lang="en-US" dirty="0"/>
              <a:t>STM32 = $1 to $10 or so</a:t>
            </a:r>
          </a:p>
          <a:p>
            <a:pPr lvl="1">
              <a:spcBef>
                <a:spcPts val="0"/>
              </a:spcBef>
            </a:pPr>
            <a:r>
              <a:rPr lang="en-US" dirty="0"/>
              <a:t>standalone use without monitor or keyboard is hard (but can SSH in via ethernet or wireless)</a:t>
            </a:r>
          </a:p>
          <a:p>
            <a:pPr lvl="1">
              <a:spcBef>
                <a:spcPts val="0"/>
              </a:spcBef>
            </a:pPr>
            <a:r>
              <a:rPr lang="en-US" dirty="0"/>
              <a:t>not a lot of peripherals (you need shields)</a:t>
            </a:r>
          </a:p>
          <a:p>
            <a:pPr lvl="1">
              <a:spcBef>
                <a:spcPts val="0"/>
              </a:spcBef>
            </a:pPr>
            <a:r>
              <a:rPr lang="en-US" dirty="0"/>
              <a:t>bigger form factor than you may need (esp. w/shields)</a:t>
            </a:r>
          </a:p>
          <a:p>
            <a:pPr lvl="1">
              <a:spcBef>
                <a:spcPts val="0"/>
              </a:spcBef>
            </a:pPr>
            <a:r>
              <a:rPr lang="en-US" dirty="0"/>
              <a:t>Needs </a:t>
            </a:r>
            <a:r>
              <a:rPr lang="en-US" dirty="0">
                <a:latin typeface="Times New Roman" panose="02020603050405020304" pitchFamily="18" charset="0"/>
                <a:cs typeface="Times New Roman" panose="02020603050405020304" pitchFamily="18" charset="0"/>
              </a:rPr>
              <a:t>≥16GB SD card</a:t>
            </a:r>
            <a:endParaRPr lang="en-US" dirty="0"/>
          </a:p>
          <a:p>
            <a:pPr lvl="1">
              <a:spcBef>
                <a:spcPts val="0"/>
              </a:spcBef>
            </a:pPr>
            <a:r>
              <a:rPr lang="en-US" dirty="0"/>
              <a:t>It’s not an RTOS (what???)</a:t>
            </a:r>
          </a:p>
        </p:txBody>
      </p:sp>
      <p:sp>
        <p:nvSpPr>
          <p:cNvPr id="4" name="Footer Placeholder 3">
            <a:extLst>
              <a:ext uri="{FF2B5EF4-FFF2-40B4-BE49-F238E27FC236}">
                <a16:creationId xmlns:a16="http://schemas.microsoft.com/office/drawing/2014/main" id="{000A693D-5D1E-86FD-8490-A93D795AE9A4}"/>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366910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D21D-2663-84C2-7E18-8637E60394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674D9C-2A15-243E-6565-3762E93C08E8}"/>
              </a:ext>
            </a:extLst>
          </p:cNvPr>
          <p:cNvSpPr>
            <a:spLocks noGrp="1"/>
          </p:cNvSpPr>
          <p:nvPr>
            <p:ph idx="1"/>
          </p:nvPr>
        </p:nvSpPr>
        <p:spPr/>
        <p:txBody>
          <a:bodyPr/>
          <a:lstStyle/>
          <a:p>
            <a:r>
              <a:rPr lang="en-US" dirty="0"/>
              <a:t>Serial vs. parallel. We can always send 8 bits as one bit/cycle x 8 cycles or 8 bits/cycle * 1 cycles (or anything else). We could have done that with our 1-bit LED datum (sending 8 datum/cycle).</a:t>
            </a:r>
          </a:p>
          <a:p>
            <a:r>
              <a:rPr lang="en-US" dirty="0"/>
              <a:t>The obvious tradeoff? More wires vs. higher speed. Any examples of different busses that are narrow vs. wide? (USB-C is 24 pins wide).</a:t>
            </a:r>
          </a:p>
          <a:p>
            <a:endParaRPr lang="en-US" dirty="0"/>
          </a:p>
        </p:txBody>
      </p:sp>
      <p:sp>
        <p:nvSpPr>
          <p:cNvPr id="4" name="Footer Placeholder 3">
            <a:extLst>
              <a:ext uri="{FF2B5EF4-FFF2-40B4-BE49-F238E27FC236}">
                <a16:creationId xmlns:a16="http://schemas.microsoft.com/office/drawing/2014/main" id="{8BA45023-0483-25CD-DC09-9C3DDA3EB842}"/>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516458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E0D3-55B0-8FF2-1B52-919AF465ED3D}"/>
              </a:ext>
            </a:extLst>
          </p:cNvPr>
          <p:cNvSpPr>
            <a:spLocks noGrp="1"/>
          </p:cNvSpPr>
          <p:nvPr>
            <p:ph type="title"/>
          </p:nvPr>
        </p:nvSpPr>
        <p:spPr/>
        <p:txBody>
          <a:bodyPr/>
          <a:lstStyle/>
          <a:p>
            <a:r>
              <a:rPr lang="en-US" dirty="0"/>
              <a:t>Mutexes and queues</a:t>
            </a:r>
          </a:p>
        </p:txBody>
      </p:sp>
      <p:sp>
        <p:nvSpPr>
          <p:cNvPr id="3" name="Content Placeholder 2">
            <a:extLst>
              <a:ext uri="{FF2B5EF4-FFF2-40B4-BE49-F238E27FC236}">
                <a16:creationId xmlns:a16="http://schemas.microsoft.com/office/drawing/2014/main" id="{8FE09671-782E-B9C7-C7E2-F59B8E431D92}"/>
              </a:ext>
            </a:extLst>
          </p:cNvPr>
          <p:cNvSpPr>
            <a:spLocks noGrp="1"/>
          </p:cNvSpPr>
          <p:nvPr>
            <p:ph idx="1"/>
          </p:nvPr>
        </p:nvSpPr>
        <p:spPr/>
        <p:txBody>
          <a:bodyPr/>
          <a:lstStyle/>
          <a:p>
            <a:r>
              <a:rPr lang="en-US" dirty="0"/>
              <a:t>Do an example of multiple tasks filling an array</a:t>
            </a:r>
          </a:p>
          <a:p>
            <a:r>
              <a:rPr lang="en-US" dirty="0"/>
              <a:t>Show the problem, and how a mutex helps</a:t>
            </a:r>
          </a:p>
          <a:p>
            <a:r>
              <a:rPr lang="en-US" dirty="0"/>
              <a:t>Next, avoid the problem by using a queue</a:t>
            </a:r>
          </a:p>
          <a:p>
            <a:r>
              <a:rPr lang="en-US" dirty="0"/>
              <a:t>Show them lab 3: two different ways to use a queue for two UART writers. But don’t tell them the solution.</a:t>
            </a:r>
          </a:p>
        </p:txBody>
      </p:sp>
      <p:sp>
        <p:nvSpPr>
          <p:cNvPr id="4" name="Footer Placeholder 3">
            <a:extLst>
              <a:ext uri="{FF2B5EF4-FFF2-40B4-BE49-F238E27FC236}">
                <a16:creationId xmlns:a16="http://schemas.microsoft.com/office/drawing/2014/main" id="{208311C4-5B80-5CAC-CDBA-E8E3A19303F7}"/>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52212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636C-CCCB-E80E-5B72-EFA5A3D8B112}"/>
              </a:ext>
            </a:extLst>
          </p:cNvPr>
          <p:cNvSpPr>
            <a:spLocks noGrp="1"/>
          </p:cNvSpPr>
          <p:nvPr>
            <p:ph type="title"/>
          </p:nvPr>
        </p:nvSpPr>
        <p:spPr/>
        <p:txBody>
          <a:bodyPr/>
          <a:lstStyle/>
          <a:p>
            <a:r>
              <a:rPr lang="en-US" dirty="0"/>
              <a:t>Bare metal</a:t>
            </a:r>
          </a:p>
        </p:txBody>
      </p:sp>
      <p:sp>
        <p:nvSpPr>
          <p:cNvPr id="3" name="Content Placeholder 2">
            <a:extLst>
              <a:ext uri="{FF2B5EF4-FFF2-40B4-BE49-F238E27FC236}">
                <a16:creationId xmlns:a16="http://schemas.microsoft.com/office/drawing/2014/main" id="{78672328-A44A-B2C2-45AD-6F37BD4AC7B8}"/>
              </a:ext>
            </a:extLst>
          </p:cNvPr>
          <p:cNvSpPr>
            <a:spLocks noGrp="1"/>
          </p:cNvSpPr>
          <p:nvPr>
            <p:ph idx="1"/>
          </p:nvPr>
        </p:nvSpPr>
        <p:spPr>
          <a:xfrm>
            <a:off x="685800" y="3897490"/>
            <a:ext cx="7656689" cy="2209798"/>
          </a:xfrm>
        </p:spPr>
        <p:txBody>
          <a:bodyPr/>
          <a:lstStyle/>
          <a:p>
            <a:r>
              <a:rPr lang="en-US" dirty="0"/>
              <a:t>Cross-compile on the host </a:t>
            </a:r>
            <a:r>
              <a:rPr lang="en-US" dirty="0">
                <a:sym typeface="Symbol" panose="05050102010706020507" pitchFamily="18" charset="2"/>
              </a:rPr>
              <a:t></a:t>
            </a:r>
            <a:r>
              <a:rPr lang="en-US" dirty="0"/>
              <a:t> ARM binary</a:t>
            </a:r>
          </a:p>
          <a:p>
            <a:r>
              <a:rPr lang="en-US" dirty="0"/>
              <a:t>Download binary </a:t>
            </a:r>
            <a:r>
              <a:rPr lang="en-US" dirty="0">
                <a:sym typeface="Symbol" panose="05050102010706020507" pitchFamily="18" charset="2"/>
              </a:rPr>
              <a:t> </a:t>
            </a:r>
            <a:r>
              <a:rPr lang="en-US" dirty="0" err="1">
                <a:sym typeface="Symbol" panose="05050102010706020507" pitchFamily="18" charset="2"/>
              </a:rPr>
              <a:t>Nucleo</a:t>
            </a:r>
            <a:r>
              <a:rPr lang="en-US" dirty="0">
                <a:sym typeface="Symbol" panose="05050102010706020507" pitchFamily="18" charset="2"/>
              </a:rPr>
              <a:t> flash</a:t>
            </a:r>
          </a:p>
          <a:p>
            <a:r>
              <a:rPr lang="en-US" dirty="0">
                <a:sym typeface="Symbol" panose="05050102010706020507" pitchFamily="18" charset="2"/>
              </a:rPr>
              <a:t>Disconnect the board</a:t>
            </a:r>
          </a:p>
          <a:p>
            <a:r>
              <a:rPr lang="en-US" dirty="0"/>
              <a:t>Ship to customer. Turn it on </a:t>
            </a:r>
            <a:r>
              <a:rPr lang="en-US" dirty="0">
                <a:sym typeface="Symbol" panose="05050102010706020507" pitchFamily="18" charset="2"/>
              </a:rPr>
              <a:t></a:t>
            </a:r>
            <a:r>
              <a:rPr lang="en-US" dirty="0"/>
              <a:t> runs from flash</a:t>
            </a:r>
          </a:p>
        </p:txBody>
      </p:sp>
      <p:sp>
        <p:nvSpPr>
          <p:cNvPr id="4" name="Footer Placeholder 3">
            <a:extLst>
              <a:ext uri="{FF2B5EF4-FFF2-40B4-BE49-F238E27FC236}">
                <a16:creationId xmlns:a16="http://schemas.microsoft.com/office/drawing/2014/main" id="{F628AA13-963C-690F-8FC8-E1A809143155}"/>
              </a:ext>
            </a:extLst>
          </p:cNvPr>
          <p:cNvSpPr>
            <a:spLocks noGrp="1"/>
          </p:cNvSpPr>
          <p:nvPr>
            <p:ph type="ftr" sz="quarter" idx="11"/>
          </p:nvPr>
        </p:nvSpPr>
        <p:spPr/>
        <p:txBody>
          <a:bodyPr/>
          <a:lstStyle/>
          <a:p>
            <a:pPr>
              <a:defRPr/>
            </a:pPr>
            <a:r>
              <a:rPr lang="en-US" dirty="0"/>
              <a:t>EE 152 Joel Grodstein</a:t>
            </a:r>
          </a:p>
        </p:txBody>
      </p:sp>
      <p:sp>
        <p:nvSpPr>
          <p:cNvPr id="6" name="TextBox 5">
            <a:extLst>
              <a:ext uri="{FF2B5EF4-FFF2-40B4-BE49-F238E27FC236}">
                <a16:creationId xmlns:a16="http://schemas.microsoft.com/office/drawing/2014/main" id="{085BA14E-3197-09EB-8523-FF90253C4434}"/>
              </a:ext>
            </a:extLst>
          </p:cNvPr>
          <p:cNvSpPr txBox="1"/>
          <p:nvPr/>
        </p:nvSpPr>
        <p:spPr>
          <a:xfrm>
            <a:off x="801511" y="2408768"/>
            <a:ext cx="1433689" cy="1143000"/>
          </a:xfrm>
          <a:prstGeom prst="rect">
            <a:avLst/>
          </a:prstGeom>
          <a:noFill/>
          <a:ln w="19050">
            <a:solidFill>
              <a:schemeClr val="tx1"/>
            </a:solidFill>
          </a:ln>
        </p:spPr>
        <p:txBody>
          <a:bodyPr wrap="square" rtlCol="0">
            <a:noAutofit/>
          </a:bodyPr>
          <a:lstStyle/>
          <a:p>
            <a:pPr algn="ctr"/>
            <a:r>
              <a:rPr lang="en-US" dirty="0"/>
              <a:t>Host</a:t>
            </a:r>
          </a:p>
        </p:txBody>
      </p:sp>
      <p:sp>
        <p:nvSpPr>
          <p:cNvPr id="7" name="TextBox 6">
            <a:extLst>
              <a:ext uri="{FF2B5EF4-FFF2-40B4-BE49-F238E27FC236}">
                <a16:creationId xmlns:a16="http://schemas.microsoft.com/office/drawing/2014/main" id="{60FB91D9-5E4E-3071-397F-94E643638666}"/>
              </a:ext>
            </a:extLst>
          </p:cNvPr>
          <p:cNvSpPr txBox="1"/>
          <p:nvPr/>
        </p:nvSpPr>
        <p:spPr>
          <a:xfrm>
            <a:off x="3273775" y="2523656"/>
            <a:ext cx="891823" cy="461665"/>
          </a:xfrm>
          <a:prstGeom prst="rect">
            <a:avLst/>
          </a:prstGeom>
          <a:noFill/>
        </p:spPr>
        <p:txBody>
          <a:bodyPr wrap="square" rtlCol="0">
            <a:spAutoFit/>
          </a:bodyPr>
          <a:lstStyle/>
          <a:p>
            <a:r>
              <a:rPr lang="en-US" dirty="0"/>
              <a:t>USB</a:t>
            </a:r>
          </a:p>
        </p:txBody>
      </p:sp>
      <p:cxnSp>
        <p:nvCxnSpPr>
          <p:cNvPr id="9" name="Straight Connector 8">
            <a:extLst>
              <a:ext uri="{FF2B5EF4-FFF2-40B4-BE49-F238E27FC236}">
                <a16:creationId xmlns:a16="http://schemas.microsoft.com/office/drawing/2014/main" id="{1AD32EC4-A2DC-7FD7-DFF9-D2647ADBBD04}"/>
              </a:ext>
            </a:extLst>
          </p:cNvPr>
          <p:cNvCxnSpPr>
            <a:cxnSpLocks/>
            <a:stCxn id="6" idx="3"/>
          </p:cNvCxnSpPr>
          <p:nvPr/>
        </p:nvCxnSpPr>
        <p:spPr>
          <a:xfrm>
            <a:off x="2235200" y="2980268"/>
            <a:ext cx="2739324"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4C20F9-DE12-30CD-D9AD-887ACDD42945}"/>
              </a:ext>
            </a:extLst>
          </p:cNvPr>
          <p:cNvCxnSpPr/>
          <p:nvPr/>
        </p:nvCxnSpPr>
        <p:spPr>
          <a:xfrm>
            <a:off x="2235200" y="2980265"/>
            <a:ext cx="2739324"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8287DB9-7F16-8C10-9ACE-869DB9EE38DE}"/>
              </a:ext>
            </a:extLst>
          </p:cNvPr>
          <p:cNvSpPr txBox="1">
            <a:spLocks/>
          </p:cNvSpPr>
          <p:nvPr/>
        </p:nvSpPr>
        <p:spPr bwMode="auto">
          <a:xfrm>
            <a:off x="685800" y="1270006"/>
            <a:ext cx="7772400" cy="8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i="1" kern="0" dirty="0"/>
              <a:t>Bare metal </a:t>
            </a:r>
            <a:r>
              <a:rPr lang="en-US" sz="2400" kern="0" dirty="0"/>
              <a:t>is </a:t>
            </a:r>
            <a:r>
              <a:rPr lang="en-US" sz="2400" kern="0" dirty="0">
                <a:latin typeface="Times New Roman" panose="02020603050405020304" pitchFamily="18" charset="0"/>
                <a:cs typeface="Times New Roman" panose="02020603050405020304" pitchFamily="18" charset="0"/>
              </a:rPr>
              <a:t>≈ 26% market share</a:t>
            </a:r>
            <a:endParaRPr lang="en-US" sz="2400" kern="0" dirty="0"/>
          </a:p>
          <a:p>
            <a:pPr lvl="1">
              <a:spcBef>
                <a:spcPts val="0"/>
              </a:spcBef>
            </a:pPr>
            <a:r>
              <a:rPr lang="en-US" sz="2000" kern="0" dirty="0"/>
              <a:t>it means no O/S at all!</a:t>
            </a:r>
          </a:p>
        </p:txBody>
      </p:sp>
      <p:grpSp>
        <p:nvGrpSpPr>
          <p:cNvPr id="14" name="Group 13">
            <a:extLst>
              <a:ext uri="{FF2B5EF4-FFF2-40B4-BE49-F238E27FC236}">
                <a16:creationId xmlns:a16="http://schemas.microsoft.com/office/drawing/2014/main" id="{2E4AF2F0-9C32-9014-63A6-6F6B28E98626}"/>
              </a:ext>
            </a:extLst>
          </p:cNvPr>
          <p:cNvGrpSpPr/>
          <p:nvPr/>
        </p:nvGrpSpPr>
        <p:grpSpPr>
          <a:xfrm>
            <a:off x="3273775" y="2523656"/>
            <a:ext cx="891823" cy="456609"/>
            <a:chOff x="3273775" y="2523656"/>
            <a:chExt cx="891823" cy="456609"/>
          </a:xfrm>
        </p:grpSpPr>
        <p:cxnSp>
          <p:nvCxnSpPr>
            <p:cNvPr id="10" name="Straight Connector 9">
              <a:extLst>
                <a:ext uri="{FF2B5EF4-FFF2-40B4-BE49-F238E27FC236}">
                  <a16:creationId xmlns:a16="http://schemas.microsoft.com/office/drawing/2014/main" id="{9D2BF841-3142-3B62-75D3-B87EAB86A98A}"/>
                </a:ext>
              </a:extLst>
            </p:cNvPr>
            <p:cNvCxnSpPr>
              <a:cxnSpLocks/>
            </p:cNvCxnSpPr>
            <p:nvPr/>
          </p:nvCxnSpPr>
          <p:spPr>
            <a:xfrm>
              <a:off x="3273775" y="2523656"/>
              <a:ext cx="891823" cy="45660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9F1473-EA37-4FD9-5E04-3E7D1BCB718D}"/>
                </a:ext>
              </a:extLst>
            </p:cNvPr>
            <p:cNvCxnSpPr>
              <a:cxnSpLocks/>
            </p:cNvCxnSpPr>
            <p:nvPr/>
          </p:nvCxnSpPr>
          <p:spPr>
            <a:xfrm flipV="1">
              <a:off x="3273775" y="2523656"/>
              <a:ext cx="891823" cy="456609"/>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15" name="Picture 14" descr="A close up of a circuit board&#10;&#10;Description automatically generated">
            <a:extLst>
              <a:ext uri="{FF2B5EF4-FFF2-40B4-BE49-F238E27FC236}">
                <a16:creationId xmlns:a16="http://schemas.microsoft.com/office/drawing/2014/main" id="{693D1550-39C4-4B11-F43F-CE070A922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524" y="2579851"/>
            <a:ext cx="3551460" cy="690620"/>
          </a:xfrm>
          <a:prstGeom prst="rect">
            <a:avLst/>
          </a:prstGeom>
        </p:spPr>
      </p:pic>
    </p:spTree>
    <p:extLst>
      <p:ext uri="{BB962C8B-B14F-4D97-AF65-F5344CB8AC3E}">
        <p14:creationId xmlns:p14="http://schemas.microsoft.com/office/powerpoint/2010/main" val="3679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3000" tmFilter="0, 0; .2, .5; .8, .5; 1, 0"/>
                                        <p:tgtEl>
                                          <p:spTgt spid="6"/>
                                        </p:tgtEl>
                                      </p:cBhvr>
                                    </p:animEffect>
                                    <p:animScale>
                                      <p:cBhvr>
                                        <p:cTn id="12" dur="150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07DA-2F9B-6379-75C7-1B38FA0C6099}"/>
              </a:ext>
            </a:extLst>
          </p:cNvPr>
          <p:cNvSpPr>
            <a:spLocks noGrp="1"/>
          </p:cNvSpPr>
          <p:nvPr>
            <p:ph type="title"/>
          </p:nvPr>
        </p:nvSpPr>
        <p:spPr/>
        <p:txBody>
          <a:bodyPr/>
          <a:lstStyle/>
          <a:p>
            <a:r>
              <a:rPr lang="en-US" dirty="0"/>
              <a:t>Bare metal</a:t>
            </a:r>
          </a:p>
        </p:txBody>
      </p:sp>
      <p:sp>
        <p:nvSpPr>
          <p:cNvPr id="3" name="Content Placeholder 2">
            <a:extLst>
              <a:ext uri="{FF2B5EF4-FFF2-40B4-BE49-F238E27FC236}">
                <a16:creationId xmlns:a16="http://schemas.microsoft.com/office/drawing/2014/main" id="{6AE4FF26-C624-69D3-2494-95267ECAAD41}"/>
              </a:ext>
            </a:extLst>
          </p:cNvPr>
          <p:cNvSpPr>
            <a:spLocks noGrp="1"/>
          </p:cNvSpPr>
          <p:nvPr>
            <p:ph idx="1"/>
          </p:nvPr>
        </p:nvSpPr>
        <p:spPr/>
        <p:txBody>
          <a:bodyPr/>
          <a:lstStyle/>
          <a:p>
            <a:r>
              <a:rPr lang="en-US" dirty="0"/>
              <a:t>Bare metal = board boots to your program</a:t>
            </a:r>
          </a:p>
          <a:p>
            <a:r>
              <a:rPr lang="en-US" dirty="0"/>
              <a:t>What do you think are pros and cons?</a:t>
            </a:r>
          </a:p>
          <a:p>
            <a:pPr lvl="1"/>
            <a:r>
              <a:rPr lang="en-US" dirty="0"/>
              <a:t>An O/S takes up flash space, so no O/S is cheap</a:t>
            </a:r>
          </a:p>
          <a:p>
            <a:pPr lvl="1"/>
            <a:r>
              <a:rPr lang="en-US" dirty="0"/>
              <a:t>Files are useful (but our program can write/read flash)</a:t>
            </a:r>
          </a:p>
          <a:p>
            <a:pPr lvl="1"/>
            <a:r>
              <a:rPr lang="en-US" dirty="0"/>
              <a:t>Multiple threads may be useful (more on that later)</a:t>
            </a:r>
          </a:p>
          <a:p>
            <a:pPr lvl="1"/>
            <a:r>
              <a:rPr lang="en-US" dirty="0"/>
              <a:t>We have no “boot to a shell, where you can run any program you want” – but our embedded system only runs one program, anyway</a:t>
            </a:r>
          </a:p>
          <a:p>
            <a:endParaRPr lang="en-US" dirty="0"/>
          </a:p>
        </p:txBody>
      </p:sp>
      <p:sp>
        <p:nvSpPr>
          <p:cNvPr id="4" name="Footer Placeholder 3">
            <a:extLst>
              <a:ext uri="{FF2B5EF4-FFF2-40B4-BE49-F238E27FC236}">
                <a16:creationId xmlns:a16="http://schemas.microsoft.com/office/drawing/2014/main" id="{464508D4-0672-8085-B4BA-19926405FFB9}"/>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228983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CA44-4E86-7115-8922-42481B1A4B3F}"/>
              </a:ext>
            </a:extLst>
          </p:cNvPr>
          <p:cNvSpPr>
            <a:spLocks noGrp="1"/>
          </p:cNvSpPr>
          <p:nvPr>
            <p:ph type="title"/>
          </p:nvPr>
        </p:nvSpPr>
        <p:spPr/>
        <p:txBody>
          <a:bodyPr/>
          <a:lstStyle/>
          <a:p>
            <a:r>
              <a:rPr lang="en-US" dirty="0"/>
              <a:t>Linux?</a:t>
            </a:r>
          </a:p>
        </p:txBody>
      </p:sp>
      <p:sp>
        <p:nvSpPr>
          <p:cNvPr id="3" name="Content Placeholder 2">
            <a:extLst>
              <a:ext uri="{FF2B5EF4-FFF2-40B4-BE49-F238E27FC236}">
                <a16:creationId xmlns:a16="http://schemas.microsoft.com/office/drawing/2014/main" id="{44BC4036-86D9-601F-4902-519381189E45}"/>
              </a:ext>
            </a:extLst>
          </p:cNvPr>
          <p:cNvSpPr>
            <a:spLocks noGrp="1"/>
          </p:cNvSpPr>
          <p:nvPr>
            <p:ph idx="1"/>
          </p:nvPr>
        </p:nvSpPr>
        <p:spPr>
          <a:xfrm>
            <a:off x="685799" y="1676400"/>
            <a:ext cx="8243711" cy="4419600"/>
          </a:xfrm>
        </p:spPr>
        <p:txBody>
          <a:bodyPr/>
          <a:lstStyle/>
          <a:p>
            <a:r>
              <a:rPr lang="en-US" dirty="0"/>
              <a:t>What about Linux (or Windows)?</a:t>
            </a:r>
          </a:p>
          <a:p>
            <a:pPr lvl="1">
              <a:spcBef>
                <a:spcPts val="0"/>
              </a:spcBef>
            </a:pPr>
            <a:r>
              <a:rPr lang="en-US" dirty="0"/>
              <a:t>Mainstream Linux needs 10GB hard drive and </a:t>
            </a:r>
            <a:r>
              <a:rPr lang="en-US" i="1" dirty="0"/>
              <a:t>virtual memory</a:t>
            </a:r>
            <a:endParaRPr lang="en-US" dirty="0"/>
          </a:p>
          <a:p>
            <a:pPr lvl="1">
              <a:spcBef>
                <a:spcPts val="0"/>
              </a:spcBef>
            </a:pPr>
            <a:r>
              <a:rPr lang="en-US" dirty="0"/>
              <a:t>STM32L432 has 256KB on-die flash</a:t>
            </a:r>
          </a:p>
          <a:p>
            <a:pPr lvl="1">
              <a:spcBef>
                <a:spcPts val="0"/>
              </a:spcBef>
            </a:pPr>
            <a:r>
              <a:rPr lang="en-US" dirty="0"/>
              <a:t>Microcontrollers rarely support virtual memory</a:t>
            </a:r>
          </a:p>
          <a:p>
            <a:pPr lvl="1">
              <a:spcBef>
                <a:spcPts val="0"/>
              </a:spcBef>
            </a:pPr>
            <a:r>
              <a:rPr lang="en-US" dirty="0"/>
              <a:t>So no mainstream Linux (or Windows!)</a:t>
            </a:r>
          </a:p>
          <a:p>
            <a:pPr lvl="1">
              <a:spcBef>
                <a:spcPts val="0"/>
              </a:spcBef>
            </a:pPr>
            <a:r>
              <a:rPr lang="en-US" dirty="0"/>
              <a:t>“Tiny” versions can be down to 500KB</a:t>
            </a:r>
          </a:p>
          <a:p>
            <a:pPr lvl="1">
              <a:spcBef>
                <a:spcPts val="0"/>
              </a:spcBef>
            </a:pPr>
            <a:endParaRPr lang="en-US" dirty="0"/>
          </a:p>
          <a:p>
            <a:endParaRPr lang="en-US" dirty="0"/>
          </a:p>
        </p:txBody>
      </p:sp>
      <p:sp>
        <p:nvSpPr>
          <p:cNvPr id="4" name="Footer Placeholder 3">
            <a:extLst>
              <a:ext uri="{FF2B5EF4-FFF2-40B4-BE49-F238E27FC236}">
                <a16:creationId xmlns:a16="http://schemas.microsoft.com/office/drawing/2014/main" id="{A401F8DD-E944-5403-04A7-049FF9D549A5}"/>
              </a:ext>
            </a:extLst>
          </p:cNvPr>
          <p:cNvSpPr>
            <a:spLocks noGrp="1"/>
          </p:cNvSpPr>
          <p:nvPr>
            <p:ph type="ftr" sz="quarter" idx="11"/>
          </p:nvPr>
        </p:nvSpPr>
        <p:spPr/>
        <p:txBody>
          <a:bodyPr/>
          <a:lstStyle/>
          <a:p>
            <a:pPr>
              <a:defRPr/>
            </a:pPr>
            <a:r>
              <a:rPr lang="en-US" dirty="0"/>
              <a:t>EE 152 Joel Grodstein</a:t>
            </a:r>
          </a:p>
        </p:txBody>
      </p:sp>
    </p:spTree>
    <p:extLst>
      <p:ext uri="{BB962C8B-B14F-4D97-AF65-F5344CB8AC3E}">
        <p14:creationId xmlns:p14="http://schemas.microsoft.com/office/powerpoint/2010/main" val="16286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7030A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43590</TotalTime>
  <Words>3891</Words>
  <Application>Microsoft Office PowerPoint</Application>
  <PresentationFormat>On-screen Show (4:3)</PresentationFormat>
  <Paragraphs>685</Paragraphs>
  <Slides>66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Symbol</vt:lpstr>
      <vt:lpstr>Times New Roman</vt:lpstr>
      <vt:lpstr>Wingdings</vt:lpstr>
      <vt:lpstr>Default Design</vt:lpstr>
      <vt:lpstr>EE 152 – Real-time embedded systems</vt:lpstr>
      <vt:lpstr>Lab 2 prep</vt:lpstr>
      <vt:lpstr>Operating systems</vt:lpstr>
      <vt:lpstr>What does an O/S really do?</vt:lpstr>
      <vt:lpstr>PowerPoint Presentation</vt:lpstr>
      <vt:lpstr>What we’ll cover &amp; how</vt:lpstr>
      <vt:lpstr>Bare metal</vt:lpstr>
      <vt:lpstr>Bare metal</vt:lpstr>
      <vt:lpstr>Linux?</vt:lpstr>
      <vt:lpstr>Virtual memory</vt:lpstr>
      <vt:lpstr>Virtual memory</vt:lpstr>
      <vt:lpstr>What we’ll cover &amp; how</vt:lpstr>
      <vt:lpstr>RTOS</vt:lpstr>
      <vt:lpstr>RTOS</vt:lpstr>
      <vt:lpstr>RTOS superpower</vt:lpstr>
      <vt:lpstr>PowerPoint Presentation</vt:lpstr>
      <vt:lpstr>So many infrastructures…</vt:lpstr>
      <vt:lpstr>What we’ll cover &amp; how</vt:lpstr>
      <vt:lpstr>Tour of FreeRTOS</vt:lpstr>
      <vt:lpstr>FreeRTOS tasks</vt:lpstr>
      <vt:lpstr>UART</vt:lpstr>
      <vt:lpstr>UART for output</vt:lpstr>
      <vt:lpstr>UART for input</vt:lpstr>
      <vt:lpstr>FreeRTOS and UARTs</vt:lpstr>
      <vt:lpstr>Create a FreeRTOS task</vt:lpstr>
      <vt:lpstr>More “what is a task?”</vt:lpstr>
      <vt:lpstr>Multitasking &amp; the scheduler</vt:lpstr>
      <vt:lpstr>Scheduler in a nutshell</vt:lpstr>
      <vt:lpstr>Can FreeRTOS hang?</vt:lpstr>
      <vt:lpstr>Who runs the scheduler</vt:lpstr>
      <vt:lpstr>Blinky and </vt:lpstr>
      <vt:lpstr>Blinky and </vt:lpstr>
      <vt:lpstr>Blinky and </vt:lpstr>
      <vt:lpstr>Blinky and </vt:lpstr>
      <vt:lpstr>Blinky and </vt:lpstr>
      <vt:lpstr>Blinky and </vt:lpstr>
      <vt:lpstr>Blinky and </vt:lpstr>
      <vt:lpstr>Blinky and </vt:lpstr>
      <vt:lpstr>RTOS vs Linux</vt:lpstr>
      <vt:lpstr>Ready for lab #2!</vt:lpstr>
      <vt:lpstr>Instrumentation</vt:lpstr>
      <vt:lpstr>How to use instrumentation</vt:lpstr>
      <vt:lpstr>Blinky- demo</vt:lpstr>
      <vt:lpstr>Problem of the day</vt:lpstr>
      <vt:lpstr>Keep it simple</vt:lpstr>
      <vt:lpstr>Add a clock</vt:lpstr>
      <vt:lpstr>8-bit wide data</vt:lpstr>
      <vt:lpstr>Shift register</vt:lpstr>
      <vt:lpstr>The problems</vt:lpstr>
      <vt:lpstr>Getting rid of the clock wire</vt:lpstr>
      <vt:lpstr>Clock drift </vt:lpstr>
      <vt:lpstr>Start and stop bits</vt:lpstr>
      <vt:lpstr>UARTs in the Nucleo board</vt:lpstr>
      <vt:lpstr>Ready for lab #3!</vt:lpstr>
      <vt:lpstr>SPI</vt:lpstr>
      <vt:lpstr>I2C</vt:lpstr>
      <vt:lpstr>What we didn’t cover</vt:lpstr>
      <vt:lpstr>Exceptions</vt:lpstr>
      <vt:lpstr>What we’ll cover &amp; how</vt:lpstr>
      <vt:lpstr>Raspberry Pi use model</vt:lpstr>
      <vt:lpstr>Raspberry Pi hardware</vt:lpstr>
      <vt:lpstr>Raspberry Pi O/S</vt:lpstr>
      <vt:lpstr>How can a Pi run “Linux?”</vt:lpstr>
      <vt:lpstr>Raspberry Pi pros/cons</vt:lpstr>
      <vt:lpstr>PowerPoint Presentation</vt:lpstr>
      <vt:lpstr>Mutexes and queues</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with biological parts</dc:title>
  <dc:creator>JoelG</dc:creator>
  <cp:lastModifiedBy>Grodstein, Joel</cp:lastModifiedBy>
  <cp:revision>1444</cp:revision>
  <cp:lastPrinted>2005-02-07T17:53:54Z</cp:lastPrinted>
  <dcterms:created xsi:type="dcterms:W3CDTF">2002-09-07T18:50:54Z</dcterms:created>
  <dcterms:modified xsi:type="dcterms:W3CDTF">2024-03-18T00:43:40Z</dcterms:modified>
</cp:coreProperties>
</file>