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8" r:id="rId2"/>
    <p:sldId id="329" r:id="rId3"/>
    <p:sldId id="364" r:id="rId4"/>
    <p:sldId id="365" r:id="rId5"/>
    <p:sldId id="366" r:id="rId6"/>
    <p:sldId id="367" r:id="rId7"/>
    <p:sldId id="332" r:id="rId8"/>
    <p:sldId id="363" r:id="rId9"/>
    <p:sldId id="360" r:id="rId10"/>
    <p:sldId id="340" r:id="rId11"/>
    <p:sldId id="341" r:id="rId12"/>
    <p:sldId id="342" r:id="rId13"/>
    <p:sldId id="343" r:id="rId14"/>
    <p:sldId id="368" r:id="rId15"/>
    <p:sldId id="369" r:id="rId16"/>
    <p:sldId id="344" r:id="rId17"/>
    <p:sldId id="336" r:id="rId18"/>
    <p:sldId id="337" r:id="rId19"/>
    <p:sldId id="338" r:id="rId20"/>
    <p:sldId id="375" r:id="rId21"/>
    <p:sldId id="370" r:id="rId22"/>
    <p:sldId id="376" r:id="rId23"/>
    <p:sldId id="377" r:id="rId24"/>
    <p:sldId id="378" r:id="rId25"/>
    <p:sldId id="379" r:id="rId26"/>
    <p:sldId id="380" r:id="rId27"/>
    <p:sldId id="382" r:id="rId28"/>
    <p:sldId id="373" r:id="rId29"/>
    <p:sldId id="381" r:id="rId30"/>
    <p:sldId id="383" r:id="rId31"/>
    <p:sldId id="374" r:id="rId32"/>
    <p:sldId id="384" r:id="rId33"/>
    <p:sldId id="385" r:id="rId34"/>
    <p:sldId id="347" r:id="rId3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329"/>
            <p14:sldId id="364"/>
            <p14:sldId id="365"/>
            <p14:sldId id="366"/>
            <p14:sldId id="367"/>
            <p14:sldId id="332"/>
            <p14:sldId id="363"/>
            <p14:sldId id="360"/>
            <p14:sldId id="340"/>
            <p14:sldId id="341"/>
            <p14:sldId id="342"/>
            <p14:sldId id="343"/>
            <p14:sldId id="368"/>
            <p14:sldId id="369"/>
            <p14:sldId id="344"/>
            <p14:sldId id="336"/>
            <p14:sldId id="337"/>
            <p14:sldId id="338"/>
            <p14:sldId id="375"/>
            <p14:sldId id="370"/>
            <p14:sldId id="376"/>
            <p14:sldId id="377"/>
            <p14:sldId id="378"/>
            <p14:sldId id="379"/>
            <p14:sldId id="380"/>
            <p14:sldId id="382"/>
            <p14:sldId id="373"/>
            <p14:sldId id="381"/>
            <p14:sldId id="383"/>
            <p14:sldId id="374"/>
            <p14:sldId id="384"/>
            <p14:sldId id="385"/>
            <p14:sldId id="3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74498" autoAdjust="0"/>
  </p:normalViewPr>
  <p:slideViewPr>
    <p:cSldViewPr snapToGrid="0">
      <p:cViewPr varScale="1">
        <p:scale>
          <a:sx n="47" d="100"/>
          <a:sy n="47" d="100"/>
        </p:scale>
        <p:origin x="21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5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even at this early stage, it’s obvious that </a:t>
            </a:r>
            <a:r>
              <a:rPr lang="en-US" dirty="0" err="1"/>
              <a:t>MicroPython</a:t>
            </a:r>
            <a:r>
              <a:rPr lang="en-US" dirty="0"/>
              <a:t> seems to give more hardware control than Arduino does.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 call </a:t>
            </a:r>
            <a:r>
              <a:rPr lang="en-US" i="1" dirty="0" err="1"/>
              <a:t>writeAnalog</a:t>
            </a:r>
            <a:r>
              <a:rPr lang="en-US" i="0" dirty="0"/>
              <a:t>() with a digital (rather than analog) pin, Arduino will treat it as </a:t>
            </a:r>
            <a:r>
              <a:rPr lang="en-US" kern="0" dirty="0"/>
              <a:t>PWM</a:t>
            </a:r>
          </a:p>
          <a:p>
            <a:r>
              <a:rPr lang="en-US" dirty="0"/>
              <a:t>Some Arduino boards have API extension functions </a:t>
            </a:r>
            <a:r>
              <a:rPr lang="en-US" i="1" dirty="0" err="1"/>
              <a:t>analogReadResolution</a:t>
            </a:r>
            <a:r>
              <a:rPr lang="en-US" i="0" dirty="0"/>
              <a:t>() and </a:t>
            </a:r>
            <a:r>
              <a:rPr lang="en-US" i="1" dirty="0" err="1"/>
              <a:t>analogWriteResolution</a:t>
            </a:r>
            <a:r>
              <a:rPr lang="en-US" i="0" dirty="0"/>
              <a:t>(), letting you pick any resolution at all. It will then left-shift (if, e.g., you set the write resolution lower than the board supports) or right-shift accordingly.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61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only runs up to 1KHz, which is fine for an ECG but not great for music synthesis.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9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you may want writes faster than every 1ms. Second, this all takes SW instructions, which take CPU cycles and are always a bit unpredictable. Third, may be subject to other higher-priority tasks.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829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we want to? Maybe we have external HW that detects an oncoming collision, and we want to immediately turn on avoidance steering.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185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get new data into </a:t>
            </a:r>
            <a:r>
              <a:rPr lang="en-US" dirty="0" err="1"/>
              <a:t>DHRxx</a:t>
            </a:r>
            <a:r>
              <a:rPr lang="en-US" dirty="0"/>
              <a:t> each time at up to 10MHz???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329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435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There’s also CSR-to-memory mode (e.g., for an ADC).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5576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Actually, the </a:t>
            </a:r>
            <a:r>
              <a:rPr lang="en-US" dirty="0" err="1"/>
              <a:t>MicroPython</a:t>
            </a:r>
            <a:r>
              <a:rPr lang="en-US" dirty="0"/>
              <a:t> version is interrupt-driven rather than using DMA.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4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8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from the RM0351 STM32L476 reference manual.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2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from the RM0351 STM32L476 reference manual.</a:t>
            </a:r>
          </a:p>
          <a:p>
            <a:r>
              <a:rPr lang="en-US" dirty="0"/>
              <a:t>Go through the features quickly: sample/hold for power savings. </a:t>
            </a:r>
            <a:r>
              <a:rPr lang="en-US" dirty="0" err="1"/>
              <a:t>Tsample</a:t>
            </a:r>
            <a:r>
              <a:rPr lang="en-US" dirty="0"/>
              <a:t> is time for the original sampling after writing a new value to the DAC. Then </a:t>
            </a:r>
            <a:r>
              <a:rPr lang="en-US" dirty="0" err="1"/>
              <a:t>THold</a:t>
            </a:r>
            <a:r>
              <a:rPr lang="en-US" dirty="0"/>
              <a:t> is how long to hold the value in the capacitor; finally, </a:t>
            </a:r>
            <a:r>
              <a:rPr lang="en-US" dirty="0" err="1"/>
              <a:t>Trefresh</a:t>
            </a:r>
            <a:r>
              <a:rPr lang="en-US" dirty="0"/>
              <a:t> is how long to refresh the value (and is typically less than </a:t>
            </a:r>
            <a:r>
              <a:rPr lang="en-US" dirty="0" err="1"/>
              <a:t>Tsample</a:t>
            </a:r>
            <a:r>
              <a:rPr lang="en-US" dirty="0"/>
              <a:t> since the value has only slightly degraded during the holding period).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503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output buffer gives a lower output impedance, but more nonlinearity.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353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458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283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was useful since (a) the students had the convenience of not needing to hook themselves up to the leads. But more importantly, it gate the ECG waveform total repeatability – which greatly improves debuggability.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443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this code, we cannot also use the CPU to, e.g., analyze your ECG! We would need a dedicated CPU for just this.</a:t>
            </a:r>
          </a:p>
          <a:p>
            <a:r>
              <a:rPr lang="en-US" dirty="0"/>
              <a:t>And the interval between points is only 1ms if the time for </a:t>
            </a:r>
            <a:r>
              <a:rPr lang="en-US" i="1" dirty="0" err="1"/>
              <a:t>analog_write</a:t>
            </a:r>
            <a:r>
              <a:rPr lang="en-US" i="0" dirty="0"/>
              <a:t>() is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0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152 </a:t>
            </a:r>
            <a:r>
              <a:rPr lang="en-US" altLang="en-US"/>
              <a:t>– Real-time Embedded Systems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8820"/>
            <a:ext cx="8382000" cy="3705578"/>
          </a:xfrm>
        </p:spPr>
        <p:txBody>
          <a:bodyPr/>
          <a:lstStyle/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Lab 4 prep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those CSRs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“There are gourmets in the art of boiling water…” James Beard?</a:t>
            </a:r>
          </a:p>
          <a:p>
            <a:r>
              <a:rPr lang="en-US" dirty="0"/>
              <a:t>What is all this?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Complexity: sample/hold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The sample/hold is nice to save power</a:t>
            </a:r>
          </a:p>
          <a:p>
            <a:pPr lvl="1"/>
            <a:r>
              <a:rPr lang="en-US" dirty="0"/>
              <a:t>not available on Arduino or </a:t>
            </a:r>
            <a:r>
              <a:rPr lang="en-US" dirty="0" err="1"/>
              <a:t>MicroPython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55A2F6E-A03B-1033-6C70-5B87F1A68A61}"/>
              </a:ext>
            </a:extLst>
          </p:cNvPr>
          <p:cNvSpPr/>
          <p:nvPr/>
        </p:nvSpPr>
        <p:spPr>
          <a:xfrm>
            <a:off x="2971800" y="2851484"/>
            <a:ext cx="1600200" cy="135956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Output buffer is useful sometimes</a:t>
            </a:r>
          </a:p>
          <a:p>
            <a:pPr lvl="1"/>
            <a:r>
              <a:rPr lang="en-US" dirty="0"/>
              <a:t>not available on Arduino</a:t>
            </a:r>
          </a:p>
          <a:p>
            <a:pPr lvl="1"/>
            <a:r>
              <a:rPr lang="en-US" dirty="0" err="1"/>
              <a:t>MicroPython</a:t>
            </a:r>
            <a:r>
              <a:rPr lang="en-US" dirty="0"/>
              <a:t> </a:t>
            </a:r>
            <a:r>
              <a:rPr lang="en-US" i="1" kern="0" dirty="0"/>
              <a:t>d</a:t>
            </a:r>
            <a:r>
              <a:rPr lang="en-US" kern="0" dirty="0"/>
              <a:t> = </a:t>
            </a:r>
            <a:r>
              <a:rPr lang="en-US" i="1" kern="0" dirty="0" err="1"/>
              <a:t>dac</a:t>
            </a:r>
            <a:r>
              <a:rPr lang="en-US" kern="0" dirty="0"/>
              <a:t>(</a:t>
            </a:r>
            <a:r>
              <a:rPr lang="en-US" i="1" kern="0" dirty="0"/>
              <a:t>…</a:t>
            </a:r>
            <a:r>
              <a:rPr lang="en-US" kern="0" dirty="0"/>
              <a:t>, </a:t>
            </a:r>
            <a:r>
              <a:rPr lang="en-US" i="1" kern="0" dirty="0"/>
              <a:t>buffering</a:t>
            </a:r>
            <a:r>
              <a:rPr lang="en-US" kern="0" dirty="0"/>
              <a:t>=True/False)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32EAFD7-54B6-350E-B59F-95AA675338EF}"/>
              </a:ext>
            </a:extLst>
          </p:cNvPr>
          <p:cNvSpPr/>
          <p:nvPr/>
        </p:nvSpPr>
        <p:spPr>
          <a:xfrm>
            <a:off x="6400799" y="3931264"/>
            <a:ext cx="1407697" cy="12302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8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You don’t have to use these features</a:t>
            </a:r>
          </a:p>
          <a:p>
            <a:pPr lvl="1"/>
            <a:r>
              <a:rPr lang="en-US" kern="0" dirty="0"/>
              <a:t>but you’ve already paid for them!</a:t>
            </a:r>
          </a:p>
          <a:p>
            <a:pPr lvl="1"/>
            <a:endParaRPr lang="en-US" kern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5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511C-D7AE-98C5-21B7-CA25629B8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F7340-686F-63FC-FF5D-3B90E125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17933" cy="4419600"/>
          </a:xfrm>
        </p:spPr>
        <p:txBody>
          <a:bodyPr/>
          <a:lstStyle/>
          <a:p>
            <a:r>
              <a:rPr lang="en-US" dirty="0"/>
              <a:t>Lab 4 uses a DAC to drive a sawtooth wave</a:t>
            </a:r>
          </a:p>
          <a:p>
            <a:r>
              <a:rPr lang="en-US" dirty="0"/>
              <a:t>Timing comes from </a:t>
            </a:r>
            <a:r>
              <a:rPr lang="en-US" dirty="0" err="1"/>
              <a:t>FreeRTOS</a:t>
            </a:r>
            <a:r>
              <a:rPr lang="en-US" dirty="0"/>
              <a:t> ticks</a:t>
            </a:r>
          </a:p>
          <a:p>
            <a:pPr marL="857250" lvl="2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</a:rPr>
              <a:t>task_sawtooth</a:t>
            </a:r>
            <a:r>
              <a:rPr lang="en-US" dirty="0">
                <a:latin typeface="Consolas" panose="020B0609020204030204" pitchFamily="49" charset="0"/>
              </a:rPr>
              <a:t> (void *</a:t>
            </a:r>
            <a:r>
              <a:rPr lang="en-US" dirty="0" err="1">
                <a:latin typeface="Consolas" panose="020B0609020204030204" pitchFamily="49" charset="0"/>
              </a:rPr>
              <a:t>pvParameters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1314450" lvl="3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…</a:t>
            </a:r>
          </a:p>
          <a:p>
            <a:pPr marL="1314450" lvl="3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loop</a:t>
            </a:r>
          </a:p>
          <a:p>
            <a:pPr marL="1771650" lvl="4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 err="1">
                <a:latin typeface="Consolas" panose="020B0609020204030204" pitchFamily="49" charset="0"/>
              </a:rPr>
              <a:t>analogWrite</a:t>
            </a:r>
            <a:r>
              <a:rPr lang="en-US" dirty="0">
                <a:latin typeface="Consolas" panose="020B0609020204030204" pitchFamily="49" charset="0"/>
              </a:rPr>
              <a:t> (A4,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1771650" lvl="4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 err="1">
                <a:latin typeface="Consolas" panose="020B0609020204030204" pitchFamily="49" charset="0"/>
              </a:rPr>
              <a:t>vTaskDelay</a:t>
            </a:r>
            <a:r>
              <a:rPr lang="en-US" dirty="0">
                <a:latin typeface="Consolas" panose="020B0609020204030204" pitchFamily="49" charset="0"/>
              </a:rPr>
              <a:t>(1);</a:t>
            </a:r>
          </a:p>
          <a:p>
            <a:pPr marL="1314450" lvl="3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…</a:t>
            </a:r>
          </a:p>
          <a:p>
            <a:pPr marL="857250" lvl="2" indent="0">
              <a:lnSpc>
                <a:spcPts val="2300"/>
              </a:lnSpc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r>
              <a:rPr lang="en-US" dirty="0"/>
              <a:t>There’s more code than this…</a:t>
            </a:r>
          </a:p>
          <a:p>
            <a:r>
              <a:rPr lang="en-US" dirty="0"/>
              <a:t>Brainstorm how to write it 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EF85A-1CB2-F680-47FA-CFE2DF14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69142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1BA7-C25F-DFB8-657B-CFCC6B96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CubeMX</a:t>
            </a:r>
            <a:r>
              <a:rPr lang="en-US" dirty="0"/>
              <a:t>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D3DD-ABB5-1282-1F14-3AF9C0CC0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how to initialize the DAC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56F2-AA62-2688-9CEA-CAE161E8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58587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and 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Arduino doesn’t seem to use all of the HW</a:t>
            </a:r>
          </a:p>
          <a:p>
            <a:pPr lvl="1"/>
            <a:r>
              <a:rPr lang="en-US" dirty="0"/>
              <a:t>Triggers and DMA unused. Are they just fluff?</a:t>
            </a:r>
          </a:p>
          <a:p>
            <a:r>
              <a:rPr lang="en-US" kern="0" dirty="0"/>
              <a:t>Let’s look at another use model</a:t>
            </a:r>
          </a:p>
          <a:p>
            <a:pPr lvl="1"/>
            <a:endParaRPr lang="en-US" kern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E21AD5B-18E1-0AE3-F182-757A35380BEA}"/>
              </a:ext>
            </a:extLst>
          </p:cNvPr>
          <p:cNvSpPr/>
          <p:nvPr/>
        </p:nvSpPr>
        <p:spPr>
          <a:xfrm>
            <a:off x="830168" y="3931264"/>
            <a:ext cx="1552085" cy="1420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C7D644-4B29-4D2A-A923-2569037209AC}"/>
              </a:ext>
            </a:extLst>
          </p:cNvPr>
          <p:cNvSpPr/>
          <p:nvPr/>
        </p:nvSpPr>
        <p:spPr>
          <a:xfrm>
            <a:off x="1860874" y="3710684"/>
            <a:ext cx="1147022" cy="3920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6367-AB93-99C4-322F-599093FE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own function generator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83F1-1C0C-FC8A-CA93-1CA882769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drive out a sample ECG waveform to a pin</a:t>
            </a:r>
          </a:p>
          <a:p>
            <a:pPr lvl="1"/>
            <a:r>
              <a:rPr lang="en-US" dirty="0"/>
              <a:t>You will use this in the next lab(s)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7FD34-BA72-8CD5-3159-83191103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13224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0687-8744-5A23-BE8A-FC766F9C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Canned ECG driver on Arduino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60E20-9A1E-488A-D409-CDD2CDE6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4572000"/>
          </a:xfrm>
        </p:spPr>
        <p:txBody>
          <a:bodyPr/>
          <a:lstStyle/>
          <a:p>
            <a:r>
              <a:rPr lang="en-US" dirty="0"/>
              <a:t>Here’s an Arduino version</a:t>
            </a:r>
          </a:p>
          <a:p>
            <a:pPr marL="857250" lvl="2" indent="0">
              <a:lnSpc>
                <a:spcPts val="2000"/>
              </a:lnSpc>
              <a:buNone/>
            </a:pPr>
            <a:r>
              <a:rPr lang="en-US" sz="2400" dirty="0"/>
              <a:t>for (int 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&lt;1024; ++</a:t>
            </a:r>
            <a:r>
              <a:rPr lang="en-US" sz="2400" dirty="0" err="1"/>
              <a:t>i</a:t>
            </a:r>
            <a:r>
              <a:rPr lang="en-US" sz="2400" dirty="0"/>
              <a:t>) {</a:t>
            </a:r>
          </a:p>
          <a:p>
            <a:pPr marL="1314450" lvl="3" indent="0">
              <a:lnSpc>
                <a:spcPts val="2000"/>
              </a:lnSpc>
              <a:buNone/>
            </a:pPr>
            <a:r>
              <a:rPr lang="en-US" sz="2400" dirty="0" err="1"/>
              <a:t>analog_write</a:t>
            </a:r>
            <a:r>
              <a:rPr lang="en-US" sz="2400" dirty="0"/>
              <a:t> (</a:t>
            </a:r>
            <a:r>
              <a:rPr lang="en-US" sz="2400" dirty="0" err="1"/>
              <a:t>DAC_out_pin</a:t>
            </a:r>
            <a:r>
              <a:rPr lang="en-US" sz="2400" dirty="0"/>
              <a:t>, </a:t>
            </a:r>
            <a:r>
              <a:rPr lang="en-US" sz="2400" dirty="0" err="1"/>
              <a:t>ECG_array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]);</a:t>
            </a:r>
          </a:p>
          <a:p>
            <a:pPr marL="1314450" lvl="3" indent="0">
              <a:lnSpc>
                <a:spcPts val="2000"/>
              </a:lnSpc>
              <a:buNone/>
            </a:pPr>
            <a:r>
              <a:rPr lang="en-US" sz="2400" dirty="0"/>
              <a:t>delay(1);	// 1ms</a:t>
            </a:r>
          </a:p>
          <a:p>
            <a:pPr marL="857250" lvl="2" indent="0">
              <a:lnSpc>
                <a:spcPts val="2000"/>
              </a:lnSpc>
              <a:buNone/>
            </a:pPr>
            <a:r>
              <a:rPr lang="en-US" dirty="0"/>
              <a:t>}</a:t>
            </a:r>
          </a:p>
          <a:p>
            <a:r>
              <a:rPr lang="en-US" dirty="0"/>
              <a:t>Any issues with this code?</a:t>
            </a:r>
          </a:p>
          <a:p>
            <a:r>
              <a:rPr lang="en-US" dirty="0"/>
              <a:t>Spin wait in </a:t>
            </a:r>
            <a:r>
              <a:rPr lang="en-US" i="1" dirty="0"/>
              <a:t>delay</a:t>
            </a:r>
            <a:r>
              <a:rPr lang="en-US" dirty="0"/>
              <a:t>() uses the whole CPU!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suggestions?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Arduino doesn’t make threads easy</a:t>
            </a:r>
          </a:p>
          <a:p>
            <a:r>
              <a:rPr lang="en-US" dirty="0"/>
              <a:t>Interval between points is &gt;1ms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ideas 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8BE3C-23ED-2B84-C4F3-21371095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32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453EB-704C-2F4C-3281-9B16A992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1" y="304800"/>
            <a:ext cx="8489092" cy="1143000"/>
          </a:xfrm>
        </p:spPr>
        <p:txBody>
          <a:bodyPr/>
          <a:lstStyle/>
          <a:p>
            <a:r>
              <a:rPr lang="en-US" dirty="0"/>
              <a:t>Canned ECG driver with </a:t>
            </a:r>
            <a:r>
              <a:rPr lang="en-US" dirty="0" err="1"/>
              <a:t>FreeRTOS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DF208-5F60-1139-C6A8-97F7BCC0A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dirty="0"/>
              <a:t>Can we do better with </a:t>
            </a:r>
            <a:r>
              <a:rPr lang="en-US" dirty="0" err="1"/>
              <a:t>FreeRTOS</a:t>
            </a:r>
            <a:r>
              <a:rPr lang="en-US" dirty="0"/>
              <a:t>?</a:t>
            </a:r>
          </a:p>
          <a:p>
            <a:r>
              <a:rPr lang="en-US" dirty="0"/>
              <a:t>Brainstorm how</a:t>
            </a:r>
          </a:p>
          <a:p>
            <a:pPr marL="800100" lvl="2" indent="0">
              <a:lnSpc>
                <a:spcPts val="2000"/>
              </a:lnSpc>
              <a:buNone/>
            </a:pPr>
            <a:r>
              <a:rPr lang="en-US" dirty="0"/>
              <a:t>void </a:t>
            </a:r>
            <a:r>
              <a:rPr lang="en-US" i="1" dirty="0" err="1"/>
              <a:t>task_synthesizer</a:t>
            </a:r>
            <a:r>
              <a:rPr lang="en-US" i="1" dirty="0"/>
              <a:t> </a:t>
            </a:r>
            <a:r>
              <a:rPr lang="en-US" dirty="0"/>
              <a:t>(…) {</a:t>
            </a:r>
          </a:p>
          <a:p>
            <a:pPr marL="1257300" lvl="3" indent="0">
              <a:lnSpc>
                <a:spcPts val="2000"/>
              </a:lnSpc>
              <a:buNone/>
            </a:pPr>
            <a:r>
              <a:rPr lang="en-US" dirty="0"/>
              <a:t>int </a:t>
            </a:r>
            <a:r>
              <a:rPr lang="en-US" dirty="0" err="1"/>
              <a:t>i</a:t>
            </a:r>
            <a:r>
              <a:rPr lang="en-US" dirty="0"/>
              <a:t>=0;</a:t>
            </a:r>
          </a:p>
          <a:p>
            <a:pPr marL="1257300" lvl="3" indent="0">
              <a:lnSpc>
                <a:spcPts val="2000"/>
              </a:lnSpc>
              <a:buNone/>
            </a:pPr>
            <a:r>
              <a:rPr lang="en-US" dirty="0"/>
              <a:t>while (1) {</a:t>
            </a:r>
          </a:p>
          <a:p>
            <a:pPr marL="1714500" lvl="4" indent="0">
              <a:lnSpc>
                <a:spcPts val="2000"/>
              </a:lnSpc>
              <a:buNone/>
            </a:pPr>
            <a:r>
              <a:rPr lang="en-US" i="1" dirty="0" err="1"/>
              <a:t>write_to_DAC</a:t>
            </a:r>
            <a:r>
              <a:rPr lang="en-US" dirty="0"/>
              <a:t> (1, </a:t>
            </a:r>
            <a:r>
              <a:rPr lang="en-US" i="1" dirty="0" err="1"/>
              <a:t>ECG_array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]);</a:t>
            </a:r>
          </a:p>
          <a:p>
            <a:pPr marL="1714500" lvl="4" indent="0">
              <a:lnSpc>
                <a:spcPts val="2000"/>
              </a:lnSpc>
              <a:buNone/>
            </a:pPr>
            <a:r>
              <a:rPr lang="en-US" dirty="0"/>
              <a:t>if (</a:t>
            </a:r>
            <a:r>
              <a:rPr lang="en-US" i="1" dirty="0"/>
              <a:t>++</a:t>
            </a:r>
            <a:r>
              <a:rPr lang="en-US" i="1" dirty="0" err="1"/>
              <a:t>i</a:t>
            </a:r>
            <a:r>
              <a:rPr lang="en-US" i="1" dirty="0"/>
              <a:t> == </a:t>
            </a:r>
            <a:r>
              <a:rPr lang="en-US" dirty="0"/>
              <a:t>256) </a:t>
            </a:r>
            <a:r>
              <a:rPr lang="en-US" i="1" dirty="0" err="1"/>
              <a:t>i</a:t>
            </a:r>
            <a:r>
              <a:rPr lang="en-US" dirty="0"/>
              <a:t>=0;</a:t>
            </a:r>
          </a:p>
          <a:p>
            <a:pPr marL="1714500" lvl="4" indent="0">
              <a:lnSpc>
                <a:spcPts val="2000"/>
              </a:lnSpc>
              <a:buNone/>
            </a:pPr>
            <a:r>
              <a:rPr lang="en-US" dirty="0" err="1"/>
              <a:t>vtaskDelay</a:t>
            </a:r>
            <a:r>
              <a:rPr lang="en-US" dirty="0"/>
              <a:t>(1);</a:t>
            </a:r>
          </a:p>
          <a:p>
            <a:pPr marL="1257300" lvl="3" indent="0">
              <a:lnSpc>
                <a:spcPts val="2000"/>
              </a:lnSpc>
              <a:buNone/>
            </a:pPr>
            <a:r>
              <a:rPr lang="en-US" dirty="0"/>
              <a:t>}</a:t>
            </a:r>
          </a:p>
          <a:p>
            <a:pPr marL="800100" lvl="2" indent="0">
              <a:lnSpc>
                <a:spcPts val="2000"/>
              </a:lnSpc>
              <a:buNone/>
            </a:pPr>
            <a:r>
              <a:rPr lang="en-US" dirty="0"/>
              <a:t>}</a:t>
            </a:r>
          </a:p>
          <a:p>
            <a:r>
              <a:rPr lang="en-US" dirty="0"/>
              <a:t>What are its limitations?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150C2-0E7E-341D-8A6F-EB2AE7B5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7019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CA19-9A7B-53E0-9ACB-FA09EF459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B4DE1-5DF8-EAE8-D865-3BA4598DB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to analog converter (DAC)</a:t>
            </a:r>
          </a:p>
          <a:p>
            <a:r>
              <a:rPr lang="en-US" dirty="0"/>
              <a:t>Two’s complement also!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9C692-B2E2-E9DF-DD8A-9F73CC89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72624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08D0-8104-CBB4-E123-A816BCA6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03D2-10A3-5070-3B05-78815E2DD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here for the first few DAC labs; restart when we’re ready for the DAC/timer/DMA lab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D0FB1-B86C-3FEB-7C0B-23CE3A2D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287552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3BA7-5073-D596-73D9-4815F5F4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Triggering and 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FCB2-2B41-A6FD-4982-C08C5554F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plan so far has been</a:t>
            </a:r>
          </a:p>
          <a:p>
            <a:pPr lvl="1"/>
            <a:r>
              <a:rPr lang="en-US" dirty="0"/>
              <a:t>SW writes a value to </a:t>
            </a:r>
            <a:r>
              <a:rPr lang="en-US" dirty="0" err="1"/>
              <a:t>DAC_DHRxx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FreeRTOS</a:t>
            </a:r>
            <a:r>
              <a:rPr lang="en-US" dirty="0"/>
              <a:t> to make sure SW executes every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Any reasons this may not be good enough?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E44D6-4E52-0641-D73B-B2D6A928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86127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2BD6-481F-C1DC-277E-D141FAAB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bad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B29F-0EC2-1D0E-4293-DD7A00A90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019778"/>
          </a:xfrm>
        </p:spPr>
        <p:txBody>
          <a:bodyPr/>
          <a:lstStyle/>
          <a:p>
            <a:r>
              <a:rPr lang="en-US" dirty="0"/>
              <a:t>We want to use </a:t>
            </a:r>
            <a:r>
              <a:rPr lang="en-US" dirty="0" err="1"/>
              <a:t>FreeRTOS</a:t>
            </a:r>
            <a:r>
              <a:rPr lang="en-US" dirty="0"/>
              <a:t> + DAC to build a sine wave</a:t>
            </a:r>
          </a:p>
          <a:p>
            <a:r>
              <a:rPr lang="en-US" dirty="0"/>
              <a:t>Assume we need 10 points per cycle for a reasonable sine wave</a:t>
            </a:r>
          </a:p>
          <a:p>
            <a:r>
              <a:rPr lang="en-US" dirty="0"/>
              <a:t> What is the max frequency we can create?</a:t>
            </a:r>
          </a:p>
          <a:p>
            <a:r>
              <a:rPr lang="en-US" dirty="0"/>
              <a:t>What is the upper limit of human hearing?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8FA00E-A612-BD91-A36E-753D29DD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A79924-FEB6-43DD-EAC8-9F7C8F955EE6}"/>
              </a:ext>
            </a:extLst>
          </p:cNvPr>
          <p:cNvSpPr txBox="1"/>
          <p:nvPr/>
        </p:nvSpPr>
        <p:spPr>
          <a:xfrm>
            <a:off x="4097868" y="4899376"/>
            <a:ext cx="338666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Quick in class exercise</a:t>
            </a:r>
          </a:p>
        </p:txBody>
      </p:sp>
    </p:spTree>
    <p:extLst>
      <p:ext uri="{BB962C8B-B14F-4D97-AF65-F5344CB8AC3E}">
        <p14:creationId xmlns:p14="http://schemas.microsoft.com/office/powerpoint/2010/main" val="1093258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26E6E-0E80-2ADD-9393-F7CD9408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B1EF-8B8C-8EE7-8800-3FB47745A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9643"/>
            <a:ext cx="7772400" cy="4572000"/>
          </a:xfrm>
        </p:spPr>
        <p:txBody>
          <a:bodyPr/>
          <a:lstStyle/>
          <a:p>
            <a:r>
              <a:rPr lang="en-US" dirty="0"/>
              <a:t>We may want to respond to an external event with &lt;1ms latency</a:t>
            </a:r>
          </a:p>
          <a:p>
            <a:r>
              <a:rPr lang="en-US" dirty="0"/>
              <a:t>How would we do this?</a:t>
            </a:r>
          </a:p>
          <a:p>
            <a:pPr lvl="1"/>
            <a:r>
              <a:rPr lang="en-US" dirty="0"/>
              <a:t>Schedule a high-priority function every tick to check for the event – not good enough</a:t>
            </a:r>
          </a:p>
          <a:p>
            <a:pPr lvl="1"/>
            <a:r>
              <a:rPr lang="en-US" dirty="0"/>
              <a:t>Polling spin loop – wasteful</a:t>
            </a:r>
          </a:p>
          <a:p>
            <a:r>
              <a:rPr lang="en-US" dirty="0"/>
              <a:t>Big question: how do we work with time events at a smaller interval than the </a:t>
            </a:r>
            <a:r>
              <a:rPr lang="en-US" dirty="0" err="1"/>
              <a:t>FreeRTOS</a:t>
            </a:r>
            <a:r>
              <a:rPr lang="en-US" dirty="0"/>
              <a:t> tick?</a:t>
            </a:r>
          </a:p>
          <a:p>
            <a:r>
              <a:rPr lang="en-US" dirty="0"/>
              <a:t>How do we do it without spin-wait polling or lots of CPU resources?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A63F4B-E3F5-E1D8-8975-FB54EE09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41428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DD2D-42A9-8EA2-4B72-9715890F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A0F8-99B1-2A83-719C-9ED95C784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timers</a:t>
            </a:r>
          </a:p>
          <a:p>
            <a:pPr lvl="1"/>
            <a:r>
              <a:rPr lang="en-US" dirty="0"/>
              <a:t>Create a signal at a fixed interval</a:t>
            </a:r>
          </a:p>
          <a:p>
            <a:pPr lvl="1"/>
            <a:r>
              <a:rPr lang="en-US" dirty="0"/>
              <a:t>And any special sauce a manufacturer adds</a:t>
            </a:r>
          </a:p>
          <a:p>
            <a:r>
              <a:rPr lang="en-US" dirty="0"/>
              <a:t>Interrupts</a:t>
            </a:r>
          </a:p>
          <a:p>
            <a:pPr lvl="1"/>
            <a:r>
              <a:rPr lang="en-US" dirty="0"/>
              <a:t>Respond to an event by jumping to a handler routine</a:t>
            </a:r>
          </a:p>
          <a:p>
            <a:pPr lvl="1"/>
            <a:r>
              <a:rPr lang="en-US" dirty="0"/>
              <a:t>A.k.a. an </a:t>
            </a:r>
            <a:r>
              <a:rPr lang="en-US" i="1" dirty="0"/>
              <a:t>interrupt handler</a:t>
            </a:r>
            <a:endParaRPr lang="en-US" dirty="0"/>
          </a:p>
          <a:p>
            <a:r>
              <a:rPr lang="en-US" dirty="0"/>
              <a:t>DMA</a:t>
            </a:r>
          </a:p>
          <a:p>
            <a:pPr lvl="1"/>
            <a:r>
              <a:rPr lang="en-US" i="1" dirty="0"/>
              <a:t>Direct memory access</a:t>
            </a:r>
          </a:p>
          <a:p>
            <a:pPr lvl="1"/>
            <a:r>
              <a:rPr lang="en-US" dirty="0"/>
              <a:t>Transfers blocks of data without per-datum code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F97B8-FA44-2ABE-F358-2DABE12F0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94779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46ED-2A17-4656-A231-8A4A1B14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STM32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9659-2E4E-25C8-2A9E-CEF5F52BD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2" y="2826297"/>
            <a:ext cx="8074378" cy="3420292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= divide by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, to get a slower clock</a:t>
            </a:r>
          </a:p>
          <a:p>
            <a:r>
              <a:rPr lang="en-US" dirty="0"/>
              <a:t>Counter = count to </a:t>
            </a:r>
            <a:r>
              <a:rPr lang="en-US" i="1" dirty="0"/>
              <a:t>N</a:t>
            </a:r>
            <a:r>
              <a:rPr lang="en-US" baseline="-25000" dirty="0"/>
              <a:t>2</a:t>
            </a:r>
            <a:r>
              <a:rPr lang="en-US" dirty="0"/>
              <a:t>, then start at 0 again</a:t>
            </a:r>
          </a:p>
          <a:p>
            <a:r>
              <a:rPr lang="en-US" dirty="0"/>
              <a:t>Trigger Out = can send a trigger to, e.g., a DAC (e.g., on counter reload)</a:t>
            </a:r>
          </a:p>
          <a:p>
            <a:r>
              <a:rPr lang="en-US" dirty="0"/>
              <a:t>Output channel(s) = high on counter match, high on counter &lt; match, toggle on match, …</a:t>
            </a:r>
          </a:p>
          <a:p>
            <a:r>
              <a:rPr lang="en-US" dirty="0"/>
              <a:t>Full details: see application note AN4776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7EE6D-7BCB-C22B-2DCC-CA028AC9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94850-08BA-2331-307E-96B4E6314FA3}"/>
              </a:ext>
            </a:extLst>
          </p:cNvPr>
          <p:cNvSpPr txBox="1"/>
          <p:nvPr/>
        </p:nvSpPr>
        <p:spPr>
          <a:xfrm>
            <a:off x="2901244" y="1806216"/>
            <a:ext cx="1851377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Counter with auto reload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10543-36E6-EC40-F3BE-0A4B68E630D5}"/>
              </a:ext>
            </a:extLst>
          </p:cNvPr>
          <p:cNvSpPr txBox="1"/>
          <p:nvPr/>
        </p:nvSpPr>
        <p:spPr>
          <a:xfrm>
            <a:off x="773287" y="1990882"/>
            <a:ext cx="1524000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err="1"/>
              <a:t>Prescaler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E96A0-2EDA-DFBB-0A23-8D62622DC28B}"/>
              </a:ext>
            </a:extLst>
          </p:cNvPr>
          <p:cNvSpPr txBox="1"/>
          <p:nvPr/>
        </p:nvSpPr>
        <p:spPr>
          <a:xfrm>
            <a:off x="169332" y="1758240"/>
            <a:ext cx="632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Clk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FC0B23-4471-EC8E-7B98-5A5817390172}"/>
              </a:ext>
            </a:extLst>
          </p:cNvPr>
          <p:cNvCxnSpPr/>
          <p:nvPr/>
        </p:nvCxnSpPr>
        <p:spPr>
          <a:xfrm>
            <a:off x="383822" y="2178753"/>
            <a:ext cx="372531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A2010F3-BD01-AC08-1243-09F679D36DF5}"/>
              </a:ext>
            </a:extLst>
          </p:cNvPr>
          <p:cNvSpPr txBox="1"/>
          <p:nvPr/>
        </p:nvSpPr>
        <p:spPr>
          <a:xfrm>
            <a:off x="5604934" y="1806216"/>
            <a:ext cx="1851377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Output channels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7E3A5F-EF9B-5B8A-A62E-27AE591935E6}"/>
              </a:ext>
            </a:extLst>
          </p:cNvPr>
          <p:cNvSpPr txBox="1"/>
          <p:nvPr/>
        </p:nvSpPr>
        <p:spPr>
          <a:xfrm>
            <a:off x="7704668" y="1120417"/>
            <a:ext cx="93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TrgO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F0D66B-26DC-749A-1678-07BC1C90E85F}"/>
              </a:ext>
            </a:extLst>
          </p:cNvPr>
          <p:cNvSpPr txBox="1"/>
          <p:nvPr/>
        </p:nvSpPr>
        <p:spPr>
          <a:xfrm>
            <a:off x="7597423" y="1806216"/>
            <a:ext cx="931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GPIO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298EAF-A6FC-E87A-DAF2-2134E827E50A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2297287" y="2221715"/>
            <a:ext cx="60395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3E14790-EA2D-759D-E615-E043A7D8D3ED}"/>
              </a:ext>
            </a:extLst>
          </p:cNvPr>
          <p:cNvCxnSpPr>
            <a:stCxn id="5" idx="3"/>
            <a:endCxn id="12" idx="1"/>
          </p:cNvCxnSpPr>
          <p:nvPr/>
        </p:nvCxnSpPr>
        <p:spPr>
          <a:xfrm>
            <a:off x="4752621" y="2221715"/>
            <a:ext cx="85231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446F236-D065-9ED8-834F-B8D00EB17832}"/>
              </a:ext>
            </a:extLst>
          </p:cNvPr>
          <p:cNvCxnSpPr>
            <a:stCxn id="12" idx="3"/>
          </p:cNvCxnSpPr>
          <p:nvPr/>
        </p:nvCxnSpPr>
        <p:spPr>
          <a:xfrm flipV="1">
            <a:off x="7456311" y="2219905"/>
            <a:ext cx="1281289" cy="18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7E9BA02-DAA1-F0CA-59D5-1FA9DAC1B870}"/>
              </a:ext>
            </a:extLst>
          </p:cNvPr>
          <p:cNvCxnSpPr/>
          <p:nvPr/>
        </p:nvCxnSpPr>
        <p:spPr>
          <a:xfrm flipV="1">
            <a:off x="5170311" y="1510515"/>
            <a:ext cx="0" cy="70939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E62D0C7-3D03-D6DB-C080-2FB7779CD44B}"/>
              </a:ext>
            </a:extLst>
          </p:cNvPr>
          <p:cNvCxnSpPr/>
          <p:nvPr/>
        </p:nvCxnSpPr>
        <p:spPr>
          <a:xfrm>
            <a:off x="5181600" y="1559504"/>
            <a:ext cx="334715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115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399A-433B-0B74-A9C9-8A112A1D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 4 </a:t>
            </a:r>
            <a:r>
              <a:rPr lang="en-US" dirty="0"/>
              <a:t>slow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CC27B-FC90-3BF9-0748-E65072459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731" y="3578576"/>
            <a:ext cx="4617158" cy="1625602"/>
          </a:xfrm>
        </p:spPr>
        <p:txBody>
          <a:bodyPr/>
          <a:lstStyle/>
          <a:p>
            <a:r>
              <a:rPr lang="en-US" dirty="0"/>
              <a:t>Pro: simple, requires just a DAC driver and </a:t>
            </a:r>
            <a:r>
              <a:rPr lang="en-US" dirty="0" err="1"/>
              <a:t>FreeRTOS</a:t>
            </a:r>
            <a:endParaRPr lang="en-US" dirty="0"/>
          </a:p>
          <a:p>
            <a:r>
              <a:rPr lang="en-US" dirty="0"/>
              <a:t>Con: only one point / </a:t>
            </a:r>
            <a:r>
              <a:rPr lang="en-US" dirty="0" err="1"/>
              <a:t>ms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C9D91-6A90-F7C7-0AE2-703C3900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072AC-EB0E-F898-A3B7-AF01985F4DB3}"/>
              </a:ext>
            </a:extLst>
          </p:cNvPr>
          <p:cNvSpPr txBox="1"/>
          <p:nvPr/>
        </p:nvSpPr>
        <p:spPr>
          <a:xfrm>
            <a:off x="1428044" y="1965481"/>
            <a:ext cx="1524000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err="1"/>
              <a:t>FreeRTOStick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FD6207-A525-7328-8D2A-31903AF2B597}"/>
              </a:ext>
            </a:extLst>
          </p:cNvPr>
          <p:cNvSpPr txBox="1"/>
          <p:nvPr/>
        </p:nvSpPr>
        <p:spPr>
          <a:xfrm>
            <a:off x="5339647" y="1965481"/>
            <a:ext cx="1998132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/>
              <a:t>Send new value to DAC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62559-1DE4-74C5-2F73-0A0B426AACAF}"/>
              </a:ext>
            </a:extLst>
          </p:cNvPr>
          <p:cNvSpPr txBox="1"/>
          <p:nvPr/>
        </p:nvSpPr>
        <p:spPr>
          <a:xfrm>
            <a:off x="3341511" y="1965481"/>
            <a:ext cx="1524000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/>
              <a:t>execute task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CDD094-3759-4DAA-874E-86A3A12D3262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2952044" y="2330351"/>
            <a:ext cx="3894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F765963-EE26-3F25-938D-7D421A22B398}"/>
              </a:ext>
            </a:extLst>
          </p:cNvPr>
          <p:cNvCxnSpPr>
            <a:stCxn id="7" idx="3"/>
            <a:endCxn id="6" idx="1"/>
          </p:cNvCxnSpPr>
          <p:nvPr/>
        </p:nvCxnSpPr>
        <p:spPr>
          <a:xfrm>
            <a:off x="4865511" y="2330351"/>
            <a:ext cx="47413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26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F224A-FCB5-13EE-2CF8-3BE1B9EDD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8E0E-7528-6987-6675-D092B861F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26472-AAB5-642E-495C-74A62F09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845" y="2923820"/>
            <a:ext cx="7191022" cy="3002835"/>
          </a:xfrm>
        </p:spPr>
        <p:txBody>
          <a:bodyPr/>
          <a:lstStyle/>
          <a:p>
            <a:r>
              <a:rPr lang="en-US" dirty="0"/>
              <a:t>Previously: DAC triggers when we write to xxx CSR</a:t>
            </a:r>
          </a:p>
          <a:p>
            <a:r>
              <a:rPr lang="en-US" dirty="0"/>
              <a:t>Now: set DAC to trigger on timer </a:t>
            </a:r>
            <a:r>
              <a:rPr lang="en-US" dirty="0" err="1"/>
              <a:t>TrgO</a:t>
            </a:r>
            <a:endParaRPr lang="en-US" dirty="0"/>
          </a:p>
          <a:p>
            <a:r>
              <a:rPr lang="en-US" dirty="0"/>
              <a:t>Pro: can trigger the DAC super frequently</a:t>
            </a:r>
          </a:p>
          <a:p>
            <a:r>
              <a:rPr lang="en-US" dirty="0"/>
              <a:t>Obvious issue: where does it get the values from?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F6249-2FE2-F73C-E798-A60F0EE1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152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21D82-D333-6D8B-E319-2B9800B56F8A}"/>
              </a:ext>
            </a:extLst>
          </p:cNvPr>
          <p:cNvSpPr txBox="1"/>
          <p:nvPr/>
        </p:nvSpPr>
        <p:spPr>
          <a:xfrm>
            <a:off x="2398886" y="1773569"/>
            <a:ext cx="1524000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/>
              <a:t>Timer </a:t>
            </a:r>
            <a:r>
              <a:rPr lang="en-US" dirty="0" err="1"/>
              <a:t>TrgO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26FDE4-EC26-CE61-C12D-FA02296CD5AB}"/>
              </a:ext>
            </a:extLst>
          </p:cNvPr>
          <p:cNvSpPr txBox="1"/>
          <p:nvPr/>
        </p:nvSpPr>
        <p:spPr>
          <a:xfrm>
            <a:off x="4334931" y="1773569"/>
            <a:ext cx="3544713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dirty="0"/>
              <a:t>Trigger DAC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Copy DAC_DHR </a:t>
            </a:r>
            <a:r>
              <a:rPr lang="en-US" sz="2000" dirty="0">
                <a:sym typeface="Symbol" panose="05050102010706020507" pitchFamily="18" charset="2"/>
              </a:rPr>
              <a:t> DOR</a:t>
            </a:r>
            <a:endParaRPr lang="en-US" sz="2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58A217-5D41-2D47-36FD-4B7D392C5C4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922886" y="2138439"/>
            <a:ext cx="3894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16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6777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Trigger can run up to &gt;10 MHz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trigger transfers </a:t>
            </a:r>
            <a:r>
              <a:rPr lang="en-US" dirty="0" err="1"/>
              <a:t>DAC_DHRxx</a:t>
            </a:r>
            <a:r>
              <a:rPr lang="en-US" dirty="0"/>
              <a:t> to DAC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Timing is quite reliable</a:t>
            </a:r>
          </a:p>
          <a:p>
            <a:pPr>
              <a:spcBef>
                <a:spcPts val="0"/>
              </a:spcBef>
            </a:pPr>
            <a:r>
              <a:rPr lang="en-US" dirty="0"/>
              <a:t>Any obvious problems with this idea?</a:t>
            </a:r>
            <a:endParaRPr lang="en-US" kern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49" y="2971095"/>
            <a:ext cx="7448550" cy="333375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62337B-F3E7-0656-F707-2B1C1252C703}"/>
              </a:ext>
            </a:extLst>
          </p:cNvPr>
          <p:cNvSpPr/>
          <p:nvPr/>
        </p:nvSpPr>
        <p:spPr>
          <a:xfrm>
            <a:off x="830168" y="4134466"/>
            <a:ext cx="1552085" cy="1420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0154A2-41B2-77E5-3AA3-295E59F4605A}"/>
              </a:ext>
            </a:extLst>
          </p:cNvPr>
          <p:cNvSpPr/>
          <p:nvPr/>
        </p:nvSpPr>
        <p:spPr>
          <a:xfrm>
            <a:off x="4482125" y="4380089"/>
            <a:ext cx="1552085" cy="8579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A012DA-77E5-1C53-CFFC-E57044C64BE6}"/>
              </a:ext>
            </a:extLst>
          </p:cNvPr>
          <p:cNvSpPr/>
          <p:nvPr/>
        </p:nvSpPr>
        <p:spPr>
          <a:xfrm>
            <a:off x="2692835" y="4588934"/>
            <a:ext cx="1292144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5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3307-C81C-6AAD-FA7C-680CBF0C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data to DAC: interrupts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842F-B643-B50D-64CD-FEF595A6D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trigger the DAC and it starts converting DAC_DOR</a:t>
            </a:r>
          </a:p>
          <a:p>
            <a:r>
              <a:rPr lang="en-US" dirty="0"/>
              <a:t>DAC triggers a particular </a:t>
            </a:r>
            <a:r>
              <a:rPr lang="en-US" i="1" dirty="0"/>
              <a:t>interrupt</a:t>
            </a:r>
          </a:p>
          <a:p>
            <a:r>
              <a:rPr lang="en-US" dirty="0"/>
              <a:t>Interrupt indexes into an interrupt table to find a handler</a:t>
            </a:r>
          </a:p>
          <a:p>
            <a:r>
              <a:rPr lang="en-US" dirty="0"/>
              <a:t>Whatever code is running gets interrupted, handler runs instead</a:t>
            </a:r>
          </a:p>
          <a:p>
            <a:pPr lvl="1"/>
            <a:r>
              <a:rPr lang="en-US" dirty="0"/>
              <a:t>our handler sends new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DAC_DHR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handler finishes, previous code resumes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6B2BC-06B5-374F-CC4B-CEBC754F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6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C721-8F79-2F2C-D965-7EE6A3EC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Prequel – two’s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DC888-5EAD-DCF6-7DFA-EB7086659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two’s complement?</a:t>
            </a:r>
          </a:p>
          <a:p>
            <a:pPr lvl="1"/>
            <a:r>
              <a:rPr lang="en-US" dirty="0"/>
              <a:t>A way to represent negative numbers on an computer</a:t>
            </a:r>
          </a:p>
          <a:p>
            <a:r>
              <a:rPr lang="en-US" dirty="0"/>
              <a:t>Why do we care?</a:t>
            </a:r>
          </a:p>
          <a:p>
            <a:pPr lvl="1"/>
            <a:r>
              <a:rPr lang="en-US" dirty="0"/>
              <a:t>Most all arithmetic uses two’s complement</a:t>
            </a:r>
          </a:p>
          <a:p>
            <a:pPr lvl="1"/>
            <a:r>
              <a:rPr lang="en-US" dirty="0"/>
              <a:t>But DACs don’t!</a:t>
            </a:r>
          </a:p>
          <a:p>
            <a:pPr lvl="1"/>
            <a:r>
              <a:rPr lang="en-US" dirty="0"/>
              <a:t>This can bite you in the foot if you don’t understand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FF6E6-7BBB-5001-7EA4-E64AC5D4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90781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E793-889D-90E2-7BFE-B42A4677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A5FF3-21C5-0206-59E1-401D77547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845" y="4234541"/>
            <a:ext cx="7191022" cy="1692114"/>
          </a:xfrm>
        </p:spPr>
        <p:txBody>
          <a:bodyPr/>
          <a:lstStyle/>
          <a:p>
            <a:r>
              <a:rPr lang="en-US" dirty="0"/>
              <a:t>Pro: it all works, and fast</a:t>
            </a:r>
          </a:p>
          <a:p>
            <a:r>
              <a:rPr lang="en-US" dirty="0"/>
              <a:t>Con: interrupt handler adds complexity, uses CPU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F4115-6A87-2814-00AB-A9B6905CD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152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71DF3-4705-43E4-C698-8879B5369C37}"/>
              </a:ext>
            </a:extLst>
          </p:cNvPr>
          <p:cNvSpPr txBox="1"/>
          <p:nvPr/>
        </p:nvSpPr>
        <p:spPr>
          <a:xfrm>
            <a:off x="965197" y="1773569"/>
            <a:ext cx="1524000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/>
              <a:t>Timer </a:t>
            </a:r>
            <a:r>
              <a:rPr lang="en-US" dirty="0" err="1"/>
              <a:t>TrgO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EBA683A-3295-3F06-345B-88ADF1414C2D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489197" y="2138439"/>
            <a:ext cx="3894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1DDBF27-23D9-431F-F342-1651710EB40A}"/>
              </a:ext>
            </a:extLst>
          </p:cNvPr>
          <p:cNvSpPr txBox="1"/>
          <p:nvPr/>
        </p:nvSpPr>
        <p:spPr>
          <a:xfrm>
            <a:off x="2889952" y="1604233"/>
            <a:ext cx="3544713" cy="106113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dirty="0"/>
              <a:t>Trigger DAC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Copy DAC_DHR </a:t>
            </a:r>
            <a:r>
              <a:rPr lang="en-US" sz="2000" dirty="0">
                <a:sym typeface="Symbol" panose="05050102010706020507" pitchFamily="18" charset="2"/>
              </a:rPr>
              <a:t> 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Symbol" panose="05050102010706020507" pitchFamily="18" charset="2"/>
              </a:rPr>
              <a:t>Trigger interrupt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61B706-52FD-986C-5396-BE875B6867C5}"/>
              </a:ext>
            </a:extLst>
          </p:cNvPr>
          <p:cNvSpPr txBox="1"/>
          <p:nvPr/>
        </p:nvSpPr>
        <p:spPr>
          <a:xfrm>
            <a:off x="4159956" y="2919387"/>
            <a:ext cx="2906891" cy="106113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dirty="0"/>
              <a:t>Handler runs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Copy data </a:t>
            </a:r>
            <a:r>
              <a:rPr lang="en-US" sz="2000" dirty="0">
                <a:sym typeface="Symbol" panose="05050102010706020507" pitchFamily="18" charset="2"/>
              </a:rPr>
              <a:t> DHR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Symbol" panose="05050102010706020507" pitchFamily="18" charset="2"/>
              </a:rPr>
              <a:t>Returns</a:t>
            </a: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EDFB9C-3EE2-1351-2D50-EFD7F9E0EB4C}"/>
              </a:ext>
            </a:extLst>
          </p:cNvPr>
          <p:cNvCxnSpPr/>
          <p:nvPr/>
        </p:nvCxnSpPr>
        <p:spPr>
          <a:xfrm>
            <a:off x="4233333" y="2665368"/>
            <a:ext cx="248356" cy="2540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793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AA4F-40A6-B003-3D18-5DEDE4F4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data to DAC: 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2AC1-8F87-FA58-D3E1-93F1CD2D6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9643"/>
            <a:ext cx="8029222" cy="4419600"/>
          </a:xfrm>
        </p:spPr>
        <p:txBody>
          <a:bodyPr/>
          <a:lstStyle/>
          <a:p>
            <a:r>
              <a:rPr lang="en-US" dirty="0"/>
              <a:t>DMA = </a:t>
            </a:r>
            <a:r>
              <a:rPr lang="en-US" i="1" dirty="0"/>
              <a:t>Direct Memory Access</a:t>
            </a:r>
          </a:p>
          <a:p>
            <a:r>
              <a:rPr lang="en-US" dirty="0"/>
              <a:t>You write CSRs to set it up. Then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move entire memory block(s) by itself</a:t>
            </a:r>
          </a:p>
          <a:p>
            <a:pPr lvl="1">
              <a:spcBef>
                <a:spcPts val="0"/>
              </a:spcBef>
            </a:pPr>
            <a:r>
              <a:rPr lang="en-US" dirty="0"/>
              <a:t>Memory to memory or memory to a CSR</a:t>
            </a:r>
          </a:p>
          <a:p>
            <a:pPr lvl="1">
              <a:spcBef>
                <a:spcPts val="0"/>
              </a:spcBef>
            </a:pPr>
            <a:r>
              <a:rPr lang="en-US" dirty="0"/>
              <a:t>Circular operation if desired</a:t>
            </a:r>
          </a:p>
          <a:p>
            <a:r>
              <a:rPr lang="en-US" dirty="0"/>
              <a:t>Operation for us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Timer tells DAC to take a new value from </a:t>
            </a:r>
            <a:r>
              <a:rPr lang="en-US" dirty="0" err="1"/>
              <a:t>DAC_DHRxx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DAC tells DMA it wants data</a:t>
            </a:r>
          </a:p>
          <a:p>
            <a:pPr lvl="1">
              <a:spcBef>
                <a:spcPts val="0"/>
              </a:spcBef>
            </a:pPr>
            <a:r>
              <a:rPr lang="en-US" dirty="0"/>
              <a:t>DMA sends next data to DAC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rinse and repeat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A4C28-BD98-6E55-68B7-334E345D1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690734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C05ED-4A81-7FB4-8104-25ADFE43F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D64F-B908-91A9-6CED-A24EABBA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EE6B-601F-0E64-251B-66E0142F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845" y="4178095"/>
            <a:ext cx="7191022" cy="2013859"/>
          </a:xfrm>
        </p:spPr>
        <p:txBody>
          <a:bodyPr/>
          <a:lstStyle/>
          <a:p>
            <a:r>
              <a:rPr lang="en-US" dirty="0"/>
              <a:t>Pro: takes no CPU time</a:t>
            </a:r>
          </a:p>
          <a:p>
            <a:r>
              <a:rPr lang="en-US" dirty="0"/>
              <a:t>Con: must program the DMA controller</a:t>
            </a:r>
          </a:p>
          <a:p>
            <a:r>
              <a:rPr lang="en-US" dirty="0"/>
              <a:t>Con: limited to simple data transfer, not arbitrary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2A032-8902-035C-15DD-FF52C24F6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152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385A7-5C30-3C87-C4B1-47D297354A9E}"/>
              </a:ext>
            </a:extLst>
          </p:cNvPr>
          <p:cNvSpPr txBox="1"/>
          <p:nvPr/>
        </p:nvSpPr>
        <p:spPr>
          <a:xfrm>
            <a:off x="965197" y="1773569"/>
            <a:ext cx="1524000" cy="72974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/>
              <a:t>Timer </a:t>
            </a:r>
            <a:r>
              <a:rPr lang="en-US" dirty="0" err="1"/>
              <a:t>TrgO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9CA921-66A6-DCEA-0DA2-73EC640D40A7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489197" y="2138439"/>
            <a:ext cx="389467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2E7D80-1AC3-BD80-285B-F794FAACA2A0}"/>
              </a:ext>
            </a:extLst>
          </p:cNvPr>
          <p:cNvSpPr txBox="1"/>
          <p:nvPr/>
        </p:nvSpPr>
        <p:spPr>
          <a:xfrm>
            <a:off x="2889952" y="1604233"/>
            <a:ext cx="3544713" cy="106113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dirty="0"/>
              <a:t>Trigger DAC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Copy DAC_DHR </a:t>
            </a:r>
            <a:r>
              <a:rPr lang="en-US" sz="2000" dirty="0">
                <a:sym typeface="Symbol" panose="05050102010706020507" pitchFamily="18" charset="2"/>
              </a:rPr>
              <a:t> 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Symbol" panose="05050102010706020507" pitchFamily="18" charset="2"/>
              </a:rPr>
              <a:t>Request DMA item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5C2F83-0C52-E1D5-14FD-63190BAECBA9}"/>
              </a:ext>
            </a:extLst>
          </p:cNvPr>
          <p:cNvSpPr txBox="1"/>
          <p:nvPr/>
        </p:nvSpPr>
        <p:spPr>
          <a:xfrm>
            <a:off x="4159956" y="2919387"/>
            <a:ext cx="3177822" cy="106113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 anchorCtr="1">
            <a:noAutofit/>
          </a:bodyPr>
          <a:lstStyle/>
          <a:p>
            <a:r>
              <a:rPr lang="en-US" dirty="0"/>
              <a:t>DMA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Copy *</a:t>
            </a:r>
            <a:r>
              <a:rPr lang="en-US" sz="2000" dirty="0" err="1"/>
              <a:t>mem_ptr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DHR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Symbol" panose="05050102010706020507" pitchFamily="18" charset="2"/>
              </a:rPr>
              <a:t>++</a:t>
            </a:r>
            <a:r>
              <a:rPr lang="en-US" sz="2000" dirty="0" err="1">
                <a:sym typeface="Symbol" panose="05050102010706020507" pitchFamily="18" charset="2"/>
              </a:rPr>
              <a:t>mem_ptr</a:t>
            </a:r>
            <a:r>
              <a:rPr lang="en-US" sz="2000" dirty="0">
                <a:sym typeface="Symbol" panose="05050102010706020507" pitchFamily="18" charset="2"/>
              </a:rPr>
              <a:t>, circular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F924DDD-92E5-AF41-1DDC-951E705A3E03}"/>
              </a:ext>
            </a:extLst>
          </p:cNvPr>
          <p:cNvCxnSpPr/>
          <p:nvPr/>
        </p:nvCxnSpPr>
        <p:spPr>
          <a:xfrm>
            <a:off x="4233333" y="2665368"/>
            <a:ext cx="248356" cy="25401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8506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7DC2-4AC2-9E4D-0B7A-291524B1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STM32 DMA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1A38F-9FB7-ABDB-1787-DCEC2950E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487"/>
            <a:ext cx="7772400" cy="4572000"/>
          </a:xfrm>
        </p:spPr>
        <p:txBody>
          <a:bodyPr/>
          <a:lstStyle/>
          <a:p>
            <a:r>
              <a:rPr lang="en-US" dirty="0"/>
              <a:t>Two independent DMA controllers</a:t>
            </a:r>
          </a:p>
          <a:p>
            <a:r>
              <a:rPr lang="en-US" dirty="0"/>
              <a:t>Each one has 7 channels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one channel can move a datum at a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assign each a priority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</a:t>
            </a:r>
            <a:r>
              <a:rPr lang="en-US" dirty="0" err="1"/>
              <a:t>mem</a:t>
            </a:r>
            <a:r>
              <a:rPr lang="en-US" dirty="0" err="1">
                <a:sym typeface="Symbol" panose="05050102010706020507" pitchFamily="18" charset="2"/>
              </a:rPr>
              <a:t></a:t>
            </a:r>
            <a:r>
              <a:rPr lang="en-US" dirty="0" err="1"/>
              <a:t>mem</a:t>
            </a:r>
            <a:r>
              <a:rPr lang="en-US" dirty="0"/>
              <a:t> mode, you just program it &amp; kick it off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</a:t>
            </a:r>
            <a:r>
              <a:rPr lang="en-US" dirty="0" err="1"/>
              <a:t>mem</a:t>
            </a:r>
            <a:r>
              <a:rPr lang="en-US" dirty="0" err="1">
                <a:sym typeface="Symbol" panose="05050102010706020507" pitchFamily="18" charset="2"/>
              </a:rPr>
              <a:t>CSR</a:t>
            </a:r>
            <a:r>
              <a:rPr lang="en-US" dirty="0">
                <a:sym typeface="Symbol" panose="05050102010706020507" pitchFamily="18" charset="2"/>
              </a:rPr>
              <a:t> mode, peripheral must request each datum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There’s also </a:t>
            </a:r>
            <a:r>
              <a:rPr lang="en-US" dirty="0" err="1">
                <a:sym typeface="Symbol" panose="05050102010706020507" pitchFamily="18" charset="2"/>
              </a:rPr>
              <a:t>CSR</a:t>
            </a:r>
            <a:r>
              <a:rPr lang="en-US" dirty="0" err="1"/>
              <a:t>mem</a:t>
            </a:r>
            <a:r>
              <a:rPr lang="en-US" dirty="0"/>
              <a:t> mode: any ideas what for?</a:t>
            </a:r>
          </a:p>
          <a:p>
            <a:r>
              <a:rPr lang="en-US" dirty="0"/>
              <a:t>See, e.g., https://vivonomicon.com/2019/07/05/bare-metal-stm32-programming-part-9-dma-megamix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787CE-9762-40E8-BD9E-694927AE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0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Canned ECG driver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3339"/>
            <a:ext cx="7772400" cy="1420257"/>
          </a:xfrm>
        </p:spPr>
        <p:txBody>
          <a:bodyPr/>
          <a:lstStyle/>
          <a:p>
            <a:r>
              <a:rPr lang="en-US" dirty="0"/>
              <a:t>No way that’s available in Arduino</a:t>
            </a:r>
          </a:p>
          <a:p>
            <a:r>
              <a:rPr lang="en-US" kern="0" dirty="0" err="1"/>
              <a:t>MicroPython</a:t>
            </a:r>
            <a:endParaRPr lang="en-US" dirty="0"/>
          </a:p>
          <a:p>
            <a:pPr lvl="1"/>
            <a:r>
              <a:rPr lang="en-US" dirty="0" err="1"/>
              <a:t>DAC.write_timed</a:t>
            </a:r>
            <a:r>
              <a:rPr lang="en-US" dirty="0"/>
              <a:t>(</a:t>
            </a:r>
            <a:r>
              <a:rPr lang="en-US" i="1" dirty="0"/>
              <a:t>data</a:t>
            </a:r>
            <a:r>
              <a:rPr lang="en-US" dirty="0"/>
              <a:t>, </a:t>
            </a:r>
            <a:r>
              <a:rPr lang="en-US" i="1" dirty="0" err="1"/>
              <a:t>freq</a:t>
            </a:r>
            <a:r>
              <a:rPr lang="en-US" dirty="0"/>
              <a:t>, </a:t>
            </a:r>
            <a:r>
              <a:rPr lang="en-US" i="1" dirty="0"/>
              <a:t>mode=DAC.NORMAL</a:t>
            </a:r>
            <a:r>
              <a:rPr lang="en-US" dirty="0"/>
              <a:t>)</a:t>
            </a:r>
            <a:endParaRPr lang="en-US" kern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6C008F-5736-23C6-CCF0-872C981E8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2713596"/>
            <a:ext cx="74485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3345-10AA-4E80-1074-1FE4F3CC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92D1-AC59-8269-BE43-5DC74877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for simplicity we have only 4-bit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16 bit patterns (0000, 0001, …, 1111)</a:t>
            </a:r>
          </a:p>
          <a:p>
            <a:r>
              <a:rPr lang="en-US" dirty="0"/>
              <a:t>For uint_4t</a:t>
            </a:r>
          </a:p>
          <a:p>
            <a:pPr lvl="1"/>
            <a:r>
              <a:rPr lang="en-US" dirty="0"/>
              <a:t>0000 </a:t>
            </a:r>
            <a:r>
              <a:rPr lang="en-US" dirty="0">
                <a:sym typeface="Symbol" panose="05050102010706020507" pitchFamily="18" charset="2"/>
              </a:rPr>
              <a:t> 0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0001 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…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1111  15 = 2</a:t>
            </a:r>
          </a:p>
          <a:p>
            <a:r>
              <a:rPr lang="en-US" dirty="0">
                <a:sym typeface="Symbol" panose="05050102010706020507" pitchFamily="18" charset="2"/>
              </a:rPr>
              <a:t>So we get [0, 2</a:t>
            </a:r>
            <a:r>
              <a:rPr lang="en-US" baseline="30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-1]</a:t>
            </a:r>
          </a:p>
          <a:p>
            <a:r>
              <a:rPr lang="en-US" dirty="0">
                <a:sym typeface="Symbol" panose="05050102010706020507" pitchFamily="18" charset="2"/>
              </a:rPr>
              <a:t>But what if we want negative numbers?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BD156-04E6-1CED-F59E-A03E82C4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460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3345-10AA-4E80-1074-1FE4F3CC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92D1-AC59-8269-BE43-5DC74877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int_4t</a:t>
            </a:r>
          </a:p>
          <a:p>
            <a:pPr lvl="1"/>
            <a:r>
              <a:rPr lang="en-US" dirty="0"/>
              <a:t>0000 </a:t>
            </a:r>
            <a:r>
              <a:rPr lang="en-US" dirty="0">
                <a:sym typeface="Symbol" panose="05050102010706020507" pitchFamily="18" charset="2"/>
              </a:rPr>
              <a:t> 0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0001  1	1111  -1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0010  2	1110  -2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0111  7	1001  -7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			1000  -8</a:t>
            </a:r>
          </a:p>
          <a:p>
            <a:r>
              <a:rPr lang="en-US" dirty="0">
                <a:sym typeface="Symbol" panose="05050102010706020507" pitchFamily="18" charset="2"/>
              </a:rPr>
              <a:t>So we get [-8, +7]</a:t>
            </a:r>
          </a:p>
          <a:p>
            <a:r>
              <a:rPr lang="en-US" dirty="0">
                <a:sym typeface="Symbol" panose="05050102010706020507" pitchFamily="18" charset="2"/>
              </a:rPr>
              <a:t>The secret decoder ring: -x = ~x + 1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BD156-04E6-1CED-F59E-A03E82C4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4777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3345-10AA-4E80-1074-1FE4F3CC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92D1-AC59-8269-BE43-5DC74877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Signed arithmetic works fine!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(-2) + 1   1110 + 0001 = 1111 = -1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(-2) + (-3)  1110 + 1101 = 1011 = -5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4 + 5 = 0100 + 0101 = 1001 = +7 !!!</a:t>
            </a:r>
          </a:p>
          <a:p>
            <a:r>
              <a:rPr lang="en-US" dirty="0">
                <a:sym typeface="Symbol" panose="05050102010706020507" pitchFamily="18" charset="2"/>
              </a:rPr>
              <a:t>The CPU doesn’t care if we’re adding signed or unsigned numbers</a:t>
            </a:r>
          </a:p>
          <a:p>
            <a:r>
              <a:rPr lang="en-US" dirty="0">
                <a:sym typeface="Symbol" panose="05050102010706020507" pitchFamily="18" charset="2"/>
              </a:rPr>
              <a:t>Now on to DACs…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BD156-04E6-1CED-F59E-A03E82C4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5714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2E12-28D2-3D84-C570-E6F552E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DAC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79E1-A060-6224-8900-D6BA39E8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7414"/>
            <a:ext cx="7772400" cy="1143000"/>
          </a:xfrm>
        </p:spPr>
        <p:txBody>
          <a:bodyPr/>
          <a:lstStyle/>
          <a:p>
            <a:r>
              <a:rPr lang="en-US" dirty="0"/>
              <a:t>DAC = Digital to Analog Converter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two DACs on our Disco kit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4BD2E-D0EC-5BAA-31D2-3747C51F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96903C-2AAF-6AE1-9CCD-844BEDCC3C9A}"/>
              </a:ext>
            </a:extLst>
          </p:cNvPr>
          <p:cNvSpPr txBox="1"/>
          <p:nvPr/>
        </p:nvSpPr>
        <p:spPr>
          <a:xfrm>
            <a:off x="3286904" y="2224209"/>
            <a:ext cx="1309816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14A4A48-C536-F857-91F6-82E4C3AE137D}"/>
              </a:ext>
            </a:extLst>
          </p:cNvPr>
          <p:cNvCxnSpPr/>
          <p:nvPr/>
        </p:nvCxnSpPr>
        <p:spPr>
          <a:xfrm>
            <a:off x="2211861" y="2454873"/>
            <a:ext cx="107504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55CCAE5-4DA1-3AF3-19AE-ABE60A6AE5B1}"/>
              </a:ext>
            </a:extLst>
          </p:cNvPr>
          <p:cNvSpPr txBox="1"/>
          <p:nvPr/>
        </p:nvSpPr>
        <p:spPr>
          <a:xfrm>
            <a:off x="1890587" y="2068034"/>
            <a:ext cx="130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digital in</a:t>
            </a:r>
          </a:p>
          <a:p>
            <a:pPr algn="ctr"/>
            <a:r>
              <a:rPr lang="en-US" dirty="0"/>
              <a:t>0-max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BD3442-45FB-1CD0-0809-2D91AA244132}"/>
              </a:ext>
            </a:extLst>
          </p:cNvPr>
          <p:cNvCxnSpPr/>
          <p:nvPr/>
        </p:nvCxnSpPr>
        <p:spPr>
          <a:xfrm>
            <a:off x="4600843" y="2458989"/>
            <a:ext cx="1075043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32B192C-78E7-AF1F-A4CC-2D166022B726}"/>
              </a:ext>
            </a:extLst>
          </p:cNvPr>
          <p:cNvSpPr txBox="1"/>
          <p:nvPr/>
        </p:nvSpPr>
        <p:spPr>
          <a:xfrm>
            <a:off x="4539062" y="2072150"/>
            <a:ext cx="1515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analog out</a:t>
            </a:r>
          </a:p>
          <a:p>
            <a:pPr algn="ctr"/>
            <a:r>
              <a:rPr lang="en-US" dirty="0"/>
              <a:t>0-3.3V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615D6E-2D5A-A75E-54CD-2269DEF01F40}"/>
              </a:ext>
            </a:extLst>
          </p:cNvPr>
          <p:cNvSpPr txBox="1">
            <a:spLocks/>
          </p:cNvSpPr>
          <p:nvPr/>
        </p:nvSpPr>
        <p:spPr bwMode="auto">
          <a:xfrm>
            <a:off x="689916" y="2903835"/>
            <a:ext cx="7772400" cy="312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Arduino API: </a:t>
            </a:r>
            <a:r>
              <a:rPr lang="en-US" i="1" kern="0" dirty="0" err="1"/>
              <a:t>writeAnalog</a:t>
            </a:r>
            <a:r>
              <a:rPr lang="en-US" kern="0" dirty="0"/>
              <a:t> (</a:t>
            </a:r>
            <a:r>
              <a:rPr lang="en-US" i="1" kern="0" dirty="0"/>
              <a:t>pin</a:t>
            </a:r>
            <a:r>
              <a:rPr lang="en-US" kern="0" dirty="0"/>
              <a:t>, </a:t>
            </a:r>
            <a:r>
              <a:rPr lang="en-US" i="1" kern="0" dirty="0"/>
              <a:t>value</a:t>
            </a:r>
            <a:r>
              <a:rPr lang="en-US" kern="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if </a:t>
            </a:r>
            <a:r>
              <a:rPr lang="en-US" i="1" kern="0" dirty="0"/>
              <a:t>pin</a:t>
            </a:r>
            <a:r>
              <a:rPr lang="en-US" kern="0" dirty="0"/>
              <a:t> is a DAC pin (one or two of them), sets voltage</a:t>
            </a:r>
          </a:p>
          <a:p>
            <a:pPr lvl="1">
              <a:spcBef>
                <a:spcPts val="0"/>
              </a:spcBef>
            </a:pPr>
            <a:r>
              <a:rPr lang="en-US" i="1" kern="0" dirty="0"/>
              <a:t>value</a:t>
            </a:r>
            <a:r>
              <a:rPr lang="en-US" kern="0" dirty="0"/>
              <a:t> is in [0,255] (and [0,1023] for </a:t>
            </a:r>
            <a:r>
              <a:rPr lang="en-US" i="1" kern="0" dirty="0" err="1"/>
              <a:t>analogRead</a:t>
            </a:r>
            <a:r>
              <a:rPr lang="en-US" kern="0" dirty="0"/>
              <a:t>()!)</a:t>
            </a:r>
            <a:endParaRPr lang="en-US" i="1" kern="0" dirty="0"/>
          </a:p>
          <a:p>
            <a:r>
              <a:rPr lang="en-US" kern="0" dirty="0" err="1"/>
              <a:t>MicroPython</a:t>
            </a:r>
            <a:r>
              <a:rPr lang="en-US" kern="0" dirty="0"/>
              <a:t> API:</a:t>
            </a:r>
          </a:p>
          <a:p>
            <a:pPr lvl="1">
              <a:spcBef>
                <a:spcPts val="0"/>
              </a:spcBef>
            </a:pPr>
            <a:r>
              <a:rPr lang="en-US" i="1" kern="0" dirty="0"/>
              <a:t>d</a:t>
            </a:r>
            <a:r>
              <a:rPr lang="en-US" kern="0" dirty="0"/>
              <a:t> = </a:t>
            </a:r>
            <a:r>
              <a:rPr lang="en-US" i="1" kern="0" dirty="0" err="1"/>
              <a:t>dac</a:t>
            </a:r>
            <a:r>
              <a:rPr lang="en-US" kern="0" dirty="0"/>
              <a:t>(</a:t>
            </a:r>
            <a:r>
              <a:rPr lang="en-US" i="1" kern="0" dirty="0"/>
              <a:t>pin</a:t>
            </a:r>
            <a:r>
              <a:rPr lang="en-US" kern="0" dirty="0"/>
              <a:t>=1 or 2, </a:t>
            </a:r>
            <a:r>
              <a:rPr lang="en-US" i="1" kern="0" dirty="0"/>
              <a:t>bits</a:t>
            </a:r>
            <a:r>
              <a:rPr lang="en-US" kern="0" dirty="0"/>
              <a:t>=8 or 12, </a:t>
            </a:r>
            <a:r>
              <a:rPr lang="en-US" i="1" kern="0" dirty="0"/>
              <a:t>buffering</a:t>
            </a:r>
            <a:r>
              <a:rPr lang="en-US" kern="0" dirty="0"/>
              <a:t>=True/False)</a:t>
            </a:r>
          </a:p>
          <a:p>
            <a:pPr lvl="1">
              <a:spcBef>
                <a:spcPts val="0"/>
              </a:spcBef>
            </a:pPr>
            <a:r>
              <a:rPr lang="en-US" i="1" kern="0" dirty="0" err="1"/>
              <a:t>d</a:t>
            </a:r>
            <a:r>
              <a:rPr lang="en-US" kern="0" dirty="0" err="1"/>
              <a:t>.</a:t>
            </a:r>
            <a:r>
              <a:rPr lang="en-US" i="1" kern="0" dirty="0" err="1"/>
              <a:t>write</a:t>
            </a:r>
            <a:r>
              <a:rPr lang="en-US" kern="0" dirty="0"/>
              <a:t> (</a:t>
            </a:r>
            <a:r>
              <a:rPr lang="en-US" i="1" kern="0" dirty="0" err="1"/>
              <a:t>val</a:t>
            </a:r>
            <a:r>
              <a:rPr lang="en-US" kern="0" dirty="0"/>
              <a:t>)</a:t>
            </a:r>
          </a:p>
          <a:p>
            <a:pPr>
              <a:spcBef>
                <a:spcPts val="0"/>
              </a:spcBef>
            </a:pPr>
            <a:r>
              <a:rPr lang="en-US" kern="0" dirty="0"/>
              <a:t>Nothing to it </a:t>
            </a:r>
            <a:r>
              <a:rPr lang="en-US" kern="0" dirty="0">
                <a:sym typeface="Wingdings" panose="05000000000000000000" pitchFamily="2" charset="2"/>
              </a:rPr>
              <a:t></a:t>
            </a:r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924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CA4D-F94E-14A9-1E82-B96F3259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precision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F6D2-4C96-F9E4-4145-44BBCB1D2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111"/>
            <a:ext cx="7772400" cy="4340578"/>
          </a:xfrm>
        </p:spPr>
        <p:txBody>
          <a:bodyPr/>
          <a:lstStyle/>
          <a:p>
            <a:r>
              <a:rPr lang="en-US" dirty="0"/>
              <a:t>If we set up the DAC in 8-bit mode..</a:t>
            </a:r>
          </a:p>
          <a:p>
            <a:pPr lvl="1"/>
            <a:r>
              <a:rPr lang="en-US" dirty="0"/>
              <a:t>it wants data in [0,255]</a:t>
            </a:r>
          </a:p>
          <a:p>
            <a:pPr lvl="1"/>
            <a:r>
              <a:rPr lang="en-US" dirty="0"/>
              <a:t>What if we give it 256?</a:t>
            </a:r>
          </a:p>
          <a:p>
            <a:pPr lvl="1"/>
            <a:r>
              <a:rPr lang="en-US" dirty="0"/>
              <a:t>What if we give it -1?</a:t>
            </a:r>
          </a:p>
          <a:p>
            <a:r>
              <a:rPr lang="en-US" dirty="0"/>
              <a:t>Moral of the story: make sure your data is in range before giving it to a DAC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DC3F2-2BD5-46F3-DE68-C928D931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CB40B-1612-25C8-EC6D-6BEFC847DF39}"/>
              </a:ext>
            </a:extLst>
          </p:cNvPr>
          <p:cNvSpPr txBox="1"/>
          <p:nvPr/>
        </p:nvSpPr>
        <p:spPr>
          <a:xfrm>
            <a:off x="5034844" y="2641600"/>
            <a:ext cx="186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256 = 0x100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2360BE-8104-707A-3490-308794E66C73}"/>
              </a:ext>
            </a:extLst>
          </p:cNvPr>
          <p:cNvSpPr txBox="1"/>
          <p:nvPr/>
        </p:nvSpPr>
        <p:spPr>
          <a:xfrm>
            <a:off x="5187244" y="3098803"/>
            <a:ext cx="2523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-1 = 0xFFFFFFFF</a:t>
            </a:r>
          </a:p>
        </p:txBody>
      </p:sp>
    </p:spTree>
    <p:extLst>
      <p:ext uri="{BB962C8B-B14F-4D97-AF65-F5344CB8AC3E}">
        <p14:creationId xmlns:p14="http://schemas.microsoft.com/office/powerpoint/2010/main" val="54412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9E20-54F8-6581-C432-C39AE7E2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it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71F48-48A8-775E-328A-347A0EF5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CSR list for the DAC (reference manual 19.7)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are 20 CSRs for our “simple” DAC!</a:t>
            </a:r>
          </a:p>
          <a:p>
            <a:r>
              <a:rPr lang="en-US" dirty="0"/>
              <a:t>Quick look at the first two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DAC_CR (the control register) is complicated!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DAC software trigger register is simple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9F071-8AE3-DD87-B282-DA792975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3755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45792</TotalTime>
  <Words>2122</Words>
  <Application>Microsoft Office PowerPoint</Application>
  <PresentationFormat>On-screen Show (4:3)</PresentationFormat>
  <Paragraphs>307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Consolas</vt:lpstr>
      <vt:lpstr>Symbol</vt:lpstr>
      <vt:lpstr>Times New Roman</vt:lpstr>
      <vt:lpstr>Wingdings</vt:lpstr>
      <vt:lpstr>Default Design</vt:lpstr>
      <vt:lpstr>EE 152 – Real-time Embedded Systems</vt:lpstr>
      <vt:lpstr>Today’s topic</vt:lpstr>
      <vt:lpstr>Prequel – two’s complement</vt:lpstr>
      <vt:lpstr>Unsigned int</vt:lpstr>
      <vt:lpstr>Signed int</vt:lpstr>
      <vt:lpstr>Why do it?</vt:lpstr>
      <vt:lpstr>Case study: DAC </vt:lpstr>
      <vt:lpstr>DAC precision</vt:lpstr>
      <vt:lpstr>Let’s make it complex</vt:lpstr>
      <vt:lpstr>What are those CSRs doing?</vt:lpstr>
      <vt:lpstr>Complexity: sample/hold</vt:lpstr>
      <vt:lpstr>Output buffer</vt:lpstr>
      <vt:lpstr>Economics</vt:lpstr>
      <vt:lpstr>Lab 4</vt:lpstr>
      <vt:lpstr>CubeMX demo</vt:lpstr>
      <vt:lpstr>Triggers and DMA</vt:lpstr>
      <vt:lpstr>Our own function generator</vt:lpstr>
      <vt:lpstr>Canned ECG driver on Arduino</vt:lpstr>
      <vt:lpstr>Canned ECG driver with FreeRTOS</vt:lpstr>
      <vt:lpstr>PowerPoint Presentation</vt:lpstr>
      <vt:lpstr>Triggering and DMA</vt:lpstr>
      <vt:lpstr>How bad is it?</vt:lpstr>
      <vt:lpstr>More general issue</vt:lpstr>
      <vt:lpstr>Today’s solutions</vt:lpstr>
      <vt:lpstr>STM32 timers</vt:lpstr>
      <vt:lpstr>Lab 4 slow architecture</vt:lpstr>
      <vt:lpstr>Faster architecture</vt:lpstr>
      <vt:lpstr>Triggering</vt:lpstr>
      <vt:lpstr>Get data to DAC: interrupts</vt:lpstr>
      <vt:lpstr>Faster architecture</vt:lpstr>
      <vt:lpstr>Get data to DAC: DMA</vt:lpstr>
      <vt:lpstr>Faster architecture</vt:lpstr>
      <vt:lpstr>STM32 DMA controller</vt:lpstr>
      <vt:lpstr>Canned ECG driver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1481</cp:revision>
  <cp:lastPrinted>2005-02-07T17:53:54Z</cp:lastPrinted>
  <dcterms:created xsi:type="dcterms:W3CDTF">2002-09-07T18:50:54Z</dcterms:created>
  <dcterms:modified xsi:type="dcterms:W3CDTF">2024-03-16T13:18:06Z</dcterms:modified>
</cp:coreProperties>
</file>