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328" r:id="rId2"/>
    <p:sldId id="790" r:id="rId3"/>
    <p:sldId id="851" r:id="rId4"/>
    <p:sldId id="330" r:id="rId5"/>
    <p:sldId id="344" r:id="rId6"/>
    <p:sldId id="341" r:id="rId7"/>
    <p:sldId id="846" r:id="rId8"/>
    <p:sldId id="791" r:id="rId9"/>
    <p:sldId id="346" r:id="rId10"/>
    <p:sldId id="389" r:id="rId11"/>
    <p:sldId id="347" r:id="rId12"/>
    <p:sldId id="847" r:id="rId13"/>
    <p:sldId id="848" r:id="rId14"/>
    <p:sldId id="849" r:id="rId15"/>
    <p:sldId id="850" r:id="rId16"/>
    <p:sldId id="792" r:id="rId17"/>
    <p:sldId id="783" r:id="rId18"/>
    <p:sldId id="787" r:id="rId19"/>
    <p:sldId id="786" r:id="rId20"/>
    <p:sldId id="841" r:id="rId21"/>
    <p:sldId id="387" r:id="rId22"/>
    <p:sldId id="793" r:id="rId23"/>
    <p:sldId id="337" r:id="rId24"/>
    <p:sldId id="362" r:id="rId25"/>
    <p:sldId id="789" r:id="rId26"/>
    <p:sldId id="836" r:id="rId27"/>
    <p:sldId id="794" r:id="rId28"/>
    <p:sldId id="386" r:id="rId29"/>
    <p:sldId id="748" r:id="rId30"/>
    <p:sldId id="779" r:id="rId31"/>
    <p:sldId id="788" r:id="rId32"/>
    <p:sldId id="351" r:id="rId33"/>
    <p:sldId id="352" r:id="rId34"/>
    <p:sldId id="353" r:id="rId35"/>
    <p:sldId id="838" r:id="rId36"/>
    <p:sldId id="839" r:id="rId37"/>
    <p:sldId id="840" r:id="rId38"/>
    <p:sldId id="842" r:id="rId39"/>
    <p:sldId id="357" r:id="rId40"/>
    <p:sldId id="358" r:id="rId41"/>
    <p:sldId id="359" r:id="rId42"/>
    <p:sldId id="360" r:id="rId43"/>
    <p:sldId id="361" r:id="rId44"/>
    <p:sldId id="843" r:id="rId45"/>
    <p:sldId id="367" r:id="rId46"/>
    <p:sldId id="374" r:id="rId47"/>
    <p:sldId id="368" r:id="rId48"/>
    <p:sldId id="370" r:id="rId49"/>
    <p:sldId id="371" r:id="rId50"/>
    <p:sldId id="363" r:id="rId51"/>
    <p:sldId id="372" r:id="rId52"/>
    <p:sldId id="845" r:id="rId53"/>
    <p:sldId id="338" r:id="rId54"/>
    <p:sldId id="373" r:id="rId55"/>
    <p:sldId id="375" r:id="rId56"/>
    <p:sldId id="377" r:id="rId57"/>
    <p:sldId id="378" r:id="rId58"/>
    <p:sldId id="345" r:id="rId59"/>
    <p:sldId id="340" r:id="rId60"/>
    <p:sldId id="837" r:id="rId61"/>
    <p:sldId id="365" r:id="rId62"/>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008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79575" autoAdjust="0"/>
  </p:normalViewPr>
  <p:slideViewPr>
    <p:cSldViewPr>
      <p:cViewPr varScale="1">
        <p:scale>
          <a:sx n="51" d="100"/>
          <a:sy n="51" d="100"/>
        </p:scale>
        <p:origin x="1934"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692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4160937" cy="364067"/>
          </a:xfrm>
          <a:prstGeom prst="rect">
            <a:avLst/>
          </a:prstGeom>
          <a:noFill/>
          <a:ln w="9525">
            <a:noFill/>
            <a:miter lim="800000"/>
            <a:headEnd/>
            <a:tailEnd/>
          </a:ln>
          <a:effectLst/>
        </p:spPr>
        <p:txBody>
          <a:bodyPr vert="horz" wrap="square" lIns="96604" tIns="48305" rIns="96604" bIns="48305" numCol="1" anchor="t" anchorCtr="0" compatLnSpc="1">
            <a:prstTxWarp prst="textNoShape">
              <a:avLst/>
            </a:prstTxWarp>
          </a:bodyPr>
          <a:lstStyle>
            <a:lvl1pPr defTabSz="966842" eaLnBrk="1" hangingPunct="1">
              <a:defRPr sz="1400">
                <a:cs typeface="+mn-cs"/>
              </a:defRPr>
            </a:lvl1pPr>
          </a:lstStyle>
          <a:p>
            <a:pPr>
              <a:defRPr/>
            </a:pPr>
            <a:endParaRPr lang="en-US"/>
          </a:p>
        </p:txBody>
      </p:sp>
      <p:sp>
        <p:nvSpPr>
          <p:cNvPr id="69635" name="Rectangle 3"/>
          <p:cNvSpPr>
            <a:spLocks noGrp="1" noChangeArrowheads="1"/>
          </p:cNvSpPr>
          <p:nvPr>
            <p:ph type="dt" sz="quarter" idx="1"/>
          </p:nvPr>
        </p:nvSpPr>
        <p:spPr bwMode="auto">
          <a:xfrm>
            <a:off x="5440265" y="0"/>
            <a:ext cx="4160936" cy="364067"/>
          </a:xfrm>
          <a:prstGeom prst="rect">
            <a:avLst/>
          </a:prstGeom>
          <a:noFill/>
          <a:ln w="9525">
            <a:noFill/>
            <a:miter lim="800000"/>
            <a:headEnd/>
            <a:tailEnd/>
          </a:ln>
          <a:effectLst/>
        </p:spPr>
        <p:txBody>
          <a:bodyPr vert="horz" wrap="square" lIns="96604" tIns="48305" rIns="96604" bIns="48305" numCol="1" anchor="t" anchorCtr="0" compatLnSpc="1">
            <a:prstTxWarp prst="textNoShape">
              <a:avLst/>
            </a:prstTxWarp>
          </a:bodyPr>
          <a:lstStyle>
            <a:lvl1pPr algn="r" defTabSz="966842" eaLnBrk="1" hangingPunct="1">
              <a:defRPr sz="1400">
                <a:cs typeface="+mn-cs"/>
              </a:defRPr>
            </a:lvl1pPr>
          </a:lstStyle>
          <a:p>
            <a:pPr>
              <a:defRPr/>
            </a:pPr>
            <a:endParaRPr lang="en-US"/>
          </a:p>
        </p:txBody>
      </p:sp>
      <p:sp>
        <p:nvSpPr>
          <p:cNvPr id="69636" name="Rectangle 4"/>
          <p:cNvSpPr>
            <a:spLocks noGrp="1" noChangeArrowheads="1"/>
          </p:cNvSpPr>
          <p:nvPr>
            <p:ph type="ftr" sz="quarter" idx="2"/>
          </p:nvPr>
        </p:nvSpPr>
        <p:spPr bwMode="auto">
          <a:xfrm>
            <a:off x="0" y="6951134"/>
            <a:ext cx="4160937" cy="364066"/>
          </a:xfrm>
          <a:prstGeom prst="rect">
            <a:avLst/>
          </a:prstGeom>
          <a:noFill/>
          <a:ln w="9525">
            <a:noFill/>
            <a:miter lim="800000"/>
            <a:headEnd/>
            <a:tailEnd/>
          </a:ln>
          <a:effectLst/>
        </p:spPr>
        <p:txBody>
          <a:bodyPr vert="horz" wrap="square" lIns="96604" tIns="48305" rIns="96604" bIns="48305" numCol="1" anchor="b" anchorCtr="0" compatLnSpc="1">
            <a:prstTxWarp prst="textNoShape">
              <a:avLst/>
            </a:prstTxWarp>
          </a:bodyPr>
          <a:lstStyle>
            <a:lvl1pPr defTabSz="966842" eaLnBrk="1" hangingPunct="1">
              <a:defRPr sz="1400">
                <a:cs typeface="+mn-cs"/>
              </a:defRPr>
            </a:lvl1pPr>
          </a:lstStyle>
          <a:p>
            <a:pPr>
              <a:defRPr/>
            </a:pPr>
            <a:endParaRPr lang="en-US"/>
          </a:p>
        </p:txBody>
      </p:sp>
      <p:sp>
        <p:nvSpPr>
          <p:cNvPr id="69637" name="Rectangle 5"/>
          <p:cNvSpPr>
            <a:spLocks noGrp="1" noChangeArrowheads="1"/>
          </p:cNvSpPr>
          <p:nvPr>
            <p:ph type="sldNum" sz="quarter" idx="3"/>
          </p:nvPr>
        </p:nvSpPr>
        <p:spPr bwMode="auto">
          <a:xfrm>
            <a:off x="5440265" y="6951134"/>
            <a:ext cx="4160936" cy="364066"/>
          </a:xfrm>
          <a:prstGeom prst="rect">
            <a:avLst/>
          </a:prstGeom>
          <a:noFill/>
          <a:ln w="9525">
            <a:noFill/>
            <a:miter lim="800000"/>
            <a:headEnd/>
            <a:tailEnd/>
          </a:ln>
          <a:effectLst/>
        </p:spPr>
        <p:txBody>
          <a:bodyPr vert="horz" wrap="square" lIns="96604" tIns="48305" rIns="96604" bIns="48305" numCol="1" anchor="b" anchorCtr="0" compatLnSpc="1">
            <a:prstTxWarp prst="textNoShape">
              <a:avLst/>
            </a:prstTxWarp>
          </a:bodyPr>
          <a:lstStyle>
            <a:lvl1pPr algn="r" defTabSz="966788" eaLnBrk="1" hangingPunct="1">
              <a:defRPr sz="1400"/>
            </a:lvl1pPr>
          </a:lstStyle>
          <a:p>
            <a:pPr>
              <a:defRPr/>
            </a:pPr>
            <a:fld id="{549A7FA7-E1B8-4CDD-8F7C-1E113DA1F1E0}" type="slidenum">
              <a:rPr lang="en-US" altLang="en-US"/>
              <a:pPr>
                <a:defRPr/>
              </a:pPr>
              <a:t>‹#›</a:t>
            </a:fld>
            <a:endParaRPr lang="en-US" altLang="en-US"/>
          </a:p>
        </p:txBody>
      </p:sp>
    </p:spTree>
    <p:extLst>
      <p:ext uri="{BB962C8B-B14F-4D97-AF65-F5344CB8AC3E}">
        <p14:creationId xmlns:p14="http://schemas.microsoft.com/office/powerpoint/2010/main" val="1169439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4160937" cy="364067"/>
          </a:xfrm>
          <a:prstGeom prst="rect">
            <a:avLst/>
          </a:prstGeom>
          <a:noFill/>
          <a:ln w="9525">
            <a:noFill/>
            <a:miter lim="800000"/>
            <a:headEnd/>
            <a:tailEnd/>
          </a:ln>
          <a:effectLst/>
        </p:spPr>
        <p:txBody>
          <a:bodyPr vert="horz" wrap="square" lIns="95624" tIns="47813" rIns="95624" bIns="47813" numCol="1" anchor="t" anchorCtr="0" compatLnSpc="1">
            <a:prstTxWarp prst="textNoShape">
              <a:avLst/>
            </a:prstTxWarp>
          </a:bodyPr>
          <a:lstStyle>
            <a:lvl1pPr defTabSz="956890" eaLnBrk="1" hangingPunct="1">
              <a:defRPr sz="1400">
                <a:cs typeface="+mn-cs"/>
              </a:defRPr>
            </a:lvl1pPr>
          </a:lstStyle>
          <a:p>
            <a:pPr>
              <a:defRPr/>
            </a:pPr>
            <a:endParaRPr lang="en-US"/>
          </a:p>
        </p:txBody>
      </p:sp>
      <p:sp>
        <p:nvSpPr>
          <p:cNvPr id="124931" name="Rectangle 3"/>
          <p:cNvSpPr>
            <a:spLocks noGrp="1" noChangeArrowheads="1"/>
          </p:cNvSpPr>
          <p:nvPr>
            <p:ph type="dt" idx="1"/>
          </p:nvPr>
        </p:nvSpPr>
        <p:spPr bwMode="auto">
          <a:xfrm>
            <a:off x="5438180" y="0"/>
            <a:ext cx="4160937" cy="364067"/>
          </a:xfrm>
          <a:prstGeom prst="rect">
            <a:avLst/>
          </a:prstGeom>
          <a:noFill/>
          <a:ln w="9525">
            <a:noFill/>
            <a:miter lim="800000"/>
            <a:headEnd/>
            <a:tailEnd/>
          </a:ln>
          <a:effectLst/>
        </p:spPr>
        <p:txBody>
          <a:bodyPr vert="horz" wrap="square" lIns="95624" tIns="47813" rIns="95624" bIns="47813" numCol="1" anchor="t" anchorCtr="0" compatLnSpc="1">
            <a:prstTxWarp prst="textNoShape">
              <a:avLst/>
            </a:prstTxWarp>
          </a:bodyPr>
          <a:lstStyle>
            <a:lvl1pPr algn="r" defTabSz="956890" eaLnBrk="1" hangingPunct="1">
              <a:defRPr sz="1400">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2971800" y="549275"/>
            <a:ext cx="3659188" cy="27447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3" name="Rectangle 5"/>
          <p:cNvSpPr>
            <a:spLocks noGrp="1" noChangeArrowheads="1"/>
          </p:cNvSpPr>
          <p:nvPr>
            <p:ph type="body" sz="quarter" idx="3"/>
          </p:nvPr>
        </p:nvSpPr>
        <p:spPr bwMode="auto">
          <a:xfrm>
            <a:off x="960538" y="3474963"/>
            <a:ext cx="7680127" cy="3291114"/>
          </a:xfrm>
          <a:prstGeom prst="rect">
            <a:avLst/>
          </a:prstGeom>
          <a:noFill/>
          <a:ln w="9525">
            <a:noFill/>
            <a:miter lim="800000"/>
            <a:headEnd/>
            <a:tailEnd/>
          </a:ln>
          <a:effectLst/>
        </p:spPr>
        <p:txBody>
          <a:bodyPr vert="horz" wrap="square" lIns="95624" tIns="47813" rIns="95624" bIns="4781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4934" name="Rectangle 6"/>
          <p:cNvSpPr>
            <a:spLocks noGrp="1" noChangeArrowheads="1"/>
          </p:cNvSpPr>
          <p:nvPr>
            <p:ph type="ftr" sz="quarter" idx="4"/>
          </p:nvPr>
        </p:nvSpPr>
        <p:spPr bwMode="auto">
          <a:xfrm>
            <a:off x="0" y="6947505"/>
            <a:ext cx="4160937" cy="366486"/>
          </a:xfrm>
          <a:prstGeom prst="rect">
            <a:avLst/>
          </a:prstGeom>
          <a:noFill/>
          <a:ln w="9525">
            <a:noFill/>
            <a:miter lim="800000"/>
            <a:headEnd/>
            <a:tailEnd/>
          </a:ln>
          <a:effectLst/>
        </p:spPr>
        <p:txBody>
          <a:bodyPr vert="horz" wrap="square" lIns="95624" tIns="47813" rIns="95624" bIns="47813" numCol="1" anchor="b" anchorCtr="0" compatLnSpc="1">
            <a:prstTxWarp prst="textNoShape">
              <a:avLst/>
            </a:prstTxWarp>
          </a:bodyPr>
          <a:lstStyle>
            <a:lvl1pPr defTabSz="956890" eaLnBrk="1" hangingPunct="1">
              <a:defRPr sz="1400">
                <a:cs typeface="+mn-cs"/>
              </a:defRPr>
            </a:lvl1pPr>
          </a:lstStyle>
          <a:p>
            <a:pPr>
              <a:defRPr/>
            </a:pPr>
            <a:endParaRPr lang="en-US"/>
          </a:p>
        </p:txBody>
      </p:sp>
      <p:sp>
        <p:nvSpPr>
          <p:cNvPr id="124935" name="Rectangle 7"/>
          <p:cNvSpPr>
            <a:spLocks noGrp="1" noChangeArrowheads="1"/>
          </p:cNvSpPr>
          <p:nvPr>
            <p:ph type="sldNum" sz="quarter" idx="5"/>
          </p:nvPr>
        </p:nvSpPr>
        <p:spPr bwMode="auto">
          <a:xfrm>
            <a:off x="5438180" y="6947505"/>
            <a:ext cx="4160937" cy="366486"/>
          </a:xfrm>
          <a:prstGeom prst="rect">
            <a:avLst/>
          </a:prstGeom>
          <a:noFill/>
          <a:ln w="9525">
            <a:noFill/>
            <a:miter lim="800000"/>
            <a:headEnd/>
            <a:tailEnd/>
          </a:ln>
          <a:effectLst/>
        </p:spPr>
        <p:txBody>
          <a:bodyPr vert="horz" wrap="square" lIns="95624" tIns="47813" rIns="95624" bIns="47813" numCol="1" anchor="b" anchorCtr="0" compatLnSpc="1">
            <a:prstTxWarp prst="textNoShape">
              <a:avLst/>
            </a:prstTxWarp>
          </a:bodyPr>
          <a:lstStyle>
            <a:lvl1pPr algn="r" defTabSz="955675" eaLnBrk="1" hangingPunct="1">
              <a:defRPr sz="1400"/>
            </a:lvl1pPr>
          </a:lstStyle>
          <a:p>
            <a:pPr>
              <a:defRPr/>
            </a:pPr>
            <a:fld id="{5B598F11-C2C5-40D4-B32B-C1AF9DA155A1}" type="slidenum">
              <a:rPr lang="en-US" altLang="en-US"/>
              <a:pPr>
                <a:defRPr/>
              </a:pPr>
              <a:t>‹#›</a:t>
            </a:fld>
            <a:endParaRPr lang="en-US" altLang="en-US"/>
          </a:p>
        </p:txBody>
      </p:sp>
    </p:spTree>
    <p:extLst>
      <p:ext uri="{BB962C8B-B14F-4D97-AF65-F5344CB8AC3E}">
        <p14:creationId xmlns:p14="http://schemas.microsoft.com/office/powerpoint/2010/main" val="1990710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“Heart disease” actually includes all cardiovascular diseases.</a:t>
            </a:r>
          </a:p>
          <a:p>
            <a:r>
              <a:rPr lang="en-US" dirty="0"/>
              <a:t>But “stroke” is counted as a cerebrovascular disease, so it’s separate from heart disease!</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4</a:t>
            </a:fld>
            <a:endParaRPr lang="en-US" altLang="en-US"/>
          </a:p>
        </p:txBody>
      </p:sp>
    </p:spTree>
    <p:extLst>
      <p:ext uri="{BB962C8B-B14F-4D97-AF65-F5344CB8AC3E}">
        <p14:creationId xmlns:p14="http://schemas.microsoft.com/office/powerpoint/2010/main" val="2107143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20</a:t>
            </a:fld>
            <a:endParaRPr lang="en-US" altLang="en-US"/>
          </a:p>
        </p:txBody>
      </p:sp>
    </p:spTree>
    <p:extLst>
      <p:ext uri="{BB962C8B-B14F-4D97-AF65-F5344CB8AC3E}">
        <p14:creationId xmlns:p14="http://schemas.microsoft.com/office/powerpoint/2010/main" val="2067065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 node firing is the beginning of P</a:t>
            </a:r>
          </a:p>
          <a:p>
            <a:r>
              <a:rPr lang="en-US" dirty="0"/>
              <a:t>atrial repolarization is hidden by QRS</a:t>
            </a:r>
          </a:p>
          <a:p>
            <a:r>
              <a:rPr lang="en-US" dirty="0"/>
              <a:t>time to traverse the atria + AV node = PR interval = start of P to start of QRS</a:t>
            </a:r>
          </a:p>
          <a:p>
            <a:r>
              <a:rPr lang="en-US" dirty="0"/>
              <a:t>delay through the </a:t>
            </a:r>
          </a:p>
          <a:p>
            <a:r>
              <a:rPr lang="en-US" dirty="0"/>
              <a:t>AV node = PR segment = end of P to start of QRS. Note the PR interval and segment are perhaps badly named; they end at Q, not at R.</a:t>
            </a:r>
          </a:p>
          <a:p>
            <a:r>
              <a:rPr lang="en-US" dirty="0"/>
              <a:t>The lab asks for the HR, PR interval and PR segment.</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21</a:t>
            </a:fld>
            <a:endParaRPr lang="en-US" altLang="en-US"/>
          </a:p>
        </p:txBody>
      </p:sp>
    </p:spTree>
    <p:extLst>
      <p:ext uri="{BB962C8B-B14F-4D97-AF65-F5344CB8AC3E}">
        <p14:creationId xmlns:p14="http://schemas.microsoft.com/office/powerpoint/2010/main" val="895223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the math – there are 5x5=25 squares per second, so each square is .04 sec.</a:t>
            </a:r>
          </a:p>
          <a:p>
            <a:r>
              <a:rPr lang="en-US" dirty="0"/>
              <a:t>So I would call this about .12s – right on the border between partial and full. However, note that it has been </a:t>
            </a:r>
            <a:r>
              <a:rPr lang="en-US"/>
              <a:t>separately read at .144 sec.</a:t>
            </a:r>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24</a:t>
            </a:fld>
            <a:endParaRPr lang="en-US" altLang="en-US"/>
          </a:p>
        </p:txBody>
      </p:sp>
    </p:spTree>
    <p:extLst>
      <p:ext uri="{BB962C8B-B14F-4D97-AF65-F5344CB8AC3E}">
        <p14:creationId xmlns:p14="http://schemas.microsoft.com/office/powerpoint/2010/main" val="1043348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atrial conduction</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25</a:t>
            </a:fld>
            <a:endParaRPr lang="en-US" altLang="en-US"/>
          </a:p>
        </p:txBody>
      </p:sp>
    </p:spTree>
    <p:extLst>
      <p:ext uri="{BB962C8B-B14F-4D97-AF65-F5344CB8AC3E}">
        <p14:creationId xmlns:p14="http://schemas.microsoft.com/office/powerpoint/2010/main" val="936758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US" sz="1200" dirty="0"/>
              <a:t>The wide QRS is because you’re still hitting the left ventricle with a nice sharp early pulse. But you’re hitting the right ventricle with a delayed and much less-sharp pulse. Combine the two and you typically get a single wide pulse (or, as we see here, what looks like the summation of two different pulses).</a:t>
            </a:r>
          </a:p>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26</a:t>
            </a:fld>
            <a:endParaRPr lang="en-US" altLang="en-US"/>
          </a:p>
        </p:txBody>
      </p:sp>
    </p:spTree>
    <p:extLst>
      <p:ext uri="{BB962C8B-B14F-4D97-AF65-F5344CB8AC3E}">
        <p14:creationId xmlns:p14="http://schemas.microsoft.com/office/powerpoint/2010/main" val="1215030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GJs are drawn as six little tubes forming a big tube because, in fact, that’s more or less their anatomic structure.</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29</a:t>
            </a:fld>
            <a:endParaRPr lang="en-US" altLang="en-US"/>
          </a:p>
        </p:txBody>
      </p:sp>
    </p:spTree>
    <p:extLst>
      <p:ext uri="{BB962C8B-B14F-4D97-AF65-F5344CB8AC3E}">
        <p14:creationId xmlns:p14="http://schemas.microsoft.com/office/powerpoint/2010/main" val="3915550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30</a:t>
            </a:fld>
            <a:endParaRPr lang="en-US" altLang="en-US"/>
          </a:p>
        </p:txBody>
      </p:sp>
    </p:spTree>
    <p:extLst>
      <p:ext uri="{BB962C8B-B14F-4D97-AF65-F5344CB8AC3E}">
        <p14:creationId xmlns:p14="http://schemas.microsoft.com/office/powerpoint/2010/main" val="6563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atrial conduction</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31</a:t>
            </a:fld>
            <a:endParaRPr lang="en-US" altLang="en-US"/>
          </a:p>
        </p:txBody>
      </p:sp>
    </p:spTree>
    <p:extLst>
      <p:ext uri="{BB962C8B-B14F-4D97-AF65-F5344CB8AC3E}">
        <p14:creationId xmlns:p14="http://schemas.microsoft.com/office/powerpoint/2010/main" val="1334052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 of *why* it requires a one-way path will be on the quiz</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33</a:t>
            </a:fld>
            <a:endParaRPr lang="en-US" altLang="en-US"/>
          </a:p>
        </p:txBody>
      </p:sp>
    </p:spTree>
    <p:extLst>
      <p:ext uri="{BB962C8B-B14F-4D97-AF65-F5344CB8AC3E}">
        <p14:creationId xmlns:p14="http://schemas.microsoft.com/office/powerpoint/2010/main" val="2854221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35</a:t>
            </a:fld>
            <a:endParaRPr lang="en-US" altLang="en-US"/>
          </a:p>
        </p:txBody>
      </p:sp>
    </p:spTree>
    <p:extLst>
      <p:ext uri="{BB962C8B-B14F-4D97-AF65-F5344CB8AC3E}">
        <p14:creationId xmlns:p14="http://schemas.microsoft.com/office/powerpoint/2010/main" val="3040487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Galen’s experiment, we conclude that the brain is not the source of the heartbeat – if it were, the heart would stop beating as soon as we removed it from the body</a:t>
            </a:r>
          </a:p>
          <a:p>
            <a:r>
              <a:rPr lang="en-US" dirty="0"/>
              <a:t>Keith and Flack first found the SA node on a mole</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7</a:t>
            </a:fld>
            <a:endParaRPr lang="en-US" altLang="en-US"/>
          </a:p>
        </p:txBody>
      </p:sp>
    </p:spTree>
    <p:extLst>
      <p:ext uri="{BB962C8B-B14F-4D97-AF65-F5344CB8AC3E}">
        <p14:creationId xmlns:p14="http://schemas.microsoft.com/office/powerpoint/2010/main" val="4087376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36</a:t>
            </a:fld>
            <a:endParaRPr lang="en-US" altLang="en-US"/>
          </a:p>
        </p:txBody>
      </p:sp>
    </p:spTree>
    <p:extLst>
      <p:ext uri="{BB962C8B-B14F-4D97-AF65-F5344CB8AC3E}">
        <p14:creationId xmlns:p14="http://schemas.microsoft.com/office/powerpoint/2010/main" val="415540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37</a:t>
            </a:fld>
            <a:endParaRPr lang="en-US" altLang="en-US"/>
          </a:p>
        </p:txBody>
      </p:sp>
    </p:spTree>
    <p:extLst>
      <p:ext uri="{BB962C8B-B14F-4D97-AF65-F5344CB8AC3E}">
        <p14:creationId xmlns:p14="http://schemas.microsoft.com/office/powerpoint/2010/main" val="3691097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42</a:t>
            </a:fld>
            <a:endParaRPr lang="en-US" altLang="en-US"/>
          </a:p>
        </p:txBody>
      </p:sp>
    </p:spTree>
    <p:extLst>
      <p:ext uri="{BB962C8B-B14F-4D97-AF65-F5344CB8AC3E}">
        <p14:creationId xmlns:p14="http://schemas.microsoft.com/office/powerpoint/2010/main" val="2985521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Funny channels haven’t reached the trigger threshold yet, when the upstream AP comes in through GJs and </a:t>
            </a:r>
            <a:r>
              <a:rPr lang="en-US" i="1" dirty="0"/>
              <a:t>does</a:t>
            </a:r>
            <a:r>
              <a:rPr lang="en-US" i="0" dirty="0"/>
              <a:t> hit the threshold.</a:t>
            </a:r>
          </a:p>
          <a:p>
            <a:r>
              <a:rPr lang="en-US" i="0" dirty="0"/>
              <a:t>So the funny channels are nearly irrelevant.</a:t>
            </a:r>
          </a:p>
          <a:p>
            <a:r>
              <a:rPr lang="en-US" i="0" dirty="0"/>
              <a:t>Note the drawing shows upward slope of phase 0 in the AV-node cells being less than that in the SA-node cells,  since they have fewer funny ion channels.</a:t>
            </a:r>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45</a:t>
            </a:fld>
            <a:endParaRPr lang="en-US" altLang="en-US"/>
          </a:p>
        </p:txBody>
      </p:sp>
    </p:spTree>
    <p:extLst>
      <p:ext uri="{BB962C8B-B14F-4D97-AF65-F5344CB8AC3E}">
        <p14:creationId xmlns:p14="http://schemas.microsoft.com/office/powerpoint/2010/main" val="2677341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47</a:t>
            </a:fld>
            <a:endParaRPr lang="en-US" altLang="en-US"/>
          </a:p>
        </p:txBody>
      </p:sp>
    </p:spTree>
    <p:extLst>
      <p:ext uri="{BB962C8B-B14F-4D97-AF65-F5344CB8AC3E}">
        <p14:creationId xmlns:p14="http://schemas.microsoft.com/office/powerpoint/2010/main" val="4158746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doesn’t the second SA pulse cause the ventricles to fire? Perhaps because they’re still refractory to their own second pulse (which has just fired). And if they’re refractory then they don’t fire on the SA depolarization – and if the SA repolarizes (and pulls the AV down) before the refractory period ends then the SA spike gets completely ignored.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narration: AV pulse #2 does occur (running on the AV 40Hz clock), since the SA is running so slowly.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Then SA #2 doesn’t cause a new AV pulse (since AV is refractory as noted above).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But SA #3 probably does get through.</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Note that this sequence has ventricular firing that looks almost exactly like a PVC (which is what we’ll look at next), though slow SA firing is typically </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49</a:t>
            </a:fld>
            <a:endParaRPr lang="en-US" altLang="en-US"/>
          </a:p>
        </p:txBody>
      </p:sp>
    </p:spTree>
    <p:extLst>
      <p:ext uri="{BB962C8B-B14F-4D97-AF65-F5344CB8AC3E}">
        <p14:creationId xmlns:p14="http://schemas.microsoft.com/office/powerpoint/2010/main" val="3440152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40 creeps up much higher, an athlete with 45bpm resting pulse will be in trouble.</a:t>
            </a:r>
          </a:p>
          <a:p>
            <a:r>
              <a:rPr lang="en-US" dirty="0"/>
              <a:t>If the 20 bpm goes much lower, it’s not enough to keep you alive.</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50</a:t>
            </a:fld>
            <a:endParaRPr lang="en-US" altLang="en-US"/>
          </a:p>
        </p:txBody>
      </p:sp>
    </p:spTree>
    <p:extLst>
      <p:ext uri="{BB962C8B-B14F-4D97-AF65-F5344CB8AC3E}">
        <p14:creationId xmlns:p14="http://schemas.microsoft.com/office/powerpoint/2010/main" val="3154801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(mistakenly) assuming zero delay from SA to ventricles to make the drawing simpler. In reality, the ventricular AP should be shifted to the right a bit.</a:t>
            </a:r>
          </a:p>
          <a:p>
            <a:r>
              <a:rPr lang="en-US" dirty="0"/>
              <a:t>And as usual, my artwork isn’t great – a real ventricular AP has a flatter top than what I’ve drawn.</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51</a:t>
            </a:fld>
            <a:endParaRPr lang="en-US" altLang="en-US"/>
          </a:p>
        </p:txBody>
      </p:sp>
    </p:spTree>
    <p:extLst>
      <p:ext uri="{BB962C8B-B14F-4D97-AF65-F5344CB8AC3E}">
        <p14:creationId xmlns:p14="http://schemas.microsoft.com/office/powerpoint/2010/main" val="1325744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red zone is where an ectopic focus could cause a PVC. Really, the important thing is the ventricles and not the SA oscillator, but I drew it this way because it’s the SA oscillator that’s controlling the rhythm and thus setting the HR in the ventricles.</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52</a:t>
            </a:fld>
            <a:endParaRPr lang="en-US" altLang="en-US"/>
          </a:p>
        </p:txBody>
      </p:sp>
    </p:spTree>
    <p:extLst>
      <p:ext uri="{BB962C8B-B14F-4D97-AF65-F5344CB8AC3E}">
        <p14:creationId xmlns:p14="http://schemas.microsoft.com/office/powerpoint/2010/main" val="1496752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should be an easy question to answer; we just answered it about 4 slides ago!</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56</a:t>
            </a:fld>
            <a:endParaRPr lang="en-US" altLang="en-US"/>
          </a:p>
        </p:txBody>
      </p:sp>
    </p:spTree>
    <p:extLst>
      <p:ext uri="{BB962C8B-B14F-4D97-AF65-F5344CB8AC3E}">
        <p14:creationId xmlns:p14="http://schemas.microsoft.com/office/powerpoint/2010/main" val="153562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in this case the electrical signals are coming from an oscillator rather than from the brain</a:t>
            </a:r>
          </a:p>
          <a:p>
            <a:r>
              <a:rPr lang="en-US" dirty="0"/>
              <a:t>Note the timing – both atria contract at once, and both ventricles contract at once.</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10</a:t>
            </a:fld>
            <a:endParaRPr lang="en-US" altLang="en-US"/>
          </a:p>
        </p:txBody>
      </p:sp>
    </p:spTree>
    <p:extLst>
      <p:ext uri="{BB962C8B-B14F-4D97-AF65-F5344CB8AC3E}">
        <p14:creationId xmlns:p14="http://schemas.microsoft.com/office/powerpoint/2010/main" val="1394565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yes, the most PVCs (206) came at 4am, when the HR was lowest (44). </a:t>
            </a:r>
          </a:p>
          <a:p>
            <a:r>
              <a:rPr lang="en-US" dirty="0"/>
              <a:t>The bigeminy and trigeminy, interestingly, were </a:t>
            </a:r>
            <a:r>
              <a:rPr lang="en-US" i="1" dirty="0"/>
              <a:t>not</a:t>
            </a:r>
            <a:r>
              <a:rPr lang="en-US" i="0" dirty="0"/>
              <a:t> in that period; I’m not sure why. But they </a:t>
            </a:r>
            <a:r>
              <a:rPr lang="en-US" i="1" dirty="0"/>
              <a:t>were</a:t>
            </a:r>
            <a:r>
              <a:rPr lang="en-US" i="0" dirty="0"/>
              <a:t> in how-HR periods.</a:t>
            </a:r>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57</a:t>
            </a:fld>
            <a:endParaRPr lang="en-US" altLang="en-US"/>
          </a:p>
        </p:txBody>
      </p:sp>
    </p:spTree>
    <p:extLst>
      <p:ext uri="{BB962C8B-B14F-4D97-AF65-F5344CB8AC3E}">
        <p14:creationId xmlns:p14="http://schemas.microsoft.com/office/powerpoint/2010/main" val="2576776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atrial conduction</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12</a:t>
            </a:fld>
            <a:endParaRPr lang="en-US" altLang="en-US"/>
          </a:p>
        </p:txBody>
      </p:sp>
    </p:spTree>
    <p:extLst>
      <p:ext uri="{BB962C8B-B14F-4D97-AF65-F5344CB8AC3E}">
        <p14:creationId xmlns:p14="http://schemas.microsoft.com/office/powerpoint/2010/main" val="784957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atrial conduction</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13</a:t>
            </a:fld>
            <a:endParaRPr lang="en-US" altLang="en-US"/>
          </a:p>
        </p:txBody>
      </p:sp>
    </p:spTree>
    <p:extLst>
      <p:ext uri="{BB962C8B-B14F-4D97-AF65-F5344CB8AC3E}">
        <p14:creationId xmlns:p14="http://schemas.microsoft.com/office/powerpoint/2010/main" val="1683302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atrial conduction</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14</a:t>
            </a:fld>
            <a:endParaRPr lang="en-US" altLang="en-US"/>
          </a:p>
        </p:txBody>
      </p:sp>
    </p:spTree>
    <p:extLst>
      <p:ext uri="{BB962C8B-B14F-4D97-AF65-F5344CB8AC3E}">
        <p14:creationId xmlns:p14="http://schemas.microsoft.com/office/powerpoint/2010/main" val="2350314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ventricular conduction</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15</a:t>
            </a:fld>
            <a:endParaRPr lang="en-US" altLang="en-US"/>
          </a:p>
        </p:txBody>
      </p:sp>
    </p:spTree>
    <p:extLst>
      <p:ext uri="{BB962C8B-B14F-4D97-AF65-F5344CB8AC3E}">
        <p14:creationId xmlns:p14="http://schemas.microsoft.com/office/powerpoint/2010/main" val="2587021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atrial contraction</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18</a:t>
            </a:fld>
            <a:endParaRPr lang="en-US" altLang="en-US"/>
          </a:p>
        </p:txBody>
      </p:sp>
    </p:spTree>
    <p:extLst>
      <p:ext uri="{BB962C8B-B14F-4D97-AF65-F5344CB8AC3E}">
        <p14:creationId xmlns:p14="http://schemas.microsoft.com/office/powerpoint/2010/main" val="3024911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tall &amp; skinny contraction is because you have such a strong, well-synchronized set of APs throughout the entire (huge and strong) ventricles.</a:t>
            </a:r>
          </a:p>
          <a:p>
            <a:r>
              <a:rPr lang="en-US" dirty="0"/>
              <a:t>The reason for the synchronization is because the Purkinje fibers work so well.</a:t>
            </a:r>
          </a:p>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19</a:t>
            </a:fld>
            <a:endParaRPr lang="en-US" altLang="en-US"/>
          </a:p>
        </p:txBody>
      </p:sp>
    </p:spTree>
    <p:extLst>
      <p:ext uri="{BB962C8B-B14F-4D97-AF65-F5344CB8AC3E}">
        <p14:creationId xmlns:p14="http://schemas.microsoft.com/office/powerpoint/2010/main" val="3067760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2053761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2411518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187693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400800"/>
            <a:ext cx="2895600" cy="304800"/>
          </a:xfrm>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346669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193104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2150550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658962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1521762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1053858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876898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1421476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6764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dirty="0" smtClean="0">
                <a:cs typeface="+mn-cs"/>
              </a:defRPr>
            </a:lvl1pPr>
          </a:lstStyle>
          <a:p>
            <a:pPr>
              <a:defRPr/>
            </a:pPr>
            <a:r>
              <a:rPr lang="en-US" dirty="0"/>
              <a:t>EE 123 -- Bioelectricity</a:t>
            </a:r>
          </a:p>
        </p:txBody>
      </p:sp>
      <p:sp>
        <p:nvSpPr>
          <p:cNvPr id="1033" name="Rectangle 9"/>
          <p:cNvSpPr>
            <a:spLocks noChangeArrowheads="1"/>
          </p:cNvSpPr>
          <p:nvPr/>
        </p:nvSpPr>
        <p:spPr bwMode="auto">
          <a:xfrm>
            <a:off x="5715000" y="6248400"/>
            <a:ext cx="2895600" cy="457200"/>
          </a:xfrm>
          <a:prstGeom prst="rect">
            <a:avLst/>
          </a:prstGeom>
          <a:noFill/>
          <a:ln w="9525">
            <a:noFill/>
            <a:miter lim="800000"/>
            <a:headEnd/>
            <a:tailEnd/>
          </a:ln>
          <a:effec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defRPr/>
            </a:pPr>
            <a:fld id="{2ECDC20A-2A00-44F3-B6D9-A07784439C41}" type="slidenum">
              <a:rPr lang="en-US" altLang="en-US" sz="1400" smtClean="0"/>
              <a:pPr algn="r" eaLnBrk="1" hangingPunct="1">
                <a:defRPr/>
              </a:pPr>
              <a:t>‹#›</a:t>
            </a:fld>
            <a:endParaRPr lang="en-US" altLang="en-US" sz="1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imes New Roman" pitchFamily="18" charset="0"/>
        </a:defRPr>
      </a:lvl2pPr>
      <a:lvl3pPr algn="ctr" rtl="0" eaLnBrk="0" fontAlgn="base" hangingPunct="0">
        <a:spcBef>
          <a:spcPct val="0"/>
        </a:spcBef>
        <a:spcAft>
          <a:spcPct val="0"/>
        </a:spcAft>
        <a:defRPr sz="4400">
          <a:solidFill>
            <a:schemeClr val="accent2"/>
          </a:solidFill>
          <a:latin typeface="Times New Roman" pitchFamily="18" charset="0"/>
        </a:defRPr>
      </a:lvl3pPr>
      <a:lvl4pPr algn="ctr" rtl="0" eaLnBrk="0" fontAlgn="base" hangingPunct="0">
        <a:spcBef>
          <a:spcPct val="0"/>
        </a:spcBef>
        <a:spcAft>
          <a:spcPct val="0"/>
        </a:spcAft>
        <a:defRPr sz="4400">
          <a:solidFill>
            <a:schemeClr val="accent2"/>
          </a:solidFill>
          <a:latin typeface="Times New Roman" pitchFamily="18" charset="0"/>
        </a:defRPr>
      </a:lvl4pPr>
      <a:lvl5pPr algn="ctr" rtl="0" eaLnBrk="0" fontAlgn="base" hangingPunct="0">
        <a:spcBef>
          <a:spcPct val="0"/>
        </a:spcBef>
        <a:spcAft>
          <a:spcPct val="0"/>
        </a:spcAft>
        <a:defRPr sz="4400">
          <a:solidFill>
            <a:schemeClr val="accent2"/>
          </a:solidFill>
          <a:latin typeface="Times New Roman" pitchFamily="18" charset="0"/>
        </a:defRPr>
      </a:lvl5pPr>
      <a:lvl6pPr marL="457200" algn="ctr" rtl="0" fontAlgn="base">
        <a:spcBef>
          <a:spcPct val="0"/>
        </a:spcBef>
        <a:spcAft>
          <a:spcPct val="0"/>
        </a:spcAft>
        <a:defRPr sz="4400">
          <a:solidFill>
            <a:schemeClr val="accent2"/>
          </a:solidFill>
          <a:latin typeface="Times New Roman" pitchFamily="18" charset="0"/>
        </a:defRPr>
      </a:lvl6pPr>
      <a:lvl7pPr marL="914400" algn="ctr" rtl="0" fontAlgn="base">
        <a:spcBef>
          <a:spcPct val="0"/>
        </a:spcBef>
        <a:spcAft>
          <a:spcPct val="0"/>
        </a:spcAft>
        <a:defRPr sz="4400">
          <a:solidFill>
            <a:schemeClr val="accent2"/>
          </a:solidFill>
          <a:latin typeface="Times New Roman" pitchFamily="18" charset="0"/>
        </a:defRPr>
      </a:lvl7pPr>
      <a:lvl8pPr marL="1371600" algn="ctr" rtl="0" fontAlgn="base">
        <a:spcBef>
          <a:spcPct val="0"/>
        </a:spcBef>
        <a:spcAft>
          <a:spcPct val="0"/>
        </a:spcAft>
        <a:defRPr sz="4400">
          <a:solidFill>
            <a:schemeClr val="accent2"/>
          </a:solidFill>
          <a:latin typeface="Times New Roman" pitchFamily="18" charset="0"/>
        </a:defRPr>
      </a:lvl8pPr>
      <a:lvl9pPr marL="1828800" algn="ctr" rtl="0" fontAlgn="base">
        <a:spcBef>
          <a:spcPct val="0"/>
        </a:spcBef>
        <a:spcAft>
          <a:spcPct val="0"/>
        </a:spcAft>
        <a:defRPr sz="4400">
          <a:solidFill>
            <a:schemeClr val="accent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el.grodstein@tufts.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s5iCoCaofc" TargetMode="External"/><Relationship Id="rId2" Type="http://schemas.openxmlformats.org/officeDocument/2006/relationships/hyperlink" Target="https://www.youtube.com/watch?v=CWFyxn0qDE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atchlearnlive.heart.org/index.php?moduleSelect=atrfib"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drjohnm.org/2011/03/the-best-tool-for-treating-atrial-fibrillatio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drjohnm.org/2015/08/on-pvcs-think-anew-but-think-slowly/" TargetMode="External"/><Relationship Id="rId2" Type="http://schemas.openxmlformats.org/officeDocument/2006/relationships/hyperlink" Target="https://www.drjohnm.org/2013/06/benign-pvcs-a-heart-rhythm-doctors-approach/"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ww.barostimtherapy.com/en-gb/node/86"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09600" y="381000"/>
            <a:ext cx="7772400" cy="1143000"/>
          </a:xfrm>
        </p:spPr>
        <p:txBody>
          <a:bodyPr/>
          <a:lstStyle/>
          <a:p>
            <a:pPr eaLnBrk="1" hangingPunct="1"/>
            <a:r>
              <a:rPr lang="en-US" altLang="en-US" dirty="0"/>
              <a:t>EE 152</a:t>
            </a:r>
            <a:br>
              <a:rPr lang="en-US" altLang="en-US" dirty="0"/>
            </a:br>
            <a:r>
              <a:rPr lang="en-US" altLang="en-US" dirty="0"/>
              <a:t>Embedded Medical Devices</a:t>
            </a:r>
          </a:p>
        </p:txBody>
      </p:sp>
      <p:sp>
        <p:nvSpPr>
          <p:cNvPr id="4099" name="Rectangle 3"/>
          <p:cNvSpPr>
            <a:spLocks noGrp="1" noChangeArrowheads="1"/>
          </p:cNvSpPr>
          <p:nvPr>
            <p:ph type="subTitle" idx="1"/>
          </p:nvPr>
        </p:nvSpPr>
        <p:spPr>
          <a:xfrm>
            <a:off x="381000" y="2133600"/>
            <a:ext cx="8382000" cy="3733800"/>
          </a:xfrm>
        </p:spPr>
        <p:txBody>
          <a:bodyPr/>
          <a:lstStyle/>
          <a:p>
            <a:pPr eaLnBrk="1" hangingPunct="1"/>
            <a:r>
              <a:rPr lang="en-US" altLang="en-US" dirty="0"/>
              <a:t>Tufts University</a:t>
            </a:r>
          </a:p>
          <a:p>
            <a:pPr eaLnBrk="1" hangingPunct="1"/>
            <a:endParaRPr lang="en-US" altLang="en-US" dirty="0"/>
          </a:p>
          <a:p>
            <a:pPr eaLnBrk="1" hangingPunct="1"/>
            <a:r>
              <a:rPr lang="en-US" altLang="en-US" dirty="0"/>
              <a:t>Instructor: Joel </a:t>
            </a:r>
            <a:r>
              <a:rPr lang="en-US" altLang="en-US" dirty="0" err="1"/>
              <a:t>Grodstein</a:t>
            </a:r>
            <a:endParaRPr lang="en-US" altLang="en-US" dirty="0"/>
          </a:p>
          <a:p>
            <a:pPr eaLnBrk="1" hangingPunct="1"/>
            <a:r>
              <a:rPr lang="en-US" altLang="en-US" dirty="0">
                <a:solidFill>
                  <a:schemeClr val="accent2"/>
                </a:solidFill>
                <a:hlinkClick r:id="rId2"/>
              </a:rPr>
              <a:t>joel.grodstein@tufts.edu</a:t>
            </a:r>
            <a:endParaRPr lang="en-US" altLang="en-US" dirty="0">
              <a:solidFill>
                <a:schemeClr val="accent2"/>
              </a:solidFill>
            </a:endParaRPr>
          </a:p>
          <a:p>
            <a:pPr eaLnBrk="1" hangingPunct="1"/>
            <a:endParaRPr lang="en-US" altLang="en-US" dirty="0"/>
          </a:p>
          <a:p>
            <a:pPr eaLnBrk="1" hangingPunct="1"/>
            <a:r>
              <a:rPr lang="it-IT" altLang="en-US" dirty="0"/>
              <a:t>Lab 6 prep: the human heart</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805C-B571-4A87-B6D5-37F8E958432D}"/>
              </a:ext>
            </a:extLst>
          </p:cNvPr>
          <p:cNvSpPr>
            <a:spLocks noGrp="1"/>
          </p:cNvSpPr>
          <p:nvPr>
            <p:ph type="title"/>
          </p:nvPr>
        </p:nvSpPr>
        <p:spPr/>
        <p:txBody>
          <a:bodyPr/>
          <a:lstStyle/>
          <a:p>
            <a:r>
              <a:rPr lang="en-US" dirty="0"/>
              <a:t>What does electricity do?</a:t>
            </a:r>
          </a:p>
        </p:txBody>
      </p:sp>
      <p:sp>
        <p:nvSpPr>
          <p:cNvPr id="3" name="Content Placeholder 2">
            <a:extLst>
              <a:ext uri="{FF2B5EF4-FFF2-40B4-BE49-F238E27FC236}">
                <a16:creationId xmlns:a16="http://schemas.microsoft.com/office/drawing/2014/main" id="{E754E44A-88BE-4023-9BC0-15DB24B746B8}"/>
              </a:ext>
            </a:extLst>
          </p:cNvPr>
          <p:cNvSpPr>
            <a:spLocks noGrp="1"/>
          </p:cNvSpPr>
          <p:nvPr>
            <p:ph idx="1"/>
          </p:nvPr>
        </p:nvSpPr>
        <p:spPr>
          <a:xfrm>
            <a:off x="5791200" y="2514600"/>
            <a:ext cx="3124200" cy="3657600"/>
          </a:xfrm>
        </p:spPr>
        <p:txBody>
          <a:bodyPr/>
          <a:lstStyle/>
          <a:p>
            <a:r>
              <a:rPr lang="en-US" dirty="0"/>
              <a:t>Electricity drives the muscles</a:t>
            </a:r>
          </a:p>
          <a:p>
            <a:r>
              <a:rPr lang="en-US" dirty="0"/>
              <a:t>Muscles drive the plumbing</a:t>
            </a:r>
          </a:p>
          <a:p>
            <a:r>
              <a:rPr lang="en-US" dirty="0"/>
              <a:t>Similar to the rest of your body</a:t>
            </a:r>
          </a:p>
        </p:txBody>
      </p:sp>
      <p:sp>
        <p:nvSpPr>
          <p:cNvPr id="4" name="Footer Placeholder 3">
            <a:extLst>
              <a:ext uri="{FF2B5EF4-FFF2-40B4-BE49-F238E27FC236}">
                <a16:creationId xmlns:a16="http://schemas.microsoft.com/office/drawing/2014/main" id="{CC239627-8DCA-4827-B871-CE50E8431000}"/>
              </a:ext>
            </a:extLst>
          </p:cNvPr>
          <p:cNvSpPr>
            <a:spLocks noGrp="1"/>
          </p:cNvSpPr>
          <p:nvPr>
            <p:ph type="ftr" sz="quarter" idx="11"/>
          </p:nvPr>
        </p:nvSpPr>
        <p:spPr/>
        <p:txBody>
          <a:bodyPr/>
          <a:lstStyle/>
          <a:p>
            <a:pPr>
              <a:defRPr/>
            </a:pPr>
            <a:r>
              <a:rPr lang="en-US" dirty="0"/>
              <a:t>EE 123 – Bioelectricity</a:t>
            </a:r>
          </a:p>
        </p:txBody>
      </p:sp>
      <p:pic>
        <p:nvPicPr>
          <p:cNvPr id="3074" name="Picture 2">
            <a:extLst>
              <a:ext uri="{FF2B5EF4-FFF2-40B4-BE49-F238E27FC236}">
                <a16:creationId xmlns:a16="http://schemas.microsoft.com/office/drawing/2014/main" id="{5F5ACD5F-B31B-493D-9D35-4A1B223421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95463"/>
            <a:ext cx="5775506" cy="3843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54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3DB-87A1-49D2-93F7-679F170D1BC9}"/>
              </a:ext>
            </a:extLst>
          </p:cNvPr>
          <p:cNvSpPr>
            <a:spLocks noGrp="1"/>
          </p:cNvSpPr>
          <p:nvPr>
            <p:ph type="title"/>
          </p:nvPr>
        </p:nvSpPr>
        <p:spPr/>
        <p:txBody>
          <a:bodyPr/>
          <a:lstStyle/>
          <a:p>
            <a:r>
              <a:rPr lang="en-US" dirty="0"/>
              <a:t>The pumps in operation</a:t>
            </a:r>
          </a:p>
        </p:txBody>
      </p:sp>
      <p:sp>
        <p:nvSpPr>
          <p:cNvPr id="3" name="Content Placeholder 2">
            <a:extLst>
              <a:ext uri="{FF2B5EF4-FFF2-40B4-BE49-F238E27FC236}">
                <a16:creationId xmlns:a16="http://schemas.microsoft.com/office/drawing/2014/main" id="{5E89A70D-1951-4CFC-9B1D-EC57C4CD91A3}"/>
              </a:ext>
            </a:extLst>
          </p:cNvPr>
          <p:cNvSpPr>
            <a:spLocks noGrp="1"/>
          </p:cNvSpPr>
          <p:nvPr>
            <p:ph idx="1"/>
          </p:nvPr>
        </p:nvSpPr>
        <p:spPr/>
        <p:txBody>
          <a:bodyPr/>
          <a:lstStyle/>
          <a:p>
            <a:r>
              <a:rPr lang="en-US" dirty="0">
                <a:hlinkClick r:id="rId2"/>
              </a:rPr>
              <a:t>https://www.youtube.com/watch?v=CWFyxn0qDEU</a:t>
            </a:r>
            <a:r>
              <a:rPr lang="en-US" dirty="0"/>
              <a:t> </a:t>
            </a:r>
          </a:p>
          <a:p>
            <a:pPr lvl="1"/>
            <a:r>
              <a:rPr lang="en-US" dirty="0"/>
              <a:t>Mayo Clinic</a:t>
            </a:r>
          </a:p>
          <a:p>
            <a:r>
              <a:rPr lang="en-US" dirty="0">
                <a:hlinkClick r:id="rId3"/>
              </a:rPr>
              <a:t>https://www.youtube.com/watch?v=-s5iCoCaofc</a:t>
            </a:r>
            <a:endParaRPr lang="en-US" dirty="0"/>
          </a:p>
          <a:p>
            <a:pPr lvl="1"/>
            <a:r>
              <a:rPr lang="en-US" dirty="0"/>
              <a:t>Suitable for younger than college age </a:t>
            </a:r>
            <a:r>
              <a:rPr lang="en-US" dirty="0">
                <a:sym typeface="Wingdings" panose="05000000000000000000" pitchFamily="2" charset="2"/>
              </a:rPr>
              <a:t></a:t>
            </a:r>
            <a:endParaRPr lang="en-US" dirty="0"/>
          </a:p>
        </p:txBody>
      </p:sp>
      <p:sp>
        <p:nvSpPr>
          <p:cNvPr id="4" name="Footer Placeholder 3">
            <a:extLst>
              <a:ext uri="{FF2B5EF4-FFF2-40B4-BE49-F238E27FC236}">
                <a16:creationId xmlns:a16="http://schemas.microsoft.com/office/drawing/2014/main" id="{3C48ADA4-1AA3-4242-8255-4A1A16D8BD96}"/>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78595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Atrial conduction</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36675" y="1219200"/>
            <a:ext cx="4811650" cy="5257800"/>
          </a:xfrm>
        </p:spPr>
        <p:txBody>
          <a:bodyPr/>
          <a:lstStyle/>
          <a:p>
            <a:r>
              <a:rPr lang="en-US" sz="2400" dirty="0"/>
              <a:t>Sinoatrial (SA) node is the oscillator</a:t>
            </a:r>
          </a:p>
          <a:p>
            <a:r>
              <a:rPr lang="en-US" sz="2400" dirty="0"/>
              <a:t>Signal spreads over the atria at 1 m/s (100ms total)</a:t>
            </a:r>
          </a:p>
          <a:p>
            <a:pPr lvl="1">
              <a:spcBef>
                <a:spcPts val="0"/>
              </a:spcBef>
            </a:pPr>
            <a:r>
              <a:rPr lang="en-US" sz="2000" dirty="0"/>
              <a:t>Atrial muscles contract</a:t>
            </a:r>
          </a:p>
          <a:p>
            <a:endParaRPr lang="en-US" dirty="0"/>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dirty="0"/>
              <a:t>EE 123 -- Bioelectricity</a:t>
            </a:r>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cxnSp>
        <p:nvCxnSpPr>
          <p:cNvPr id="15" name="Straight Arrow Connector 14">
            <a:extLst>
              <a:ext uri="{FF2B5EF4-FFF2-40B4-BE49-F238E27FC236}">
                <a16:creationId xmlns:a16="http://schemas.microsoft.com/office/drawing/2014/main" id="{6F6B7238-6C9D-4B5C-8179-E59CC3828588}"/>
              </a:ext>
            </a:extLst>
          </p:cNvPr>
          <p:cNvCxnSpPr>
            <a:cxnSpLocks/>
            <a:stCxn id="14" idx="6"/>
          </p:cNvCxnSpPr>
          <p:nvPr/>
        </p:nvCxnSpPr>
        <p:spPr>
          <a:xfrm flipV="1">
            <a:off x="1219200" y="3073399"/>
            <a:ext cx="7620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AEC175F-A66F-4AE7-A729-0404CBE0EEEC}"/>
              </a:ext>
            </a:extLst>
          </p:cNvPr>
          <p:cNvCxnSpPr>
            <a:cxnSpLocks/>
          </p:cNvCxnSpPr>
          <p:nvPr/>
        </p:nvCxnSpPr>
        <p:spPr>
          <a:xfrm>
            <a:off x="2082798"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6C2190E-9B61-4EDD-A390-784E67B02F6D}"/>
              </a:ext>
            </a:extLst>
          </p:cNvPr>
          <p:cNvCxnSpPr>
            <a:cxnSpLocks/>
            <a:stCxn id="14" idx="6"/>
          </p:cNvCxnSpPr>
          <p:nvPr/>
        </p:nvCxnSpPr>
        <p:spPr>
          <a:xfrm flipH="1">
            <a:off x="533400" y="3263899"/>
            <a:ext cx="685800" cy="6223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DBE62C6-DB88-4B74-A590-012251EC7164}"/>
              </a:ext>
            </a:extLst>
          </p:cNvPr>
          <p:cNvCxnSpPr>
            <a:cxnSpLocks/>
          </p:cNvCxnSpPr>
          <p:nvPr/>
        </p:nvCxnSpPr>
        <p:spPr>
          <a:xfrm flipV="1">
            <a:off x="1219200" y="3352800"/>
            <a:ext cx="762000" cy="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5EB2F5D-164A-43A9-95BF-257270CC3736}"/>
              </a:ext>
            </a:extLst>
          </p:cNvPr>
          <p:cNvCxnSpPr>
            <a:cxnSpLocks/>
          </p:cNvCxnSpPr>
          <p:nvPr/>
        </p:nvCxnSpPr>
        <p:spPr>
          <a:xfrm flipH="1">
            <a:off x="685800" y="3454399"/>
            <a:ext cx="459697" cy="5842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388F061-7419-4F42-94E4-A3CA17846261}"/>
              </a:ext>
            </a:extLst>
          </p:cNvPr>
          <p:cNvCxnSpPr>
            <a:cxnSpLocks/>
          </p:cNvCxnSpPr>
          <p:nvPr/>
        </p:nvCxnSpPr>
        <p:spPr>
          <a:xfrm flipV="1">
            <a:off x="2110666" y="3200400"/>
            <a:ext cx="503770" cy="1015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B3CB1D5-E6D3-401E-A2C6-9EFE55669FFA}"/>
              </a:ext>
            </a:extLst>
          </p:cNvPr>
          <p:cNvCxnSpPr>
            <a:cxnSpLocks/>
          </p:cNvCxnSpPr>
          <p:nvPr/>
        </p:nvCxnSpPr>
        <p:spPr>
          <a:xfrm>
            <a:off x="1219200" y="3441702"/>
            <a:ext cx="538394" cy="119294"/>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D2C7338-58B5-4F82-84C2-520E9063A4E8}"/>
              </a:ext>
            </a:extLst>
          </p:cNvPr>
          <p:cNvCxnSpPr>
            <a:cxnSpLocks/>
          </p:cNvCxnSpPr>
          <p:nvPr/>
        </p:nvCxnSpPr>
        <p:spPr>
          <a:xfrm>
            <a:off x="2667000"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862F42F-1045-4DD1-9992-7A2792451EE6}"/>
              </a:ext>
            </a:extLst>
          </p:cNvPr>
          <p:cNvCxnSpPr>
            <a:cxnSpLocks/>
          </p:cNvCxnSpPr>
          <p:nvPr/>
        </p:nvCxnSpPr>
        <p:spPr>
          <a:xfrm>
            <a:off x="2668762" y="32766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38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10" presetClass="entr" presetSubtype="0"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Conduction on the highways</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66887" y="1752038"/>
            <a:ext cx="4811650" cy="3962961"/>
          </a:xfrm>
        </p:spPr>
        <p:txBody>
          <a:bodyPr/>
          <a:lstStyle/>
          <a:p>
            <a:r>
              <a:rPr lang="en-US" sz="2400" dirty="0"/>
              <a:t>Through the AV node (slowly)</a:t>
            </a:r>
          </a:p>
          <a:p>
            <a:r>
              <a:rPr lang="en-US" sz="2400" dirty="0"/>
              <a:t>Zoom through the bundle of HIS, left/right bundle branches</a:t>
            </a:r>
          </a:p>
          <a:p>
            <a:endParaRPr lang="en-US" dirty="0"/>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dirty="0"/>
              <a:t>EE 123 -- Bioelectricity</a:t>
            </a:r>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30" name="Straight Arrow Connector 29">
            <a:extLst>
              <a:ext uri="{FF2B5EF4-FFF2-40B4-BE49-F238E27FC236}">
                <a16:creationId xmlns:a16="http://schemas.microsoft.com/office/drawing/2014/main" id="{3DBE62C6-DB88-4B74-A590-012251EC7164}"/>
              </a:ext>
            </a:extLst>
          </p:cNvPr>
          <p:cNvCxnSpPr>
            <a:cxnSpLocks/>
            <a:stCxn id="17" idx="0"/>
          </p:cNvCxnSpPr>
          <p:nvPr/>
        </p:nvCxnSpPr>
        <p:spPr>
          <a:xfrm>
            <a:off x="1892298" y="3505200"/>
            <a:ext cx="0" cy="322895"/>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5692F76-075B-4BA6-9104-0CD6B3C4C978}"/>
              </a:ext>
            </a:extLst>
          </p:cNvPr>
          <p:cNvCxnSpPr>
            <a:cxnSpLocks/>
          </p:cNvCxnSpPr>
          <p:nvPr/>
        </p:nvCxnSpPr>
        <p:spPr>
          <a:xfrm>
            <a:off x="1892298" y="3810000"/>
            <a:ext cx="211398" cy="5663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137894A-B24F-422E-92B1-36E7C8DE8C41}"/>
              </a:ext>
            </a:extLst>
          </p:cNvPr>
          <p:cNvCxnSpPr>
            <a:cxnSpLocks/>
          </p:cNvCxnSpPr>
          <p:nvPr/>
        </p:nvCxnSpPr>
        <p:spPr>
          <a:xfrm>
            <a:off x="1828800" y="4343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3697DF0-E375-4AA7-8027-EBD18640A4EA}"/>
              </a:ext>
            </a:extLst>
          </p:cNvPr>
          <p:cNvCxnSpPr>
            <a:cxnSpLocks/>
          </p:cNvCxnSpPr>
          <p:nvPr/>
        </p:nvCxnSpPr>
        <p:spPr>
          <a:xfrm>
            <a:off x="2275170" y="43014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F3C01FA-EECD-42A4-9DE5-334BE39F1E6A}"/>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cxnSp>
        <p:nvCxnSpPr>
          <p:cNvPr id="18" name="Straight Arrow Connector 17">
            <a:extLst>
              <a:ext uri="{FF2B5EF4-FFF2-40B4-BE49-F238E27FC236}">
                <a16:creationId xmlns:a16="http://schemas.microsoft.com/office/drawing/2014/main" id="{56A2E9A1-D465-4ED1-99DC-D73CF06F19CC}"/>
              </a:ext>
            </a:extLst>
          </p:cNvPr>
          <p:cNvCxnSpPr>
            <a:cxnSpLocks/>
            <a:stCxn id="16" idx="6"/>
          </p:cNvCxnSpPr>
          <p:nvPr/>
        </p:nvCxnSpPr>
        <p:spPr>
          <a:xfrm flipV="1">
            <a:off x="1219200" y="3073399"/>
            <a:ext cx="7620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9408039-A1E1-437A-B371-AB80803E59EE}"/>
              </a:ext>
            </a:extLst>
          </p:cNvPr>
          <p:cNvCxnSpPr>
            <a:cxnSpLocks/>
          </p:cNvCxnSpPr>
          <p:nvPr/>
        </p:nvCxnSpPr>
        <p:spPr>
          <a:xfrm>
            <a:off x="2082798"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D861DB3-2524-449E-85F7-BD3494BA0EED}"/>
              </a:ext>
            </a:extLst>
          </p:cNvPr>
          <p:cNvCxnSpPr>
            <a:cxnSpLocks/>
            <a:stCxn id="16" idx="6"/>
          </p:cNvCxnSpPr>
          <p:nvPr/>
        </p:nvCxnSpPr>
        <p:spPr>
          <a:xfrm flipH="1">
            <a:off x="533400" y="3263899"/>
            <a:ext cx="685800" cy="6223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D51CBC6-3145-4FFC-A9EC-05335BE19541}"/>
              </a:ext>
            </a:extLst>
          </p:cNvPr>
          <p:cNvCxnSpPr>
            <a:cxnSpLocks/>
          </p:cNvCxnSpPr>
          <p:nvPr/>
        </p:nvCxnSpPr>
        <p:spPr>
          <a:xfrm flipV="1">
            <a:off x="1219200" y="3352800"/>
            <a:ext cx="762000" cy="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FC7F845-08C0-46AF-B208-2B64892C7A8A}"/>
              </a:ext>
            </a:extLst>
          </p:cNvPr>
          <p:cNvCxnSpPr>
            <a:cxnSpLocks/>
          </p:cNvCxnSpPr>
          <p:nvPr/>
        </p:nvCxnSpPr>
        <p:spPr>
          <a:xfrm flipH="1">
            <a:off x="685800" y="3454399"/>
            <a:ext cx="459697" cy="5842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5C1A96B-B14A-4B61-A8C7-688C55833EC4}"/>
              </a:ext>
            </a:extLst>
          </p:cNvPr>
          <p:cNvCxnSpPr>
            <a:cxnSpLocks/>
          </p:cNvCxnSpPr>
          <p:nvPr/>
        </p:nvCxnSpPr>
        <p:spPr>
          <a:xfrm flipV="1">
            <a:off x="2110666" y="3200400"/>
            <a:ext cx="503770" cy="1015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F094670-F4EF-4E64-A6CB-34E730E14B81}"/>
              </a:ext>
            </a:extLst>
          </p:cNvPr>
          <p:cNvCxnSpPr>
            <a:cxnSpLocks/>
          </p:cNvCxnSpPr>
          <p:nvPr/>
        </p:nvCxnSpPr>
        <p:spPr>
          <a:xfrm>
            <a:off x="1219200" y="3441702"/>
            <a:ext cx="538394" cy="119294"/>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438ECCE-E90F-4456-84D8-94EB49FD47C5}"/>
              </a:ext>
            </a:extLst>
          </p:cNvPr>
          <p:cNvCxnSpPr>
            <a:cxnSpLocks/>
          </p:cNvCxnSpPr>
          <p:nvPr/>
        </p:nvCxnSpPr>
        <p:spPr>
          <a:xfrm>
            <a:off x="2667000"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B72E565-BCB7-45A5-9885-93BBD06F2C14}"/>
              </a:ext>
            </a:extLst>
          </p:cNvPr>
          <p:cNvCxnSpPr>
            <a:cxnSpLocks/>
          </p:cNvCxnSpPr>
          <p:nvPr/>
        </p:nvCxnSpPr>
        <p:spPr>
          <a:xfrm>
            <a:off x="2668762" y="32766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89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Conduction on the highways</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66887" y="1752038"/>
            <a:ext cx="4811650" cy="3962961"/>
          </a:xfrm>
        </p:spPr>
        <p:txBody>
          <a:bodyPr/>
          <a:lstStyle/>
          <a:p>
            <a:r>
              <a:rPr lang="en-US" sz="2400" dirty="0"/>
              <a:t>Then the Purkinje fibers</a:t>
            </a:r>
            <a:endParaRPr lang="en-US" sz="2000" dirty="0"/>
          </a:p>
          <a:p>
            <a:endParaRPr lang="en-US" dirty="0"/>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dirty="0"/>
              <a:t>EE 123 -- Bioelectricity</a:t>
            </a:r>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30" name="Straight Arrow Connector 29">
            <a:extLst>
              <a:ext uri="{FF2B5EF4-FFF2-40B4-BE49-F238E27FC236}">
                <a16:creationId xmlns:a16="http://schemas.microsoft.com/office/drawing/2014/main" id="{3DBE62C6-DB88-4B74-A590-012251EC7164}"/>
              </a:ext>
            </a:extLst>
          </p:cNvPr>
          <p:cNvCxnSpPr>
            <a:cxnSpLocks/>
            <a:stCxn id="17" idx="0"/>
          </p:cNvCxnSpPr>
          <p:nvPr/>
        </p:nvCxnSpPr>
        <p:spPr>
          <a:xfrm>
            <a:off x="1892298" y="3505200"/>
            <a:ext cx="0" cy="322895"/>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137894A-B24F-422E-92B1-36E7C8DE8C41}"/>
              </a:ext>
            </a:extLst>
          </p:cNvPr>
          <p:cNvCxnSpPr>
            <a:cxnSpLocks/>
          </p:cNvCxnSpPr>
          <p:nvPr/>
        </p:nvCxnSpPr>
        <p:spPr>
          <a:xfrm>
            <a:off x="1828800" y="4343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6D09A61-FF5E-4840-AECD-53092225083E}"/>
              </a:ext>
            </a:extLst>
          </p:cNvPr>
          <p:cNvCxnSpPr>
            <a:cxnSpLocks/>
          </p:cNvCxnSpPr>
          <p:nvPr/>
        </p:nvCxnSpPr>
        <p:spPr>
          <a:xfrm>
            <a:off x="1905000" y="4724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A6DC73C-A0B3-4216-8231-761841D5F27C}"/>
              </a:ext>
            </a:extLst>
          </p:cNvPr>
          <p:cNvCxnSpPr>
            <a:cxnSpLocks/>
          </p:cNvCxnSpPr>
          <p:nvPr/>
        </p:nvCxnSpPr>
        <p:spPr>
          <a:xfrm>
            <a:off x="1600200" y="46482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AD85BB6-A6E8-4411-99B7-DE744A963FC2}"/>
              </a:ext>
            </a:extLst>
          </p:cNvPr>
          <p:cNvCxnSpPr>
            <a:cxnSpLocks/>
          </p:cNvCxnSpPr>
          <p:nvPr/>
        </p:nvCxnSpPr>
        <p:spPr>
          <a:xfrm>
            <a:off x="2590800" y="44538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ABCAC90-228A-4761-8D72-E0FC7C5F2077}"/>
              </a:ext>
            </a:extLst>
          </p:cNvPr>
          <p:cNvCxnSpPr>
            <a:cxnSpLocks/>
          </p:cNvCxnSpPr>
          <p:nvPr/>
        </p:nvCxnSpPr>
        <p:spPr>
          <a:xfrm>
            <a:off x="2656170" y="4192361"/>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F3C01FA-EECD-42A4-9DE5-334BE39F1E6A}"/>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cxnSp>
        <p:nvCxnSpPr>
          <p:cNvPr id="18" name="Straight Arrow Connector 17">
            <a:extLst>
              <a:ext uri="{FF2B5EF4-FFF2-40B4-BE49-F238E27FC236}">
                <a16:creationId xmlns:a16="http://schemas.microsoft.com/office/drawing/2014/main" id="{56A2E9A1-D465-4ED1-99DC-D73CF06F19CC}"/>
              </a:ext>
            </a:extLst>
          </p:cNvPr>
          <p:cNvCxnSpPr>
            <a:cxnSpLocks/>
            <a:stCxn id="16" idx="6"/>
          </p:cNvCxnSpPr>
          <p:nvPr/>
        </p:nvCxnSpPr>
        <p:spPr>
          <a:xfrm flipV="1">
            <a:off x="1219200" y="3073399"/>
            <a:ext cx="7620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9408039-A1E1-437A-B371-AB80803E59EE}"/>
              </a:ext>
            </a:extLst>
          </p:cNvPr>
          <p:cNvCxnSpPr>
            <a:cxnSpLocks/>
          </p:cNvCxnSpPr>
          <p:nvPr/>
        </p:nvCxnSpPr>
        <p:spPr>
          <a:xfrm>
            <a:off x="2082798"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D861DB3-2524-449E-85F7-BD3494BA0EED}"/>
              </a:ext>
            </a:extLst>
          </p:cNvPr>
          <p:cNvCxnSpPr>
            <a:cxnSpLocks/>
            <a:stCxn id="16" idx="6"/>
          </p:cNvCxnSpPr>
          <p:nvPr/>
        </p:nvCxnSpPr>
        <p:spPr>
          <a:xfrm flipH="1">
            <a:off x="533400" y="3263899"/>
            <a:ext cx="685800" cy="6223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D51CBC6-3145-4FFC-A9EC-05335BE19541}"/>
              </a:ext>
            </a:extLst>
          </p:cNvPr>
          <p:cNvCxnSpPr>
            <a:cxnSpLocks/>
          </p:cNvCxnSpPr>
          <p:nvPr/>
        </p:nvCxnSpPr>
        <p:spPr>
          <a:xfrm flipV="1">
            <a:off x="1219200" y="3352800"/>
            <a:ext cx="762000" cy="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FC7F845-08C0-46AF-B208-2B64892C7A8A}"/>
              </a:ext>
            </a:extLst>
          </p:cNvPr>
          <p:cNvCxnSpPr>
            <a:cxnSpLocks/>
          </p:cNvCxnSpPr>
          <p:nvPr/>
        </p:nvCxnSpPr>
        <p:spPr>
          <a:xfrm flipH="1">
            <a:off x="685800" y="3454399"/>
            <a:ext cx="459697" cy="5842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5C1A96B-B14A-4B61-A8C7-688C55833EC4}"/>
              </a:ext>
            </a:extLst>
          </p:cNvPr>
          <p:cNvCxnSpPr>
            <a:cxnSpLocks/>
          </p:cNvCxnSpPr>
          <p:nvPr/>
        </p:nvCxnSpPr>
        <p:spPr>
          <a:xfrm flipV="1">
            <a:off x="2110666" y="3200400"/>
            <a:ext cx="503770" cy="1015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F094670-F4EF-4E64-A6CB-34E730E14B81}"/>
              </a:ext>
            </a:extLst>
          </p:cNvPr>
          <p:cNvCxnSpPr>
            <a:cxnSpLocks/>
          </p:cNvCxnSpPr>
          <p:nvPr/>
        </p:nvCxnSpPr>
        <p:spPr>
          <a:xfrm>
            <a:off x="1219200" y="3441702"/>
            <a:ext cx="538394" cy="119294"/>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438ECCE-E90F-4456-84D8-94EB49FD47C5}"/>
              </a:ext>
            </a:extLst>
          </p:cNvPr>
          <p:cNvCxnSpPr>
            <a:cxnSpLocks/>
          </p:cNvCxnSpPr>
          <p:nvPr/>
        </p:nvCxnSpPr>
        <p:spPr>
          <a:xfrm>
            <a:off x="2667000"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B72E565-BCB7-45A5-9885-93BBD06F2C14}"/>
              </a:ext>
            </a:extLst>
          </p:cNvPr>
          <p:cNvCxnSpPr>
            <a:cxnSpLocks/>
          </p:cNvCxnSpPr>
          <p:nvPr/>
        </p:nvCxnSpPr>
        <p:spPr>
          <a:xfrm>
            <a:off x="2668762" y="32766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26E32F5-8580-4F43-AC43-3643EDA1CB70}"/>
              </a:ext>
            </a:extLst>
          </p:cNvPr>
          <p:cNvCxnSpPr>
            <a:cxnSpLocks/>
          </p:cNvCxnSpPr>
          <p:nvPr/>
        </p:nvCxnSpPr>
        <p:spPr>
          <a:xfrm>
            <a:off x="1892298" y="3810000"/>
            <a:ext cx="211398" cy="5663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3CC2B3C-5E22-4BE2-82EB-03FD8B6FA151}"/>
              </a:ext>
            </a:extLst>
          </p:cNvPr>
          <p:cNvCxnSpPr>
            <a:cxnSpLocks/>
          </p:cNvCxnSpPr>
          <p:nvPr/>
        </p:nvCxnSpPr>
        <p:spPr>
          <a:xfrm>
            <a:off x="1828800" y="4343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5A95687-B69A-4649-B67E-2652CD2B75FC}"/>
              </a:ext>
            </a:extLst>
          </p:cNvPr>
          <p:cNvCxnSpPr>
            <a:cxnSpLocks/>
          </p:cNvCxnSpPr>
          <p:nvPr/>
        </p:nvCxnSpPr>
        <p:spPr>
          <a:xfrm>
            <a:off x="2275170" y="43014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95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Ventricular conduction</a:t>
            </a:r>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dirty="0"/>
              <a:t>EE 123 -- Bioelectricity</a:t>
            </a:r>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31" name="Straight Arrow Connector 30">
            <a:extLst>
              <a:ext uri="{FF2B5EF4-FFF2-40B4-BE49-F238E27FC236}">
                <a16:creationId xmlns:a16="http://schemas.microsoft.com/office/drawing/2014/main" id="{26D09A61-FF5E-4840-AECD-53092225083E}"/>
              </a:ext>
            </a:extLst>
          </p:cNvPr>
          <p:cNvCxnSpPr>
            <a:cxnSpLocks/>
          </p:cNvCxnSpPr>
          <p:nvPr/>
        </p:nvCxnSpPr>
        <p:spPr>
          <a:xfrm>
            <a:off x="1905000" y="4724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A6DC73C-A0B3-4216-8231-761841D5F27C}"/>
              </a:ext>
            </a:extLst>
          </p:cNvPr>
          <p:cNvCxnSpPr>
            <a:cxnSpLocks/>
          </p:cNvCxnSpPr>
          <p:nvPr/>
        </p:nvCxnSpPr>
        <p:spPr>
          <a:xfrm>
            <a:off x="1600200" y="46482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AD85BB6-A6E8-4411-99B7-DE744A963FC2}"/>
              </a:ext>
            </a:extLst>
          </p:cNvPr>
          <p:cNvCxnSpPr>
            <a:cxnSpLocks/>
          </p:cNvCxnSpPr>
          <p:nvPr/>
        </p:nvCxnSpPr>
        <p:spPr>
          <a:xfrm>
            <a:off x="2590800" y="44538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ABCAC90-228A-4761-8D72-E0FC7C5F2077}"/>
              </a:ext>
            </a:extLst>
          </p:cNvPr>
          <p:cNvCxnSpPr>
            <a:cxnSpLocks/>
          </p:cNvCxnSpPr>
          <p:nvPr/>
        </p:nvCxnSpPr>
        <p:spPr>
          <a:xfrm>
            <a:off x="2656170" y="4192361"/>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DA1CBC2-97D8-4902-BF87-FA728BBFA803}"/>
              </a:ext>
            </a:extLst>
          </p:cNvPr>
          <p:cNvCxnSpPr>
            <a:cxnSpLocks/>
          </p:cNvCxnSpPr>
          <p:nvPr/>
        </p:nvCxnSpPr>
        <p:spPr>
          <a:xfrm flipH="1" flipV="1">
            <a:off x="2656170" y="3886200"/>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524197F-31A1-4814-B890-E863E29EBF0D}"/>
              </a:ext>
            </a:extLst>
          </p:cNvPr>
          <p:cNvCxnSpPr>
            <a:cxnSpLocks/>
          </p:cNvCxnSpPr>
          <p:nvPr/>
        </p:nvCxnSpPr>
        <p:spPr>
          <a:xfrm flipH="1" flipV="1">
            <a:off x="2808570" y="3886200"/>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57003FA-56D6-48C8-AA42-442FEEF7AEF3}"/>
              </a:ext>
            </a:extLst>
          </p:cNvPr>
          <p:cNvCxnSpPr>
            <a:cxnSpLocks/>
          </p:cNvCxnSpPr>
          <p:nvPr/>
        </p:nvCxnSpPr>
        <p:spPr>
          <a:xfrm flipH="1" flipV="1">
            <a:off x="2960970" y="3962400"/>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C6B2F4B-59B6-4751-A5E9-113B9270AE2E}"/>
              </a:ext>
            </a:extLst>
          </p:cNvPr>
          <p:cNvCxnSpPr>
            <a:cxnSpLocks/>
          </p:cNvCxnSpPr>
          <p:nvPr/>
        </p:nvCxnSpPr>
        <p:spPr>
          <a:xfrm flipH="1" flipV="1">
            <a:off x="3105150" y="3962400"/>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223C536-D521-4183-B08D-2CD18A489616}"/>
              </a:ext>
            </a:extLst>
          </p:cNvPr>
          <p:cNvCxnSpPr>
            <a:cxnSpLocks/>
          </p:cNvCxnSpPr>
          <p:nvPr/>
        </p:nvCxnSpPr>
        <p:spPr>
          <a:xfrm flipV="1">
            <a:off x="3200400" y="4074205"/>
            <a:ext cx="154952" cy="18800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5FD914A-9EB6-4C64-9522-A8E065C26696}"/>
              </a:ext>
            </a:extLst>
          </p:cNvPr>
          <p:cNvCxnSpPr>
            <a:cxnSpLocks/>
          </p:cNvCxnSpPr>
          <p:nvPr/>
        </p:nvCxnSpPr>
        <p:spPr>
          <a:xfrm>
            <a:off x="3054944" y="4343400"/>
            <a:ext cx="297856" cy="329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F1D6E35-A7F5-41F5-AE94-667B95229919}"/>
              </a:ext>
            </a:extLst>
          </p:cNvPr>
          <p:cNvCxnSpPr>
            <a:cxnSpLocks/>
          </p:cNvCxnSpPr>
          <p:nvPr/>
        </p:nvCxnSpPr>
        <p:spPr>
          <a:xfrm flipH="1">
            <a:off x="2786968" y="4419601"/>
            <a:ext cx="32432" cy="3047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67C7091-DB06-4BD4-B901-A92F970A9CFA}"/>
              </a:ext>
            </a:extLst>
          </p:cNvPr>
          <p:cNvCxnSpPr>
            <a:cxnSpLocks/>
          </p:cNvCxnSpPr>
          <p:nvPr/>
        </p:nvCxnSpPr>
        <p:spPr>
          <a:xfrm flipH="1" flipV="1">
            <a:off x="3124200" y="4424589"/>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ADA9842-D996-4C93-9DFF-9F8A2B5910DB}"/>
              </a:ext>
            </a:extLst>
          </p:cNvPr>
          <p:cNvCxnSpPr>
            <a:cxnSpLocks/>
          </p:cNvCxnSpPr>
          <p:nvPr/>
        </p:nvCxnSpPr>
        <p:spPr>
          <a:xfrm flipH="1" flipV="1">
            <a:off x="1295400" y="4606272"/>
            <a:ext cx="261032" cy="118128"/>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29D3892-063F-4A3E-815F-C29063DDB780}"/>
              </a:ext>
            </a:extLst>
          </p:cNvPr>
          <p:cNvCxnSpPr>
            <a:cxnSpLocks/>
          </p:cNvCxnSpPr>
          <p:nvPr/>
        </p:nvCxnSpPr>
        <p:spPr>
          <a:xfrm flipH="1" flipV="1">
            <a:off x="1295400" y="4724400"/>
            <a:ext cx="261032" cy="118128"/>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DEA3A55-ADCE-4566-B00B-BE883D32F4E7}"/>
              </a:ext>
            </a:extLst>
          </p:cNvPr>
          <p:cNvCxnSpPr>
            <a:cxnSpLocks/>
          </p:cNvCxnSpPr>
          <p:nvPr/>
        </p:nvCxnSpPr>
        <p:spPr>
          <a:xfrm flipH="1" flipV="1">
            <a:off x="1339168" y="4834872"/>
            <a:ext cx="261032" cy="118128"/>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817B340-7300-4D70-947D-6960A31B0C5A}"/>
              </a:ext>
            </a:extLst>
          </p:cNvPr>
          <p:cNvCxnSpPr>
            <a:cxnSpLocks/>
          </p:cNvCxnSpPr>
          <p:nvPr/>
        </p:nvCxnSpPr>
        <p:spPr>
          <a:xfrm flipH="1" flipV="1">
            <a:off x="1295400" y="4953000"/>
            <a:ext cx="261032" cy="118128"/>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7A574EF-6FF7-485D-9226-FDACB39372C2}"/>
              </a:ext>
            </a:extLst>
          </p:cNvPr>
          <p:cNvCxnSpPr>
            <a:cxnSpLocks/>
          </p:cNvCxnSpPr>
          <p:nvPr/>
        </p:nvCxnSpPr>
        <p:spPr>
          <a:xfrm flipV="1">
            <a:off x="1912034" y="4530073"/>
            <a:ext cx="267633" cy="19432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43FAD23-5416-41A5-ADC6-AEA660742024}"/>
              </a:ext>
            </a:extLst>
          </p:cNvPr>
          <p:cNvCxnSpPr>
            <a:cxnSpLocks/>
          </p:cNvCxnSpPr>
          <p:nvPr/>
        </p:nvCxnSpPr>
        <p:spPr>
          <a:xfrm>
            <a:off x="1905000" y="4994928"/>
            <a:ext cx="304800" cy="110472"/>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666C6AE-03BA-4172-A52D-A3E3153A122B}"/>
              </a:ext>
            </a:extLst>
          </p:cNvPr>
          <p:cNvCxnSpPr>
            <a:cxnSpLocks/>
          </p:cNvCxnSpPr>
          <p:nvPr/>
        </p:nvCxnSpPr>
        <p:spPr>
          <a:xfrm flipV="1">
            <a:off x="1708832" y="4528712"/>
            <a:ext cx="40001" cy="237616"/>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692B2B4-65C6-4C03-B7DE-970704CE6E10}"/>
              </a:ext>
            </a:extLst>
          </p:cNvPr>
          <p:cNvCxnSpPr>
            <a:cxnSpLocks/>
          </p:cNvCxnSpPr>
          <p:nvPr/>
        </p:nvCxnSpPr>
        <p:spPr>
          <a:xfrm>
            <a:off x="1708832" y="5105400"/>
            <a:ext cx="152399" cy="262872"/>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a16="http://schemas.microsoft.com/office/drawing/2014/main" id="{EBE13DF5-0931-4D33-B74E-75CF8585BF44}"/>
              </a:ext>
            </a:extLst>
          </p:cNvPr>
          <p:cNvSpPr txBox="1">
            <a:spLocks/>
          </p:cNvSpPr>
          <p:nvPr/>
        </p:nvSpPr>
        <p:spPr bwMode="auto">
          <a:xfrm>
            <a:off x="4567646" y="1447800"/>
            <a:ext cx="4158569"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a:t>Purkinje fibers have seeded the AP on much of the ventricular surface</a:t>
            </a:r>
          </a:p>
          <a:p>
            <a:r>
              <a:rPr lang="en-US" sz="2800" dirty="0"/>
              <a:t>Now it squeezes the entire muscle all at once</a:t>
            </a:r>
          </a:p>
          <a:p>
            <a:pPr marL="0" indent="0">
              <a:buNone/>
            </a:pPr>
            <a:endParaRPr lang="en-US" sz="2800" dirty="0"/>
          </a:p>
        </p:txBody>
      </p:sp>
      <p:cxnSp>
        <p:nvCxnSpPr>
          <p:cNvPr id="30" name="Straight Arrow Connector 29">
            <a:extLst>
              <a:ext uri="{FF2B5EF4-FFF2-40B4-BE49-F238E27FC236}">
                <a16:creationId xmlns:a16="http://schemas.microsoft.com/office/drawing/2014/main" id="{EC561A07-2154-4208-8A5C-3E754D635C76}"/>
              </a:ext>
            </a:extLst>
          </p:cNvPr>
          <p:cNvCxnSpPr>
            <a:cxnSpLocks/>
          </p:cNvCxnSpPr>
          <p:nvPr/>
        </p:nvCxnSpPr>
        <p:spPr>
          <a:xfrm>
            <a:off x="1828800" y="4343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49E600B-7F8D-489E-B398-68A0C806C465}"/>
              </a:ext>
            </a:extLst>
          </p:cNvPr>
          <p:cNvCxnSpPr>
            <a:cxnSpLocks/>
          </p:cNvCxnSpPr>
          <p:nvPr/>
        </p:nvCxnSpPr>
        <p:spPr>
          <a:xfrm>
            <a:off x="2275170" y="43014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539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par>
                                <p:cTn id="35" presetID="10"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par>
                                <p:cTn id="41" presetID="10"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par>
                                <p:cTn id="44" presetID="10" presetClass="entr" presetSubtype="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par>
                                <p:cTn id="47" presetID="10"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par>
                                <p:cTn id="50" presetID="10" presetClass="entr" presetSubtype="0" fill="hold"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9">
                                            <p:txEl>
                                              <p:pRg st="1" end="1"/>
                                            </p:txEl>
                                          </p:spTgt>
                                        </p:tgtEl>
                                        <p:attrNameLst>
                                          <p:attrName>style.visibility</p:attrName>
                                        </p:attrNameLst>
                                      </p:cBhvr>
                                      <p:to>
                                        <p:strVal val="visible"/>
                                      </p:to>
                                    </p:set>
                                    <p:animEffect transition="in" filter="fade">
                                      <p:cBhvr>
                                        <p:cTn id="57" dur="5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4A92-0AE1-418F-98C6-8738AD0D48CE}"/>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0E944ED5-3D23-45D1-ACC3-736ECD603F53}"/>
              </a:ext>
            </a:extLst>
          </p:cNvPr>
          <p:cNvSpPr>
            <a:spLocks noGrp="1"/>
          </p:cNvSpPr>
          <p:nvPr>
            <p:ph idx="1"/>
          </p:nvPr>
        </p:nvSpPr>
        <p:spPr/>
        <p:txBody>
          <a:bodyPr/>
          <a:lstStyle/>
          <a:p>
            <a:r>
              <a:rPr lang="en-US" dirty="0"/>
              <a:t>Cool cardiac facts &amp; why we care</a:t>
            </a:r>
          </a:p>
          <a:p>
            <a:r>
              <a:rPr lang="en-US" dirty="0"/>
              <a:t>Cardiac basic operation</a:t>
            </a:r>
          </a:p>
          <a:p>
            <a:r>
              <a:rPr lang="en-US" dirty="0">
                <a:highlight>
                  <a:srgbClr val="FFFF00"/>
                </a:highlight>
              </a:rPr>
              <a:t>Electrocardiograms</a:t>
            </a:r>
          </a:p>
          <a:p>
            <a:r>
              <a:rPr lang="en-US" dirty="0"/>
              <a:t>Arrhythmias</a:t>
            </a:r>
          </a:p>
          <a:p>
            <a:r>
              <a:rPr lang="en-US" dirty="0"/>
              <a:t>Backup-system engineering</a:t>
            </a:r>
          </a:p>
        </p:txBody>
      </p:sp>
      <p:sp>
        <p:nvSpPr>
          <p:cNvPr id="4" name="Footer Placeholder 3">
            <a:extLst>
              <a:ext uri="{FF2B5EF4-FFF2-40B4-BE49-F238E27FC236}">
                <a16:creationId xmlns:a16="http://schemas.microsoft.com/office/drawing/2014/main" id="{E374EE35-380B-4ECA-A2BB-ED4C3312E805}"/>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1212886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4F2A7-19EA-4AEF-B22E-62A29AFC8A07}"/>
              </a:ext>
            </a:extLst>
          </p:cNvPr>
          <p:cNvSpPr>
            <a:spLocks noGrp="1"/>
          </p:cNvSpPr>
          <p:nvPr>
            <p:ph type="title"/>
          </p:nvPr>
        </p:nvSpPr>
        <p:spPr/>
        <p:txBody>
          <a:bodyPr/>
          <a:lstStyle/>
          <a:p>
            <a:r>
              <a:rPr lang="en-US" dirty="0"/>
              <a:t>What is an ECG?</a:t>
            </a:r>
          </a:p>
        </p:txBody>
      </p:sp>
      <p:sp>
        <p:nvSpPr>
          <p:cNvPr id="3" name="Content Placeholder 2">
            <a:extLst>
              <a:ext uri="{FF2B5EF4-FFF2-40B4-BE49-F238E27FC236}">
                <a16:creationId xmlns:a16="http://schemas.microsoft.com/office/drawing/2014/main" id="{64A37BBD-3CA2-4C3C-BA5E-44889CECF931}"/>
              </a:ext>
            </a:extLst>
          </p:cNvPr>
          <p:cNvSpPr>
            <a:spLocks noGrp="1"/>
          </p:cNvSpPr>
          <p:nvPr>
            <p:ph idx="1"/>
          </p:nvPr>
        </p:nvSpPr>
        <p:spPr>
          <a:xfrm>
            <a:off x="152400" y="1676400"/>
            <a:ext cx="5029200" cy="4038600"/>
          </a:xfrm>
        </p:spPr>
        <p:txBody>
          <a:bodyPr/>
          <a:lstStyle/>
          <a:p>
            <a:r>
              <a:rPr lang="en-US" sz="2400" dirty="0"/>
              <a:t>Measures the heart’s “summed” action potential</a:t>
            </a:r>
          </a:p>
          <a:p>
            <a:r>
              <a:rPr lang="en-US" sz="2400" dirty="0"/>
              <a:t>Each AP in the cardiac wave </a:t>
            </a:r>
            <a:r>
              <a:rPr lang="en-US" sz="2400" dirty="0">
                <a:cs typeface="Times New Roman" panose="02020603050405020304" pitchFamily="18" charset="0"/>
              </a:rPr>
              <a:t>→ small current travels through the body to the ECG electrodes</a:t>
            </a:r>
          </a:p>
          <a:p>
            <a:r>
              <a:rPr lang="en-US" sz="2400" dirty="0">
                <a:cs typeface="Times New Roman" panose="02020603050405020304" pitchFamily="18" charset="0"/>
              </a:rPr>
              <a:t>Different heart cells are oriented in different directions; vector dot products cause different results depending on where electrodes are attached</a:t>
            </a:r>
          </a:p>
          <a:p>
            <a:pPr lvl="1"/>
            <a:endParaRPr lang="en-US" dirty="0"/>
          </a:p>
        </p:txBody>
      </p:sp>
      <p:sp>
        <p:nvSpPr>
          <p:cNvPr id="4" name="Footer Placeholder 3">
            <a:extLst>
              <a:ext uri="{FF2B5EF4-FFF2-40B4-BE49-F238E27FC236}">
                <a16:creationId xmlns:a16="http://schemas.microsoft.com/office/drawing/2014/main" id="{A6393DDC-8F13-4E62-AB53-066A62015C47}"/>
              </a:ext>
            </a:extLst>
          </p:cNvPr>
          <p:cNvSpPr>
            <a:spLocks noGrp="1"/>
          </p:cNvSpPr>
          <p:nvPr>
            <p:ph type="ftr" sz="quarter" idx="11"/>
          </p:nvPr>
        </p:nvSpPr>
        <p:spPr/>
        <p:txBody>
          <a:bodyPr/>
          <a:lstStyle/>
          <a:p>
            <a:pPr>
              <a:defRPr/>
            </a:pPr>
            <a:r>
              <a:rPr lang="en-US"/>
              <a:t>EE 123 -- Bioelectricity</a:t>
            </a:r>
            <a:endParaRPr lang="en-US" dirty="0"/>
          </a:p>
        </p:txBody>
      </p:sp>
      <p:pic>
        <p:nvPicPr>
          <p:cNvPr id="6" name="Picture 5" descr="A drawing of a person&#10;&#10;Description automatically generated">
            <a:extLst>
              <a:ext uri="{FF2B5EF4-FFF2-40B4-BE49-F238E27FC236}">
                <a16:creationId xmlns:a16="http://schemas.microsoft.com/office/drawing/2014/main" id="{A2E43DFE-8A51-2794-5A2F-B6EB767110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447800"/>
            <a:ext cx="3171511" cy="4572000"/>
          </a:xfrm>
          <a:prstGeom prst="rect">
            <a:avLst/>
          </a:prstGeom>
        </p:spPr>
      </p:pic>
    </p:spTree>
    <p:extLst>
      <p:ext uri="{BB962C8B-B14F-4D97-AF65-F5344CB8AC3E}">
        <p14:creationId xmlns:p14="http://schemas.microsoft.com/office/powerpoint/2010/main" val="3551068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Atrial conduction</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36675" y="1219200"/>
            <a:ext cx="4811650" cy="995064"/>
          </a:xfrm>
        </p:spPr>
        <p:txBody>
          <a:bodyPr/>
          <a:lstStyle/>
          <a:p>
            <a:r>
              <a:rPr lang="en-US" sz="2400" dirty="0"/>
              <a:t>P wave = atrium firing</a:t>
            </a:r>
            <a:endParaRPr lang="en-US" dirty="0"/>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SA</a:t>
            </a:r>
          </a:p>
        </p:txBody>
      </p:sp>
      <p:cxnSp>
        <p:nvCxnSpPr>
          <p:cNvPr id="15" name="Straight Arrow Connector 14">
            <a:extLst>
              <a:ext uri="{FF2B5EF4-FFF2-40B4-BE49-F238E27FC236}">
                <a16:creationId xmlns:a16="http://schemas.microsoft.com/office/drawing/2014/main" id="{6F6B7238-6C9D-4B5C-8179-E59CC3828588}"/>
              </a:ext>
            </a:extLst>
          </p:cNvPr>
          <p:cNvCxnSpPr>
            <a:cxnSpLocks/>
            <a:stCxn id="14" idx="6"/>
          </p:cNvCxnSpPr>
          <p:nvPr/>
        </p:nvCxnSpPr>
        <p:spPr>
          <a:xfrm flipV="1">
            <a:off x="1219200" y="3073399"/>
            <a:ext cx="7620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AEC175F-A66F-4AE7-A729-0404CBE0EEEC}"/>
              </a:ext>
            </a:extLst>
          </p:cNvPr>
          <p:cNvCxnSpPr>
            <a:cxnSpLocks/>
          </p:cNvCxnSpPr>
          <p:nvPr/>
        </p:nvCxnSpPr>
        <p:spPr>
          <a:xfrm>
            <a:off x="2082798"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6C2190E-9B61-4EDD-A390-784E67B02F6D}"/>
              </a:ext>
            </a:extLst>
          </p:cNvPr>
          <p:cNvCxnSpPr>
            <a:cxnSpLocks/>
            <a:stCxn id="14" idx="6"/>
          </p:cNvCxnSpPr>
          <p:nvPr/>
        </p:nvCxnSpPr>
        <p:spPr>
          <a:xfrm flipH="1">
            <a:off x="533400" y="3263899"/>
            <a:ext cx="685800" cy="6223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DBE62C6-DB88-4B74-A590-012251EC7164}"/>
              </a:ext>
            </a:extLst>
          </p:cNvPr>
          <p:cNvCxnSpPr>
            <a:cxnSpLocks/>
          </p:cNvCxnSpPr>
          <p:nvPr/>
        </p:nvCxnSpPr>
        <p:spPr>
          <a:xfrm flipV="1">
            <a:off x="1219200" y="3352800"/>
            <a:ext cx="762000" cy="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5EB2F5D-164A-43A9-95BF-257270CC3736}"/>
              </a:ext>
            </a:extLst>
          </p:cNvPr>
          <p:cNvCxnSpPr>
            <a:cxnSpLocks/>
          </p:cNvCxnSpPr>
          <p:nvPr/>
        </p:nvCxnSpPr>
        <p:spPr>
          <a:xfrm flipH="1">
            <a:off x="685800" y="3454399"/>
            <a:ext cx="459697" cy="5842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388F061-7419-4F42-94E4-A3CA17846261}"/>
              </a:ext>
            </a:extLst>
          </p:cNvPr>
          <p:cNvCxnSpPr>
            <a:cxnSpLocks/>
          </p:cNvCxnSpPr>
          <p:nvPr/>
        </p:nvCxnSpPr>
        <p:spPr>
          <a:xfrm flipV="1">
            <a:off x="2110666" y="3200400"/>
            <a:ext cx="503770" cy="1015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B3CB1D5-E6D3-401E-A2C6-9EFE55669FFA}"/>
              </a:ext>
            </a:extLst>
          </p:cNvPr>
          <p:cNvCxnSpPr>
            <a:cxnSpLocks/>
          </p:cNvCxnSpPr>
          <p:nvPr/>
        </p:nvCxnSpPr>
        <p:spPr>
          <a:xfrm>
            <a:off x="1219200" y="3441702"/>
            <a:ext cx="538394" cy="119294"/>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D2C7338-58B5-4F82-84C2-520E9063A4E8}"/>
              </a:ext>
            </a:extLst>
          </p:cNvPr>
          <p:cNvCxnSpPr>
            <a:cxnSpLocks/>
          </p:cNvCxnSpPr>
          <p:nvPr/>
        </p:nvCxnSpPr>
        <p:spPr>
          <a:xfrm>
            <a:off x="2667000"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862F42F-1045-4DD1-9992-7A2792451EE6}"/>
              </a:ext>
            </a:extLst>
          </p:cNvPr>
          <p:cNvCxnSpPr>
            <a:cxnSpLocks/>
          </p:cNvCxnSpPr>
          <p:nvPr/>
        </p:nvCxnSpPr>
        <p:spPr>
          <a:xfrm>
            <a:off x="2668762" y="32766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8" name="Freeform: Shape 17">
            <a:extLst>
              <a:ext uri="{FF2B5EF4-FFF2-40B4-BE49-F238E27FC236}">
                <a16:creationId xmlns:a16="http://schemas.microsoft.com/office/drawing/2014/main" id="{367DB4ED-CD61-48BA-8968-115B73EFFFA4}"/>
              </a:ext>
            </a:extLst>
          </p:cNvPr>
          <p:cNvSpPr/>
          <p:nvPr/>
        </p:nvSpPr>
        <p:spPr>
          <a:xfrm>
            <a:off x="5029200" y="5210665"/>
            <a:ext cx="537005" cy="177781"/>
          </a:xfrm>
          <a:custGeom>
            <a:avLst/>
            <a:gdLst>
              <a:gd name="connsiteX0" fmla="*/ 0 w 1219200"/>
              <a:gd name="connsiteY0" fmla="*/ 403629 h 403629"/>
              <a:gd name="connsiteX1" fmla="*/ 321733 w 1219200"/>
              <a:gd name="connsiteY1" fmla="*/ 158096 h 403629"/>
              <a:gd name="connsiteX2" fmla="*/ 567266 w 1219200"/>
              <a:gd name="connsiteY2" fmla="*/ 56496 h 403629"/>
              <a:gd name="connsiteX3" fmla="*/ 685800 w 1219200"/>
              <a:gd name="connsiteY3" fmla="*/ 22629 h 403629"/>
              <a:gd name="connsiteX4" fmla="*/ 804333 w 1219200"/>
              <a:gd name="connsiteY4" fmla="*/ 5696 h 403629"/>
              <a:gd name="connsiteX5" fmla="*/ 965200 w 1219200"/>
              <a:gd name="connsiteY5" fmla="*/ 124229 h 403629"/>
              <a:gd name="connsiteX6" fmla="*/ 1219200 w 1219200"/>
              <a:gd name="connsiteY6" fmla="*/ 403629 h 4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403629">
                <a:moveTo>
                  <a:pt x="0" y="403629"/>
                </a:moveTo>
                <a:cubicBezTo>
                  <a:pt x="113594" y="309790"/>
                  <a:pt x="227189" y="215951"/>
                  <a:pt x="321733" y="158096"/>
                </a:cubicBezTo>
                <a:cubicBezTo>
                  <a:pt x="416277" y="100240"/>
                  <a:pt x="506588" y="79074"/>
                  <a:pt x="567266" y="56496"/>
                </a:cubicBezTo>
                <a:cubicBezTo>
                  <a:pt x="627944" y="33918"/>
                  <a:pt x="646289" y="31096"/>
                  <a:pt x="685800" y="22629"/>
                </a:cubicBezTo>
                <a:cubicBezTo>
                  <a:pt x="725311" y="14162"/>
                  <a:pt x="757766" y="-11237"/>
                  <a:pt x="804333" y="5696"/>
                </a:cubicBezTo>
                <a:cubicBezTo>
                  <a:pt x="850900" y="22629"/>
                  <a:pt x="896056" y="57907"/>
                  <a:pt x="965200" y="124229"/>
                </a:cubicBezTo>
                <a:cubicBezTo>
                  <a:pt x="1034344" y="190551"/>
                  <a:pt x="1126772" y="297090"/>
                  <a:pt x="1219200" y="403629"/>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F718454-FE6D-461C-8C76-36B6CC813AE2}"/>
              </a:ext>
            </a:extLst>
          </p:cNvPr>
          <p:cNvSpPr/>
          <p:nvPr/>
        </p:nvSpPr>
        <p:spPr>
          <a:xfrm>
            <a:off x="6774466" y="5119944"/>
            <a:ext cx="540734" cy="291193"/>
          </a:xfrm>
          <a:custGeom>
            <a:avLst/>
            <a:gdLst>
              <a:gd name="connsiteX0" fmla="*/ 0 w 1227666"/>
              <a:gd name="connsiteY0" fmla="*/ 661116 h 661116"/>
              <a:gd name="connsiteX1" fmla="*/ 533400 w 1227666"/>
              <a:gd name="connsiteY1" fmla="*/ 102316 h 661116"/>
              <a:gd name="connsiteX2" fmla="*/ 694266 w 1227666"/>
              <a:gd name="connsiteY2" fmla="*/ 9182 h 661116"/>
              <a:gd name="connsiteX3" fmla="*/ 762000 w 1227666"/>
              <a:gd name="connsiteY3" fmla="*/ 9182 h 661116"/>
              <a:gd name="connsiteX4" fmla="*/ 872066 w 1227666"/>
              <a:gd name="connsiteY4" fmla="*/ 59982 h 661116"/>
              <a:gd name="connsiteX5" fmla="*/ 1041400 w 1227666"/>
              <a:gd name="connsiteY5" fmla="*/ 297049 h 661116"/>
              <a:gd name="connsiteX6" fmla="*/ 1227666 w 1227666"/>
              <a:gd name="connsiteY6" fmla="*/ 644182 h 66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66" h="661116">
                <a:moveTo>
                  <a:pt x="0" y="661116"/>
                </a:moveTo>
                <a:cubicBezTo>
                  <a:pt x="208844" y="436044"/>
                  <a:pt x="417689" y="210972"/>
                  <a:pt x="533400" y="102316"/>
                </a:cubicBezTo>
                <a:cubicBezTo>
                  <a:pt x="649111" y="-6340"/>
                  <a:pt x="656166" y="24704"/>
                  <a:pt x="694266" y="9182"/>
                </a:cubicBezTo>
                <a:cubicBezTo>
                  <a:pt x="732366" y="-6340"/>
                  <a:pt x="732367" y="715"/>
                  <a:pt x="762000" y="9182"/>
                </a:cubicBezTo>
                <a:cubicBezTo>
                  <a:pt x="791633" y="17649"/>
                  <a:pt x="825499" y="12004"/>
                  <a:pt x="872066" y="59982"/>
                </a:cubicBezTo>
                <a:cubicBezTo>
                  <a:pt x="918633" y="107960"/>
                  <a:pt x="982133" y="199682"/>
                  <a:pt x="1041400" y="297049"/>
                </a:cubicBezTo>
                <a:cubicBezTo>
                  <a:pt x="1100667" y="394416"/>
                  <a:pt x="1164166" y="519299"/>
                  <a:pt x="1227666" y="644182"/>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847D7D75-C0D9-41C7-B577-8EDE90FBF478}"/>
              </a:ext>
            </a:extLst>
          </p:cNvPr>
          <p:cNvSpPr/>
          <p:nvPr/>
        </p:nvSpPr>
        <p:spPr>
          <a:xfrm>
            <a:off x="5569934" y="3848286"/>
            <a:ext cx="1211991" cy="1942914"/>
          </a:xfrm>
          <a:custGeom>
            <a:avLst/>
            <a:gdLst>
              <a:gd name="connsiteX0" fmla="*/ 0 w 2751667"/>
              <a:gd name="connsiteY0" fmla="*/ 3513666 h 4411133"/>
              <a:gd name="connsiteX1" fmla="*/ 753534 w 2751667"/>
              <a:gd name="connsiteY1" fmla="*/ 3513666 h 4411133"/>
              <a:gd name="connsiteX2" fmla="*/ 982134 w 2751667"/>
              <a:gd name="connsiteY2" fmla="*/ 3937000 h 4411133"/>
              <a:gd name="connsiteX3" fmla="*/ 1236134 w 2751667"/>
              <a:gd name="connsiteY3" fmla="*/ 0 h 4411133"/>
              <a:gd name="connsiteX4" fmla="*/ 1481667 w 2751667"/>
              <a:gd name="connsiteY4" fmla="*/ 4411133 h 4411133"/>
              <a:gd name="connsiteX5" fmla="*/ 1744134 w 2751667"/>
              <a:gd name="connsiteY5" fmla="*/ 3496733 h 4411133"/>
              <a:gd name="connsiteX6" fmla="*/ 2751667 w 2751667"/>
              <a:gd name="connsiteY6" fmla="*/ 3496733 h 441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667" h="4411133">
                <a:moveTo>
                  <a:pt x="0" y="3513666"/>
                </a:moveTo>
                <a:lnTo>
                  <a:pt x="753534" y="3513666"/>
                </a:lnTo>
                <a:lnTo>
                  <a:pt x="982134" y="3937000"/>
                </a:lnTo>
                <a:lnTo>
                  <a:pt x="1236134" y="0"/>
                </a:lnTo>
                <a:lnTo>
                  <a:pt x="1481667" y="4411133"/>
                </a:lnTo>
                <a:lnTo>
                  <a:pt x="1744134" y="3496733"/>
                </a:lnTo>
                <a:lnTo>
                  <a:pt x="2751667" y="3496733"/>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045FEF-1BDE-4369-A345-7F96AA22AC8A}"/>
              </a:ext>
            </a:extLst>
          </p:cNvPr>
          <p:cNvSpPr txBox="1"/>
          <p:nvPr/>
        </p:nvSpPr>
        <p:spPr>
          <a:xfrm>
            <a:off x="5105400" y="5223180"/>
            <a:ext cx="304800" cy="461665"/>
          </a:xfrm>
          <a:prstGeom prst="rect">
            <a:avLst/>
          </a:prstGeom>
          <a:noFill/>
        </p:spPr>
        <p:txBody>
          <a:bodyPr wrap="square" rtlCol="0">
            <a:spAutoFit/>
          </a:bodyPr>
          <a:lstStyle/>
          <a:p>
            <a:r>
              <a:rPr lang="en-US" dirty="0">
                <a:solidFill>
                  <a:srgbClr val="FF0000"/>
                </a:solidFill>
              </a:rPr>
              <a:t>P</a:t>
            </a:r>
          </a:p>
        </p:txBody>
      </p:sp>
      <p:sp>
        <p:nvSpPr>
          <p:cNvPr id="22" name="TextBox 21">
            <a:extLst>
              <a:ext uri="{FF2B5EF4-FFF2-40B4-BE49-F238E27FC236}">
                <a16:creationId xmlns:a16="http://schemas.microsoft.com/office/drawing/2014/main" id="{89625466-0817-4ABD-BD1A-9BB227ABEDD7}"/>
              </a:ext>
            </a:extLst>
          </p:cNvPr>
          <p:cNvSpPr txBox="1"/>
          <p:nvPr/>
        </p:nvSpPr>
        <p:spPr>
          <a:xfrm>
            <a:off x="5812930" y="5422669"/>
            <a:ext cx="304800" cy="461665"/>
          </a:xfrm>
          <a:prstGeom prst="rect">
            <a:avLst/>
          </a:prstGeom>
          <a:noFill/>
        </p:spPr>
        <p:txBody>
          <a:bodyPr wrap="square" rtlCol="0">
            <a:spAutoFit/>
          </a:bodyPr>
          <a:lstStyle/>
          <a:p>
            <a:r>
              <a:rPr lang="en-US" dirty="0">
                <a:solidFill>
                  <a:schemeClr val="accent2"/>
                </a:solidFill>
              </a:rPr>
              <a:t>Q</a:t>
            </a:r>
          </a:p>
        </p:txBody>
      </p:sp>
      <p:sp>
        <p:nvSpPr>
          <p:cNvPr id="23" name="TextBox 22">
            <a:extLst>
              <a:ext uri="{FF2B5EF4-FFF2-40B4-BE49-F238E27FC236}">
                <a16:creationId xmlns:a16="http://schemas.microsoft.com/office/drawing/2014/main" id="{352DDA8F-94F3-48C5-9D73-35056F21E3FD}"/>
              </a:ext>
            </a:extLst>
          </p:cNvPr>
          <p:cNvSpPr txBox="1"/>
          <p:nvPr/>
        </p:nvSpPr>
        <p:spPr>
          <a:xfrm>
            <a:off x="6028329" y="3587634"/>
            <a:ext cx="304800" cy="461665"/>
          </a:xfrm>
          <a:prstGeom prst="rect">
            <a:avLst/>
          </a:prstGeom>
          <a:noFill/>
        </p:spPr>
        <p:txBody>
          <a:bodyPr wrap="square" rtlCol="0">
            <a:spAutoFit/>
          </a:bodyPr>
          <a:lstStyle/>
          <a:p>
            <a:r>
              <a:rPr lang="en-US" dirty="0">
                <a:solidFill>
                  <a:schemeClr val="accent2"/>
                </a:solidFill>
              </a:rPr>
              <a:t>R</a:t>
            </a:r>
          </a:p>
        </p:txBody>
      </p:sp>
      <p:sp>
        <p:nvSpPr>
          <p:cNvPr id="24" name="TextBox 23">
            <a:extLst>
              <a:ext uri="{FF2B5EF4-FFF2-40B4-BE49-F238E27FC236}">
                <a16:creationId xmlns:a16="http://schemas.microsoft.com/office/drawing/2014/main" id="{279CF002-560B-41F1-91E9-805DAEB59D88}"/>
              </a:ext>
            </a:extLst>
          </p:cNvPr>
          <p:cNvSpPr txBox="1"/>
          <p:nvPr/>
        </p:nvSpPr>
        <p:spPr>
          <a:xfrm>
            <a:off x="6913598" y="5113867"/>
            <a:ext cx="304800" cy="461665"/>
          </a:xfrm>
          <a:prstGeom prst="rect">
            <a:avLst/>
          </a:prstGeom>
          <a:noFill/>
        </p:spPr>
        <p:txBody>
          <a:bodyPr wrap="square" rtlCol="0">
            <a:spAutoFit/>
          </a:bodyPr>
          <a:lstStyle/>
          <a:p>
            <a:r>
              <a:rPr lang="en-US" dirty="0">
                <a:solidFill>
                  <a:schemeClr val="accent2"/>
                </a:solidFill>
              </a:rPr>
              <a:t>T</a:t>
            </a:r>
          </a:p>
        </p:txBody>
      </p:sp>
      <p:sp>
        <p:nvSpPr>
          <p:cNvPr id="25" name="TextBox 24">
            <a:extLst>
              <a:ext uri="{FF2B5EF4-FFF2-40B4-BE49-F238E27FC236}">
                <a16:creationId xmlns:a16="http://schemas.microsoft.com/office/drawing/2014/main" id="{29827C04-25D6-419E-AE80-F74079B18BB7}"/>
              </a:ext>
            </a:extLst>
          </p:cNvPr>
          <p:cNvSpPr txBox="1"/>
          <p:nvPr/>
        </p:nvSpPr>
        <p:spPr>
          <a:xfrm>
            <a:off x="6096000" y="5634335"/>
            <a:ext cx="304800" cy="461665"/>
          </a:xfrm>
          <a:prstGeom prst="rect">
            <a:avLst/>
          </a:prstGeom>
          <a:noFill/>
        </p:spPr>
        <p:txBody>
          <a:bodyPr wrap="square" rtlCol="0">
            <a:spAutoFit/>
          </a:bodyPr>
          <a:lstStyle/>
          <a:p>
            <a:r>
              <a:rPr lang="en-US" dirty="0">
                <a:solidFill>
                  <a:schemeClr val="accent2"/>
                </a:solidFill>
              </a:rPr>
              <a:t>S</a:t>
            </a:r>
          </a:p>
        </p:txBody>
      </p:sp>
      <p:sp>
        <p:nvSpPr>
          <p:cNvPr id="28" name="Oval 27">
            <a:extLst>
              <a:ext uri="{FF2B5EF4-FFF2-40B4-BE49-F238E27FC236}">
                <a16:creationId xmlns:a16="http://schemas.microsoft.com/office/drawing/2014/main" id="{2E2FEB2C-3C8D-4D91-909D-3F3DB9611F8F}"/>
              </a:ext>
            </a:extLst>
          </p:cNvPr>
          <p:cNvSpPr/>
          <p:nvPr/>
        </p:nvSpPr>
        <p:spPr>
          <a:xfrm>
            <a:off x="1701798" y="3505200"/>
            <a:ext cx="381000"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spTree>
    <p:extLst>
      <p:ext uri="{BB962C8B-B14F-4D97-AF65-F5344CB8AC3E}">
        <p14:creationId xmlns:p14="http://schemas.microsoft.com/office/powerpoint/2010/main" val="167577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10"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par>
                          <p:cTn id="34" fill="hold">
                            <p:stCondLst>
                              <p:cond delay="1500"/>
                            </p:stCondLst>
                            <p:childTnLst>
                              <p:par>
                                <p:cTn id="35" presetID="10" presetClass="exit" presetSubtype="0" fill="hold" nodeType="after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30"/>
                                        </p:tgtEl>
                                      </p:cBhvr>
                                    </p:animEffect>
                                    <p:set>
                                      <p:cBhvr>
                                        <p:cTn id="43" dur="1" fill="hold">
                                          <p:stCondLst>
                                            <p:cond delay="499"/>
                                          </p:stCondLst>
                                        </p:cTn>
                                        <p:tgtEl>
                                          <p:spTgt spid="30"/>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33"/>
                                        </p:tgtEl>
                                      </p:cBhvr>
                                    </p:animEffect>
                                    <p:set>
                                      <p:cBhvr>
                                        <p:cTn id="46" dur="1" fill="hold">
                                          <p:stCondLst>
                                            <p:cond delay="499"/>
                                          </p:stCondLst>
                                        </p:cTn>
                                        <p:tgtEl>
                                          <p:spTgt spid="33"/>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35"/>
                                        </p:tgtEl>
                                      </p:cBhvr>
                                    </p:animEffect>
                                    <p:set>
                                      <p:cBhvr>
                                        <p:cTn id="49" dur="1" fill="hold">
                                          <p:stCondLst>
                                            <p:cond delay="499"/>
                                          </p:stCondLst>
                                        </p:cTn>
                                        <p:tgtEl>
                                          <p:spTgt spid="35"/>
                                        </p:tgtEl>
                                        <p:attrNameLst>
                                          <p:attrName>style.visibility</p:attrName>
                                        </p:attrNameLst>
                                      </p:cBhvr>
                                      <p:to>
                                        <p:strVal val="hidden"/>
                                      </p:to>
                                    </p:set>
                                  </p:childTnLst>
                                </p:cTn>
                              </p:par>
                            </p:childTnLst>
                          </p:cTn>
                        </p:par>
                        <p:par>
                          <p:cTn id="50" fill="hold">
                            <p:stCondLst>
                              <p:cond delay="2000"/>
                            </p:stCondLst>
                            <p:childTnLst>
                              <p:par>
                                <p:cTn id="51" presetID="10" presetClass="exit" presetSubtype="0" fill="hold" nodeType="afterEffect">
                                  <p:stCondLst>
                                    <p:cond delay="0"/>
                                  </p:stCondLst>
                                  <p:childTnLst>
                                    <p:animEffect transition="out" filter="fade">
                                      <p:cBhvr>
                                        <p:cTn id="52" dur="500"/>
                                        <p:tgtEl>
                                          <p:spTgt spid="34"/>
                                        </p:tgtEl>
                                      </p:cBhvr>
                                    </p:animEffect>
                                    <p:set>
                                      <p:cBhvr>
                                        <p:cTn id="53" dur="1" fill="hold">
                                          <p:stCondLst>
                                            <p:cond delay="499"/>
                                          </p:stCondLst>
                                        </p:cTn>
                                        <p:tgtEl>
                                          <p:spTgt spid="34"/>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6"/>
                                        </p:tgtEl>
                                      </p:cBhvr>
                                    </p:animEffect>
                                    <p:set>
                                      <p:cBhvr>
                                        <p:cTn id="56" dur="1" fill="hold">
                                          <p:stCondLst>
                                            <p:cond delay="499"/>
                                          </p:stCondLst>
                                        </p:cTn>
                                        <p:tgtEl>
                                          <p:spTgt spid="26"/>
                                        </p:tgtEl>
                                        <p:attrNameLst>
                                          <p:attrName>style.visibility</p:attrName>
                                        </p:attrNameLst>
                                      </p:cBhvr>
                                      <p:to>
                                        <p:strVal val="hidden"/>
                                      </p:to>
                                    </p:set>
                                  </p:childTnLst>
                                </p:cTn>
                              </p:par>
                            </p:childTnLst>
                          </p:cTn>
                        </p:par>
                        <p:par>
                          <p:cTn id="57" fill="hold">
                            <p:stCondLst>
                              <p:cond delay="2500"/>
                            </p:stCondLst>
                            <p:childTnLst>
                              <p:par>
                                <p:cTn id="58" presetID="10" presetClass="exit" presetSubtype="0" fill="hold" nodeType="afterEffect">
                                  <p:stCondLst>
                                    <p:cond delay="0"/>
                                  </p:stCondLst>
                                  <p:childTnLst>
                                    <p:animEffect transition="out" filter="fade">
                                      <p:cBhvr>
                                        <p:cTn id="59" dur="500"/>
                                        <p:tgtEl>
                                          <p:spTgt spid="41"/>
                                        </p:tgtEl>
                                      </p:cBhvr>
                                    </p:animEffect>
                                    <p:set>
                                      <p:cBhvr>
                                        <p:cTn id="60" dur="1" fill="hold">
                                          <p:stCondLst>
                                            <p:cond delay="499"/>
                                          </p:stCondLst>
                                        </p:cTn>
                                        <p:tgtEl>
                                          <p:spTgt spid="41"/>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42"/>
                                        </p:tgtEl>
                                      </p:cBhvr>
                                    </p:animEffect>
                                    <p:set>
                                      <p:cBhvr>
                                        <p:cTn id="63"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Ventricular conduction</a:t>
            </a:r>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31" name="Straight Arrow Connector 30">
            <a:extLst>
              <a:ext uri="{FF2B5EF4-FFF2-40B4-BE49-F238E27FC236}">
                <a16:creationId xmlns:a16="http://schemas.microsoft.com/office/drawing/2014/main" id="{26D09A61-FF5E-4840-AECD-53092225083E}"/>
              </a:ext>
            </a:extLst>
          </p:cNvPr>
          <p:cNvCxnSpPr>
            <a:cxnSpLocks/>
          </p:cNvCxnSpPr>
          <p:nvPr/>
        </p:nvCxnSpPr>
        <p:spPr>
          <a:xfrm>
            <a:off x="1905000" y="4724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A6DC73C-A0B3-4216-8231-761841D5F27C}"/>
              </a:ext>
            </a:extLst>
          </p:cNvPr>
          <p:cNvCxnSpPr>
            <a:cxnSpLocks/>
          </p:cNvCxnSpPr>
          <p:nvPr/>
        </p:nvCxnSpPr>
        <p:spPr>
          <a:xfrm>
            <a:off x="1600200" y="46482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AD85BB6-A6E8-4411-99B7-DE744A963FC2}"/>
              </a:ext>
            </a:extLst>
          </p:cNvPr>
          <p:cNvCxnSpPr>
            <a:cxnSpLocks/>
          </p:cNvCxnSpPr>
          <p:nvPr/>
        </p:nvCxnSpPr>
        <p:spPr>
          <a:xfrm>
            <a:off x="2590800" y="44538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ABCAC90-228A-4761-8D72-E0FC7C5F2077}"/>
              </a:ext>
            </a:extLst>
          </p:cNvPr>
          <p:cNvCxnSpPr>
            <a:cxnSpLocks/>
          </p:cNvCxnSpPr>
          <p:nvPr/>
        </p:nvCxnSpPr>
        <p:spPr>
          <a:xfrm>
            <a:off x="2656170" y="4192361"/>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DA1CBC2-97D8-4902-BF87-FA728BBFA803}"/>
              </a:ext>
            </a:extLst>
          </p:cNvPr>
          <p:cNvCxnSpPr>
            <a:cxnSpLocks/>
          </p:cNvCxnSpPr>
          <p:nvPr/>
        </p:nvCxnSpPr>
        <p:spPr>
          <a:xfrm flipH="1" flipV="1">
            <a:off x="2656170" y="3886200"/>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524197F-31A1-4814-B890-E863E29EBF0D}"/>
              </a:ext>
            </a:extLst>
          </p:cNvPr>
          <p:cNvCxnSpPr>
            <a:cxnSpLocks/>
          </p:cNvCxnSpPr>
          <p:nvPr/>
        </p:nvCxnSpPr>
        <p:spPr>
          <a:xfrm flipH="1" flipV="1">
            <a:off x="2808570" y="3886200"/>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57003FA-56D6-48C8-AA42-442FEEF7AEF3}"/>
              </a:ext>
            </a:extLst>
          </p:cNvPr>
          <p:cNvCxnSpPr>
            <a:cxnSpLocks/>
          </p:cNvCxnSpPr>
          <p:nvPr/>
        </p:nvCxnSpPr>
        <p:spPr>
          <a:xfrm flipH="1" flipV="1">
            <a:off x="2960970" y="3962400"/>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C6B2F4B-59B6-4751-A5E9-113B9270AE2E}"/>
              </a:ext>
            </a:extLst>
          </p:cNvPr>
          <p:cNvCxnSpPr>
            <a:cxnSpLocks/>
          </p:cNvCxnSpPr>
          <p:nvPr/>
        </p:nvCxnSpPr>
        <p:spPr>
          <a:xfrm flipH="1" flipV="1">
            <a:off x="3105150" y="3962400"/>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223C536-D521-4183-B08D-2CD18A489616}"/>
              </a:ext>
            </a:extLst>
          </p:cNvPr>
          <p:cNvCxnSpPr>
            <a:cxnSpLocks/>
          </p:cNvCxnSpPr>
          <p:nvPr/>
        </p:nvCxnSpPr>
        <p:spPr>
          <a:xfrm flipV="1">
            <a:off x="3200400" y="4074205"/>
            <a:ext cx="154952" cy="18800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5FD914A-9EB6-4C64-9522-A8E065C26696}"/>
              </a:ext>
            </a:extLst>
          </p:cNvPr>
          <p:cNvCxnSpPr>
            <a:cxnSpLocks/>
          </p:cNvCxnSpPr>
          <p:nvPr/>
        </p:nvCxnSpPr>
        <p:spPr>
          <a:xfrm>
            <a:off x="3054944" y="4343400"/>
            <a:ext cx="297856" cy="329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F1D6E35-A7F5-41F5-AE94-667B95229919}"/>
              </a:ext>
            </a:extLst>
          </p:cNvPr>
          <p:cNvCxnSpPr>
            <a:cxnSpLocks/>
          </p:cNvCxnSpPr>
          <p:nvPr/>
        </p:nvCxnSpPr>
        <p:spPr>
          <a:xfrm flipH="1">
            <a:off x="2786968" y="4419601"/>
            <a:ext cx="32432" cy="3047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67C7091-DB06-4BD4-B901-A92F970A9CFA}"/>
              </a:ext>
            </a:extLst>
          </p:cNvPr>
          <p:cNvCxnSpPr>
            <a:cxnSpLocks/>
          </p:cNvCxnSpPr>
          <p:nvPr/>
        </p:nvCxnSpPr>
        <p:spPr>
          <a:xfrm flipH="1" flipV="1">
            <a:off x="3124200" y="4424589"/>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ADA9842-D996-4C93-9DFF-9F8A2B5910DB}"/>
              </a:ext>
            </a:extLst>
          </p:cNvPr>
          <p:cNvCxnSpPr>
            <a:cxnSpLocks/>
          </p:cNvCxnSpPr>
          <p:nvPr/>
        </p:nvCxnSpPr>
        <p:spPr>
          <a:xfrm flipH="1" flipV="1">
            <a:off x="1295400" y="4606272"/>
            <a:ext cx="261032" cy="118128"/>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29D3892-063F-4A3E-815F-C29063DDB780}"/>
              </a:ext>
            </a:extLst>
          </p:cNvPr>
          <p:cNvCxnSpPr>
            <a:cxnSpLocks/>
          </p:cNvCxnSpPr>
          <p:nvPr/>
        </p:nvCxnSpPr>
        <p:spPr>
          <a:xfrm flipH="1" flipV="1">
            <a:off x="1295400" y="4724400"/>
            <a:ext cx="261032" cy="118128"/>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DEA3A55-ADCE-4566-B00B-BE883D32F4E7}"/>
              </a:ext>
            </a:extLst>
          </p:cNvPr>
          <p:cNvCxnSpPr>
            <a:cxnSpLocks/>
          </p:cNvCxnSpPr>
          <p:nvPr/>
        </p:nvCxnSpPr>
        <p:spPr>
          <a:xfrm flipH="1" flipV="1">
            <a:off x="1339168" y="4834872"/>
            <a:ext cx="261032" cy="118128"/>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817B340-7300-4D70-947D-6960A31B0C5A}"/>
              </a:ext>
            </a:extLst>
          </p:cNvPr>
          <p:cNvCxnSpPr>
            <a:cxnSpLocks/>
          </p:cNvCxnSpPr>
          <p:nvPr/>
        </p:nvCxnSpPr>
        <p:spPr>
          <a:xfrm flipH="1" flipV="1">
            <a:off x="1295400" y="4953000"/>
            <a:ext cx="261032" cy="118128"/>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7A574EF-6FF7-485D-9226-FDACB39372C2}"/>
              </a:ext>
            </a:extLst>
          </p:cNvPr>
          <p:cNvCxnSpPr>
            <a:cxnSpLocks/>
          </p:cNvCxnSpPr>
          <p:nvPr/>
        </p:nvCxnSpPr>
        <p:spPr>
          <a:xfrm flipV="1">
            <a:off x="1912034" y="4530073"/>
            <a:ext cx="267633" cy="19432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43FAD23-5416-41A5-ADC6-AEA660742024}"/>
              </a:ext>
            </a:extLst>
          </p:cNvPr>
          <p:cNvCxnSpPr>
            <a:cxnSpLocks/>
          </p:cNvCxnSpPr>
          <p:nvPr/>
        </p:nvCxnSpPr>
        <p:spPr>
          <a:xfrm>
            <a:off x="1905000" y="4994928"/>
            <a:ext cx="304800" cy="110472"/>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666C6AE-03BA-4172-A52D-A3E3153A122B}"/>
              </a:ext>
            </a:extLst>
          </p:cNvPr>
          <p:cNvCxnSpPr>
            <a:cxnSpLocks/>
          </p:cNvCxnSpPr>
          <p:nvPr/>
        </p:nvCxnSpPr>
        <p:spPr>
          <a:xfrm flipV="1">
            <a:off x="1708832" y="4528712"/>
            <a:ext cx="40001" cy="237616"/>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692B2B4-65C6-4C03-B7DE-970704CE6E10}"/>
              </a:ext>
            </a:extLst>
          </p:cNvPr>
          <p:cNvCxnSpPr>
            <a:cxnSpLocks/>
          </p:cNvCxnSpPr>
          <p:nvPr/>
        </p:nvCxnSpPr>
        <p:spPr>
          <a:xfrm>
            <a:off x="1708832" y="5105400"/>
            <a:ext cx="152399" cy="262872"/>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a16="http://schemas.microsoft.com/office/drawing/2014/main" id="{EBE13DF5-0931-4D33-B74E-75CF8585BF44}"/>
              </a:ext>
            </a:extLst>
          </p:cNvPr>
          <p:cNvSpPr txBox="1">
            <a:spLocks/>
          </p:cNvSpPr>
          <p:nvPr/>
        </p:nvSpPr>
        <p:spPr bwMode="auto">
          <a:xfrm>
            <a:off x="4027770" y="1295401"/>
            <a:ext cx="4849530" cy="2459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dirty="0"/>
              <a:t>Purkinje fibers have seeded the AP on much of the ventricular surface</a:t>
            </a:r>
          </a:p>
          <a:p>
            <a:r>
              <a:rPr lang="en-US" sz="2400" dirty="0"/>
              <a:t>Now it squeezes the entire muscle all at once</a:t>
            </a:r>
          </a:p>
          <a:p>
            <a:r>
              <a:rPr lang="en-US" sz="2400" dirty="0"/>
              <a:t>Why is QRS complex taller &amp; skinnier than the P wave?</a:t>
            </a:r>
          </a:p>
          <a:p>
            <a:pPr marL="0" indent="0">
              <a:buNone/>
            </a:pPr>
            <a:endParaRPr lang="en-US" sz="2800" dirty="0"/>
          </a:p>
        </p:txBody>
      </p:sp>
      <p:sp>
        <p:nvSpPr>
          <p:cNvPr id="30" name="Freeform: Shape 29">
            <a:extLst>
              <a:ext uri="{FF2B5EF4-FFF2-40B4-BE49-F238E27FC236}">
                <a16:creationId xmlns:a16="http://schemas.microsoft.com/office/drawing/2014/main" id="{22AA4E4E-42E9-4773-BDD9-FE0299A950F2}"/>
              </a:ext>
            </a:extLst>
          </p:cNvPr>
          <p:cNvSpPr/>
          <p:nvPr/>
        </p:nvSpPr>
        <p:spPr>
          <a:xfrm>
            <a:off x="5029200" y="5210665"/>
            <a:ext cx="537005" cy="177781"/>
          </a:xfrm>
          <a:custGeom>
            <a:avLst/>
            <a:gdLst>
              <a:gd name="connsiteX0" fmla="*/ 0 w 1219200"/>
              <a:gd name="connsiteY0" fmla="*/ 403629 h 403629"/>
              <a:gd name="connsiteX1" fmla="*/ 321733 w 1219200"/>
              <a:gd name="connsiteY1" fmla="*/ 158096 h 403629"/>
              <a:gd name="connsiteX2" fmla="*/ 567266 w 1219200"/>
              <a:gd name="connsiteY2" fmla="*/ 56496 h 403629"/>
              <a:gd name="connsiteX3" fmla="*/ 685800 w 1219200"/>
              <a:gd name="connsiteY3" fmla="*/ 22629 h 403629"/>
              <a:gd name="connsiteX4" fmla="*/ 804333 w 1219200"/>
              <a:gd name="connsiteY4" fmla="*/ 5696 h 403629"/>
              <a:gd name="connsiteX5" fmla="*/ 965200 w 1219200"/>
              <a:gd name="connsiteY5" fmla="*/ 124229 h 403629"/>
              <a:gd name="connsiteX6" fmla="*/ 1219200 w 1219200"/>
              <a:gd name="connsiteY6" fmla="*/ 403629 h 4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403629">
                <a:moveTo>
                  <a:pt x="0" y="403629"/>
                </a:moveTo>
                <a:cubicBezTo>
                  <a:pt x="113594" y="309790"/>
                  <a:pt x="227189" y="215951"/>
                  <a:pt x="321733" y="158096"/>
                </a:cubicBezTo>
                <a:cubicBezTo>
                  <a:pt x="416277" y="100240"/>
                  <a:pt x="506588" y="79074"/>
                  <a:pt x="567266" y="56496"/>
                </a:cubicBezTo>
                <a:cubicBezTo>
                  <a:pt x="627944" y="33918"/>
                  <a:pt x="646289" y="31096"/>
                  <a:pt x="685800" y="22629"/>
                </a:cubicBezTo>
                <a:cubicBezTo>
                  <a:pt x="725311" y="14162"/>
                  <a:pt x="757766" y="-11237"/>
                  <a:pt x="804333" y="5696"/>
                </a:cubicBezTo>
                <a:cubicBezTo>
                  <a:pt x="850900" y="22629"/>
                  <a:pt x="896056" y="57907"/>
                  <a:pt x="965200" y="124229"/>
                </a:cubicBezTo>
                <a:cubicBezTo>
                  <a:pt x="1034344" y="190551"/>
                  <a:pt x="1126772" y="297090"/>
                  <a:pt x="1219200" y="403629"/>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56A9731E-2A03-401A-BD3A-010AAEDBB73A}"/>
              </a:ext>
            </a:extLst>
          </p:cNvPr>
          <p:cNvSpPr/>
          <p:nvPr/>
        </p:nvSpPr>
        <p:spPr>
          <a:xfrm>
            <a:off x="6774466" y="5119007"/>
            <a:ext cx="540734" cy="291193"/>
          </a:xfrm>
          <a:custGeom>
            <a:avLst/>
            <a:gdLst>
              <a:gd name="connsiteX0" fmla="*/ 0 w 1227666"/>
              <a:gd name="connsiteY0" fmla="*/ 661116 h 661116"/>
              <a:gd name="connsiteX1" fmla="*/ 533400 w 1227666"/>
              <a:gd name="connsiteY1" fmla="*/ 102316 h 661116"/>
              <a:gd name="connsiteX2" fmla="*/ 694266 w 1227666"/>
              <a:gd name="connsiteY2" fmla="*/ 9182 h 661116"/>
              <a:gd name="connsiteX3" fmla="*/ 762000 w 1227666"/>
              <a:gd name="connsiteY3" fmla="*/ 9182 h 661116"/>
              <a:gd name="connsiteX4" fmla="*/ 872066 w 1227666"/>
              <a:gd name="connsiteY4" fmla="*/ 59982 h 661116"/>
              <a:gd name="connsiteX5" fmla="*/ 1041400 w 1227666"/>
              <a:gd name="connsiteY5" fmla="*/ 297049 h 661116"/>
              <a:gd name="connsiteX6" fmla="*/ 1227666 w 1227666"/>
              <a:gd name="connsiteY6" fmla="*/ 644182 h 66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66" h="661116">
                <a:moveTo>
                  <a:pt x="0" y="661116"/>
                </a:moveTo>
                <a:cubicBezTo>
                  <a:pt x="208844" y="436044"/>
                  <a:pt x="417689" y="210972"/>
                  <a:pt x="533400" y="102316"/>
                </a:cubicBezTo>
                <a:cubicBezTo>
                  <a:pt x="649111" y="-6340"/>
                  <a:pt x="656166" y="24704"/>
                  <a:pt x="694266" y="9182"/>
                </a:cubicBezTo>
                <a:cubicBezTo>
                  <a:pt x="732366" y="-6340"/>
                  <a:pt x="732367" y="715"/>
                  <a:pt x="762000" y="9182"/>
                </a:cubicBezTo>
                <a:cubicBezTo>
                  <a:pt x="791633" y="17649"/>
                  <a:pt x="825499" y="12004"/>
                  <a:pt x="872066" y="59982"/>
                </a:cubicBezTo>
                <a:cubicBezTo>
                  <a:pt x="918633" y="107960"/>
                  <a:pt x="982133" y="199682"/>
                  <a:pt x="1041400" y="297049"/>
                </a:cubicBezTo>
                <a:cubicBezTo>
                  <a:pt x="1100667" y="394416"/>
                  <a:pt x="1164166" y="519299"/>
                  <a:pt x="1227666" y="644182"/>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3F6E7409-67BC-4831-885E-E660482883B4}"/>
              </a:ext>
            </a:extLst>
          </p:cNvPr>
          <p:cNvSpPr/>
          <p:nvPr/>
        </p:nvSpPr>
        <p:spPr>
          <a:xfrm>
            <a:off x="5569934" y="3848286"/>
            <a:ext cx="1211991" cy="1942914"/>
          </a:xfrm>
          <a:custGeom>
            <a:avLst/>
            <a:gdLst>
              <a:gd name="connsiteX0" fmla="*/ 0 w 2751667"/>
              <a:gd name="connsiteY0" fmla="*/ 3513666 h 4411133"/>
              <a:gd name="connsiteX1" fmla="*/ 753534 w 2751667"/>
              <a:gd name="connsiteY1" fmla="*/ 3513666 h 4411133"/>
              <a:gd name="connsiteX2" fmla="*/ 982134 w 2751667"/>
              <a:gd name="connsiteY2" fmla="*/ 3937000 h 4411133"/>
              <a:gd name="connsiteX3" fmla="*/ 1236134 w 2751667"/>
              <a:gd name="connsiteY3" fmla="*/ 0 h 4411133"/>
              <a:gd name="connsiteX4" fmla="*/ 1481667 w 2751667"/>
              <a:gd name="connsiteY4" fmla="*/ 4411133 h 4411133"/>
              <a:gd name="connsiteX5" fmla="*/ 1744134 w 2751667"/>
              <a:gd name="connsiteY5" fmla="*/ 3496733 h 4411133"/>
              <a:gd name="connsiteX6" fmla="*/ 2751667 w 2751667"/>
              <a:gd name="connsiteY6" fmla="*/ 3496733 h 441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667" h="4411133">
                <a:moveTo>
                  <a:pt x="0" y="3513666"/>
                </a:moveTo>
                <a:lnTo>
                  <a:pt x="753534" y="3513666"/>
                </a:lnTo>
                <a:lnTo>
                  <a:pt x="982134" y="3937000"/>
                </a:lnTo>
                <a:lnTo>
                  <a:pt x="1236134" y="0"/>
                </a:lnTo>
                <a:lnTo>
                  <a:pt x="1481667" y="4411133"/>
                </a:lnTo>
                <a:lnTo>
                  <a:pt x="1744134" y="3496733"/>
                </a:lnTo>
                <a:lnTo>
                  <a:pt x="2751667" y="3496733"/>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04F6696D-D3AA-48B8-81D5-DADCDC0E0888}"/>
              </a:ext>
            </a:extLst>
          </p:cNvPr>
          <p:cNvSpPr txBox="1"/>
          <p:nvPr/>
        </p:nvSpPr>
        <p:spPr>
          <a:xfrm>
            <a:off x="5105400" y="5223180"/>
            <a:ext cx="304800" cy="461665"/>
          </a:xfrm>
          <a:prstGeom prst="rect">
            <a:avLst/>
          </a:prstGeom>
          <a:noFill/>
        </p:spPr>
        <p:txBody>
          <a:bodyPr wrap="square" rtlCol="0">
            <a:spAutoFit/>
          </a:bodyPr>
          <a:lstStyle/>
          <a:p>
            <a:r>
              <a:rPr lang="en-US" dirty="0">
                <a:solidFill>
                  <a:schemeClr val="accent2"/>
                </a:solidFill>
              </a:rPr>
              <a:t>P</a:t>
            </a:r>
          </a:p>
        </p:txBody>
      </p:sp>
      <p:sp>
        <p:nvSpPr>
          <p:cNvPr id="45" name="TextBox 44">
            <a:extLst>
              <a:ext uri="{FF2B5EF4-FFF2-40B4-BE49-F238E27FC236}">
                <a16:creationId xmlns:a16="http://schemas.microsoft.com/office/drawing/2014/main" id="{C9AA2B5E-A345-4C5B-AAEA-C6922C75B11C}"/>
              </a:ext>
            </a:extLst>
          </p:cNvPr>
          <p:cNvSpPr txBox="1"/>
          <p:nvPr/>
        </p:nvSpPr>
        <p:spPr>
          <a:xfrm>
            <a:off x="5812930" y="5422669"/>
            <a:ext cx="304800" cy="461665"/>
          </a:xfrm>
          <a:prstGeom prst="rect">
            <a:avLst/>
          </a:prstGeom>
          <a:noFill/>
        </p:spPr>
        <p:txBody>
          <a:bodyPr wrap="square" rtlCol="0">
            <a:spAutoFit/>
          </a:bodyPr>
          <a:lstStyle/>
          <a:p>
            <a:r>
              <a:rPr lang="en-US" dirty="0">
                <a:solidFill>
                  <a:schemeClr val="accent2"/>
                </a:solidFill>
              </a:rPr>
              <a:t>Q</a:t>
            </a:r>
          </a:p>
        </p:txBody>
      </p:sp>
      <p:sp>
        <p:nvSpPr>
          <p:cNvPr id="46" name="TextBox 45">
            <a:extLst>
              <a:ext uri="{FF2B5EF4-FFF2-40B4-BE49-F238E27FC236}">
                <a16:creationId xmlns:a16="http://schemas.microsoft.com/office/drawing/2014/main" id="{82887BD9-86F6-4858-A89F-59471775074F}"/>
              </a:ext>
            </a:extLst>
          </p:cNvPr>
          <p:cNvSpPr txBox="1"/>
          <p:nvPr/>
        </p:nvSpPr>
        <p:spPr>
          <a:xfrm>
            <a:off x="6028329" y="3587634"/>
            <a:ext cx="304800" cy="461665"/>
          </a:xfrm>
          <a:prstGeom prst="rect">
            <a:avLst/>
          </a:prstGeom>
          <a:noFill/>
        </p:spPr>
        <p:txBody>
          <a:bodyPr wrap="square" rtlCol="0">
            <a:spAutoFit/>
          </a:bodyPr>
          <a:lstStyle/>
          <a:p>
            <a:r>
              <a:rPr lang="en-US" dirty="0">
                <a:solidFill>
                  <a:schemeClr val="accent2"/>
                </a:solidFill>
              </a:rPr>
              <a:t>R</a:t>
            </a:r>
          </a:p>
        </p:txBody>
      </p:sp>
      <p:sp>
        <p:nvSpPr>
          <p:cNvPr id="47" name="TextBox 46">
            <a:extLst>
              <a:ext uri="{FF2B5EF4-FFF2-40B4-BE49-F238E27FC236}">
                <a16:creationId xmlns:a16="http://schemas.microsoft.com/office/drawing/2014/main" id="{199A8A4F-D445-4A05-905E-98C2FCA0E640}"/>
              </a:ext>
            </a:extLst>
          </p:cNvPr>
          <p:cNvSpPr txBox="1"/>
          <p:nvPr/>
        </p:nvSpPr>
        <p:spPr>
          <a:xfrm>
            <a:off x="6913598" y="5112896"/>
            <a:ext cx="325402" cy="461665"/>
          </a:xfrm>
          <a:prstGeom prst="rect">
            <a:avLst/>
          </a:prstGeom>
          <a:noFill/>
        </p:spPr>
        <p:txBody>
          <a:bodyPr wrap="square" rtlCol="0">
            <a:spAutoFit/>
          </a:bodyPr>
          <a:lstStyle/>
          <a:p>
            <a:r>
              <a:rPr lang="en-US" dirty="0">
                <a:solidFill>
                  <a:schemeClr val="accent2"/>
                </a:solidFill>
              </a:rPr>
              <a:t>T</a:t>
            </a:r>
          </a:p>
        </p:txBody>
      </p:sp>
      <p:sp>
        <p:nvSpPr>
          <p:cNvPr id="48" name="TextBox 47">
            <a:extLst>
              <a:ext uri="{FF2B5EF4-FFF2-40B4-BE49-F238E27FC236}">
                <a16:creationId xmlns:a16="http://schemas.microsoft.com/office/drawing/2014/main" id="{6FF2F58F-BA6A-4E94-B5B2-1D61D8F4B2C1}"/>
              </a:ext>
            </a:extLst>
          </p:cNvPr>
          <p:cNvSpPr txBox="1"/>
          <p:nvPr/>
        </p:nvSpPr>
        <p:spPr>
          <a:xfrm>
            <a:off x="6096000" y="5634335"/>
            <a:ext cx="304800" cy="461665"/>
          </a:xfrm>
          <a:prstGeom prst="rect">
            <a:avLst/>
          </a:prstGeom>
          <a:noFill/>
        </p:spPr>
        <p:txBody>
          <a:bodyPr wrap="square" rtlCol="0">
            <a:spAutoFit/>
          </a:bodyPr>
          <a:lstStyle/>
          <a:p>
            <a:r>
              <a:rPr lang="en-US" dirty="0">
                <a:solidFill>
                  <a:schemeClr val="accent2"/>
                </a:solidFill>
              </a:rPr>
              <a:t>S</a:t>
            </a:r>
          </a:p>
        </p:txBody>
      </p:sp>
      <p:sp>
        <p:nvSpPr>
          <p:cNvPr id="49" name="Oval 48">
            <a:extLst>
              <a:ext uri="{FF2B5EF4-FFF2-40B4-BE49-F238E27FC236}">
                <a16:creationId xmlns:a16="http://schemas.microsoft.com/office/drawing/2014/main" id="{ED48618E-AD35-40CB-AC27-F9FBD12B88C8}"/>
              </a:ext>
            </a:extLst>
          </p:cNvPr>
          <p:cNvSpPr/>
          <p:nvPr/>
        </p:nvSpPr>
        <p:spPr>
          <a:xfrm>
            <a:off x="838200" y="3073399"/>
            <a:ext cx="381000"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SA</a:t>
            </a:r>
          </a:p>
        </p:txBody>
      </p:sp>
    </p:spTree>
    <p:extLst>
      <p:ext uri="{BB962C8B-B14F-4D97-AF65-F5344CB8AC3E}">
        <p14:creationId xmlns:p14="http://schemas.microsoft.com/office/powerpoint/2010/main" val="355612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1"/>
                                        </p:tgtEl>
                                      </p:cBhvr>
                                    </p:animEffect>
                                    <p:set>
                                      <p:cBhvr>
                                        <p:cTn id="10" dur="1" fill="hold">
                                          <p:stCondLst>
                                            <p:cond delay="499"/>
                                          </p:stCondLst>
                                        </p:cTn>
                                        <p:tgtEl>
                                          <p:spTgt spid="31"/>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7"/>
                                        </p:tgtEl>
                                      </p:cBhvr>
                                    </p:animEffect>
                                    <p:set>
                                      <p:cBhvr>
                                        <p:cTn id="13" dur="1" fill="hold">
                                          <p:stCondLst>
                                            <p:cond delay="499"/>
                                          </p:stCondLst>
                                        </p:cTn>
                                        <p:tgtEl>
                                          <p:spTgt spid="37"/>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6"/>
                                        </p:tgtEl>
                                      </p:cBhvr>
                                    </p:animEffect>
                                    <p:set>
                                      <p:cBhvr>
                                        <p:cTn id="16" dur="1" fill="hold">
                                          <p:stCondLst>
                                            <p:cond delay="499"/>
                                          </p:stCondLst>
                                        </p:cTn>
                                        <p:tgtEl>
                                          <p:spTgt spid="36"/>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par>
                                <p:cTn id="47" presetID="10"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10" presetClass="entr" presetSubtype="0"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par>
                                <p:cTn id="53" presetID="10"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par>
                                <p:cTn id="56" presetID="10" presetClass="entr" presetSubtype="0"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par>
                                <p:cTn id="59" presetID="10"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par>
                                <p:cTn id="62" presetID="10" presetClass="entr" presetSubtype="0" fill="hold"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16"/>
                                        </p:tgtEl>
                                      </p:cBhvr>
                                    </p:animEffect>
                                    <p:set>
                                      <p:cBhvr>
                                        <p:cTn id="69" dur="1" fill="hold">
                                          <p:stCondLst>
                                            <p:cond delay="499"/>
                                          </p:stCondLst>
                                        </p:cTn>
                                        <p:tgtEl>
                                          <p:spTgt spid="16"/>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8"/>
                                        </p:tgtEl>
                                      </p:cBhvr>
                                    </p:animEffect>
                                    <p:set>
                                      <p:cBhvr>
                                        <p:cTn id="72" dur="1" fill="hold">
                                          <p:stCondLst>
                                            <p:cond delay="499"/>
                                          </p:stCondLst>
                                        </p:cTn>
                                        <p:tgtEl>
                                          <p:spTgt spid="18"/>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19"/>
                                        </p:tgtEl>
                                      </p:cBhvr>
                                    </p:animEffect>
                                    <p:set>
                                      <p:cBhvr>
                                        <p:cTn id="75" dur="1" fill="hold">
                                          <p:stCondLst>
                                            <p:cond delay="499"/>
                                          </p:stCondLst>
                                        </p:cTn>
                                        <p:tgtEl>
                                          <p:spTgt spid="19"/>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21"/>
                                        </p:tgtEl>
                                      </p:cBhvr>
                                    </p:animEffect>
                                    <p:set>
                                      <p:cBhvr>
                                        <p:cTn id="78" dur="1" fill="hold">
                                          <p:stCondLst>
                                            <p:cond delay="499"/>
                                          </p:stCondLst>
                                        </p:cTn>
                                        <p:tgtEl>
                                          <p:spTgt spid="21"/>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22"/>
                                        </p:tgtEl>
                                      </p:cBhvr>
                                    </p:animEffect>
                                    <p:set>
                                      <p:cBhvr>
                                        <p:cTn id="81" dur="1" fill="hold">
                                          <p:stCondLst>
                                            <p:cond delay="499"/>
                                          </p:stCondLst>
                                        </p:cTn>
                                        <p:tgtEl>
                                          <p:spTgt spid="22"/>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23"/>
                                        </p:tgtEl>
                                      </p:cBhvr>
                                    </p:animEffect>
                                    <p:set>
                                      <p:cBhvr>
                                        <p:cTn id="84" dur="1" fill="hold">
                                          <p:stCondLst>
                                            <p:cond delay="499"/>
                                          </p:stCondLst>
                                        </p:cTn>
                                        <p:tgtEl>
                                          <p:spTgt spid="23"/>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25"/>
                                        </p:tgtEl>
                                      </p:cBhvr>
                                    </p:animEffect>
                                    <p:set>
                                      <p:cBhvr>
                                        <p:cTn id="87" dur="1" fill="hold">
                                          <p:stCondLst>
                                            <p:cond delay="499"/>
                                          </p:stCondLst>
                                        </p:cTn>
                                        <p:tgtEl>
                                          <p:spTgt spid="25"/>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27"/>
                                        </p:tgtEl>
                                      </p:cBhvr>
                                    </p:animEffect>
                                    <p:set>
                                      <p:cBhvr>
                                        <p:cTn id="90" dur="1" fill="hold">
                                          <p:stCondLst>
                                            <p:cond delay="499"/>
                                          </p:stCondLst>
                                        </p:cTn>
                                        <p:tgtEl>
                                          <p:spTgt spid="27"/>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28"/>
                                        </p:tgtEl>
                                      </p:cBhvr>
                                    </p:animEffect>
                                    <p:set>
                                      <p:cBhvr>
                                        <p:cTn id="93" dur="1" fill="hold">
                                          <p:stCondLst>
                                            <p:cond delay="499"/>
                                          </p:stCondLst>
                                        </p:cTn>
                                        <p:tgtEl>
                                          <p:spTgt spid="28"/>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3"/>
                                        </p:tgtEl>
                                      </p:cBhvr>
                                    </p:animEffect>
                                    <p:set>
                                      <p:cBhvr>
                                        <p:cTn id="96" dur="1" fill="hold">
                                          <p:stCondLst>
                                            <p:cond delay="499"/>
                                          </p:stCondLst>
                                        </p:cTn>
                                        <p:tgtEl>
                                          <p:spTgt spid="33"/>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34"/>
                                        </p:tgtEl>
                                      </p:cBhvr>
                                    </p:animEffect>
                                    <p:set>
                                      <p:cBhvr>
                                        <p:cTn id="99" dur="1" fill="hold">
                                          <p:stCondLst>
                                            <p:cond delay="499"/>
                                          </p:stCondLst>
                                        </p:cTn>
                                        <p:tgtEl>
                                          <p:spTgt spid="34"/>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35"/>
                                        </p:tgtEl>
                                      </p:cBhvr>
                                    </p:animEffect>
                                    <p:set>
                                      <p:cBhvr>
                                        <p:cTn id="102" dur="1" fill="hold">
                                          <p:stCondLst>
                                            <p:cond delay="499"/>
                                          </p:stCondLst>
                                        </p:cTn>
                                        <p:tgtEl>
                                          <p:spTgt spid="35"/>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38"/>
                                        </p:tgtEl>
                                      </p:cBhvr>
                                    </p:animEffect>
                                    <p:set>
                                      <p:cBhvr>
                                        <p:cTn id="105" dur="1" fill="hold">
                                          <p:stCondLst>
                                            <p:cond delay="499"/>
                                          </p:stCondLst>
                                        </p:cTn>
                                        <p:tgtEl>
                                          <p:spTgt spid="38"/>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39"/>
                                        </p:tgtEl>
                                      </p:cBhvr>
                                    </p:animEffect>
                                    <p:set>
                                      <p:cBhvr>
                                        <p:cTn id="108" dur="1" fill="hold">
                                          <p:stCondLst>
                                            <p:cond delay="499"/>
                                          </p:stCondLst>
                                        </p:cTn>
                                        <p:tgtEl>
                                          <p:spTgt spid="39"/>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40"/>
                                        </p:tgtEl>
                                      </p:cBhvr>
                                    </p:animEffect>
                                    <p:set>
                                      <p:cBhvr>
                                        <p:cTn id="111" dur="1" fill="hold">
                                          <p:stCondLst>
                                            <p:cond delay="499"/>
                                          </p:stCondLst>
                                        </p:cTn>
                                        <p:tgtEl>
                                          <p:spTgt spid="40"/>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41"/>
                                        </p:tgtEl>
                                      </p:cBhvr>
                                    </p:animEffect>
                                    <p:set>
                                      <p:cBhvr>
                                        <p:cTn id="114"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4A92-0AE1-418F-98C6-8738AD0D48CE}"/>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0E944ED5-3D23-45D1-ACC3-736ECD603F53}"/>
              </a:ext>
            </a:extLst>
          </p:cNvPr>
          <p:cNvSpPr>
            <a:spLocks noGrp="1"/>
          </p:cNvSpPr>
          <p:nvPr>
            <p:ph idx="1"/>
          </p:nvPr>
        </p:nvSpPr>
        <p:spPr/>
        <p:txBody>
          <a:bodyPr/>
          <a:lstStyle/>
          <a:p>
            <a:r>
              <a:rPr lang="en-US" dirty="0">
                <a:highlight>
                  <a:srgbClr val="FFFF00"/>
                </a:highlight>
              </a:rPr>
              <a:t>Cool cardiac facts &amp; why we care</a:t>
            </a:r>
          </a:p>
          <a:p>
            <a:r>
              <a:rPr lang="en-US" dirty="0"/>
              <a:t>Cardiac basic operation</a:t>
            </a:r>
          </a:p>
          <a:p>
            <a:r>
              <a:rPr lang="en-US" dirty="0"/>
              <a:t>Electrocardiograms</a:t>
            </a:r>
          </a:p>
          <a:p>
            <a:r>
              <a:rPr lang="en-US" dirty="0"/>
              <a:t>Arrhythmias</a:t>
            </a:r>
          </a:p>
          <a:p>
            <a:r>
              <a:rPr lang="en-US" dirty="0"/>
              <a:t>Backup-system engineering</a:t>
            </a:r>
          </a:p>
          <a:p>
            <a:pPr lvl="1">
              <a:spcBef>
                <a:spcPts val="0"/>
              </a:spcBef>
            </a:pPr>
            <a:r>
              <a:rPr lang="en-US" dirty="0"/>
              <a:t>2 to 3 </a:t>
            </a:r>
            <a:r>
              <a:rPr lang="en-US" i="1" dirty="0"/>
              <a:t>billion </a:t>
            </a:r>
            <a:r>
              <a:rPr lang="en-US" dirty="0"/>
              <a:t>cells; they break and die all the time</a:t>
            </a:r>
          </a:p>
          <a:p>
            <a:endParaRPr lang="en-US" dirty="0"/>
          </a:p>
        </p:txBody>
      </p:sp>
      <p:sp>
        <p:nvSpPr>
          <p:cNvPr id="4" name="Footer Placeholder 3">
            <a:extLst>
              <a:ext uri="{FF2B5EF4-FFF2-40B4-BE49-F238E27FC236}">
                <a16:creationId xmlns:a16="http://schemas.microsoft.com/office/drawing/2014/main" id="{E374EE35-380B-4ECA-A2BB-ED4C3312E805}"/>
              </a:ext>
            </a:extLst>
          </p:cNvPr>
          <p:cNvSpPr>
            <a:spLocks noGrp="1"/>
          </p:cNvSpPr>
          <p:nvPr>
            <p:ph type="ftr" sz="quarter" idx="11"/>
          </p:nvPr>
        </p:nvSpPr>
        <p:spPr/>
        <p:txBody>
          <a:bodyPr/>
          <a:lstStyle/>
          <a:p>
            <a:pPr>
              <a:defRPr/>
            </a:pPr>
            <a:r>
              <a:rPr lang="en-US" dirty="0"/>
              <a:t>EE 123 -- Bioelectricity</a:t>
            </a:r>
          </a:p>
        </p:txBody>
      </p:sp>
    </p:spTree>
    <p:extLst>
      <p:ext uri="{BB962C8B-B14F-4D97-AF65-F5344CB8AC3E}">
        <p14:creationId xmlns:p14="http://schemas.microsoft.com/office/powerpoint/2010/main" val="141667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Ventricular recovery</a:t>
            </a:r>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sp>
        <p:nvSpPr>
          <p:cNvPr id="29" name="Content Placeholder 2">
            <a:extLst>
              <a:ext uri="{FF2B5EF4-FFF2-40B4-BE49-F238E27FC236}">
                <a16:creationId xmlns:a16="http://schemas.microsoft.com/office/drawing/2014/main" id="{EBE13DF5-0931-4D33-B74E-75CF8585BF44}"/>
              </a:ext>
            </a:extLst>
          </p:cNvPr>
          <p:cNvSpPr txBox="1">
            <a:spLocks/>
          </p:cNvSpPr>
          <p:nvPr/>
        </p:nvSpPr>
        <p:spPr bwMode="auto">
          <a:xfrm>
            <a:off x="3810000" y="1295401"/>
            <a:ext cx="5257800" cy="137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dirty="0"/>
              <a:t>Ventricular recovery</a:t>
            </a:r>
          </a:p>
          <a:p>
            <a:pPr lvl="1">
              <a:spcBef>
                <a:spcPts val="0"/>
              </a:spcBef>
            </a:pPr>
            <a:r>
              <a:rPr lang="en-US" sz="2000" dirty="0"/>
              <a:t>It takes current to recover from firing, too</a:t>
            </a:r>
          </a:p>
          <a:p>
            <a:pPr lvl="1">
              <a:spcBef>
                <a:spcPts val="0"/>
              </a:spcBef>
            </a:pPr>
            <a:r>
              <a:rPr lang="en-US" sz="2400" dirty="0"/>
              <a:t>T wave</a:t>
            </a:r>
          </a:p>
          <a:p>
            <a:pPr marL="0" indent="0">
              <a:buNone/>
            </a:pPr>
            <a:endParaRPr lang="en-US" sz="2800" dirty="0"/>
          </a:p>
        </p:txBody>
      </p:sp>
      <p:sp>
        <p:nvSpPr>
          <p:cNvPr id="30" name="Freeform: Shape 29">
            <a:extLst>
              <a:ext uri="{FF2B5EF4-FFF2-40B4-BE49-F238E27FC236}">
                <a16:creationId xmlns:a16="http://schemas.microsoft.com/office/drawing/2014/main" id="{22AA4E4E-42E9-4773-BDD9-FE0299A950F2}"/>
              </a:ext>
            </a:extLst>
          </p:cNvPr>
          <p:cNvSpPr/>
          <p:nvPr/>
        </p:nvSpPr>
        <p:spPr>
          <a:xfrm>
            <a:off x="5029200" y="5210665"/>
            <a:ext cx="537005" cy="177781"/>
          </a:xfrm>
          <a:custGeom>
            <a:avLst/>
            <a:gdLst>
              <a:gd name="connsiteX0" fmla="*/ 0 w 1219200"/>
              <a:gd name="connsiteY0" fmla="*/ 403629 h 403629"/>
              <a:gd name="connsiteX1" fmla="*/ 321733 w 1219200"/>
              <a:gd name="connsiteY1" fmla="*/ 158096 h 403629"/>
              <a:gd name="connsiteX2" fmla="*/ 567266 w 1219200"/>
              <a:gd name="connsiteY2" fmla="*/ 56496 h 403629"/>
              <a:gd name="connsiteX3" fmla="*/ 685800 w 1219200"/>
              <a:gd name="connsiteY3" fmla="*/ 22629 h 403629"/>
              <a:gd name="connsiteX4" fmla="*/ 804333 w 1219200"/>
              <a:gd name="connsiteY4" fmla="*/ 5696 h 403629"/>
              <a:gd name="connsiteX5" fmla="*/ 965200 w 1219200"/>
              <a:gd name="connsiteY5" fmla="*/ 124229 h 403629"/>
              <a:gd name="connsiteX6" fmla="*/ 1219200 w 1219200"/>
              <a:gd name="connsiteY6" fmla="*/ 403629 h 4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403629">
                <a:moveTo>
                  <a:pt x="0" y="403629"/>
                </a:moveTo>
                <a:cubicBezTo>
                  <a:pt x="113594" y="309790"/>
                  <a:pt x="227189" y="215951"/>
                  <a:pt x="321733" y="158096"/>
                </a:cubicBezTo>
                <a:cubicBezTo>
                  <a:pt x="416277" y="100240"/>
                  <a:pt x="506588" y="79074"/>
                  <a:pt x="567266" y="56496"/>
                </a:cubicBezTo>
                <a:cubicBezTo>
                  <a:pt x="627944" y="33918"/>
                  <a:pt x="646289" y="31096"/>
                  <a:pt x="685800" y="22629"/>
                </a:cubicBezTo>
                <a:cubicBezTo>
                  <a:pt x="725311" y="14162"/>
                  <a:pt x="757766" y="-11237"/>
                  <a:pt x="804333" y="5696"/>
                </a:cubicBezTo>
                <a:cubicBezTo>
                  <a:pt x="850900" y="22629"/>
                  <a:pt x="896056" y="57907"/>
                  <a:pt x="965200" y="124229"/>
                </a:cubicBezTo>
                <a:cubicBezTo>
                  <a:pt x="1034344" y="190551"/>
                  <a:pt x="1126772" y="297090"/>
                  <a:pt x="1219200" y="403629"/>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56A9731E-2A03-401A-BD3A-010AAEDBB73A}"/>
              </a:ext>
            </a:extLst>
          </p:cNvPr>
          <p:cNvSpPr/>
          <p:nvPr/>
        </p:nvSpPr>
        <p:spPr>
          <a:xfrm>
            <a:off x="6774466" y="5119944"/>
            <a:ext cx="540734" cy="291193"/>
          </a:xfrm>
          <a:custGeom>
            <a:avLst/>
            <a:gdLst>
              <a:gd name="connsiteX0" fmla="*/ 0 w 1227666"/>
              <a:gd name="connsiteY0" fmla="*/ 661116 h 661116"/>
              <a:gd name="connsiteX1" fmla="*/ 533400 w 1227666"/>
              <a:gd name="connsiteY1" fmla="*/ 102316 h 661116"/>
              <a:gd name="connsiteX2" fmla="*/ 694266 w 1227666"/>
              <a:gd name="connsiteY2" fmla="*/ 9182 h 661116"/>
              <a:gd name="connsiteX3" fmla="*/ 762000 w 1227666"/>
              <a:gd name="connsiteY3" fmla="*/ 9182 h 661116"/>
              <a:gd name="connsiteX4" fmla="*/ 872066 w 1227666"/>
              <a:gd name="connsiteY4" fmla="*/ 59982 h 661116"/>
              <a:gd name="connsiteX5" fmla="*/ 1041400 w 1227666"/>
              <a:gd name="connsiteY5" fmla="*/ 297049 h 661116"/>
              <a:gd name="connsiteX6" fmla="*/ 1227666 w 1227666"/>
              <a:gd name="connsiteY6" fmla="*/ 644182 h 66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66" h="661116">
                <a:moveTo>
                  <a:pt x="0" y="661116"/>
                </a:moveTo>
                <a:cubicBezTo>
                  <a:pt x="208844" y="436044"/>
                  <a:pt x="417689" y="210972"/>
                  <a:pt x="533400" y="102316"/>
                </a:cubicBezTo>
                <a:cubicBezTo>
                  <a:pt x="649111" y="-6340"/>
                  <a:pt x="656166" y="24704"/>
                  <a:pt x="694266" y="9182"/>
                </a:cubicBezTo>
                <a:cubicBezTo>
                  <a:pt x="732366" y="-6340"/>
                  <a:pt x="732367" y="715"/>
                  <a:pt x="762000" y="9182"/>
                </a:cubicBezTo>
                <a:cubicBezTo>
                  <a:pt x="791633" y="17649"/>
                  <a:pt x="825499" y="12004"/>
                  <a:pt x="872066" y="59982"/>
                </a:cubicBezTo>
                <a:cubicBezTo>
                  <a:pt x="918633" y="107960"/>
                  <a:pt x="982133" y="199682"/>
                  <a:pt x="1041400" y="297049"/>
                </a:cubicBezTo>
                <a:cubicBezTo>
                  <a:pt x="1100667" y="394416"/>
                  <a:pt x="1164166" y="519299"/>
                  <a:pt x="1227666" y="6441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3F6E7409-67BC-4831-885E-E660482883B4}"/>
              </a:ext>
            </a:extLst>
          </p:cNvPr>
          <p:cNvSpPr/>
          <p:nvPr/>
        </p:nvSpPr>
        <p:spPr>
          <a:xfrm>
            <a:off x="5569934" y="3848286"/>
            <a:ext cx="1211991" cy="1942914"/>
          </a:xfrm>
          <a:custGeom>
            <a:avLst/>
            <a:gdLst>
              <a:gd name="connsiteX0" fmla="*/ 0 w 2751667"/>
              <a:gd name="connsiteY0" fmla="*/ 3513666 h 4411133"/>
              <a:gd name="connsiteX1" fmla="*/ 753534 w 2751667"/>
              <a:gd name="connsiteY1" fmla="*/ 3513666 h 4411133"/>
              <a:gd name="connsiteX2" fmla="*/ 982134 w 2751667"/>
              <a:gd name="connsiteY2" fmla="*/ 3937000 h 4411133"/>
              <a:gd name="connsiteX3" fmla="*/ 1236134 w 2751667"/>
              <a:gd name="connsiteY3" fmla="*/ 0 h 4411133"/>
              <a:gd name="connsiteX4" fmla="*/ 1481667 w 2751667"/>
              <a:gd name="connsiteY4" fmla="*/ 4411133 h 4411133"/>
              <a:gd name="connsiteX5" fmla="*/ 1744134 w 2751667"/>
              <a:gd name="connsiteY5" fmla="*/ 3496733 h 4411133"/>
              <a:gd name="connsiteX6" fmla="*/ 2751667 w 2751667"/>
              <a:gd name="connsiteY6" fmla="*/ 3496733 h 441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667" h="4411133">
                <a:moveTo>
                  <a:pt x="0" y="3513666"/>
                </a:moveTo>
                <a:lnTo>
                  <a:pt x="753534" y="3513666"/>
                </a:lnTo>
                <a:lnTo>
                  <a:pt x="982134" y="3937000"/>
                </a:lnTo>
                <a:lnTo>
                  <a:pt x="1236134" y="0"/>
                </a:lnTo>
                <a:lnTo>
                  <a:pt x="1481667" y="4411133"/>
                </a:lnTo>
                <a:lnTo>
                  <a:pt x="1744134" y="3496733"/>
                </a:lnTo>
                <a:lnTo>
                  <a:pt x="2751667" y="3496733"/>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04F6696D-D3AA-48B8-81D5-DADCDC0E0888}"/>
              </a:ext>
            </a:extLst>
          </p:cNvPr>
          <p:cNvSpPr txBox="1"/>
          <p:nvPr/>
        </p:nvSpPr>
        <p:spPr>
          <a:xfrm>
            <a:off x="5105400" y="5223180"/>
            <a:ext cx="304800" cy="461665"/>
          </a:xfrm>
          <a:prstGeom prst="rect">
            <a:avLst/>
          </a:prstGeom>
          <a:noFill/>
        </p:spPr>
        <p:txBody>
          <a:bodyPr wrap="square" rtlCol="0">
            <a:spAutoFit/>
          </a:bodyPr>
          <a:lstStyle/>
          <a:p>
            <a:r>
              <a:rPr lang="en-US" dirty="0">
                <a:solidFill>
                  <a:schemeClr val="accent2"/>
                </a:solidFill>
              </a:rPr>
              <a:t>P</a:t>
            </a:r>
          </a:p>
        </p:txBody>
      </p:sp>
      <p:sp>
        <p:nvSpPr>
          <p:cNvPr id="45" name="TextBox 44">
            <a:extLst>
              <a:ext uri="{FF2B5EF4-FFF2-40B4-BE49-F238E27FC236}">
                <a16:creationId xmlns:a16="http://schemas.microsoft.com/office/drawing/2014/main" id="{C9AA2B5E-A345-4C5B-AAEA-C6922C75B11C}"/>
              </a:ext>
            </a:extLst>
          </p:cNvPr>
          <p:cNvSpPr txBox="1"/>
          <p:nvPr/>
        </p:nvSpPr>
        <p:spPr>
          <a:xfrm>
            <a:off x="5812930" y="5422669"/>
            <a:ext cx="304800" cy="461665"/>
          </a:xfrm>
          <a:prstGeom prst="rect">
            <a:avLst/>
          </a:prstGeom>
          <a:noFill/>
        </p:spPr>
        <p:txBody>
          <a:bodyPr wrap="square" rtlCol="0">
            <a:spAutoFit/>
          </a:bodyPr>
          <a:lstStyle/>
          <a:p>
            <a:r>
              <a:rPr lang="en-US" dirty="0">
                <a:solidFill>
                  <a:schemeClr val="accent2"/>
                </a:solidFill>
              </a:rPr>
              <a:t>Q</a:t>
            </a:r>
          </a:p>
        </p:txBody>
      </p:sp>
      <p:sp>
        <p:nvSpPr>
          <p:cNvPr id="46" name="TextBox 45">
            <a:extLst>
              <a:ext uri="{FF2B5EF4-FFF2-40B4-BE49-F238E27FC236}">
                <a16:creationId xmlns:a16="http://schemas.microsoft.com/office/drawing/2014/main" id="{82887BD9-86F6-4858-A89F-59471775074F}"/>
              </a:ext>
            </a:extLst>
          </p:cNvPr>
          <p:cNvSpPr txBox="1"/>
          <p:nvPr/>
        </p:nvSpPr>
        <p:spPr>
          <a:xfrm>
            <a:off x="6028329" y="3587634"/>
            <a:ext cx="304800" cy="461665"/>
          </a:xfrm>
          <a:prstGeom prst="rect">
            <a:avLst/>
          </a:prstGeom>
          <a:noFill/>
        </p:spPr>
        <p:txBody>
          <a:bodyPr wrap="square" rtlCol="0">
            <a:spAutoFit/>
          </a:bodyPr>
          <a:lstStyle/>
          <a:p>
            <a:r>
              <a:rPr lang="en-US" dirty="0">
                <a:solidFill>
                  <a:schemeClr val="accent2"/>
                </a:solidFill>
              </a:rPr>
              <a:t>R</a:t>
            </a:r>
          </a:p>
        </p:txBody>
      </p:sp>
      <p:sp>
        <p:nvSpPr>
          <p:cNvPr id="48" name="TextBox 47">
            <a:extLst>
              <a:ext uri="{FF2B5EF4-FFF2-40B4-BE49-F238E27FC236}">
                <a16:creationId xmlns:a16="http://schemas.microsoft.com/office/drawing/2014/main" id="{6FF2F58F-BA6A-4E94-B5B2-1D61D8F4B2C1}"/>
              </a:ext>
            </a:extLst>
          </p:cNvPr>
          <p:cNvSpPr txBox="1"/>
          <p:nvPr/>
        </p:nvSpPr>
        <p:spPr>
          <a:xfrm>
            <a:off x="6096000" y="5634335"/>
            <a:ext cx="304800" cy="461665"/>
          </a:xfrm>
          <a:prstGeom prst="rect">
            <a:avLst/>
          </a:prstGeom>
          <a:noFill/>
        </p:spPr>
        <p:txBody>
          <a:bodyPr wrap="square" rtlCol="0">
            <a:spAutoFit/>
          </a:bodyPr>
          <a:lstStyle/>
          <a:p>
            <a:r>
              <a:rPr lang="en-US" dirty="0">
                <a:solidFill>
                  <a:schemeClr val="accent2"/>
                </a:solidFill>
              </a:rPr>
              <a:t>S</a:t>
            </a:r>
          </a:p>
        </p:txBody>
      </p:sp>
      <p:sp>
        <p:nvSpPr>
          <p:cNvPr id="16" name="TextBox 15">
            <a:extLst>
              <a:ext uri="{FF2B5EF4-FFF2-40B4-BE49-F238E27FC236}">
                <a16:creationId xmlns:a16="http://schemas.microsoft.com/office/drawing/2014/main" id="{23C0FBA2-2362-4B20-98FB-BF6FF18D96CE}"/>
              </a:ext>
            </a:extLst>
          </p:cNvPr>
          <p:cNvSpPr txBox="1"/>
          <p:nvPr/>
        </p:nvSpPr>
        <p:spPr>
          <a:xfrm>
            <a:off x="6913598" y="5112896"/>
            <a:ext cx="325402" cy="461665"/>
          </a:xfrm>
          <a:prstGeom prst="rect">
            <a:avLst/>
          </a:prstGeom>
          <a:noFill/>
        </p:spPr>
        <p:txBody>
          <a:bodyPr wrap="square" rtlCol="0">
            <a:spAutoFit/>
          </a:bodyPr>
          <a:lstStyle/>
          <a:p>
            <a:r>
              <a:rPr lang="en-US" dirty="0">
                <a:solidFill>
                  <a:schemeClr val="accent2"/>
                </a:solidFill>
              </a:rPr>
              <a:t>T</a:t>
            </a:r>
          </a:p>
        </p:txBody>
      </p:sp>
    </p:spTree>
    <p:extLst>
      <p:ext uri="{BB962C8B-B14F-4D97-AF65-F5344CB8AC3E}">
        <p14:creationId xmlns:p14="http://schemas.microsoft.com/office/powerpoint/2010/main" val="2221304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9332F-15D7-484C-B1DD-459510FE2701}"/>
              </a:ext>
            </a:extLst>
          </p:cNvPr>
          <p:cNvSpPr>
            <a:spLocks noGrp="1"/>
          </p:cNvSpPr>
          <p:nvPr>
            <p:ph type="title"/>
          </p:nvPr>
        </p:nvSpPr>
        <p:spPr/>
        <p:txBody>
          <a:bodyPr/>
          <a:lstStyle/>
          <a:p>
            <a:r>
              <a:rPr lang="en-US" dirty="0"/>
              <a:t>Electrocardiogram</a:t>
            </a:r>
          </a:p>
        </p:txBody>
      </p:sp>
      <p:sp>
        <p:nvSpPr>
          <p:cNvPr id="3" name="Content Placeholder 2">
            <a:extLst>
              <a:ext uri="{FF2B5EF4-FFF2-40B4-BE49-F238E27FC236}">
                <a16:creationId xmlns:a16="http://schemas.microsoft.com/office/drawing/2014/main" id="{036FC569-E95E-4533-A3B2-F121D601FCF2}"/>
              </a:ext>
            </a:extLst>
          </p:cNvPr>
          <p:cNvSpPr>
            <a:spLocks noGrp="1"/>
          </p:cNvSpPr>
          <p:nvPr>
            <p:ph idx="1"/>
          </p:nvPr>
        </p:nvSpPr>
        <p:spPr>
          <a:xfrm>
            <a:off x="152400" y="3755617"/>
            <a:ext cx="4419474" cy="2551713"/>
          </a:xfrm>
        </p:spPr>
        <p:txBody>
          <a:bodyPr/>
          <a:lstStyle/>
          <a:p>
            <a:r>
              <a:rPr lang="en-US" dirty="0"/>
              <a:t>Locate these</a:t>
            </a:r>
          </a:p>
          <a:p>
            <a:pPr lvl="1">
              <a:spcBef>
                <a:spcPts val="0"/>
              </a:spcBef>
            </a:pPr>
            <a:r>
              <a:rPr lang="en-US" dirty="0"/>
              <a:t>SA node firing</a:t>
            </a:r>
          </a:p>
          <a:p>
            <a:pPr lvl="1">
              <a:spcBef>
                <a:spcPts val="0"/>
              </a:spcBef>
            </a:pPr>
            <a:r>
              <a:rPr lang="en-US" dirty="0"/>
              <a:t>atrial firing</a:t>
            </a:r>
          </a:p>
          <a:p>
            <a:pPr lvl="1">
              <a:spcBef>
                <a:spcPts val="0"/>
              </a:spcBef>
            </a:pPr>
            <a:r>
              <a:rPr lang="en-US" dirty="0"/>
              <a:t>atrial recovery</a:t>
            </a:r>
          </a:p>
          <a:p>
            <a:pPr lvl="1">
              <a:spcBef>
                <a:spcPts val="0"/>
              </a:spcBef>
            </a:pPr>
            <a:r>
              <a:rPr lang="en-US" dirty="0"/>
              <a:t>ventricular firing</a:t>
            </a:r>
          </a:p>
          <a:p>
            <a:pPr lvl="1">
              <a:spcBef>
                <a:spcPts val="0"/>
              </a:spcBef>
            </a:pPr>
            <a:r>
              <a:rPr lang="en-US" dirty="0"/>
              <a:t>ventricular recovery</a:t>
            </a:r>
          </a:p>
          <a:p>
            <a:endParaRPr lang="en-US" dirty="0"/>
          </a:p>
        </p:txBody>
      </p:sp>
      <p:sp>
        <p:nvSpPr>
          <p:cNvPr id="4" name="Footer Placeholder 3">
            <a:extLst>
              <a:ext uri="{FF2B5EF4-FFF2-40B4-BE49-F238E27FC236}">
                <a16:creationId xmlns:a16="http://schemas.microsoft.com/office/drawing/2014/main" id="{29085EBB-3DEE-45A4-9CEE-B347DE2E2345}"/>
              </a:ext>
            </a:extLst>
          </p:cNvPr>
          <p:cNvSpPr>
            <a:spLocks noGrp="1"/>
          </p:cNvSpPr>
          <p:nvPr>
            <p:ph type="ftr" sz="quarter" idx="11"/>
          </p:nvPr>
        </p:nvSpPr>
        <p:spPr/>
        <p:txBody>
          <a:bodyPr/>
          <a:lstStyle/>
          <a:p>
            <a:pPr>
              <a:defRPr/>
            </a:pPr>
            <a:r>
              <a:rPr lang="en-US"/>
              <a:t>EE 123 -- Bioelectricity</a:t>
            </a:r>
            <a:endParaRPr lang="en-US" dirty="0"/>
          </a:p>
        </p:txBody>
      </p:sp>
      <p:grpSp>
        <p:nvGrpSpPr>
          <p:cNvPr id="24" name="Group 23">
            <a:extLst>
              <a:ext uri="{FF2B5EF4-FFF2-40B4-BE49-F238E27FC236}">
                <a16:creationId xmlns:a16="http://schemas.microsoft.com/office/drawing/2014/main" id="{0CD9E6D3-2763-4886-8475-C7A5F278DAED}"/>
              </a:ext>
            </a:extLst>
          </p:cNvPr>
          <p:cNvGrpSpPr/>
          <p:nvPr/>
        </p:nvGrpSpPr>
        <p:grpSpPr>
          <a:xfrm>
            <a:off x="914401" y="1295400"/>
            <a:ext cx="2286000" cy="1942914"/>
            <a:chOff x="1989667" y="1227667"/>
            <a:chExt cx="5190066" cy="4411133"/>
          </a:xfrm>
        </p:grpSpPr>
        <p:sp>
          <p:nvSpPr>
            <p:cNvPr id="21" name="Freeform: Shape 20">
              <a:extLst>
                <a:ext uri="{FF2B5EF4-FFF2-40B4-BE49-F238E27FC236}">
                  <a16:creationId xmlns:a16="http://schemas.microsoft.com/office/drawing/2014/main" id="{F5327CF0-5812-44AB-AB33-635C84898C3C}"/>
                </a:ext>
              </a:extLst>
            </p:cNvPr>
            <p:cNvSpPr/>
            <p:nvPr/>
          </p:nvSpPr>
          <p:spPr>
            <a:xfrm>
              <a:off x="1989667" y="4320771"/>
              <a:ext cx="1219200" cy="403629"/>
            </a:xfrm>
            <a:custGeom>
              <a:avLst/>
              <a:gdLst>
                <a:gd name="connsiteX0" fmla="*/ 0 w 1219200"/>
                <a:gd name="connsiteY0" fmla="*/ 403629 h 403629"/>
                <a:gd name="connsiteX1" fmla="*/ 321733 w 1219200"/>
                <a:gd name="connsiteY1" fmla="*/ 158096 h 403629"/>
                <a:gd name="connsiteX2" fmla="*/ 567266 w 1219200"/>
                <a:gd name="connsiteY2" fmla="*/ 56496 h 403629"/>
                <a:gd name="connsiteX3" fmla="*/ 685800 w 1219200"/>
                <a:gd name="connsiteY3" fmla="*/ 22629 h 403629"/>
                <a:gd name="connsiteX4" fmla="*/ 804333 w 1219200"/>
                <a:gd name="connsiteY4" fmla="*/ 5696 h 403629"/>
                <a:gd name="connsiteX5" fmla="*/ 965200 w 1219200"/>
                <a:gd name="connsiteY5" fmla="*/ 124229 h 403629"/>
                <a:gd name="connsiteX6" fmla="*/ 1219200 w 1219200"/>
                <a:gd name="connsiteY6" fmla="*/ 403629 h 4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403629">
                  <a:moveTo>
                    <a:pt x="0" y="403629"/>
                  </a:moveTo>
                  <a:cubicBezTo>
                    <a:pt x="113594" y="309790"/>
                    <a:pt x="227189" y="215951"/>
                    <a:pt x="321733" y="158096"/>
                  </a:cubicBezTo>
                  <a:cubicBezTo>
                    <a:pt x="416277" y="100240"/>
                    <a:pt x="506588" y="79074"/>
                    <a:pt x="567266" y="56496"/>
                  </a:cubicBezTo>
                  <a:cubicBezTo>
                    <a:pt x="627944" y="33918"/>
                    <a:pt x="646289" y="31096"/>
                    <a:pt x="685800" y="22629"/>
                  </a:cubicBezTo>
                  <a:cubicBezTo>
                    <a:pt x="725311" y="14162"/>
                    <a:pt x="757766" y="-11237"/>
                    <a:pt x="804333" y="5696"/>
                  </a:cubicBezTo>
                  <a:cubicBezTo>
                    <a:pt x="850900" y="22629"/>
                    <a:pt x="896056" y="57907"/>
                    <a:pt x="965200" y="124229"/>
                  </a:cubicBezTo>
                  <a:cubicBezTo>
                    <a:pt x="1034344" y="190551"/>
                    <a:pt x="1126772" y="297090"/>
                    <a:pt x="1219200" y="403629"/>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84F669D-0EEA-47FF-8806-0C0255682ECE}"/>
                </a:ext>
              </a:extLst>
            </p:cNvPr>
            <p:cNvSpPr/>
            <p:nvPr/>
          </p:nvSpPr>
          <p:spPr>
            <a:xfrm>
              <a:off x="5952067" y="4114800"/>
              <a:ext cx="1227666" cy="661116"/>
            </a:xfrm>
            <a:custGeom>
              <a:avLst/>
              <a:gdLst>
                <a:gd name="connsiteX0" fmla="*/ 0 w 1227666"/>
                <a:gd name="connsiteY0" fmla="*/ 661116 h 661116"/>
                <a:gd name="connsiteX1" fmla="*/ 533400 w 1227666"/>
                <a:gd name="connsiteY1" fmla="*/ 102316 h 661116"/>
                <a:gd name="connsiteX2" fmla="*/ 694266 w 1227666"/>
                <a:gd name="connsiteY2" fmla="*/ 9182 h 661116"/>
                <a:gd name="connsiteX3" fmla="*/ 762000 w 1227666"/>
                <a:gd name="connsiteY3" fmla="*/ 9182 h 661116"/>
                <a:gd name="connsiteX4" fmla="*/ 872066 w 1227666"/>
                <a:gd name="connsiteY4" fmla="*/ 59982 h 661116"/>
                <a:gd name="connsiteX5" fmla="*/ 1041400 w 1227666"/>
                <a:gd name="connsiteY5" fmla="*/ 297049 h 661116"/>
                <a:gd name="connsiteX6" fmla="*/ 1227666 w 1227666"/>
                <a:gd name="connsiteY6" fmla="*/ 644182 h 66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66" h="661116">
                  <a:moveTo>
                    <a:pt x="0" y="661116"/>
                  </a:moveTo>
                  <a:cubicBezTo>
                    <a:pt x="208844" y="436044"/>
                    <a:pt x="417689" y="210972"/>
                    <a:pt x="533400" y="102316"/>
                  </a:cubicBezTo>
                  <a:cubicBezTo>
                    <a:pt x="649111" y="-6340"/>
                    <a:pt x="656166" y="24704"/>
                    <a:pt x="694266" y="9182"/>
                  </a:cubicBezTo>
                  <a:cubicBezTo>
                    <a:pt x="732366" y="-6340"/>
                    <a:pt x="732367" y="715"/>
                    <a:pt x="762000" y="9182"/>
                  </a:cubicBezTo>
                  <a:cubicBezTo>
                    <a:pt x="791633" y="17649"/>
                    <a:pt x="825499" y="12004"/>
                    <a:pt x="872066" y="59982"/>
                  </a:cubicBezTo>
                  <a:cubicBezTo>
                    <a:pt x="918633" y="107960"/>
                    <a:pt x="982133" y="199682"/>
                    <a:pt x="1041400" y="297049"/>
                  </a:cubicBezTo>
                  <a:cubicBezTo>
                    <a:pt x="1100667" y="394416"/>
                    <a:pt x="1164166" y="519299"/>
                    <a:pt x="1227666" y="644182"/>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7C02CB2-63BA-4406-B4A6-13AA1B4A9CCF}"/>
                </a:ext>
              </a:extLst>
            </p:cNvPr>
            <p:cNvSpPr/>
            <p:nvPr/>
          </p:nvSpPr>
          <p:spPr>
            <a:xfrm>
              <a:off x="3217333" y="1227667"/>
              <a:ext cx="2751667" cy="4411133"/>
            </a:xfrm>
            <a:custGeom>
              <a:avLst/>
              <a:gdLst>
                <a:gd name="connsiteX0" fmla="*/ 0 w 2751667"/>
                <a:gd name="connsiteY0" fmla="*/ 3513666 h 4411133"/>
                <a:gd name="connsiteX1" fmla="*/ 753534 w 2751667"/>
                <a:gd name="connsiteY1" fmla="*/ 3513666 h 4411133"/>
                <a:gd name="connsiteX2" fmla="*/ 982134 w 2751667"/>
                <a:gd name="connsiteY2" fmla="*/ 3937000 h 4411133"/>
                <a:gd name="connsiteX3" fmla="*/ 1236134 w 2751667"/>
                <a:gd name="connsiteY3" fmla="*/ 0 h 4411133"/>
                <a:gd name="connsiteX4" fmla="*/ 1481667 w 2751667"/>
                <a:gd name="connsiteY4" fmla="*/ 4411133 h 4411133"/>
                <a:gd name="connsiteX5" fmla="*/ 1744134 w 2751667"/>
                <a:gd name="connsiteY5" fmla="*/ 3496733 h 4411133"/>
                <a:gd name="connsiteX6" fmla="*/ 2751667 w 2751667"/>
                <a:gd name="connsiteY6" fmla="*/ 3496733 h 441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667" h="4411133">
                  <a:moveTo>
                    <a:pt x="0" y="3513666"/>
                  </a:moveTo>
                  <a:lnTo>
                    <a:pt x="753534" y="3513666"/>
                  </a:lnTo>
                  <a:lnTo>
                    <a:pt x="982134" y="3937000"/>
                  </a:lnTo>
                  <a:lnTo>
                    <a:pt x="1236134" y="0"/>
                  </a:lnTo>
                  <a:lnTo>
                    <a:pt x="1481667" y="4411133"/>
                  </a:lnTo>
                  <a:lnTo>
                    <a:pt x="1744134" y="3496733"/>
                  </a:lnTo>
                  <a:lnTo>
                    <a:pt x="2751667" y="3496733"/>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C9CFB950-7CBA-4E78-8A10-6809D5E029D6}"/>
              </a:ext>
            </a:extLst>
          </p:cNvPr>
          <p:cNvGrpSpPr/>
          <p:nvPr/>
        </p:nvGrpSpPr>
        <p:grpSpPr>
          <a:xfrm>
            <a:off x="4089399" y="1312334"/>
            <a:ext cx="2286000" cy="1942914"/>
            <a:chOff x="1989667" y="1227667"/>
            <a:chExt cx="5190066" cy="4411133"/>
          </a:xfrm>
        </p:grpSpPr>
        <p:sp>
          <p:nvSpPr>
            <p:cNvPr id="26" name="Freeform: Shape 25">
              <a:extLst>
                <a:ext uri="{FF2B5EF4-FFF2-40B4-BE49-F238E27FC236}">
                  <a16:creationId xmlns:a16="http://schemas.microsoft.com/office/drawing/2014/main" id="{028DC182-1543-4564-BF24-83A669225F1F}"/>
                </a:ext>
              </a:extLst>
            </p:cNvPr>
            <p:cNvSpPr/>
            <p:nvPr/>
          </p:nvSpPr>
          <p:spPr>
            <a:xfrm>
              <a:off x="1989667" y="4320771"/>
              <a:ext cx="1219200" cy="403629"/>
            </a:xfrm>
            <a:custGeom>
              <a:avLst/>
              <a:gdLst>
                <a:gd name="connsiteX0" fmla="*/ 0 w 1219200"/>
                <a:gd name="connsiteY0" fmla="*/ 403629 h 403629"/>
                <a:gd name="connsiteX1" fmla="*/ 321733 w 1219200"/>
                <a:gd name="connsiteY1" fmla="*/ 158096 h 403629"/>
                <a:gd name="connsiteX2" fmla="*/ 567266 w 1219200"/>
                <a:gd name="connsiteY2" fmla="*/ 56496 h 403629"/>
                <a:gd name="connsiteX3" fmla="*/ 685800 w 1219200"/>
                <a:gd name="connsiteY3" fmla="*/ 22629 h 403629"/>
                <a:gd name="connsiteX4" fmla="*/ 804333 w 1219200"/>
                <a:gd name="connsiteY4" fmla="*/ 5696 h 403629"/>
                <a:gd name="connsiteX5" fmla="*/ 965200 w 1219200"/>
                <a:gd name="connsiteY5" fmla="*/ 124229 h 403629"/>
                <a:gd name="connsiteX6" fmla="*/ 1219200 w 1219200"/>
                <a:gd name="connsiteY6" fmla="*/ 403629 h 4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403629">
                  <a:moveTo>
                    <a:pt x="0" y="403629"/>
                  </a:moveTo>
                  <a:cubicBezTo>
                    <a:pt x="113594" y="309790"/>
                    <a:pt x="227189" y="215951"/>
                    <a:pt x="321733" y="158096"/>
                  </a:cubicBezTo>
                  <a:cubicBezTo>
                    <a:pt x="416277" y="100240"/>
                    <a:pt x="506588" y="79074"/>
                    <a:pt x="567266" y="56496"/>
                  </a:cubicBezTo>
                  <a:cubicBezTo>
                    <a:pt x="627944" y="33918"/>
                    <a:pt x="646289" y="31096"/>
                    <a:pt x="685800" y="22629"/>
                  </a:cubicBezTo>
                  <a:cubicBezTo>
                    <a:pt x="725311" y="14162"/>
                    <a:pt x="757766" y="-11237"/>
                    <a:pt x="804333" y="5696"/>
                  </a:cubicBezTo>
                  <a:cubicBezTo>
                    <a:pt x="850900" y="22629"/>
                    <a:pt x="896056" y="57907"/>
                    <a:pt x="965200" y="124229"/>
                  </a:cubicBezTo>
                  <a:cubicBezTo>
                    <a:pt x="1034344" y="190551"/>
                    <a:pt x="1126772" y="297090"/>
                    <a:pt x="1219200" y="403629"/>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D190197-8065-4967-B0A2-C71A164612A0}"/>
                </a:ext>
              </a:extLst>
            </p:cNvPr>
            <p:cNvSpPr/>
            <p:nvPr/>
          </p:nvSpPr>
          <p:spPr>
            <a:xfrm>
              <a:off x="5952067" y="4114800"/>
              <a:ext cx="1227666" cy="661116"/>
            </a:xfrm>
            <a:custGeom>
              <a:avLst/>
              <a:gdLst>
                <a:gd name="connsiteX0" fmla="*/ 0 w 1227666"/>
                <a:gd name="connsiteY0" fmla="*/ 661116 h 661116"/>
                <a:gd name="connsiteX1" fmla="*/ 533400 w 1227666"/>
                <a:gd name="connsiteY1" fmla="*/ 102316 h 661116"/>
                <a:gd name="connsiteX2" fmla="*/ 694266 w 1227666"/>
                <a:gd name="connsiteY2" fmla="*/ 9182 h 661116"/>
                <a:gd name="connsiteX3" fmla="*/ 762000 w 1227666"/>
                <a:gd name="connsiteY3" fmla="*/ 9182 h 661116"/>
                <a:gd name="connsiteX4" fmla="*/ 872066 w 1227666"/>
                <a:gd name="connsiteY4" fmla="*/ 59982 h 661116"/>
                <a:gd name="connsiteX5" fmla="*/ 1041400 w 1227666"/>
                <a:gd name="connsiteY5" fmla="*/ 297049 h 661116"/>
                <a:gd name="connsiteX6" fmla="*/ 1227666 w 1227666"/>
                <a:gd name="connsiteY6" fmla="*/ 644182 h 66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66" h="661116">
                  <a:moveTo>
                    <a:pt x="0" y="661116"/>
                  </a:moveTo>
                  <a:cubicBezTo>
                    <a:pt x="208844" y="436044"/>
                    <a:pt x="417689" y="210972"/>
                    <a:pt x="533400" y="102316"/>
                  </a:cubicBezTo>
                  <a:cubicBezTo>
                    <a:pt x="649111" y="-6340"/>
                    <a:pt x="656166" y="24704"/>
                    <a:pt x="694266" y="9182"/>
                  </a:cubicBezTo>
                  <a:cubicBezTo>
                    <a:pt x="732366" y="-6340"/>
                    <a:pt x="732367" y="715"/>
                    <a:pt x="762000" y="9182"/>
                  </a:cubicBezTo>
                  <a:cubicBezTo>
                    <a:pt x="791633" y="17649"/>
                    <a:pt x="825499" y="12004"/>
                    <a:pt x="872066" y="59982"/>
                  </a:cubicBezTo>
                  <a:cubicBezTo>
                    <a:pt x="918633" y="107960"/>
                    <a:pt x="982133" y="199682"/>
                    <a:pt x="1041400" y="297049"/>
                  </a:cubicBezTo>
                  <a:cubicBezTo>
                    <a:pt x="1100667" y="394416"/>
                    <a:pt x="1164166" y="519299"/>
                    <a:pt x="1227666" y="644182"/>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92F3577-776E-4B89-993B-66393671BB2C}"/>
                </a:ext>
              </a:extLst>
            </p:cNvPr>
            <p:cNvSpPr/>
            <p:nvPr/>
          </p:nvSpPr>
          <p:spPr>
            <a:xfrm>
              <a:off x="3217333" y="1227667"/>
              <a:ext cx="2751667" cy="4411133"/>
            </a:xfrm>
            <a:custGeom>
              <a:avLst/>
              <a:gdLst>
                <a:gd name="connsiteX0" fmla="*/ 0 w 2751667"/>
                <a:gd name="connsiteY0" fmla="*/ 3513666 h 4411133"/>
                <a:gd name="connsiteX1" fmla="*/ 753534 w 2751667"/>
                <a:gd name="connsiteY1" fmla="*/ 3513666 h 4411133"/>
                <a:gd name="connsiteX2" fmla="*/ 982134 w 2751667"/>
                <a:gd name="connsiteY2" fmla="*/ 3937000 h 4411133"/>
                <a:gd name="connsiteX3" fmla="*/ 1236134 w 2751667"/>
                <a:gd name="connsiteY3" fmla="*/ 0 h 4411133"/>
                <a:gd name="connsiteX4" fmla="*/ 1481667 w 2751667"/>
                <a:gd name="connsiteY4" fmla="*/ 4411133 h 4411133"/>
                <a:gd name="connsiteX5" fmla="*/ 1744134 w 2751667"/>
                <a:gd name="connsiteY5" fmla="*/ 3496733 h 4411133"/>
                <a:gd name="connsiteX6" fmla="*/ 2751667 w 2751667"/>
                <a:gd name="connsiteY6" fmla="*/ 3496733 h 441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667" h="4411133">
                  <a:moveTo>
                    <a:pt x="0" y="3513666"/>
                  </a:moveTo>
                  <a:lnTo>
                    <a:pt x="753534" y="3513666"/>
                  </a:lnTo>
                  <a:lnTo>
                    <a:pt x="982134" y="3937000"/>
                  </a:lnTo>
                  <a:lnTo>
                    <a:pt x="1236134" y="0"/>
                  </a:lnTo>
                  <a:lnTo>
                    <a:pt x="1481667" y="4411133"/>
                  </a:lnTo>
                  <a:lnTo>
                    <a:pt x="1744134" y="3496733"/>
                  </a:lnTo>
                  <a:lnTo>
                    <a:pt x="2751667" y="3496733"/>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 name="Straight Connector 29">
            <a:extLst>
              <a:ext uri="{FF2B5EF4-FFF2-40B4-BE49-F238E27FC236}">
                <a16:creationId xmlns:a16="http://schemas.microsoft.com/office/drawing/2014/main" id="{DEB88B04-9201-4D79-A3C2-76C5D3AE6CE0}"/>
              </a:ext>
            </a:extLst>
          </p:cNvPr>
          <p:cNvCxnSpPr/>
          <p:nvPr/>
        </p:nvCxnSpPr>
        <p:spPr>
          <a:xfrm>
            <a:off x="3200400" y="2857187"/>
            <a:ext cx="9144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A54CB18-CBE5-41D0-AA45-84AE84D739D3}"/>
              </a:ext>
            </a:extLst>
          </p:cNvPr>
          <p:cNvSpPr txBox="1"/>
          <p:nvPr/>
        </p:nvSpPr>
        <p:spPr>
          <a:xfrm>
            <a:off x="1011202" y="2700113"/>
            <a:ext cx="304800" cy="461665"/>
          </a:xfrm>
          <a:prstGeom prst="rect">
            <a:avLst/>
          </a:prstGeom>
          <a:noFill/>
        </p:spPr>
        <p:txBody>
          <a:bodyPr wrap="square" rtlCol="0">
            <a:spAutoFit/>
          </a:bodyPr>
          <a:lstStyle/>
          <a:p>
            <a:r>
              <a:rPr lang="en-US" dirty="0">
                <a:solidFill>
                  <a:schemeClr val="accent2"/>
                </a:solidFill>
              </a:rPr>
              <a:t>P</a:t>
            </a:r>
          </a:p>
        </p:txBody>
      </p:sp>
      <p:sp>
        <p:nvSpPr>
          <p:cNvPr id="32" name="TextBox 31">
            <a:extLst>
              <a:ext uri="{FF2B5EF4-FFF2-40B4-BE49-F238E27FC236}">
                <a16:creationId xmlns:a16="http://schemas.microsoft.com/office/drawing/2014/main" id="{DD09B825-6CC4-4036-BC70-E47B91E2A7A9}"/>
              </a:ext>
            </a:extLst>
          </p:cNvPr>
          <p:cNvSpPr txBox="1"/>
          <p:nvPr/>
        </p:nvSpPr>
        <p:spPr>
          <a:xfrm>
            <a:off x="1718732" y="2899602"/>
            <a:ext cx="304800" cy="461665"/>
          </a:xfrm>
          <a:prstGeom prst="rect">
            <a:avLst/>
          </a:prstGeom>
          <a:noFill/>
        </p:spPr>
        <p:txBody>
          <a:bodyPr wrap="square" rtlCol="0">
            <a:spAutoFit/>
          </a:bodyPr>
          <a:lstStyle/>
          <a:p>
            <a:r>
              <a:rPr lang="en-US" dirty="0">
                <a:solidFill>
                  <a:schemeClr val="accent2"/>
                </a:solidFill>
              </a:rPr>
              <a:t>Q</a:t>
            </a:r>
          </a:p>
        </p:txBody>
      </p:sp>
      <p:sp>
        <p:nvSpPr>
          <p:cNvPr id="33" name="TextBox 32">
            <a:extLst>
              <a:ext uri="{FF2B5EF4-FFF2-40B4-BE49-F238E27FC236}">
                <a16:creationId xmlns:a16="http://schemas.microsoft.com/office/drawing/2014/main" id="{8CC258FD-21BB-4433-B307-89E436F297AB}"/>
              </a:ext>
            </a:extLst>
          </p:cNvPr>
          <p:cNvSpPr txBox="1"/>
          <p:nvPr/>
        </p:nvSpPr>
        <p:spPr>
          <a:xfrm>
            <a:off x="1934131" y="1064567"/>
            <a:ext cx="304800" cy="461665"/>
          </a:xfrm>
          <a:prstGeom prst="rect">
            <a:avLst/>
          </a:prstGeom>
          <a:noFill/>
        </p:spPr>
        <p:txBody>
          <a:bodyPr wrap="square" rtlCol="0">
            <a:spAutoFit/>
          </a:bodyPr>
          <a:lstStyle/>
          <a:p>
            <a:r>
              <a:rPr lang="en-US" dirty="0">
                <a:solidFill>
                  <a:schemeClr val="accent2"/>
                </a:solidFill>
              </a:rPr>
              <a:t>R</a:t>
            </a:r>
          </a:p>
        </p:txBody>
      </p:sp>
      <p:sp>
        <p:nvSpPr>
          <p:cNvPr id="34" name="TextBox 33">
            <a:extLst>
              <a:ext uri="{FF2B5EF4-FFF2-40B4-BE49-F238E27FC236}">
                <a16:creationId xmlns:a16="http://schemas.microsoft.com/office/drawing/2014/main" id="{CA8ADA5E-4A92-4A01-AD84-22895A9B0A4D}"/>
              </a:ext>
            </a:extLst>
          </p:cNvPr>
          <p:cNvSpPr txBox="1"/>
          <p:nvPr/>
        </p:nvSpPr>
        <p:spPr>
          <a:xfrm>
            <a:off x="1972730" y="3111268"/>
            <a:ext cx="304800" cy="461665"/>
          </a:xfrm>
          <a:prstGeom prst="rect">
            <a:avLst/>
          </a:prstGeom>
          <a:noFill/>
        </p:spPr>
        <p:txBody>
          <a:bodyPr wrap="square" rtlCol="0">
            <a:spAutoFit/>
          </a:bodyPr>
          <a:lstStyle/>
          <a:p>
            <a:r>
              <a:rPr lang="en-US" dirty="0">
                <a:solidFill>
                  <a:schemeClr val="accent2"/>
                </a:solidFill>
              </a:rPr>
              <a:t>S</a:t>
            </a:r>
          </a:p>
        </p:txBody>
      </p:sp>
      <p:sp>
        <p:nvSpPr>
          <p:cNvPr id="35" name="TextBox 34">
            <a:extLst>
              <a:ext uri="{FF2B5EF4-FFF2-40B4-BE49-F238E27FC236}">
                <a16:creationId xmlns:a16="http://schemas.microsoft.com/office/drawing/2014/main" id="{D04776AA-CEBA-4666-8309-575D611E6A19}"/>
              </a:ext>
            </a:extLst>
          </p:cNvPr>
          <p:cNvSpPr txBox="1"/>
          <p:nvPr/>
        </p:nvSpPr>
        <p:spPr>
          <a:xfrm>
            <a:off x="2819400" y="2590800"/>
            <a:ext cx="304800" cy="461665"/>
          </a:xfrm>
          <a:prstGeom prst="rect">
            <a:avLst/>
          </a:prstGeom>
          <a:noFill/>
        </p:spPr>
        <p:txBody>
          <a:bodyPr wrap="square" rtlCol="0">
            <a:spAutoFit/>
          </a:bodyPr>
          <a:lstStyle/>
          <a:p>
            <a:r>
              <a:rPr lang="en-US" dirty="0">
                <a:solidFill>
                  <a:schemeClr val="accent2"/>
                </a:solidFill>
              </a:rPr>
              <a:t>T</a:t>
            </a:r>
          </a:p>
        </p:txBody>
      </p:sp>
      <p:sp>
        <p:nvSpPr>
          <p:cNvPr id="20" name="Content Placeholder 2">
            <a:extLst>
              <a:ext uri="{FF2B5EF4-FFF2-40B4-BE49-F238E27FC236}">
                <a16:creationId xmlns:a16="http://schemas.microsoft.com/office/drawing/2014/main" id="{60859776-6B34-C1DE-9530-8CA879BBBFBC}"/>
              </a:ext>
            </a:extLst>
          </p:cNvPr>
          <p:cNvSpPr txBox="1">
            <a:spLocks/>
          </p:cNvSpPr>
          <p:nvPr/>
        </p:nvSpPr>
        <p:spPr bwMode="auto">
          <a:xfrm>
            <a:off x="3962400" y="3753009"/>
            <a:ext cx="5105274" cy="255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t>How can you read the heart rate?</a:t>
            </a:r>
          </a:p>
        </p:txBody>
      </p:sp>
    </p:spTree>
    <p:extLst>
      <p:ext uri="{BB962C8B-B14F-4D97-AF65-F5344CB8AC3E}">
        <p14:creationId xmlns:p14="http://schemas.microsoft.com/office/powerpoint/2010/main" val="881801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4A92-0AE1-418F-98C6-8738AD0D48CE}"/>
              </a:ext>
            </a:extLst>
          </p:cNvPr>
          <p:cNvSpPr>
            <a:spLocks noGrp="1"/>
          </p:cNvSpPr>
          <p:nvPr>
            <p:ph type="title"/>
          </p:nvPr>
        </p:nvSpPr>
        <p:spPr/>
        <p:txBody>
          <a:bodyPr/>
          <a:lstStyle/>
          <a:p>
            <a:r>
              <a:rPr lang="en-US" dirty="0"/>
              <a:t>Table of contents – this unit</a:t>
            </a:r>
          </a:p>
        </p:txBody>
      </p:sp>
      <p:sp>
        <p:nvSpPr>
          <p:cNvPr id="3" name="Content Placeholder 2">
            <a:extLst>
              <a:ext uri="{FF2B5EF4-FFF2-40B4-BE49-F238E27FC236}">
                <a16:creationId xmlns:a16="http://schemas.microsoft.com/office/drawing/2014/main" id="{0E944ED5-3D23-45D1-ACC3-736ECD603F53}"/>
              </a:ext>
            </a:extLst>
          </p:cNvPr>
          <p:cNvSpPr>
            <a:spLocks noGrp="1"/>
          </p:cNvSpPr>
          <p:nvPr>
            <p:ph idx="1"/>
          </p:nvPr>
        </p:nvSpPr>
        <p:spPr/>
        <p:txBody>
          <a:bodyPr/>
          <a:lstStyle/>
          <a:p>
            <a:r>
              <a:rPr lang="en-US" dirty="0"/>
              <a:t>Cool cardiac facts &amp; why we care</a:t>
            </a:r>
          </a:p>
          <a:p>
            <a:r>
              <a:rPr lang="en-US" dirty="0"/>
              <a:t>Cardiac basic operation</a:t>
            </a:r>
          </a:p>
          <a:p>
            <a:r>
              <a:rPr lang="en-US" dirty="0"/>
              <a:t>Electrocardiograms</a:t>
            </a:r>
          </a:p>
          <a:p>
            <a:r>
              <a:rPr lang="en-US" dirty="0">
                <a:highlight>
                  <a:srgbClr val="FFFF00"/>
                </a:highlight>
              </a:rPr>
              <a:t>Arrhythmias</a:t>
            </a:r>
            <a:endParaRPr lang="en-US" dirty="0"/>
          </a:p>
          <a:p>
            <a:pPr lvl="1">
              <a:spcBef>
                <a:spcPts val="0"/>
              </a:spcBef>
            </a:pPr>
            <a:r>
              <a:rPr lang="en-US" dirty="0"/>
              <a:t>so many things can go wrong </a:t>
            </a:r>
            <a:r>
              <a:rPr lang="en-US" dirty="0">
                <a:sym typeface="Wingdings" panose="05000000000000000000" pitchFamily="2" charset="2"/>
              </a:rPr>
              <a:t></a:t>
            </a:r>
            <a:endParaRPr lang="en-US" dirty="0">
              <a:highlight>
                <a:srgbClr val="FFFF00"/>
              </a:highlight>
            </a:endParaRPr>
          </a:p>
          <a:p>
            <a:r>
              <a:rPr lang="en-US" dirty="0"/>
              <a:t>Backup-system engineering</a:t>
            </a:r>
          </a:p>
        </p:txBody>
      </p:sp>
      <p:sp>
        <p:nvSpPr>
          <p:cNvPr id="4" name="Footer Placeholder 3">
            <a:extLst>
              <a:ext uri="{FF2B5EF4-FFF2-40B4-BE49-F238E27FC236}">
                <a16:creationId xmlns:a16="http://schemas.microsoft.com/office/drawing/2014/main" id="{E374EE35-380B-4ECA-A2BB-ED4C3312E805}"/>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3028076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CEA33-A432-4BE7-9798-63C86C92A29C}"/>
              </a:ext>
            </a:extLst>
          </p:cNvPr>
          <p:cNvSpPr>
            <a:spLocks noGrp="1"/>
          </p:cNvSpPr>
          <p:nvPr>
            <p:ph type="title"/>
          </p:nvPr>
        </p:nvSpPr>
        <p:spPr/>
        <p:txBody>
          <a:bodyPr/>
          <a:lstStyle/>
          <a:p>
            <a:r>
              <a:rPr lang="en-US" dirty="0"/>
              <a:t>Bundle-branch block</a:t>
            </a:r>
          </a:p>
        </p:txBody>
      </p:sp>
      <p:sp>
        <p:nvSpPr>
          <p:cNvPr id="3" name="Content Placeholder 2">
            <a:extLst>
              <a:ext uri="{FF2B5EF4-FFF2-40B4-BE49-F238E27FC236}">
                <a16:creationId xmlns:a16="http://schemas.microsoft.com/office/drawing/2014/main" id="{E710B021-CE72-4C1C-99F8-F9081EB0667B}"/>
              </a:ext>
            </a:extLst>
          </p:cNvPr>
          <p:cNvSpPr>
            <a:spLocks noGrp="1"/>
          </p:cNvSpPr>
          <p:nvPr>
            <p:ph idx="1"/>
          </p:nvPr>
        </p:nvSpPr>
        <p:spPr>
          <a:xfrm>
            <a:off x="4378408" y="1371600"/>
            <a:ext cx="4613192" cy="4343400"/>
          </a:xfrm>
        </p:spPr>
        <p:txBody>
          <a:bodyPr/>
          <a:lstStyle/>
          <a:p>
            <a:r>
              <a:rPr lang="en-US" sz="2400" dirty="0"/>
              <a:t>What it is</a:t>
            </a:r>
          </a:p>
          <a:p>
            <a:pPr lvl="1">
              <a:spcBef>
                <a:spcPts val="0"/>
              </a:spcBef>
            </a:pPr>
            <a:r>
              <a:rPr lang="en-US" sz="2000" dirty="0"/>
              <a:t>delay or blockage in left or right BB</a:t>
            </a:r>
          </a:p>
          <a:p>
            <a:r>
              <a:rPr lang="en-US" sz="2400" dirty="0"/>
              <a:t>Symptoms</a:t>
            </a:r>
          </a:p>
          <a:p>
            <a:pPr lvl="1">
              <a:spcBef>
                <a:spcPts val="0"/>
              </a:spcBef>
            </a:pPr>
            <a:r>
              <a:rPr lang="en-US" sz="2000" dirty="0"/>
              <a:t>None (majority case)</a:t>
            </a:r>
          </a:p>
          <a:p>
            <a:pPr lvl="1">
              <a:spcBef>
                <a:spcPts val="0"/>
              </a:spcBef>
            </a:pPr>
            <a:r>
              <a:rPr lang="en-US" sz="2000" dirty="0"/>
              <a:t>Fainting, </a:t>
            </a:r>
            <a:r>
              <a:rPr lang="en-US" sz="2000" dirty="0" err="1"/>
              <a:t>dizzyness</a:t>
            </a:r>
            <a:endParaRPr lang="en-US" sz="2000" dirty="0"/>
          </a:p>
          <a:p>
            <a:r>
              <a:rPr lang="en-US" sz="2400" dirty="0"/>
              <a:t>Causes</a:t>
            </a:r>
          </a:p>
          <a:p>
            <a:pPr lvl="1">
              <a:spcBef>
                <a:spcPts val="0"/>
              </a:spcBef>
            </a:pPr>
            <a:r>
              <a:rPr lang="en-US" sz="2000" dirty="0"/>
              <a:t>Prior heart attack, bacterial infection, high blood pressure, …</a:t>
            </a:r>
          </a:p>
          <a:p>
            <a:pPr lvl="1">
              <a:spcBef>
                <a:spcPts val="0"/>
              </a:spcBef>
            </a:pPr>
            <a:r>
              <a:rPr lang="en-US" sz="2000" dirty="0"/>
              <a:t>Genetic</a:t>
            </a:r>
          </a:p>
          <a:p>
            <a:pPr lvl="1">
              <a:spcBef>
                <a:spcPts val="0"/>
              </a:spcBef>
            </a:pPr>
            <a:r>
              <a:rPr lang="en-US" sz="2000" dirty="0"/>
              <a:t>Too much exercise</a:t>
            </a:r>
          </a:p>
          <a:p>
            <a:r>
              <a:rPr lang="en-US" sz="2400" dirty="0"/>
              <a:t>Consequences</a:t>
            </a:r>
          </a:p>
          <a:p>
            <a:pPr lvl="1">
              <a:spcBef>
                <a:spcPts val="0"/>
              </a:spcBef>
            </a:pPr>
            <a:r>
              <a:rPr lang="en-US" sz="2000" dirty="0"/>
              <a:t>often none (explanation shortly)</a:t>
            </a:r>
            <a:endParaRPr lang="en-US" dirty="0"/>
          </a:p>
        </p:txBody>
      </p:sp>
      <p:sp>
        <p:nvSpPr>
          <p:cNvPr id="4" name="Footer Placeholder 3">
            <a:extLst>
              <a:ext uri="{FF2B5EF4-FFF2-40B4-BE49-F238E27FC236}">
                <a16:creationId xmlns:a16="http://schemas.microsoft.com/office/drawing/2014/main" id="{F712E3E7-A4F7-4A39-85E2-107EF1056AA2}"/>
              </a:ext>
            </a:extLst>
          </p:cNvPr>
          <p:cNvSpPr>
            <a:spLocks noGrp="1"/>
          </p:cNvSpPr>
          <p:nvPr>
            <p:ph type="ftr" sz="quarter" idx="11"/>
          </p:nvPr>
        </p:nvSpPr>
        <p:spPr/>
        <p:txBody>
          <a:bodyPr/>
          <a:lstStyle/>
          <a:p>
            <a:pPr>
              <a:defRPr/>
            </a:pPr>
            <a:r>
              <a:rPr lang="en-US" dirty="0"/>
              <a:t>EE 123 -- Bioelectricity</a:t>
            </a:r>
          </a:p>
        </p:txBody>
      </p:sp>
      <p:pic>
        <p:nvPicPr>
          <p:cNvPr id="5" name="Picture 4">
            <a:extLst>
              <a:ext uri="{FF2B5EF4-FFF2-40B4-BE49-F238E27FC236}">
                <a16:creationId xmlns:a16="http://schemas.microsoft.com/office/drawing/2014/main" id="{A25CDE2B-8D73-4C28-8CC0-2F683E07B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6" name="Oval 5">
            <a:extLst>
              <a:ext uri="{FF2B5EF4-FFF2-40B4-BE49-F238E27FC236}">
                <a16:creationId xmlns:a16="http://schemas.microsoft.com/office/drawing/2014/main" id="{4E51F4C9-4103-4954-976F-B2AA951265D4}"/>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7" name="Oval 6">
            <a:extLst>
              <a:ext uri="{FF2B5EF4-FFF2-40B4-BE49-F238E27FC236}">
                <a16:creationId xmlns:a16="http://schemas.microsoft.com/office/drawing/2014/main" id="{CD3B2262-32DF-449D-967D-272DA8D7B3E2}"/>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8" name="Straight Arrow Connector 7">
            <a:extLst>
              <a:ext uri="{FF2B5EF4-FFF2-40B4-BE49-F238E27FC236}">
                <a16:creationId xmlns:a16="http://schemas.microsoft.com/office/drawing/2014/main" id="{31497E0B-70F7-44C4-99D6-A67C889E9301}"/>
              </a:ext>
            </a:extLst>
          </p:cNvPr>
          <p:cNvCxnSpPr>
            <a:cxnSpLocks/>
            <a:stCxn id="7" idx="0"/>
          </p:cNvCxnSpPr>
          <p:nvPr/>
        </p:nvCxnSpPr>
        <p:spPr>
          <a:xfrm>
            <a:off x="1892298" y="3505200"/>
            <a:ext cx="0" cy="322895"/>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78D2D35-85A1-418B-B0DD-475645FE391A}"/>
              </a:ext>
            </a:extLst>
          </p:cNvPr>
          <p:cNvCxnSpPr>
            <a:cxnSpLocks/>
          </p:cNvCxnSpPr>
          <p:nvPr/>
        </p:nvCxnSpPr>
        <p:spPr>
          <a:xfrm>
            <a:off x="1892298" y="3810000"/>
            <a:ext cx="211398" cy="5663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FC93291-EEFA-4261-9FE7-6662946CA8A6}"/>
              </a:ext>
            </a:extLst>
          </p:cNvPr>
          <p:cNvCxnSpPr>
            <a:cxnSpLocks/>
          </p:cNvCxnSpPr>
          <p:nvPr/>
        </p:nvCxnSpPr>
        <p:spPr>
          <a:xfrm>
            <a:off x="1828800" y="4343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E292E13-6F03-472A-B6C2-FF67F263AEB8}"/>
              </a:ext>
            </a:extLst>
          </p:cNvPr>
          <p:cNvCxnSpPr>
            <a:cxnSpLocks/>
          </p:cNvCxnSpPr>
          <p:nvPr/>
        </p:nvCxnSpPr>
        <p:spPr>
          <a:xfrm>
            <a:off x="2275170" y="43014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F3458C9-BED1-43D2-B954-29AB475299BD}"/>
              </a:ext>
            </a:extLst>
          </p:cNvPr>
          <p:cNvCxnSpPr>
            <a:cxnSpLocks/>
          </p:cNvCxnSpPr>
          <p:nvPr/>
        </p:nvCxnSpPr>
        <p:spPr>
          <a:xfrm>
            <a:off x="1905000" y="4724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75F8489-6CC0-42D3-9D5C-D3ECAFE29A6C}"/>
              </a:ext>
            </a:extLst>
          </p:cNvPr>
          <p:cNvCxnSpPr>
            <a:cxnSpLocks/>
          </p:cNvCxnSpPr>
          <p:nvPr/>
        </p:nvCxnSpPr>
        <p:spPr>
          <a:xfrm>
            <a:off x="1600200" y="46482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904424F-698F-493B-82A4-F0DBFF8F12C8}"/>
              </a:ext>
            </a:extLst>
          </p:cNvPr>
          <p:cNvCxnSpPr>
            <a:cxnSpLocks/>
          </p:cNvCxnSpPr>
          <p:nvPr/>
        </p:nvCxnSpPr>
        <p:spPr>
          <a:xfrm>
            <a:off x="2590800" y="44538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987D7FE-5626-4CF3-841F-9D5F4FDCD88E}"/>
              </a:ext>
            </a:extLst>
          </p:cNvPr>
          <p:cNvCxnSpPr>
            <a:cxnSpLocks/>
          </p:cNvCxnSpPr>
          <p:nvPr/>
        </p:nvCxnSpPr>
        <p:spPr>
          <a:xfrm>
            <a:off x="2656170" y="4192361"/>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72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
                                        </p:tgtEl>
                                      </p:cBhvr>
                                      <p:by x="150000" y="150000"/>
                                    </p:animScale>
                                  </p:childTnLst>
                                </p:cTn>
                              </p:par>
                              <p:par>
                                <p:cTn id="7" presetID="6" presetClass="emph" presetSubtype="0" fill="hold" nodeType="withEffect">
                                  <p:stCondLst>
                                    <p:cond delay="0"/>
                                  </p:stCondLst>
                                  <p:childTnLst>
                                    <p:animScale>
                                      <p:cBhvr>
                                        <p:cTn id="8" dur="2000" fill="hold"/>
                                        <p:tgtEl>
                                          <p:spTgt spid="1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19C22-2233-4131-A94D-6FA288BC3340}"/>
              </a:ext>
            </a:extLst>
          </p:cNvPr>
          <p:cNvSpPr>
            <a:spLocks noGrp="1"/>
          </p:cNvSpPr>
          <p:nvPr>
            <p:ph type="title"/>
          </p:nvPr>
        </p:nvSpPr>
        <p:spPr/>
        <p:txBody>
          <a:bodyPr/>
          <a:lstStyle/>
          <a:p>
            <a:r>
              <a:rPr lang="en-US" dirty="0"/>
              <a:t>RBBB example</a:t>
            </a:r>
          </a:p>
        </p:txBody>
      </p:sp>
      <p:sp>
        <p:nvSpPr>
          <p:cNvPr id="3" name="Content Placeholder 2">
            <a:extLst>
              <a:ext uri="{FF2B5EF4-FFF2-40B4-BE49-F238E27FC236}">
                <a16:creationId xmlns:a16="http://schemas.microsoft.com/office/drawing/2014/main" id="{268E4A5D-2A48-47A8-9C4C-EC09731495DF}"/>
              </a:ext>
            </a:extLst>
          </p:cNvPr>
          <p:cNvSpPr>
            <a:spLocks noGrp="1"/>
          </p:cNvSpPr>
          <p:nvPr>
            <p:ph idx="1"/>
          </p:nvPr>
        </p:nvSpPr>
        <p:spPr>
          <a:xfrm>
            <a:off x="397932" y="3733800"/>
            <a:ext cx="7374467" cy="2514600"/>
          </a:xfrm>
        </p:spPr>
        <p:txBody>
          <a:bodyPr/>
          <a:lstStyle/>
          <a:p>
            <a:r>
              <a:rPr lang="en-US" sz="2400" dirty="0"/>
              <a:t>Diagnosis: wide QRS complex</a:t>
            </a:r>
          </a:p>
          <a:p>
            <a:pPr lvl="1">
              <a:spcBef>
                <a:spcPts val="0"/>
              </a:spcBef>
            </a:pPr>
            <a:r>
              <a:rPr lang="en-US" sz="2000" dirty="0"/>
              <a:t>.1-.12s → partial block (not uncommon, especially in endurance athletes)</a:t>
            </a:r>
          </a:p>
          <a:p>
            <a:pPr lvl="1">
              <a:spcBef>
                <a:spcPts val="0"/>
              </a:spcBef>
            </a:pPr>
            <a:r>
              <a:rPr lang="en-US" sz="2000" dirty="0"/>
              <a:t>&gt;.12s → complete block (less common)</a:t>
            </a:r>
          </a:p>
          <a:p>
            <a:r>
              <a:rPr lang="en-US" sz="2400" dirty="0"/>
              <a:t>Is this ECG normal, partial RBBB or complete?</a:t>
            </a:r>
          </a:p>
        </p:txBody>
      </p:sp>
      <p:sp>
        <p:nvSpPr>
          <p:cNvPr id="4" name="Footer Placeholder 3">
            <a:extLst>
              <a:ext uri="{FF2B5EF4-FFF2-40B4-BE49-F238E27FC236}">
                <a16:creationId xmlns:a16="http://schemas.microsoft.com/office/drawing/2014/main" id="{A60DE988-66CE-4D6C-971A-64D2461019BA}"/>
              </a:ext>
            </a:extLst>
          </p:cNvPr>
          <p:cNvSpPr>
            <a:spLocks noGrp="1"/>
          </p:cNvSpPr>
          <p:nvPr>
            <p:ph type="ftr" sz="quarter" idx="11"/>
          </p:nvPr>
        </p:nvSpPr>
        <p:spPr/>
        <p:txBody>
          <a:bodyPr/>
          <a:lstStyle/>
          <a:p>
            <a:pPr>
              <a:defRPr/>
            </a:pPr>
            <a:r>
              <a:rPr lang="en-US"/>
              <a:t>EE 123 -- Bioelectricity</a:t>
            </a:r>
            <a:endParaRPr lang="en-US" dirty="0"/>
          </a:p>
        </p:txBody>
      </p:sp>
      <p:pic>
        <p:nvPicPr>
          <p:cNvPr id="6" name="Picture 5" descr="A picture containing text&#10;&#10;Description automatically generated">
            <a:extLst>
              <a:ext uri="{FF2B5EF4-FFF2-40B4-BE49-F238E27FC236}">
                <a16:creationId xmlns:a16="http://schemas.microsoft.com/office/drawing/2014/main" id="{0966F67E-74CB-412C-8C33-BDEC4219D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295400"/>
            <a:ext cx="7086600" cy="2209250"/>
          </a:xfrm>
          <a:prstGeom prst="rect">
            <a:avLst/>
          </a:prstGeom>
        </p:spPr>
      </p:pic>
    </p:spTree>
    <p:extLst>
      <p:ext uri="{BB962C8B-B14F-4D97-AF65-F5344CB8AC3E}">
        <p14:creationId xmlns:p14="http://schemas.microsoft.com/office/powerpoint/2010/main" val="174205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RBBB – not a big problem</a:t>
            </a:r>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30" name="Straight Arrow Connector 29">
            <a:extLst>
              <a:ext uri="{FF2B5EF4-FFF2-40B4-BE49-F238E27FC236}">
                <a16:creationId xmlns:a16="http://schemas.microsoft.com/office/drawing/2014/main" id="{3DBE62C6-DB88-4B74-A590-012251EC7164}"/>
              </a:ext>
            </a:extLst>
          </p:cNvPr>
          <p:cNvCxnSpPr>
            <a:cxnSpLocks/>
            <a:stCxn id="17" idx="0"/>
          </p:cNvCxnSpPr>
          <p:nvPr/>
        </p:nvCxnSpPr>
        <p:spPr>
          <a:xfrm>
            <a:off x="1892298" y="3505200"/>
            <a:ext cx="0" cy="322895"/>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5692F76-075B-4BA6-9104-0CD6B3C4C978}"/>
              </a:ext>
            </a:extLst>
          </p:cNvPr>
          <p:cNvCxnSpPr>
            <a:cxnSpLocks/>
          </p:cNvCxnSpPr>
          <p:nvPr/>
        </p:nvCxnSpPr>
        <p:spPr>
          <a:xfrm>
            <a:off x="1892298" y="3810000"/>
            <a:ext cx="211398" cy="5663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137894A-B24F-422E-92B1-36E7C8DE8C41}"/>
              </a:ext>
            </a:extLst>
          </p:cNvPr>
          <p:cNvCxnSpPr>
            <a:cxnSpLocks/>
          </p:cNvCxnSpPr>
          <p:nvPr/>
        </p:nvCxnSpPr>
        <p:spPr>
          <a:xfrm>
            <a:off x="1828800" y="4343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3697DF0-E375-4AA7-8027-EBD18640A4EA}"/>
              </a:ext>
            </a:extLst>
          </p:cNvPr>
          <p:cNvCxnSpPr>
            <a:cxnSpLocks/>
          </p:cNvCxnSpPr>
          <p:nvPr/>
        </p:nvCxnSpPr>
        <p:spPr>
          <a:xfrm>
            <a:off x="2275170" y="43014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6D09A61-FF5E-4840-AECD-53092225083E}"/>
              </a:ext>
            </a:extLst>
          </p:cNvPr>
          <p:cNvCxnSpPr>
            <a:cxnSpLocks/>
          </p:cNvCxnSpPr>
          <p:nvPr/>
        </p:nvCxnSpPr>
        <p:spPr>
          <a:xfrm>
            <a:off x="1905000" y="4724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A6DC73C-A0B3-4216-8231-761841D5F27C}"/>
              </a:ext>
            </a:extLst>
          </p:cNvPr>
          <p:cNvCxnSpPr>
            <a:cxnSpLocks/>
          </p:cNvCxnSpPr>
          <p:nvPr/>
        </p:nvCxnSpPr>
        <p:spPr>
          <a:xfrm>
            <a:off x="1600200" y="46482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AD85BB6-A6E8-4411-99B7-DE744A963FC2}"/>
              </a:ext>
            </a:extLst>
          </p:cNvPr>
          <p:cNvCxnSpPr>
            <a:cxnSpLocks/>
          </p:cNvCxnSpPr>
          <p:nvPr/>
        </p:nvCxnSpPr>
        <p:spPr>
          <a:xfrm>
            <a:off x="2590800" y="44538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ABCAC90-228A-4761-8D72-E0FC7C5F2077}"/>
              </a:ext>
            </a:extLst>
          </p:cNvPr>
          <p:cNvCxnSpPr>
            <a:cxnSpLocks/>
          </p:cNvCxnSpPr>
          <p:nvPr/>
        </p:nvCxnSpPr>
        <p:spPr>
          <a:xfrm>
            <a:off x="2656170" y="4192361"/>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6DA303D-2951-4E64-918A-E639D974A473}"/>
              </a:ext>
            </a:extLst>
          </p:cNvPr>
          <p:cNvCxnSpPr>
            <a:cxnSpLocks/>
          </p:cNvCxnSpPr>
          <p:nvPr/>
        </p:nvCxnSpPr>
        <p:spPr>
          <a:xfrm flipH="1">
            <a:off x="1905000" y="4606273"/>
            <a:ext cx="838200" cy="11812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AC54DAF-F784-457C-A2EA-22D845031A65}"/>
              </a:ext>
            </a:extLst>
          </p:cNvPr>
          <p:cNvCxnSpPr>
            <a:cxnSpLocks/>
          </p:cNvCxnSpPr>
          <p:nvPr/>
        </p:nvCxnSpPr>
        <p:spPr>
          <a:xfrm flipH="1">
            <a:off x="1981200" y="4911073"/>
            <a:ext cx="838200" cy="11812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3886200" y="1685167"/>
            <a:ext cx="5016130" cy="3269196"/>
          </a:xfrm>
        </p:spPr>
        <p:txBody>
          <a:bodyPr/>
          <a:lstStyle/>
          <a:p>
            <a:r>
              <a:rPr lang="en-US" sz="2400" dirty="0"/>
              <a:t>The RBBB is mine!</a:t>
            </a:r>
          </a:p>
          <a:p>
            <a:r>
              <a:rPr lang="en-US" sz="2400" dirty="0"/>
              <a:t>Any reason I’m still alive (and not overly concerned)?</a:t>
            </a:r>
          </a:p>
          <a:p>
            <a:r>
              <a:rPr lang="en-US" sz="2400" dirty="0"/>
              <a:t>Heart cells are quite interconnected</a:t>
            </a:r>
            <a:endParaRPr lang="en-US" dirty="0"/>
          </a:p>
          <a:p>
            <a:pPr lvl="1">
              <a:spcBef>
                <a:spcPts val="0"/>
              </a:spcBef>
            </a:pPr>
            <a:r>
              <a:rPr lang="en-US" sz="2000" dirty="0"/>
              <a:t>Left branch crosses over to drive the right side</a:t>
            </a:r>
          </a:p>
          <a:p>
            <a:pPr lvl="1">
              <a:spcBef>
                <a:spcPts val="0"/>
              </a:spcBef>
            </a:pPr>
            <a:r>
              <a:rPr lang="en-US" sz="2000" dirty="0"/>
              <a:t>Right side is “just” the lungs anyway </a:t>
            </a:r>
            <a:r>
              <a:rPr lang="en-US" sz="2000" dirty="0">
                <a:sym typeface="Wingdings" panose="05000000000000000000" pitchFamily="2" charset="2"/>
              </a:rPr>
              <a:t></a:t>
            </a:r>
            <a:endParaRPr lang="en-US" sz="2000" dirty="0"/>
          </a:p>
        </p:txBody>
      </p:sp>
    </p:spTree>
    <p:extLst>
      <p:ext uri="{BB962C8B-B14F-4D97-AF65-F5344CB8AC3E}">
        <p14:creationId xmlns:p14="http://schemas.microsoft.com/office/powerpoint/2010/main" val="162014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0"/>
                                        </p:tgtEl>
                                      </p:cBhvr>
                                    </p:animEffect>
                                    <p:set>
                                      <p:cBhvr>
                                        <p:cTn id="12" dur="1" fill="hold">
                                          <p:stCondLst>
                                            <p:cond delay="499"/>
                                          </p:stCondLst>
                                        </p:cTn>
                                        <p:tgtEl>
                                          <p:spTgt spid="30"/>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32"/>
                                        </p:tgtEl>
                                      </p:cBhvr>
                                    </p:animEffect>
                                    <p:set>
                                      <p:cBhvr>
                                        <p:cTn id="45" dur="1" fill="hold">
                                          <p:stCondLst>
                                            <p:cond delay="499"/>
                                          </p:stCondLst>
                                        </p:cTn>
                                        <p:tgtEl>
                                          <p:spTgt spid="32"/>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31"/>
                                        </p:tgtEl>
                                      </p:cBhvr>
                                    </p:animEffect>
                                    <p:set>
                                      <p:cBhvr>
                                        <p:cTn id="48" dur="1" fill="hold">
                                          <p:stCondLst>
                                            <p:cond delay="499"/>
                                          </p:stCondLst>
                                        </p:cTn>
                                        <p:tgtEl>
                                          <p:spTgt spid="3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ntr" presetSubtype="0"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fade">
                                      <p:cBhvr>
                                        <p:cTn id="61" dur="500"/>
                                        <p:tgtEl>
                                          <p:spTgt spid="3">
                                            <p:txEl>
                                              <p:pRg st="2" end="2"/>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3">
                                            <p:txEl>
                                              <p:pRg st="3" end="3"/>
                                            </p:txEl>
                                          </p:spTgt>
                                        </p:tgtEl>
                                        <p:attrNameLst>
                                          <p:attrName>style.visibility</p:attrName>
                                        </p:attrNameLst>
                                      </p:cBhvr>
                                      <p:to>
                                        <p:strVal val="visible"/>
                                      </p:to>
                                    </p:set>
                                    <p:animEffect transition="in" filter="fade">
                                      <p:cBhvr>
                                        <p:cTn id="64" dur="500"/>
                                        <p:tgtEl>
                                          <p:spTgt spid="3">
                                            <p:txEl>
                                              <p:pRg st="3" end="3"/>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Effect transition="in" filter="fade">
                                      <p:cBhvr>
                                        <p:cTn id="6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19C22-2233-4131-A94D-6FA288BC3340}"/>
              </a:ext>
            </a:extLst>
          </p:cNvPr>
          <p:cNvSpPr>
            <a:spLocks noGrp="1"/>
          </p:cNvSpPr>
          <p:nvPr>
            <p:ph type="title"/>
          </p:nvPr>
        </p:nvSpPr>
        <p:spPr/>
        <p:txBody>
          <a:bodyPr/>
          <a:lstStyle/>
          <a:p>
            <a:r>
              <a:rPr lang="en-US" dirty="0"/>
              <a:t>Group exercise</a:t>
            </a:r>
          </a:p>
        </p:txBody>
      </p:sp>
      <p:sp>
        <p:nvSpPr>
          <p:cNvPr id="3" name="Content Placeholder 2">
            <a:extLst>
              <a:ext uri="{FF2B5EF4-FFF2-40B4-BE49-F238E27FC236}">
                <a16:creationId xmlns:a16="http://schemas.microsoft.com/office/drawing/2014/main" id="{268E4A5D-2A48-47A8-9C4C-EC09731495DF}"/>
              </a:ext>
            </a:extLst>
          </p:cNvPr>
          <p:cNvSpPr>
            <a:spLocks noGrp="1"/>
          </p:cNvSpPr>
          <p:nvPr>
            <p:ph idx="1"/>
          </p:nvPr>
        </p:nvSpPr>
        <p:spPr>
          <a:xfrm>
            <a:off x="397932" y="3733800"/>
            <a:ext cx="7374467" cy="2514600"/>
          </a:xfrm>
        </p:spPr>
        <p:txBody>
          <a:bodyPr/>
          <a:lstStyle/>
          <a:p>
            <a:r>
              <a:rPr lang="en-US" sz="2400" i="1" dirty="0"/>
              <a:t>Why</a:t>
            </a:r>
            <a:r>
              <a:rPr lang="en-US" sz="2400" dirty="0"/>
              <a:t> does RBBB cause wide QRS?</a:t>
            </a:r>
          </a:p>
          <a:p>
            <a:pPr>
              <a:spcBef>
                <a:spcPts val="0"/>
              </a:spcBef>
            </a:pPr>
            <a:r>
              <a:rPr lang="en-US" sz="2400" dirty="0"/>
              <a:t>Would you expect a left BBB to be more dangerous than right, or less?</a:t>
            </a:r>
          </a:p>
          <a:p>
            <a:endParaRPr lang="en-US" sz="2400" dirty="0"/>
          </a:p>
        </p:txBody>
      </p:sp>
      <p:sp>
        <p:nvSpPr>
          <p:cNvPr id="4" name="Footer Placeholder 3">
            <a:extLst>
              <a:ext uri="{FF2B5EF4-FFF2-40B4-BE49-F238E27FC236}">
                <a16:creationId xmlns:a16="http://schemas.microsoft.com/office/drawing/2014/main" id="{A60DE988-66CE-4D6C-971A-64D2461019BA}"/>
              </a:ext>
            </a:extLst>
          </p:cNvPr>
          <p:cNvSpPr>
            <a:spLocks noGrp="1"/>
          </p:cNvSpPr>
          <p:nvPr>
            <p:ph type="ftr" sz="quarter" idx="11"/>
          </p:nvPr>
        </p:nvSpPr>
        <p:spPr/>
        <p:txBody>
          <a:bodyPr/>
          <a:lstStyle/>
          <a:p>
            <a:pPr>
              <a:defRPr/>
            </a:pPr>
            <a:r>
              <a:rPr lang="en-US"/>
              <a:t>EE 123 -- Bioelectricity</a:t>
            </a:r>
            <a:endParaRPr lang="en-US" dirty="0"/>
          </a:p>
        </p:txBody>
      </p:sp>
      <p:pic>
        <p:nvPicPr>
          <p:cNvPr id="6" name="Picture 5" descr="A picture containing text&#10;&#10;Description automatically generated">
            <a:extLst>
              <a:ext uri="{FF2B5EF4-FFF2-40B4-BE49-F238E27FC236}">
                <a16:creationId xmlns:a16="http://schemas.microsoft.com/office/drawing/2014/main" id="{0966F67E-74CB-412C-8C33-BDEC4219D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295400"/>
            <a:ext cx="7086600" cy="2209250"/>
          </a:xfrm>
          <a:prstGeom prst="rect">
            <a:avLst/>
          </a:prstGeom>
        </p:spPr>
      </p:pic>
    </p:spTree>
    <p:extLst>
      <p:ext uri="{BB962C8B-B14F-4D97-AF65-F5344CB8AC3E}">
        <p14:creationId xmlns:p14="http://schemas.microsoft.com/office/powerpoint/2010/main" val="759184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4A92-0AE1-418F-98C6-8738AD0D48CE}"/>
              </a:ext>
            </a:extLst>
          </p:cNvPr>
          <p:cNvSpPr>
            <a:spLocks noGrp="1"/>
          </p:cNvSpPr>
          <p:nvPr>
            <p:ph type="title"/>
          </p:nvPr>
        </p:nvSpPr>
        <p:spPr/>
        <p:txBody>
          <a:bodyPr/>
          <a:lstStyle/>
          <a:p>
            <a:r>
              <a:rPr lang="en-US" dirty="0"/>
              <a:t>Table of contents – this unit</a:t>
            </a:r>
          </a:p>
        </p:txBody>
      </p:sp>
      <p:sp>
        <p:nvSpPr>
          <p:cNvPr id="3" name="Content Placeholder 2">
            <a:extLst>
              <a:ext uri="{FF2B5EF4-FFF2-40B4-BE49-F238E27FC236}">
                <a16:creationId xmlns:a16="http://schemas.microsoft.com/office/drawing/2014/main" id="{0E944ED5-3D23-45D1-ACC3-736ECD603F53}"/>
              </a:ext>
            </a:extLst>
          </p:cNvPr>
          <p:cNvSpPr>
            <a:spLocks noGrp="1"/>
          </p:cNvSpPr>
          <p:nvPr>
            <p:ph idx="1"/>
          </p:nvPr>
        </p:nvSpPr>
        <p:spPr/>
        <p:txBody>
          <a:bodyPr/>
          <a:lstStyle/>
          <a:p>
            <a:r>
              <a:rPr lang="en-US" dirty="0"/>
              <a:t>Cool cardiac facts &amp; why we care</a:t>
            </a:r>
          </a:p>
          <a:p>
            <a:r>
              <a:rPr lang="en-US" dirty="0"/>
              <a:t>Cardiac basic operation</a:t>
            </a:r>
          </a:p>
          <a:p>
            <a:r>
              <a:rPr lang="en-US" dirty="0"/>
              <a:t>Electrocardiograms</a:t>
            </a:r>
          </a:p>
          <a:p>
            <a:r>
              <a:rPr lang="en-US" dirty="0"/>
              <a:t>Arrhythmias</a:t>
            </a:r>
          </a:p>
          <a:p>
            <a:r>
              <a:rPr lang="en-US" dirty="0"/>
              <a:t>Backup-system engineering</a:t>
            </a:r>
          </a:p>
        </p:txBody>
      </p:sp>
      <p:sp>
        <p:nvSpPr>
          <p:cNvPr id="4" name="Footer Placeholder 3">
            <a:extLst>
              <a:ext uri="{FF2B5EF4-FFF2-40B4-BE49-F238E27FC236}">
                <a16:creationId xmlns:a16="http://schemas.microsoft.com/office/drawing/2014/main" id="{E374EE35-380B-4ECA-A2BB-ED4C3312E805}"/>
              </a:ext>
            </a:extLst>
          </p:cNvPr>
          <p:cNvSpPr>
            <a:spLocks noGrp="1"/>
          </p:cNvSpPr>
          <p:nvPr>
            <p:ph type="ftr" sz="quarter" idx="11"/>
          </p:nvPr>
        </p:nvSpPr>
        <p:spPr/>
        <p:txBody>
          <a:bodyPr/>
          <a:lstStyle/>
          <a:p>
            <a:pPr>
              <a:defRPr/>
            </a:pPr>
            <a:r>
              <a:rPr lang="en-US"/>
              <a:t>EE 123 -- Bioelectricity</a:t>
            </a:r>
            <a:endParaRPr lang="en-US" dirty="0"/>
          </a:p>
        </p:txBody>
      </p:sp>
      <p:sp>
        <p:nvSpPr>
          <p:cNvPr id="5" name="TextBox 4">
            <a:extLst>
              <a:ext uri="{FF2B5EF4-FFF2-40B4-BE49-F238E27FC236}">
                <a16:creationId xmlns:a16="http://schemas.microsoft.com/office/drawing/2014/main" id="{4B43D16A-11A5-7759-4DAB-496FC27CDC01}"/>
              </a:ext>
            </a:extLst>
          </p:cNvPr>
          <p:cNvSpPr txBox="1"/>
          <p:nvPr/>
        </p:nvSpPr>
        <p:spPr>
          <a:xfrm>
            <a:off x="1143000" y="4191000"/>
            <a:ext cx="7086600" cy="2123658"/>
          </a:xfrm>
          <a:prstGeom prst="rect">
            <a:avLst/>
          </a:prstGeom>
          <a:noFill/>
        </p:spPr>
        <p:txBody>
          <a:bodyPr wrap="square" rtlCol="0">
            <a:spAutoFit/>
          </a:bodyPr>
          <a:lstStyle/>
          <a:p>
            <a:r>
              <a:rPr lang="en-US" sz="4400" dirty="0"/>
              <a:t>STOP HERE</a:t>
            </a:r>
          </a:p>
          <a:p>
            <a:r>
              <a:rPr lang="en-US" sz="4400" dirty="0"/>
              <a:t>The rest of the material is covered in EE/BME 123</a:t>
            </a:r>
          </a:p>
        </p:txBody>
      </p:sp>
    </p:spTree>
    <p:extLst>
      <p:ext uri="{BB962C8B-B14F-4D97-AF65-F5344CB8AC3E}">
        <p14:creationId xmlns:p14="http://schemas.microsoft.com/office/powerpoint/2010/main" val="4113246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8CCC-CAC6-4703-A171-2FB76F5BBD0E}"/>
              </a:ext>
            </a:extLst>
          </p:cNvPr>
          <p:cNvSpPr>
            <a:spLocks noGrp="1"/>
          </p:cNvSpPr>
          <p:nvPr>
            <p:ph type="title"/>
          </p:nvPr>
        </p:nvSpPr>
        <p:spPr/>
        <p:txBody>
          <a:bodyPr/>
          <a:lstStyle/>
          <a:p>
            <a:r>
              <a:rPr lang="en-US" dirty="0"/>
              <a:t>Entrainment</a:t>
            </a:r>
          </a:p>
        </p:txBody>
      </p:sp>
      <p:sp>
        <p:nvSpPr>
          <p:cNvPr id="3" name="Content Placeholder 2">
            <a:extLst>
              <a:ext uri="{FF2B5EF4-FFF2-40B4-BE49-F238E27FC236}">
                <a16:creationId xmlns:a16="http://schemas.microsoft.com/office/drawing/2014/main" id="{0F15FA36-E670-4D48-B445-60D69B224377}"/>
              </a:ext>
            </a:extLst>
          </p:cNvPr>
          <p:cNvSpPr>
            <a:spLocks noGrp="1"/>
          </p:cNvSpPr>
          <p:nvPr>
            <p:ph idx="1"/>
          </p:nvPr>
        </p:nvSpPr>
        <p:spPr/>
        <p:txBody>
          <a:bodyPr/>
          <a:lstStyle/>
          <a:p>
            <a:r>
              <a:rPr lang="en-US" dirty="0"/>
              <a:t>Sinoatrial node has ≈ 500K cells</a:t>
            </a:r>
          </a:p>
          <a:p>
            <a:pPr lvl="1">
              <a:spcBef>
                <a:spcPts val="0"/>
              </a:spcBef>
            </a:pPr>
            <a:r>
              <a:rPr lang="en-US" dirty="0"/>
              <a:t>Each one oscillates </a:t>
            </a:r>
            <a:r>
              <a:rPr lang="en-US" i="1" dirty="0"/>
              <a:t>independently</a:t>
            </a:r>
          </a:p>
          <a:p>
            <a:pPr lvl="1">
              <a:spcBef>
                <a:spcPts val="0"/>
              </a:spcBef>
            </a:pPr>
            <a:r>
              <a:rPr lang="en-US" dirty="0"/>
              <a:t>Potentially a slightly different frequency, phase</a:t>
            </a:r>
          </a:p>
          <a:p>
            <a:pPr lvl="1">
              <a:spcBef>
                <a:spcPts val="0"/>
              </a:spcBef>
            </a:pPr>
            <a:r>
              <a:rPr lang="en-US" dirty="0"/>
              <a:t>How can your heart have a single unified beat?</a:t>
            </a:r>
          </a:p>
          <a:p>
            <a:r>
              <a:rPr lang="en-US" i="1" dirty="0"/>
              <a:t>Entrainment</a:t>
            </a:r>
            <a:r>
              <a:rPr lang="en-US" dirty="0"/>
              <a:t> is the process of all the oscillators talking to each other and agreeing on a frequency</a:t>
            </a:r>
          </a:p>
          <a:p>
            <a:pPr lvl="1">
              <a:spcBef>
                <a:spcPts val="0"/>
              </a:spcBef>
            </a:pPr>
            <a:r>
              <a:rPr lang="en-US" dirty="0"/>
              <a:t>Now it has a name </a:t>
            </a:r>
            <a:r>
              <a:rPr lang="en-US" dirty="0">
                <a:sym typeface="Wingdings" panose="05000000000000000000" pitchFamily="2" charset="2"/>
              </a:rPr>
              <a:t></a:t>
            </a:r>
          </a:p>
          <a:p>
            <a:pPr lvl="1">
              <a:spcBef>
                <a:spcPts val="0"/>
              </a:spcBef>
            </a:pPr>
            <a:r>
              <a:rPr lang="en-US" dirty="0">
                <a:sym typeface="Wingdings" panose="05000000000000000000" pitchFamily="2" charset="2"/>
              </a:rPr>
              <a:t>But how does it work?</a:t>
            </a:r>
            <a:endParaRPr lang="en-US" dirty="0"/>
          </a:p>
        </p:txBody>
      </p:sp>
      <p:sp>
        <p:nvSpPr>
          <p:cNvPr id="4" name="Footer Placeholder 3">
            <a:extLst>
              <a:ext uri="{FF2B5EF4-FFF2-40B4-BE49-F238E27FC236}">
                <a16:creationId xmlns:a16="http://schemas.microsoft.com/office/drawing/2014/main" id="{AA2EA7BA-9F0D-4BD8-BB30-F060681A5252}"/>
              </a:ext>
            </a:extLst>
          </p:cNvPr>
          <p:cNvSpPr>
            <a:spLocks noGrp="1"/>
          </p:cNvSpPr>
          <p:nvPr>
            <p:ph type="ftr" sz="quarter" idx="11"/>
          </p:nvPr>
        </p:nvSpPr>
        <p:spPr/>
        <p:txBody>
          <a:bodyPr/>
          <a:lstStyle/>
          <a:p>
            <a:pPr>
              <a:defRPr/>
            </a:pPr>
            <a:r>
              <a:rPr lang="en-US"/>
              <a:t>EE 123 -- Bioelectricity</a:t>
            </a:r>
            <a:endParaRPr lang="en-US" dirty="0"/>
          </a:p>
        </p:txBody>
      </p:sp>
      <p:grpSp>
        <p:nvGrpSpPr>
          <p:cNvPr id="85" name="Group 84">
            <a:extLst>
              <a:ext uri="{FF2B5EF4-FFF2-40B4-BE49-F238E27FC236}">
                <a16:creationId xmlns:a16="http://schemas.microsoft.com/office/drawing/2014/main" id="{92B87DAF-0EC0-6C26-8783-EEA16E68BB7B}"/>
              </a:ext>
            </a:extLst>
          </p:cNvPr>
          <p:cNvGrpSpPr/>
          <p:nvPr/>
        </p:nvGrpSpPr>
        <p:grpSpPr>
          <a:xfrm>
            <a:off x="6400800" y="1143000"/>
            <a:ext cx="2438400" cy="1219200"/>
            <a:chOff x="1524000" y="4800600"/>
            <a:chExt cx="2438400" cy="1219200"/>
          </a:xfrm>
        </p:grpSpPr>
        <p:sp>
          <p:nvSpPr>
            <p:cNvPr id="5" name="Oval 4">
              <a:extLst>
                <a:ext uri="{FF2B5EF4-FFF2-40B4-BE49-F238E27FC236}">
                  <a16:creationId xmlns:a16="http://schemas.microsoft.com/office/drawing/2014/main" id="{C320FC45-6E1A-6F58-8405-C20DCA590951}"/>
                </a:ext>
              </a:extLst>
            </p:cNvPr>
            <p:cNvSpPr/>
            <p:nvPr/>
          </p:nvSpPr>
          <p:spPr>
            <a:xfrm>
              <a:off x="2133600" y="4800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0486D6F-CEDD-9A3D-E36D-3438ADECA7C5}"/>
                </a:ext>
              </a:extLst>
            </p:cNvPr>
            <p:cNvSpPr/>
            <p:nvPr/>
          </p:nvSpPr>
          <p:spPr>
            <a:xfrm>
              <a:off x="2133600" y="4953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FE9FD7E-D82B-37C4-6DB8-23A6E29F8820}"/>
                </a:ext>
              </a:extLst>
            </p:cNvPr>
            <p:cNvSpPr/>
            <p:nvPr/>
          </p:nvSpPr>
          <p:spPr>
            <a:xfrm>
              <a:off x="2133600" y="5105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C5231ED-E308-8520-5BC9-24EC3D4F1780}"/>
                </a:ext>
              </a:extLst>
            </p:cNvPr>
            <p:cNvSpPr/>
            <p:nvPr/>
          </p:nvSpPr>
          <p:spPr>
            <a:xfrm>
              <a:off x="21336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449C639-345D-6D2C-EA04-E0203476C929}"/>
                </a:ext>
              </a:extLst>
            </p:cNvPr>
            <p:cNvSpPr/>
            <p:nvPr/>
          </p:nvSpPr>
          <p:spPr>
            <a:xfrm>
              <a:off x="21336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AC41182-5080-35AA-9AE6-F634C8E5AEAD}"/>
                </a:ext>
              </a:extLst>
            </p:cNvPr>
            <p:cNvSpPr/>
            <p:nvPr/>
          </p:nvSpPr>
          <p:spPr>
            <a:xfrm>
              <a:off x="2133600" y="5562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191AA8C-2E55-89AE-AB85-244D46674FBD}"/>
                </a:ext>
              </a:extLst>
            </p:cNvPr>
            <p:cNvSpPr/>
            <p:nvPr/>
          </p:nvSpPr>
          <p:spPr>
            <a:xfrm>
              <a:off x="2133600" y="5715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1A78E83-456C-C471-B17A-C47D61DA8F9E}"/>
                </a:ext>
              </a:extLst>
            </p:cNvPr>
            <p:cNvSpPr/>
            <p:nvPr/>
          </p:nvSpPr>
          <p:spPr>
            <a:xfrm>
              <a:off x="2133600" y="5867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5F8E4B8-B40E-25A3-5804-5FDAC8B2FEB7}"/>
                </a:ext>
              </a:extLst>
            </p:cNvPr>
            <p:cNvSpPr/>
            <p:nvPr/>
          </p:nvSpPr>
          <p:spPr>
            <a:xfrm>
              <a:off x="2286000" y="4800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D321329-0376-D343-E77B-26BD5596782B}"/>
                </a:ext>
              </a:extLst>
            </p:cNvPr>
            <p:cNvSpPr/>
            <p:nvPr/>
          </p:nvSpPr>
          <p:spPr>
            <a:xfrm>
              <a:off x="2286000" y="4953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3685F77-ADAB-F0A5-4BEA-C79213C5CDCB}"/>
                </a:ext>
              </a:extLst>
            </p:cNvPr>
            <p:cNvSpPr/>
            <p:nvPr/>
          </p:nvSpPr>
          <p:spPr>
            <a:xfrm>
              <a:off x="2286000" y="5105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C047A6E-57CC-E60A-89E2-CC119D5C8BBD}"/>
                </a:ext>
              </a:extLst>
            </p:cNvPr>
            <p:cNvSpPr/>
            <p:nvPr/>
          </p:nvSpPr>
          <p:spPr>
            <a:xfrm>
              <a:off x="22860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8533596-F7FF-C38B-9357-65F0867146C8}"/>
                </a:ext>
              </a:extLst>
            </p:cNvPr>
            <p:cNvSpPr/>
            <p:nvPr/>
          </p:nvSpPr>
          <p:spPr>
            <a:xfrm>
              <a:off x="22860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F0D1B9C-7607-C55D-F6E7-AFC94DFADA10}"/>
                </a:ext>
              </a:extLst>
            </p:cNvPr>
            <p:cNvSpPr/>
            <p:nvPr/>
          </p:nvSpPr>
          <p:spPr>
            <a:xfrm>
              <a:off x="2286000" y="5562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1B3387A-58C3-7FEB-8E31-14C505437890}"/>
                </a:ext>
              </a:extLst>
            </p:cNvPr>
            <p:cNvSpPr/>
            <p:nvPr/>
          </p:nvSpPr>
          <p:spPr>
            <a:xfrm>
              <a:off x="2286000" y="5715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7AF4E59-68E3-FFEA-39FC-B565632DB675}"/>
                </a:ext>
              </a:extLst>
            </p:cNvPr>
            <p:cNvSpPr/>
            <p:nvPr/>
          </p:nvSpPr>
          <p:spPr>
            <a:xfrm>
              <a:off x="2286000" y="5867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9603CDF-A641-9142-6B5F-CFE3E69C5BDE}"/>
                </a:ext>
              </a:extLst>
            </p:cNvPr>
            <p:cNvSpPr/>
            <p:nvPr/>
          </p:nvSpPr>
          <p:spPr>
            <a:xfrm>
              <a:off x="2438400" y="4800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6741E34-C7BD-758A-F2E2-E363E941D32F}"/>
                </a:ext>
              </a:extLst>
            </p:cNvPr>
            <p:cNvSpPr/>
            <p:nvPr/>
          </p:nvSpPr>
          <p:spPr>
            <a:xfrm>
              <a:off x="2438400" y="4953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6743E0E-805E-67B9-525F-6EAB7105D9BE}"/>
                </a:ext>
              </a:extLst>
            </p:cNvPr>
            <p:cNvSpPr/>
            <p:nvPr/>
          </p:nvSpPr>
          <p:spPr>
            <a:xfrm>
              <a:off x="2438400" y="5105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D4EF122-203C-A44E-D4E7-F16A98A80135}"/>
                </a:ext>
              </a:extLst>
            </p:cNvPr>
            <p:cNvSpPr/>
            <p:nvPr/>
          </p:nvSpPr>
          <p:spPr>
            <a:xfrm>
              <a:off x="24384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90FD254-52B5-DBE2-1D4A-1E5F15002E25}"/>
                </a:ext>
              </a:extLst>
            </p:cNvPr>
            <p:cNvSpPr/>
            <p:nvPr/>
          </p:nvSpPr>
          <p:spPr>
            <a:xfrm>
              <a:off x="24384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0455460-11E9-4CAC-30EF-4F6035FEC849}"/>
                </a:ext>
              </a:extLst>
            </p:cNvPr>
            <p:cNvSpPr/>
            <p:nvPr/>
          </p:nvSpPr>
          <p:spPr>
            <a:xfrm>
              <a:off x="2438400" y="5562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94DED5E-F77E-B6A3-9F1C-554F38665201}"/>
                </a:ext>
              </a:extLst>
            </p:cNvPr>
            <p:cNvSpPr/>
            <p:nvPr/>
          </p:nvSpPr>
          <p:spPr>
            <a:xfrm>
              <a:off x="2438400" y="5715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C95DDF7-E17A-DB17-E7FD-4D5DDEE0AF1F}"/>
                </a:ext>
              </a:extLst>
            </p:cNvPr>
            <p:cNvSpPr/>
            <p:nvPr/>
          </p:nvSpPr>
          <p:spPr>
            <a:xfrm>
              <a:off x="2438400" y="5867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035D4B1-5518-ED6D-6503-DF645F9EFAA3}"/>
                </a:ext>
              </a:extLst>
            </p:cNvPr>
            <p:cNvSpPr/>
            <p:nvPr/>
          </p:nvSpPr>
          <p:spPr>
            <a:xfrm>
              <a:off x="2590800" y="4800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0445F13-DF03-6161-8456-1A9BA8A60887}"/>
                </a:ext>
              </a:extLst>
            </p:cNvPr>
            <p:cNvSpPr/>
            <p:nvPr/>
          </p:nvSpPr>
          <p:spPr>
            <a:xfrm>
              <a:off x="2590800" y="4953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BAFB48F-F157-56E5-2A49-3E69C1E2AF89}"/>
                </a:ext>
              </a:extLst>
            </p:cNvPr>
            <p:cNvSpPr/>
            <p:nvPr/>
          </p:nvSpPr>
          <p:spPr>
            <a:xfrm>
              <a:off x="2590800" y="5105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BCB1E1E-8796-80FE-D9E7-35B9C6ABF5C3}"/>
                </a:ext>
              </a:extLst>
            </p:cNvPr>
            <p:cNvSpPr/>
            <p:nvPr/>
          </p:nvSpPr>
          <p:spPr>
            <a:xfrm>
              <a:off x="25908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4920335-F872-68B1-BE7E-2FE230EEE9CE}"/>
                </a:ext>
              </a:extLst>
            </p:cNvPr>
            <p:cNvSpPr/>
            <p:nvPr/>
          </p:nvSpPr>
          <p:spPr>
            <a:xfrm>
              <a:off x="25908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3CF7950-00F7-3946-979F-D127A1DF05BD}"/>
                </a:ext>
              </a:extLst>
            </p:cNvPr>
            <p:cNvSpPr/>
            <p:nvPr/>
          </p:nvSpPr>
          <p:spPr>
            <a:xfrm>
              <a:off x="2590800" y="5562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DC9864DF-6F83-20D3-B9B1-1B54089BC7FE}"/>
                </a:ext>
              </a:extLst>
            </p:cNvPr>
            <p:cNvSpPr/>
            <p:nvPr/>
          </p:nvSpPr>
          <p:spPr>
            <a:xfrm>
              <a:off x="2590800" y="5715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A504485-40C9-06EF-4D8C-ED9706314CBB}"/>
                </a:ext>
              </a:extLst>
            </p:cNvPr>
            <p:cNvSpPr/>
            <p:nvPr/>
          </p:nvSpPr>
          <p:spPr>
            <a:xfrm>
              <a:off x="2590800" y="5867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7D70B7C-D063-0F6D-400A-BE8A86BA2789}"/>
                </a:ext>
              </a:extLst>
            </p:cNvPr>
            <p:cNvSpPr/>
            <p:nvPr/>
          </p:nvSpPr>
          <p:spPr>
            <a:xfrm>
              <a:off x="1524000" y="4800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DC9F615E-5486-E1DF-C1DA-4E195E8D3394}"/>
                </a:ext>
              </a:extLst>
            </p:cNvPr>
            <p:cNvSpPr/>
            <p:nvPr/>
          </p:nvSpPr>
          <p:spPr>
            <a:xfrm>
              <a:off x="1524000" y="4953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FE39C46-8107-CEF3-F38F-51551F292AD9}"/>
                </a:ext>
              </a:extLst>
            </p:cNvPr>
            <p:cNvSpPr/>
            <p:nvPr/>
          </p:nvSpPr>
          <p:spPr>
            <a:xfrm>
              <a:off x="1524000" y="5105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B08572D-43CD-5E84-B047-113643028BF1}"/>
                </a:ext>
              </a:extLst>
            </p:cNvPr>
            <p:cNvSpPr/>
            <p:nvPr/>
          </p:nvSpPr>
          <p:spPr>
            <a:xfrm>
              <a:off x="15240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8D373F8-2277-0DD2-4AE7-04D242EE8E73}"/>
                </a:ext>
              </a:extLst>
            </p:cNvPr>
            <p:cNvSpPr/>
            <p:nvPr/>
          </p:nvSpPr>
          <p:spPr>
            <a:xfrm>
              <a:off x="15240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54DE121-A1BA-C7C1-2DD9-199651322582}"/>
                </a:ext>
              </a:extLst>
            </p:cNvPr>
            <p:cNvSpPr/>
            <p:nvPr/>
          </p:nvSpPr>
          <p:spPr>
            <a:xfrm>
              <a:off x="1524000" y="5562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A70DEF5-C30A-3A2B-6469-C08BD2CEDF11}"/>
                </a:ext>
              </a:extLst>
            </p:cNvPr>
            <p:cNvSpPr/>
            <p:nvPr/>
          </p:nvSpPr>
          <p:spPr>
            <a:xfrm>
              <a:off x="1524000" y="5715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806482C-3186-6685-75A8-AF61A2AAA04B}"/>
                </a:ext>
              </a:extLst>
            </p:cNvPr>
            <p:cNvSpPr/>
            <p:nvPr/>
          </p:nvSpPr>
          <p:spPr>
            <a:xfrm>
              <a:off x="1524000" y="5867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01933AE-938A-B434-A7EB-A59BFC7DDA34}"/>
                </a:ext>
              </a:extLst>
            </p:cNvPr>
            <p:cNvSpPr/>
            <p:nvPr/>
          </p:nvSpPr>
          <p:spPr>
            <a:xfrm>
              <a:off x="1676400" y="4800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BAF1D4C-4294-51A1-7714-DA2504449726}"/>
                </a:ext>
              </a:extLst>
            </p:cNvPr>
            <p:cNvSpPr/>
            <p:nvPr/>
          </p:nvSpPr>
          <p:spPr>
            <a:xfrm>
              <a:off x="1676400" y="4953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1D8014F6-E8A9-C887-C0FE-244FD719E704}"/>
                </a:ext>
              </a:extLst>
            </p:cNvPr>
            <p:cNvSpPr/>
            <p:nvPr/>
          </p:nvSpPr>
          <p:spPr>
            <a:xfrm>
              <a:off x="1676400" y="5105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734E82D-5819-6FFC-E91E-14AB1E3FAEE5}"/>
                </a:ext>
              </a:extLst>
            </p:cNvPr>
            <p:cNvSpPr/>
            <p:nvPr/>
          </p:nvSpPr>
          <p:spPr>
            <a:xfrm>
              <a:off x="16764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2315985-BCD2-8F1C-BB8C-B85447228CBB}"/>
                </a:ext>
              </a:extLst>
            </p:cNvPr>
            <p:cNvSpPr/>
            <p:nvPr/>
          </p:nvSpPr>
          <p:spPr>
            <a:xfrm>
              <a:off x="16764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C1F5BD2-8D55-BF2F-A25F-D1F92AA8F22C}"/>
                </a:ext>
              </a:extLst>
            </p:cNvPr>
            <p:cNvSpPr/>
            <p:nvPr/>
          </p:nvSpPr>
          <p:spPr>
            <a:xfrm>
              <a:off x="1676400" y="5562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6017A024-6EF7-220E-93E6-99B56EB8C8E6}"/>
                </a:ext>
              </a:extLst>
            </p:cNvPr>
            <p:cNvSpPr/>
            <p:nvPr/>
          </p:nvSpPr>
          <p:spPr>
            <a:xfrm>
              <a:off x="1676400" y="5715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D47F76FC-0198-04F1-E508-3AFA076D0660}"/>
                </a:ext>
              </a:extLst>
            </p:cNvPr>
            <p:cNvSpPr/>
            <p:nvPr/>
          </p:nvSpPr>
          <p:spPr>
            <a:xfrm>
              <a:off x="1676400" y="5867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B37FDA1C-966B-C6F8-8454-98667EBB32E5}"/>
                </a:ext>
              </a:extLst>
            </p:cNvPr>
            <p:cNvSpPr/>
            <p:nvPr/>
          </p:nvSpPr>
          <p:spPr>
            <a:xfrm>
              <a:off x="1828800" y="4800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21D63370-01E2-BB93-093D-3F718F63F958}"/>
                </a:ext>
              </a:extLst>
            </p:cNvPr>
            <p:cNvSpPr/>
            <p:nvPr/>
          </p:nvSpPr>
          <p:spPr>
            <a:xfrm>
              <a:off x="1828800" y="4953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615DFCDC-6C60-544F-80AC-A67D99CE10D9}"/>
                </a:ext>
              </a:extLst>
            </p:cNvPr>
            <p:cNvSpPr/>
            <p:nvPr/>
          </p:nvSpPr>
          <p:spPr>
            <a:xfrm>
              <a:off x="1828800" y="5105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A89D5B49-1F5E-44D4-D496-8C561B33471C}"/>
                </a:ext>
              </a:extLst>
            </p:cNvPr>
            <p:cNvSpPr/>
            <p:nvPr/>
          </p:nvSpPr>
          <p:spPr>
            <a:xfrm>
              <a:off x="18288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D682718-9F94-E468-D5CE-AEB2194F465A}"/>
                </a:ext>
              </a:extLst>
            </p:cNvPr>
            <p:cNvSpPr/>
            <p:nvPr/>
          </p:nvSpPr>
          <p:spPr>
            <a:xfrm>
              <a:off x="18288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1A884C1-4569-82AF-F394-E716E7220154}"/>
                </a:ext>
              </a:extLst>
            </p:cNvPr>
            <p:cNvSpPr/>
            <p:nvPr/>
          </p:nvSpPr>
          <p:spPr>
            <a:xfrm>
              <a:off x="1828800" y="5562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B52B10A7-4323-DBE7-CDDE-A9D22FF900EB}"/>
                </a:ext>
              </a:extLst>
            </p:cNvPr>
            <p:cNvSpPr/>
            <p:nvPr/>
          </p:nvSpPr>
          <p:spPr>
            <a:xfrm>
              <a:off x="1828800" y="5715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6AFE5A3A-1C81-FF5E-9E8E-9C678876031B}"/>
                </a:ext>
              </a:extLst>
            </p:cNvPr>
            <p:cNvSpPr/>
            <p:nvPr/>
          </p:nvSpPr>
          <p:spPr>
            <a:xfrm>
              <a:off x="1828800" y="5867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E8BBED6A-D73A-73FE-DD89-CA39DCD0B847}"/>
                </a:ext>
              </a:extLst>
            </p:cNvPr>
            <p:cNvSpPr/>
            <p:nvPr/>
          </p:nvSpPr>
          <p:spPr>
            <a:xfrm>
              <a:off x="1981200" y="4800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59580028-78E1-5B24-D440-4226340E1DBC}"/>
                </a:ext>
              </a:extLst>
            </p:cNvPr>
            <p:cNvSpPr/>
            <p:nvPr/>
          </p:nvSpPr>
          <p:spPr>
            <a:xfrm>
              <a:off x="1981200" y="4953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539B8538-B64F-AE31-7856-E400355386E0}"/>
                </a:ext>
              </a:extLst>
            </p:cNvPr>
            <p:cNvSpPr/>
            <p:nvPr/>
          </p:nvSpPr>
          <p:spPr>
            <a:xfrm>
              <a:off x="1981200" y="5105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C3A0EFB7-8EA0-B613-91B4-98E03B1FE571}"/>
                </a:ext>
              </a:extLst>
            </p:cNvPr>
            <p:cNvSpPr/>
            <p:nvPr/>
          </p:nvSpPr>
          <p:spPr>
            <a:xfrm>
              <a:off x="19812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C45990B1-534D-1B76-EE2B-3E440880B438}"/>
                </a:ext>
              </a:extLst>
            </p:cNvPr>
            <p:cNvSpPr/>
            <p:nvPr/>
          </p:nvSpPr>
          <p:spPr>
            <a:xfrm>
              <a:off x="19812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5783C40F-EE7C-5131-5708-7719213DC3CE}"/>
                </a:ext>
              </a:extLst>
            </p:cNvPr>
            <p:cNvSpPr/>
            <p:nvPr/>
          </p:nvSpPr>
          <p:spPr>
            <a:xfrm>
              <a:off x="1981200" y="5562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3CF9D64-A6E5-33E4-2444-C596B4C24447}"/>
                </a:ext>
              </a:extLst>
            </p:cNvPr>
            <p:cNvSpPr/>
            <p:nvPr/>
          </p:nvSpPr>
          <p:spPr>
            <a:xfrm>
              <a:off x="1981200" y="5715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99EC41B-0DE7-17BF-50EC-DED7C64B4797}"/>
                </a:ext>
              </a:extLst>
            </p:cNvPr>
            <p:cNvSpPr/>
            <p:nvPr/>
          </p:nvSpPr>
          <p:spPr>
            <a:xfrm>
              <a:off x="1981200" y="5867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1E0781A-DBA7-1AD4-4FF1-AB865A6AC609}"/>
                </a:ext>
              </a:extLst>
            </p:cNvPr>
            <p:cNvSpPr/>
            <p:nvPr/>
          </p:nvSpPr>
          <p:spPr>
            <a:xfrm>
              <a:off x="33528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77D04B9-1B3C-D253-BF79-7AC9DF01F8E5}"/>
                </a:ext>
              </a:extLst>
            </p:cNvPr>
            <p:cNvSpPr/>
            <p:nvPr/>
          </p:nvSpPr>
          <p:spPr>
            <a:xfrm>
              <a:off x="33528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6A4CEDE6-C4FB-D112-930C-92D355F99DA9}"/>
                </a:ext>
              </a:extLst>
            </p:cNvPr>
            <p:cNvSpPr/>
            <p:nvPr/>
          </p:nvSpPr>
          <p:spPr>
            <a:xfrm>
              <a:off x="35052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C9C940B5-A5A7-BCB8-FD09-3C006704E325}"/>
                </a:ext>
              </a:extLst>
            </p:cNvPr>
            <p:cNvSpPr/>
            <p:nvPr/>
          </p:nvSpPr>
          <p:spPr>
            <a:xfrm>
              <a:off x="35052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572C603A-2E79-0557-B862-7EECA212233D}"/>
                </a:ext>
              </a:extLst>
            </p:cNvPr>
            <p:cNvSpPr/>
            <p:nvPr/>
          </p:nvSpPr>
          <p:spPr>
            <a:xfrm>
              <a:off x="36576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8BDCEC41-16D8-C60F-867E-39D1EA5AF719}"/>
                </a:ext>
              </a:extLst>
            </p:cNvPr>
            <p:cNvSpPr/>
            <p:nvPr/>
          </p:nvSpPr>
          <p:spPr>
            <a:xfrm>
              <a:off x="36576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791440A-5A3E-2021-51A8-B7CD6D396380}"/>
                </a:ext>
              </a:extLst>
            </p:cNvPr>
            <p:cNvSpPr/>
            <p:nvPr/>
          </p:nvSpPr>
          <p:spPr>
            <a:xfrm>
              <a:off x="38100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5027E160-9654-BA6D-860D-4F1573F3881D}"/>
                </a:ext>
              </a:extLst>
            </p:cNvPr>
            <p:cNvSpPr/>
            <p:nvPr/>
          </p:nvSpPr>
          <p:spPr>
            <a:xfrm>
              <a:off x="38100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EECC7581-61F3-DDD5-E3DB-6820F64CE3EC}"/>
                </a:ext>
              </a:extLst>
            </p:cNvPr>
            <p:cNvSpPr/>
            <p:nvPr/>
          </p:nvSpPr>
          <p:spPr>
            <a:xfrm>
              <a:off x="27432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672B1761-4BE1-0019-9F19-AD93F103B943}"/>
                </a:ext>
              </a:extLst>
            </p:cNvPr>
            <p:cNvSpPr/>
            <p:nvPr/>
          </p:nvSpPr>
          <p:spPr>
            <a:xfrm>
              <a:off x="27432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C60E37E7-881D-B2B4-839D-5DC196419659}"/>
                </a:ext>
              </a:extLst>
            </p:cNvPr>
            <p:cNvSpPr/>
            <p:nvPr/>
          </p:nvSpPr>
          <p:spPr>
            <a:xfrm>
              <a:off x="28956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5C7BE8C2-9D94-9935-AA5B-E0823370EE68}"/>
                </a:ext>
              </a:extLst>
            </p:cNvPr>
            <p:cNvSpPr/>
            <p:nvPr/>
          </p:nvSpPr>
          <p:spPr>
            <a:xfrm>
              <a:off x="28956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EB264E66-B67D-B391-B5DF-9695A2034CB6}"/>
                </a:ext>
              </a:extLst>
            </p:cNvPr>
            <p:cNvSpPr/>
            <p:nvPr/>
          </p:nvSpPr>
          <p:spPr>
            <a:xfrm>
              <a:off x="30480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461CAF20-FCAE-3E4F-8EB9-BB95CD81C42A}"/>
                </a:ext>
              </a:extLst>
            </p:cNvPr>
            <p:cNvSpPr/>
            <p:nvPr/>
          </p:nvSpPr>
          <p:spPr>
            <a:xfrm>
              <a:off x="30480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8AC2A24E-A309-74FE-1381-DA25F4AF4D23}"/>
                </a:ext>
              </a:extLst>
            </p:cNvPr>
            <p:cNvSpPr/>
            <p:nvPr/>
          </p:nvSpPr>
          <p:spPr>
            <a:xfrm>
              <a:off x="32004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3C24358-7155-EF5B-15EA-44991CC06756}"/>
                </a:ext>
              </a:extLst>
            </p:cNvPr>
            <p:cNvSpPr/>
            <p:nvPr/>
          </p:nvSpPr>
          <p:spPr>
            <a:xfrm>
              <a:off x="32004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4034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F6458-5B8E-454E-A10C-59ECADDA5B27}"/>
              </a:ext>
            </a:extLst>
          </p:cNvPr>
          <p:cNvSpPr>
            <a:spLocks noGrp="1"/>
          </p:cNvSpPr>
          <p:nvPr>
            <p:ph type="title"/>
          </p:nvPr>
        </p:nvSpPr>
        <p:spPr/>
        <p:txBody>
          <a:bodyPr/>
          <a:lstStyle/>
          <a:p>
            <a:r>
              <a:rPr lang="en-US" dirty="0"/>
              <a:t>Gap junctions</a:t>
            </a:r>
          </a:p>
        </p:txBody>
      </p:sp>
      <p:sp>
        <p:nvSpPr>
          <p:cNvPr id="4" name="Footer Placeholder 3">
            <a:extLst>
              <a:ext uri="{FF2B5EF4-FFF2-40B4-BE49-F238E27FC236}">
                <a16:creationId xmlns:a16="http://schemas.microsoft.com/office/drawing/2014/main" id="{C2F45B84-BA02-4CDD-82E4-322C89F03D92}"/>
              </a:ext>
            </a:extLst>
          </p:cNvPr>
          <p:cNvSpPr>
            <a:spLocks noGrp="1"/>
          </p:cNvSpPr>
          <p:nvPr>
            <p:ph type="ftr" sz="quarter" idx="11"/>
          </p:nvPr>
        </p:nvSpPr>
        <p:spPr/>
        <p:txBody>
          <a:bodyPr/>
          <a:lstStyle/>
          <a:p>
            <a:pPr>
              <a:defRPr/>
            </a:pPr>
            <a:r>
              <a:rPr lang="en-US" dirty="0"/>
              <a:t>Bioelectricity Joel Grodstein</a:t>
            </a:r>
          </a:p>
        </p:txBody>
      </p:sp>
      <p:pic>
        <p:nvPicPr>
          <p:cNvPr id="8" name="Picture 7">
            <a:extLst>
              <a:ext uri="{FF2B5EF4-FFF2-40B4-BE49-F238E27FC236}">
                <a16:creationId xmlns:a16="http://schemas.microsoft.com/office/drawing/2014/main" id="{D1E49F48-3E02-4558-810E-7536998968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0391" y="3292855"/>
            <a:ext cx="3018875" cy="2614477"/>
          </a:xfrm>
          <a:prstGeom prst="rect">
            <a:avLst/>
          </a:prstGeom>
        </p:spPr>
      </p:pic>
      <p:sp>
        <p:nvSpPr>
          <p:cNvPr id="9" name="Content Placeholder 2">
            <a:extLst>
              <a:ext uri="{FF2B5EF4-FFF2-40B4-BE49-F238E27FC236}">
                <a16:creationId xmlns:a16="http://schemas.microsoft.com/office/drawing/2014/main" id="{BA9E267B-DE17-406D-91B8-0F571BC31503}"/>
              </a:ext>
            </a:extLst>
          </p:cNvPr>
          <p:cNvSpPr txBox="1">
            <a:spLocks/>
          </p:cNvSpPr>
          <p:nvPr/>
        </p:nvSpPr>
        <p:spPr bwMode="auto">
          <a:xfrm>
            <a:off x="431797" y="2743200"/>
            <a:ext cx="5342467" cy="316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spcBef>
                <a:spcPts val="0"/>
              </a:spcBef>
            </a:pPr>
            <a:r>
              <a:rPr lang="en-US" sz="2000" kern="0" dirty="0"/>
              <a:t>A resistor between two cells</a:t>
            </a:r>
          </a:p>
          <a:p>
            <a:pPr lvl="1">
              <a:spcBef>
                <a:spcPts val="0"/>
              </a:spcBef>
            </a:pPr>
            <a:r>
              <a:rPr lang="en-US" sz="2000" kern="0" dirty="0"/>
              <a:t>Interesting tidbit –  it’s a voltage-controlled conductance</a:t>
            </a:r>
          </a:p>
          <a:p>
            <a:pPr>
              <a:spcBef>
                <a:spcPts val="0"/>
              </a:spcBef>
            </a:pPr>
            <a:r>
              <a:rPr lang="en-US" sz="2400" kern="0" dirty="0"/>
              <a:t>Tie oscillators together </a:t>
            </a:r>
            <a:r>
              <a:rPr lang="en-US" sz="2400" kern="0" dirty="0">
                <a:sym typeface="Symbol" panose="05050102010706020507" pitchFamily="18" charset="2"/>
              </a:rPr>
              <a:t> force them to sync up</a:t>
            </a:r>
            <a:endParaRPr lang="en-US" sz="2400" kern="0" dirty="0"/>
          </a:p>
          <a:p>
            <a:endParaRPr lang="en-US" kern="0" dirty="0"/>
          </a:p>
        </p:txBody>
      </p:sp>
      <p:sp>
        <p:nvSpPr>
          <p:cNvPr id="10" name="TextBox 9">
            <a:extLst>
              <a:ext uri="{FF2B5EF4-FFF2-40B4-BE49-F238E27FC236}">
                <a16:creationId xmlns:a16="http://schemas.microsoft.com/office/drawing/2014/main" id="{A19F7928-238E-4171-B0BA-44890CD6CB82}"/>
              </a:ext>
            </a:extLst>
          </p:cNvPr>
          <p:cNvSpPr txBox="1"/>
          <p:nvPr/>
        </p:nvSpPr>
        <p:spPr>
          <a:xfrm>
            <a:off x="5935133" y="3378198"/>
            <a:ext cx="948267" cy="369332"/>
          </a:xfrm>
          <a:prstGeom prst="rect">
            <a:avLst/>
          </a:prstGeom>
          <a:noFill/>
        </p:spPr>
        <p:txBody>
          <a:bodyPr wrap="square" rtlCol="0">
            <a:spAutoFit/>
          </a:bodyPr>
          <a:lstStyle/>
          <a:p>
            <a:r>
              <a:rPr lang="en-US" sz="1800" dirty="0"/>
              <a:t>+10mV</a:t>
            </a:r>
          </a:p>
        </p:txBody>
      </p:sp>
      <p:sp>
        <p:nvSpPr>
          <p:cNvPr id="11" name="TextBox 10">
            <a:extLst>
              <a:ext uri="{FF2B5EF4-FFF2-40B4-BE49-F238E27FC236}">
                <a16:creationId xmlns:a16="http://schemas.microsoft.com/office/drawing/2014/main" id="{2C991C07-3F0F-4915-9034-1ABBA8B0F3E5}"/>
              </a:ext>
            </a:extLst>
          </p:cNvPr>
          <p:cNvSpPr txBox="1"/>
          <p:nvPr/>
        </p:nvSpPr>
        <p:spPr>
          <a:xfrm>
            <a:off x="5909733" y="5367865"/>
            <a:ext cx="948267" cy="369332"/>
          </a:xfrm>
          <a:prstGeom prst="rect">
            <a:avLst/>
          </a:prstGeom>
          <a:noFill/>
        </p:spPr>
        <p:txBody>
          <a:bodyPr wrap="square" rtlCol="0">
            <a:spAutoFit/>
          </a:bodyPr>
          <a:lstStyle/>
          <a:p>
            <a:r>
              <a:rPr lang="en-US" sz="1800" dirty="0"/>
              <a:t>-20mV</a:t>
            </a:r>
          </a:p>
        </p:txBody>
      </p:sp>
      <p:sp>
        <p:nvSpPr>
          <p:cNvPr id="12" name="TextBox 11">
            <a:extLst>
              <a:ext uri="{FF2B5EF4-FFF2-40B4-BE49-F238E27FC236}">
                <a16:creationId xmlns:a16="http://schemas.microsoft.com/office/drawing/2014/main" id="{4A4B954B-17D1-4CF5-B230-4D58748E6180}"/>
              </a:ext>
            </a:extLst>
          </p:cNvPr>
          <p:cNvSpPr txBox="1"/>
          <p:nvPr/>
        </p:nvSpPr>
        <p:spPr>
          <a:xfrm>
            <a:off x="7950201" y="3547531"/>
            <a:ext cx="558800" cy="369332"/>
          </a:xfrm>
          <a:prstGeom prst="rect">
            <a:avLst/>
          </a:prstGeom>
          <a:noFill/>
        </p:spPr>
        <p:txBody>
          <a:bodyPr wrap="square" rtlCol="0">
            <a:spAutoFit/>
          </a:bodyPr>
          <a:lstStyle/>
          <a:p>
            <a:r>
              <a:rPr lang="en-US" sz="1800" dirty="0"/>
              <a:t>Cl</a:t>
            </a:r>
            <a:r>
              <a:rPr lang="en-US" sz="1800" baseline="30000" dirty="0"/>
              <a:t>-</a:t>
            </a:r>
          </a:p>
        </p:txBody>
      </p:sp>
      <p:sp>
        <p:nvSpPr>
          <p:cNvPr id="13" name="TextBox 12">
            <a:extLst>
              <a:ext uri="{FF2B5EF4-FFF2-40B4-BE49-F238E27FC236}">
                <a16:creationId xmlns:a16="http://schemas.microsoft.com/office/drawing/2014/main" id="{6121DC34-1202-4754-9FA4-A362C320F63A}"/>
              </a:ext>
            </a:extLst>
          </p:cNvPr>
          <p:cNvSpPr txBox="1"/>
          <p:nvPr/>
        </p:nvSpPr>
        <p:spPr>
          <a:xfrm>
            <a:off x="7162801" y="5359398"/>
            <a:ext cx="558800" cy="369332"/>
          </a:xfrm>
          <a:prstGeom prst="rect">
            <a:avLst/>
          </a:prstGeom>
          <a:noFill/>
        </p:spPr>
        <p:txBody>
          <a:bodyPr wrap="square" rtlCol="0">
            <a:spAutoFit/>
          </a:bodyPr>
          <a:lstStyle/>
          <a:p>
            <a:r>
              <a:rPr lang="en-US" sz="1800" dirty="0"/>
              <a:t>Na</a:t>
            </a:r>
            <a:r>
              <a:rPr lang="en-US" sz="1800" baseline="30000" dirty="0"/>
              <a:t>+</a:t>
            </a:r>
          </a:p>
        </p:txBody>
      </p:sp>
      <p:sp>
        <p:nvSpPr>
          <p:cNvPr id="14" name="TextBox 13">
            <a:extLst>
              <a:ext uri="{FF2B5EF4-FFF2-40B4-BE49-F238E27FC236}">
                <a16:creationId xmlns:a16="http://schemas.microsoft.com/office/drawing/2014/main" id="{0B21C906-2CF1-4D24-9385-B53CEC9DB15F}"/>
              </a:ext>
            </a:extLst>
          </p:cNvPr>
          <p:cNvSpPr txBox="1"/>
          <p:nvPr/>
        </p:nvSpPr>
        <p:spPr>
          <a:xfrm>
            <a:off x="7112001" y="3530599"/>
            <a:ext cx="558800" cy="369332"/>
          </a:xfrm>
          <a:prstGeom prst="rect">
            <a:avLst/>
          </a:prstGeom>
          <a:noFill/>
        </p:spPr>
        <p:txBody>
          <a:bodyPr wrap="square" rtlCol="0">
            <a:spAutoFit/>
          </a:bodyPr>
          <a:lstStyle/>
          <a:p>
            <a:r>
              <a:rPr lang="en-US" sz="1800" dirty="0"/>
              <a:t>Na</a:t>
            </a:r>
            <a:r>
              <a:rPr lang="en-US" sz="1800" baseline="30000" dirty="0"/>
              <a:t>+</a:t>
            </a:r>
          </a:p>
        </p:txBody>
      </p:sp>
      <p:sp>
        <p:nvSpPr>
          <p:cNvPr id="15" name="TextBox 14">
            <a:extLst>
              <a:ext uri="{FF2B5EF4-FFF2-40B4-BE49-F238E27FC236}">
                <a16:creationId xmlns:a16="http://schemas.microsoft.com/office/drawing/2014/main" id="{C64956FD-40B7-42B8-BEEF-D8C9295BBED1}"/>
              </a:ext>
            </a:extLst>
          </p:cNvPr>
          <p:cNvSpPr txBox="1"/>
          <p:nvPr/>
        </p:nvSpPr>
        <p:spPr>
          <a:xfrm>
            <a:off x="8102601" y="5367867"/>
            <a:ext cx="558800" cy="369332"/>
          </a:xfrm>
          <a:prstGeom prst="rect">
            <a:avLst/>
          </a:prstGeom>
          <a:noFill/>
        </p:spPr>
        <p:txBody>
          <a:bodyPr wrap="square" rtlCol="0">
            <a:spAutoFit/>
          </a:bodyPr>
          <a:lstStyle/>
          <a:p>
            <a:r>
              <a:rPr lang="en-US" sz="1800" dirty="0"/>
              <a:t>Cl</a:t>
            </a:r>
            <a:r>
              <a:rPr lang="en-US" sz="1800" baseline="30000" dirty="0"/>
              <a:t>-</a:t>
            </a:r>
          </a:p>
        </p:txBody>
      </p:sp>
      <p:sp>
        <p:nvSpPr>
          <p:cNvPr id="16" name="Content Placeholder 2">
            <a:extLst>
              <a:ext uri="{FF2B5EF4-FFF2-40B4-BE49-F238E27FC236}">
                <a16:creationId xmlns:a16="http://schemas.microsoft.com/office/drawing/2014/main" id="{B1644967-B194-4321-A4C0-22D503663532}"/>
              </a:ext>
            </a:extLst>
          </p:cNvPr>
          <p:cNvSpPr txBox="1">
            <a:spLocks/>
          </p:cNvSpPr>
          <p:nvPr/>
        </p:nvSpPr>
        <p:spPr bwMode="auto">
          <a:xfrm>
            <a:off x="436652" y="1616330"/>
            <a:ext cx="7772400" cy="12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a:t>A gap junction (GJ) is a little tube that connects two cells</a:t>
            </a:r>
          </a:p>
          <a:p>
            <a:pPr lvl="1">
              <a:spcBef>
                <a:spcPts val="0"/>
              </a:spcBef>
            </a:pPr>
            <a:r>
              <a:rPr lang="en-US" sz="2000" dirty="0"/>
              <a:t>GJs allow cells to talk to each other</a:t>
            </a:r>
          </a:p>
          <a:p>
            <a:r>
              <a:rPr lang="en-US" sz="2400" kern="0" dirty="0"/>
              <a:t>Molecules can travel between the two cells</a:t>
            </a:r>
          </a:p>
        </p:txBody>
      </p:sp>
    </p:spTree>
    <p:extLst>
      <p:ext uri="{BB962C8B-B14F-4D97-AF65-F5344CB8AC3E}">
        <p14:creationId xmlns:p14="http://schemas.microsoft.com/office/powerpoint/2010/main" val="52507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500"/>
                                        <p:tgtEl>
                                          <p:spTgt spid="9">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fade">
                                      <p:cBhvr>
                                        <p:cTn id="18"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369A6-C956-F2F6-2D73-F7A02CDBA7E1}"/>
              </a:ext>
            </a:extLst>
          </p:cNvPr>
          <p:cNvSpPr>
            <a:spLocks noGrp="1"/>
          </p:cNvSpPr>
          <p:nvPr>
            <p:ph type="title"/>
          </p:nvPr>
        </p:nvSpPr>
        <p:spPr/>
        <p:txBody>
          <a:bodyPr/>
          <a:lstStyle/>
          <a:p>
            <a:r>
              <a:rPr lang="en-US" dirty="0"/>
              <a:t>Why do we care?</a:t>
            </a:r>
          </a:p>
        </p:txBody>
      </p:sp>
      <p:sp>
        <p:nvSpPr>
          <p:cNvPr id="3" name="Content Placeholder 2">
            <a:extLst>
              <a:ext uri="{FF2B5EF4-FFF2-40B4-BE49-F238E27FC236}">
                <a16:creationId xmlns:a16="http://schemas.microsoft.com/office/drawing/2014/main" id="{37F2C9E0-9287-4E34-5422-53F608FAC4B8}"/>
              </a:ext>
            </a:extLst>
          </p:cNvPr>
          <p:cNvSpPr>
            <a:spLocks noGrp="1"/>
          </p:cNvSpPr>
          <p:nvPr>
            <p:ph idx="1"/>
          </p:nvPr>
        </p:nvSpPr>
        <p:spPr/>
        <p:txBody>
          <a:bodyPr/>
          <a:lstStyle/>
          <a:p>
            <a:r>
              <a:rPr lang="en-US" dirty="0"/>
              <a:t>The next few labs will be measuring our ECG</a:t>
            </a:r>
          </a:p>
          <a:p>
            <a:r>
              <a:rPr lang="en-US" dirty="0"/>
              <a:t>Heart disease is the #1 killer in the U.S.</a:t>
            </a:r>
          </a:p>
          <a:p>
            <a:r>
              <a:rPr lang="en-US" dirty="0"/>
              <a:t>The mammalian heart is a super cool, well-engineered system</a:t>
            </a:r>
          </a:p>
        </p:txBody>
      </p:sp>
      <p:sp>
        <p:nvSpPr>
          <p:cNvPr id="4" name="Footer Placeholder 3">
            <a:extLst>
              <a:ext uri="{FF2B5EF4-FFF2-40B4-BE49-F238E27FC236}">
                <a16:creationId xmlns:a16="http://schemas.microsoft.com/office/drawing/2014/main" id="{7EE4FAA0-5F54-4F6B-B48B-7A0B20D4C74A}"/>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1183061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Your heart, on </a:t>
            </a:r>
            <a:r>
              <a:rPr lang="en-US" dirty="0" err="1"/>
              <a:t>AFib</a:t>
            </a:r>
            <a:endParaRPr lang="en-US" dirty="0"/>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57949" y="1974848"/>
            <a:ext cx="4811650" cy="3740151"/>
          </a:xfrm>
        </p:spPr>
        <p:txBody>
          <a:bodyPr/>
          <a:lstStyle/>
          <a:p>
            <a:r>
              <a:rPr lang="en-US" sz="2400" dirty="0"/>
              <a:t>Loop starts at an </a:t>
            </a:r>
            <a:r>
              <a:rPr lang="en-US" sz="2400" i="1" dirty="0"/>
              <a:t>ectopic pacemaker</a:t>
            </a:r>
          </a:p>
          <a:p>
            <a:r>
              <a:rPr lang="en-US" sz="2400" dirty="0"/>
              <a:t>Goes round and round with no input from SA node</a:t>
            </a:r>
          </a:p>
          <a:p>
            <a:pPr lvl="1">
              <a:spcBef>
                <a:spcPts val="0"/>
              </a:spcBef>
            </a:pPr>
            <a:r>
              <a:rPr lang="en-US" dirty="0"/>
              <a:t>Called a </a:t>
            </a:r>
            <a:r>
              <a:rPr lang="en-US" i="1" dirty="0"/>
              <a:t>reentrant</a:t>
            </a:r>
            <a:r>
              <a:rPr lang="en-US" dirty="0"/>
              <a:t> arrhythmia</a:t>
            </a:r>
          </a:p>
          <a:p>
            <a:pPr lvl="1">
              <a:spcBef>
                <a:spcPts val="0"/>
              </a:spcBef>
            </a:pPr>
            <a:r>
              <a:rPr lang="en-US" dirty="0"/>
              <a:t>May take a slightly different path each time</a:t>
            </a:r>
          </a:p>
          <a:p>
            <a:pPr lvl="1">
              <a:spcBef>
                <a:spcPts val="0"/>
              </a:spcBef>
            </a:pPr>
            <a:r>
              <a:rPr lang="en-US" dirty="0"/>
              <a:t>Waves spread out from the loop, some go through AV node and trigger ventricles</a:t>
            </a:r>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15" name="Straight Arrow Connector 14">
            <a:extLst>
              <a:ext uri="{FF2B5EF4-FFF2-40B4-BE49-F238E27FC236}">
                <a16:creationId xmlns:a16="http://schemas.microsoft.com/office/drawing/2014/main" id="{6F6B7238-6C9D-4B5C-8179-E59CC3828588}"/>
              </a:ext>
            </a:extLst>
          </p:cNvPr>
          <p:cNvCxnSpPr>
            <a:cxnSpLocks/>
          </p:cNvCxnSpPr>
          <p:nvPr/>
        </p:nvCxnSpPr>
        <p:spPr>
          <a:xfrm flipV="1">
            <a:off x="2057400" y="3073399"/>
            <a:ext cx="6096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7B3F5BD-EC04-45C3-B2C3-C522768BFAF8}"/>
              </a:ext>
            </a:extLst>
          </p:cNvPr>
          <p:cNvCxnSpPr>
            <a:cxnSpLocks/>
          </p:cNvCxnSpPr>
          <p:nvPr/>
        </p:nvCxnSpPr>
        <p:spPr>
          <a:xfrm flipV="1">
            <a:off x="2667000" y="2880990"/>
            <a:ext cx="457200" cy="16701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1A9F81C-4851-4908-B81B-19E558CAD1B6}"/>
              </a:ext>
            </a:extLst>
          </p:cNvPr>
          <p:cNvCxnSpPr>
            <a:cxnSpLocks/>
          </p:cNvCxnSpPr>
          <p:nvPr/>
        </p:nvCxnSpPr>
        <p:spPr>
          <a:xfrm flipH="1">
            <a:off x="2252949" y="2852451"/>
            <a:ext cx="860075" cy="2349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96F06D6-E376-4E19-B353-808217CD69DE}"/>
              </a:ext>
            </a:extLst>
          </p:cNvPr>
          <p:cNvCxnSpPr>
            <a:cxnSpLocks/>
          </p:cNvCxnSpPr>
          <p:nvPr/>
        </p:nvCxnSpPr>
        <p:spPr>
          <a:xfrm flipH="1">
            <a:off x="1469675" y="2895600"/>
            <a:ext cx="609601" cy="3682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3A6089B-51E9-4A03-BAF5-B523E295CC7F}"/>
              </a:ext>
            </a:extLst>
          </p:cNvPr>
          <p:cNvCxnSpPr>
            <a:cxnSpLocks/>
          </p:cNvCxnSpPr>
          <p:nvPr/>
        </p:nvCxnSpPr>
        <p:spPr>
          <a:xfrm flipH="1">
            <a:off x="533400" y="3213101"/>
            <a:ext cx="914402" cy="3810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149C68D-1549-4C6B-983A-2F61A403E48C}"/>
              </a:ext>
            </a:extLst>
          </p:cNvPr>
          <p:cNvCxnSpPr>
            <a:cxnSpLocks/>
          </p:cNvCxnSpPr>
          <p:nvPr/>
        </p:nvCxnSpPr>
        <p:spPr>
          <a:xfrm flipV="1">
            <a:off x="610681" y="3263899"/>
            <a:ext cx="1446719" cy="368302"/>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74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10" presetClass="exit" presetSubtype="0" fill="hold" nodeType="after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par>
                          <p:cTn id="22" fill="hold">
                            <p:stCondLst>
                              <p:cond delay="1500"/>
                            </p:stCondLst>
                            <p:childTnLst>
                              <p:par>
                                <p:cTn id="23" presetID="10" presetClass="exit" presetSubtype="0" fill="hold" nodeType="after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2000"/>
                            </p:stCondLst>
                            <p:childTnLst>
                              <p:par>
                                <p:cTn id="30" presetID="10" presetClass="exit" presetSubtype="0" fill="hold" nodeType="afterEffect">
                                  <p:stCondLst>
                                    <p:cond delay="0"/>
                                  </p:stCondLst>
                                  <p:childTnLst>
                                    <p:animEffect transition="out" filter="fad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2500"/>
                            </p:stCondLst>
                            <p:childTnLst>
                              <p:par>
                                <p:cTn id="37" presetID="10" presetClass="exit" presetSubtype="0" fill="hold" nodeType="afterEffect">
                                  <p:stCondLst>
                                    <p:cond delay="0"/>
                                  </p:stCondLst>
                                  <p:childTnLst>
                                    <p:animEffect transition="out" filter="fade">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par>
                          <p:cTn id="43" fill="hold">
                            <p:stCondLst>
                              <p:cond delay="3000"/>
                            </p:stCondLst>
                            <p:childTnLst>
                              <p:par>
                                <p:cTn id="44" presetID="10" presetClass="exit" presetSubtype="0" fill="hold" nodeType="afterEffect">
                                  <p:stCondLst>
                                    <p:cond delay="0"/>
                                  </p:stCondLst>
                                  <p:childTnLst>
                                    <p:animEffect transition="out" filter="fade">
                                      <p:cBhvr>
                                        <p:cTn id="45" dur="500"/>
                                        <p:tgtEl>
                                          <p:spTgt spid="28"/>
                                        </p:tgtEl>
                                      </p:cBhvr>
                                    </p:animEffect>
                                    <p:set>
                                      <p:cBhvr>
                                        <p:cTn id="4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Atrial conduction – review</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36675" y="1219200"/>
            <a:ext cx="4811650" cy="995064"/>
          </a:xfrm>
        </p:spPr>
        <p:txBody>
          <a:bodyPr/>
          <a:lstStyle/>
          <a:p>
            <a:r>
              <a:rPr lang="en-US" sz="2400" dirty="0"/>
              <a:t>Sinoatrial (SA) node is the oscillator</a:t>
            </a:r>
          </a:p>
          <a:p>
            <a:r>
              <a:rPr lang="en-US" sz="2400" dirty="0"/>
              <a:t>Signal spreads over the atria at 1 m/s (100ms total)</a:t>
            </a:r>
          </a:p>
          <a:p>
            <a:pPr lvl="1">
              <a:spcBef>
                <a:spcPts val="0"/>
              </a:spcBef>
            </a:pPr>
            <a:r>
              <a:rPr lang="en-US" sz="2000" dirty="0"/>
              <a:t>Atrial muscles contract</a:t>
            </a:r>
          </a:p>
          <a:p>
            <a:endParaRPr lang="en-US" dirty="0"/>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15" name="Straight Arrow Connector 14">
            <a:extLst>
              <a:ext uri="{FF2B5EF4-FFF2-40B4-BE49-F238E27FC236}">
                <a16:creationId xmlns:a16="http://schemas.microsoft.com/office/drawing/2014/main" id="{6F6B7238-6C9D-4B5C-8179-E59CC3828588}"/>
              </a:ext>
            </a:extLst>
          </p:cNvPr>
          <p:cNvCxnSpPr>
            <a:cxnSpLocks/>
            <a:stCxn id="14" idx="6"/>
          </p:cNvCxnSpPr>
          <p:nvPr/>
        </p:nvCxnSpPr>
        <p:spPr>
          <a:xfrm flipV="1">
            <a:off x="1219200" y="3073399"/>
            <a:ext cx="7620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AEC175F-A66F-4AE7-A729-0404CBE0EEEC}"/>
              </a:ext>
            </a:extLst>
          </p:cNvPr>
          <p:cNvCxnSpPr>
            <a:cxnSpLocks/>
          </p:cNvCxnSpPr>
          <p:nvPr/>
        </p:nvCxnSpPr>
        <p:spPr>
          <a:xfrm>
            <a:off x="2082798"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6C2190E-9B61-4EDD-A390-784E67B02F6D}"/>
              </a:ext>
            </a:extLst>
          </p:cNvPr>
          <p:cNvCxnSpPr>
            <a:cxnSpLocks/>
            <a:stCxn id="14" idx="6"/>
          </p:cNvCxnSpPr>
          <p:nvPr/>
        </p:nvCxnSpPr>
        <p:spPr>
          <a:xfrm flipH="1">
            <a:off x="533400" y="3263899"/>
            <a:ext cx="685800" cy="6223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DBE62C6-DB88-4B74-A590-012251EC7164}"/>
              </a:ext>
            </a:extLst>
          </p:cNvPr>
          <p:cNvCxnSpPr>
            <a:cxnSpLocks/>
          </p:cNvCxnSpPr>
          <p:nvPr/>
        </p:nvCxnSpPr>
        <p:spPr>
          <a:xfrm flipV="1">
            <a:off x="1219200" y="3352800"/>
            <a:ext cx="762000" cy="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5EB2F5D-164A-43A9-95BF-257270CC3736}"/>
              </a:ext>
            </a:extLst>
          </p:cNvPr>
          <p:cNvCxnSpPr>
            <a:cxnSpLocks/>
          </p:cNvCxnSpPr>
          <p:nvPr/>
        </p:nvCxnSpPr>
        <p:spPr>
          <a:xfrm flipH="1">
            <a:off x="685800" y="3454399"/>
            <a:ext cx="459697" cy="5842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388F061-7419-4F42-94E4-A3CA17846261}"/>
              </a:ext>
            </a:extLst>
          </p:cNvPr>
          <p:cNvCxnSpPr>
            <a:cxnSpLocks/>
          </p:cNvCxnSpPr>
          <p:nvPr/>
        </p:nvCxnSpPr>
        <p:spPr>
          <a:xfrm flipV="1">
            <a:off x="2110666" y="3200400"/>
            <a:ext cx="503770" cy="1015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B3CB1D5-E6D3-401E-A2C6-9EFE55669FFA}"/>
              </a:ext>
            </a:extLst>
          </p:cNvPr>
          <p:cNvCxnSpPr>
            <a:cxnSpLocks/>
            <a:endCxn id="17" idx="1"/>
          </p:cNvCxnSpPr>
          <p:nvPr/>
        </p:nvCxnSpPr>
        <p:spPr>
          <a:xfrm>
            <a:off x="1219200" y="3441702"/>
            <a:ext cx="538394" cy="119294"/>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D2C7338-58B5-4F82-84C2-520E9063A4E8}"/>
              </a:ext>
            </a:extLst>
          </p:cNvPr>
          <p:cNvCxnSpPr>
            <a:cxnSpLocks/>
          </p:cNvCxnSpPr>
          <p:nvPr/>
        </p:nvCxnSpPr>
        <p:spPr>
          <a:xfrm>
            <a:off x="2667000"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862F42F-1045-4DD1-9992-7A2792451EE6}"/>
              </a:ext>
            </a:extLst>
          </p:cNvPr>
          <p:cNvCxnSpPr>
            <a:cxnSpLocks/>
          </p:cNvCxnSpPr>
          <p:nvPr/>
        </p:nvCxnSpPr>
        <p:spPr>
          <a:xfrm>
            <a:off x="2668762" y="32766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60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10"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par>
                          <p:cTn id="34" fill="hold">
                            <p:stCondLst>
                              <p:cond delay="1500"/>
                            </p:stCondLst>
                            <p:childTnLst>
                              <p:par>
                                <p:cTn id="35" presetID="10" presetClass="exit" presetSubtype="0" fill="hold" nodeType="after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30"/>
                                        </p:tgtEl>
                                      </p:cBhvr>
                                    </p:animEffect>
                                    <p:set>
                                      <p:cBhvr>
                                        <p:cTn id="43" dur="1" fill="hold">
                                          <p:stCondLst>
                                            <p:cond delay="499"/>
                                          </p:stCondLst>
                                        </p:cTn>
                                        <p:tgtEl>
                                          <p:spTgt spid="30"/>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33"/>
                                        </p:tgtEl>
                                      </p:cBhvr>
                                    </p:animEffect>
                                    <p:set>
                                      <p:cBhvr>
                                        <p:cTn id="46" dur="1" fill="hold">
                                          <p:stCondLst>
                                            <p:cond delay="499"/>
                                          </p:stCondLst>
                                        </p:cTn>
                                        <p:tgtEl>
                                          <p:spTgt spid="33"/>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35"/>
                                        </p:tgtEl>
                                      </p:cBhvr>
                                    </p:animEffect>
                                    <p:set>
                                      <p:cBhvr>
                                        <p:cTn id="49" dur="1" fill="hold">
                                          <p:stCondLst>
                                            <p:cond delay="499"/>
                                          </p:stCondLst>
                                        </p:cTn>
                                        <p:tgtEl>
                                          <p:spTgt spid="35"/>
                                        </p:tgtEl>
                                        <p:attrNameLst>
                                          <p:attrName>style.visibility</p:attrName>
                                        </p:attrNameLst>
                                      </p:cBhvr>
                                      <p:to>
                                        <p:strVal val="hidden"/>
                                      </p:to>
                                    </p:set>
                                  </p:childTnLst>
                                </p:cTn>
                              </p:par>
                            </p:childTnLst>
                          </p:cTn>
                        </p:par>
                        <p:par>
                          <p:cTn id="50" fill="hold">
                            <p:stCondLst>
                              <p:cond delay="2000"/>
                            </p:stCondLst>
                            <p:childTnLst>
                              <p:par>
                                <p:cTn id="51" presetID="10" presetClass="exit" presetSubtype="0" fill="hold" nodeType="afterEffect">
                                  <p:stCondLst>
                                    <p:cond delay="0"/>
                                  </p:stCondLst>
                                  <p:childTnLst>
                                    <p:animEffect transition="out" filter="fade">
                                      <p:cBhvr>
                                        <p:cTn id="52" dur="500"/>
                                        <p:tgtEl>
                                          <p:spTgt spid="34"/>
                                        </p:tgtEl>
                                      </p:cBhvr>
                                    </p:animEffect>
                                    <p:set>
                                      <p:cBhvr>
                                        <p:cTn id="53" dur="1" fill="hold">
                                          <p:stCondLst>
                                            <p:cond delay="499"/>
                                          </p:stCondLst>
                                        </p:cTn>
                                        <p:tgtEl>
                                          <p:spTgt spid="34"/>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6"/>
                                        </p:tgtEl>
                                      </p:cBhvr>
                                    </p:animEffect>
                                    <p:set>
                                      <p:cBhvr>
                                        <p:cTn id="56" dur="1" fill="hold">
                                          <p:stCondLst>
                                            <p:cond delay="499"/>
                                          </p:stCondLst>
                                        </p:cTn>
                                        <p:tgtEl>
                                          <p:spTgt spid="26"/>
                                        </p:tgtEl>
                                        <p:attrNameLst>
                                          <p:attrName>style.visibility</p:attrName>
                                        </p:attrNameLst>
                                      </p:cBhvr>
                                      <p:to>
                                        <p:strVal val="hidden"/>
                                      </p:to>
                                    </p:set>
                                  </p:childTnLst>
                                </p:cTn>
                              </p:par>
                            </p:childTnLst>
                          </p:cTn>
                        </p:par>
                        <p:par>
                          <p:cTn id="57" fill="hold">
                            <p:stCondLst>
                              <p:cond delay="2500"/>
                            </p:stCondLst>
                            <p:childTnLst>
                              <p:par>
                                <p:cTn id="58" presetID="10" presetClass="exit" presetSubtype="0" fill="hold" nodeType="afterEffect">
                                  <p:stCondLst>
                                    <p:cond delay="0"/>
                                  </p:stCondLst>
                                  <p:childTnLst>
                                    <p:animEffect transition="out" filter="fade">
                                      <p:cBhvr>
                                        <p:cTn id="59" dur="500"/>
                                        <p:tgtEl>
                                          <p:spTgt spid="41"/>
                                        </p:tgtEl>
                                      </p:cBhvr>
                                    </p:animEffect>
                                    <p:set>
                                      <p:cBhvr>
                                        <p:cTn id="60" dur="1" fill="hold">
                                          <p:stCondLst>
                                            <p:cond delay="499"/>
                                          </p:stCondLst>
                                        </p:cTn>
                                        <p:tgtEl>
                                          <p:spTgt spid="41"/>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42"/>
                                        </p:tgtEl>
                                      </p:cBhvr>
                                    </p:animEffect>
                                    <p:set>
                                      <p:cBhvr>
                                        <p:cTn id="63"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DF640-0000-4C30-80F1-366C6BA0C05F}"/>
              </a:ext>
            </a:extLst>
          </p:cNvPr>
          <p:cNvSpPr>
            <a:spLocks noGrp="1"/>
          </p:cNvSpPr>
          <p:nvPr>
            <p:ph type="title"/>
          </p:nvPr>
        </p:nvSpPr>
        <p:spPr/>
        <p:txBody>
          <a:bodyPr/>
          <a:lstStyle/>
          <a:p>
            <a:r>
              <a:rPr lang="en-US" dirty="0"/>
              <a:t>Atrial fibrillation</a:t>
            </a:r>
          </a:p>
        </p:txBody>
      </p:sp>
      <p:sp>
        <p:nvSpPr>
          <p:cNvPr id="3" name="Content Placeholder 2">
            <a:extLst>
              <a:ext uri="{FF2B5EF4-FFF2-40B4-BE49-F238E27FC236}">
                <a16:creationId xmlns:a16="http://schemas.microsoft.com/office/drawing/2014/main" id="{F731FDAC-049E-4FB0-89A1-CC0AF37ECAA1}"/>
              </a:ext>
            </a:extLst>
          </p:cNvPr>
          <p:cNvSpPr>
            <a:spLocks noGrp="1"/>
          </p:cNvSpPr>
          <p:nvPr>
            <p:ph idx="1"/>
          </p:nvPr>
        </p:nvSpPr>
        <p:spPr>
          <a:xfrm>
            <a:off x="685800" y="3505200"/>
            <a:ext cx="7772400" cy="2727432"/>
          </a:xfrm>
        </p:spPr>
        <p:txBody>
          <a:bodyPr/>
          <a:lstStyle/>
          <a:p>
            <a:r>
              <a:rPr lang="en-US" sz="2400" dirty="0"/>
              <a:t>No P wave – why?</a:t>
            </a:r>
          </a:p>
          <a:p>
            <a:r>
              <a:rPr lang="en-US" sz="2400" dirty="0"/>
              <a:t>HR is irregular – why?</a:t>
            </a:r>
          </a:p>
          <a:p>
            <a:r>
              <a:rPr lang="en-US" sz="2400" dirty="0"/>
              <a:t>Frequency usually about 150 bpm</a:t>
            </a:r>
          </a:p>
          <a:p>
            <a:pPr lvl="1"/>
            <a:r>
              <a:rPr lang="en-US" sz="2000" dirty="0"/>
              <a:t>Ventricles pumping inefficiently but still pumping – why?</a:t>
            </a:r>
          </a:p>
          <a:p>
            <a:pPr lvl="1">
              <a:spcBef>
                <a:spcPts val="0"/>
              </a:spcBef>
            </a:pPr>
            <a:r>
              <a:rPr lang="en-US" sz="2000" dirty="0"/>
              <a:t>You can limp to the phone to call 911</a:t>
            </a:r>
          </a:p>
          <a:p>
            <a:pPr lvl="1">
              <a:spcBef>
                <a:spcPts val="0"/>
              </a:spcBef>
            </a:pPr>
            <a:r>
              <a:rPr lang="en-US" sz="2000" dirty="0"/>
              <a:t>Lookahead – we’ll talk about another backup system shortly</a:t>
            </a:r>
          </a:p>
        </p:txBody>
      </p:sp>
      <p:sp>
        <p:nvSpPr>
          <p:cNvPr id="4" name="Footer Placeholder 3">
            <a:extLst>
              <a:ext uri="{FF2B5EF4-FFF2-40B4-BE49-F238E27FC236}">
                <a16:creationId xmlns:a16="http://schemas.microsoft.com/office/drawing/2014/main" id="{54F1D98E-FCDB-49FC-AA10-526151C1F6D4}"/>
              </a:ext>
            </a:extLst>
          </p:cNvPr>
          <p:cNvSpPr>
            <a:spLocks noGrp="1"/>
          </p:cNvSpPr>
          <p:nvPr>
            <p:ph type="ftr" sz="quarter" idx="11"/>
          </p:nvPr>
        </p:nvSpPr>
        <p:spPr/>
        <p:txBody>
          <a:bodyPr/>
          <a:lstStyle/>
          <a:p>
            <a:pPr>
              <a:defRPr/>
            </a:pPr>
            <a:r>
              <a:rPr lang="en-US"/>
              <a:t>EE 123 -- Bioelectricity</a:t>
            </a:r>
            <a:endParaRPr lang="en-US" dirty="0"/>
          </a:p>
        </p:txBody>
      </p:sp>
      <p:sp>
        <p:nvSpPr>
          <p:cNvPr id="9" name="Freeform: Shape 8">
            <a:extLst>
              <a:ext uri="{FF2B5EF4-FFF2-40B4-BE49-F238E27FC236}">
                <a16:creationId xmlns:a16="http://schemas.microsoft.com/office/drawing/2014/main" id="{B359908D-B449-4290-A9B1-DC490982919E}"/>
              </a:ext>
            </a:extLst>
          </p:cNvPr>
          <p:cNvSpPr/>
          <p:nvPr/>
        </p:nvSpPr>
        <p:spPr>
          <a:xfrm>
            <a:off x="914401" y="2736212"/>
            <a:ext cx="537005" cy="177781"/>
          </a:xfrm>
          <a:custGeom>
            <a:avLst/>
            <a:gdLst>
              <a:gd name="connsiteX0" fmla="*/ 0 w 1219200"/>
              <a:gd name="connsiteY0" fmla="*/ 403629 h 403629"/>
              <a:gd name="connsiteX1" fmla="*/ 321733 w 1219200"/>
              <a:gd name="connsiteY1" fmla="*/ 158096 h 403629"/>
              <a:gd name="connsiteX2" fmla="*/ 567266 w 1219200"/>
              <a:gd name="connsiteY2" fmla="*/ 56496 h 403629"/>
              <a:gd name="connsiteX3" fmla="*/ 685800 w 1219200"/>
              <a:gd name="connsiteY3" fmla="*/ 22629 h 403629"/>
              <a:gd name="connsiteX4" fmla="*/ 804333 w 1219200"/>
              <a:gd name="connsiteY4" fmla="*/ 5696 h 403629"/>
              <a:gd name="connsiteX5" fmla="*/ 965200 w 1219200"/>
              <a:gd name="connsiteY5" fmla="*/ 124229 h 403629"/>
              <a:gd name="connsiteX6" fmla="*/ 1219200 w 1219200"/>
              <a:gd name="connsiteY6" fmla="*/ 403629 h 4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403629">
                <a:moveTo>
                  <a:pt x="0" y="403629"/>
                </a:moveTo>
                <a:cubicBezTo>
                  <a:pt x="113594" y="309790"/>
                  <a:pt x="227189" y="215951"/>
                  <a:pt x="321733" y="158096"/>
                </a:cubicBezTo>
                <a:cubicBezTo>
                  <a:pt x="416277" y="100240"/>
                  <a:pt x="506588" y="79074"/>
                  <a:pt x="567266" y="56496"/>
                </a:cubicBezTo>
                <a:cubicBezTo>
                  <a:pt x="627944" y="33918"/>
                  <a:pt x="646289" y="31096"/>
                  <a:pt x="685800" y="22629"/>
                </a:cubicBezTo>
                <a:cubicBezTo>
                  <a:pt x="725311" y="14162"/>
                  <a:pt x="757766" y="-11237"/>
                  <a:pt x="804333" y="5696"/>
                </a:cubicBezTo>
                <a:cubicBezTo>
                  <a:pt x="850900" y="22629"/>
                  <a:pt x="896056" y="57907"/>
                  <a:pt x="965200" y="124229"/>
                </a:cubicBezTo>
                <a:cubicBezTo>
                  <a:pt x="1034344" y="190551"/>
                  <a:pt x="1126772" y="297090"/>
                  <a:pt x="1219200" y="403629"/>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796025D-0DF7-4162-AC47-6E37B92ADD5C}"/>
              </a:ext>
            </a:extLst>
          </p:cNvPr>
          <p:cNvSpPr/>
          <p:nvPr/>
        </p:nvSpPr>
        <p:spPr>
          <a:xfrm>
            <a:off x="2659667" y="2645491"/>
            <a:ext cx="540734" cy="291193"/>
          </a:xfrm>
          <a:custGeom>
            <a:avLst/>
            <a:gdLst>
              <a:gd name="connsiteX0" fmla="*/ 0 w 1227666"/>
              <a:gd name="connsiteY0" fmla="*/ 661116 h 661116"/>
              <a:gd name="connsiteX1" fmla="*/ 533400 w 1227666"/>
              <a:gd name="connsiteY1" fmla="*/ 102316 h 661116"/>
              <a:gd name="connsiteX2" fmla="*/ 694266 w 1227666"/>
              <a:gd name="connsiteY2" fmla="*/ 9182 h 661116"/>
              <a:gd name="connsiteX3" fmla="*/ 762000 w 1227666"/>
              <a:gd name="connsiteY3" fmla="*/ 9182 h 661116"/>
              <a:gd name="connsiteX4" fmla="*/ 872066 w 1227666"/>
              <a:gd name="connsiteY4" fmla="*/ 59982 h 661116"/>
              <a:gd name="connsiteX5" fmla="*/ 1041400 w 1227666"/>
              <a:gd name="connsiteY5" fmla="*/ 297049 h 661116"/>
              <a:gd name="connsiteX6" fmla="*/ 1227666 w 1227666"/>
              <a:gd name="connsiteY6" fmla="*/ 644182 h 66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66" h="661116">
                <a:moveTo>
                  <a:pt x="0" y="661116"/>
                </a:moveTo>
                <a:cubicBezTo>
                  <a:pt x="208844" y="436044"/>
                  <a:pt x="417689" y="210972"/>
                  <a:pt x="533400" y="102316"/>
                </a:cubicBezTo>
                <a:cubicBezTo>
                  <a:pt x="649111" y="-6340"/>
                  <a:pt x="656166" y="24704"/>
                  <a:pt x="694266" y="9182"/>
                </a:cubicBezTo>
                <a:cubicBezTo>
                  <a:pt x="732366" y="-6340"/>
                  <a:pt x="732367" y="715"/>
                  <a:pt x="762000" y="9182"/>
                </a:cubicBezTo>
                <a:cubicBezTo>
                  <a:pt x="791633" y="17649"/>
                  <a:pt x="825499" y="12004"/>
                  <a:pt x="872066" y="59982"/>
                </a:cubicBezTo>
                <a:cubicBezTo>
                  <a:pt x="918633" y="107960"/>
                  <a:pt x="982133" y="199682"/>
                  <a:pt x="1041400" y="297049"/>
                </a:cubicBezTo>
                <a:cubicBezTo>
                  <a:pt x="1100667" y="394416"/>
                  <a:pt x="1164166" y="519299"/>
                  <a:pt x="1227666" y="644182"/>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FFBBBC-1F73-4B7D-8714-4D1C3A2E5E57}"/>
              </a:ext>
            </a:extLst>
          </p:cNvPr>
          <p:cNvSpPr/>
          <p:nvPr/>
        </p:nvSpPr>
        <p:spPr>
          <a:xfrm>
            <a:off x="1455135" y="1373833"/>
            <a:ext cx="1211991" cy="1942914"/>
          </a:xfrm>
          <a:custGeom>
            <a:avLst/>
            <a:gdLst>
              <a:gd name="connsiteX0" fmla="*/ 0 w 2751667"/>
              <a:gd name="connsiteY0" fmla="*/ 3513666 h 4411133"/>
              <a:gd name="connsiteX1" fmla="*/ 753534 w 2751667"/>
              <a:gd name="connsiteY1" fmla="*/ 3513666 h 4411133"/>
              <a:gd name="connsiteX2" fmla="*/ 982134 w 2751667"/>
              <a:gd name="connsiteY2" fmla="*/ 3937000 h 4411133"/>
              <a:gd name="connsiteX3" fmla="*/ 1236134 w 2751667"/>
              <a:gd name="connsiteY3" fmla="*/ 0 h 4411133"/>
              <a:gd name="connsiteX4" fmla="*/ 1481667 w 2751667"/>
              <a:gd name="connsiteY4" fmla="*/ 4411133 h 4411133"/>
              <a:gd name="connsiteX5" fmla="*/ 1744134 w 2751667"/>
              <a:gd name="connsiteY5" fmla="*/ 3496733 h 4411133"/>
              <a:gd name="connsiteX6" fmla="*/ 2751667 w 2751667"/>
              <a:gd name="connsiteY6" fmla="*/ 3496733 h 441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667" h="4411133">
                <a:moveTo>
                  <a:pt x="0" y="3513666"/>
                </a:moveTo>
                <a:lnTo>
                  <a:pt x="753534" y="3513666"/>
                </a:lnTo>
                <a:lnTo>
                  <a:pt x="982134" y="3937000"/>
                </a:lnTo>
                <a:lnTo>
                  <a:pt x="1236134" y="0"/>
                </a:lnTo>
                <a:lnTo>
                  <a:pt x="1481667" y="4411133"/>
                </a:lnTo>
                <a:lnTo>
                  <a:pt x="1744134" y="3496733"/>
                </a:lnTo>
                <a:lnTo>
                  <a:pt x="2751667" y="3496733"/>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56558A4-1546-47C8-9B8B-73AED6E58052}"/>
              </a:ext>
            </a:extLst>
          </p:cNvPr>
          <p:cNvSpPr/>
          <p:nvPr/>
        </p:nvSpPr>
        <p:spPr>
          <a:xfrm>
            <a:off x="4089399" y="2753146"/>
            <a:ext cx="537005" cy="177781"/>
          </a:xfrm>
          <a:custGeom>
            <a:avLst/>
            <a:gdLst>
              <a:gd name="connsiteX0" fmla="*/ 0 w 1219200"/>
              <a:gd name="connsiteY0" fmla="*/ 403629 h 403629"/>
              <a:gd name="connsiteX1" fmla="*/ 321733 w 1219200"/>
              <a:gd name="connsiteY1" fmla="*/ 158096 h 403629"/>
              <a:gd name="connsiteX2" fmla="*/ 567266 w 1219200"/>
              <a:gd name="connsiteY2" fmla="*/ 56496 h 403629"/>
              <a:gd name="connsiteX3" fmla="*/ 685800 w 1219200"/>
              <a:gd name="connsiteY3" fmla="*/ 22629 h 403629"/>
              <a:gd name="connsiteX4" fmla="*/ 804333 w 1219200"/>
              <a:gd name="connsiteY4" fmla="*/ 5696 h 403629"/>
              <a:gd name="connsiteX5" fmla="*/ 965200 w 1219200"/>
              <a:gd name="connsiteY5" fmla="*/ 124229 h 403629"/>
              <a:gd name="connsiteX6" fmla="*/ 1219200 w 1219200"/>
              <a:gd name="connsiteY6" fmla="*/ 403629 h 4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403629">
                <a:moveTo>
                  <a:pt x="0" y="403629"/>
                </a:moveTo>
                <a:cubicBezTo>
                  <a:pt x="113594" y="309790"/>
                  <a:pt x="227189" y="215951"/>
                  <a:pt x="321733" y="158096"/>
                </a:cubicBezTo>
                <a:cubicBezTo>
                  <a:pt x="416277" y="100240"/>
                  <a:pt x="506588" y="79074"/>
                  <a:pt x="567266" y="56496"/>
                </a:cubicBezTo>
                <a:cubicBezTo>
                  <a:pt x="627944" y="33918"/>
                  <a:pt x="646289" y="31096"/>
                  <a:pt x="685800" y="22629"/>
                </a:cubicBezTo>
                <a:cubicBezTo>
                  <a:pt x="725311" y="14162"/>
                  <a:pt x="757766" y="-11237"/>
                  <a:pt x="804333" y="5696"/>
                </a:cubicBezTo>
                <a:cubicBezTo>
                  <a:pt x="850900" y="22629"/>
                  <a:pt x="896056" y="57907"/>
                  <a:pt x="965200" y="124229"/>
                </a:cubicBezTo>
                <a:cubicBezTo>
                  <a:pt x="1034344" y="190551"/>
                  <a:pt x="1126772" y="297090"/>
                  <a:pt x="1219200" y="403629"/>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8D53B2E-4805-4026-8B9E-53761C2C5047}"/>
              </a:ext>
            </a:extLst>
          </p:cNvPr>
          <p:cNvSpPr/>
          <p:nvPr/>
        </p:nvSpPr>
        <p:spPr>
          <a:xfrm>
            <a:off x="5834665" y="2662425"/>
            <a:ext cx="540734" cy="291193"/>
          </a:xfrm>
          <a:custGeom>
            <a:avLst/>
            <a:gdLst>
              <a:gd name="connsiteX0" fmla="*/ 0 w 1227666"/>
              <a:gd name="connsiteY0" fmla="*/ 661116 h 661116"/>
              <a:gd name="connsiteX1" fmla="*/ 533400 w 1227666"/>
              <a:gd name="connsiteY1" fmla="*/ 102316 h 661116"/>
              <a:gd name="connsiteX2" fmla="*/ 694266 w 1227666"/>
              <a:gd name="connsiteY2" fmla="*/ 9182 h 661116"/>
              <a:gd name="connsiteX3" fmla="*/ 762000 w 1227666"/>
              <a:gd name="connsiteY3" fmla="*/ 9182 h 661116"/>
              <a:gd name="connsiteX4" fmla="*/ 872066 w 1227666"/>
              <a:gd name="connsiteY4" fmla="*/ 59982 h 661116"/>
              <a:gd name="connsiteX5" fmla="*/ 1041400 w 1227666"/>
              <a:gd name="connsiteY5" fmla="*/ 297049 h 661116"/>
              <a:gd name="connsiteX6" fmla="*/ 1227666 w 1227666"/>
              <a:gd name="connsiteY6" fmla="*/ 644182 h 66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66" h="661116">
                <a:moveTo>
                  <a:pt x="0" y="661116"/>
                </a:moveTo>
                <a:cubicBezTo>
                  <a:pt x="208844" y="436044"/>
                  <a:pt x="417689" y="210972"/>
                  <a:pt x="533400" y="102316"/>
                </a:cubicBezTo>
                <a:cubicBezTo>
                  <a:pt x="649111" y="-6340"/>
                  <a:pt x="656166" y="24704"/>
                  <a:pt x="694266" y="9182"/>
                </a:cubicBezTo>
                <a:cubicBezTo>
                  <a:pt x="732366" y="-6340"/>
                  <a:pt x="732367" y="715"/>
                  <a:pt x="762000" y="9182"/>
                </a:cubicBezTo>
                <a:cubicBezTo>
                  <a:pt x="791633" y="17649"/>
                  <a:pt x="825499" y="12004"/>
                  <a:pt x="872066" y="59982"/>
                </a:cubicBezTo>
                <a:cubicBezTo>
                  <a:pt x="918633" y="107960"/>
                  <a:pt x="982133" y="199682"/>
                  <a:pt x="1041400" y="297049"/>
                </a:cubicBezTo>
                <a:cubicBezTo>
                  <a:pt x="1100667" y="394416"/>
                  <a:pt x="1164166" y="519299"/>
                  <a:pt x="1227666" y="644182"/>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89DE1FF-1F7C-477B-A2CE-615897BE124F}"/>
              </a:ext>
            </a:extLst>
          </p:cNvPr>
          <p:cNvSpPr/>
          <p:nvPr/>
        </p:nvSpPr>
        <p:spPr>
          <a:xfrm>
            <a:off x="4630133" y="1390767"/>
            <a:ext cx="1211991" cy="1942914"/>
          </a:xfrm>
          <a:custGeom>
            <a:avLst/>
            <a:gdLst>
              <a:gd name="connsiteX0" fmla="*/ 0 w 2751667"/>
              <a:gd name="connsiteY0" fmla="*/ 3513666 h 4411133"/>
              <a:gd name="connsiteX1" fmla="*/ 753534 w 2751667"/>
              <a:gd name="connsiteY1" fmla="*/ 3513666 h 4411133"/>
              <a:gd name="connsiteX2" fmla="*/ 982134 w 2751667"/>
              <a:gd name="connsiteY2" fmla="*/ 3937000 h 4411133"/>
              <a:gd name="connsiteX3" fmla="*/ 1236134 w 2751667"/>
              <a:gd name="connsiteY3" fmla="*/ 0 h 4411133"/>
              <a:gd name="connsiteX4" fmla="*/ 1481667 w 2751667"/>
              <a:gd name="connsiteY4" fmla="*/ 4411133 h 4411133"/>
              <a:gd name="connsiteX5" fmla="*/ 1744134 w 2751667"/>
              <a:gd name="connsiteY5" fmla="*/ 3496733 h 4411133"/>
              <a:gd name="connsiteX6" fmla="*/ 2751667 w 2751667"/>
              <a:gd name="connsiteY6" fmla="*/ 3496733 h 441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667" h="4411133">
                <a:moveTo>
                  <a:pt x="0" y="3513666"/>
                </a:moveTo>
                <a:lnTo>
                  <a:pt x="753534" y="3513666"/>
                </a:lnTo>
                <a:lnTo>
                  <a:pt x="982134" y="3937000"/>
                </a:lnTo>
                <a:lnTo>
                  <a:pt x="1236134" y="0"/>
                </a:lnTo>
                <a:lnTo>
                  <a:pt x="1481667" y="4411133"/>
                </a:lnTo>
                <a:lnTo>
                  <a:pt x="1744134" y="3496733"/>
                </a:lnTo>
                <a:lnTo>
                  <a:pt x="2751667" y="3496733"/>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3E0AB5A9-9DD0-425A-978B-EC0D6F322C21}"/>
              </a:ext>
            </a:extLst>
          </p:cNvPr>
          <p:cNvCxnSpPr/>
          <p:nvPr/>
        </p:nvCxnSpPr>
        <p:spPr>
          <a:xfrm>
            <a:off x="3200400" y="2935620"/>
            <a:ext cx="9144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A681A71-9037-4827-B9B1-5460C11606A2}"/>
              </a:ext>
            </a:extLst>
          </p:cNvPr>
          <p:cNvSpPr txBox="1"/>
          <p:nvPr/>
        </p:nvSpPr>
        <p:spPr>
          <a:xfrm>
            <a:off x="1011202" y="2778546"/>
            <a:ext cx="304800" cy="461665"/>
          </a:xfrm>
          <a:prstGeom prst="rect">
            <a:avLst/>
          </a:prstGeom>
          <a:noFill/>
        </p:spPr>
        <p:txBody>
          <a:bodyPr wrap="square" rtlCol="0">
            <a:spAutoFit/>
          </a:bodyPr>
          <a:lstStyle/>
          <a:p>
            <a:r>
              <a:rPr lang="en-US" dirty="0">
                <a:solidFill>
                  <a:schemeClr val="accent2"/>
                </a:solidFill>
              </a:rPr>
              <a:t>P</a:t>
            </a:r>
          </a:p>
        </p:txBody>
      </p:sp>
      <p:sp>
        <p:nvSpPr>
          <p:cNvPr id="18" name="TextBox 17">
            <a:extLst>
              <a:ext uri="{FF2B5EF4-FFF2-40B4-BE49-F238E27FC236}">
                <a16:creationId xmlns:a16="http://schemas.microsoft.com/office/drawing/2014/main" id="{9EFBBC4E-C401-43C7-9C1A-C619CCFCCB63}"/>
              </a:ext>
            </a:extLst>
          </p:cNvPr>
          <p:cNvSpPr txBox="1"/>
          <p:nvPr/>
        </p:nvSpPr>
        <p:spPr>
          <a:xfrm>
            <a:off x="1718732" y="2978035"/>
            <a:ext cx="304800" cy="461665"/>
          </a:xfrm>
          <a:prstGeom prst="rect">
            <a:avLst/>
          </a:prstGeom>
          <a:noFill/>
        </p:spPr>
        <p:txBody>
          <a:bodyPr wrap="square" rtlCol="0">
            <a:spAutoFit/>
          </a:bodyPr>
          <a:lstStyle/>
          <a:p>
            <a:r>
              <a:rPr lang="en-US" dirty="0">
                <a:solidFill>
                  <a:schemeClr val="accent2"/>
                </a:solidFill>
              </a:rPr>
              <a:t>Q</a:t>
            </a:r>
          </a:p>
        </p:txBody>
      </p:sp>
      <p:sp>
        <p:nvSpPr>
          <p:cNvPr id="19" name="TextBox 18">
            <a:extLst>
              <a:ext uri="{FF2B5EF4-FFF2-40B4-BE49-F238E27FC236}">
                <a16:creationId xmlns:a16="http://schemas.microsoft.com/office/drawing/2014/main" id="{F6949310-039A-409E-9F1F-DD1279C7AB50}"/>
              </a:ext>
            </a:extLst>
          </p:cNvPr>
          <p:cNvSpPr txBox="1"/>
          <p:nvPr/>
        </p:nvSpPr>
        <p:spPr>
          <a:xfrm>
            <a:off x="1934131" y="1143000"/>
            <a:ext cx="304800" cy="461665"/>
          </a:xfrm>
          <a:prstGeom prst="rect">
            <a:avLst/>
          </a:prstGeom>
          <a:noFill/>
        </p:spPr>
        <p:txBody>
          <a:bodyPr wrap="square" rtlCol="0">
            <a:spAutoFit/>
          </a:bodyPr>
          <a:lstStyle/>
          <a:p>
            <a:r>
              <a:rPr lang="en-US" dirty="0">
                <a:solidFill>
                  <a:schemeClr val="accent2"/>
                </a:solidFill>
              </a:rPr>
              <a:t>R</a:t>
            </a:r>
          </a:p>
        </p:txBody>
      </p:sp>
      <p:sp>
        <p:nvSpPr>
          <p:cNvPr id="20" name="TextBox 19">
            <a:extLst>
              <a:ext uri="{FF2B5EF4-FFF2-40B4-BE49-F238E27FC236}">
                <a16:creationId xmlns:a16="http://schemas.microsoft.com/office/drawing/2014/main" id="{BB21C198-802F-4BFB-BD20-3E4BA029D540}"/>
              </a:ext>
            </a:extLst>
          </p:cNvPr>
          <p:cNvSpPr txBox="1"/>
          <p:nvPr/>
        </p:nvSpPr>
        <p:spPr>
          <a:xfrm>
            <a:off x="1972730" y="3189701"/>
            <a:ext cx="304800" cy="461665"/>
          </a:xfrm>
          <a:prstGeom prst="rect">
            <a:avLst/>
          </a:prstGeom>
          <a:noFill/>
        </p:spPr>
        <p:txBody>
          <a:bodyPr wrap="square" rtlCol="0">
            <a:spAutoFit/>
          </a:bodyPr>
          <a:lstStyle/>
          <a:p>
            <a:r>
              <a:rPr lang="en-US" dirty="0">
                <a:solidFill>
                  <a:schemeClr val="accent2"/>
                </a:solidFill>
              </a:rPr>
              <a:t>S</a:t>
            </a:r>
          </a:p>
        </p:txBody>
      </p:sp>
      <p:sp>
        <p:nvSpPr>
          <p:cNvPr id="21" name="TextBox 20">
            <a:extLst>
              <a:ext uri="{FF2B5EF4-FFF2-40B4-BE49-F238E27FC236}">
                <a16:creationId xmlns:a16="http://schemas.microsoft.com/office/drawing/2014/main" id="{EB077E3C-F17A-4A34-8CF1-E27E9990BD80}"/>
              </a:ext>
            </a:extLst>
          </p:cNvPr>
          <p:cNvSpPr txBox="1"/>
          <p:nvPr/>
        </p:nvSpPr>
        <p:spPr>
          <a:xfrm>
            <a:off x="2819400" y="2669233"/>
            <a:ext cx="304800" cy="461665"/>
          </a:xfrm>
          <a:prstGeom prst="rect">
            <a:avLst/>
          </a:prstGeom>
          <a:noFill/>
        </p:spPr>
        <p:txBody>
          <a:bodyPr wrap="square" rtlCol="0">
            <a:spAutoFit/>
          </a:bodyPr>
          <a:lstStyle/>
          <a:p>
            <a:r>
              <a:rPr lang="en-US" dirty="0">
                <a:solidFill>
                  <a:schemeClr val="accent2"/>
                </a:solidFill>
              </a:rPr>
              <a:t>T</a:t>
            </a:r>
          </a:p>
        </p:txBody>
      </p:sp>
      <p:sp>
        <p:nvSpPr>
          <p:cNvPr id="23" name="Freeform: Shape 22">
            <a:extLst>
              <a:ext uri="{FF2B5EF4-FFF2-40B4-BE49-F238E27FC236}">
                <a16:creationId xmlns:a16="http://schemas.microsoft.com/office/drawing/2014/main" id="{D2D95718-D10C-4FC5-B17F-294F1108F5B2}"/>
              </a:ext>
            </a:extLst>
          </p:cNvPr>
          <p:cNvSpPr/>
          <p:nvPr/>
        </p:nvSpPr>
        <p:spPr>
          <a:xfrm>
            <a:off x="6363876" y="2762260"/>
            <a:ext cx="537005" cy="177781"/>
          </a:xfrm>
          <a:custGeom>
            <a:avLst/>
            <a:gdLst>
              <a:gd name="connsiteX0" fmla="*/ 0 w 1219200"/>
              <a:gd name="connsiteY0" fmla="*/ 403629 h 403629"/>
              <a:gd name="connsiteX1" fmla="*/ 321733 w 1219200"/>
              <a:gd name="connsiteY1" fmla="*/ 158096 h 403629"/>
              <a:gd name="connsiteX2" fmla="*/ 567266 w 1219200"/>
              <a:gd name="connsiteY2" fmla="*/ 56496 h 403629"/>
              <a:gd name="connsiteX3" fmla="*/ 685800 w 1219200"/>
              <a:gd name="connsiteY3" fmla="*/ 22629 h 403629"/>
              <a:gd name="connsiteX4" fmla="*/ 804333 w 1219200"/>
              <a:gd name="connsiteY4" fmla="*/ 5696 h 403629"/>
              <a:gd name="connsiteX5" fmla="*/ 965200 w 1219200"/>
              <a:gd name="connsiteY5" fmla="*/ 124229 h 403629"/>
              <a:gd name="connsiteX6" fmla="*/ 1219200 w 1219200"/>
              <a:gd name="connsiteY6" fmla="*/ 403629 h 4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403629">
                <a:moveTo>
                  <a:pt x="0" y="403629"/>
                </a:moveTo>
                <a:cubicBezTo>
                  <a:pt x="113594" y="309790"/>
                  <a:pt x="227189" y="215951"/>
                  <a:pt x="321733" y="158096"/>
                </a:cubicBezTo>
                <a:cubicBezTo>
                  <a:pt x="416277" y="100240"/>
                  <a:pt x="506588" y="79074"/>
                  <a:pt x="567266" y="56496"/>
                </a:cubicBezTo>
                <a:cubicBezTo>
                  <a:pt x="627944" y="33918"/>
                  <a:pt x="646289" y="31096"/>
                  <a:pt x="685800" y="22629"/>
                </a:cubicBezTo>
                <a:cubicBezTo>
                  <a:pt x="725311" y="14162"/>
                  <a:pt x="757766" y="-11237"/>
                  <a:pt x="804333" y="5696"/>
                </a:cubicBezTo>
                <a:cubicBezTo>
                  <a:pt x="850900" y="22629"/>
                  <a:pt x="896056" y="57907"/>
                  <a:pt x="965200" y="124229"/>
                </a:cubicBezTo>
                <a:cubicBezTo>
                  <a:pt x="1034344" y="190551"/>
                  <a:pt x="1126772" y="297090"/>
                  <a:pt x="1219200" y="403629"/>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E4C5F88-DBBA-45E8-AFE2-38B1ABE4DEAF}"/>
              </a:ext>
            </a:extLst>
          </p:cNvPr>
          <p:cNvSpPr/>
          <p:nvPr/>
        </p:nvSpPr>
        <p:spPr>
          <a:xfrm>
            <a:off x="8109142" y="2671539"/>
            <a:ext cx="540734" cy="291193"/>
          </a:xfrm>
          <a:custGeom>
            <a:avLst/>
            <a:gdLst>
              <a:gd name="connsiteX0" fmla="*/ 0 w 1227666"/>
              <a:gd name="connsiteY0" fmla="*/ 661116 h 661116"/>
              <a:gd name="connsiteX1" fmla="*/ 533400 w 1227666"/>
              <a:gd name="connsiteY1" fmla="*/ 102316 h 661116"/>
              <a:gd name="connsiteX2" fmla="*/ 694266 w 1227666"/>
              <a:gd name="connsiteY2" fmla="*/ 9182 h 661116"/>
              <a:gd name="connsiteX3" fmla="*/ 762000 w 1227666"/>
              <a:gd name="connsiteY3" fmla="*/ 9182 h 661116"/>
              <a:gd name="connsiteX4" fmla="*/ 872066 w 1227666"/>
              <a:gd name="connsiteY4" fmla="*/ 59982 h 661116"/>
              <a:gd name="connsiteX5" fmla="*/ 1041400 w 1227666"/>
              <a:gd name="connsiteY5" fmla="*/ 297049 h 661116"/>
              <a:gd name="connsiteX6" fmla="*/ 1227666 w 1227666"/>
              <a:gd name="connsiteY6" fmla="*/ 644182 h 66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66" h="661116">
                <a:moveTo>
                  <a:pt x="0" y="661116"/>
                </a:moveTo>
                <a:cubicBezTo>
                  <a:pt x="208844" y="436044"/>
                  <a:pt x="417689" y="210972"/>
                  <a:pt x="533400" y="102316"/>
                </a:cubicBezTo>
                <a:cubicBezTo>
                  <a:pt x="649111" y="-6340"/>
                  <a:pt x="656166" y="24704"/>
                  <a:pt x="694266" y="9182"/>
                </a:cubicBezTo>
                <a:cubicBezTo>
                  <a:pt x="732366" y="-6340"/>
                  <a:pt x="732367" y="715"/>
                  <a:pt x="762000" y="9182"/>
                </a:cubicBezTo>
                <a:cubicBezTo>
                  <a:pt x="791633" y="17649"/>
                  <a:pt x="825499" y="12004"/>
                  <a:pt x="872066" y="59982"/>
                </a:cubicBezTo>
                <a:cubicBezTo>
                  <a:pt x="918633" y="107960"/>
                  <a:pt x="982133" y="199682"/>
                  <a:pt x="1041400" y="297049"/>
                </a:cubicBezTo>
                <a:cubicBezTo>
                  <a:pt x="1100667" y="394416"/>
                  <a:pt x="1164166" y="519299"/>
                  <a:pt x="1227666" y="644182"/>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20B51B-DAB6-4735-9770-B05F3B40AB6A}"/>
              </a:ext>
            </a:extLst>
          </p:cNvPr>
          <p:cNvSpPr/>
          <p:nvPr/>
        </p:nvSpPr>
        <p:spPr>
          <a:xfrm>
            <a:off x="6904610" y="1399881"/>
            <a:ext cx="1211991" cy="1942914"/>
          </a:xfrm>
          <a:custGeom>
            <a:avLst/>
            <a:gdLst>
              <a:gd name="connsiteX0" fmla="*/ 0 w 2751667"/>
              <a:gd name="connsiteY0" fmla="*/ 3513666 h 4411133"/>
              <a:gd name="connsiteX1" fmla="*/ 753534 w 2751667"/>
              <a:gd name="connsiteY1" fmla="*/ 3513666 h 4411133"/>
              <a:gd name="connsiteX2" fmla="*/ 982134 w 2751667"/>
              <a:gd name="connsiteY2" fmla="*/ 3937000 h 4411133"/>
              <a:gd name="connsiteX3" fmla="*/ 1236134 w 2751667"/>
              <a:gd name="connsiteY3" fmla="*/ 0 h 4411133"/>
              <a:gd name="connsiteX4" fmla="*/ 1481667 w 2751667"/>
              <a:gd name="connsiteY4" fmla="*/ 4411133 h 4411133"/>
              <a:gd name="connsiteX5" fmla="*/ 1744134 w 2751667"/>
              <a:gd name="connsiteY5" fmla="*/ 3496733 h 4411133"/>
              <a:gd name="connsiteX6" fmla="*/ 2751667 w 2751667"/>
              <a:gd name="connsiteY6" fmla="*/ 3496733 h 441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667" h="4411133">
                <a:moveTo>
                  <a:pt x="0" y="3513666"/>
                </a:moveTo>
                <a:lnTo>
                  <a:pt x="753534" y="3513666"/>
                </a:lnTo>
                <a:lnTo>
                  <a:pt x="982134" y="3937000"/>
                </a:lnTo>
                <a:lnTo>
                  <a:pt x="1236134" y="0"/>
                </a:lnTo>
                <a:lnTo>
                  <a:pt x="1481667" y="4411133"/>
                </a:lnTo>
                <a:lnTo>
                  <a:pt x="1744134" y="3496733"/>
                </a:lnTo>
                <a:lnTo>
                  <a:pt x="2751667" y="3496733"/>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50E8F5FB-BDAC-4788-9800-F9E0842F920D}"/>
              </a:ext>
            </a:extLst>
          </p:cNvPr>
          <p:cNvCxnSpPr/>
          <p:nvPr/>
        </p:nvCxnSpPr>
        <p:spPr>
          <a:xfrm>
            <a:off x="914400" y="2923881"/>
            <a:ext cx="613206"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854EFC2-A43D-43F7-A4E4-48656A52A9F0}"/>
              </a:ext>
            </a:extLst>
          </p:cNvPr>
          <p:cNvCxnSpPr/>
          <p:nvPr/>
        </p:nvCxnSpPr>
        <p:spPr>
          <a:xfrm>
            <a:off x="6377556" y="2942735"/>
            <a:ext cx="613206"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E874CFC-3C8D-43D7-8217-6EB8CD45945F}"/>
              </a:ext>
            </a:extLst>
          </p:cNvPr>
          <p:cNvCxnSpPr/>
          <p:nvPr/>
        </p:nvCxnSpPr>
        <p:spPr>
          <a:xfrm>
            <a:off x="4048027" y="2933308"/>
            <a:ext cx="613206"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84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xit" presetSubtype="0" fill="hold" grpId="0" nodeType="with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
                                        <p:tgtEl>
                                          <p:spTgt spid="3">
                                            <p:txEl>
                                              <p:pRg st="4" end="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7" grpId="0"/>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0C23-7906-4FC0-BEEA-2CDD89897A4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3E9989-7C88-424C-87BC-3E667569C0C6}"/>
              </a:ext>
            </a:extLst>
          </p:cNvPr>
          <p:cNvSpPr>
            <a:spLocks noGrp="1"/>
          </p:cNvSpPr>
          <p:nvPr>
            <p:ph idx="1"/>
          </p:nvPr>
        </p:nvSpPr>
        <p:spPr>
          <a:xfrm>
            <a:off x="3733800" y="1981200"/>
            <a:ext cx="5181600" cy="2133600"/>
          </a:xfrm>
        </p:spPr>
        <p:txBody>
          <a:bodyPr/>
          <a:lstStyle/>
          <a:p>
            <a:r>
              <a:rPr lang="en-US" dirty="0">
                <a:hlinkClick r:id="rId3"/>
              </a:rPr>
              <a:t>https://watchlearnlive.heart.org/index.php?moduleSelect=atrfib</a:t>
            </a:r>
            <a:endParaRPr lang="en-US" dirty="0"/>
          </a:p>
          <a:p>
            <a:r>
              <a:rPr lang="en-US" dirty="0"/>
              <a:t>Traditionally requires a one-way path</a:t>
            </a:r>
          </a:p>
        </p:txBody>
      </p:sp>
      <p:sp>
        <p:nvSpPr>
          <p:cNvPr id="4" name="Footer Placeholder 3">
            <a:extLst>
              <a:ext uri="{FF2B5EF4-FFF2-40B4-BE49-F238E27FC236}">
                <a16:creationId xmlns:a16="http://schemas.microsoft.com/office/drawing/2014/main" id="{862954D8-786E-4347-9A64-EC213F87499F}"/>
              </a:ext>
            </a:extLst>
          </p:cNvPr>
          <p:cNvSpPr>
            <a:spLocks noGrp="1"/>
          </p:cNvSpPr>
          <p:nvPr>
            <p:ph type="ftr" sz="quarter" idx="11"/>
          </p:nvPr>
        </p:nvSpPr>
        <p:spPr/>
        <p:txBody>
          <a:bodyPr/>
          <a:lstStyle/>
          <a:p>
            <a:pPr>
              <a:defRPr/>
            </a:pPr>
            <a:r>
              <a:rPr lang="en-US"/>
              <a:t>EE 123 -- Bioelectricity</a:t>
            </a:r>
            <a:endParaRPr lang="en-US" dirty="0"/>
          </a:p>
        </p:txBody>
      </p:sp>
      <p:pic>
        <p:nvPicPr>
          <p:cNvPr id="5" name="Picture 4">
            <a:extLst>
              <a:ext uri="{FF2B5EF4-FFF2-40B4-BE49-F238E27FC236}">
                <a16:creationId xmlns:a16="http://schemas.microsoft.com/office/drawing/2014/main" id="{677F4509-F394-40BB-961F-ED56CA3F26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734094"/>
            <a:ext cx="3581400" cy="4474297"/>
          </a:xfrm>
          <a:prstGeom prst="rect">
            <a:avLst/>
          </a:prstGeom>
        </p:spPr>
      </p:pic>
      <p:sp>
        <p:nvSpPr>
          <p:cNvPr id="7" name="Oval 6">
            <a:extLst>
              <a:ext uri="{FF2B5EF4-FFF2-40B4-BE49-F238E27FC236}">
                <a16:creationId xmlns:a16="http://schemas.microsoft.com/office/drawing/2014/main" id="{2F1B1936-3F91-410F-B014-C1110AF03053}"/>
              </a:ext>
            </a:extLst>
          </p:cNvPr>
          <p:cNvSpPr/>
          <p:nvPr/>
        </p:nvSpPr>
        <p:spPr>
          <a:xfrm>
            <a:off x="1447800" y="3657600"/>
            <a:ext cx="152400"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670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repeatCount="3000" fill="hold" grpId="0" nodeType="clickEffect">
                                  <p:stCondLst>
                                    <p:cond delay="0"/>
                                  </p:stCondLst>
                                  <p:childTnLst>
                                    <p:animMotion origin="layout" path="M 0.00139 -0.00092 C 0.021 -0.0155 0.04253 -0.01342 0.04965 0.00325 C 0.0559 0.01875 0.04548 0.04399 0.02639 0.0588 C 0.00659 0.07315 -0.01493 0.0713 -0.02153 0.05533 C -0.02813 0.03936 -0.01806 0.01436 0.00139 -0.00092 Z " pathEditMode="relative" rAng="19860000" ptsTypes="AAAAA">
                                      <p:cBhvr>
                                        <p:cTn id="6" dur="2000" fill="hold"/>
                                        <p:tgtEl>
                                          <p:spTgt spid="7"/>
                                        </p:tgtEl>
                                        <p:attrNameLst>
                                          <p:attrName>ppt_x</p:attrName>
                                          <p:attrName>ppt_y</p:attrName>
                                        </p:attrNameLst>
                                      </p:cBhvr>
                                      <p:rCtr x="1250" y="2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2A18D-69D1-48F8-9E6C-F12413F6E084}"/>
              </a:ext>
            </a:extLst>
          </p:cNvPr>
          <p:cNvSpPr>
            <a:spLocks noGrp="1"/>
          </p:cNvSpPr>
          <p:nvPr>
            <p:ph type="title"/>
          </p:nvPr>
        </p:nvSpPr>
        <p:spPr/>
        <p:txBody>
          <a:bodyPr/>
          <a:lstStyle/>
          <a:p>
            <a:r>
              <a:rPr lang="en-US" dirty="0"/>
              <a:t>Atrial fib causes</a:t>
            </a:r>
          </a:p>
        </p:txBody>
      </p:sp>
      <p:sp>
        <p:nvSpPr>
          <p:cNvPr id="3" name="Content Placeholder 2">
            <a:extLst>
              <a:ext uri="{FF2B5EF4-FFF2-40B4-BE49-F238E27FC236}">
                <a16:creationId xmlns:a16="http://schemas.microsoft.com/office/drawing/2014/main" id="{CACF3809-8EDA-49AD-A0A5-00EA391A595B}"/>
              </a:ext>
            </a:extLst>
          </p:cNvPr>
          <p:cNvSpPr>
            <a:spLocks noGrp="1"/>
          </p:cNvSpPr>
          <p:nvPr>
            <p:ph idx="1"/>
          </p:nvPr>
        </p:nvSpPr>
        <p:spPr/>
        <p:txBody>
          <a:bodyPr/>
          <a:lstStyle/>
          <a:p>
            <a:r>
              <a:rPr lang="en-US" dirty="0"/>
              <a:t>Causes:</a:t>
            </a:r>
          </a:p>
          <a:p>
            <a:pPr lvl="1">
              <a:spcBef>
                <a:spcPts val="0"/>
              </a:spcBef>
            </a:pPr>
            <a:r>
              <a:rPr lang="en-US" dirty="0"/>
              <a:t>Congenital heart disease of many types</a:t>
            </a:r>
          </a:p>
          <a:p>
            <a:pPr lvl="1">
              <a:spcBef>
                <a:spcPts val="0"/>
              </a:spcBef>
            </a:pPr>
            <a:r>
              <a:rPr lang="en-US" dirty="0"/>
              <a:t>Sedentary lifestyle (via diabetes, obesity, high blood pressure)</a:t>
            </a:r>
          </a:p>
          <a:p>
            <a:pPr lvl="1">
              <a:spcBef>
                <a:spcPts val="0"/>
              </a:spcBef>
            </a:pPr>
            <a:r>
              <a:rPr lang="en-US" dirty="0"/>
              <a:t>“Excessive” endurance exercise!</a:t>
            </a:r>
          </a:p>
          <a:p>
            <a:pPr lvl="1">
              <a:spcBef>
                <a:spcPts val="0"/>
              </a:spcBef>
            </a:pPr>
            <a:r>
              <a:rPr lang="en-US" dirty="0"/>
              <a:t>Exercise is a powerful drug, with a dose/response curve</a:t>
            </a:r>
          </a:p>
          <a:p>
            <a:r>
              <a:rPr lang="en-US" dirty="0"/>
              <a:t>Cures</a:t>
            </a:r>
          </a:p>
          <a:p>
            <a:pPr lvl="1">
              <a:spcBef>
                <a:spcPts val="0"/>
              </a:spcBef>
            </a:pPr>
            <a:r>
              <a:rPr lang="en-US" dirty="0"/>
              <a:t>Various drugs</a:t>
            </a:r>
          </a:p>
          <a:p>
            <a:pPr lvl="1">
              <a:spcBef>
                <a:spcPts val="0"/>
              </a:spcBef>
            </a:pPr>
            <a:r>
              <a:rPr lang="en-US" dirty="0"/>
              <a:t>Ablation</a:t>
            </a:r>
          </a:p>
          <a:p>
            <a:pPr lvl="1">
              <a:spcBef>
                <a:spcPts val="0"/>
              </a:spcBef>
            </a:pPr>
            <a:r>
              <a:rPr lang="en-US" dirty="0"/>
              <a:t>Rest, sleep or time</a:t>
            </a:r>
          </a:p>
        </p:txBody>
      </p:sp>
      <p:sp>
        <p:nvSpPr>
          <p:cNvPr id="4" name="Footer Placeholder 3">
            <a:extLst>
              <a:ext uri="{FF2B5EF4-FFF2-40B4-BE49-F238E27FC236}">
                <a16:creationId xmlns:a16="http://schemas.microsoft.com/office/drawing/2014/main" id="{A5DF113E-1DB3-4260-A448-EEADF1F5447C}"/>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109271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Ablation</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57949" y="1974848"/>
            <a:ext cx="4811650" cy="2151413"/>
          </a:xfrm>
        </p:spPr>
        <p:txBody>
          <a:bodyPr/>
          <a:lstStyle/>
          <a:p>
            <a:r>
              <a:rPr lang="en-US" sz="2400" dirty="0"/>
              <a:t>Find the ectopic pacemaker</a:t>
            </a:r>
          </a:p>
          <a:p>
            <a:r>
              <a:rPr lang="en-US" sz="2400" dirty="0"/>
              <a:t>Surgically break the loop</a:t>
            </a:r>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15" name="Straight Arrow Connector 14">
            <a:extLst>
              <a:ext uri="{FF2B5EF4-FFF2-40B4-BE49-F238E27FC236}">
                <a16:creationId xmlns:a16="http://schemas.microsoft.com/office/drawing/2014/main" id="{6F6B7238-6C9D-4B5C-8179-E59CC3828588}"/>
              </a:ext>
            </a:extLst>
          </p:cNvPr>
          <p:cNvCxnSpPr>
            <a:cxnSpLocks/>
          </p:cNvCxnSpPr>
          <p:nvPr/>
        </p:nvCxnSpPr>
        <p:spPr>
          <a:xfrm flipV="1">
            <a:off x="2057400" y="3073399"/>
            <a:ext cx="6096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7B3F5BD-EC04-45C3-B2C3-C522768BFAF8}"/>
              </a:ext>
            </a:extLst>
          </p:cNvPr>
          <p:cNvCxnSpPr>
            <a:cxnSpLocks/>
          </p:cNvCxnSpPr>
          <p:nvPr/>
        </p:nvCxnSpPr>
        <p:spPr>
          <a:xfrm flipV="1">
            <a:off x="2667000" y="2880990"/>
            <a:ext cx="457200" cy="16701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1A9F81C-4851-4908-B81B-19E558CAD1B6}"/>
              </a:ext>
            </a:extLst>
          </p:cNvPr>
          <p:cNvCxnSpPr>
            <a:cxnSpLocks/>
          </p:cNvCxnSpPr>
          <p:nvPr/>
        </p:nvCxnSpPr>
        <p:spPr>
          <a:xfrm flipH="1">
            <a:off x="2252949" y="2852451"/>
            <a:ext cx="860075" cy="2349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96F06D6-E376-4E19-B353-808217CD69DE}"/>
              </a:ext>
            </a:extLst>
          </p:cNvPr>
          <p:cNvCxnSpPr>
            <a:cxnSpLocks/>
          </p:cNvCxnSpPr>
          <p:nvPr/>
        </p:nvCxnSpPr>
        <p:spPr>
          <a:xfrm flipH="1">
            <a:off x="1469675" y="2895600"/>
            <a:ext cx="609601" cy="3682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3A6089B-51E9-4A03-BAF5-B523E295CC7F}"/>
              </a:ext>
            </a:extLst>
          </p:cNvPr>
          <p:cNvCxnSpPr>
            <a:cxnSpLocks/>
          </p:cNvCxnSpPr>
          <p:nvPr/>
        </p:nvCxnSpPr>
        <p:spPr>
          <a:xfrm flipH="1">
            <a:off x="533400" y="3213101"/>
            <a:ext cx="914402" cy="3810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149C68D-1549-4C6B-983A-2F61A403E48C}"/>
              </a:ext>
            </a:extLst>
          </p:cNvPr>
          <p:cNvCxnSpPr>
            <a:cxnSpLocks/>
          </p:cNvCxnSpPr>
          <p:nvPr/>
        </p:nvCxnSpPr>
        <p:spPr>
          <a:xfrm flipV="1">
            <a:off x="610681" y="3263899"/>
            <a:ext cx="1446719" cy="368302"/>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75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10" presetClass="exit" presetSubtype="0" fill="hold" nodeType="after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par>
                          <p:cTn id="22" fill="hold">
                            <p:stCondLst>
                              <p:cond delay="1500"/>
                            </p:stCondLst>
                            <p:childTnLst>
                              <p:par>
                                <p:cTn id="23" presetID="10" presetClass="exit" presetSubtype="0" fill="hold" nodeType="after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2000"/>
                            </p:stCondLst>
                            <p:childTnLst>
                              <p:par>
                                <p:cTn id="30" presetID="10" presetClass="exit" presetSubtype="0" fill="hold" nodeType="afterEffect">
                                  <p:stCondLst>
                                    <p:cond delay="0"/>
                                  </p:stCondLst>
                                  <p:childTnLst>
                                    <p:animEffect transition="out" filter="fad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2500"/>
                            </p:stCondLst>
                            <p:childTnLst>
                              <p:par>
                                <p:cTn id="37" presetID="10" presetClass="exit" presetSubtype="0" fill="hold" nodeType="afterEffect">
                                  <p:stCondLst>
                                    <p:cond delay="0"/>
                                  </p:stCondLst>
                                  <p:childTnLst>
                                    <p:animEffect transition="out" filter="fade">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par>
                          <p:cTn id="43" fill="hold">
                            <p:stCondLst>
                              <p:cond delay="3000"/>
                            </p:stCondLst>
                            <p:childTnLst>
                              <p:par>
                                <p:cTn id="44" presetID="10" presetClass="exit" presetSubtype="0" fill="hold" nodeType="afterEffect">
                                  <p:stCondLst>
                                    <p:cond delay="0"/>
                                  </p:stCondLst>
                                  <p:childTnLst>
                                    <p:animEffect transition="out" filter="fade">
                                      <p:cBhvr>
                                        <p:cTn id="45" dur="500"/>
                                        <p:tgtEl>
                                          <p:spTgt spid="28"/>
                                        </p:tgtEl>
                                      </p:cBhvr>
                                    </p:animEffect>
                                    <p:set>
                                      <p:cBhvr>
                                        <p:cTn id="46" dur="1" fill="hold">
                                          <p:stCondLst>
                                            <p:cond delay="499"/>
                                          </p:stCondLst>
                                        </p:cTn>
                                        <p:tgtEl>
                                          <p:spTgt spid="2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animEffect transition="in" filter="fade">
                                      <p:cBhvr>
                                        <p:cTn id="51" dur="500"/>
                                        <p:tgtEl>
                                          <p:spTgt spid="3">
                                            <p:txEl>
                                              <p:pRg st="0" end="0"/>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1" end="1"/>
                                            </p:txEl>
                                          </p:spTgt>
                                        </p:tgtEl>
                                        <p:attrNameLst>
                                          <p:attrName>style.visibility</p:attrName>
                                        </p:attrNameLst>
                                      </p:cBhvr>
                                      <p:to>
                                        <p:strVal val="visible"/>
                                      </p:to>
                                    </p:set>
                                    <p:animEffect transition="in" filter="fade">
                                      <p:cBhvr>
                                        <p:cTn id="5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Ablation</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57949" y="1974848"/>
            <a:ext cx="4811650" cy="2151413"/>
          </a:xfrm>
        </p:spPr>
        <p:txBody>
          <a:bodyPr/>
          <a:lstStyle/>
          <a:p>
            <a:r>
              <a:rPr lang="en-US" sz="2400" dirty="0"/>
              <a:t>Find the ectopic pacemaker</a:t>
            </a:r>
          </a:p>
          <a:p>
            <a:r>
              <a:rPr lang="en-US" sz="2400" dirty="0"/>
              <a:t>Surgically break the loop</a:t>
            </a:r>
          </a:p>
          <a:p>
            <a:pPr lvl="1"/>
            <a:r>
              <a:rPr lang="en-US" sz="2000" dirty="0"/>
              <a:t>Either burn or freeze the relevant heart tissue</a:t>
            </a:r>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15" name="Straight Arrow Connector 14">
            <a:extLst>
              <a:ext uri="{FF2B5EF4-FFF2-40B4-BE49-F238E27FC236}">
                <a16:creationId xmlns:a16="http://schemas.microsoft.com/office/drawing/2014/main" id="{6F6B7238-6C9D-4B5C-8179-E59CC3828588}"/>
              </a:ext>
            </a:extLst>
          </p:cNvPr>
          <p:cNvCxnSpPr>
            <a:cxnSpLocks/>
          </p:cNvCxnSpPr>
          <p:nvPr/>
        </p:nvCxnSpPr>
        <p:spPr>
          <a:xfrm flipV="1">
            <a:off x="2057400" y="3073399"/>
            <a:ext cx="6096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7B3F5BD-EC04-45C3-B2C3-C522768BFAF8}"/>
              </a:ext>
            </a:extLst>
          </p:cNvPr>
          <p:cNvCxnSpPr>
            <a:cxnSpLocks/>
          </p:cNvCxnSpPr>
          <p:nvPr/>
        </p:nvCxnSpPr>
        <p:spPr>
          <a:xfrm flipV="1">
            <a:off x="2667000" y="2880990"/>
            <a:ext cx="457200" cy="16701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1A9F81C-4851-4908-B81B-19E558CAD1B6}"/>
              </a:ext>
            </a:extLst>
          </p:cNvPr>
          <p:cNvCxnSpPr>
            <a:cxnSpLocks/>
          </p:cNvCxnSpPr>
          <p:nvPr/>
        </p:nvCxnSpPr>
        <p:spPr>
          <a:xfrm flipH="1">
            <a:off x="2252949" y="2852451"/>
            <a:ext cx="860075" cy="2349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96F06D6-E376-4E19-B353-808217CD69DE}"/>
              </a:ext>
            </a:extLst>
          </p:cNvPr>
          <p:cNvCxnSpPr>
            <a:cxnSpLocks/>
          </p:cNvCxnSpPr>
          <p:nvPr/>
        </p:nvCxnSpPr>
        <p:spPr>
          <a:xfrm flipH="1">
            <a:off x="1469675" y="2895600"/>
            <a:ext cx="609601" cy="3682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3A6089B-51E9-4A03-BAF5-B523E295CC7F}"/>
              </a:ext>
            </a:extLst>
          </p:cNvPr>
          <p:cNvCxnSpPr>
            <a:cxnSpLocks/>
          </p:cNvCxnSpPr>
          <p:nvPr/>
        </p:nvCxnSpPr>
        <p:spPr>
          <a:xfrm flipH="1">
            <a:off x="533400" y="3213101"/>
            <a:ext cx="914402" cy="3810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149C68D-1549-4C6B-983A-2F61A403E48C}"/>
              </a:ext>
            </a:extLst>
          </p:cNvPr>
          <p:cNvCxnSpPr>
            <a:cxnSpLocks/>
          </p:cNvCxnSpPr>
          <p:nvPr/>
        </p:nvCxnSpPr>
        <p:spPr>
          <a:xfrm flipV="1">
            <a:off x="610681" y="3263899"/>
            <a:ext cx="1446719" cy="368302"/>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80D4E3A4-5975-43C5-A698-F2FD9F0425C1}"/>
              </a:ext>
            </a:extLst>
          </p:cNvPr>
          <p:cNvSpPr/>
          <p:nvPr/>
        </p:nvSpPr>
        <p:spPr>
          <a:xfrm>
            <a:off x="1172205" y="3367126"/>
            <a:ext cx="136468" cy="1409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453ADD6-46B6-4F77-8A1A-32DEE08FB95A}"/>
              </a:ext>
            </a:extLst>
          </p:cNvPr>
          <p:cNvSpPr/>
          <p:nvPr/>
        </p:nvSpPr>
        <p:spPr>
          <a:xfrm>
            <a:off x="1336190" y="3483469"/>
            <a:ext cx="136468" cy="1409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277297C-6AF9-4E87-BFD5-6D9B60CD7F17}"/>
              </a:ext>
            </a:extLst>
          </p:cNvPr>
          <p:cNvSpPr/>
          <p:nvPr/>
        </p:nvSpPr>
        <p:spPr>
          <a:xfrm>
            <a:off x="1164766" y="3561731"/>
            <a:ext cx="136468" cy="1409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5390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Ablation</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57949" y="1974847"/>
            <a:ext cx="4811650" cy="4233543"/>
          </a:xfrm>
        </p:spPr>
        <p:txBody>
          <a:bodyPr/>
          <a:lstStyle/>
          <a:p>
            <a:r>
              <a:rPr lang="en-US" sz="2400" dirty="0"/>
              <a:t>Find the ectopic pacemaker</a:t>
            </a:r>
          </a:p>
          <a:p>
            <a:r>
              <a:rPr lang="en-US" sz="2400" dirty="0"/>
              <a:t>Surgically break the loop</a:t>
            </a:r>
          </a:p>
          <a:p>
            <a:pPr lvl="1">
              <a:spcBef>
                <a:spcPts val="0"/>
              </a:spcBef>
            </a:pPr>
            <a:r>
              <a:rPr lang="en-US" sz="2000" dirty="0"/>
              <a:t>Either burn or freeze the relevant heart tissue</a:t>
            </a:r>
          </a:p>
          <a:p>
            <a:pPr lvl="1">
              <a:spcBef>
                <a:spcPts val="0"/>
              </a:spcBef>
            </a:pPr>
            <a:r>
              <a:rPr lang="en-US" sz="2000" dirty="0"/>
              <a:t>Like any procedure, it’s not risk free</a:t>
            </a:r>
          </a:p>
          <a:p>
            <a:r>
              <a:rPr lang="en-US" sz="2400" dirty="0"/>
              <a:t>Atrial fib: surgery or not?</a:t>
            </a:r>
            <a:endParaRPr lang="en-US" sz="2400" dirty="0">
              <a:hlinkClick r:id="rId3"/>
            </a:endParaRPr>
          </a:p>
          <a:p>
            <a:pPr lvl="1">
              <a:spcBef>
                <a:spcPts val="0"/>
              </a:spcBef>
            </a:pPr>
            <a:r>
              <a:rPr lang="en-US" sz="2000" dirty="0">
                <a:hlinkClick r:id="rId3"/>
              </a:rPr>
              <a:t>https://www.medscape.com/viewarticle/919228 </a:t>
            </a:r>
          </a:p>
          <a:p>
            <a:pPr lvl="1">
              <a:spcBef>
                <a:spcPts val="0"/>
              </a:spcBef>
            </a:pPr>
            <a:r>
              <a:rPr lang="en-US" sz="2000" dirty="0">
                <a:hlinkClick r:id="rId3"/>
              </a:rPr>
              <a:t>https://www.drjohnm.org/2011/03/the-best-tool-for-treating-atrial-fibrillation</a:t>
            </a:r>
            <a:r>
              <a:rPr lang="en-US" sz="2000" dirty="0"/>
              <a:t> </a:t>
            </a:r>
          </a:p>
          <a:p>
            <a:pPr>
              <a:spcBef>
                <a:spcPts val="0"/>
              </a:spcBef>
            </a:pPr>
            <a:r>
              <a:rPr lang="en-US" sz="2400" dirty="0"/>
              <a:t>Anyone have an interesting story?</a:t>
            </a:r>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15" name="Straight Arrow Connector 14">
            <a:extLst>
              <a:ext uri="{FF2B5EF4-FFF2-40B4-BE49-F238E27FC236}">
                <a16:creationId xmlns:a16="http://schemas.microsoft.com/office/drawing/2014/main" id="{6F6B7238-6C9D-4B5C-8179-E59CC3828588}"/>
              </a:ext>
            </a:extLst>
          </p:cNvPr>
          <p:cNvCxnSpPr>
            <a:cxnSpLocks/>
          </p:cNvCxnSpPr>
          <p:nvPr/>
        </p:nvCxnSpPr>
        <p:spPr>
          <a:xfrm flipV="1">
            <a:off x="2057400" y="3073399"/>
            <a:ext cx="6096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7B3F5BD-EC04-45C3-B2C3-C522768BFAF8}"/>
              </a:ext>
            </a:extLst>
          </p:cNvPr>
          <p:cNvCxnSpPr>
            <a:cxnSpLocks/>
          </p:cNvCxnSpPr>
          <p:nvPr/>
        </p:nvCxnSpPr>
        <p:spPr>
          <a:xfrm flipV="1">
            <a:off x="2667000" y="2880990"/>
            <a:ext cx="457200" cy="16701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1A9F81C-4851-4908-B81B-19E558CAD1B6}"/>
              </a:ext>
            </a:extLst>
          </p:cNvPr>
          <p:cNvCxnSpPr>
            <a:cxnSpLocks/>
          </p:cNvCxnSpPr>
          <p:nvPr/>
        </p:nvCxnSpPr>
        <p:spPr>
          <a:xfrm flipH="1">
            <a:off x="2252949" y="2852451"/>
            <a:ext cx="860075" cy="2349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96F06D6-E376-4E19-B353-808217CD69DE}"/>
              </a:ext>
            </a:extLst>
          </p:cNvPr>
          <p:cNvCxnSpPr>
            <a:cxnSpLocks/>
          </p:cNvCxnSpPr>
          <p:nvPr/>
        </p:nvCxnSpPr>
        <p:spPr>
          <a:xfrm flipH="1">
            <a:off x="1469675" y="2895600"/>
            <a:ext cx="609601" cy="3682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3A6089B-51E9-4A03-BAF5-B523E295CC7F}"/>
              </a:ext>
            </a:extLst>
          </p:cNvPr>
          <p:cNvCxnSpPr>
            <a:cxnSpLocks/>
          </p:cNvCxnSpPr>
          <p:nvPr/>
        </p:nvCxnSpPr>
        <p:spPr>
          <a:xfrm flipH="1">
            <a:off x="533400" y="3213101"/>
            <a:ext cx="914402" cy="3810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149C68D-1549-4C6B-983A-2F61A403E48C}"/>
              </a:ext>
            </a:extLst>
          </p:cNvPr>
          <p:cNvCxnSpPr>
            <a:cxnSpLocks/>
          </p:cNvCxnSpPr>
          <p:nvPr/>
        </p:nvCxnSpPr>
        <p:spPr>
          <a:xfrm flipV="1">
            <a:off x="610681" y="3505200"/>
            <a:ext cx="554085" cy="127002"/>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80D4E3A4-5975-43C5-A698-F2FD9F0425C1}"/>
              </a:ext>
            </a:extLst>
          </p:cNvPr>
          <p:cNvSpPr/>
          <p:nvPr/>
        </p:nvSpPr>
        <p:spPr>
          <a:xfrm>
            <a:off x="1172205" y="3367126"/>
            <a:ext cx="136468" cy="1409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453ADD6-46B6-4F77-8A1A-32DEE08FB95A}"/>
              </a:ext>
            </a:extLst>
          </p:cNvPr>
          <p:cNvSpPr/>
          <p:nvPr/>
        </p:nvSpPr>
        <p:spPr>
          <a:xfrm>
            <a:off x="1336190" y="3483469"/>
            <a:ext cx="136468" cy="1409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277297C-6AF9-4E87-BFD5-6D9B60CD7F17}"/>
              </a:ext>
            </a:extLst>
          </p:cNvPr>
          <p:cNvSpPr/>
          <p:nvPr/>
        </p:nvSpPr>
        <p:spPr>
          <a:xfrm>
            <a:off x="1164766" y="3561731"/>
            <a:ext cx="136468" cy="1409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72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10" presetClass="exit" presetSubtype="0" fill="hold" nodeType="after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par>
                          <p:cTn id="22" fill="hold">
                            <p:stCondLst>
                              <p:cond delay="1500"/>
                            </p:stCondLst>
                            <p:childTnLst>
                              <p:par>
                                <p:cTn id="23" presetID="10" presetClass="exit" presetSubtype="0" fill="hold" nodeType="after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2000"/>
                            </p:stCondLst>
                            <p:childTnLst>
                              <p:par>
                                <p:cTn id="30" presetID="10" presetClass="exit" presetSubtype="0" fill="hold" nodeType="afterEffect">
                                  <p:stCondLst>
                                    <p:cond delay="0"/>
                                  </p:stCondLst>
                                  <p:childTnLst>
                                    <p:animEffect transition="out" filter="fad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2500"/>
                            </p:stCondLst>
                            <p:childTnLst>
                              <p:par>
                                <p:cTn id="37" presetID="10" presetClass="exit" presetSubtype="0" fill="hold" nodeType="afterEffect">
                                  <p:stCondLst>
                                    <p:cond delay="0"/>
                                  </p:stCondLst>
                                  <p:childTnLst>
                                    <p:animEffect transition="out" filter="fade">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par>
                          <p:cTn id="43" fill="hold">
                            <p:stCondLst>
                              <p:cond delay="3000"/>
                            </p:stCondLst>
                            <p:childTnLst>
                              <p:par>
                                <p:cTn id="44" presetID="10" presetClass="exit" presetSubtype="0" fill="hold" nodeType="afterEffect">
                                  <p:stCondLst>
                                    <p:cond delay="0"/>
                                  </p:stCondLst>
                                  <p:childTnLst>
                                    <p:animEffect transition="out" filter="fade">
                                      <p:cBhvr>
                                        <p:cTn id="45" dur="500"/>
                                        <p:tgtEl>
                                          <p:spTgt spid="28"/>
                                        </p:tgtEl>
                                      </p:cBhvr>
                                    </p:animEffect>
                                    <p:set>
                                      <p:cBhvr>
                                        <p:cTn id="46" dur="1" fill="hold">
                                          <p:stCondLst>
                                            <p:cond delay="499"/>
                                          </p:stCondLst>
                                        </p:cTn>
                                        <p:tgtEl>
                                          <p:spTgt spid="2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500"/>
                                        <p:tgtEl>
                                          <p:spTgt spid="3">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Effect transition="in" filter="fade">
                                      <p:cBhvr>
                                        <p:cTn id="56" dur="500"/>
                                        <p:tgtEl>
                                          <p:spTgt spid="3">
                                            <p:txEl>
                                              <p:pRg st="4" end="4"/>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fade">
                                      <p:cBhvr>
                                        <p:cTn id="59" dur="500"/>
                                        <p:tgtEl>
                                          <p:spTgt spid="3">
                                            <p:txEl>
                                              <p:pRg st="5" end="5"/>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fade">
                                      <p:cBhvr>
                                        <p:cTn id="62" dur="500"/>
                                        <p:tgtEl>
                                          <p:spTgt spid="3">
                                            <p:txEl>
                                              <p:pRg st="6" end="6"/>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animEffect transition="in" filter="fade">
                                      <p:cBhvr>
                                        <p:cTn id="6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D5190-5A70-4AE7-B8DA-6EB86CAA7FF2}"/>
              </a:ext>
            </a:extLst>
          </p:cNvPr>
          <p:cNvSpPr>
            <a:spLocks noGrp="1"/>
          </p:cNvSpPr>
          <p:nvPr>
            <p:ph type="title"/>
          </p:nvPr>
        </p:nvSpPr>
        <p:spPr/>
        <p:txBody>
          <a:bodyPr/>
          <a:lstStyle/>
          <a:p>
            <a:r>
              <a:rPr lang="en-US" dirty="0"/>
              <a:t>Why have fail-safe circuits?</a:t>
            </a:r>
          </a:p>
        </p:txBody>
      </p:sp>
      <p:sp>
        <p:nvSpPr>
          <p:cNvPr id="3" name="Content Placeholder 2">
            <a:extLst>
              <a:ext uri="{FF2B5EF4-FFF2-40B4-BE49-F238E27FC236}">
                <a16:creationId xmlns:a16="http://schemas.microsoft.com/office/drawing/2014/main" id="{5D661B78-D791-4030-A367-94647361945B}"/>
              </a:ext>
            </a:extLst>
          </p:cNvPr>
          <p:cNvSpPr>
            <a:spLocks noGrp="1"/>
          </p:cNvSpPr>
          <p:nvPr>
            <p:ph idx="1"/>
          </p:nvPr>
        </p:nvSpPr>
        <p:spPr/>
        <p:txBody>
          <a:bodyPr/>
          <a:lstStyle/>
          <a:p>
            <a:r>
              <a:rPr lang="en-US" dirty="0"/>
              <a:t>Remember our intro?</a:t>
            </a:r>
          </a:p>
          <a:p>
            <a:pPr lvl="1">
              <a:spcBef>
                <a:spcPts val="0"/>
              </a:spcBef>
            </a:pPr>
            <a:r>
              <a:rPr lang="en-US" dirty="0"/>
              <a:t>Cardiac arrest = heart stops beating</a:t>
            </a:r>
          </a:p>
          <a:p>
            <a:pPr lvl="1">
              <a:spcBef>
                <a:spcPts val="0"/>
              </a:spcBef>
            </a:pPr>
            <a:r>
              <a:rPr lang="en-US" dirty="0"/>
              <a:t>Lose consciousness in seconds; die in minutes</a:t>
            </a:r>
          </a:p>
          <a:p>
            <a:r>
              <a:rPr lang="en-US" dirty="0"/>
              <a:t>Keeping the heart beating is job #1!</a:t>
            </a:r>
          </a:p>
          <a:p>
            <a:r>
              <a:rPr lang="en-US" dirty="0"/>
              <a:t>But success seems unlikely</a:t>
            </a:r>
          </a:p>
          <a:p>
            <a:pPr lvl="1">
              <a:spcBef>
                <a:spcPts val="0"/>
              </a:spcBef>
            </a:pPr>
            <a:r>
              <a:rPr lang="en-US" dirty="0"/>
              <a:t>Cells die all the time</a:t>
            </a:r>
          </a:p>
          <a:p>
            <a:pPr lvl="1">
              <a:spcBef>
                <a:spcPts val="0"/>
              </a:spcBef>
            </a:pPr>
            <a:r>
              <a:rPr lang="en-US" dirty="0"/>
              <a:t>We just discussed </a:t>
            </a:r>
            <a:r>
              <a:rPr lang="en-US" i="1" dirty="0"/>
              <a:t>so</a:t>
            </a:r>
            <a:r>
              <a:rPr lang="en-US" dirty="0"/>
              <a:t> many things that can go wrong</a:t>
            </a:r>
          </a:p>
          <a:p>
            <a:pPr lvl="1">
              <a:spcBef>
                <a:spcPts val="0"/>
              </a:spcBef>
            </a:pPr>
            <a:r>
              <a:rPr lang="en-US" dirty="0"/>
              <a:t>Biological cells are </a:t>
            </a:r>
            <a:r>
              <a:rPr lang="en-US" i="1" dirty="0"/>
              <a:t>unreliable</a:t>
            </a:r>
          </a:p>
          <a:p>
            <a:r>
              <a:rPr lang="en-US" dirty="0"/>
              <a:t>So why are we alive?</a:t>
            </a:r>
          </a:p>
          <a:p>
            <a:pPr lvl="1">
              <a:spcBef>
                <a:spcPts val="0"/>
              </a:spcBef>
            </a:pPr>
            <a:r>
              <a:rPr lang="en-US" dirty="0"/>
              <a:t>A miracle of beautiful system-level design</a:t>
            </a:r>
          </a:p>
          <a:p>
            <a:pPr lvl="1"/>
            <a:endParaRPr lang="en-US" dirty="0"/>
          </a:p>
        </p:txBody>
      </p:sp>
      <p:sp>
        <p:nvSpPr>
          <p:cNvPr id="4" name="Footer Placeholder 3">
            <a:extLst>
              <a:ext uri="{FF2B5EF4-FFF2-40B4-BE49-F238E27FC236}">
                <a16:creationId xmlns:a16="http://schemas.microsoft.com/office/drawing/2014/main" id="{3FA9ACFE-A1D3-4278-AD81-6CD812B6D6A6}"/>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409183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Electrical system – review</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36675" y="1219200"/>
            <a:ext cx="4811650" cy="5257800"/>
          </a:xfrm>
        </p:spPr>
        <p:txBody>
          <a:bodyPr/>
          <a:lstStyle/>
          <a:p>
            <a:r>
              <a:rPr lang="en-US" sz="2400" dirty="0"/>
              <a:t>Sinoatrial (SA) node is the oscillator</a:t>
            </a:r>
          </a:p>
          <a:p>
            <a:r>
              <a:rPr lang="en-US" sz="2400" dirty="0"/>
              <a:t>Signal spreads over the atria at 1 m/s (100ms total)</a:t>
            </a:r>
          </a:p>
          <a:p>
            <a:pPr lvl="1">
              <a:spcBef>
                <a:spcPts val="0"/>
              </a:spcBef>
            </a:pPr>
            <a:r>
              <a:rPr lang="en-US" sz="2000" dirty="0"/>
              <a:t>Atrial muscles contract</a:t>
            </a:r>
          </a:p>
          <a:p>
            <a:r>
              <a:rPr lang="en-US" sz="2400" dirty="0"/>
              <a:t>Atrioventricular (AV) node conducts slowly to ventricles (.01-.05 m/s, 80ms total)</a:t>
            </a:r>
          </a:p>
          <a:p>
            <a:pPr lvl="1">
              <a:spcBef>
                <a:spcPts val="0"/>
              </a:spcBef>
            </a:pPr>
            <a:r>
              <a:rPr lang="en-US" sz="2000" dirty="0"/>
              <a:t>Delay is on purpose</a:t>
            </a:r>
          </a:p>
          <a:p>
            <a:r>
              <a:rPr lang="en-US" sz="2400" dirty="0"/>
              <a:t>Bundle of HIS, left/right bundle branches</a:t>
            </a:r>
          </a:p>
          <a:p>
            <a:r>
              <a:rPr lang="en-US" sz="2400" dirty="0"/>
              <a:t>Purkinje fibers (2-4 m/s)</a:t>
            </a:r>
          </a:p>
          <a:p>
            <a:pPr lvl="1">
              <a:spcBef>
                <a:spcPts val="0"/>
              </a:spcBef>
            </a:pPr>
            <a:r>
              <a:rPr lang="en-US" sz="2000" dirty="0"/>
              <a:t>Electrical highway</a:t>
            </a:r>
          </a:p>
          <a:p>
            <a:pPr lvl="1">
              <a:spcBef>
                <a:spcPts val="0"/>
              </a:spcBef>
            </a:pPr>
            <a:r>
              <a:rPr lang="en-US" sz="2000" dirty="0"/>
              <a:t>ventricular muscles contract</a:t>
            </a:r>
          </a:p>
          <a:p>
            <a:endParaRPr lang="en-US" dirty="0"/>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sp>
        <p:nvSpPr>
          <p:cNvPr id="18" name="Arrow: Down 17">
            <a:extLst>
              <a:ext uri="{FF2B5EF4-FFF2-40B4-BE49-F238E27FC236}">
                <a16:creationId xmlns:a16="http://schemas.microsoft.com/office/drawing/2014/main" id="{97EB7340-73F6-49FC-AF08-BEF778CFE017}"/>
              </a:ext>
            </a:extLst>
          </p:cNvPr>
          <p:cNvSpPr/>
          <p:nvPr/>
        </p:nvSpPr>
        <p:spPr>
          <a:xfrm rot="20480815">
            <a:off x="1827895" y="3856920"/>
            <a:ext cx="381000"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F51D4FFB-16D8-4F17-BE91-BEF015035A26}"/>
              </a:ext>
            </a:extLst>
          </p:cNvPr>
          <p:cNvSpPr/>
          <p:nvPr/>
        </p:nvSpPr>
        <p:spPr>
          <a:xfrm>
            <a:off x="1752600" y="4343400"/>
            <a:ext cx="23027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AE7E6EF8-6562-4E00-8DBB-E7778A3F9674}"/>
              </a:ext>
            </a:extLst>
          </p:cNvPr>
          <p:cNvSpPr/>
          <p:nvPr/>
        </p:nvSpPr>
        <p:spPr>
          <a:xfrm rot="17182029">
            <a:off x="2415924" y="4109927"/>
            <a:ext cx="23027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300E2AC0-3C29-4D1C-9675-56CB95B48F6B}"/>
              </a:ext>
            </a:extLst>
          </p:cNvPr>
          <p:cNvSpPr/>
          <p:nvPr/>
        </p:nvSpPr>
        <p:spPr>
          <a:xfrm rot="17182029">
            <a:off x="2446678" y="4178443"/>
            <a:ext cx="132611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A00D32A6-D6AF-4B95-BAD1-CB2B8DB82346}"/>
              </a:ext>
            </a:extLst>
          </p:cNvPr>
          <p:cNvSpPr/>
          <p:nvPr/>
        </p:nvSpPr>
        <p:spPr>
          <a:xfrm>
            <a:off x="1219200" y="4648200"/>
            <a:ext cx="132611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A917799B-70CD-4B2C-B5BB-6192ECEAD23F}"/>
              </a:ext>
            </a:extLst>
          </p:cNvPr>
          <p:cNvCxnSpPr>
            <a:cxnSpLocks/>
          </p:cNvCxnSpPr>
          <p:nvPr/>
        </p:nvCxnSpPr>
        <p:spPr>
          <a:xfrm flipV="1">
            <a:off x="1219200" y="3073399"/>
            <a:ext cx="7620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5F06A47-0A82-4FBA-BBB4-2E1418B373A6}"/>
              </a:ext>
            </a:extLst>
          </p:cNvPr>
          <p:cNvCxnSpPr>
            <a:cxnSpLocks/>
          </p:cNvCxnSpPr>
          <p:nvPr/>
        </p:nvCxnSpPr>
        <p:spPr>
          <a:xfrm>
            <a:off x="2082798"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23A6AF0-1099-4A10-9B4A-BF520CA19B31}"/>
              </a:ext>
            </a:extLst>
          </p:cNvPr>
          <p:cNvCxnSpPr>
            <a:cxnSpLocks/>
          </p:cNvCxnSpPr>
          <p:nvPr/>
        </p:nvCxnSpPr>
        <p:spPr>
          <a:xfrm flipH="1">
            <a:off x="533400" y="3263899"/>
            <a:ext cx="685800" cy="6223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6243256-8002-465A-8A8F-C827F928BEF0}"/>
              </a:ext>
            </a:extLst>
          </p:cNvPr>
          <p:cNvCxnSpPr>
            <a:cxnSpLocks/>
          </p:cNvCxnSpPr>
          <p:nvPr/>
        </p:nvCxnSpPr>
        <p:spPr>
          <a:xfrm flipV="1">
            <a:off x="1219200" y="3352800"/>
            <a:ext cx="762000" cy="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4BD6255-774A-45E9-9B14-1321C6715675}"/>
              </a:ext>
            </a:extLst>
          </p:cNvPr>
          <p:cNvCxnSpPr>
            <a:cxnSpLocks/>
          </p:cNvCxnSpPr>
          <p:nvPr/>
        </p:nvCxnSpPr>
        <p:spPr>
          <a:xfrm flipV="1">
            <a:off x="2110666" y="3200400"/>
            <a:ext cx="503770" cy="1015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DC9DA49-4069-432C-BECF-0EDECCC9F714}"/>
              </a:ext>
            </a:extLst>
          </p:cNvPr>
          <p:cNvCxnSpPr>
            <a:cxnSpLocks/>
          </p:cNvCxnSpPr>
          <p:nvPr/>
        </p:nvCxnSpPr>
        <p:spPr>
          <a:xfrm>
            <a:off x="1219200" y="3441702"/>
            <a:ext cx="538394" cy="119294"/>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F6C53F6-5E5B-4362-9375-0C60861C9CD0}"/>
              </a:ext>
            </a:extLst>
          </p:cNvPr>
          <p:cNvCxnSpPr>
            <a:cxnSpLocks/>
          </p:cNvCxnSpPr>
          <p:nvPr/>
        </p:nvCxnSpPr>
        <p:spPr>
          <a:xfrm>
            <a:off x="2667000"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5B9564E-2E10-4B72-A6A4-FBEC2AE0D865}"/>
              </a:ext>
            </a:extLst>
          </p:cNvPr>
          <p:cNvCxnSpPr>
            <a:cxnSpLocks/>
          </p:cNvCxnSpPr>
          <p:nvPr/>
        </p:nvCxnSpPr>
        <p:spPr>
          <a:xfrm>
            <a:off x="2668762" y="32766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60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par>
                          <p:cTn id="46" fill="hold">
                            <p:stCondLst>
                              <p:cond delay="1500"/>
                            </p:stCondLst>
                            <p:childTnLst>
                              <p:par>
                                <p:cTn id="47" presetID="10" presetClass="exit" presetSubtype="0" fill="hold" nodeType="after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25"/>
                                        </p:tgtEl>
                                      </p:cBhvr>
                                    </p:animEffect>
                                    <p:set>
                                      <p:cBhvr>
                                        <p:cTn id="58" dur="1" fill="hold">
                                          <p:stCondLst>
                                            <p:cond delay="499"/>
                                          </p:stCondLst>
                                        </p:cTn>
                                        <p:tgtEl>
                                          <p:spTgt spid="25"/>
                                        </p:tgtEl>
                                        <p:attrNameLst>
                                          <p:attrName>style.visibility</p:attrName>
                                        </p:attrNameLst>
                                      </p:cBhvr>
                                      <p:to>
                                        <p:strVal val="hidden"/>
                                      </p:to>
                                    </p:set>
                                  </p:childTnLst>
                                </p:cTn>
                              </p:par>
                            </p:childTnLst>
                          </p:cTn>
                        </p:par>
                        <p:par>
                          <p:cTn id="59" fill="hold">
                            <p:stCondLst>
                              <p:cond delay="2000"/>
                            </p:stCondLst>
                            <p:childTnLst>
                              <p:par>
                                <p:cTn id="60" presetID="10" presetClass="exit" presetSubtype="0" fill="hold" nodeType="afterEffect">
                                  <p:stCondLst>
                                    <p:cond delay="0"/>
                                  </p:stCondLst>
                                  <p:childTnLst>
                                    <p:animEffect transition="out" filter="fade">
                                      <p:cBhvr>
                                        <p:cTn id="61" dur="500"/>
                                        <p:tgtEl>
                                          <p:spTgt spid="20"/>
                                        </p:tgtEl>
                                      </p:cBhvr>
                                    </p:animEffect>
                                    <p:set>
                                      <p:cBhvr>
                                        <p:cTn id="62" dur="1" fill="hold">
                                          <p:stCondLst>
                                            <p:cond delay="499"/>
                                          </p:stCondLst>
                                        </p:cTn>
                                        <p:tgtEl>
                                          <p:spTgt spid="20"/>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5"/>
                                        </p:tgtEl>
                                      </p:cBhvr>
                                    </p:animEffect>
                                    <p:set>
                                      <p:cBhvr>
                                        <p:cTn id="65" dur="1" fill="hold">
                                          <p:stCondLst>
                                            <p:cond delay="499"/>
                                          </p:stCondLst>
                                        </p:cTn>
                                        <p:tgtEl>
                                          <p:spTgt spid="15"/>
                                        </p:tgtEl>
                                        <p:attrNameLst>
                                          <p:attrName>style.visibility</p:attrName>
                                        </p:attrNameLst>
                                      </p:cBhvr>
                                      <p:to>
                                        <p:strVal val="hidden"/>
                                      </p:to>
                                    </p:set>
                                  </p:childTnLst>
                                </p:cTn>
                              </p:par>
                            </p:childTnLst>
                          </p:cTn>
                        </p:par>
                        <p:par>
                          <p:cTn id="66" fill="hold">
                            <p:stCondLst>
                              <p:cond delay="2500"/>
                            </p:stCondLst>
                            <p:childTnLst>
                              <p:par>
                                <p:cTn id="67" presetID="10" presetClass="exit" presetSubtype="0" fill="hold" nodeType="afterEffect">
                                  <p:stCondLst>
                                    <p:cond delay="0"/>
                                  </p:stCondLst>
                                  <p:childTnLst>
                                    <p:animEffect transition="out" filter="fade">
                                      <p:cBhvr>
                                        <p:cTn id="68" dur="500"/>
                                        <p:tgtEl>
                                          <p:spTgt spid="26"/>
                                        </p:tgtEl>
                                      </p:cBhvr>
                                    </p:animEffect>
                                    <p:set>
                                      <p:cBhvr>
                                        <p:cTn id="69" dur="1" fill="hold">
                                          <p:stCondLst>
                                            <p:cond delay="499"/>
                                          </p:stCondLst>
                                        </p:cTn>
                                        <p:tgtEl>
                                          <p:spTgt spid="26"/>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27"/>
                                        </p:tgtEl>
                                      </p:cBhvr>
                                    </p:animEffect>
                                    <p:set>
                                      <p:cBhvr>
                                        <p:cTn id="72" dur="1" fill="hold">
                                          <p:stCondLst>
                                            <p:cond delay="499"/>
                                          </p:stCondLst>
                                        </p:cTn>
                                        <p:tgtEl>
                                          <p:spTgt spid="2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2" end="2"/>
                                            </p:txEl>
                                          </p:spTgt>
                                        </p:tgtEl>
                                        <p:attrNameLst>
                                          <p:attrName>style.visibility</p:attrName>
                                        </p:attrNameLst>
                                      </p:cBhvr>
                                      <p:to>
                                        <p:strVal val="visible"/>
                                      </p:to>
                                    </p:set>
                                    <p:animEffect transition="in" filter="fade">
                                      <p:cBhvr>
                                        <p:cTn id="77" dur="500"/>
                                        <p:tgtEl>
                                          <p:spTgt spid="3">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
                                            <p:txEl>
                                              <p:pRg st="3" end="3"/>
                                            </p:txEl>
                                          </p:spTgt>
                                        </p:tgtEl>
                                        <p:attrNameLst>
                                          <p:attrName>style.visibility</p:attrName>
                                        </p:attrNameLst>
                                      </p:cBhvr>
                                      <p:to>
                                        <p:strVal val="visible"/>
                                      </p:to>
                                    </p:set>
                                    <p:animEffect transition="in" filter="fade">
                                      <p:cBhvr>
                                        <p:cTn id="82" dur="500"/>
                                        <p:tgtEl>
                                          <p:spTgt spid="3">
                                            <p:txEl>
                                              <p:pRg st="3" end="3"/>
                                            </p:txEl>
                                          </p:spTgt>
                                        </p:tgtEl>
                                      </p:cBhvr>
                                    </p:animEffect>
                                  </p:childTnLst>
                                </p:cTn>
                              </p:par>
                              <p:par>
                                <p:cTn id="83" presetID="10" presetClass="entr" presetSubtype="0" fill="hold" nodeType="withEffect">
                                  <p:stCondLst>
                                    <p:cond delay="0"/>
                                  </p:stCondLst>
                                  <p:childTnLst>
                                    <p:set>
                                      <p:cBhvr>
                                        <p:cTn id="84" dur="1" fill="hold">
                                          <p:stCondLst>
                                            <p:cond delay="0"/>
                                          </p:stCondLst>
                                        </p:cTn>
                                        <p:tgtEl>
                                          <p:spTgt spid="3">
                                            <p:txEl>
                                              <p:pRg st="4" end="4"/>
                                            </p:txEl>
                                          </p:spTgt>
                                        </p:tgtEl>
                                        <p:attrNameLst>
                                          <p:attrName>style.visibility</p:attrName>
                                        </p:attrNameLst>
                                      </p:cBhvr>
                                      <p:to>
                                        <p:strVal val="visible"/>
                                      </p:to>
                                    </p:set>
                                    <p:animEffect transition="in" filter="fade">
                                      <p:cBhvr>
                                        <p:cTn id="85" dur="500"/>
                                        <p:tgtEl>
                                          <p:spTgt spid="3">
                                            <p:txEl>
                                              <p:pRg st="4" end="4"/>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
                                            <p:txEl>
                                              <p:pRg st="5" end="5"/>
                                            </p:txEl>
                                          </p:spTgt>
                                        </p:tgtEl>
                                        <p:attrNameLst>
                                          <p:attrName>style.visibility</p:attrName>
                                        </p:attrNameLst>
                                      </p:cBhvr>
                                      <p:to>
                                        <p:strVal val="visible"/>
                                      </p:to>
                                    </p:set>
                                    <p:animEffect transition="in" filter="fade">
                                      <p:cBhvr>
                                        <p:cTn id="95" dur="500"/>
                                        <p:tgtEl>
                                          <p:spTgt spid="3">
                                            <p:txEl>
                                              <p:pRg st="5" end="5"/>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fade">
                                      <p:cBhvr>
                                        <p:cTn id="100" dur="500"/>
                                        <p:tgtEl>
                                          <p:spTgt spid="18"/>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fade">
                                      <p:cBhvr>
                                        <p:cTn id="105" dur="500"/>
                                        <p:tgtEl>
                                          <p:spTgt spid="2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500"/>
                                        <p:tgtEl>
                                          <p:spTgt spid="22"/>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3">
                                            <p:txEl>
                                              <p:pRg st="6" end="6"/>
                                            </p:txEl>
                                          </p:spTgt>
                                        </p:tgtEl>
                                        <p:attrNameLst>
                                          <p:attrName>style.visibility</p:attrName>
                                        </p:attrNameLst>
                                      </p:cBhvr>
                                      <p:to>
                                        <p:strVal val="visible"/>
                                      </p:to>
                                    </p:set>
                                    <p:animEffect transition="in" filter="fade">
                                      <p:cBhvr>
                                        <p:cTn id="113" dur="500"/>
                                        <p:tgtEl>
                                          <p:spTgt spid="3">
                                            <p:txEl>
                                              <p:pRg st="6" end="6"/>
                                            </p:txEl>
                                          </p:spTgt>
                                        </p:tgtEl>
                                      </p:cBhvr>
                                    </p:animEffect>
                                  </p:childTnLst>
                                </p:cTn>
                              </p:par>
                              <p:par>
                                <p:cTn id="114" presetID="10" presetClass="entr" presetSubtype="0" fill="hold" nodeType="withEffect">
                                  <p:stCondLst>
                                    <p:cond delay="0"/>
                                  </p:stCondLst>
                                  <p:childTnLst>
                                    <p:set>
                                      <p:cBhvr>
                                        <p:cTn id="115" dur="1" fill="hold">
                                          <p:stCondLst>
                                            <p:cond delay="0"/>
                                          </p:stCondLst>
                                        </p:cTn>
                                        <p:tgtEl>
                                          <p:spTgt spid="3">
                                            <p:txEl>
                                              <p:pRg st="7" end="7"/>
                                            </p:txEl>
                                          </p:spTgt>
                                        </p:tgtEl>
                                        <p:attrNameLst>
                                          <p:attrName>style.visibility</p:attrName>
                                        </p:attrNameLst>
                                      </p:cBhvr>
                                      <p:to>
                                        <p:strVal val="visible"/>
                                      </p:to>
                                    </p:set>
                                    <p:animEffect transition="in" filter="fade">
                                      <p:cBhvr>
                                        <p:cTn id="116" dur="500"/>
                                        <p:tgtEl>
                                          <p:spTgt spid="3">
                                            <p:txEl>
                                              <p:pRg st="7" end="7"/>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23"/>
                                        </p:tgtEl>
                                        <p:attrNameLst>
                                          <p:attrName>style.visibility</p:attrName>
                                        </p:attrNameLst>
                                      </p:cBhvr>
                                      <p:to>
                                        <p:strVal val="visible"/>
                                      </p:to>
                                    </p:set>
                                    <p:animEffect transition="in" filter="fade">
                                      <p:cBhvr>
                                        <p:cTn id="121" dur="500"/>
                                        <p:tgtEl>
                                          <p:spTgt spid="23"/>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4"/>
                                        </p:tgtEl>
                                        <p:attrNameLst>
                                          <p:attrName>style.visibility</p:attrName>
                                        </p:attrNameLst>
                                      </p:cBhvr>
                                      <p:to>
                                        <p:strVal val="visible"/>
                                      </p:to>
                                    </p:set>
                                    <p:animEffect transition="in" filter="fade">
                                      <p:cBhvr>
                                        <p:cTn id="124" dur="500"/>
                                        <p:tgtEl>
                                          <p:spTgt spid="24"/>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3">
                                            <p:txEl>
                                              <p:pRg st="8" end="8"/>
                                            </p:txEl>
                                          </p:spTgt>
                                        </p:tgtEl>
                                        <p:attrNameLst>
                                          <p:attrName>style.visibility</p:attrName>
                                        </p:attrNameLst>
                                      </p:cBhvr>
                                      <p:to>
                                        <p:strVal val="visible"/>
                                      </p:to>
                                    </p:set>
                                    <p:animEffect transition="in" filter="fade">
                                      <p:cBhvr>
                                        <p:cTn id="1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21" grpId="0" animBg="1"/>
      <p:bldP spid="22" grpId="0"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C6F47-4758-44E3-B351-535B164F19EE}"/>
              </a:ext>
            </a:extLst>
          </p:cNvPr>
          <p:cNvSpPr>
            <a:spLocks noGrp="1"/>
          </p:cNvSpPr>
          <p:nvPr>
            <p:ph type="title"/>
          </p:nvPr>
        </p:nvSpPr>
        <p:spPr/>
        <p:txBody>
          <a:bodyPr/>
          <a:lstStyle/>
          <a:p>
            <a:r>
              <a:rPr lang="en-US" dirty="0"/>
              <a:t>Deaths/year in U.S.</a:t>
            </a:r>
          </a:p>
        </p:txBody>
      </p:sp>
      <p:sp>
        <p:nvSpPr>
          <p:cNvPr id="3" name="Content Placeholder 2">
            <a:extLst>
              <a:ext uri="{FF2B5EF4-FFF2-40B4-BE49-F238E27FC236}">
                <a16:creationId xmlns:a16="http://schemas.microsoft.com/office/drawing/2014/main" id="{7D9E3DAA-271B-438B-8286-57DEF344ADDD}"/>
              </a:ext>
            </a:extLst>
          </p:cNvPr>
          <p:cNvSpPr>
            <a:spLocks noGrp="1"/>
          </p:cNvSpPr>
          <p:nvPr>
            <p:ph idx="1"/>
          </p:nvPr>
        </p:nvSpPr>
        <p:spPr>
          <a:xfrm>
            <a:off x="685800" y="1524000"/>
            <a:ext cx="7772400" cy="4419600"/>
          </a:xfrm>
        </p:spPr>
        <p:txBody>
          <a:bodyPr/>
          <a:lstStyle/>
          <a:p>
            <a:r>
              <a:rPr lang="en-US" sz="3200" dirty="0"/>
              <a:t>2.8M deaths/year total (.9 / 100 people)</a:t>
            </a:r>
          </a:p>
          <a:p>
            <a:pPr lvl="1">
              <a:spcBef>
                <a:spcPts val="0"/>
              </a:spcBef>
            </a:pPr>
            <a:r>
              <a:rPr lang="en-US" dirty="0"/>
              <a:t>Heart disease = 650K</a:t>
            </a:r>
          </a:p>
          <a:p>
            <a:pPr lvl="1">
              <a:spcBef>
                <a:spcPts val="0"/>
              </a:spcBef>
            </a:pPr>
            <a:r>
              <a:rPr lang="en-US" dirty="0"/>
              <a:t>Cancer = 600K</a:t>
            </a:r>
          </a:p>
          <a:p>
            <a:pPr lvl="1">
              <a:spcBef>
                <a:spcPts val="0"/>
              </a:spcBef>
            </a:pPr>
            <a:r>
              <a:rPr lang="en-US" dirty="0"/>
              <a:t>Coronavirus = 188K (9/6/2020) </a:t>
            </a:r>
          </a:p>
          <a:p>
            <a:pPr lvl="1">
              <a:spcBef>
                <a:spcPts val="0"/>
              </a:spcBef>
            </a:pPr>
            <a:r>
              <a:rPr lang="en-US" dirty="0"/>
              <a:t>Accidents = 170K</a:t>
            </a:r>
          </a:p>
          <a:p>
            <a:pPr lvl="1">
              <a:spcBef>
                <a:spcPts val="0"/>
              </a:spcBef>
            </a:pPr>
            <a:r>
              <a:rPr lang="en-US" dirty="0"/>
              <a:t>Chronic lower respiratory diseases: 160K</a:t>
            </a:r>
          </a:p>
          <a:p>
            <a:pPr lvl="1">
              <a:spcBef>
                <a:spcPts val="0"/>
              </a:spcBef>
            </a:pPr>
            <a:r>
              <a:rPr lang="en-US" dirty="0"/>
              <a:t>Stroke = 150K</a:t>
            </a:r>
          </a:p>
          <a:p>
            <a:pPr lvl="1">
              <a:spcBef>
                <a:spcPts val="0"/>
              </a:spcBef>
            </a:pPr>
            <a:r>
              <a:rPr lang="en-US" dirty="0"/>
              <a:t>Alzheimer’s = 120K</a:t>
            </a:r>
          </a:p>
          <a:p>
            <a:pPr lvl="1">
              <a:spcBef>
                <a:spcPts val="0"/>
              </a:spcBef>
            </a:pPr>
            <a:r>
              <a:rPr lang="en-US" dirty="0"/>
              <a:t>Diabetes = 80K</a:t>
            </a:r>
          </a:p>
          <a:p>
            <a:pPr lvl="1">
              <a:spcBef>
                <a:spcPts val="0"/>
              </a:spcBef>
            </a:pPr>
            <a:endParaRPr lang="en-US" sz="4000" dirty="0"/>
          </a:p>
        </p:txBody>
      </p:sp>
      <p:sp>
        <p:nvSpPr>
          <p:cNvPr id="4" name="Footer Placeholder 3">
            <a:extLst>
              <a:ext uri="{FF2B5EF4-FFF2-40B4-BE49-F238E27FC236}">
                <a16:creationId xmlns:a16="http://schemas.microsoft.com/office/drawing/2014/main" id="{992E666A-A935-4C87-A597-A3DDFADD674F}"/>
              </a:ext>
            </a:extLst>
          </p:cNvPr>
          <p:cNvSpPr>
            <a:spLocks noGrp="1"/>
          </p:cNvSpPr>
          <p:nvPr>
            <p:ph type="ftr" sz="quarter" idx="11"/>
          </p:nvPr>
        </p:nvSpPr>
        <p:spPr/>
        <p:txBody>
          <a:bodyPr/>
          <a:lstStyle/>
          <a:p>
            <a:pPr>
              <a:defRPr/>
            </a:pPr>
            <a:r>
              <a:rPr lang="en-US" dirty="0"/>
              <a:t>EE 123 -- Bioelectricity</a:t>
            </a:r>
          </a:p>
        </p:txBody>
      </p:sp>
      <p:sp>
        <p:nvSpPr>
          <p:cNvPr id="8" name="TextBox 7">
            <a:extLst>
              <a:ext uri="{FF2B5EF4-FFF2-40B4-BE49-F238E27FC236}">
                <a16:creationId xmlns:a16="http://schemas.microsoft.com/office/drawing/2014/main" id="{ABA34D41-0A78-4294-96AC-F9EFD8531C33}"/>
              </a:ext>
            </a:extLst>
          </p:cNvPr>
          <p:cNvSpPr txBox="1"/>
          <p:nvPr/>
        </p:nvSpPr>
        <p:spPr>
          <a:xfrm>
            <a:off x="6096000" y="2286000"/>
            <a:ext cx="2743200" cy="461665"/>
          </a:xfrm>
          <a:prstGeom prst="rect">
            <a:avLst/>
          </a:prstGeom>
          <a:noFill/>
        </p:spPr>
        <p:txBody>
          <a:bodyPr wrap="square" rtlCol="0">
            <a:spAutoFit/>
          </a:bodyPr>
          <a:lstStyle/>
          <a:p>
            <a:r>
              <a:rPr lang="en-US" dirty="0"/>
              <a:t>Mostly heart attacks</a:t>
            </a:r>
          </a:p>
        </p:txBody>
      </p:sp>
      <p:cxnSp>
        <p:nvCxnSpPr>
          <p:cNvPr id="10" name="Straight Arrow Connector 9">
            <a:extLst>
              <a:ext uri="{FF2B5EF4-FFF2-40B4-BE49-F238E27FC236}">
                <a16:creationId xmlns:a16="http://schemas.microsoft.com/office/drawing/2014/main" id="{0FB2D69D-31B4-4058-A697-42900EBEB190}"/>
              </a:ext>
            </a:extLst>
          </p:cNvPr>
          <p:cNvCxnSpPr/>
          <p:nvPr/>
        </p:nvCxnSpPr>
        <p:spPr>
          <a:xfrm flipH="1" flipV="1">
            <a:off x="4267200" y="2286000"/>
            <a:ext cx="1828800" cy="2286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8D9A938-802B-4B32-BF3B-5026EFEAE0A6}"/>
              </a:ext>
            </a:extLst>
          </p:cNvPr>
          <p:cNvSpPr txBox="1"/>
          <p:nvPr/>
        </p:nvSpPr>
        <p:spPr>
          <a:xfrm>
            <a:off x="304800" y="6096000"/>
            <a:ext cx="6096000" cy="369332"/>
          </a:xfrm>
          <a:prstGeom prst="rect">
            <a:avLst/>
          </a:prstGeom>
          <a:noFill/>
        </p:spPr>
        <p:txBody>
          <a:bodyPr wrap="square" rtlCol="0">
            <a:spAutoFit/>
          </a:bodyPr>
          <a:lstStyle/>
          <a:p>
            <a:r>
              <a:rPr lang="en-US" sz="1800" dirty="0"/>
              <a:t>(from https://www.cdc.gov/nchs/products/databriefs/db328.htm)</a:t>
            </a:r>
          </a:p>
        </p:txBody>
      </p:sp>
    </p:spTree>
    <p:extLst>
      <p:ext uri="{BB962C8B-B14F-4D97-AF65-F5344CB8AC3E}">
        <p14:creationId xmlns:p14="http://schemas.microsoft.com/office/powerpoint/2010/main" val="63577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Triple redundancy</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36675" y="2133600"/>
            <a:ext cx="4811650" cy="2514600"/>
          </a:xfrm>
        </p:spPr>
        <p:txBody>
          <a:bodyPr/>
          <a:lstStyle/>
          <a:p>
            <a:r>
              <a:rPr lang="en-US" sz="2400" dirty="0"/>
              <a:t>The main operation is simple – SA node oscillates ≈ 60 bpm</a:t>
            </a:r>
          </a:p>
          <a:p>
            <a:r>
              <a:rPr lang="en-US" sz="2400" dirty="0"/>
              <a:t>But what if the upstream rhythm breaks?</a:t>
            </a:r>
          </a:p>
          <a:p>
            <a:pPr lvl="1">
              <a:spcBef>
                <a:spcPts val="0"/>
              </a:spcBef>
            </a:pPr>
            <a:r>
              <a:rPr lang="en-US" sz="2000" dirty="0"/>
              <a:t>Quick review: how can it break?</a:t>
            </a:r>
            <a:endParaRPr lang="en-US" sz="1600" dirty="0"/>
          </a:p>
          <a:p>
            <a:endParaRPr lang="en-US" dirty="0"/>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grpSp>
        <p:nvGrpSpPr>
          <p:cNvPr id="11" name="Group 10">
            <a:extLst>
              <a:ext uri="{FF2B5EF4-FFF2-40B4-BE49-F238E27FC236}">
                <a16:creationId xmlns:a16="http://schemas.microsoft.com/office/drawing/2014/main" id="{B3A17E64-48FD-49AE-8BA7-7C949A0A87E2}"/>
              </a:ext>
            </a:extLst>
          </p:cNvPr>
          <p:cNvGrpSpPr/>
          <p:nvPr/>
        </p:nvGrpSpPr>
        <p:grpSpPr>
          <a:xfrm>
            <a:off x="1219200" y="3505200"/>
            <a:ext cx="2157237" cy="1676400"/>
            <a:chOff x="1219200" y="3505200"/>
            <a:chExt cx="2157237" cy="1676400"/>
          </a:xfrm>
        </p:grpSpPr>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n>
                    <a:solidFill>
                      <a:schemeClr val="tx1"/>
                    </a:solidFill>
                  </a:ln>
                  <a:solidFill>
                    <a:schemeClr val="tx1"/>
                  </a:solidFill>
                </a:rPr>
                <a:t>AV</a:t>
              </a:r>
            </a:p>
          </p:txBody>
        </p:sp>
        <p:sp>
          <p:nvSpPr>
            <p:cNvPr id="18" name="Arrow: Down 17">
              <a:extLst>
                <a:ext uri="{FF2B5EF4-FFF2-40B4-BE49-F238E27FC236}">
                  <a16:creationId xmlns:a16="http://schemas.microsoft.com/office/drawing/2014/main" id="{97EB7340-73F6-49FC-AF08-BEF778CFE017}"/>
                </a:ext>
              </a:extLst>
            </p:cNvPr>
            <p:cNvSpPr/>
            <p:nvPr/>
          </p:nvSpPr>
          <p:spPr>
            <a:xfrm rot="20480815">
              <a:off x="1827895" y="3856920"/>
              <a:ext cx="381000"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1" name="Arrow: Down 20">
              <a:extLst>
                <a:ext uri="{FF2B5EF4-FFF2-40B4-BE49-F238E27FC236}">
                  <a16:creationId xmlns:a16="http://schemas.microsoft.com/office/drawing/2014/main" id="{F51D4FFB-16D8-4F17-BE91-BEF015035A26}"/>
                </a:ext>
              </a:extLst>
            </p:cNvPr>
            <p:cNvSpPr/>
            <p:nvPr/>
          </p:nvSpPr>
          <p:spPr>
            <a:xfrm>
              <a:off x="1752600" y="4343400"/>
              <a:ext cx="23027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2" name="Arrow: Down 21">
              <a:extLst>
                <a:ext uri="{FF2B5EF4-FFF2-40B4-BE49-F238E27FC236}">
                  <a16:creationId xmlns:a16="http://schemas.microsoft.com/office/drawing/2014/main" id="{AE7E6EF8-6562-4E00-8DBB-E7778A3F9674}"/>
                </a:ext>
              </a:extLst>
            </p:cNvPr>
            <p:cNvSpPr/>
            <p:nvPr/>
          </p:nvSpPr>
          <p:spPr>
            <a:xfrm rot="17182029">
              <a:off x="2415924" y="4109927"/>
              <a:ext cx="23027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3" name="Arrow: Down 22">
              <a:extLst>
                <a:ext uri="{FF2B5EF4-FFF2-40B4-BE49-F238E27FC236}">
                  <a16:creationId xmlns:a16="http://schemas.microsoft.com/office/drawing/2014/main" id="{300E2AC0-3C29-4D1C-9675-56CB95B48F6B}"/>
                </a:ext>
              </a:extLst>
            </p:cNvPr>
            <p:cNvSpPr/>
            <p:nvPr/>
          </p:nvSpPr>
          <p:spPr>
            <a:xfrm rot="17182029">
              <a:off x="2446678" y="4178443"/>
              <a:ext cx="132611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4" name="Arrow: Down 23">
              <a:extLst>
                <a:ext uri="{FF2B5EF4-FFF2-40B4-BE49-F238E27FC236}">
                  <a16:creationId xmlns:a16="http://schemas.microsoft.com/office/drawing/2014/main" id="{A00D32A6-D6AF-4B95-BAD1-CB2B8DB82346}"/>
                </a:ext>
              </a:extLst>
            </p:cNvPr>
            <p:cNvSpPr/>
            <p:nvPr/>
          </p:nvSpPr>
          <p:spPr>
            <a:xfrm>
              <a:off x="1219200" y="4648200"/>
              <a:ext cx="132611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grpSp>
      <p:grpSp>
        <p:nvGrpSpPr>
          <p:cNvPr id="8" name="Group 7">
            <a:extLst>
              <a:ext uri="{FF2B5EF4-FFF2-40B4-BE49-F238E27FC236}">
                <a16:creationId xmlns:a16="http://schemas.microsoft.com/office/drawing/2014/main" id="{B637DCAD-B712-42BD-9494-52FFE41732D5}"/>
              </a:ext>
            </a:extLst>
          </p:cNvPr>
          <p:cNvGrpSpPr/>
          <p:nvPr/>
        </p:nvGrpSpPr>
        <p:grpSpPr>
          <a:xfrm>
            <a:off x="838200" y="3073399"/>
            <a:ext cx="998985" cy="812800"/>
            <a:chOff x="838200" y="3073399"/>
            <a:chExt cx="998985" cy="812800"/>
          </a:xfrm>
        </p:grpSpPr>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n>
                    <a:solidFill>
                      <a:schemeClr val="tx1"/>
                    </a:solidFill>
                  </a:ln>
                  <a:solidFill>
                    <a:schemeClr val="tx1"/>
                  </a:solidFill>
                </a:rPr>
                <a:t>SA</a:t>
              </a:r>
            </a:p>
          </p:txBody>
        </p:sp>
        <p:cxnSp>
          <p:nvCxnSpPr>
            <p:cNvPr id="6" name="Straight Arrow Connector 5">
              <a:extLst>
                <a:ext uri="{FF2B5EF4-FFF2-40B4-BE49-F238E27FC236}">
                  <a16:creationId xmlns:a16="http://schemas.microsoft.com/office/drawing/2014/main" id="{667652D8-DDE3-40DE-B645-B6BE2F66322B}"/>
                </a:ext>
              </a:extLst>
            </p:cNvPr>
            <p:cNvCxnSpPr>
              <a:stCxn id="14" idx="6"/>
              <a:endCxn id="17" idx="1"/>
            </p:cNvCxnSpPr>
            <p:nvPr/>
          </p:nvCxnSpPr>
          <p:spPr>
            <a:xfrm>
              <a:off x="1219200" y="3263899"/>
              <a:ext cx="538394" cy="29709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 name="Freeform: Shape 6">
              <a:extLst>
                <a:ext uri="{FF2B5EF4-FFF2-40B4-BE49-F238E27FC236}">
                  <a16:creationId xmlns:a16="http://schemas.microsoft.com/office/drawing/2014/main" id="{9C2DF04D-A83A-400A-AE10-C4852DC3214F}"/>
                </a:ext>
              </a:extLst>
            </p:cNvPr>
            <p:cNvSpPr/>
            <p:nvPr/>
          </p:nvSpPr>
          <p:spPr>
            <a:xfrm>
              <a:off x="1227438" y="3100915"/>
              <a:ext cx="609747" cy="400166"/>
            </a:xfrm>
            <a:custGeom>
              <a:avLst/>
              <a:gdLst>
                <a:gd name="connsiteX0" fmla="*/ 0 w 609747"/>
                <a:gd name="connsiteY0" fmla="*/ 70653 h 400166"/>
                <a:gd name="connsiteX1" fmla="*/ 255373 w 609747"/>
                <a:gd name="connsiteY1" fmla="*/ 4750 h 400166"/>
                <a:gd name="connsiteX2" fmla="*/ 551935 w 609747"/>
                <a:gd name="connsiteY2" fmla="*/ 185982 h 400166"/>
                <a:gd name="connsiteX3" fmla="*/ 609600 w 609747"/>
                <a:gd name="connsiteY3" fmla="*/ 400166 h 400166"/>
              </a:gdLst>
              <a:ahLst/>
              <a:cxnLst>
                <a:cxn ang="0">
                  <a:pos x="connsiteX0" y="connsiteY0"/>
                </a:cxn>
                <a:cxn ang="0">
                  <a:pos x="connsiteX1" y="connsiteY1"/>
                </a:cxn>
                <a:cxn ang="0">
                  <a:pos x="connsiteX2" y="connsiteY2"/>
                </a:cxn>
                <a:cxn ang="0">
                  <a:pos x="connsiteX3" y="connsiteY3"/>
                </a:cxn>
              </a:cxnLst>
              <a:rect l="l" t="t" r="r" b="b"/>
              <a:pathLst>
                <a:path w="609747" h="400166">
                  <a:moveTo>
                    <a:pt x="0" y="70653"/>
                  </a:moveTo>
                  <a:cubicBezTo>
                    <a:pt x="81692" y="28090"/>
                    <a:pt x="163384" y="-14472"/>
                    <a:pt x="255373" y="4750"/>
                  </a:cubicBezTo>
                  <a:cubicBezTo>
                    <a:pt x="347362" y="23971"/>
                    <a:pt x="492897" y="120079"/>
                    <a:pt x="551935" y="185982"/>
                  </a:cubicBezTo>
                  <a:cubicBezTo>
                    <a:pt x="610973" y="251885"/>
                    <a:pt x="610286" y="326025"/>
                    <a:pt x="609600" y="400166"/>
                  </a:cubicBez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5F110-5A8D-425F-A4C1-9B7498BEEB3E}"/>
                </a:ext>
              </a:extLst>
            </p:cNvPr>
            <p:cNvSpPr/>
            <p:nvPr/>
          </p:nvSpPr>
          <p:spPr>
            <a:xfrm rot="14190823" flipH="1">
              <a:off x="1097010" y="3381243"/>
              <a:ext cx="609747" cy="400166"/>
            </a:xfrm>
            <a:custGeom>
              <a:avLst/>
              <a:gdLst>
                <a:gd name="connsiteX0" fmla="*/ 0 w 609747"/>
                <a:gd name="connsiteY0" fmla="*/ 70653 h 400166"/>
                <a:gd name="connsiteX1" fmla="*/ 255373 w 609747"/>
                <a:gd name="connsiteY1" fmla="*/ 4750 h 400166"/>
                <a:gd name="connsiteX2" fmla="*/ 551935 w 609747"/>
                <a:gd name="connsiteY2" fmla="*/ 185982 h 400166"/>
                <a:gd name="connsiteX3" fmla="*/ 609600 w 609747"/>
                <a:gd name="connsiteY3" fmla="*/ 400166 h 400166"/>
              </a:gdLst>
              <a:ahLst/>
              <a:cxnLst>
                <a:cxn ang="0">
                  <a:pos x="connsiteX0" y="connsiteY0"/>
                </a:cxn>
                <a:cxn ang="0">
                  <a:pos x="connsiteX1" y="connsiteY1"/>
                </a:cxn>
                <a:cxn ang="0">
                  <a:pos x="connsiteX2" y="connsiteY2"/>
                </a:cxn>
                <a:cxn ang="0">
                  <a:pos x="connsiteX3" y="connsiteY3"/>
                </a:cxn>
              </a:cxnLst>
              <a:rect l="l" t="t" r="r" b="b"/>
              <a:pathLst>
                <a:path w="609747" h="400166">
                  <a:moveTo>
                    <a:pt x="0" y="70653"/>
                  </a:moveTo>
                  <a:cubicBezTo>
                    <a:pt x="81692" y="28090"/>
                    <a:pt x="163384" y="-14472"/>
                    <a:pt x="255373" y="4750"/>
                  </a:cubicBezTo>
                  <a:cubicBezTo>
                    <a:pt x="347362" y="23971"/>
                    <a:pt x="492897" y="120079"/>
                    <a:pt x="551935" y="185982"/>
                  </a:cubicBezTo>
                  <a:cubicBezTo>
                    <a:pt x="610973" y="251885"/>
                    <a:pt x="610286" y="326025"/>
                    <a:pt x="609600" y="400166"/>
                  </a:cubicBez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14060A9E-825D-4C28-BECC-9C60BFD73F41}"/>
              </a:ext>
            </a:extLst>
          </p:cNvPr>
          <p:cNvSpPr txBox="1"/>
          <p:nvPr/>
        </p:nvSpPr>
        <p:spPr>
          <a:xfrm>
            <a:off x="1457182" y="2792936"/>
            <a:ext cx="945117" cy="461665"/>
          </a:xfrm>
          <a:prstGeom prst="rect">
            <a:avLst/>
          </a:prstGeom>
          <a:noFill/>
        </p:spPr>
        <p:txBody>
          <a:bodyPr wrap="square" rtlCol="0">
            <a:spAutoFit/>
          </a:bodyPr>
          <a:lstStyle/>
          <a:p>
            <a:r>
              <a:rPr lang="en-US" dirty="0"/>
              <a:t>atria</a:t>
            </a:r>
          </a:p>
        </p:txBody>
      </p:sp>
      <p:sp>
        <p:nvSpPr>
          <p:cNvPr id="20" name="TextBox 19">
            <a:extLst>
              <a:ext uri="{FF2B5EF4-FFF2-40B4-BE49-F238E27FC236}">
                <a16:creationId xmlns:a16="http://schemas.microsoft.com/office/drawing/2014/main" id="{5B06C54A-4C35-41E5-BBA3-BFEC62B9E482}"/>
              </a:ext>
            </a:extLst>
          </p:cNvPr>
          <p:cNvSpPr txBox="1"/>
          <p:nvPr/>
        </p:nvSpPr>
        <p:spPr>
          <a:xfrm>
            <a:off x="2082798" y="5014019"/>
            <a:ext cx="1584842" cy="461665"/>
          </a:xfrm>
          <a:prstGeom prst="rect">
            <a:avLst/>
          </a:prstGeom>
          <a:noFill/>
        </p:spPr>
        <p:txBody>
          <a:bodyPr wrap="square" rtlCol="0">
            <a:spAutoFit/>
          </a:bodyPr>
          <a:lstStyle/>
          <a:p>
            <a:r>
              <a:rPr lang="en-US" dirty="0"/>
              <a:t>ventricles</a:t>
            </a:r>
          </a:p>
        </p:txBody>
      </p:sp>
    </p:spTree>
    <p:extLst>
      <p:ext uri="{BB962C8B-B14F-4D97-AF65-F5344CB8AC3E}">
        <p14:creationId xmlns:p14="http://schemas.microsoft.com/office/powerpoint/2010/main" val="158825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childTnLst>
                                    <p:animEffect transition="out" filter="fade">
                                      <p:cBhvr>
                                        <p:cTn id="6" dur="1000" tmFilter="0, 0; .2, .5; .8, .5; 1, 0"/>
                                        <p:tgtEl>
                                          <p:spTgt spid="8"/>
                                        </p:tgtEl>
                                      </p:cBhvr>
                                    </p:animEffect>
                                    <p:animScale>
                                      <p:cBhvr>
                                        <p:cTn id="7" dur="500" autoRev="1" fill="hold"/>
                                        <p:tgtEl>
                                          <p:spTgt spid="8"/>
                                        </p:tgtEl>
                                      </p:cBhvr>
                                      <p:by x="105000" y="105000"/>
                                    </p:animScale>
                                  </p:childTnLst>
                                </p:cTn>
                              </p:par>
                            </p:childTnLst>
                          </p:cTn>
                        </p:par>
                        <p:par>
                          <p:cTn id="8" fill="hold">
                            <p:stCondLst>
                              <p:cond delay="1000"/>
                            </p:stCondLst>
                            <p:childTnLst>
                              <p:par>
                                <p:cTn id="9" presetID="26" presetClass="emph" presetSubtype="0" repeatCount="indefinite" fill="hold" nodeType="afterEffect">
                                  <p:stCondLst>
                                    <p:cond delay="500"/>
                                  </p:stCondLst>
                                  <p:childTnLst>
                                    <p:animEffect transition="out" filter="fade">
                                      <p:cBhvr>
                                        <p:cTn id="10" dur="1000" tmFilter="0, 0; .2, .5; .8, .5; 1, 0"/>
                                        <p:tgtEl>
                                          <p:spTgt spid="11"/>
                                        </p:tgtEl>
                                      </p:cBhvr>
                                    </p:animEffect>
                                    <p:animScale>
                                      <p:cBhvr>
                                        <p:cTn id="11" dur="500" autoRev="1" fill="hold"/>
                                        <p:tgtEl>
                                          <p:spTgt spid="11"/>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Triple redundancy</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038600" y="1447800"/>
            <a:ext cx="4811650" cy="4724400"/>
          </a:xfrm>
        </p:spPr>
        <p:txBody>
          <a:bodyPr/>
          <a:lstStyle/>
          <a:p>
            <a:r>
              <a:rPr lang="en-US" sz="2400" dirty="0"/>
              <a:t>The main operation is simple – SA node oscillates ≈ 60 bpm</a:t>
            </a:r>
          </a:p>
          <a:p>
            <a:r>
              <a:rPr lang="en-US" sz="2400" dirty="0"/>
              <a:t>But what if the upstream rhythm breaks?</a:t>
            </a:r>
          </a:p>
          <a:p>
            <a:pPr lvl="1">
              <a:spcBef>
                <a:spcPts val="0"/>
              </a:spcBef>
            </a:pPr>
            <a:r>
              <a:rPr lang="en-US" sz="2000" dirty="0"/>
              <a:t>Quick review: how can it break?</a:t>
            </a:r>
          </a:p>
          <a:p>
            <a:r>
              <a:rPr lang="en-US" sz="2400" dirty="0"/>
              <a:t>The AV node can also oscillate!</a:t>
            </a:r>
          </a:p>
          <a:p>
            <a:pPr lvl="1">
              <a:spcBef>
                <a:spcPts val="0"/>
              </a:spcBef>
            </a:pPr>
            <a:r>
              <a:rPr lang="en-US" sz="2000" dirty="0"/>
              <a:t>Now we have a backup in case of atrial fib, AV blocks</a:t>
            </a:r>
          </a:p>
          <a:p>
            <a:pPr lvl="1">
              <a:spcBef>
                <a:spcPts val="0"/>
              </a:spcBef>
            </a:pPr>
            <a:r>
              <a:rPr lang="en-US" sz="2000" dirty="0"/>
              <a:t>AV-node cells have funny ion channels &amp; are pacemakers</a:t>
            </a:r>
          </a:p>
          <a:p>
            <a:r>
              <a:rPr lang="en-US" sz="2400" dirty="0"/>
              <a:t>But what if the bundle of HIS, or LBB &amp; RBB are both blocked?</a:t>
            </a:r>
          </a:p>
          <a:p>
            <a:endParaRPr lang="en-US" dirty="0"/>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grpSp>
        <p:nvGrpSpPr>
          <p:cNvPr id="10" name="Group 9">
            <a:extLst>
              <a:ext uri="{FF2B5EF4-FFF2-40B4-BE49-F238E27FC236}">
                <a16:creationId xmlns:a16="http://schemas.microsoft.com/office/drawing/2014/main" id="{CDCFAD98-6F28-46E9-8A67-B203A8D03F42}"/>
              </a:ext>
            </a:extLst>
          </p:cNvPr>
          <p:cNvGrpSpPr/>
          <p:nvPr/>
        </p:nvGrpSpPr>
        <p:grpSpPr>
          <a:xfrm>
            <a:off x="1219200" y="3505200"/>
            <a:ext cx="2157237" cy="1676400"/>
            <a:chOff x="1219200" y="3505200"/>
            <a:chExt cx="2157237" cy="1676400"/>
          </a:xfrm>
        </p:grpSpPr>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n>
                    <a:solidFill>
                      <a:schemeClr val="tx1"/>
                    </a:solidFill>
                  </a:ln>
                  <a:solidFill>
                    <a:schemeClr val="tx1"/>
                  </a:solidFill>
                </a:rPr>
                <a:t>AV</a:t>
              </a:r>
            </a:p>
          </p:txBody>
        </p:sp>
        <p:sp>
          <p:nvSpPr>
            <p:cNvPr id="18" name="Arrow: Down 17">
              <a:extLst>
                <a:ext uri="{FF2B5EF4-FFF2-40B4-BE49-F238E27FC236}">
                  <a16:creationId xmlns:a16="http://schemas.microsoft.com/office/drawing/2014/main" id="{97EB7340-73F6-49FC-AF08-BEF778CFE017}"/>
                </a:ext>
              </a:extLst>
            </p:cNvPr>
            <p:cNvSpPr/>
            <p:nvPr/>
          </p:nvSpPr>
          <p:spPr>
            <a:xfrm rot="20480815">
              <a:off x="1827895" y="3856920"/>
              <a:ext cx="381000"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1" name="Arrow: Down 20">
              <a:extLst>
                <a:ext uri="{FF2B5EF4-FFF2-40B4-BE49-F238E27FC236}">
                  <a16:creationId xmlns:a16="http://schemas.microsoft.com/office/drawing/2014/main" id="{F51D4FFB-16D8-4F17-BE91-BEF015035A26}"/>
                </a:ext>
              </a:extLst>
            </p:cNvPr>
            <p:cNvSpPr/>
            <p:nvPr/>
          </p:nvSpPr>
          <p:spPr>
            <a:xfrm>
              <a:off x="1752600" y="4343400"/>
              <a:ext cx="23027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2" name="Arrow: Down 21">
              <a:extLst>
                <a:ext uri="{FF2B5EF4-FFF2-40B4-BE49-F238E27FC236}">
                  <a16:creationId xmlns:a16="http://schemas.microsoft.com/office/drawing/2014/main" id="{AE7E6EF8-6562-4E00-8DBB-E7778A3F9674}"/>
                </a:ext>
              </a:extLst>
            </p:cNvPr>
            <p:cNvSpPr/>
            <p:nvPr/>
          </p:nvSpPr>
          <p:spPr>
            <a:xfrm rot="17182029">
              <a:off x="2415924" y="4109927"/>
              <a:ext cx="23027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3" name="Arrow: Down 22">
              <a:extLst>
                <a:ext uri="{FF2B5EF4-FFF2-40B4-BE49-F238E27FC236}">
                  <a16:creationId xmlns:a16="http://schemas.microsoft.com/office/drawing/2014/main" id="{300E2AC0-3C29-4D1C-9675-56CB95B48F6B}"/>
                </a:ext>
              </a:extLst>
            </p:cNvPr>
            <p:cNvSpPr/>
            <p:nvPr/>
          </p:nvSpPr>
          <p:spPr>
            <a:xfrm rot="17182029">
              <a:off x="2446678" y="4178443"/>
              <a:ext cx="132611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4" name="Arrow: Down 23">
              <a:extLst>
                <a:ext uri="{FF2B5EF4-FFF2-40B4-BE49-F238E27FC236}">
                  <a16:creationId xmlns:a16="http://schemas.microsoft.com/office/drawing/2014/main" id="{A00D32A6-D6AF-4B95-BAD1-CB2B8DB82346}"/>
                </a:ext>
              </a:extLst>
            </p:cNvPr>
            <p:cNvSpPr/>
            <p:nvPr/>
          </p:nvSpPr>
          <p:spPr>
            <a:xfrm>
              <a:off x="1219200" y="4648200"/>
              <a:ext cx="132611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grpSp>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n>
                  <a:solidFill>
                    <a:schemeClr val="tx1"/>
                  </a:solidFill>
                </a:ln>
                <a:solidFill>
                  <a:schemeClr val="tx1"/>
                </a:solidFill>
              </a:rPr>
              <a:t>SA</a:t>
            </a:r>
          </a:p>
        </p:txBody>
      </p:sp>
      <p:cxnSp>
        <p:nvCxnSpPr>
          <p:cNvPr id="6" name="Straight Arrow Connector 5">
            <a:extLst>
              <a:ext uri="{FF2B5EF4-FFF2-40B4-BE49-F238E27FC236}">
                <a16:creationId xmlns:a16="http://schemas.microsoft.com/office/drawing/2014/main" id="{667652D8-DDE3-40DE-B645-B6BE2F66322B}"/>
              </a:ext>
            </a:extLst>
          </p:cNvPr>
          <p:cNvCxnSpPr>
            <a:stCxn id="14" idx="6"/>
            <a:endCxn id="17" idx="1"/>
          </p:cNvCxnSpPr>
          <p:nvPr/>
        </p:nvCxnSpPr>
        <p:spPr>
          <a:xfrm>
            <a:off x="1219200" y="3263899"/>
            <a:ext cx="538394" cy="29709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 name="Freeform: Shape 6">
            <a:extLst>
              <a:ext uri="{FF2B5EF4-FFF2-40B4-BE49-F238E27FC236}">
                <a16:creationId xmlns:a16="http://schemas.microsoft.com/office/drawing/2014/main" id="{9C2DF04D-A83A-400A-AE10-C4852DC3214F}"/>
              </a:ext>
            </a:extLst>
          </p:cNvPr>
          <p:cNvSpPr/>
          <p:nvPr/>
        </p:nvSpPr>
        <p:spPr>
          <a:xfrm>
            <a:off x="1227438" y="3100915"/>
            <a:ext cx="609747" cy="400166"/>
          </a:xfrm>
          <a:custGeom>
            <a:avLst/>
            <a:gdLst>
              <a:gd name="connsiteX0" fmla="*/ 0 w 609747"/>
              <a:gd name="connsiteY0" fmla="*/ 70653 h 400166"/>
              <a:gd name="connsiteX1" fmla="*/ 255373 w 609747"/>
              <a:gd name="connsiteY1" fmla="*/ 4750 h 400166"/>
              <a:gd name="connsiteX2" fmla="*/ 551935 w 609747"/>
              <a:gd name="connsiteY2" fmla="*/ 185982 h 400166"/>
              <a:gd name="connsiteX3" fmla="*/ 609600 w 609747"/>
              <a:gd name="connsiteY3" fmla="*/ 400166 h 400166"/>
            </a:gdLst>
            <a:ahLst/>
            <a:cxnLst>
              <a:cxn ang="0">
                <a:pos x="connsiteX0" y="connsiteY0"/>
              </a:cxn>
              <a:cxn ang="0">
                <a:pos x="connsiteX1" y="connsiteY1"/>
              </a:cxn>
              <a:cxn ang="0">
                <a:pos x="connsiteX2" y="connsiteY2"/>
              </a:cxn>
              <a:cxn ang="0">
                <a:pos x="connsiteX3" y="connsiteY3"/>
              </a:cxn>
            </a:cxnLst>
            <a:rect l="l" t="t" r="r" b="b"/>
            <a:pathLst>
              <a:path w="609747" h="400166">
                <a:moveTo>
                  <a:pt x="0" y="70653"/>
                </a:moveTo>
                <a:cubicBezTo>
                  <a:pt x="81692" y="28090"/>
                  <a:pt x="163384" y="-14472"/>
                  <a:pt x="255373" y="4750"/>
                </a:cubicBezTo>
                <a:cubicBezTo>
                  <a:pt x="347362" y="23971"/>
                  <a:pt x="492897" y="120079"/>
                  <a:pt x="551935" y="185982"/>
                </a:cubicBezTo>
                <a:cubicBezTo>
                  <a:pt x="610973" y="251885"/>
                  <a:pt x="610286" y="326025"/>
                  <a:pt x="609600" y="400166"/>
                </a:cubicBez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5F110-5A8D-425F-A4C1-9B7498BEEB3E}"/>
              </a:ext>
            </a:extLst>
          </p:cNvPr>
          <p:cNvSpPr/>
          <p:nvPr/>
        </p:nvSpPr>
        <p:spPr>
          <a:xfrm rot="14190823" flipH="1">
            <a:off x="1097010" y="3381243"/>
            <a:ext cx="609747" cy="400166"/>
          </a:xfrm>
          <a:custGeom>
            <a:avLst/>
            <a:gdLst>
              <a:gd name="connsiteX0" fmla="*/ 0 w 609747"/>
              <a:gd name="connsiteY0" fmla="*/ 70653 h 400166"/>
              <a:gd name="connsiteX1" fmla="*/ 255373 w 609747"/>
              <a:gd name="connsiteY1" fmla="*/ 4750 h 400166"/>
              <a:gd name="connsiteX2" fmla="*/ 551935 w 609747"/>
              <a:gd name="connsiteY2" fmla="*/ 185982 h 400166"/>
              <a:gd name="connsiteX3" fmla="*/ 609600 w 609747"/>
              <a:gd name="connsiteY3" fmla="*/ 400166 h 400166"/>
            </a:gdLst>
            <a:ahLst/>
            <a:cxnLst>
              <a:cxn ang="0">
                <a:pos x="connsiteX0" y="connsiteY0"/>
              </a:cxn>
              <a:cxn ang="0">
                <a:pos x="connsiteX1" y="connsiteY1"/>
              </a:cxn>
              <a:cxn ang="0">
                <a:pos x="connsiteX2" y="connsiteY2"/>
              </a:cxn>
              <a:cxn ang="0">
                <a:pos x="connsiteX3" y="connsiteY3"/>
              </a:cxn>
            </a:cxnLst>
            <a:rect l="l" t="t" r="r" b="b"/>
            <a:pathLst>
              <a:path w="609747" h="400166">
                <a:moveTo>
                  <a:pt x="0" y="70653"/>
                </a:moveTo>
                <a:cubicBezTo>
                  <a:pt x="81692" y="28090"/>
                  <a:pt x="163384" y="-14472"/>
                  <a:pt x="255373" y="4750"/>
                </a:cubicBezTo>
                <a:cubicBezTo>
                  <a:pt x="347362" y="23971"/>
                  <a:pt x="492897" y="120079"/>
                  <a:pt x="551935" y="185982"/>
                </a:cubicBezTo>
                <a:cubicBezTo>
                  <a:pt x="610973" y="251885"/>
                  <a:pt x="610286" y="326025"/>
                  <a:pt x="609600" y="400166"/>
                </a:cubicBez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ED2C89CD-95FE-436A-990B-DEA20E0D8574}"/>
              </a:ext>
            </a:extLst>
          </p:cNvPr>
          <p:cNvCxnSpPr/>
          <p:nvPr/>
        </p:nvCxnSpPr>
        <p:spPr>
          <a:xfrm flipH="1">
            <a:off x="838200" y="3216662"/>
            <a:ext cx="1244598" cy="344334"/>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733C11F-6263-4BE4-B028-B3C7938D4FBC}"/>
              </a:ext>
            </a:extLst>
          </p:cNvPr>
          <p:cNvCxnSpPr>
            <a:cxnSpLocks/>
          </p:cNvCxnSpPr>
          <p:nvPr/>
        </p:nvCxnSpPr>
        <p:spPr>
          <a:xfrm flipH="1" flipV="1">
            <a:off x="812802" y="3160866"/>
            <a:ext cx="1244598" cy="344334"/>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B45D02D-9BF5-492E-8C23-97F298F73208}"/>
              </a:ext>
            </a:extLst>
          </p:cNvPr>
          <p:cNvSpPr txBox="1"/>
          <p:nvPr/>
        </p:nvSpPr>
        <p:spPr>
          <a:xfrm>
            <a:off x="1457182" y="2792936"/>
            <a:ext cx="945117" cy="461665"/>
          </a:xfrm>
          <a:prstGeom prst="rect">
            <a:avLst/>
          </a:prstGeom>
          <a:noFill/>
        </p:spPr>
        <p:txBody>
          <a:bodyPr wrap="square" rtlCol="0">
            <a:spAutoFit/>
          </a:bodyPr>
          <a:lstStyle/>
          <a:p>
            <a:r>
              <a:rPr lang="en-US" dirty="0"/>
              <a:t>atria</a:t>
            </a:r>
          </a:p>
        </p:txBody>
      </p:sp>
      <p:sp>
        <p:nvSpPr>
          <p:cNvPr id="25" name="TextBox 24">
            <a:extLst>
              <a:ext uri="{FF2B5EF4-FFF2-40B4-BE49-F238E27FC236}">
                <a16:creationId xmlns:a16="http://schemas.microsoft.com/office/drawing/2014/main" id="{643174BE-D1A4-4C37-AEBC-2DC43F8F6256}"/>
              </a:ext>
            </a:extLst>
          </p:cNvPr>
          <p:cNvSpPr txBox="1"/>
          <p:nvPr/>
        </p:nvSpPr>
        <p:spPr>
          <a:xfrm>
            <a:off x="2082798" y="5014019"/>
            <a:ext cx="1584842" cy="461665"/>
          </a:xfrm>
          <a:prstGeom prst="rect">
            <a:avLst/>
          </a:prstGeom>
          <a:noFill/>
        </p:spPr>
        <p:txBody>
          <a:bodyPr wrap="square" rtlCol="0">
            <a:spAutoFit/>
          </a:bodyPr>
          <a:lstStyle/>
          <a:p>
            <a:r>
              <a:rPr lang="en-US" dirty="0"/>
              <a:t>ventricles</a:t>
            </a:r>
          </a:p>
        </p:txBody>
      </p:sp>
    </p:spTree>
    <p:extLst>
      <p:ext uri="{BB962C8B-B14F-4D97-AF65-F5344CB8AC3E}">
        <p14:creationId xmlns:p14="http://schemas.microsoft.com/office/powerpoint/2010/main" val="291946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childTnLst>
                                    <p:animEffect transition="out" filter="fade">
                                      <p:cBhvr>
                                        <p:cTn id="6" dur="2000" tmFilter="0, 0; .2, .5; .8, .5; 1, 0"/>
                                        <p:tgtEl>
                                          <p:spTgt spid="10"/>
                                        </p:tgtEl>
                                      </p:cBhvr>
                                    </p:animEffect>
                                    <p:animScale>
                                      <p:cBhvr>
                                        <p:cTn id="7" dur="1000" autoRev="1" fill="hold"/>
                                        <p:tgtEl>
                                          <p:spTgt spid="1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Triple redundancy</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038600" y="1447800"/>
            <a:ext cx="4811650" cy="4724400"/>
          </a:xfrm>
        </p:spPr>
        <p:txBody>
          <a:bodyPr/>
          <a:lstStyle/>
          <a:p>
            <a:r>
              <a:rPr lang="en-US" sz="2400" dirty="0"/>
              <a:t>The main operation is simple – SA node oscillates ≈ 60 bpm</a:t>
            </a:r>
          </a:p>
          <a:p>
            <a:r>
              <a:rPr lang="en-US" sz="2400" dirty="0"/>
              <a:t>But what if the upstream rhythm breaks?</a:t>
            </a:r>
          </a:p>
          <a:p>
            <a:pPr lvl="1">
              <a:spcBef>
                <a:spcPts val="0"/>
              </a:spcBef>
            </a:pPr>
            <a:r>
              <a:rPr lang="en-US" sz="2000" dirty="0"/>
              <a:t>Quick review: how can it break?</a:t>
            </a:r>
          </a:p>
          <a:p>
            <a:r>
              <a:rPr lang="en-US" sz="2400" dirty="0"/>
              <a:t>The AV node can also oscillate!</a:t>
            </a:r>
          </a:p>
          <a:p>
            <a:pPr lvl="1">
              <a:spcBef>
                <a:spcPts val="0"/>
              </a:spcBef>
            </a:pPr>
            <a:r>
              <a:rPr lang="en-US" sz="2000" dirty="0"/>
              <a:t>Now we have a backup in case of atrial fib, AV blocks</a:t>
            </a:r>
          </a:p>
          <a:p>
            <a:r>
              <a:rPr lang="en-US" sz="2400" dirty="0"/>
              <a:t>But what if the bundle of HIS, or LBB &amp; RBB are both blocked?</a:t>
            </a:r>
          </a:p>
          <a:p>
            <a:pPr lvl="1">
              <a:spcBef>
                <a:spcPts val="0"/>
              </a:spcBef>
            </a:pPr>
            <a:r>
              <a:rPr lang="en-US" sz="2000" dirty="0"/>
              <a:t>The Purkinje fibers can also oscillate!</a:t>
            </a:r>
          </a:p>
          <a:p>
            <a:endParaRPr lang="en-US" dirty="0"/>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n>
                  <a:solidFill>
                    <a:schemeClr val="tx1"/>
                  </a:solidFill>
                </a:ln>
                <a:solidFill>
                  <a:schemeClr val="tx1"/>
                </a:solidFill>
              </a:rPr>
              <a:t>AV</a:t>
            </a:r>
          </a:p>
        </p:txBody>
      </p:sp>
      <p:sp>
        <p:nvSpPr>
          <p:cNvPr id="18" name="Arrow: Down 17">
            <a:extLst>
              <a:ext uri="{FF2B5EF4-FFF2-40B4-BE49-F238E27FC236}">
                <a16:creationId xmlns:a16="http://schemas.microsoft.com/office/drawing/2014/main" id="{97EB7340-73F6-49FC-AF08-BEF778CFE017}"/>
              </a:ext>
            </a:extLst>
          </p:cNvPr>
          <p:cNvSpPr/>
          <p:nvPr/>
        </p:nvSpPr>
        <p:spPr>
          <a:xfrm rot="20480815">
            <a:off x="1827895" y="3856920"/>
            <a:ext cx="381000"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1" name="Arrow: Down 20">
            <a:extLst>
              <a:ext uri="{FF2B5EF4-FFF2-40B4-BE49-F238E27FC236}">
                <a16:creationId xmlns:a16="http://schemas.microsoft.com/office/drawing/2014/main" id="{F51D4FFB-16D8-4F17-BE91-BEF015035A26}"/>
              </a:ext>
            </a:extLst>
          </p:cNvPr>
          <p:cNvSpPr/>
          <p:nvPr/>
        </p:nvSpPr>
        <p:spPr>
          <a:xfrm>
            <a:off x="1752600" y="4343400"/>
            <a:ext cx="23027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2" name="Arrow: Down 21">
            <a:extLst>
              <a:ext uri="{FF2B5EF4-FFF2-40B4-BE49-F238E27FC236}">
                <a16:creationId xmlns:a16="http://schemas.microsoft.com/office/drawing/2014/main" id="{AE7E6EF8-6562-4E00-8DBB-E7778A3F9674}"/>
              </a:ext>
            </a:extLst>
          </p:cNvPr>
          <p:cNvSpPr/>
          <p:nvPr/>
        </p:nvSpPr>
        <p:spPr>
          <a:xfrm rot="17182029">
            <a:off x="2415924" y="4109927"/>
            <a:ext cx="23027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grpSp>
        <p:nvGrpSpPr>
          <p:cNvPr id="5" name="Group 4">
            <a:extLst>
              <a:ext uri="{FF2B5EF4-FFF2-40B4-BE49-F238E27FC236}">
                <a16:creationId xmlns:a16="http://schemas.microsoft.com/office/drawing/2014/main" id="{959446C4-581D-465B-B14C-7FD1E262E123}"/>
              </a:ext>
            </a:extLst>
          </p:cNvPr>
          <p:cNvGrpSpPr/>
          <p:nvPr/>
        </p:nvGrpSpPr>
        <p:grpSpPr>
          <a:xfrm>
            <a:off x="1219200" y="3782084"/>
            <a:ext cx="2157237" cy="1399516"/>
            <a:chOff x="1219200" y="3782084"/>
            <a:chExt cx="2157237" cy="1399516"/>
          </a:xfrm>
        </p:grpSpPr>
        <p:sp>
          <p:nvSpPr>
            <p:cNvPr id="23" name="Arrow: Down 22">
              <a:extLst>
                <a:ext uri="{FF2B5EF4-FFF2-40B4-BE49-F238E27FC236}">
                  <a16:creationId xmlns:a16="http://schemas.microsoft.com/office/drawing/2014/main" id="{300E2AC0-3C29-4D1C-9675-56CB95B48F6B}"/>
                </a:ext>
              </a:extLst>
            </p:cNvPr>
            <p:cNvSpPr/>
            <p:nvPr/>
          </p:nvSpPr>
          <p:spPr>
            <a:xfrm rot="17182029">
              <a:off x="2446678" y="4178443"/>
              <a:ext cx="132611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4" name="Arrow: Down 23">
              <a:extLst>
                <a:ext uri="{FF2B5EF4-FFF2-40B4-BE49-F238E27FC236}">
                  <a16:creationId xmlns:a16="http://schemas.microsoft.com/office/drawing/2014/main" id="{A00D32A6-D6AF-4B95-BAD1-CB2B8DB82346}"/>
                </a:ext>
              </a:extLst>
            </p:cNvPr>
            <p:cNvSpPr/>
            <p:nvPr/>
          </p:nvSpPr>
          <p:spPr>
            <a:xfrm>
              <a:off x="1219200" y="4648200"/>
              <a:ext cx="132611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grpSp>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n>
                  <a:solidFill>
                    <a:schemeClr val="tx1"/>
                  </a:solidFill>
                </a:ln>
                <a:solidFill>
                  <a:schemeClr val="tx1"/>
                </a:solidFill>
              </a:rPr>
              <a:t>SA</a:t>
            </a:r>
          </a:p>
        </p:txBody>
      </p:sp>
      <p:cxnSp>
        <p:nvCxnSpPr>
          <p:cNvPr id="6" name="Straight Arrow Connector 5">
            <a:extLst>
              <a:ext uri="{FF2B5EF4-FFF2-40B4-BE49-F238E27FC236}">
                <a16:creationId xmlns:a16="http://schemas.microsoft.com/office/drawing/2014/main" id="{667652D8-DDE3-40DE-B645-B6BE2F66322B}"/>
              </a:ext>
            </a:extLst>
          </p:cNvPr>
          <p:cNvCxnSpPr>
            <a:stCxn id="14" idx="6"/>
            <a:endCxn id="17" idx="1"/>
          </p:cNvCxnSpPr>
          <p:nvPr/>
        </p:nvCxnSpPr>
        <p:spPr>
          <a:xfrm>
            <a:off x="1219200" y="3263899"/>
            <a:ext cx="538394" cy="29709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 name="Freeform: Shape 6">
            <a:extLst>
              <a:ext uri="{FF2B5EF4-FFF2-40B4-BE49-F238E27FC236}">
                <a16:creationId xmlns:a16="http://schemas.microsoft.com/office/drawing/2014/main" id="{9C2DF04D-A83A-400A-AE10-C4852DC3214F}"/>
              </a:ext>
            </a:extLst>
          </p:cNvPr>
          <p:cNvSpPr/>
          <p:nvPr/>
        </p:nvSpPr>
        <p:spPr>
          <a:xfrm>
            <a:off x="1227438" y="3100915"/>
            <a:ext cx="609747" cy="400166"/>
          </a:xfrm>
          <a:custGeom>
            <a:avLst/>
            <a:gdLst>
              <a:gd name="connsiteX0" fmla="*/ 0 w 609747"/>
              <a:gd name="connsiteY0" fmla="*/ 70653 h 400166"/>
              <a:gd name="connsiteX1" fmla="*/ 255373 w 609747"/>
              <a:gd name="connsiteY1" fmla="*/ 4750 h 400166"/>
              <a:gd name="connsiteX2" fmla="*/ 551935 w 609747"/>
              <a:gd name="connsiteY2" fmla="*/ 185982 h 400166"/>
              <a:gd name="connsiteX3" fmla="*/ 609600 w 609747"/>
              <a:gd name="connsiteY3" fmla="*/ 400166 h 400166"/>
            </a:gdLst>
            <a:ahLst/>
            <a:cxnLst>
              <a:cxn ang="0">
                <a:pos x="connsiteX0" y="connsiteY0"/>
              </a:cxn>
              <a:cxn ang="0">
                <a:pos x="connsiteX1" y="connsiteY1"/>
              </a:cxn>
              <a:cxn ang="0">
                <a:pos x="connsiteX2" y="connsiteY2"/>
              </a:cxn>
              <a:cxn ang="0">
                <a:pos x="connsiteX3" y="connsiteY3"/>
              </a:cxn>
            </a:cxnLst>
            <a:rect l="l" t="t" r="r" b="b"/>
            <a:pathLst>
              <a:path w="609747" h="400166">
                <a:moveTo>
                  <a:pt x="0" y="70653"/>
                </a:moveTo>
                <a:cubicBezTo>
                  <a:pt x="81692" y="28090"/>
                  <a:pt x="163384" y="-14472"/>
                  <a:pt x="255373" y="4750"/>
                </a:cubicBezTo>
                <a:cubicBezTo>
                  <a:pt x="347362" y="23971"/>
                  <a:pt x="492897" y="120079"/>
                  <a:pt x="551935" y="185982"/>
                </a:cubicBezTo>
                <a:cubicBezTo>
                  <a:pt x="610973" y="251885"/>
                  <a:pt x="610286" y="326025"/>
                  <a:pt x="609600" y="400166"/>
                </a:cubicBez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5F110-5A8D-425F-A4C1-9B7498BEEB3E}"/>
              </a:ext>
            </a:extLst>
          </p:cNvPr>
          <p:cNvSpPr/>
          <p:nvPr/>
        </p:nvSpPr>
        <p:spPr>
          <a:xfrm rot="14190823" flipH="1">
            <a:off x="1097010" y="3381243"/>
            <a:ext cx="609747" cy="400166"/>
          </a:xfrm>
          <a:custGeom>
            <a:avLst/>
            <a:gdLst>
              <a:gd name="connsiteX0" fmla="*/ 0 w 609747"/>
              <a:gd name="connsiteY0" fmla="*/ 70653 h 400166"/>
              <a:gd name="connsiteX1" fmla="*/ 255373 w 609747"/>
              <a:gd name="connsiteY1" fmla="*/ 4750 h 400166"/>
              <a:gd name="connsiteX2" fmla="*/ 551935 w 609747"/>
              <a:gd name="connsiteY2" fmla="*/ 185982 h 400166"/>
              <a:gd name="connsiteX3" fmla="*/ 609600 w 609747"/>
              <a:gd name="connsiteY3" fmla="*/ 400166 h 400166"/>
            </a:gdLst>
            <a:ahLst/>
            <a:cxnLst>
              <a:cxn ang="0">
                <a:pos x="connsiteX0" y="connsiteY0"/>
              </a:cxn>
              <a:cxn ang="0">
                <a:pos x="connsiteX1" y="connsiteY1"/>
              </a:cxn>
              <a:cxn ang="0">
                <a:pos x="connsiteX2" y="connsiteY2"/>
              </a:cxn>
              <a:cxn ang="0">
                <a:pos x="connsiteX3" y="connsiteY3"/>
              </a:cxn>
            </a:cxnLst>
            <a:rect l="l" t="t" r="r" b="b"/>
            <a:pathLst>
              <a:path w="609747" h="400166">
                <a:moveTo>
                  <a:pt x="0" y="70653"/>
                </a:moveTo>
                <a:cubicBezTo>
                  <a:pt x="81692" y="28090"/>
                  <a:pt x="163384" y="-14472"/>
                  <a:pt x="255373" y="4750"/>
                </a:cubicBezTo>
                <a:cubicBezTo>
                  <a:pt x="347362" y="23971"/>
                  <a:pt x="492897" y="120079"/>
                  <a:pt x="551935" y="185982"/>
                </a:cubicBezTo>
                <a:cubicBezTo>
                  <a:pt x="610973" y="251885"/>
                  <a:pt x="610286" y="326025"/>
                  <a:pt x="609600" y="400166"/>
                </a:cubicBez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ED2C89CD-95FE-436A-990B-DEA20E0D8574}"/>
              </a:ext>
            </a:extLst>
          </p:cNvPr>
          <p:cNvCxnSpPr/>
          <p:nvPr/>
        </p:nvCxnSpPr>
        <p:spPr>
          <a:xfrm flipH="1">
            <a:off x="838200" y="3216662"/>
            <a:ext cx="1244598" cy="344334"/>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733C11F-6263-4BE4-B028-B3C7938D4FBC}"/>
              </a:ext>
            </a:extLst>
          </p:cNvPr>
          <p:cNvCxnSpPr>
            <a:cxnSpLocks/>
          </p:cNvCxnSpPr>
          <p:nvPr/>
        </p:nvCxnSpPr>
        <p:spPr>
          <a:xfrm flipH="1" flipV="1">
            <a:off x="812802" y="3160866"/>
            <a:ext cx="1244598" cy="344334"/>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766FC9D-2E1E-4B64-9FC9-AD0761EB302B}"/>
              </a:ext>
            </a:extLst>
          </p:cNvPr>
          <p:cNvCxnSpPr/>
          <p:nvPr/>
        </p:nvCxnSpPr>
        <p:spPr>
          <a:xfrm flipH="1">
            <a:off x="1422402" y="4151466"/>
            <a:ext cx="1244598" cy="344334"/>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0DA4B50-C528-4837-92DD-466A1299C11D}"/>
              </a:ext>
            </a:extLst>
          </p:cNvPr>
          <p:cNvCxnSpPr>
            <a:cxnSpLocks/>
          </p:cNvCxnSpPr>
          <p:nvPr/>
        </p:nvCxnSpPr>
        <p:spPr>
          <a:xfrm flipH="1" flipV="1">
            <a:off x="1397004" y="4095670"/>
            <a:ext cx="1244598" cy="344334"/>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C1380CE-5DD8-4001-94C2-161769086D3B}"/>
              </a:ext>
            </a:extLst>
          </p:cNvPr>
          <p:cNvSpPr txBox="1"/>
          <p:nvPr/>
        </p:nvSpPr>
        <p:spPr>
          <a:xfrm>
            <a:off x="1457182" y="2792936"/>
            <a:ext cx="945117" cy="461665"/>
          </a:xfrm>
          <a:prstGeom prst="rect">
            <a:avLst/>
          </a:prstGeom>
          <a:noFill/>
        </p:spPr>
        <p:txBody>
          <a:bodyPr wrap="square" rtlCol="0">
            <a:spAutoFit/>
          </a:bodyPr>
          <a:lstStyle/>
          <a:p>
            <a:r>
              <a:rPr lang="en-US" dirty="0"/>
              <a:t>atria</a:t>
            </a:r>
          </a:p>
        </p:txBody>
      </p:sp>
      <p:sp>
        <p:nvSpPr>
          <p:cNvPr id="26" name="TextBox 25">
            <a:extLst>
              <a:ext uri="{FF2B5EF4-FFF2-40B4-BE49-F238E27FC236}">
                <a16:creationId xmlns:a16="http://schemas.microsoft.com/office/drawing/2014/main" id="{9022B17E-062F-42C7-9B7D-F8932E2419BD}"/>
              </a:ext>
            </a:extLst>
          </p:cNvPr>
          <p:cNvSpPr txBox="1"/>
          <p:nvPr/>
        </p:nvSpPr>
        <p:spPr>
          <a:xfrm>
            <a:off x="2082798" y="5014019"/>
            <a:ext cx="1584842" cy="461665"/>
          </a:xfrm>
          <a:prstGeom prst="rect">
            <a:avLst/>
          </a:prstGeom>
          <a:noFill/>
        </p:spPr>
        <p:txBody>
          <a:bodyPr wrap="square" rtlCol="0">
            <a:spAutoFit/>
          </a:bodyPr>
          <a:lstStyle/>
          <a:p>
            <a:r>
              <a:rPr lang="en-US" dirty="0"/>
              <a:t>ventricles</a:t>
            </a:r>
          </a:p>
        </p:txBody>
      </p:sp>
    </p:spTree>
    <p:extLst>
      <p:ext uri="{BB962C8B-B14F-4D97-AF65-F5344CB8AC3E}">
        <p14:creationId xmlns:p14="http://schemas.microsoft.com/office/powerpoint/2010/main" val="66117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childTnLst>
                                    <p:animEffect transition="out" filter="fade">
                                      <p:cBhvr>
                                        <p:cTn id="6" dur="3000" tmFilter="0, 0; .2, .5; .8, .5; 1, 0"/>
                                        <p:tgtEl>
                                          <p:spTgt spid="5"/>
                                        </p:tgtEl>
                                      </p:cBhvr>
                                    </p:animEffect>
                                    <p:animScale>
                                      <p:cBhvr>
                                        <p:cTn id="7" dur="1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27648-B5A0-4EAF-8B65-F70D354C1203}"/>
              </a:ext>
            </a:extLst>
          </p:cNvPr>
          <p:cNvSpPr>
            <a:spLocks noGrp="1"/>
          </p:cNvSpPr>
          <p:nvPr>
            <p:ph type="title"/>
          </p:nvPr>
        </p:nvSpPr>
        <p:spPr/>
        <p:txBody>
          <a:bodyPr/>
          <a:lstStyle/>
          <a:p>
            <a:r>
              <a:rPr lang="en-US" dirty="0"/>
              <a:t>System-level coordination</a:t>
            </a:r>
          </a:p>
        </p:txBody>
      </p:sp>
      <p:sp>
        <p:nvSpPr>
          <p:cNvPr id="3" name="Content Placeholder 2">
            <a:extLst>
              <a:ext uri="{FF2B5EF4-FFF2-40B4-BE49-F238E27FC236}">
                <a16:creationId xmlns:a16="http://schemas.microsoft.com/office/drawing/2014/main" id="{53FC07B2-9616-4FFA-AD72-5C8B6C11610E}"/>
              </a:ext>
            </a:extLst>
          </p:cNvPr>
          <p:cNvSpPr>
            <a:spLocks noGrp="1"/>
          </p:cNvSpPr>
          <p:nvPr>
            <p:ph idx="1"/>
          </p:nvPr>
        </p:nvSpPr>
        <p:spPr/>
        <p:txBody>
          <a:bodyPr/>
          <a:lstStyle/>
          <a:p>
            <a:r>
              <a:rPr lang="en-US" dirty="0"/>
              <a:t>Three oscillators; only one is needed</a:t>
            </a:r>
          </a:p>
          <a:p>
            <a:r>
              <a:rPr lang="en-US" dirty="0"/>
              <a:t>What happens if they all turn on at once?</a:t>
            </a:r>
          </a:p>
          <a:p>
            <a:pPr lvl="1"/>
            <a:r>
              <a:rPr lang="en-US" dirty="0"/>
              <a:t>chaos </a:t>
            </a:r>
            <a:r>
              <a:rPr lang="en-US" dirty="0">
                <a:sym typeface="Wingdings" panose="05000000000000000000" pitchFamily="2" charset="2"/>
              </a:rPr>
              <a:t></a:t>
            </a:r>
          </a:p>
          <a:p>
            <a:r>
              <a:rPr lang="en-US" dirty="0">
                <a:sym typeface="Wingdings" panose="05000000000000000000" pitchFamily="2" charset="2"/>
              </a:rPr>
              <a:t>Can you devise a fail-safe system to control this?</a:t>
            </a:r>
          </a:p>
          <a:p>
            <a:pPr lvl="1"/>
            <a:r>
              <a:rPr lang="en-US" dirty="0">
                <a:sym typeface="Wingdings" panose="05000000000000000000" pitchFamily="2" charset="2"/>
              </a:rPr>
              <a:t>Requirement: KISS principle (less is more)</a:t>
            </a:r>
          </a:p>
          <a:p>
            <a:pPr lvl="1"/>
            <a:r>
              <a:rPr lang="en-US" dirty="0">
                <a:sym typeface="Wingdings" panose="05000000000000000000" pitchFamily="2" charset="2"/>
              </a:rPr>
              <a:t>Hint: SA node ≈ 60 bpm; AV node ≈ 40 bpm; Purkinje ≈ 20 bpm</a:t>
            </a:r>
          </a:p>
        </p:txBody>
      </p:sp>
      <p:sp>
        <p:nvSpPr>
          <p:cNvPr id="4" name="Footer Placeholder 3">
            <a:extLst>
              <a:ext uri="{FF2B5EF4-FFF2-40B4-BE49-F238E27FC236}">
                <a16:creationId xmlns:a16="http://schemas.microsoft.com/office/drawing/2014/main" id="{C8ADCFE4-4280-47B9-86EE-F746AB52CC27}"/>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97886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40C18-9704-4A5C-BFF9-AFA63C88C9F6}"/>
              </a:ext>
            </a:extLst>
          </p:cNvPr>
          <p:cNvSpPr>
            <a:spLocks noGrp="1"/>
          </p:cNvSpPr>
          <p:nvPr>
            <p:ph type="title"/>
          </p:nvPr>
        </p:nvSpPr>
        <p:spPr/>
        <p:txBody>
          <a:bodyPr/>
          <a:lstStyle/>
          <a:p>
            <a:r>
              <a:rPr lang="en-US" dirty="0"/>
              <a:t>Normal operation</a:t>
            </a:r>
          </a:p>
        </p:txBody>
      </p:sp>
      <p:sp>
        <p:nvSpPr>
          <p:cNvPr id="4" name="Footer Placeholder 3">
            <a:extLst>
              <a:ext uri="{FF2B5EF4-FFF2-40B4-BE49-F238E27FC236}">
                <a16:creationId xmlns:a16="http://schemas.microsoft.com/office/drawing/2014/main" id="{7CB3B4BB-EB13-42D3-B428-B6CACF3E06A4}"/>
              </a:ext>
            </a:extLst>
          </p:cNvPr>
          <p:cNvSpPr>
            <a:spLocks noGrp="1"/>
          </p:cNvSpPr>
          <p:nvPr>
            <p:ph type="ftr" sz="quarter" idx="11"/>
          </p:nvPr>
        </p:nvSpPr>
        <p:spPr/>
        <p:txBody>
          <a:bodyPr/>
          <a:lstStyle/>
          <a:p>
            <a:pPr>
              <a:defRPr/>
            </a:pPr>
            <a:r>
              <a:rPr lang="en-US"/>
              <a:t>EE 123 -- Bioelectricity</a:t>
            </a:r>
            <a:endParaRPr lang="en-US" dirty="0"/>
          </a:p>
        </p:txBody>
      </p:sp>
      <p:sp>
        <p:nvSpPr>
          <p:cNvPr id="5" name="Freeform: Shape 4">
            <a:extLst>
              <a:ext uri="{FF2B5EF4-FFF2-40B4-BE49-F238E27FC236}">
                <a16:creationId xmlns:a16="http://schemas.microsoft.com/office/drawing/2014/main" id="{03647CEE-49F0-49C0-B959-09D660C0AC3A}"/>
              </a:ext>
            </a:extLst>
          </p:cNvPr>
          <p:cNvSpPr/>
          <p:nvPr/>
        </p:nvSpPr>
        <p:spPr>
          <a:xfrm>
            <a:off x="685800"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7891CF48-6F6C-40E6-8B61-AD1A5B0C0B71}"/>
              </a:ext>
            </a:extLst>
          </p:cNvPr>
          <p:cNvGrpSpPr/>
          <p:nvPr/>
        </p:nvGrpSpPr>
        <p:grpSpPr>
          <a:xfrm>
            <a:off x="965200" y="1705254"/>
            <a:ext cx="6756400" cy="1114146"/>
            <a:chOff x="965200" y="1705254"/>
            <a:chExt cx="6756400" cy="1114146"/>
          </a:xfrm>
        </p:grpSpPr>
        <p:sp>
          <p:nvSpPr>
            <p:cNvPr id="13" name="Freeform: Shape 12">
              <a:extLst>
                <a:ext uri="{FF2B5EF4-FFF2-40B4-BE49-F238E27FC236}">
                  <a16:creationId xmlns:a16="http://schemas.microsoft.com/office/drawing/2014/main" id="{8727D13E-2435-4643-A0B1-5E623DE57443}"/>
                </a:ext>
              </a:extLst>
            </p:cNvPr>
            <p:cNvSpPr/>
            <p:nvPr/>
          </p:nvSpPr>
          <p:spPr>
            <a:xfrm>
              <a:off x="9652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8007CE0-87DB-4638-B8AB-0BF3D8B52492}"/>
                </a:ext>
              </a:extLst>
            </p:cNvPr>
            <p:cNvSpPr/>
            <p:nvPr/>
          </p:nvSpPr>
          <p:spPr>
            <a:xfrm>
              <a:off x="26670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6712F6A-F56E-4E0C-A8B9-1D15AFCA65A4}"/>
                </a:ext>
              </a:extLst>
            </p:cNvPr>
            <p:cNvSpPr/>
            <p:nvPr/>
          </p:nvSpPr>
          <p:spPr>
            <a:xfrm>
              <a:off x="43434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EB6A35E-2F71-42FF-8306-1D2F1190D2FB}"/>
                </a:ext>
              </a:extLst>
            </p:cNvPr>
            <p:cNvSpPr/>
            <p:nvPr/>
          </p:nvSpPr>
          <p:spPr>
            <a:xfrm>
              <a:off x="60198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272106F-0CB3-42B8-BB86-0830C6484923}"/>
                </a:ext>
              </a:extLst>
            </p:cNvPr>
            <p:cNvSpPr txBox="1"/>
            <p:nvPr/>
          </p:nvSpPr>
          <p:spPr>
            <a:xfrm>
              <a:off x="1066800" y="2357735"/>
              <a:ext cx="3657600" cy="461665"/>
            </a:xfrm>
            <a:prstGeom prst="rect">
              <a:avLst/>
            </a:prstGeom>
            <a:noFill/>
          </p:spPr>
          <p:txBody>
            <a:bodyPr wrap="square" rtlCol="0">
              <a:spAutoFit/>
            </a:bodyPr>
            <a:lstStyle/>
            <a:p>
              <a:r>
                <a:rPr lang="en-US" dirty="0"/>
                <a:t>SA oscillator (60bpm)</a:t>
              </a:r>
            </a:p>
          </p:txBody>
        </p:sp>
      </p:grpSp>
      <p:cxnSp>
        <p:nvCxnSpPr>
          <p:cNvPr id="23" name="Straight Arrow Connector 22">
            <a:extLst>
              <a:ext uri="{FF2B5EF4-FFF2-40B4-BE49-F238E27FC236}">
                <a16:creationId xmlns:a16="http://schemas.microsoft.com/office/drawing/2014/main" id="{E2C2C723-076B-4273-B59E-22C80CAF935A}"/>
              </a:ext>
            </a:extLst>
          </p:cNvPr>
          <p:cNvCxnSpPr>
            <a:cxnSpLocks/>
            <a:endCxn id="3" idx="2"/>
          </p:cNvCxnSpPr>
          <p:nvPr/>
        </p:nvCxnSpPr>
        <p:spPr>
          <a:xfrm>
            <a:off x="1786467" y="2209580"/>
            <a:ext cx="499531" cy="1347496"/>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5967884-12FD-4954-A012-EAC2813ADF0B}"/>
              </a:ext>
            </a:extLst>
          </p:cNvPr>
          <p:cNvSpPr txBox="1"/>
          <p:nvPr/>
        </p:nvSpPr>
        <p:spPr>
          <a:xfrm>
            <a:off x="1066800" y="2819400"/>
            <a:ext cx="3657600" cy="461665"/>
          </a:xfrm>
          <a:prstGeom prst="rect">
            <a:avLst/>
          </a:prstGeom>
          <a:noFill/>
        </p:spPr>
        <p:txBody>
          <a:bodyPr wrap="square" rtlCol="0">
            <a:spAutoFit/>
          </a:bodyPr>
          <a:lstStyle/>
          <a:p>
            <a:r>
              <a:rPr lang="en-US" dirty="0"/>
              <a:t>Travels through AV node…</a:t>
            </a:r>
          </a:p>
        </p:txBody>
      </p:sp>
      <p:cxnSp>
        <p:nvCxnSpPr>
          <p:cNvPr id="8" name="Straight Connector 7">
            <a:extLst>
              <a:ext uri="{FF2B5EF4-FFF2-40B4-BE49-F238E27FC236}">
                <a16:creationId xmlns:a16="http://schemas.microsoft.com/office/drawing/2014/main" id="{B77727A7-1401-4F1E-801C-80A46ECC250A}"/>
              </a:ext>
            </a:extLst>
          </p:cNvPr>
          <p:cNvCxnSpPr>
            <a:cxnSpLocks/>
          </p:cNvCxnSpPr>
          <p:nvPr/>
        </p:nvCxnSpPr>
        <p:spPr>
          <a:xfrm flipV="1">
            <a:off x="1786467" y="4957295"/>
            <a:ext cx="499533" cy="1914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144161E2-C1D0-4672-BF22-A6AB9BA7D549}"/>
              </a:ext>
            </a:extLst>
          </p:cNvPr>
          <p:cNvGrpSpPr/>
          <p:nvPr/>
        </p:nvGrpSpPr>
        <p:grpSpPr>
          <a:xfrm>
            <a:off x="2269064" y="3692967"/>
            <a:ext cx="1100667" cy="1283470"/>
            <a:chOff x="2269064" y="3692967"/>
            <a:chExt cx="1100667" cy="1283470"/>
          </a:xfrm>
        </p:grpSpPr>
        <p:sp>
          <p:nvSpPr>
            <p:cNvPr id="3" name="Freeform: Shape 2">
              <a:extLst>
                <a:ext uri="{FF2B5EF4-FFF2-40B4-BE49-F238E27FC236}">
                  <a16:creationId xmlns:a16="http://schemas.microsoft.com/office/drawing/2014/main" id="{2C5FD2AA-A18A-49DA-A127-A27CE2D0EA31}"/>
                </a:ext>
              </a:extLst>
            </p:cNvPr>
            <p:cNvSpPr/>
            <p:nvPr/>
          </p:nvSpPr>
          <p:spPr>
            <a:xfrm>
              <a:off x="2269064"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6C936121-B81F-4B35-A77C-FDDE937E96B4}"/>
                </a:ext>
              </a:extLst>
            </p:cNvPr>
            <p:cNvCxnSpPr>
              <a:cxnSpLocks/>
            </p:cNvCxnSpPr>
            <p:nvPr/>
          </p:nvCxnSpPr>
          <p:spPr>
            <a:xfrm flipV="1">
              <a:off x="2269066" y="4648200"/>
              <a:ext cx="0" cy="304801"/>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73D8245E-CFBA-4138-A4FA-CF527523ECC3}"/>
              </a:ext>
            </a:extLst>
          </p:cNvPr>
          <p:cNvSpPr txBox="1"/>
          <p:nvPr/>
        </p:nvSpPr>
        <p:spPr>
          <a:xfrm>
            <a:off x="501647" y="5445790"/>
            <a:ext cx="3534833" cy="461665"/>
          </a:xfrm>
          <a:prstGeom prst="rect">
            <a:avLst/>
          </a:prstGeom>
          <a:noFill/>
          <a:ln>
            <a:noFill/>
          </a:ln>
        </p:spPr>
        <p:txBody>
          <a:bodyPr wrap="square" rtlCol="0">
            <a:spAutoFit/>
          </a:bodyPr>
          <a:lstStyle/>
          <a:p>
            <a:r>
              <a:rPr lang="en-US" dirty="0"/>
              <a:t>AV-node action potentials</a:t>
            </a:r>
          </a:p>
        </p:txBody>
      </p:sp>
      <p:cxnSp>
        <p:nvCxnSpPr>
          <p:cNvPr id="27" name="Straight Arrow Connector 26">
            <a:extLst>
              <a:ext uri="{FF2B5EF4-FFF2-40B4-BE49-F238E27FC236}">
                <a16:creationId xmlns:a16="http://schemas.microsoft.com/office/drawing/2014/main" id="{9A4B08CA-6DDC-401D-ABA2-8EAE6B6531C8}"/>
              </a:ext>
            </a:extLst>
          </p:cNvPr>
          <p:cNvCxnSpPr>
            <a:cxnSpLocks/>
          </p:cNvCxnSpPr>
          <p:nvPr/>
        </p:nvCxnSpPr>
        <p:spPr>
          <a:xfrm flipV="1">
            <a:off x="1598731" y="5064568"/>
            <a:ext cx="1" cy="461664"/>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273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40C18-9704-4A5C-BFF9-AFA63C88C9F6}"/>
              </a:ext>
            </a:extLst>
          </p:cNvPr>
          <p:cNvSpPr>
            <a:spLocks noGrp="1"/>
          </p:cNvSpPr>
          <p:nvPr>
            <p:ph type="title"/>
          </p:nvPr>
        </p:nvSpPr>
        <p:spPr/>
        <p:txBody>
          <a:bodyPr/>
          <a:lstStyle/>
          <a:p>
            <a:r>
              <a:rPr lang="en-US" dirty="0"/>
              <a:t>Normal operation</a:t>
            </a:r>
          </a:p>
        </p:txBody>
      </p:sp>
      <p:sp>
        <p:nvSpPr>
          <p:cNvPr id="4" name="Footer Placeholder 3">
            <a:extLst>
              <a:ext uri="{FF2B5EF4-FFF2-40B4-BE49-F238E27FC236}">
                <a16:creationId xmlns:a16="http://schemas.microsoft.com/office/drawing/2014/main" id="{7CB3B4BB-EB13-42D3-B428-B6CACF3E06A4}"/>
              </a:ext>
            </a:extLst>
          </p:cNvPr>
          <p:cNvSpPr>
            <a:spLocks noGrp="1"/>
          </p:cNvSpPr>
          <p:nvPr>
            <p:ph type="ftr" sz="quarter" idx="11"/>
          </p:nvPr>
        </p:nvSpPr>
        <p:spPr/>
        <p:txBody>
          <a:bodyPr/>
          <a:lstStyle/>
          <a:p>
            <a:pPr>
              <a:defRPr/>
            </a:pPr>
            <a:r>
              <a:rPr lang="en-US"/>
              <a:t>EE 123 -- Bioelectricity</a:t>
            </a:r>
            <a:endParaRPr lang="en-US" dirty="0"/>
          </a:p>
        </p:txBody>
      </p:sp>
      <p:sp>
        <p:nvSpPr>
          <p:cNvPr id="5" name="Freeform: Shape 4">
            <a:extLst>
              <a:ext uri="{FF2B5EF4-FFF2-40B4-BE49-F238E27FC236}">
                <a16:creationId xmlns:a16="http://schemas.microsoft.com/office/drawing/2014/main" id="{03647CEE-49F0-49C0-B959-09D660C0AC3A}"/>
              </a:ext>
            </a:extLst>
          </p:cNvPr>
          <p:cNvSpPr/>
          <p:nvPr/>
        </p:nvSpPr>
        <p:spPr>
          <a:xfrm>
            <a:off x="685800"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6C53DBAF-E904-4608-A0AA-535B6D613842}"/>
              </a:ext>
            </a:extLst>
          </p:cNvPr>
          <p:cNvSpPr/>
          <p:nvPr/>
        </p:nvSpPr>
        <p:spPr>
          <a:xfrm>
            <a:off x="2269064"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1BEEE9B8-110D-412E-82E7-D244BEA1479E}"/>
              </a:ext>
            </a:extLst>
          </p:cNvPr>
          <p:cNvSpPr/>
          <p:nvPr/>
        </p:nvSpPr>
        <p:spPr>
          <a:xfrm>
            <a:off x="5647265"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DBD3F2F-D34C-47C8-AA01-7CDF4DF1DFBF}"/>
              </a:ext>
            </a:extLst>
          </p:cNvPr>
          <p:cNvSpPr txBox="1"/>
          <p:nvPr/>
        </p:nvSpPr>
        <p:spPr>
          <a:xfrm>
            <a:off x="6002866" y="5152746"/>
            <a:ext cx="2895585" cy="830997"/>
          </a:xfrm>
          <a:prstGeom prst="rect">
            <a:avLst/>
          </a:prstGeom>
          <a:noFill/>
        </p:spPr>
        <p:txBody>
          <a:bodyPr wrap="square" rtlCol="0">
            <a:spAutoFit/>
          </a:bodyPr>
          <a:lstStyle/>
          <a:p>
            <a:r>
              <a:rPr lang="en-US" dirty="0"/>
              <a:t>Here’s the next fire </a:t>
            </a:r>
            <a:r>
              <a:rPr lang="en-US" i="1" dirty="0"/>
              <a:t>if input breaks </a:t>
            </a:r>
            <a:r>
              <a:rPr lang="en-US" dirty="0"/>
              <a:t>(40 bpm)</a:t>
            </a:r>
          </a:p>
        </p:txBody>
      </p:sp>
      <p:grpSp>
        <p:nvGrpSpPr>
          <p:cNvPr id="26" name="Group 25">
            <a:extLst>
              <a:ext uri="{FF2B5EF4-FFF2-40B4-BE49-F238E27FC236}">
                <a16:creationId xmlns:a16="http://schemas.microsoft.com/office/drawing/2014/main" id="{7891CF48-6F6C-40E6-8B61-AD1A5B0C0B71}"/>
              </a:ext>
            </a:extLst>
          </p:cNvPr>
          <p:cNvGrpSpPr/>
          <p:nvPr/>
        </p:nvGrpSpPr>
        <p:grpSpPr>
          <a:xfrm>
            <a:off x="965200" y="1705254"/>
            <a:ext cx="6756400" cy="1114146"/>
            <a:chOff x="965200" y="1705254"/>
            <a:chExt cx="6756400" cy="1114146"/>
          </a:xfrm>
        </p:grpSpPr>
        <p:sp>
          <p:nvSpPr>
            <p:cNvPr id="13" name="Freeform: Shape 12">
              <a:extLst>
                <a:ext uri="{FF2B5EF4-FFF2-40B4-BE49-F238E27FC236}">
                  <a16:creationId xmlns:a16="http://schemas.microsoft.com/office/drawing/2014/main" id="{8727D13E-2435-4643-A0B1-5E623DE57443}"/>
                </a:ext>
              </a:extLst>
            </p:cNvPr>
            <p:cNvSpPr/>
            <p:nvPr/>
          </p:nvSpPr>
          <p:spPr>
            <a:xfrm>
              <a:off x="9652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8007CE0-87DB-4638-B8AB-0BF3D8B52492}"/>
                </a:ext>
              </a:extLst>
            </p:cNvPr>
            <p:cNvSpPr/>
            <p:nvPr/>
          </p:nvSpPr>
          <p:spPr>
            <a:xfrm>
              <a:off x="26670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6712F6A-F56E-4E0C-A8B9-1D15AFCA65A4}"/>
                </a:ext>
              </a:extLst>
            </p:cNvPr>
            <p:cNvSpPr/>
            <p:nvPr/>
          </p:nvSpPr>
          <p:spPr>
            <a:xfrm>
              <a:off x="43434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EB6A35E-2F71-42FF-8306-1D2F1190D2FB}"/>
                </a:ext>
              </a:extLst>
            </p:cNvPr>
            <p:cNvSpPr/>
            <p:nvPr/>
          </p:nvSpPr>
          <p:spPr>
            <a:xfrm>
              <a:off x="60198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272106F-0CB3-42B8-BB86-0830C6484923}"/>
                </a:ext>
              </a:extLst>
            </p:cNvPr>
            <p:cNvSpPr txBox="1"/>
            <p:nvPr/>
          </p:nvSpPr>
          <p:spPr>
            <a:xfrm>
              <a:off x="1066800" y="2357735"/>
              <a:ext cx="3657600" cy="461665"/>
            </a:xfrm>
            <a:prstGeom prst="rect">
              <a:avLst/>
            </a:prstGeom>
            <a:noFill/>
          </p:spPr>
          <p:txBody>
            <a:bodyPr wrap="square" rtlCol="0">
              <a:spAutoFit/>
            </a:bodyPr>
            <a:lstStyle/>
            <a:p>
              <a:r>
                <a:rPr lang="en-US" dirty="0"/>
                <a:t>SA oscillator (60bpm)</a:t>
              </a:r>
            </a:p>
          </p:txBody>
        </p:sp>
      </p:grpSp>
      <p:cxnSp>
        <p:nvCxnSpPr>
          <p:cNvPr id="23" name="Straight Arrow Connector 22">
            <a:extLst>
              <a:ext uri="{FF2B5EF4-FFF2-40B4-BE49-F238E27FC236}">
                <a16:creationId xmlns:a16="http://schemas.microsoft.com/office/drawing/2014/main" id="{E2C2C723-076B-4273-B59E-22C80CAF935A}"/>
              </a:ext>
            </a:extLst>
          </p:cNvPr>
          <p:cNvCxnSpPr>
            <a:cxnSpLocks/>
          </p:cNvCxnSpPr>
          <p:nvPr/>
        </p:nvCxnSpPr>
        <p:spPr>
          <a:xfrm>
            <a:off x="1786467" y="2209577"/>
            <a:ext cx="465664" cy="136923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5967884-12FD-4954-A012-EAC2813ADF0B}"/>
              </a:ext>
            </a:extLst>
          </p:cNvPr>
          <p:cNvSpPr txBox="1"/>
          <p:nvPr/>
        </p:nvSpPr>
        <p:spPr>
          <a:xfrm>
            <a:off x="1066800" y="2819400"/>
            <a:ext cx="3657600" cy="461665"/>
          </a:xfrm>
          <a:prstGeom prst="rect">
            <a:avLst/>
          </a:prstGeom>
          <a:noFill/>
        </p:spPr>
        <p:txBody>
          <a:bodyPr wrap="square" rtlCol="0">
            <a:spAutoFit/>
          </a:bodyPr>
          <a:lstStyle/>
          <a:p>
            <a:r>
              <a:rPr lang="en-US" dirty="0"/>
              <a:t>Travels through AV node…</a:t>
            </a:r>
          </a:p>
        </p:txBody>
      </p:sp>
      <p:cxnSp>
        <p:nvCxnSpPr>
          <p:cNvPr id="8" name="Straight Connector 7">
            <a:extLst>
              <a:ext uri="{FF2B5EF4-FFF2-40B4-BE49-F238E27FC236}">
                <a16:creationId xmlns:a16="http://schemas.microsoft.com/office/drawing/2014/main" id="{B77727A7-1401-4F1E-801C-80A46ECC250A}"/>
              </a:ext>
            </a:extLst>
          </p:cNvPr>
          <p:cNvCxnSpPr>
            <a:cxnSpLocks/>
          </p:cNvCxnSpPr>
          <p:nvPr/>
        </p:nvCxnSpPr>
        <p:spPr>
          <a:xfrm flipV="1">
            <a:off x="1786467" y="4957295"/>
            <a:ext cx="499533" cy="1914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5E6D15E-9E0E-43F7-BB9F-C6F056EF410A}"/>
              </a:ext>
            </a:extLst>
          </p:cNvPr>
          <p:cNvCxnSpPr>
            <a:cxnSpLocks/>
            <a:endCxn id="7" idx="0"/>
          </p:cNvCxnSpPr>
          <p:nvPr/>
        </p:nvCxnSpPr>
        <p:spPr>
          <a:xfrm flipV="1">
            <a:off x="3386664" y="4849437"/>
            <a:ext cx="2260601" cy="122706"/>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37652E6-E316-4637-B8DC-9765F6DC6DE0}"/>
              </a:ext>
            </a:extLst>
          </p:cNvPr>
          <p:cNvCxnSpPr>
            <a:cxnSpLocks/>
            <a:stCxn id="12" idx="1"/>
          </p:cNvCxnSpPr>
          <p:nvPr/>
        </p:nvCxnSpPr>
        <p:spPr>
          <a:xfrm flipH="1" flipV="1">
            <a:off x="5774272" y="4849437"/>
            <a:ext cx="228594" cy="718808"/>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5286F54-A29C-43A9-8E65-361870E45ECC}"/>
              </a:ext>
            </a:extLst>
          </p:cNvPr>
          <p:cNvCxnSpPr>
            <a:cxnSpLocks/>
          </p:cNvCxnSpPr>
          <p:nvPr/>
        </p:nvCxnSpPr>
        <p:spPr>
          <a:xfrm>
            <a:off x="3420536" y="2209800"/>
            <a:ext cx="465664" cy="136923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E6CDC11-50F5-40C7-9B91-8DFCBB36A2BF}"/>
              </a:ext>
            </a:extLst>
          </p:cNvPr>
          <p:cNvCxnSpPr>
            <a:cxnSpLocks/>
          </p:cNvCxnSpPr>
          <p:nvPr/>
        </p:nvCxnSpPr>
        <p:spPr>
          <a:xfrm flipH="1">
            <a:off x="3386668" y="4953000"/>
            <a:ext cx="558798"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0D1611-29AE-48F3-B039-4517AF27D306}"/>
              </a:ext>
            </a:extLst>
          </p:cNvPr>
          <p:cNvCxnSpPr>
            <a:cxnSpLocks/>
          </p:cNvCxnSpPr>
          <p:nvPr/>
        </p:nvCxnSpPr>
        <p:spPr>
          <a:xfrm flipV="1">
            <a:off x="3945466" y="4648200"/>
            <a:ext cx="0" cy="304801"/>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F599A5-B5B5-42C6-870F-25E5FFE36B9F}"/>
              </a:ext>
            </a:extLst>
          </p:cNvPr>
          <p:cNvCxnSpPr>
            <a:cxnSpLocks/>
          </p:cNvCxnSpPr>
          <p:nvPr/>
        </p:nvCxnSpPr>
        <p:spPr>
          <a:xfrm flipV="1">
            <a:off x="2269066" y="4648200"/>
            <a:ext cx="0" cy="304801"/>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1659951-79F9-4875-9E16-36250B47AC46}"/>
              </a:ext>
            </a:extLst>
          </p:cNvPr>
          <p:cNvSpPr txBox="1"/>
          <p:nvPr/>
        </p:nvSpPr>
        <p:spPr>
          <a:xfrm>
            <a:off x="5486400" y="2660264"/>
            <a:ext cx="3534833" cy="830997"/>
          </a:xfrm>
          <a:prstGeom prst="rect">
            <a:avLst/>
          </a:prstGeom>
          <a:noFill/>
          <a:ln>
            <a:solidFill>
              <a:schemeClr val="accent2"/>
            </a:solidFill>
          </a:ln>
        </p:spPr>
        <p:txBody>
          <a:bodyPr wrap="square" rtlCol="0">
            <a:spAutoFit/>
          </a:bodyPr>
          <a:lstStyle/>
          <a:p>
            <a:r>
              <a:rPr lang="en-US" dirty="0"/>
              <a:t>So the ventricular rhythm gets driven by the SA node</a:t>
            </a:r>
          </a:p>
        </p:txBody>
      </p:sp>
      <p:sp>
        <p:nvSpPr>
          <p:cNvPr id="31" name="TextBox 30">
            <a:extLst>
              <a:ext uri="{FF2B5EF4-FFF2-40B4-BE49-F238E27FC236}">
                <a16:creationId xmlns:a16="http://schemas.microsoft.com/office/drawing/2014/main" id="{6BBB0200-2E71-4C7F-A71B-1AB4E4826696}"/>
              </a:ext>
            </a:extLst>
          </p:cNvPr>
          <p:cNvSpPr txBox="1"/>
          <p:nvPr/>
        </p:nvSpPr>
        <p:spPr>
          <a:xfrm>
            <a:off x="501647" y="5445790"/>
            <a:ext cx="3534833" cy="461665"/>
          </a:xfrm>
          <a:prstGeom prst="rect">
            <a:avLst/>
          </a:prstGeom>
          <a:noFill/>
          <a:ln>
            <a:noFill/>
          </a:ln>
        </p:spPr>
        <p:txBody>
          <a:bodyPr wrap="square" rtlCol="0">
            <a:spAutoFit/>
          </a:bodyPr>
          <a:lstStyle/>
          <a:p>
            <a:r>
              <a:rPr lang="en-US" dirty="0"/>
              <a:t>AV-node action potentials</a:t>
            </a:r>
          </a:p>
        </p:txBody>
      </p:sp>
      <p:cxnSp>
        <p:nvCxnSpPr>
          <p:cNvPr id="32" name="Straight Arrow Connector 31">
            <a:extLst>
              <a:ext uri="{FF2B5EF4-FFF2-40B4-BE49-F238E27FC236}">
                <a16:creationId xmlns:a16="http://schemas.microsoft.com/office/drawing/2014/main" id="{77EF8B73-C4C6-410C-81CC-8731B99B7516}"/>
              </a:ext>
            </a:extLst>
          </p:cNvPr>
          <p:cNvCxnSpPr>
            <a:cxnSpLocks/>
          </p:cNvCxnSpPr>
          <p:nvPr/>
        </p:nvCxnSpPr>
        <p:spPr>
          <a:xfrm flipV="1">
            <a:off x="1598731" y="5064568"/>
            <a:ext cx="1" cy="461664"/>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26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grpId="0" nodeType="clickEffect">
                                  <p:stCondLst>
                                    <p:cond delay="0"/>
                                  </p:stCondLst>
                                  <p:childTnLst>
                                    <p:animMotion origin="layout" path="M 2.22222E-6 -4.44444E-6 L -0.18611 -4.44444E-6 " pathEditMode="relative" rAng="0" ptsTypes="AA">
                                      <p:cBhvr>
                                        <p:cTn id="11" dur="2000" fill="hold"/>
                                        <p:tgtEl>
                                          <p:spTgt spid="7"/>
                                        </p:tgtEl>
                                        <p:attrNameLst>
                                          <p:attrName>ppt_x</p:attrName>
                                          <p:attrName>ppt_y</p:attrName>
                                        </p:attrNameLst>
                                      </p:cBhvr>
                                      <p:rCtr x="-9306" y="0"/>
                                    </p:animMotion>
                                  </p:childTnLst>
                                </p:cTn>
                              </p:par>
                              <p:par>
                                <p:cTn id="12" presetID="10" presetClass="exit" presetSubtype="0" fill="hold" nodeType="withEffect">
                                  <p:stCondLst>
                                    <p:cond delay="0"/>
                                  </p:stCondLst>
                                  <p:childTnLst>
                                    <p:animEffect transition="out" filter="fade">
                                      <p:cBhvr>
                                        <p:cTn id="13" dur="500"/>
                                        <p:tgtEl>
                                          <p:spTgt spid="21"/>
                                        </p:tgtEl>
                                      </p:cBhvr>
                                    </p:animEffect>
                                    <p:set>
                                      <p:cBhvr>
                                        <p:cTn id="14" dur="1" fill="hold">
                                          <p:stCondLst>
                                            <p:cond delay="499"/>
                                          </p:stCondLst>
                                        </p:cTn>
                                        <p:tgtEl>
                                          <p:spTgt spid="21"/>
                                        </p:tgtEl>
                                        <p:attrNameLst>
                                          <p:attrName>style.visibility</p:attrName>
                                        </p:attrNameLst>
                                      </p:cBhvr>
                                      <p:to>
                                        <p:strVal val="hidden"/>
                                      </p:to>
                                    </p:se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24"/>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3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3A978-A896-4896-BDDC-924C28EB0212}"/>
              </a:ext>
            </a:extLst>
          </p:cNvPr>
          <p:cNvSpPr>
            <a:spLocks noGrp="1"/>
          </p:cNvSpPr>
          <p:nvPr>
            <p:ph type="title"/>
          </p:nvPr>
        </p:nvSpPr>
        <p:spPr>
          <a:xfrm>
            <a:off x="3886200" y="304800"/>
            <a:ext cx="4572000" cy="1143000"/>
          </a:xfrm>
        </p:spPr>
        <p:txBody>
          <a:bodyPr/>
          <a:lstStyle/>
          <a:p>
            <a:endParaRPr lang="en-US" dirty="0"/>
          </a:p>
        </p:txBody>
      </p:sp>
      <p:sp>
        <p:nvSpPr>
          <p:cNvPr id="3" name="Content Placeholder 2">
            <a:extLst>
              <a:ext uri="{FF2B5EF4-FFF2-40B4-BE49-F238E27FC236}">
                <a16:creationId xmlns:a16="http://schemas.microsoft.com/office/drawing/2014/main" id="{083CAB59-545C-42F3-9190-A892F4297EFC}"/>
              </a:ext>
            </a:extLst>
          </p:cNvPr>
          <p:cNvSpPr>
            <a:spLocks noGrp="1"/>
          </p:cNvSpPr>
          <p:nvPr>
            <p:ph idx="1"/>
          </p:nvPr>
        </p:nvSpPr>
        <p:spPr>
          <a:xfrm>
            <a:off x="4419600" y="1295400"/>
            <a:ext cx="4343400" cy="4876800"/>
          </a:xfrm>
        </p:spPr>
        <p:txBody>
          <a:bodyPr/>
          <a:lstStyle/>
          <a:p>
            <a:r>
              <a:rPr lang="en-US" dirty="0"/>
              <a:t>Each downstream oscillator is slower than the upstream one</a:t>
            </a:r>
          </a:p>
          <a:p>
            <a:r>
              <a:rPr lang="en-US" dirty="0"/>
              <a:t>Downstream ones </a:t>
            </a:r>
            <a:r>
              <a:rPr lang="en-US" i="1" dirty="0"/>
              <a:t>never fire unless the upstream one is stopped</a:t>
            </a:r>
            <a:endParaRPr lang="en-US" dirty="0"/>
          </a:p>
          <a:p>
            <a:pPr lvl="1">
              <a:spcBef>
                <a:spcPts val="0"/>
              </a:spcBef>
            </a:pPr>
            <a:r>
              <a:rPr lang="en-US" dirty="0"/>
              <a:t>Upstream AP comes in before downstream funny channels would cause </a:t>
            </a:r>
            <a:r>
              <a:rPr lang="en-US" dirty="0" err="1"/>
              <a:t>refiring</a:t>
            </a:r>
            <a:endParaRPr lang="en-US" dirty="0"/>
          </a:p>
          <a:p>
            <a:pPr lvl="1">
              <a:spcBef>
                <a:spcPts val="0"/>
              </a:spcBef>
            </a:pPr>
            <a:r>
              <a:rPr lang="en-US" dirty="0"/>
              <a:t>Funny channels are mostly irrelevant – for now</a:t>
            </a:r>
          </a:p>
          <a:p>
            <a:pPr marL="457200" lvl="1" indent="0">
              <a:buNone/>
            </a:pPr>
            <a:endParaRPr lang="en-US" dirty="0"/>
          </a:p>
        </p:txBody>
      </p:sp>
      <p:sp>
        <p:nvSpPr>
          <p:cNvPr id="4" name="Footer Placeholder 3">
            <a:extLst>
              <a:ext uri="{FF2B5EF4-FFF2-40B4-BE49-F238E27FC236}">
                <a16:creationId xmlns:a16="http://schemas.microsoft.com/office/drawing/2014/main" id="{2E22D87E-2D56-4FF4-953C-283EC2FA3D08}"/>
              </a:ext>
            </a:extLst>
          </p:cNvPr>
          <p:cNvSpPr>
            <a:spLocks noGrp="1"/>
          </p:cNvSpPr>
          <p:nvPr>
            <p:ph type="ftr" sz="quarter" idx="11"/>
          </p:nvPr>
        </p:nvSpPr>
        <p:spPr>
          <a:xfrm>
            <a:off x="4191000" y="6400800"/>
            <a:ext cx="2895600" cy="304800"/>
          </a:xfrm>
        </p:spPr>
        <p:txBody>
          <a:bodyPr/>
          <a:lstStyle/>
          <a:p>
            <a:pPr>
              <a:defRPr/>
            </a:pPr>
            <a:r>
              <a:rPr lang="en-US" dirty="0"/>
              <a:t>EE 123 -- Bioelectricity</a:t>
            </a:r>
          </a:p>
        </p:txBody>
      </p:sp>
      <p:pic>
        <p:nvPicPr>
          <p:cNvPr id="5" name="Picture 4">
            <a:extLst>
              <a:ext uri="{FF2B5EF4-FFF2-40B4-BE49-F238E27FC236}">
                <a16:creationId xmlns:a16="http://schemas.microsoft.com/office/drawing/2014/main" id="{21742A12-2A1F-4537-B4BE-71A6886029F4}"/>
              </a:ext>
            </a:extLst>
          </p:cNvPr>
          <p:cNvPicPr>
            <a:picLocks noChangeAspect="1"/>
          </p:cNvPicPr>
          <p:nvPr/>
        </p:nvPicPr>
        <p:blipFill>
          <a:blip r:embed="rId2"/>
          <a:stretch>
            <a:fillRect/>
          </a:stretch>
        </p:blipFill>
        <p:spPr>
          <a:xfrm>
            <a:off x="152400" y="901651"/>
            <a:ext cx="3655979" cy="5880149"/>
          </a:xfrm>
          <a:prstGeom prst="rect">
            <a:avLst/>
          </a:prstGeom>
        </p:spPr>
      </p:pic>
      <p:sp>
        <p:nvSpPr>
          <p:cNvPr id="6" name="TextBox 5">
            <a:extLst>
              <a:ext uri="{FF2B5EF4-FFF2-40B4-BE49-F238E27FC236}">
                <a16:creationId xmlns:a16="http://schemas.microsoft.com/office/drawing/2014/main" id="{5AD19640-8F96-434B-A031-638CA0E134F3}"/>
              </a:ext>
            </a:extLst>
          </p:cNvPr>
          <p:cNvSpPr txBox="1"/>
          <p:nvPr/>
        </p:nvSpPr>
        <p:spPr>
          <a:xfrm>
            <a:off x="33866" y="414635"/>
            <a:ext cx="2937933" cy="461665"/>
          </a:xfrm>
          <a:prstGeom prst="rect">
            <a:avLst/>
          </a:prstGeom>
          <a:noFill/>
        </p:spPr>
        <p:txBody>
          <a:bodyPr wrap="square" rtlCol="0">
            <a:spAutoFit/>
          </a:bodyPr>
          <a:lstStyle/>
          <a:p>
            <a:r>
              <a:rPr lang="en-US" dirty="0"/>
              <a:t>Lippincott, Fig 16.12</a:t>
            </a:r>
          </a:p>
        </p:txBody>
      </p:sp>
      <p:sp>
        <p:nvSpPr>
          <p:cNvPr id="7" name="TextBox 6">
            <a:extLst>
              <a:ext uri="{FF2B5EF4-FFF2-40B4-BE49-F238E27FC236}">
                <a16:creationId xmlns:a16="http://schemas.microsoft.com/office/drawing/2014/main" id="{14FFF103-AACF-4710-9BD4-10B931917FE2}"/>
              </a:ext>
            </a:extLst>
          </p:cNvPr>
          <p:cNvSpPr txBox="1"/>
          <p:nvPr/>
        </p:nvSpPr>
        <p:spPr>
          <a:xfrm>
            <a:off x="1600200" y="1827133"/>
            <a:ext cx="2133600" cy="306467"/>
          </a:xfrm>
          <a:prstGeom prst="roundRect">
            <a:avLst/>
          </a:prstGeom>
          <a:solidFill>
            <a:schemeClr val="bg1"/>
          </a:solidFill>
          <a:ln cap="rnd">
            <a:solidFill>
              <a:schemeClr val="tx1"/>
            </a:solidFill>
          </a:ln>
          <a:effectLst/>
        </p:spPr>
        <p:txBody>
          <a:bodyPr wrap="square" tIns="0" bIns="0" rtlCol="0">
            <a:spAutoFit/>
          </a:bodyPr>
          <a:lstStyle/>
          <a:p>
            <a:r>
              <a:rPr lang="en-US" sz="1800" dirty="0"/>
              <a:t>SA node: 60+ BPM</a:t>
            </a:r>
          </a:p>
        </p:txBody>
      </p:sp>
    </p:spTree>
    <p:extLst>
      <p:ext uri="{BB962C8B-B14F-4D97-AF65-F5344CB8AC3E}">
        <p14:creationId xmlns:p14="http://schemas.microsoft.com/office/powerpoint/2010/main" val="62316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40C18-9704-4A5C-BFF9-AFA63C88C9F6}"/>
              </a:ext>
            </a:extLst>
          </p:cNvPr>
          <p:cNvSpPr>
            <a:spLocks noGrp="1"/>
          </p:cNvSpPr>
          <p:nvPr>
            <p:ph type="title"/>
          </p:nvPr>
        </p:nvSpPr>
        <p:spPr/>
        <p:txBody>
          <a:bodyPr/>
          <a:lstStyle/>
          <a:p>
            <a:r>
              <a:rPr lang="en-US" dirty="0"/>
              <a:t>What can go wrong?</a:t>
            </a:r>
          </a:p>
        </p:txBody>
      </p:sp>
      <p:sp>
        <p:nvSpPr>
          <p:cNvPr id="4" name="Footer Placeholder 3">
            <a:extLst>
              <a:ext uri="{FF2B5EF4-FFF2-40B4-BE49-F238E27FC236}">
                <a16:creationId xmlns:a16="http://schemas.microsoft.com/office/drawing/2014/main" id="{7CB3B4BB-EB13-42D3-B428-B6CACF3E06A4}"/>
              </a:ext>
            </a:extLst>
          </p:cNvPr>
          <p:cNvSpPr>
            <a:spLocks noGrp="1"/>
          </p:cNvSpPr>
          <p:nvPr>
            <p:ph type="ftr" sz="quarter" idx="11"/>
          </p:nvPr>
        </p:nvSpPr>
        <p:spPr/>
        <p:txBody>
          <a:bodyPr/>
          <a:lstStyle/>
          <a:p>
            <a:pPr>
              <a:defRPr/>
            </a:pPr>
            <a:r>
              <a:rPr lang="en-US"/>
              <a:t>EE 123 -- Bioelectricity</a:t>
            </a:r>
            <a:endParaRPr lang="en-US" dirty="0"/>
          </a:p>
        </p:txBody>
      </p:sp>
      <p:sp>
        <p:nvSpPr>
          <p:cNvPr id="5" name="Freeform: Shape 4">
            <a:extLst>
              <a:ext uri="{FF2B5EF4-FFF2-40B4-BE49-F238E27FC236}">
                <a16:creationId xmlns:a16="http://schemas.microsoft.com/office/drawing/2014/main" id="{03647CEE-49F0-49C0-B959-09D660C0AC3A}"/>
              </a:ext>
            </a:extLst>
          </p:cNvPr>
          <p:cNvSpPr/>
          <p:nvPr/>
        </p:nvSpPr>
        <p:spPr>
          <a:xfrm>
            <a:off x="228600"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6C53DBAF-E904-4608-A0AA-535B6D613842}"/>
              </a:ext>
            </a:extLst>
          </p:cNvPr>
          <p:cNvSpPr/>
          <p:nvPr/>
        </p:nvSpPr>
        <p:spPr>
          <a:xfrm>
            <a:off x="1811864"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1BEEE9B8-110D-412E-82E7-D244BEA1479E}"/>
              </a:ext>
            </a:extLst>
          </p:cNvPr>
          <p:cNvSpPr/>
          <p:nvPr/>
        </p:nvSpPr>
        <p:spPr>
          <a:xfrm>
            <a:off x="3488266"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727D13E-2435-4643-A0B1-5E623DE57443}"/>
              </a:ext>
            </a:extLst>
          </p:cNvPr>
          <p:cNvSpPr/>
          <p:nvPr/>
        </p:nvSpPr>
        <p:spPr>
          <a:xfrm>
            <a:off x="5080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8007CE0-87DB-4638-B8AB-0BF3D8B52492}"/>
              </a:ext>
            </a:extLst>
          </p:cNvPr>
          <p:cNvSpPr/>
          <p:nvPr/>
        </p:nvSpPr>
        <p:spPr>
          <a:xfrm>
            <a:off x="22098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6712F6A-F56E-4E0C-A8B9-1D15AFCA65A4}"/>
              </a:ext>
            </a:extLst>
          </p:cNvPr>
          <p:cNvSpPr/>
          <p:nvPr/>
        </p:nvSpPr>
        <p:spPr>
          <a:xfrm>
            <a:off x="38862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EB6A35E-2F71-42FF-8306-1D2F1190D2FB}"/>
              </a:ext>
            </a:extLst>
          </p:cNvPr>
          <p:cNvSpPr/>
          <p:nvPr/>
        </p:nvSpPr>
        <p:spPr>
          <a:xfrm>
            <a:off x="55626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E2C2C723-076B-4273-B59E-22C80CAF935A}"/>
              </a:ext>
            </a:extLst>
          </p:cNvPr>
          <p:cNvCxnSpPr>
            <a:cxnSpLocks/>
          </p:cNvCxnSpPr>
          <p:nvPr/>
        </p:nvCxnSpPr>
        <p:spPr>
          <a:xfrm>
            <a:off x="1329267" y="2209577"/>
            <a:ext cx="465664" cy="136923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5967884-12FD-4954-A012-EAC2813ADF0B}"/>
              </a:ext>
            </a:extLst>
          </p:cNvPr>
          <p:cNvSpPr txBox="1"/>
          <p:nvPr/>
        </p:nvSpPr>
        <p:spPr>
          <a:xfrm>
            <a:off x="609600" y="2819400"/>
            <a:ext cx="3657600" cy="461665"/>
          </a:xfrm>
          <a:prstGeom prst="rect">
            <a:avLst/>
          </a:prstGeom>
          <a:noFill/>
        </p:spPr>
        <p:txBody>
          <a:bodyPr wrap="square" rtlCol="0">
            <a:spAutoFit/>
          </a:bodyPr>
          <a:lstStyle/>
          <a:p>
            <a:r>
              <a:rPr lang="en-US" dirty="0"/>
              <a:t>Travels through AV node…</a:t>
            </a:r>
          </a:p>
        </p:txBody>
      </p:sp>
      <p:cxnSp>
        <p:nvCxnSpPr>
          <p:cNvPr id="8" name="Straight Connector 7">
            <a:extLst>
              <a:ext uri="{FF2B5EF4-FFF2-40B4-BE49-F238E27FC236}">
                <a16:creationId xmlns:a16="http://schemas.microsoft.com/office/drawing/2014/main" id="{B77727A7-1401-4F1E-801C-80A46ECC250A}"/>
              </a:ext>
            </a:extLst>
          </p:cNvPr>
          <p:cNvCxnSpPr>
            <a:cxnSpLocks/>
          </p:cNvCxnSpPr>
          <p:nvPr/>
        </p:nvCxnSpPr>
        <p:spPr>
          <a:xfrm flipV="1">
            <a:off x="1329267" y="4957295"/>
            <a:ext cx="499533" cy="1914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5286F54-A29C-43A9-8E65-361870E45ECC}"/>
              </a:ext>
            </a:extLst>
          </p:cNvPr>
          <p:cNvCxnSpPr>
            <a:cxnSpLocks/>
          </p:cNvCxnSpPr>
          <p:nvPr/>
        </p:nvCxnSpPr>
        <p:spPr>
          <a:xfrm>
            <a:off x="2963336" y="2209800"/>
            <a:ext cx="465664" cy="136923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E6CDC11-50F5-40C7-9B91-8DFCBB36A2BF}"/>
              </a:ext>
            </a:extLst>
          </p:cNvPr>
          <p:cNvCxnSpPr>
            <a:cxnSpLocks/>
          </p:cNvCxnSpPr>
          <p:nvPr/>
        </p:nvCxnSpPr>
        <p:spPr>
          <a:xfrm flipH="1">
            <a:off x="2929467" y="4953000"/>
            <a:ext cx="575733"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0D1611-29AE-48F3-B039-4517AF27D306}"/>
              </a:ext>
            </a:extLst>
          </p:cNvPr>
          <p:cNvCxnSpPr>
            <a:cxnSpLocks/>
          </p:cNvCxnSpPr>
          <p:nvPr/>
        </p:nvCxnSpPr>
        <p:spPr>
          <a:xfrm flipV="1">
            <a:off x="3488266" y="4648200"/>
            <a:ext cx="0" cy="304801"/>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F599A5-B5B5-42C6-870F-25E5FFE36B9F}"/>
              </a:ext>
            </a:extLst>
          </p:cNvPr>
          <p:cNvCxnSpPr>
            <a:cxnSpLocks/>
          </p:cNvCxnSpPr>
          <p:nvPr/>
        </p:nvCxnSpPr>
        <p:spPr>
          <a:xfrm flipV="1">
            <a:off x="1811866" y="4648200"/>
            <a:ext cx="0" cy="304801"/>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1659951-79F9-4875-9E16-36250B47AC46}"/>
              </a:ext>
            </a:extLst>
          </p:cNvPr>
          <p:cNvSpPr txBox="1"/>
          <p:nvPr/>
        </p:nvSpPr>
        <p:spPr>
          <a:xfrm>
            <a:off x="5041900" y="2886507"/>
            <a:ext cx="3534833" cy="1569660"/>
          </a:xfrm>
          <a:prstGeom prst="rect">
            <a:avLst/>
          </a:prstGeom>
          <a:noFill/>
          <a:ln>
            <a:solidFill>
              <a:schemeClr val="accent2"/>
            </a:solidFill>
          </a:ln>
        </p:spPr>
        <p:txBody>
          <a:bodyPr wrap="square" rtlCol="0">
            <a:spAutoFit/>
          </a:bodyPr>
          <a:lstStyle/>
          <a:p>
            <a:r>
              <a:rPr lang="en-US" dirty="0"/>
              <a:t>What could occur to break this coupling and cause the ventricles to fire from their own pacemaker?</a:t>
            </a:r>
          </a:p>
        </p:txBody>
      </p:sp>
      <p:sp>
        <p:nvSpPr>
          <p:cNvPr id="21" name="TextBox 20">
            <a:extLst>
              <a:ext uri="{FF2B5EF4-FFF2-40B4-BE49-F238E27FC236}">
                <a16:creationId xmlns:a16="http://schemas.microsoft.com/office/drawing/2014/main" id="{5C542763-3F65-4FC9-BE0D-73AD757E0C6A}"/>
              </a:ext>
            </a:extLst>
          </p:cNvPr>
          <p:cNvSpPr txBox="1"/>
          <p:nvPr/>
        </p:nvSpPr>
        <p:spPr>
          <a:xfrm>
            <a:off x="152400" y="2357735"/>
            <a:ext cx="3657600" cy="461665"/>
          </a:xfrm>
          <a:prstGeom prst="rect">
            <a:avLst/>
          </a:prstGeom>
          <a:noFill/>
        </p:spPr>
        <p:txBody>
          <a:bodyPr wrap="square" rtlCol="0">
            <a:spAutoFit/>
          </a:bodyPr>
          <a:lstStyle/>
          <a:p>
            <a:r>
              <a:rPr lang="en-US" dirty="0"/>
              <a:t>SA oscillator (60bpm)</a:t>
            </a:r>
          </a:p>
        </p:txBody>
      </p:sp>
    </p:spTree>
    <p:extLst>
      <p:ext uri="{BB962C8B-B14F-4D97-AF65-F5344CB8AC3E}">
        <p14:creationId xmlns:p14="http://schemas.microsoft.com/office/powerpoint/2010/main" val="41091097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40C18-9704-4A5C-BFF9-AFA63C88C9F6}"/>
              </a:ext>
            </a:extLst>
          </p:cNvPr>
          <p:cNvSpPr>
            <a:spLocks noGrp="1"/>
          </p:cNvSpPr>
          <p:nvPr>
            <p:ph type="title"/>
          </p:nvPr>
        </p:nvSpPr>
        <p:spPr>
          <a:xfrm>
            <a:off x="685800" y="304800"/>
            <a:ext cx="7907868" cy="1143000"/>
          </a:xfrm>
        </p:spPr>
        <p:txBody>
          <a:bodyPr/>
          <a:lstStyle/>
          <a:p>
            <a:r>
              <a:rPr lang="en-US" dirty="0"/>
              <a:t>If the SA node slows down…</a:t>
            </a:r>
          </a:p>
        </p:txBody>
      </p:sp>
      <p:sp>
        <p:nvSpPr>
          <p:cNvPr id="4" name="Footer Placeholder 3">
            <a:extLst>
              <a:ext uri="{FF2B5EF4-FFF2-40B4-BE49-F238E27FC236}">
                <a16:creationId xmlns:a16="http://schemas.microsoft.com/office/drawing/2014/main" id="{7CB3B4BB-EB13-42D3-B428-B6CACF3E06A4}"/>
              </a:ext>
            </a:extLst>
          </p:cNvPr>
          <p:cNvSpPr>
            <a:spLocks noGrp="1"/>
          </p:cNvSpPr>
          <p:nvPr>
            <p:ph type="ftr" sz="quarter" idx="11"/>
          </p:nvPr>
        </p:nvSpPr>
        <p:spPr/>
        <p:txBody>
          <a:bodyPr/>
          <a:lstStyle/>
          <a:p>
            <a:pPr>
              <a:defRPr/>
            </a:pPr>
            <a:r>
              <a:rPr lang="en-US"/>
              <a:t>EE 123 -- Bioelectricity</a:t>
            </a:r>
            <a:endParaRPr lang="en-US" dirty="0"/>
          </a:p>
        </p:txBody>
      </p:sp>
      <p:sp>
        <p:nvSpPr>
          <p:cNvPr id="5" name="Freeform: Shape 4">
            <a:extLst>
              <a:ext uri="{FF2B5EF4-FFF2-40B4-BE49-F238E27FC236}">
                <a16:creationId xmlns:a16="http://schemas.microsoft.com/office/drawing/2014/main" id="{03647CEE-49F0-49C0-B959-09D660C0AC3A}"/>
              </a:ext>
            </a:extLst>
          </p:cNvPr>
          <p:cNvSpPr/>
          <p:nvPr/>
        </p:nvSpPr>
        <p:spPr>
          <a:xfrm>
            <a:off x="1185332"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6C53DBAF-E904-4608-A0AA-535B6D613842}"/>
              </a:ext>
            </a:extLst>
          </p:cNvPr>
          <p:cNvSpPr/>
          <p:nvPr/>
        </p:nvSpPr>
        <p:spPr>
          <a:xfrm>
            <a:off x="3928533"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1BEEE9B8-110D-412E-82E7-D244BEA1479E}"/>
              </a:ext>
            </a:extLst>
          </p:cNvPr>
          <p:cNvSpPr/>
          <p:nvPr/>
        </p:nvSpPr>
        <p:spPr>
          <a:xfrm>
            <a:off x="6477000"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30DB294-8F5E-4BBD-A593-35D32429539C}"/>
              </a:ext>
            </a:extLst>
          </p:cNvPr>
          <p:cNvCxnSpPr>
            <a:cxnSpLocks/>
            <a:endCxn id="6" idx="0"/>
          </p:cNvCxnSpPr>
          <p:nvPr/>
        </p:nvCxnSpPr>
        <p:spPr>
          <a:xfrm flipV="1">
            <a:off x="2285999" y="4849437"/>
            <a:ext cx="1642534" cy="1270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7D440FD-B7E6-420A-9946-E3819C4C5FBC}"/>
              </a:ext>
            </a:extLst>
          </p:cNvPr>
          <p:cNvCxnSpPr>
            <a:cxnSpLocks/>
            <a:stCxn id="6" idx="14"/>
          </p:cNvCxnSpPr>
          <p:nvPr/>
        </p:nvCxnSpPr>
        <p:spPr>
          <a:xfrm flipV="1">
            <a:off x="5029200" y="4873721"/>
            <a:ext cx="1447800" cy="102716"/>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5967884-12FD-4954-A012-EAC2813ADF0B}"/>
              </a:ext>
            </a:extLst>
          </p:cNvPr>
          <p:cNvSpPr txBox="1"/>
          <p:nvPr/>
        </p:nvSpPr>
        <p:spPr>
          <a:xfrm>
            <a:off x="939800" y="2819400"/>
            <a:ext cx="3657600" cy="461665"/>
          </a:xfrm>
          <a:prstGeom prst="rect">
            <a:avLst/>
          </a:prstGeom>
          <a:noFill/>
        </p:spPr>
        <p:txBody>
          <a:bodyPr wrap="square" rtlCol="0">
            <a:spAutoFit/>
          </a:bodyPr>
          <a:lstStyle/>
          <a:p>
            <a:r>
              <a:rPr lang="en-US" dirty="0"/>
              <a:t>Travels through AV node…</a:t>
            </a:r>
          </a:p>
        </p:txBody>
      </p:sp>
      <p:sp>
        <p:nvSpPr>
          <p:cNvPr id="27" name="Freeform: Shape 26">
            <a:extLst>
              <a:ext uri="{FF2B5EF4-FFF2-40B4-BE49-F238E27FC236}">
                <a16:creationId xmlns:a16="http://schemas.microsoft.com/office/drawing/2014/main" id="{F1640B7D-7F92-49BA-8EC2-D265B9E2816A}"/>
              </a:ext>
            </a:extLst>
          </p:cNvPr>
          <p:cNvSpPr/>
          <p:nvPr/>
        </p:nvSpPr>
        <p:spPr>
          <a:xfrm>
            <a:off x="5080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0D4868C-F4EB-4A31-9B8B-F597DC970AE6}"/>
              </a:ext>
            </a:extLst>
          </p:cNvPr>
          <p:cNvSpPr/>
          <p:nvPr/>
        </p:nvSpPr>
        <p:spPr>
          <a:xfrm>
            <a:off x="22098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9F435A5-74D4-467F-AEC4-B9D7D769B188}"/>
              </a:ext>
            </a:extLst>
          </p:cNvPr>
          <p:cNvSpPr/>
          <p:nvPr/>
        </p:nvSpPr>
        <p:spPr>
          <a:xfrm>
            <a:off x="38862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041F3B3-E532-4192-ABF8-BCC7270E3479}"/>
              </a:ext>
            </a:extLst>
          </p:cNvPr>
          <p:cNvSpPr/>
          <p:nvPr/>
        </p:nvSpPr>
        <p:spPr>
          <a:xfrm>
            <a:off x="55626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3D8FEBF4-1654-4A01-A4DC-0E9FB1DF5393}"/>
              </a:ext>
            </a:extLst>
          </p:cNvPr>
          <p:cNvSpPr txBox="1"/>
          <p:nvPr/>
        </p:nvSpPr>
        <p:spPr>
          <a:xfrm>
            <a:off x="152400" y="2357735"/>
            <a:ext cx="3657600" cy="461665"/>
          </a:xfrm>
          <a:prstGeom prst="rect">
            <a:avLst/>
          </a:prstGeom>
          <a:noFill/>
        </p:spPr>
        <p:txBody>
          <a:bodyPr wrap="square" rtlCol="0">
            <a:spAutoFit/>
          </a:bodyPr>
          <a:lstStyle/>
          <a:p>
            <a:r>
              <a:rPr lang="en-US" dirty="0"/>
              <a:t>SA oscillator (60bpm)</a:t>
            </a:r>
          </a:p>
        </p:txBody>
      </p:sp>
      <p:sp>
        <p:nvSpPr>
          <p:cNvPr id="36" name="TextBox 35">
            <a:extLst>
              <a:ext uri="{FF2B5EF4-FFF2-40B4-BE49-F238E27FC236}">
                <a16:creationId xmlns:a16="http://schemas.microsoft.com/office/drawing/2014/main" id="{18448ACB-D22A-4EE6-8D5E-25416E2BEAE3}"/>
              </a:ext>
            </a:extLst>
          </p:cNvPr>
          <p:cNvSpPr txBox="1"/>
          <p:nvPr/>
        </p:nvSpPr>
        <p:spPr>
          <a:xfrm>
            <a:off x="76200" y="4948535"/>
            <a:ext cx="4546600" cy="461665"/>
          </a:xfrm>
          <a:prstGeom prst="rect">
            <a:avLst/>
          </a:prstGeom>
          <a:noFill/>
        </p:spPr>
        <p:txBody>
          <a:bodyPr wrap="square" rtlCol="0">
            <a:spAutoFit/>
          </a:bodyPr>
          <a:lstStyle/>
          <a:p>
            <a:r>
              <a:rPr lang="en-US" dirty="0"/>
              <a:t>AV oscillator (40bpm) all by itself</a:t>
            </a:r>
          </a:p>
        </p:txBody>
      </p:sp>
    </p:spTree>
    <p:extLst>
      <p:ext uri="{BB962C8B-B14F-4D97-AF65-F5344CB8AC3E}">
        <p14:creationId xmlns:p14="http://schemas.microsoft.com/office/powerpoint/2010/main" val="24399887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40C18-9704-4A5C-BFF9-AFA63C88C9F6}"/>
              </a:ext>
            </a:extLst>
          </p:cNvPr>
          <p:cNvSpPr>
            <a:spLocks noGrp="1"/>
          </p:cNvSpPr>
          <p:nvPr>
            <p:ph type="title"/>
          </p:nvPr>
        </p:nvSpPr>
        <p:spPr>
          <a:xfrm>
            <a:off x="685800" y="304800"/>
            <a:ext cx="7907868" cy="1143000"/>
          </a:xfrm>
        </p:spPr>
        <p:txBody>
          <a:bodyPr/>
          <a:lstStyle/>
          <a:p>
            <a:r>
              <a:rPr lang="en-US" dirty="0"/>
              <a:t>If the SA node slows down…</a:t>
            </a:r>
          </a:p>
        </p:txBody>
      </p:sp>
      <p:sp>
        <p:nvSpPr>
          <p:cNvPr id="4" name="Footer Placeholder 3">
            <a:extLst>
              <a:ext uri="{FF2B5EF4-FFF2-40B4-BE49-F238E27FC236}">
                <a16:creationId xmlns:a16="http://schemas.microsoft.com/office/drawing/2014/main" id="{7CB3B4BB-EB13-42D3-B428-B6CACF3E06A4}"/>
              </a:ext>
            </a:extLst>
          </p:cNvPr>
          <p:cNvSpPr>
            <a:spLocks noGrp="1"/>
          </p:cNvSpPr>
          <p:nvPr>
            <p:ph type="ftr" sz="quarter" idx="11"/>
          </p:nvPr>
        </p:nvSpPr>
        <p:spPr/>
        <p:txBody>
          <a:bodyPr/>
          <a:lstStyle/>
          <a:p>
            <a:pPr>
              <a:defRPr/>
            </a:pPr>
            <a:r>
              <a:rPr lang="en-US"/>
              <a:t>EE 123 -- Bioelectricity</a:t>
            </a:r>
            <a:endParaRPr lang="en-US" dirty="0"/>
          </a:p>
        </p:txBody>
      </p:sp>
      <p:sp>
        <p:nvSpPr>
          <p:cNvPr id="12" name="TextBox 11">
            <a:extLst>
              <a:ext uri="{FF2B5EF4-FFF2-40B4-BE49-F238E27FC236}">
                <a16:creationId xmlns:a16="http://schemas.microsoft.com/office/drawing/2014/main" id="{6DBD3F2F-D34C-47C8-AA01-7CDF4DF1DFBF}"/>
              </a:ext>
            </a:extLst>
          </p:cNvPr>
          <p:cNvSpPr txBox="1"/>
          <p:nvPr/>
        </p:nvSpPr>
        <p:spPr>
          <a:xfrm>
            <a:off x="76200" y="4948535"/>
            <a:ext cx="4546600" cy="461665"/>
          </a:xfrm>
          <a:prstGeom prst="rect">
            <a:avLst/>
          </a:prstGeom>
          <a:noFill/>
        </p:spPr>
        <p:txBody>
          <a:bodyPr wrap="square" rtlCol="0">
            <a:spAutoFit/>
          </a:bodyPr>
          <a:lstStyle/>
          <a:p>
            <a:r>
              <a:rPr lang="en-US" dirty="0"/>
              <a:t>AV oscillator (40bpm) all by itself</a:t>
            </a:r>
          </a:p>
        </p:txBody>
      </p:sp>
      <p:sp>
        <p:nvSpPr>
          <p:cNvPr id="14" name="Freeform: Shape 13">
            <a:extLst>
              <a:ext uri="{FF2B5EF4-FFF2-40B4-BE49-F238E27FC236}">
                <a16:creationId xmlns:a16="http://schemas.microsoft.com/office/drawing/2014/main" id="{E8007CE0-87DB-4638-B8AB-0BF3D8B52492}"/>
              </a:ext>
            </a:extLst>
          </p:cNvPr>
          <p:cNvSpPr/>
          <p:nvPr/>
        </p:nvSpPr>
        <p:spPr>
          <a:xfrm>
            <a:off x="38862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6712F6A-F56E-4E0C-A8B9-1D15AFCA65A4}"/>
              </a:ext>
            </a:extLst>
          </p:cNvPr>
          <p:cNvSpPr/>
          <p:nvPr/>
        </p:nvSpPr>
        <p:spPr>
          <a:xfrm>
            <a:off x="72390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272106F-0CB3-42B8-BB86-0830C6484923}"/>
              </a:ext>
            </a:extLst>
          </p:cNvPr>
          <p:cNvSpPr txBox="1"/>
          <p:nvPr/>
        </p:nvSpPr>
        <p:spPr>
          <a:xfrm>
            <a:off x="152400" y="2357735"/>
            <a:ext cx="3657600" cy="461665"/>
          </a:xfrm>
          <a:prstGeom prst="rect">
            <a:avLst/>
          </a:prstGeom>
          <a:noFill/>
        </p:spPr>
        <p:txBody>
          <a:bodyPr wrap="square" rtlCol="0">
            <a:spAutoFit/>
          </a:bodyPr>
          <a:lstStyle/>
          <a:p>
            <a:r>
              <a:rPr lang="en-US" dirty="0"/>
              <a:t>SA oscillator (38bpm)</a:t>
            </a:r>
          </a:p>
        </p:txBody>
      </p:sp>
      <p:sp>
        <p:nvSpPr>
          <p:cNvPr id="25" name="TextBox 24">
            <a:extLst>
              <a:ext uri="{FF2B5EF4-FFF2-40B4-BE49-F238E27FC236}">
                <a16:creationId xmlns:a16="http://schemas.microsoft.com/office/drawing/2014/main" id="{65967884-12FD-4954-A012-EAC2813ADF0B}"/>
              </a:ext>
            </a:extLst>
          </p:cNvPr>
          <p:cNvSpPr txBox="1"/>
          <p:nvPr/>
        </p:nvSpPr>
        <p:spPr>
          <a:xfrm>
            <a:off x="5029200" y="5410200"/>
            <a:ext cx="2616200" cy="830997"/>
          </a:xfrm>
          <a:prstGeom prst="rect">
            <a:avLst/>
          </a:prstGeom>
          <a:noFill/>
          <a:ln>
            <a:solidFill>
              <a:schemeClr val="accent2"/>
            </a:solidFill>
          </a:ln>
        </p:spPr>
        <p:txBody>
          <a:bodyPr wrap="square" rtlCol="0">
            <a:spAutoFit/>
          </a:bodyPr>
          <a:lstStyle/>
          <a:p>
            <a:r>
              <a:rPr lang="en-US" dirty="0"/>
              <a:t>Ventricles fire from AV pacemaker</a:t>
            </a:r>
          </a:p>
        </p:txBody>
      </p:sp>
      <p:cxnSp>
        <p:nvCxnSpPr>
          <p:cNvPr id="8" name="Straight Connector 7">
            <a:extLst>
              <a:ext uri="{FF2B5EF4-FFF2-40B4-BE49-F238E27FC236}">
                <a16:creationId xmlns:a16="http://schemas.microsoft.com/office/drawing/2014/main" id="{9928A0B6-9FD6-4AA0-B46E-CFFE4D81AEE7}"/>
              </a:ext>
            </a:extLst>
          </p:cNvPr>
          <p:cNvCxnSpPr>
            <a:cxnSpLocks/>
            <a:stCxn id="20" idx="14"/>
          </p:cNvCxnSpPr>
          <p:nvPr/>
        </p:nvCxnSpPr>
        <p:spPr>
          <a:xfrm flipV="1">
            <a:off x="2235200" y="2286000"/>
            <a:ext cx="1905000" cy="37868"/>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15F9FB2-B3BC-4EC9-81ED-6AC2BBF33CAE}"/>
              </a:ext>
            </a:extLst>
          </p:cNvPr>
          <p:cNvCxnSpPr/>
          <p:nvPr/>
        </p:nvCxnSpPr>
        <p:spPr>
          <a:xfrm flipV="1">
            <a:off x="5588000" y="2286000"/>
            <a:ext cx="1600200" cy="37868"/>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39ECE1D-99E1-402E-9FE3-12D5A56BC996}"/>
              </a:ext>
            </a:extLst>
          </p:cNvPr>
          <p:cNvSpPr/>
          <p:nvPr/>
        </p:nvSpPr>
        <p:spPr>
          <a:xfrm>
            <a:off x="5334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72E6509E-CA07-4A09-8E96-20D293D87E03}"/>
              </a:ext>
            </a:extLst>
          </p:cNvPr>
          <p:cNvSpPr/>
          <p:nvPr/>
        </p:nvSpPr>
        <p:spPr>
          <a:xfrm>
            <a:off x="39116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5B3A054-5261-47CB-8413-7F55715C3599}"/>
              </a:ext>
            </a:extLst>
          </p:cNvPr>
          <p:cNvSpPr/>
          <p:nvPr/>
        </p:nvSpPr>
        <p:spPr>
          <a:xfrm>
            <a:off x="1185332"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A5FA778-E754-4283-9AA8-154D12EAA9B2}"/>
              </a:ext>
            </a:extLst>
          </p:cNvPr>
          <p:cNvSpPr/>
          <p:nvPr/>
        </p:nvSpPr>
        <p:spPr>
          <a:xfrm>
            <a:off x="3928533"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5ECBB8D-3A43-4734-8D34-99B8B233A82C}"/>
              </a:ext>
            </a:extLst>
          </p:cNvPr>
          <p:cNvSpPr/>
          <p:nvPr/>
        </p:nvSpPr>
        <p:spPr>
          <a:xfrm>
            <a:off x="6477000"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7D1DAAB7-E00B-4E7B-9BCE-49A81B64A57F}"/>
              </a:ext>
            </a:extLst>
          </p:cNvPr>
          <p:cNvCxnSpPr>
            <a:cxnSpLocks/>
            <a:endCxn id="32" idx="0"/>
          </p:cNvCxnSpPr>
          <p:nvPr/>
        </p:nvCxnSpPr>
        <p:spPr>
          <a:xfrm flipV="1">
            <a:off x="2285999" y="4849437"/>
            <a:ext cx="1642534" cy="1270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A5E1248-9FFE-48E3-AB6A-7896CEDB7EEC}"/>
              </a:ext>
            </a:extLst>
          </p:cNvPr>
          <p:cNvCxnSpPr>
            <a:cxnSpLocks/>
            <a:stCxn id="32" idx="14"/>
          </p:cNvCxnSpPr>
          <p:nvPr/>
        </p:nvCxnSpPr>
        <p:spPr>
          <a:xfrm flipV="1">
            <a:off x="5029200" y="4873721"/>
            <a:ext cx="1447800" cy="102716"/>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811F006-7288-4191-864D-23F8E5C15F25}"/>
              </a:ext>
            </a:extLst>
          </p:cNvPr>
          <p:cNvCxnSpPr>
            <a:cxnSpLocks/>
          </p:cNvCxnSpPr>
          <p:nvPr/>
        </p:nvCxnSpPr>
        <p:spPr>
          <a:xfrm flipH="1" flipV="1">
            <a:off x="4343400" y="4572000"/>
            <a:ext cx="685800" cy="8382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9123123-A02F-400C-944A-1376A071032E}"/>
              </a:ext>
            </a:extLst>
          </p:cNvPr>
          <p:cNvSpPr txBox="1"/>
          <p:nvPr/>
        </p:nvSpPr>
        <p:spPr>
          <a:xfrm>
            <a:off x="6223000" y="2667000"/>
            <a:ext cx="2616200" cy="830997"/>
          </a:xfrm>
          <a:prstGeom prst="rect">
            <a:avLst/>
          </a:prstGeom>
          <a:noFill/>
          <a:ln>
            <a:solidFill>
              <a:schemeClr val="accent2"/>
            </a:solidFill>
          </a:ln>
        </p:spPr>
        <p:txBody>
          <a:bodyPr wrap="square" rtlCol="0">
            <a:spAutoFit/>
          </a:bodyPr>
          <a:lstStyle/>
          <a:p>
            <a:r>
              <a:rPr lang="en-US" dirty="0"/>
              <a:t>Why doesn’t this fire the ventricles?</a:t>
            </a:r>
          </a:p>
        </p:txBody>
      </p:sp>
      <p:cxnSp>
        <p:nvCxnSpPr>
          <p:cNvPr id="39" name="Straight Arrow Connector 38">
            <a:extLst>
              <a:ext uri="{FF2B5EF4-FFF2-40B4-BE49-F238E27FC236}">
                <a16:creationId xmlns:a16="http://schemas.microsoft.com/office/drawing/2014/main" id="{35825E66-3063-4BE8-A001-630F75F27B8D}"/>
              </a:ext>
            </a:extLst>
          </p:cNvPr>
          <p:cNvCxnSpPr>
            <a:cxnSpLocks/>
          </p:cNvCxnSpPr>
          <p:nvPr/>
        </p:nvCxnSpPr>
        <p:spPr>
          <a:xfrm flipH="1" flipV="1">
            <a:off x="4800600" y="2402810"/>
            <a:ext cx="1295400" cy="762223"/>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33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5564D-078D-4A4F-9A3A-6977B53EAFF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E6E4B6A-AC41-4B4A-9F3A-09BD1E4F8449}"/>
              </a:ext>
            </a:extLst>
          </p:cNvPr>
          <p:cNvSpPr>
            <a:spLocks noGrp="1"/>
          </p:cNvSpPr>
          <p:nvPr>
            <p:ph idx="1"/>
          </p:nvPr>
        </p:nvSpPr>
        <p:spPr/>
        <p:txBody>
          <a:bodyPr/>
          <a:lstStyle/>
          <a:p>
            <a:r>
              <a:rPr lang="en-US" dirty="0"/>
              <a:t>Heart attack = blocked artery starves heart muscle</a:t>
            </a:r>
          </a:p>
          <a:p>
            <a:pPr lvl="1"/>
            <a:r>
              <a:rPr lang="en-US" dirty="0"/>
              <a:t>Plumbing problem</a:t>
            </a:r>
          </a:p>
          <a:p>
            <a:pPr lvl="1"/>
            <a:r>
              <a:rPr lang="en-US" dirty="0"/>
              <a:t>Heart dies over hours to weeks</a:t>
            </a:r>
          </a:p>
          <a:p>
            <a:r>
              <a:rPr lang="en-US" dirty="0"/>
              <a:t>Cardiac arrest = heart stops beating</a:t>
            </a:r>
          </a:p>
          <a:p>
            <a:pPr lvl="1"/>
            <a:r>
              <a:rPr lang="en-US" dirty="0"/>
              <a:t>Electrical problem</a:t>
            </a:r>
          </a:p>
          <a:p>
            <a:pPr lvl="1"/>
            <a:r>
              <a:rPr lang="en-US" dirty="0"/>
              <a:t>Lose consciousness in seconds; die in minutes</a:t>
            </a:r>
          </a:p>
          <a:p>
            <a:pPr lvl="1"/>
            <a:r>
              <a:rPr lang="en-US" dirty="0"/>
              <a:t>530K cases/year; 8% survival rate</a:t>
            </a:r>
          </a:p>
          <a:p>
            <a:pPr lvl="1"/>
            <a:r>
              <a:rPr lang="en-US" dirty="0"/>
              <a:t>CPR, AED save lives</a:t>
            </a:r>
          </a:p>
          <a:p>
            <a:pPr lvl="1"/>
            <a:r>
              <a:rPr lang="en-US" dirty="0"/>
              <a:t>PSA – learn how to use one!</a:t>
            </a:r>
          </a:p>
          <a:p>
            <a:pPr lvl="1"/>
            <a:endParaRPr lang="en-US" dirty="0"/>
          </a:p>
        </p:txBody>
      </p:sp>
      <p:sp>
        <p:nvSpPr>
          <p:cNvPr id="4" name="Footer Placeholder 3">
            <a:extLst>
              <a:ext uri="{FF2B5EF4-FFF2-40B4-BE49-F238E27FC236}">
                <a16:creationId xmlns:a16="http://schemas.microsoft.com/office/drawing/2014/main" id="{997950AF-D2F0-4439-BB04-F581E6084952}"/>
              </a:ext>
            </a:extLst>
          </p:cNvPr>
          <p:cNvSpPr>
            <a:spLocks noGrp="1"/>
          </p:cNvSpPr>
          <p:nvPr>
            <p:ph type="ftr" sz="quarter" idx="11"/>
          </p:nvPr>
        </p:nvSpPr>
        <p:spPr/>
        <p:txBody>
          <a:bodyPr/>
          <a:lstStyle/>
          <a:p>
            <a:pPr>
              <a:defRPr/>
            </a:pPr>
            <a:r>
              <a:rPr lang="en-US" dirty="0"/>
              <a:t>EE 123 -- Bioelectricity</a:t>
            </a:r>
          </a:p>
        </p:txBody>
      </p:sp>
      <p:sp>
        <p:nvSpPr>
          <p:cNvPr id="5" name="Arrow: Down 4">
            <a:extLst>
              <a:ext uri="{FF2B5EF4-FFF2-40B4-BE49-F238E27FC236}">
                <a16:creationId xmlns:a16="http://schemas.microsoft.com/office/drawing/2014/main" id="{0C1D302D-6F93-4A22-AE40-0D2400158BE7}"/>
              </a:ext>
            </a:extLst>
          </p:cNvPr>
          <p:cNvSpPr/>
          <p:nvPr/>
        </p:nvSpPr>
        <p:spPr>
          <a:xfrm>
            <a:off x="5715000" y="2209800"/>
            <a:ext cx="7620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5774840-E087-434E-B779-D0091B3B9FBD}"/>
              </a:ext>
            </a:extLst>
          </p:cNvPr>
          <p:cNvSpPr txBox="1"/>
          <p:nvPr/>
        </p:nvSpPr>
        <p:spPr>
          <a:xfrm>
            <a:off x="6248400" y="2286000"/>
            <a:ext cx="1600200" cy="461665"/>
          </a:xfrm>
          <a:prstGeom prst="rect">
            <a:avLst/>
          </a:prstGeom>
          <a:noFill/>
        </p:spPr>
        <p:txBody>
          <a:bodyPr wrap="square" rtlCol="0">
            <a:spAutoFit/>
          </a:bodyPr>
          <a:lstStyle/>
          <a:p>
            <a:r>
              <a:rPr lang="en-US" dirty="0"/>
              <a:t>one cause</a:t>
            </a:r>
          </a:p>
        </p:txBody>
      </p:sp>
    </p:spTree>
    <p:extLst>
      <p:ext uri="{BB962C8B-B14F-4D97-AF65-F5344CB8AC3E}">
        <p14:creationId xmlns:p14="http://schemas.microsoft.com/office/powerpoint/2010/main" val="175911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10244-60A8-4DC7-8AA9-FBA686216063}"/>
              </a:ext>
            </a:extLst>
          </p:cNvPr>
          <p:cNvSpPr>
            <a:spLocks noGrp="1"/>
          </p:cNvSpPr>
          <p:nvPr>
            <p:ph type="title"/>
          </p:nvPr>
        </p:nvSpPr>
        <p:spPr/>
        <p:txBody>
          <a:bodyPr/>
          <a:lstStyle/>
          <a:p>
            <a:r>
              <a:rPr lang="en-US" dirty="0"/>
              <a:t>Design choices</a:t>
            </a:r>
          </a:p>
        </p:txBody>
      </p:sp>
      <p:sp>
        <p:nvSpPr>
          <p:cNvPr id="3" name="Content Placeholder 2">
            <a:extLst>
              <a:ext uri="{FF2B5EF4-FFF2-40B4-BE49-F238E27FC236}">
                <a16:creationId xmlns:a16="http://schemas.microsoft.com/office/drawing/2014/main" id="{9F55C721-787B-42DA-870E-0A6A38840CEE}"/>
              </a:ext>
            </a:extLst>
          </p:cNvPr>
          <p:cNvSpPr>
            <a:spLocks noGrp="1"/>
          </p:cNvSpPr>
          <p:nvPr>
            <p:ph idx="1"/>
          </p:nvPr>
        </p:nvSpPr>
        <p:spPr/>
        <p:txBody>
          <a:bodyPr/>
          <a:lstStyle/>
          <a:p>
            <a:r>
              <a:rPr lang="en-US" dirty="0">
                <a:sym typeface="Wingdings" panose="05000000000000000000" pitchFamily="2" charset="2"/>
              </a:rPr>
              <a:t>Frequencies:</a:t>
            </a:r>
          </a:p>
          <a:p>
            <a:pPr lvl="1">
              <a:spcBef>
                <a:spcPts val="0"/>
              </a:spcBef>
            </a:pPr>
            <a:r>
              <a:rPr lang="en-US" dirty="0">
                <a:sym typeface="Wingdings" panose="05000000000000000000" pitchFamily="2" charset="2"/>
              </a:rPr>
              <a:t>SA node ≈ 60+ bpm</a:t>
            </a:r>
          </a:p>
          <a:p>
            <a:pPr lvl="1">
              <a:spcBef>
                <a:spcPts val="0"/>
              </a:spcBef>
            </a:pPr>
            <a:r>
              <a:rPr lang="en-US" dirty="0">
                <a:sym typeface="Wingdings" panose="05000000000000000000" pitchFamily="2" charset="2"/>
              </a:rPr>
              <a:t>AV node ≈ 40 bpm</a:t>
            </a:r>
          </a:p>
          <a:p>
            <a:pPr lvl="1">
              <a:spcBef>
                <a:spcPts val="0"/>
              </a:spcBef>
            </a:pPr>
            <a:r>
              <a:rPr lang="en-US" dirty="0">
                <a:sym typeface="Wingdings" panose="05000000000000000000" pitchFamily="2" charset="2"/>
              </a:rPr>
              <a:t>Purkinje ≈ 20 bpm</a:t>
            </a:r>
          </a:p>
          <a:p>
            <a:r>
              <a:rPr lang="en-US" dirty="0">
                <a:sym typeface="Wingdings" panose="05000000000000000000" pitchFamily="2" charset="2"/>
              </a:rPr>
              <a:t>Why did we get designed the way we did?</a:t>
            </a:r>
          </a:p>
          <a:p>
            <a:r>
              <a:rPr lang="en-US" dirty="0">
                <a:sym typeface="Wingdings" panose="05000000000000000000" pitchFamily="2" charset="2"/>
              </a:rPr>
              <a:t>Pros/cons of</a:t>
            </a:r>
          </a:p>
          <a:p>
            <a:pPr lvl="1"/>
            <a:r>
              <a:rPr lang="en-US" dirty="0">
                <a:sym typeface="Wingdings" panose="05000000000000000000" pitchFamily="2" charset="2"/>
              </a:rPr>
              <a:t>AV node ≈ 45 bpm, Purkinje ≈ 25 bpm?</a:t>
            </a:r>
          </a:p>
          <a:p>
            <a:pPr lvl="1"/>
            <a:r>
              <a:rPr lang="en-US" dirty="0">
                <a:sym typeface="Wingdings" panose="05000000000000000000" pitchFamily="2" charset="2"/>
              </a:rPr>
              <a:t>AV node ≈ 35 bpm, Purkinje ≈ 15 bpm?</a:t>
            </a:r>
          </a:p>
          <a:p>
            <a:pPr lvl="1"/>
            <a:endParaRPr lang="en-US" dirty="0">
              <a:sym typeface="Wingdings" panose="05000000000000000000" pitchFamily="2" charset="2"/>
            </a:endParaRPr>
          </a:p>
          <a:p>
            <a:endParaRPr lang="en-US" dirty="0"/>
          </a:p>
        </p:txBody>
      </p:sp>
      <p:sp>
        <p:nvSpPr>
          <p:cNvPr id="4" name="Footer Placeholder 3">
            <a:extLst>
              <a:ext uri="{FF2B5EF4-FFF2-40B4-BE49-F238E27FC236}">
                <a16:creationId xmlns:a16="http://schemas.microsoft.com/office/drawing/2014/main" id="{7F508664-4987-4F4C-9A36-EBF912EBF25D}"/>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5745876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40C18-9704-4A5C-BFF9-AFA63C88C9F6}"/>
              </a:ext>
            </a:extLst>
          </p:cNvPr>
          <p:cNvSpPr>
            <a:spLocks noGrp="1"/>
          </p:cNvSpPr>
          <p:nvPr>
            <p:ph type="title"/>
          </p:nvPr>
        </p:nvSpPr>
        <p:spPr>
          <a:xfrm>
            <a:off x="685800" y="304800"/>
            <a:ext cx="7907868" cy="1143000"/>
          </a:xfrm>
        </p:spPr>
        <p:txBody>
          <a:bodyPr/>
          <a:lstStyle/>
          <a:p>
            <a:r>
              <a:rPr lang="en-US" dirty="0"/>
              <a:t>PVCs</a:t>
            </a:r>
          </a:p>
        </p:txBody>
      </p:sp>
      <p:sp>
        <p:nvSpPr>
          <p:cNvPr id="4" name="Footer Placeholder 3">
            <a:extLst>
              <a:ext uri="{FF2B5EF4-FFF2-40B4-BE49-F238E27FC236}">
                <a16:creationId xmlns:a16="http://schemas.microsoft.com/office/drawing/2014/main" id="{7CB3B4BB-EB13-42D3-B428-B6CACF3E06A4}"/>
              </a:ext>
            </a:extLst>
          </p:cNvPr>
          <p:cNvSpPr>
            <a:spLocks noGrp="1"/>
          </p:cNvSpPr>
          <p:nvPr>
            <p:ph type="ftr" sz="quarter" idx="11"/>
          </p:nvPr>
        </p:nvSpPr>
        <p:spPr/>
        <p:txBody>
          <a:bodyPr/>
          <a:lstStyle/>
          <a:p>
            <a:pPr>
              <a:defRPr/>
            </a:pPr>
            <a:r>
              <a:rPr lang="en-US"/>
              <a:t>EE 123 -- Bioelectricity</a:t>
            </a:r>
            <a:endParaRPr lang="en-US" dirty="0"/>
          </a:p>
        </p:txBody>
      </p:sp>
      <p:sp>
        <p:nvSpPr>
          <p:cNvPr id="5" name="Freeform: Shape 4">
            <a:extLst>
              <a:ext uri="{FF2B5EF4-FFF2-40B4-BE49-F238E27FC236}">
                <a16:creationId xmlns:a16="http://schemas.microsoft.com/office/drawing/2014/main" id="{03647CEE-49F0-49C0-B959-09D660C0AC3A}"/>
              </a:ext>
            </a:extLst>
          </p:cNvPr>
          <p:cNvSpPr/>
          <p:nvPr/>
        </p:nvSpPr>
        <p:spPr>
          <a:xfrm>
            <a:off x="1159932" y="2866746"/>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6C53DBAF-E904-4608-A0AA-535B6D613842}"/>
              </a:ext>
            </a:extLst>
          </p:cNvPr>
          <p:cNvSpPr/>
          <p:nvPr/>
        </p:nvSpPr>
        <p:spPr>
          <a:xfrm>
            <a:off x="2683932" y="2866746"/>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1BEEE9B8-110D-412E-82E7-D244BEA1479E}"/>
              </a:ext>
            </a:extLst>
          </p:cNvPr>
          <p:cNvSpPr/>
          <p:nvPr/>
        </p:nvSpPr>
        <p:spPr>
          <a:xfrm>
            <a:off x="6062133" y="2866746"/>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30DB294-8F5E-4BBD-A593-35D32429539C}"/>
              </a:ext>
            </a:extLst>
          </p:cNvPr>
          <p:cNvCxnSpPr>
            <a:cxnSpLocks/>
            <a:stCxn id="5" idx="14"/>
            <a:endCxn id="6" idx="0"/>
          </p:cNvCxnSpPr>
          <p:nvPr/>
        </p:nvCxnSpPr>
        <p:spPr>
          <a:xfrm flipV="1">
            <a:off x="2260599" y="4023216"/>
            <a:ext cx="423333" cy="1270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7D440FD-B7E6-420A-9946-E3819C4C5FBC}"/>
              </a:ext>
            </a:extLst>
          </p:cNvPr>
          <p:cNvCxnSpPr>
            <a:cxnSpLocks/>
          </p:cNvCxnSpPr>
          <p:nvPr/>
        </p:nvCxnSpPr>
        <p:spPr>
          <a:xfrm flipV="1">
            <a:off x="3750732" y="3995314"/>
            <a:ext cx="2328333" cy="1270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8727D13E-2435-4643-A0B1-5E623DE57443}"/>
              </a:ext>
            </a:extLst>
          </p:cNvPr>
          <p:cNvSpPr/>
          <p:nvPr/>
        </p:nvSpPr>
        <p:spPr>
          <a:xfrm>
            <a:off x="533400" y="1447800"/>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8007CE0-87DB-4638-B8AB-0BF3D8B52492}"/>
              </a:ext>
            </a:extLst>
          </p:cNvPr>
          <p:cNvSpPr/>
          <p:nvPr/>
        </p:nvSpPr>
        <p:spPr>
          <a:xfrm>
            <a:off x="2921000" y="1447800"/>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6712F6A-F56E-4E0C-A8B9-1D15AFCA65A4}"/>
              </a:ext>
            </a:extLst>
          </p:cNvPr>
          <p:cNvSpPr/>
          <p:nvPr/>
        </p:nvSpPr>
        <p:spPr>
          <a:xfrm>
            <a:off x="5283200" y="1447800"/>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272106F-0CB3-42B8-BB86-0830C6484923}"/>
              </a:ext>
            </a:extLst>
          </p:cNvPr>
          <p:cNvSpPr txBox="1"/>
          <p:nvPr/>
        </p:nvSpPr>
        <p:spPr>
          <a:xfrm>
            <a:off x="6172200" y="1434989"/>
            <a:ext cx="2971800" cy="461665"/>
          </a:xfrm>
          <a:prstGeom prst="rect">
            <a:avLst/>
          </a:prstGeom>
          <a:noFill/>
        </p:spPr>
        <p:txBody>
          <a:bodyPr wrap="square" rtlCol="0">
            <a:spAutoFit/>
          </a:bodyPr>
          <a:lstStyle/>
          <a:p>
            <a:r>
              <a:rPr lang="en-US" dirty="0"/>
              <a:t>SA oscillator (50bpm)</a:t>
            </a:r>
          </a:p>
        </p:txBody>
      </p:sp>
      <p:cxnSp>
        <p:nvCxnSpPr>
          <p:cNvPr id="8" name="Straight Connector 7">
            <a:extLst>
              <a:ext uri="{FF2B5EF4-FFF2-40B4-BE49-F238E27FC236}">
                <a16:creationId xmlns:a16="http://schemas.microsoft.com/office/drawing/2014/main" id="{9928A0B6-9FD6-4AA0-B46E-CFFE4D81AEE7}"/>
              </a:ext>
            </a:extLst>
          </p:cNvPr>
          <p:cNvCxnSpPr>
            <a:cxnSpLocks/>
            <a:stCxn id="13" idx="14"/>
            <a:endCxn id="14" idx="0"/>
          </p:cNvCxnSpPr>
          <p:nvPr/>
        </p:nvCxnSpPr>
        <p:spPr>
          <a:xfrm>
            <a:off x="2235200" y="2066414"/>
            <a:ext cx="6858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15F9FB2-B3BC-4EC9-81ED-6AC2BBF33CAE}"/>
              </a:ext>
            </a:extLst>
          </p:cNvPr>
          <p:cNvCxnSpPr>
            <a:cxnSpLocks/>
            <a:endCxn id="15" idx="0"/>
          </p:cNvCxnSpPr>
          <p:nvPr/>
        </p:nvCxnSpPr>
        <p:spPr>
          <a:xfrm>
            <a:off x="4622800" y="2066414"/>
            <a:ext cx="6604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0C74D64-E9EC-4A61-A045-9591F10AABF6}"/>
              </a:ext>
            </a:extLst>
          </p:cNvPr>
          <p:cNvSpPr txBox="1"/>
          <p:nvPr/>
        </p:nvSpPr>
        <p:spPr>
          <a:xfrm>
            <a:off x="6781800" y="3195935"/>
            <a:ext cx="2133600" cy="461665"/>
          </a:xfrm>
          <a:prstGeom prst="rect">
            <a:avLst/>
          </a:prstGeom>
          <a:noFill/>
        </p:spPr>
        <p:txBody>
          <a:bodyPr wrap="square" rtlCol="0">
            <a:spAutoFit/>
          </a:bodyPr>
          <a:lstStyle/>
          <a:p>
            <a:r>
              <a:rPr lang="en-US" dirty="0"/>
              <a:t>Ventricular AP</a:t>
            </a:r>
          </a:p>
        </p:txBody>
      </p:sp>
      <p:sp>
        <p:nvSpPr>
          <p:cNvPr id="22" name="TextBox 21">
            <a:extLst>
              <a:ext uri="{FF2B5EF4-FFF2-40B4-BE49-F238E27FC236}">
                <a16:creationId xmlns:a16="http://schemas.microsoft.com/office/drawing/2014/main" id="{AAEFD7D9-B142-4272-A005-3A2CE3B7AE26}"/>
              </a:ext>
            </a:extLst>
          </p:cNvPr>
          <p:cNvSpPr txBox="1"/>
          <p:nvPr/>
        </p:nvSpPr>
        <p:spPr>
          <a:xfrm>
            <a:off x="384666" y="4613517"/>
            <a:ext cx="2514600" cy="1200329"/>
          </a:xfrm>
          <a:prstGeom prst="rect">
            <a:avLst/>
          </a:prstGeom>
          <a:noFill/>
          <a:ln>
            <a:solidFill>
              <a:schemeClr val="accent2"/>
            </a:solidFill>
          </a:ln>
        </p:spPr>
        <p:txBody>
          <a:bodyPr wrap="square" rtlCol="0">
            <a:spAutoFit/>
          </a:bodyPr>
          <a:lstStyle/>
          <a:p>
            <a:r>
              <a:rPr lang="en-US" i="1" dirty="0"/>
              <a:t>Ectopic</a:t>
            </a:r>
            <a:r>
              <a:rPr lang="en-US" baseline="30000" dirty="0"/>
              <a:t>*</a:t>
            </a:r>
            <a:r>
              <a:rPr lang="en-US" i="1" dirty="0"/>
              <a:t> focus</a:t>
            </a:r>
          </a:p>
          <a:p>
            <a:r>
              <a:rPr lang="en-US" dirty="0"/>
              <a:t>A random firing in the ventricles</a:t>
            </a:r>
          </a:p>
        </p:txBody>
      </p:sp>
      <p:cxnSp>
        <p:nvCxnSpPr>
          <p:cNvPr id="23" name="Straight Arrow Connector 22">
            <a:extLst>
              <a:ext uri="{FF2B5EF4-FFF2-40B4-BE49-F238E27FC236}">
                <a16:creationId xmlns:a16="http://schemas.microsoft.com/office/drawing/2014/main" id="{DEA96D64-8F2E-4027-AEF7-D1E6CEDE108C}"/>
              </a:ext>
            </a:extLst>
          </p:cNvPr>
          <p:cNvCxnSpPr/>
          <p:nvPr/>
        </p:nvCxnSpPr>
        <p:spPr>
          <a:xfrm flipV="1">
            <a:off x="2133600" y="4160103"/>
            <a:ext cx="609600" cy="711503"/>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297C756-3238-439C-9AA2-062C39F2952F}"/>
              </a:ext>
            </a:extLst>
          </p:cNvPr>
          <p:cNvSpPr txBox="1"/>
          <p:nvPr/>
        </p:nvSpPr>
        <p:spPr>
          <a:xfrm>
            <a:off x="3124200" y="4650717"/>
            <a:ext cx="2328333" cy="1200329"/>
          </a:xfrm>
          <a:prstGeom prst="rect">
            <a:avLst/>
          </a:prstGeom>
          <a:noFill/>
          <a:ln>
            <a:solidFill>
              <a:schemeClr val="accent2"/>
            </a:solidFill>
          </a:ln>
        </p:spPr>
        <p:txBody>
          <a:bodyPr wrap="square" rtlCol="0">
            <a:spAutoFit/>
          </a:bodyPr>
          <a:lstStyle/>
          <a:p>
            <a:r>
              <a:rPr lang="en-US" dirty="0"/>
              <a:t>Ventricles not full; little blood pumped</a:t>
            </a:r>
          </a:p>
        </p:txBody>
      </p:sp>
      <p:cxnSp>
        <p:nvCxnSpPr>
          <p:cNvPr id="27" name="Straight Arrow Connector 26">
            <a:extLst>
              <a:ext uri="{FF2B5EF4-FFF2-40B4-BE49-F238E27FC236}">
                <a16:creationId xmlns:a16="http://schemas.microsoft.com/office/drawing/2014/main" id="{8A14EC16-4B89-4B45-8454-4BE7EC35CC01}"/>
              </a:ext>
            </a:extLst>
          </p:cNvPr>
          <p:cNvCxnSpPr>
            <a:cxnSpLocks/>
          </p:cNvCxnSpPr>
          <p:nvPr/>
        </p:nvCxnSpPr>
        <p:spPr>
          <a:xfrm flipV="1">
            <a:off x="3276600" y="4122315"/>
            <a:ext cx="0" cy="659492"/>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497B3D0-2B5C-4981-AC25-44FB5235B21C}"/>
              </a:ext>
            </a:extLst>
          </p:cNvPr>
          <p:cNvSpPr txBox="1"/>
          <p:nvPr/>
        </p:nvSpPr>
        <p:spPr>
          <a:xfrm>
            <a:off x="228600" y="76200"/>
            <a:ext cx="3276600" cy="1200329"/>
          </a:xfrm>
          <a:prstGeom prst="rect">
            <a:avLst/>
          </a:prstGeom>
          <a:noFill/>
          <a:ln>
            <a:solidFill>
              <a:schemeClr val="accent2"/>
            </a:solidFill>
          </a:ln>
        </p:spPr>
        <p:txBody>
          <a:bodyPr wrap="square" lIns="0" tIns="0" rIns="0" bIns="0" rtlCol="0" anchor="ctr" anchorCtr="0">
            <a:noAutofit/>
          </a:bodyPr>
          <a:lstStyle/>
          <a:p>
            <a:r>
              <a:rPr lang="en-US" dirty="0"/>
              <a:t>Doesn’t go anywhere (ventricles still refractory)</a:t>
            </a:r>
          </a:p>
        </p:txBody>
      </p:sp>
      <p:cxnSp>
        <p:nvCxnSpPr>
          <p:cNvPr id="30" name="Straight Arrow Connector 29">
            <a:extLst>
              <a:ext uri="{FF2B5EF4-FFF2-40B4-BE49-F238E27FC236}">
                <a16:creationId xmlns:a16="http://schemas.microsoft.com/office/drawing/2014/main" id="{66E20D71-F88A-43EC-8AA8-913D3530D5D6}"/>
              </a:ext>
            </a:extLst>
          </p:cNvPr>
          <p:cNvCxnSpPr>
            <a:cxnSpLocks/>
            <a:endCxn id="14" idx="3"/>
          </p:cNvCxnSpPr>
          <p:nvPr/>
        </p:nvCxnSpPr>
        <p:spPr>
          <a:xfrm>
            <a:off x="2057400" y="1044154"/>
            <a:ext cx="1397000" cy="835994"/>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B2AE548-C152-4CC2-89F3-7B7294EC8511}"/>
              </a:ext>
            </a:extLst>
          </p:cNvPr>
          <p:cNvSpPr txBox="1"/>
          <p:nvPr/>
        </p:nvSpPr>
        <p:spPr>
          <a:xfrm>
            <a:off x="5711158" y="4447491"/>
            <a:ext cx="3048166" cy="1569660"/>
          </a:xfrm>
          <a:prstGeom prst="rect">
            <a:avLst/>
          </a:prstGeom>
          <a:noFill/>
          <a:ln>
            <a:solidFill>
              <a:schemeClr val="accent2"/>
            </a:solidFill>
          </a:ln>
        </p:spPr>
        <p:txBody>
          <a:bodyPr wrap="square" rtlCol="0">
            <a:spAutoFit/>
          </a:bodyPr>
          <a:lstStyle/>
          <a:p>
            <a:r>
              <a:rPr lang="en-US" dirty="0">
                <a:solidFill>
                  <a:srgbClr val="FF0000"/>
                </a:solidFill>
              </a:rPr>
              <a:t>Premature Ventricular Contraction (PVC) sounds like a “skipped” pulse</a:t>
            </a:r>
          </a:p>
        </p:txBody>
      </p:sp>
      <p:sp>
        <p:nvSpPr>
          <p:cNvPr id="34" name="TextBox 33">
            <a:extLst>
              <a:ext uri="{FF2B5EF4-FFF2-40B4-BE49-F238E27FC236}">
                <a16:creationId xmlns:a16="http://schemas.microsoft.com/office/drawing/2014/main" id="{01A20513-C00A-4E6A-841C-49D69EF9E330}"/>
              </a:ext>
            </a:extLst>
          </p:cNvPr>
          <p:cNvSpPr txBox="1"/>
          <p:nvPr/>
        </p:nvSpPr>
        <p:spPr>
          <a:xfrm>
            <a:off x="250114" y="6381690"/>
            <a:ext cx="3204285" cy="400110"/>
          </a:xfrm>
          <a:prstGeom prst="rect">
            <a:avLst/>
          </a:prstGeom>
          <a:noFill/>
          <a:ln>
            <a:noFill/>
          </a:ln>
        </p:spPr>
        <p:txBody>
          <a:bodyPr wrap="square" rtlCol="0">
            <a:spAutoFit/>
          </a:bodyPr>
          <a:lstStyle/>
          <a:p>
            <a:r>
              <a:rPr lang="en-US" sz="2000" i="1" baseline="30000" dirty="0"/>
              <a:t>*</a:t>
            </a:r>
            <a:r>
              <a:rPr lang="en-US" sz="2000" i="1" dirty="0"/>
              <a:t>Ectopic=</a:t>
            </a:r>
            <a:r>
              <a:rPr lang="en-US" sz="2000" dirty="0"/>
              <a:t>in the wrong place</a:t>
            </a:r>
            <a:endParaRPr lang="en-US" sz="2000" baseline="30000" dirty="0"/>
          </a:p>
        </p:txBody>
      </p:sp>
      <p:sp>
        <p:nvSpPr>
          <p:cNvPr id="3" name="Freeform: Shape 2">
            <a:extLst>
              <a:ext uri="{FF2B5EF4-FFF2-40B4-BE49-F238E27FC236}">
                <a16:creationId xmlns:a16="http://schemas.microsoft.com/office/drawing/2014/main" id="{2FB95D50-6F9B-4A23-AFE0-F1734D7007B2}"/>
              </a:ext>
            </a:extLst>
          </p:cNvPr>
          <p:cNvSpPr/>
          <p:nvPr/>
        </p:nvSpPr>
        <p:spPr>
          <a:xfrm>
            <a:off x="3810000" y="2831330"/>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59CD96F0-6374-46DA-90E9-752AD4911389}"/>
              </a:ext>
            </a:extLst>
          </p:cNvPr>
          <p:cNvCxnSpPr>
            <a:cxnSpLocks/>
            <a:endCxn id="3" idx="0"/>
          </p:cNvCxnSpPr>
          <p:nvPr/>
        </p:nvCxnSpPr>
        <p:spPr>
          <a:xfrm flipV="1">
            <a:off x="2260599" y="3987800"/>
            <a:ext cx="1549401" cy="187816"/>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0044B50-20DA-4600-A672-CD548F73FE11}"/>
              </a:ext>
            </a:extLst>
          </p:cNvPr>
          <p:cNvCxnSpPr>
            <a:cxnSpLocks/>
          </p:cNvCxnSpPr>
          <p:nvPr/>
        </p:nvCxnSpPr>
        <p:spPr>
          <a:xfrm flipV="1">
            <a:off x="4910667" y="4008120"/>
            <a:ext cx="1118277" cy="114194"/>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71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3"/>
                                        </p:tgtEl>
                                      </p:cBhvr>
                                    </p:animEffect>
                                    <p:set>
                                      <p:cBhvr>
                                        <p:cTn id="42" dur="1" fill="hold">
                                          <p:stCondLst>
                                            <p:cond delay="499"/>
                                          </p:stCondLst>
                                        </p:cTn>
                                        <p:tgtEl>
                                          <p:spTgt spid="3"/>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8"/>
                                        </p:tgtEl>
                                      </p:cBhvr>
                                    </p:animEffect>
                                    <p:set>
                                      <p:cBhvr>
                                        <p:cTn id="45" dur="1" fill="hold">
                                          <p:stCondLst>
                                            <p:cond delay="499"/>
                                          </p:stCondLst>
                                        </p:cTn>
                                        <p:tgtEl>
                                          <p:spTgt spid="28"/>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31"/>
                                        </p:tgtEl>
                                      </p:cBhvr>
                                    </p:animEffect>
                                    <p:set>
                                      <p:cBhvr>
                                        <p:cTn id="48" dur="1" fill="hold">
                                          <p:stCondLst>
                                            <p:cond delay="499"/>
                                          </p:stCondLst>
                                        </p:cTn>
                                        <p:tgtEl>
                                          <p:spTgt spid="31"/>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P spid="26" grpId="0" animBg="1"/>
      <p:bldP spid="29" grpId="0" animBg="1"/>
      <p:bldP spid="33" grpId="0" animBg="1"/>
      <p:bldP spid="34" grpId="0"/>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FD6C80-AC3F-4BB7-BDA3-B50052A24DCE}"/>
              </a:ext>
            </a:extLst>
          </p:cNvPr>
          <p:cNvSpPr/>
          <p:nvPr/>
        </p:nvSpPr>
        <p:spPr>
          <a:xfrm>
            <a:off x="2133600" y="2309304"/>
            <a:ext cx="685800" cy="31314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440C18-9704-4A5C-BFF9-AFA63C88C9F6}"/>
              </a:ext>
            </a:extLst>
          </p:cNvPr>
          <p:cNvSpPr>
            <a:spLocks noGrp="1"/>
          </p:cNvSpPr>
          <p:nvPr>
            <p:ph type="title"/>
          </p:nvPr>
        </p:nvSpPr>
        <p:spPr>
          <a:xfrm>
            <a:off x="685800" y="304800"/>
            <a:ext cx="7907868" cy="1143000"/>
          </a:xfrm>
        </p:spPr>
        <p:txBody>
          <a:bodyPr/>
          <a:lstStyle/>
          <a:p>
            <a:r>
              <a:rPr lang="en-US" dirty="0"/>
              <a:t>PVCs</a:t>
            </a:r>
          </a:p>
        </p:txBody>
      </p:sp>
      <p:sp>
        <p:nvSpPr>
          <p:cNvPr id="4" name="Footer Placeholder 3">
            <a:extLst>
              <a:ext uri="{FF2B5EF4-FFF2-40B4-BE49-F238E27FC236}">
                <a16:creationId xmlns:a16="http://schemas.microsoft.com/office/drawing/2014/main" id="{7CB3B4BB-EB13-42D3-B428-B6CACF3E06A4}"/>
              </a:ext>
            </a:extLst>
          </p:cNvPr>
          <p:cNvSpPr>
            <a:spLocks noGrp="1"/>
          </p:cNvSpPr>
          <p:nvPr>
            <p:ph type="ftr" sz="quarter" idx="11"/>
          </p:nvPr>
        </p:nvSpPr>
        <p:spPr/>
        <p:txBody>
          <a:bodyPr/>
          <a:lstStyle/>
          <a:p>
            <a:pPr>
              <a:defRPr/>
            </a:pPr>
            <a:r>
              <a:rPr lang="en-US"/>
              <a:t>EE 123 -- Bioelectricity</a:t>
            </a:r>
            <a:endParaRPr lang="en-US" dirty="0"/>
          </a:p>
        </p:txBody>
      </p:sp>
      <p:sp>
        <p:nvSpPr>
          <p:cNvPr id="13" name="Freeform: Shape 12">
            <a:extLst>
              <a:ext uri="{FF2B5EF4-FFF2-40B4-BE49-F238E27FC236}">
                <a16:creationId xmlns:a16="http://schemas.microsoft.com/office/drawing/2014/main" id="{8727D13E-2435-4643-A0B1-5E623DE57443}"/>
              </a:ext>
            </a:extLst>
          </p:cNvPr>
          <p:cNvSpPr/>
          <p:nvPr/>
        </p:nvSpPr>
        <p:spPr>
          <a:xfrm>
            <a:off x="533400" y="1860450"/>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8007CE0-87DB-4638-B8AB-0BF3D8B52492}"/>
              </a:ext>
            </a:extLst>
          </p:cNvPr>
          <p:cNvSpPr/>
          <p:nvPr/>
        </p:nvSpPr>
        <p:spPr>
          <a:xfrm>
            <a:off x="2641600" y="1860450"/>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6712F6A-F56E-4E0C-A8B9-1D15AFCA65A4}"/>
              </a:ext>
            </a:extLst>
          </p:cNvPr>
          <p:cNvSpPr/>
          <p:nvPr/>
        </p:nvSpPr>
        <p:spPr>
          <a:xfrm>
            <a:off x="4927600" y="1860450"/>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272106F-0CB3-42B8-BB86-0830C6484923}"/>
              </a:ext>
            </a:extLst>
          </p:cNvPr>
          <p:cNvSpPr txBox="1"/>
          <p:nvPr/>
        </p:nvSpPr>
        <p:spPr>
          <a:xfrm>
            <a:off x="6172200" y="1847639"/>
            <a:ext cx="2971800" cy="461665"/>
          </a:xfrm>
          <a:prstGeom prst="rect">
            <a:avLst/>
          </a:prstGeom>
          <a:noFill/>
        </p:spPr>
        <p:txBody>
          <a:bodyPr wrap="square" rtlCol="0">
            <a:spAutoFit/>
          </a:bodyPr>
          <a:lstStyle/>
          <a:p>
            <a:r>
              <a:rPr lang="en-US" dirty="0"/>
              <a:t>SA oscillator (80 bpm)</a:t>
            </a:r>
          </a:p>
        </p:txBody>
      </p:sp>
      <p:cxnSp>
        <p:nvCxnSpPr>
          <p:cNvPr id="8" name="Straight Connector 7">
            <a:extLst>
              <a:ext uri="{FF2B5EF4-FFF2-40B4-BE49-F238E27FC236}">
                <a16:creationId xmlns:a16="http://schemas.microsoft.com/office/drawing/2014/main" id="{9928A0B6-9FD6-4AA0-B46E-CFFE4D81AEE7}"/>
              </a:ext>
            </a:extLst>
          </p:cNvPr>
          <p:cNvCxnSpPr>
            <a:cxnSpLocks/>
            <a:stCxn id="13" idx="14"/>
            <a:endCxn id="14" idx="0"/>
          </p:cNvCxnSpPr>
          <p:nvPr/>
        </p:nvCxnSpPr>
        <p:spPr>
          <a:xfrm>
            <a:off x="2235200" y="2479064"/>
            <a:ext cx="4064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15F9FB2-B3BC-4EC9-81ED-6AC2BBF33CAE}"/>
              </a:ext>
            </a:extLst>
          </p:cNvPr>
          <p:cNvCxnSpPr>
            <a:cxnSpLocks/>
            <a:endCxn id="15" idx="0"/>
          </p:cNvCxnSpPr>
          <p:nvPr/>
        </p:nvCxnSpPr>
        <p:spPr>
          <a:xfrm>
            <a:off x="4267200" y="2479064"/>
            <a:ext cx="6604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AEFD7D9-B142-4272-A005-3A2CE3B7AE26}"/>
              </a:ext>
            </a:extLst>
          </p:cNvPr>
          <p:cNvSpPr txBox="1"/>
          <p:nvPr/>
        </p:nvSpPr>
        <p:spPr>
          <a:xfrm>
            <a:off x="497442" y="207571"/>
            <a:ext cx="2514600" cy="830997"/>
          </a:xfrm>
          <a:prstGeom prst="rect">
            <a:avLst/>
          </a:prstGeom>
          <a:noFill/>
          <a:ln>
            <a:solidFill>
              <a:schemeClr val="accent2"/>
            </a:solidFill>
          </a:ln>
        </p:spPr>
        <p:txBody>
          <a:bodyPr wrap="square" rtlCol="0">
            <a:spAutoFit/>
          </a:bodyPr>
          <a:lstStyle/>
          <a:p>
            <a:r>
              <a:rPr lang="en-US" i="1" dirty="0"/>
              <a:t>Ectopic</a:t>
            </a:r>
            <a:r>
              <a:rPr lang="en-US" baseline="30000" dirty="0"/>
              <a:t>*</a:t>
            </a:r>
            <a:r>
              <a:rPr lang="en-US" i="1" dirty="0"/>
              <a:t> focus</a:t>
            </a:r>
          </a:p>
          <a:p>
            <a:r>
              <a:rPr lang="en-US" dirty="0"/>
              <a:t>could happen</a:t>
            </a:r>
          </a:p>
        </p:txBody>
      </p:sp>
      <p:cxnSp>
        <p:nvCxnSpPr>
          <p:cNvPr id="23" name="Straight Arrow Connector 22">
            <a:extLst>
              <a:ext uri="{FF2B5EF4-FFF2-40B4-BE49-F238E27FC236}">
                <a16:creationId xmlns:a16="http://schemas.microsoft.com/office/drawing/2014/main" id="{DEA96D64-8F2E-4027-AEF7-D1E6CEDE108C}"/>
              </a:ext>
            </a:extLst>
          </p:cNvPr>
          <p:cNvCxnSpPr>
            <a:cxnSpLocks/>
          </p:cNvCxnSpPr>
          <p:nvPr/>
        </p:nvCxnSpPr>
        <p:spPr>
          <a:xfrm>
            <a:off x="2285999" y="873816"/>
            <a:ext cx="279401" cy="1204655"/>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ADE72AA-F66C-4177-8AEA-2DBB4ACC4B13}"/>
              </a:ext>
            </a:extLst>
          </p:cNvPr>
          <p:cNvGrpSpPr/>
          <p:nvPr/>
        </p:nvGrpSpPr>
        <p:grpSpPr>
          <a:xfrm>
            <a:off x="533400" y="2839294"/>
            <a:ext cx="8458200" cy="697556"/>
            <a:chOff x="533400" y="2426644"/>
            <a:chExt cx="8458200" cy="697556"/>
          </a:xfrm>
        </p:grpSpPr>
        <p:sp>
          <p:nvSpPr>
            <p:cNvPr id="24" name="Freeform: Shape 23">
              <a:extLst>
                <a:ext uri="{FF2B5EF4-FFF2-40B4-BE49-F238E27FC236}">
                  <a16:creationId xmlns:a16="http://schemas.microsoft.com/office/drawing/2014/main" id="{01C676AC-B5CA-43EB-BDE4-6E1741871293}"/>
                </a:ext>
              </a:extLst>
            </p:cNvPr>
            <p:cNvSpPr/>
            <p:nvPr/>
          </p:nvSpPr>
          <p:spPr>
            <a:xfrm>
              <a:off x="533400" y="242664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FAB3E18C-8C53-46CF-8DB7-553962185A61}"/>
                </a:ext>
              </a:extLst>
            </p:cNvPr>
            <p:cNvSpPr/>
            <p:nvPr/>
          </p:nvSpPr>
          <p:spPr>
            <a:xfrm>
              <a:off x="3886200" y="242664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692B314-858A-42B4-9E59-9E926D8C8C49}"/>
                </a:ext>
              </a:extLst>
            </p:cNvPr>
            <p:cNvSpPr/>
            <p:nvPr/>
          </p:nvSpPr>
          <p:spPr>
            <a:xfrm>
              <a:off x="7289800" y="242664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031EB964-E4B3-4D2B-B9AF-B692E09FCD15}"/>
                </a:ext>
              </a:extLst>
            </p:cNvPr>
            <p:cNvCxnSpPr>
              <a:cxnSpLocks/>
              <a:stCxn id="24" idx="14"/>
              <a:endCxn id="25" idx="0"/>
            </p:cNvCxnSpPr>
            <p:nvPr/>
          </p:nvCxnSpPr>
          <p:spPr>
            <a:xfrm>
              <a:off x="2235200" y="3045258"/>
              <a:ext cx="16510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F2C55AF-A7FC-4418-BC05-D26F8095024D}"/>
                </a:ext>
              </a:extLst>
            </p:cNvPr>
            <p:cNvCxnSpPr>
              <a:cxnSpLocks/>
              <a:stCxn id="25" idx="13"/>
              <a:endCxn id="28" idx="0"/>
            </p:cNvCxnSpPr>
            <p:nvPr/>
          </p:nvCxnSpPr>
          <p:spPr>
            <a:xfrm>
              <a:off x="5520267" y="3045258"/>
              <a:ext cx="1769533"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14F05DF8-41C6-455E-8A16-E6C7640ADC8D}"/>
              </a:ext>
            </a:extLst>
          </p:cNvPr>
          <p:cNvSpPr/>
          <p:nvPr/>
        </p:nvSpPr>
        <p:spPr>
          <a:xfrm>
            <a:off x="4419600" y="2309304"/>
            <a:ext cx="685800" cy="31314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BF34ADE-1428-4C09-940E-45A616BE09B8}"/>
              </a:ext>
            </a:extLst>
          </p:cNvPr>
          <p:cNvSpPr/>
          <p:nvPr/>
        </p:nvSpPr>
        <p:spPr>
          <a:xfrm>
            <a:off x="2285999" y="3308250"/>
            <a:ext cx="1650997" cy="31314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246E258-C7BA-4155-B107-396E0F4FD8E6}"/>
              </a:ext>
            </a:extLst>
          </p:cNvPr>
          <p:cNvSpPr/>
          <p:nvPr/>
        </p:nvSpPr>
        <p:spPr>
          <a:xfrm>
            <a:off x="5520266" y="3262682"/>
            <a:ext cx="2023533" cy="31314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EF01478-ECBF-4A29-A4A2-E6488D69F4E1}"/>
              </a:ext>
            </a:extLst>
          </p:cNvPr>
          <p:cNvSpPr txBox="1"/>
          <p:nvPr/>
        </p:nvSpPr>
        <p:spPr>
          <a:xfrm>
            <a:off x="5943600" y="3653135"/>
            <a:ext cx="2971800" cy="461665"/>
          </a:xfrm>
          <a:prstGeom prst="rect">
            <a:avLst/>
          </a:prstGeom>
          <a:noFill/>
        </p:spPr>
        <p:txBody>
          <a:bodyPr wrap="square" rtlCol="0">
            <a:spAutoFit/>
          </a:bodyPr>
          <a:lstStyle/>
          <a:p>
            <a:r>
              <a:rPr lang="en-US" dirty="0"/>
              <a:t>SA oscillator (50 bpm)</a:t>
            </a:r>
          </a:p>
        </p:txBody>
      </p:sp>
      <p:sp>
        <p:nvSpPr>
          <p:cNvPr id="40" name="Content Placeholder 2">
            <a:extLst>
              <a:ext uri="{FF2B5EF4-FFF2-40B4-BE49-F238E27FC236}">
                <a16:creationId xmlns:a16="http://schemas.microsoft.com/office/drawing/2014/main" id="{D3C3A92C-FC96-46B8-9977-CF3FA997FD2F}"/>
              </a:ext>
            </a:extLst>
          </p:cNvPr>
          <p:cNvSpPr>
            <a:spLocks noGrp="1"/>
          </p:cNvSpPr>
          <p:nvPr>
            <p:ph idx="1"/>
          </p:nvPr>
        </p:nvSpPr>
        <p:spPr>
          <a:xfrm>
            <a:off x="533400" y="4222653"/>
            <a:ext cx="8382000" cy="2093601"/>
          </a:xfrm>
        </p:spPr>
        <p:txBody>
          <a:bodyPr/>
          <a:lstStyle/>
          <a:p>
            <a:r>
              <a:rPr lang="en-US" dirty="0"/>
              <a:t>Why are PVCs more likely with lots of endurance exercise and little sleep?</a:t>
            </a:r>
          </a:p>
          <a:p>
            <a:pPr lvl="1">
              <a:spcBef>
                <a:spcPts val="0"/>
              </a:spcBef>
            </a:pPr>
            <a:r>
              <a:rPr lang="en-US" dirty="0"/>
              <a:t>lots of exercise </a:t>
            </a:r>
            <a:r>
              <a:rPr lang="en-US" dirty="0">
                <a:latin typeface="Times New Roman" panose="02020603050405020304" pitchFamily="18" charset="0"/>
                <a:cs typeface="Times New Roman" panose="02020603050405020304" pitchFamily="18" charset="0"/>
              </a:rPr>
              <a:t>→ HR lowers (well known)</a:t>
            </a:r>
          </a:p>
          <a:p>
            <a:pPr lvl="1">
              <a:spcBef>
                <a:spcPts val="0"/>
              </a:spcBef>
            </a:pPr>
            <a:r>
              <a:rPr lang="en-US" dirty="0">
                <a:latin typeface="Times New Roman" panose="02020603050405020304" pitchFamily="18" charset="0"/>
                <a:cs typeface="Times New Roman" panose="02020603050405020304" pitchFamily="18" charset="0"/>
              </a:rPr>
              <a:t>lots of stress → more ectopic foci (hypothesized)</a:t>
            </a:r>
          </a:p>
          <a:p>
            <a:pPr lvl="1">
              <a:spcBef>
                <a:spcPts val="0"/>
              </a:spcBef>
            </a:pPr>
            <a:r>
              <a:rPr lang="en-US" dirty="0">
                <a:latin typeface="Times New Roman" panose="02020603050405020304" pitchFamily="18" charset="0"/>
                <a:cs typeface="Times New Roman" panose="02020603050405020304" pitchFamily="18" charset="0"/>
              </a:rPr>
              <a:t>benign </a:t>
            </a:r>
            <a:r>
              <a:rPr lang="en-US" i="1" dirty="0">
                <a:latin typeface="Times New Roman" panose="02020603050405020304" pitchFamily="18" charset="0"/>
                <a:cs typeface="Times New Roman" panose="02020603050405020304" pitchFamily="18" charset="0"/>
              </a:rPr>
              <a:t>except if you overdo it for a long time</a:t>
            </a:r>
            <a:endParaRPr lang="en-US" dirty="0"/>
          </a:p>
        </p:txBody>
      </p:sp>
    </p:spTree>
    <p:extLst>
      <p:ext uri="{BB962C8B-B14F-4D97-AF65-F5344CB8AC3E}">
        <p14:creationId xmlns:p14="http://schemas.microsoft.com/office/powerpoint/2010/main" val="92237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P spid="35" grpId="0" animBg="1"/>
      <p:bldP spid="36" grpId="0" animBg="1"/>
      <p:bldP spid="37" grpId="0" animBg="1"/>
      <p:bldP spid="1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6EBA-F4B5-423F-BCBE-FEE569F7FCE0}"/>
              </a:ext>
            </a:extLst>
          </p:cNvPr>
          <p:cNvSpPr>
            <a:spLocks noGrp="1"/>
          </p:cNvSpPr>
          <p:nvPr>
            <p:ph type="title"/>
          </p:nvPr>
        </p:nvSpPr>
        <p:spPr/>
        <p:txBody>
          <a:bodyPr/>
          <a:lstStyle/>
          <a:p>
            <a:r>
              <a:rPr lang="en-US" dirty="0"/>
              <a:t>PVCs</a:t>
            </a:r>
          </a:p>
        </p:txBody>
      </p:sp>
      <p:sp>
        <p:nvSpPr>
          <p:cNvPr id="3" name="Content Placeholder 2">
            <a:extLst>
              <a:ext uri="{FF2B5EF4-FFF2-40B4-BE49-F238E27FC236}">
                <a16:creationId xmlns:a16="http://schemas.microsoft.com/office/drawing/2014/main" id="{5CBD1578-CCD7-4893-BCDF-6755E23FE552}"/>
              </a:ext>
            </a:extLst>
          </p:cNvPr>
          <p:cNvSpPr>
            <a:spLocks noGrp="1"/>
          </p:cNvSpPr>
          <p:nvPr>
            <p:ph idx="1"/>
          </p:nvPr>
        </p:nvSpPr>
        <p:spPr/>
        <p:txBody>
          <a:bodyPr/>
          <a:lstStyle/>
          <a:p>
            <a:r>
              <a:rPr lang="en-US" dirty="0"/>
              <a:t>Backup circuits are great – what if they break?</a:t>
            </a:r>
          </a:p>
          <a:p>
            <a:pPr lvl="1">
              <a:spcBef>
                <a:spcPts val="0"/>
              </a:spcBef>
            </a:pPr>
            <a:r>
              <a:rPr lang="en-US" dirty="0"/>
              <a:t>Yes, you have no backup. Or...</a:t>
            </a:r>
          </a:p>
          <a:p>
            <a:r>
              <a:rPr lang="en-US" dirty="0"/>
              <a:t>Backup circuit launches when it shouldn’t</a:t>
            </a:r>
          </a:p>
          <a:p>
            <a:pPr lvl="1">
              <a:spcBef>
                <a:spcPts val="0"/>
              </a:spcBef>
            </a:pPr>
            <a:r>
              <a:rPr lang="en-US" dirty="0"/>
              <a:t>one way to make an ectopic focus</a:t>
            </a:r>
          </a:p>
          <a:p>
            <a:r>
              <a:rPr lang="en-US" dirty="0"/>
              <a:t>Too much exercise = more PVCs?</a:t>
            </a:r>
          </a:p>
          <a:p>
            <a:r>
              <a:rPr lang="en-US" dirty="0"/>
              <a:t>More info:</a:t>
            </a:r>
          </a:p>
          <a:p>
            <a:pPr lvl="1">
              <a:spcBef>
                <a:spcPts val="0"/>
              </a:spcBef>
            </a:pPr>
            <a:r>
              <a:rPr lang="en-US" dirty="0">
                <a:hlinkClick r:id="rId2"/>
              </a:rPr>
              <a:t>https://www.drjohnm.org/2013/06/benign-pvcs-a-heart-rhythm-doctors-approach/</a:t>
            </a:r>
            <a:endParaRPr lang="en-US" dirty="0"/>
          </a:p>
          <a:p>
            <a:pPr lvl="1">
              <a:spcBef>
                <a:spcPts val="0"/>
              </a:spcBef>
            </a:pPr>
            <a:r>
              <a:rPr lang="en-US" dirty="0">
                <a:hlinkClick r:id="rId3"/>
              </a:rPr>
              <a:t>https://www.drjohnm.org/2015/08/on-pvcs-think-anew-but-think-slowly/</a:t>
            </a:r>
            <a:endParaRPr lang="en-US" dirty="0"/>
          </a:p>
          <a:p>
            <a:endParaRPr lang="en-US" dirty="0"/>
          </a:p>
          <a:p>
            <a:pPr marL="0" indent="0">
              <a:buNone/>
            </a:pPr>
            <a:br>
              <a:rPr lang="en-US" dirty="0"/>
            </a:br>
            <a:endParaRPr lang="en-US" dirty="0"/>
          </a:p>
        </p:txBody>
      </p:sp>
      <p:sp>
        <p:nvSpPr>
          <p:cNvPr id="4" name="Footer Placeholder 3">
            <a:extLst>
              <a:ext uri="{FF2B5EF4-FFF2-40B4-BE49-F238E27FC236}">
                <a16:creationId xmlns:a16="http://schemas.microsoft.com/office/drawing/2014/main" id="{1F9C8EAC-6FB9-4822-8ACF-91F336FD8C65}"/>
              </a:ext>
            </a:extLst>
          </p:cNvPr>
          <p:cNvSpPr>
            <a:spLocks noGrp="1"/>
          </p:cNvSpPr>
          <p:nvPr>
            <p:ph type="ftr" sz="quarter" idx="11"/>
          </p:nvPr>
        </p:nvSpPr>
        <p:spPr/>
        <p:txBody>
          <a:bodyPr/>
          <a:lstStyle/>
          <a:p>
            <a:pPr>
              <a:defRPr/>
            </a:pPr>
            <a:r>
              <a:rPr lang="en-US" dirty="0"/>
              <a:t>EE 123 -- Bioelectricity</a:t>
            </a:r>
          </a:p>
        </p:txBody>
      </p:sp>
    </p:spTree>
    <p:extLst>
      <p:ext uri="{BB962C8B-B14F-4D97-AF65-F5344CB8AC3E}">
        <p14:creationId xmlns:p14="http://schemas.microsoft.com/office/powerpoint/2010/main" val="26253264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DC957-2DE5-473B-B3B1-43EFEC82982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E03AF75-E11C-4510-B2CF-D181ED4E6A29}"/>
              </a:ext>
            </a:extLst>
          </p:cNvPr>
          <p:cNvSpPr>
            <a:spLocks noGrp="1"/>
          </p:cNvSpPr>
          <p:nvPr>
            <p:ph idx="1"/>
          </p:nvPr>
        </p:nvSpPr>
        <p:spPr/>
        <p:txBody>
          <a:bodyPr/>
          <a:lstStyle/>
          <a:p>
            <a:pPr marL="0" indent="0">
              <a:buNone/>
            </a:pPr>
            <a:r>
              <a:rPr lang="en-US" sz="2000" dirty="0"/>
              <a:t>“The current record for number of dominoes toppled in one cascade is just shy of 4.5 million, a record set in the Netherlands on Domino Day 2009. It took a team of 89 builders 2 months to set up! Because a misplaced foot or finger could easily trigger the entire array, it had to be designed with breaks that were completed immediately before the competition began</a:t>
            </a:r>
          </a:p>
          <a:p>
            <a:pPr marL="0" indent="0">
              <a:buNone/>
            </a:pPr>
            <a:r>
              <a:rPr lang="en-US" sz="2000" dirty="0"/>
              <a:t>Because the myocardium does not have such safety features, every cell in the heart has the potential to become the primary pacemaker should its membrane become unstable. “Ectopic” pacemakers are responsible for common mishaps leading to premature ventricular contractions, which are typically one-off events in young, healthy hearts. In aging hearts, ectopic pacemakers may become established, posing a constant and potentially lethal threat to cardiac function.”</a:t>
            </a:r>
          </a:p>
          <a:p>
            <a:pPr marL="0" indent="0">
              <a:buNone/>
            </a:pPr>
            <a:r>
              <a:rPr lang="en-US" sz="2000" dirty="0"/>
              <a:t>Lippincott’s Physiology, 2</a:t>
            </a:r>
            <a:r>
              <a:rPr lang="en-US" sz="2000" baseline="30000" dirty="0"/>
              <a:t>nd</a:t>
            </a:r>
            <a:r>
              <a:rPr lang="en-US" sz="2000" dirty="0"/>
              <a:t> edition, Chapter 16</a:t>
            </a:r>
          </a:p>
        </p:txBody>
      </p:sp>
      <p:sp>
        <p:nvSpPr>
          <p:cNvPr id="4" name="Footer Placeholder 3">
            <a:extLst>
              <a:ext uri="{FF2B5EF4-FFF2-40B4-BE49-F238E27FC236}">
                <a16:creationId xmlns:a16="http://schemas.microsoft.com/office/drawing/2014/main" id="{9EB3CC5B-E5EE-4F13-BF9F-C408DD821C35}"/>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7134931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6BF67-5228-41C1-8970-732A8933F2FA}"/>
              </a:ext>
            </a:extLst>
          </p:cNvPr>
          <p:cNvSpPr>
            <a:spLocks noGrp="1"/>
          </p:cNvSpPr>
          <p:nvPr>
            <p:ph type="title"/>
          </p:nvPr>
        </p:nvSpPr>
        <p:spPr/>
        <p:txBody>
          <a:bodyPr/>
          <a:lstStyle/>
          <a:p>
            <a:r>
              <a:rPr lang="en-US" dirty="0"/>
              <a:t>Can you find the PVC?</a:t>
            </a:r>
          </a:p>
        </p:txBody>
      </p:sp>
      <p:sp>
        <p:nvSpPr>
          <p:cNvPr id="3" name="Content Placeholder 2">
            <a:extLst>
              <a:ext uri="{FF2B5EF4-FFF2-40B4-BE49-F238E27FC236}">
                <a16:creationId xmlns:a16="http://schemas.microsoft.com/office/drawing/2014/main" id="{F5557B6F-F4B8-48FF-8E6E-9253754CFE28}"/>
              </a:ext>
            </a:extLst>
          </p:cNvPr>
          <p:cNvSpPr>
            <a:spLocks noGrp="1"/>
          </p:cNvSpPr>
          <p:nvPr>
            <p:ph idx="1"/>
          </p:nvPr>
        </p:nvSpPr>
        <p:spPr>
          <a:xfrm>
            <a:off x="6858000" y="5410200"/>
            <a:ext cx="1600200" cy="685800"/>
          </a:xfrm>
        </p:spPr>
        <p:txBody>
          <a:bodyPr/>
          <a:lstStyle/>
          <a:p>
            <a:endParaRPr lang="en-US" dirty="0"/>
          </a:p>
        </p:txBody>
      </p:sp>
      <p:sp>
        <p:nvSpPr>
          <p:cNvPr id="4" name="Footer Placeholder 3">
            <a:extLst>
              <a:ext uri="{FF2B5EF4-FFF2-40B4-BE49-F238E27FC236}">
                <a16:creationId xmlns:a16="http://schemas.microsoft.com/office/drawing/2014/main" id="{9A4553B3-5F41-4C23-AF29-277562DE2ACA}"/>
              </a:ext>
            </a:extLst>
          </p:cNvPr>
          <p:cNvSpPr>
            <a:spLocks noGrp="1"/>
          </p:cNvSpPr>
          <p:nvPr>
            <p:ph type="ftr" sz="quarter" idx="11"/>
          </p:nvPr>
        </p:nvSpPr>
        <p:spPr/>
        <p:txBody>
          <a:bodyPr/>
          <a:lstStyle/>
          <a:p>
            <a:pPr>
              <a:defRPr/>
            </a:pPr>
            <a:r>
              <a:rPr lang="en-US"/>
              <a:t>EE 123 -- Bioelectricity</a:t>
            </a:r>
            <a:endParaRPr lang="en-US" dirty="0"/>
          </a:p>
        </p:txBody>
      </p:sp>
      <p:pic>
        <p:nvPicPr>
          <p:cNvPr id="5" name="Picture 4">
            <a:extLst>
              <a:ext uri="{FF2B5EF4-FFF2-40B4-BE49-F238E27FC236}">
                <a16:creationId xmlns:a16="http://schemas.microsoft.com/office/drawing/2014/main" id="{143015E4-EA80-4DE0-B9CC-81CEB4854995}"/>
              </a:ext>
            </a:extLst>
          </p:cNvPr>
          <p:cNvPicPr>
            <a:picLocks noChangeAspect="1"/>
          </p:cNvPicPr>
          <p:nvPr/>
        </p:nvPicPr>
        <p:blipFill>
          <a:blip r:embed="rId2"/>
          <a:stretch>
            <a:fillRect/>
          </a:stretch>
        </p:blipFill>
        <p:spPr>
          <a:xfrm>
            <a:off x="76200" y="1295400"/>
            <a:ext cx="8991600" cy="1654689"/>
          </a:xfrm>
          <a:prstGeom prst="rect">
            <a:avLst/>
          </a:prstGeom>
        </p:spPr>
      </p:pic>
    </p:spTree>
    <p:extLst>
      <p:ext uri="{BB962C8B-B14F-4D97-AF65-F5344CB8AC3E}">
        <p14:creationId xmlns:p14="http://schemas.microsoft.com/office/powerpoint/2010/main" val="39597137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457B6-177D-4F3D-A832-E65BB0A62F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448FAA3-85B3-4FF5-A481-8CD5BD95601D}"/>
              </a:ext>
            </a:extLst>
          </p:cNvPr>
          <p:cNvSpPr>
            <a:spLocks noGrp="1"/>
          </p:cNvSpPr>
          <p:nvPr>
            <p:ph idx="1"/>
          </p:nvPr>
        </p:nvSpPr>
        <p:spPr/>
        <p:txBody>
          <a:bodyPr/>
          <a:lstStyle/>
          <a:p>
            <a:r>
              <a:rPr lang="en-US" dirty="0"/>
              <a:t>Do you think that PVCs would get more or less frequent as HR rises?</a:t>
            </a:r>
          </a:p>
          <a:p>
            <a:pPr lvl="1"/>
            <a:r>
              <a:rPr lang="en-US" dirty="0"/>
              <a:t>More while you’re exercising?</a:t>
            </a:r>
          </a:p>
          <a:p>
            <a:pPr lvl="1"/>
            <a:r>
              <a:rPr lang="en-US" dirty="0"/>
              <a:t>Or while sleeping?</a:t>
            </a:r>
          </a:p>
        </p:txBody>
      </p:sp>
      <p:sp>
        <p:nvSpPr>
          <p:cNvPr id="4" name="Footer Placeholder 3">
            <a:extLst>
              <a:ext uri="{FF2B5EF4-FFF2-40B4-BE49-F238E27FC236}">
                <a16:creationId xmlns:a16="http://schemas.microsoft.com/office/drawing/2014/main" id="{F675DE8C-FAB5-4CB2-8E71-01FD6A4E1035}"/>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31187845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89E6E0-1908-4C46-8509-A4131A72B365}"/>
              </a:ext>
            </a:extLst>
          </p:cNvPr>
          <p:cNvSpPr>
            <a:spLocks noGrp="1"/>
          </p:cNvSpPr>
          <p:nvPr>
            <p:ph idx="1"/>
          </p:nvPr>
        </p:nvSpPr>
        <p:spPr>
          <a:xfrm>
            <a:off x="5943600" y="152400"/>
            <a:ext cx="2514600" cy="5943600"/>
          </a:xfrm>
        </p:spPr>
        <p:txBody>
          <a:bodyPr/>
          <a:lstStyle/>
          <a:p>
            <a:r>
              <a:rPr lang="en-US" dirty="0"/>
              <a:t>Bigeminy: 2 consecutive PVCs</a:t>
            </a:r>
          </a:p>
          <a:p>
            <a:r>
              <a:rPr lang="en-US" dirty="0"/>
              <a:t>Trigeminy: 3</a:t>
            </a:r>
          </a:p>
          <a:p>
            <a:r>
              <a:rPr lang="en-US" dirty="0"/>
              <a:t>Conclusions?</a:t>
            </a:r>
          </a:p>
        </p:txBody>
      </p:sp>
      <p:sp>
        <p:nvSpPr>
          <p:cNvPr id="4" name="Footer Placeholder 3">
            <a:extLst>
              <a:ext uri="{FF2B5EF4-FFF2-40B4-BE49-F238E27FC236}">
                <a16:creationId xmlns:a16="http://schemas.microsoft.com/office/drawing/2014/main" id="{1EB54642-278A-4112-AC6A-3A7884BAD313}"/>
              </a:ext>
            </a:extLst>
          </p:cNvPr>
          <p:cNvSpPr>
            <a:spLocks noGrp="1"/>
          </p:cNvSpPr>
          <p:nvPr>
            <p:ph type="ftr" sz="quarter" idx="11"/>
          </p:nvPr>
        </p:nvSpPr>
        <p:spPr>
          <a:xfrm>
            <a:off x="5943600" y="6400800"/>
            <a:ext cx="2895600" cy="304800"/>
          </a:xfrm>
        </p:spPr>
        <p:txBody>
          <a:bodyPr/>
          <a:lstStyle/>
          <a:p>
            <a:pPr>
              <a:defRPr/>
            </a:pPr>
            <a:r>
              <a:rPr lang="en-US" dirty="0"/>
              <a:t>EE 123 -- Bioelectricity</a:t>
            </a:r>
          </a:p>
        </p:txBody>
      </p:sp>
      <p:pic>
        <p:nvPicPr>
          <p:cNvPr id="6" name="Picture 5">
            <a:extLst>
              <a:ext uri="{FF2B5EF4-FFF2-40B4-BE49-F238E27FC236}">
                <a16:creationId xmlns:a16="http://schemas.microsoft.com/office/drawing/2014/main" id="{028D6242-5A6F-4E97-A926-912CF2E2FF78}"/>
              </a:ext>
            </a:extLst>
          </p:cNvPr>
          <p:cNvPicPr>
            <a:picLocks noChangeAspect="1"/>
          </p:cNvPicPr>
          <p:nvPr/>
        </p:nvPicPr>
        <p:blipFill>
          <a:blip r:embed="rId3"/>
          <a:stretch>
            <a:fillRect/>
          </a:stretch>
        </p:blipFill>
        <p:spPr>
          <a:xfrm>
            <a:off x="76200" y="99235"/>
            <a:ext cx="5791200" cy="6670472"/>
          </a:xfrm>
          <a:prstGeom prst="rect">
            <a:avLst/>
          </a:prstGeom>
        </p:spPr>
      </p:pic>
    </p:spTree>
    <p:extLst>
      <p:ext uri="{BB962C8B-B14F-4D97-AF65-F5344CB8AC3E}">
        <p14:creationId xmlns:p14="http://schemas.microsoft.com/office/powerpoint/2010/main" val="8465884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161F-3D3E-4692-990E-356F2439F90B}"/>
              </a:ext>
            </a:extLst>
          </p:cNvPr>
          <p:cNvSpPr>
            <a:spLocks noGrp="1"/>
          </p:cNvSpPr>
          <p:nvPr>
            <p:ph type="title"/>
          </p:nvPr>
        </p:nvSpPr>
        <p:spPr/>
        <p:txBody>
          <a:bodyPr/>
          <a:lstStyle/>
          <a:p>
            <a:r>
              <a:rPr lang="en-US" dirty="0"/>
              <a:t>Electrical control of HR, BP</a:t>
            </a:r>
          </a:p>
        </p:txBody>
      </p:sp>
      <p:sp>
        <p:nvSpPr>
          <p:cNvPr id="3" name="Content Placeholder 2">
            <a:extLst>
              <a:ext uri="{FF2B5EF4-FFF2-40B4-BE49-F238E27FC236}">
                <a16:creationId xmlns:a16="http://schemas.microsoft.com/office/drawing/2014/main" id="{7A3A7742-0068-48B2-A0C8-06AACE845587}"/>
              </a:ext>
            </a:extLst>
          </p:cNvPr>
          <p:cNvSpPr>
            <a:spLocks noGrp="1"/>
          </p:cNvSpPr>
          <p:nvPr>
            <p:ph idx="1"/>
          </p:nvPr>
        </p:nvSpPr>
        <p:spPr>
          <a:xfrm>
            <a:off x="685800" y="1295400"/>
            <a:ext cx="7772400" cy="5105400"/>
          </a:xfrm>
        </p:spPr>
        <p:txBody>
          <a:bodyPr/>
          <a:lstStyle/>
          <a:p>
            <a:r>
              <a:rPr lang="en-US" sz="2400" i="1" dirty="0"/>
              <a:t>Sympathetic</a:t>
            </a:r>
            <a:r>
              <a:rPr lang="en-US" sz="2400" dirty="0"/>
              <a:t> nervous system increases heart rate:</a:t>
            </a:r>
          </a:p>
          <a:p>
            <a:pPr lvl="1">
              <a:spcBef>
                <a:spcPts val="0"/>
              </a:spcBef>
            </a:pPr>
            <a:r>
              <a:rPr lang="en-US" sz="2000" dirty="0"/>
              <a:t>releases norepinephrine, which helps to open HCN channels and thus speed up phase 4</a:t>
            </a:r>
          </a:p>
          <a:p>
            <a:pPr lvl="1">
              <a:spcBef>
                <a:spcPts val="0"/>
              </a:spcBef>
            </a:pPr>
            <a:r>
              <a:rPr lang="en-US" sz="2000" dirty="0"/>
              <a:t>it also makes the AP triggering voltage more negative</a:t>
            </a:r>
          </a:p>
          <a:p>
            <a:r>
              <a:rPr lang="en-US" sz="2400" i="1" dirty="0"/>
              <a:t>Parasympathetic</a:t>
            </a:r>
            <a:r>
              <a:rPr lang="en-US" sz="2400" dirty="0"/>
              <a:t> nervous system slows HR:</a:t>
            </a:r>
          </a:p>
          <a:p>
            <a:pPr lvl="1">
              <a:spcBef>
                <a:spcPts val="0"/>
              </a:spcBef>
            </a:pPr>
            <a:r>
              <a:rPr lang="en-US" sz="2000" dirty="0"/>
              <a:t>releases acetylcholine, which decreases [cAMP]</a:t>
            </a:r>
          </a:p>
          <a:p>
            <a:pPr lvl="1">
              <a:spcBef>
                <a:spcPts val="0"/>
              </a:spcBef>
            </a:pPr>
            <a:r>
              <a:rPr lang="en-US" sz="2000" dirty="0"/>
              <a:t>does the opposite of the above</a:t>
            </a:r>
          </a:p>
          <a:p>
            <a:r>
              <a:rPr lang="en-US" sz="2400" i="1" dirty="0"/>
              <a:t>Baroreceptors: </a:t>
            </a:r>
            <a:r>
              <a:rPr lang="en-US" sz="2400" dirty="0"/>
              <a:t>arterial stretch receptors</a:t>
            </a:r>
          </a:p>
          <a:p>
            <a:pPr lvl="1">
              <a:spcBef>
                <a:spcPts val="0"/>
              </a:spcBef>
            </a:pPr>
            <a:r>
              <a:rPr lang="en-US" sz="2000" dirty="0"/>
              <a:t>detect changes in arterial pressure and communicate this to the medulla oblongata in the brainstem</a:t>
            </a:r>
          </a:p>
          <a:p>
            <a:pPr lvl="1">
              <a:spcBef>
                <a:spcPts val="0"/>
              </a:spcBef>
            </a:pPr>
            <a:r>
              <a:rPr lang="en-US" sz="2000" dirty="0"/>
              <a:t>… which then controls heart rate as described above, as well as changing circulatory  muscle tone</a:t>
            </a:r>
          </a:p>
          <a:p>
            <a:pPr lvl="1">
              <a:spcBef>
                <a:spcPts val="0"/>
              </a:spcBef>
            </a:pPr>
            <a:r>
              <a:rPr lang="en-US" sz="2000" dirty="0"/>
              <a:t>End goal: feedback loop controlling blood pressure</a:t>
            </a:r>
          </a:p>
          <a:p>
            <a:pPr lvl="1">
              <a:spcBef>
                <a:spcPts val="0"/>
              </a:spcBef>
            </a:pPr>
            <a:r>
              <a:rPr lang="en-US" sz="2000" dirty="0"/>
              <a:t>Salt seems to affect it; nobody knows why</a:t>
            </a:r>
          </a:p>
          <a:p>
            <a:pPr lvl="1">
              <a:spcBef>
                <a:spcPts val="0"/>
              </a:spcBef>
            </a:pPr>
            <a:r>
              <a:rPr lang="en-US" sz="2000" dirty="0"/>
              <a:t>Your brain is the mysterious box controlling it all</a:t>
            </a:r>
          </a:p>
          <a:p>
            <a:pPr marL="457200" lvl="1" indent="0">
              <a:spcBef>
                <a:spcPts val="0"/>
              </a:spcBef>
              <a:buNone/>
            </a:pPr>
            <a:endParaRPr lang="en-US" sz="2000" dirty="0"/>
          </a:p>
        </p:txBody>
      </p:sp>
      <p:sp>
        <p:nvSpPr>
          <p:cNvPr id="4" name="Footer Placeholder 3">
            <a:extLst>
              <a:ext uri="{FF2B5EF4-FFF2-40B4-BE49-F238E27FC236}">
                <a16:creationId xmlns:a16="http://schemas.microsoft.com/office/drawing/2014/main" id="{E0C00EAF-C718-4403-821F-74E921692CE6}"/>
              </a:ext>
            </a:extLst>
          </p:cNvPr>
          <p:cNvSpPr>
            <a:spLocks noGrp="1"/>
          </p:cNvSpPr>
          <p:nvPr>
            <p:ph type="ftr" sz="quarter" idx="11"/>
          </p:nvPr>
        </p:nvSpPr>
        <p:spPr/>
        <p:txBody>
          <a:bodyPr/>
          <a:lstStyle/>
          <a:p>
            <a:pPr>
              <a:defRPr/>
            </a:pPr>
            <a:r>
              <a:rPr lang="en-US" dirty="0"/>
              <a:t>EE 123 -- Bioelectricity</a:t>
            </a:r>
          </a:p>
        </p:txBody>
      </p:sp>
    </p:spTree>
    <p:extLst>
      <p:ext uri="{BB962C8B-B14F-4D97-AF65-F5344CB8AC3E}">
        <p14:creationId xmlns:p14="http://schemas.microsoft.com/office/powerpoint/2010/main" val="210312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93D7E-3850-42B6-9B23-3067FFF37D25}"/>
              </a:ext>
            </a:extLst>
          </p:cNvPr>
          <p:cNvSpPr>
            <a:spLocks noGrp="1"/>
          </p:cNvSpPr>
          <p:nvPr>
            <p:ph type="title"/>
          </p:nvPr>
        </p:nvSpPr>
        <p:spPr/>
        <p:txBody>
          <a:bodyPr/>
          <a:lstStyle/>
          <a:p>
            <a:r>
              <a:rPr lang="en-US" dirty="0" err="1"/>
              <a:t>CVRx</a:t>
            </a:r>
            <a:endParaRPr lang="en-US" dirty="0"/>
          </a:p>
        </p:txBody>
      </p:sp>
      <p:sp>
        <p:nvSpPr>
          <p:cNvPr id="3" name="Content Placeholder 2">
            <a:extLst>
              <a:ext uri="{FF2B5EF4-FFF2-40B4-BE49-F238E27FC236}">
                <a16:creationId xmlns:a16="http://schemas.microsoft.com/office/drawing/2014/main" id="{971FA3EF-C5A8-4740-B264-BE8BB61F8B2D}"/>
              </a:ext>
            </a:extLst>
          </p:cNvPr>
          <p:cNvSpPr>
            <a:spLocks noGrp="1"/>
          </p:cNvSpPr>
          <p:nvPr>
            <p:ph idx="1"/>
          </p:nvPr>
        </p:nvSpPr>
        <p:spPr>
          <a:xfrm>
            <a:off x="685800" y="1447800"/>
            <a:ext cx="7772400" cy="4648200"/>
          </a:xfrm>
        </p:spPr>
        <p:txBody>
          <a:bodyPr/>
          <a:lstStyle/>
          <a:p>
            <a:r>
              <a:rPr lang="en-US" sz="2400" dirty="0" err="1"/>
              <a:t>Barostim</a:t>
            </a:r>
            <a:r>
              <a:rPr lang="en-US" sz="2400" dirty="0"/>
              <a:t>-NEO device</a:t>
            </a:r>
          </a:p>
          <a:p>
            <a:pPr lvl="1">
              <a:spcBef>
                <a:spcPts val="0"/>
              </a:spcBef>
            </a:pPr>
            <a:r>
              <a:rPr lang="en-US" sz="2000" dirty="0"/>
              <a:t>one in three high-blood-pressure patients is resistant to drugs</a:t>
            </a:r>
          </a:p>
          <a:p>
            <a:pPr lvl="1">
              <a:spcBef>
                <a:spcPts val="0"/>
              </a:spcBef>
            </a:pPr>
            <a:r>
              <a:rPr lang="en-US" sz="2000" dirty="0"/>
              <a:t>they are the target audience</a:t>
            </a:r>
          </a:p>
          <a:p>
            <a:r>
              <a:rPr lang="en-US" sz="2400" dirty="0"/>
              <a:t>Mechanism:</a:t>
            </a:r>
          </a:p>
          <a:p>
            <a:pPr lvl="1">
              <a:spcBef>
                <a:spcPts val="0"/>
              </a:spcBef>
            </a:pPr>
            <a:r>
              <a:rPr lang="en-US" sz="2000" dirty="0"/>
              <a:t>activate baroreflex; reduces sympathetic activity and increases parasympathetic activity</a:t>
            </a:r>
          </a:p>
          <a:p>
            <a:r>
              <a:rPr lang="en-US" sz="2400" dirty="0"/>
              <a:t>Results:</a:t>
            </a:r>
          </a:p>
          <a:p>
            <a:pPr lvl="1">
              <a:spcBef>
                <a:spcPts val="0"/>
              </a:spcBef>
            </a:pPr>
            <a:r>
              <a:rPr lang="en-US" sz="2000" dirty="0">
                <a:hlinkClick r:id="rId2"/>
              </a:rPr>
              <a:t>http://www.barostimtherapy.com/en-gb/node/86</a:t>
            </a:r>
            <a:endParaRPr lang="en-US" sz="2000" dirty="0"/>
          </a:p>
          <a:p>
            <a:pPr lvl="1">
              <a:spcBef>
                <a:spcPts val="0"/>
              </a:spcBef>
            </a:pPr>
            <a:r>
              <a:rPr lang="en-US" sz="2000" dirty="0"/>
              <a:t>FDA approval Aug 2019 (implantable device)</a:t>
            </a:r>
          </a:p>
          <a:p>
            <a:pPr lvl="1">
              <a:spcBef>
                <a:spcPts val="0"/>
              </a:spcBef>
            </a:pPr>
            <a:r>
              <a:rPr lang="en-US" sz="2000" dirty="0"/>
              <a:t>Medicare/Medicaid approval 2020</a:t>
            </a:r>
          </a:p>
          <a:p>
            <a:r>
              <a:rPr lang="en-US" sz="2400" dirty="0"/>
              <a:t>Also used for heart-failure patients</a:t>
            </a:r>
          </a:p>
          <a:p>
            <a:pPr lvl="1">
              <a:spcBef>
                <a:spcPts val="0"/>
              </a:spcBef>
            </a:pPr>
            <a:r>
              <a:rPr lang="en-US" sz="2000" dirty="0"/>
              <a:t>Often, too much sympathetic (too little para) activity causes pathological myocardial remodeling that worsens the condition</a:t>
            </a:r>
          </a:p>
        </p:txBody>
      </p:sp>
      <p:sp>
        <p:nvSpPr>
          <p:cNvPr id="4" name="Footer Placeholder 3">
            <a:extLst>
              <a:ext uri="{FF2B5EF4-FFF2-40B4-BE49-F238E27FC236}">
                <a16:creationId xmlns:a16="http://schemas.microsoft.com/office/drawing/2014/main" id="{0130C130-898A-411F-A864-E830BD035900}"/>
              </a:ext>
            </a:extLst>
          </p:cNvPr>
          <p:cNvSpPr>
            <a:spLocks noGrp="1"/>
          </p:cNvSpPr>
          <p:nvPr>
            <p:ph type="ftr" sz="quarter" idx="11"/>
          </p:nvPr>
        </p:nvSpPr>
        <p:spPr/>
        <p:txBody>
          <a:bodyPr/>
          <a:lstStyle/>
          <a:p>
            <a:pPr>
              <a:defRPr/>
            </a:pPr>
            <a:r>
              <a:rPr lang="en-US" dirty="0"/>
              <a:t>EE 123 -- Bioelectricity</a:t>
            </a:r>
          </a:p>
        </p:txBody>
      </p:sp>
    </p:spTree>
    <p:extLst>
      <p:ext uri="{BB962C8B-B14F-4D97-AF65-F5344CB8AC3E}">
        <p14:creationId xmlns:p14="http://schemas.microsoft.com/office/powerpoint/2010/main" val="37064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C6F47-4758-44E3-B351-535B164F19EE}"/>
              </a:ext>
            </a:extLst>
          </p:cNvPr>
          <p:cNvSpPr>
            <a:spLocks noGrp="1"/>
          </p:cNvSpPr>
          <p:nvPr>
            <p:ph type="title"/>
          </p:nvPr>
        </p:nvSpPr>
        <p:spPr/>
        <p:txBody>
          <a:bodyPr/>
          <a:lstStyle/>
          <a:p>
            <a:r>
              <a:rPr lang="en-US" dirty="0"/>
              <a:t>A miracle of engineering</a:t>
            </a:r>
          </a:p>
        </p:txBody>
      </p:sp>
      <p:sp>
        <p:nvSpPr>
          <p:cNvPr id="3" name="Content Placeholder 2">
            <a:extLst>
              <a:ext uri="{FF2B5EF4-FFF2-40B4-BE49-F238E27FC236}">
                <a16:creationId xmlns:a16="http://schemas.microsoft.com/office/drawing/2014/main" id="{7D9E3DAA-271B-438B-8286-57DEF344ADDD}"/>
              </a:ext>
            </a:extLst>
          </p:cNvPr>
          <p:cNvSpPr>
            <a:spLocks noGrp="1"/>
          </p:cNvSpPr>
          <p:nvPr>
            <p:ph idx="1"/>
          </p:nvPr>
        </p:nvSpPr>
        <p:spPr>
          <a:xfrm>
            <a:off x="685800" y="1524000"/>
            <a:ext cx="7772400" cy="4419600"/>
          </a:xfrm>
        </p:spPr>
        <p:txBody>
          <a:bodyPr/>
          <a:lstStyle/>
          <a:p>
            <a:r>
              <a:rPr lang="en-US" dirty="0"/>
              <a:t>The heart contains 2-3 billion independent cells</a:t>
            </a:r>
          </a:p>
          <a:p>
            <a:pPr lvl="1"/>
            <a:r>
              <a:rPr lang="en-US" sz="2000" dirty="0"/>
              <a:t>Cells have high variability</a:t>
            </a:r>
          </a:p>
          <a:p>
            <a:pPr lvl="1"/>
            <a:r>
              <a:rPr lang="en-US" sz="2000" dirty="0"/>
              <a:t>Cells are quite failure prone</a:t>
            </a:r>
          </a:p>
          <a:p>
            <a:r>
              <a:rPr lang="en-US" dirty="0"/>
              <a:t>They somehow link together</a:t>
            </a:r>
          </a:p>
          <a:p>
            <a:pPr lvl="1"/>
            <a:r>
              <a:rPr lang="en-US" sz="2000" dirty="0"/>
              <a:t>to produce a coordinated, durable, and adaptable whole!</a:t>
            </a:r>
          </a:p>
          <a:p>
            <a:pPr lvl="1"/>
            <a:r>
              <a:rPr lang="en-US" sz="2000" dirty="0"/>
              <a:t>The heart is really </a:t>
            </a:r>
            <a:r>
              <a:rPr lang="en-US" sz="2000" dirty="0" err="1"/>
              <a:t>really</a:t>
            </a:r>
            <a:r>
              <a:rPr lang="en-US" sz="2000" dirty="0"/>
              <a:t> </a:t>
            </a:r>
            <a:r>
              <a:rPr lang="en-US" sz="2000" dirty="0" err="1"/>
              <a:t>really</a:t>
            </a:r>
            <a:r>
              <a:rPr lang="en-US" sz="2000" dirty="0"/>
              <a:t> robust – a miracle of fail-safe engineering</a:t>
            </a:r>
          </a:p>
          <a:p>
            <a:pPr lvl="1"/>
            <a:r>
              <a:rPr lang="en-US" sz="2000" dirty="0"/>
              <a:t>Multiple backup subsystems</a:t>
            </a:r>
          </a:p>
          <a:p>
            <a:pPr lvl="1"/>
            <a:r>
              <a:rPr lang="en-US" sz="2000" dirty="0"/>
              <a:t>It’s really robust! Keeps beating and never stops</a:t>
            </a:r>
          </a:p>
          <a:p>
            <a:r>
              <a:rPr lang="en-US" dirty="0"/>
              <a:t>Except for the 99 varieties of heart disease…</a:t>
            </a:r>
          </a:p>
          <a:p>
            <a:pPr marL="0" indent="0">
              <a:buNone/>
            </a:pPr>
            <a:endParaRPr lang="en-US" dirty="0"/>
          </a:p>
        </p:txBody>
      </p:sp>
      <p:sp>
        <p:nvSpPr>
          <p:cNvPr id="4" name="Footer Placeholder 3">
            <a:extLst>
              <a:ext uri="{FF2B5EF4-FFF2-40B4-BE49-F238E27FC236}">
                <a16:creationId xmlns:a16="http://schemas.microsoft.com/office/drawing/2014/main" id="{992E666A-A935-4C87-A597-A3DDFADD674F}"/>
              </a:ext>
            </a:extLst>
          </p:cNvPr>
          <p:cNvSpPr>
            <a:spLocks noGrp="1"/>
          </p:cNvSpPr>
          <p:nvPr>
            <p:ph type="ftr" sz="quarter" idx="11"/>
          </p:nvPr>
        </p:nvSpPr>
        <p:spPr/>
        <p:txBody>
          <a:bodyPr/>
          <a:lstStyle/>
          <a:p>
            <a:pPr>
              <a:defRPr/>
            </a:pPr>
            <a:r>
              <a:rPr lang="en-US" dirty="0"/>
              <a:t>EE 123 -- Bioelectricity</a:t>
            </a:r>
          </a:p>
        </p:txBody>
      </p:sp>
    </p:spTree>
    <p:extLst>
      <p:ext uri="{BB962C8B-B14F-4D97-AF65-F5344CB8AC3E}">
        <p14:creationId xmlns:p14="http://schemas.microsoft.com/office/powerpoint/2010/main" val="122228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20CB4-A1CD-45BD-99B4-0318DC41F844}"/>
              </a:ext>
            </a:extLst>
          </p:cNvPr>
          <p:cNvSpPr>
            <a:spLocks noGrp="1"/>
          </p:cNvSpPr>
          <p:nvPr>
            <p:ph type="title"/>
          </p:nvPr>
        </p:nvSpPr>
        <p:spPr/>
        <p:txBody>
          <a:bodyPr/>
          <a:lstStyle/>
          <a:p>
            <a:r>
              <a:rPr lang="en-US" dirty="0"/>
              <a:t>Mini quiz</a:t>
            </a:r>
          </a:p>
        </p:txBody>
      </p:sp>
      <p:sp>
        <p:nvSpPr>
          <p:cNvPr id="3" name="Content Placeholder 2">
            <a:extLst>
              <a:ext uri="{FF2B5EF4-FFF2-40B4-BE49-F238E27FC236}">
                <a16:creationId xmlns:a16="http://schemas.microsoft.com/office/drawing/2014/main" id="{C4471B6D-C857-4982-AE2F-54B5F3EF3B85}"/>
              </a:ext>
            </a:extLst>
          </p:cNvPr>
          <p:cNvSpPr>
            <a:spLocks noGrp="1"/>
          </p:cNvSpPr>
          <p:nvPr>
            <p:ph idx="1"/>
          </p:nvPr>
        </p:nvSpPr>
        <p:spPr/>
        <p:txBody>
          <a:bodyPr/>
          <a:lstStyle/>
          <a:p>
            <a:pPr marL="742950" lvl="1" indent="-285750" rtl="0" fontAlgn="base">
              <a:spcBef>
                <a:spcPts val="0"/>
              </a:spcBef>
              <a:spcAft>
                <a:spcPts val="0"/>
              </a:spcAft>
              <a:buFont typeface="Arial" panose="020B0604020202020204" pitchFamily="34" charset="0"/>
              <a:buChar char="•"/>
            </a:pPr>
            <a:r>
              <a:rPr lang="en-US" sz="2800" b="0" i="0" u="none" strike="noStrike" dirty="0">
                <a:solidFill>
                  <a:srgbClr val="000000"/>
                </a:solidFill>
                <a:effectLst/>
              </a:rPr>
              <a:t>Why is QRS tall and skinny?</a:t>
            </a:r>
          </a:p>
          <a:p>
            <a:pPr marL="742950" lvl="1" indent="-285750" rtl="0" fontAlgn="base">
              <a:spcBef>
                <a:spcPts val="600"/>
              </a:spcBef>
              <a:spcAft>
                <a:spcPts val="0"/>
              </a:spcAft>
              <a:buFont typeface="Arial" panose="020B0604020202020204" pitchFamily="34" charset="0"/>
              <a:buChar char="•"/>
            </a:pPr>
            <a:r>
              <a:rPr lang="en-US" sz="2800" b="0" i="0" u="none" strike="noStrike" dirty="0">
                <a:solidFill>
                  <a:srgbClr val="000000"/>
                </a:solidFill>
                <a:effectLst/>
              </a:rPr>
              <a:t>What is </a:t>
            </a:r>
            <a:r>
              <a:rPr lang="en-US" sz="2800" b="0" i="0" u="none" strike="noStrike" dirty="0" err="1">
                <a:solidFill>
                  <a:srgbClr val="000000"/>
                </a:solidFill>
                <a:effectLst/>
              </a:rPr>
              <a:t>AFib</a:t>
            </a:r>
            <a:r>
              <a:rPr lang="en-US" sz="2800" b="0" i="0" u="none" strike="noStrike" dirty="0">
                <a:solidFill>
                  <a:srgbClr val="000000"/>
                </a:solidFill>
                <a:effectLst/>
              </a:rPr>
              <a:t>?</a:t>
            </a:r>
          </a:p>
          <a:p>
            <a:pPr marL="742950" lvl="1" indent="-285750" rtl="0" fontAlgn="base">
              <a:spcBef>
                <a:spcPts val="600"/>
              </a:spcBef>
              <a:spcAft>
                <a:spcPts val="0"/>
              </a:spcAft>
              <a:buFont typeface="Arial" panose="020B0604020202020204" pitchFamily="34" charset="0"/>
              <a:buChar char="•"/>
            </a:pPr>
            <a:r>
              <a:rPr lang="en-US" sz="2800" b="0" i="0" u="none" strike="noStrike" dirty="0">
                <a:solidFill>
                  <a:srgbClr val="000000"/>
                </a:solidFill>
                <a:effectLst/>
              </a:rPr>
              <a:t>Describe the redundancy system</a:t>
            </a:r>
          </a:p>
          <a:p>
            <a:endParaRPr lang="en-US" dirty="0"/>
          </a:p>
        </p:txBody>
      </p:sp>
      <p:sp>
        <p:nvSpPr>
          <p:cNvPr id="4" name="Footer Placeholder 3">
            <a:extLst>
              <a:ext uri="{FF2B5EF4-FFF2-40B4-BE49-F238E27FC236}">
                <a16:creationId xmlns:a16="http://schemas.microsoft.com/office/drawing/2014/main" id="{C5F9780E-8B0B-48BD-B15D-B580DC295FCC}"/>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41162074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2C8DA-3CD8-4D1A-873D-1ABF400AFD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2553627-9119-401A-B676-87FC16AE8331}"/>
              </a:ext>
            </a:extLst>
          </p:cNvPr>
          <p:cNvSpPr>
            <a:spLocks noGrp="1"/>
          </p:cNvSpPr>
          <p:nvPr>
            <p:ph idx="1"/>
          </p:nvPr>
        </p:nvSpPr>
        <p:spPr>
          <a:xfrm>
            <a:off x="6019800" y="5105400"/>
            <a:ext cx="2438400" cy="990600"/>
          </a:xfrm>
        </p:spPr>
        <p:txBody>
          <a:bodyPr/>
          <a:lstStyle/>
          <a:p>
            <a:r>
              <a:rPr lang="en-US" dirty="0"/>
              <a:t>a</a:t>
            </a:r>
          </a:p>
        </p:txBody>
      </p:sp>
      <p:sp>
        <p:nvSpPr>
          <p:cNvPr id="4" name="Footer Placeholder 3">
            <a:extLst>
              <a:ext uri="{FF2B5EF4-FFF2-40B4-BE49-F238E27FC236}">
                <a16:creationId xmlns:a16="http://schemas.microsoft.com/office/drawing/2014/main" id="{8EE5D9BA-EFEA-4891-AD9A-ADE120BC0945}"/>
              </a:ext>
            </a:extLst>
          </p:cNvPr>
          <p:cNvSpPr>
            <a:spLocks noGrp="1"/>
          </p:cNvSpPr>
          <p:nvPr>
            <p:ph type="ftr" sz="quarter" idx="11"/>
          </p:nvPr>
        </p:nvSpPr>
        <p:spPr/>
        <p:txBody>
          <a:bodyPr/>
          <a:lstStyle/>
          <a:p>
            <a:pPr>
              <a:defRPr/>
            </a:pPr>
            <a:r>
              <a:rPr lang="en-US"/>
              <a:t>EE 123 -- Bioelectricity</a:t>
            </a:r>
            <a:endParaRPr lang="en-US" dirty="0"/>
          </a:p>
        </p:txBody>
      </p:sp>
      <p:pic>
        <p:nvPicPr>
          <p:cNvPr id="6" name="Picture 5" descr="A close up of a map&#10;&#10;Description automatically generated">
            <a:extLst>
              <a:ext uri="{FF2B5EF4-FFF2-40B4-BE49-F238E27FC236}">
                <a16:creationId xmlns:a16="http://schemas.microsoft.com/office/drawing/2014/main" id="{8D1D5408-82FC-411E-B11A-34CBE2B95B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350" y="476250"/>
            <a:ext cx="5372100" cy="5772150"/>
          </a:xfrm>
          <a:prstGeom prst="rect">
            <a:avLst/>
          </a:prstGeom>
        </p:spPr>
      </p:pic>
      <p:sp>
        <p:nvSpPr>
          <p:cNvPr id="9" name="Freeform: Shape 8">
            <a:extLst>
              <a:ext uri="{FF2B5EF4-FFF2-40B4-BE49-F238E27FC236}">
                <a16:creationId xmlns:a16="http://schemas.microsoft.com/office/drawing/2014/main" id="{8C1ECF60-A411-4C8A-9DF1-A9C8F0FCDB44}"/>
              </a:ext>
            </a:extLst>
          </p:cNvPr>
          <p:cNvSpPr/>
          <p:nvPr/>
        </p:nvSpPr>
        <p:spPr>
          <a:xfrm>
            <a:off x="304800" y="1328719"/>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B6DE598-E387-4EE5-9063-F14731779129}"/>
              </a:ext>
            </a:extLst>
          </p:cNvPr>
          <p:cNvSpPr/>
          <p:nvPr/>
        </p:nvSpPr>
        <p:spPr>
          <a:xfrm>
            <a:off x="533400" y="2857224"/>
            <a:ext cx="1364172" cy="1147509"/>
          </a:xfrm>
          <a:custGeom>
            <a:avLst/>
            <a:gdLst>
              <a:gd name="connsiteX0" fmla="*/ 17972 w 1364172"/>
              <a:gd name="connsiteY0" fmla="*/ 1147509 h 1147509"/>
              <a:gd name="connsiteX1" fmla="*/ 9506 w 1364172"/>
              <a:gd name="connsiteY1" fmla="*/ 123043 h 1147509"/>
              <a:gd name="connsiteX2" fmla="*/ 1039 w 1364172"/>
              <a:gd name="connsiteY2" fmla="*/ 12976 h 1147509"/>
              <a:gd name="connsiteX3" fmla="*/ 34906 w 1364172"/>
              <a:gd name="connsiteY3" fmla="*/ 72243 h 1147509"/>
              <a:gd name="connsiteX4" fmla="*/ 119572 w 1364172"/>
              <a:gd name="connsiteY4" fmla="*/ 139976 h 1147509"/>
              <a:gd name="connsiteX5" fmla="*/ 322772 w 1364172"/>
              <a:gd name="connsiteY5" fmla="*/ 182309 h 1147509"/>
              <a:gd name="connsiteX6" fmla="*/ 441306 w 1364172"/>
              <a:gd name="connsiteY6" fmla="*/ 233109 h 1147509"/>
              <a:gd name="connsiteX7" fmla="*/ 576772 w 1364172"/>
              <a:gd name="connsiteY7" fmla="*/ 317776 h 1147509"/>
              <a:gd name="connsiteX8" fmla="*/ 720706 w 1364172"/>
              <a:gd name="connsiteY8" fmla="*/ 512509 h 1147509"/>
              <a:gd name="connsiteX9" fmla="*/ 796906 w 1364172"/>
              <a:gd name="connsiteY9" fmla="*/ 774976 h 1147509"/>
              <a:gd name="connsiteX10" fmla="*/ 847706 w 1364172"/>
              <a:gd name="connsiteY10" fmla="*/ 961243 h 1147509"/>
              <a:gd name="connsiteX11" fmla="*/ 898506 w 1364172"/>
              <a:gd name="connsiteY11" fmla="*/ 1071309 h 1147509"/>
              <a:gd name="connsiteX12" fmla="*/ 949306 w 1364172"/>
              <a:gd name="connsiteY12" fmla="*/ 1130576 h 1147509"/>
              <a:gd name="connsiteX13" fmla="*/ 983172 w 1364172"/>
              <a:gd name="connsiteY13" fmla="*/ 1130576 h 1147509"/>
              <a:gd name="connsiteX14" fmla="*/ 1186372 w 1364172"/>
              <a:gd name="connsiteY14" fmla="*/ 1122109 h 1147509"/>
              <a:gd name="connsiteX15" fmla="*/ 1364172 w 1364172"/>
              <a:gd name="connsiteY15" fmla="*/ 1122109 h 114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4172" h="1147509">
                <a:moveTo>
                  <a:pt x="17972" y="1147509"/>
                </a:moveTo>
                <a:cubicBezTo>
                  <a:pt x="15150" y="729820"/>
                  <a:pt x="12328" y="312132"/>
                  <a:pt x="9506" y="123043"/>
                </a:cubicBezTo>
                <a:cubicBezTo>
                  <a:pt x="6684" y="-66046"/>
                  <a:pt x="-3194" y="21443"/>
                  <a:pt x="1039" y="12976"/>
                </a:cubicBezTo>
                <a:cubicBezTo>
                  <a:pt x="5272" y="4509"/>
                  <a:pt x="15151" y="51076"/>
                  <a:pt x="34906" y="72243"/>
                </a:cubicBezTo>
                <a:cubicBezTo>
                  <a:pt x="54661" y="93410"/>
                  <a:pt x="71594" y="121632"/>
                  <a:pt x="119572" y="139976"/>
                </a:cubicBezTo>
                <a:cubicBezTo>
                  <a:pt x="167550" y="158320"/>
                  <a:pt x="269150" y="166787"/>
                  <a:pt x="322772" y="182309"/>
                </a:cubicBezTo>
                <a:cubicBezTo>
                  <a:pt x="376394" y="197831"/>
                  <a:pt x="398973" y="210531"/>
                  <a:pt x="441306" y="233109"/>
                </a:cubicBezTo>
                <a:cubicBezTo>
                  <a:pt x="483639" y="255687"/>
                  <a:pt x="530205" y="271209"/>
                  <a:pt x="576772" y="317776"/>
                </a:cubicBezTo>
                <a:cubicBezTo>
                  <a:pt x="623339" y="364343"/>
                  <a:pt x="684017" y="436309"/>
                  <a:pt x="720706" y="512509"/>
                </a:cubicBezTo>
                <a:cubicBezTo>
                  <a:pt x="757395" y="588709"/>
                  <a:pt x="775739" y="700187"/>
                  <a:pt x="796906" y="774976"/>
                </a:cubicBezTo>
                <a:cubicBezTo>
                  <a:pt x="818073" y="849765"/>
                  <a:pt x="830773" y="911854"/>
                  <a:pt x="847706" y="961243"/>
                </a:cubicBezTo>
                <a:cubicBezTo>
                  <a:pt x="864639" y="1010632"/>
                  <a:pt x="881573" y="1043087"/>
                  <a:pt x="898506" y="1071309"/>
                </a:cubicBezTo>
                <a:cubicBezTo>
                  <a:pt x="915439" y="1099531"/>
                  <a:pt x="949306" y="1130576"/>
                  <a:pt x="949306" y="1130576"/>
                </a:cubicBezTo>
                <a:cubicBezTo>
                  <a:pt x="963417" y="1140454"/>
                  <a:pt x="983172" y="1130576"/>
                  <a:pt x="983172" y="1130576"/>
                </a:cubicBezTo>
                <a:lnTo>
                  <a:pt x="1186372" y="1122109"/>
                </a:lnTo>
                <a:cubicBezTo>
                  <a:pt x="1249872" y="1120698"/>
                  <a:pt x="1307022" y="1121403"/>
                  <a:pt x="1364172" y="1122109"/>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253F4C05-9015-4CB3-AE2D-43064FFE37FA}"/>
              </a:ext>
            </a:extLst>
          </p:cNvPr>
          <p:cNvSpPr/>
          <p:nvPr/>
        </p:nvSpPr>
        <p:spPr>
          <a:xfrm>
            <a:off x="702733" y="383039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0676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01331-AEB8-4B7C-AD00-EC8ED042EB3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759104-3D0A-4C5A-A568-5974C9C249CD}"/>
              </a:ext>
            </a:extLst>
          </p:cNvPr>
          <p:cNvSpPr>
            <a:spLocks noGrp="1"/>
          </p:cNvSpPr>
          <p:nvPr>
            <p:ph idx="1"/>
          </p:nvPr>
        </p:nvSpPr>
        <p:spPr/>
        <p:txBody>
          <a:bodyPr/>
          <a:lstStyle/>
          <a:p>
            <a:r>
              <a:rPr lang="en-US" dirty="0"/>
              <a:t>Galen of Pergamum, 130-200AD</a:t>
            </a:r>
          </a:p>
          <a:p>
            <a:pPr lvl="1">
              <a:spcBef>
                <a:spcPts val="0"/>
              </a:spcBef>
            </a:pPr>
            <a:r>
              <a:rPr lang="en-US" dirty="0"/>
              <a:t>extracted heart keeps beating for a long period</a:t>
            </a:r>
          </a:p>
          <a:p>
            <a:pPr lvl="1">
              <a:spcBef>
                <a:spcPts val="0"/>
              </a:spcBef>
            </a:pPr>
            <a:r>
              <a:rPr lang="en-US" dirty="0"/>
              <a:t>nobody knew why</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0F037F50-9F91-4BBA-A5FC-D1A20550C8E3}"/>
              </a:ext>
            </a:extLst>
          </p:cNvPr>
          <p:cNvSpPr>
            <a:spLocks noGrp="1"/>
          </p:cNvSpPr>
          <p:nvPr>
            <p:ph type="ftr" sz="quarter" idx="11"/>
          </p:nvPr>
        </p:nvSpPr>
        <p:spPr/>
        <p:txBody>
          <a:bodyPr/>
          <a:lstStyle/>
          <a:p>
            <a:pPr>
              <a:defRPr/>
            </a:pPr>
            <a:r>
              <a:rPr lang="en-US" dirty="0"/>
              <a:t>EN1 123-- Bioelectricity</a:t>
            </a:r>
          </a:p>
        </p:txBody>
      </p:sp>
      <p:pic>
        <p:nvPicPr>
          <p:cNvPr id="2050" name="Picture 2">
            <a:extLst>
              <a:ext uri="{FF2B5EF4-FFF2-40B4-BE49-F238E27FC236}">
                <a16:creationId xmlns:a16="http://schemas.microsoft.com/office/drawing/2014/main" id="{4DFFEAC1-CFC1-417D-94A0-DF27D4C90C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802636"/>
            <a:ext cx="1905000" cy="24003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4BE3F5C4-CEDC-4692-9055-23122AFE68EF}"/>
              </a:ext>
            </a:extLst>
          </p:cNvPr>
          <p:cNvSpPr txBox="1">
            <a:spLocks/>
          </p:cNvSpPr>
          <p:nvPr/>
        </p:nvSpPr>
        <p:spPr bwMode="auto">
          <a:xfrm>
            <a:off x="694944" y="3048000"/>
            <a:ext cx="5020056"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t>Question: does your heartbeat originate in the brain and get sent to the heart via neurons?</a:t>
            </a:r>
          </a:p>
          <a:p>
            <a:r>
              <a:rPr lang="en-US" kern="0" dirty="0"/>
              <a:t>Keith and Flack (1907)</a:t>
            </a:r>
          </a:p>
          <a:p>
            <a:pPr lvl="1">
              <a:spcBef>
                <a:spcPts val="0"/>
              </a:spcBef>
            </a:pPr>
            <a:r>
              <a:rPr lang="en-US" kern="0" dirty="0"/>
              <a:t>sinoatrial node initiates the heartbeat</a:t>
            </a:r>
          </a:p>
          <a:p>
            <a:endParaRPr lang="en-US" kern="0" dirty="0"/>
          </a:p>
        </p:txBody>
      </p:sp>
    </p:spTree>
    <p:extLst>
      <p:ext uri="{BB962C8B-B14F-4D97-AF65-F5344CB8AC3E}">
        <p14:creationId xmlns:p14="http://schemas.microsoft.com/office/powerpoint/2010/main" val="86136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4A92-0AE1-418F-98C6-8738AD0D48CE}"/>
              </a:ext>
            </a:extLst>
          </p:cNvPr>
          <p:cNvSpPr>
            <a:spLocks noGrp="1"/>
          </p:cNvSpPr>
          <p:nvPr>
            <p:ph type="title"/>
          </p:nvPr>
        </p:nvSpPr>
        <p:spPr/>
        <p:txBody>
          <a:bodyPr/>
          <a:lstStyle/>
          <a:p>
            <a:r>
              <a:rPr lang="en-US" dirty="0"/>
              <a:t>Table of contents – this unit</a:t>
            </a:r>
          </a:p>
        </p:txBody>
      </p:sp>
      <p:sp>
        <p:nvSpPr>
          <p:cNvPr id="3" name="Content Placeholder 2">
            <a:extLst>
              <a:ext uri="{FF2B5EF4-FFF2-40B4-BE49-F238E27FC236}">
                <a16:creationId xmlns:a16="http://schemas.microsoft.com/office/drawing/2014/main" id="{0E944ED5-3D23-45D1-ACC3-736ECD603F53}"/>
              </a:ext>
            </a:extLst>
          </p:cNvPr>
          <p:cNvSpPr>
            <a:spLocks noGrp="1"/>
          </p:cNvSpPr>
          <p:nvPr>
            <p:ph idx="1"/>
          </p:nvPr>
        </p:nvSpPr>
        <p:spPr/>
        <p:txBody>
          <a:bodyPr/>
          <a:lstStyle/>
          <a:p>
            <a:r>
              <a:rPr lang="en-US" dirty="0"/>
              <a:t>Cool cardiac facts &amp; why we care</a:t>
            </a:r>
          </a:p>
          <a:p>
            <a:r>
              <a:rPr lang="en-US" dirty="0">
                <a:highlight>
                  <a:srgbClr val="FFFF00"/>
                </a:highlight>
              </a:rPr>
              <a:t>Cardiac basic operation</a:t>
            </a:r>
          </a:p>
          <a:p>
            <a:r>
              <a:rPr lang="en-US" dirty="0"/>
              <a:t>Electrocardiograms</a:t>
            </a:r>
          </a:p>
          <a:p>
            <a:r>
              <a:rPr lang="en-US" dirty="0"/>
              <a:t>Arrhythmias</a:t>
            </a:r>
          </a:p>
          <a:p>
            <a:r>
              <a:rPr lang="en-US" dirty="0"/>
              <a:t>Backup-system engineering</a:t>
            </a:r>
          </a:p>
        </p:txBody>
      </p:sp>
      <p:sp>
        <p:nvSpPr>
          <p:cNvPr id="4" name="Footer Placeholder 3">
            <a:extLst>
              <a:ext uri="{FF2B5EF4-FFF2-40B4-BE49-F238E27FC236}">
                <a16:creationId xmlns:a16="http://schemas.microsoft.com/office/drawing/2014/main" id="{E374EE35-380B-4ECA-A2BB-ED4C3312E805}"/>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3428361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805C-B571-4A87-B6D5-37F8E958432D}"/>
              </a:ext>
            </a:extLst>
          </p:cNvPr>
          <p:cNvSpPr>
            <a:spLocks noGrp="1"/>
          </p:cNvSpPr>
          <p:nvPr>
            <p:ph type="title"/>
          </p:nvPr>
        </p:nvSpPr>
        <p:spPr/>
        <p:txBody>
          <a:bodyPr/>
          <a:lstStyle/>
          <a:p>
            <a:r>
              <a:rPr lang="en-US" dirty="0"/>
              <a:t>Plumbing – the big picture</a:t>
            </a:r>
          </a:p>
        </p:txBody>
      </p:sp>
      <p:sp>
        <p:nvSpPr>
          <p:cNvPr id="3" name="Content Placeholder 2">
            <a:extLst>
              <a:ext uri="{FF2B5EF4-FFF2-40B4-BE49-F238E27FC236}">
                <a16:creationId xmlns:a16="http://schemas.microsoft.com/office/drawing/2014/main" id="{E754E44A-88BE-4023-9BC0-15DB24B746B8}"/>
              </a:ext>
            </a:extLst>
          </p:cNvPr>
          <p:cNvSpPr>
            <a:spLocks noGrp="1"/>
          </p:cNvSpPr>
          <p:nvPr>
            <p:ph idx="1"/>
          </p:nvPr>
        </p:nvSpPr>
        <p:spPr>
          <a:xfrm>
            <a:off x="5791200" y="2209801"/>
            <a:ext cx="3124200" cy="3505200"/>
          </a:xfrm>
        </p:spPr>
        <p:txBody>
          <a:bodyPr/>
          <a:lstStyle/>
          <a:p>
            <a:r>
              <a:rPr lang="en-US" dirty="0"/>
              <a:t>Two separate two-chambered pumps</a:t>
            </a:r>
          </a:p>
          <a:p>
            <a:r>
              <a:rPr lang="en-US" dirty="0"/>
              <a:t>Red = oxygenated</a:t>
            </a:r>
          </a:p>
          <a:p>
            <a:r>
              <a:rPr lang="en-US" dirty="0"/>
              <a:t>Blue = not</a:t>
            </a:r>
          </a:p>
          <a:p>
            <a:r>
              <a:rPr lang="en-US" dirty="0"/>
              <a:t>Two chambers = more efficient</a:t>
            </a:r>
          </a:p>
        </p:txBody>
      </p:sp>
      <p:sp>
        <p:nvSpPr>
          <p:cNvPr id="4" name="Footer Placeholder 3">
            <a:extLst>
              <a:ext uri="{FF2B5EF4-FFF2-40B4-BE49-F238E27FC236}">
                <a16:creationId xmlns:a16="http://schemas.microsoft.com/office/drawing/2014/main" id="{CC239627-8DCA-4827-B871-CE50E8431000}"/>
              </a:ext>
            </a:extLst>
          </p:cNvPr>
          <p:cNvSpPr>
            <a:spLocks noGrp="1"/>
          </p:cNvSpPr>
          <p:nvPr>
            <p:ph type="ftr" sz="quarter" idx="11"/>
          </p:nvPr>
        </p:nvSpPr>
        <p:spPr/>
        <p:txBody>
          <a:bodyPr/>
          <a:lstStyle/>
          <a:p>
            <a:pPr>
              <a:defRPr/>
            </a:pPr>
            <a:r>
              <a:rPr lang="en-US" dirty="0"/>
              <a:t>EE 123 – Bioelectricity</a:t>
            </a:r>
          </a:p>
        </p:txBody>
      </p:sp>
      <p:pic>
        <p:nvPicPr>
          <p:cNvPr id="3074" name="Picture 2">
            <a:extLst>
              <a:ext uri="{FF2B5EF4-FFF2-40B4-BE49-F238E27FC236}">
                <a16:creationId xmlns:a16="http://schemas.microsoft.com/office/drawing/2014/main" id="{5F5ACD5F-B31B-493D-9D35-4A1B22342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95463"/>
            <a:ext cx="5775506" cy="3843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376263"/>
      </p:ext>
    </p:extLst>
  </p:cSld>
  <p:clrMapOvr>
    <a:masterClrMapping/>
  </p:clrMapOvr>
</p:sld>
</file>

<file path=ppt/theme/theme1.xml><?xml version="1.0" encoding="utf-8"?>
<a:theme xmlns:a="http://schemas.openxmlformats.org/drawingml/2006/main" name="Default Design">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7030A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solidFill>
            <a:schemeClr val="accent2"/>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41162</TotalTime>
  <Words>3655</Words>
  <Application>Microsoft Office PowerPoint</Application>
  <PresentationFormat>On-screen Show (4:3)</PresentationFormat>
  <Paragraphs>577</Paragraphs>
  <Slides>61</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Symbol</vt:lpstr>
      <vt:lpstr>Times New Roman</vt:lpstr>
      <vt:lpstr>Wingdings</vt:lpstr>
      <vt:lpstr>Default Design</vt:lpstr>
      <vt:lpstr>EE 152 Embedded Medical Devices</vt:lpstr>
      <vt:lpstr>Table of contents</vt:lpstr>
      <vt:lpstr>Why do we care?</vt:lpstr>
      <vt:lpstr>Deaths/year in U.S.</vt:lpstr>
      <vt:lpstr>PowerPoint Presentation</vt:lpstr>
      <vt:lpstr>A miracle of engineering</vt:lpstr>
      <vt:lpstr>PowerPoint Presentation</vt:lpstr>
      <vt:lpstr>Table of contents – this unit</vt:lpstr>
      <vt:lpstr>Plumbing – the big picture</vt:lpstr>
      <vt:lpstr>What does electricity do?</vt:lpstr>
      <vt:lpstr>The pumps in operation</vt:lpstr>
      <vt:lpstr>Atrial conduction</vt:lpstr>
      <vt:lpstr>Conduction on the highways</vt:lpstr>
      <vt:lpstr>Conduction on the highways</vt:lpstr>
      <vt:lpstr>Ventricular conduction</vt:lpstr>
      <vt:lpstr>Table of contents</vt:lpstr>
      <vt:lpstr>What is an ECG?</vt:lpstr>
      <vt:lpstr>Atrial conduction</vt:lpstr>
      <vt:lpstr>Ventricular conduction</vt:lpstr>
      <vt:lpstr>Ventricular recovery</vt:lpstr>
      <vt:lpstr>Electrocardiogram</vt:lpstr>
      <vt:lpstr>Table of contents – this unit</vt:lpstr>
      <vt:lpstr>Bundle-branch block</vt:lpstr>
      <vt:lpstr>RBBB example</vt:lpstr>
      <vt:lpstr>RBBB – not a big problem</vt:lpstr>
      <vt:lpstr>Group exercise</vt:lpstr>
      <vt:lpstr>Table of contents – this unit</vt:lpstr>
      <vt:lpstr>Entrainment</vt:lpstr>
      <vt:lpstr>Gap junctions</vt:lpstr>
      <vt:lpstr>Your heart, on AFib</vt:lpstr>
      <vt:lpstr>Atrial conduction – review</vt:lpstr>
      <vt:lpstr>Atrial fibrillation</vt:lpstr>
      <vt:lpstr>PowerPoint Presentation</vt:lpstr>
      <vt:lpstr>Atrial fib causes</vt:lpstr>
      <vt:lpstr>Ablation</vt:lpstr>
      <vt:lpstr>Ablation</vt:lpstr>
      <vt:lpstr>Ablation</vt:lpstr>
      <vt:lpstr>Why have fail-safe circuits?</vt:lpstr>
      <vt:lpstr>Electrical system – review</vt:lpstr>
      <vt:lpstr>Triple redundancy</vt:lpstr>
      <vt:lpstr>Triple redundancy</vt:lpstr>
      <vt:lpstr>Triple redundancy</vt:lpstr>
      <vt:lpstr>System-level coordination</vt:lpstr>
      <vt:lpstr>Normal operation</vt:lpstr>
      <vt:lpstr>Normal operation</vt:lpstr>
      <vt:lpstr>PowerPoint Presentation</vt:lpstr>
      <vt:lpstr>What can go wrong?</vt:lpstr>
      <vt:lpstr>If the SA node slows down…</vt:lpstr>
      <vt:lpstr>If the SA node slows down…</vt:lpstr>
      <vt:lpstr>Design choices</vt:lpstr>
      <vt:lpstr>PVCs</vt:lpstr>
      <vt:lpstr>PVCs</vt:lpstr>
      <vt:lpstr>PVCs</vt:lpstr>
      <vt:lpstr>PowerPoint Presentation</vt:lpstr>
      <vt:lpstr>Can you find the PVC?</vt:lpstr>
      <vt:lpstr>PowerPoint Presentation</vt:lpstr>
      <vt:lpstr>PowerPoint Presentation</vt:lpstr>
      <vt:lpstr>Electrical control of HR, BP</vt:lpstr>
      <vt:lpstr>CVRx</vt:lpstr>
      <vt:lpstr>Mini quiz</vt:lpstr>
      <vt:lpstr>PowerPoint Presentation</vt:lpstr>
    </vt:vector>
  </TitlesOfParts>
  <Company>Drexel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Bioelectricity</dc:title>
  <dc:creator>Joel G</dc:creator>
  <cp:lastModifiedBy>Grodstein, Joel</cp:lastModifiedBy>
  <cp:revision>1181</cp:revision>
  <cp:lastPrinted>2005-02-07T17:53:54Z</cp:lastPrinted>
  <dcterms:created xsi:type="dcterms:W3CDTF">2002-09-07T18:50:54Z</dcterms:created>
  <dcterms:modified xsi:type="dcterms:W3CDTF">2024-03-16T13:53:03Z</dcterms:modified>
</cp:coreProperties>
</file>