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328" r:id="rId2"/>
    <p:sldId id="330" r:id="rId3"/>
    <p:sldId id="331" r:id="rId4"/>
    <p:sldId id="332" r:id="rId5"/>
    <p:sldId id="333" r:id="rId6"/>
    <p:sldId id="334" r:id="rId7"/>
    <p:sldId id="335" r:id="rId8"/>
    <p:sldId id="337" r:id="rId9"/>
    <p:sldId id="338" r:id="rId10"/>
    <p:sldId id="339" r:id="rId11"/>
    <p:sldId id="340" r:id="rId12"/>
    <p:sldId id="341" r:id="rId13"/>
    <p:sldId id="342" r:id="rId14"/>
    <p:sldId id="343" r:id="rId15"/>
    <p:sldId id="344" r:id="rId16"/>
  </p:sldIdLst>
  <p:sldSz cx="9144000" cy="6858000" type="screen4x3"/>
  <p:notesSz cx="9601200" cy="7315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Arial" panose="020B0604020202020204" pitchFamily="34" charset="0"/>
      </a:defRPr>
    </a:lvl9pPr>
  </p:defaultTextStyle>
  <p:extLst>
    <p:ext uri="{521415D9-36F7-43E2-AB2F-B90AF26B5E84}">
      <p14:sectionLst xmlns:p14="http://schemas.microsoft.com/office/powerpoint/2010/main">
        <p14:section name="Default Section" id="{02658ED4-02B7-407F-B04E-0B16F0BB8C04}">
          <p14:sldIdLst>
            <p14:sldId id="328"/>
            <p14:sldId id="330"/>
            <p14:sldId id="331"/>
            <p14:sldId id="332"/>
            <p14:sldId id="333"/>
            <p14:sldId id="334"/>
            <p14:sldId id="335"/>
            <p14:sldId id="337"/>
            <p14:sldId id="338"/>
            <p14:sldId id="339"/>
            <p14:sldId id="340"/>
            <p14:sldId id="341"/>
            <p14:sldId id="342"/>
            <p14:sldId id="343"/>
            <p14:sldId id="344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1B283"/>
    <a:srgbClr val="006600"/>
    <a:srgbClr val="008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919" autoAdjust="0"/>
    <p:restoredTop sz="74498" autoAdjust="0"/>
  </p:normalViewPr>
  <p:slideViewPr>
    <p:cSldViewPr snapToGrid="0">
      <p:cViewPr varScale="1">
        <p:scale>
          <a:sx n="47" d="100"/>
          <a:sy n="47" d="100"/>
        </p:scale>
        <p:origin x="204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90" d="100"/>
        <a:sy n="90" d="100"/>
      </p:scale>
      <p:origin x="0" y="0"/>
    </p:cViewPr>
  </p:sorterViewPr>
  <p:gridSpacing cx="38100" cy="381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440265" y="0"/>
            <a:ext cx="4160936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t" anchorCtr="0" compatLnSpc="1">
            <a:prstTxWarp prst="textNoShape">
              <a:avLst/>
            </a:prstTxWarp>
          </a:bodyPr>
          <a:lstStyle>
            <a:lvl1pPr algn="r"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951134"/>
            <a:ext cx="4160937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defTabSz="966842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440265" y="6951134"/>
            <a:ext cx="4160936" cy="3640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04" tIns="48305" rIns="96604" bIns="48305" numCol="1" anchor="b" anchorCtr="0" compatLnSpc="1">
            <a:prstTxWarp prst="textNoShape">
              <a:avLst/>
            </a:prstTxWarp>
          </a:bodyPr>
          <a:lstStyle>
            <a:lvl1pPr algn="r" defTabSz="966788" eaLnBrk="1" hangingPunct="1">
              <a:defRPr sz="1400"/>
            </a:lvl1pPr>
          </a:lstStyle>
          <a:p>
            <a:pPr>
              <a:defRPr/>
            </a:pPr>
            <a:fld id="{549A7FA7-E1B8-4CDD-8F7C-1E113DA1F1E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694395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438180" y="0"/>
            <a:ext cx="4160937" cy="3640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>
            <a:lvl1pPr algn="r"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971800" y="549275"/>
            <a:ext cx="3659188" cy="27447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60538" y="3474963"/>
            <a:ext cx="7680127" cy="32911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defTabSz="956890"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438180" y="6947505"/>
            <a:ext cx="4160937" cy="3664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24" tIns="47813" rIns="95624" bIns="47813" numCol="1" anchor="b" anchorCtr="0" compatLnSpc="1">
            <a:prstTxWarp prst="textNoShape">
              <a:avLst/>
            </a:prstTxWarp>
          </a:bodyPr>
          <a:lstStyle>
            <a:lvl1pPr algn="r" defTabSz="955675" eaLnBrk="1" hangingPunct="1">
              <a:defRPr sz="1400"/>
            </a:lvl1pPr>
          </a:lstStyle>
          <a:p>
            <a:pPr>
              <a:defRPr/>
            </a:pPr>
            <a:fld id="{5B598F11-C2C5-40D4-B32B-C1AF9DA155A1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071042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7584069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899970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13570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104521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340216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334290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fld id="{5B598F11-C2C5-40D4-B32B-C1AF9DA155A1}" type="slidenum">
              <a:rPr lang="en-US" altLang="en-US" smtClean="0"/>
              <a:pPr>
                <a:defRPr/>
              </a:pPr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13322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0537616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4115183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8769344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4666918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93104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15055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658962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521762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0538588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76898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14214765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 dirty="0" smtClean="0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  <a:cs typeface="Arial" panose="020B0604020202020204" pitchFamily="34" charset="0"/>
              </a:defRPr>
            </a:lvl9pPr>
          </a:lstStyle>
          <a:p>
            <a:pPr algn="r" eaLnBrk="1" hangingPunct="1">
              <a:defRPr/>
            </a:pPr>
            <a:fld id="{2ECDC20A-2A00-44F3-B6D9-A07784439C41}" type="slidenum">
              <a:rPr lang="en-US" altLang="en-US" sz="1400" smtClean="0"/>
              <a:pPr algn="r" eaLnBrk="1" hangingPunct="1">
                <a:defRPr/>
              </a:pPr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Joel.grodstein@tufts.edu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752600"/>
          </a:xfrm>
        </p:spPr>
        <p:txBody>
          <a:bodyPr/>
          <a:lstStyle/>
          <a:p>
            <a:pPr eaLnBrk="1" hangingPunct="1"/>
            <a:r>
              <a:rPr lang="en-US" altLang="en-US" dirty="0"/>
              <a:t>EE 152 – Real-time embedded systems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81000" y="2288820"/>
            <a:ext cx="8382000" cy="3705578"/>
          </a:xfrm>
        </p:spPr>
        <p:txBody>
          <a:bodyPr/>
          <a:lstStyle/>
          <a:p>
            <a:pPr eaLnBrk="1" hangingPunct="1"/>
            <a:r>
              <a:rPr lang="en-US" altLang="en-US" dirty="0"/>
              <a:t>Tufts University</a:t>
            </a: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/>
            <a:r>
              <a:rPr lang="en-US" altLang="en-US" dirty="0">
                <a:solidFill>
                  <a:schemeClr val="accent2"/>
                </a:solidFill>
                <a:hlinkClick r:id="rId2"/>
              </a:rPr>
              <a:t>joel.grodstein@tufts.edu</a:t>
            </a:r>
            <a:endParaRPr lang="en-US" altLang="en-US" dirty="0">
              <a:solidFill>
                <a:schemeClr val="accent2"/>
              </a:solidFill>
            </a:endParaRPr>
          </a:p>
          <a:p>
            <a:pPr eaLnBrk="1" hangingPunct="1"/>
            <a:endParaRPr lang="en-US" altLang="en-US" dirty="0"/>
          </a:p>
          <a:p>
            <a:pPr eaLnBrk="1" hangingPunct="1"/>
            <a:r>
              <a:rPr lang="it-IT" altLang="en-US" dirty="0"/>
              <a:t>Lab 7: Pan-Tompkins-Charles algorithm</a:t>
            </a: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81A015-B576-F5AB-F58E-092FA396042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Pan Tompkins Charles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9C48100-E74B-CF6D-6447-0867A4117E3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1985: </a:t>
            </a:r>
            <a:r>
              <a:rPr lang="en-US" dirty="0" err="1"/>
              <a:t>Jiapu</a:t>
            </a:r>
            <a:r>
              <a:rPr lang="en-US" dirty="0"/>
              <a:t> Pan and Willis Tompkins published original algorithm</a:t>
            </a:r>
          </a:p>
          <a:p>
            <a:r>
              <a:rPr lang="en-US" dirty="0"/>
              <a:t>2023 Charles modified it for this course (unpublished)</a:t>
            </a:r>
          </a:p>
          <a:p>
            <a:pPr lvl="1"/>
            <a:r>
              <a:rPr lang="en-US" dirty="0"/>
              <a:t>Working as an independent study</a:t>
            </a:r>
          </a:p>
          <a:p>
            <a:pPr lvl="1"/>
            <a:r>
              <a:rPr lang="en-US" dirty="0"/>
              <a:t>Used Joel’s ECG, and got it to work just before the summer ended</a:t>
            </a:r>
          </a:p>
          <a:p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DD8E473-46C0-48E6-6586-1466C42B507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14209711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98037D-709F-6C76-B072-9BE5DA359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idea #1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8B49424-701C-6800-129F-89C330F4398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Keep the running min peak &amp; max peak</a:t>
            </a:r>
          </a:p>
          <a:p>
            <a:r>
              <a:rPr lang="en-US" dirty="0"/>
              <a:t>Each new peak of height </a:t>
            </a:r>
            <a:r>
              <a:rPr lang="en-US" i="1" dirty="0"/>
              <a:t>h</a:t>
            </a:r>
          </a:p>
          <a:p>
            <a:pPr marL="857250" lvl="2" indent="0">
              <a:buNone/>
            </a:pPr>
            <a:r>
              <a:rPr lang="en-US" sz="2400" i="1" dirty="0" err="1"/>
              <a:t>min_peak</a:t>
            </a:r>
            <a:r>
              <a:rPr lang="en-US" sz="2400" i="1" dirty="0"/>
              <a:t> = min </a:t>
            </a:r>
            <a:r>
              <a:rPr lang="en-US" sz="2400" dirty="0"/>
              <a:t>(</a:t>
            </a:r>
            <a:r>
              <a:rPr lang="en-US" sz="2400" i="1" dirty="0" err="1"/>
              <a:t>min_peak</a:t>
            </a:r>
            <a:r>
              <a:rPr lang="en-US" sz="2400" i="1" dirty="0"/>
              <a:t>, h</a:t>
            </a:r>
            <a:r>
              <a:rPr lang="en-US" sz="2400" dirty="0"/>
              <a:t>)</a:t>
            </a:r>
          </a:p>
          <a:p>
            <a:pPr marL="857250" lvl="2" indent="0">
              <a:buNone/>
            </a:pPr>
            <a:r>
              <a:rPr lang="en-US" sz="2400" i="1" dirty="0" err="1"/>
              <a:t>max_peak</a:t>
            </a:r>
            <a:r>
              <a:rPr lang="en-US" sz="2400" i="1" dirty="0"/>
              <a:t> = max </a:t>
            </a:r>
            <a:r>
              <a:rPr lang="en-US" sz="2400" dirty="0"/>
              <a:t>(</a:t>
            </a:r>
            <a:r>
              <a:rPr lang="en-US" sz="2400" i="1" dirty="0" err="1"/>
              <a:t>max_peak</a:t>
            </a:r>
            <a:r>
              <a:rPr lang="en-US" sz="2400" i="1" dirty="0"/>
              <a:t>, h</a:t>
            </a:r>
            <a:r>
              <a:rPr lang="en-US" sz="2400" dirty="0"/>
              <a:t>)</a:t>
            </a:r>
          </a:p>
          <a:p>
            <a:pPr marL="857250" lvl="2" indent="0">
              <a:buNone/>
            </a:pPr>
            <a:r>
              <a:rPr lang="en-US" sz="2400" i="1" dirty="0"/>
              <a:t>thresh = </a:t>
            </a:r>
            <a:r>
              <a:rPr lang="en-US" sz="2400" dirty="0"/>
              <a:t>(</a:t>
            </a:r>
            <a:r>
              <a:rPr lang="en-US" sz="2400" i="1" dirty="0" err="1"/>
              <a:t>min_peak</a:t>
            </a:r>
            <a:r>
              <a:rPr lang="en-US" sz="2400" i="1" dirty="0"/>
              <a:t> + </a:t>
            </a:r>
            <a:r>
              <a:rPr lang="en-US" sz="2400" i="1" dirty="0" err="1"/>
              <a:t>max_peak</a:t>
            </a:r>
            <a:r>
              <a:rPr lang="en-US" sz="2400" dirty="0"/>
              <a:t>) / 2</a:t>
            </a:r>
          </a:p>
          <a:p>
            <a:r>
              <a:rPr lang="en-US" dirty="0"/>
              <a:t>Every 2ms</a:t>
            </a:r>
          </a:p>
          <a:p>
            <a:pPr marL="857250" lvl="2" indent="0">
              <a:buNone/>
            </a:pPr>
            <a:r>
              <a:rPr lang="en-US" sz="2400" i="1" dirty="0" err="1"/>
              <a:t>min_peak</a:t>
            </a:r>
            <a:r>
              <a:rPr lang="en-US" sz="2400" i="1" dirty="0"/>
              <a:t> += delta</a:t>
            </a:r>
          </a:p>
          <a:p>
            <a:pPr marL="857250" lvl="2" indent="0">
              <a:buNone/>
            </a:pPr>
            <a:r>
              <a:rPr lang="en-US" sz="2400" i="1" dirty="0" err="1"/>
              <a:t>max_peak</a:t>
            </a:r>
            <a:r>
              <a:rPr lang="en-US" sz="2400" i="1" dirty="0"/>
              <a:t> -= delta</a:t>
            </a:r>
          </a:p>
          <a:p>
            <a:pPr marL="400050"/>
            <a:r>
              <a:rPr lang="en-US" dirty="0"/>
              <a:t>This one is from C (PT had a different scheme)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119F838-CF7A-998D-F5A2-13B3EC3C59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401761190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ED0BE-3E47-77C0-003D-E32A08BA31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idea #2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512F8A-3014-9C98-EDC3-39E41D17DDB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255296"/>
            <a:ext cx="7772400" cy="4572000"/>
          </a:xfrm>
        </p:spPr>
        <p:txBody>
          <a:bodyPr/>
          <a:lstStyle/>
          <a:p>
            <a:r>
              <a:rPr lang="en-US" dirty="0"/>
              <a:t>Work in two tracks</a:t>
            </a:r>
          </a:p>
          <a:p>
            <a:pPr lvl="1">
              <a:spcBef>
                <a:spcPts val="0"/>
              </a:spcBef>
            </a:pPr>
            <a:r>
              <a:rPr lang="en-US" dirty="0"/>
              <a:t>Track #1 is what we described. And track #2 is…</a:t>
            </a:r>
          </a:p>
          <a:p>
            <a:r>
              <a:rPr lang="en-US" dirty="0"/>
              <a:t>QRS is not only tall, but also pointy</a:t>
            </a:r>
          </a:p>
          <a:p>
            <a:pPr lvl="1">
              <a:spcBef>
                <a:spcPts val="0"/>
              </a:spcBef>
            </a:pPr>
            <a:r>
              <a:rPr lang="en-US" dirty="0"/>
              <a:t>“Pointy” means high slope = high derivative</a:t>
            </a:r>
          </a:p>
          <a:p>
            <a:r>
              <a:rPr lang="en-US" dirty="0"/>
              <a:t>Process the signal with</a:t>
            </a:r>
          </a:p>
          <a:p>
            <a:pPr lvl="1">
              <a:spcBef>
                <a:spcPts val="0"/>
              </a:spcBef>
            </a:pPr>
            <a:r>
              <a:rPr lang="en-US" i="1" dirty="0" err="1"/>
              <a:t>deriv_sq</a:t>
            </a:r>
            <a:r>
              <a:rPr lang="en-US" i="1" dirty="0"/>
              <a:t> = </a:t>
            </a:r>
            <a:r>
              <a:rPr lang="en-US" dirty="0"/>
              <a:t>(</a:t>
            </a:r>
            <a:r>
              <a:rPr lang="en-US" i="1" dirty="0"/>
              <a:t>d</a:t>
            </a:r>
            <a:r>
              <a:rPr lang="en-US" dirty="0"/>
              <a:t>(signal)/</a:t>
            </a:r>
            <a:r>
              <a:rPr lang="en-US" i="1" dirty="0"/>
              <a:t>dt</a:t>
            </a:r>
            <a:r>
              <a:rPr lang="en-US" dirty="0"/>
              <a:t>)</a:t>
            </a:r>
            <a:r>
              <a:rPr lang="en-US" i="1" baseline="30000" dirty="0"/>
              <a:t>2</a:t>
            </a:r>
            <a:endParaRPr lang="en-US" i="1" dirty="0"/>
          </a:p>
          <a:p>
            <a:pPr lvl="1">
              <a:spcBef>
                <a:spcPts val="0"/>
              </a:spcBef>
            </a:pPr>
            <a:r>
              <a:rPr lang="en-US" i="1" dirty="0" err="1"/>
              <a:t>run_avg</a:t>
            </a:r>
            <a:r>
              <a:rPr lang="en-US" i="1" dirty="0"/>
              <a:t> = running_avg_over_200ms </a:t>
            </a:r>
            <a:r>
              <a:rPr lang="en-US" dirty="0"/>
              <a:t>(</a:t>
            </a:r>
            <a:r>
              <a:rPr lang="en-US" i="1" dirty="0" err="1"/>
              <a:t>deriv_sq</a:t>
            </a:r>
            <a:r>
              <a:rPr lang="en-US" dirty="0"/>
              <a:t>)</a:t>
            </a:r>
          </a:p>
          <a:p>
            <a:pPr lvl="1">
              <a:spcBef>
                <a:spcPts val="0"/>
              </a:spcBef>
            </a:pPr>
            <a:r>
              <a:rPr lang="en-US" dirty="0"/>
              <a:t>then do the same peak detect + min/max/thresh + lockout as in track 1</a:t>
            </a:r>
          </a:p>
          <a:p>
            <a:r>
              <a:rPr lang="en-US" dirty="0"/>
              <a:t>Only declare QRS if </a:t>
            </a:r>
            <a:r>
              <a:rPr lang="en-US" i="1" dirty="0"/>
              <a:t>both</a:t>
            </a:r>
            <a:r>
              <a:rPr lang="en-US" dirty="0"/>
              <a:t> tracks have a peak above their threshold at the same time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CF41F42-E13A-4408-4733-0DC45BC0AC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30217222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97B480-5068-41B6-EE7B-DD789130A5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PTC pros and cons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795CFBA-1A33-F67D-99AE-88EEE52AAA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Pros</a:t>
            </a:r>
          </a:p>
          <a:p>
            <a:pPr lvl="1"/>
            <a:r>
              <a:rPr lang="en-US" dirty="0"/>
              <a:t>The </a:t>
            </a:r>
            <a:r>
              <a:rPr lang="en-US"/>
              <a:t>“PT” </a:t>
            </a:r>
            <a:r>
              <a:rPr lang="en-US" dirty="0"/>
              <a:t>part has been tested for over 35 years</a:t>
            </a:r>
          </a:p>
          <a:p>
            <a:pPr lvl="1"/>
            <a:r>
              <a:rPr lang="en-US" dirty="0"/>
              <a:t>Unknown how much commercial usage</a:t>
            </a:r>
          </a:p>
          <a:p>
            <a:r>
              <a:rPr lang="en-US" dirty="0"/>
              <a:t>Cons</a:t>
            </a:r>
          </a:p>
          <a:p>
            <a:pPr lvl="1"/>
            <a:r>
              <a:rPr lang="en-US" dirty="0"/>
              <a:t>The “C” part was done with a looming deadline</a:t>
            </a:r>
          </a:p>
          <a:p>
            <a:pPr lvl="1"/>
            <a:r>
              <a:rPr lang="en-US" dirty="0"/>
              <a:t>Hence, tested on only one ECG (Joel’s)</a:t>
            </a:r>
          </a:p>
          <a:p>
            <a:r>
              <a:rPr lang="en-US" dirty="0"/>
              <a:t>Will it work on yours? If not, you get to fix it </a:t>
            </a:r>
            <a:r>
              <a:rPr lang="en-US" dirty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34170DB-7E0A-8697-7481-CC36B7E652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22054313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856A93-3FE6-0184-19F5-2EF8AF6F22D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Tour of the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08F2232-5028-DB69-FDF2-C4C12B050C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Look at </a:t>
            </a:r>
            <a:r>
              <a:rPr lang="en-US" i="1" dirty="0" err="1"/>
              <a:t>main.c</a:t>
            </a:r>
            <a:r>
              <a:rPr lang="en-US"/>
              <a:t> for lab #6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BBF382D-DA2D-E41F-9D67-EC6B5EEF6E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</p:spTree>
    <p:extLst>
      <p:ext uri="{BB962C8B-B14F-4D97-AF65-F5344CB8AC3E}">
        <p14:creationId xmlns:p14="http://schemas.microsoft.com/office/powerpoint/2010/main" val="84190099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88CA71-0C60-B363-C896-5E147157B9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0100" y="281702"/>
            <a:ext cx="7772400" cy="577752"/>
          </a:xfrm>
        </p:spPr>
        <p:txBody>
          <a:bodyPr/>
          <a:lstStyle/>
          <a:p>
            <a:r>
              <a:rPr lang="en-US" dirty="0"/>
              <a:t>Block diagram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367AE74-16DF-65A2-61E5-8F21332E1DC0}"/>
              </a:ext>
            </a:extLst>
          </p:cNvPr>
          <p:cNvSpPr txBox="1"/>
          <p:nvPr/>
        </p:nvSpPr>
        <p:spPr>
          <a:xfrm>
            <a:off x="4286967" y="1196621"/>
            <a:ext cx="16397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sample</a:t>
            </a:r>
            <a:endParaRPr lang="en-US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E489A321-CB67-30E6-4469-5C0655CCABEB}"/>
              </a:ext>
            </a:extLst>
          </p:cNvPr>
          <p:cNvSpPr txBox="1"/>
          <p:nvPr/>
        </p:nvSpPr>
        <p:spPr>
          <a:xfrm>
            <a:off x="5040501" y="1778646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filtered</a:t>
            </a:r>
            <a:endParaRPr 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C5FF4395-61A0-D946-9579-32E99831E736}"/>
              </a:ext>
            </a:extLst>
          </p:cNvPr>
          <p:cNvSpPr txBox="1"/>
          <p:nvPr/>
        </p:nvSpPr>
        <p:spPr>
          <a:xfrm>
            <a:off x="968021" y="2810941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peak_1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806AC10-784D-233A-F312-92D9318436AE}"/>
              </a:ext>
            </a:extLst>
          </p:cNvPr>
          <p:cNvSpPr txBox="1"/>
          <p:nvPr/>
        </p:nvSpPr>
        <p:spPr>
          <a:xfrm>
            <a:off x="702733" y="3595524"/>
            <a:ext cx="128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thresh_1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170D1D4-B75F-EE9C-5A0C-9427DCB0EFC7}"/>
              </a:ext>
            </a:extLst>
          </p:cNvPr>
          <p:cNvSpPr txBox="1"/>
          <p:nvPr/>
        </p:nvSpPr>
        <p:spPr>
          <a:xfrm>
            <a:off x="7318021" y="4284142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peak_2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4BC8AB5A-0E7A-E22B-B2FD-2484C024C684}"/>
              </a:ext>
            </a:extLst>
          </p:cNvPr>
          <p:cNvSpPr txBox="1"/>
          <p:nvPr/>
        </p:nvSpPr>
        <p:spPr>
          <a:xfrm>
            <a:off x="7289797" y="4989703"/>
            <a:ext cx="128411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thresh_2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68F9DA8A-1F8F-E2B3-9AA5-F3AFF446801B}"/>
              </a:ext>
            </a:extLst>
          </p:cNvPr>
          <p:cNvSpPr txBox="1"/>
          <p:nvPr/>
        </p:nvSpPr>
        <p:spPr>
          <a:xfrm>
            <a:off x="7617183" y="2551290"/>
            <a:ext cx="113171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deriv_2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734CF3AA-B201-4023-01AC-E206D9E0ED0E}"/>
              </a:ext>
            </a:extLst>
          </p:cNvPr>
          <p:cNvSpPr txBox="1"/>
          <p:nvPr/>
        </p:nvSpPr>
        <p:spPr>
          <a:xfrm>
            <a:off x="7306733" y="3110092"/>
            <a:ext cx="160020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deriv_sq_2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B1D54FD-F5D8-B491-5D23-6183DA0523F6}"/>
              </a:ext>
            </a:extLst>
          </p:cNvPr>
          <p:cNvSpPr txBox="1"/>
          <p:nvPr/>
        </p:nvSpPr>
        <p:spPr>
          <a:xfrm>
            <a:off x="7292624" y="3680187"/>
            <a:ext cx="200942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avg_200ms_2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B4E724B-047F-F59A-8978-66BD05091031}"/>
              </a:ext>
            </a:extLst>
          </p:cNvPr>
          <p:cNvSpPr txBox="1"/>
          <p:nvPr/>
        </p:nvSpPr>
        <p:spPr>
          <a:xfrm>
            <a:off x="3556001" y="1580446"/>
            <a:ext cx="1535286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r>
              <a:rPr lang="en-US" sz="2000" dirty="0" err="1"/>
              <a:t>biquad</a:t>
            </a:r>
            <a:r>
              <a:rPr lang="en-US" sz="2000" dirty="0"/>
              <a:t> filter</a:t>
            </a:r>
            <a:endParaRPr lang="en-US" dirty="0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A6A32A1-FEA2-9603-2110-BD3D2EEF9770}"/>
              </a:ext>
            </a:extLst>
          </p:cNvPr>
          <p:cNvSpPr txBox="1"/>
          <p:nvPr/>
        </p:nvSpPr>
        <p:spPr>
          <a:xfrm>
            <a:off x="1062566" y="2523071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peak detect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990D0033-583C-1CD6-808E-E42190545E1D}"/>
              </a:ext>
            </a:extLst>
          </p:cNvPr>
          <p:cNvCxnSpPr>
            <a:cxnSpLocks/>
            <a:stCxn id="15" idx="2"/>
            <a:endCxn id="16" idx="0"/>
          </p:cNvCxnSpPr>
          <p:nvPr/>
        </p:nvCxnSpPr>
        <p:spPr>
          <a:xfrm rot="5400000">
            <a:off x="2801130" y="1000557"/>
            <a:ext cx="634848" cy="2410180"/>
          </a:xfrm>
          <a:prstGeom prst="bentConnector3">
            <a:avLst>
              <a:gd name="adj1" fmla="val 33996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extBox 18">
            <a:extLst>
              <a:ext uri="{FF2B5EF4-FFF2-40B4-BE49-F238E27FC236}">
                <a16:creationId xmlns:a16="http://schemas.microsoft.com/office/drawing/2014/main" id="{A4FC0F15-B96A-1BF2-1102-D9F67BC3E197}"/>
              </a:ext>
            </a:extLst>
          </p:cNvPr>
          <p:cNvSpPr txBox="1"/>
          <p:nvPr/>
        </p:nvSpPr>
        <p:spPr>
          <a:xfrm>
            <a:off x="705551" y="3295184"/>
            <a:ext cx="241582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lIns="91440" tIns="0" bIns="0" rtlCol="0">
            <a:spAutoFit/>
          </a:bodyPr>
          <a:lstStyle/>
          <a:p>
            <a:pPr algn="ctr"/>
            <a:r>
              <a:rPr lang="en-US" sz="2000" dirty="0"/>
              <a:t>moving threshold</a:t>
            </a:r>
          </a:p>
        </p:txBody>
      </p: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25E6AC5D-8714-1395-99CB-551F7AAF7A69}"/>
              </a:ext>
            </a:extLst>
          </p:cNvPr>
          <p:cNvCxnSpPr>
            <a:cxnSpLocks/>
            <a:stCxn id="16" idx="2"/>
            <a:endCxn id="19" idx="0"/>
          </p:cNvCxnSpPr>
          <p:nvPr/>
        </p:nvCxnSpPr>
        <p:spPr>
          <a:xfrm flipH="1">
            <a:off x="1913463" y="2830848"/>
            <a:ext cx="1" cy="4643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>
            <a:extLst>
              <a:ext uri="{FF2B5EF4-FFF2-40B4-BE49-F238E27FC236}">
                <a16:creationId xmlns:a16="http://schemas.microsoft.com/office/drawing/2014/main" id="{0A0D28CD-C095-93EC-C7AF-20DF8CD50E1C}"/>
              </a:ext>
            </a:extLst>
          </p:cNvPr>
          <p:cNvSpPr txBox="1"/>
          <p:nvPr/>
        </p:nvSpPr>
        <p:spPr>
          <a:xfrm>
            <a:off x="6018391" y="2314223"/>
            <a:ext cx="249907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5-point derivative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BAD9F00B-A3F4-8E1A-BDDB-E8AA8D1CB40E}"/>
              </a:ext>
            </a:extLst>
          </p:cNvPr>
          <p:cNvCxnSpPr>
            <a:cxnSpLocks/>
            <a:stCxn id="15" idx="2"/>
            <a:endCxn id="22" idx="0"/>
          </p:cNvCxnSpPr>
          <p:nvPr/>
        </p:nvCxnSpPr>
        <p:spPr>
          <a:xfrm rot="16200000" flipH="1">
            <a:off x="5582786" y="629080"/>
            <a:ext cx="426000" cy="2944285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C10D724B-342B-258D-954B-1D3CBACDA57D}"/>
              </a:ext>
            </a:extLst>
          </p:cNvPr>
          <p:cNvSpPr txBox="1"/>
          <p:nvPr/>
        </p:nvSpPr>
        <p:spPr>
          <a:xfrm>
            <a:off x="6639984" y="2895603"/>
            <a:ext cx="1255889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square</a:t>
            </a:r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C5C01882-E356-FEE9-45A7-4A0CE53B7F65}"/>
              </a:ext>
            </a:extLst>
          </p:cNvPr>
          <p:cNvSpPr txBox="1"/>
          <p:nvPr/>
        </p:nvSpPr>
        <p:spPr>
          <a:xfrm>
            <a:off x="6230761" y="3454557"/>
            <a:ext cx="207433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running average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32450950-1CA2-2862-357A-402596486372}"/>
              </a:ext>
            </a:extLst>
          </p:cNvPr>
          <p:cNvSpPr txBox="1"/>
          <p:nvPr/>
        </p:nvSpPr>
        <p:spPr>
          <a:xfrm>
            <a:off x="6417031" y="4052715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peak detect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2D2618E9-B3C3-339B-0ECC-0ED8AA2975BD}"/>
              </a:ext>
            </a:extLst>
          </p:cNvPr>
          <p:cNvSpPr txBox="1"/>
          <p:nvPr/>
        </p:nvSpPr>
        <p:spPr>
          <a:xfrm>
            <a:off x="6060016" y="4711938"/>
            <a:ext cx="2415824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lIns="91440" tIns="0" bIns="0" rtlCol="0">
            <a:spAutoFit/>
          </a:bodyPr>
          <a:lstStyle/>
          <a:p>
            <a:pPr algn="ctr"/>
            <a:r>
              <a:rPr lang="en-US" sz="2000" dirty="0"/>
              <a:t>moving threshold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1ABF3250-AA69-0486-089B-9E05C5138F14}"/>
              </a:ext>
            </a:extLst>
          </p:cNvPr>
          <p:cNvSpPr txBox="1"/>
          <p:nvPr/>
        </p:nvSpPr>
        <p:spPr>
          <a:xfrm>
            <a:off x="4556476" y="5283205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input &gt; thresh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77F9FE57-D868-98CA-8916-658C451B3923}"/>
              </a:ext>
            </a:extLst>
          </p:cNvPr>
          <p:cNvSpPr txBox="1"/>
          <p:nvPr/>
        </p:nvSpPr>
        <p:spPr>
          <a:xfrm>
            <a:off x="2315635" y="5277559"/>
            <a:ext cx="1701795" cy="30777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tIns="0" bIns="0" rtlCol="0">
            <a:spAutoFit/>
          </a:bodyPr>
          <a:lstStyle/>
          <a:p>
            <a:pPr algn="ctr"/>
            <a:r>
              <a:rPr lang="en-US" sz="2000" dirty="0"/>
              <a:t>input &gt; thresh</a:t>
            </a:r>
          </a:p>
        </p:txBody>
      </p:sp>
      <p:sp>
        <p:nvSpPr>
          <p:cNvPr id="33" name="Flowchart: Delay 32">
            <a:extLst>
              <a:ext uri="{FF2B5EF4-FFF2-40B4-BE49-F238E27FC236}">
                <a16:creationId xmlns:a16="http://schemas.microsoft.com/office/drawing/2014/main" id="{D8B5FED8-3250-E23C-44F9-328876192F39}"/>
              </a:ext>
            </a:extLst>
          </p:cNvPr>
          <p:cNvSpPr/>
          <p:nvPr/>
        </p:nvSpPr>
        <p:spPr>
          <a:xfrm rot="5400000">
            <a:off x="3807524" y="5409210"/>
            <a:ext cx="402170" cy="1355382"/>
          </a:xfrm>
          <a:prstGeom prst="flowChartDelay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noFill/>
            </a:endParaRPr>
          </a:p>
        </p:txBody>
      </p:sp>
      <p:cxnSp>
        <p:nvCxnSpPr>
          <p:cNvPr id="35" name="Straight Arrow Connector 34">
            <a:extLst>
              <a:ext uri="{FF2B5EF4-FFF2-40B4-BE49-F238E27FC236}">
                <a16:creationId xmlns:a16="http://schemas.microsoft.com/office/drawing/2014/main" id="{1292AB03-CF4A-E152-7611-E059A45C2D71}"/>
              </a:ext>
            </a:extLst>
          </p:cNvPr>
          <p:cNvCxnSpPr>
            <a:stCxn id="22" idx="2"/>
            <a:endCxn id="25" idx="0"/>
          </p:cNvCxnSpPr>
          <p:nvPr/>
        </p:nvCxnSpPr>
        <p:spPr>
          <a:xfrm>
            <a:off x="7267929" y="2622000"/>
            <a:ext cx="0" cy="27360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216AED10-7576-DE32-E5C9-223559DE88B6}"/>
              </a:ext>
            </a:extLst>
          </p:cNvPr>
          <p:cNvCxnSpPr>
            <a:stCxn id="25" idx="2"/>
            <a:endCxn id="26" idx="0"/>
          </p:cNvCxnSpPr>
          <p:nvPr/>
        </p:nvCxnSpPr>
        <p:spPr>
          <a:xfrm>
            <a:off x="7267929" y="3203380"/>
            <a:ext cx="0" cy="25117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FED26F5-65D2-6B84-063B-B3CFC9A81CA4}"/>
              </a:ext>
            </a:extLst>
          </p:cNvPr>
          <p:cNvCxnSpPr>
            <a:stCxn id="26" idx="2"/>
            <a:endCxn id="27" idx="0"/>
          </p:cNvCxnSpPr>
          <p:nvPr/>
        </p:nvCxnSpPr>
        <p:spPr>
          <a:xfrm>
            <a:off x="7267929" y="3762334"/>
            <a:ext cx="0" cy="290381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>
            <a:extLst>
              <a:ext uri="{FF2B5EF4-FFF2-40B4-BE49-F238E27FC236}">
                <a16:creationId xmlns:a16="http://schemas.microsoft.com/office/drawing/2014/main" id="{AFFA61ED-CCC7-22A5-1C62-E901B8399138}"/>
              </a:ext>
            </a:extLst>
          </p:cNvPr>
          <p:cNvCxnSpPr>
            <a:stCxn id="27" idx="2"/>
            <a:endCxn id="28" idx="0"/>
          </p:cNvCxnSpPr>
          <p:nvPr/>
        </p:nvCxnSpPr>
        <p:spPr>
          <a:xfrm flipH="1">
            <a:off x="7267928" y="4360492"/>
            <a:ext cx="1" cy="35144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Connector: Elbow 44">
            <a:extLst>
              <a:ext uri="{FF2B5EF4-FFF2-40B4-BE49-F238E27FC236}">
                <a16:creationId xmlns:a16="http://schemas.microsoft.com/office/drawing/2014/main" id="{E2987700-33F2-061F-FB97-4BA57EB95191}"/>
              </a:ext>
            </a:extLst>
          </p:cNvPr>
          <p:cNvCxnSpPr>
            <a:cxnSpLocks/>
            <a:stCxn id="13" idx="1"/>
          </p:cNvCxnSpPr>
          <p:nvPr/>
        </p:nvCxnSpPr>
        <p:spPr>
          <a:xfrm rot="10800000" flipV="1">
            <a:off x="4838696" y="3880241"/>
            <a:ext cx="2453928" cy="1397317"/>
          </a:xfrm>
          <a:prstGeom prst="bentConnector3">
            <a:avLst>
              <a:gd name="adj1" fmla="val 100604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8EDEF411-6446-D326-567D-5F5E309E070A}"/>
              </a:ext>
            </a:extLst>
          </p:cNvPr>
          <p:cNvCxnSpPr>
            <a:stCxn id="28" idx="2"/>
            <a:endCxn id="31" idx="0"/>
          </p:cNvCxnSpPr>
          <p:nvPr/>
        </p:nvCxnSpPr>
        <p:spPr>
          <a:xfrm rot="5400000">
            <a:off x="6205906" y="4221183"/>
            <a:ext cx="263490" cy="1860554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B17EB58A-1A23-B87E-59BE-CF3044BBEB50}"/>
              </a:ext>
            </a:extLst>
          </p:cNvPr>
          <p:cNvCxnSpPr/>
          <p:nvPr/>
        </p:nvCxnSpPr>
        <p:spPr>
          <a:xfrm rot="16200000" flipH="1">
            <a:off x="1440232" y="4076191"/>
            <a:ext cx="1674598" cy="728137"/>
          </a:xfrm>
          <a:prstGeom prst="bentConnector3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Arrow Connector 53">
            <a:extLst>
              <a:ext uri="{FF2B5EF4-FFF2-40B4-BE49-F238E27FC236}">
                <a16:creationId xmlns:a16="http://schemas.microsoft.com/office/drawing/2014/main" id="{128256E6-3194-E803-E126-B82D6F17F4E5}"/>
              </a:ext>
            </a:extLst>
          </p:cNvPr>
          <p:cNvCxnSpPr/>
          <p:nvPr/>
        </p:nvCxnSpPr>
        <p:spPr>
          <a:xfrm>
            <a:off x="3397956" y="2135089"/>
            <a:ext cx="0" cy="3142470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Arrow Connector 55">
            <a:extLst>
              <a:ext uri="{FF2B5EF4-FFF2-40B4-BE49-F238E27FC236}">
                <a16:creationId xmlns:a16="http://schemas.microsoft.com/office/drawing/2014/main" id="{D9957531-C849-94ED-019F-C187732D19BA}"/>
              </a:ext>
            </a:extLst>
          </p:cNvPr>
          <p:cNvCxnSpPr/>
          <p:nvPr/>
        </p:nvCxnSpPr>
        <p:spPr>
          <a:xfrm flipH="1">
            <a:off x="4425244" y="5585336"/>
            <a:ext cx="413451" cy="300479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Arrow Connector 57">
            <a:extLst>
              <a:ext uri="{FF2B5EF4-FFF2-40B4-BE49-F238E27FC236}">
                <a16:creationId xmlns:a16="http://schemas.microsoft.com/office/drawing/2014/main" id="{9849FC8D-28C4-6BEC-AA26-42C6D2298172}"/>
              </a:ext>
            </a:extLst>
          </p:cNvPr>
          <p:cNvCxnSpPr/>
          <p:nvPr/>
        </p:nvCxnSpPr>
        <p:spPr>
          <a:xfrm>
            <a:off x="3770489" y="5596628"/>
            <a:ext cx="389467" cy="289187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Connector: Elbow 59">
            <a:extLst>
              <a:ext uri="{FF2B5EF4-FFF2-40B4-BE49-F238E27FC236}">
                <a16:creationId xmlns:a16="http://schemas.microsoft.com/office/drawing/2014/main" id="{CA574089-472B-9744-7CF1-CBB563E32411}"/>
              </a:ext>
            </a:extLst>
          </p:cNvPr>
          <p:cNvCxnSpPr>
            <a:cxnSpLocks/>
          </p:cNvCxnSpPr>
          <p:nvPr/>
        </p:nvCxnSpPr>
        <p:spPr>
          <a:xfrm>
            <a:off x="1264356" y="5750685"/>
            <a:ext cx="2363607" cy="135130"/>
          </a:xfrm>
          <a:prstGeom prst="bentConnector3">
            <a:avLst>
              <a:gd name="adj1" fmla="val 99672"/>
            </a:avLst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>
            <a:extLst>
              <a:ext uri="{FF2B5EF4-FFF2-40B4-BE49-F238E27FC236}">
                <a16:creationId xmlns:a16="http://schemas.microsoft.com/office/drawing/2014/main" id="{98446BFD-49CF-7563-DA31-94FBCB321683}"/>
              </a:ext>
            </a:extLst>
          </p:cNvPr>
          <p:cNvSpPr txBox="1"/>
          <p:nvPr/>
        </p:nvSpPr>
        <p:spPr>
          <a:xfrm>
            <a:off x="681568" y="5401735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!refractory</a:t>
            </a:r>
            <a:endParaRPr lang="en-US" dirty="0"/>
          </a:p>
        </p:txBody>
      </p:sp>
      <p:cxnSp>
        <p:nvCxnSpPr>
          <p:cNvPr id="67" name="Straight Arrow Connector 66">
            <a:extLst>
              <a:ext uri="{FF2B5EF4-FFF2-40B4-BE49-F238E27FC236}">
                <a16:creationId xmlns:a16="http://schemas.microsoft.com/office/drawing/2014/main" id="{A4F65F23-4690-7AA4-298F-98651B107E83}"/>
              </a:ext>
            </a:extLst>
          </p:cNvPr>
          <p:cNvCxnSpPr>
            <a:stCxn id="33" idx="3"/>
          </p:cNvCxnSpPr>
          <p:nvPr/>
        </p:nvCxnSpPr>
        <p:spPr>
          <a:xfrm>
            <a:off x="4008609" y="6287986"/>
            <a:ext cx="8821" cy="338592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8" name="TextBox 67">
            <a:extLst>
              <a:ext uri="{FF2B5EF4-FFF2-40B4-BE49-F238E27FC236}">
                <a16:creationId xmlns:a16="http://schemas.microsoft.com/office/drawing/2014/main" id="{55CD1B14-4D62-5F39-D47A-0DE78F087DF5}"/>
              </a:ext>
            </a:extLst>
          </p:cNvPr>
          <p:cNvSpPr txBox="1"/>
          <p:nvPr/>
        </p:nvSpPr>
        <p:spPr>
          <a:xfrm>
            <a:off x="4141614" y="6265341"/>
            <a:ext cx="136736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dual QRS</a:t>
            </a:r>
            <a:endParaRPr lang="en-US" dirty="0"/>
          </a:p>
        </p:txBody>
      </p:sp>
      <p:cxnSp>
        <p:nvCxnSpPr>
          <p:cNvPr id="70" name="Straight Arrow Connector 69">
            <a:extLst>
              <a:ext uri="{FF2B5EF4-FFF2-40B4-BE49-F238E27FC236}">
                <a16:creationId xmlns:a16="http://schemas.microsoft.com/office/drawing/2014/main" id="{EFA19A02-B581-12D9-CF84-EDD393285F7B}"/>
              </a:ext>
            </a:extLst>
          </p:cNvPr>
          <p:cNvCxnSpPr/>
          <p:nvPr/>
        </p:nvCxnSpPr>
        <p:spPr>
          <a:xfrm>
            <a:off x="4312354" y="1222178"/>
            <a:ext cx="0" cy="365563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269094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DE2FAB-F2A0-B014-22F1-7DBC605144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Today’s problem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5ECFBC-FC80-BF7D-AD4F-015E19D1DB4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548063"/>
          </a:xfrm>
        </p:spPr>
        <p:txBody>
          <a:bodyPr/>
          <a:lstStyle/>
          <a:p>
            <a:r>
              <a:rPr lang="en-US" dirty="0"/>
              <a:t>Given an ECG:</a:t>
            </a:r>
          </a:p>
          <a:p>
            <a:pPr lvl="1"/>
            <a:r>
              <a:rPr lang="en-US" dirty="0"/>
              <a:t>Find the QRS complex</a:t>
            </a:r>
          </a:p>
          <a:p>
            <a:pPr lvl="1"/>
            <a:r>
              <a:rPr lang="en-US" dirty="0"/>
              <a:t>Compute the heart rate (HR)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B617E9C-78F6-A36A-A33D-C688847DA9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1026" name="Picture 2" descr="What Does An Abnormal ECG Mean? - Capital Heart Centre">
            <a:extLst>
              <a:ext uri="{FF2B5EF4-FFF2-40B4-BE49-F238E27FC236}">
                <a16:creationId xmlns:a16="http://schemas.microsoft.com/office/drawing/2014/main" id="{62C43D46-34BA-875F-9435-310B6C6F3BD7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4115"/>
          <a:stretch/>
        </p:blipFill>
        <p:spPr bwMode="auto">
          <a:xfrm>
            <a:off x="1321970" y="3132221"/>
            <a:ext cx="5488942" cy="15480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878393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First-try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351542"/>
            <a:ext cx="7772400" cy="2486529"/>
          </a:xfrm>
        </p:spPr>
        <p:txBody>
          <a:bodyPr/>
          <a:lstStyle/>
          <a:p>
            <a:r>
              <a:rPr lang="en-US" dirty="0"/>
              <a:t>Find the peaks (using a derivative)</a:t>
            </a:r>
          </a:p>
          <a:p>
            <a:r>
              <a:rPr lang="en-US" dirty="0"/>
              <a:t>Peak at &gt;1v </a:t>
            </a:r>
            <a:r>
              <a:rPr lang="en-US" dirty="0">
                <a:sym typeface="Symbol" panose="05050102010706020507" pitchFamily="18" charset="2"/>
              </a:rPr>
              <a:t> QRS</a:t>
            </a:r>
          </a:p>
          <a:p>
            <a:r>
              <a:rPr lang="en-US" dirty="0">
                <a:sym typeface="Symbol" panose="05050102010706020507" pitchFamily="18" charset="2"/>
              </a:rPr>
              <a:t>Then HR is easy</a:t>
            </a:r>
          </a:p>
          <a:p>
            <a:r>
              <a:rPr lang="en-US" dirty="0">
                <a:sym typeface="Symbol" panose="05050102010706020507" pitchFamily="18" charset="2"/>
              </a:rPr>
              <a:t>Problems?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Everyone’s voltage is different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3" name="TextBox 42">
            <a:extLst>
              <a:ext uri="{FF2B5EF4-FFF2-40B4-BE49-F238E27FC236}">
                <a16:creationId xmlns:a16="http://schemas.microsoft.com/office/drawing/2014/main" id="{CEF5CCD5-EE51-29B5-6014-8ACA0DDCAFFA}"/>
              </a:ext>
            </a:extLst>
          </p:cNvPr>
          <p:cNvSpPr txBox="1"/>
          <p:nvPr/>
        </p:nvSpPr>
        <p:spPr>
          <a:xfrm>
            <a:off x="6834973" y="4098758"/>
            <a:ext cx="9013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1V</a:t>
            </a:r>
          </a:p>
        </p:txBody>
      </p:sp>
    </p:spTree>
    <p:extLst>
      <p:ext uri="{BB962C8B-B14F-4D97-AF65-F5344CB8AC3E}">
        <p14:creationId xmlns:p14="http://schemas.microsoft.com/office/powerpoint/2010/main" val="3038184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v2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low + .9*(high-low)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</a:t>
            </a:r>
          </a:p>
          <a:p>
            <a:r>
              <a:rPr lang="en-US" dirty="0">
                <a:sym typeface="Symbol" panose="05050102010706020507" pitchFamily="18" charset="2"/>
              </a:rPr>
              <a:t>Any problems with algorithm v2?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5EF0FE-9216-2DB1-70F2-EE9B65188F01}"/>
              </a:ext>
            </a:extLst>
          </p:cNvPr>
          <p:cNvCxnSpPr/>
          <p:nvPr/>
        </p:nvCxnSpPr>
        <p:spPr>
          <a:xfrm>
            <a:off x="1263316" y="4427619"/>
            <a:ext cx="6292516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D81E00-DE06-1158-BA9A-4106875DA818}"/>
              </a:ext>
            </a:extLst>
          </p:cNvPr>
          <p:cNvSpPr txBox="1"/>
          <p:nvPr/>
        </p:nvSpPr>
        <p:spPr>
          <a:xfrm>
            <a:off x="7238997" y="4327355"/>
            <a:ext cx="138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2910235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60Hz noise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484297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low + .9*(high-low)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</a:t>
            </a:r>
          </a:p>
          <a:p>
            <a:r>
              <a:rPr lang="en-US" dirty="0">
                <a:sym typeface="Symbol" panose="05050102010706020507" pitchFamily="18" charset="2"/>
              </a:rPr>
              <a:t>Any problems with algorithm v2?</a:t>
            </a:r>
          </a:p>
          <a:p>
            <a:r>
              <a:rPr lang="en-US" dirty="0">
                <a:sym typeface="Symbol" panose="05050102010706020507" pitchFamily="18" charset="2"/>
              </a:rPr>
              <a:t>SHOW AN ECG WITH 60HZ NOISE!!!???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6081153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RBBB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RBBB ECG typically has two distinct peaks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First is the small partial peak from RBB conduction</a:t>
            </a:r>
          </a:p>
          <a:p>
            <a:pPr lvl="1"/>
            <a:r>
              <a:rPr lang="en-US" dirty="0">
                <a:sym typeface="Symbol" panose="05050102010706020507" pitchFamily="18" charset="2"/>
              </a:rPr>
              <a:t>Next is the bigger peak from LBB wraparound</a:t>
            </a:r>
          </a:p>
          <a:p>
            <a:r>
              <a:rPr lang="en-US" dirty="0">
                <a:sym typeface="Symbol" panose="05050102010706020507" pitchFamily="18" charset="2"/>
              </a:rPr>
              <a:t>SHOW MY RBBB ECG WITH TWO PEAKS!!!???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75736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Baseline drift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7"/>
            <a:ext cx="7772400" cy="2089485"/>
          </a:xfrm>
        </p:spPr>
        <p:txBody>
          <a:bodyPr/>
          <a:lstStyle/>
          <a:p>
            <a:r>
              <a:rPr lang="en-US" dirty="0"/>
              <a:t>SHOW A BASELINE DRIFT ECG</a:t>
            </a:r>
          </a:p>
          <a:p>
            <a:r>
              <a:rPr lang="en-US" dirty="0">
                <a:sym typeface="Symbol" panose="05050102010706020507" pitchFamily="18" charset="2"/>
              </a:rPr>
              <a:t>Drift may be too fast for the algorithm to keep up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pic>
        <p:nvPicPr>
          <p:cNvPr id="5" name="Picture 2" descr="What Does An Abnormal ECG Mean? - Capital Heart Centre">
            <a:extLst>
              <a:ext uri="{FF2B5EF4-FFF2-40B4-BE49-F238E27FC236}">
                <a16:creationId xmlns:a16="http://schemas.microsoft.com/office/drawing/2014/main" id="{2E02E67B-4768-D466-10B8-6E8DDC5FD321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5465" b="28371"/>
          <a:stretch/>
        </p:blipFill>
        <p:spPr bwMode="auto">
          <a:xfrm>
            <a:off x="1550572" y="4126832"/>
            <a:ext cx="5488942" cy="15881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7" name="Group 36">
            <a:extLst>
              <a:ext uri="{FF2B5EF4-FFF2-40B4-BE49-F238E27FC236}">
                <a16:creationId xmlns:a16="http://schemas.microsoft.com/office/drawing/2014/main" id="{7781AF4D-ECFB-A596-3580-311895425B1B}"/>
              </a:ext>
            </a:extLst>
          </p:cNvPr>
          <p:cNvGrpSpPr/>
          <p:nvPr/>
        </p:nvGrpSpPr>
        <p:grpSpPr>
          <a:xfrm>
            <a:off x="2081462" y="4146886"/>
            <a:ext cx="4339395" cy="228600"/>
            <a:chOff x="2081462" y="4146886"/>
            <a:chExt cx="4339395" cy="228600"/>
          </a:xfrm>
        </p:grpSpPr>
        <p:sp>
          <p:nvSpPr>
            <p:cNvPr id="6" name="Oval 5">
              <a:extLst>
                <a:ext uri="{FF2B5EF4-FFF2-40B4-BE49-F238E27FC236}">
                  <a16:creationId xmlns:a16="http://schemas.microsoft.com/office/drawing/2014/main" id="{BE2DD143-ED05-C08E-D00E-3796F57E772F}"/>
                </a:ext>
              </a:extLst>
            </p:cNvPr>
            <p:cNvSpPr/>
            <p:nvPr/>
          </p:nvSpPr>
          <p:spPr>
            <a:xfrm>
              <a:off x="208146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:a16="http://schemas.microsoft.com/office/drawing/2014/main" id="{D09AF1EE-323E-27C3-382B-DE9B709C81B1}"/>
                </a:ext>
              </a:extLst>
            </p:cNvPr>
            <p:cNvSpPr/>
            <p:nvPr/>
          </p:nvSpPr>
          <p:spPr>
            <a:xfrm>
              <a:off x="2895603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Oval 17">
              <a:extLst>
                <a:ext uri="{FF2B5EF4-FFF2-40B4-BE49-F238E27FC236}">
                  <a16:creationId xmlns:a16="http://schemas.microsoft.com/office/drawing/2014/main" id="{14E83EB9-1CFC-CAE5-B7A7-195A02910DDE}"/>
                </a:ext>
              </a:extLst>
            </p:cNvPr>
            <p:cNvSpPr/>
            <p:nvPr/>
          </p:nvSpPr>
          <p:spPr>
            <a:xfrm>
              <a:off x="3737805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Oval 21">
              <a:extLst>
                <a:ext uri="{FF2B5EF4-FFF2-40B4-BE49-F238E27FC236}">
                  <a16:creationId xmlns:a16="http://schemas.microsoft.com/office/drawing/2014/main" id="{D29761F0-D5E5-CCFB-5582-E42554DE9768}"/>
                </a:ext>
              </a:extLst>
            </p:cNvPr>
            <p:cNvSpPr/>
            <p:nvPr/>
          </p:nvSpPr>
          <p:spPr>
            <a:xfrm>
              <a:off x="45559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>
              <a:extLst>
                <a:ext uri="{FF2B5EF4-FFF2-40B4-BE49-F238E27FC236}">
                  <a16:creationId xmlns:a16="http://schemas.microsoft.com/office/drawing/2014/main" id="{91748C97-3E09-BF66-6837-90404818811B}"/>
                </a:ext>
              </a:extLst>
            </p:cNvPr>
            <p:cNvSpPr/>
            <p:nvPr/>
          </p:nvSpPr>
          <p:spPr>
            <a:xfrm>
              <a:off x="5374112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>
              <a:extLst>
                <a:ext uri="{FF2B5EF4-FFF2-40B4-BE49-F238E27FC236}">
                  <a16:creationId xmlns:a16="http://schemas.microsoft.com/office/drawing/2014/main" id="{1361E93D-3C3A-C504-A9C7-42A0FAC7D10B}"/>
                </a:ext>
              </a:extLst>
            </p:cNvPr>
            <p:cNvSpPr/>
            <p:nvPr/>
          </p:nvSpPr>
          <p:spPr>
            <a:xfrm>
              <a:off x="6192257" y="4146886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38" name="Group 37">
            <a:extLst>
              <a:ext uri="{FF2B5EF4-FFF2-40B4-BE49-F238E27FC236}">
                <a16:creationId xmlns:a16="http://schemas.microsoft.com/office/drawing/2014/main" id="{E2E9CF21-5D76-BAB2-9C81-5B85781ACE13}"/>
              </a:ext>
            </a:extLst>
          </p:cNvPr>
          <p:cNvGrpSpPr/>
          <p:nvPr/>
        </p:nvGrpSpPr>
        <p:grpSpPr>
          <a:xfrm>
            <a:off x="1872914" y="5045242"/>
            <a:ext cx="4772535" cy="288759"/>
            <a:chOff x="1872914" y="5045242"/>
            <a:chExt cx="4772535" cy="288759"/>
          </a:xfrm>
        </p:grpSpPr>
        <p:sp>
          <p:nvSpPr>
            <p:cNvPr id="7" name="Oval 6">
              <a:extLst>
                <a:ext uri="{FF2B5EF4-FFF2-40B4-BE49-F238E27FC236}">
                  <a16:creationId xmlns:a16="http://schemas.microsoft.com/office/drawing/2014/main" id="{C63253E2-BDC0-9875-8606-A1371A0E09CD}"/>
                </a:ext>
              </a:extLst>
            </p:cNvPr>
            <p:cNvSpPr/>
            <p:nvPr/>
          </p:nvSpPr>
          <p:spPr>
            <a:xfrm>
              <a:off x="187291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Oval 7">
              <a:extLst>
                <a:ext uri="{FF2B5EF4-FFF2-40B4-BE49-F238E27FC236}">
                  <a16:creationId xmlns:a16="http://schemas.microsoft.com/office/drawing/2014/main" id="{6D2EEF85-5304-7CB5-ECC1-C36D9183FF47}"/>
                </a:ext>
              </a:extLst>
            </p:cNvPr>
            <p:cNvSpPr/>
            <p:nvPr/>
          </p:nvSpPr>
          <p:spPr>
            <a:xfrm>
              <a:off x="230605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Oval 14">
              <a:extLst>
                <a:ext uri="{FF2B5EF4-FFF2-40B4-BE49-F238E27FC236}">
                  <a16:creationId xmlns:a16="http://schemas.microsoft.com/office/drawing/2014/main" id="{D78A9B50-49DF-51FF-868F-2BCB7EFC71A1}"/>
                </a:ext>
              </a:extLst>
            </p:cNvPr>
            <p:cNvSpPr/>
            <p:nvPr/>
          </p:nvSpPr>
          <p:spPr>
            <a:xfrm>
              <a:off x="2687055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Oval 15">
              <a:extLst>
                <a:ext uri="{FF2B5EF4-FFF2-40B4-BE49-F238E27FC236}">
                  <a16:creationId xmlns:a16="http://schemas.microsoft.com/office/drawing/2014/main" id="{8AFAAA4C-B780-DE08-7F04-EEC7AF9197C3}"/>
                </a:ext>
              </a:extLst>
            </p:cNvPr>
            <p:cNvSpPr/>
            <p:nvPr/>
          </p:nvSpPr>
          <p:spPr>
            <a:xfrm>
              <a:off x="3120195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Oval 18">
              <a:extLst>
                <a:ext uri="{FF2B5EF4-FFF2-40B4-BE49-F238E27FC236}">
                  <a16:creationId xmlns:a16="http://schemas.microsoft.com/office/drawing/2014/main" id="{4DF0C6B4-E0F1-2240-D1B9-2360BD8ECEB9}"/>
                </a:ext>
              </a:extLst>
            </p:cNvPr>
            <p:cNvSpPr/>
            <p:nvPr/>
          </p:nvSpPr>
          <p:spPr>
            <a:xfrm>
              <a:off x="3529257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Oval 19">
              <a:extLst>
                <a:ext uri="{FF2B5EF4-FFF2-40B4-BE49-F238E27FC236}">
                  <a16:creationId xmlns:a16="http://schemas.microsoft.com/office/drawing/2014/main" id="{FB3C281B-B7C4-008E-E61F-1F0B6B530759}"/>
                </a:ext>
              </a:extLst>
            </p:cNvPr>
            <p:cNvSpPr/>
            <p:nvPr/>
          </p:nvSpPr>
          <p:spPr>
            <a:xfrm>
              <a:off x="3962397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3" name="Oval 22">
              <a:extLst>
                <a:ext uri="{FF2B5EF4-FFF2-40B4-BE49-F238E27FC236}">
                  <a16:creationId xmlns:a16="http://schemas.microsoft.com/office/drawing/2014/main" id="{B401CFF5-9ED1-D82F-D89D-CC526ACE0AA1}"/>
                </a:ext>
              </a:extLst>
            </p:cNvPr>
            <p:cNvSpPr/>
            <p:nvPr/>
          </p:nvSpPr>
          <p:spPr>
            <a:xfrm>
              <a:off x="43474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4" name="Oval 23">
              <a:extLst>
                <a:ext uri="{FF2B5EF4-FFF2-40B4-BE49-F238E27FC236}">
                  <a16:creationId xmlns:a16="http://schemas.microsoft.com/office/drawing/2014/main" id="{C6D75793-F441-4D2C-D0B7-F9C322DA2756}"/>
                </a:ext>
              </a:extLst>
            </p:cNvPr>
            <p:cNvSpPr/>
            <p:nvPr/>
          </p:nvSpPr>
          <p:spPr>
            <a:xfrm>
              <a:off x="47805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Oval 26">
              <a:extLst>
                <a:ext uri="{FF2B5EF4-FFF2-40B4-BE49-F238E27FC236}">
                  <a16:creationId xmlns:a16="http://schemas.microsoft.com/office/drawing/2014/main" id="{858EEEA0-1AE2-C605-8A31-5720E9FB2006}"/>
                </a:ext>
              </a:extLst>
            </p:cNvPr>
            <p:cNvSpPr/>
            <p:nvPr/>
          </p:nvSpPr>
          <p:spPr>
            <a:xfrm>
              <a:off x="5165564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>
              <a:extLst>
                <a:ext uri="{FF2B5EF4-FFF2-40B4-BE49-F238E27FC236}">
                  <a16:creationId xmlns:a16="http://schemas.microsoft.com/office/drawing/2014/main" id="{B82C670C-254C-1648-0F05-873FB2E5B43D}"/>
                </a:ext>
              </a:extLst>
            </p:cNvPr>
            <p:cNvSpPr/>
            <p:nvPr/>
          </p:nvSpPr>
          <p:spPr>
            <a:xfrm>
              <a:off x="5598704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>
              <a:extLst>
                <a:ext uri="{FF2B5EF4-FFF2-40B4-BE49-F238E27FC236}">
                  <a16:creationId xmlns:a16="http://schemas.microsoft.com/office/drawing/2014/main" id="{69D5DC15-BF27-88D4-C990-343FA2AC4100}"/>
                </a:ext>
              </a:extLst>
            </p:cNvPr>
            <p:cNvSpPr/>
            <p:nvPr/>
          </p:nvSpPr>
          <p:spPr>
            <a:xfrm>
              <a:off x="5983709" y="5105401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>
              <a:extLst>
                <a:ext uri="{FF2B5EF4-FFF2-40B4-BE49-F238E27FC236}">
                  <a16:creationId xmlns:a16="http://schemas.microsoft.com/office/drawing/2014/main" id="{5E14AE6F-7675-7652-305A-CD575ED00D39}"/>
                </a:ext>
              </a:extLst>
            </p:cNvPr>
            <p:cNvSpPr/>
            <p:nvPr/>
          </p:nvSpPr>
          <p:spPr>
            <a:xfrm>
              <a:off x="6416849" y="5045242"/>
              <a:ext cx="228600" cy="228600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15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" name="TextBox 8">
            <a:extLst>
              <a:ext uri="{FF2B5EF4-FFF2-40B4-BE49-F238E27FC236}">
                <a16:creationId xmlns:a16="http://schemas.microsoft.com/office/drawing/2014/main" id="{B270A99D-DDAA-4FFE-59E7-4CCAE642CE27}"/>
              </a:ext>
            </a:extLst>
          </p:cNvPr>
          <p:cNvSpPr txBox="1"/>
          <p:nvPr/>
        </p:nvSpPr>
        <p:spPr>
          <a:xfrm>
            <a:off x="7471611" y="3874168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high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5F2715DE-BB1C-DB3A-A22D-497DAF56F0C7}"/>
              </a:ext>
            </a:extLst>
          </p:cNvPr>
          <p:cNvSpPr txBox="1"/>
          <p:nvPr/>
        </p:nvSpPr>
        <p:spPr>
          <a:xfrm>
            <a:off x="7251029" y="5362076"/>
            <a:ext cx="9865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low</a:t>
            </a:r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02A37EEA-075C-94C6-0289-EC8A1C2FCB2C}"/>
              </a:ext>
            </a:extLst>
          </p:cNvPr>
          <p:cNvCxnSpPr>
            <a:cxnSpLocks/>
            <a:stCxn id="9" idx="1"/>
          </p:cNvCxnSpPr>
          <p:nvPr/>
        </p:nvCxnSpPr>
        <p:spPr>
          <a:xfrm flipH="1">
            <a:off x="6606839" y="4105001"/>
            <a:ext cx="864772" cy="130115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F8722E0B-84D0-44D7-99C6-88F67BB327AD}"/>
              </a:ext>
            </a:extLst>
          </p:cNvPr>
          <p:cNvCxnSpPr>
            <a:cxnSpLocks/>
          </p:cNvCxnSpPr>
          <p:nvPr/>
        </p:nvCxnSpPr>
        <p:spPr>
          <a:xfrm flipH="1" flipV="1">
            <a:off x="6271997" y="5293896"/>
            <a:ext cx="947979" cy="433136"/>
          </a:xfrm>
          <a:prstGeom prst="straightConnector1">
            <a:avLst/>
          </a:prstGeom>
          <a:ln w="2857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>
            <a:extLst>
              <a:ext uri="{FF2B5EF4-FFF2-40B4-BE49-F238E27FC236}">
                <a16:creationId xmlns:a16="http://schemas.microsoft.com/office/drawing/2014/main" id="{CE5EF0FE-9216-2DB1-70F2-EE9B65188F01}"/>
              </a:ext>
            </a:extLst>
          </p:cNvPr>
          <p:cNvCxnSpPr/>
          <p:nvPr/>
        </p:nvCxnSpPr>
        <p:spPr>
          <a:xfrm>
            <a:off x="1263316" y="4728411"/>
            <a:ext cx="6292516" cy="0"/>
          </a:xfrm>
          <a:prstGeom prst="line">
            <a:avLst/>
          </a:prstGeom>
          <a:ln w="28575">
            <a:solidFill>
              <a:schemeClr val="accent2"/>
            </a:solidFill>
            <a:prstDash val="dash"/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A9D81E00-DE06-1158-BA9A-4106875DA818}"/>
              </a:ext>
            </a:extLst>
          </p:cNvPr>
          <p:cNvSpPr txBox="1"/>
          <p:nvPr/>
        </p:nvSpPr>
        <p:spPr>
          <a:xfrm>
            <a:off x="7238997" y="4640181"/>
            <a:ext cx="13876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threshold</a:t>
            </a:r>
          </a:p>
        </p:txBody>
      </p:sp>
    </p:spTree>
    <p:extLst>
      <p:ext uri="{BB962C8B-B14F-4D97-AF65-F5344CB8AC3E}">
        <p14:creationId xmlns:p14="http://schemas.microsoft.com/office/powerpoint/2010/main" val="36333149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3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Algorithm v3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6"/>
            <a:ext cx="7772400" cy="4423613"/>
          </a:xfrm>
        </p:spPr>
        <p:txBody>
          <a:bodyPr/>
          <a:lstStyle/>
          <a:p>
            <a:r>
              <a:rPr lang="en-US" dirty="0"/>
              <a:t>Get running high and low peaks over 10 seconds</a:t>
            </a:r>
          </a:p>
          <a:p>
            <a:r>
              <a:rPr lang="en-US" dirty="0">
                <a:sym typeface="Symbol" panose="05050102010706020507" pitchFamily="18" charset="2"/>
              </a:rPr>
              <a:t>Threshold = (</a:t>
            </a:r>
            <a:r>
              <a:rPr lang="en-US" i="1" dirty="0">
                <a:sym typeface="Symbol" panose="05050102010706020507" pitchFamily="18" charset="2"/>
              </a:rPr>
              <a:t>low + high</a:t>
            </a:r>
            <a:r>
              <a:rPr lang="en-US" dirty="0">
                <a:sym typeface="Symbol" panose="05050102010706020507" pitchFamily="18" charset="2"/>
              </a:rPr>
              <a:t>)</a:t>
            </a:r>
            <a:r>
              <a:rPr lang="en-US" i="1" dirty="0">
                <a:sym typeface="Symbol" panose="05050102010706020507" pitchFamily="18" charset="2"/>
              </a:rPr>
              <a:t> / 2</a:t>
            </a:r>
          </a:p>
          <a:p>
            <a:r>
              <a:rPr lang="en-US" dirty="0">
                <a:sym typeface="Symbol" panose="05050102010706020507" pitchFamily="18" charset="2"/>
              </a:rPr>
              <a:t>Any peak &gt; threshold  QRS </a:t>
            </a:r>
            <a:r>
              <a:rPr lang="en-US" i="1" dirty="0">
                <a:sym typeface="Symbol" panose="05050102010706020507" pitchFamily="18" charset="2"/>
              </a:rPr>
              <a:t>except if it’s in the lockout period</a:t>
            </a:r>
          </a:p>
          <a:p>
            <a:r>
              <a:rPr lang="en-US" dirty="0">
                <a:sym typeface="Symbol" panose="05050102010706020507" pitchFamily="18" charset="2"/>
              </a:rPr>
              <a:t>How do we set the lockout period?</a:t>
            </a:r>
          </a:p>
          <a:p>
            <a:r>
              <a:rPr lang="en-US" dirty="0">
                <a:sym typeface="Symbol" panose="05050102010706020507" pitchFamily="18" charset="2"/>
              </a:rPr>
              <a:t>Max HR of a 20 year old  200 beats/minute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200 beats/minute = 60 sec/200 beat = .3 sec/beat</a:t>
            </a:r>
          </a:p>
          <a:p>
            <a:pPr lvl="1"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So lockout for, say, .25 sec after any QRS</a:t>
            </a:r>
          </a:p>
          <a:p>
            <a:pPr>
              <a:spcBef>
                <a:spcPts val="0"/>
              </a:spcBef>
            </a:pPr>
            <a:r>
              <a:rPr lang="en-US" dirty="0">
                <a:sym typeface="Symbol" panose="05050102010706020507" pitchFamily="18" charset="2"/>
              </a:rPr>
              <a:t>Does it work now?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2ABB5-4A67-9D53-BEA5-3E12D569CB54}"/>
              </a:ext>
            </a:extLst>
          </p:cNvPr>
          <p:cNvSpPr txBox="1"/>
          <p:nvPr/>
        </p:nvSpPr>
        <p:spPr>
          <a:xfrm>
            <a:off x="5530513" y="5410202"/>
            <a:ext cx="138764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In-class exercise</a:t>
            </a:r>
          </a:p>
        </p:txBody>
      </p:sp>
    </p:spTree>
    <p:extLst>
      <p:ext uri="{BB962C8B-B14F-4D97-AF65-F5344CB8AC3E}">
        <p14:creationId xmlns:p14="http://schemas.microsoft.com/office/powerpoint/2010/main" val="16353515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A01EF5-C843-B5B9-E46E-72861FDC43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Weird ECGs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1CD0E6-83B9-DFFF-59CA-37086864B3B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68708" y="1519986"/>
            <a:ext cx="7772400" cy="4423613"/>
          </a:xfrm>
        </p:spPr>
        <p:txBody>
          <a:bodyPr/>
          <a:lstStyle/>
          <a:p>
            <a:r>
              <a:rPr lang="en-US" dirty="0"/>
              <a:t>Show a tall P or Q giving a fast HR</a:t>
            </a:r>
          </a:p>
          <a:p>
            <a:r>
              <a:rPr lang="en-US" dirty="0"/>
              <a:t>Exercise on your own: will lockout fix this?</a:t>
            </a:r>
          </a:p>
          <a:p>
            <a:r>
              <a:rPr lang="en-US" dirty="0">
                <a:sym typeface="Symbol" panose="05050102010706020507" pitchFamily="18" charset="2"/>
              </a:rPr>
              <a:t>Onto the “real” algorithm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33E2A33-8BE5-3EB5-512E-65AEB6523F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EE 152 Joel Grodstein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892ABB5-4A67-9D53-BEA5-3E12D569CB54}"/>
              </a:ext>
            </a:extLst>
          </p:cNvPr>
          <p:cNvSpPr txBox="1"/>
          <p:nvPr/>
        </p:nvSpPr>
        <p:spPr>
          <a:xfrm>
            <a:off x="5530513" y="5410202"/>
            <a:ext cx="1387642" cy="830997"/>
          </a:xfrm>
          <a:prstGeom prst="rect">
            <a:avLst/>
          </a:prstGeom>
          <a:noFill/>
          <a:ln w="19050">
            <a:solidFill>
              <a:schemeClr val="accent2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In-class exercise</a:t>
            </a:r>
          </a:p>
        </p:txBody>
      </p:sp>
    </p:spTree>
    <p:extLst>
      <p:ext uri="{BB962C8B-B14F-4D97-AF65-F5344CB8AC3E}">
        <p14:creationId xmlns:p14="http://schemas.microsoft.com/office/powerpoint/2010/main" val="33521344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Default Design">
  <a:themeElements>
    <a:clrScheme name="Custom 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3333CC"/>
      </a:hlink>
      <a:folHlink>
        <a:srgbClr val="7030A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28575">
          <a:solidFill>
            <a:schemeClr val="accent2"/>
          </a:solidFill>
          <a:tailEnd type="triangle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43890</TotalTime>
  <Words>734</Words>
  <Application>Microsoft Office PowerPoint</Application>
  <PresentationFormat>On-screen Show (4:3)</PresentationFormat>
  <Paragraphs>139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Symbol</vt:lpstr>
      <vt:lpstr>Times New Roman</vt:lpstr>
      <vt:lpstr>Wingdings</vt:lpstr>
      <vt:lpstr>Default Design</vt:lpstr>
      <vt:lpstr>EE 152 – Real-time embedded systems</vt:lpstr>
      <vt:lpstr>Today’s problem</vt:lpstr>
      <vt:lpstr>First-try algorithm</vt:lpstr>
      <vt:lpstr>Algorithm v2</vt:lpstr>
      <vt:lpstr>60Hz noise</vt:lpstr>
      <vt:lpstr>RBBB</vt:lpstr>
      <vt:lpstr>Baseline drift</vt:lpstr>
      <vt:lpstr>Algorithm v3</vt:lpstr>
      <vt:lpstr>Weird ECGs</vt:lpstr>
      <vt:lpstr>Pan Tompkins Charles</vt:lpstr>
      <vt:lpstr>PTC idea #1</vt:lpstr>
      <vt:lpstr>PTC idea #2</vt:lpstr>
      <vt:lpstr>PTC pros and cons</vt:lpstr>
      <vt:lpstr>Tour of the code</vt:lpstr>
      <vt:lpstr>Block diagram</vt:lpstr>
    </vt:vector>
  </TitlesOfParts>
  <Company>Drexel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Computing with biological parts</dc:title>
  <dc:creator>JoelG</dc:creator>
  <cp:lastModifiedBy>Grodstein, Joel</cp:lastModifiedBy>
  <cp:revision>1456</cp:revision>
  <cp:lastPrinted>2005-02-07T17:53:54Z</cp:lastPrinted>
  <dcterms:created xsi:type="dcterms:W3CDTF">2002-09-07T18:50:54Z</dcterms:created>
  <dcterms:modified xsi:type="dcterms:W3CDTF">2024-03-16T17:20:41Z</dcterms:modified>
</cp:coreProperties>
</file>