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49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51" r:id="rId20"/>
    <p:sldId id="352" r:id="rId21"/>
    <p:sldId id="346" r:id="rId22"/>
    <p:sldId id="350" r:id="rId23"/>
    <p:sldId id="347" r:id="rId24"/>
    <p:sldId id="348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49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51"/>
            <p14:sldId id="352"/>
            <p14:sldId id="346"/>
            <p14:sldId id="350"/>
            <p14:sldId id="347"/>
            <p14:sldId id="3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5" autoAdjust="0"/>
    <p:restoredTop sz="94669" autoAdjust="0"/>
  </p:normalViewPr>
  <p:slideViewPr>
    <p:cSldViewPr snapToGrid="0">
      <p:cViewPr varScale="1">
        <p:scale>
          <a:sx n="93" d="100"/>
          <a:sy n="93" d="100"/>
        </p:scale>
        <p:origin x="133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92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4RRi_ntQc8" TargetMode="External"/><Relationship Id="rId2" Type="http://schemas.openxmlformats.org/officeDocument/2006/relationships/hyperlink" Target="https://www.youtube.com/watch?v=xli_FI7Cuz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Python Joel Grodstein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Intro to Python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Tufts University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joel.grodstein@tufts.edu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dirty="0"/>
              <a:t>if then, logical types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7533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don’t have homework due every week</a:t>
            </a:r>
          </a:p>
          <a:p>
            <a:pPr marL="400050" lvl="1" indent="0">
              <a:buNone/>
            </a:pPr>
            <a:r>
              <a:rPr lang="en-US" sz="2000" dirty="0"/>
              <a:t>if (it’s Sunday evening and there’s homework due)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do your homework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else: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go to sleep early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dirty="0"/>
              <a:t>The condition can have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dirty="0" err="1"/>
              <a:t>and</a:t>
            </a:r>
            <a:r>
              <a:rPr lang="en-US" dirty="0"/>
              <a:t> </a:t>
            </a:r>
            <a:r>
              <a:rPr lang="en-US" b="1" dirty="0"/>
              <a:t>or</a:t>
            </a:r>
            <a:r>
              <a:rPr lang="en-US" dirty="0"/>
              <a:t>, or really be any arbitrary expression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how arbitrary can an expression get, anyway?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fact, very arbitrary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58833" y="23622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Without the “else”, this would have been “if ((it’s not Sunday evening) or (there’s no homework due))”. That’s a bit of a mess!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828801" y="2971800"/>
            <a:ext cx="3230032" cy="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18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i="1" dirty="0"/>
              <a:t>False</a:t>
            </a:r>
            <a:r>
              <a:rPr lang="en-US" sz="2400" dirty="0"/>
              <a:t> and </a:t>
            </a:r>
            <a:r>
              <a:rPr lang="en-US" sz="2400" i="1" dirty="0"/>
              <a:t>True</a:t>
            </a:r>
            <a:r>
              <a:rPr lang="en-US" sz="2400" dirty="0"/>
              <a:t> are the simplest expressions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(</a:t>
            </a:r>
            <a:r>
              <a:rPr lang="en-US" sz="2000" i="1" dirty="0"/>
              <a:t>False</a:t>
            </a:r>
            <a:r>
              <a:rPr lang="en-US" sz="2000" dirty="0"/>
              <a:t>) → do not execute the statements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(</a:t>
            </a:r>
            <a:r>
              <a:rPr lang="en-US" sz="2000" i="1" dirty="0"/>
              <a:t>True</a:t>
            </a:r>
            <a:r>
              <a:rPr lang="en-US" sz="2000" dirty="0"/>
              <a:t>) → do execute the statements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&lt;, &gt;, &lt;=, &gt;= work as expected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3&lt;4 evaluates to </a:t>
            </a:r>
            <a:r>
              <a:rPr lang="en-US" sz="2000" i="1" dirty="0"/>
              <a:t>True</a:t>
            </a:r>
            <a:r>
              <a:rPr lang="en-US" sz="2000" dirty="0"/>
              <a:t>. 3&gt;=4 evaluates to </a:t>
            </a:r>
            <a:r>
              <a:rPr lang="en-US" sz="2000" i="1" dirty="0"/>
              <a:t>False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And then see the case above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 “if (3&lt;4)” becomes “if (True)”, which executes the subsequent statements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You can replace “3” with any variable that evaluates to 3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a=3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if (a&lt;4):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/>
              <a:t>statements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4876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These statements do happen, since 3&lt;4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95600" y="5334000"/>
            <a:ext cx="1295400" cy="762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67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equality &amp; inequality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for equality is a bit weird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(3=4) → error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(3==4) → evaluates to false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Single = is used only for assignment to a variable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Testing for equality is </a:t>
            </a:r>
            <a:r>
              <a:rPr lang="en-US" b="1" dirty="0"/>
              <a:t>==</a:t>
            </a:r>
            <a:r>
              <a:rPr lang="en-US" dirty="0"/>
              <a:t>; test for inequality is </a:t>
            </a:r>
            <a:r>
              <a:rPr lang="en-US" b="1" dirty="0"/>
              <a:t>!=</a:t>
            </a:r>
            <a:endParaRPr lang="en-US" dirty="0"/>
          </a:p>
          <a:p>
            <a:r>
              <a:rPr lang="en-US" dirty="0"/>
              <a:t>Example:</a:t>
            </a:r>
          </a:p>
          <a:p>
            <a:pPr marL="857250" lvl="2" indent="0">
              <a:buNone/>
            </a:pPr>
            <a:r>
              <a:rPr lang="en-US" dirty="0"/>
              <a:t>a=3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b=4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if (a==b):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n-US" dirty="0"/>
              <a:t>statements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42672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These statements do not happen, since 3 is not equal to 4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276600" y="5105400"/>
            <a:ext cx="1295400" cy="762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07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AND, 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195935"/>
          </a:xfrm>
        </p:spPr>
        <p:txBody>
          <a:bodyPr/>
          <a:lstStyle/>
          <a:p>
            <a:r>
              <a:rPr lang="en-US" i="1" dirty="0"/>
              <a:t>expression </a:t>
            </a:r>
            <a:r>
              <a:rPr lang="en-US" b="1" dirty="0"/>
              <a:t>and</a:t>
            </a:r>
            <a:r>
              <a:rPr lang="en-US" i="1" dirty="0"/>
              <a:t> expression</a:t>
            </a:r>
            <a:r>
              <a:rPr lang="en-US" dirty="0"/>
              <a:t> is an expression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Ditto for </a:t>
            </a:r>
            <a:r>
              <a:rPr lang="en-US" b="1" dirty="0"/>
              <a:t>or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you can do this recursively…</a:t>
            </a:r>
          </a:p>
          <a:p>
            <a:r>
              <a:rPr lang="en-US" dirty="0"/>
              <a:t>Example:</a:t>
            </a:r>
          </a:p>
          <a:p>
            <a:pPr marL="400050" lvl="1" indent="0">
              <a:buNone/>
            </a:pPr>
            <a:r>
              <a:rPr lang="en-US" dirty="0"/>
              <a:t>a=3; b=4; c=5; d=6; e=7</a:t>
            </a:r>
          </a:p>
          <a:p>
            <a:pPr marL="400050" lvl="1" indent="0">
              <a:buNone/>
            </a:pPr>
            <a:r>
              <a:rPr lang="en-US" dirty="0"/>
              <a:t>if ((a&lt;4) and (b==c) and !((d==5) or (e==6))):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510093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((3&lt;4) and (4==5) and !((6==5)or(7==6))):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8331" y="5558135"/>
            <a:ext cx="5816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(True  and   False  and !(False   or   False)):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5558134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(True  and  False  and !False):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55626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(True and False and True):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5562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(False):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5999" y="4495800"/>
            <a:ext cx="2514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So in the end, this big expression just evaluates to 'False'</a:t>
            </a:r>
          </a:p>
        </p:txBody>
      </p:sp>
    </p:spTree>
    <p:extLst>
      <p:ext uri="{BB962C8B-B14F-4D97-AF65-F5344CB8AC3E}">
        <p14:creationId xmlns:p14="http://schemas.microsoft.com/office/powerpoint/2010/main" val="131961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0.00503 -0.0773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00417 -0.066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335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07407E-6 L 0.00417 -0.067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338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362200"/>
          </a:xfrm>
        </p:spPr>
        <p:txBody>
          <a:bodyPr/>
          <a:lstStyle/>
          <a:p>
            <a:r>
              <a:rPr lang="en-US" dirty="0"/>
              <a:t>Sometimes you have a sequence of conditions: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it’s midnight-10am, keep the house at 55°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10-11am, 70°</a:t>
            </a:r>
          </a:p>
          <a:p>
            <a:pPr lvl="1">
              <a:spcBef>
                <a:spcPts val="0"/>
              </a:spcBef>
            </a:pPr>
            <a:r>
              <a:rPr lang="en-US" dirty="0"/>
              <a:t>11am-10pm, 55 °</a:t>
            </a:r>
          </a:p>
          <a:p>
            <a:pPr lvl="1">
              <a:spcBef>
                <a:spcPts val="0"/>
              </a:spcBef>
            </a:pPr>
            <a:r>
              <a:rPr lang="en-US" dirty="0"/>
              <a:t>10pm-midnight, 71°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0" y="2438400"/>
            <a:ext cx="32850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if (time &lt;= 10):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temp=55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if (time&gt;10 &amp;&amp; time&lt;=11):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temp=70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if (time&gt;11 &amp;&amp; time&lt;=22):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temp=55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if (time&gt;22 &amp;&amp; time&lt;=24):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temp=70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711476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program on the right works, but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it’s inefficient, since it tests the last 3 if’s even when the first is true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it’s easy to </a:t>
            </a:r>
            <a:r>
              <a:rPr lang="en-US" dirty="0" err="1"/>
              <a:t>mis</a:t>
            </a:r>
            <a:r>
              <a:rPr lang="en-US" dirty="0"/>
              <a:t>-type the conditions</a:t>
            </a:r>
          </a:p>
        </p:txBody>
      </p:sp>
    </p:spTree>
    <p:extLst>
      <p:ext uri="{BB962C8B-B14F-4D97-AF65-F5344CB8AC3E}">
        <p14:creationId xmlns:p14="http://schemas.microsoft.com/office/powerpoint/2010/main" val="413517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4419600" cy="4419600"/>
          </a:xfrm>
        </p:spPr>
        <p:txBody>
          <a:bodyPr/>
          <a:lstStyle/>
          <a:p>
            <a:r>
              <a:rPr lang="en-US" dirty="0"/>
              <a:t>How about this?</a:t>
            </a:r>
          </a:p>
          <a:p>
            <a:r>
              <a:rPr lang="en-US" dirty="0"/>
              <a:t>Pros and cons?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More obvious that it works</a:t>
            </a:r>
          </a:p>
          <a:p>
            <a:pPr lvl="1">
              <a:spcBef>
                <a:spcPts val="0"/>
              </a:spcBef>
            </a:pPr>
            <a:r>
              <a:rPr lang="en-US" dirty="0"/>
              <a:t>More efficient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the indentation is ugly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0" y="1905000"/>
            <a:ext cx="3048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if (time &lt;= 10):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temp=55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else: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if (time&lt;=11):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temp=70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else: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if (time&lt;=22):</a:t>
            </a:r>
          </a:p>
          <a:p>
            <a:pPr lvl="3"/>
            <a:r>
              <a:rPr lang="en-US" sz="2000" dirty="0">
                <a:solidFill>
                  <a:schemeClr val="accent2"/>
                </a:solidFill>
              </a:rPr>
              <a:t>temp=55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else:</a:t>
            </a:r>
          </a:p>
          <a:p>
            <a:pPr lvl="3"/>
            <a:r>
              <a:rPr lang="en-US" sz="2000" dirty="0">
                <a:solidFill>
                  <a:schemeClr val="accent2"/>
                </a:solidFill>
              </a:rPr>
              <a:t>temp=70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25333" y="4165599"/>
            <a:ext cx="1262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These </a:t>
            </a:r>
            <a:r>
              <a:rPr lang="en-US" sz="1800" i="1" dirty="0"/>
              <a:t>must</a:t>
            </a:r>
            <a:r>
              <a:rPr lang="en-US" sz="1800" dirty="0"/>
              <a:t> line up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V="1">
            <a:off x="4876800" y="2226733"/>
            <a:ext cx="889000" cy="188806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4919133" y="2904067"/>
            <a:ext cx="880534" cy="1244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21172" y="4957425"/>
            <a:ext cx="126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These too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394838" y="3090814"/>
            <a:ext cx="802278" cy="188668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430761" y="3724312"/>
            <a:ext cx="766355" cy="125318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7B1B78E-B791-4126-B698-CE6335C48D0A}"/>
              </a:ext>
            </a:extLst>
          </p:cNvPr>
          <p:cNvSpPr txBox="1"/>
          <p:nvPr/>
        </p:nvSpPr>
        <p:spPr>
          <a:xfrm>
            <a:off x="4954574" y="5533160"/>
            <a:ext cx="126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And these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BD27A68-80D7-4636-B9C1-B402212B3A8E}"/>
              </a:ext>
            </a:extLst>
          </p:cNvPr>
          <p:cNvCxnSpPr>
            <a:cxnSpLocks/>
          </p:cNvCxnSpPr>
          <p:nvPr/>
        </p:nvCxnSpPr>
        <p:spPr>
          <a:xfrm flipV="1">
            <a:off x="6038305" y="4089400"/>
            <a:ext cx="667295" cy="170090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6B76234-4785-47C7-89DA-6A0F2129B67F}"/>
              </a:ext>
            </a:extLst>
          </p:cNvPr>
          <p:cNvCxnSpPr>
            <a:cxnSpLocks/>
          </p:cNvCxnSpPr>
          <p:nvPr/>
        </p:nvCxnSpPr>
        <p:spPr>
          <a:xfrm flipV="1">
            <a:off x="6074228" y="4766733"/>
            <a:ext cx="631372" cy="1023568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03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5181600" cy="4419600"/>
          </a:xfrm>
        </p:spPr>
        <p:txBody>
          <a:bodyPr/>
          <a:lstStyle/>
          <a:p>
            <a:r>
              <a:rPr lang="en-US" dirty="0"/>
              <a:t>The solution is </a:t>
            </a:r>
            <a:r>
              <a:rPr lang="en-US" dirty="0" err="1"/>
              <a:t>elif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Many (not all) languages have it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Code is more obvious and elegant</a:t>
            </a:r>
          </a:p>
          <a:p>
            <a:r>
              <a:rPr lang="en-US" dirty="0"/>
              <a:t>We won’t need this until the Manduca homework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0" y="1905000"/>
            <a:ext cx="2209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if (time &lt;= 10):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temp=55</a:t>
            </a:r>
          </a:p>
          <a:p>
            <a:r>
              <a:rPr lang="en-US" sz="2000" dirty="0" err="1">
                <a:solidFill>
                  <a:schemeClr val="accent2"/>
                </a:solidFill>
              </a:rPr>
              <a:t>elif</a:t>
            </a:r>
            <a:r>
              <a:rPr lang="en-US" sz="2000" dirty="0">
                <a:solidFill>
                  <a:schemeClr val="accent2"/>
                </a:solidFill>
              </a:rPr>
              <a:t> (time&lt;=11):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temp=70</a:t>
            </a:r>
          </a:p>
          <a:p>
            <a:r>
              <a:rPr lang="en-US" sz="2000" dirty="0" err="1">
                <a:solidFill>
                  <a:schemeClr val="accent2"/>
                </a:solidFill>
              </a:rPr>
              <a:t>elif</a:t>
            </a:r>
            <a:r>
              <a:rPr lang="en-US" sz="2000" dirty="0">
                <a:solidFill>
                  <a:schemeClr val="accent2"/>
                </a:solidFill>
              </a:rPr>
              <a:t> (time&lt;=22):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temp=55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else: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temp=70</a:t>
            </a:r>
          </a:p>
        </p:txBody>
      </p:sp>
    </p:spTree>
    <p:extLst>
      <p:ext uri="{BB962C8B-B14F-4D97-AF65-F5344CB8AC3E}">
        <p14:creationId xmlns:p14="http://schemas.microsoft.com/office/powerpoint/2010/main" val="369344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6096001" cy="3352800"/>
          </a:xfrm>
        </p:spPr>
        <p:txBody>
          <a:bodyPr/>
          <a:lstStyle/>
          <a:p>
            <a:r>
              <a:rPr lang="en-US" dirty="0"/>
              <a:t>What do each of these evaluate to?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sz="2000" dirty="0"/>
              <a:t>a=3</a:t>
            </a:r>
          </a:p>
          <a:p>
            <a:pPr marL="400050" lvl="1" indent="0">
              <a:buNone/>
            </a:pPr>
            <a:r>
              <a:rPr lang="en-US" sz="2000" dirty="0"/>
              <a:t>b=2</a:t>
            </a:r>
          </a:p>
          <a:p>
            <a:pPr marL="400050" lvl="1" indent="0">
              <a:buNone/>
            </a:pPr>
            <a:r>
              <a:rPr lang="en-US" sz="2000" dirty="0"/>
              <a:t>(a==3) and (b==2)</a:t>
            </a:r>
          </a:p>
          <a:p>
            <a:pPr marL="400050" lvl="1" indent="0">
              <a:buNone/>
            </a:pPr>
            <a:r>
              <a:rPr lang="en-US" sz="2000" dirty="0"/>
              <a:t>(a==4) or (b==2)</a:t>
            </a:r>
          </a:p>
          <a:p>
            <a:pPr marL="400050" lvl="1" indent="0">
              <a:buNone/>
            </a:pPr>
            <a:r>
              <a:rPr lang="en-US" sz="2000" dirty="0"/>
              <a:t>(a*b==6) and (</a:t>
            </a:r>
            <a:r>
              <a:rPr lang="en-US" sz="2000" dirty="0" err="1"/>
              <a:t>a+b</a:t>
            </a:r>
            <a:r>
              <a:rPr lang="en-US" sz="2000" dirty="0"/>
              <a:t>==6)</a:t>
            </a:r>
          </a:p>
          <a:p>
            <a:pPr marL="400050" lvl="1" indent="0">
              <a:buNone/>
            </a:pPr>
            <a:r>
              <a:rPr lang="en-US" sz="2000" dirty="0"/>
              <a:t>(a*b==6) and ((</a:t>
            </a:r>
            <a:r>
              <a:rPr lang="en-US" sz="2000" dirty="0" err="1"/>
              <a:t>a+b</a:t>
            </a:r>
            <a:r>
              <a:rPr lang="en-US" sz="2000" dirty="0"/>
              <a:t>==6) or (1==1))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3AE71-484D-45B2-88ED-2AE9AB08656E}"/>
              </a:ext>
            </a:extLst>
          </p:cNvPr>
          <p:cNvSpPr txBox="1"/>
          <p:nvPr/>
        </p:nvSpPr>
        <p:spPr>
          <a:xfrm>
            <a:off x="3352800" y="3429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True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ADE12F3-6053-4019-9C4D-2A1BDE74825A}"/>
              </a:ext>
            </a:extLst>
          </p:cNvPr>
          <p:cNvSpPr txBox="1"/>
          <p:nvPr/>
        </p:nvSpPr>
        <p:spPr>
          <a:xfrm>
            <a:off x="3124200" y="378460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True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61F2AF-F452-413C-9F0D-8769DAC6AFA8}"/>
              </a:ext>
            </a:extLst>
          </p:cNvPr>
          <p:cNvSpPr txBox="1"/>
          <p:nvPr/>
        </p:nvSpPr>
        <p:spPr>
          <a:xfrm>
            <a:off x="3733800" y="4140201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False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3CB0623-347E-450C-8D07-7882FCA26000}"/>
              </a:ext>
            </a:extLst>
          </p:cNvPr>
          <p:cNvSpPr txBox="1"/>
          <p:nvPr/>
        </p:nvSpPr>
        <p:spPr>
          <a:xfrm>
            <a:off x="4876800" y="4512734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True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49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9" grpId="0"/>
      <p:bldP spid="40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8077201" cy="609600"/>
          </a:xfrm>
        </p:spPr>
        <p:txBody>
          <a:bodyPr/>
          <a:lstStyle/>
          <a:p>
            <a:r>
              <a:rPr lang="en-US" dirty="0"/>
              <a:t>What do each of these print? Assume a=3 and b=2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3AE71-484D-45B2-88ED-2AE9AB08656E}"/>
              </a:ext>
            </a:extLst>
          </p:cNvPr>
          <p:cNvSpPr txBox="1"/>
          <p:nvPr/>
        </p:nvSpPr>
        <p:spPr>
          <a:xfrm>
            <a:off x="2590800" y="2667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yes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6FC528-2881-4D27-BDD0-EC721EBF14EC}"/>
              </a:ext>
            </a:extLst>
          </p:cNvPr>
          <p:cNvSpPr txBox="1"/>
          <p:nvPr/>
        </p:nvSpPr>
        <p:spPr>
          <a:xfrm>
            <a:off x="228600" y="2590800"/>
            <a:ext cx="2286000" cy="60529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9144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if (a==3) and (b==2):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print ('yes')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4B9C99-1224-474A-A913-3D6F688D1CDC}"/>
              </a:ext>
            </a:extLst>
          </p:cNvPr>
          <p:cNvSpPr txBox="1"/>
          <p:nvPr/>
        </p:nvSpPr>
        <p:spPr>
          <a:xfrm>
            <a:off x="2514600" y="3581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yes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19FCB8-7874-4384-82B3-B087ED47DD54}"/>
              </a:ext>
            </a:extLst>
          </p:cNvPr>
          <p:cNvSpPr txBox="1"/>
          <p:nvPr/>
        </p:nvSpPr>
        <p:spPr>
          <a:xfrm>
            <a:off x="228600" y="3352800"/>
            <a:ext cx="2286000" cy="111825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9144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if (a==4) or (b==2):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print ('yes')</a:t>
            </a:r>
          </a:p>
          <a:p>
            <a:pPr>
              <a:lnSpc>
                <a:spcPts val="2000"/>
              </a:lnSpc>
            </a:pPr>
            <a:r>
              <a:rPr lang="en-US" sz="2000" dirty="0"/>
              <a:t>else: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print ('no')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8E764B-0F04-4ACE-9A7D-EAE31F318E53}"/>
              </a:ext>
            </a:extLst>
          </p:cNvPr>
          <p:cNvSpPr txBox="1"/>
          <p:nvPr/>
        </p:nvSpPr>
        <p:spPr>
          <a:xfrm>
            <a:off x="228600" y="4648200"/>
            <a:ext cx="2590800" cy="137473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9144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if (a==3):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if (b==2):</a:t>
            </a:r>
          </a:p>
          <a:p>
            <a:pPr lvl="2">
              <a:lnSpc>
                <a:spcPts val="2000"/>
              </a:lnSpc>
            </a:pPr>
            <a:r>
              <a:rPr lang="en-US" sz="2000" dirty="0"/>
              <a:t>print ('32')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else:</a:t>
            </a:r>
          </a:p>
          <a:p>
            <a:pPr lvl="2">
              <a:lnSpc>
                <a:spcPts val="2000"/>
              </a:lnSpc>
            </a:pPr>
            <a:r>
              <a:rPr lang="en-US" sz="2000" dirty="0"/>
              <a:t>print ('4 not 2')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FD7D9C-BE56-49DA-893E-0FA2CDF67EC0}"/>
              </a:ext>
            </a:extLst>
          </p:cNvPr>
          <p:cNvSpPr txBox="1"/>
          <p:nvPr/>
        </p:nvSpPr>
        <p:spPr>
          <a:xfrm>
            <a:off x="2895600" y="5105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32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A037F62-D07D-4017-803B-9DD79EA270DB}"/>
              </a:ext>
            </a:extLst>
          </p:cNvPr>
          <p:cNvSpPr txBox="1"/>
          <p:nvPr/>
        </p:nvSpPr>
        <p:spPr>
          <a:xfrm>
            <a:off x="4419600" y="2667000"/>
            <a:ext cx="2590800" cy="137473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9144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if (a==4):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if (b==2):</a:t>
            </a:r>
          </a:p>
          <a:p>
            <a:pPr lvl="2">
              <a:lnSpc>
                <a:spcPts val="2000"/>
              </a:lnSpc>
            </a:pPr>
            <a:r>
              <a:rPr lang="en-US" sz="2000" dirty="0"/>
              <a:t>print ('42')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else:</a:t>
            </a:r>
          </a:p>
          <a:p>
            <a:pPr lvl="2">
              <a:lnSpc>
                <a:spcPts val="2000"/>
              </a:lnSpc>
            </a:pPr>
            <a:r>
              <a:rPr lang="en-US" sz="2000" dirty="0"/>
              <a:t>print ('4 not 2')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C10D11-FD2F-4108-A0F9-EC21E0038E02}"/>
              </a:ext>
            </a:extLst>
          </p:cNvPr>
          <p:cNvSpPr txBox="1"/>
          <p:nvPr/>
        </p:nvSpPr>
        <p:spPr>
          <a:xfrm>
            <a:off x="7086600" y="3124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nothing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A7FC7B-A211-4BFB-8D3A-F412134975C7}"/>
              </a:ext>
            </a:extLst>
          </p:cNvPr>
          <p:cNvSpPr txBox="1"/>
          <p:nvPr/>
        </p:nvSpPr>
        <p:spPr>
          <a:xfrm>
            <a:off x="4419600" y="4191000"/>
            <a:ext cx="3352800" cy="86177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9144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range(2:6):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if (</a:t>
            </a:r>
            <a:r>
              <a:rPr lang="en-US" sz="2000" dirty="0" err="1"/>
              <a:t>i</a:t>
            </a:r>
            <a:r>
              <a:rPr lang="en-US" sz="2000" dirty="0"/>
              <a:t>&gt;4):</a:t>
            </a:r>
          </a:p>
          <a:p>
            <a:pPr lvl="2">
              <a:lnSpc>
                <a:spcPts val="2000"/>
              </a:lnSpc>
            </a:pPr>
            <a:r>
              <a:rPr lang="en-US" sz="2000" dirty="0"/>
              <a:t>print (</a:t>
            </a:r>
            <a:r>
              <a:rPr lang="en-US" sz="2000" dirty="0" err="1"/>
              <a:t>i</a:t>
            </a:r>
            <a:r>
              <a:rPr lang="en-US" sz="2000" dirty="0"/>
              <a:t>, '*', </a:t>
            </a:r>
            <a:r>
              <a:rPr lang="en-US" sz="2000" dirty="0" err="1"/>
              <a:t>i</a:t>
            </a:r>
            <a:r>
              <a:rPr lang="en-US" sz="2000" dirty="0"/>
              <a:t>, '=', </a:t>
            </a:r>
            <a:r>
              <a:rPr lang="en-US" sz="2000" dirty="0" err="1"/>
              <a:t>i</a:t>
            </a:r>
            <a:r>
              <a:rPr lang="en-US" sz="2000" dirty="0"/>
              <a:t>*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32130B-B275-45BD-83FB-4BBCB1111C03}"/>
              </a:ext>
            </a:extLst>
          </p:cNvPr>
          <p:cNvSpPr txBox="1"/>
          <p:nvPr/>
        </p:nvSpPr>
        <p:spPr>
          <a:xfrm>
            <a:off x="7840133" y="4419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5*5=25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62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4" grpId="0"/>
      <p:bldP spid="16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E7A53-487A-4A01-B5FB-87FFB7972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do?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0D707B-2658-408B-ABB6-61CEC4EED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Joel Grodstein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AB3EE7-B88A-476A-8426-1C5A603472FE}"/>
              </a:ext>
            </a:extLst>
          </p:cNvPr>
          <p:cNvSpPr txBox="1"/>
          <p:nvPr/>
        </p:nvSpPr>
        <p:spPr>
          <a:xfrm>
            <a:off x="1845276" y="1688757"/>
            <a:ext cx="554406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ArialMT"/>
              </a:rPr>
              <a:t>def </a:t>
            </a:r>
            <a:r>
              <a:rPr lang="en-US" sz="1800" b="0" i="0" u="none" strike="noStrike" baseline="0" dirty="0" err="1">
                <a:latin typeface="ArialMT"/>
              </a:rPr>
              <a:t>muscle_report</a:t>
            </a:r>
            <a:r>
              <a:rPr lang="en-US" sz="1800" b="0" i="0" u="none" strike="noStrike" baseline="0" dirty="0">
                <a:latin typeface="ArialMT"/>
              </a:rPr>
              <a:t> (musc1_on, changed):</a:t>
            </a:r>
          </a:p>
          <a:p>
            <a:pPr lvl="1"/>
            <a:r>
              <a:rPr lang="en-US" sz="1800" b="0" i="0" u="none" strike="noStrike" baseline="0" dirty="0">
                <a:latin typeface="ArialMT"/>
              </a:rPr>
              <a:t>green = </a:t>
            </a:r>
            <a:r>
              <a:rPr lang="en-US" sz="1800" b="0" i="0" u="none" strike="noStrike" baseline="0" dirty="0" err="1">
                <a:latin typeface="ArialMT"/>
              </a:rPr>
              <a:t>pyb.LED</a:t>
            </a:r>
            <a:r>
              <a:rPr lang="en-US" sz="1800" b="0" i="0" u="none" strike="noStrike" baseline="0" dirty="0">
                <a:latin typeface="ArialMT"/>
              </a:rPr>
              <a:t>(2)</a:t>
            </a:r>
          </a:p>
          <a:p>
            <a:pPr lvl="1"/>
            <a:r>
              <a:rPr lang="en-US" sz="1800" b="0" i="0" u="none" strike="noStrike" baseline="0" dirty="0">
                <a:latin typeface="ArialMT"/>
              </a:rPr>
              <a:t>red = </a:t>
            </a:r>
            <a:r>
              <a:rPr lang="en-US" sz="1800" b="0" i="0" u="none" strike="noStrike" baseline="0" dirty="0" err="1">
                <a:latin typeface="ArialMT"/>
              </a:rPr>
              <a:t>pyb.LED</a:t>
            </a:r>
            <a:r>
              <a:rPr lang="en-US" sz="1800" b="0" i="0" u="none" strike="noStrike" baseline="0" dirty="0">
                <a:latin typeface="ArialMT"/>
              </a:rPr>
              <a:t>(1)</a:t>
            </a:r>
          </a:p>
          <a:p>
            <a:pPr lvl="1"/>
            <a:r>
              <a:rPr lang="en-US" sz="1800" b="0" i="0" u="none" strike="noStrike" baseline="0" dirty="0">
                <a:latin typeface="ArialMT"/>
              </a:rPr>
              <a:t>if musc1_on:</a:t>
            </a:r>
          </a:p>
          <a:p>
            <a:pPr lvl="2"/>
            <a:r>
              <a:rPr lang="en-US" sz="1800" b="0" i="0" u="none" strike="noStrike" baseline="0" dirty="0" err="1">
                <a:latin typeface="ArialMT"/>
              </a:rPr>
              <a:t>red.off</a:t>
            </a:r>
            <a:r>
              <a:rPr lang="en-US" sz="1800" b="0" i="0" u="none" strike="noStrike" baseline="0" dirty="0">
                <a:latin typeface="ArialMT"/>
              </a:rPr>
              <a:t>()</a:t>
            </a:r>
          </a:p>
          <a:p>
            <a:pPr lvl="2"/>
            <a:r>
              <a:rPr lang="en-US" sz="1800" b="0" i="0" u="none" strike="noStrike" baseline="0" dirty="0" err="1">
                <a:latin typeface="ArialMT"/>
              </a:rPr>
              <a:t>green.on</a:t>
            </a:r>
            <a:r>
              <a:rPr lang="en-US" sz="1800" b="0" i="0" u="none" strike="noStrike" baseline="0" dirty="0">
                <a:latin typeface="ArialMT"/>
              </a:rPr>
              <a:t>()</a:t>
            </a:r>
          </a:p>
          <a:p>
            <a:pPr lvl="1"/>
            <a:r>
              <a:rPr lang="en-US" sz="1800" b="0" i="0" u="none" strike="noStrike" baseline="0" dirty="0">
                <a:latin typeface="ArialMT"/>
              </a:rPr>
              <a:t>else:</a:t>
            </a:r>
          </a:p>
          <a:p>
            <a:pPr lvl="2"/>
            <a:r>
              <a:rPr lang="en-US" sz="1800" b="0" i="0" u="none" strike="noStrike" baseline="0" dirty="0" err="1">
                <a:latin typeface="ArialMT"/>
              </a:rPr>
              <a:t>green.off</a:t>
            </a:r>
            <a:r>
              <a:rPr lang="en-US" sz="1800" b="0" i="0" u="none" strike="noStrike" baseline="0" dirty="0">
                <a:latin typeface="ArialMT"/>
              </a:rPr>
              <a:t>()</a:t>
            </a:r>
          </a:p>
          <a:p>
            <a:pPr lvl="2"/>
            <a:r>
              <a:rPr lang="en-US" sz="1800" b="0" i="0" u="none" strike="noStrike" baseline="0" dirty="0" err="1">
                <a:latin typeface="ArialMT"/>
              </a:rPr>
              <a:t>red.on</a:t>
            </a:r>
            <a:r>
              <a:rPr lang="en-US" sz="1800" b="0" i="0" u="none" strike="noStrike" baseline="0" dirty="0">
                <a:latin typeface="ArialMT"/>
              </a:rPr>
              <a:t>()</a:t>
            </a:r>
            <a:endParaRPr lang="en-US" sz="14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51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0810D-266B-4456-903C-418D37C6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a bubble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CA4FE-064D-40CE-B8BD-CE2BC8578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8017933" cy="44196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https://www.youtube.com/watch?v=xli_FI7CuzA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https://www.youtube.com/watch?v=k4RRi_ntQc8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B8D68-7D31-4B24-A1CC-C5121BB3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73258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E7A53-487A-4A01-B5FB-87FFB7972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do?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0D707B-2658-408B-ABB6-61CEC4EED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Joel Grodstein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AB3EE7-B88A-476A-8426-1C5A603472FE}"/>
              </a:ext>
            </a:extLst>
          </p:cNvPr>
          <p:cNvSpPr txBox="1"/>
          <p:nvPr/>
        </p:nvSpPr>
        <p:spPr>
          <a:xfrm>
            <a:off x="1845276" y="1688757"/>
            <a:ext cx="554406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i="0" u="none" strike="noStrike" baseline="0" dirty="0" err="1">
                <a:latin typeface="ArialMT"/>
              </a:rPr>
              <a:t>current_color</a:t>
            </a:r>
            <a:r>
              <a:rPr lang="en-US" sz="1800" b="0" i="0" u="none" strike="noStrike" baseline="0">
                <a:latin typeface="ArialMT"/>
              </a:rPr>
              <a:t> = None</a:t>
            </a:r>
          </a:p>
          <a:p>
            <a:pPr algn="l"/>
            <a:r>
              <a:rPr lang="en-US" sz="1800" b="0" i="0" u="none" strike="noStrike" baseline="0" dirty="0">
                <a:latin typeface="ArialMT"/>
              </a:rPr>
              <a:t>def </a:t>
            </a:r>
            <a:r>
              <a:rPr lang="en-US" sz="1800" b="0" i="0" u="none" strike="noStrike" baseline="0" dirty="0" err="1">
                <a:latin typeface="ArialMT"/>
              </a:rPr>
              <a:t>muscle_report</a:t>
            </a:r>
            <a:r>
              <a:rPr lang="en-US" sz="1800" b="0" i="0" u="none" strike="noStrike" baseline="0" dirty="0">
                <a:latin typeface="ArialMT"/>
              </a:rPr>
              <a:t> (musc1_on, changed):</a:t>
            </a:r>
          </a:p>
          <a:p>
            <a:pPr lvl="1"/>
            <a:r>
              <a:rPr lang="en-US" sz="1800" b="0" i="0" u="none" strike="noStrike" baseline="0" dirty="0">
                <a:latin typeface="ArialMT"/>
              </a:rPr>
              <a:t>green = </a:t>
            </a:r>
            <a:r>
              <a:rPr lang="en-US" sz="1800" b="0" i="0" u="none" strike="noStrike" baseline="0" dirty="0" err="1">
                <a:latin typeface="ArialMT"/>
              </a:rPr>
              <a:t>pyb.LED</a:t>
            </a:r>
            <a:r>
              <a:rPr lang="en-US" sz="1800" b="0" i="0" u="none" strike="noStrike" baseline="0" dirty="0">
                <a:latin typeface="ArialMT"/>
              </a:rPr>
              <a:t>(2)</a:t>
            </a:r>
          </a:p>
          <a:p>
            <a:pPr lvl="1"/>
            <a:r>
              <a:rPr lang="en-US" sz="1800" b="0" i="0" u="none" strike="noStrike" baseline="0" dirty="0">
                <a:latin typeface="ArialMT"/>
              </a:rPr>
              <a:t>red = </a:t>
            </a:r>
            <a:r>
              <a:rPr lang="en-US" sz="1800" b="0" i="0" u="none" strike="noStrike" baseline="0" dirty="0" err="1">
                <a:latin typeface="ArialMT"/>
              </a:rPr>
              <a:t>pyb.LED</a:t>
            </a:r>
            <a:r>
              <a:rPr lang="en-US" sz="1800" b="0" i="0" u="none" strike="noStrike" baseline="0" dirty="0">
                <a:latin typeface="ArialMT"/>
              </a:rPr>
              <a:t>(1)</a:t>
            </a:r>
          </a:p>
          <a:p>
            <a:pPr lvl="1"/>
            <a:r>
              <a:rPr lang="en-US" sz="1800" b="0" i="0" u="none" strike="noStrike" baseline="0" dirty="0">
                <a:latin typeface="ArialMT"/>
              </a:rPr>
              <a:t>if musc1_on and changed:</a:t>
            </a:r>
          </a:p>
          <a:p>
            <a:pPr lvl="2"/>
            <a:r>
              <a:rPr lang="en-US" sz="1800" dirty="0">
                <a:latin typeface="ArialMT"/>
              </a:rPr>
              <a:t>if (</a:t>
            </a:r>
            <a:r>
              <a:rPr lang="en-US" sz="1800" dirty="0" err="1">
                <a:latin typeface="ArialMT"/>
              </a:rPr>
              <a:t>current_color</a:t>
            </a:r>
            <a:r>
              <a:rPr lang="en-US" sz="1800" dirty="0">
                <a:latin typeface="ArialMT"/>
              </a:rPr>
              <a:t> == red):</a:t>
            </a:r>
          </a:p>
          <a:p>
            <a:pPr lvl="3"/>
            <a:r>
              <a:rPr lang="en-US" sz="1800" b="0" i="0" u="none" strike="noStrike" baseline="0" dirty="0" err="1">
                <a:latin typeface="ArialMT"/>
              </a:rPr>
              <a:t>current_color</a:t>
            </a:r>
            <a:r>
              <a:rPr lang="en-US" sz="1800" b="0" i="0" u="none" strike="noStrike" baseline="0" dirty="0">
                <a:latin typeface="ArialMT"/>
              </a:rPr>
              <a:t> = green</a:t>
            </a:r>
          </a:p>
          <a:p>
            <a:pPr lvl="3"/>
            <a:r>
              <a:rPr lang="en-US" sz="1800" dirty="0" err="1">
                <a:latin typeface="ArialMT"/>
              </a:rPr>
              <a:t>green.on</a:t>
            </a:r>
            <a:r>
              <a:rPr lang="en-US" sz="1800" dirty="0">
                <a:latin typeface="ArialMT"/>
              </a:rPr>
              <a:t>()</a:t>
            </a:r>
          </a:p>
          <a:p>
            <a:pPr lvl="3"/>
            <a:r>
              <a:rPr lang="en-US" sz="1800" b="0" i="0" u="none" strike="noStrike" baseline="0" dirty="0" err="1">
                <a:latin typeface="ArialMT"/>
              </a:rPr>
              <a:t>red.off</a:t>
            </a:r>
            <a:r>
              <a:rPr lang="en-US" sz="1800" b="0" i="0" u="none" strike="noStrike" baseline="0" dirty="0">
                <a:latin typeface="ArialMT"/>
              </a:rPr>
              <a:t>()</a:t>
            </a:r>
          </a:p>
          <a:p>
            <a:pPr lvl="2"/>
            <a:r>
              <a:rPr lang="en-US" sz="1800" dirty="0">
                <a:latin typeface="ArialMT"/>
              </a:rPr>
              <a:t>else</a:t>
            </a:r>
          </a:p>
          <a:p>
            <a:pPr lvl="3"/>
            <a:r>
              <a:rPr lang="en-US" sz="1800" b="0" i="0" u="none" strike="noStrike" baseline="0" dirty="0" err="1">
                <a:latin typeface="ArialMT"/>
              </a:rPr>
              <a:t>current_color</a:t>
            </a:r>
            <a:r>
              <a:rPr lang="en-US" sz="1800" b="0" i="0" u="none" strike="noStrike" baseline="0" dirty="0">
                <a:latin typeface="ArialMT"/>
              </a:rPr>
              <a:t> = red</a:t>
            </a:r>
          </a:p>
          <a:p>
            <a:pPr lvl="3"/>
            <a:r>
              <a:rPr lang="en-US" sz="1800" dirty="0" err="1">
                <a:latin typeface="ArialMT"/>
              </a:rPr>
              <a:t>red.on</a:t>
            </a:r>
            <a:r>
              <a:rPr lang="en-US" sz="1800" dirty="0">
                <a:latin typeface="ArialMT"/>
              </a:rPr>
              <a:t>()</a:t>
            </a:r>
          </a:p>
          <a:p>
            <a:pPr lvl="3"/>
            <a:r>
              <a:rPr lang="en-US" sz="1800" b="0" i="0" u="none" strike="noStrike" baseline="0" dirty="0" err="1">
                <a:latin typeface="ArialMT"/>
              </a:rPr>
              <a:t>green.off</a:t>
            </a:r>
            <a:r>
              <a:rPr lang="en-US" sz="1800" b="0" i="0" u="none" strike="noStrike" baseline="0" dirty="0">
                <a:latin typeface="ArialMT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82560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6026D-C19A-4CA7-A403-727293804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06412-1363-48D9-840D-174A64E6D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419600"/>
          </a:xfrm>
        </p:spPr>
        <p:txBody>
          <a:bodyPr/>
          <a:lstStyle/>
          <a:p>
            <a:r>
              <a:rPr lang="en-US" sz="2400" dirty="0"/>
              <a:t>Try the examples from this lecture yourself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Vary them, or even </a:t>
            </a:r>
            <a:r>
              <a:rPr lang="en-US" sz="2000" dirty="0" err="1"/>
              <a:t>mis</a:t>
            </a:r>
            <a:r>
              <a:rPr lang="en-US" sz="2000" dirty="0"/>
              <a:t>-type some to see what happens</a:t>
            </a:r>
          </a:p>
          <a:p>
            <a:r>
              <a:rPr lang="en-US" sz="2400" dirty="0"/>
              <a:t>More exercises. Write a program that…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Prints all of the even numbers in an array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Print all the elements of array1 that are not in array2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Makes a new array with “</a:t>
            </a:r>
            <a:r>
              <a:rPr lang="en-US" sz="2000" dirty="0" err="1"/>
              <a:t>pos</a:t>
            </a:r>
            <a:r>
              <a:rPr lang="en-US" sz="2000" dirty="0"/>
              <a:t>”, “neg” or “zero” based on a first array of numbers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Determines the indices of the largest and smallest numbers from an array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Checks whether a specified value is contained in an array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sz="2000" dirty="0"/>
              <a:t>Tests if a number </a:t>
            </a:r>
            <a:r>
              <a:rPr lang="en-US" sz="2000" i="1" dirty="0"/>
              <a:t>N</a:t>
            </a:r>
            <a:r>
              <a:rPr lang="en-US" sz="2000" dirty="0"/>
              <a:t> is within 100 of 1000 or 2000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Prints all divisors of a given number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Creates a 5-element array of random integers between 1 and 10, and then sums up only those elements that are 3 or higher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48765-8089-4DCC-B1CE-B097D0995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511248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FEC44-220C-45A6-AE28-C8220932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group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74FC-96EA-431A-9B72-1A4E5A167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Take an array </a:t>
            </a:r>
            <a:r>
              <a:rPr lang="en-US" sz="2400" i="1" dirty="0"/>
              <a:t>p</a:t>
            </a:r>
            <a:r>
              <a:rPr lang="en-US" sz="2400" dirty="0"/>
              <a:t>. Multiply every element by a random number </a:t>
            </a:r>
            <a:r>
              <a:rPr lang="en-US" sz="2400" i="1" dirty="0"/>
              <a:t>r</a:t>
            </a:r>
            <a:r>
              <a:rPr lang="en-US" sz="2400" dirty="0"/>
              <a:t>, and then bound them all to be ≥0 and ≤1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You may want to Google “</a:t>
            </a:r>
            <a:r>
              <a:rPr lang="en-US" sz="2000" dirty="0" err="1"/>
              <a:t>numpy</a:t>
            </a:r>
            <a:r>
              <a:rPr lang="en-US" sz="2000" dirty="0"/>
              <a:t> clip”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This will be useful for HW3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F3AAC-04A0-417B-987F-9CD1C6BF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71109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641136"/>
            <a:ext cx="3505200" cy="1240599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x=y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y=x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6" name="Oval 5"/>
          <p:cNvSpPr/>
          <p:nvPr/>
        </p:nvSpPr>
        <p:spPr>
          <a:xfrm>
            <a:off x="1524000" y="28149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265807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</a:t>
            </a:r>
            <a:r>
              <a:rPr lang="en-US" dirty="0"/>
              <a:t> is 7, so now </a:t>
            </a:r>
            <a:r>
              <a:rPr lang="en-US" i="1" dirty="0"/>
              <a:t>x</a:t>
            </a:r>
            <a:r>
              <a:rPr lang="en-US" dirty="0"/>
              <a:t> is too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311527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dirty="0"/>
              <a:t> is 7, so copy that to </a:t>
            </a:r>
            <a:r>
              <a:rPr lang="en-US" i="1" dirty="0"/>
              <a:t>y</a:t>
            </a:r>
            <a:r>
              <a:rPr lang="en-US" dirty="0"/>
              <a:t>. But </a:t>
            </a:r>
            <a:r>
              <a:rPr lang="en-US" i="1" dirty="0"/>
              <a:t>y</a:t>
            </a:r>
            <a:r>
              <a:rPr lang="en-US" dirty="0"/>
              <a:t> already was 7, so that does nothing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8800" y="4960203"/>
            <a:ext cx="7899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Once we set </a:t>
            </a:r>
            <a:r>
              <a:rPr lang="en-US" i="1" dirty="0"/>
              <a:t>x</a:t>
            </a:r>
            <a:r>
              <a:rPr lang="en-US" dirty="0"/>
              <a:t> to 7, there was no longer any variable anywhere with a value of 5. So there is no way to assign </a:t>
            </a:r>
            <a:r>
              <a:rPr lang="en-US" i="1" dirty="0"/>
              <a:t>y</a:t>
            </a:r>
            <a:r>
              <a:rPr lang="en-US" dirty="0"/>
              <a:t>=5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342007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00400" y="349627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857500" y="314890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390900" y="314890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76600" y="2891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6600" y="2891135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8800" y="1650536"/>
            <a:ext cx="848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say we have two variables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, and we want to swap their values.  Consider this code: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00400" y="4415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y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124200" y="449133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781300" y="414397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314700" y="414397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004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0115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 0.053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/>
      <p:bldP spid="9" grpId="0"/>
      <p:bldP spid="10" grpId="0"/>
      <p:bldP spid="15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 – take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362200"/>
            <a:ext cx="3505200" cy="1833265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tmp</a:t>
            </a:r>
            <a:r>
              <a:rPr lang="en-US" dirty="0"/>
              <a:t>=y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y=x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x=</a:t>
            </a:r>
            <a:r>
              <a:rPr lang="en-US" dirty="0" err="1"/>
              <a:t>tmp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6" name="Oval 5"/>
          <p:cNvSpPr/>
          <p:nvPr/>
        </p:nvSpPr>
        <p:spPr>
          <a:xfrm>
            <a:off x="1524000" y="256400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38800" y="240714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</a:t>
            </a:r>
            <a:r>
              <a:rPr lang="en-US" dirty="0"/>
              <a:t> is 7, so now </a:t>
            </a:r>
            <a:r>
              <a:rPr lang="en-US" i="1" dirty="0" err="1"/>
              <a:t>tmp</a:t>
            </a:r>
            <a:r>
              <a:rPr lang="en-US" dirty="0"/>
              <a:t> is too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28643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dirty="0"/>
              <a:t> is 5, so copy that to </a:t>
            </a:r>
            <a:r>
              <a:rPr lang="en-US" i="1" dirty="0"/>
              <a:t>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47266" y="3326005"/>
            <a:ext cx="2963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tmp</a:t>
            </a:r>
            <a:r>
              <a:rPr lang="en-US" dirty="0"/>
              <a:t>=7, so copy 7 to </a:t>
            </a:r>
            <a:r>
              <a:rPr lang="en-US" i="1" dirty="0"/>
              <a:t>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312225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00400" y="324534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857500" y="289797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390900" y="289797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76600" y="264020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6600" y="2640205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8800" y="1881812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always, there’s a trick to doing it. Try this code instead</a:t>
            </a:r>
          </a:p>
          <a:p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524000" y="286880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200400" y="413294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y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124200" y="424040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781300" y="389304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314700" y="389304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00400" y="36352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00400" y="36352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124200" y="540573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781300" y="505837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314700" y="505837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24200" y="530609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tmp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200400" y="48678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00400" y="4872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0600" y="459461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works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4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0 0.0537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 0.053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/>
      <p:bldP spid="9" grpId="0"/>
      <p:bldP spid="10" grpId="0"/>
      <p:bldP spid="15" grpId="0"/>
      <p:bldP spid="17" grpId="0"/>
      <p:bldP spid="19" grpId="0" animBg="1"/>
      <p:bldP spid="19" grpId="1" animBg="1"/>
      <p:bldP spid="19" grpId="2" animBg="1"/>
      <p:bldP spid="25" grpId="0"/>
      <p:bldP spid="26" grpId="0"/>
      <p:bldP spid="33" grpId="0"/>
      <p:bldP spid="35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sort with if then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/>
          <a:lstStyle/>
          <a:p>
            <a:r>
              <a:rPr lang="en-US" sz="2400" dirty="0"/>
              <a:t>The code below is for a card sort. It already has an "if"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hopefully it even makes sense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</a:p>
          <a:p>
            <a:r>
              <a:rPr lang="en-US" sz="2400" dirty="0">
                <a:sym typeface="Wingdings" panose="05000000000000000000" pitchFamily="2" charset="2"/>
              </a:rPr>
              <a:t>Let’s just fix the format a bit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27432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 err="1"/>
              <a:t>n_cards</a:t>
            </a:r>
            <a:r>
              <a:rPr lang="en-US" dirty="0"/>
              <a:t> = 3</a:t>
            </a:r>
          </a:p>
          <a:p>
            <a:pPr marL="0" indent="0">
              <a:buNone/>
            </a:pPr>
            <a:r>
              <a:rPr lang="en-US" dirty="0"/>
              <a:t>for pass in range(n_cards-1):</a:t>
            </a:r>
          </a:p>
          <a:p>
            <a:pPr marL="400050" lvl="1"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range(n_cards-1):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4148668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/>
            <a:r>
              <a:rPr lang="en-US" dirty="0"/>
              <a:t>swap them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3801409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4300"/>
            <a:r>
              <a:rPr lang="en-US" dirty="0"/>
              <a:t>if (card[</a:t>
            </a:r>
            <a:r>
              <a:rPr lang="en-US" dirty="0" err="1"/>
              <a:t>i</a:t>
            </a:r>
            <a:r>
              <a:rPr lang="en-US" dirty="0"/>
              <a:t>] &gt; card[i+1]):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0800" y="3801536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card #</a:t>
            </a:r>
            <a:r>
              <a:rPr lang="en-US" dirty="0" err="1"/>
              <a:t>i</a:t>
            </a:r>
            <a:r>
              <a:rPr lang="en-US" dirty="0"/>
              <a:t> and #(i+1) are backwards then</a:t>
            </a:r>
          </a:p>
        </p:txBody>
      </p:sp>
    </p:spTree>
    <p:extLst>
      <p:ext uri="{BB962C8B-B14F-4D97-AF65-F5344CB8AC3E}">
        <p14:creationId xmlns:p14="http://schemas.microsoft.com/office/powerpoint/2010/main" val="235979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Follow the bouncing 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3886198" cy="4419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n_cards</a:t>
            </a:r>
            <a:r>
              <a:rPr lang="en-US" sz="2000" dirty="0"/>
              <a:t> = 3</a:t>
            </a:r>
          </a:p>
          <a:p>
            <a:pPr marL="0" indent="0">
              <a:buNone/>
            </a:pPr>
            <a:r>
              <a:rPr lang="en-US" sz="2000" dirty="0"/>
              <a:t>for pass in range(n_cards-1):</a:t>
            </a:r>
          </a:p>
          <a:p>
            <a:pPr marL="400050" lvl="1" indent="0">
              <a:buNone/>
            </a:pPr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range(n_cards-1):</a:t>
            </a:r>
          </a:p>
          <a:p>
            <a:pPr marL="800100" lvl="2" indent="0">
              <a:buNone/>
            </a:pPr>
            <a:r>
              <a:rPr lang="en-US" dirty="0"/>
              <a:t>if (card[</a:t>
            </a:r>
            <a:r>
              <a:rPr lang="en-US" dirty="0" err="1"/>
              <a:t>i</a:t>
            </a:r>
            <a:r>
              <a:rPr lang="en-US" dirty="0"/>
              <a:t>] &gt; card[i+1]):</a:t>
            </a:r>
          </a:p>
          <a:p>
            <a:pPr marL="1257300" lvl="3" indent="0">
              <a:buNone/>
            </a:pPr>
            <a:r>
              <a:rPr lang="en-US" dirty="0"/>
              <a:t>swap them</a:t>
            </a:r>
          </a:p>
          <a:p>
            <a:pPr marL="80010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Oval 4"/>
          <p:cNvSpPr/>
          <p:nvPr/>
        </p:nvSpPr>
        <p:spPr>
          <a:xfrm>
            <a:off x="533400" y="182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76400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8293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3627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72200" y="2514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[0]  [1]  [2]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68199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2771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72200" y="2521803"/>
            <a:ext cx="1447800" cy="0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81400" y="46482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238500" y="43008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771900" y="43008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52800" y="46482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n_cards</a:t>
            </a:r>
            <a:r>
              <a:rPr lang="en-US" dirty="0"/>
              <a:t>  pass        i        card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4958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1529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6863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4102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0673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6007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57600" y="41103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719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863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57600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71999" y="4034135"/>
            <a:ext cx="397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863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72200" y="198393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735231" y="1907738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238999" y="1907738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14800" y="2743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10&gt;6 is True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705600" y="1912203"/>
            <a:ext cx="563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324600" y="19767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6DED8F0-149C-4861-BFDE-58FF2004FA49}"/>
              </a:ext>
            </a:extLst>
          </p:cNvPr>
          <p:cNvCxnSpPr/>
          <p:nvPr/>
        </p:nvCxnSpPr>
        <p:spPr>
          <a:xfrm>
            <a:off x="63246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FAAF4DC-1374-472E-942C-82D5364B408C}"/>
              </a:ext>
            </a:extLst>
          </p:cNvPr>
          <p:cNvCxnSpPr/>
          <p:nvPr/>
        </p:nvCxnSpPr>
        <p:spPr>
          <a:xfrm rot="5400000">
            <a:off x="59817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72CD7CC-CEA1-4B42-94E3-8E7418935BD1}"/>
              </a:ext>
            </a:extLst>
          </p:cNvPr>
          <p:cNvCxnSpPr/>
          <p:nvPr/>
        </p:nvCxnSpPr>
        <p:spPr>
          <a:xfrm rot="5400000">
            <a:off x="65151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544C109-F916-42B3-AFF4-D107D97EC46E}"/>
              </a:ext>
            </a:extLst>
          </p:cNvPr>
          <p:cNvSpPr/>
          <p:nvPr/>
        </p:nvSpPr>
        <p:spPr>
          <a:xfrm>
            <a:off x="6629400" y="2353733"/>
            <a:ext cx="1760042" cy="2082800"/>
          </a:xfrm>
          <a:custGeom>
            <a:avLst/>
            <a:gdLst>
              <a:gd name="connsiteX0" fmla="*/ 0 w 1760042"/>
              <a:gd name="connsiteY0" fmla="*/ 2082800 h 2082800"/>
              <a:gd name="connsiteX1" fmla="*/ 1727200 w 1760042"/>
              <a:gd name="connsiteY1" fmla="*/ 948267 h 2082800"/>
              <a:gd name="connsiteX2" fmla="*/ 1176867 w 1760042"/>
              <a:gd name="connsiteY2" fmla="*/ 110067 h 2082800"/>
              <a:gd name="connsiteX3" fmla="*/ 1176867 w 1760042"/>
              <a:gd name="connsiteY3" fmla="*/ 110067 h 2082800"/>
              <a:gd name="connsiteX4" fmla="*/ 1032933 w 1760042"/>
              <a:gd name="connsiteY4" fmla="*/ 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042" h="2082800">
                <a:moveTo>
                  <a:pt x="0" y="2082800"/>
                </a:moveTo>
                <a:cubicBezTo>
                  <a:pt x="765528" y="1679928"/>
                  <a:pt x="1531056" y="1277056"/>
                  <a:pt x="1727200" y="948267"/>
                </a:cubicBezTo>
                <a:cubicBezTo>
                  <a:pt x="1923344" y="619478"/>
                  <a:pt x="1176867" y="110067"/>
                  <a:pt x="1176867" y="110067"/>
                </a:cubicBezTo>
                <a:lnTo>
                  <a:pt x="1176867" y="110067"/>
                </a:lnTo>
                <a:lnTo>
                  <a:pt x="1032933" y="0"/>
                </a:lnTo>
              </a:path>
            </a:pathLst>
          </a:custGeom>
          <a:noFill/>
          <a:ln>
            <a:solidFill>
              <a:schemeClr val="accent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5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39" grpId="0"/>
      <p:bldP spid="40" grpId="0"/>
      <p:bldP spid="42" grpId="0"/>
      <p:bldP spid="46" grpId="0"/>
      <p:bldP spid="47" grpId="0"/>
      <p:bldP spid="48" grpId="0"/>
      <p:bldP spid="50" grpId="0"/>
      <p:bldP spid="51" grpId="0"/>
      <p:bldP spid="20" grpId="0"/>
      <p:bldP spid="20" grpId="1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Follow the bouncing 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3763431" cy="4419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n_cards</a:t>
            </a:r>
            <a:r>
              <a:rPr lang="en-US" sz="2000" dirty="0"/>
              <a:t> = 3</a:t>
            </a:r>
          </a:p>
          <a:p>
            <a:pPr marL="0" indent="0">
              <a:buNone/>
            </a:pPr>
            <a:r>
              <a:rPr lang="en-US" sz="2000" dirty="0"/>
              <a:t>for pass in range(n_cards-1):</a:t>
            </a:r>
          </a:p>
          <a:p>
            <a:pPr marL="400050" lvl="1" indent="0">
              <a:buNone/>
            </a:pPr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range(n_cards-1):</a:t>
            </a:r>
          </a:p>
          <a:p>
            <a:pPr marL="800100" lvl="2" indent="0">
              <a:buNone/>
            </a:pPr>
            <a:r>
              <a:rPr lang="en-US" dirty="0"/>
              <a:t>if (card[</a:t>
            </a:r>
            <a:r>
              <a:rPr lang="en-US" dirty="0" err="1"/>
              <a:t>i</a:t>
            </a:r>
            <a:r>
              <a:rPr lang="en-US" dirty="0"/>
              <a:t>] &gt; card[i+1]):</a:t>
            </a:r>
          </a:p>
          <a:p>
            <a:pPr marL="1257300" lvl="3" indent="0">
              <a:buNone/>
            </a:pPr>
            <a:r>
              <a:rPr lang="en-US" dirty="0"/>
              <a:t>swap them</a:t>
            </a:r>
          </a:p>
          <a:p>
            <a:pPr marL="800100" lvl="2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6" name="Oval 5"/>
          <p:cNvSpPr/>
          <p:nvPr/>
        </p:nvSpPr>
        <p:spPr>
          <a:xfrm>
            <a:off x="5334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76400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8293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3627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8199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2771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72200" y="2521803"/>
            <a:ext cx="1447800" cy="0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81400" y="46482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238500" y="43008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771900" y="43008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958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1529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6863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4102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0673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6007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57600" y="41103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719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863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863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858000" y="1900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162800" y="1900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238999" y="1907738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38600" y="27387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10&gt;8 is True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705600" y="1909002"/>
            <a:ext cx="563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324600" y="19767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95400" y="4267200"/>
            <a:ext cx="2133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“for </a:t>
            </a:r>
            <a:r>
              <a:rPr lang="en-US" sz="2000" dirty="0" err="1"/>
              <a:t>i</a:t>
            </a:r>
            <a:r>
              <a:rPr lang="en-US" sz="2000" dirty="0"/>
              <a:t>” loop is now done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295401" y="4930914"/>
            <a:ext cx="2209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But the “for pass” loop is not done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303FAE6-59F4-4E83-8F81-329A7D9B9A26}"/>
              </a:ext>
            </a:extLst>
          </p:cNvPr>
          <p:cNvSpPr txBox="1"/>
          <p:nvPr/>
        </p:nvSpPr>
        <p:spPr>
          <a:xfrm>
            <a:off x="6172200" y="2514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[0]  [1]  [2]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BADEDA-B22C-4A89-AB34-304C342ADAD1}"/>
              </a:ext>
            </a:extLst>
          </p:cNvPr>
          <p:cNvSpPr txBox="1"/>
          <p:nvPr/>
        </p:nvSpPr>
        <p:spPr>
          <a:xfrm>
            <a:off x="3352800" y="46482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n_cards</a:t>
            </a:r>
            <a:r>
              <a:rPr lang="en-US" dirty="0"/>
              <a:t>  pass        i        card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198228B-334B-4392-AD20-0DE23A6EA7DA}"/>
              </a:ext>
            </a:extLst>
          </p:cNvPr>
          <p:cNvCxnSpPr/>
          <p:nvPr/>
        </p:nvCxnSpPr>
        <p:spPr>
          <a:xfrm>
            <a:off x="63246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A973A7A-B299-4D2F-B283-81ED30A00582}"/>
              </a:ext>
            </a:extLst>
          </p:cNvPr>
          <p:cNvCxnSpPr/>
          <p:nvPr/>
        </p:nvCxnSpPr>
        <p:spPr>
          <a:xfrm rot="5400000">
            <a:off x="59817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A43D229-843E-43D4-BFD3-278DC43B896F}"/>
              </a:ext>
            </a:extLst>
          </p:cNvPr>
          <p:cNvCxnSpPr/>
          <p:nvPr/>
        </p:nvCxnSpPr>
        <p:spPr>
          <a:xfrm rot="5400000">
            <a:off x="65151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B2C38EC5-BC63-4772-87B2-283AF519E017}"/>
              </a:ext>
            </a:extLst>
          </p:cNvPr>
          <p:cNvSpPr/>
          <p:nvPr/>
        </p:nvSpPr>
        <p:spPr>
          <a:xfrm>
            <a:off x="6629400" y="2353733"/>
            <a:ext cx="1760042" cy="2082800"/>
          </a:xfrm>
          <a:custGeom>
            <a:avLst/>
            <a:gdLst>
              <a:gd name="connsiteX0" fmla="*/ 0 w 1760042"/>
              <a:gd name="connsiteY0" fmla="*/ 2082800 h 2082800"/>
              <a:gd name="connsiteX1" fmla="*/ 1727200 w 1760042"/>
              <a:gd name="connsiteY1" fmla="*/ 948267 h 2082800"/>
              <a:gd name="connsiteX2" fmla="*/ 1176867 w 1760042"/>
              <a:gd name="connsiteY2" fmla="*/ 110067 h 2082800"/>
              <a:gd name="connsiteX3" fmla="*/ 1176867 w 1760042"/>
              <a:gd name="connsiteY3" fmla="*/ 110067 h 2082800"/>
              <a:gd name="connsiteX4" fmla="*/ 1032933 w 1760042"/>
              <a:gd name="connsiteY4" fmla="*/ 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042" h="2082800">
                <a:moveTo>
                  <a:pt x="0" y="2082800"/>
                </a:moveTo>
                <a:cubicBezTo>
                  <a:pt x="765528" y="1679928"/>
                  <a:pt x="1531056" y="1277056"/>
                  <a:pt x="1727200" y="948267"/>
                </a:cubicBezTo>
                <a:cubicBezTo>
                  <a:pt x="1923344" y="619478"/>
                  <a:pt x="1176867" y="110067"/>
                  <a:pt x="1176867" y="110067"/>
                </a:cubicBezTo>
                <a:lnTo>
                  <a:pt x="1176867" y="110067"/>
                </a:lnTo>
                <a:lnTo>
                  <a:pt x="1032933" y="0"/>
                </a:lnTo>
              </a:path>
            </a:pathLst>
          </a:custGeom>
          <a:noFill/>
          <a:ln>
            <a:solidFill>
              <a:schemeClr val="accent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8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42" grpId="0"/>
      <p:bldP spid="48" grpId="0"/>
      <p:bldP spid="50" grpId="0"/>
      <p:bldP spid="51" grpId="0"/>
      <p:bldP spid="52" grpId="0"/>
      <p:bldP spid="20" grpId="0"/>
      <p:bldP spid="20" grpId="1"/>
      <p:bldP spid="5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Follow the bouncing 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3767667" cy="2133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n_cards</a:t>
            </a:r>
            <a:r>
              <a:rPr lang="en-US" sz="2000" dirty="0"/>
              <a:t> = 3</a:t>
            </a:r>
          </a:p>
          <a:p>
            <a:pPr marL="0" indent="0">
              <a:buNone/>
            </a:pPr>
            <a:r>
              <a:rPr lang="en-US" sz="2000" dirty="0"/>
              <a:t>for pass in range(n_cards-1):</a:t>
            </a:r>
          </a:p>
          <a:p>
            <a:pPr marL="400050" lvl="1" indent="0">
              <a:buNone/>
            </a:pPr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range(n_cards-1):</a:t>
            </a:r>
          </a:p>
          <a:p>
            <a:pPr marL="800100" lvl="2" indent="0">
              <a:buNone/>
            </a:pPr>
            <a:r>
              <a:rPr lang="en-US" dirty="0"/>
              <a:t>if (card[</a:t>
            </a:r>
            <a:r>
              <a:rPr lang="en-US" dirty="0" err="1"/>
              <a:t>i</a:t>
            </a:r>
            <a:r>
              <a:rPr lang="en-US" dirty="0"/>
              <a:t>] &gt; card[i+1]):</a:t>
            </a:r>
          </a:p>
          <a:p>
            <a:pPr marL="1257300" lvl="3" indent="0">
              <a:buNone/>
            </a:pPr>
            <a:r>
              <a:rPr lang="en-US" dirty="0"/>
              <a:t>swap them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6" name="Oval 5"/>
          <p:cNvSpPr/>
          <p:nvPr/>
        </p:nvSpPr>
        <p:spPr>
          <a:xfrm>
            <a:off x="5334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8293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3627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8199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2771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72200" y="2521803"/>
            <a:ext cx="1447800" cy="0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81400" y="46482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238500" y="43008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771900" y="43008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958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1529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6863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4102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0673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6007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57600" y="41103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719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863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863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858000" y="1900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162800" y="1900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33800" y="1651337"/>
            <a:ext cx="1955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Starting this loop all over again from the top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324600" y="19767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" y="4419600"/>
            <a:ext cx="2133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“for </a:t>
            </a:r>
            <a:r>
              <a:rPr lang="en-US" sz="2000" dirty="0" err="1"/>
              <a:t>i</a:t>
            </a:r>
            <a:r>
              <a:rPr lang="en-US" sz="2000" dirty="0"/>
              <a:t>” loop is not done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398433" y="2736503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6&gt;8 is False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971800" y="1976735"/>
            <a:ext cx="990600" cy="6140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33400" y="36576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skip over the “if” code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0F00488-322F-41B0-ACAD-F3EF650F88B3}"/>
              </a:ext>
            </a:extLst>
          </p:cNvPr>
          <p:cNvSpPr txBox="1"/>
          <p:nvPr/>
        </p:nvSpPr>
        <p:spPr>
          <a:xfrm>
            <a:off x="6172200" y="2514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[0]  [1]  [2]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BC16B86-08AA-46F0-A437-F7E40E3E27AE}"/>
              </a:ext>
            </a:extLst>
          </p:cNvPr>
          <p:cNvSpPr txBox="1"/>
          <p:nvPr/>
        </p:nvSpPr>
        <p:spPr>
          <a:xfrm>
            <a:off x="3352800" y="46482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n_cards</a:t>
            </a:r>
            <a:r>
              <a:rPr lang="en-US" dirty="0"/>
              <a:t>  pass        i        card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8EBD707-CD10-4BFD-A08A-B75624B52383}"/>
              </a:ext>
            </a:extLst>
          </p:cNvPr>
          <p:cNvCxnSpPr/>
          <p:nvPr/>
        </p:nvCxnSpPr>
        <p:spPr>
          <a:xfrm>
            <a:off x="63246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10A562D-A935-4D2F-854F-0710F5B51692}"/>
              </a:ext>
            </a:extLst>
          </p:cNvPr>
          <p:cNvCxnSpPr/>
          <p:nvPr/>
        </p:nvCxnSpPr>
        <p:spPr>
          <a:xfrm rot="5400000">
            <a:off x="59817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CA410D7-F892-4218-BD57-CC1D95554D4A}"/>
              </a:ext>
            </a:extLst>
          </p:cNvPr>
          <p:cNvCxnSpPr/>
          <p:nvPr/>
        </p:nvCxnSpPr>
        <p:spPr>
          <a:xfrm rot="5400000">
            <a:off x="65151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80516E5-554A-4467-A351-A401BD045581}"/>
              </a:ext>
            </a:extLst>
          </p:cNvPr>
          <p:cNvSpPr/>
          <p:nvPr/>
        </p:nvSpPr>
        <p:spPr>
          <a:xfrm>
            <a:off x="6629400" y="2353733"/>
            <a:ext cx="1760042" cy="2082800"/>
          </a:xfrm>
          <a:custGeom>
            <a:avLst/>
            <a:gdLst>
              <a:gd name="connsiteX0" fmla="*/ 0 w 1760042"/>
              <a:gd name="connsiteY0" fmla="*/ 2082800 h 2082800"/>
              <a:gd name="connsiteX1" fmla="*/ 1727200 w 1760042"/>
              <a:gd name="connsiteY1" fmla="*/ 948267 h 2082800"/>
              <a:gd name="connsiteX2" fmla="*/ 1176867 w 1760042"/>
              <a:gd name="connsiteY2" fmla="*/ 110067 h 2082800"/>
              <a:gd name="connsiteX3" fmla="*/ 1176867 w 1760042"/>
              <a:gd name="connsiteY3" fmla="*/ 110067 h 2082800"/>
              <a:gd name="connsiteX4" fmla="*/ 1032933 w 1760042"/>
              <a:gd name="connsiteY4" fmla="*/ 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042" h="2082800">
                <a:moveTo>
                  <a:pt x="0" y="2082800"/>
                </a:moveTo>
                <a:cubicBezTo>
                  <a:pt x="765528" y="1679928"/>
                  <a:pt x="1531056" y="1277056"/>
                  <a:pt x="1727200" y="948267"/>
                </a:cubicBezTo>
                <a:cubicBezTo>
                  <a:pt x="1923344" y="619478"/>
                  <a:pt x="1176867" y="110067"/>
                  <a:pt x="1176867" y="110067"/>
                </a:cubicBezTo>
                <a:lnTo>
                  <a:pt x="1176867" y="110067"/>
                </a:lnTo>
                <a:lnTo>
                  <a:pt x="1032933" y="0"/>
                </a:lnTo>
              </a:path>
            </a:pathLst>
          </a:custGeom>
          <a:noFill/>
          <a:ln>
            <a:solidFill>
              <a:schemeClr val="accent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2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42" grpId="0"/>
      <p:bldP spid="48" grpId="0"/>
      <p:bldP spid="20" grpId="0"/>
      <p:bldP spid="20" grpId="1"/>
      <p:bldP spid="25" grpId="0"/>
      <p:bldP spid="57" grpId="0"/>
      <p:bldP spid="57" grpId="1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Follow the bouncing 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3767667" cy="4419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n_cards</a:t>
            </a:r>
            <a:r>
              <a:rPr lang="en-US" sz="2000" dirty="0"/>
              <a:t> = 3</a:t>
            </a:r>
          </a:p>
          <a:p>
            <a:pPr marL="0" indent="0">
              <a:buNone/>
            </a:pPr>
            <a:r>
              <a:rPr lang="en-US" sz="2000" dirty="0"/>
              <a:t>for pass in range(n_cards-1):</a:t>
            </a:r>
          </a:p>
          <a:p>
            <a:pPr marL="400050" lvl="1" indent="0">
              <a:buNone/>
            </a:pPr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range(n_cards-1):</a:t>
            </a:r>
          </a:p>
          <a:p>
            <a:pPr marL="800100" lvl="2" indent="0">
              <a:buNone/>
            </a:pPr>
            <a:r>
              <a:rPr lang="en-US" dirty="0"/>
              <a:t>if (card[</a:t>
            </a:r>
            <a:r>
              <a:rPr lang="en-US" dirty="0" err="1"/>
              <a:t>i</a:t>
            </a:r>
            <a:r>
              <a:rPr lang="en-US" dirty="0"/>
              <a:t>] &gt; card[i+1]):</a:t>
            </a:r>
          </a:p>
          <a:p>
            <a:pPr marL="1257300" lvl="3" indent="0">
              <a:buNone/>
            </a:pPr>
            <a:r>
              <a:rPr lang="en-US" dirty="0"/>
              <a:t>swap them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7" name="Oval 6"/>
          <p:cNvSpPr/>
          <p:nvPr/>
        </p:nvSpPr>
        <p:spPr>
          <a:xfrm>
            <a:off x="914400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8293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3627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8199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2771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72200" y="2521803"/>
            <a:ext cx="1447800" cy="0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81400" y="46482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238500" y="43008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771900" y="43008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958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1529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6863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4102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0673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6007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57600" y="41103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719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863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86399" y="40341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858000" y="1900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162800" y="1900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324600" y="19767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9600" y="4419600"/>
            <a:ext cx="1794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“for </a:t>
            </a:r>
            <a:r>
              <a:rPr lang="en-US" sz="2000" dirty="0" err="1"/>
              <a:t>i</a:t>
            </a:r>
            <a:r>
              <a:rPr lang="en-US" sz="2000" dirty="0"/>
              <a:t>=” loop is done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9601" y="5083314"/>
            <a:ext cx="1828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“pass=” loop is  done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398433" y="2736503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8&gt;10 is False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9600" y="3733800"/>
            <a:ext cx="1634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skip over the “if” code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124200" y="5481935"/>
            <a:ext cx="3657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</a:rPr>
              <a:t>Finally finished!!!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F06DA0E-C010-42F3-9A23-E6B3C740A59B}"/>
              </a:ext>
            </a:extLst>
          </p:cNvPr>
          <p:cNvSpPr txBox="1"/>
          <p:nvPr/>
        </p:nvSpPr>
        <p:spPr>
          <a:xfrm>
            <a:off x="6172200" y="2514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[0]  [1]  [2]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8DF9AB8-B544-4288-AD51-6A86687C3B25}"/>
              </a:ext>
            </a:extLst>
          </p:cNvPr>
          <p:cNvSpPr txBox="1"/>
          <p:nvPr/>
        </p:nvSpPr>
        <p:spPr>
          <a:xfrm>
            <a:off x="3352800" y="46482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n_cards</a:t>
            </a:r>
            <a:r>
              <a:rPr lang="en-US" dirty="0"/>
              <a:t>  pass        i        card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5E670D5-A433-4904-8870-CFB6AEA21EA3}"/>
              </a:ext>
            </a:extLst>
          </p:cNvPr>
          <p:cNvCxnSpPr/>
          <p:nvPr/>
        </p:nvCxnSpPr>
        <p:spPr>
          <a:xfrm>
            <a:off x="6324600" y="46526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3313BE8-533D-4090-9B8F-32157D94DE8C}"/>
              </a:ext>
            </a:extLst>
          </p:cNvPr>
          <p:cNvCxnSpPr/>
          <p:nvPr/>
        </p:nvCxnSpPr>
        <p:spPr>
          <a:xfrm rot="5400000">
            <a:off x="59817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A41CEFA-C07A-4E6A-A7E5-B55D2423F7CB}"/>
              </a:ext>
            </a:extLst>
          </p:cNvPr>
          <p:cNvCxnSpPr/>
          <p:nvPr/>
        </p:nvCxnSpPr>
        <p:spPr>
          <a:xfrm rot="5400000">
            <a:off x="6515100" y="43053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82DE12E-F0AF-4EBE-8386-80292303B8A1}"/>
              </a:ext>
            </a:extLst>
          </p:cNvPr>
          <p:cNvSpPr/>
          <p:nvPr/>
        </p:nvSpPr>
        <p:spPr>
          <a:xfrm>
            <a:off x="6629400" y="2353733"/>
            <a:ext cx="1760042" cy="2082800"/>
          </a:xfrm>
          <a:custGeom>
            <a:avLst/>
            <a:gdLst>
              <a:gd name="connsiteX0" fmla="*/ 0 w 1760042"/>
              <a:gd name="connsiteY0" fmla="*/ 2082800 h 2082800"/>
              <a:gd name="connsiteX1" fmla="*/ 1727200 w 1760042"/>
              <a:gd name="connsiteY1" fmla="*/ 948267 h 2082800"/>
              <a:gd name="connsiteX2" fmla="*/ 1176867 w 1760042"/>
              <a:gd name="connsiteY2" fmla="*/ 110067 h 2082800"/>
              <a:gd name="connsiteX3" fmla="*/ 1176867 w 1760042"/>
              <a:gd name="connsiteY3" fmla="*/ 110067 h 2082800"/>
              <a:gd name="connsiteX4" fmla="*/ 1032933 w 1760042"/>
              <a:gd name="connsiteY4" fmla="*/ 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042" h="2082800">
                <a:moveTo>
                  <a:pt x="0" y="2082800"/>
                </a:moveTo>
                <a:cubicBezTo>
                  <a:pt x="765528" y="1679928"/>
                  <a:pt x="1531056" y="1277056"/>
                  <a:pt x="1727200" y="948267"/>
                </a:cubicBezTo>
                <a:cubicBezTo>
                  <a:pt x="1923344" y="619478"/>
                  <a:pt x="1176867" y="110067"/>
                  <a:pt x="1176867" y="110067"/>
                </a:cubicBezTo>
                <a:lnTo>
                  <a:pt x="1176867" y="110067"/>
                </a:lnTo>
                <a:lnTo>
                  <a:pt x="1032933" y="0"/>
                </a:lnTo>
              </a:path>
            </a:pathLst>
          </a:custGeom>
          <a:noFill/>
          <a:ln>
            <a:solidFill>
              <a:schemeClr val="accent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1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42" grpId="0"/>
      <p:bldP spid="48" grpId="0"/>
      <p:bldP spid="25" grpId="0"/>
      <p:bldP spid="56" grpId="0"/>
      <p:bldP spid="57" grpId="0"/>
      <p:bldP spid="57" grpId="1"/>
      <p:bldP spid="58" grpId="0"/>
      <p:bldP spid="44" grpId="0"/>
      <p:bldP spid="4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then –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format is simple:</a:t>
            </a:r>
          </a:p>
          <a:p>
            <a:pPr marL="400050" lvl="1" indent="0">
              <a:buNone/>
            </a:pPr>
            <a:r>
              <a:rPr lang="en-US" dirty="0"/>
              <a:t>if (condition):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2400" dirty="0"/>
              <a:t>statement…</a:t>
            </a:r>
          </a:p>
          <a:p>
            <a:r>
              <a:rPr lang="en-US" dirty="0"/>
              <a:t>The usual Python note: if there are more than 1 “</a:t>
            </a:r>
            <a:r>
              <a:rPr lang="en-US" dirty="0" err="1"/>
              <a:t>statement”s</a:t>
            </a:r>
            <a:r>
              <a:rPr lang="en-US" dirty="0"/>
              <a:t>, they must all have the same indentation</a:t>
            </a:r>
          </a:p>
          <a:p>
            <a:r>
              <a:rPr lang="en-US" dirty="0"/>
              <a:t>As usual, there are several variations: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can make the condition fairly complex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There is an “else”</a:t>
            </a:r>
          </a:p>
          <a:p>
            <a:r>
              <a:rPr lang="en-US" dirty="0"/>
              <a:t>Let’s look at both of these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94388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then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6248400" cy="4419600"/>
          </a:xfrm>
        </p:spPr>
        <p:txBody>
          <a:bodyPr/>
          <a:lstStyle/>
          <a:p>
            <a:r>
              <a:rPr lang="en-US" dirty="0"/>
              <a:t>Here’s some code with an obvious use:</a:t>
            </a:r>
          </a:p>
          <a:p>
            <a:pPr marL="400050" lvl="1" indent="0">
              <a:buNone/>
            </a:pPr>
            <a:r>
              <a:rPr lang="en-US" sz="2000" dirty="0"/>
              <a:t>if (it’s Sunday evening):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do your homework</a:t>
            </a:r>
            <a:endParaRPr lang="en-US" sz="20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if (it’s not Sunday evening):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go to sleep early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dirty="0"/>
          </a:p>
          <a:p>
            <a:pPr marL="400050"/>
            <a:r>
              <a:rPr lang="en-US" sz="2400" dirty="0"/>
              <a:t>We can rewrite it:</a:t>
            </a:r>
          </a:p>
          <a:p>
            <a:pPr marL="457200" lvl="1" indent="0">
              <a:buNone/>
            </a:pPr>
            <a:r>
              <a:rPr lang="en-US" sz="2000" dirty="0"/>
              <a:t>if (it’s Sunday evening):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do your homework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else: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go to sleep early</a:t>
            </a:r>
          </a:p>
          <a:p>
            <a:pPr marL="857250" lvl="2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H="1" flipV="1">
            <a:off x="1752600" y="5029200"/>
            <a:ext cx="30480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48200" y="4880401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“Else” replaces the inverted condition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Gain in clarity</a:t>
            </a:r>
          </a:p>
        </p:txBody>
      </p:sp>
    </p:spTree>
    <p:extLst>
      <p:ext uri="{BB962C8B-B14F-4D97-AF65-F5344CB8AC3E}">
        <p14:creationId xmlns:p14="http://schemas.microsoft.com/office/powerpoint/2010/main" val="408515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32400</TotalTime>
  <Words>1995</Words>
  <Application>Microsoft Office PowerPoint</Application>
  <PresentationFormat>On-screen Show (4:3)</PresentationFormat>
  <Paragraphs>352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ArialMT</vt:lpstr>
      <vt:lpstr>Consolas</vt:lpstr>
      <vt:lpstr>Times New Roman</vt:lpstr>
      <vt:lpstr>Default Design</vt:lpstr>
      <vt:lpstr>Intro to Python</vt:lpstr>
      <vt:lpstr>Demo a bubble sort</vt:lpstr>
      <vt:lpstr>Card sort with if then</vt:lpstr>
      <vt:lpstr>Follow the bouncing ball</vt:lpstr>
      <vt:lpstr>Follow the bouncing ball</vt:lpstr>
      <vt:lpstr>Follow the bouncing ball</vt:lpstr>
      <vt:lpstr>Follow the bouncing ball</vt:lpstr>
      <vt:lpstr>if then – details</vt:lpstr>
      <vt:lpstr>if then else</vt:lpstr>
      <vt:lpstr>More complex conditions</vt:lpstr>
      <vt:lpstr>Logical expressions</vt:lpstr>
      <vt:lpstr>Testing equality &amp; inequality</vt:lpstr>
      <vt:lpstr>AND, OR</vt:lpstr>
      <vt:lpstr>elif</vt:lpstr>
      <vt:lpstr>Nested if</vt:lpstr>
      <vt:lpstr>Elif</vt:lpstr>
      <vt:lpstr>Group activity</vt:lpstr>
      <vt:lpstr>Group activity</vt:lpstr>
      <vt:lpstr>What does this do?</vt:lpstr>
      <vt:lpstr>What does this do?</vt:lpstr>
      <vt:lpstr>Follow-up activities</vt:lpstr>
      <vt:lpstr>Another group exercise</vt:lpstr>
      <vt:lpstr>Swapping</vt:lpstr>
      <vt:lpstr>Swapping – take 2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Grodstein, Joel</cp:lastModifiedBy>
  <cp:revision>893</cp:revision>
  <cp:lastPrinted>2005-02-07T17:53:54Z</cp:lastPrinted>
  <dcterms:created xsi:type="dcterms:W3CDTF">2002-09-07T18:50:54Z</dcterms:created>
  <dcterms:modified xsi:type="dcterms:W3CDTF">2021-10-20T16:37:52Z</dcterms:modified>
</cp:coreProperties>
</file>