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3004800" cy="9753600"/>
  <p:notesSz cx="6858000" cy="9144000"/>
  <p:defaultTextStyle>
    <a:lvl1pPr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1pPr>
    <a:lvl2pPr indent="2286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2pPr>
    <a:lvl3pPr indent="4572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3pPr>
    <a:lvl4pPr indent="6858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4pPr>
    <a:lvl5pPr indent="9144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5pPr>
    <a:lvl6pPr indent="11430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6pPr>
    <a:lvl7pPr indent="13716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7pPr>
    <a:lvl8pPr indent="16002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8pPr>
    <a:lvl9pPr indent="18288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25400" cap="flat">
              <a:solidFill>
                <a:srgbClr val="66635E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D6D5CB"/>
              </a:solidFill>
              <a:prstDash val="solid"/>
              <a:miter lim="400000"/>
            </a:ln>
          </a:left>
          <a:right>
            <a:ln w="12700" cap="flat">
              <a:solidFill>
                <a:srgbClr val="D6D5CB"/>
              </a:solidFill>
              <a:prstDash val="solid"/>
              <a:miter lim="400000"/>
            </a:ln>
          </a:right>
          <a:top>
            <a:ln w="12700" cap="flat">
              <a:solidFill>
                <a:srgbClr val="D6D5CB"/>
              </a:solidFill>
              <a:prstDash val="solid"/>
              <a:miter lim="400000"/>
            </a:ln>
          </a:top>
          <a:bottom>
            <a:ln w="12700" cap="flat">
              <a:solidFill>
                <a:srgbClr val="D6D5CB"/>
              </a:solidFill>
              <a:prstDash val="solid"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F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660F"/>
              </a:solidFill>
              <a:prstDash val="solid"/>
              <a:miter lim="400000"/>
            </a:ln>
          </a:top>
          <a:bottom>
            <a:ln w="12700" cap="flat">
              <a:solidFill>
                <a:srgbClr val="87660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87660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EADA0"/>
              </a:solidFill>
              <a:prstDash val="solid"/>
              <a:miter lim="400000"/>
            </a:ln>
          </a:left>
          <a:right>
            <a:ln w="12700" cap="flat">
              <a:solidFill>
                <a:srgbClr val="AEADA0"/>
              </a:solidFill>
              <a:prstDash val="solid"/>
              <a:miter lim="400000"/>
            </a:ln>
          </a:right>
          <a:top>
            <a:ln w="12700" cap="flat">
              <a:solidFill>
                <a:srgbClr val="AEADA0"/>
              </a:solidFill>
              <a:prstDash val="solid"/>
              <a:miter lim="400000"/>
            </a:ln>
          </a:top>
          <a:bottom>
            <a:ln w="12700" cap="flat">
              <a:solidFill>
                <a:srgbClr val="AEADA0"/>
              </a:solidFill>
              <a:prstDash val="solid"/>
              <a:miter lim="400000"/>
            </a:ln>
          </a:bottom>
          <a:insideH>
            <a:ln w="12700" cap="flat">
              <a:solidFill>
                <a:srgbClr val="AEADA0"/>
              </a:solidFill>
              <a:prstDash val="solid"/>
              <a:miter lim="400000"/>
            </a:ln>
          </a:insideH>
          <a:insideV>
            <a:ln w="12700" cap="flat">
              <a:solidFill>
                <a:srgbClr val="AEADA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83827D"/>
              </a:solidFill>
              <a:prstDash val="solid"/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83827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flat">
              <a:solidFill>
                <a:srgbClr val="83827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3827D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1" name="Shape 5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3" name="Shape 6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Flynn’s Taxonomy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9" name="Shape 6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Transputer was the first general purpose microprocessor designed specifically to be used in parallel computing systems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5" name="Shape 7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Speed is dependent on the longest execution time of one processor in MMD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1" name="Shape 8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Configured at run-time Multiple SIMD/ MIMD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15" name="Shape 11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COMA and CC-NUMA are used in newer generation of parallel computers</a:t>
            </a:r>
            <a:endParaRPr sz="2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25" name="Shape 12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(PE - processing element)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1422400" y="5245100"/>
            <a:ext cx="10541000" cy="26289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422400" y="7861300"/>
            <a:ext cx="10541000" cy="1371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One</a:t>
            </a:r>
            <a:endParaRPr cap="all" sz="3600">
              <a:solidFill>
                <a:srgbClr val="558AAB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Two</a:t>
            </a:r>
            <a:endParaRPr cap="all" sz="3600">
              <a:solidFill>
                <a:srgbClr val="558AAB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Three</a:t>
            </a:r>
            <a:endParaRPr cap="all" sz="3600">
              <a:solidFill>
                <a:srgbClr val="558AAB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Four</a:t>
            </a:r>
            <a:endParaRPr cap="all" sz="3600">
              <a:solidFill>
                <a:srgbClr val="558AAB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278468" y="8356600"/>
            <a:ext cx="1245950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9" name="Shape 39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40" name="Shape 40"/>
          <p:cNvSpPr/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2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One</a:t>
            </a:r>
            <a:endParaRPr cap="all" sz="2400">
              <a:solidFill>
                <a:srgbClr val="558AAB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Two</a:t>
            </a:r>
            <a:endParaRPr cap="all" sz="2400">
              <a:solidFill>
                <a:srgbClr val="558AAB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Three</a:t>
            </a:r>
            <a:endParaRPr cap="all" sz="2400">
              <a:solidFill>
                <a:srgbClr val="558AAB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Four</a:t>
            </a:r>
            <a:endParaRPr cap="all" sz="2400">
              <a:solidFill>
                <a:srgbClr val="558AAB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1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278468" y="8356600"/>
            <a:ext cx="1245950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4" name="Shape 44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45" name="Shape 45"/>
          <p:cNvSpPr/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2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One</a:t>
            </a:r>
            <a:endParaRPr cap="all" sz="2400">
              <a:solidFill>
                <a:srgbClr val="558AAB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Two</a:t>
            </a:r>
            <a:endParaRPr cap="all" sz="2400">
              <a:solidFill>
                <a:srgbClr val="558AAB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Three</a:t>
            </a:r>
            <a:endParaRPr cap="all" sz="2400">
              <a:solidFill>
                <a:srgbClr val="558AAB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Four</a:t>
            </a:r>
            <a:endParaRPr cap="all" sz="2400">
              <a:solidFill>
                <a:srgbClr val="558AAB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78468" y="89154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" name="Shape 10"/>
          <p:cNvSpPr/>
          <p:nvPr/>
        </p:nvSpPr>
        <p:spPr>
          <a:xfrm rot="5400000">
            <a:off x="4960888" y="9198807"/>
            <a:ext cx="59221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" name="Shape 11"/>
          <p:cNvSpPr/>
          <p:nvPr/>
        </p:nvSpPr>
        <p:spPr>
          <a:xfrm>
            <a:off x="278468" y="71882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" name="Shape 12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13" name="Shape 13"/>
          <p:cNvSpPr/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200">
                <a:solidFill>
                  <a:srgbClr val="DEDEDE"/>
                </a:solidFill>
              </a:rPr>
              <a:t>Body Level One</a:t>
            </a:r>
            <a:endParaRPr cap="all" sz="4200">
              <a:solidFill>
                <a:srgbClr val="DEDEDE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Two</a:t>
            </a:r>
            <a:endParaRPr cap="all" sz="4500">
              <a:solidFill>
                <a:srgbClr val="DDDDDE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Three</a:t>
            </a:r>
            <a:endParaRPr cap="all" sz="4500">
              <a:solidFill>
                <a:srgbClr val="DDDDDE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Four</a:t>
            </a:r>
            <a:endParaRPr cap="all" sz="4500">
              <a:solidFill>
                <a:srgbClr val="DDDDDE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 4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278468" y="89154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" name="Shape 17"/>
          <p:cNvSpPr/>
          <p:nvPr/>
        </p:nvSpPr>
        <p:spPr>
          <a:xfrm rot="5400000">
            <a:off x="4960888" y="9198807"/>
            <a:ext cx="59221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" name="Shape 18"/>
          <p:cNvSpPr/>
          <p:nvPr/>
        </p:nvSpPr>
        <p:spPr>
          <a:xfrm>
            <a:off x="278468" y="71882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" name="Shape 19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20" name="Shape 20"/>
          <p:cNvSpPr/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200">
                <a:solidFill>
                  <a:srgbClr val="DEDEDE"/>
                </a:solidFill>
              </a:rPr>
              <a:t>Body Level One</a:t>
            </a:r>
            <a:endParaRPr cap="all" sz="4200">
              <a:solidFill>
                <a:srgbClr val="DEDEDE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Two</a:t>
            </a:r>
            <a:endParaRPr cap="all" sz="4500">
              <a:solidFill>
                <a:srgbClr val="DDDDDE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Three</a:t>
            </a:r>
            <a:endParaRPr cap="all" sz="4500">
              <a:solidFill>
                <a:srgbClr val="DDDDDE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Four</a:t>
            </a:r>
            <a:endParaRPr cap="all" sz="4500">
              <a:solidFill>
                <a:srgbClr val="DDDDDE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xfrm>
            <a:off x="1231900" y="3568700"/>
            <a:ext cx="10541000" cy="2628900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title"/>
          </p:nvPr>
        </p:nvSpPr>
        <p:spPr>
          <a:xfrm>
            <a:off x="1041400" y="1295400"/>
            <a:ext cx="5334000" cy="3924300"/>
          </a:xfrm>
          <a:prstGeom prst="rect">
            <a:avLst/>
          </a:prstGeom>
        </p:spPr>
        <p:txBody>
          <a:bodyPr anchor="b"/>
          <a:lstStyle>
            <a:lvl1pPr>
              <a:defRPr cap="all" sz="65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5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26" name="Shape 26"/>
          <p:cNvSpPr/>
          <p:nvPr>
            <p:ph type="body" idx="1"/>
          </p:nvPr>
        </p:nvSpPr>
        <p:spPr>
          <a:xfrm>
            <a:off x="1041400" y="5207000"/>
            <a:ext cx="5334000" cy="3225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One</a:t>
            </a:r>
            <a:endParaRPr cap="all" sz="3600">
              <a:solidFill>
                <a:srgbClr val="558AAB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Two</a:t>
            </a:r>
            <a:endParaRPr cap="all" sz="3600">
              <a:solidFill>
                <a:srgbClr val="558AAB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Three</a:t>
            </a:r>
            <a:endParaRPr cap="all" sz="3600">
              <a:solidFill>
                <a:srgbClr val="558AAB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Four</a:t>
            </a:r>
            <a:endParaRPr cap="all" sz="3600">
              <a:solidFill>
                <a:srgbClr val="558AAB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  <a:endParaRPr sz="3600">
              <a:solidFill>
                <a:srgbClr val="73737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  <a:endParaRPr sz="3600">
              <a:solidFill>
                <a:srgbClr val="73737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  <a:endParaRPr sz="3600">
              <a:solidFill>
                <a:srgbClr val="73737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  <a:endParaRPr sz="3600">
              <a:solidFill>
                <a:srgbClr val="73737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1041400" y="2768600"/>
            <a:ext cx="5334000" cy="57150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2800"/>
              </a:spcBef>
              <a:buBlip>
                <a:blip r:embed="rId2"/>
              </a:buBlip>
              <a:defRPr sz="3000"/>
            </a:lvl1pPr>
            <a:lvl2pPr marL="762000" indent="-381000">
              <a:spcBef>
                <a:spcPts val="2800"/>
              </a:spcBef>
              <a:buBlip>
                <a:blip r:embed="rId2"/>
              </a:buBlip>
              <a:defRPr sz="3000"/>
            </a:lvl2pPr>
            <a:lvl3pPr marL="1143000" indent="-381000">
              <a:spcBef>
                <a:spcPts val="2800"/>
              </a:spcBef>
              <a:buBlip>
                <a:blip r:embed="rId2"/>
              </a:buBlip>
              <a:defRPr sz="3000"/>
            </a:lvl3pPr>
            <a:lvl4pPr marL="1524000" indent="-381000">
              <a:spcBef>
                <a:spcPts val="2800"/>
              </a:spcBef>
              <a:buBlip>
                <a:blip r:embed="rId2"/>
              </a:buBlip>
              <a:defRPr sz="3000"/>
            </a:lvl4pPr>
            <a:lvl5pPr marL="1905000" indent="-3810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One</a:t>
            </a:r>
            <a:endParaRPr sz="3000">
              <a:solidFill>
                <a:srgbClr val="73737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Two</a:t>
            </a:r>
            <a:endParaRPr sz="3000">
              <a:solidFill>
                <a:srgbClr val="73737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Three</a:t>
            </a:r>
            <a:endParaRPr sz="3000">
              <a:solidFill>
                <a:srgbClr val="73737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Four</a:t>
            </a:r>
            <a:endParaRPr sz="3000">
              <a:solidFill>
                <a:srgbClr val="73737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body" idx="1"/>
          </p:nvPr>
        </p:nvSpPr>
        <p:spPr>
          <a:xfrm>
            <a:off x="1041400" y="1473200"/>
            <a:ext cx="10922000" cy="68072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  <a:endParaRPr sz="3600">
              <a:solidFill>
                <a:srgbClr val="73737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  <a:endParaRPr sz="3600">
              <a:solidFill>
                <a:srgbClr val="73737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  <a:endParaRPr sz="3600">
              <a:solidFill>
                <a:srgbClr val="73737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  <a:endParaRPr sz="3600">
              <a:solidFill>
                <a:srgbClr val="73737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  <a:endParaRPr sz="3600">
              <a:solidFill>
                <a:srgbClr val="73737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  <a:endParaRPr sz="3600">
              <a:solidFill>
                <a:srgbClr val="73737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  <a:endParaRPr sz="3600">
              <a:solidFill>
                <a:srgbClr val="73737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  <a:endParaRPr sz="3600">
              <a:solidFill>
                <a:srgbClr val="73737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spd="med" advClick="1"/>
  <p:txStyles>
    <p:titleStyle>
      <a:lvl1pPr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1pPr>
      <a:lvl2pPr indent="2286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2pPr>
      <a:lvl3pPr indent="4572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3pPr>
      <a:lvl4pPr indent="6858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4pPr>
      <a:lvl5pPr indent="9144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5pPr>
      <a:lvl6pPr indent="11430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6pPr>
      <a:lvl7pPr indent="13716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7pPr>
      <a:lvl8pPr indent="16002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8pPr>
      <a:lvl9pPr indent="18288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9pPr>
    </p:titleStyle>
    <p:bodyStyle>
      <a:lvl1pPr marL="4445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1pPr>
      <a:lvl2pPr marL="8890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2pPr>
      <a:lvl3pPr marL="13335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3pPr>
      <a:lvl4pPr marL="17780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4pPr>
      <a:lvl5pPr marL="22225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5pPr>
      <a:lvl6pPr marL="26670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6pPr>
      <a:lvl7pPr marL="31115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7pPr>
      <a:lvl8pPr marL="35560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8pPr>
      <a:lvl9pPr marL="40005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9pPr>
    </p:bodyStyle>
    <p:otherStyle>
      <a:lvl1pPr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hyperlink" Target="http://www.ijarcsse.com/docs/papers/Volume_3/9_September2013/V3I9-0332.pdf" TargetMode="External"/><Relationship Id="rId4" Type="http://schemas.openxmlformats.org/officeDocument/2006/relationships/hyperlink" Target="http://www2.latech.edu/~choi/Bens/Teaching/Development/Hardware/" TargetMode="External"/><Relationship Id="rId5" Type="http://schemas.openxmlformats.org/officeDocument/2006/relationships/hyperlink" Target="http://www.cosc.brocku.ca/Offerings/3P93/notes/2-Taxonomy.pdf" TargetMode="External"/><Relationship Id="rId6" Type="http://schemas.openxmlformats.org/officeDocument/2006/relationships/hyperlink" Target="http://eclass.uoa.gr/modules/document/file.php/D36/%CE%A3%CE%B7%CE%BC%CE%B5%CE%B9%CF%8E%CF%83%CE%B5%CE%B9%CF%82%20%CE%93%CE%B9%CE%AC%CE%BD%CE%BD%CE%B7%20%CE%9A%CE%BF%CF%84%CF%81%CF%8E%CE%BD%CE%B7%29/chap15%20SIMA%20MIMD.pdf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xfrm>
            <a:off x="1422400" y="3513187"/>
            <a:ext cx="10541000" cy="4015433"/>
          </a:xfrm>
          <a:prstGeom prst="rect">
            <a:avLst/>
          </a:prstGeom>
        </p:spPr>
        <p:txBody>
          <a:bodyPr/>
          <a:lstStyle/>
          <a:p>
            <a:pPr lvl="0" defTabSz="455675">
              <a:defRPr cap="none" sz="1800">
                <a:solidFill>
                  <a:srgbClr val="000000"/>
                </a:solidFill>
              </a:defRPr>
            </a:pPr>
            <a:r>
              <a:rPr cap="all" sz="15600">
                <a:solidFill>
                  <a:srgbClr val="DEDEDE"/>
                </a:solidFill>
              </a:rPr>
              <a:t>MIMD</a:t>
            </a:r>
            <a:endParaRPr cap="all" sz="15600">
              <a:solidFill>
                <a:srgbClr val="DEDEDE"/>
              </a:solidFill>
            </a:endParaRPr>
          </a:p>
          <a:p>
            <a:pPr lvl="0" defTabSz="455675">
              <a:defRPr cap="none" sz="1800">
                <a:solidFill>
                  <a:srgbClr val="000000"/>
                </a:solidFill>
              </a:defRPr>
            </a:pPr>
            <a:r>
              <a:rPr cap="all" sz="6083">
                <a:solidFill>
                  <a:srgbClr val="A6AAA8"/>
                </a:solidFill>
              </a:rPr>
              <a:t>Multiple instruction, </a:t>
            </a:r>
            <a:endParaRPr cap="all" sz="6083">
              <a:solidFill>
                <a:srgbClr val="A6AAA8"/>
              </a:solidFill>
            </a:endParaRPr>
          </a:p>
          <a:p>
            <a:pPr lvl="0" defTabSz="455675">
              <a:defRPr cap="none" sz="1800">
                <a:solidFill>
                  <a:srgbClr val="000000"/>
                </a:solidFill>
              </a:defRPr>
            </a:pPr>
            <a:r>
              <a:rPr cap="all" sz="6083">
                <a:solidFill>
                  <a:srgbClr val="A6AAA8"/>
                </a:solidFill>
              </a:rPr>
              <a:t>multiple data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BY Michael Nuzzolo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Shared Memory</a:t>
            </a:r>
          </a:p>
        </p:txBody>
      </p:sp>
      <p:sp>
        <p:nvSpPr>
          <p:cNvPr id="108" name="Shape 108"/>
          <p:cNvSpPr/>
          <p:nvPr>
            <p:ph type="body" idx="1"/>
          </p:nvPr>
        </p:nvSpPr>
        <p:spPr>
          <a:xfrm>
            <a:off x="1041400" y="2768600"/>
            <a:ext cx="10922000" cy="5163982"/>
          </a:xfrm>
          <a:prstGeom prst="rect">
            <a:avLst/>
          </a:prstGeom>
        </p:spPr>
        <p:txBody>
          <a:bodyPr anchor="t"/>
          <a:lstStyle/>
          <a:p>
            <a:pPr lvl="0" marL="426719" indent="-426719" defTabSz="560831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i="1" sz="3455">
                <a:solidFill>
                  <a:srgbClr val="737373"/>
                </a:solidFill>
              </a:rPr>
              <a:t>Advantages:</a:t>
            </a:r>
            <a:endParaRPr i="1" sz="3455">
              <a:solidFill>
                <a:srgbClr val="737373"/>
              </a:solidFill>
            </a:endParaRPr>
          </a:p>
          <a:p>
            <a:pPr lvl="2" marL="1280159" indent="-426719" defTabSz="560831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55">
                <a:solidFill>
                  <a:srgbClr val="737373"/>
                </a:solidFill>
              </a:rPr>
              <a:t>Can use single processor programming style</a:t>
            </a:r>
            <a:endParaRPr sz="3455">
              <a:solidFill>
                <a:srgbClr val="737373"/>
              </a:solidFill>
            </a:endParaRPr>
          </a:p>
          <a:p>
            <a:pPr lvl="2" marL="1280159" indent="-426719" defTabSz="560831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55">
                <a:solidFill>
                  <a:srgbClr val="737373"/>
                </a:solidFill>
              </a:rPr>
              <a:t>Efficient communication between processors</a:t>
            </a:r>
            <a:endParaRPr sz="3455">
              <a:solidFill>
                <a:srgbClr val="737373"/>
              </a:solidFill>
            </a:endParaRPr>
          </a:p>
          <a:p>
            <a:pPr lvl="0" marL="426719" indent="-426719" defTabSz="560831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i="1" sz="3455">
                <a:solidFill>
                  <a:srgbClr val="737373"/>
                </a:solidFill>
              </a:rPr>
              <a:t>Disadvantages:</a:t>
            </a:r>
            <a:endParaRPr i="1" sz="3455">
              <a:solidFill>
                <a:srgbClr val="737373"/>
              </a:solidFill>
            </a:endParaRPr>
          </a:p>
          <a:p>
            <a:pPr lvl="2" marL="1280159" indent="-426719" defTabSz="560831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55">
                <a:solidFill>
                  <a:srgbClr val="737373"/>
                </a:solidFill>
              </a:rPr>
              <a:t>Need to synchronize access to the shared data</a:t>
            </a:r>
            <a:endParaRPr sz="3455">
              <a:solidFill>
                <a:srgbClr val="737373"/>
              </a:solidFill>
            </a:endParaRPr>
          </a:p>
          <a:p>
            <a:pPr lvl="2" marL="1280159" indent="-426719" defTabSz="560831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55">
                <a:solidFill>
                  <a:srgbClr val="737373"/>
                </a:solidFill>
              </a:rPr>
              <a:t>Memory contention limits scalability</a:t>
            </a:r>
          </a:p>
        </p:txBody>
      </p:sp>
      <p:sp>
        <p:nvSpPr>
          <p:cNvPr id="109" name="Shape 109"/>
          <p:cNvSpPr/>
          <p:nvPr/>
        </p:nvSpPr>
        <p:spPr>
          <a:xfrm>
            <a:off x="10642862" y="8773746"/>
            <a:ext cx="1849731" cy="535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558AAB"/>
                </a:solidFill>
              </a:rPr>
              <a:t>(Choi, 2014)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Shared Memory Classes</a:t>
            </a:r>
          </a:p>
        </p:txBody>
      </p:sp>
      <p:sp>
        <p:nvSpPr>
          <p:cNvPr id="112" name="Shape 1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5500">
                <a:solidFill>
                  <a:srgbClr val="737373"/>
                </a:solidFill>
              </a:rPr>
              <a:t>NUMA</a:t>
            </a:r>
            <a:endParaRPr sz="5500">
              <a:solidFill>
                <a:srgbClr val="737373"/>
              </a:solidFill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5500">
                <a:solidFill>
                  <a:srgbClr val="737373"/>
                </a:solidFill>
              </a:rPr>
              <a:t>COMA</a:t>
            </a:r>
            <a:endParaRPr sz="5500">
              <a:solidFill>
                <a:srgbClr val="737373"/>
              </a:solidFill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5500">
                <a:solidFill>
                  <a:srgbClr val="737373"/>
                </a:solidFill>
              </a:rPr>
              <a:t>CC-NUMA</a:t>
            </a:r>
          </a:p>
        </p:txBody>
      </p:sp>
      <p:sp>
        <p:nvSpPr>
          <p:cNvPr id="113" name="Shape 113"/>
          <p:cNvSpPr/>
          <p:nvPr/>
        </p:nvSpPr>
        <p:spPr>
          <a:xfrm>
            <a:off x="9676456" y="8802203"/>
            <a:ext cx="2934005" cy="535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558AAB"/>
                </a:solidFill>
              </a:rPr>
              <a:t>(Kaur &amp; Kaur, 2013)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NUMA</a:t>
            </a:r>
          </a:p>
        </p:txBody>
      </p:sp>
      <p:sp>
        <p:nvSpPr>
          <p:cNvPr id="118" name="Shape 11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(Non-uniform memory access)</a:t>
            </a:r>
            <a:endParaRPr sz="360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Shared memory is divided into blocks, each block is attached with processor</a:t>
            </a:r>
          </a:p>
        </p:txBody>
      </p:sp>
      <p:sp>
        <p:nvSpPr>
          <p:cNvPr id="119" name="Shape 119"/>
          <p:cNvSpPr/>
          <p:nvPr/>
        </p:nvSpPr>
        <p:spPr>
          <a:xfrm>
            <a:off x="9676456" y="8802203"/>
            <a:ext cx="2934005" cy="535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558AAB"/>
                </a:solidFill>
              </a:rPr>
              <a:t>(Kaur &amp; Kaur, 2013)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NUMA</a:t>
            </a:r>
          </a:p>
        </p:txBody>
      </p:sp>
      <p:pic>
        <p:nvPicPr>
          <p:cNvPr id="122" name="3.jpg"/>
          <p:cNvPicPr/>
          <p:nvPr/>
        </p:nvPicPr>
        <p:blipFill>
          <a:blip r:embed="rId3">
            <a:extLst/>
          </a:blip>
          <a:srcRect l="12231" t="10527" r="0" b="0"/>
          <a:stretch>
            <a:fillRect/>
          </a:stretch>
        </p:blipFill>
        <p:spPr>
          <a:xfrm>
            <a:off x="1930400" y="2730499"/>
            <a:ext cx="9144000" cy="5791201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10642862" y="8773746"/>
            <a:ext cx="1849731" cy="535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558AAB"/>
                </a:solidFill>
              </a:rPr>
              <a:t>(Choi, 2014)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COMA</a:t>
            </a:r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(Cache only memory access)</a:t>
            </a:r>
            <a:endParaRPr sz="360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Every memory block works as a cache memory</a:t>
            </a:r>
          </a:p>
        </p:txBody>
      </p:sp>
      <p:sp>
        <p:nvSpPr>
          <p:cNvPr id="129" name="Shape 129"/>
          <p:cNvSpPr/>
          <p:nvPr/>
        </p:nvSpPr>
        <p:spPr>
          <a:xfrm>
            <a:off x="9676456" y="8802203"/>
            <a:ext cx="2934005" cy="535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558AAB"/>
                </a:solidFill>
              </a:rPr>
              <a:t>(Kaur &amp; Kaur, 2013)</a:t>
            </a:r>
          </a:p>
        </p:txBody>
      </p:sp>
    </p:spTree>
  </p:cSld>
  <p:clrMapOvr>
    <a:masterClrMapping/>
  </p:clrMapOvr>
  <p:transition spd="med" advClick="1">
    <p:checker dir="horz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COMA</a:t>
            </a:r>
          </a:p>
        </p:txBody>
      </p:sp>
      <p:pic>
        <p:nvPicPr>
          <p:cNvPr id="132" name="4.jpg"/>
          <p:cNvPicPr/>
          <p:nvPr/>
        </p:nvPicPr>
        <p:blipFill>
          <a:blip r:embed="rId2">
            <a:extLst/>
          </a:blip>
          <a:srcRect l="10163" t="0" r="0" b="0"/>
          <a:stretch>
            <a:fillRect/>
          </a:stretch>
        </p:blipFill>
        <p:spPr>
          <a:xfrm>
            <a:off x="1930400" y="2692399"/>
            <a:ext cx="9144000" cy="5867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/>
        </p:nvSpPr>
        <p:spPr>
          <a:xfrm>
            <a:off x="10642862" y="8773746"/>
            <a:ext cx="1849731" cy="535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558AAB"/>
                </a:solidFill>
              </a:rPr>
              <a:t>(Choi, 2014)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CC-NUMA</a:t>
            </a:r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(Cache-coherent non-uniform memory access)</a:t>
            </a:r>
            <a:endParaRPr sz="360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Cache memory and memory blocks are attached with a processor</a:t>
            </a:r>
            <a:endParaRPr sz="360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Solves cache coherence problem</a:t>
            </a:r>
          </a:p>
        </p:txBody>
      </p:sp>
      <p:sp>
        <p:nvSpPr>
          <p:cNvPr id="137" name="Shape 137"/>
          <p:cNvSpPr/>
          <p:nvPr/>
        </p:nvSpPr>
        <p:spPr>
          <a:xfrm>
            <a:off x="9676455" y="8802203"/>
            <a:ext cx="2934006" cy="535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558AAB"/>
                </a:solidFill>
              </a:rPr>
              <a:t>(Kaur &amp; Kaur, 2013)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CC-NUMA</a:t>
            </a:r>
          </a:p>
        </p:txBody>
      </p:sp>
      <p:pic>
        <p:nvPicPr>
          <p:cNvPr id="140" name="5.jpg"/>
          <p:cNvPicPr/>
          <p:nvPr/>
        </p:nvPicPr>
        <p:blipFill>
          <a:blip r:embed="rId2">
            <a:extLst/>
          </a:blip>
          <a:srcRect l="7333" t="10464" r="7333" b="0"/>
          <a:stretch>
            <a:fillRect/>
          </a:stretch>
        </p:blipFill>
        <p:spPr>
          <a:xfrm>
            <a:off x="1930400" y="2692399"/>
            <a:ext cx="9144001" cy="5867402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10642862" y="8773746"/>
            <a:ext cx="1849731" cy="535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558AAB"/>
                </a:solidFill>
              </a:rPr>
              <a:t>(Choi, 2014)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xfrm>
            <a:off x="1024003" y="151316"/>
            <a:ext cx="10541001" cy="2628901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Memory Architectures</a:t>
            </a:r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xfrm>
            <a:off x="1024003" y="2767516"/>
            <a:ext cx="10541001" cy="1371601"/>
          </a:xfrm>
          <a:prstGeom prst="rect">
            <a:avLst/>
          </a:prstGeom>
        </p:spPr>
        <p:txBody>
          <a:bodyPr/>
          <a:lstStyle/>
          <a:p>
            <a:pPr lvl="0" defTabSz="543305">
              <a:defRPr cap="none" sz="1800">
                <a:solidFill>
                  <a:srgbClr val="000000"/>
                </a:solidFill>
              </a:defRPr>
            </a:pPr>
            <a:r>
              <a:rPr cap="all" sz="4185">
                <a:solidFill>
                  <a:srgbClr val="558AAB"/>
                </a:solidFill>
              </a:rPr>
              <a:t>Shared Memory</a:t>
            </a:r>
            <a:endParaRPr cap="all" sz="4185">
              <a:solidFill>
                <a:srgbClr val="558AAB"/>
              </a:solidFill>
            </a:endParaRPr>
          </a:p>
          <a:p>
            <a:pPr lvl="0" defTabSz="543305">
              <a:defRPr cap="none" sz="1800">
                <a:solidFill>
                  <a:srgbClr val="000000"/>
                </a:solidFill>
              </a:defRPr>
            </a:pPr>
            <a:r>
              <a:rPr cap="all" sz="4185">
                <a:solidFill>
                  <a:srgbClr val="558AAB"/>
                </a:solidFill>
              </a:rPr>
              <a:t>Distributed Memory</a:t>
            </a:r>
          </a:p>
        </p:txBody>
      </p:sp>
      <p:sp>
        <p:nvSpPr>
          <p:cNvPr id="145" name="Shape 145"/>
          <p:cNvSpPr/>
          <p:nvPr/>
        </p:nvSpPr>
        <p:spPr>
          <a:xfrm>
            <a:off x="-249804" y="3451760"/>
            <a:ext cx="1742985" cy="669516"/>
          </a:xfrm>
          <a:prstGeom prst="rightArrow">
            <a:avLst>
              <a:gd name="adj1" fmla="val 32000"/>
              <a:gd name="adj2" fmla="val 121401"/>
            </a:avLst>
          </a:prstGeom>
          <a:solidFill>
            <a:srgbClr val="90242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Distributed Memory</a:t>
            </a:r>
          </a:p>
        </p:txBody>
      </p:sp>
      <p:sp>
        <p:nvSpPr>
          <p:cNvPr id="148" name="Shape 148"/>
          <p:cNvSpPr/>
          <p:nvPr/>
        </p:nvSpPr>
        <p:spPr>
          <a:xfrm>
            <a:off x="4417204" y="6587801"/>
            <a:ext cx="4170392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DEDEDE"/>
                </a:solidFill>
              </a:rPr>
              <a:t>Interconnection Network</a:t>
            </a:r>
          </a:p>
        </p:txBody>
      </p:sp>
      <p:sp>
        <p:nvSpPr>
          <p:cNvPr id="149" name="Shape 149"/>
          <p:cNvSpPr/>
          <p:nvPr/>
        </p:nvSpPr>
        <p:spPr>
          <a:xfrm>
            <a:off x="1097675" y="2898489"/>
            <a:ext cx="3217132" cy="1270001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DEDEDE"/>
                </a:solidFill>
              </a:rPr>
              <a:t>Memory 1</a:t>
            </a:r>
          </a:p>
        </p:txBody>
      </p:sp>
      <p:sp>
        <p:nvSpPr>
          <p:cNvPr id="150" name="Shape 150"/>
          <p:cNvSpPr/>
          <p:nvPr/>
        </p:nvSpPr>
        <p:spPr>
          <a:xfrm>
            <a:off x="4893834" y="2898489"/>
            <a:ext cx="3217132" cy="1270001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DEDEDE"/>
                </a:solidFill>
              </a:rPr>
              <a:t>Memory 2</a:t>
            </a:r>
          </a:p>
        </p:txBody>
      </p:sp>
      <p:sp>
        <p:nvSpPr>
          <p:cNvPr id="151" name="Shape 151"/>
          <p:cNvSpPr/>
          <p:nvPr/>
        </p:nvSpPr>
        <p:spPr>
          <a:xfrm>
            <a:off x="8689993" y="4361879"/>
            <a:ext cx="3217132" cy="1270001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DEDEDE"/>
                </a:solidFill>
              </a:rPr>
              <a:t>Processor 3</a:t>
            </a:r>
          </a:p>
        </p:txBody>
      </p:sp>
      <p:sp>
        <p:nvSpPr>
          <p:cNvPr id="152" name="Shape 152"/>
          <p:cNvSpPr/>
          <p:nvPr/>
        </p:nvSpPr>
        <p:spPr>
          <a:xfrm>
            <a:off x="1097675" y="4361879"/>
            <a:ext cx="3217132" cy="1270001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DEDEDE"/>
                </a:solidFill>
              </a:rPr>
              <a:t>Processor 1</a:t>
            </a:r>
          </a:p>
        </p:txBody>
      </p:sp>
      <p:sp>
        <p:nvSpPr>
          <p:cNvPr id="153" name="Shape 153"/>
          <p:cNvSpPr/>
          <p:nvPr/>
        </p:nvSpPr>
        <p:spPr>
          <a:xfrm>
            <a:off x="4893834" y="4361879"/>
            <a:ext cx="3217132" cy="1270001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DEDEDE"/>
                </a:solidFill>
              </a:rPr>
              <a:t>Processor 2</a:t>
            </a:r>
          </a:p>
        </p:txBody>
      </p:sp>
      <p:sp>
        <p:nvSpPr>
          <p:cNvPr id="154" name="Shape 154"/>
          <p:cNvSpPr/>
          <p:nvPr/>
        </p:nvSpPr>
        <p:spPr>
          <a:xfrm>
            <a:off x="8689993" y="2898489"/>
            <a:ext cx="3217132" cy="1270001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DEDEDE"/>
                </a:solidFill>
              </a:rPr>
              <a:t>Memory 3</a:t>
            </a:r>
          </a:p>
        </p:txBody>
      </p:sp>
      <p:sp>
        <p:nvSpPr>
          <p:cNvPr id="155" name="Shape 155"/>
          <p:cNvSpPr/>
          <p:nvPr/>
        </p:nvSpPr>
        <p:spPr>
          <a:xfrm flipV="1">
            <a:off x="8008908" y="5526705"/>
            <a:ext cx="1270001" cy="1270001"/>
          </a:xfrm>
          <a:prstGeom prst="line">
            <a:avLst/>
          </a:prstGeom>
          <a:ln w="25400">
            <a:solidFill>
              <a:srgbClr val="577198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30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156" name="Shape 156"/>
          <p:cNvSpPr/>
          <p:nvPr/>
        </p:nvSpPr>
        <p:spPr>
          <a:xfrm>
            <a:off x="3560866" y="5460087"/>
            <a:ext cx="1209163" cy="1403237"/>
          </a:xfrm>
          <a:prstGeom prst="line">
            <a:avLst/>
          </a:prstGeom>
          <a:ln w="25400">
            <a:solidFill>
              <a:srgbClr val="577198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30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157" name="Shape 157"/>
          <p:cNvSpPr/>
          <p:nvPr/>
        </p:nvSpPr>
        <p:spPr>
          <a:xfrm>
            <a:off x="6502399" y="5460087"/>
            <a:ext cx="1" cy="1403237"/>
          </a:xfrm>
          <a:prstGeom prst="line">
            <a:avLst/>
          </a:prstGeom>
          <a:ln w="25400">
            <a:solidFill>
              <a:srgbClr val="577198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30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158" name="Shape 158"/>
          <p:cNvSpPr/>
          <p:nvPr/>
        </p:nvSpPr>
        <p:spPr>
          <a:xfrm>
            <a:off x="2706240" y="4049094"/>
            <a:ext cx="1" cy="484502"/>
          </a:xfrm>
          <a:prstGeom prst="line">
            <a:avLst/>
          </a:prstGeom>
          <a:ln w="25400">
            <a:solidFill>
              <a:srgbClr val="577198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30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159" name="Shape 159"/>
          <p:cNvSpPr/>
          <p:nvPr/>
        </p:nvSpPr>
        <p:spPr>
          <a:xfrm>
            <a:off x="6502399" y="4049094"/>
            <a:ext cx="1" cy="484502"/>
          </a:xfrm>
          <a:prstGeom prst="line">
            <a:avLst/>
          </a:prstGeom>
          <a:ln w="25400">
            <a:solidFill>
              <a:srgbClr val="577198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30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160" name="Shape 160"/>
          <p:cNvSpPr/>
          <p:nvPr/>
        </p:nvSpPr>
        <p:spPr>
          <a:xfrm>
            <a:off x="10298559" y="4049094"/>
            <a:ext cx="1" cy="484502"/>
          </a:xfrm>
          <a:prstGeom prst="line">
            <a:avLst/>
          </a:prstGeom>
          <a:ln w="25400">
            <a:solidFill>
              <a:srgbClr val="577198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30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161" name="Shape 161"/>
          <p:cNvSpPr/>
          <p:nvPr/>
        </p:nvSpPr>
        <p:spPr>
          <a:xfrm>
            <a:off x="10642862" y="8773746"/>
            <a:ext cx="1849731" cy="535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558AAB"/>
                </a:solidFill>
              </a:rPr>
              <a:t>(Choi, 2014)</a:t>
            </a:r>
          </a:p>
        </p:txBody>
      </p:sp>
      <p:sp>
        <p:nvSpPr>
          <p:cNvPr id="162" name="Shape 162"/>
          <p:cNvSpPr/>
          <p:nvPr/>
        </p:nvSpPr>
        <p:spPr>
          <a:xfrm>
            <a:off x="830529" y="2337300"/>
            <a:ext cx="3751423" cy="3592350"/>
          </a:xfrm>
          <a:prstGeom prst="roundRect">
            <a:avLst>
              <a:gd name="adj" fmla="val 15000"/>
            </a:avLst>
          </a:prstGeom>
          <a:ln w="101600">
            <a:solidFill>
              <a:srgbClr val="90242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3000">
                <a:solidFill>
                  <a:srgbClr val="32415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157"/>
                </a:solidFill>
              </a:rPr>
              <a:t>PE 1</a:t>
            </a:r>
          </a:p>
        </p:txBody>
      </p:sp>
      <p:sp>
        <p:nvSpPr>
          <p:cNvPr id="163" name="Shape 163"/>
          <p:cNvSpPr/>
          <p:nvPr/>
        </p:nvSpPr>
        <p:spPr>
          <a:xfrm>
            <a:off x="4626689" y="2337300"/>
            <a:ext cx="3751422" cy="3592350"/>
          </a:xfrm>
          <a:prstGeom prst="roundRect">
            <a:avLst>
              <a:gd name="adj" fmla="val 15000"/>
            </a:avLst>
          </a:prstGeom>
          <a:ln w="101600">
            <a:solidFill>
              <a:srgbClr val="90242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3000">
                <a:solidFill>
                  <a:srgbClr val="32415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157"/>
                </a:solidFill>
              </a:rPr>
              <a:t>PE 2</a:t>
            </a:r>
          </a:p>
        </p:txBody>
      </p:sp>
      <p:sp>
        <p:nvSpPr>
          <p:cNvPr id="164" name="Shape 164"/>
          <p:cNvSpPr/>
          <p:nvPr/>
        </p:nvSpPr>
        <p:spPr>
          <a:xfrm>
            <a:off x="8422848" y="2337300"/>
            <a:ext cx="3751422" cy="3592350"/>
          </a:xfrm>
          <a:prstGeom prst="roundRect">
            <a:avLst>
              <a:gd name="adj" fmla="val 15000"/>
            </a:avLst>
          </a:prstGeom>
          <a:ln w="101600">
            <a:solidFill>
              <a:srgbClr val="90242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3000">
                <a:solidFill>
                  <a:srgbClr val="32415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157"/>
                </a:solidFill>
              </a:rPr>
              <a:t>PE 3</a:t>
            </a:r>
          </a:p>
        </p:txBody>
      </p:sp>
    </p:spTree>
  </p:cSld>
  <p:clrMapOvr>
    <a:masterClrMapping/>
  </p:clrMapOvr>
  <p:transition spd="med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4" grpId="3"/>
      <p:bldP build="whole" bldLvl="1" animBg="1" rev="0" advAuto="0" spid="162" grpId="1"/>
      <p:bldP build="whole" bldLvl="1" animBg="1" rev="0" advAuto="0" spid="16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Introduction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Multiple instruction streams</a:t>
            </a:r>
            <a:endParaRPr sz="360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Multiple data streams</a:t>
            </a:r>
            <a:endParaRPr sz="360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At any time, different processors may be executing different instructions on different pieces of data. </a:t>
            </a:r>
            <a:endParaRPr sz="360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Not limited to executing a single instruction (SIMD)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Distributed Memory</a:t>
            </a:r>
          </a:p>
        </p:txBody>
      </p:sp>
      <p:sp>
        <p:nvSpPr>
          <p:cNvPr id="167" name="Shape 16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Each processor contains its own memory</a:t>
            </a:r>
            <a:endParaRPr sz="360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Accessing remote memory can cause stalls</a:t>
            </a:r>
            <a:endParaRPr sz="360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Messages are sent between processing elements by switch units (router)</a:t>
            </a:r>
            <a:endParaRPr sz="360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May be a communication processor - organizes communication, packetizing &amp; depacketizing</a:t>
            </a:r>
          </a:p>
        </p:txBody>
      </p:sp>
      <p:sp>
        <p:nvSpPr>
          <p:cNvPr id="168" name="Shape 168"/>
          <p:cNvSpPr/>
          <p:nvPr/>
        </p:nvSpPr>
        <p:spPr>
          <a:xfrm>
            <a:off x="9676456" y="8802203"/>
            <a:ext cx="2934005" cy="535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558AAB"/>
                </a:solidFill>
              </a:rPr>
              <a:t>(Kaur &amp; Kaur, 2013)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Distributed Memory</a:t>
            </a:r>
          </a:p>
        </p:txBody>
      </p:sp>
      <p:sp>
        <p:nvSpPr>
          <p:cNvPr id="171" name="Shape 1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 marL="368934" indent="-368934" defTabSz="48488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i="1" sz="2988">
                <a:solidFill>
                  <a:srgbClr val="737373"/>
                </a:solidFill>
              </a:rPr>
              <a:t>Advantages:</a:t>
            </a:r>
            <a:endParaRPr i="1" sz="2988">
              <a:solidFill>
                <a:srgbClr val="737373"/>
              </a:solidFill>
            </a:endParaRPr>
          </a:p>
          <a:p>
            <a:pPr lvl="2" marL="1106805" indent="-368934" defTabSz="48488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737373"/>
                </a:solidFill>
              </a:rPr>
              <a:t>Scalable design</a:t>
            </a:r>
            <a:endParaRPr sz="2988">
              <a:solidFill>
                <a:srgbClr val="737373"/>
              </a:solidFill>
            </a:endParaRPr>
          </a:p>
          <a:p>
            <a:pPr lvl="2" marL="1106805" indent="-368934" defTabSz="48488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737373"/>
                </a:solidFill>
              </a:rPr>
              <a:t>No synchronization problem</a:t>
            </a:r>
            <a:endParaRPr sz="2988">
              <a:solidFill>
                <a:srgbClr val="737373"/>
              </a:solidFill>
            </a:endParaRPr>
          </a:p>
          <a:p>
            <a:pPr lvl="0" marL="368934" indent="-368934" defTabSz="48488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i="1" sz="2988">
                <a:solidFill>
                  <a:srgbClr val="737373"/>
                </a:solidFill>
              </a:rPr>
              <a:t>Disadvantages</a:t>
            </a:r>
            <a:r>
              <a:rPr sz="2988">
                <a:solidFill>
                  <a:srgbClr val="737373"/>
                </a:solidFill>
              </a:rPr>
              <a:t>:</a:t>
            </a:r>
            <a:endParaRPr sz="2988">
              <a:solidFill>
                <a:srgbClr val="737373"/>
              </a:solidFill>
            </a:endParaRPr>
          </a:p>
          <a:p>
            <a:pPr lvl="2" marL="1106805" indent="-368934" defTabSz="48488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737373"/>
                </a:solidFill>
              </a:rPr>
              <a:t>Load balancing problem</a:t>
            </a:r>
            <a:endParaRPr sz="2988">
              <a:solidFill>
                <a:srgbClr val="737373"/>
              </a:solidFill>
            </a:endParaRPr>
          </a:p>
          <a:p>
            <a:pPr lvl="2" marL="1106805" indent="-368934" defTabSz="48488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737373"/>
                </a:solidFill>
              </a:rPr>
              <a:t>Message passing between processors causes deadlock</a:t>
            </a:r>
            <a:endParaRPr sz="2988">
              <a:solidFill>
                <a:srgbClr val="737373"/>
              </a:solidFill>
            </a:endParaRPr>
          </a:p>
          <a:p>
            <a:pPr lvl="2" marL="1106805" indent="-368934" defTabSz="48488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737373"/>
                </a:solidFill>
              </a:rPr>
              <a:t>Shared data must be copied between processors</a:t>
            </a:r>
          </a:p>
        </p:txBody>
      </p:sp>
      <p:sp>
        <p:nvSpPr>
          <p:cNvPr id="172" name="Shape 172"/>
          <p:cNvSpPr/>
          <p:nvPr/>
        </p:nvSpPr>
        <p:spPr>
          <a:xfrm>
            <a:off x="10642862" y="8773746"/>
            <a:ext cx="1849731" cy="535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558AAB"/>
                </a:solidFill>
              </a:rPr>
              <a:t>(Choi, 2014)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References</a:t>
            </a:r>
          </a:p>
        </p:txBody>
      </p:sp>
      <p:sp>
        <p:nvSpPr>
          <p:cNvPr id="175" name="Shape 1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 marL="275590" indent="-275590" defTabSz="362204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737373"/>
                </a:solidFill>
              </a:rPr>
              <a:t>Kaur, Mandeep, Kaur, Rajdeep. (September, 2013) A Comparative Analysis of SIMD and MIMD Architectures. International Journal of Advanced Research in Computer Science and Software Engineering (1151-1156). </a:t>
            </a:r>
            <a:r>
              <a:rPr sz="2232" u="sng">
                <a:solidFill>
                  <a:srgbClr val="737373"/>
                </a:solidFill>
                <a:hlinkClick r:id="rId3" invalidUrl="" action="" tgtFrame="" tooltip="" history="1" highlightClick="0" endSnd="0"/>
              </a:rPr>
              <a:t>http://www.ijarcsse.com/docs/papers/Volume_3/9_September2013/V3I9-0332.pdf</a:t>
            </a:r>
            <a:endParaRPr sz="2232">
              <a:solidFill>
                <a:srgbClr val="737373"/>
              </a:solidFill>
            </a:endParaRPr>
          </a:p>
          <a:p>
            <a:pPr lvl="0" marL="275590" indent="-275590" defTabSz="362204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737373"/>
                </a:solidFill>
              </a:rPr>
              <a:t>Choi, Ben. (2014) Introduction to MIMD Architectures </a:t>
            </a:r>
            <a:r>
              <a:rPr sz="2232" u="sng">
                <a:solidFill>
                  <a:srgbClr val="737373"/>
                </a:solidFill>
                <a:hlinkClick r:id="rId4" invalidUrl="" action="" tgtFrame="" tooltip="" history="1" highlightClick="0" endSnd="0"/>
              </a:rPr>
              <a:t>http://www2.latech.edu/~choi/Bens/Teaching/Development/Hardware/</a:t>
            </a:r>
            <a:endParaRPr sz="2232">
              <a:solidFill>
                <a:srgbClr val="737373"/>
              </a:solidFill>
            </a:endParaRPr>
          </a:p>
          <a:p>
            <a:pPr lvl="0" marL="275590" indent="-275590" defTabSz="362204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737373"/>
                </a:solidFill>
              </a:rPr>
              <a:t>Wojcik, Vlad. (2013)Taxonomy of Supercomputers </a:t>
            </a:r>
            <a:r>
              <a:rPr sz="2232" u="sng">
                <a:solidFill>
                  <a:srgbClr val="737373"/>
                </a:solidFill>
                <a:hlinkClick r:id="rId5" invalidUrl="" action="" tgtFrame="" tooltip="" history="1" highlightClick="0" endSnd="0"/>
              </a:rPr>
              <a:t>http://www.cosc.brocku.ca/Offerings/3P93/notes/2-Taxonomy.pdf</a:t>
            </a:r>
            <a:endParaRPr sz="2232">
              <a:solidFill>
                <a:srgbClr val="737373"/>
              </a:solidFill>
            </a:endParaRPr>
          </a:p>
          <a:p>
            <a:pPr lvl="0" marL="275590" indent="-275590" defTabSz="362204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737373"/>
                </a:solidFill>
              </a:rPr>
              <a:t>Sima, D., Fountain, T. J., Kacsuk, P.. Advanced Computer Architectures. Chaper 15 - Introduction to MIMD Architectures </a:t>
            </a:r>
            <a:r>
              <a:rPr sz="2232" u="sng">
                <a:solidFill>
                  <a:srgbClr val="737373"/>
                </a:solidFill>
                <a:hlinkClick r:id="rId6" invalidUrl="" action="" tgtFrame="" tooltip="" history="1" highlightClick="0" endSnd="0"/>
              </a:rPr>
              <a:t>http://eclass.uoa.gr/modules/document/file.php/D36/%CE%A3%CE%B7%CE%BC%CE%B5%CE%B9%CF%8E%CF%83%CE%B5%CE%B9%CF%82%20%CE%93%CE%B9%CE%AC%CE%BD%CE%BD%CE%B7%20%CE%9A%CE%BF%CF%84%CF%81%CF%8E%CE%BD%CE%B7%29/chap15%20SIMA%20MIMD.pdf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Parallelism Architectures</a:t>
            </a:r>
          </a:p>
        </p:txBody>
      </p:sp>
      <p:graphicFrame>
        <p:nvGraphicFramePr>
          <p:cNvPr id="60" name="Table 60"/>
          <p:cNvGraphicFramePr/>
          <p:nvPr/>
        </p:nvGraphicFramePr>
        <p:xfrm>
          <a:off x="1711709" y="3631027"/>
          <a:ext cx="9594082" cy="4002846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1916276"/>
                <a:gridCol w="1916276"/>
                <a:gridCol w="1916276"/>
                <a:gridCol w="1916276"/>
                <a:gridCol w="1916276"/>
              </a:tblGrid>
              <a:tr h="1330048">
                <a:tc>
                  <a:txBody>
                    <a:bodyPr/>
                    <a:lstStyle/>
                    <a:p>
                      <a:pPr lvl="0">
                        <a:defRPr sz="2813"/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13">
                          <a:solidFill>
                            <a:srgbClr val="FFFFFF"/>
                          </a:solidFill>
                        </a:rPr>
                        <a:t>Single Instruction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13">
                          <a:solidFill>
                            <a:srgbClr val="FFFFFF"/>
                          </a:solidFill>
                        </a:rPr>
                        <a:t>Multiple Instruction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13">
                          <a:solidFill>
                            <a:srgbClr val="FFFFFF"/>
                          </a:solidFill>
                        </a:rPr>
                        <a:t>Single Program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13">
                          <a:solidFill>
                            <a:srgbClr val="FFFFFF"/>
                          </a:solidFill>
                        </a:rPr>
                        <a:t>Multiple Program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1330048">
                <a:tc>
                  <a:txBody>
                    <a:bodyPr/>
                    <a:lstStyle/>
                    <a:p>
                      <a:pPr lvl="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13">
                          <a:solidFill>
                            <a:srgbClr val="FFFFFF"/>
                          </a:solidFill>
                        </a:rPr>
                        <a:t>Single Data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13">
                          <a:solidFill>
                            <a:srgbClr val="818181"/>
                          </a:solidFill>
                        </a:rPr>
                        <a:t>SISD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13">
                          <a:solidFill>
                            <a:srgbClr val="818181"/>
                          </a:solidFill>
                        </a:rPr>
                        <a:t>MISD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13">
                          <a:solidFill>
                            <a:srgbClr val="818181"/>
                          </a:solidFill>
                        </a:rPr>
                        <a:t>-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13">
                          <a:solidFill>
                            <a:srgbClr val="818181"/>
                          </a:solidFill>
                        </a:rPr>
                        <a:t>-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30048">
                <a:tc>
                  <a:txBody>
                    <a:bodyPr/>
                    <a:lstStyle/>
                    <a:p>
                      <a:pPr lvl="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13">
                          <a:solidFill>
                            <a:srgbClr val="FFFFFF"/>
                          </a:solidFill>
                        </a:rPr>
                        <a:t>Multiple Data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13">
                          <a:solidFill>
                            <a:srgbClr val="818181"/>
                          </a:solidFill>
                        </a:rPr>
                        <a:t>SIMD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213">
                          <a:solidFill>
                            <a:srgbClr val="818181"/>
                          </a:solidFill>
                        </a:rPr>
                        <a:t>MIMD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13">
                          <a:solidFill>
                            <a:srgbClr val="818181"/>
                          </a:solidFill>
                        </a:rPr>
                        <a:t>SPMD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13">
                          <a:solidFill>
                            <a:srgbClr val="818181"/>
                          </a:solidFill>
                        </a:rPr>
                        <a:t>MPMD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1" name="Shape 61"/>
          <p:cNvSpPr/>
          <p:nvPr/>
        </p:nvSpPr>
        <p:spPr>
          <a:xfrm>
            <a:off x="5545953" y="6101141"/>
            <a:ext cx="1887494" cy="17628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01600">
            <a:solidFill>
              <a:srgbClr val="90242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</p:spTree>
  </p:cSld>
  <p:clrMapOvr>
    <a:masterClrMapping/>
  </p:clrMapOvr>
  <p:transition spd="fast" advClick="1">
    <p:pull dir="l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2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Multiple Instruction, Multiple Data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Became popular in the 80s, when multiple processors became relatively inexpensive and easily accessible</a:t>
            </a:r>
            <a:endParaRPr sz="3600">
              <a:solidFill>
                <a:srgbClr val="737373"/>
              </a:solidFill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^Made possible by progress in integrated circuit technology and the </a:t>
            </a:r>
            <a:r>
              <a:rPr b="1" sz="3600">
                <a:solidFill>
                  <a:srgbClr val="737373"/>
                </a:solidFill>
              </a:rPr>
              <a:t>transputer</a:t>
            </a:r>
            <a:endParaRPr sz="3600">
              <a:solidFill>
                <a:srgbClr val="737373"/>
              </a:solidFill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By the 90s, MIMD computers with hundreds of processors became available</a:t>
            </a:r>
          </a:p>
        </p:txBody>
      </p:sp>
      <p:sp>
        <p:nvSpPr>
          <p:cNvPr id="67" name="Shape 67"/>
          <p:cNvSpPr/>
          <p:nvPr/>
        </p:nvSpPr>
        <p:spPr>
          <a:xfrm>
            <a:off x="7210042" y="8773746"/>
            <a:ext cx="5311382" cy="535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558AAB"/>
                </a:solidFill>
              </a:rPr>
              <a:t>(Sima, D., Fountain, T. J., Kacsuk, P.)</a:t>
            </a:r>
          </a:p>
        </p:txBody>
      </p:sp>
    </p:spTree>
  </p:cSld>
  <p:clrMapOvr>
    <a:masterClrMapping/>
  </p:clrMapOvr>
  <p:transition spd="slow" advClick="1"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Example Program Execution</a:t>
            </a:r>
          </a:p>
        </p:txBody>
      </p:sp>
      <p:pic>
        <p:nvPicPr>
          <p:cNvPr id="72" name="Screen Shot 2014-12-01 at 3.31.50 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89262" y="2719415"/>
            <a:ext cx="9226276" cy="5813370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/>
          <p:nvPr/>
        </p:nvSpPr>
        <p:spPr>
          <a:xfrm>
            <a:off x="10437554" y="8773746"/>
            <a:ext cx="2184147" cy="535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558AAB"/>
                </a:solidFill>
              </a:rPr>
              <a:t>(Wojcik, 2014)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MIMD</a:t>
            </a:r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Good at independent branching (if &amp; else)</a:t>
            </a:r>
            <a:endParaRPr sz="3600">
              <a:solidFill>
                <a:srgbClr val="737373"/>
              </a:solidFill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Poor at synchronization and communication </a:t>
            </a:r>
            <a:endParaRPr sz="3600">
              <a:solidFill>
                <a:srgbClr val="737373"/>
              </a:solidFill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(SIMD has opposite problem)</a:t>
            </a:r>
            <a:endParaRPr sz="3600">
              <a:solidFill>
                <a:srgbClr val="737373"/>
              </a:solidFill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MSIMD/MIMD systems solve this problem, but are expensive</a:t>
            </a:r>
          </a:p>
        </p:txBody>
      </p:sp>
      <p:sp>
        <p:nvSpPr>
          <p:cNvPr id="79" name="Shape 79"/>
          <p:cNvSpPr/>
          <p:nvPr/>
        </p:nvSpPr>
        <p:spPr>
          <a:xfrm>
            <a:off x="6131932" y="8773746"/>
            <a:ext cx="6375401" cy="535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558AAB"/>
                </a:solidFill>
              </a:rPr>
              <a:t>(Baig, El-Ghazawi, and Alexandridis, p.460)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MIMD</a:t>
            </a:r>
          </a:p>
        </p:txBody>
      </p:sp>
      <p:sp>
        <p:nvSpPr>
          <p:cNvPr id="84" name="Shape 8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Allows for more efficient execution of conditional statements because each processor can independently follow either decision path</a:t>
            </a:r>
            <a:endParaRPr sz="360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Generally more expensive and complex than SIMD</a:t>
            </a:r>
            <a:endParaRPr sz="360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Multiple decoders (one for each processor) </a:t>
            </a:r>
          </a:p>
        </p:txBody>
      </p:sp>
      <p:sp>
        <p:nvSpPr>
          <p:cNvPr id="85" name="Shape 85"/>
          <p:cNvSpPr/>
          <p:nvPr/>
        </p:nvSpPr>
        <p:spPr>
          <a:xfrm>
            <a:off x="9676456" y="8802203"/>
            <a:ext cx="2934005" cy="535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558AAB"/>
                </a:solidFill>
              </a:rPr>
              <a:t>(Kaur &amp; Kaur, 2013)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title"/>
          </p:nvPr>
        </p:nvSpPr>
        <p:spPr>
          <a:xfrm>
            <a:off x="1024003" y="151316"/>
            <a:ext cx="10541001" cy="2628901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Memory Architectures</a:t>
            </a:r>
          </a:p>
        </p:txBody>
      </p:sp>
      <p:sp>
        <p:nvSpPr>
          <p:cNvPr id="88" name="Shape 88"/>
          <p:cNvSpPr/>
          <p:nvPr>
            <p:ph type="body" idx="1"/>
          </p:nvPr>
        </p:nvSpPr>
        <p:spPr>
          <a:xfrm>
            <a:off x="1024003" y="2767516"/>
            <a:ext cx="10541001" cy="1371601"/>
          </a:xfrm>
          <a:prstGeom prst="rect">
            <a:avLst/>
          </a:prstGeom>
        </p:spPr>
        <p:txBody>
          <a:bodyPr/>
          <a:lstStyle/>
          <a:p>
            <a:pPr lvl="0" defTabSz="543305">
              <a:defRPr cap="none" sz="1800">
                <a:solidFill>
                  <a:srgbClr val="000000"/>
                </a:solidFill>
              </a:defRPr>
            </a:pPr>
            <a:r>
              <a:rPr cap="all" sz="4185">
                <a:solidFill>
                  <a:srgbClr val="558AAB"/>
                </a:solidFill>
              </a:rPr>
              <a:t>Shared Memory</a:t>
            </a:r>
            <a:endParaRPr cap="all" sz="4185">
              <a:solidFill>
                <a:srgbClr val="558AAB"/>
              </a:solidFill>
            </a:endParaRPr>
          </a:p>
          <a:p>
            <a:pPr lvl="0" defTabSz="543305">
              <a:defRPr cap="none" sz="1800">
                <a:solidFill>
                  <a:srgbClr val="000000"/>
                </a:solidFill>
              </a:defRPr>
            </a:pPr>
            <a:r>
              <a:rPr cap="all" sz="4185">
                <a:solidFill>
                  <a:srgbClr val="558AAB"/>
                </a:solidFill>
              </a:rPr>
              <a:t>Distributed Memory</a:t>
            </a:r>
          </a:p>
        </p:txBody>
      </p:sp>
      <p:sp>
        <p:nvSpPr>
          <p:cNvPr id="89" name="Shape 89"/>
          <p:cNvSpPr/>
          <p:nvPr/>
        </p:nvSpPr>
        <p:spPr>
          <a:xfrm>
            <a:off x="-249804" y="2842159"/>
            <a:ext cx="1742985" cy="669517"/>
          </a:xfrm>
          <a:prstGeom prst="rightArrow">
            <a:avLst>
              <a:gd name="adj1" fmla="val 32000"/>
              <a:gd name="adj2" fmla="val 121401"/>
            </a:avLst>
          </a:prstGeom>
          <a:solidFill>
            <a:srgbClr val="90242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Shared Memory</a:t>
            </a:r>
          </a:p>
        </p:txBody>
      </p:sp>
      <p:sp>
        <p:nvSpPr>
          <p:cNvPr id="92" name="Shape 92"/>
          <p:cNvSpPr/>
          <p:nvPr/>
        </p:nvSpPr>
        <p:spPr>
          <a:xfrm>
            <a:off x="4417204" y="4991100"/>
            <a:ext cx="4170392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DEDEDE"/>
                </a:solidFill>
              </a:rPr>
              <a:t>Interconnection Network</a:t>
            </a:r>
          </a:p>
        </p:txBody>
      </p:sp>
      <p:sp>
        <p:nvSpPr>
          <p:cNvPr id="93" name="Shape 93"/>
          <p:cNvSpPr/>
          <p:nvPr/>
        </p:nvSpPr>
        <p:spPr>
          <a:xfrm>
            <a:off x="1097675" y="2898489"/>
            <a:ext cx="3217132" cy="1270001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DEDEDE"/>
                </a:solidFill>
              </a:rPr>
              <a:t>Memory 1</a:t>
            </a:r>
          </a:p>
        </p:txBody>
      </p:sp>
      <p:sp>
        <p:nvSpPr>
          <p:cNvPr id="94" name="Shape 94"/>
          <p:cNvSpPr/>
          <p:nvPr/>
        </p:nvSpPr>
        <p:spPr>
          <a:xfrm>
            <a:off x="4893834" y="2898489"/>
            <a:ext cx="3217132" cy="1270001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DEDEDE"/>
                </a:solidFill>
              </a:rPr>
              <a:t>Memory 2</a:t>
            </a:r>
          </a:p>
        </p:txBody>
      </p:sp>
      <p:sp>
        <p:nvSpPr>
          <p:cNvPr id="95" name="Shape 95"/>
          <p:cNvSpPr/>
          <p:nvPr/>
        </p:nvSpPr>
        <p:spPr>
          <a:xfrm>
            <a:off x="8689993" y="2898489"/>
            <a:ext cx="3217132" cy="1270001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DEDEDE"/>
                </a:solidFill>
              </a:rPr>
              <a:t>Memory 3</a:t>
            </a:r>
          </a:p>
        </p:txBody>
      </p:sp>
      <p:sp>
        <p:nvSpPr>
          <p:cNvPr id="96" name="Shape 96"/>
          <p:cNvSpPr/>
          <p:nvPr/>
        </p:nvSpPr>
        <p:spPr>
          <a:xfrm>
            <a:off x="1097675" y="7083710"/>
            <a:ext cx="3217132" cy="1270001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DEDEDE"/>
                </a:solidFill>
              </a:rPr>
              <a:t>Processor 1</a:t>
            </a:r>
          </a:p>
        </p:txBody>
      </p:sp>
      <p:sp>
        <p:nvSpPr>
          <p:cNvPr id="97" name="Shape 97"/>
          <p:cNvSpPr/>
          <p:nvPr/>
        </p:nvSpPr>
        <p:spPr>
          <a:xfrm>
            <a:off x="4893834" y="7083710"/>
            <a:ext cx="3217132" cy="1270001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DEDEDE"/>
                </a:solidFill>
              </a:rPr>
              <a:t>Processor 2</a:t>
            </a:r>
          </a:p>
        </p:txBody>
      </p:sp>
      <p:sp>
        <p:nvSpPr>
          <p:cNvPr id="98" name="Shape 98"/>
          <p:cNvSpPr/>
          <p:nvPr/>
        </p:nvSpPr>
        <p:spPr>
          <a:xfrm>
            <a:off x="8689993" y="7083710"/>
            <a:ext cx="3217132" cy="1270001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DEDEDE"/>
                </a:solidFill>
              </a:rPr>
              <a:t>Processor 3</a:t>
            </a:r>
          </a:p>
        </p:txBody>
      </p:sp>
      <p:sp>
        <p:nvSpPr>
          <p:cNvPr id="99" name="Shape 99"/>
          <p:cNvSpPr/>
          <p:nvPr/>
        </p:nvSpPr>
        <p:spPr>
          <a:xfrm flipH="1" flipV="1">
            <a:off x="2794608" y="4074228"/>
            <a:ext cx="1903350" cy="1248689"/>
          </a:xfrm>
          <a:prstGeom prst="line">
            <a:avLst/>
          </a:prstGeom>
          <a:ln w="25400">
            <a:solidFill>
              <a:srgbClr val="577198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30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100" name="Shape 100"/>
          <p:cNvSpPr/>
          <p:nvPr/>
        </p:nvSpPr>
        <p:spPr>
          <a:xfrm flipH="1" flipV="1">
            <a:off x="7657491" y="6050713"/>
            <a:ext cx="1903350" cy="1248689"/>
          </a:xfrm>
          <a:prstGeom prst="line">
            <a:avLst/>
          </a:prstGeom>
          <a:ln w="25400">
            <a:solidFill>
              <a:srgbClr val="577198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30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101" name="Shape 101"/>
          <p:cNvSpPr/>
          <p:nvPr/>
        </p:nvSpPr>
        <p:spPr>
          <a:xfrm flipV="1">
            <a:off x="7939042" y="4176665"/>
            <a:ext cx="1340248" cy="1043815"/>
          </a:xfrm>
          <a:prstGeom prst="line">
            <a:avLst/>
          </a:prstGeom>
          <a:ln w="25400">
            <a:solidFill>
              <a:srgbClr val="577198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30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102" name="Shape 102"/>
          <p:cNvSpPr/>
          <p:nvPr/>
        </p:nvSpPr>
        <p:spPr>
          <a:xfrm flipV="1">
            <a:off x="2842540" y="5919531"/>
            <a:ext cx="1807486" cy="1250579"/>
          </a:xfrm>
          <a:prstGeom prst="line">
            <a:avLst/>
          </a:prstGeom>
          <a:ln w="25400">
            <a:solidFill>
              <a:srgbClr val="577198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30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103" name="Shape 103"/>
          <p:cNvSpPr/>
          <p:nvPr/>
        </p:nvSpPr>
        <p:spPr>
          <a:xfrm flipV="1">
            <a:off x="6502400" y="4176665"/>
            <a:ext cx="1" cy="1043815"/>
          </a:xfrm>
          <a:prstGeom prst="line">
            <a:avLst/>
          </a:prstGeom>
          <a:ln w="25400">
            <a:solidFill>
              <a:srgbClr val="577198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30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104" name="Shape 104"/>
          <p:cNvSpPr/>
          <p:nvPr/>
        </p:nvSpPr>
        <p:spPr>
          <a:xfrm flipV="1">
            <a:off x="6502400" y="6153150"/>
            <a:ext cx="1" cy="1043815"/>
          </a:xfrm>
          <a:prstGeom prst="line">
            <a:avLst/>
          </a:prstGeom>
          <a:ln w="25400">
            <a:solidFill>
              <a:srgbClr val="577198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30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105" name="Shape 105"/>
          <p:cNvSpPr/>
          <p:nvPr/>
        </p:nvSpPr>
        <p:spPr>
          <a:xfrm>
            <a:off x="10642862" y="8773746"/>
            <a:ext cx="1849731" cy="535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558AAB"/>
                </a:solidFill>
              </a:rPr>
              <a:t>(Choi, 2014)</a:t>
            </a:r>
          </a:p>
        </p:txBody>
      </p:sp>
    </p:spTree>
  </p:cSld>
  <p:clrMapOvr>
    <a:masterClrMapping/>
  </p:clrMapOvr>
  <p:transition spd="med" advClick="1">
    <p:dissolve/>
  </p:transition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Blueprint">
  <a:themeElements>
    <a:clrScheme name="Blueprint">
      <a:dk1>
        <a:srgbClr val="AB7655"/>
      </a:dk1>
      <a:lt1>
        <a:srgbClr val="558AAB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77198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ueprint">
  <a:themeElements>
    <a:clrScheme name="Bluepri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77198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