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771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177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543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764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938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72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41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016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911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991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84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2CFC-D2C8-9E4F-B315-B7235B2233CC}" type="datetimeFigureOut">
              <a:rPr kumimoji="1" lang="zh-CN" altLang="en-US" smtClean="0"/>
              <a:t>12/2/14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1A4F7-18CA-9942-8F46-E81E46B6AB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270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28LKWTzrI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kumimoji="1" lang="en-US" altLang="zh-CN" dirty="0" smtClean="0"/>
              <a:t>NVIDIA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Tesla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GPU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Zhuting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Xue</a:t>
            </a:r>
            <a:endParaRPr kumimoji="1" lang="en-US" altLang="zh-CN" dirty="0" smtClean="0"/>
          </a:p>
          <a:p>
            <a:r>
              <a:rPr kumimoji="1" lang="en-US" altLang="zh-CN" dirty="0" smtClean="0"/>
              <a:t>EE126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485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Reference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61984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0"/>
              </a:spcAft>
            </a:pPr>
            <a:r>
              <a:rPr lang="en-US" altLang="zh-CN" kern="100" dirty="0">
                <a:latin typeface="Times New Roman"/>
                <a:cs typeface="Times New Roman"/>
              </a:rPr>
              <a:t>[1</a:t>
            </a:r>
            <a:r>
              <a:rPr lang="en-US" altLang="zh-CN" kern="100" dirty="0" smtClean="0">
                <a:latin typeface="Times New Roman"/>
                <a:cs typeface="Times New Roman"/>
              </a:rPr>
              <a:t>]</a:t>
            </a:r>
            <a:r>
              <a:rPr lang="en-US" altLang="zh-CN" kern="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Maciol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Pawel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and Krzysztof </a:t>
            </a:r>
            <a:r>
              <a:rPr lang="en-US" altLang="zh-CN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Banas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"Testing tesla architecture for scientific computing: The performance of matrix-vector product." </a:t>
            </a:r>
            <a:r>
              <a:rPr lang="en-US" altLang="zh-CN" i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Computer Science and Information Technology, 2008. IMCSIT 2008. International </a:t>
            </a:r>
            <a:r>
              <a:rPr lang="en-US" altLang="zh-CN" i="1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Multiconference</a:t>
            </a:r>
            <a:r>
              <a:rPr lang="en-US" altLang="zh-CN" i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on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IEEE, 2008.</a:t>
            </a:r>
            <a:endParaRPr lang="en-US" altLang="zh-CN" kern="100" dirty="0">
              <a:latin typeface="Cambria"/>
              <a:cs typeface="Times New Roman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altLang="zh-CN" kern="100" dirty="0">
                <a:latin typeface="Times New Roman"/>
                <a:cs typeface="Times New Roman"/>
              </a:rPr>
              <a:t>[2</a:t>
            </a:r>
            <a:r>
              <a:rPr lang="en-US" altLang="zh-CN" kern="100" dirty="0" smtClean="0">
                <a:latin typeface="Times New Roman"/>
                <a:cs typeface="Times New Roman"/>
              </a:rPr>
              <a:t>]</a:t>
            </a:r>
            <a:r>
              <a:rPr lang="en-US" altLang="zh-CN" kern="0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Andreyev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A., A. </a:t>
            </a:r>
            <a:r>
              <a:rPr lang="en-US" altLang="zh-CN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Sitek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and A. </a:t>
            </a:r>
            <a:r>
              <a:rPr lang="en-US" altLang="zh-CN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Celler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"Acceleration of blob-based iterative reconstruction algorithm using Tesla GPU." </a:t>
            </a:r>
            <a:r>
              <a:rPr lang="en-US" altLang="zh-CN" i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Nuclear Science Symposium Conference Record (NSS/MIC), 2009 IEEE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IEEE, 2009.</a:t>
            </a:r>
            <a:endParaRPr lang="en-US" altLang="zh-CN" kern="100" dirty="0">
              <a:latin typeface="Cambria"/>
              <a:cs typeface="Times New Roman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altLang="zh-CN" kern="100" dirty="0">
                <a:latin typeface="Times New Roman"/>
                <a:cs typeface="Times New Roman"/>
              </a:rPr>
              <a:t>[3</a:t>
            </a:r>
            <a:r>
              <a:rPr lang="en-US" altLang="zh-CN" kern="100" dirty="0" smtClean="0">
                <a:latin typeface="Times New Roman"/>
                <a:cs typeface="Times New Roman"/>
              </a:rPr>
              <a:t>]</a:t>
            </a:r>
            <a:r>
              <a:rPr lang="en-US" altLang="zh-CN" kern="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Lindholm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Erik, et al. "NVIDIA Tesla: A unified graphics and computing architecture." </a:t>
            </a:r>
            <a:r>
              <a:rPr lang="en-US" altLang="zh-CN" i="1" kern="0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Ieee</a:t>
            </a:r>
            <a:r>
              <a:rPr lang="en-US" altLang="zh-CN" i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Micro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 28.2 (2008): 39-55.</a:t>
            </a:r>
            <a:endParaRPr lang="en-US" altLang="zh-CN" kern="100" dirty="0">
              <a:latin typeface="Cambria"/>
              <a:cs typeface="Times New Roman"/>
            </a:endParaRPr>
          </a:p>
          <a:p>
            <a:pPr marL="228600" indent="-228600" algn="just">
              <a:spcAft>
                <a:spcPts val="0"/>
              </a:spcAft>
            </a:pPr>
            <a:r>
              <a:rPr lang="en-US" altLang="zh-CN" kern="100" dirty="0">
                <a:latin typeface="Times New Roman"/>
                <a:cs typeface="Times New Roman"/>
              </a:rPr>
              <a:t>[4</a:t>
            </a:r>
            <a:r>
              <a:rPr lang="en-US" altLang="zh-CN" kern="100" dirty="0" smtClean="0">
                <a:latin typeface="Times New Roman"/>
                <a:cs typeface="Times New Roman"/>
              </a:rPr>
              <a:t>]</a:t>
            </a:r>
            <a:r>
              <a:rPr lang="en-US" altLang="zh-CN" kern="0" dirty="0" err="1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Heinecke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Alexander. "Accelerators in scientific computing is it worth the effort?." </a:t>
            </a:r>
            <a:r>
              <a:rPr lang="en-US" altLang="zh-CN" i="1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High Performance Computing and Simulation (HPCS), 2013 International Conference on</a:t>
            </a:r>
            <a:r>
              <a:rPr lang="en-US" altLang="zh-CN" kern="0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 IEEE, 2013.</a:t>
            </a:r>
            <a:endParaRPr lang="en-US" altLang="zh-CN" kern="100" dirty="0">
              <a:latin typeface="Cambr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0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GPU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G</a:t>
            </a:r>
            <a:r>
              <a:rPr lang="en-US" altLang="zh-CN" dirty="0" smtClean="0"/>
              <a:t>raphics </a:t>
            </a:r>
            <a:r>
              <a:rPr lang="en-US" altLang="zh-CN" b="1" dirty="0" smtClean="0">
                <a:solidFill>
                  <a:srgbClr val="FF0000"/>
                </a:solidFill>
              </a:rPr>
              <a:t>P</a:t>
            </a:r>
            <a:r>
              <a:rPr lang="en-US" altLang="zh-CN" dirty="0" smtClean="0"/>
              <a:t>rocessing </a:t>
            </a:r>
            <a:r>
              <a:rPr lang="en-US" altLang="zh-CN" b="1" dirty="0" smtClean="0">
                <a:solidFill>
                  <a:srgbClr val="FF0000"/>
                </a:solidFill>
              </a:rPr>
              <a:t>U</a:t>
            </a:r>
            <a:r>
              <a:rPr lang="en-US" altLang="zh-CN" dirty="0" smtClean="0"/>
              <a:t>nit</a:t>
            </a:r>
            <a:r>
              <a:rPr lang="en-US" altLang="zh-CN" dirty="0" smtClean="0">
                <a:effectLst/>
              </a:rPr>
              <a:t> 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The "brain" of graphics, which determines the quality of performance of the graphics</a:t>
            </a:r>
            <a:r>
              <a:rPr lang="en-US" altLang="zh-CN" dirty="0" smtClean="0">
                <a:effectLst/>
              </a:rPr>
              <a:t> </a:t>
            </a:r>
          </a:p>
          <a:p>
            <a:endParaRPr kumimoji="1" lang="zh-CN" altLang="en-US" dirty="0" smtClean="0"/>
          </a:p>
          <a:p>
            <a:endParaRPr kumimoji="1" lang="zh-CN" altLang="en-US" dirty="0"/>
          </a:p>
        </p:txBody>
      </p:sp>
      <p:pic>
        <p:nvPicPr>
          <p:cNvPr id="5" name="内容占位符 4" descr="PUs have thousands of cores to process parallel workloads efficiently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1790" b="-31790"/>
          <a:stretch/>
        </p:blipFill>
        <p:spPr bwMode="auto">
          <a:xfrm>
            <a:off x="4648200" y="1216441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338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zh-CN" dirty="0"/>
              <a:t>NVIDIA</a:t>
            </a:r>
            <a:r>
              <a:rPr lang="en-US" altLang="zh-CN" dirty="0" smtClean="0">
                <a:effectLst/>
              </a:rPr>
              <a:t> Tesla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NVIDIA</a:t>
            </a:r>
          </a:p>
          <a:p>
            <a:pPr marL="400050" lvl="1" indent="0">
              <a:buNone/>
            </a:pP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is a </a:t>
            </a:r>
            <a:r>
              <a:rPr lang="en-US" altLang="zh-CN" b="1" dirty="0">
                <a:solidFill>
                  <a:srgbClr val="FF0000"/>
                </a:solidFill>
              </a:rPr>
              <a:t>company</a:t>
            </a:r>
            <a:r>
              <a:rPr lang="en-US" altLang="zh-CN" dirty="0"/>
              <a:t>, which designs graphics chip and chipset-based semiconductor</a:t>
            </a:r>
            <a:r>
              <a:rPr lang="en-US" altLang="zh-CN" dirty="0" smtClean="0">
                <a:effectLst/>
              </a:rPr>
              <a:t> ,</a:t>
            </a:r>
            <a:r>
              <a:rPr lang="en-US" altLang="zh-CN" dirty="0"/>
              <a:t> </a:t>
            </a:r>
            <a:r>
              <a:rPr lang="zh-CN" altLang="en-US" dirty="0" smtClean="0"/>
              <a:t> </a:t>
            </a:r>
            <a:r>
              <a:rPr lang="en-US" altLang="zh-CN" dirty="0" smtClean="0"/>
              <a:t>also</a:t>
            </a:r>
            <a:r>
              <a:rPr lang="zh-CN" altLang="en-US" dirty="0" smtClean="0"/>
              <a:t> </a:t>
            </a:r>
            <a:r>
              <a:rPr lang="en-US" altLang="zh-CN" dirty="0" smtClean="0"/>
              <a:t>achieving </a:t>
            </a:r>
            <a:r>
              <a:rPr lang="en-US" altLang="zh-CN" dirty="0"/>
              <a:t>a lot of breakthroughs in </a:t>
            </a:r>
            <a:r>
              <a:rPr lang="en-US" altLang="zh-CN" b="1" dirty="0">
                <a:solidFill>
                  <a:srgbClr val="FF0000"/>
                </a:solidFill>
              </a:rPr>
              <a:t>parallel </a:t>
            </a:r>
            <a:r>
              <a:rPr lang="en-US" altLang="zh-CN" b="1" dirty="0" smtClean="0">
                <a:solidFill>
                  <a:srgbClr val="FF0000"/>
                </a:solidFill>
              </a:rPr>
              <a:t>processing.</a:t>
            </a:r>
            <a:r>
              <a:rPr lang="en-US" altLang="zh-CN" b="1" dirty="0" smtClean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Tesla</a:t>
            </a:r>
            <a:r>
              <a:rPr lang="en-US" altLang="zh-CN" dirty="0"/>
              <a:t> </a:t>
            </a: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is </a:t>
            </a:r>
            <a:r>
              <a:rPr lang="en-US" altLang="zh-CN" dirty="0"/>
              <a:t>a </a:t>
            </a:r>
            <a:r>
              <a:rPr lang="en-US" altLang="zh-CN" b="1" dirty="0">
                <a:solidFill>
                  <a:srgbClr val="FF0000"/>
                </a:solidFill>
              </a:rPr>
              <a:t>GPU</a:t>
            </a:r>
            <a:r>
              <a:rPr lang="en-US" altLang="zh-CN" dirty="0"/>
              <a:t> </a:t>
            </a:r>
            <a:r>
              <a:rPr lang="en-US" altLang="zh-CN" dirty="0" smtClean="0"/>
              <a:t>produced by </a:t>
            </a:r>
            <a:r>
              <a:rPr lang="en-US" altLang="zh-CN" dirty="0"/>
              <a:t>NVIDIA, which is designed for </a:t>
            </a:r>
            <a:r>
              <a:rPr lang="en-US" altLang="zh-CN" b="1" dirty="0">
                <a:solidFill>
                  <a:srgbClr val="FF0000"/>
                </a:solidFill>
              </a:rPr>
              <a:t>large-scale parallel </a:t>
            </a:r>
            <a:r>
              <a:rPr lang="en-US" altLang="zh-CN" b="1" dirty="0" smtClean="0">
                <a:solidFill>
                  <a:srgbClr val="FF0000"/>
                </a:solidFill>
              </a:rPr>
              <a:t>computer</a:t>
            </a:r>
            <a:r>
              <a:rPr lang="zh-CN" altLang="zh-CN" dirty="0"/>
              <a:t>;</a:t>
            </a:r>
            <a:r>
              <a:rPr lang="en-US" altLang="zh-CN" dirty="0" smtClean="0"/>
              <a:t>mostly </a:t>
            </a:r>
            <a:r>
              <a:rPr lang="en-US" altLang="zh-CN" dirty="0"/>
              <a:t>work for science research in </a:t>
            </a:r>
            <a:r>
              <a:rPr lang="en-US" altLang="zh-CN" dirty="0" smtClean="0"/>
              <a:t>labs</a:t>
            </a:r>
            <a:r>
              <a:rPr lang="en-US" altLang="zh-CN" dirty="0"/>
              <a:t>.</a:t>
            </a:r>
            <a:endParaRPr kumimoji="1" lang="zh-CN" altLang="en-US" dirty="0"/>
          </a:p>
        </p:txBody>
      </p:sp>
      <p:pic>
        <p:nvPicPr>
          <p:cNvPr id="5" name="图片 4" descr="Screen Shot 2014-12-01 at 12.3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280848"/>
            <a:ext cx="30480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3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GPU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CPU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In NVIDIA’s design, the GPU </a:t>
            </a:r>
            <a:r>
              <a:rPr lang="en-US" altLang="zh-CN" b="1" dirty="0">
                <a:solidFill>
                  <a:srgbClr val="FF0000"/>
                </a:solidFill>
              </a:rPr>
              <a:t>cooperates</a:t>
            </a:r>
            <a:r>
              <a:rPr lang="en-US" altLang="zh-CN" dirty="0"/>
              <a:t> with CPU to </a:t>
            </a:r>
            <a:r>
              <a:rPr lang="en-US" altLang="zh-CN" b="1" dirty="0">
                <a:solidFill>
                  <a:srgbClr val="FF0000"/>
                </a:solidFill>
              </a:rPr>
              <a:t>accelerate</a:t>
            </a:r>
            <a:r>
              <a:rPr lang="en-US" altLang="zh-CN" dirty="0"/>
              <a:t> scientific and other applications. </a:t>
            </a:r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602986" y="3940639"/>
            <a:ext cx="7684678" cy="806911"/>
            <a:chOff x="0" y="-283290"/>
            <a:chExt cx="6400800" cy="551895"/>
          </a:xfrm>
        </p:grpSpPr>
        <p:cxnSp>
          <p:nvCxnSpPr>
            <p:cNvPr id="5" name="直线箭头连接符 4"/>
            <p:cNvCxnSpPr/>
            <p:nvPr/>
          </p:nvCxnSpPr>
          <p:spPr>
            <a:xfrm flipH="1">
              <a:off x="533400" y="136408"/>
              <a:ext cx="2133600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 5"/>
            <p:cNvGrpSpPr/>
            <p:nvPr/>
          </p:nvGrpSpPr>
          <p:grpSpPr>
            <a:xfrm>
              <a:off x="0" y="-283290"/>
              <a:ext cx="6400800" cy="551895"/>
              <a:chOff x="0" y="253920"/>
              <a:chExt cx="6400800" cy="551895"/>
            </a:xfrm>
            <a:noFill/>
          </p:grpSpPr>
          <p:grpSp>
            <p:nvGrpSpPr>
              <p:cNvPr id="7" name="组 6"/>
              <p:cNvGrpSpPr/>
              <p:nvPr/>
            </p:nvGrpSpPr>
            <p:grpSpPr>
              <a:xfrm>
                <a:off x="0" y="253920"/>
                <a:ext cx="6400800" cy="551895"/>
                <a:chOff x="0" y="-283290"/>
                <a:chExt cx="6400800" cy="551895"/>
              </a:xfrm>
              <a:grpFill/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2667000" y="0"/>
                  <a:ext cx="1295400" cy="268605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ea typeface="宋体"/>
                      <a:cs typeface="Times New Roman"/>
                    </a:rPr>
                    <a:t>Application Code</a:t>
                  </a:r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0" y="0"/>
                  <a:ext cx="533400" cy="268605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GPU</a:t>
                  </a: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>
                <a:xfrm>
                  <a:off x="5943600" y="0"/>
                  <a:ext cx="457200" cy="26860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CPU</a:t>
                  </a:r>
                </a:p>
              </p:txBody>
            </p:sp>
            <p:cxnSp>
              <p:nvCxnSpPr>
                <p:cNvPr id="12" name="直线箭头连接符 11"/>
                <p:cNvCxnSpPr/>
                <p:nvPr/>
              </p:nvCxnSpPr>
              <p:spPr>
                <a:xfrm>
                  <a:off x="3962400" y="145850"/>
                  <a:ext cx="1981200" cy="0"/>
                </a:xfrm>
                <a:prstGeom prst="straightConnector1">
                  <a:avLst/>
                </a:prstGeom>
                <a:grpFill/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/>
                <p:cNvSpPr txBox="1"/>
                <p:nvPr/>
              </p:nvSpPr>
              <p:spPr>
                <a:xfrm>
                  <a:off x="774868" y="-283290"/>
                  <a:ext cx="1723993" cy="53721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ea typeface="宋体"/>
                      <a:cs typeface="Times New Roman"/>
                    </a:rPr>
                    <a:t>Compute-Intensive Functions</a:t>
                  </a: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200" kern="100" dirty="0">
                      <a:effectLst/>
                      <a:ea typeface="宋体"/>
                      <a:cs typeface="Times New Roman"/>
                    </a:rPr>
                    <a:t>5% of code</a:t>
                  </a:r>
                </a:p>
              </p:txBody>
            </p:sp>
          </p:grpSp>
          <p:sp>
            <p:nvSpPr>
              <p:cNvPr id="8" name="文本框 7"/>
              <p:cNvSpPr txBox="1"/>
              <p:nvPr/>
            </p:nvSpPr>
            <p:spPr>
              <a:xfrm>
                <a:off x="4054389" y="253923"/>
                <a:ext cx="1675549" cy="537210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宋体"/>
                    <a:cs typeface="Times New Roman"/>
                  </a:rPr>
                  <a:t>Rest of Sequential CPU Code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en-US" sz="1200" kern="100" dirty="0">
                    <a:effectLst/>
                    <a:ea typeface="宋体"/>
                    <a:cs typeface="Times New Roman"/>
                  </a:rPr>
                  <a:t>95% of code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64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zh-CN" dirty="0" smtClean="0"/>
              <a:t>GPU Architecture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454701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zh-CN" b="1" dirty="0" smtClean="0">
                <a:solidFill>
                  <a:srgbClr val="FF0000"/>
                </a:solidFill>
              </a:rPr>
              <a:t>Dynamic</a:t>
            </a:r>
            <a:r>
              <a:rPr kumimoji="1" lang="zh-CN" altLang="en-US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Parallelism</a:t>
            </a:r>
          </a:p>
          <a:p>
            <a:pPr marL="400050" lvl="1" indent="0">
              <a:buNone/>
            </a:pP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dirty="0" smtClean="0"/>
              <a:t>All </a:t>
            </a:r>
            <a:r>
              <a:rPr lang="en-US" altLang="zh-CN" b="1" dirty="0">
                <a:solidFill>
                  <a:srgbClr val="FF0000"/>
                </a:solidFill>
              </a:rPr>
              <a:t>child</a:t>
            </a:r>
            <a:r>
              <a:rPr lang="en-US" altLang="zh-CN" dirty="0"/>
              <a:t> launches must complete in order for the </a:t>
            </a:r>
            <a:r>
              <a:rPr lang="en-US" altLang="zh-CN" b="1" dirty="0">
                <a:solidFill>
                  <a:srgbClr val="FF0000"/>
                </a:solidFill>
              </a:rPr>
              <a:t>parent</a:t>
            </a:r>
            <a:r>
              <a:rPr lang="en-US" altLang="zh-CN" dirty="0"/>
              <a:t> kernel to be seen as completed</a:t>
            </a:r>
            <a:r>
              <a:rPr lang="en-US" altLang="zh-CN" dirty="0" smtClean="0">
                <a:effectLst/>
              </a:rPr>
              <a:t> </a:t>
            </a:r>
          </a:p>
          <a:p>
            <a:pPr marL="400050" lvl="1" indent="0">
              <a:buNone/>
            </a:pPr>
            <a:endParaRPr lang="en-US" altLang="zh-CN" dirty="0" smtClean="0"/>
          </a:p>
          <a:p>
            <a:pPr marL="400050" lvl="1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en-US" altLang="zh-CN" b="1" dirty="0" smtClean="0">
                <a:solidFill>
                  <a:srgbClr val="FF0000"/>
                </a:solidFill>
              </a:rPr>
              <a:t>ecursion</a:t>
            </a:r>
            <a:r>
              <a:rPr lang="en-US" altLang="zh-CN" dirty="0"/>
              <a:t>, </a:t>
            </a:r>
            <a:r>
              <a:rPr lang="en-US" altLang="zh-CN" b="1" dirty="0">
                <a:solidFill>
                  <a:srgbClr val="FF0000"/>
                </a:solidFill>
              </a:rPr>
              <a:t>irregular loop structure</a:t>
            </a:r>
            <a:r>
              <a:rPr lang="en-US" altLang="zh-CN" dirty="0"/>
              <a:t> or other structures that do not fit a flat, single-level parallelism can be more transparently expressed.</a:t>
            </a:r>
          </a:p>
          <a:p>
            <a:pPr marL="400050" lvl="1" indent="0">
              <a:buNone/>
            </a:pPr>
            <a:endParaRPr lang="en-US" altLang="zh-CN" dirty="0" smtClean="0">
              <a:effectLst/>
            </a:endParaRPr>
          </a:p>
          <a:p>
            <a:endParaRPr kumimoji="1" lang="zh-CN" altLang="en-US" dirty="0"/>
          </a:p>
        </p:txBody>
      </p:sp>
      <p:grpSp>
        <p:nvGrpSpPr>
          <p:cNvPr id="4" name="组 3"/>
          <p:cNvGrpSpPr/>
          <p:nvPr/>
        </p:nvGrpSpPr>
        <p:grpSpPr>
          <a:xfrm>
            <a:off x="5213208" y="2831127"/>
            <a:ext cx="3324969" cy="1274186"/>
            <a:chOff x="0" y="0"/>
            <a:chExt cx="2819400" cy="805815"/>
          </a:xfrm>
        </p:grpSpPr>
        <p:sp>
          <p:nvSpPr>
            <p:cNvPr id="5" name="文本框 4"/>
            <p:cNvSpPr txBox="1"/>
            <p:nvPr/>
          </p:nvSpPr>
          <p:spPr>
            <a:xfrm>
              <a:off x="0" y="268605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CPU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43000" y="268605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B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43000" y="0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A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86000" y="0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X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86000" y="268605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Y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86000" y="537210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Z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43000" y="537210"/>
              <a:ext cx="533400" cy="2686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2000" kern="100">
                  <a:effectLst/>
                  <a:ea typeface="宋体"/>
                  <a:cs typeface="Times New Roman"/>
                </a:rPr>
                <a:t>C</a:t>
              </a:r>
            </a:p>
          </p:txBody>
        </p:sp>
        <p:cxnSp>
          <p:nvCxnSpPr>
            <p:cNvPr id="12" name="直线箭头连接符 11"/>
            <p:cNvCxnSpPr/>
            <p:nvPr/>
          </p:nvCxnSpPr>
          <p:spPr>
            <a:xfrm flipV="1">
              <a:off x="533400" y="0"/>
              <a:ext cx="609600" cy="26860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箭头连接符 12"/>
            <p:cNvCxnSpPr/>
            <p:nvPr/>
          </p:nvCxnSpPr>
          <p:spPr>
            <a:xfrm>
              <a:off x="533400" y="537210"/>
              <a:ext cx="609600" cy="26797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箭头连接符 13"/>
            <p:cNvCxnSpPr/>
            <p:nvPr/>
          </p:nvCxnSpPr>
          <p:spPr>
            <a:xfrm flipV="1">
              <a:off x="1676400" y="0"/>
              <a:ext cx="609600" cy="26860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14"/>
            <p:cNvCxnSpPr/>
            <p:nvPr/>
          </p:nvCxnSpPr>
          <p:spPr>
            <a:xfrm>
              <a:off x="1676400" y="537210"/>
              <a:ext cx="609600" cy="26797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878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GPU Architecture</a:t>
            </a:r>
            <a:endParaRPr kumimoji="1" lang="zh-CN" altLang="en-US" dirty="0"/>
          </a:p>
        </p:txBody>
      </p:sp>
      <p:sp>
        <p:nvSpPr>
          <p:cNvPr id="181" name="内容占位符 180"/>
          <p:cNvSpPr>
            <a:spLocks noGrp="1"/>
          </p:cNvSpPr>
          <p:nvPr>
            <p:ph sz="half" idx="1"/>
          </p:nvPr>
        </p:nvSpPr>
        <p:spPr>
          <a:xfrm>
            <a:off x="0" y="1329614"/>
            <a:ext cx="4203628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b="1" dirty="0" smtClean="0">
                <a:solidFill>
                  <a:srgbClr val="FF0000"/>
                </a:solidFill>
              </a:rPr>
              <a:t>Host </a:t>
            </a:r>
            <a:r>
              <a:rPr lang="en-US" altLang="zh-CN" sz="1600" b="1" dirty="0">
                <a:solidFill>
                  <a:srgbClr val="FF0000"/>
                </a:solidFill>
              </a:rPr>
              <a:t>interface and Compute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Work Distribution</a:t>
            </a:r>
          </a:p>
          <a:p>
            <a:pPr marL="400050" lvl="1" indent="0"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G</a:t>
            </a:r>
            <a:r>
              <a:rPr lang="en-US" altLang="zh-CN" sz="1400" dirty="0" smtClean="0">
                <a:solidFill>
                  <a:srgbClr val="FF0000"/>
                </a:solidFill>
              </a:rPr>
              <a:t>etting </a:t>
            </a:r>
            <a:r>
              <a:rPr lang="en-US" altLang="zh-CN" sz="1400" dirty="0">
                <a:solidFill>
                  <a:srgbClr val="FF0000"/>
                </a:solidFill>
              </a:rPr>
              <a:t>instructions and data </a:t>
            </a:r>
            <a:r>
              <a:rPr lang="en-US" altLang="zh-CN" sz="1400" dirty="0"/>
              <a:t>from the host CPU and its main memory; </a:t>
            </a:r>
            <a:r>
              <a:rPr lang="en-US" altLang="zh-CN" sz="1400" dirty="0" smtClean="0"/>
              <a:t>also </a:t>
            </a:r>
            <a:r>
              <a:rPr lang="en-US" altLang="zh-CN" sz="1400" dirty="0"/>
              <a:t>manage the threads of execution by assigning groups of threads to processor clusters and performing context switching; 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600" b="1" dirty="0" smtClean="0">
                <a:solidFill>
                  <a:srgbClr val="FF0000"/>
                </a:solidFill>
              </a:rPr>
              <a:t>TPC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1600" dirty="0" smtClean="0">
                <a:solidFill>
                  <a:srgbClr val="FF0000"/>
                </a:solidFill>
              </a:rPr>
              <a:t>texture/processor cluster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en-US" altLang="zh-CN" sz="1400" dirty="0"/>
              <a:t>A</a:t>
            </a:r>
            <a:r>
              <a:rPr lang="en-US" altLang="zh-CN" sz="1400" dirty="0" smtClean="0"/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basic building block </a:t>
            </a:r>
            <a:r>
              <a:rPr lang="en-US" altLang="zh-CN" sz="1400" dirty="0"/>
              <a:t>of Tesla architecture GPUs (a single GPU can have from one to eight TPCs); 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600" b="1" dirty="0" smtClean="0">
                <a:solidFill>
                  <a:srgbClr val="FF0000"/>
                </a:solidFill>
              </a:rPr>
              <a:t>SM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(</a:t>
            </a:r>
            <a:r>
              <a:rPr lang="en-US" altLang="zh-CN" sz="1600" dirty="0">
                <a:solidFill>
                  <a:srgbClr val="FF0000"/>
                </a:solidFill>
              </a:rPr>
              <a:t>S</a:t>
            </a:r>
            <a:r>
              <a:rPr lang="en-US" altLang="zh-CN" sz="1600" dirty="0" smtClean="0">
                <a:solidFill>
                  <a:srgbClr val="FF0000"/>
                </a:solidFill>
              </a:rPr>
              <a:t>treaming Multiprocessor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</a:p>
          <a:p>
            <a:pPr marL="400050" lvl="1" indent="0">
              <a:buNone/>
            </a:pPr>
            <a:r>
              <a:rPr lang="en-US" altLang="zh-CN" sz="1400" dirty="0"/>
              <a:t>A</a:t>
            </a:r>
            <a:r>
              <a:rPr lang="en-US" altLang="zh-CN" sz="1400" dirty="0" smtClean="0"/>
              <a:t> </a:t>
            </a:r>
            <a:r>
              <a:rPr lang="en-US" altLang="zh-CN" sz="1400" dirty="0"/>
              <a:t>part of TPC, consisting of eight </a:t>
            </a:r>
            <a:r>
              <a:rPr lang="en-US" altLang="zh-CN" sz="1400" dirty="0">
                <a:solidFill>
                  <a:srgbClr val="FF0000"/>
                </a:solidFill>
              </a:rPr>
              <a:t>streaming processor cores</a:t>
            </a:r>
            <a:r>
              <a:rPr lang="en-US" altLang="zh-CN" sz="1400" dirty="0"/>
              <a:t>, two special </a:t>
            </a:r>
            <a:r>
              <a:rPr lang="en-US" altLang="zh-CN" sz="1400" dirty="0">
                <a:solidFill>
                  <a:srgbClr val="FF0000"/>
                </a:solidFill>
              </a:rPr>
              <a:t>function units </a:t>
            </a:r>
            <a:r>
              <a:rPr lang="en-US" altLang="zh-CN" sz="1400" dirty="0"/>
              <a:t>(for performing interpolation and approximate evaluation of trigonometric functions, logarithms, etc.), a multithreaded instruction fetch and issue unit, two caches and a pool of shared memory; </a:t>
            </a:r>
            <a:endParaRPr lang="en-US" altLang="zh-CN" sz="1400" dirty="0" smtClean="0"/>
          </a:p>
          <a:p>
            <a:pPr marL="0" indent="0">
              <a:buNone/>
            </a:pPr>
            <a:r>
              <a:rPr lang="en-US" altLang="zh-CN" sz="1600" b="1" dirty="0" smtClean="0">
                <a:solidFill>
                  <a:srgbClr val="FF0000"/>
                </a:solidFill>
              </a:rPr>
              <a:t>Texture unit</a:t>
            </a:r>
          </a:p>
          <a:p>
            <a:pPr marL="400050" lvl="1" indent="0">
              <a:buNone/>
            </a:pPr>
            <a:r>
              <a:rPr lang="en-US" altLang="zh-CN" sz="1400" dirty="0" smtClean="0"/>
              <a:t>Each </a:t>
            </a:r>
            <a:r>
              <a:rPr lang="en-US" altLang="zh-CN" sz="1400" dirty="0"/>
              <a:t>unit is shared by two </a:t>
            </a:r>
            <a:r>
              <a:rPr lang="en-US" altLang="zh-CN" sz="1400" dirty="0" smtClean="0"/>
              <a:t>SMs, </a:t>
            </a:r>
            <a:r>
              <a:rPr lang="en-US" altLang="zh-CN" sz="1400" dirty="0"/>
              <a:t>the unit plays its part in </a:t>
            </a:r>
            <a:r>
              <a:rPr lang="en-US" altLang="zh-CN" sz="1400" dirty="0">
                <a:solidFill>
                  <a:srgbClr val="FF0000"/>
                </a:solidFill>
              </a:rPr>
              <a:t>graphics calculations</a:t>
            </a:r>
            <a:r>
              <a:rPr lang="en-US" altLang="zh-CN" sz="1400" dirty="0"/>
              <a:t> and is equipped with L1 </a:t>
            </a:r>
            <a:r>
              <a:rPr lang="en-US" altLang="zh-CN" sz="1400" dirty="0">
                <a:solidFill>
                  <a:srgbClr val="FF0000"/>
                </a:solidFill>
              </a:rPr>
              <a:t>cache memory </a:t>
            </a:r>
            <a:r>
              <a:rPr lang="en-US" altLang="zh-CN" sz="1400" dirty="0"/>
              <a:t>accessible from SPs; Level 2 Cache memory </a:t>
            </a:r>
            <a:r>
              <a:rPr lang="en-US" altLang="zh-CN" sz="1400" dirty="0" smtClean="0"/>
              <a:t>units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are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connected </a:t>
            </a:r>
            <a:r>
              <a:rPr lang="en-US" altLang="zh-CN" sz="1400" dirty="0"/>
              <a:t>through fast network to TPCs.</a:t>
            </a:r>
          </a:p>
          <a:p>
            <a:endParaRPr kumimoji="1" lang="zh-CN" altLang="en-US" sz="1600" dirty="0"/>
          </a:p>
        </p:txBody>
      </p:sp>
      <p:grpSp>
        <p:nvGrpSpPr>
          <p:cNvPr id="4" name="组 3"/>
          <p:cNvGrpSpPr/>
          <p:nvPr/>
        </p:nvGrpSpPr>
        <p:grpSpPr>
          <a:xfrm>
            <a:off x="4203628" y="1484290"/>
            <a:ext cx="4914900" cy="4354195"/>
            <a:chOff x="0" y="0"/>
            <a:chExt cx="5143500" cy="4735195"/>
          </a:xfrm>
        </p:grpSpPr>
        <p:grpSp>
          <p:nvGrpSpPr>
            <p:cNvPr id="5" name="组 4"/>
            <p:cNvGrpSpPr/>
            <p:nvPr/>
          </p:nvGrpSpPr>
          <p:grpSpPr>
            <a:xfrm>
              <a:off x="0" y="0"/>
              <a:ext cx="4921250" cy="3670935"/>
              <a:chOff x="0" y="0"/>
              <a:chExt cx="4921250" cy="3670935"/>
            </a:xfrm>
          </p:grpSpPr>
          <p:sp>
            <p:nvSpPr>
              <p:cNvPr id="152" name="文本框 151"/>
              <p:cNvSpPr txBox="1"/>
              <p:nvPr/>
            </p:nvSpPr>
            <p:spPr>
              <a:xfrm>
                <a:off x="0" y="0"/>
                <a:ext cx="6858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Host CPU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3" name="文本框 152"/>
              <p:cNvSpPr txBox="1"/>
              <p:nvPr/>
            </p:nvSpPr>
            <p:spPr>
              <a:xfrm>
                <a:off x="1028700" y="0"/>
                <a:ext cx="10287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Bridge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4" name="文本框 153"/>
              <p:cNvSpPr txBox="1"/>
              <p:nvPr/>
            </p:nvSpPr>
            <p:spPr>
              <a:xfrm>
                <a:off x="2286000" y="0"/>
                <a:ext cx="10287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System Memory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5" name="文本框 154"/>
              <p:cNvSpPr txBox="1"/>
              <p:nvPr/>
            </p:nvSpPr>
            <p:spPr>
              <a:xfrm>
                <a:off x="1028700" y="381000"/>
                <a:ext cx="10287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Host Interface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6" name="文本框 155"/>
              <p:cNvSpPr txBox="1"/>
              <p:nvPr/>
            </p:nvSpPr>
            <p:spPr>
              <a:xfrm>
                <a:off x="1028700" y="762000"/>
                <a:ext cx="1028700" cy="25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Input Assembler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7" name="文本框 156"/>
              <p:cNvSpPr txBox="1"/>
              <p:nvPr/>
            </p:nvSpPr>
            <p:spPr>
              <a:xfrm>
                <a:off x="1028700" y="1143000"/>
                <a:ext cx="10287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Vertex Work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Distribution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8" name="文本框 157"/>
              <p:cNvSpPr txBox="1"/>
              <p:nvPr/>
            </p:nvSpPr>
            <p:spPr>
              <a:xfrm>
                <a:off x="2286000" y="1143000"/>
                <a:ext cx="10287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Pixel Work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Distribution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59" name="文本框 158"/>
              <p:cNvSpPr txBox="1"/>
              <p:nvPr/>
            </p:nvSpPr>
            <p:spPr>
              <a:xfrm>
                <a:off x="3543300" y="1143000"/>
                <a:ext cx="1028700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Compute Work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900" kern="100">
                    <a:effectLst/>
                    <a:ea typeface="宋体"/>
                    <a:cs typeface="Times New Roman"/>
                  </a:rPr>
                  <a:t>Distribution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2246527" y="635000"/>
                <a:ext cx="1116852" cy="381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900" kern="100" dirty="0">
                    <a:effectLst/>
                    <a:ea typeface="宋体"/>
                    <a:cs typeface="Times New Roman"/>
                  </a:rPr>
                  <a:t>viewport/clip/setup/raster/</a:t>
                </a:r>
                <a:r>
                  <a:rPr lang="en-US" sz="900" kern="100" dirty="0" err="1">
                    <a:effectLst/>
                    <a:ea typeface="宋体"/>
                    <a:cs typeface="Times New Roman"/>
                  </a:rPr>
                  <a:t>zcull</a:t>
                </a:r>
                <a:endParaRPr lang="en-US" sz="1200" kern="100" dirty="0">
                  <a:effectLst/>
                  <a:ea typeface="宋体"/>
                  <a:cs typeface="Times New Roman"/>
                </a:endParaRPr>
              </a:p>
            </p:txBody>
          </p:sp>
          <p:sp>
            <p:nvSpPr>
              <p:cNvPr id="161" name="文本框 160"/>
              <p:cNvSpPr txBox="1"/>
              <p:nvPr/>
            </p:nvSpPr>
            <p:spPr>
              <a:xfrm>
                <a:off x="4229100" y="239395"/>
                <a:ext cx="457200" cy="381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000" kern="100">
                    <a:effectLst/>
                    <a:ea typeface="宋体"/>
                    <a:cs typeface="Times New Roman"/>
                  </a:rPr>
                  <a:t>GPU</a:t>
                </a:r>
                <a:endParaRPr lang="en-US" sz="1200" kern="100">
                  <a:effectLst/>
                  <a:ea typeface="宋体"/>
                  <a:cs typeface="Times New Roman"/>
                </a:endParaRPr>
              </a:p>
            </p:txBody>
          </p:sp>
          <p:grpSp>
            <p:nvGrpSpPr>
              <p:cNvPr id="162" name="组 161"/>
              <p:cNvGrpSpPr/>
              <p:nvPr/>
            </p:nvGrpSpPr>
            <p:grpSpPr>
              <a:xfrm>
                <a:off x="539750" y="112395"/>
                <a:ext cx="4381500" cy="3558540"/>
                <a:chOff x="0" y="57150"/>
                <a:chExt cx="4381500" cy="3558540"/>
              </a:xfrm>
            </p:grpSpPr>
            <p:cxnSp>
              <p:nvCxnSpPr>
                <p:cNvPr id="163" name="直线连接符 162"/>
                <p:cNvCxnSpPr/>
                <p:nvPr/>
              </p:nvCxnSpPr>
              <p:spPr>
                <a:xfrm>
                  <a:off x="146050" y="57150"/>
                  <a:ext cx="342900" cy="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线连接符 163"/>
                <p:cNvCxnSpPr/>
                <p:nvPr/>
              </p:nvCxnSpPr>
              <p:spPr>
                <a:xfrm>
                  <a:off x="1524000" y="59690"/>
                  <a:ext cx="228600" cy="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线连接符 164"/>
                <p:cNvCxnSpPr/>
                <p:nvPr/>
              </p:nvCxnSpPr>
              <p:spPr>
                <a:xfrm>
                  <a:off x="1000384" y="197498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线连接符 165"/>
                <p:cNvCxnSpPr/>
                <p:nvPr/>
              </p:nvCxnSpPr>
              <p:spPr>
                <a:xfrm>
                  <a:off x="998220" y="579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线连接符 166"/>
                <p:cNvCxnSpPr/>
                <p:nvPr/>
              </p:nvCxnSpPr>
              <p:spPr>
                <a:xfrm>
                  <a:off x="1009650" y="960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线连接符 167"/>
                <p:cNvCxnSpPr/>
                <p:nvPr/>
              </p:nvCxnSpPr>
              <p:spPr>
                <a:xfrm>
                  <a:off x="1524000" y="440690"/>
                  <a:ext cx="2857500" cy="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线连接符 168"/>
                <p:cNvCxnSpPr/>
                <p:nvPr/>
              </p:nvCxnSpPr>
              <p:spPr>
                <a:xfrm>
                  <a:off x="2210435" y="452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线连接符 169"/>
                <p:cNvCxnSpPr/>
                <p:nvPr/>
              </p:nvCxnSpPr>
              <p:spPr>
                <a:xfrm>
                  <a:off x="2221230" y="960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线连接符 170"/>
                <p:cNvCxnSpPr/>
                <p:nvPr/>
              </p:nvCxnSpPr>
              <p:spPr>
                <a:xfrm>
                  <a:off x="3479800" y="446405"/>
                  <a:ext cx="0" cy="635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线连接符 171"/>
                <p:cNvCxnSpPr/>
                <p:nvPr/>
              </p:nvCxnSpPr>
              <p:spPr>
                <a:xfrm>
                  <a:off x="0" y="1612900"/>
                  <a:ext cx="3771900" cy="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线连接符 172"/>
                <p:cNvCxnSpPr/>
                <p:nvPr/>
              </p:nvCxnSpPr>
              <p:spPr>
                <a:xfrm>
                  <a:off x="1016000" y="1468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线连接符 173"/>
                <p:cNvCxnSpPr/>
                <p:nvPr/>
              </p:nvCxnSpPr>
              <p:spPr>
                <a:xfrm>
                  <a:off x="2226945" y="14681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线连接符 174"/>
                <p:cNvCxnSpPr/>
                <p:nvPr/>
              </p:nvCxnSpPr>
              <p:spPr>
                <a:xfrm>
                  <a:off x="5715" y="161798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线连接符 175"/>
                <p:cNvCxnSpPr/>
                <p:nvPr/>
              </p:nvCxnSpPr>
              <p:spPr>
                <a:xfrm>
                  <a:off x="1231900" y="161798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线连接符 176"/>
                <p:cNvCxnSpPr/>
                <p:nvPr/>
              </p:nvCxnSpPr>
              <p:spPr>
                <a:xfrm>
                  <a:off x="2545080" y="162052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线连接符 177"/>
                <p:cNvCxnSpPr/>
                <p:nvPr/>
              </p:nvCxnSpPr>
              <p:spPr>
                <a:xfrm>
                  <a:off x="3765550" y="161798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线连接符 178"/>
                <p:cNvCxnSpPr/>
                <p:nvPr/>
              </p:nvCxnSpPr>
              <p:spPr>
                <a:xfrm>
                  <a:off x="4381500" y="440690"/>
                  <a:ext cx="0" cy="3175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线连接符 179"/>
                <p:cNvCxnSpPr/>
                <p:nvPr/>
              </p:nvCxnSpPr>
              <p:spPr>
                <a:xfrm>
                  <a:off x="3492500" y="1475740"/>
                  <a:ext cx="0" cy="127000"/>
                </a:xfrm>
                <a:prstGeom prst="line">
                  <a:avLst/>
                </a:prstGeom>
                <a:ln w="9525" cmpd="sng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组 5"/>
            <p:cNvGrpSpPr/>
            <p:nvPr/>
          </p:nvGrpSpPr>
          <p:grpSpPr>
            <a:xfrm>
              <a:off x="0" y="1763395"/>
              <a:ext cx="5143500" cy="2971800"/>
              <a:chOff x="0" y="0"/>
              <a:chExt cx="5143500" cy="2971800"/>
            </a:xfrm>
          </p:grpSpPr>
          <p:grpSp>
            <p:nvGrpSpPr>
              <p:cNvPr id="7" name="组 6"/>
              <p:cNvGrpSpPr/>
              <p:nvPr/>
            </p:nvGrpSpPr>
            <p:grpSpPr>
              <a:xfrm>
                <a:off x="1257300" y="0"/>
                <a:ext cx="1028700" cy="1818638"/>
                <a:chOff x="1028700" y="0"/>
                <a:chExt cx="1028700" cy="1822450"/>
              </a:xfrm>
            </p:grpSpPr>
            <p:sp>
              <p:nvSpPr>
                <p:cNvPr id="125" name="文本框 124"/>
                <p:cNvSpPr txBox="1"/>
                <p:nvPr/>
              </p:nvSpPr>
              <p:spPr>
                <a:xfrm>
                  <a:off x="1132726" y="1400544"/>
                  <a:ext cx="78422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Text Unit</a:t>
                  </a:r>
                </a:p>
              </p:txBody>
            </p:sp>
            <p:grpSp>
              <p:nvGrpSpPr>
                <p:cNvPr id="126" name="组 125"/>
                <p:cNvGrpSpPr/>
                <p:nvPr/>
              </p:nvGrpSpPr>
              <p:grpSpPr>
                <a:xfrm>
                  <a:off x="1028700" y="0"/>
                  <a:ext cx="1028700" cy="1822450"/>
                  <a:chOff x="0" y="0"/>
                  <a:chExt cx="1028700" cy="1822450"/>
                </a:xfrm>
              </p:grpSpPr>
              <p:grpSp>
                <p:nvGrpSpPr>
                  <p:cNvPr id="127" name="组 126"/>
                  <p:cNvGrpSpPr/>
                  <p:nvPr/>
                </p:nvGrpSpPr>
                <p:grpSpPr>
                  <a:xfrm>
                    <a:off x="0" y="0"/>
                    <a:ext cx="1028700" cy="1822450"/>
                    <a:chOff x="0" y="0"/>
                    <a:chExt cx="1028700" cy="1822450"/>
                  </a:xfrm>
                </p:grpSpPr>
                <p:sp>
                  <p:nvSpPr>
                    <p:cNvPr id="134" name="矩形 133"/>
                    <p:cNvSpPr/>
                    <p:nvPr/>
                  </p:nvSpPr>
                  <p:spPr>
                    <a:xfrm>
                      <a:off x="0" y="44450"/>
                      <a:ext cx="1028700" cy="1778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5" name="组 134"/>
                    <p:cNvGrpSpPr/>
                    <p:nvPr/>
                  </p:nvGrpSpPr>
                  <p:grpSpPr>
                    <a:xfrm>
                      <a:off x="41275" y="0"/>
                      <a:ext cx="962660" cy="1791335"/>
                      <a:chOff x="0" y="0"/>
                      <a:chExt cx="962660" cy="1791335"/>
                    </a:xfrm>
                  </p:grpSpPr>
                  <p:sp>
                    <p:nvSpPr>
                      <p:cNvPr id="136" name="文本框 135"/>
                      <p:cNvSpPr txBox="1"/>
                      <p:nvPr/>
                    </p:nvSpPr>
                    <p:spPr>
                      <a:xfrm>
                        <a:off x="301625" y="0"/>
                        <a:ext cx="45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/>
                        </a:ext>
                      </a:ex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900" kern="100">
                            <a:effectLst/>
                            <a:ea typeface="宋体"/>
                            <a:cs typeface="Times New Roman"/>
                          </a:rPr>
                          <a:t>TPC</a:t>
                        </a:r>
                        <a:endParaRPr lang="en-US" sz="1200" kern="100">
                          <a:effectLst/>
                          <a:ea typeface="宋体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37" name="矩形 136"/>
                      <p:cNvSpPr/>
                      <p:nvPr/>
                    </p:nvSpPr>
                    <p:spPr>
                      <a:xfrm>
                        <a:off x="16510" y="18288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8" name="矩形 137"/>
                      <p:cNvSpPr/>
                      <p:nvPr/>
                    </p:nvSpPr>
                    <p:spPr>
                      <a:xfrm>
                        <a:off x="16510" y="26162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39" name="矩形 138"/>
                      <p:cNvSpPr/>
                      <p:nvPr/>
                    </p:nvSpPr>
                    <p:spPr>
                      <a:xfrm>
                        <a:off x="8255" y="1441450"/>
                        <a:ext cx="914400" cy="3498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0" name="组 139"/>
                      <p:cNvGrpSpPr/>
                      <p:nvPr/>
                    </p:nvGrpSpPr>
                    <p:grpSpPr>
                      <a:xfrm>
                        <a:off x="0" y="29845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147" name="矩形 146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8" name="文本框 147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49" name="文本框 148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50" name="文本框 149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51" name="文本框 150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141" name="组 140"/>
                      <p:cNvGrpSpPr/>
                      <p:nvPr/>
                    </p:nvGrpSpPr>
                    <p:grpSpPr>
                      <a:xfrm>
                        <a:off x="494665" y="30099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142" name="矩形 141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3" name="文本框 142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44" name="文本框 143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45" name="文本框 144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46" name="文本框 145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28" name="组 127"/>
                  <p:cNvGrpSpPr/>
                  <p:nvPr/>
                </p:nvGrpSpPr>
                <p:grpSpPr>
                  <a:xfrm>
                    <a:off x="99060" y="47244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132" name="矩形 131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3" name="矩形 132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29" name="组 128"/>
                  <p:cNvGrpSpPr/>
                  <p:nvPr/>
                </p:nvGrpSpPr>
                <p:grpSpPr>
                  <a:xfrm>
                    <a:off x="586105" y="47371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130" name="矩形 129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31" name="矩形 130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8" name="组 7"/>
              <p:cNvGrpSpPr/>
              <p:nvPr/>
            </p:nvGrpSpPr>
            <p:grpSpPr>
              <a:xfrm>
                <a:off x="0" y="0"/>
                <a:ext cx="1028700" cy="1818638"/>
                <a:chOff x="1028700" y="0"/>
                <a:chExt cx="1028700" cy="1822450"/>
              </a:xfrm>
            </p:grpSpPr>
            <p:sp>
              <p:nvSpPr>
                <p:cNvPr id="98" name="文本框 97"/>
                <p:cNvSpPr txBox="1"/>
                <p:nvPr/>
              </p:nvSpPr>
              <p:spPr>
                <a:xfrm>
                  <a:off x="1132726" y="1400544"/>
                  <a:ext cx="78422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Text Unit</a:t>
                  </a:r>
                </a:p>
              </p:txBody>
            </p:sp>
            <p:grpSp>
              <p:nvGrpSpPr>
                <p:cNvPr id="99" name="组 98"/>
                <p:cNvGrpSpPr/>
                <p:nvPr/>
              </p:nvGrpSpPr>
              <p:grpSpPr>
                <a:xfrm>
                  <a:off x="1028700" y="0"/>
                  <a:ext cx="1028700" cy="1822450"/>
                  <a:chOff x="0" y="0"/>
                  <a:chExt cx="1028700" cy="1822450"/>
                </a:xfrm>
              </p:grpSpPr>
              <p:grpSp>
                <p:nvGrpSpPr>
                  <p:cNvPr id="100" name="组 99"/>
                  <p:cNvGrpSpPr/>
                  <p:nvPr/>
                </p:nvGrpSpPr>
                <p:grpSpPr>
                  <a:xfrm>
                    <a:off x="0" y="0"/>
                    <a:ext cx="1028700" cy="1822450"/>
                    <a:chOff x="0" y="0"/>
                    <a:chExt cx="1028700" cy="1822450"/>
                  </a:xfrm>
                </p:grpSpPr>
                <p:sp>
                  <p:nvSpPr>
                    <p:cNvPr id="107" name="矩形 106"/>
                    <p:cNvSpPr/>
                    <p:nvPr/>
                  </p:nvSpPr>
                  <p:spPr>
                    <a:xfrm>
                      <a:off x="0" y="44450"/>
                      <a:ext cx="1028700" cy="1778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08" name="组 107"/>
                    <p:cNvGrpSpPr/>
                    <p:nvPr/>
                  </p:nvGrpSpPr>
                  <p:grpSpPr>
                    <a:xfrm>
                      <a:off x="41275" y="0"/>
                      <a:ext cx="962660" cy="1791335"/>
                      <a:chOff x="0" y="0"/>
                      <a:chExt cx="962660" cy="1791335"/>
                    </a:xfrm>
                  </p:grpSpPr>
                  <p:sp>
                    <p:nvSpPr>
                      <p:cNvPr id="109" name="文本框 108"/>
                      <p:cNvSpPr txBox="1"/>
                      <p:nvPr/>
                    </p:nvSpPr>
                    <p:spPr>
                      <a:xfrm>
                        <a:off x="301625" y="0"/>
                        <a:ext cx="45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/>
                        </a:ext>
                      </a:ex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900" kern="100">
                            <a:effectLst/>
                            <a:ea typeface="宋体"/>
                            <a:cs typeface="Times New Roman"/>
                          </a:rPr>
                          <a:t>TPC</a:t>
                        </a:r>
                        <a:endParaRPr lang="en-US" sz="1200" kern="100">
                          <a:effectLst/>
                          <a:ea typeface="宋体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110" name="矩形 109"/>
                      <p:cNvSpPr/>
                      <p:nvPr/>
                    </p:nvSpPr>
                    <p:spPr>
                      <a:xfrm>
                        <a:off x="16510" y="18288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1" name="矩形 110"/>
                      <p:cNvSpPr/>
                      <p:nvPr/>
                    </p:nvSpPr>
                    <p:spPr>
                      <a:xfrm>
                        <a:off x="16510" y="26162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12" name="矩形 111"/>
                      <p:cNvSpPr/>
                      <p:nvPr/>
                    </p:nvSpPr>
                    <p:spPr>
                      <a:xfrm>
                        <a:off x="8255" y="1441450"/>
                        <a:ext cx="914400" cy="3498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13" name="组 112"/>
                      <p:cNvGrpSpPr/>
                      <p:nvPr/>
                    </p:nvGrpSpPr>
                    <p:grpSpPr>
                      <a:xfrm>
                        <a:off x="0" y="29845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120" name="矩形 119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21" name="文本框 120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22" name="文本框 121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23" name="文本框 122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24" name="文本框 123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114" name="组 113"/>
                      <p:cNvGrpSpPr/>
                      <p:nvPr/>
                    </p:nvGrpSpPr>
                    <p:grpSpPr>
                      <a:xfrm>
                        <a:off x="494665" y="30099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115" name="矩形 114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16" name="文本框 115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17" name="文本框 116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18" name="文本框 117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19" name="文本框 118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1" name="组 100"/>
                  <p:cNvGrpSpPr/>
                  <p:nvPr/>
                </p:nvGrpSpPr>
                <p:grpSpPr>
                  <a:xfrm>
                    <a:off x="99060" y="47244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105" name="矩形 104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6" name="矩形 105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02" name="组 101"/>
                  <p:cNvGrpSpPr/>
                  <p:nvPr/>
                </p:nvGrpSpPr>
                <p:grpSpPr>
                  <a:xfrm>
                    <a:off x="586105" y="47371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103" name="矩形 102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4" name="矩形 103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9" name="组 8"/>
              <p:cNvGrpSpPr/>
              <p:nvPr/>
            </p:nvGrpSpPr>
            <p:grpSpPr>
              <a:xfrm>
                <a:off x="2514600" y="0"/>
                <a:ext cx="1028700" cy="1818638"/>
                <a:chOff x="1028700" y="0"/>
                <a:chExt cx="1028700" cy="1822450"/>
              </a:xfrm>
            </p:grpSpPr>
            <p:sp>
              <p:nvSpPr>
                <p:cNvPr id="71" name="文本框 70"/>
                <p:cNvSpPr txBox="1"/>
                <p:nvPr/>
              </p:nvSpPr>
              <p:spPr>
                <a:xfrm>
                  <a:off x="1132726" y="1400544"/>
                  <a:ext cx="78422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Text Unit</a:t>
                  </a:r>
                </a:p>
              </p:txBody>
            </p:sp>
            <p:grpSp>
              <p:nvGrpSpPr>
                <p:cNvPr id="72" name="组 71"/>
                <p:cNvGrpSpPr/>
                <p:nvPr/>
              </p:nvGrpSpPr>
              <p:grpSpPr>
                <a:xfrm>
                  <a:off x="1028700" y="0"/>
                  <a:ext cx="1028700" cy="1822450"/>
                  <a:chOff x="0" y="0"/>
                  <a:chExt cx="1028700" cy="1822450"/>
                </a:xfrm>
              </p:grpSpPr>
              <p:grpSp>
                <p:nvGrpSpPr>
                  <p:cNvPr id="73" name="组 72"/>
                  <p:cNvGrpSpPr/>
                  <p:nvPr/>
                </p:nvGrpSpPr>
                <p:grpSpPr>
                  <a:xfrm>
                    <a:off x="0" y="0"/>
                    <a:ext cx="1028700" cy="1822450"/>
                    <a:chOff x="0" y="0"/>
                    <a:chExt cx="1028700" cy="1822450"/>
                  </a:xfrm>
                </p:grpSpPr>
                <p:sp>
                  <p:nvSpPr>
                    <p:cNvPr id="80" name="矩形 79"/>
                    <p:cNvSpPr/>
                    <p:nvPr/>
                  </p:nvSpPr>
                  <p:spPr>
                    <a:xfrm>
                      <a:off x="0" y="44450"/>
                      <a:ext cx="1028700" cy="1778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81" name="组 80"/>
                    <p:cNvGrpSpPr/>
                    <p:nvPr/>
                  </p:nvGrpSpPr>
                  <p:grpSpPr>
                    <a:xfrm>
                      <a:off x="41275" y="0"/>
                      <a:ext cx="962660" cy="1791335"/>
                      <a:chOff x="0" y="0"/>
                      <a:chExt cx="962660" cy="1791335"/>
                    </a:xfrm>
                  </p:grpSpPr>
                  <p:sp>
                    <p:nvSpPr>
                      <p:cNvPr id="82" name="文本框 81"/>
                      <p:cNvSpPr txBox="1"/>
                      <p:nvPr/>
                    </p:nvSpPr>
                    <p:spPr>
                      <a:xfrm>
                        <a:off x="301625" y="0"/>
                        <a:ext cx="45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/>
                        </a:ext>
                      </a:ex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900" kern="100">
                            <a:effectLst/>
                            <a:ea typeface="宋体"/>
                            <a:cs typeface="Times New Roman"/>
                          </a:rPr>
                          <a:t>TPC</a:t>
                        </a:r>
                        <a:endParaRPr lang="en-US" sz="1200" kern="100">
                          <a:effectLst/>
                          <a:ea typeface="宋体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>
                      <a:xfrm>
                        <a:off x="16510" y="18288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4" name="矩形 83"/>
                      <p:cNvSpPr/>
                      <p:nvPr/>
                    </p:nvSpPr>
                    <p:spPr>
                      <a:xfrm>
                        <a:off x="16510" y="26162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5" name="矩形 84"/>
                      <p:cNvSpPr/>
                      <p:nvPr/>
                    </p:nvSpPr>
                    <p:spPr>
                      <a:xfrm>
                        <a:off x="8255" y="1441450"/>
                        <a:ext cx="914400" cy="3498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6" name="组 85"/>
                      <p:cNvGrpSpPr/>
                      <p:nvPr/>
                    </p:nvGrpSpPr>
                    <p:grpSpPr>
                      <a:xfrm>
                        <a:off x="0" y="29845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93" name="矩形 92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4" name="文本框 93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5" name="文本框 94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6" name="文本框 95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7" name="文本框 96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87" name="组 86"/>
                      <p:cNvGrpSpPr/>
                      <p:nvPr/>
                    </p:nvGrpSpPr>
                    <p:grpSpPr>
                      <a:xfrm>
                        <a:off x="494665" y="30099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88" name="矩形 87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9" name="文本框 88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0" name="文本框 89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1" name="文本框 90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92" name="文本框 91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4" name="组 73"/>
                  <p:cNvGrpSpPr/>
                  <p:nvPr/>
                </p:nvGrpSpPr>
                <p:grpSpPr>
                  <a:xfrm>
                    <a:off x="99060" y="47244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78" name="矩形 77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9" name="矩形 78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5" name="组 74"/>
                  <p:cNvGrpSpPr/>
                  <p:nvPr/>
                </p:nvGrpSpPr>
                <p:grpSpPr>
                  <a:xfrm>
                    <a:off x="586105" y="47371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76" name="矩形 75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77" name="矩形 76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0" name="组 9"/>
              <p:cNvGrpSpPr/>
              <p:nvPr/>
            </p:nvGrpSpPr>
            <p:grpSpPr>
              <a:xfrm>
                <a:off x="3771900" y="0"/>
                <a:ext cx="1028700" cy="1818638"/>
                <a:chOff x="1028700" y="0"/>
                <a:chExt cx="1028700" cy="1822450"/>
              </a:xfrm>
            </p:grpSpPr>
            <p:sp>
              <p:nvSpPr>
                <p:cNvPr id="44" name="文本框 43"/>
                <p:cNvSpPr txBox="1"/>
                <p:nvPr/>
              </p:nvSpPr>
              <p:spPr>
                <a:xfrm>
                  <a:off x="1132726" y="1400544"/>
                  <a:ext cx="784225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Text Unit</a:t>
                  </a:r>
                </a:p>
              </p:txBody>
            </p:sp>
            <p:grpSp>
              <p:nvGrpSpPr>
                <p:cNvPr id="45" name="组 44"/>
                <p:cNvGrpSpPr/>
                <p:nvPr/>
              </p:nvGrpSpPr>
              <p:grpSpPr>
                <a:xfrm>
                  <a:off x="1028700" y="0"/>
                  <a:ext cx="1028700" cy="1822450"/>
                  <a:chOff x="0" y="0"/>
                  <a:chExt cx="1028700" cy="1822450"/>
                </a:xfrm>
              </p:grpSpPr>
              <p:grpSp>
                <p:nvGrpSpPr>
                  <p:cNvPr id="46" name="组 45"/>
                  <p:cNvGrpSpPr/>
                  <p:nvPr/>
                </p:nvGrpSpPr>
                <p:grpSpPr>
                  <a:xfrm>
                    <a:off x="0" y="0"/>
                    <a:ext cx="1028700" cy="1822450"/>
                    <a:chOff x="0" y="0"/>
                    <a:chExt cx="1028700" cy="1822450"/>
                  </a:xfrm>
                </p:grpSpPr>
                <p:sp>
                  <p:nvSpPr>
                    <p:cNvPr id="53" name="矩形 52"/>
                    <p:cNvSpPr/>
                    <p:nvPr/>
                  </p:nvSpPr>
                  <p:spPr>
                    <a:xfrm>
                      <a:off x="0" y="44450"/>
                      <a:ext cx="1028700" cy="17780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54" name="组 53"/>
                    <p:cNvGrpSpPr/>
                    <p:nvPr/>
                  </p:nvGrpSpPr>
                  <p:grpSpPr>
                    <a:xfrm>
                      <a:off x="41275" y="0"/>
                      <a:ext cx="962660" cy="1791335"/>
                      <a:chOff x="0" y="0"/>
                      <a:chExt cx="962660" cy="1791335"/>
                    </a:xfrm>
                  </p:grpSpPr>
                  <p:sp>
                    <p:nvSpPr>
                      <p:cNvPr id="55" name="文本框 54"/>
                      <p:cNvSpPr txBox="1"/>
                      <p:nvPr/>
                    </p:nvSpPr>
                    <p:spPr>
                      <a:xfrm>
                        <a:off x="301625" y="0"/>
                        <a:ext cx="4572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/>
                        </a:ext>
                      </a:ex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just">
                          <a:spcAft>
                            <a:spcPts val="0"/>
                          </a:spcAft>
                        </a:pPr>
                        <a:r>
                          <a:rPr lang="en-US" sz="900" kern="100">
                            <a:effectLst/>
                            <a:ea typeface="宋体"/>
                            <a:cs typeface="Times New Roman"/>
                          </a:rPr>
                          <a:t>TPC</a:t>
                        </a:r>
                        <a:endParaRPr lang="en-US" sz="1200" kern="100">
                          <a:effectLst/>
                          <a:ea typeface="宋体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6" name="矩形 55"/>
                      <p:cNvSpPr/>
                      <p:nvPr/>
                    </p:nvSpPr>
                    <p:spPr>
                      <a:xfrm>
                        <a:off x="16510" y="18288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7" name="矩形 56"/>
                      <p:cNvSpPr/>
                      <p:nvPr/>
                    </p:nvSpPr>
                    <p:spPr>
                      <a:xfrm>
                        <a:off x="16510" y="261620"/>
                        <a:ext cx="914400" cy="622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58" name="矩形 57"/>
                      <p:cNvSpPr/>
                      <p:nvPr/>
                    </p:nvSpPr>
                    <p:spPr>
                      <a:xfrm>
                        <a:off x="8255" y="1441450"/>
                        <a:ext cx="914400" cy="3498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59" name="组 58"/>
                      <p:cNvGrpSpPr/>
                      <p:nvPr/>
                    </p:nvGrpSpPr>
                    <p:grpSpPr>
                      <a:xfrm>
                        <a:off x="0" y="29845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66" name="矩形 65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7" name="文本框 66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8" name="文本框 67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9" name="文本框 68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70" name="文本框 69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  <p:grpSp>
                    <p:nvGrpSpPr>
                      <p:cNvPr id="60" name="组 59"/>
                      <p:cNvGrpSpPr/>
                      <p:nvPr/>
                    </p:nvGrpSpPr>
                    <p:grpSpPr>
                      <a:xfrm>
                        <a:off x="494665" y="300990"/>
                        <a:ext cx="467995" cy="1143000"/>
                        <a:chOff x="0" y="0"/>
                        <a:chExt cx="467995" cy="1143000"/>
                      </a:xfrm>
                    </p:grpSpPr>
                    <p:sp>
                      <p:nvSpPr>
                        <p:cNvPr id="61" name="矩形 60"/>
                        <p:cNvSpPr/>
                        <p:nvPr/>
                      </p:nvSpPr>
                      <p:spPr>
                        <a:xfrm>
                          <a:off x="0" y="55880"/>
                          <a:ext cx="457200" cy="108712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2" name="文本框 61"/>
                        <p:cNvSpPr txBox="1"/>
                        <p:nvPr/>
                      </p:nvSpPr>
                      <p:spPr>
                        <a:xfrm>
                          <a:off x="66040" y="0"/>
                          <a:ext cx="34988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SM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3" name="文本框 62"/>
                        <p:cNvSpPr txBox="1"/>
                        <p:nvPr/>
                      </p:nvSpPr>
                      <p:spPr>
                        <a:xfrm>
                          <a:off x="10795" y="889000"/>
                          <a:ext cx="457200" cy="234315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Shared 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500" kern="100">
                              <a:effectLst/>
                              <a:ea typeface="宋体"/>
                              <a:cs typeface="Times New Roman"/>
                            </a:rPr>
                            <a:t>Memory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4" name="文本框 63"/>
                        <p:cNvSpPr txBox="1"/>
                        <p:nvPr/>
                      </p:nvSpPr>
                      <p:spPr>
                        <a:xfrm>
                          <a:off x="55245" y="327660"/>
                          <a:ext cx="342900" cy="2540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SP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65" name="文本框 64"/>
                        <p:cNvSpPr txBox="1"/>
                        <p:nvPr/>
                      </p:nvSpPr>
                      <p:spPr>
                        <a:xfrm>
                          <a:off x="56515" y="603885"/>
                          <a:ext cx="342900" cy="25400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rgbClr val="000000"/>
                          </a:solidFill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/>
                          </a:ext>
                        </a:ex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US" sz="900" kern="100">
                              <a:effectLst/>
                              <a:ea typeface="宋体"/>
                              <a:cs typeface="Times New Roman"/>
                            </a:rPr>
                            <a:t> </a:t>
                          </a:r>
                          <a:endParaRPr lang="en-US" sz="1200" kern="100">
                            <a:effectLst/>
                            <a:ea typeface="宋体"/>
                            <a:cs typeface="Times New Roman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47" name="组 46"/>
                  <p:cNvGrpSpPr/>
                  <p:nvPr/>
                </p:nvGrpSpPr>
                <p:grpSpPr>
                  <a:xfrm>
                    <a:off x="99060" y="47244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51" name="矩形 50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2" name="矩形 51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48" name="组 47"/>
                  <p:cNvGrpSpPr/>
                  <p:nvPr/>
                </p:nvGrpSpPr>
                <p:grpSpPr>
                  <a:xfrm>
                    <a:off x="586105" y="473710"/>
                    <a:ext cx="344170" cy="117475"/>
                    <a:chOff x="0" y="0"/>
                    <a:chExt cx="344170" cy="117475"/>
                  </a:xfrm>
                </p:grpSpPr>
                <p:sp>
                  <p:nvSpPr>
                    <p:cNvPr id="49" name="矩形 48"/>
                    <p:cNvSpPr/>
                    <p:nvPr/>
                  </p:nvSpPr>
                  <p:spPr>
                    <a:xfrm>
                      <a:off x="0" y="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50" name="矩形 49"/>
                    <p:cNvSpPr/>
                    <p:nvPr/>
                  </p:nvSpPr>
                  <p:spPr>
                    <a:xfrm>
                      <a:off x="1270" y="72390"/>
                      <a:ext cx="342900" cy="450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  <p:grpSp>
            <p:nvGrpSpPr>
              <p:cNvPr id="11" name="组 10"/>
              <p:cNvGrpSpPr/>
              <p:nvPr/>
            </p:nvGrpSpPr>
            <p:grpSpPr>
              <a:xfrm>
                <a:off x="0" y="1911350"/>
                <a:ext cx="5143500" cy="1060450"/>
                <a:chOff x="0" y="0"/>
                <a:chExt cx="5143500" cy="1060450"/>
              </a:xfrm>
            </p:grpSpPr>
            <p:sp>
              <p:nvSpPr>
                <p:cNvPr id="16" name="文本框 15"/>
                <p:cNvSpPr txBox="1"/>
                <p:nvPr/>
              </p:nvSpPr>
              <p:spPr>
                <a:xfrm>
                  <a:off x="0" y="0"/>
                  <a:ext cx="5143500" cy="283210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  <a:effectLst/>
                <a:extLst>
                  <a:ext uri="{C572A759-6A51-4108-AA02-DFA0A04FC94B}">
                    <ma14:wrappingTextBoxFlag xmlns:ma14="http://schemas.microsoft.com/office/mac/drawingml/2011/main"/>
                  </a:ext>
                </a:extLst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200" kern="100">
                      <a:effectLst/>
                      <a:ea typeface="宋体"/>
                      <a:cs typeface="Times New Roman"/>
                    </a:rPr>
                    <a:t>Interconnection Network</a:t>
                  </a:r>
                </a:p>
              </p:txBody>
            </p:sp>
            <p:grpSp>
              <p:nvGrpSpPr>
                <p:cNvPr id="17" name="组 16"/>
                <p:cNvGrpSpPr/>
                <p:nvPr/>
              </p:nvGrpSpPr>
              <p:grpSpPr>
                <a:xfrm>
                  <a:off x="228600" y="279400"/>
                  <a:ext cx="1143000" cy="781050"/>
                  <a:chOff x="0" y="0"/>
                  <a:chExt cx="1143000" cy="781050"/>
                </a:xfrm>
              </p:grpSpPr>
              <p:grpSp>
                <p:nvGrpSpPr>
                  <p:cNvPr id="36" name="组 35"/>
                  <p:cNvGrpSpPr/>
                  <p:nvPr/>
                </p:nvGrpSpPr>
                <p:grpSpPr>
                  <a:xfrm>
                    <a:off x="0" y="146050"/>
                    <a:ext cx="1143000" cy="254000"/>
                    <a:chOff x="0" y="0"/>
                    <a:chExt cx="1143000" cy="254000"/>
                  </a:xfrm>
                </p:grpSpPr>
                <p:sp>
                  <p:nvSpPr>
                    <p:cNvPr id="42" name="文本框 41"/>
                    <p:cNvSpPr txBox="1"/>
                    <p:nvPr/>
                  </p:nvSpPr>
                  <p:spPr>
                    <a:xfrm>
                      <a:off x="0" y="0"/>
                      <a:ext cx="5715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ROP</a:t>
                      </a:r>
                    </a:p>
                  </p:txBody>
                </p:sp>
                <p:sp>
                  <p:nvSpPr>
                    <p:cNvPr id="43" name="文本框 42"/>
                    <p:cNvSpPr txBox="1"/>
                    <p:nvPr/>
                  </p:nvSpPr>
                  <p:spPr>
                    <a:xfrm>
                      <a:off x="685800" y="0"/>
                      <a:ext cx="4572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L2</a:t>
                      </a:r>
                    </a:p>
                  </p:txBody>
                </p:sp>
              </p:grpSp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0" y="527050"/>
                    <a:ext cx="1143000" cy="254000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 kern="100">
                        <a:effectLst/>
                        <a:ea typeface="宋体"/>
                        <a:cs typeface="Times New Roman"/>
                      </a:rPr>
                      <a:t>DRAM</a:t>
                    </a:r>
                  </a:p>
                </p:txBody>
              </p:sp>
              <p:cxnSp>
                <p:nvCxnSpPr>
                  <p:cNvPr id="38" name="直线连接符 37"/>
                  <p:cNvCxnSpPr/>
                  <p:nvPr/>
                </p:nvCxnSpPr>
                <p:spPr>
                  <a:xfrm>
                    <a:off x="32385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线连接符 38"/>
                  <p:cNvCxnSpPr/>
                  <p:nvPr/>
                </p:nvCxnSpPr>
                <p:spPr>
                  <a:xfrm>
                    <a:off x="91440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线连接符 39"/>
                  <p:cNvCxnSpPr/>
                  <p:nvPr/>
                </p:nvCxnSpPr>
                <p:spPr>
                  <a:xfrm>
                    <a:off x="325755" y="63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线连接符 40"/>
                  <p:cNvCxnSpPr/>
                  <p:nvPr/>
                </p:nvCxnSpPr>
                <p:spPr>
                  <a:xfrm>
                    <a:off x="914400" y="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组 17"/>
                <p:cNvGrpSpPr/>
                <p:nvPr/>
              </p:nvGrpSpPr>
              <p:grpSpPr>
                <a:xfrm>
                  <a:off x="1828800" y="273050"/>
                  <a:ext cx="1143000" cy="781050"/>
                  <a:chOff x="0" y="0"/>
                  <a:chExt cx="1143000" cy="781050"/>
                </a:xfrm>
              </p:grpSpPr>
              <p:grpSp>
                <p:nvGrpSpPr>
                  <p:cNvPr id="28" name="组 27"/>
                  <p:cNvGrpSpPr/>
                  <p:nvPr/>
                </p:nvGrpSpPr>
                <p:grpSpPr>
                  <a:xfrm>
                    <a:off x="0" y="146050"/>
                    <a:ext cx="1143000" cy="254000"/>
                    <a:chOff x="0" y="0"/>
                    <a:chExt cx="1143000" cy="254000"/>
                  </a:xfrm>
                </p:grpSpPr>
                <p:sp>
                  <p:nvSpPr>
                    <p:cNvPr id="34" name="文本框 33"/>
                    <p:cNvSpPr txBox="1"/>
                    <p:nvPr/>
                  </p:nvSpPr>
                  <p:spPr>
                    <a:xfrm>
                      <a:off x="0" y="0"/>
                      <a:ext cx="5715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ROP</a:t>
                      </a:r>
                    </a:p>
                  </p:txBody>
                </p:sp>
                <p:sp>
                  <p:nvSpPr>
                    <p:cNvPr id="35" name="文本框 34"/>
                    <p:cNvSpPr txBox="1"/>
                    <p:nvPr/>
                  </p:nvSpPr>
                  <p:spPr>
                    <a:xfrm>
                      <a:off x="685800" y="0"/>
                      <a:ext cx="4572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L2</a:t>
                      </a:r>
                    </a:p>
                  </p:txBody>
                </p:sp>
              </p:grpSp>
              <p:sp>
                <p:nvSpPr>
                  <p:cNvPr id="29" name="文本框 28"/>
                  <p:cNvSpPr txBox="1"/>
                  <p:nvPr/>
                </p:nvSpPr>
                <p:spPr>
                  <a:xfrm>
                    <a:off x="0" y="527050"/>
                    <a:ext cx="1143000" cy="254000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 kern="100">
                        <a:effectLst/>
                        <a:ea typeface="宋体"/>
                        <a:cs typeface="Times New Roman"/>
                      </a:rPr>
                      <a:t>DRAM</a:t>
                    </a:r>
                  </a:p>
                </p:txBody>
              </p:sp>
              <p:cxnSp>
                <p:nvCxnSpPr>
                  <p:cNvPr id="30" name="直线连接符 29"/>
                  <p:cNvCxnSpPr/>
                  <p:nvPr/>
                </p:nvCxnSpPr>
                <p:spPr>
                  <a:xfrm>
                    <a:off x="32385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线连接符 30"/>
                  <p:cNvCxnSpPr/>
                  <p:nvPr/>
                </p:nvCxnSpPr>
                <p:spPr>
                  <a:xfrm>
                    <a:off x="91440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线连接符 31"/>
                  <p:cNvCxnSpPr/>
                  <p:nvPr/>
                </p:nvCxnSpPr>
                <p:spPr>
                  <a:xfrm>
                    <a:off x="325755" y="63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直线连接符 32"/>
                  <p:cNvCxnSpPr/>
                  <p:nvPr/>
                </p:nvCxnSpPr>
                <p:spPr>
                  <a:xfrm>
                    <a:off x="914400" y="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组 18"/>
                <p:cNvGrpSpPr/>
                <p:nvPr/>
              </p:nvGrpSpPr>
              <p:grpSpPr>
                <a:xfrm>
                  <a:off x="3429000" y="279400"/>
                  <a:ext cx="1143000" cy="781050"/>
                  <a:chOff x="0" y="0"/>
                  <a:chExt cx="1143000" cy="781050"/>
                </a:xfrm>
              </p:grpSpPr>
              <p:grpSp>
                <p:nvGrpSpPr>
                  <p:cNvPr id="20" name="组 19"/>
                  <p:cNvGrpSpPr/>
                  <p:nvPr/>
                </p:nvGrpSpPr>
                <p:grpSpPr>
                  <a:xfrm>
                    <a:off x="0" y="146050"/>
                    <a:ext cx="1143000" cy="254000"/>
                    <a:chOff x="0" y="0"/>
                    <a:chExt cx="1143000" cy="254000"/>
                  </a:xfrm>
                </p:grpSpPr>
                <p:sp>
                  <p:nvSpPr>
                    <p:cNvPr id="26" name="文本框 25"/>
                    <p:cNvSpPr txBox="1"/>
                    <p:nvPr/>
                  </p:nvSpPr>
                  <p:spPr>
                    <a:xfrm>
                      <a:off x="0" y="0"/>
                      <a:ext cx="5715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ROP</a:t>
                      </a:r>
                    </a:p>
                  </p:txBody>
                </p:sp>
                <p:sp>
                  <p:nvSpPr>
                    <p:cNvPr id="27" name="文本框 26"/>
                    <p:cNvSpPr txBox="1"/>
                    <p:nvPr/>
                  </p:nvSpPr>
                  <p:spPr>
                    <a:xfrm>
                      <a:off x="685800" y="0"/>
                      <a:ext cx="457200" cy="25400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000000"/>
                      </a:solidFill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/>
                      </a:ext>
                    </a:ex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ea typeface="宋体"/>
                          <a:cs typeface="Times New Roman"/>
                        </a:rPr>
                        <a:t>L2</a:t>
                      </a:r>
                    </a:p>
                  </p:txBody>
                </p:sp>
              </p:grpSp>
              <p:sp>
                <p:nvSpPr>
                  <p:cNvPr id="21" name="文本框 20"/>
                  <p:cNvSpPr txBox="1"/>
                  <p:nvPr/>
                </p:nvSpPr>
                <p:spPr>
                  <a:xfrm>
                    <a:off x="0" y="527050"/>
                    <a:ext cx="1143000" cy="254000"/>
                  </a:xfrm>
                  <a:prstGeom prst="rect">
                    <a:avLst/>
                  </a:prstGeom>
                  <a:noFill/>
                  <a:ln>
                    <a:solidFill>
                      <a:srgbClr val="000000"/>
                    </a:solidFill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/>
                    </a:ext>
                  </a:extLst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1200" kern="100">
                        <a:effectLst/>
                        <a:ea typeface="宋体"/>
                        <a:cs typeface="Times New Roman"/>
                      </a:rPr>
                      <a:t>DRAM</a:t>
                    </a:r>
                  </a:p>
                </p:txBody>
              </p:sp>
              <p:cxnSp>
                <p:nvCxnSpPr>
                  <p:cNvPr id="22" name="直线连接符 21"/>
                  <p:cNvCxnSpPr/>
                  <p:nvPr/>
                </p:nvCxnSpPr>
                <p:spPr>
                  <a:xfrm>
                    <a:off x="32385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线连接符 22"/>
                  <p:cNvCxnSpPr/>
                  <p:nvPr/>
                </p:nvCxnSpPr>
                <p:spPr>
                  <a:xfrm>
                    <a:off x="914400" y="4000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线连接符 23"/>
                  <p:cNvCxnSpPr/>
                  <p:nvPr/>
                </p:nvCxnSpPr>
                <p:spPr>
                  <a:xfrm>
                    <a:off x="325755" y="635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线连接符 24"/>
                  <p:cNvCxnSpPr/>
                  <p:nvPr/>
                </p:nvCxnSpPr>
                <p:spPr>
                  <a:xfrm>
                    <a:off x="914400" y="0"/>
                    <a:ext cx="0" cy="127000"/>
                  </a:xfrm>
                  <a:prstGeom prst="line">
                    <a:avLst/>
                  </a:prstGeom>
                  <a:ln w="9525" cmpd="sng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" name="直线连接符 11"/>
              <p:cNvCxnSpPr/>
              <p:nvPr/>
            </p:nvCxnSpPr>
            <p:spPr>
              <a:xfrm>
                <a:off x="533400" y="1778000"/>
                <a:ext cx="0" cy="127000"/>
              </a:xfrm>
              <a:prstGeom prst="line">
                <a:avLst/>
              </a:prstGeom>
              <a:ln w="9525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直线连接符 12"/>
              <p:cNvCxnSpPr/>
              <p:nvPr/>
            </p:nvCxnSpPr>
            <p:spPr>
              <a:xfrm>
                <a:off x="1771650" y="1778000"/>
                <a:ext cx="0" cy="127000"/>
              </a:xfrm>
              <a:prstGeom prst="line">
                <a:avLst/>
              </a:prstGeom>
              <a:ln w="9525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线连接符 13"/>
              <p:cNvCxnSpPr/>
              <p:nvPr/>
            </p:nvCxnSpPr>
            <p:spPr>
              <a:xfrm>
                <a:off x="3028950" y="1778000"/>
                <a:ext cx="0" cy="127000"/>
              </a:xfrm>
              <a:prstGeom prst="line">
                <a:avLst/>
              </a:prstGeom>
              <a:ln w="9525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线连接符 14"/>
              <p:cNvCxnSpPr/>
              <p:nvPr/>
            </p:nvCxnSpPr>
            <p:spPr>
              <a:xfrm>
                <a:off x="4298950" y="1778000"/>
                <a:ext cx="0" cy="127000"/>
              </a:xfrm>
              <a:prstGeom prst="line">
                <a:avLst/>
              </a:prstGeom>
              <a:ln w="9525" cmpd="sng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8894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GPU Challenges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GPU remains a </a:t>
            </a:r>
            <a:r>
              <a:rPr lang="en-US" altLang="zh-CN" dirty="0" smtClean="0">
                <a:solidFill>
                  <a:srgbClr val="FF0000"/>
                </a:solidFill>
              </a:rPr>
              <a:t>specialized </a:t>
            </a:r>
            <a:r>
              <a:rPr lang="en-US" altLang="zh-CN" dirty="0">
                <a:solidFill>
                  <a:srgbClr val="FF0000"/>
                </a:solidFill>
              </a:rPr>
              <a:t>processor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Its </a:t>
            </a:r>
            <a:r>
              <a:rPr lang="en-US" altLang="zh-CN" dirty="0"/>
              <a:t>performance in graphics computation belies a host of difficulties to </a:t>
            </a:r>
            <a:r>
              <a:rPr lang="en-US" altLang="zh-CN" dirty="0" smtClean="0"/>
              <a:t>perform </a:t>
            </a:r>
            <a:r>
              <a:rPr lang="en-US" altLang="zh-CN" dirty="0">
                <a:solidFill>
                  <a:srgbClr val="FF0000"/>
                </a:solidFill>
              </a:rPr>
              <a:t>true general-purpose computing. 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 smtClean="0"/>
              <a:t>The </a:t>
            </a:r>
            <a:r>
              <a:rPr lang="en-US" altLang="zh-CN" dirty="0"/>
              <a:t>processors themselves require </a:t>
            </a:r>
            <a:r>
              <a:rPr lang="en-US" altLang="zh-CN" dirty="0" smtClean="0"/>
              <a:t>recompiling </a:t>
            </a:r>
            <a:r>
              <a:rPr lang="en-US" altLang="zh-CN" dirty="0" smtClean="0">
                <a:solidFill>
                  <a:srgbClr val="FF0000"/>
                </a:solidFill>
              </a:rPr>
              <a:t>software</a:t>
            </a:r>
            <a:r>
              <a:rPr lang="en-US" altLang="zh-CN" dirty="0" smtClean="0"/>
              <a:t> </a:t>
            </a:r>
            <a:r>
              <a:rPr lang="en-US" altLang="zh-CN" dirty="0"/>
              <a:t>they have rudimentary programming tools, as well as limits in </a:t>
            </a:r>
            <a:r>
              <a:rPr lang="en-US" altLang="zh-CN" dirty="0">
                <a:solidFill>
                  <a:srgbClr val="FF0000"/>
                </a:solidFill>
              </a:rPr>
              <a:t>programming languages and </a:t>
            </a:r>
            <a:r>
              <a:rPr lang="en-US" altLang="zh-CN" dirty="0" smtClean="0">
                <a:solidFill>
                  <a:srgbClr val="FF0000"/>
                </a:solidFill>
              </a:rPr>
              <a:t>features</a:t>
            </a:r>
            <a:r>
              <a:rPr lang="en-US" altLang="zh-CN" dirty="0" smtClean="0"/>
              <a:t>.</a:t>
            </a:r>
          </a:p>
          <a:p>
            <a:pPr marL="0" indent="0">
              <a:buNone/>
            </a:pP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99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GPU VS CPU</a:t>
            </a:r>
            <a:endParaRPr kumimoji="1" lang="zh-CN" altLang="en-US" dirty="0"/>
          </a:p>
        </p:txBody>
      </p:sp>
      <p:pic>
        <p:nvPicPr>
          <p:cNvPr id="8" name="图片 7" descr="Macintosh HD:Users:ZhutingXue:Desktop:Screen Shot 2014-12-01 at 7.34.1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93685"/>
            <a:ext cx="4648200" cy="28829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1285492" y="4514612"/>
            <a:ext cx="2635091" cy="1111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>
              <a:effectLst/>
            </a:endParaRPr>
          </a:p>
          <a:p>
            <a:pPr marL="0" indent="0">
              <a:buNone/>
            </a:pPr>
            <a:r>
              <a:rPr lang="en-US" altLang="zh-CN" dirty="0" smtClean="0">
                <a:effectLst/>
                <a:hlinkClick r:id="rId3"/>
              </a:rPr>
              <a:t>CPU VS GPU</a:t>
            </a:r>
            <a:endParaRPr lang="en-US" altLang="zh-CN" dirty="0" smtClean="0">
              <a:effectLst/>
            </a:endParaRPr>
          </a:p>
          <a:p>
            <a:endParaRPr kumimoji="1" lang="zh-CN" altLang="en-US" dirty="0"/>
          </a:p>
        </p:txBody>
      </p:sp>
      <p:pic>
        <p:nvPicPr>
          <p:cNvPr id="11" name="内容占位符 6" descr="Macintosh HD:Users:ZhutingXue:Desktop:Screen Shot 2014-12-01 at 7.36.26 AM.png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" b="-693"/>
          <a:stretch/>
        </p:blipFill>
        <p:spPr bwMode="auto">
          <a:xfrm>
            <a:off x="4648200" y="1593685"/>
            <a:ext cx="4367213" cy="417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GPU</a:t>
            </a:r>
            <a:r>
              <a:rPr lang="zh-CN" altLang="en-US" dirty="0" smtClean="0"/>
              <a:t> </a:t>
            </a:r>
            <a:r>
              <a:rPr lang="en-US" altLang="zh-CN" dirty="0" smtClean="0"/>
              <a:t>still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cooperates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CPU</a:t>
            </a:r>
            <a:r>
              <a:rPr lang="zh-CN" altLang="en-US" dirty="0" smtClean="0"/>
              <a:t> </a:t>
            </a:r>
            <a:r>
              <a:rPr lang="en-US" altLang="zh-CN" dirty="0" smtClean="0"/>
              <a:t>, </a:t>
            </a:r>
            <a:r>
              <a:rPr lang="en-US" altLang="zh-CN" dirty="0"/>
              <a:t>which </a:t>
            </a:r>
            <a:r>
              <a:rPr lang="en-US" altLang="zh-CN" dirty="0" smtClean="0"/>
              <a:t>is </a:t>
            </a:r>
            <a:r>
              <a:rPr lang="en-US" altLang="zh-CN" dirty="0"/>
              <a:t>supposed to be broken through </a:t>
            </a:r>
            <a:r>
              <a:rPr lang="en-US" altLang="zh-CN" dirty="0" smtClean="0"/>
              <a:t>so</a:t>
            </a:r>
            <a:r>
              <a:rPr lang="en-US" altLang="zh-CN" dirty="0" smtClean="0"/>
              <a:t> </a:t>
            </a:r>
            <a:r>
              <a:rPr lang="en-US" altLang="zh-CN" dirty="0"/>
              <a:t>that the GPU </a:t>
            </a:r>
            <a:r>
              <a:rPr lang="en-US" altLang="zh-CN" dirty="0" smtClean="0"/>
              <a:t>can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complete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smtClean="0"/>
              <a:t>work</a:t>
            </a:r>
            <a:r>
              <a:rPr lang="en-US" altLang="zh-CN" smtClean="0"/>
              <a:t> </a:t>
            </a:r>
            <a:r>
              <a:rPr lang="en-US" altLang="zh-CN" smtClean="0">
                <a:solidFill>
                  <a:srgbClr val="FF0000"/>
                </a:solidFill>
              </a:rPr>
              <a:t>without </a:t>
            </a:r>
            <a:r>
              <a:rPr lang="en-US" altLang="zh-CN" dirty="0">
                <a:solidFill>
                  <a:srgbClr val="FF0000"/>
                </a:solidFill>
              </a:rPr>
              <a:t>the help of CPU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/>
              <a:t>The </a:t>
            </a:r>
            <a:r>
              <a:rPr lang="en-US" altLang="zh-CN" dirty="0">
                <a:solidFill>
                  <a:srgbClr val="FF0000"/>
                </a:solidFill>
              </a:rPr>
              <a:t>competition</a:t>
            </a:r>
            <a:r>
              <a:rPr lang="en-US" altLang="zh-CN" dirty="0"/>
              <a:t> between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GPU</a:t>
            </a:r>
            <a:r>
              <a:rPr lang="zh-CN" altLang="en-US" dirty="0"/>
              <a:t> </a:t>
            </a:r>
            <a:r>
              <a:rPr lang="en-US" altLang="zh-CN" dirty="0"/>
              <a:t>is </a:t>
            </a:r>
            <a:r>
              <a:rPr lang="en-US" altLang="zh-CN" dirty="0">
                <a:solidFill>
                  <a:srgbClr val="FF0000"/>
                </a:solidFill>
              </a:rPr>
              <a:t>positive</a:t>
            </a:r>
            <a:r>
              <a:rPr lang="en-US" altLang="zh-CN" dirty="0"/>
              <a:t>, which leads to the development of both GPU and CPU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012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551</Words>
  <Application>Microsoft Macintosh PowerPoint</Application>
  <PresentationFormat>全屏显示(4:3)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NVIDIA Tesla GPU</vt:lpstr>
      <vt:lpstr>GPU</vt:lpstr>
      <vt:lpstr>NVIDIA Tesla</vt:lpstr>
      <vt:lpstr>GPU &amp; CPU</vt:lpstr>
      <vt:lpstr>GPU Architecture</vt:lpstr>
      <vt:lpstr>GPU Architecture</vt:lpstr>
      <vt:lpstr>GPU Challenges</vt:lpstr>
      <vt:lpstr>GPU VS CPU</vt:lpstr>
      <vt:lpstr>Conclusion</vt:lpstr>
      <vt:lpstr>Reference</vt:lpstr>
    </vt:vector>
  </TitlesOfParts>
  <Company>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 X</dc:creator>
  <cp:lastModifiedBy>N X</cp:lastModifiedBy>
  <cp:revision>19</cp:revision>
  <dcterms:created xsi:type="dcterms:W3CDTF">2014-12-01T14:50:54Z</dcterms:created>
  <dcterms:modified xsi:type="dcterms:W3CDTF">2014-12-02T19:18:03Z</dcterms:modified>
</cp:coreProperties>
</file>