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6" r:id="rId2"/>
    <p:sldId id="265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5" autoAdjust="0"/>
    <p:restoredTop sz="94660"/>
  </p:normalViewPr>
  <p:slideViewPr>
    <p:cSldViewPr>
      <p:cViewPr varScale="1">
        <p:scale>
          <a:sx n="84" d="100"/>
          <a:sy n="84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BB89E-EC10-4902-BD3C-B6EE34469CD3}" type="datetimeFigureOut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8643F-50C7-47DF-BD6B-C89D4D11AF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57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643F-50C7-47DF-BD6B-C89D4D11AF9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2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643F-50C7-47DF-BD6B-C89D4D11AF9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52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7E4C-A59A-482D-A881-821A648E3D84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5CA2-0B40-4BA0-9C7F-1F5DB6F1A0F0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5A30-728C-4D8D-BE84-8624E32BAC49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6DB8-7331-4BDB-B87E-510C9EDD4E87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660F-CADE-4E3B-BC16-70F659B562E8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EFF8-C14D-40F3-8A64-F243FFDACE0F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F8E6-2CA8-4144-B314-47EC047BBDE2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5615-F11C-4298-AAB0-8A2B43EA8ECD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0EA7-F378-41CD-A2E0-334710CC2B3F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DBA2-E460-42C4-A306-5AB784889A15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C9575A-45BA-4B09-B505-0316F429CA30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A554B9-08CF-4DA2-A9B3-4DBECDFDC51C}" type="datetime1">
              <a:rPr lang="zh-CN" altLang="en-US" smtClean="0"/>
              <a:t>2014/12/1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2365" y="404664"/>
            <a:ext cx="6480048" cy="2301240"/>
          </a:xfrm>
        </p:spPr>
        <p:txBody>
          <a:bodyPr/>
          <a:lstStyle/>
          <a:p>
            <a:r>
              <a:rPr lang="en-US" altLang="zh-CN" b="0" dirty="0"/>
              <a:t>Memory testing methodologies 	</a:t>
            </a:r>
            <a:br>
              <a:rPr lang="en-US" altLang="zh-CN" b="0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44008" y="2348880"/>
            <a:ext cx="4032448" cy="816496"/>
          </a:xfrm>
        </p:spPr>
        <p:txBody>
          <a:bodyPr/>
          <a:lstStyle/>
          <a:p>
            <a:r>
              <a:rPr lang="en-US" altLang="zh-CN" dirty="0"/>
              <a:t>F</a:t>
            </a:r>
            <a:r>
              <a:rPr lang="en-US" altLang="zh-CN" dirty="0" smtClean="0"/>
              <a:t>or embedded memory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57332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Minghuan</a:t>
            </a:r>
            <a:r>
              <a:rPr lang="en-US" altLang="zh-CN" dirty="0" smtClean="0"/>
              <a:t> Zhao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z="1600" smtClean="0">
                <a:solidFill>
                  <a:schemeClr val="tx1"/>
                </a:solidFill>
              </a:rPr>
              <a:t>1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8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45"/>
    </mc:Choice>
    <mc:Fallback xmlns="">
      <p:transition spd="slow" advTm="155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March algorithm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006047"/>
              </p:ext>
            </p:extLst>
          </p:nvPr>
        </p:nvGraphicFramePr>
        <p:xfrm>
          <a:off x="457200" y="1600200"/>
          <a:ext cx="7467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SAF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CF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Some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MATS++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March</a:t>
                      </a:r>
                      <a:r>
                        <a:rPr lang="en-US" altLang="zh-CN" baseline="0" dirty="0" smtClean="0"/>
                        <a:t> 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Some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March C-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March 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Some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March 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Some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March 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Some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z="1600">
                <a:solidFill>
                  <a:schemeClr val="tx1"/>
                </a:solidFill>
              </a:rPr>
              <a:pPr/>
              <a:t>10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8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Silicon area overhead</a:t>
            </a:r>
            <a:endParaRPr lang="en-US" altLang="zh-CN" dirty="0" smtClean="0"/>
          </a:p>
          <a:p>
            <a:r>
              <a:rPr lang="en-US" altLang="zh-CN" dirty="0" smtClean="0"/>
              <a:t>Complexity can be less than O(N)</a:t>
            </a:r>
          </a:p>
          <a:p>
            <a:r>
              <a:rPr lang="en-US" altLang="zh-CN" dirty="0" smtClean="0"/>
              <a:t>Faults coverage</a:t>
            </a:r>
          </a:p>
          <a:p>
            <a:r>
              <a:rPr lang="en-US" altLang="zh-CN" dirty="0" smtClean="0"/>
              <a:t>Decrease test instructions and data </a:t>
            </a:r>
            <a:endParaRPr lang="zh-CN" altLang="en-US" dirty="0"/>
          </a:p>
        </p:txBody>
      </p:sp>
      <p:sp>
        <p:nvSpPr>
          <p:cNvPr id="42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z="1600">
                <a:solidFill>
                  <a:schemeClr val="tx1"/>
                </a:solidFill>
              </a:rPr>
              <a:pPr/>
              <a:t>11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4505526" y="3557150"/>
            <a:ext cx="4464627" cy="3240314"/>
            <a:chOff x="0" y="0"/>
            <a:chExt cx="4770119" cy="3350260"/>
          </a:xfrm>
        </p:grpSpPr>
        <p:grpSp>
          <p:nvGrpSpPr>
            <p:cNvPr id="44" name="组合 43"/>
            <p:cNvGrpSpPr/>
            <p:nvPr/>
          </p:nvGrpSpPr>
          <p:grpSpPr>
            <a:xfrm>
              <a:off x="0" y="0"/>
              <a:ext cx="4770119" cy="3350260"/>
              <a:chOff x="0" y="0"/>
              <a:chExt cx="6568831" cy="5213444"/>
            </a:xfrm>
          </p:grpSpPr>
          <p:sp>
            <p:nvSpPr>
              <p:cNvPr id="46" name="文本框 28"/>
              <p:cNvSpPr txBox="1"/>
              <p:nvPr/>
            </p:nvSpPr>
            <p:spPr>
              <a:xfrm>
                <a:off x="4985775" y="3746312"/>
                <a:ext cx="1583056" cy="43624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dirty="0">
                    <a:solidFill>
                      <a:schemeClr val="tx1"/>
                    </a:solidFill>
                    <a:effectLst/>
                    <a:cs typeface="Times New Roman"/>
                  </a:rPr>
                  <a:t>Normal data out</a:t>
                </a:r>
                <a:endParaRPr lang="zh-CN" sz="1200" dirty="0">
                  <a:solidFill>
                    <a:schemeClr val="tx1"/>
                  </a:solidFill>
                  <a:effectLst/>
                  <a:latin typeface="宋体"/>
                  <a:cs typeface="宋体"/>
                </a:endParaRPr>
              </a:p>
            </p:txBody>
          </p:sp>
          <p:grpSp>
            <p:nvGrpSpPr>
              <p:cNvPr id="47" name="组合 46"/>
              <p:cNvGrpSpPr/>
              <p:nvPr/>
            </p:nvGrpSpPr>
            <p:grpSpPr>
              <a:xfrm>
                <a:off x="0" y="0"/>
                <a:ext cx="6568831" cy="5213444"/>
                <a:chOff x="0" y="0"/>
                <a:chExt cx="6568831" cy="5213444"/>
              </a:xfrm>
            </p:grpSpPr>
            <p:sp>
              <p:nvSpPr>
                <p:cNvPr id="48" name="文本框 29"/>
                <p:cNvSpPr txBox="1"/>
                <p:nvPr/>
              </p:nvSpPr>
              <p:spPr>
                <a:xfrm>
                  <a:off x="1314614" y="3425589"/>
                  <a:ext cx="1549021" cy="538844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dirty="0">
                      <a:solidFill>
                        <a:schemeClr val="tx1"/>
                      </a:solidFill>
                      <a:effectLst/>
                      <a:cs typeface="Times New Roman"/>
                    </a:rPr>
                    <a:t>Normal address</a:t>
                  </a:r>
                  <a:endParaRPr lang="zh-CN" sz="1200" dirty="0">
                    <a:solidFill>
                      <a:schemeClr val="tx1"/>
                    </a:solidFill>
                    <a:effectLst/>
                    <a:latin typeface="宋体"/>
                    <a:cs typeface="宋体"/>
                  </a:endParaRPr>
                </a:p>
              </p:txBody>
            </p:sp>
            <p:grpSp>
              <p:nvGrpSpPr>
                <p:cNvPr id="49" name="组合 48"/>
                <p:cNvGrpSpPr/>
                <p:nvPr/>
              </p:nvGrpSpPr>
              <p:grpSpPr>
                <a:xfrm>
                  <a:off x="0" y="0"/>
                  <a:ext cx="6568831" cy="5213444"/>
                  <a:chOff x="0" y="0"/>
                  <a:chExt cx="6568831" cy="5213444"/>
                </a:xfrm>
              </p:grpSpPr>
              <p:sp>
                <p:nvSpPr>
                  <p:cNvPr id="50" name="文本框 39"/>
                  <p:cNvSpPr txBox="1"/>
                  <p:nvPr/>
                </p:nvSpPr>
                <p:spPr>
                  <a:xfrm>
                    <a:off x="420686" y="171091"/>
                    <a:ext cx="1057701" cy="506323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0"/>
                      </a:spcAft>
                    </a:pPr>
                    <a:r>
                      <a:rPr lang="en-US" sz="1050" dirty="0">
                        <a:solidFill>
                          <a:schemeClr val="tx1"/>
                        </a:solidFill>
                        <a:effectLst/>
                        <a:cs typeface="Times New Roman"/>
                      </a:rPr>
                      <a:t>Model select</a:t>
                    </a:r>
                    <a:endParaRPr lang="zh-CN" sz="1200" dirty="0">
                      <a:solidFill>
                        <a:schemeClr val="tx1"/>
                      </a:solidFill>
                      <a:effectLst/>
                      <a:latin typeface="宋体"/>
                      <a:cs typeface="宋体"/>
                    </a:endParaRPr>
                  </a:p>
                </p:txBody>
              </p:sp>
              <p:grpSp>
                <p:nvGrpSpPr>
                  <p:cNvPr id="51" name="组合 50"/>
                  <p:cNvGrpSpPr/>
                  <p:nvPr/>
                </p:nvGrpSpPr>
                <p:grpSpPr>
                  <a:xfrm>
                    <a:off x="0" y="0"/>
                    <a:ext cx="6568831" cy="5213444"/>
                    <a:chOff x="0" y="0"/>
                    <a:chExt cx="6568831" cy="5213444"/>
                  </a:xfrm>
                </p:grpSpPr>
                <p:sp>
                  <p:nvSpPr>
                    <p:cNvPr id="52" name="文本框 40"/>
                    <p:cNvSpPr txBox="1"/>
                    <p:nvPr/>
                  </p:nvSpPr>
                  <p:spPr>
                    <a:xfrm>
                      <a:off x="0" y="716507"/>
                      <a:ext cx="1055307" cy="29527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cs typeface="Times New Roman"/>
                        </a:rPr>
                        <a:t>Test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cs typeface="Times New Roman"/>
                        </a:rPr>
                        <a:t>clk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宋体"/>
                        <a:cs typeface="宋体"/>
                      </a:endParaRPr>
                    </a:p>
                  </p:txBody>
                </p:sp>
                <p:grpSp>
                  <p:nvGrpSpPr>
                    <p:cNvPr id="53" name="组合 52"/>
                    <p:cNvGrpSpPr/>
                    <p:nvPr/>
                  </p:nvGrpSpPr>
                  <p:grpSpPr>
                    <a:xfrm>
                      <a:off x="304680" y="0"/>
                      <a:ext cx="6264151" cy="5213444"/>
                      <a:chOff x="304680" y="0"/>
                      <a:chExt cx="6264151" cy="5213444"/>
                    </a:xfrm>
                  </p:grpSpPr>
                  <p:grpSp>
                    <p:nvGrpSpPr>
                      <p:cNvPr id="54" name="组合 53"/>
                      <p:cNvGrpSpPr/>
                      <p:nvPr/>
                    </p:nvGrpSpPr>
                    <p:grpSpPr>
                      <a:xfrm>
                        <a:off x="918829" y="0"/>
                        <a:ext cx="5650002" cy="5213444"/>
                        <a:chOff x="918829" y="0"/>
                        <a:chExt cx="5650002" cy="5213444"/>
                      </a:xfrm>
                    </p:grpSpPr>
                    <p:grpSp>
                      <p:nvGrpSpPr>
                        <p:cNvPr id="56" name="组合 55"/>
                        <p:cNvGrpSpPr/>
                        <p:nvPr/>
                      </p:nvGrpSpPr>
                      <p:grpSpPr>
                        <a:xfrm>
                          <a:off x="918829" y="0"/>
                          <a:ext cx="5650002" cy="5213444"/>
                          <a:chOff x="918829" y="0"/>
                          <a:chExt cx="5650002" cy="5213444"/>
                        </a:xfrm>
                      </p:grpSpPr>
                      <p:sp>
                        <p:nvSpPr>
                          <p:cNvPr id="58" name="矩形 57"/>
                          <p:cNvSpPr/>
                          <p:nvPr/>
                        </p:nvSpPr>
                        <p:spPr>
                          <a:xfrm>
                            <a:off x="1478387" y="2006221"/>
                            <a:ext cx="1262380" cy="1289685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spcAft>
                                <a:spcPts val="0"/>
                              </a:spcAft>
                            </a:pPr>
                            <a:r>
                              <a:rPr lang="en-US" sz="1200" kern="1200">
                                <a:solidFill>
                                  <a:srgbClr val="FFFFFF"/>
                                </a:solidFill>
                                <a:effectLst/>
                                <a:cs typeface="Times New Roman"/>
                              </a:rPr>
                              <a:t>Address Generator</a:t>
                            </a:r>
                            <a:endParaRPr lang="zh-CN" sz="1200">
                              <a:effectLst/>
                              <a:latin typeface="宋体"/>
                              <a:cs typeface="宋体"/>
                            </a:endParaRPr>
                          </a:p>
                        </p:txBody>
                      </p:sp>
                      <p:grpSp>
                        <p:nvGrpSpPr>
                          <p:cNvPr id="59" name="组合 58"/>
                          <p:cNvGrpSpPr/>
                          <p:nvPr/>
                        </p:nvGrpSpPr>
                        <p:grpSpPr>
                          <a:xfrm>
                            <a:off x="918829" y="0"/>
                            <a:ext cx="5650002" cy="5213444"/>
                            <a:chOff x="918829" y="0"/>
                            <a:chExt cx="5650002" cy="5213444"/>
                          </a:xfrm>
                        </p:grpSpPr>
                        <p:sp>
                          <p:nvSpPr>
                            <p:cNvPr id="60" name="矩形 59"/>
                            <p:cNvSpPr/>
                            <p:nvPr/>
                          </p:nvSpPr>
                          <p:spPr>
                            <a:xfrm>
                              <a:off x="3402721" y="1849271"/>
                              <a:ext cx="3166110" cy="175641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n-US" sz="1800" kern="1200">
                                  <a:solidFill>
                                    <a:srgbClr val="FFFFFF"/>
                                  </a:solidFill>
                                  <a:effectLst/>
                                  <a:cs typeface="Times New Roman"/>
                                </a:rPr>
                                <a:t>RAM</a:t>
                              </a:r>
                              <a:endParaRPr lang="zh-CN" sz="1200">
                                <a:effectLst/>
                                <a:latin typeface="宋体"/>
                                <a:cs typeface="宋体"/>
                              </a:endParaRPr>
                            </a:p>
                          </p:txBody>
                        </p:sp>
                        <p:sp>
                          <p:nvSpPr>
                            <p:cNvPr id="61" name="右箭头 60"/>
                            <p:cNvSpPr/>
                            <p:nvPr/>
                          </p:nvSpPr>
                          <p:spPr>
                            <a:xfrm>
                              <a:off x="918829" y="2449773"/>
                              <a:ext cx="504967" cy="443552"/>
                            </a:xfrm>
                            <a:prstGeom prst="rightArrow">
                              <a:avLst/>
                            </a:prstGeom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just">
                                <a:spcAft>
                                  <a:spcPts val="0"/>
                                </a:spcAft>
                              </a:pPr>
                              <a:r>
                                <a:rPr lang="en-US" sz="1050" kern="100">
                                  <a:effectLst/>
                                  <a:ea typeface="宋体"/>
                                  <a:cs typeface="Times New Roman"/>
                                </a:rPr>
                                <a:t> </a:t>
                              </a:r>
                              <a:endParaRPr lang="zh-CN" sz="1050" kern="100">
                                <a:effectLst/>
                                <a:ea typeface="宋体"/>
                                <a:cs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62" name="下箭头 61"/>
                            <p:cNvSpPr/>
                            <p:nvPr/>
                          </p:nvSpPr>
                          <p:spPr>
                            <a:xfrm>
                              <a:off x="4242059" y="1357952"/>
                              <a:ext cx="682388" cy="436728"/>
                            </a:xfrm>
                            <a:prstGeom prst="downArrow">
                              <a:avLst/>
                            </a:prstGeom>
                          </p:spPr>
                          <p:style>
                            <a:lnRef idx="2">
                              <a:schemeClr val="accent2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just">
                                <a:spcAft>
                                  <a:spcPts val="0"/>
                                </a:spcAft>
                              </a:pPr>
                              <a:r>
                                <a:rPr lang="en-US" sz="1050" kern="100">
                                  <a:effectLst/>
                                  <a:ea typeface="宋体"/>
                                  <a:cs typeface="Times New Roman"/>
                                </a:rPr>
                                <a:t> </a:t>
                              </a:r>
                              <a:endParaRPr lang="zh-CN" sz="1050" kern="100">
                                <a:effectLst/>
                                <a:ea typeface="宋体"/>
                                <a:cs typeface="Times New Roman"/>
                              </a:endParaRPr>
                            </a:p>
                          </p:txBody>
                        </p:sp>
                        <p:grpSp>
                          <p:nvGrpSpPr>
                            <p:cNvPr id="63" name="组合 62"/>
                            <p:cNvGrpSpPr/>
                            <p:nvPr/>
                          </p:nvGrpSpPr>
                          <p:grpSpPr>
                            <a:xfrm>
                              <a:off x="1055306" y="0"/>
                              <a:ext cx="4353456" cy="5213444"/>
                              <a:chOff x="1055306" y="0"/>
                              <a:chExt cx="4353456" cy="5213444"/>
                            </a:xfrm>
                          </p:grpSpPr>
                          <p:grpSp>
                            <p:nvGrpSpPr>
                              <p:cNvPr id="65" name="组合 64"/>
                              <p:cNvGrpSpPr/>
                              <p:nvPr/>
                            </p:nvGrpSpPr>
                            <p:grpSpPr>
                              <a:xfrm>
                                <a:off x="1055306" y="0"/>
                                <a:ext cx="4353456" cy="1310460"/>
                                <a:chOff x="1055306" y="0"/>
                                <a:chExt cx="4353456" cy="1310460"/>
                              </a:xfrm>
                            </p:grpSpPr>
                            <p:sp>
                              <p:nvSpPr>
                                <p:cNvPr id="73" name="矩形 72"/>
                                <p:cNvSpPr/>
                                <p:nvPr/>
                              </p:nvSpPr>
                              <p:spPr>
                                <a:xfrm>
                                  <a:off x="1423795" y="518615"/>
                                  <a:ext cx="1367791" cy="791845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kern="1200" dirty="0">
                                      <a:solidFill>
                                        <a:srgbClr val="FFFFFF"/>
                                      </a:solidFill>
                                      <a:effectLst/>
                                      <a:cs typeface="Times New Roman"/>
                                    </a:rPr>
                                    <a:t>Self-test controller</a:t>
                                  </a:r>
                                  <a:endParaRPr lang="zh-CN" sz="1200" dirty="0">
                                    <a:effectLst/>
                                    <a:latin typeface="宋体"/>
                                    <a:cs typeface="宋体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4" name="矩形 73"/>
                                <p:cNvSpPr/>
                                <p:nvPr/>
                              </p:nvSpPr>
                              <p:spPr>
                                <a:xfrm>
                                  <a:off x="3641557" y="518615"/>
                                  <a:ext cx="1767205" cy="70739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400" kern="1200">
                                      <a:solidFill>
                                        <a:srgbClr val="FFFFFF"/>
                                      </a:solidFill>
                                      <a:effectLst/>
                                      <a:cs typeface="Times New Roman"/>
                                    </a:rPr>
                                    <a:t>Data generator</a:t>
                                  </a:r>
                                  <a:endParaRPr lang="zh-CN" sz="1200">
                                    <a:effectLst/>
                                    <a:latin typeface="宋体"/>
                                    <a:cs typeface="宋体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5" name="下箭头 74"/>
                                <p:cNvSpPr/>
                                <p:nvPr/>
                              </p:nvSpPr>
                              <p:spPr>
                                <a:xfrm>
                                  <a:off x="4194291" y="0"/>
                                  <a:ext cx="681990" cy="436245"/>
                                </a:xfrm>
                                <a:prstGeom prst="downArrow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2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50" kern="100">
                                      <a:effectLst/>
                                      <a:ea typeface="宋体"/>
                                      <a:cs typeface="Times New Roman"/>
                                    </a:rPr>
                                    <a:t> </a:t>
                                  </a:r>
                                  <a:endParaRPr lang="zh-CN" sz="1050" kern="100">
                                    <a:effectLst/>
                                    <a:ea typeface="宋体"/>
                                    <a:cs typeface="Times New Roman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76" name="直接箭头连接符 75"/>
                                <p:cNvCxnSpPr/>
                                <p:nvPr/>
                              </p:nvCxnSpPr>
                              <p:spPr>
                                <a:xfrm>
                                  <a:off x="2788572" y="784746"/>
                                  <a:ext cx="798394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7" name="直接箭头连接符 76"/>
                                <p:cNvCxnSpPr/>
                                <p:nvPr/>
                              </p:nvCxnSpPr>
                              <p:spPr>
                                <a:xfrm>
                                  <a:off x="1055306" y="682388"/>
                                  <a:ext cx="354643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8" name="直接箭头连接符 77"/>
                                <p:cNvCxnSpPr/>
                                <p:nvPr/>
                              </p:nvCxnSpPr>
                              <p:spPr>
                                <a:xfrm>
                                  <a:off x="1055306" y="907576"/>
                                  <a:ext cx="354330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9" name="直接箭头连接符 78"/>
                                <p:cNvCxnSpPr/>
                                <p:nvPr/>
                              </p:nvCxnSpPr>
                              <p:spPr>
                                <a:xfrm>
                                  <a:off x="1055306" y="1071349"/>
                                  <a:ext cx="354330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66" name="组合 65"/>
                              <p:cNvGrpSpPr/>
                              <p:nvPr/>
                            </p:nvGrpSpPr>
                            <p:grpSpPr>
                              <a:xfrm>
                                <a:off x="2198904" y="2449773"/>
                                <a:ext cx="3012440" cy="2763671"/>
                                <a:chOff x="2198904" y="2449773"/>
                                <a:chExt cx="3012440" cy="2763671"/>
                              </a:xfrm>
                            </p:grpSpPr>
                            <p:sp>
                              <p:nvSpPr>
                                <p:cNvPr id="67" name="矩形 66"/>
                                <p:cNvSpPr/>
                                <p:nvPr/>
                              </p:nvSpPr>
                              <p:spPr>
                                <a:xfrm>
                                  <a:off x="2863635" y="4476309"/>
                                  <a:ext cx="2347709" cy="737135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kern="1200">
                                      <a:solidFill>
                                        <a:srgbClr val="FFFFFF"/>
                                      </a:solidFill>
                                      <a:effectLst/>
                                      <a:cs typeface="Times New Roman"/>
                                    </a:rPr>
                                    <a:t>Data receiver</a:t>
                                  </a:r>
                                  <a:endParaRPr lang="zh-CN" sz="1200">
                                    <a:effectLst/>
                                    <a:latin typeface="宋体"/>
                                    <a:cs typeface="宋体"/>
                                  </a:endParaRPr>
                                </a:p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kern="1200">
                                      <a:solidFill>
                                        <a:srgbClr val="FFFFFF"/>
                                      </a:solidFill>
                                      <a:effectLst/>
                                      <a:cs typeface="Times New Roman"/>
                                    </a:rPr>
                                    <a:t>(Comparator)</a:t>
                                  </a:r>
                                  <a:endParaRPr lang="zh-CN" sz="1200">
                                    <a:effectLst/>
                                    <a:latin typeface="宋体"/>
                                    <a:cs typeface="宋体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8" name="右箭头 67"/>
                                <p:cNvSpPr/>
                                <p:nvPr/>
                              </p:nvSpPr>
                              <p:spPr>
                                <a:xfrm>
                                  <a:off x="2863635" y="2449773"/>
                                  <a:ext cx="504967" cy="443552"/>
                                </a:xfrm>
                                <a:prstGeom prst="rightArrow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50" kern="100">
                                      <a:effectLst/>
                                      <a:ea typeface="宋体"/>
                                      <a:cs typeface="Times New Roman"/>
                                    </a:rPr>
                                    <a:t> </a:t>
                                  </a:r>
                                  <a:endParaRPr lang="zh-CN" sz="1050" kern="100">
                                    <a:effectLst/>
                                    <a:ea typeface="宋体"/>
                                    <a:cs typeface="Times New Roman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9" name="下箭头 68"/>
                                <p:cNvSpPr/>
                                <p:nvPr/>
                              </p:nvSpPr>
                              <p:spPr>
                                <a:xfrm>
                                  <a:off x="4399008" y="3746310"/>
                                  <a:ext cx="681990" cy="436245"/>
                                </a:xfrm>
                                <a:prstGeom prst="downArrow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2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50" kern="100">
                                      <a:effectLst/>
                                      <a:ea typeface="宋体"/>
                                      <a:cs typeface="Times New Roman"/>
                                    </a:rPr>
                                    <a:t> </a:t>
                                  </a:r>
                                  <a:endParaRPr lang="zh-CN" sz="1050" kern="100">
                                    <a:effectLst/>
                                    <a:ea typeface="宋体"/>
                                    <a:cs typeface="Times New Roman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70" name="直接箭头连接符 69"/>
                                <p:cNvCxnSpPr/>
                                <p:nvPr/>
                              </p:nvCxnSpPr>
                              <p:spPr>
                                <a:xfrm>
                                  <a:off x="2198904" y="4558352"/>
                                  <a:ext cx="869448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1" name="直接箭头连接符 70"/>
                                <p:cNvCxnSpPr/>
                                <p:nvPr/>
                              </p:nvCxnSpPr>
                              <p:spPr>
                                <a:xfrm>
                                  <a:off x="3675676" y="3835021"/>
                                  <a:ext cx="873125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none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2" name="直接箭头连接符 71"/>
                                <p:cNvCxnSpPr/>
                                <p:nvPr/>
                              </p:nvCxnSpPr>
                              <p:spPr>
                                <a:xfrm flipH="1">
                                  <a:off x="3655205" y="3835021"/>
                                  <a:ext cx="13648" cy="722961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64" name="直接箭头连接符 63"/>
                            <p:cNvCxnSpPr/>
                            <p:nvPr/>
                          </p:nvCxnSpPr>
                          <p:spPr>
                            <a:xfrm flipV="1">
                              <a:off x="2031121" y="1357952"/>
                              <a:ext cx="0" cy="572770"/>
                            </a:xfrm>
                            <a:prstGeom prst="straightConnector1">
                              <a:avLst/>
                            </a:prstGeom>
                            <a:ln w="19050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6"/>
                            </a:lnRef>
                            <a:fillRef idx="0">
                              <a:schemeClr val="accent6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57" name="文本框 30"/>
                        <p:cNvSpPr txBox="1"/>
                        <p:nvPr/>
                      </p:nvSpPr>
                      <p:spPr>
                        <a:xfrm>
                          <a:off x="4876279" y="0"/>
                          <a:ext cx="1582925" cy="470536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style>
                        <a:lnRef idx="0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050" dirty="0">
                              <a:solidFill>
                                <a:schemeClr val="tx1"/>
                              </a:solidFill>
                              <a:effectLst/>
                              <a:cs typeface="Times New Roman"/>
                            </a:rPr>
                            <a:t>Normal data in</a:t>
                          </a:r>
                          <a:endParaRPr lang="zh-CN" sz="1200" dirty="0">
                            <a:solidFill>
                              <a:schemeClr val="tx1"/>
                            </a:solidFill>
                            <a:effectLst/>
                            <a:latin typeface="宋体"/>
                            <a:cs typeface="宋体"/>
                          </a:endParaRPr>
                        </a:p>
                      </p:txBody>
                    </p:sp>
                  </p:grpSp>
                  <p:sp>
                    <p:nvSpPr>
                      <p:cNvPr id="55" name="文本框 41"/>
                      <p:cNvSpPr txBox="1"/>
                      <p:nvPr/>
                    </p:nvSpPr>
                    <p:spPr>
                      <a:xfrm>
                        <a:off x="304680" y="1071348"/>
                        <a:ext cx="750626" cy="29527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just">
                          <a:spcAft>
                            <a:spcPts val="0"/>
                          </a:spcAft>
                        </a:pPr>
                        <a:r>
                          <a:rPr lang="en-US" sz="1050" dirty="0">
                            <a:solidFill>
                              <a:schemeClr val="tx1"/>
                            </a:solidFill>
                            <a:effectLst/>
                            <a:cs typeface="Times New Roman"/>
                          </a:rPr>
                          <a:t>reset</a:t>
                        </a:r>
                        <a:endParaRPr lang="zh-CN" sz="1200" dirty="0">
                          <a:solidFill>
                            <a:schemeClr val="tx1"/>
                          </a:solidFill>
                          <a:effectLst/>
                          <a:latin typeface="宋体"/>
                          <a:cs typeface="宋体"/>
                        </a:endParaRPr>
                      </a:p>
                    </p:txBody>
                  </p:sp>
                </p:grpSp>
              </p:grpSp>
            </p:grpSp>
          </p:grpSp>
        </p:grpSp>
        <p:sp>
          <p:nvSpPr>
            <p:cNvPr id="45" name="文本框 29"/>
            <p:cNvSpPr txBox="1"/>
            <p:nvPr/>
          </p:nvSpPr>
          <p:spPr>
            <a:xfrm>
              <a:off x="866633" y="2688609"/>
              <a:ext cx="1124585" cy="3460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dirty="0">
                  <a:solidFill>
                    <a:schemeClr val="tx1"/>
                  </a:solidFill>
                  <a:effectLst/>
                  <a:cs typeface="Times New Roman"/>
                </a:rPr>
                <a:t>Reference</a:t>
              </a:r>
              <a:endParaRPr lang="zh-CN" sz="1200" dirty="0">
                <a:solidFill>
                  <a:schemeClr val="tx1"/>
                </a:solidFill>
                <a:effectLst/>
                <a:latin typeface="宋体"/>
                <a:cs typeface="宋体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3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7" y="332656"/>
            <a:ext cx="9089010" cy="5112568"/>
          </a:xfr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z="1600">
                <a:solidFill>
                  <a:schemeClr val="tx1"/>
                </a:solidFill>
              </a:rPr>
              <a:pPr/>
              <a:t>2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8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57"/>
    </mc:Choice>
    <mc:Fallback xmlns="">
      <p:transition spd="slow" advTm="5755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Fault Characteristics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Address-Decoder Fault (AF)</a:t>
            </a:r>
            <a:endParaRPr lang="zh-CN" altLang="zh-CN" dirty="0"/>
          </a:p>
          <a:p>
            <a:r>
              <a:rPr lang="en-US" altLang="zh-CN" dirty="0"/>
              <a:t>Stuck-At Fault (SAF)</a:t>
            </a:r>
            <a:endParaRPr lang="zh-CN" altLang="zh-CN" dirty="0"/>
          </a:p>
          <a:p>
            <a:r>
              <a:rPr lang="en-US" altLang="zh-CN" dirty="0"/>
              <a:t>Transition Fault (TF)</a:t>
            </a:r>
            <a:endParaRPr lang="zh-CN" altLang="zh-CN" dirty="0"/>
          </a:p>
          <a:p>
            <a:r>
              <a:rPr lang="en-US" altLang="zh-CN" dirty="0" smtClean="0"/>
              <a:t>Coupling </a:t>
            </a:r>
            <a:r>
              <a:rPr lang="en-US" altLang="zh-CN" dirty="0"/>
              <a:t>Fault (CF</a:t>
            </a:r>
            <a:r>
              <a:rPr lang="en-US" altLang="zh-CN" dirty="0" smtClean="0"/>
              <a:t>)</a:t>
            </a:r>
          </a:p>
        </p:txBody>
      </p:sp>
      <p:sp>
        <p:nvSpPr>
          <p:cNvPr id="5" name="灯片编号占位符 2"/>
          <p:cNvSpPr txBox="1">
            <a:spLocks/>
          </p:cNvSpPr>
          <p:nvPr/>
        </p:nvSpPr>
        <p:spPr>
          <a:xfrm>
            <a:off x="8121352" y="639190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zh-CN"/>
            </a:defPPr>
            <a:lvl1pPr marL="0" algn="r" defTabSz="914400" rtl="0" eaLnBrk="1" latinLnBrk="0" hangingPunct="1">
              <a:defRPr kumimoji="0" sz="1000" kern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913308-F349-4B6D-A68A-DD1791B4A57B}" type="slidenum">
              <a:rPr lang="zh-CN" altLang="en-US" sz="1600" smtClean="0">
                <a:solidFill>
                  <a:schemeClr val="tx1"/>
                </a:solidFill>
              </a:rPr>
              <a:pPr/>
              <a:t>3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3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385"/>
    </mc:Choice>
    <mc:Fallback xmlns="">
      <p:transition spd="slow" advTm="10538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Traditional 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Walking Pattern-Complexity 2N</a:t>
            </a:r>
            <a:r>
              <a:rPr lang="en-US" altLang="zh-CN" baseline="30000" dirty="0" smtClean="0"/>
              <a:t>2</a:t>
            </a:r>
            <a:endParaRPr lang="zh-CN" altLang="zh-CN" dirty="0"/>
          </a:p>
          <a:p>
            <a:r>
              <a:rPr lang="en-US" altLang="zh-CN" dirty="0" smtClean="0"/>
              <a:t>Sliding</a:t>
            </a:r>
            <a:r>
              <a:rPr lang="en-US" altLang="zh-CN" b="1" dirty="0" smtClean="0"/>
              <a:t> </a:t>
            </a:r>
            <a:r>
              <a:rPr lang="en-US" altLang="zh-CN" dirty="0"/>
              <a:t>Pattern</a:t>
            </a:r>
            <a:r>
              <a:rPr lang="en-US" altLang="zh-CN" b="1" dirty="0" smtClean="0"/>
              <a:t>-</a:t>
            </a:r>
            <a:r>
              <a:rPr lang="en-US" altLang="zh-CN" dirty="0" smtClean="0"/>
              <a:t>Complexity 4</a:t>
            </a:r>
            <a:r>
              <a:rPr lang="en-US" altLang="zh-CN" dirty="0"/>
              <a:t>N</a:t>
            </a:r>
            <a:r>
              <a:rPr lang="en-US" altLang="zh-CN" baseline="30000" dirty="0"/>
              <a:t>1.5</a:t>
            </a:r>
            <a:endParaRPr lang="zh-CN" altLang="zh-CN" dirty="0"/>
          </a:p>
          <a:p>
            <a:r>
              <a:rPr lang="en-US" altLang="zh-CN" dirty="0" smtClean="0"/>
              <a:t>Butterfly </a:t>
            </a:r>
            <a:r>
              <a:rPr lang="en-US" altLang="zh-CN" dirty="0"/>
              <a:t>Pattern</a:t>
            </a:r>
            <a:r>
              <a:rPr lang="en-US" altLang="zh-CN" dirty="0" smtClean="0"/>
              <a:t>-Complexity 5NlogN</a:t>
            </a:r>
          </a:p>
          <a:p>
            <a:r>
              <a:rPr lang="en-US" altLang="zh-CN" dirty="0" smtClean="0"/>
              <a:t>Means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25732"/>
              </p:ext>
            </p:extLst>
          </p:nvPr>
        </p:nvGraphicFramePr>
        <p:xfrm>
          <a:off x="1475656" y="436510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NlogN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altLang="zh-CN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kumimoji="0" lang="zh-CN" altLang="zh-CN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altLang="zh-CN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zh-CN" altLang="zh-CN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10.5sec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5.3min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4days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366years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灯片编号占位符 2"/>
          <p:cNvSpPr txBox="1">
            <a:spLocks/>
          </p:cNvSpPr>
          <p:nvPr/>
        </p:nvSpPr>
        <p:spPr>
          <a:xfrm>
            <a:off x="8172400" y="638132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zh-CN"/>
            </a:defPPr>
            <a:lvl1pPr marL="0" algn="r" defTabSz="914400" rtl="0" eaLnBrk="1" latinLnBrk="0" hangingPunct="1">
              <a:defRPr kumimoji="0" sz="1000" kern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913308-F349-4B6D-A68A-DD1791B4A57B}" type="slidenum">
              <a:rPr lang="zh-CN" altLang="en-US" sz="1600" smtClean="0">
                <a:solidFill>
                  <a:schemeClr val="tx1"/>
                </a:solidFill>
              </a:rPr>
              <a:pPr/>
              <a:t>4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9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990"/>
    </mc:Choice>
    <mc:Fallback xmlns="">
      <p:transition spd="slow" advTm="8999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Embedded memory Characteristics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embedded memory’s address</a:t>
            </a:r>
            <a:r>
              <a:rPr lang="en-US" altLang="zh-CN" dirty="0"/>
              <a:t>, data, and control signals are usually not directly accessible through </a:t>
            </a:r>
            <a:r>
              <a:rPr lang="en-US" altLang="zh-CN" dirty="0" smtClean="0"/>
              <a:t>the I/O </a:t>
            </a:r>
            <a:r>
              <a:rPr lang="en-US" altLang="zh-CN" dirty="0"/>
              <a:t>pins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5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z="1600">
                <a:solidFill>
                  <a:schemeClr val="tx1"/>
                </a:solidFill>
              </a:rPr>
              <a:pPr/>
              <a:t>5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Solution: March &amp;&amp; Memory </a:t>
            </a:r>
            <a:r>
              <a:rPr lang="en-US" altLang="zh-CN" dirty="0"/>
              <a:t>Built-In-Self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628800"/>
            <a:ext cx="7467600" cy="4525963"/>
          </a:xfrm>
        </p:spPr>
        <p:txBody>
          <a:bodyPr/>
          <a:lstStyle/>
          <a:p>
            <a:r>
              <a:rPr lang="en-US" altLang="zh-CN" dirty="0" smtClean="0"/>
              <a:t>March Test typically has complexity: O(N)</a:t>
            </a:r>
          </a:p>
          <a:p>
            <a:pPr lvl="1"/>
            <a:r>
              <a:rPr lang="en-US" altLang="zh-CN" dirty="0" smtClean="0"/>
              <a:t>Linear access to memory by a specific order</a:t>
            </a:r>
          </a:p>
          <a:p>
            <a:r>
              <a:rPr lang="en-US" altLang="zh-CN" dirty="0" smtClean="0"/>
              <a:t>Memory </a:t>
            </a:r>
            <a:r>
              <a:rPr lang="en-US" altLang="zh-CN" dirty="0"/>
              <a:t>Built-In-Self </a:t>
            </a:r>
            <a:r>
              <a:rPr lang="en-US" altLang="zh-CN" dirty="0" smtClean="0"/>
              <a:t>Test(Architecture)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7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z="1600">
                <a:solidFill>
                  <a:schemeClr val="tx1"/>
                </a:solidFill>
              </a:rPr>
              <a:pPr/>
              <a:t>6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2408191" y="3438116"/>
            <a:ext cx="4770119" cy="3350260"/>
            <a:chOff x="0" y="0"/>
            <a:chExt cx="4770119" cy="3350260"/>
          </a:xfrm>
        </p:grpSpPr>
        <p:grpSp>
          <p:nvGrpSpPr>
            <p:cNvPr id="49" name="组合 48"/>
            <p:cNvGrpSpPr/>
            <p:nvPr/>
          </p:nvGrpSpPr>
          <p:grpSpPr>
            <a:xfrm>
              <a:off x="0" y="0"/>
              <a:ext cx="4770119" cy="3350260"/>
              <a:chOff x="0" y="0"/>
              <a:chExt cx="6568831" cy="5213444"/>
            </a:xfrm>
          </p:grpSpPr>
          <p:sp>
            <p:nvSpPr>
              <p:cNvPr id="51" name="文本框 28"/>
              <p:cNvSpPr txBox="1"/>
              <p:nvPr/>
            </p:nvSpPr>
            <p:spPr>
              <a:xfrm>
                <a:off x="4985775" y="3746312"/>
                <a:ext cx="1583056" cy="43624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dirty="0">
                    <a:solidFill>
                      <a:schemeClr val="tx1"/>
                    </a:solidFill>
                    <a:effectLst/>
                    <a:cs typeface="Times New Roman"/>
                  </a:rPr>
                  <a:t>Normal data out</a:t>
                </a:r>
                <a:endParaRPr lang="zh-CN" sz="1200" dirty="0">
                  <a:solidFill>
                    <a:schemeClr val="tx1"/>
                  </a:solidFill>
                  <a:effectLst/>
                  <a:latin typeface="宋体"/>
                  <a:cs typeface="宋体"/>
                </a:endParaRPr>
              </a:p>
            </p:txBody>
          </p:sp>
          <p:grpSp>
            <p:nvGrpSpPr>
              <p:cNvPr id="52" name="组合 51"/>
              <p:cNvGrpSpPr/>
              <p:nvPr/>
            </p:nvGrpSpPr>
            <p:grpSpPr>
              <a:xfrm>
                <a:off x="0" y="0"/>
                <a:ext cx="6568831" cy="5213444"/>
                <a:chOff x="0" y="0"/>
                <a:chExt cx="6568831" cy="5213444"/>
              </a:xfrm>
            </p:grpSpPr>
            <p:sp>
              <p:nvSpPr>
                <p:cNvPr id="53" name="文本框 29"/>
                <p:cNvSpPr txBox="1"/>
                <p:nvPr/>
              </p:nvSpPr>
              <p:spPr>
                <a:xfrm>
                  <a:off x="1314614" y="3425589"/>
                  <a:ext cx="1549021" cy="538844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dirty="0">
                      <a:solidFill>
                        <a:schemeClr val="tx1"/>
                      </a:solidFill>
                      <a:effectLst/>
                      <a:cs typeface="Times New Roman"/>
                    </a:rPr>
                    <a:t>Normal address</a:t>
                  </a:r>
                  <a:endParaRPr lang="zh-CN" sz="1200" dirty="0">
                    <a:solidFill>
                      <a:schemeClr val="tx1"/>
                    </a:solidFill>
                    <a:effectLst/>
                    <a:latin typeface="宋体"/>
                    <a:cs typeface="宋体"/>
                  </a:endParaRPr>
                </a:p>
              </p:txBody>
            </p:sp>
            <p:grpSp>
              <p:nvGrpSpPr>
                <p:cNvPr id="54" name="组合 53"/>
                <p:cNvGrpSpPr/>
                <p:nvPr/>
              </p:nvGrpSpPr>
              <p:grpSpPr>
                <a:xfrm>
                  <a:off x="0" y="0"/>
                  <a:ext cx="6568831" cy="5213444"/>
                  <a:chOff x="0" y="0"/>
                  <a:chExt cx="6568831" cy="5213444"/>
                </a:xfrm>
              </p:grpSpPr>
              <p:sp>
                <p:nvSpPr>
                  <p:cNvPr id="55" name="文本框 39"/>
                  <p:cNvSpPr txBox="1"/>
                  <p:nvPr/>
                </p:nvSpPr>
                <p:spPr>
                  <a:xfrm>
                    <a:off x="420686" y="171091"/>
                    <a:ext cx="1057701" cy="506323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0"/>
                      </a:spcAft>
                    </a:pPr>
                    <a:r>
                      <a:rPr lang="en-US" sz="1050" dirty="0">
                        <a:solidFill>
                          <a:schemeClr val="tx1"/>
                        </a:solidFill>
                        <a:effectLst/>
                        <a:cs typeface="Times New Roman"/>
                      </a:rPr>
                      <a:t>Model select</a:t>
                    </a:r>
                    <a:endParaRPr lang="zh-CN" sz="1200" dirty="0">
                      <a:solidFill>
                        <a:schemeClr val="tx1"/>
                      </a:solidFill>
                      <a:effectLst/>
                      <a:latin typeface="宋体"/>
                      <a:cs typeface="宋体"/>
                    </a:endParaRPr>
                  </a:p>
                </p:txBody>
              </p:sp>
              <p:grpSp>
                <p:nvGrpSpPr>
                  <p:cNvPr id="56" name="组合 55"/>
                  <p:cNvGrpSpPr/>
                  <p:nvPr/>
                </p:nvGrpSpPr>
                <p:grpSpPr>
                  <a:xfrm>
                    <a:off x="0" y="0"/>
                    <a:ext cx="6568831" cy="5213444"/>
                    <a:chOff x="0" y="0"/>
                    <a:chExt cx="6568831" cy="5213444"/>
                  </a:xfrm>
                </p:grpSpPr>
                <p:sp>
                  <p:nvSpPr>
                    <p:cNvPr id="57" name="文本框 40"/>
                    <p:cNvSpPr txBox="1"/>
                    <p:nvPr/>
                  </p:nvSpPr>
                  <p:spPr>
                    <a:xfrm>
                      <a:off x="0" y="716507"/>
                      <a:ext cx="1055307" cy="29527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cs typeface="Times New Roman"/>
                        </a:rPr>
                        <a:t>Test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cs typeface="Times New Roman"/>
                        </a:rPr>
                        <a:t>clk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宋体"/>
                        <a:cs typeface="宋体"/>
                      </a:endParaRPr>
                    </a:p>
                  </p:txBody>
                </p:sp>
                <p:grpSp>
                  <p:nvGrpSpPr>
                    <p:cNvPr id="58" name="组合 57"/>
                    <p:cNvGrpSpPr/>
                    <p:nvPr/>
                  </p:nvGrpSpPr>
                  <p:grpSpPr>
                    <a:xfrm>
                      <a:off x="304680" y="0"/>
                      <a:ext cx="6264151" cy="5213444"/>
                      <a:chOff x="304680" y="0"/>
                      <a:chExt cx="6264151" cy="5213444"/>
                    </a:xfrm>
                  </p:grpSpPr>
                  <p:grpSp>
                    <p:nvGrpSpPr>
                      <p:cNvPr id="59" name="组合 58"/>
                      <p:cNvGrpSpPr/>
                      <p:nvPr/>
                    </p:nvGrpSpPr>
                    <p:grpSpPr>
                      <a:xfrm>
                        <a:off x="918829" y="0"/>
                        <a:ext cx="5650002" cy="5213444"/>
                        <a:chOff x="918829" y="0"/>
                        <a:chExt cx="5650002" cy="5213444"/>
                      </a:xfrm>
                    </p:grpSpPr>
                    <p:grpSp>
                      <p:nvGrpSpPr>
                        <p:cNvPr id="61" name="组合 60"/>
                        <p:cNvGrpSpPr/>
                        <p:nvPr/>
                      </p:nvGrpSpPr>
                      <p:grpSpPr>
                        <a:xfrm>
                          <a:off x="918829" y="0"/>
                          <a:ext cx="5650002" cy="5213444"/>
                          <a:chOff x="918829" y="0"/>
                          <a:chExt cx="5650002" cy="5213444"/>
                        </a:xfrm>
                      </p:grpSpPr>
                      <p:sp>
                        <p:nvSpPr>
                          <p:cNvPr id="63" name="矩形 62"/>
                          <p:cNvSpPr/>
                          <p:nvPr/>
                        </p:nvSpPr>
                        <p:spPr>
                          <a:xfrm>
                            <a:off x="1478387" y="2006221"/>
                            <a:ext cx="1262380" cy="1289685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spcAft>
                                <a:spcPts val="0"/>
                              </a:spcAft>
                            </a:pPr>
                            <a:r>
                              <a:rPr lang="en-US" sz="1200" kern="1200">
                                <a:solidFill>
                                  <a:srgbClr val="FFFFFF"/>
                                </a:solidFill>
                                <a:effectLst/>
                                <a:cs typeface="Times New Roman"/>
                              </a:rPr>
                              <a:t>Address Generator</a:t>
                            </a:r>
                            <a:endParaRPr lang="zh-CN" sz="1200">
                              <a:effectLst/>
                              <a:latin typeface="宋体"/>
                              <a:cs typeface="宋体"/>
                            </a:endParaRPr>
                          </a:p>
                        </p:txBody>
                      </p:sp>
                      <p:grpSp>
                        <p:nvGrpSpPr>
                          <p:cNvPr id="64" name="组合 63"/>
                          <p:cNvGrpSpPr/>
                          <p:nvPr/>
                        </p:nvGrpSpPr>
                        <p:grpSpPr>
                          <a:xfrm>
                            <a:off x="918829" y="0"/>
                            <a:ext cx="5650002" cy="5213444"/>
                            <a:chOff x="918829" y="0"/>
                            <a:chExt cx="5650002" cy="5213444"/>
                          </a:xfrm>
                        </p:grpSpPr>
                        <p:sp>
                          <p:nvSpPr>
                            <p:cNvPr id="65" name="矩形 64"/>
                            <p:cNvSpPr/>
                            <p:nvPr/>
                          </p:nvSpPr>
                          <p:spPr>
                            <a:xfrm>
                              <a:off x="3402721" y="1849271"/>
                              <a:ext cx="3166110" cy="175641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n-US" sz="1800" kern="1200">
                                  <a:solidFill>
                                    <a:srgbClr val="FFFFFF"/>
                                  </a:solidFill>
                                  <a:effectLst/>
                                  <a:cs typeface="Times New Roman"/>
                                </a:rPr>
                                <a:t>RAM</a:t>
                              </a:r>
                              <a:endParaRPr lang="zh-CN" sz="1200">
                                <a:effectLst/>
                                <a:latin typeface="宋体"/>
                                <a:cs typeface="宋体"/>
                              </a:endParaRPr>
                            </a:p>
                          </p:txBody>
                        </p:sp>
                        <p:sp>
                          <p:nvSpPr>
                            <p:cNvPr id="66" name="右箭头 65"/>
                            <p:cNvSpPr/>
                            <p:nvPr/>
                          </p:nvSpPr>
                          <p:spPr>
                            <a:xfrm>
                              <a:off x="918829" y="2449773"/>
                              <a:ext cx="504967" cy="443552"/>
                            </a:xfrm>
                            <a:prstGeom prst="rightArrow">
                              <a:avLst/>
                            </a:prstGeom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just">
                                <a:spcAft>
                                  <a:spcPts val="0"/>
                                </a:spcAft>
                              </a:pPr>
                              <a:r>
                                <a:rPr lang="en-US" sz="1050" kern="100">
                                  <a:effectLst/>
                                  <a:ea typeface="宋体"/>
                                  <a:cs typeface="Times New Roman"/>
                                </a:rPr>
                                <a:t> </a:t>
                              </a:r>
                              <a:endParaRPr lang="zh-CN" sz="1050" kern="100">
                                <a:effectLst/>
                                <a:ea typeface="宋体"/>
                                <a:cs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67" name="下箭头 66"/>
                            <p:cNvSpPr/>
                            <p:nvPr/>
                          </p:nvSpPr>
                          <p:spPr>
                            <a:xfrm>
                              <a:off x="4242059" y="1357952"/>
                              <a:ext cx="682388" cy="436728"/>
                            </a:xfrm>
                            <a:prstGeom prst="downArrow">
                              <a:avLst/>
                            </a:prstGeom>
                          </p:spPr>
                          <p:style>
                            <a:lnRef idx="2">
                              <a:schemeClr val="accent2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just">
                                <a:spcAft>
                                  <a:spcPts val="0"/>
                                </a:spcAft>
                              </a:pPr>
                              <a:r>
                                <a:rPr lang="en-US" sz="1050" kern="100">
                                  <a:effectLst/>
                                  <a:ea typeface="宋体"/>
                                  <a:cs typeface="Times New Roman"/>
                                </a:rPr>
                                <a:t> </a:t>
                              </a:r>
                              <a:endParaRPr lang="zh-CN" sz="1050" kern="100">
                                <a:effectLst/>
                                <a:ea typeface="宋体"/>
                                <a:cs typeface="Times New Roman"/>
                              </a:endParaRPr>
                            </a:p>
                          </p:txBody>
                        </p:sp>
                        <p:grpSp>
                          <p:nvGrpSpPr>
                            <p:cNvPr id="68" name="组合 67"/>
                            <p:cNvGrpSpPr/>
                            <p:nvPr/>
                          </p:nvGrpSpPr>
                          <p:grpSpPr>
                            <a:xfrm>
                              <a:off x="1055306" y="0"/>
                              <a:ext cx="4353456" cy="5213444"/>
                              <a:chOff x="1055306" y="0"/>
                              <a:chExt cx="4353456" cy="5213444"/>
                            </a:xfrm>
                          </p:grpSpPr>
                          <p:grpSp>
                            <p:nvGrpSpPr>
                              <p:cNvPr id="70" name="组合 69"/>
                              <p:cNvGrpSpPr/>
                              <p:nvPr/>
                            </p:nvGrpSpPr>
                            <p:grpSpPr>
                              <a:xfrm>
                                <a:off x="1055306" y="0"/>
                                <a:ext cx="4353456" cy="1310460"/>
                                <a:chOff x="1055306" y="0"/>
                                <a:chExt cx="4353456" cy="1310460"/>
                              </a:xfrm>
                            </p:grpSpPr>
                            <p:sp>
                              <p:nvSpPr>
                                <p:cNvPr id="78" name="矩形 77"/>
                                <p:cNvSpPr/>
                                <p:nvPr/>
                              </p:nvSpPr>
                              <p:spPr>
                                <a:xfrm>
                                  <a:off x="1423795" y="518615"/>
                                  <a:ext cx="1367791" cy="791845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kern="1200">
                                      <a:solidFill>
                                        <a:srgbClr val="FFFFFF"/>
                                      </a:solidFill>
                                      <a:effectLst/>
                                      <a:cs typeface="Times New Roman"/>
                                    </a:rPr>
                                    <a:t>Self-test controller</a:t>
                                  </a:r>
                                  <a:endParaRPr lang="zh-CN" sz="1200">
                                    <a:effectLst/>
                                    <a:latin typeface="宋体"/>
                                    <a:cs typeface="宋体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9" name="矩形 78"/>
                                <p:cNvSpPr/>
                                <p:nvPr/>
                              </p:nvSpPr>
                              <p:spPr>
                                <a:xfrm>
                                  <a:off x="3641557" y="518615"/>
                                  <a:ext cx="1767205" cy="70739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400" kern="1200">
                                      <a:solidFill>
                                        <a:srgbClr val="FFFFFF"/>
                                      </a:solidFill>
                                      <a:effectLst/>
                                      <a:cs typeface="Times New Roman"/>
                                    </a:rPr>
                                    <a:t>Data generator</a:t>
                                  </a:r>
                                  <a:endParaRPr lang="zh-CN" sz="1200">
                                    <a:effectLst/>
                                    <a:latin typeface="宋体"/>
                                    <a:cs typeface="宋体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0" name="下箭头 79"/>
                                <p:cNvSpPr/>
                                <p:nvPr/>
                              </p:nvSpPr>
                              <p:spPr>
                                <a:xfrm>
                                  <a:off x="4194291" y="0"/>
                                  <a:ext cx="681990" cy="436245"/>
                                </a:xfrm>
                                <a:prstGeom prst="downArrow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2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50" kern="100">
                                      <a:effectLst/>
                                      <a:ea typeface="宋体"/>
                                      <a:cs typeface="Times New Roman"/>
                                    </a:rPr>
                                    <a:t> </a:t>
                                  </a:r>
                                  <a:endParaRPr lang="zh-CN" sz="1050" kern="100">
                                    <a:effectLst/>
                                    <a:ea typeface="宋体"/>
                                    <a:cs typeface="Times New Roman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81" name="直接箭头连接符 80"/>
                                <p:cNvCxnSpPr/>
                                <p:nvPr/>
                              </p:nvCxnSpPr>
                              <p:spPr>
                                <a:xfrm>
                                  <a:off x="2788572" y="784746"/>
                                  <a:ext cx="798394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82" name="直接箭头连接符 81"/>
                                <p:cNvCxnSpPr/>
                                <p:nvPr/>
                              </p:nvCxnSpPr>
                              <p:spPr>
                                <a:xfrm>
                                  <a:off x="1055306" y="682388"/>
                                  <a:ext cx="354643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83" name="直接箭头连接符 82"/>
                                <p:cNvCxnSpPr/>
                                <p:nvPr/>
                              </p:nvCxnSpPr>
                              <p:spPr>
                                <a:xfrm>
                                  <a:off x="1055306" y="907576"/>
                                  <a:ext cx="354330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84" name="直接箭头连接符 83"/>
                                <p:cNvCxnSpPr/>
                                <p:nvPr/>
                              </p:nvCxnSpPr>
                              <p:spPr>
                                <a:xfrm>
                                  <a:off x="1055306" y="1071349"/>
                                  <a:ext cx="354330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71" name="组合 70"/>
                              <p:cNvGrpSpPr/>
                              <p:nvPr/>
                            </p:nvGrpSpPr>
                            <p:grpSpPr>
                              <a:xfrm>
                                <a:off x="2198904" y="2449773"/>
                                <a:ext cx="3012440" cy="2763671"/>
                                <a:chOff x="2198904" y="2449773"/>
                                <a:chExt cx="3012440" cy="2763671"/>
                              </a:xfrm>
                            </p:grpSpPr>
                            <p:sp>
                              <p:nvSpPr>
                                <p:cNvPr id="72" name="矩形 71"/>
                                <p:cNvSpPr/>
                                <p:nvPr/>
                              </p:nvSpPr>
                              <p:spPr>
                                <a:xfrm>
                                  <a:off x="2863635" y="4476309"/>
                                  <a:ext cx="2347709" cy="737135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kern="1200">
                                      <a:solidFill>
                                        <a:srgbClr val="FFFFFF"/>
                                      </a:solidFill>
                                      <a:effectLst/>
                                      <a:cs typeface="Times New Roman"/>
                                    </a:rPr>
                                    <a:t>Data receiver</a:t>
                                  </a:r>
                                  <a:endParaRPr lang="zh-CN" sz="1200">
                                    <a:effectLst/>
                                    <a:latin typeface="宋体"/>
                                    <a:cs typeface="宋体"/>
                                  </a:endParaRPr>
                                </a:p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kern="1200">
                                      <a:solidFill>
                                        <a:srgbClr val="FFFFFF"/>
                                      </a:solidFill>
                                      <a:effectLst/>
                                      <a:cs typeface="Times New Roman"/>
                                    </a:rPr>
                                    <a:t>(Comparator)</a:t>
                                  </a:r>
                                  <a:endParaRPr lang="zh-CN" sz="1200">
                                    <a:effectLst/>
                                    <a:latin typeface="宋体"/>
                                    <a:cs typeface="宋体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3" name="右箭头 72"/>
                                <p:cNvSpPr/>
                                <p:nvPr/>
                              </p:nvSpPr>
                              <p:spPr>
                                <a:xfrm>
                                  <a:off x="2863635" y="2449773"/>
                                  <a:ext cx="504967" cy="443552"/>
                                </a:xfrm>
                                <a:prstGeom prst="rightArrow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50" kern="100">
                                      <a:effectLst/>
                                      <a:ea typeface="宋体"/>
                                      <a:cs typeface="Times New Roman"/>
                                    </a:rPr>
                                    <a:t> </a:t>
                                  </a:r>
                                  <a:endParaRPr lang="zh-CN" sz="1050" kern="100">
                                    <a:effectLst/>
                                    <a:ea typeface="宋体"/>
                                    <a:cs typeface="Times New Roman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4" name="下箭头 73"/>
                                <p:cNvSpPr/>
                                <p:nvPr/>
                              </p:nvSpPr>
                              <p:spPr>
                                <a:xfrm>
                                  <a:off x="4399008" y="3746310"/>
                                  <a:ext cx="681990" cy="436245"/>
                                </a:xfrm>
                                <a:prstGeom prst="downArrow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2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50" kern="100">
                                      <a:effectLst/>
                                      <a:ea typeface="宋体"/>
                                      <a:cs typeface="Times New Roman"/>
                                    </a:rPr>
                                    <a:t> </a:t>
                                  </a:r>
                                  <a:endParaRPr lang="zh-CN" sz="1050" kern="100">
                                    <a:effectLst/>
                                    <a:ea typeface="宋体"/>
                                    <a:cs typeface="Times New Roman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75" name="直接箭头连接符 74"/>
                                <p:cNvCxnSpPr/>
                                <p:nvPr/>
                              </p:nvCxnSpPr>
                              <p:spPr>
                                <a:xfrm>
                                  <a:off x="2198904" y="4558352"/>
                                  <a:ext cx="869448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6" name="直接箭头连接符 75"/>
                                <p:cNvCxnSpPr/>
                                <p:nvPr/>
                              </p:nvCxnSpPr>
                              <p:spPr>
                                <a:xfrm>
                                  <a:off x="3675676" y="3835021"/>
                                  <a:ext cx="873125" cy="0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none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77" name="直接箭头连接符 76"/>
                                <p:cNvCxnSpPr/>
                                <p:nvPr/>
                              </p:nvCxnSpPr>
                              <p:spPr>
                                <a:xfrm flipH="1">
                                  <a:off x="3655205" y="3835021"/>
                                  <a:ext cx="13648" cy="722961"/>
                                </a:xfrm>
                                <a:prstGeom prst="straightConnector1">
                                  <a:avLst/>
                                </a:prstGeom>
                                <a:ln w="1905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6"/>
                                </a:lnRef>
                                <a:fillRef idx="0">
                                  <a:schemeClr val="accent6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69" name="直接箭头连接符 68"/>
                            <p:cNvCxnSpPr/>
                            <p:nvPr/>
                          </p:nvCxnSpPr>
                          <p:spPr>
                            <a:xfrm flipV="1">
                              <a:off x="2031121" y="1357952"/>
                              <a:ext cx="0" cy="572770"/>
                            </a:xfrm>
                            <a:prstGeom prst="straightConnector1">
                              <a:avLst/>
                            </a:prstGeom>
                            <a:ln w="19050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6"/>
                            </a:lnRef>
                            <a:fillRef idx="0">
                              <a:schemeClr val="accent6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62" name="文本框 30"/>
                        <p:cNvSpPr txBox="1"/>
                        <p:nvPr/>
                      </p:nvSpPr>
                      <p:spPr>
                        <a:xfrm>
                          <a:off x="4876279" y="0"/>
                          <a:ext cx="1582925" cy="470536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style>
                        <a:lnRef idx="0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050" dirty="0">
                              <a:solidFill>
                                <a:schemeClr val="tx1"/>
                              </a:solidFill>
                              <a:effectLst/>
                              <a:cs typeface="Times New Roman"/>
                            </a:rPr>
                            <a:t>Normal data in</a:t>
                          </a:r>
                          <a:endParaRPr lang="zh-CN" sz="1200" dirty="0">
                            <a:solidFill>
                              <a:schemeClr val="tx1"/>
                            </a:solidFill>
                            <a:effectLst/>
                            <a:latin typeface="宋体"/>
                            <a:cs typeface="宋体"/>
                          </a:endParaRPr>
                        </a:p>
                      </p:txBody>
                    </p:sp>
                  </p:grpSp>
                  <p:sp>
                    <p:nvSpPr>
                      <p:cNvPr id="60" name="文本框 41"/>
                      <p:cNvSpPr txBox="1"/>
                      <p:nvPr/>
                    </p:nvSpPr>
                    <p:spPr>
                      <a:xfrm>
                        <a:off x="304680" y="1071348"/>
                        <a:ext cx="750626" cy="29527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just">
                          <a:spcAft>
                            <a:spcPts val="0"/>
                          </a:spcAft>
                        </a:pPr>
                        <a:r>
                          <a:rPr lang="en-US" sz="1050" dirty="0">
                            <a:solidFill>
                              <a:schemeClr val="tx1"/>
                            </a:solidFill>
                            <a:effectLst/>
                            <a:cs typeface="Times New Roman"/>
                          </a:rPr>
                          <a:t>reset</a:t>
                        </a:r>
                        <a:endParaRPr lang="zh-CN" sz="1200" dirty="0">
                          <a:solidFill>
                            <a:schemeClr val="tx1"/>
                          </a:solidFill>
                          <a:effectLst/>
                          <a:latin typeface="宋体"/>
                          <a:cs typeface="宋体"/>
                        </a:endParaRPr>
                      </a:p>
                    </p:txBody>
                  </p:sp>
                </p:grpSp>
              </p:grpSp>
            </p:grpSp>
          </p:grpSp>
        </p:grpSp>
        <p:sp>
          <p:nvSpPr>
            <p:cNvPr id="50" name="文本框 29"/>
            <p:cNvSpPr txBox="1"/>
            <p:nvPr/>
          </p:nvSpPr>
          <p:spPr>
            <a:xfrm>
              <a:off x="866633" y="2688609"/>
              <a:ext cx="1124585" cy="3460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dirty="0">
                  <a:solidFill>
                    <a:schemeClr val="tx1"/>
                  </a:solidFill>
                  <a:effectLst/>
                  <a:cs typeface="Times New Roman"/>
                </a:rPr>
                <a:t>Reference</a:t>
              </a:r>
              <a:endParaRPr lang="zh-CN" sz="1200" dirty="0">
                <a:solidFill>
                  <a:schemeClr val="tx1"/>
                </a:solidFill>
                <a:effectLst/>
                <a:latin typeface="宋体"/>
                <a:cs typeface="宋体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95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March C-(evolved March C)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March C- is a classical algorithm which is the foundation of other algorithms</a:t>
            </a:r>
          </a:p>
          <a:p>
            <a:r>
              <a:rPr lang="pl-PL" altLang="zh-CN" dirty="0" smtClean="0"/>
              <a:t>{</a:t>
            </a:r>
            <a:r>
              <a:rPr lang="pl-PL" altLang="zh-CN" dirty="0" smtClean="0">
                <a:sym typeface="Wingdings"/>
              </a:rPr>
              <a:t></a:t>
            </a:r>
            <a:r>
              <a:rPr lang="pl-PL" altLang="zh-CN" dirty="0" smtClean="0"/>
              <a:t>(</a:t>
            </a:r>
            <a:r>
              <a:rPr lang="pl-PL" altLang="zh-CN" i="1" dirty="0" smtClean="0"/>
              <a:t>w</a:t>
            </a:r>
            <a:r>
              <a:rPr lang="pl-PL" altLang="zh-CN" dirty="0" smtClean="0"/>
              <a:t>0);</a:t>
            </a:r>
            <a:r>
              <a:rPr lang="pl-PL" altLang="zh-CN" dirty="0" smtClean="0">
                <a:sym typeface="Wingdings"/>
              </a:rPr>
              <a:t></a:t>
            </a:r>
            <a:r>
              <a:rPr lang="pl-PL" altLang="zh-CN" dirty="0" smtClean="0"/>
              <a:t>(</a:t>
            </a:r>
            <a:r>
              <a:rPr lang="pl-PL" altLang="zh-CN" i="1" dirty="0"/>
              <a:t>r</a:t>
            </a:r>
            <a:r>
              <a:rPr lang="pl-PL" altLang="zh-CN" dirty="0"/>
              <a:t>0,</a:t>
            </a:r>
            <a:r>
              <a:rPr lang="pl-PL" altLang="zh-CN" i="1" dirty="0"/>
              <a:t>w</a:t>
            </a:r>
            <a:r>
              <a:rPr lang="pl-PL" altLang="zh-CN" dirty="0"/>
              <a:t>1</a:t>
            </a:r>
            <a:r>
              <a:rPr lang="pl-PL" altLang="zh-CN" dirty="0" smtClean="0"/>
              <a:t>);</a:t>
            </a:r>
            <a:r>
              <a:rPr lang="pl-PL" altLang="zh-CN" dirty="0" smtClean="0">
                <a:sym typeface="Wingdings"/>
              </a:rPr>
              <a:t></a:t>
            </a:r>
            <a:r>
              <a:rPr lang="pl-PL" altLang="zh-CN" dirty="0" smtClean="0"/>
              <a:t>(</a:t>
            </a:r>
            <a:r>
              <a:rPr lang="pl-PL" altLang="zh-CN" i="1" dirty="0"/>
              <a:t>r</a:t>
            </a:r>
            <a:r>
              <a:rPr lang="pl-PL" altLang="zh-CN" dirty="0"/>
              <a:t>1,</a:t>
            </a:r>
            <a:r>
              <a:rPr lang="pl-PL" altLang="zh-CN" i="1" dirty="0"/>
              <a:t>w</a:t>
            </a:r>
            <a:r>
              <a:rPr lang="pl-PL" altLang="zh-CN" dirty="0"/>
              <a:t>0</a:t>
            </a:r>
            <a:r>
              <a:rPr lang="pl-PL" altLang="zh-CN" dirty="0" smtClean="0"/>
              <a:t>);</a:t>
            </a:r>
            <a:r>
              <a:rPr lang="pl-PL" altLang="zh-CN" dirty="0" smtClean="0">
                <a:sym typeface="Wingdings"/>
              </a:rPr>
              <a:t></a:t>
            </a:r>
            <a:r>
              <a:rPr lang="pl-PL" altLang="zh-CN" dirty="0" smtClean="0"/>
              <a:t>(</a:t>
            </a:r>
            <a:r>
              <a:rPr lang="pl-PL" altLang="zh-CN" i="1" dirty="0"/>
              <a:t>r</a:t>
            </a:r>
            <a:r>
              <a:rPr lang="pl-PL" altLang="zh-CN" dirty="0"/>
              <a:t>0,</a:t>
            </a:r>
            <a:r>
              <a:rPr lang="pl-PL" altLang="zh-CN" i="1" dirty="0"/>
              <a:t>w</a:t>
            </a:r>
            <a:r>
              <a:rPr lang="pl-PL" altLang="zh-CN" dirty="0"/>
              <a:t>1</a:t>
            </a:r>
            <a:r>
              <a:rPr lang="pl-PL" altLang="zh-CN" dirty="0" smtClean="0"/>
              <a:t>);</a:t>
            </a:r>
            <a:r>
              <a:rPr lang="pl-PL" altLang="zh-CN" dirty="0">
                <a:sym typeface="Wingdings"/>
              </a:rPr>
              <a:t> </a:t>
            </a:r>
            <a:r>
              <a:rPr lang="pl-PL" altLang="zh-CN" dirty="0" smtClean="0"/>
              <a:t>(</a:t>
            </a:r>
            <a:r>
              <a:rPr lang="pl-PL" altLang="zh-CN" i="1" dirty="0"/>
              <a:t>r</a:t>
            </a:r>
            <a:r>
              <a:rPr lang="pl-PL" altLang="zh-CN" dirty="0"/>
              <a:t>1,</a:t>
            </a:r>
            <a:r>
              <a:rPr lang="pl-PL" altLang="zh-CN" i="1" dirty="0"/>
              <a:t>w</a:t>
            </a:r>
            <a:r>
              <a:rPr lang="pl-PL" altLang="zh-CN" dirty="0"/>
              <a:t>0</a:t>
            </a:r>
            <a:r>
              <a:rPr lang="pl-PL" altLang="zh-CN" dirty="0" smtClean="0"/>
              <a:t>);</a:t>
            </a:r>
            <a:r>
              <a:rPr lang="pl-PL" altLang="zh-CN" dirty="0">
                <a:sym typeface="Wingdings"/>
              </a:rPr>
              <a:t>  </a:t>
            </a:r>
            <a:r>
              <a:rPr lang="pl-PL" altLang="zh-CN" dirty="0" smtClean="0"/>
              <a:t>(</a:t>
            </a:r>
            <a:r>
              <a:rPr lang="pl-PL" altLang="zh-CN" i="1" dirty="0" smtClean="0"/>
              <a:t>r</a:t>
            </a:r>
            <a:r>
              <a:rPr lang="pl-PL" altLang="zh-CN" dirty="0" smtClean="0"/>
              <a:t>0)}</a:t>
            </a:r>
            <a:endParaRPr lang="en-US" altLang="zh-CN" dirty="0"/>
          </a:p>
          <a:p>
            <a:r>
              <a:rPr lang="en-US" altLang="zh-CN" dirty="0" smtClean="0"/>
              <a:t>Complexity—5N=&gt;O(N)</a:t>
            </a:r>
          </a:p>
          <a:p>
            <a:r>
              <a:rPr lang="pl-PL" altLang="zh-CN" dirty="0" smtClean="0">
                <a:sym typeface="Wingdings"/>
              </a:rPr>
              <a:t></a:t>
            </a:r>
            <a:r>
              <a:rPr lang="en-US" altLang="zh-CN" dirty="0"/>
              <a:t> ascending </a:t>
            </a:r>
            <a:r>
              <a:rPr lang="en-US" altLang="zh-CN" dirty="0" smtClean="0"/>
              <a:t>order</a:t>
            </a:r>
          </a:p>
          <a:p>
            <a:r>
              <a:rPr lang="pl-PL" altLang="zh-CN" dirty="0" smtClean="0">
                <a:sym typeface="Wingdings"/>
              </a:rPr>
              <a:t></a:t>
            </a:r>
            <a:r>
              <a:rPr lang="en-US" altLang="zh-CN" dirty="0"/>
              <a:t> descending </a:t>
            </a:r>
            <a:r>
              <a:rPr lang="en-US" altLang="zh-CN" dirty="0" smtClean="0"/>
              <a:t>order</a:t>
            </a:r>
          </a:p>
          <a:p>
            <a:r>
              <a:rPr lang="en-US" altLang="zh-CN" dirty="0" smtClean="0"/>
              <a:t>r0:read 0</a:t>
            </a:r>
          </a:p>
          <a:p>
            <a:r>
              <a:rPr lang="en-US" altLang="zh-CN" dirty="0" smtClean="0"/>
              <a:t>w1:write 1  </a:t>
            </a:r>
          </a:p>
          <a:p>
            <a:r>
              <a:rPr lang="en-US" altLang="zh-CN" dirty="0" smtClean="0"/>
              <a:t>March Element</a:t>
            </a:r>
            <a:r>
              <a:rPr lang="pl-PL" altLang="zh-CN" dirty="0">
                <a:sym typeface="Wingdings"/>
              </a:rPr>
              <a:t> </a:t>
            </a:r>
            <a:r>
              <a:rPr lang="pl-PL" altLang="zh-CN" dirty="0"/>
              <a:t>(</a:t>
            </a:r>
            <a:r>
              <a:rPr lang="pl-PL" altLang="zh-CN" i="1" dirty="0"/>
              <a:t>w</a:t>
            </a:r>
            <a:r>
              <a:rPr lang="pl-PL" altLang="zh-CN" dirty="0"/>
              <a:t>0</a:t>
            </a:r>
            <a:r>
              <a:rPr lang="pl-PL" altLang="zh-CN" dirty="0" smtClean="0"/>
              <a:t>)</a:t>
            </a:r>
            <a:r>
              <a:rPr lang="en-US" altLang="zh-CN" dirty="0" smtClean="0"/>
              <a:t>: M0</a:t>
            </a:r>
          </a:p>
          <a:p>
            <a:endParaRPr lang="zh-CN" altLang="en-US" dirty="0"/>
          </a:p>
        </p:txBody>
      </p:sp>
      <p:sp>
        <p:nvSpPr>
          <p:cNvPr id="5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z="1600">
                <a:solidFill>
                  <a:schemeClr val="tx1"/>
                </a:solidFill>
              </a:rPr>
              <a:pPr/>
              <a:t>7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067128" cy="868958"/>
          </a:xfrm>
        </p:spPr>
        <p:txBody>
          <a:bodyPr>
            <a:normAutofit fontScale="90000"/>
          </a:bodyPr>
          <a:lstStyle/>
          <a:p>
            <a:r>
              <a:rPr lang="pl-PL" altLang="zh-CN" sz="2700" dirty="0"/>
              <a:t>{</a:t>
            </a:r>
            <a:r>
              <a:rPr lang="pl-PL" altLang="zh-CN" sz="2700" dirty="0" smtClean="0">
                <a:sym typeface="Wingdings"/>
              </a:rPr>
              <a:t></a:t>
            </a:r>
            <a:r>
              <a:rPr lang="pl-PL" altLang="zh-CN" sz="2700" dirty="0" smtClean="0"/>
              <a:t>(</a:t>
            </a:r>
            <a:r>
              <a:rPr lang="pl-PL" altLang="zh-CN" sz="2700" i="1" dirty="0"/>
              <a:t>w</a:t>
            </a:r>
            <a:r>
              <a:rPr lang="pl-PL" altLang="zh-CN" sz="2700" dirty="0"/>
              <a:t>0);</a:t>
            </a:r>
            <a:r>
              <a:rPr lang="pl-PL" altLang="zh-CN" sz="2700" dirty="0">
                <a:sym typeface="Wingdings"/>
              </a:rPr>
              <a:t></a:t>
            </a:r>
            <a:r>
              <a:rPr lang="pl-PL" altLang="zh-CN" sz="2700" dirty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0,</a:t>
            </a:r>
            <a:r>
              <a:rPr lang="pl-PL" altLang="zh-CN" sz="2700" i="1" dirty="0"/>
              <a:t>w</a:t>
            </a:r>
            <a:r>
              <a:rPr lang="pl-PL" altLang="zh-CN" sz="2700" dirty="0"/>
              <a:t>1);</a:t>
            </a:r>
            <a:r>
              <a:rPr lang="pl-PL" altLang="zh-CN" sz="2700" dirty="0">
                <a:sym typeface="Wingdings"/>
              </a:rPr>
              <a:t></a:t>
            </a:r>
            <a:r>
              <a:rPr lang="pl-PL" altLang="zh-CN" sz="2700" dirty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1,</a:t>
            </a:r>
            <a:r>
              <a:rPr lang="pl-PL" altLang="zh-CN" sz="2700" i="1" dirty="0"/>
              <a:t>w</a:t>
            </a:r>
            <a:r>
              <a:rPr lang="pl-PL" altLang="zh-CN" sz="2700" dirty="0"/>
              <a:t>0</a:t>
            </a:r>
            <a:r>
              <a:rPr lang="pl-PL" altLang="zh-CN" sz="2700" dirty="0" smtClean="0"/>
              <a:t>);</a:t>
            </a:r>
            <a:r>
              <a:rPr lang="pl-PL" altLang="zh-CN" sz="2700" dirty="0" smtClean="0">
                <a:sym typeface="Wingdings"/>
              </a:rPr>
              <a:t></a:t>
            </a:r>
            <a:r>
              <a:rPr lang="pl-PL" altLang="zh-CN" sz="2700" dirty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0,</a:t>
            </a:r>
            <a:r>
              <a:rPr lang="pl-PL" altLang="zh-CN" sz="2700" i="1" dirty="0"/>
              <a:t>w</a:t>
            </a:r>
            <a:r>
              <a:rPr lang="pl-PL" altLang="zh-CN" sz="2700" dirty="0"/>
              <a:t>1);</a:t>
            </a:r>
            <a:r>
              <a:rPr lang="pl-PL" altLang="zh-CN" sz="2700" dirty="0">
                <a:sym typeface="Wingdings"/>
              </a:rPr>
              <a:t> </a:t>
            </a:r>
            <a:r>
              <a:rPr lang="pl-PL" altLang="zh-CN" sz="2700" dirty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1,</a:t>
            </a:r>
            <a:r>
              <a:rPr lang="pl-PL" altLang="zh-CN" sz="2700" i="1" dirty="0"/>
              <a:t>w</a:t>
            </a:r>
            <a:r>
              <a:rPr lang="pl-PL" altLang="zh-CN" sz="2700" dirty="0"/>
              <a:t>0);</a:t>
            </a:r>
            <a:r>
              <a:rPr lang="pl-PL" altLang="zh-CN" sz="2700" dirty="0">
                <a:sym typeface="Wingdings"/>
              </a:rPr>
              <a:t> </a:t>
            </a:r>
            <a:r>
              <a:rPr lang="pl-PL" altLang="zh-CN" sz="2700" dirty="0" smtClean="0">
                <a:sym typeface="Wingdings"/>
              </a:rPr>
              <a:t></a:t>
            </a:r>
            <a:r>
              <a:rPr lang="pl-PL" altLang="zh-CN" sz="2700" dirty="0" smtClean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0)}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 </a:t>
            </a:r>
            <a:r>
              <a:rPr lang="en-US" altLang="zh-CN" sz="2400" dirty="0" smtClean="0"/>
              <a:t>M0            M1		M2	   M3	        M4	M5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Address </a:t>
            </a:r>
            <a:r>
              <a:rPr lang="en-US" altLang="zh-CN" sz="2400" dirty="0"/>
              <a:t>F</a:t>
            </a:r>
            <a:r>
              <a:rPr lang="en-US" altLang="zh-CN" sz="2400" dirty="0" smtClean="0"/>
              <a:t>ault, Transition Fault: M2 and M3</a:t>
            </a:r>
            <a:endParaRPr lang="zh-CN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pPr marL="36576" indent="0">
              <a:buNone/>
            </a:pPr>
            <a:endParaRPr lang="en-US" altLang="zh-CN" sz="2400" dirty="0" smtClean="0"/>
          </a:p>
          <a:p>
            <a:r>
              <a:rPr lang="en-US" altLang="zh-CN" sz="2400" dirty="0"/>
              <a:t>Stuck-At </a:t>
            </a:r>
            <a:r>
              <a:rPr lang="en-US" altLang="zh-CN" sz="2400" dirty="0" smtClean="0"/>
              <a:t>Fault: overwrite 0’s and 1’s </a:t>
            </a:r>
            <a:endParaRPr lang="zh-CN" altLang="en-US" sz="2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552624"/>
              </p:ext>
            </p:extLst>
          </p:nvPr>
        </p:nvGraphicFramePr>
        <p:xfrm>
          <a:off x="1691680" y="2060848"/>
          <a:ext cx="7200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0 </a:t>
                      </a:r>
                      <a:r>
                        <a:rPr lang="en-US" altLang="zh-CN" baseline="0" dirty="0" smtClean="0"/>
                        <a:t> 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0 </a:t>
                      </a:r>
                      <a:r>
                        <a:rPr lang="en-US" altLang="zh-CN" baseline="0" dirty="0" smtClean="0"/>
                        <a:t> 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0 </a:t>
                      </a:r>
                      <a:r>
                        <a:rPr lang="en-US" altLang="zh-CN" baseline="0" dirty="0" smtClean="0"/>
                        <a:t> 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68310"/>
              </p:ext>
            </p:extLst>
          </p:nvPr>
        </p:nvGraphicFramePr>
        <p:xfrm>
          <a:off x="1763688" y="4293096"/>
          <a:ext cx="7200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1</a:t>
                      </a:r>
                      <a:r>
                        <a:rPr lang="en-US" altLang="zh-CN" strike="sngStrike" baseline="0" dirty="0" smtClean="0"/>
                        <a:t> </a:t>
                      </a:r>
                      <a:r>
                        <a:rPr lang="en-US" altLang="zh-CN" strike="noStrike" baseline="0" dirty="0" smtClean="0"/>
                        <a:t> 0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1</a:t>
                      </a:r>
                      <a:r>
                        <a:rPr lang="en-US" altLang="zh-CN" strike="sngStrike" baseline="0" dirty="0" smtClean="0"/>
                        <a:t> </a:t>
                      </a:r>
                      <a:r>
                        <a:rPr lang="en-US" altLang="zh-CN" strike="noStrike" baseline="0" dirty="0" smtClean="0"/>
                        <a:t> 0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1</a:t>
                      </a:r>
                      <a:r>
                        <a:rPr lang="en-US" altLang="zh-CN" strike="sngStrike" baseline="0" dirty="0" smtClean="0"/>
                        <a:t> </a:t>
                      </a:r>
                      <a:r>
                        <a:rPr lang="en-US" altLang="zh-CN" strike="noStrike" baseline="0" dirty="0" smtClean="0"/>
                        <a:t> 0</a:t>
                      </a:r>
                      <a:endParaRPr lang="zh-CN" altLang="en-US" strike="sngStrik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125583"/>
              </p:ext>
            </p:extLst>
          </p:nvPr>
        </p:nvGraphicFramePr>
        <p:xfrm>
          <a:off x="2843808" y="2060848"/>
          <a:ext cx="7200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1</a:t>
                      </a:r>
                      <a:r>
                        <a:rPr lang="en-US" altLang="zh-CN" strike="sngStrike" baseline="0" dirty="0" smtClean="0"/>
                        <a:t> </a:t>
                      </a:r>
                      <a:r>
                        <a:rPr lang="en-US" altLang="zh-CN" strike="noStrike" baseline="0" dirty="0" smtClean="0"/>
                        <a:t> 0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1</a:t>
                      </a:r>
                      <a:r>
                        <a:rPr lang="en-US" altLang="zh-CN" strike="sngStrike" baseline="0" dirty="0" smtClean="0"/>
                        <a:t> </a:t>
                      </a:r>
                      <a:r>
                        <a:rPr lang="en-US" altLang="zh-CN" strike="noStrike" baseline="0" dirty="0" smtClean="0"/>
                        <a:t> 0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1</a:t>
                      </a:r>
                      <a:r>
                        <a:rPr lang="en-US" altLang="zh-CN" strike="sngStrike" baseline="0" dirty="0" smtClean="0"/>
                        <a:t> </a:t>
                      </a:r>
                      <a:r>
                        <a:rPr lang="en-US" altLang="zh-CN" strike="noStrike" baseline="0" dirty="0" smtClean="0"/>
                        <a:t> 0</a:t>
                      </a:r>
                      <a:endParaRPr lang="zh-CN" alt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z="1600">
                <a:solidFill>
                  <a:schemeClr val="tx1"/>
                </a:solidFill>
              </a:rPr>
              <a:pPr/>
              <a:t>8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0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 </a:t>
            </a:r>
            <a:r>
              <a:rPr lang="en-US" altLang="zh-CN" dirty="0"/>
              <a:t>Coupling Fault (CF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 j&lt; 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Cj</a:t>
            </a:r>
            <a:r>
              <a:rPr lang="en-US" altLang="zh-CN" dirty="0" smtClean="0"/>
              <a:t> affected by Ci</a:t>
            </a:r>
          </a:p>
          <a:p>
            <a:pPr lvl="1"/>
            <a:r>
              <a:rPr lang="en-US" altLang="zh-CN" dirty="0" smtClean="0"/>
              <a:t>M1: Ci 1-&gt;0 falling behavior affect </a:t>
            </a:r>
            <a:r>
              <a:rPr lang="en-US" altLang="zh-CN" dirty="0" err="1" smtClean="0"/>
              <a:t>Cj</a:t>
            </a:r>
            <a:endParaRPr lang="en-US" altLang="zh-CN" dirty="0" smtClean="0"/>
          </a:p>
          <a:p>
            <a:pPr lvl="1"/>
            <a:r>
              <a:rPr lang="en-US" altLang="zh-CN" dirty="0"/>
              <a:t>M2: Ci 0-&gt;1 raising behavior affect </a:t>
            </a:r>
            <a:r>
              <a:rPr lang="en-US" altLang="zh-CN" dirty="0" err="1"/>
              <a:t>Cj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 j&gt; 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, detected by M3 and M4</a:t>
            </a:r>
            <a:endParaRPr lang="en-US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067128" cy="868958"/>
          </a:xfrm>
        </p:spPr>
        <p:txBody>
          <a:bodyPr>
            <a:normAutofit fontScale="90000"/>
          </a:bodyPr>
          <a:lstStyle/>
          <a:p>
            <a:r>
              <a:rPr lang="pl-PL" altLang="zh-CN" sz="2700" dirty="0"/>
              <a:t>{</a:t>
            </a:r>
            <a:r>
              <a:rPr lang="pl-PL" altLang="zh-CN" sz="2700" dirty="0" smtClean="0">
                <a:sym typeface="Wingdings"/>
              </a:rPr>
              <a:t></a:t>
            </a:r>
            <a:r>
              <a:rPr lang="pl-PL" altLang="zh-CN" sz="2700" dirty="0" smtClean="0"/>
              <a:t>(</a:t>
            </a:r>
            <a:r>
              <a:rPr lang="pl-PL" altLang="zh-CN" sz="2700" i="1" dirty="0"/>
              <a:t>w</a:t>
            </a:r>
            <a:r>
              <a:rPr lang="pl-PL" altLang="zh-CN" sz="2700" dirty="0"/>
              <a:t>0);</a:t>
            </a:r>
            <a:r>
              <a:rPr lang="pl-PL" altLang="zh-CN" sz="2700" dirty="0">
                <a:sym typeface="Wingdings"/>
              </a:rPr>
              <a:t></a:t>
            </a:r>
            <a:r>
              <a:rPr lang="pl-PL" altLang="zh-CN" sz="2700" dirty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0,</a:t>
            </a:r>
            <a:r>
              <a:rPr lang="pl-PL" altLang="zh-CN" sz="2700" i="1" dirty="0"/>
              <a:t>w</a:t>
            </a:r>
            <a:r>
              <a:rPr lang="pl-PL" altLang="zh-CN" sz="2700" dirty="0"/>
              <a:t>1);</a:t>
            </a:r>
            <a:r>
              <a:rPr lang="pl-PL" altLang="zh-CN" sz="2700" dirty="0">
                <a:sym typeface="Wingdings"/>
              </a:rPr>
              <a:t></a:t>
            </a:r>
            <a:r>
              <a:rPr lang="pl-PL" altLang="zh-CN" sz="2700" dirty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1,</a:t>
            </a:r>
            <a:r>
              <a:rPr lang="pl-PL" altLang="zh-CN" sz="2700" i="1" dirty="0"/>
              <a:t>w</a:t>
            </a:r>
            <a:r>
              <a:rPr lang="pl-PL" altLang="zh-CN" sz="2700" dirty="0"/>
              <a:t>0</a:t>
            </a:r>
            <a:r>
              <a:rPr lang="pl-PL" altLang="zh-CN" sz="2700" dirty="0" smtClean="0"/>
              <a:t>);</a:t>
            </a:r>
            <a:r>
              <a:rPr lang="pl-PL" altLang="zh-CN" sz="2700" dirty="0" smtClean="0">
                <a:sym typeface="Wingdings"/>
              </a:rPr>
              <a:t></a:t>
            </a:r>
            <a:r>
              <a:rPr lang="pl-PL" altLang="zh-CN" sz="2700" dirty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0,</a:t>
            </a:r>
            <a:r>
              <a:rPr lang="pl-PL" altLang="zh-CN" sz="2700" i="1" dirty="0"/>
              <a:t>w</a:t>
            </a:r>
            <a:r>
              <a:rPr lang="pl-PL" altLang="zh-CN" sz="2700" dirty="0"/>
              <a:t>1);</a:t>
            </a:r>
            <a:r>
              <a:rPr lang="pl-PL" altLang="zh-CN" sz="2700" dirty="0">
                <a:sym typeface="Wingdings"/>
              </a:rPr>
              <a:t> </a:t>
            </a:r>
            <a:r>
              <a:rPr lang="pl-PL" altLang="zh-CN" sz="2700" dirty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1,</a:t>
            </a:r>
            <a:r>
              <a:rPr lang="pl-PL" altLang="zh-CN" sz="2700" i="1" dirty="0"/>
              <a:t>w</a:t>
            </a:r>
            <a:r>
              <a:rPr lang="pl-PL" altLang="zh-CN" sz="2700" dirty="0"/>
              <a:t>0);</a:t>
            </a:r>
            <a:r>
              <a:rPr lang="pl-PL" altLang="zh-CN" sz="2700" dirty="0">
                <a:sym typeface="Wingdings"/>
              </a:rPr>
              <a:t> </a:t>
            </a:r>
            <a:r>
              <a:rPr lang="pl-PL" altLang="zh-CN" sz="2700" dirty="0" smtClean="0">
                <a:sym typeface="Wingdings"/>
              </a:rPr>
              <a:t></a:t>
            </a:r>
            <a:r>
              <a:rPr lang="pl-PL" altLang="zh-CN" sz="2700" dirty="0" smtClean="0"/>
              <a:t>(</a:t>
            </a:r>
            <a:r>
              <a:rPr lang="pl-PL" altLang="zh-CN" sz="2700" i="1" dirty="0"/>
              <a:t>r</a:t>
            </a:r>
            <a:r>
              <a:rPr lang="pl-PL" altLang="zh-CN" sz="2700" dirty="0"/>
              <a:t>0)}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 </a:t>
            </a:r>
            <a:r>
              <a:rPr lang="en-US" altLang="zh-CN" sz="2400" dirty="0" smtClean="0"/>
              <a:t>M0            M1		M2	   M3	        M4	M5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461835"/>
              </p:ext>
            </p:extLst>
          </p:nvPr>
        </p:nvGraphicFramePr>
        <p:xfrm>
          <a:off x="3275856" y="3645024"/>
          <a:ext cx="72008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</a:tblGrid>
              <a:tr h="29883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baseline="0" dirty="0" smtClean="0"/>
                        <a:t>1 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0 </a:t>
                      </a:r>
                      <a:r>
                        <a:rPr lang="en-US" altLang="zh-CN" baseline="0" dirty="0" smtClean="0"/>
                        <a:t> 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0 </a:t>
                      </a:r>
                      <a:r>
                        <a:rPr lang="en-US" altLang="zh-CN" baseline="0" dirty="0" smtClean="0"/>
                        <a:t> 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81047"/>
              </p:ext>
            </p:extLst>
          </p:nvPr>
        </p:nvGraphicFramePr>
        <p:xfrm>
          <a:off x="4067944" y="3650025"/>
          <a:ext cx="7200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0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1</a:t>
                      </a:r>
                      <a:r>
                        <a:rPr lang="en-US" altLang="zh-CN" strike="sngStrike" baseline="0" dirty="0" smtClean="0"/>
                        <a:t> </a:t>
                      </a:r>
                      <a:r>
                        <a:rPr lang="en-US" altLang="zh-CN" strike="noStrike" baseline="0" dirty="0" smtClean="0"/>
                        <a:t> 0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1</a:t>
                      </a:r>
                      <a:r>
                        <a:rPr lang="en-US" altLang="zh-CN" strike="sngStrike" baseline="0" dirty="0" smtClean="0"/>
                        <a:t> </a:t>
                      </a:r>
                      <a:r>
                        <a:rPr lang="en-US" altLang="zh-CN" strike="noStrike" baseline="0" dirty="0" smtClean="0"/>
                        <a:t> 0</a:t>
                      </a:r>
                      <a:endParaRPr lang="zh-CN" alt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99792" y="3933056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0(j)</a:t>
            </a:r>
          </a:p>
          <a:p>
            <a:r>
              <a:rPr lang="en-US" altLang="zh-CN" sz="2400" dirty="0" smtClean="0"/>
              <a:t>1</a:t>
            </a:r>
          </a:p>
          <a:p>
            <a:r>
              <a:rPr lang="en-US" altLang="zh-CN" sz="2400" dirty="0" smtClean="0"/>
              <a:t>2(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  <p:sp>
        <p:nvSpPr>
          <p:cNvPr id="8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z="1600">
                <a:solidFill>
                  <a:schemeClr val="tx1"/>
                </a:solidFill>
              </a:rPr>
              <a:pPr/>
              <a:t>9</a:t>
            </a:fld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技巧">
  <a:themeElements>
    <a:clrScheme name="技巧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技巧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技巧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401</TotalTime>
  <Words>444</Words>
  <Application>Microsoft Office PowerPoint</Application>
  <PresentationFormat>全屏显示(4:3)</PresentationFormat>
  <Paragraphs>170</Paragraphs>
  <Slides>11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技巧</vt:lpstr>
      <vt:lpstr>Memory testing methodologies   </vt:lpstr>
      <vt:lpstr>PowerPoint 演示文稿</vt:lpstr>
      <vt:lpstr>Fault Characteristics</vt:lpstr>
      <vt:lpstr>Traditional solution</vt:lpstr>
      <vt:lpstr>Embedded memory Characteristics</vt:lpstr>
      <vt:lpstr>Solution: March &amp;&amp; Memory Built-In-Self Test</vt:lpstr>
      <vt:lpstr>March C-(evolved March C)</vt:lpstr>
      <vt:lpstr>{(w0);(r0,w1);(r1,w0);(r0,w1); (r1,w0); (r0)}  M0            M1  M2    M3         M4 M5</vt:lpstr>
      <vt:lpstr>{(w0);(r0,w1);(r1,w0);(r0,w1); (r1,w0); (r0)}  M0            M1  M2    M3         M4 M5</vt:lpstr>
      <vt:lpstr>Other March algorithm</vt:lpstr>
      <vt:lpstr>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testing methodologies</dc:title>
  <dc:creator>Andrew</dc:creator>
  <cp:lastModifiedBy>Andrew</cp:lastModifiedBy>
  <cp:revision>24</cp:revision>
  <dcterms:created xsi:type="dcterms:W3CDTF">2014-11-30T18:55:45Z</dcterms:created>
  <dcterms:modified xsi:type="dcterms:W3CDTF">2014-12-01T16:49:53Z</dcterms:modified>
</cp:coreProperties>
</file>