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28" r:id="rId2"/>
    <p:sldId id="736" r:id="rId3"/>
    <p:sldId id="776" r:id="rId4"/>
    <p:sldId id="770" r:id="rId5"/>
    <p:sldId id="769" r:id="rId6"/>
    <p:sldId id="860" r:id="rId7"/>
    <p:sldId id="777" r:id="rId8"/>
    <p:sldId id="774" r:id="rId9"/>
    <p:sldId id="778" r:id="rId10"/>
    <p:sldId id="773" r:id="rId11"/>
    <p:sldId id="745" r:id="rId12"/>
    <p:sldId id="767" r:id="rId13"/>
    <p:sldId id="779" r:id="rId14"/>
    <p:sldId id="743" r:id="rId15"/>
    <p:sldId id="737" r:id="rId16"/>
    <p:sldId id="749" r:id="rId17"/>
    <p:sldId id="780" r:id="rId18"/>
    <p:sldId id="753" r:id="rId19"/>
    <p:sldId id="772" r:id="rId20"/>
    <p:sldId id="783" r:id="rId21"/>
    <p:sldId id="765" r:id="rId22"/>
    <p:sldId id="782" r:id="rId23"/>
    <p:sldId id="766" r:id="rId24"/>
    <p:sldId id="768" r:id="rId25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02658ED4-02B7-407F-B04E-0B16F0BB8C04}">
          <p14:sldIdLst>
            <p14:sldId id="328"/>
            <p14:sldId id="736"/>
            <p14:sldId id="776"/>
            <p14:sldId id="770"/>
            <p14:sldId id="769"/>
            <p14:sldId id="860"/>
            <p14:sldId id="777"/>
            <p14:sldId id="774"/>
            <p14:sldId id="778"/>
            <p14:sldId id="773"/>
            <p14:sldId id="745"/>
            <p14:sldId id="767"/>
            <p14:sldId id="779"/>
            <p14:sldId id="743"/>
            <p14:sldId id="737"/>
            <p14:sldId id="749"/>
            <p14:sldId id="780"/>
            <p14:sldId id="753"/>
            <p14:sldId id="772"/>
            <p14:sldId id="783"/>
            <p14:sldId id="765"/>
            <p14:sldId id="782"/>
            <p14:sldId id="766"/>
            <p14:sldId id="7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1B283"/>
    <a:srgbClr val="006600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9" autoAdjust="0"/>
    <p:restoredTop sz="74498" autoAdjust="0"/>
  </p:normalViewPr>
  <p:slideViewPr>
    <p:cSldViewPr snapToGrid="0">
      <p:cViewPr varScale="1">
        <p:scale>
          <a:sx n="89" d="100"/>
          <a:sy n="89" d="100"/>
        </p:scale>
        <p:origin x="108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78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algn="r"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51134"/>
            <a:ext cx="4160937" cy="364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51134"/>
            <a:ext cx="4160936" cy="364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400"/>
            </a:lvl1pPr>
          </a:lstStyle>
          <a:p>
            <a:pPr>
              <a:defRPr/>
            </a:pPr>
            <a:fld id="{549A7FA7-E1B8-4CDD-8F7C-1E113DA1F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439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algn="r"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9188" cy="27447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7505"/>
            <a:ext cx="4160937" cy="36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7505"/>
            <a:ext cx="4160937" cy="36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400"/>
            </a:lvl1pPr>
          </a:lstStyle>
          <a:p>
            <a:pPr>
              <a:defRPr/>
            </a:pPr>
            <a:fld id="{5B598F11-C2C5-40D4-B32B-C1AF9DA15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7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Pretty much every cell in your body generates electricity. Other than your heart &amp; nervous system, nobody really knows why!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9352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Steve Jobs, John Sculley story – computing has changed the world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Bioengineering is arguably not always a societal good, either – think of the recent debate on modifying human embryonic DNA.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For interdisciplinary big problems, think climate change.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3848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Doctor joke – how much were you willing to pay 10 minutes ago when you were in pain?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3214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diagnosis: ECG, EMG/NCS, brain scans, fMRI</a:t>
            </a:r>
          </a:p>
          <a:p>
            <a:r>
              <a:rPr lang="en-US" dirty="0"/>
              <a:t>Drugs: ion-channel blockers for cardiac issues; GJ blockers for general </a:t>
            </a:r>
            <a:r>
              <a:rPr lang="en-US" dirty="0" err="1"/>
              <a:t>anaesthesia</a:t>
            </a:r>
            <a:r>
              <a:rPr lang="en-US" dirty="0"/>
              <a:t>!</a:t>
            </a:r>
          </a:p>
          <a:p>
            <a:r>
              <a:rPr lang="en-US" dirty="0"/>
              <a:t>Implants? Pacemaker for sure, and PNS/SCS.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4076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Scully was talking about the convergence of entertainment and computing, which of course isn’t our focus.</a:t>
            </a:r>
          </a:p>
          <a:p>
            <a:r>
              <a:rPr lang="en-US" dirty="0"/>
              <a:t>The “miniature” is because neurons are really small and we’re only beginning to be able to read/write them.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99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big deal with electroceuticals: they are specific rather than systemic.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43529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the word “morphogenesis”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5932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594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123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05376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123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41151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123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87693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123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46669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123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9310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123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15055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123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65896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123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52176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123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05385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123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87689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123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42147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EE 123 Joel Grodstein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2ECDC20A-2A00-44F3-B6D9-A07784439C41}" type="slidenum">
              <a:rPr lang="en-US" altLang="en-US" sz="1400" smtClean="0"/>
              <a:pPr algn="r" eaLnBrk="1" hangingPunct="1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oel.grodstein@tufts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tificamerican.com/article/can-zapping-the-vagus-nerve-jump-start-immunity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pfl.ch/labs/courtine-lab/" TargetMode="External"/><Relationship Id="rId2" Type="http://schemas.openxmlformats.org/officeDocument/2006/relationships/hyperlink" Target="https://youtu.be/CHNzYbT7uf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urnstrauma.biomedcentral.com/articles/10.1186/s41038-018-0123-2" TargetMode="External"/><Relationship Id="rId5" Type="http://schemas.openxmlformats.org/officeDocument/2006/relationships/hyperlink" Target="https://www.independent.co.uk/life-style/health-and-families/features/electricity-new-medicine-nuroscience-brian-spinal-cord-a8614911.html" TargetMode="External"/><Relationship Id="rId4" Type="http://schemas.openxmlformats.org/officeDocument/2006/relationships/hyperlink" Target="https://www.youtube.com/watch?v=bh68vdQxftc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xkcd.com/730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ce.tufts.edu/ee/123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EE 123 Bioelectricity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514600"/>
            <a:ext cx="8382000" cy="3352800"/>
          </a:xfrm>
        </p:spPr>
        <p:txBody>
          <a:bodyPr/>
          <a:lstStyle/>
          <a:p>
            <a:pPr eaLnBrk="1" hangingPunct="1"/>
            <a:r>
              <a:rPr lang="en-US" altLang="en-US" dirty="0"/>
              <a:t>Fall 2022</a:t>
            </a:r>
          </a:p>
          <a:p>
            <a:pPr eaLnBrk="1" hangingPunct="1"/>
            <a:r>
              <a:rPr lang="en-US" altLang="en-US" dirty="0"/>
              <a:t>Tufts University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Instructor: Joel </a:t>
            </a:r>
            <a:r>
              <a:rPr lang="en-US" altLang="en-US" dirty="0" err="1"/>
              <a:t>Grodstein</a:t>
            </a:r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chemeClr val="accent2"/>
                </a:solidFill>
                <a:hlinkClick r:id="rId2"/>
              </a:rPr>
              <a:t>joel.grodstein@tufts.edu</a:t>
            </a: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it-IT" altLang="en-US" dirty="0"/>
              <a:t>Day #1</a:t>
            </a: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B4D3-816A-414E-ACE9-139B2D220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242F3-9D6E-4F9A-B3F7-2A8BA1E18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 disruption “takes place on the edge of where one industry is colliding with another industry and [Jobs] said therefore you’ve got to zoom out” </a:t>
            </a:r>
          </a:p>
          <a:p>
            <a:pPr lvl="1"/>
            <a:r>
              <a:rPr lang="en-US" dirty="0"/>
              <a:t>John Sculley</a:t>
            </a:r>
          </a:p>
          <a:p>
            <a:r>
              <a:rPr lang="en-US" dirty="0"/>
              <a:t>Convergence between:</a:t>
            </a:r>
          </a:p>
          <a:p>
            <a:pPr lvl="1"/>
            <a:r>
              <a:rPr lang="en-US" dirty="0"/>
              <a:t>Biology: the controller of everything in our bodies</a:t>
            </a:r>
          </a:p>
          <a:p>
            <a:pPr lvl="1"/>
            <a:r>
              <a:rPr lang="en-US" dirty="0"/>
              <a:t>Electronics: miniature, wireless</a:t>
            </a:r>
          </a:p>
          <a:p>
            <a:pPr lvl="1"/>
            <a:r>
              <a:rPr lang="en-US" dirty="0"/>
              <a:t>Big data: </a:t>
            </a:r>
            <a:r>
              <a:rPr lang="en-US" i="1" dirty="0"/>
              <a:t>lots</a:t>
            </a:r>
            <a:r>
              <a:rPr lang="en-US" dirty="0"/>
              <a:t> of bioelectrical &amp; chemical signals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D97F6B-80DB-4B28-941C-20E7A0C36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123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715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8F7BF-ABFA-4857-B51E-4B51C2476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Electroceuticals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D6F09-8E40-4051-8C02-85FB2097F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671" y="1263301"/>
            <a:ext cx="7928811" cy="5071543"/>
          </a:xfrm>
        </p:spPr>
        <p:txBody>
          <a:bodyPr/>
          <a:lstStyle/>
          <a:p>
            <a:r>
              <a:rPr lang="en-US" sz="2400" dirty="0"/>
              <a:t>Electroceuticals: miniature electronic devices, alter the signal flow in (at first) peripheral nerves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£500M investment by GlaxoSmithKline (the largest British drug maker). First products expected in mid-2020s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Galvani Bioelectronics (funded by Alphabet and GSK) offering $1M prize for the first implantable device that can record/block/stimulate neural signals stably for 60 days. You don’t offer a prize unless you have some expectation it will be claimed 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Trial underway to control rheumatoid arthritis with </a:t>
            </a:r>
            <a:r>
              <a:rPr lang="en-US" sz="2000" dirty="0" err="1"/>
              <a:t>vagus</a:t>
            </a:r>
            <a:r>
              <a:rPr lang="en-US" sz="2000" dirty="0"/>
              <a:t>-nerve stimulation (</a:t>
            </a:r>
            <a:r>
              <a:rPr lang="en-US" sz="2000" u="sng" dirty="0">
                <a:hlinkClick r:id="rId3"/>
              </a:rPr>
              <a:t>https://www.scientificamerican.com/article/can-zapping-the-vagus-nerve-jump-start-immunity/</a:t>
            </a:r>
            <a:r>
              <a:rPr lang="en-US" sz="2000" dirty="0"/>
              <a:t> 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US FDA recalled nearly half a million pacemakers due to a vulnerability that could allow hackers to literally stop hearts beating (https://thehackernews.com/2017/08/pacemakers-hacking.html 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DDE8D5-6D8D-4236-BF93-9877EC1FD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1066" y="6434667"/>
            <a:ext cx="2895600" cy="330200"/>
          </a:xfrm>
        </p:spPr>
        <p:txBody>
          <a:bodyPr/>
          <a:lstStyle/>
          <a:p>
            <a:pPr>
              <a:defRPr/>
            </a:pPr>
            <a:r>
              <a:rPr lang="en-US" dirty="0"/>
              <a:t>EE 123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401639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34657-2C62-4895-BF92-719A50195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electroceuticals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91993-24BC-4387-8933-9D4916304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998" y="1346249"/>
            <a:ext cx="8729135" cy="4712316"/>
          </a:xfrm>
        </p:spPr>
        <p:txBody>
          <a:bodyPr/>
          <a:lstStyle/>
          <a:p>
            <a:r>
              <a:rPr lang="en-US" sz="2400" dirty="0"/>
              <a:t>Some videos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hlinkClick r:id="rId2"/>
              </a:rPr>
              <a:t>https://youtu.be/CHNzYbT7ufY</a:t>
            </a:r>
            <a:r>
              <a:rPr lang="en-US" sz="2000" dirty="0"/>
              <a:t> – walking after spinal paralysis at EPFL, and </a:t>
            </a:r>
            <a:r>
              <a:rPr lang="en-US" sz="2000" dirty="0">
                <a:hlinkClick r:id="rId3"/>
              </a:rPr>
              <a:t>https://www.epfl.ch/labs/courtine-lab/</a:t>
            </a:r>
            <a:r>
              <a:rPr lang="en-US" sz="2000" dirty="0"/>
              <a:t> </a:t>
            </a:r>
          </a:p>
          <a:p>
            <a:pPr lvl="1"/>
            <a:r>
              <a:rPr lang="en-US" sz="2000" u="sng" dirty="0">
                <a:hlinkClick r:id="rId4"/>
              </a:rPr>
              <a:t>https://www.youtube.com/watch?v=bh68vdQxftc</a:t>
            </a:r>
            <a:r>
              <a:rPr lang="en-US" sz="2000" dirty="0"/>
              <a:t> – CEO of </a:t>
            </a:r>
            <a:r>
              <a:rPr lang="en-US" sz="2000" dirty="0" err="1"/>
              <a:t>Cala</a:t>
            </a:r>
            <a:r>
              <a:rPr lang="en-US" sz="2000" dirty="0"/>
              <a:t> Health</a:t>
            </a:r>
          </a:p>
          <a:p>
            <a:r>
              <a:rPr lang="en-US" sz="2400" dirty="0"/>
              <a:t>Some articles</a:t>
            </a:r>
          </a:p>
          <a:p>
            <a:pPr lvl="1">
              <a:spcBef>
                <a:spcPts val="0"/>
              </a:spcBef>
            </a:pPr>
            <a:r>
              <a:rPr lang="en-US" sz="2000" u="sng" dirty="0">
                <a:hlinkClick r:id="rId5"/>
              </a:rPr>
              <a:t>https://www.independent.co.uk/life-style/health-and-families/features/electricity-new-medicine-nuroscience-brian-spinal-cord-a8614911.html</a:t>
            </a:r>
            <a:r>
              <a:rPr lang="en-US" sz="2000" dirty="0"/>
              <a:t> </a:t>
            </a:r>
          </a:p>
          <a:p>
            <a:pPr lvl="1">
              <a:spcBef>
                <a:spcPts val="0"/>
              </a:spcBef>
            </a:pPr>
            <a:r>
              <a:rPr lang="en-US" sz="2000" u="sng" dirty="0">
                <a:hlinkClick r:id="rId6"/>
              </a:rPr>
              <a:t>https://burnstrauma.biomedcentral.com/articles/10.1186/s41038-018-0123-2</a:t>
            </a:r>
            <a:endParaRPr lang="en-US" sz="2000" dirty="0"/>
          </a:p>
          <a:p>
            <a:r>
              <a:rPr lang="en-US" sz="2400" dirty="0"/>
              <a:t>Action Potential Venture Capital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Kendall Square VC firm, funded by GSK, specializes in electroceuticals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Likely guest lecture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4F5050-1506-4A4E-82A8-FD0170E6A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123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940551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40F4D80-0E1F-486B-AF5F-F8CC5D3C8BA0}"/>
              </a:ext>
            </a:extLst>
          </p:cNvPr>
          <p:cNvSpPr/>
          <p:nvPr/>
        </p:nvSpPr>
        <p:spPr>
          <a:xfrm>
            <a:off x="685800" y="3167122"/>
            <a:ext cx="7255042" cy="6256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872268-6F7D-4DB2-818B-18C1F7A5E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2FA98-E609-4776-BFD2-37D9708B8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bioelectricity and why do we care?</a:t>
            </a:r>
          </a:p>
          <a:p>
            <a:r>
              <a:rPr lang="en-US" dirty="0"/>
              <a:t>The past – impact in the last 50 years</a:t>
            </a:r>
          </a:p>
          <a:p>
            <a:r>
              <a:rPr lang="en-US" dirty="0"/>
              <a:t>The present and near future – the next 10 years</a:t>
            </a:r>
          </a:p>
          <a:p>
            <a:r>
              <a:rPr lang="en-US" dirty="0"/>
              <a:t>Basic research in body shape</a:t>
            </a:r>
          </a:p>
          <a:p>
            <a:r>
              <a:rPr lang="en-US" dirty="0"/>
              <a:t>Logistics of this course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AA047D-C60B-42D0-B247-DBCA10812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123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27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D9D26-E156-4DBB-9231-74A6E6FB0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Morphogenesis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CE32C-A9EB-4D8B-8EEA-98661F8E3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240" y="1676400"/>
            <a:ext cx="8455632" cy="4419600"/>
          </a:xfrm>
        </p:spPr>
        <p:txBody>
          <a:bodyPr/>
          <a:lstStyle/>
          <a:p>
            <a:r>
              <a:rPr lang="en-US" sz="2400" dirty="0"/>
              <a:t>One of the black mysteries of biology</a:t>
            </a:r>
          </a:p>
          <a:p>
            <a:r>
              <a:rPr lang="en-US" sz="2400" dirty="0"/>
              <a:t>An egg and sperm unite to form one cell. That cell contains all of your DNA</a:t>
            </a:r>
          </a:p>
          <a:p>
            <a:r>
              <a:rPr lang="en-US" sz="2400" dirty="0"/>
              <a:t>Fast forward 9 months or so. You now have 37 T cells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Each has exactly the same DNA as the one starting cell.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DNA is the software that tells a cell how to behave. How can they do different things?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Because every cell runs the same software, but with different inputs (in this case, chemical and electrical signals that are </a:t>
            </a:r>
            <a:r>
              <a:rPr lang="en-US" sz="2000"/>
              <a:t>the SW </a:t>
            </a:r>
            <a:r>
              <a:rPr lang="en-US" sz="2000" dirty="0"/>
              <a:t>outputs)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All of those 37T cells, </a:t>
            </a:r>
            <a:r>
              <a:rPr lang="en-US" sz="2000" i="1" dirty="0"/>
              <a:t>each running the exact same software</a:t>
            </a:r>
            <a:r>
              <a:rPr lang="en-US" sz="2000" dirty="0"/>
              <a:t>, have talked to each other and agreed on who does what! Which are eyes, feet, etc.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Incredible feat of distributed computing. No idea how!</a:t>
            </a:r>
            <a:endParaRPr lang="en-US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24B1CE-30DE-4334-9FEA-D4241474C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123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13467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5CD74-4983-4830-A331-1237FA10D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7" y="304800"/>
            <a:ext cx="8305802" cy="1143000"/>
          </a:xfrm>
        </p:spPr>
        <p:txBody>
          <a:bodyPr/>
          <a:lstStyle/>
          <a:p>
            <a:r>
              <a:rPr lang="en-US" sz="4000" dirty="0"/>
              <a:t>Morphogenesis in popular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2F9F9-54A9-4BCB-AE9E-F8ED3F41F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064000"/>
            <a:ext cx="7772400" cy="2031999"/>
          </a:xfrm>
        </p:spPr>
        <p:txBody>
          <a:bodyPr/>
          <a:lstStyle/>
          <a:p>
            <a:r>
              <a:rPr lang="en-US" sz="2400" dirty="0"/>
              <a:t>We will not cover genetic engineering of mutant animals</a:t>
            </a:r>
          </a:p>
          <a:p>
            <a:r>
              <a:rPr lang="en-US" sz="2400" dirty="0"/>
              <a:t>(We will talk about some very weird nature)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F812DD-CF06-4A03-86E8-1DA9E6E2D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123 Joel Grodstein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ED1A309-2956-4884-B4D3-6C49C23DAE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8841" y="1515533"/>
            <a:ext cx="1562629" cy="156262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94FA5F8-B41C-45E7-B7C2-A9AEDAE9439F}"/>
              </a:ext>
            </a:extLst>
          </p:cNvPr>
          <p:cNvSpPr txBox="1"/>
          <p:nvPr/>
        </p:nvSpPr>
        <p:spPr>
          <a:xfrm>
            <a:off x="2074335" y="2988735"/>
            <a:ext cx="177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mockingjay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22F39F2-D3F7-4A5B-B768-906A2CF143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3628" y="1310217"/>
            <a:ext cx="173355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26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5EE83-3DA1-4A2D-8E10-F9AE294F5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care?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A078D-1D3A-4EAF-9D8A-410587524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066787"/>
            <a:ext cx="7772400" cy="4868345"/>
          </a:xfrm>
        </p:spPr>
        <p:txBody>
          <a:bodyPr/>
          <a:lstStyle/>
          <a:p>
            <a:r>
              <a:rPr lang="en-US" dirty="0"/>
              <a:t>If we’re not trying to build the Hunger Games, why do we care about morphogenesis?</a:t>
            </a:r>
          </a:p>
          <a:p>
            <a:pPr lvl="1">
              <a:spcBef>
                <a:spcPts val="0"/>
              </a:spcBef>
            </a:pPr>
            <a:r>
              <a:rPr lang="en-US" dirty="0"/>
              <a:t>It’s a cool problem &amp; a dark mystery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 want to turn a stem cell into a kidney (avoid a lifetime of immune suppressants)</a:t>
            </a:r>
          </a:p>
          <a:p>
            <a:pPr lvl="1">
              <a:spcBef>
                <a:spcPts val="0"/>
              </a:spcBef>
            </a:pPr>
            <a:r>
              <a:rPr lang="en-US" dirty="0"/>
              <a:t>cancer is growth </a:t>
            </a:r>
            <a:r>
              <a:rPr lang="en-US"/>
              <a:t>gone haywire</a:t>
            </a:r>
            <a:endParaRPr lang="en-US" dirty="0"/>
          </a:p>
          <a:p>
            <a:r>
              <a:rPr lang="en-US" dirty="0"/>
              <a:t>Problem: nobody quite knows how</a:t>
            </a:r>
          </a:p>
          <a:p>
            <a:pPr lvl="1">
              <a:spcBef>
                <a:spcPts val="0"/>
              </a:spcBef>
            </a:pPr>
            <a:r>
              <a:rPr lang="en-US" dirty="0"/>
              <a:t>Works fine in an embryo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Throw a stem cell into an adult body </a:t>
            </a:r>
            <a:r>
              <a:rPr lang="en-US" dirty="0">
                <a:sym typeface="Symbol" panose="05050102010706020507" pitchFamily="18" charset="2"/>
              </a:rPr>
              <a:t> no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Punch line:</a:t>
            </a:r>
          </a:p>
          <a:p>
            <a:pPr lvl="1">
              <a:spcBef>
                <a:spcPts val="0"/>
              </a:spcBef>
            </a:pPr>
            <a:r>
              <a:rPr lang="en-US" dirty="0"/>
              <a:t>“37T cells have talked to each other and agreed…”</a:t>
            </a:r>
          </a:p>
          <a:p>
            <a:pPr lvl="1">
              <a:spcBef>
                <a:spcPts val="0"/>
              </a:spcBef>
            </a:pPr>
            <a:r>
              <a:rPr lang="en-US" dirty="0"/>
              <a:t>Growing evidence of electrical communication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E6377F-646F-4117-A166-1503FB7CD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123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32607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40F4D80-0E1F-486B-AF5F-F8CC5D3C8BA0}"/>
              </a:ext>
            </a:extLst>
          </p:cNvPr>
          <p:cNvSpPr/>
          <p:nvPr/>
        </p:nvSpPr>
        <p:spPr>
          <a:xfrm>
            <a:off x="685800" y="3711871"/>
            <a:ext cx="7255042" cy="6256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872268-6F7D-4DB2-818B-18C1F7A5E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2FA98-E609-4776-BFD2-37D9708B8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bioelectricity and why do we care?</a:t>
            </a:r>
          </a:p>
          <a:p>
            <a:r>
              <a:rPr lang="en-US" dirty="0"/>
              <a:t>The past – impact in the last 50 years</a:t>
            </a:r>
          </a:p>
          <a:p>
            <a:r>
              <a:rPr lang="en-US" dirty="0"/>
              <a:t>The present and near future – the next 10 years</a:t>
            </a:r>
          </a:p>
          <a:p>
            <a:r>
              <a:rPr lang="en-US" dirty="0"/>
              <a:t>Basic research in body shape</a:t>
            </a:r>
          </a:p>
          <a:p>
            <a:r>
              <a:rPr lang="en-US" dirty="0"/>
              <a:t>Logistics of this course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AA047D-C60B-42D0-B247-DBCA10812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123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46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5154F-CAE9-4BB0-A175-961D163E8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will we learn in…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74976-9270-445A-92EE-D9C876FD5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63123"/>
            <a:ext cx="6611645" cy="4419600"/>
          </a:xfrm>
        </p:spPr>
        <p:txBody>
          <a:bodyPr/>
          <a:lstStyle/>
          <a:p>
            <a:r>
              <a:rPr lang="en-US" sz="2400" dirty="0"/>
              <a:t>Biology for electroceuticals: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Cells, ions, ion pumps, neurons</a:t>
            </a:r>
          </a:p>
          <a:p>
            <a:r>
              <a:rPr lang="en-US" sz="2400" dirty="0"/>
              <a:t>Computer programming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Python</a:t>
            </a:r>
          </a:p>
          <a:p>
            <a:r>
              <a:rPr lang="en-US" sz="2400" dirty="0"/>
              <a:t>EE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Modeling cells as electrical circuits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Analysis: batteries, R, C (ES3)</a:t>
            </a:r>
          </a:p>
          <a:p>
            <a:r>
              <a:rPr lang="en-US" sz="2400" dirty="0"/>
              <a:t>Physics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What is voltage, current?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Diffusion and drift, Nernst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1E912C-A6FB-44B4-8ECB-115A9DABE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123 Joel Grodstein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73A478-B6B2-4EC1-8F9D-0665D24DAE17}"/>
              </a:ext>
            </a:extLst>
          </p:cNvPr>
          <p:cNvSpPr txBox="1"/>
          <p:nvPr/>
        </p:nvSpPr>
        <p:spPr>
          <a:xfrm>
            <a:off x="6188846" y="1937825"/>
            <a:ext cx="2217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Teach it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6222C4-970D-4C14-BC76-25C836642163}"/>
              </a:ext>
            </a:extLst>
          </p:cNvPr>
          <p:cNvSpPr txBox="1"/>
          <p:nvPr/>
        </p:nvSpPr>
        <p:spPr>
          <a:xfrm>
            <a:off x="6229943" y="3654900"/>
            <a:ext cx="2657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Khan Academy, etc.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D2E5193-00C1-4896-B5DB-E2AA7A4B8763}"/>
              </a:ext>
            </a:extLst>
          </p:cNvPr>
          <p:cNvCxnSpPr/>
          <p:nvPr/>
        </p:nvCxnSpPr>
        <p:spPr>
          <a:xfrm flipH="1" flipV="1">
            <a:off x="4767209" y="1865112"/>
            <a:ext cx="1252591" cy="333558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7B761E9-0C8B-4AAF-B230-74C6F7D1F399}"/>
              </a:ext>
            </a:extLst>
          </p:cNvPr>
          <p:cNvCxnSpPr>
            <a:cxnSpLocks/>
          </p:cNvCxnSpPr>
          <p:nvPr/>
        </p:nvCxnSpPr>
        <p:spPr>
          <a:xfrm flipH="1">
            <a:off x="4263775" y="2399490"/>
            <a:ext cx="1925072" cy="2182784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9CBC0FE-1C0C-44BD-AF0A-3F27B0B51A5D}"/>
              </a:ext>
            </a:extLst>
          </p:cNvPr>
          <p:cNvCxnSpPr>
            <a:cxnSpLocks/>
          </p:cNvCxnSpPr>
          <p:nvPr/>
        </p:nvCxnSpPr>
        <p:spPr>
          <a:xfrm flipH="1" flipV="1">
            <a:off x="2393576" y="2572871"/>
            <a:ext cx="3836367" cy="537882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C675624-9128-4B74-A1BB-569FD91C4E95}"/>
              </a:ext>
            </a:extLst>
          </p:cNvPr>
          <p:cNvCxnSpPr>
            <a:cxnSpLocks/>
          </p:cNvCxnSpPr>
          <p:nvPr/>
        </p:nvCxnSpPr>
        <p:spPr>
          <a:xfrm flipH="1" flipV="1">
            <a:off x="4767209" y="3654900"/>
            <a:ext cx="1421637" cy="300651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2A9855D-1A32-434E-874F-CBB19DD8E155}"/>
              </a:ext>
            </a:extLst>
          </p:cNvPr>
          <p:cNvCxnSpPr>
            <a:cxnSpLocks/>
          </p:cNvCxnSpPr>
          <p:nvPr/>
        </p:nvCxnSpPr>
        <p:spPr>
          <a:xfrm flipH="1">
            <a:off x="4476308" y="2399490"/>
            <a:ext cx="1543492" cy="80361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750DF709-4306-C76E-28D0-5CCEEFDE4B0A}"/>
              </a:ext>
            </a:extLst>
          </p:cNvPr>
          <p:cNvSpPr txBox="1"/>
          <p:nvPr/>
        </p:nvSpPr>
        <p:spPr>
          <a:xfrm>
            <a:off x="6341246" y="2735685"/>
            <a:ext cx="22171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Minimal, many online resources</a:t>
            </a:r>
          </a:p>
        </p:txBody>
      </p:sp>
    </p:spTree>
    <p:extLst>
      <p:ext uri="{BB962C8B-B14F-4D97-AF65-F5344CB8AC3E}">
        <p14:creationId xmlns:p14="http://schemas.microsoft.com/office/powerpoint/2010/main" val="124591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5154F-CAE9-4BB0-A175-961D163E8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will we learn in…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74976-9270-445A-92EE-D9C876FD5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63123"/>
            <a:ext cx="6611645" cy="4419600"/>
          </a:xfrm>
        </p:spPr>
        <p:txBody>
          <a:bodyPr/>
          <a:lstStyle/>
          <a:p>
            <a:r>
              <a:rPr lang="en-US" dirty="0"/>
              <a:t>Medicine</a:t>
            </a:r>
          </a:p>
          <a:p>
            <a:pPr lvl="1">
              <a:spcBef>
                <a:spcPts val="0"/>
              </a:spcBef>
            </a:pPr>
            <a:r>
              <a:rPr lang="en-US" dirty="0"/>
              <a:t>Neurology, cardiac electrophysiology</a:t>
            </a:r>
          </a:p>
          <a:p>
            <a:r>
              <a:rPr lang="en-US" dirty="0"/>
              <a:t>Biology for morphogenesis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central dogma and a bit of molecular bio</a:t>
            </a:r>
          </a:p>
          <a:p>
            <a:pPr lvl="1">
              <a:spcBef>
                <a:spcPts val="0"/>
              </a:spcBef>
            </a:pPr>
            <a:r>
              <a:rPr lang="en-US" dirty="0"/>
              <a:t>DNA, RNA, proteins, promoters, TFs</a:t>
            </a:r>
          </a:p>
          <a:p>
            <a:pPr>
              <a:spcBef>
                <a:spcPts val="0"/>
              </a:spcBef>
            </a:pPr>
            <a:r>
              <a:rPr lang="en-US" dirty="0"/>
              <a:t>All of this is taught here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1E912C-A6FB-44B4-8ECB-115A9DABE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123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696007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E1A99-0089-4D35-8B98-CC045FA76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(won’t) build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DDAED-AD3B-488C-A1C4-EFA2FCBD6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76400"/>
            <a:ext cx="8271934" cy="4199467"/>
          </a:xfrm>
        </p:spPr>
        <p:txBody>
          <a:bodyPr/>
          <a:lstStyle/>
          <a:p>
            <a:r>
              <a:rPr lang="en-US" u="sng" dirty="0">
                <a:hlinkClick r:id="rId2"/>
              </a:rPr>
              <a:t>https://xkcd.com/730/</a:t>
            </a:r>
            <a:endParaRPr lang="en-US" sz="2400" dirty="0"/>
          </a:p>
          <a:p>
            <a:r>
              <a:rPr lang="en-US" dirty="0"/>
              <a:t>This is a class about bioelectricity</a:t>
            </a:r>
          </a:p>
          <a:p>
            <a:r>
              <a:rPr lang="en-US" dirty="0"/>
              <a:t>We will </a:t>
            </a:r>
            <a:r>
              <a:rPr lang="en-US" i="1" dirty="0"/>
              <a:t>not</a:t>
            </a:r>
            <a:r>
              <a:rPr lang="en-US" dirty="0"/>
              <a:t> be building circuits like the comic (Darn!)</a:t>
            </a:r>
            <a:endParaRPr lang="en-US" sz="2400" dirty="0"/>
          </a:p>
          <a:p>
            <a:pPr marL="0" indent="0">
              <a:buNone/>
            </a:pPr>
            <a:br>
              <a:rPr lang="en-US" sz="2400" dirty="0"/>
            </a:br>
            <a:br>
              <a:rPr lang="en-US" sz="2400" dirty="0"/>
            </a:b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9333DD-3556-4973-965A-7F11E261C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123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17702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9B2B6-FCD4-4DF6-B56D-E8B89F4B8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94805-9792-4FAB-9039-C00B0D875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8451"/>
            <a:ext cx="7772400" cy="4703849"/>
          </a:xfrm>
        </p:spPr>
        <p:txBody>
          <a:bodyPr/>
          <a:lstStyle/>
          <a:p>
            <a:r>
              <a:rPr lang="en-US" dirty="0"/>
              <a:t>All lectures available as short videos</a:t>
            </a:r>
          </a:p>
          <a:p>
            <a:r>
              <a:rPr lang="en-US" dirty="0"/>
              <a:t>Divided up into groups of 2-3 people</a:t>
            </a:r>
          </a:p>
          <a:p>
            <a:pPr lvl="1">
              <a:spcBef>
                <a:spcPts val="0"/>
              </a:spcBef>
            </a:pPr>
            <a:r>
              <a:rPr lang="en-US" dirty="0"/>
              <a:t>each group goes mostly at its own pace</a:t>
            </a:r>
          </a:p>
          <a:p>
            <a:pPr lvl="1">
              <a:spcBef>
                <a:spcPts val="0"/>
              </a:spcBef>
            </a:pPr>
            <a:r>
              <a:rPr lang="en-US" dirty="0"/>
              <a:t>Try to have different skill sets in each group</a:t>
            </a:r>
          </a:p>
          <a:p>
            <a:r>
              <a:rPr lang="en-US" dirty="0"/>
              <a:t>Met once/week for questions/discussions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Each group met as a group (usually outdoors)</a:t>
            </a:r>
          </a:p>
          <a:p>
            <a:r>
              <a:rPr lang="en-US" dirty="0"/>
              <a:t>This year</a:t>
            </a:r>
          </a:p>
          <a:p>
            <a:pPr lvl="1">
              <a:spcBef>
                <a:spcPts val="0"/>
              </a:spcBef>
            </a:pPr>
            <a:r>
              <a:rPr lang="en-US" dirty="0"/>
              <a:t>Keep walking quizzes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Labs are in person (see later)</a:t>
            </a:r>
          </a:p>
          <a:p>
            <a:pPr lvl="1">
              <a:spcBef>
                <a:spcPts val="0"/>
              </a:spcBef>
            </a:pPr>
            <a:r>
              <a:rPr lang="en-US" dirty="0"/>
              <a:t>Traditional lectures?</a:t>
            </a:r>
          </a:p>
          <a:p>
            <a:pPr lvl="1">
              <a:spcBef>
                <a:spcPts val="0"/>
              </a:spcBef>
            </a:pPr>
            <a:r>
              <a:rPr lang="en-US" dirty="0"/>
              <a:t>Use extra class time </a:t>
            </a:r>
            <a:r>
              <a:rPr lang="en-US"/>
              <a:t>for working on labs?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0A3A39-6994-4B15-A977-36598AE5A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123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62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F568F-8C6B-4B5F-B1B3-C479FA07F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Workload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128F6-621B-426F-9004-A8EFA5BEB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50731"/>
            <a:ext cx="7772400" cy="4997668"/>
          </a:xfrm>
        </p:spPr>
        <p:txBody>
          <a:bodyPr/>
          <a:lstStyle/>
          <a:p>
            <a:r>
              <a:rPr lang="en-US" dirty="0"/>
              <a:t>No tests</a:t>
            </a:r>
          </a:p>
          <a:p>
            <a:r>
              <a:rPr lang="en-US" dirty="0"/>
              <a:t>5 short simulation labs (Python program)</a:t>
            </a:r>
          </a:p>
          <a:p>
            <a:pPr lvl="1">
              <a:spcBef>
                <a:spcPts val="0"/>
              </a:spcBef>
            </a:pPr>
            <a:r>
              <a:rPr lang="en-US" dirty="0"/>
              <a:t>Usually about 10-15 lines, plus a few discussion questions</a:t>
            </a:r>
          </a:p>
          <a:p>
            <a:r>
              <a:rPr lang="en-US" dirty="0"/>
              <a:t>Three physical labs (skittles, EMG, ECG)</a:t>
            </a:r>
          </a:p>
          <a:p>
            <a:r>
              <a:rPr lang="en-US" dirty="0"/>
              <a:t>Walking quizzes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Four (one for each main unit)</a:t>
            </a:r>
          </a:p>
          <a:p>
            <a:r>
              <a:rPr lang="en-US" dirty="0"/>
              <a:t>Final project or stepped-up lab</a:t>
            </a:r>
          </a:p>
          <a:p>
            <a:pPr lvl="1">
              <a:spcBef>
                <a:spcPts val="0"/>
              </a:spcBef>
            </a:pPr>
            <a:r>
              <a:rPr lang="en-US" dirty="0"/>
              <a:t>Preferably work in groups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CFE2B7-60C9-4F5F-82EC-6A0AD1A7E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123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3155325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5259D-3137-46C6-B714-B66087C6F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labs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BDDDB-0B0A-4A10-8C4B-EF3743150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411" y="1217987"/>
            <a:ext cx="8427307" cy="4913868"/>
          </a:xfrm>
        </p:spPr>
        <p:txBody>
          <a:bodyPr/>
          <a:lstStyle/>
          <a:p>
            <a:r>
              <a:rPr lang="en-US" sz="2400" dirty="0"/>
              <a:t>Skittles diffusion</a:t>
            </a:r>
          </a:p>
          <a:p>
            <a:r>
              <a:rPr lang="en-US" sz="2400" dirty="0"/>
              <a:t>Measure your own EMG (signals from brain to muscles)</a:t>
            </a:r>
          </a:p>
          <a:p>
            <a:r>
              <a:rPr lang="en-US" sz="2400" dirty="0"/>
              <a:t>Measure your own ECG (heartbeat signal)</a:t>
            </a:r>
          </a:p>
          <a:p>
            <a:r>
              <a:rPr lang="en-US" sz="2400" dirty="0"/>
              <a:t>Equipment: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Small pre-amp, scope from EE labs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Some people added Arduino for final projects (I have plenty of </a:t>
            </a:r>
            <a:r>
              <a:rPr lang="en-US" sz="2000" dirty="0" err="1"/>
              <a:t>Pyboard</a:t>
            </a:r>
            <a:r>
              <a:rPr lang="en-US" sz="2000" dirty="0"/>
              <a:t> </a:t>
            </a:r>
            <a:r>
              <a:rPr lang="en-US" sz="2000"/>
              <a:t>software too)</a:t>
            </a:r>
            <a:endParaRPr lang="en-US" sz="2000" dirty="0"/>
          </a:p>
          <a:p>
            <a:r>
              <a:rPr lang="en-US" sz="2400" dirty="0"/>
              <a:t>Recording your own signals is </a:t>
            </a:r>
            <a:r>
              <a:rPr lang="en-US" sz="2400" b="1" i="1" dirty="0"/>
              <a:t>optional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It is </a:t>
            </a:r>
            <a:r>
              <a:rPr lang="en-US" sz="2000" b="1" i="1" dirty="0"/>
              <a:t>confidential medical data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Turn in one data set per group (or turn in mine)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None of us are clinically qualified to diagnose from an EMG or ECG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Any abnormalities you see may well be artifacts of our cheap equipment. See a licensed doctor if you have concerns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360CB9-2BB4-47B2-9E25-2B937DE65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123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7654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A54B3-E733-4B3F-A2EA-0AE2FE87A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web page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81151-0AB3-46CF-BF6E-FF5AD7D1D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https://www.ece.tufts.edu/ee/123</a:t>
            </a:r>
            <a:endParaRPr lang="en-US" dirty="0"/>
          </a:p>
          <a:p>
            <a:pPr lvl="1"/>
            <a:r>
              <a:rPr lang="en-US" dirty="0"/>
              <a:t>Syllabus, class calendar, all lecture slides</a:t>
            </a:r>
          </a:p>
          <a:p>
            <a:pPr lvl="1"/>
            <a:r>
              <a:rPr lang="en-US" dirty="0"/>
              <a:t>All labs, as well as the lab turn-in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D04F61-DF79-45BE-AF7F-63D1D85E5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123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7914477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ADCB9-7BBB-4F95-9193-BDDB11BB2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we’ll cover &amp; how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69025-5823-4817-BE11-8016F4C32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 topics:</a:t>
            </a:r>
          </a:p>
          <a:p>
            <a:pPr lvl="1"/>
            <a:r>
              <a:rPr lang="en-US" dirty="0"/>
              <a:t>What is bioelectricity?</a:t>
            </a:r>
          </a:p>
          <a:p>
            <a:pPr lvl="1"/>
            <a:r>
              <a:rPr lang="en-US" dirty="0"/>
              <a:t>Bioelectricity in neurons</a:t>
            </a:r>
          </a:p>
          <a:p>
            <a:pPr lvl="1"/>
            <a:r>
              <a:rPr lang="en-US" dirty="0"/>
              <a:t>Bioelectricity in the heart</a:t>
            </a:r>
          </a:p>
          <a:p>
            <a:pPr lvl="1"/>
            <a:r>
              <a:rPr lang="en-US" dirty="0"/>
              <a:t>Bioelectricity in worms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39BC9F-897A-48C7-9B14-F90EE3566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123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197713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40F4D80-0E1F-486B-AF5F-F8CC5D3C8BA0}"/>
              </a:ext>
            </a:extLst>
          </p:cNvPr>
          <p:cNvSpPr/>
          <p:nvPr/>
        </p:nvSpPr>
        <p:spPr>
          <a:xfrm>
            <a:off x="685800" y="1588168"/>
            <a:ext cx="7002379" cy="6256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872268-6F7D-4DB2-818B-18C1F7A5E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2FA98-E609-4776-BFD2-37D9708B8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bioelectricity and why do we care?</a:t>
            </a:r>
          </a:p>
          <a:p>
            <a:r>
              <a:rPr lang="en-US" dirty="0"/>
              <a:t>The past – impact in the last 50 years</a:t>
            </a:r>
          </a:p>
          <a:p>
            <a:r>
              <a:rPr lang="en-US" dirty="0"/>
              <a:t>The present and near future – the next 10 years</a:t>
            </a:r>
          </a:p>
          <a:p>
            <a:r>
              <a:rPr lang="en-US" dirty="0"/>
              <a:t>Basic research in body shape</a:t>
            </a:r>
          </a:p>
          <a:p>
            <a:r>
              <a:rPr lang="en-US" dirty="0"/>
              <a:t>Logistics of this course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AA047D-C60B-42D0-B247-DBCA10812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123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146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87585-9185-40BB-AF7B-ED3C25E6F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bioelectricity?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68DAB-D8C2-4186-83AC-E98806EEA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suggestions for a definition?</a:t>
            </a:r>
          </a:p>
          <a:p>
            <a:r>
              <a:rPr lang="en-US" dirty="0"/>
              <a:t>What parts of your body do you think use it?</a:t>
            </a:r>
          </a:p>
          <a:p>
            <a:pPr lvl="1"/>
            <a:r>
              <a:rPr lang="en-US" dirty="0"/>
              <a:t>Brain?</a:t>
            </a:r>
          </a:p>
          <a:p>
            <a:pPr lvl="1"/>
            <a:r>
              <a:rPr lang="en-US" dirty="0"/>
              <a:t>Heart?</a:t>
            </a:r>
          </a:p>
          <a:p>
            <a:pPr lvl="1"/>
            <a:r>
              <a:rPr lang="en-US" dirty="0"/>
              <a:t>Anyplace else?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073502-9B19-47CE-B3C1-5C15877DD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123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11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CC2EE-A6AB-4E2E-B764-DF2C4FE86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might you care?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331FB-7D0F-4965-9517-FE0159AAF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80618"/>
            <a:ext cx="7772400" cy="4907665"/>
          </a:xfrm>
        </p:spPr>
        <p:txBody>
          <a:bodyPr/>
          <a:lstStyle/>
          <a:p>
            <a:r>
              <a:rPr lang="en-US" dirty="0"/>
              <a:t>1980-2022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Computing goes from slide rule to cell phones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Changes the world (not always for the better!)</a:t>
            </a:r>
          </a:p>
          <a:p>
            <a:pPr lvl="1">
              <a:spcBef>
                <a:spcPts val="0"/>
              </a:spcBef>
            </a:pPr>
            <a:r>
              <a:rPr lang="en-US" dirty="0"/>
              <a:t>Pace of change is slowing down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Industry focus: Neural network for better ads</a:t>
            </a:r>
          </a:p>
          <a:p>
            <a:r>
              <a:rPr lang="en-US" dirty="0"/>
              <a:t>2022-2040?</a:t>
            </a:r>
          </a:p>
          <a:p>
            <a:pPr lvl="1">
              <a:spcBef>
                <a:spcPts val="0"/>
              </a:spcBef>
            </a:pPr>
            <a:r>
              <a:rPr lang="en-US" dirty="0"/>
              <a:t>Biology + engineering = ?</a:t>
            </a:r>
          </a:p>
          <a:p>
            <a:pPr lvl="1">
              <a:spcBef>
                <a:spcPts val="0"/>
              </a:spcBef>
            </a:pPr>
            <a:r>
              <a:rPr lang="en-US" dirty="0"/>
              <a:t>Biology + electricity = ?</a:t>
            </a:r>
          </a:p>
          <a:p>
            <a:pPr lvl="1">
              <a:spcBef>
                <a:spcPts val="0"/>
              </a:spcBef>
            </a:pPr>
            <a:r>
              <a:rPr lang="en-US" dirty="0"/>
              <a:t>Already changing the world (not always for the better!)</a:t>
            </a:r>
          </a:p>
          <a:p>
            <a:r>
              <a:rPr lang="en-US" dirty="0"/>
              <a:t>Motto: </a:t>
            </a:r>
            <a:r>
              <a:rPr lang="en-US" i="1" dirty="0"/>
              <a:t>successful engineering is interdisciplinary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The easy problems have mostly already been solved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 live in an interdisciplinary world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C7FD47-9708-4D0A-9FC3-28418C2D9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123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54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87BFA-D1F7-4B50-BE2F-116D0D2CC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FD525-120E-4597-A6C8-E7EF1BD48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Doctor sees you for 10 minutes &amp; fixes your pain, and charges $1000…</a:t>
            </a:r>
          </a:p>
          <a:p>
            <a:r>
              <a:rPr lang="en-US" dirty="0"/>
              <a:t>The pandemic has driven this home pretty well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6B1F0C-ED25-4293-BD9A-726A1962B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123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50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40F4D80-0E1F-486B-AF5F-F8CC5D3C8BA0}"/>
              </a:ext>
            </a:extLst>
          </p:cNvPr>
          <p:cNvSpPr/>
          <p:nvPr/>
        </p:nvSpPr>
        <p:spPr>
          <a:xfrm>
            <a:off x="685800" y="2177712"/>
            <a:ext cx="7002379" cy="6256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872268-6F7D-4DB2-818B-18C1F7A5E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2FA98-E609-4776-BFD2-37D9708B8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bioelectricity and why do we care?</a:t>
            </a:r>
          </a:p>
          <a:p>
            <a:r>
              <a:rPr lang="en-US" dirty="0"/>
              <a:t>The past – impact in the last 50 years</a:t>
            </a:r>
          </a:p>
          <a:p>
            <a:r>
              <a:rPr lang="en-US" dirty="0"/>
              <a:t>The present and near future – the next 10 years</a:t>
            </a:r>
          </a:p>
          <a:p>
            <a:r>
              <a:rPr lang="en-US" dirty="0"/>
              <a:t>Basic research in body shape</a:t>
            </a:r>
          </a:p>
          <a:p>
            <a:r>
              <a:rPr lang="en-US" dirty="0"/>
              <a:t>Logistics of this course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AA047D-C60B-42D0-B247-DBCA10812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123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590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79400-A15D-4C1B-8696-18FE48AC2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think of any successes?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A9249-9E67-4DE2-9B64-1C777B2D8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921" y="1676400"/>
            <a:ext cx="7890029" cy="4419600"/>
          </a:xfrm>
        </p:spPr>
        <p:txBody>
          <a:bodyPr/>
          <a:lstStyle/>
          <a:p>
            <a:r>
              <a:rPr lang="en-US" dirty="0"/>
              <a:t>Where has bioelectrical medicine succeeded so far?</a:t>
            </a:r>
          </a:p>
          <a:p>
            <a:pPr lvl="1"/>
            <a:r>
              <a:rPr lang="en-US" dirty="0"/>
              <a:t>Diagnosis tools?</a:t>
            </a:r>
          </a:p>
          <a:p>
            <a:pPr lvl="1"/>
            <a:r>
              <a:rPr lang="en-US" dirty="0"/>
              <a:t>Drugs that affect your bioelectrical system?</a:t>
            </a:r>
          </a:p>
          <a:p>
            <a:pPr lvl="1"/>
            <a:r>
              <a:rPr lang="en-US" dirty="0"/>
              <a:t>Implants that affect your bioelectrical system?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3C7D75-9D29-4A0E-994C-777B3A6AD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123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368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40F4D80-0E1F-486B-AF5F-F8CC5D3C8BA0}"/>
              </a:ext>
            </a:extLst>
          </p:cNvPr>
          <p:cNvSpPr/>
          <p:nvPr/>
        </p:nvSpPr>
        <p:spPr>
          <a:xfrm>
            <a:off x="685800" y="2671008"/>
            <a:ext cx="7255042" cy="6256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872268-6F7D-4DB2-818B-18C1F7A5E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2FA98-E609-4776-BFD2-37D9708B8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bioelectricity and why do we care?</a:t>
            </a:r>
          </a:p>
          <a:p>
            <a:r>
              <a:rPr lang="en-US" dirty="0"/>
              <a:t>The past – impact in the last 50 years</a:t>
            </a:r>
          </a:p>
          <a:p>
            <a:r>
              <a:rPr lang="en-US" dirty="0"/>
              <a:t>The present and near future – the next 10 years</a:t>
            </a:r>
          </a:p>
          <a:p>
            <a:r>
              <a:rPr lang="en-US" dirty="0"/>
              <a:t>Basic research in body shape</a:t>
            </a:r>
          </a:p>
          <a:p>
            <a:r>
              <a:rPr lang="en-US" dirty="0"/>
              <a:t>Logistics of this course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AA047D-C60B-42D0-B247-DBCA10812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123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024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7030A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accent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40165</TotalTime>
  <Words>1646</Words>
  <Application>Microsoft Office PowerPoint</Application>
  <PresentationFormat>On-screen Show (4:3)</PresentationFormat>
  <Paragraphs>226</Paragraphs>
  <Slides>24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Symbol</vt:lpstr>
      <vt:lpstr>Times New Roman</vt:lpstr>
      <vt:lpstr>Default Design</vt:lpstr>
      <vt:lpstr>EE 123 Bioelectricity</vt:lpstr>
      <vt:lpstr>What we (won’t) build</vt:lpstr>
      <vt:lpstr>Agenda for today</vt:lpstr>
      <vt:lpstr>What is bioelectricity?</vt:lpstr>
      <vt:lpstr>Why might you care?</vt:lpstr>
      <vt:lpstr>Joke</vt:lpstr>
      <vt:lpstr>Agenda for today</vt:lpstr>
      <vt:lpstr>Can you think of any successes?</vt:lpstr>
      <vt:lpstr>Agenda for today</vt:lpstr>
      <vt:lpstr>Why now?</vt:lpstr>
      <vt:lpstr>Electroceuticals</vt:lpstr>
      <vt:lpstr>More electroceuticals</vt:lpstr>
      <vt:lpstr>Agenda for today</vt:lpstr>
      <vt:lpstr>Morphogenesis</vt:lpstr>
      <vt:lpstr>Morphogenesis in popular culture</vt:lpstr>
      <vt:lpstr>Why do we care?</vt:lpstr>
      <vt:lpstr>Agenda for today</vt:lpstr>
      <vt:lpstr>What will we learn in…</vt:lpstr>
      <vt:lpstr>What will we learn in…</vt:lpstr>
      <vt:lpstr>2020 version</vt:lpstr>
      <vt:lpstr>Workload</vt:lpstr>
      <vt:lpstr>Physical labs</vt:lpstr>
      <vt:lpstr>Class web page</vt:lpstr>
      <vt:lpstr>What we’ll cover &amp; how</vt:lpstr>
    </vt:vector>
  </TitlesOfParts>
  <Company>Drexel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Computing with biological parts</dc:title>
  <dc:creator>JoelG</dc:creator>
  <cp:lastModifiedBy>joelg@hlgn.eecs.tufts.edu</cp:lastModifiedBy>
  <cp:revision>1259</cp:revision>
  <cp:lastPrinted>2005-02-07T17:53:54Z</cp:lastPrinted>
  <dcterms:created xsi:type="dcterms:W3CDTF">2002-09-07T18:50:54Z</dcterms:created>
  <dcterms:modified xsi:type="dcterms:W3CDTF">2022-09-07T17:25:46Z</dcterms:modified>
</cp:coreProperties>
</file>