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328" r:id="rId2"/>
    <p:sldId id="832" r:id="rId3"/>
    <p:sldId id="859" r:id="rId4"/>
    <p:sldId id="860" r:id="rId5"/>
    <p:sldId id="852" r:id="rId6"/>
    <p:sldId id="691" r:id="rId7"/>
    <p:sldId id="692" r:id="rId8"/>
    <p:sldId id="696" r:id="rId9"/>
    <p:sldId id="698" r:id="rId10"/>
    <p:sldId id="764" r:id="rId11"/>
    <p:sldId id="699" r:id="rId12"/>
    <p:sldId id="765" r:id="rId13"/>
    <p:sldId id="863" r:id="rId14"/>
    <p:sldId id="766" r:id="rId15"/>
    <p:sldId id="809" r:id="rId16"/>
    <p:sldId id="701" r:id="rId17"/>
    <p:sldId id="695" r:id="rId18"/>
    <p:sldId id="853" r:id="rId19"/>
    <p:sldId id="803" r:id="rId20"/>
    <p:sldId id="760" r:id="rId21"/>
    <p:sldId id="761" r:id="rId22"/>
    <p:sldId id="743" r:id="rId23"/>
    <p:sldId id="821" r:id="rId24"/>
    <p:sldId id="854" r:id="rId25"/>
    <p:sldId id="805" r:id="rId26"/>
    <p:sldId id="824" r:id="rId27"/>
    <p:sldId id="841" r:id="rId28"/>
    <p:sldId id="842" r:id="rId29"/>
    <p:sldId id="840" r:id="rId30"/>
    <p:sldId id="843" r:id="rId31"/>
    <p:sldId id="814" r:id="rId32"/>
    <p:sldId id="802" r:id="rId33"/>
    <p:sldId id="739" r:id="rId34"/>
    <p:sldId id="740" r:id="rId35"/>
    <p:sldId id="741" r:id="rId36"/>
    <p:sldId id="861" r:id="rId37"/>
    <p:sldId id="855" r:id="rId38"/>
    <p:sldId id="864" r:id="rId39"/>
    <p:sldId id="825" r:id="rId40"/>
    <p:sldId id="847" r:id="rId41"/>
    <p:sldId id="848" r:id="rId42"/>
    <p:sldId id="849" r:id="rId43"/>
    <p:sldId id="762" r:id="rId44"/>
    <p:sldId id="811" r:id="rId45"/>
    <p:sldId id="745" r:id="rId46"/>
    <p:sldId id="846" r:id="rId47"/>
    <p:sldId id="850" r:id="rId48"/>
    <p:sldId id="856" r:id="rId49"/>
    <p:sldId id="851" r:id="rId50"/>
    <p:sldId id="770" r:id="rId51"/>
    <p:sldId id="772" r:id="rId52"/>
    <p:sldId id="773" r:id="rId53"/>
    <p:sldId id="775" r:id="rId54"/>
    <p:sldId id="776" r:id="rId55"/>
    <p:sldId id="777" r:id="rId56"/>
    <p:sldId id="778" r:id="rId57"/>
    <p:sldId id="826" r:id="rId58"/>
    <p:sldId id="748" r:id="rId59"/>
    <p:sldId id="747" r:id="rId60"/>
    <p:sldId id="857" r:id="rId61"/>
    <p:sldId id="750" r:id="rId62"/>
    <p:sldId id="751" r:id="rId63"/>
    <p:sldId id="752" r:id="rId64"/>
    <p:sldId id="753" r:id="rId65"/>
    <p:sldId id="754" r:id="rId66"/>
    <p:sldId id="828" r:id="rId67"/>
    <p:sldId id="866" r:id="rId68"/>
    <p:sldId id="829" r:id="rId69"/>
    <p:sldId id="830" r:id="rId70"/>
    <p:sldId id="755" r:id="rId71"/>
    <p:sldId id="758" r:id="rId72"/>
    <p:sldId id="862" r:id="rId73"/>
    <p:sldId id="865" r:id="rId74"/>
    <p:sldId id="820" r:id="rId75"/>
    <p:sldId id="759" r:id="rId76"/>
    <p:sldId id="756" r:id="rId77"/>
    <p:sldId id="757" r:id="rId78"/>
  </p:sldIdLst>
  <p:sldSz cx="9144000" cy="6858000" type="screen4x3"/>
  <p:notesSz cx="9296400" cy="7010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02658ED4-02B7-407F-B04E-0B16F0BB8C04}">
          <p14:sldIdLst>
            <p14:sldId id="328"/>
            <p14:sldId id="832"/>
            <p14:sldId id="859"/>
            <p14:sldId id="860"/>
            <p14:sldId id="852"/>
            <p14:sldId id="691"/>
            <p14:sldId id="692"/>
            <p14:sldId id="696"/>
            <p14:sldId id="698"/>
            <p14:sldId id="764"/>
            <p14:sldId id="699"/>
            <p14:sldId id="765"/>
            <p14:sldId id="863"/>
            <p14:sldId id="766"/>
            <p14:sldId id="809"/>
            <p14:sldId id="701"/>
            <p14:sldId id="695"/>
            <p14:sldId id="853"/>
            <p14:sldId id="803"/>
            <p14:sldId id="760"/>
            <p14:sldId id="761"/>
            <p14:sldId id="743"/>
            <p14:sldId id="821"/>
            <p14:sldId id="854"/>
            <p14:sldId id="805"/>
            <p14:sldId id="824"/>
            <p14:sldId id="841"/>
            <p14:sldId id="842"/>
            <p14:sldId id="840"/>
            <p14:sldId id="843"/>
            <p14:sldId id="814"/>
            <p14:sldId id="802"/>
            <p14:sldId id="739"/>
            <p14:sldId id="740"/>
            <p14:sldId id="741"/>
            <p14:sldId id="861"/>
            <p14:sldId id="855"/>
            <p14:sldId id="864"/>
            <p14:sldId id="825"/>
            <p14:sldId id="847"/>
            <p14:sldId id="848"/>
            <p14:sldId id="849"/>
            <p14:sldId id="762"/>
            <p14:sldId id="811"/>
            <p14:sldId id="745"/>
            <p14:sldId id="846"/>
            <p14:sldId id="850"/>
            <p14:sldId id="856"/>
            <p14:sldId id="851"/>
            <p14:sldId id="770"/>
            <p14:sldId id="772"/>
            <p14:sldId id="773"/>
            <p14:sldId id="775"/>
            <p14:sldId id="776"/>
            <p14:sldId id="777"/>
            <p14:sldId id="778"/>
            <p14:sldId id="826"/>
            <p14:sldId id="748"/>
            <p14:sldId id="747"/>
            <p14:sldId id="857"/>
            <p14:sldId id="750"/>
            <p14:sldId id="751"/>
            <p14:sldId id="752"/>
            <p14:sldId id="753"/>
            <p14:sldId id="754"/>
            <p14:sldId id="828"/>
            <p14:sldId id="866"/>
            <p14:sldId id="829"/>
            <p14:sldId id="830"/>
            <p14:sldId id="755"/>
            <p14:sldId id="758"/>
            <p14:sldId id="862"/>
            <p14:sldId id="865"/>
            <p14:sldId id="820"/>
            <p14:sldId id="759"/>
            <p14:sldId id="756"/>
            <p14:sldId id="7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006600"/>
    <a:srgbClr val="F1B28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5" autoAdjust="0"/>
    <p:restoredTop sz="82408" autoAdjust="0"/>
  </p:normalViewPr>
  <p:slideViewPr>
    <p:cSldViewPr snapToGrid="0">
      <p:cViewPr varScale="1">
        <p:scale>
          <a:sx n="75" d="100"/>
          <a:sy n="75" d="100"/>
        </p:scale>
        <p:origin x="907"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17688"/>
    </p:cViewPr>
  </p:sorterViewPr>
  <p:gridSpacing cx="38100" cy="381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4028844" cy="348898"/>
          </a:xfrm>
          <a:prstGeom prst="rect">
            <a:avLst/>
          </a:prstGeom>
          <a:noFill/>
          <a:ln w="9525">
            <a:noFill/>
            <a:miter lim="800000"/>
            <a:headEnd/>
            <a:tailEnd/>
          </a:ln>
          <a:effectLst/>
        </p:spPr>
        <p:txBody>
          <a:bodyPr vert="horz" wrap="square" lIns="93117" tIns="46561" rIns="93117" bIns="46561" numCol="1" anchor="t" anchorCtr="0" compatLnSpc="1">
            <a:prstTxWarp prst="textNoShape">
              <a:avLst/>
            </a:prstTxWarp>
          </a:bodyPr>
          <a:lstStyle>
            <a:lvl1pPr defTabSz="931939" eaLnBrk="1" hangingPunct="1">
              <a:defRPr sz="1300">
                <a:cs typeface="+mn-cs"/>
              </a:defRPr>
            </a:lvl1pPr>
          </a:lstStyle>
          <a:p>
            <a:pPr>
              <a:defRPr/>
            </a:pPr>
            <a:endParaRPr lang="en-US"/>
          </a:p>
        </p:txBody>
      </p:sp>
      <p:sp>
        <p:nvSpPr>
          <p:cNvPr id="69635" name="Rectangle 3"/>
          <p:cNvSpPr>
            <a:spLocks noGrp="1" noChangeArrowheads="1"/>
          </p:cNvSpPr>
          <p:nvPr>
            <p:ph type="dt" sz="quarter" idx="1"/>
          </p:nvPr>
        </p:nvSpPr>
        <p:spPr bwMode="auto">
          <a:xfrm>
            <a:off x="5267558" y="0"/>
            <a:ext cx="4028843" cy="348898"/>
          </a:xfrm>
          <a:prstGeom prst="rect">
            <a:avLst/>
          </a:prstGeom>
          <a:noFill/>
          <a:ln w="9525">
            <a:noFill/>
            <a:miter lim="800000"/>
            <a:headEnd/>
            <a:tailEnd/>
          </a:ln>
          <a:effectLst/>
        </p:spPr>
        <p:txBody>
          <a:bodyPr vert="horz" wrap="square" lIns="93117" tIns="46561" rIns="93117" bIns="46561" numCol="1" anchor="t" anchorCtr="0" compatLnSpc="1">
            <a:prstTxWarp prst="textNoShape">
              <a:avLst/>
            </a:prstTxWarp>
          </a:bodyPr>
          <a:lstStyle>
            <a:lvl1pPr algn="r" defTabSz="931939" eaLnBrk="1" hangingPunct="1">
              <a:defRPr sz="1300">
                <a:cs typeface="+mn-cs"/>
              </a:defRPr>
            </a:lvl1pPr>
          </a:lstStyle>
          <a:p>
            <a:pPr>
              <a:defRPr/>
            </a:pPr>
            <a:endParaRPr lang="en-US"/>
          </a:p>
        </p:txBody>
      </p:sp>
      <p:sp>
        <p:nvSpPr>
          <p:cNvPr id="69636" name="Rectangle 4"/>
          <p:cNvSpPr>
            <a:spLocks noGrp="1" noChangeArrowheads="1"/>
          </p:cNvSpPr>
          <p:nvPr>
            <p:ph type="ftr" sz="quarter" idx="2"/>
          </p:nvPr>
        </p:nvSpPr>
        <p:spPr bwMode="auto">
          <a:xfrm>
            <a:off x="0" y="6661503"/>
            <a:ext cx="4028844" cy="348897"/>
          </a:xfrm>
          <a:prstGeom prst="rect">
            <a:avLst/>
          </a:prstGeom>
          <a:noFill/>
          <a:ln w="9525">
            <a:noFill/>
            <a:miter lim="800000"/>
            <a:headEnd/>
            <a:tailEnd/>
          </a:ln>
          <a:effectLst/>
        </p:spPr>
        <p:txBody>
          <a:bodyPr vert="horz" wrap="square" lIns="93117" tIns="46561" rIns="93117" bIns="46561" numCol="1" anchor="b" anchorCtr="0" compatLnSpc="1">
            <a:prstTxWarp prst="textNoShape">
              <a:avLst/>
            </a:prstTxWarp>
          </a:bodyPr>
          <a:lstStyle>
            <a:lvl1pPr defTabSz="931939" eaLnBrk="1" hangingPunct="1">
              <a:defRPr sz="1300">
                <a:cs typeface="+mn-cs"/>
              </a:defRPr>
            </a:lvl1pPr>
          </a:lstStyle>
          <a:p>
            <a:pPr>
              <a:defRPr/>
            </a:pPr>
            <a:endParaRPr lang="en-US"/>
          </a:p>
        </p:txBody>
      </p:sp>
      <p:sp>
        <p:nvSpPr>
          <p:cNvPr id="69637" name="Rectangle 5"/>
          <p:cNvSpPr>
            <a:spLocks noGrp="1" noChangeArrowheads="1"/>
          </p:cNvSpPr>
          <p:nvPr>
            <p:ph type="sldNum" sz="quarter" idx="3"/>
          </p:nvPr>
        </p:nvSpPr>
        <p:spPr bwMode="auto">
          <a:xfrm>
            <a:off x="5267558" y="6661503"/>
            <a:ext cx="4028843" cy="348897"/>
          </a:xfrm>
          <a:prstGeom prst="rect">
            <a:avLst/>
          </a:prstGeom>
          <a:noFill/>
          <a:ln w="9525">
            <a:noFill/>
            <a:miter lim="800000"/>
            <a:headEnd/>
            <a:tailEnd/>
          </a:ln>
          <a:effectLst/>
        </p:spPr>
        <p:txBody>
          <a:bodyPr vert="horz" wrap="square" lIns="93117" tIns="46561" rIns="93117" bIns="46561" numCol="1" anchor="b" anchorCtr="0" compatLnSpc="1">
            <a:prstTxWarp prst="textNoShape">
              <a:avLst/>
            </a:prstTxWarp>
          </a:bodyPr>
          <a:lstStyle>
            <a:lvl1pPr algn="r" defTabSz="931887" eaLnBrk="1" hangingPunct="1">
              <a:defRPr sz="1300"/>
            </a:lvl1pPr>
          </a:lstStyle>
          <a:p>
            <a:pPr>
              <a:defRPr/>
            </a:pPr>
            <a:fld id="{549A7FA7-E1B8-4CDD-8F7C-1E113DA1F1E0}" type="slidenum">
              <a:rPr lang="en-US" altLang="en-US"/>
              <a:pPr>
                <a:defRPr/>
              </a:pPr>
              <a:t>‹#›</a:t>
            </a:fld>
            <a:endParaRPr lang="en-US" altLang="en-US"/>
          </a:p>
        </p:txBody>
      </p:sp>
    </p:spTree>
    <p:extLst>
      <p:ext uri="{BB962C8B-B14F-4D97-AF65-F5344CB8AC3E}">
        <p14:creationId xmlns:p14="http://schemas.microsoft.com/office/powerpoint/2010/main" val="1169439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4028844" cy="348898"/>
          </a:xfrm>
          <a:prstGeom prst="rect">
            <a:avLst/>
          </a:prstGeom>
          <a:noFill/>
          <a:ln w="9525">
            <a:noFill/>
            <a:miter lim="800000"/>
            <a:headEnd/>
            <a:tailEnd/>
          </a:ln>
          <a:effectLst/>
        </p:spPr>
        <p:txBody>
          <a:bodyPr vert="horz" wrap="square" lIns="92172" tIns="46087" rIns="92172" bIns="46087" numCol="1" anchor="t" anchorCtr="0" compatLnSpc="1">
            <a:prstTxWarp prst="textNoShape">
              <a:avLst/>
            </a:prstTxWarp>
          </a:bodyPr>
          <a:lstStyle>
            <a:lvl1pPr defTabSz="922346" eaLnBrk="1" hangingPunct="1">
              <a:defRPr sz="1300">
                <a:cs typeface="+mn-cs"/>
              </a:defRPr>
            </a:lvl1pPr>
          </a:lstStyle>
          <a:p>
            <a:pPr>
              <a:defRPr/>
            </a:pPr>
            <a:endParaRPr lang="en-US"/>
          </a:p>
        </p:txBody>
      </p:sp>
      <p:sp>
        <p:nvSpPr>
          <p:cNvPr id="124931" name="Rectangle 3"/>
          <p:cNvSpPr>
            <a:spLocks noGrp="1" noChangeArrowheads="1"/>
          </p:cNvSpPr>
          <p:nvPr>
            <p:ph type="dt" idx="1"/>
          </p:nvPr>
        </p:nvSpPr>
        <p:spPr bwMode="auto">
          <a:xfrm>
            <a:off x="5265540" y="0"/>
            <a:ext cx="4028844" cy="348898"/>
          </a:xfrm>
          <a:prstGeom prst="rect">
            <a:avLst/>
          </a:prstGeom>
          <a:noFill/>
          <a:ln w="9525">
            <a:noFill/>
            <a:miter lim="800000"/>
            <a:headEnd/>
            <a:tailEnd/>
          </a:ln>
          <a:effectLst/>
        </p:spPr>
        <p:txBody>
          <a:bodyPr vert="horz" wrap="square" lIns="92172" tIns="46087" rIns="92172" bIns="46087" numCol="1" anchor="t" anchorCtr="0" compatLnSpc="1">
            <a:prstTxWarp prst="textNoShape">
              <a:avLst/>
            </a:prstTxWarp>
          </a:bodyPr>
          <a:lstStyle>
            <a:lvl1pPr algn="r" defTabSz="922346" eaLnBrk="1" hangingPunct="1">
              <a:defRPr sz="130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895600" y="527050"/>
            <a:ext cx="3506788" cy="2630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5"/>
          <p:cNvSpPr>
            <a:spLocks noGrp="1" noChangeArrowheads="1"/>
          </p:cNvSpPr>
          <p:nvPr>
            <p:ph type="body" sz="quarter" idx="3"/>
          </p:nvPr>
        </p:nvSpPr>
        <p:spPr bwMode="auto">
          <a:xfrm>
            <a:off x="930045" y="3330173"/>
            <a:ext cx="7436313" cy="3153984"/>
          </a:xfrm>
          <a:prstGeom prst="rect">
            <a:avLst/>
          </a:prstGeom>
          <a:noFill/>
          <a:ln w="9525">
            <a:noFill/>
            <a:miter lim="800000"/>
            <a:headEnd/>
            <a:tailEnd/>
          </a:ln>
          <a:effectLst/>
        </p:spPr>
        <p:txBody>
          <a:bodyPr vert="horz" wrap="square" lIns="92172" tIns="46087" rIns="92172" bIns="4608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6658026"/>
            <a:ext cx="4028844" cy="351216"/>
          </a:xfrm>
          <a:prstGeom prst="rect">
            <a:avLst/>
          </a:prstGeom>
          <a:noFill/>
          <a:ln w="9525">
            <a:noFill/>
            <a:miter lim="800000"/>
            <a:headEnd/>
            <a:tailEnd/>
          </a:ln>
          <a:effectLst/>
        </p:spPr>
        <p:txBody>
          <a:bodyPr vert="horz" wrap="square" lIns="92172" tIns="46087" rIns="92172" bIns="46087" numCol="1" anchor="b" anchorCtr="0" compatLnSpc="1">
            <a:prstTxWarp prst="textNoShape">
              <a:avLst/>
            </a:prstTxWarp>
          </a:bodyPr>
          <a:lstStyle>
            <a:lvl1pPr defTabSz="922346" eaLnBrk="1" hangingPunct="1">
              <a:defRPr sz="1300">
                <a:cs typeface="+mn-cs"/>
              </a:defRPr>
            </a:lvl1pPr>
          </a:lstStyle>
          <a:p>
            <a:pPr>
              <a:defRPr/>
            </a:pPr>
            <a:endParaRPr lang="en-US"/>
          </a:p>
        </p:txBody>
      </p:sp>
      <p:sp>
        <p:nvSpPr>
          <p:cNvPr id="124935" name="Rectangle 7"/>
          <p:cNvSpPr>
            <a:spLocks noGrp="1" noChangeArrowheads="1"/>
          </p:cNvSpPr>
          <p:nvPr>
            <p:ph type="sldNum" sz="quarter" idx="5"/>
          </p:nvPr>
        </p:nvSpPr>
        <p:spPr bwMode="auto">
          <a:xfrm>
            <a:off x="5265540" y="6658026"/>
            <a:ext cx="4028844" cy="351216"/>
          </a:xfrm>
          <a:prstGeom prst="rect">
            <a:avLst/>
          </a:prstGeom>
          <a:noFill/>
          <a:ln w="9525">
            <a:noFill/>
            <a:miter lim="800000"/>
            <a:headEnd/>
            <a:tailEnd/>
          </a:ln>
          <a:effectLst/>
        </p:spPr>
        <p:txBody>
          <a:bodyPr vert="horz" wrap="square" lIns="92172" tIns="46087" rIns="92172" bIns="46087" numCol="1" anchor="b" anchorCtr="0" compatLnSpc="1">
            <a:prstTxWarp prst="textNoShape">
              <a:avLst/>
            </a:prstTxWarp>
          </a:bodyPr>
          <a:lstStyle>
            <a:lvl1pPr algn="r" defTabSz="921175" eaLnBrk="1" hangingPunct="1">
              <a:defRPr sz="1300"/>
            </a:lvl1pPr>
          </a:lstStyle>
          <a:p>
            <a:pPr>
              <a:defRPr/>
            </a:pPr>
            <a:fld id="{5B598F11-C2C5-40D4-B32B-C1AF9DA155A1}" type="slidenum">
              <a:rPr lang="en-US" altLang="en-US"/>
              <a:pPr>
                <a:defRPr/>
              </a:pPr>
              <a:t>‹#›</a:t>
            </a:fld>
            <a:endParaRPr lang="en-US" altLang="en-US"/>
          </a:p>
        </p:txBody>
      </p:sp>
    </p:spTree>
    <p:extLst>
      <p:ext uri="{BB962C8B-B14F-4D97-AF65-F5344CB8AC3E}">
        <p14:creationId xmlns:p14="http://schemas.microsoft.com/office/powerpoint/2010/main" val="19907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a:t>
            </a:fld>
            <a:endParaRPr lang="en-US" altLang="en-US"/>
          </a:p>
        </p:txBody>
      </p:sp>
    </p:spTree>
    <p:extLst>
      <p:ext uri="{BB962C8B-B14F-4D97-AF65-F5344CB8AC3E}">
        <p14:creationId xmlns:p14="http://schemas.microsoft.com/office/powerpoint/2010/main" val="4074798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14</a:t>
            </a:fld>
            <a:endParaRPr lang="en-US" altLang="en-US"/>
          </a:p>
        </p:txBody>
      </p:sp>
    </p:spTree>
    <p:extLst>
      <p:ext uri="{BB962C8B-B14F-4D97-AF65-F5344CB8AC3E}">
        <p14:creationId xmlns:p14="http://schemas.microsoft.com/office/powerpoint/2010/main" val="3531230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“randomly” is thermal motion.</a:t>
            </a:r>
          </a:p>
          <a:p>
            <a:r>
              <a:rPr lang="en-US" dirty="0"/>
              <a:t>What does this quote mean? In our everyday world, we put an apple on the table and it stays there! But that’s just because the apple is bigger than a molecule </a:t>
            </a:r>
            <a:r>
              <a:rPr lang="en-US" dirty="0">
                <a:sym typeface="Wingdings" panose="05000000000000000000" pitchFamily="2" charset="2"/>
              </a:rPr>
              <a:t></a:t>
            </a:r>
          </a:p>
          <a:p>
            <a:r>
              <a:rPr lang="en-US" dirty="0">
                <a:sym typeface="Wingdings" panose="05000000000000000000" pitchFamily="2" charset="2"/>
              </a:rPr>
              <a:t>In the nanoworld, lots of particles move every which way. When the apple falls from the tree, some of its molecules might be moving up at any point in time. Yes, that’s weird.</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19</a:t>
            </a:fld>
            <a:endParaRPr lang="en-US" altLang="en-US"/>
          </a:p>
        </p:txBody>
      </p:sp>
    </p:spTree>
    <p:extLst>
      <p:ext uri="{BB962C8B-B14F-4D97-AF65-F5344CB8AC3E}">
        <p14:creationId xmlns:p14="http://schemas.microsoft.com/office/powerpoint/2010/main" val="1708040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diffusion story: Robert Brown, Brownian motion, saw pollen move around in a vial with a microscope (1827). Assumed the pollen was alive. Stuck the vial in a dark room for a year – still moved around! Several similar experiments, including: took flecks of stone from the Giant Sphynx and dropped them in water – they moved too! Einstein finally explained it in 1905; this was one of the major arguments that molecules actually exist.</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20</a:t>
            </a:fld>
            <a:endParaRPr lang="en-US" altLang="en-US"/>
          </a:p>
        </p:txBody>
      </p:sp>
    </p:spTree>
    <p:extLst>
      <p:ext uri="{BB962C8B-B14F-4D97-AF65-F5344CB8AC3E}">
        <p14:creationId xmlns:p14="http://schemas.microsoft.com/office/powerpoint/2010/main" val="3056641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t>
            </a:r>
            <a:r>
              <a:rPr lang="en-US" i="1" dirty="0"/>
              <a:t>D</a:t>
            </a:r>
            <a:r>
              <a:rPr lang="en-US" i="0" dirty="0"/>
              <a:t> is big, than a given conc. gradient will make ions move really fast.</a:t>
            </a:r>
          </a:p>
          <a:p>
            <a:r>
              <a:rPr lang="en-US" i="0" dirty="0"/>
              <a:t>Intuition: think of you walking through a crowd. What determines your speed is how many people you bump into.</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21</a:t>
            </a:fld>
            <a:endParaRPr lang="en-US" altLang="en-US"/>
          </a:p>
        </p:txBody>
      </p:sp>
    </p:spTree>
    <p:extLst>
      <p:ext uri="{BB962C8B-B14F-4D97-AF65-F5344CB8AC3E}">
        <p14:creationId xmlns:p14="http://schemas.microsoft.com/office/powerpoint/2010/main" val="614371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diffusion is really a partial differential equation; the “flux” part is really d[Na]/dt. We’ve simplified the d/dx by assuming d[Na]/dx is 0 in the cells and constant in the membrane</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22</a:t>
            </a:fld>
            <a:endParaRPr lang="en-US" altLang="en-US"/>
          </a:p>
        </p:txBody>
      </p:sp>
    </p:spTree>
    <p:extLst>
      <p:ext uri="{BB962C8B-B14F-4D97-AF65-F5344CB8AC3E}">
        <p14:creationId xmlns:p14="http://schemas.microsoft.com/office/powerpoint/2010/main" val="870551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point is the same # of ions leave the ECF as enter the cell. But that translates into a small delta-</a:t>
            </a:r>
            <a:r>
              <a:rPr lang="en-US" i="1" dirty="0"/>
              <a:t>concentration</a:t>
            </a:r>
            <a:r>
              <a:rPr lang="en-US" i="0" dirty="0"/>
              <a:t> in the ECF and a large delta-concentration in the cell.</a:t>
            </a:r>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23</a:t>
            </a:fld>
            <a:endParaRPr lang="en-US" altLang="en-US"/>
          </a:p>
        </p:txBody>
      </p:sp>
    </p:spTree>
    <p:extLst>
      <p:ext uri="{BB962C8B-B14F-4D97-AF65-F5344CB8AC3E}">
        <p14:creationId xmlns:p14="http://schemas.microsoft.com/office/powerpoint/2010/main" val="3592257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boiled diffusion down to lots of intuition and one simple equation. Now let’s try that for drift current.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24</a:t>
            </a:fld>
            <a:endParaRPr lang="en-US" altLang="en-US"/>
          </a:p>
        </p:txBody>
      </p:sp>
    </p:spTree>
    <p:extLst>
      <p:ext uri="{BB962C8B-B14F-4D97-AF65-F5344CB8AC3E}">
        <p14:creationId xmlns:p14="http://schemas.microsoft.com/office/powerpoint/2010/main" val="3422718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“motor” behind diffusion is purely thermal. The motor behind drift is electrical forces from charged ions repelling/attracting.</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25</a:t>
            </a:fld>
            <a:endParaRPr lang="en-US" altLang="en-US"/>
          </a:p>
        </p:txBody>
      </p:sp>
    </p:spTree>
    <p:extLst>
      <p:ext uri="{BB962C8B-B14F-4D97-AF65-F5344CB8AC3E}">
        <p14:creationId xmlns:p14="http://schemas.microsoft.com/office/powerpoint/2010/main" val="1630846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even bother talking about voltage in terms of work? Because I think that’s the nicest intuition for it.</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28</a:t>
            </a:fld>
            <a:endParaRPr lang="en-US" altLang="en-US"/>
          </a:p>
        </p:txBody>
      </p:sp>
    </p:spTree>
    <p:extLst>
      <p:ext uri="{BB962C8B-B14F-4D97-AF65-F5344CB8AC3E}">
        <p14:creationId xmlns:p14="http://schemas.microsoft.com/office/powerpoint/2010/main" val="296296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Ohm’s Law is the most famous of all the EE equations </a:t>
            </a:r>
            <a:r>
              <a:rPr lang="en-US" dirty="0">
                <a:sym typeface="Wingdings" panose="05000000000000000000" pitchFamily="2" charset="2"/>
              </a:rPr>
              <a:t></a:t>
            </a:r>
          </a:p>
          <a:p>
            <a:r>
              <a:rPr lang="en-US" dirty="0">
                <a:sym typeface="Wingdings" panose="05000000000000000000" pitchFamily="2" charset="2"/>
              </a:rPr>
              <a:t>Our version is the bioelectric version. Our </a:t>
            </a:r>
            <a:r>
              <a:rPr lang="en-US" i="1" dirty="0" err="1">
                <a:sym typeface="Wingdings" panose="05000000000000000000" pitchFamily="2" charset="2"/>
              </a:rPr>
              <a:t>V</a:t>
            </a:r>
            <a:r>
              <a:rPr lang="en-US" i="0" baseline="-25000" dirty="0" err="1">
                <a:sym typeface="Wingdings" panose="05000000000000000000" pitchFamily="2" charset="2"/>
              </a:rPr>
              <a:t>mem</a:t>
            </a:r>
            <a:r>
              <a:rPr lang="en-US" i="0" baseline="0" dirty="0">
                <a:sym typeface="Wingdings" panose="05000000000000000000" pitchFamily="2" charset="2"/>
              </a:rPr>
              <a:t> is just the particular </a:t>
            </a:r>
            <a:r>
              <a:rPr lang="en-US" i="1" baseline="0" dirty="0">
                <a:sym typeface="Wingdings" panose="05000000000000000000" pitchFamily="2" charset="2"/>
              </a:rPr>
              <a:t>V</a:t>
            </a:r>
            <a:r>
              <a:rPr lang="en-US" i="0" baseline="0" dirty="0">
                <a:sym typeface="Wingdings" panose="05000000000000000000" pitchFamily="2" charset="2"/>
              </a:rPr>
              <a:t> that we care about.</a:t>
            </a:r>
            <a:endParaRPr lang="en-US" dirty="0">
              <a:sym typeface="Wingdings" panose="05000000000000000000" pitchFamily="2" charset="2"/>
            </a:endParaRPr>
          </a:p>
          <a:p>
            <a:r>
              <a:rPr lang="en-US" dirty="0"/>
              <a:t>The usual Ohm’s Law uses current rather than flux (they’re almost the same, except for the “per unit area” part. That’s because they’ve wrapped the resistor’s cross-sectional area into its R. </a:t>
            </a:r>
          </a:p>
          <a:p>
            <a:r>
              <a:rPr lang="en-US" dirty="0"/>
              <a:t>So the </a:t>
            </a:r>
            <a:r>
              <a:rPr lang="en-US" i="1" dirty="0"/>
              <a:t>k</a:t>
            </a:r>
            <a:r>
              <a:rPr lang="en-US" i="0" dirty="0"/>
              <a:t> we’re using is much more of an intrinsic material property. The next (backup) slide shows that it wraps up the movable ion’s mobility and charge, as well as the membrane thickness.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29</a:t>
            </a:fld>
            <a:endParaRPr lang="en-US" altLang="en-US"/>
          </a:p>
        </p:txBody>
      </p:sp>
    </p:spTree>
    <p:extLst>
      <p:ext uri="{BB962C8B-B14F-4D97-AF65-F5344CB8AC3E}">
        <p14:creationId xmlns:p14="http://schemas.microsoft.com/office/powerpoint/2010/main" val="2375934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a:t>
            </a:fld>
            <a:endParaRPr lang="en-US" altLang="en-US"/>
          </a:p>
        </p:txBody>
      </p:sp>
    </p:spTree>
    <p:extLst>
      <p:ext uri="{BB962C8B-B14F-4D97-AF65-F5344CB8AC3E}">
        <p14:creationId xmlns:p14="http://schemas.microsoft.com/office/powerpoint/2010/main" val="4051989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Nernst is just the iconic thing to know about bioelectricity</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37</a:t>
            </a:fld>
            <a:endParaRPr lang="en-US" altLang="en-US"/>
          </a:p>
        </p:txBody>
      </p:sp>
    </p:spTree>
    <p:extLst>
      <p:ext uri="{BB962C8B-B14F-4D97-AF65-F5344CB8AC3E}">
        <p14:creationId xmlns:p14="http://schemas.microsoft.com/office/powerpoint/2010/main" val="39251389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 how can bioelectricity even exist? Cancel the course right now </a:t>
            </a:r>
            <a:r>
              <a:rPr lang="en-US" dirty="0">
                <a:sym typeface="Wingdings" panose="05000000000000000000" pitchFamily="2" charset="2"/>
              </a:rPr>
              <a:t></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38</a:t>
            </a:fld>
            <a:endParaRPr lang="en-US" altLang="en-US"/>
          </a:p>
        </p:txBody>
      </p:sp>
    </p:spTree>
    <p:extLst>
      <p:ext uri="{BB962C8B-B14F-4D97-AF65-F5344CB8AC3E}">
        <p14:creationId xmlns:p14="http://schemas.microsoft.com/office/powerpoint/2010/main" val="28092600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color coding of red=positive ions, black=negative. That’s pretty common (in EE at least).</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39</a:t>
            </a:fld>
            <a:endParaRPr lang="en-US" altLang="en-US"/>
          </a:p>
        </p:txBody>
      </p:sp>
    </p:spTree>
    <p:extLst>
      <p:ext uri="{BB962C8B-B14F-4D97-AF65-F5344CB8AC3E}">
        <p14:creationId xmlns:p14="http://schemas.microsoft.com/office/powerpoint/2010/main" val="34823811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separated charge, so no voltage. OK, I drew the picture so that it looks like the + is mostly together, but in real life the + and – are all intermingled.</a:t>
            </a:r>
          </a:p>
          <a:p>
            <a:r>
              <a:rPr lang="en-US" dirty="0"/>
              <a:t>But there is diffusion of P+</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40</a:t>
            </a:fld>
            <a:endParaRPr lang="en-US" altLang="en-US"/>
          </a:p>
        </p:txBody>
      </p:sp>
    </p:spTree>
    <p:extLst>
      <p:ext uri="{BB962C8B-B14F-4D97-AF65-F5344CB8AC3E}">
        <p14:creationId xmlns:p14="http://schemas.microsoft.com/office/powerpoint/2010/main" val="3103371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41</a:t>
            </a:fld>
            <a:endParaRPr lang="en-US" altLang="en-US"/>
          </a:p>
        </p:txBody>
      </p:sp>
    </p:spTree>
    <p:extLst>
      <p:ext uri="{BB962C8B-B14F-4D97-AF65-F5344CB8AC3E}">
        <p14:creationId xmlns:p14="http://schemas.microsoft.com/office/powerpoint/2010/main" val="18860546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42</a:t>
            </a:fld>
            <a:endParaRPr lang="en-US" altLang="en-US"/>
          </a:p>
        </p:txBody>
      </p:sp>
    </p:spTree>
    <p:extLst>
      <p:ext uri="{BB962C8B-B14F-4D97-AF65-F5344CB8AC3E}">
        <p14:creationId xmlns:p14="http://schemas.microsoft.com/office/powerpoint/2010/main" val="2956717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we’ll understand it better than the doctors do </a:t>
            </a:r>
            <a:r>
              <a:rPr lang="en-US" dirty="0">
                <a:sym typeface="Wingdings" panose="05000000000000000000" pitchFamily="2" charset="2"/>
              </a:rPr>
              <a:t>. We’ll specifically understand when it </a:t>
            </a:r>
            <a:r>
              <a:rPr lang="en-US" i="1" dirty="0">
                <a:sym typeface="Wingdings" panose="05000000000000000000" pitchFamily="2" charset="2"/>
              </a:rPr>
              <a:t>doesn’t</a:t>
            </a:r>
            <a:r>
              <a:rPr lang="en-US" i="0" dirty="0">
                <a:sym typeface="Wingdings" panose="05000000000000000000" pitchFamily="2" charset="2"/>
              </a:rPr>
              <a:t> apply.</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43</a:t>
            </a:fld>
            <a:endParaRPr lang="en-US" altLang="en-US"/>
          </a:p>
        </p:txBody>
      </p:sp>
    </p:spTree>
    <p:extLst>
      <p:ext uri="{BB962C8B-B14F-4D97-AF65-F5344CB8AC3E}">
        <p14:creationId xmlns:p14="http://schemas.microsoft.com/office/powerpoint/2010/main" val="2072545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44</a:t>
            </a:fld>
            <a:endParaRPr lang="en-US" altLang="en-US"/>
          </a:p>
        </p:txBody>
      </p:sp>
    </p:spTree>
    <p:extLst>
      <p:ext uri="{BB962C8B-B14F-4D97-AF65-F5344CB8AC3E}">
        <p14:creationId xmlns:p14="http://schemas.microsoft.com/office/powerpoint/2010/main" val="2278961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“why drift==diffusion” is probably too hard for them to guess. But how about “why do things tend to be balanced by equal/opposite reaction in general?”</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45</a:t>
            </a:fld>
            <a:endParaRPr lang="en-US" altLang="en-US"/>
          </a:p>
        </p:txBody>
      </p:sp>
    </p:spTree>
    <p:extLst>
      <p:ext uri="{BB962C8B-B14F-4D97-AF65-F5344CB8AC3E}">
        <p14:creationId xmlns:p14="http://schemas.microsoft.com/office/powerpoint/2010/main" val="997585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do we use giant squid, of all creatures? And note the concentrations given here are for giant squid, not humans.</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46</a:t>
            </a:fld>
            <a:endParaRPr lang="en-US" altLang="en-US"/>
          </a:p>
        </p:txBody>
      </p:sp>
    </p:spTree>
    <p:extLst>
      <p:ext uri="{BB962C8B-B14F-4D97-AF65-F5344CB8AC3E}">
        <p14:creationId xmlns:p14="http://schemas.microsoft.com/office/powerpoint/2010/main" val="162394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Designing things: most of the bioelectricity jobs can be done without a ton of biophysics (e.g., medical instrumentation, HW/SW for prosthetics or electroceuticals).</a:t>
            </a:r>
          </a:p>
          <a:p>
            <a:r>
              <a:rPr lang="en-US" dirty="0"/>
              <a:t>Trying to make this course reasonable for as many people with diverse backgrounds as possible, so we give you some Khan Academy videos and an ungraded quiz on them. Or just cram for the quiz </a:t>
            </a:r>
            <a:r>
              <a:rPr lang="en-US" dirty="0">
                <a:sym typeface="Wingdings" panose="05000000000000000000" pitchFamily="2" charset="2"/>
              </a:rPr>
              <a:t>.</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a:t>
            </a:fld>
            <a:endParaRPr lang="en-US" altLang="en-US"/>
          </a:p>
        </p:txBody>
      </p:sp>
    </p:spTree>
    <p:extLst>
      <p:ext uri="{BB962C8B-B14F-4D97-AF65-F5344CB8AC3E}">
        <p14:creationId xmlns:p14="http://schemas.microsoft.com/office/powerpoint/2010/main" val="33314901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Hint: it will be surprising, and may seem to violate our understanding of what voltage means</a:t>
            </a:r>
          </a:p>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47</a:t>
            </a:fld>
            <a:endParaRPr lang="en-US" altLang="en-US"/>
          </a:p>
        </p:txBody>
      </p:sp>
    </p:spTree>
    <p:extLst>
      <p:ext uri="{BB962C8B-B14F-4D97-AF65-F5344CB8AC3E}">
        <p14:creationId xmlns:p14="http://schemas.microsoft.com/office/powerpoint/2010/main" val="3551029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things get weird, it’s probably time to go back to basics</a:t>
            </a:r>
          </a:p>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49</a:t>
            </a:fld>
            <a:endParaRPr lang="en-US" altLang="en-US"/>
          </a:p>
        </p:txBody>
      </p:sp>
    </p:spTree>
    <p:extLst>
      <p:ext uri="{BB962C8B-B14F-4D97-AF65-F5344CB8AC3E}">
        <p14:creationId xmlns:p14="http://schemas.microsoft.com/office/powerpoint/2010/main" val="2493481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really, what’s going on here is that for Na and K, drift does </a:t>
            </a:r>
            <a:r>
              <a:rPr lang="en-US" i="1" dirty="0"/>
              <a:t>not</a:t>
            </a:r>
            <a:r>
              <a:rPr lang="en-US" i="0" dirty="0"/>
              <a:t> balance diffusion. So the Nernst equation does </a:t>
            </a:r>
            <a:r>
              <a:rPr lang="en-US" i="1" dirty="0"/>
              <a:t>not</a:t>
            </a:r>
            <a:r>
              <a:rPr lang="en-US" i="0" dirty="0"/>
              <a:t> actually calculate </a:t>
            </a:r>
            <a:r>
              <a:rPr lang="en-US" i="1" dirty="0" err="1"/>
              <a:t>V</a:t>
            </a:r>
            <a:r>
              <a:rPr lang="en-US" i="0" baseline="-25000" dirty="0" err="1"/>
              <a:t>mem</a:t>
            </a:r>
            <a:r>
              <a:rPr lang="en-US" i="0" baseline="0" dirty="0"/>
              <a:t>! It will still turn out to be a useful quantity to calculate, though.</a:t>
            </a:r>
          </a:p>
          <a:p>
            <a:endParaRPr lang="en-US" i="0"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56</a:t>
            </a:fld>
            <a:endParaRPr lang="en-US" altLang="en-US"/>
          </a:p>
        </p:txBody>
      </p:sp>
    </p:spTree>
    <p:extLst>
      <p:ext uri="{BB962C8B-B14F-4D97-AF65-F5344CB8AC3E}">
        <p14:creationId xmlns:p14="http://schemas.microsoft.com/office/powerpoint/2010/main" val="24961016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partly a backup slide. The important thing is not the definitions of detailed balance, </a:t>
            </a:r>
            <a:r>
              <a:rPr lang="en-US" dirty="0" err="1"/>
              <a:t>equilm</a:t>
            </a:r>
            <a:r>
              <a:rPr lang="en-US" dirty="0"/>
              <a:t> and steady state (though we will use those terms, and redefine them each time). Really, the important thing is the notion that pumps break Nernst.</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59</a:t>
            </a:fld>
            <a:endParaRPr lang="en-US" altLang="en-US"/>
          </a:p>
        </p:txBody>
      </p:sp>
    </p:spTree>
    <p:extLst>
      <p:ext uri="{BB962C8B-B14F-4D97-AF65-F5344CB8AC3E}">
        <p14:creationId xmlns:p14="http://schemas.microsoft.com/office/powerpoint/2010/main" val="41701383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61</a:t>
            </a:fld>
            <a:endParaRPr lang="en-US" altLang="en-US"/>
          </a:p>
        </p:txBody>
      </p:sp>
    </p:spTree>
    <p:extLst>
      <p:ext uri="{BB962C8B-B14F-4D97-AF65-F5344CB8AC3E}">
        <p14:creationId xmlns:p14="http://schemas.microsoft.com/office/powerpoint/2010/main" val="6258882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reason why </a:t>
            </a:r>
            <a:r>
              <a:rPr lang="en-US" dirty="0" err="1"/>
              <a:t>Vnernst</a:t>
            </a:r>
            <a:r>
              <a:rPr lang="en-US" dirty="0"/>
              <a:t> might represent diffusion? Because it’s proportional to [out]/[in]!</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65</a:t>
            </a:fld>
            <a:endParaRPr lang="en-US" altLang="en-US"/>
          </a:p>
        </p:txBody>
      </p:sp>
    </p:spTree>
    <p:extLst>
      <p:ext uri="{BB962C8B-B14F-4D97-AF65-F5344CB8AC3E}">
        <p14:creationId xmlns:p14="http://schemas.microsoft.com/office/powerpoint/2010/main" val="32816906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66</a:t>
            </a:fld>
            <a:endParaRPr lang="en-US" altLang="en-US"/>
          </a:p>
        </p:txBody>
      </p:sp>
    </p:spTree>
    <p:extLst>
      <p:ext uri="{BB962C8B-B14F-4D97-AF65-F5344CB8AC3E}">
        <p14:creationId xmlns:p14="http://schemas.microsoft.com/office/powerpoint/2010/main" val="29591748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69</a:t>
            </a:fld>
            <a:endParaRPr lang="en-US" altLang="en-US"/>
          </a:p>
        </p:txBody>
      </p:sp>
    </p:spTree>
    <p:extLst>
      <p:ext uri="{BB962C8B-B14F-4D97-AF65-F5344CB8AC3E}">
        <p14:creationId xmlns:p14="http://schemas.microsoft.com/office/powerpoint/2010/main" val="28836024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75</a:t>
            </a:fld>
            <a:endParaRPr lang="en-US" altLang="en-US"/>
          </a:p>
        </p:txBody>
      </p:sp>
    </p:spTree>
    <p:extLst>
      <p:ext uri="{BB962C8B-B14F-4D97-AF65-F5344CB8AC3E}">
        <p14:creationId xmlns:p14="http://schemas.microsoft.com/office/powerpoint/2010/main" val="3734191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 one is an R/D project that I don’t believe ever became commercial. The bottom is in every N95 mask.</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a:t>
            </a:fld>
            <a:endParaRPr lang="en-US" altLang="en-US"/>
          </a:p>
        </p:txBody>
      </p:sp>
    </p:spTree>
    <p:extLst>
      <p:ext uri="{BB962C8B-B14F-4D97-AF65-F5344CB8AC3E}">
        <p14:creationId xmlns:p14="http://schemas.microsoft.com/office/powerpoint/2010/main" val="1054050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8</a:t>
            </a:fld>
            <a:endParaRPr lang="en-US" altLang="en-US"/>
          </a:p>
        </p:txBody>
      </p:sp>
    </p:spTree>
    <p:extLst>
      <p:ext uri="{BB962C8B-B14F-4D97-AF65-F5344CB8AC3E}">
        <p14:creationId xmlns:p14="http://schemas.microsoft.com/office/powerpoint/2010/main" val="3392861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9</a:t>
            </a:fld>
            <a:endParaRPr lang="en-US" altLang="en-US"/>
          </a:p>
        </p:txBody>
      </p:sp>
    </p:spTree>
    <p:extLst>
      <p:ext uri="{BB962C8B-B14F-4D97-AF65-F5344CB8AC3E}">
        <p14:creationId xmlns:p14="http://schemas.microsoft.com/office/powerpoint/2010/main" val="1849363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10</a:t>
            </a:fld>
            <a:endParaRPr lang="en-US" altLang="en-US"/>
          </a:p>
        </p:txBody>
      </p:sp>
    </p:spTree>
    <p:extLst>
      <p:ext uri="{BB962C8B-B14F-4D97-AF65-F5344CB8AC3E}">
        <p14:creationId xmlns:p14="http://schemas.microsoft.com/office/powerpoint/2010/main" val="278886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a two-sentence description of what’s a cell &amp; an ion channel.</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11</a:t>
            </a:fld>
            <a:endParaRPr lang="en-US" altLang="en-US"/>
          </a:p>
        </p:txBody>
      </p:sp>
    </p:spTree>
    <p:extLst>
      <p:ext uri="{BB962C8B-B14F-4D97-AF65-F5344CB8AC3E}">
        <p14:creationId xmlns:p14="http://schemas.microsoft.com/office/powerpoint/2010/main" val="297143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we want to know how much work it takes to move the ions.</a:t>
            </a:r>
          </a:p>
          <a:p>
            <a:r>
              <a:rPr lang="en-US" dirty="0"/>
              <a:t>We could do the whole integral of force over distance (with Coulomb’s Law giving us the forces) – but there’s usually an easier way. And so…</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12</a:t>
            </a:fld>
            <a:endParaRPr lang="en-US" altLang="en-US"/>
          </a:p>
        </p:txBody>
      </p:sp>
    </p:spTree>
    <p:extLst>
      <p:ext uri="{BB962C8B-B14F-4D97-AF65-F5344CB8AC3E}">
        <p14:creationId xmlns:p14="http://schemas.microsoft.com/office/powerpoint/2010/main" val="416299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307777"/>
          </a:xfrm>
          <a:ln/>
        </p:spPr>
        <p:txBody>
          <a:bodyPr>
            <a:spAutoFit/>
          </a:bodyPr>
          <a:lstStyle>
            <a:lvl1pPr>
              <a:defRPr/>
            </a:lvl1pPr>
          </a:lstStyle>
          <a:p>
            <a:pPr>
              <a:defRPr/>
            </a:pPr>
            <a:r>
              <a:rPr lang="en-US" dirty="0"/>
              <a:t>EE 123 Joel Grodstein</a:t>
            </a:r>
          </a:p>
        </p:txBody>
      </p:sp>
    </p:spTree>
    <p:extLst>
      <p:ext uri="{BB962C8B-B14F-4D97-AF65-F5344CB8AC3E}">
        <p14:creationId xmlns:p14="http://schemas.microsoft.com/office/powerpoint/2010/main" val="205376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241151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87693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307777"/>
          </a:xfrm>
          <a:ln/>
        </p:spPr>
        <p:txBody>
          <a:bodyPr>
            <a:spAutoFit/>
          </a:bodyPr>
          <a:lstStyle>
            <a:lvl1pPr>
              <a:defRPr/>
            </a:lvl1pPr>
          </a:lstStyle>
          <a:p>
            <a:pPr>
              <a:defRPr/>
            </a:pPr>
            <a:r>
              <a:rPr lang="en-US" dirty="0"/>
              <a:t>EE 123 Joel Grodstein</a:t>
            </a:r>
          </a:p>
        </p:txBody>
      </p:sp>
    </p:spTree>
    <p:extLst>
      <p:ext uri="{BB962C8B-B14F-4D97-AF65-F5344CB8AC3E}">
        <p14:creationId xmlns:p14="http://schemas.microsoft.com/office/powerpoint/2010/main" val="346669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931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215055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65896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52176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05385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87689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123 Joel Grodstein</a:t>
            </a:r>
          </a:p>
        </p:txBody>
      </p:sp>
    </p:spTree>
    <p:extLst>
      <p:ext uri="{BB962C8B-B14F-4D97-AF65-F5344CB8AC3E}">
        <p14:creationId xmlns:p14="http://schemas.microsoft.com/office/powerpoint/2010/main" val="142147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pPr>
              <a:defRPr/>
            </a:pPr>
            <a:r>
              <a:rPr lang="en-US" dirty="0"/>
              <a:t>EE 123 Joel Grodstein</a:t>
            </a:r>
          </a:p>
        </p:txBody>
      </p:sp>
      <p:sp>
        <p:nvSpPr>
          <p:cNvPr id="1033" name="Rectangle 9"/>
          <p:cNvSpPr>
            <a:spLocks noChangeArrowheads="1"/>
          </p:cNvSpPr>
          <p:nvPr/>
        </p:nvSpPr>
        <p:spPr bwMode="auto">
          <a:xfrm>
            <a:off x="5715000" y="6248400"/>
            <a:ext cx="28956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itchFamily="18" charset="0"/>
        </a:defRPr>
      </a:lvl2pPr>
      <a:lvl3pPr algn="ctr" rtl="0" eaLnBrk="0" fontAlgn="base" hangingPunct="0">
        <a:spcBef>
          <a:spcPct val="0"/>
        </a:spcBef>
        <a:spcAft>
          <a:spcPct val="0"/>
        </a:spcAft>
        <a:defRPr sz="4400">
          <a:solidFill>
            <a:schemeClr val="accent2"/>
          </a:solidFill>
          <a:latin typeface="Times New Roman" pitchFamily="18" charset="0"/>
        </a:defRPr>
      </a:lvl3pPr>
      <a:lvl4pPr algn="ctr" rtl="0" eaLnBrk="0" fontAlgn="base" hangingPunct="0">
        <a:spcBef>
          <a:spcPct val="0"/>
        </a:spcBef>
        <a:spcAft>
          <a:spcPct val="0"/>
        </a:spcAft>
        <a:defRPr sz="4400">
          <a:solidFill>
            <a:schemeClr val="accent2"/>
          </a:solidFill>
          <a:latin typeface="Times New Roman" pitchFamily="18" charset="0"/>
        </a:defRPr>
      </a:lvl4pPr>
      <a:lvl5pPr algn="ctr" rtl="0" eaLnBrk="0" fontAlgn="base" hangingPunct="0">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el.grodstein@tufts.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0.png"/></Relationships>
</file>

<file path=ppt/slides/_rels/slide24.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pectrum.ieee.org/using-weak-electric-fields-to-make-viruskilling-face-mask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3.png"/><Relationship Id="rId4" Type="http://schemas.openxmlformats.org/officeDocument/2006/relationships/image" Target="../media/image22.png"/></Relationships>
</file>

<file path=ppt/slides/_rels/slide6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3.png"/></Relationships>
</file>

<file path=ppt/slides/_rels/slide68.xml.rels><?xml version="1.0" encoding="UTF-8" standalone="yes"?>
<Relationships xmlns="http://schemas.openxmlformats.org/package/2006/relationships"><Relationship Id="rId3" Type="http://schemas.openxmlformats.org/officeDocument/2006/relationships/image" Target="../media/image250.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0.png"/></Relationships>
</file>

<file path=ppt/slides/_rels/slide6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0.png"/><Relationship Id="rId4" Type="http://schemas.openxmlformats.org/officeDocument/2006/relationships/image" Target="../media/image25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76.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1752600"/>
          </a:xfrm>
        </p:spPr>
        <p:txBody>
          <a:bodyPr/>
          <a:lstStyle/>
          <a:p>
            <a:pPr eaLnBrk="1" hangingPunct="1"/>
            <a:r>
              <a:rPr lang="en-US" altLang="en-US" dirty="0"/>
              <a:t>EE 123: Bioelectricity</a:t>
            </a:r>
          </a:p>
        </p:txBody>
      </p:sp>
      <p:sp>
        <p:nvSpPr>
          <p:cNvPr id="4099" name="Rectangle 3"/>
          <p:cNvSpPr>
            <a:spLocks noGrp="1" noChangeArrowheads="1"/>
          </p:cNvSpPr>
          <p:nvPr>
            <p:ph type="subTitle" idx="1"/>
          </p:nvPr>
        </p:nvSpPr>
        <p:spPr>
          <a:xfrm>
            <a:off x="381000" y="2514600"/>
            <a:ext cx="8382000" cy="3352800"/>
          </a:xfrm>
        </p:spPr>
        <p:txBody>
          <a:bodyPr/>
          <a:lstStyle/>
          <a:p>
            <a:pPr eaLnBrk="1" hangingPunct="1"/>
            <a:r>
              <a:rPr lang="en-US" altLang="en-US" dirty="0"/>
              <a:t>Fall 2022</a:t>
            </a:r>
          </a:p>
          <a:p>
            <a:pPr eaLnBrk="1" hangingPunct="1"/>
            <a:r>
              <a:rPr lang="en-US" altLang="en-US" dirty="0"/>
              <a:t>Tufts University</a:t>
            </a:r>
          </a:p>
          <a:p>
            <a:pPr eaLnBrk="1" hangingPunct="1"/>
            <a:endParaRPr lang="en-US" altLang="en-US" dirty="0"/>
          </a:p>
          <a:p>
            <a:pPr eaLnBrk="1" hangingPunct="1"/>
            <a:r>
              <a:rPr lang="en-US" altLang="en-US" dirty="0"/>
              <a:t>Instructor: Joel </a:t>
            </a:r>
            <a:r>
              <a:rPr lang="en-US" altLang="en-US" dirty="0" err="1"/>
              <a:t>Grodstein</a:t>
            </a:r>
            <a:endParaRPr lang="en-US" altLang="en-US" dirty="0"/>
          </a:p>
          <a:p>
            <a:pPr eaLnBrk="1" hangingPunct="1"/>
            <a:r>
              <a:rPr lang="en-US" altLang="en-US" dirty="0">
                <a:solidFill>
                  <a:schemeClr val="accent2"/>
                </a:solidFill>
                <a:hlinkClick r:id="rId3"/>
              </a:rPr>
              <a:t>joel.grodstein@tufts.edu</a:t>
            </a:r>
            <a:endParaRPr lang="en-US" altLang="en-US" dirty="0">
              <a:solidFill>
                <a:schemeClr val="accent2"/>
              </a:solidFill>
            </a:endParaRPr>
          </a:p>
          <a:p>
            <a:pPr eaLnBrk="1" hangingPunct="1"/>
            <a:endParaRPr lang="en-US" altLang="en-US" dirty="0"/>
          </a:p>
          <a:p>
            <a:pPr eaLnBrk="1" hangingPunct="1"/>
            <a:r>
              <a:rPr lang="it-IT" altLang="en-US" dirty="0"/>
              <a:t>Bioelectricity I – intro</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2E85-C9C7-4A49-8B19-252E07748258}"/>
              </a:ext>
            </a:extLst>
          </p:cNvPr>
          <p:cNvSpPr>
            <a:spLocks noGrp="1"/>
          </p:cNvSpPr>
          <p:nvPr>
            <p:ph type="title"/>
          </p:nvPr>
        </p:nvSpPr>
        <p:spPr/>
        <p:txBody>
          <a:bodyPr/>
          <a:lstStyle/>
          <a:p>
            <a:r>
              <a:rPr lang="en-US" dirty="0"/>
              <a:t>Work can overcome this</a:t>
            </a:r>
          </a:p>
        </p:txBody>
      </p:sp>
      <p:sp>
        <p:nvSpPr>
          <p:cNvPr id="3" name="Content Placeholder 2">
            <a:extLst>
              <a:ext uri="{FF2B5EF4-FFF2-40B4-BE49-F238E27FC236}">
                <a16:creationId xmlns:a16="http://schemas.microsoft.com/office/drawing/2014/main" id="{7DE55F5C-B44C-4E91-8D6A-37CB6C0CE99E}"/>
              </a:ext>
            </a:extLst>
          </p:cNvPr>
          <p:cNvSpPr>
            <a:spLocks noGrp="1"/>
          </p:cNvSpPr>
          <p:nvPr>
            <p:ph idx="1"/>
          </p:nvPr>
        </p:nvSpPr>
        <p:spPr>
          <a:xfrm>
            <a:off x="1397000" y="4656668"/>
            <a:ext cx="7061200" cy="1439332"/>
          </a:xfrm>
        </p:spPr>
        <p:txBody>
          <a:bodyPr/>
          <a:lstStyle/>
          <a:p>
            <a:r>
              <a:rPr lang="en-US" dirty="0"/>
              <a:t>Two positive charges repel</a:t>
            </a:r>
          </a:p>
        </p:txBody>
      </p:sp>
      <p:sp>
        <p:nvSpPr>
          <p:cNvPr id="4" name="Footer Placeholder 3">
            <a:extLst>
              <a:ext uri="{FF2B5EF4-FFF2-40B4-BE49-F238E27FC236}">
                <a16:creationId xmlns:a16="http://schemas.microsoft.com/office/drawing/2014/main" id="{39970AB3-7BB9-4528-875D-98000F94ECB7}"/>
              </a:ext>
            </a:extLst>
          </p:cNvPr>
          <p:cNvSpPr>
            <a:spLocks noGrp="1"/>
          </p:cNvSpPr>
          <p:nvPr>
            <p:ph type="ftr" sz="quarter" idx="11"/>
          </p:nvPr>
        </p:nvSpPr>
        <p:spPr/>
        <p:txBody>
          <a:bodyPr/>
          <a:lstStyle/>
          <a:p>
            <a:pPr>
              <a:defRPr/>
            </a:pPr>
            <a:r>
              <a:rPr lang="en-US" dirty="0"/>
              <a:t>EE 123 Joel Grodstein</a:t>
            </a:r>
          </a:p>
        </p:txBody>
      </p:sp>
      <p:sp>
        <p:nvSpPr>
          <p:cNvPr id="7" name="Oval 6">
            <a:extLst>
              <a:ext uri="{FF2B5EF4-FFF2-40B4-BE49-F238E27FC236}">
                <a16:creationId xmlns:a16="http://schemas.microsoft.com/office/drawing/2014/main" id="{8D9B476A-8065-4ADE-BE58-8DB6C04780AD}"/>
              </a:ext>
            </a:extLst>
          </p:cNvPr>
          <p:cNvSpPr/>
          <p:nvPr/>
        </p:nvSpPr>
        <p:spPr>
          <a:xfrm>
            <a:off x="1278467" y="2129367"/>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A50B55E9-CF55-4379-B329-656BEE293FF6}"/>
              </a:ext>
            </a:extLst>
          </p:cNvPr>
          <p:cNvSpPr/>
          <p:nvPr/>
        </p:nvSpPr>
        <p:spPr>
          <a:xfrm>
            <a:off x="6815666" y="2129367"/>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pic>
        <p:nvPicPr>
          <p:cNvPr id="9" name="Graphic 8" descr="Surprised Face with No Fill">
            <a:extLst>
              <a:ext uri="{FF2B5EF4-FFF2-40B4-BE49-F238E27FC236}">
                <a16:creationId xmlns:a16="http://schemas.microsoft.com/office/drawing/2014/main" id="{F0C85651-A75F-437A-87B6-54873EEF59D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49351" y="3045412"/>
            <a:ext cx="914400" cy="9144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1466" y="2386841"/>
            <a:ext cx="1113270" cy="1261003"/>
          </a:xfrm>
          <a:prstGeom prst="rect">
            <a:avLst/>
          </a:prstGeom>
        </p:spPr>
      </p:pic>
    </p:spTree>
    <p:extLst>
      <p:ext uri="{BB962C8B-B14F-4D97-AF65-F5344CB8AC3E}">
        <p14:creationId xmlns:p14="http://schemas.microsoft.com/office/powerpoint/2010/main" val="242520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path" presetSubtype="0" accel="50000" decel="50000" fill="hold" nodeType="clickEffect">
                                  <p:stCondLst>
                                    <p:cond delay="0"/>
                                  </p:stCondLst>
                                  <p:childTnLst>
                                    <p:animMotion origin="layout" path="M 0 3.7037E-6 L -0.52708 0.01805 " pathEditMode="relative" rAng="0" ptsTypes="AA">
                                      <p:cBhvr>
                                        <p:cTn id="19" dur="2000" fill="hold"/>
                                        <p:tgtEl>
                                          <p:spTgt spid="5"/>
                                        </p:tgtEl>
                                        <p:attrNameLst>
                                          <p:attrName>ppt_x</p:attrName>
                                          <p:attrName>ppt_y</p:attrName>
                                        </p:attrNameLst>
                                      </p:cBhvr>
                                      <p:rCtr x="-26354" y="903"/>
                                    </p:animMotion>
                                  </p:childTnLst>
                                </p:cTn>
                              </p:par>
                              <p:par>
                                <p:cTn id="20" presetID="35" presetClass="path" presetSubtype="0" accel="50000" decel="50000" fill="hold" grpId="0" nodeType="withEffect">
                                  <p:stCondLst>
                                    <p:cond delay="0"/>
                                  </p:stCondLst>
                                  <p:childTnLst>
                                    <p:animMotion origin="layout" path="M -2.5E-6 7.40741E-7 L -0.52864 7.40741E-7 " pathEditMode="relative" rAng="0" ptsTypes="AA">
                                      <p:cBhvr>
                                        <p:cTn id="21" dur="2000" fill="hold"/>
                                        <p:tgtEl>
                                          <p:spTgt spid="8"/>
                                        </p:tgtEl>
                                        <p:attrNameLst>
                                          <p:attrName>ppt_x</p:attrName>
                                          <p:attrName>ppt_y</p:attrName>
                                        </p:attrNameLst>
                                      </p:cBhvr>
                                      <p:rCtr x="-2644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hord 29"/>
          <p:cNvSpPr/>
          <p:nvPr/>
        </p:nvSpPr>
        <p:spPr>
          <a:xfrm rot="12204571">
            <a:off x="-227135" y="1694491"/>
            <a:ext cx="3096643" cy="3221419"/>
          </a:xfrm>
          <a:prstGeom prst="chor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hord 27"/>
          <p:cNvSpPr/>
          <p:nvPr/>
        </p:nvSpPr>
        <p:spPr>
          <a:xfrm rot="12204571">
            <a:off x="-51511" y="2025551"/>
            <a:ext cx="2503934" cy="2583367"/>
          </a:xfrm>
          <a:prstGeom prst="chord">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B5BB791-40FC-40F9-A8F7-66B9B261794C}"/>
              </a:ext>
            </a:extLst>
          </p:cNvPr>
          <p:cNvSpPr/>
          <p:nvPr/>
        </p:nvSpPr>
        <p:spPr>
          <a:xfrm>
            <a:off x="2421464" y="2861733"/>
            <a:ext cx="584200" cy="651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p:txBody>
          <a:bodyPr/>
          <a:lstStyle/>
          <a:p>
            <a:r>
              <a:rPr lang="en-US" dirty="0"/>
              <a:t>Fixed and movable charges</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2924292" y="3787986"/>
            <a:ext cx="6211245" cy="2070947"/>
          </a:xfrm>
        </p:spPr>
        <p:txBody>
          <a:bodyPr/>
          <a:lstStyle/>
          <a:p>
            <a:r>
              <a:rPr lang="en-US" sz="2400" dirty="0"/>
              <a:t>Why are the Na</a:t>
            </a:r>
            <a:r>
              <a:rPr lang="en-US" sz="2400" baseline="30000" dirty="0"/>
              <a:t>+</a:t>
            </a:r>
            <a:r>
              <a:rPr lang="en-US" sz="2400" dirty="0"/>
              <a:t> and Cl</a:t>
            </a:r>
            <a:r>
              <a:rPr lang="en-US" sz="2400" baseline="30000" dirty="0"/>
              <a:t>-</a:t>
            </a:r>
            <a:r>
              <a:rPr lang="en-US" sz="2400" dirty="0"/>
              <a:t> stuck?</a:t>
            </a:r>
          </a:p>
          <a:p>
            <a:pPr lvl="1">
              <a:spcBef>
                <a:spcPts val="0"/>
              </a:spcBef>
            </a:pPr>
            <a:r>
              <a:rPr lang="en-US" sz="2000" dirty="0"/>
              <a:t>who knows, it’s just an example</a:t>
            </a:r>
          </a:p>
          <a:p>
            <a:pPr lvl="1">
              <a:spcBef>
                <a:spcPts val="0"/>
              </a:spcBef>
            </a:pPr>
            <a:r>
              <a:rPr lang="en-US" sz="2000" dirty="0"/>
              <a:t>maybe there’s a cell membrane between them, with an ion channel that’s permeable to K</a:t>
            </a:r>
            <a:r>
              <a:rPr lang="en-US" sz="2000" baseline="30000" dirty="0"/>
              <a:t>+</a:t>
            </a:r>
            <a:r>
              <a:rPr lang="en-US" sz="2000" dirty="0"/>
              <a:t> but not to Na</a:t>
            </a:r>
            <a:r>
              <a:rPr lang="en-US" sz="2000" baseline="30000" dirty="0"/>
              <a:t>+</a:t>
            </a:r>
            <a:r>
              <a:rPr lang="en-US" sz="2000" dirty="0"/>
              <a:t> or Cl</a:t>
            </a:r>
            <a:r>
              <a:rPr lang="en-US" sz="2000" baseline="30000" dirty="0"/>
              <a:t>-</a:t>
            </a:r>
            <a:endParaRPr lang="en-US" sz="2000" dirty="0"/>
          </a:p>
          <a:p>
            <a:r>
              <a:rPr lang="en-US" sz="2400" dirty="0"/>
              <a:t>What will happen?</a:t>
            </a:r>
          </a:p>
          <a:p>
            <a:pPr lvl="1">
              <a:spcBef>
                <a:spcPts val="0"/>
              </a:spcBef>
            </a:pPr>
            <a:r>
              <a:rPr lang="en-US" sz="2000" dirty="0"/>
              <a:t>The movable K</a:t>
            </a:r>
            <a:r>
              <a:rPr lang="en-US" sz="2000" baseline="30000" dirty="0"/>
              <a:t>+</a:t>
            </a:r>
            <a:r>
              <a:rPr lang="en-US" sz="2000" dirty="0"/>
              <a:t> will travel to the right</a:t>
            </a:r>
          </a:p>
          <a:p>
            <a:pPr>
              <a:spcBef>
                <a:spcPts val="0"/>
              </a:spcBef>
            </a:pPr>
            <a:endParaRPr lang="en-US" sz="2400" dirty="0"/>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93067"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7043071"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3360072" y="1277472"/>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1802200"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9" name="TextBox 8">
            <a:extLst>
              <a:ext uri="{FF2B5EF4-FFF2-40B4-BE49-F238E27FC236}">
                <a16:creationId xmlns:a16="http://schemas.microsoft.com/office/drawing/2014/main" id="{E0537AB7-D030-42BB-A299-56C1A638F45C}"/>
              </a:ext>
            </a:extLst>
          </p:cNvPr>
          <p:cNvSpPr txBox="1"/>
          <p:nvPr/>
        </p:nvSpPr>
        <p:spPr>
          <a:xfrm>
            <a:off x="557605" y="5493872"/>
            <a:ext cx="1676400" cy="707886"/>
          </a:xfrm>
          <a:prstGeom prst="rect">
            <a:avLst/>
          </a:prstGeom>
          <a:noFill/>
        </p:spPr>
        <p:txBody>
          <a:bodyPr wrap="square" rtlCol="0">
            <a:spAutoFit/>
          </a:bodyPr>
          <a:lstStyle/>
          <a:p>
            <a:r>
              <a:rPr lang="en-US" sz="2000" dirty="0"/>
              <a:t>this charge is movable</a:t>
            </a:r>
          </a:p>
        </p:txBody>
      </p:sp>
      <p:cxnSp>
        <p:nvCxnSpPr>
          <p:cNvPr id="11" name="Straight Arrow Connector 10">
            <a:extLst>
              <a:ext uri="{FF2B5EF4-FFF2-40B4-BE49-F238E27FC236}">
                <a16:creationId xmlns:a16="http://schemas.microsoft.com/office/drawing/2014/main" id="{0F5C1C9E-5AF4-4B33-B1B5-6AE6BC3F308B}"/>
              </a:ext>
            </a:extLst>
          </p:cNvPr>
          <p:cNvCxnSpPr>
            <a:cxnSpLocks/>
          </p:cNvCxnSpPr>
          <p:nvPr/>
        </p:nvCxnSpPr>
        <p:spPr>
          <a:xfrm flipV="1">
            <a:off x="1193800" y="3640667"/>
            <a:ext cx="694267" cy="18372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46F99E0-2D89-4694-9817-FBC4855A74BF}"/>
              </a:ext>
            </a:extLst>
          </p:cNvPr>
          <p:cNvCxnSpPr>
            <a:cxnSpLocks/>
          </p:cNvCxnSpPr>
          <p:nvPr/>
        </p:nvCxnSpPr>
        <p:spPr>
          <a:xfrm>
            <a:off x="5029200" y="1710267"/>
            <a:ext cx="1912271" cy="13452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7FDC9FE-6A5C-4B26-A06F-FAF0B2C2DC83}"/>
              </a:ext>
            </a:extLst>
          </p:cNvPr>
          <p:cNvCxnSpPr>
            <a:cxnSpLocks/>
            <a:stCxn id="7" idx="1"/>
          </p:cNvCxnSpPr>
          <p:nvPr/>
        </p:nvCxnSpPr>
        <p:spPr>
          <a:xfrm flipH="1">
            <a:off x="1202267" y="1631415"/>
            <a:ext cx="2157805" cy="111178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4DCF280-65C0-47DC-8F8E-B9A23BF1AE88}"/>
              </a:ext>
            </a:extLst>
          </p:cNvPr>
          <p:cNvSpPr txBox="1"/>
          <p:nvPr/>
        </p:nvSpPr>
        <p:spPr>
          <a:xfrm>
            <a:off x="550336" y="3945466"/>
            <a:ext cx="956733" cy="584775"/>
          </a:xfrm>
          <a:prstGeom prst="rect">
            <a:avLst/>
          </a:prstGeom>
          <a:noFill/>
        </p:spPr>
        <p:txBody>
          <a:bodyPr wrap="square" rtlCol="0">
            <a:spAutoFit/>
          </a:bodyPr>
          <a:lstStyle/>
          <a:p>
            <a:pPr algn="ctr"/>
            <a:r>
              <a:rPr lang="en-US" sz="1600" dirty="0"/>
              <a:t>cell interior</a:t>
            </a:r>
          </a:p>
        </p:txBody>
      </p:sp>
    </p:spTree>
    <p:extLst>
      <p:ext uri="{BB962C8B-B14F-4D97-AF65-F5344CB8AC3E}">
        <p14:creationId xmlns:p14="http://schemas.microsoft.com/office/powerpoint/2010/main" val="49560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3" presetClass="path" presetSubtype="0" accel="50000" decel="50000" fill="hold" grpId="0" nodeType="clickEffect">
                                  <p:stCondLst>
                                    <p:cond delay="0"/>
                                  </p:stCondLst>
                                  <p:childTnLst>
                                    <p:animMotion origin="layout" path="M 1.38889E-6 -2.59259E-6 L 0.49392 -2.59259E-6 " pathEditMode="relative" rAng="0" ptsTypes="AA">
                                      <p:cBhvr>
                                        <p:cTn id="46" dur="2000" fill="hold"/>
                                        <p:tgtEl>
                                          <p:spTgt spid="8"/>
                                        </p:tgtEl>
                                        <p:attrNameLst>
                                          <p:attrName>ppt_x</p:attrName>
                                          <p:attrName>ppt_y</p:attrName>
                                        </p:attrNameLst>
                                      </p:cBhvr>
                                      <p:rCtr x="2468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8" grpId="0" animBg="1"/>
      <p:bldP spid="8" grpId="0" animBg="1"/>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hord 29"/>
          <p:cNvSpPr/>
          <p:nvPr/>
        </p:nvSpPr>
        <p:spPr>
          <a:xfrm rot="12204571">
            <a:off x="-227135" y="1694491"/>
            <a:ext cx="3096643" cy="3221419"/>
          </a:xfrm>
          <a:prstGeom prst="chor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hord 27"/>
          <p:cNvSpPr/>
          <p:nvPr/>
        </p:nvSpPr>
        <p:spPr>
          <a:xfrm rot="12204571">
            <a:off x="-51511" y="2025551"/>
            <a:ext cx="2503934" cy="2583367"/>
          </a:xfrm>
          <a:prstGeom prst="chord">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B5BB791-40FC-40F9-A8F7-66B9B261794C}"/>
              </a:ext>
            </a:extLst>
          </p:cNvPr>
          <p:cNvSpPr/>
          <p:nvPr/>
        </p:nvSpPr>
        <p:spPr>
          <a:xfrm>
            <a:off x="2421464" y="2861733"/>
            <a:ext cx="584200" cy="651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p:txBody>
          <a:bodyPr/>
          <a:lstStyle/>
          <a:p>
            <a:r>
              <a:rPr lang="en-US" dirty="0"/>
              <a:t>Fixed and movable charges</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2729560" y="4402668"/>
            <a:ext cx="4416308" cy="999066"/>
          </a:xfrm>
        </p:spPr>
        <p:txBody>
          <a:bodyPr/>
          <a:lstStyle/>
          <a:p>
            <a:r>
              <a:rPr lang="en-US" sz="2400" dirty="0"/>
              <a:t>Again, we can move it back with enough work</a:t>
            </a:r>
            <a:endParaRPr lang="en-US" sz="2000" dirty="0"/>
          </a:p>
          <a:p>
            <a:pPr>
              <a:spcBef>
                <a:spcPts val="0"/>
              </a:spcBef>
            </a:pPr>
            <a:endParaRPr lang="en-US" sz="2400" dirty="0"/>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93067"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3360072" y="1277472"/>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6323416"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9" name="TextBox 8">
            <a:extLst>
              <a:ext uri="{FF2B5EF4-FFF2-40B4-BE49-F238E27FC236}">
                <a16:creationId xmlns:a16="http://schemas.microsoft.com/office/drawing/2014/main" id="{E0537AB7-D030-42BB-A299-56C1A638F45C}"/>
              </a:ext>
            </a:extLst>
          </p:cNvPr>
          <p:cNvSpPr txBox="1"/>
          <p:nvPr/>
        </p:nvSpPr>
        <p:spPr>
          <a:xfrm>
            <a:off x="557605" y="5493872"/>
            <a:ext cx="1676400" cy="707886"/>
          </a:xfrm>
          <a:prstGeom prst="rect">
            <a:avLst/>
          </a:prstGeom>
          <a:noFill/>
        </p:spPr>
        <p:txBody>
          <a:bodyPr wrap="square" rtlCol="0">
            <a:spAutoFit/>
          </a:bodyPr>
          <a:lstStyle/>
          <a:p>
            <a:r>
              <a:rPr lang="en-US" sz="2000" dirty="0"/>
              <a:t>this charge is movable</a:t>
            </a:r>
          </a:p>
        </p:txBody>
      </p:sp>
      <p:cxnSp>
        <p:nvCxnSpPr>
          <p:cNvPr id="11" name="Straight Arrow Connector 10">
            <a:extLst>
              <a:ext uri="{FF2B5EF4-FFF2-40B4-BE49-F238E27FC236}">
                <a16:creationId xmlns:a16="http://schemas.microsoft.com/office/drawing/2014/main" id="{0F5C1C9E-5AF4-4B33-B1B5-6AE6BC3F308B}"/>
              </a:ext>
            </a:extLst>
          </p:cNvPr>
          <p:cNvCxnSpPr>
            <a:cxnSpLocks/>
          </p:cNvCxnSpPr>
          <p:nvPr/>
        </p:nvCxnSpPr>
        <p:spPr>
          <a:xfrm flipV="1">
            <a:off x="1193800" y="3640667"/>
            <a:ext cx="694267" cy="18372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46F99E0-2D89-4694-9817-FBC4855A74BF}"/>
              </a:ext>
            </a:extLst>
          </p:cNvPr>
          <p:cNvCxnSpPr>
            <a:cxnSpLocks/>
          </p:cNvCxnSpPr>
          <p:nvPr/>
        </p:nvCxnSpPr>
        <p:spPr>
          <a:xfrm>
            <a:off x="5029200" y="1710267"/>
            <a:ext cx="1912271" cy="13452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7FDC9FE-6A5C-4B26-A06F-FAF0B2C2DC83}"/>
              </a:ext>
            </a:extLst>
          </p:cNvPr>
          <p:cNvCxnSpPr>
            <a:cxnSpLocks/>
            <a:stCxn id="7" idx="1"/>
          </p:cNvCxnSpPr>
          <p:nvPr/>
        </p:nvCxnSpPr>
        <p:spPr>
          <a:xfrm flipH="1">
            <a:off x="1202267" y="1631415"/>
            <a:ext cx="2157805" cy="111178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4DCF280-65C0-47DC-8F8E-B9A23BF1AE88}"/>
              </a:ext>
            </a:extLst>
          </p:cNvPr>
          <p:cNvSpPr txBox="1"/>
          <p:nvPr/>
        </p:nvSpPr>
        <p:spPr>
          <a:xfrm>
            <a:off x="550336" y="3945466"/>
            <a:ext cx="956733" cy="584775"/>
          </a:xfrm>
          <a:prstGeom prst="rect">
            <a:avLst/>
          </a:prstGeom>
          <a:noFill/>
        </p:spPr>
        <p:txBody>
          <a:bodyPr wrap="square" rtlCol="0">
            <a:spAutoFit/>
          </a:bodyPr>
          <a:lstStyle/>
          <a:p>
            <a:pPr algn="ctr"/>
            <a:r>
              <a:rPr lang="en-US" sz="1600" dirty="0"/>
              <a:t>cell interior</a:t>
            </a:r>
          </a:p>
        </p:txBody>
      </p:sp>
      <p:pic>
        <p:nvPicPr>
          <p:cNvPr id="17" name="Picture 16">
            <a:extLst>
              <a:ext uri="{FF2B5EF4-FFF2-40B4-BE49-F238E27FC236}">
                <a16:creationId xmlns:a16="http://schemas.microsoft.com/office/drawing/2014/main" id="{93EDCDFB-ED80-4829-8E08-82DA10C528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267" y="3089579"/>
            <a:ext cx="1100666" cy="1261003"/>
          </a:xfrm>
          <a:prstGeom prst="rect">
            <a:avLst/>
          </a:prstGeom>
        </p:spPr>
      </p:pic>
      <p:sp>
        <p:nvSpPr>
          <p:cNvPr id="6" name="Oval 5">
            <a:extLst>
              <a:ext uri="{FF2B5EF4-FFF2-40B4-BE49-F238E27FC236}">
                <a16:creationId xmlns:a16="http://schemas.microsoft.com/office/drawing/2014/main" id="{7F45FADA-1167-4BC7-8C18-A85A79CAEA49}"/>
              </a:ext>
            </a:extLst>
          </p:cNvPr>
          <p:cNvSpPr/>
          <p:nvPr/>
        </p:nvSpPr>
        <p:spPr>
          <a:xfrm>
            <a:off x="7043071"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6635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path" presetSubtype="0" accel="50000" decel="50000" fill="hold" nodeType="clickEffect">
                                  <p:stCondLst>
                                    <p:cond delay="0"/>
                                  </p:stCondLst>
                                  <p:childTnLst>
                                    <p:animMotion origin="layout" path="M 4.44444E-6 -1.11111E-6 L -0.45365 0.01551 " pathEditMode="relative" rAng="0" ptsTypes="AA">
                                      <p:cBhvr>
                                        <p:cTn id="16" dur="2000" fill="hold"/>
                                        <p:tgtEl>
                                          <p:spTgt spid="17"/>
                                        </p:tgtEl>
                                        <p:attrNameLst>
                                          <p:attrName>ppt_x</p:attrName>
                                          <p:attrName>ppt_y</p:attrName>
                                        </p:attrNameLst>
                                      </p:cBhvr>
                                      <p:rCtr x="-22691" y="764"/>
                                    </p:animMotion>
                                  </p:childTnLst>
                                </p:cTn>
                              </p:par>
                              <p:par>
                                <p:cTn id="17" presetID="35" presetClass="path" presetSubtype="0" accel="50000" decel="50000" fill="hold" grpId="0" nodeType="withEffect">
                                  <p:stCondLst>
                                    <p:cond delay="0"/>
                                  </p:stCondLst>
                                  <p:childTnLst>
                                    <p:animMotion origin="layout" path="M -3.05556E-6 -2.59259E-6 L -0.4809 -2.59259E-6 " pathEditMode="relative" rAng="0" ptsTypes="AA">
                                      <p:cBhvr>
                                        <p:cTn id="18" dur="2000" fill="hold"/>
                                        <p:tgtEl>
                                          <p:spTgt spid="8"/>
                                        </p:tgtEl>
                                        <p:attrNameLst>
                                          <p:attrName>ppt_x</p:attrName>
                                          <p:attrName>ppt_y</p:attrName>
                                        </p:attrNameLst>
                                      </p:cBhvr>
                                      <p:rCtr x="-2404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98B4-A4FA-41CE-9142-3DCE602B9060}"/>
              </a:ext>
            </a:extLst>
          </p:cNvPr>
          <p:cNvSpPr>
            <a:spLocks noGrp="1"/>
          </p:cNvSpPr>
          <p:nvPr>
            <p:ph type="title"/>
          </p:nvPr>
        </p:nvSpPr>
        <p:spPr/>
        <p:txBody>
          <a:bodyPr/>
          <a:lstStyle/>
          <a:p>
            <a:r>
              <a:rPr lang="en-US" dirty="0"/>
              <a:t>Voltage</a:t>
            </a:r>
          </a:p>
        </p:txBody>
      </p:sp>
      <p:sp>
        <p:nvSpPr>
          <p:cNvPr id="3" name="Content Placeholder 2">
            <a:extLst>
              <a:ext uri="{FF2B5EF4-FFF2-40B4-BE49-F238E27FC236}">
                <a16:creationId xmlns:a16="http://schemas.microsoft.com/office/drawing/2014/main" id="{B8A33572-F476-4A32-82F5-6C8B28D80193}"/>
              </a:ext>
            </a:extLst>
          </p:cNvPr>
          <p:cNvSpPr>
            <a:spLocks noGrp="1"/>
          </p:cNvSpPr>
          <p:nvPr>
            <p:ph idx="1"/>
          </p:nvPr>
        </p:nvSpPr>
        <p:spPr/>
        <p:txBody>
          <a:bodyPr/>
          <a:lstStyle/>
          <a:p>
            <a:r>
              <a:rPr lang="en-US" dirty="0"/>
              <a:t>We could work with Coulomb’s Law to compute forces, accelerations and velocities</a:t>
            </a:r>
          </a:p>
          <a:p>
            <a:r>
              <a:rPr lang="en-US" dirty="0"/>
              <a:t>But it’s usually easier to use a higher-level concept – voltage</a:t>
            </a:r>
          </a:p>
          <a:p>
            <a:r>
              <a:rPr lang="en-US" dirty="0"/>
              <a:t>In fact, we won’t learn Coulomb’s Law</a:t>
            </a:r>
          </a:p>
          <a:p>
            <a:pPr lvl="1"/>
            <a:r>
              <a:rPr lang="en-US" dirty="0"/>
              <a:t>but it was still useful to learn about positive &amp; negative ions!</a:t>
            </a:r>
          </a:p>
          <a:p>
            <a:endParaRPr lang="en-US" dirty="0"/>
          </a:p>
        </p:txBody>
      </p:sp>
      <p:sp>
        <p:nvSpPr>
          <p:cNvPr id="4" name="Footer Placeholder 3">
            <a:extLst>
              <a:ext uri="{FF2B5EF4-FFF2-40B4-BE49-F238E27FC236}">
                <a16:creationId xmlns:a16="http://schemas.microsoft.com/office/drawing/2014/main" id="{35E17F87-4C73-481E-BDCA-332FEDCB6498}"/>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449859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0EF40717-F61D-4CDE-A14C-974688BCC0FE}"/>
              </a:ext>
            </a:extLst>
          </p:cNvPr>
          <p:cNvGrpSpPr/>
          <p:nvPr/>
        </p:nvGrpSpPr>
        <p:grpSpPr>
          <a:xfrm>
            <a:off x="6206051" y="2290231"/>
            <a:ext cx="2954881" cy="1511302"/>
            <a:chOff x="6519323" y="2290231"/>
            <a:chExt cx="2882708" cy="1450748"/>
          </a:xfrm>
        </p:grpSpPr>
        <p:pic>
          <p:nvPicPr>
            <p:cNvPr id="21" name="Picture 20">
              <a:extLst>
                <a:ext uri="{FF2B5EF4-FFF2-40B4-BE49-F238E27FC236}">
                  <a16:creationId xmlns:a16="http://schemas.microsoft.com/office/drawing/2014/main" id="{54A8374D-20FC-4649-B64F-018FEF575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7323" y="2479976"/>
              <a:ext cx="1104708" cy="1261003"/>
            </a:xfrm>
            <a:prstGeom prst="rect">
              <a:avLst/>
            </a:prstGeom>
          </p:spPr>
        </p:pic>
        <p:sp>
          <p:nvSpPr>
            <p:cNvPr id="16" name="Oval 15">
              <a:extLst>
                <a:ext uri="{FF2B5EF4-FFF2-40B4-BE49-F238E27FC236}">
                  <a16:creationId xmlns:a16="http://schemas.microsoft.com/office/drawing/2014/main" id="{EBE967E5-0B2C-4EC6-9095-7938ACF8C4B1}"/>
                </a:ext>
              </a:extLst>
            </p:cNvPr>
            <p:cNvSpPr/>
            <p:nvPr/>
          </p:nvSpPr>
          <p:spPr>
            <a:xfrm>
              <a:off x="6519323" y="2290231"/>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pic>
          <p:nvPicPr>
            <p:cNvPr id="17" name="Picture 16">
              <a:extLst>
                <a:ext uri="{FF2B5EF4-FFF2-40B4-BE49-F238E27FC236}">
                  <a16:creationId xmlns:a16="http://schemas.microsoft.com/office/drawing/2014/main" id="{B7BFD3E8-3F3D-4CA3-BBC1-4F5A51DDF5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3593" y="2471512"/>
              <a:ext cx="1096211" cy="1261003"/>
            </a:xfrm>
            <a:prstGeom prst="rect">
              <a:avLst/>
            </a:prstGeom>
          </p:spPr>
        </p:pic>
      </p:gr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a:xfrm>
            <a:off x="406397" y="304800"/>
            <a:ext cx="7772400" cy="1143000"/>
          </a:xfrm>
        </p:spPr>
        <p:txBody>
          <a:bodyPr/>
          <a:lstStyle/>
          <a:p>
            <a:r>
              <a:rPr lang="en-US" dirty="0"/>
              <a:t>Voltage</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1312329" y="3268452"/>
            <a:ext cx="7225002" cy="3310471"/>
          </a:xfrm>
        </p:spPr>
        <p:txBody>
          <a:bodyPr/>
          <a:lstStyle/>
          <a:p>
            <a:r>
              <a:rPr lang="en-US" sz="1800" dirty="0"/>
              <a:t>What if we had twice as many fixed-in-place ions?</a:t>
            </a:r>
          </a:p>
          <a:p>
            <a:pPr lvl="1">
              <a:spcBef>
                <a:spcPts val="0"/>
              </a:spcBef>
            </a:pPr>
            <a:r>
              <a:rPr lang="en-US" sz="1600" dirty="0"/>
              <a:t>There would be twice as much electric force on the K</a:t>
            </a:r>
            <a:r>
              <a:rPr lang="en-US" sz="1600" baseline="30000" dirty="0"/>
              <a:t>+</a:t>
            </a:r>
          </a:p>
          <a:p>
            <a:pPr lvl="1">
              <a:spcBef>
                <a:spcPts val="0"/>
              </a:spcBef>
            </a:pPr>
            <a:r>
              <a:rPr lang="en-US" sz="1600" dirty="0"/>
              <a:t>It would move twice as fast</a:t>
            </a:r>
          </a:p>
          <a:p>
            <a:pPr lvl="1">
              <a:spcBef>
                <a:spcPts val="0"/>
              </a:spcBef>
            </a:pPr>
            <a:r>
              <a:rPr lang="en-US" sz="1600" dirty="0"/>
              <a:t>It would require twice as much work to move it back</a:t>
            </a:r>
          </a:p>
          <a:p>
            <a:pPr>
              <a:spcBef>
                <a:spcPts val="0"/>
              </a:spcBef>
            </a:pPr>
            <a:r>
              <a:rPr lang="en-US" sz="1800" dirty="0"/>
              <a:t>Any time you separate charges, you get a voltage</a:t>
            </a:r>
          </a:p>
          <a:p>
            <a:pPr>
              <a:spcBef>
                <a:spcPts val="0"/>
              </a:spcBef>
            </a:pPr>
            <a:r>
              <a:rPr lang="en-US" sz="1800" dirty="0"/>
              <a:t>Separating charges across a cell membrane is the basis of bio-electricity</a:t>
            </a:r>
          </a:p>
          <a:p>
            <a:r>
              <a:rPr lang="en-US" sz="1800" dirty="0"/>
              <a:t>Voltage tells how much energy (or work) needed to push 1C of charge across from point A to point B</a:t>
            </a:r>
          </a:p>
          <a:p>
            <a:pPr lvl="1">
              <a:spcBef>
                <a:spcPts val="0"/>
              </a:spcBef>
            </a:pPr>
            <a:r>
              <a:rPr lang="en-US" sz="1600" dirty="0"/>
              <a:t>The unit is Volts (units of Joules/Coulomb)</a:t>
            </a:r>
          </a:p>
          <a:p>
            <a:pPr lvl="1">
              <a:spcBef>
                <a:spcPts val="0"/>
              </a:spcBef>
            </a:pPr>
            <a:r>
              <a:rPr lang="en-US" sz="1600" dirty="0"/>
              <a:t>1C of charge, moving across 1V, takes 1J of work</a:t>
            </a:r>
          </a:p>
          <a:p>
            <a:pPr lvl="1">
              <a:spcBef>
                <a:spcPts val="0"/>
              </a:spcBef>
            </a:pPr>
            <a:r>
              <a:rPr lang="en-US" sz="1600" dirty="0"/>
              <a:t>2C of charge, moving across 3V, takes 6J of work</a:t>
            </a:r>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18060"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6968064"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5494865" y="1049866"/>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1693325" y="2290233"/>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10" name="Oval 9">
            <a:extLst>
              <a:ext uri="{FF2B5EF4-FFF2-40B4-BE49-F238E27FC236}">
                <a16:creationId xmlns:a16="http://schemas.microsoft.com/office/drawing/2014/main" id="{63007CBE-C884-4ADC-8EB8-F3B93CE28FA2}"/>
              </a:ext>
            </a:extLst>
          </p:cNvPr>
          <p:cNvSpPr/>
          <p:nvPr/>
        </p:nvSpPr>
        <p:spPr>
          <a:xfrm>
            <a:off x="618060"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11" name="Oval 10">
            <a:extLst>
              <a:ext uri="{FF2B5EF4-FFF2-40B4-BE49-F238E27FC236}">
                <a16:creationId xmlns:a16="http://schemas.microsoft.com/office/drawing/2014/main" id="{0A0F2DC4-A4E0-4097-BA46-E95F218FEC5B}"/>
              </a:ext>
            </a:extLst>
          </p:cNvPr>
          <p:cNvSpPr/>
          <p:nvPr/>
        </p:nvSpPr>
        <p:spPr>
          <a:xfrm>
            <a:off x="6968064"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grpSp>
        <p:nvGrpSpPr>
          <p:cNvPr id="23" name="Group 22">
            <a:extLst>
              <a:ext uri="{FF2B5EF4-FFF2-40B4-BE49-F238E27FC236}">
                <a16:creationId xmlns:a16="http://schemas.microsoft.com/office/drawing/2014/main" id="{1C316D53-0151-4935-95C3-F8CE098C8C51}"/>
              </a:ext>
            </a:extLst>
          </p:cNvPr>
          <p:cNvGrpSpPr/>
          <p:nvPr/>
        </p:nvGrpSpPr>
        <p:grpSpPr>
          <a:xfrm>
            <a:off x="516462" y="838203"/>
            <a:ext cx="1727202" cy="1452030"/>
            <a:chOff x="1845731" y="1380067"/>
            <a:chExt cx="1676400" cy="1452030"/>
          </a:xfrm>
        </p:grpSpPr>
        <p:sp>
          <p:nvSpPr>
            <p:cNvPr id="12" name="TextBox 11">
              <a:extLst>
                <a:ext uri="{FF2B5EF4-FFF2-40B4-BE49-F238E27FC236}">
                  <a16:creationId xmlns:a16="http://schemas.microsoft.com/office/drawing/2014/main" id="{F606E24E-7505-4488-94CF-CDB1C3CFD7E1}"/>
                </a:ext>
              </a:extLst>
            </p:cNvPr>
            <p:cNvSpPr txBox="1"/>
            <p:nvPr/>
          </p:nvSpPr>
          <p:spPr>
            <a:xfrm>
              <a:off x="1845731" y="1380067"/>
              <a:ext cx="1676400" cy="707886"/>
            </a:xfrm>
            <a:prstGeom prst="rect">
              <a:avLst/>
            </a:prstGeom>
            <a:noFill/>
          </p:spPr>
          <p:txBody>
            <a:bodyPr wrap="square" rtlCol="0">
              <a:spAutoFit/>
            </a:bodyPr>
            <a:lstStyle/>
            <a:p>
              <a:r>
                <a:rPr lang="en-US" sz="2000" dirty="0"/>
                <a:t>this charge is movable</a:t>
              </a:r>
            </a:p>
          </p:txBody>
        </p:sp>
        <p:cxnSp>
          <p:nvCxnSpPr>
            <p:cNvPr id="13" name="Straight Arrow Connector 12">
              <a:extLst>
                <a:ext uri="{FF2B5EF4-FFF2-40B4-BE49-F238E27FC236}">
                  <a16:creationId xmlns:a16="http://schemas.microsoft.com/office/drawing/2014/main" id="{822433FA-8BD8-4DFD-9570-26E7778B27BC}"/>
                </a:ext>
              </a:extLst>
            </p:cNvPr>
            <p:cNvCxnSpPr>
              <a:cxnSpLocks/>
              <a:endCxn id="8" idx="0"/>
            </p:cNvCxnSpPr>
            <p:nvPr/>
          </p:nvCxnSpPr>
          <p:spPr>
            <a:xfrm>
              <a:off x="3020858" y="1862664"/>
              <a:ext cx="299936" cy="96943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89CFA51E-448D-47AE-9F83-0582FFE7BD8E}"/>
              </a:ext>
            </a:extLst>
          </p:cNvPr>
          <p:cNvCxnSpPr>
            <a:cxnSpLocks/>
          </p:cNvCxnSpPr>
          <p:nvPr/>
        </p:nvCxnSpPr>
        <p:spPr>
          <a:xfrm>
            <a:off x="7052733" y="1456267"/>
            <a:ext cx="0" cy="40640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8B15A4-FAC4-4112-9066-752E6ED86E1B}"/>
              </a:ext>
            </a:extLst>
          </p:cNvPr>
          <p:cNvCxnSpPr>
            <a:cxnSpLocks/>
            <a:stCxn id="7" idx="1"/>
          </p:cNvCxnSpPr>
          <p:nvPr/>
        </p:nvCxnSpPr>
        <p:spPr>
          <a:xfrm flipH="1">
            <a:off x="1363131" y="1403809"/>
            <a:ext cx="4131734" cy="87372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54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3.05556E-6 1.11111E-6 L 0.49393 1.11111E-6 " pathEditMode="relative" rAng="0" ptsTypes="AA">
                                      <p:cBhvr>
                                        <p:cTn id="14" dur="1000" fill="hold"/>
                                        <p:tgtEl>
                                          <p:spTgt spid="8"/>
                                        </p:tgtEl>
                                        <p:attrNameLst>
                                          <p:attrName>ppt_x</p:attrName>
                                          <p:attrName>ppt_y</p:attrName>
                                        </p:attrNameLst>
                                      </p:cBhvr>
                                      <p:rCtr x="24688" y="0"/>
                                    </p:animMotion>
                                  </p:childTnLst>
                                </p:cTn>
                              </p:par>
                              <p:par>
                                <p:cTn id="15" presetID="1" presetClass="exit" presetSubtype="0" fill="hold" nodeType="withEffect">
                                  <p:stCondLst>
                                    <p:cond delay="0"/>
                                  </p:stCondLst>
                                  <p:childTnLst>
                                    <p:set>
                                      <p:cBhvr>
                                        <p:cTn id="16" dur="1" fill="hold">
                                          <p:stCondLst>
                                            <p:cond delay="0"/>
                                          </p:stCondLst>
                                        </p:cTn>
                                        <p:tgtEl>
                                          <p:spTgt spid="2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par>
                                <p:cTn id="27" presetID="10"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path" presetSubtype="0" accel="50000" decel="50000" fill="hold" nodeType="clickEffect">
                                  <p:stCondLst>
                                    <p:cond delay="0"/>
                                  </p:stCondLst>
                                  <p:childTnLst>
                                    <p:animMotion origin="layout" path="M 2.22222E-6 -2.96296E-6 L -0.49271 -2.96296E-6 " pathEditMode="relative" rAng="0" ptsTypes="AA">
                                      <p:cBhvr>
                                        <p:cTn id="33" dur="2000" fill="hold"/>
                                        <p:tgtEl>
                                          <p:spTgt spid="22"/>
                                        </p:tgtEl>
                                        <p:attrNameLst>
                                          <p:attrName>ppt_x</p:attrName>
                                          <p:attrName>ppt_y</p:attrName>
                                        </p:attrNameLst>
                                      </p:cBhvr>
                                      <p:rCtr x="-24635" y="0"/>
                                    </p:animMotion>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500"/>
                                        <p:tgtEl>
                                          <p:spTgt spid="3">
                                            <p:txEl>
                                              <p:pRg st="6" end="6"/>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0EF40717-F61D-4CDE-A14C-974688BCC0FE}"/>
              </a:ext>
            </a:extLst>
          </p:cNvPr>
          <p:cNvGrpSpPr/>
          <p:nvPr/>
        </p:nvGrpSpPr>
        <p:grpSpPr>
          <a:xfrm>
            <a:off x="6206051" y="2290231"/>
            <a:ext cx="2954881" cy="1511302"/>
            <a:chOff x="6519323" y="2290231"/>
            <a:chExt cx="2882708" cy="1450748"/>
          </a:xfrm>
        </p:grpSpPr>
        <p:pic>
          <p:nvPicPr>
            <p:cNvPr id="21" name="Picture 20">
              <a:extLst>
                <a:ext uri="{FF2B5EF4-FFF2-40B4-BE49-F238E27FC236}">
                  <a16:creationId xmlns:a16="http://schemas.microsoft.com/office/drawing/2014/main" id="{54A8374D-20FC-4649-B64F-018FEF575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7323" y="2479976"/>
              <a:ext cx="1104708" cy="1261003"/>
            </a:xfrm>
            <a:prstGeom prst="rect">
              <a:avLst/>
            </a:prstGeom>
          </p:spPr>
        </p:pic>
        <p:sp>
          <p:nvSpPr>
            <p:cNvPr id="16" name="Oval 15">
              <a:extLst>
                <a:ext uri="{FF2B5EF4-FFF2-40B4-BE49-F238E27FC236}">
                  <a16:creationId xmlns:a16="http://schemas.microsoft.com/office/drawing/2014/main" id="{EBE967E5-0B2C-4EC6-9095-7938ACF8C4B1}"/>
                </a:ext>
              </a:extLst>
            </p:cNvPr>
            <p:cNvSpPr/>
            <p:nvPr/>
          </p:nvSpPr>
          <p:spPr>
            <a:xfrm>
              <a:off x="6519323" y="2290231"/>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pic>
          <p:nvPicPr>
            <p:cNvPr id="17" name="Picture 16">
              <a:extLst>
                <a:ext uri="{FF2B5EF4-FFF2-40B4-BE49-F238E27FC236}">
                  <a16:creationId xmlns:a16="http://schemas.microsoft.com/office/drawing/2014/main" id="{B7BFD3E8-3F3D-4CA3-BBC1-4F5A51DDF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3593" y="2471512"/>
              <a:ext cx="1096211" cy="1261003"/>
            </a:xfrm>
            <a:prstGeom prst="rect">
              <a:avLst/>
            </a:prstGeom>
          </p:spPr>
        </p:pic>
      </p:gr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a:xfrm>
            <a:off x="406397" y="304800"/>
            <a:ext cx="7772400" cy="1143000"/>
          </a:xfrm>
        </p:spPr>
        <p:txBody>
          <a:bodyPr/>
          <a:lstStyle/>
          <a:p>
            <a:r>
              <a:rPr lang="en-US" dirty="0"/>
              <a:t>Voltage</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751633" y="3274152"/>
            <a:ext cx="7225002" cy="2212247"/>
          </a:xfrm>
        </p:spPr>
        <p:txBody>
          <a:bodyPr/>
          <a:lstStyle/>
          <a:p>
            <a:r>
              <a:rPr lang="en-US" sz="1800" dirty="0"/>
              <a:t>Separating charges across a cell membrane is the basis of bio-electricity</a:t>
            </a:r>
          </a:p>
          <a:p>
            <a:r>
              <a:rPr lang="en-US" sz="1800" dirty="0"/>
              <a:t>The fixed separated charges (Na</a:t>
            </a:r>
            <a:r>
              <a:rPr lang="en-US" sz="1800" baseline="30000" dirty="0"/>
              <a:t>+</a:t>
            </a:r>
            <a:r>
              <a:rPr lang="en-US" sz="1800" dirty="0"/>
              <a:t> and Cl</a:t>
            </a:r>
            <a:r>
              <a:rPr lang="en-US" sz="1800" baseline="30000" dirty="0"/>
              <a:t>-</a:t>
            </a:r>
            <a:r>
              <a:rPr lang="en-US" sz="1800" dirty="0"/>
              <a:t>) create, e.g., 3V</a:t>
            </a:r>
          </a:p>
          <a:p>
            <a:pPr>
              <a:spcBef>
                <a:spcPts val="0"/>
              </a:spcBef>
            </a:pPr>
            <a:r>
              <a:rPr lang="en-US" sz="1800" dirty="0"/>
              <a:t>A Volt is a Joule/Coulomb</a:t>
            </a:r>
          </a:p>
          <a:p>
            <a:pPr lvl="1">
              <a:spcBef>
                <a:spcPts val="0"/>
              </a:spcBef>
            </a:pPr>
            <a:r>
              <a:rPr lang="en-US" sz="1600" dirty="0"/>
              <a:t>moving (e.g.,) 2C of K</a:t>
            </a:r>
            <a:r>
              <a:rPr lang="en-US" sz="1600" baseline="30000" dirty="0"/>
              <a:t>+</a:t>
            </a:r>
            <a:r>
              <a:rPr lang="en-US" sz="1600" dirty="0"/>
              <a:t> across 3V takes how much work?</a:t>
            </a:r>
          </a:p>
          <a:p>
            <a:r>
              <a:rPr lang="en-US" sz="1800" dirty="0"/>
              <a:t>Next question: why did the Na</a:t>
            </a:r>
            <a:r>
              <a:rPr lang="en-US" sz="1800" baseline="30000" dirty="0"/>
              <a:t>+</a:t>
            </a:r>
            <a:r>
              <a:rPr lang="en-US" sz="1800" dirty="0"/>
              <a:t> and Cl</a:t>
            </a:r>
            <a:r>
              <a:rPr lang="en-US" sz="1800" baseline="30000" dirty="0"/>
              <a:t>-</a:t>
            </a:r>
            <a:r>
              <a:rPr lang="en-US" sz="1800" dirty="0"/>
              <a:t> create 3V and not 4V?</a:t>
            </a:r>
          </a:p>
          <a:p>
            <a:r>
              <a:rPr lang="en-US" sz="1800" dirty="0"/>
              <a:t>How much voltage gets made by how much separated charge?</a:t>
            </a:r>
            <a:endParaRPr lang="en-US" sz="1600" dirty="0"/>
          </a:p>
          <a:p>
            <a:pPr>
              <a:spcBef>
                <a:spcPts val="0"/>
              </a:spcBef>
            </a:pPr>
            <a:r>
              <a:rPr lang="en-US" sz="2000" dirty="0"/>
              <a:t>Q=CV</a:t>
            </a:r>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a:xfrm>
            <a:off x="5125528" y="6455434"/>
            <a:ext cx="2895600" cy="307777"/>
          </a:xfrm>
        </p:spPr>
        <p:txBody>
          <a:bodyPr/>
          <a:lstStyle/>
          <a:p>
            <a:pPr>
              <a:defRPr/>
            </a:pPr>
            <a:r>
              <a:rPr lang="en-US" dirty="0"/>
              <a:t>EE 123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18060"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6968064"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5494865" y="1049866"/>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1693325" y="2290233"/>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10" name="Oval 9">
            <a:extLst>
              <a:ext uri="{FF2B5EF4-FFF2-40B4-BE49-F238E27FC236}">
                <a16:creationId xmlns:a16="http://schemas.microsoft.com/office/drawing/2014/main" id="{63007CBE-C884-4ADC-8EB8-F3B93CE28FA2}"/>
              </a:ext>
            </a:extLst>
          </p:cNvPr>
          <p:cNvSpPr/>
          <p:nvPr/>
        </p:nvSpPr>
        <p:spPr>
          <a:xfrm>
            <a:off x="618060"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11" name="Oval 10">
            <a:extLst>
              <a:ext uri="{FF2B5EF4-FFF2-40B4-BE49-F238E27FC236}">
                <a16:creationId xmlns:a16="http://schemas.microsoft.com/office/drawing/2014/main" id="{0A0F2DC4-A4E0-4097-BA46-E95F218FEC5B}"/>
              </a:ext>
            </a:extLst>
          </p:cNvPr>
          <p:cNvSpPr/>
          <p:nvPr/>
        </p:nvSpPr>
        <p:spPr>
          <a:xfrm>
            <a:off x="6968064"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grpSp>
        <p:nvGrpSpPr>
          <p:cNvPr id="23" name="Group 22">
            <a:extLst>
              <a:ext uri="{FF2B5EF4-FFF2-40B4-BE49-F238E27FC236}">
                <a16:creationId xmlns:a16="http://schemas.microsoft.com/office/drawing/2014/main" id="{1C316D53-0151-4935-95C3-F8CE098C8C51}"/>
              </a:ext>
            </a:extLst>
          </p:cNvPr>
          <p:cNvGrpSpPr/>
          <p:nvPr/>
        </p:nvGrpSpPr>
        <p:grpSpPr>
          <a:xfrm>
            <a:off x="516462" y="838203"/>
            <a:ext cx="1727202" cy="1452030"/>
            <a:chOff x="1845731" y="1380067"/>
            <a:chExt cx="1676400" cy="1452030"/>
          </a:xfrm>
        </p:grpSpPr>
        <p:sp>
          <p:nvSpPr>
            <p:cNvPr id="12" name="TextBox 11">
              <a:extLst>
                <a:ext uri="{FF2B5EF4-FFF2-40B4-BE49-F238E27FC236}">
                  <a16:creationId xmlns:a16="http://schemas.microsoft.com/office/drawing/2014/main" id="{F606E24E-7505-4488-94CF-CDB1C3CFD7E1}"/>
                </a:ext>
              </a:extLst>
            </p:cNvPr>
            <p:cNvSpPr txBox="1"/>
            <p:nvPr/>
          </p:nvSpPr>
          <p:spPr>
            <a:xfrm>
              <a:off x="1845731" y="1380067"/>
              <a:ext cx="1676400" cy="707886"/>
            </a:xfrm>
            <a:prstGeom prst="rect">
              <a:avLst/>
            </a:prstGeom>
            <a:noFill/>
          </p:spPr>
          <p:txBody>
            <a:bodyPr wrap="square" rtlCol="0">
              <a:spAutoFit/>
            </a:bodyPr>
            <a:lstStyle/>
            <a:p>
              <a:r>
                <a:rPr lang="en-US" sz="2000" dirty="0"/>
                <a:t>this charge is movable</a:t>
              </a:r>
            </a:p>
          </p:txBody>
        </p:sp>
        <p:cxnSp>
          <p:nvCxnSpPr>
            <p:cNvPr id="13" name="Straight Arrow Connector 12">
              <a:extLst>
                <a:ext uri="{FF2B5EF4-FFF2-40B4-BE49-F238E27FC236}">
                  <a16:creationId xmlns:a16="http://schemas.microsoft.com/office/drawing/2014/main" id="{822433FA-8BD8-4DFD-9570-26E7778B27BC}"/>
                </a:ext>
              </a:extLst>
            </p:cNvPr>
            <p:cNvCxnSpPr>
              <a:cxnSpLocks/>
              <a:endCxn id="8" idx="0"/>
            </p:cNvCxnSpPr>
            <p:nvPr/>
          </p:nvCxnSpPr>
          <p:spPr>
            <a:xfrm>
              <a:off x="3020858" y="1862664"/>
              <a:ext cx="299936" cy="96943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89CFA51E-448D-47AE-9F83-0582FFE7BD8E}"/>
              </a:ext>
            </a:extLst>
          </p:cNvPr>
          <p:cNvCxnSpPr>
            <a:cxnSpLocks/>
          </p:cNvCxnSpPr>
          <p:nvPr/>
        </p:nvCxnSpPr>
        <p:spPr>
          <a:xfrm>
            <a:off x="7052733" y="1456267"/>
            <a:ext cx="0" cy="40640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8B15A4-FAC4-4112-9066-752E6ED86E1B}"/>
              </a:ext>
            </a:extLst>
          </p:cNvPr>
          <p:cNvCxnSpPr>
            <a:cxnSpLocks/>
            <a:stCxn id="7" idx="1"/>
          </p:cNvCxnSpPr>
          <p:nvPr/>
        </p:nvCxnSpPr>
        <p:spPr>
          <a:xfrm flipH="1">
            <a:off x="1363131" y="1403809"/>
            <a:ext cx="4131734" cy="87372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50566E85-AC76-4FF8-B592-FD9AEFA24931}"/>
              </a:ext>
            </a:extLst>
          </p:cNvPr>
          <p:cNvGrpSpPr/>
          <p:nvPr/>
        </p:nvGrpSpPr>
        <p:grpSpPr>
          <a:xfrm>
            <a:off x="217056" y="5391509"/>
            <a:ext cx="2387600" cy="1051551"/>
            <a:chOff x="217056" y="5391509"/>
            <a:chExt cx="2387600" cy="1051551"/>
          </a:xfrm>
        </p:grpSpPr>
        <p:sp>
          <p:nvSpPr>
            <p:cNvPr id="20" name="TextBox 19">
              <a:extLst>
                <a:ext uri="{FF2B5EF4-FFF2-40B4-BE49-F238E27FC236}">
                  <a16:creationId xmlns:a16="http://schemas.microsoft.com/office/drawing/2014/main" id="{ADDA90E6-4CDB-4B29-B796-2AD540422940}"/>
                </a:ext>
              </a:extLst>
            </p:cNvPr>
            <p:cNvSpPr txBox="1"/>
            <p:nvPr/>
          </p:nvSpPr>
          <p:spPr>
            <a:xfrm>
              <a:off x="217056" y="5735174"/>
              <a:ext cx="2387600" cy="707886"/>
            </a:xfrm>
            <a:prstGeom prst="rect">
              <a:avLst/>
            </a:prstGeom>
            <a:noFill/>
          </p:spPr>
          <p:txBody>
            <a:bodyPr wrap="square" rtlCol="0">
              <a:spAutoFit/>
            </a:bodyPr>
            <a:lstStyle/>
            <a:p>
              <a:r>
                <a:rPr lang="en-US" sz="2000" dirty="0">
                  <a:solidFill>
                    <a:schemeClr val="accent2"/>
                  </a:solidFill>
                </a:rPr>
                <a:t>how much charge: e.g., 1 Coulomb</a:t>
              </a:r>
            </a:p>
          </p:txBody>
        </p:sp>
        <p:cxnSp>
          <p:nvCxnSpPr>
            <p:cNvPr id="24" name="Straight Arrow Connector 23">
              <a:extLst>
                <a:ext uri="{FF2B5EF4-FFF2-40B4-BE49-F238E27FC236}">
                  <a16:creationId xmlns:a16="http://schemas.microsoft.com/office/drawing/2014/main" id="{62A15607-9D8E-442F-919C-0E9857517F2E}"/>
                </a:ext>
              </a:extLst>
            </p:cNvPr>
            <p:cNvCxnSpPr>
              <a:cxnSpLocks/>
            </p:cNvCxnSpPr>
            <p:nvPr/>
          </p:nvCxnSpPr>
          <p:spPr>
            <a:xfrm flipV="1">
              <a:off x="828136" y="5391509"/>
              <a:ext cx="362309" cy="42269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6234F762-4A03-42EF-ADD5-5129EB297740}"/>
              </a:ext>
            </a:extLst>
          </p:cNvPr>
          <p:cNvGrpSpPr/>
          <p:nvPr/>
        </p:nvGrpSpPr>
        <p:grpSpPr>
          <a:xfrm>
            <a:off x="1915064" y="5339751"/>
            <a:ext cx="2502382" cy="1457864"/>
            <a:chOff x="1171945" y="4510750"/>
            <a:chExt cx="2502382" cy="1457864"/>
          </a:xfrm>
        </p:grpSpPr>
        <p:sp>
          <p:nvSpPr>
            <p:cNvPr id="27" name="TextBox 26">
              <a:extLst>
                <a:ext uri="{FF2B5EF4-FFF2-40B4-BE49-F238E27FC236}">
                  <a16:creationId xmlns:a16="http://schemas.microsoft.com/office/drawing/2014/main" id="{B2628C0A-C1E3-4256-A9B8-EF2C2E8725E4}"/>
                </a:ext>
              </a:extLst>
            </p:cNvPr>
            <p:cNvSpPr txBox="1"/>
            <p:nvPr/>
          </p:nvSpPr>
          <p:spPr>
            <a:xfrm>
              <a:off x="1286727" y="5260728"/>
              <a:ext cx="2387600" cy="707886"/>
            </a:xfrm>
            <a:prstGeom prst="rect">
              <a:avLst/>
            </a:prstGeom>
            <a:noFill/>
          </p:spPr>
          <p:txBody>
            <a:bodyPr wrap="square" rtlCol="0">
              <a:spAutoFit/>
            </a:bodyPr>
            <a:lstStyle/>
            <a:p>
              <a:r>
                <a:rPr lang="en-US" sz="2000" dirty="0">
                  <a:solidFill>
                    <a:schemeClr val="accent2"/>
                  </a:solidFill>
                </a:rPr>
                <a:t>how much voltage: like, 3 Volts</a:t>
              </a:r>
            </a:p>
          </p:txBody>
        </p:sp>
        <p:cxnSp>
          <p:nvCxnSpPr>
            <p:cNvPr id="28" name="Straight Arrow Connector 27">
              <a:extLst>
                <a:ext uri="{FF2B5EF4-FFF2-40B4-BE49-F238E27FC236}">
                  <a16:creationId xmlns:a16="http://schemas.microsoft.com/office/drawing/2014/main" id="{9D407674-D2CE-4DA6-8089-357E17502D1C}"/>
                </a:ext>
              </a:extLst>
            </p:cNvPr>
            <p:cNvCxnSpPr>
              <a:cxnSpLocks/>
            </p:cNvCxnSpPr>
            <p:nvPr/>
          </p:nvCxnSpPr>
          <p:spPr>
            <a:xfrm flipH="1" flipV="1">
              <a:off x="1171945" y="4510750"/>
              <a:ext cx="852413" cy="76973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1AC560F-90F2-4AFF-A81E-09E727741106}"/>
              </a:ext>
            </a:extLst>
          </p:cNvPr>
          <p:cNvGrpSpPr/>
          <p:nvPr/>
        </p:nvGrpSpPr>
        <p:grpSpPr>
          <a:xfrm>
            <a:off x="1620071" y="5101279"/>
            <a:ext cx="4731905" cy="1015663"/>
            <a:chOff x="1620071" y="5101279"/>
            <a:chExt cx="4731905" cy="1015663"/>
          </a:xfrm>
        </p:grpSpPr>
        <p:sp>
          <p:nvSpPr>
            <p:cNvPr id="31" name="TextBox 30">
              <a:extLst>
                <a:ext uri="{FF2B5EF4-FFF2-40B4-BE49-F238E27FC236}">
                  <a16:creationId xmlns:a16="http://schemas.microsoft.com/office/drawing/2014/main" id="{AACB2592-79E1-4823-A5CB-32AD1C43032C}"/>
                </a:ext>
              </a:extLst>
            </p:cNvPr>
            <p:cNvSpPr txBox="1"/>
            <p:nvPr/>
          </p:nvSpPr>
          <p:spPr>
            <a:xfrm>
              <a:off x="3097153" y="5101279"/>
              <a:ext cx="3254823" cy="1015663"/>
            </a:xfrm>
            <a:prstGeom prst="rect">
              <a:avLst/>
            </a:prstGeom>
            <a:noFill/>
          </p:spPr>
          <p:txBody>
            <a:bodyPr wrap="square" rtlCol="0">
              <a:spAutoFit/>
            </a:bodyPr>
            <a:lstStyle/>
            <a:p>
              <a:r>
                <a:rPr lang="en-US" sz="2000" i="1" dirty="0">
                  <a:solidFill>
                    <a:srgbClr val="006600"/>
                  </a:solidFill>
                </a:rPr>
                <a:t>Capacitance</a:t>
              </a:r>
              <a:r>
                <a:rPr lang="en-US" sz="2000" dirty="0">
                  <a:solidFill>
                    <a:srgbClr val="006600"/>
                  </a:solidFill>
                </a:rPr>
                <a:t> of the cell membrane (mostly, how thick it is). In this case, .33 Farads</a:t>
              </a:r>
              <a:endParaRPr lang="en-US" sz="2000" i="1" dirty="0">
                <a:solidFill>
                  <a:srgbClr val="006600"/>
                </a:solidFill>
              </a:endParaRPr>
            </a:p>
          </p:txBody>
        </p:sp>
        <p:sp>
          <p:nvSpPr>
            <p:cNvPr id="35" name="Freeform: Shape 34">
              <a:extLst>
                <a:ext uri="{FF2B5EF4-FFF2-40B4-BE49-F238E27FC236}">
                  <a16:creationId xmlns:a16="http://schemas.microsoft.com/office/drawing/2014/main" id="{21D056B9-0F1C-4218-84B6-5FCD88E40795}"/>
                </a:ext>
              </a:extLst>
            </p:cNvPr>
            <p:cNvSpPr/>
            <p:nvPr/>
          </p:nvSpPr>
          <p:spPr>
            <a:xfrm>
              <a:off x="1620071" y="5363720"/>
              <a:ext cx="1497805" cy="469338"/>
            </a:xfrm>
            <a:custGeom>
              <a:avLst/>
              <a:gdLst>
                <a:gd name="connsiteX0" fmla="*/ 1497805 w 1497805"/>
                <a:gd name="connsiteY0" fmla="*/ 469338 h 469338"/>
                <a:gd name="connsiteX1" fmla="*/ 243539 w 1497805"/>
                <a:gd name="connsiteY1" fmla="*/ 299405 h 469338"/>
                <a:gd name="connsiteX2" fmla="*/ 778 w 1497805"/>
                <a:gd name="connsiteY2" fmla="*/ 0 h 469338"/>
              </a:gdLst>
              <a:ahLst/>
              <a:cxnLst>
                <a:cxn ang="0">
                  <a:pos x="connsiteX0" y="connsiteY0"/>
                </a:cxn>
                <a:cxn ang="0">
                  <a:pos x="connsiteX1" y="connsiteY1"/>
                </a:cxn>
                <a:cxn ang="0">
                  <a:pos x="connsiteX2" y="connsiteY2"/>
                </a:cxn>
              </a:cxnLst>
              <a:rect l="l" t="t" r="r" b="b"/>
              <a:pathLst>
                <a:path w="1497805" h="469338">
                  <a:moveTo>
                    <a:pt x="1497805" y="469338"/>
                  </a:moveTo>
                  <a:cubicBezTo>
                    <a:pt x="995424" y="423483"/>
                    <a:pt x="493043" y="377628"/>
                    <a:pt x="243539" y="299405"/>
                  </a:cubicBezTo>
                  <a:cubicBezTo>
                    <a:pt x="-5965" y="221182"/>
                    <a:pt x="-2594" y="110591"/>
                    <a:pt x="778" y="0"/>
                  </a:cubicBezTo>
                </a:path>
              </a:pathLst>
            </a:custGeom>
            <a:noFill/>
            <a:ln w="28575">
              <a:solidFill>
                <a:srgbClr val="00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B61035D9-90EF-4F29-9B01-5B7079A5997D}"/>
                  </a:ext>
                </a:extLst>
              </p:cNvPr>
              <p:cNvSpPr txBox="1"/>
              <p:nvPr/>
            </p:nvSpPr>
            <p:spPr>
              <a:xfrm>
                <a:off x="6331789" y="4140679"/>
                <a:ext cx="2137343" cy="463910"/>
              </a:xfrm>
              <a:prstGeom prst="rect">
                <a:avLst/>
              </a:prstGeom>
              <a:noFill/>
            </p:spPr>
            <p:txBody>
              <a:bodyPr wrap="square" rtlCol="0">
                <a:spAutoFit/>
              </a:bodyPr>
              <a:lstStyle/>
              <a:p>
                <a14:m>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3 </m:t>
                        </m:r>
                        <m:r>
                          <a:rPr lang="en-US" sz="1600" b="0" i="1" smtClean="0">
                            <a:latin typeface="Cambria Math" panose="02040503050406030204" pitchFamily="18" charset="0"/>
                          </a:rPr>
                          <m:t>𝐽𝑜𝑢𝑙𝑒𝑠</m:t>
                        </m:r>
                      </m:num>
                      <m:den>
                        <m:r>
                          <a:rPr lang="en-US" sz="1600" b="0" i="1" smtClean="0">
                            <a:latin typeface="Cambria Math" panose="02040503050406030204" pitchFamily="18" charset="0"/>
                          </a:rPr>
                          <m:t>𝐶</m:t>
                        </m:r>
                      </m:den>
                    </m:f>
                    <m:r>
                      <a:rPr lang="en-US" sz="1600" i="1" smtClean="0">
                        <a:latin typeface="Cambria Math" panose="02040503050406030204" pitchFamily="18" charset="0"/>
                        <a:ea typeface="Cambria Math" panose="02040503050406030204" pitchFamily="18" charset="0"/>
                      </a:rPr>
                      <m:t>∙</m:t>
                    </m:r>
                    <m:f>
                      <m:fPr>
                        <m:ctrlPr>
                          <a:rPr lang="en-US" sz="160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𝐶</m:t>
                        </m:r>
                      </m:num>
                      <m:den>
                        <m:r>
                          <a:rPr lang="en-US" sz="1600" b="0" i="1" smtClean="0">
                            <a:latin typeface="Cambria Math" panose="02040503050406030204" pitchFamily="18" charset="0"/>
                            <a:ea typeface="Cambria Math" panose="02040503050406030204" pitchFamily="18" charset="0"/>
                          </a:rPr>
                          <m:t>1</m:t>
                        </m:r>
                      </m:den>
                    </m:f>
                  </m:oMath>
                </a14:m>
                <a:r>
                  <a:rPr lang="en-US" sz="1600" dirty="0"/>
                  <a:t>=6 Joules</a:t>
                </a:r>
              </a:p>
            </p:txBody>
          </p:sp>
        </mc:Choice>
        <mc:Fallback xmlns="">
          <p:sp>
            <p:nvSpPr>
              <p:cNvPr id="30" name="TextBox 29">
                <a:extLst>
                  <a:ext uri="{FF2B5EF4-FFF2-40B4-BE49-F238E27FC236}">
                    <a16:creationId xmlns:a16="http://schemas.microsoft.com/office/drawing/2014/main" id="{B61035D9-90EF-4F29-9B01-5B7079A5997D}"/>
                  </a:ext>
                </a:extLst>
              </p:cNvPr>
              <p:cNvSpPr txBox="1">
                <a:spLocks noRot="1" noChangeAspect="1" noMove="1" noResize="1" noEditPoints="1" noAdjustHandles="1" noChangeArrowheads="1" noChangeShapeType="1" noTextEdit="1"/>
              </p:cNvSpPr>
              <p:nvPr/>
            </p:nvSpPr>
            <p:spPr>
              <a:xfrm>
                <a:off x="6331789" y="4140679"/>
                <a:ext cx="2137343" cy="463910"/>
              </a:xfrm>
              <a:prstGeom prst="rect">
                <a:avLst/>
              </a:prstGeom>
              <a:blipFill>
                <a:blip r:embed="rId3"/>
                <a:stretch>
                  <a:fillRect b="-1316"/>
                </a:stretch>
              </a:blipFill>
            </p:spPr>
            <p:txBody>
              <a:bodyPr/>
              <a:lstStyle/>
              <a:p>
                <a:r>
                  <a:rPr lang="en-US">
                    <a:noFill/>
                  </a:rPr>
                  <a:t> </a:t>
                </a:r>
              </a:p>
            </p:txBody>
          </p:sp>
        </mc:Fallback>
      </mc:AlternateContent>
    </p:spTree>
    <p:extLst>
      <p:ext uri="{BB962C8B-B14F-4D97-AF65-F5344CB8AC3E}">
        <p14:creationId xmlns:p14="http://schemas.microsoft.com/office/powerpoint/2010/main" val="30468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fade">
                                      <p:cBhvr>
                                        <p:cTn id="12" dur="500"/>
                                        <p:tgtEl>
                                          <p:spTgt spid="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grpId="0" nodeType="clickEffect">
                                  <p:stCondLst>
                                    <p:cond delay="0"/>
                                  </p:stCondLst>
                                  <p:childTnLst>
                                    <p:animMotion origin="layout" path="M -3.05556E-6 1.11111E-6 L 0.49393 1.11111E-6 " pathEditMode="relative" rAng="0" ptsTypes="AA">
                                      <p:cBhvr>
                                        <p:cTn id="16" dur="1000" fill="hold"/>
                                        <p:tgtEl>
                                          <p:spTgt spid="8"/>
                                        </p:tgtEl>
                                        <p:attrNameLst>
                                          <p:attrName>ppt_x</p:attrName>
                                          <p:attrName>ppt_y</p:attrName>
                                        </p:attrNameLst>
                                      </p:cBhvr>
                                      <p:rCtr x="24688" y="0"/>
                                    </p:animMotion>
                                  </p:childTnLst>
                                </p:cTn>
                              </p:par>
                              <p:par>
                                <p:cTn id="17" presetID="1" presetClass="exit" presetSubtype="0" fill="hold" nodeType="withEffect">
                                  <p:stCondLst>
                                    <p:cond delay="0"/>
                                  </p:stCondLst>
                                  <p:childTnLst>
                                    <p:set>
                                      <p:cBhvr>
                                        <p:cTn id="18" dur="1" fill="hold">
                                          <p:stCondLst>
                                            <p:cond delay="0"/>
                                          </p:stCondLst>
                                        </p:cTn>
                                        <p:tgtEl>
                                          <p:spTgt spid="2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8"/>
                                        </p:tgtEl>
                                      </p:cBhvr>
                                    </p:animEffect>
                                    <p:set>
                                      <p:cBhvr>
                                        <p:cTn id="23" dur="1" fill="hold">
                                          <p:stCondLst>
                                            <p:cond delay="499"/>
                                          </p:stCondLst>
                                        </p:cTn>
                                        <p:tgtEl>
                                          <p:spTgt spid="8"/>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35" presetClass="path" presetSubtype="0" accel="50000" decel="50000" fill="hold" nodeType="clickEffect">
                                  <p:stCondLst>
                                    <p:cond delay="0"/>
                                  </p:stCondLst>
                                  <p:childTnLst>
                                    <p:animMotion origin="layout" path="M 2.22222E-6 -2.96296E-6 L -0.49271 -2.96296E-6 " pathEditMode="relative" rAng="0" ptsTypes="AA">
                                      <p:cBhvr>
                                        <p:cTn id="30" dur="2000" fill="hold"/>
                                        <p:tgtEl>
                                          <p:spTgt spid="22"/>
                                        </p:tgtEl>
                                        <p:attrNameLst>
                                          <p:attrName>ppt_x</p:attrName>
                                          <p:attrName>ppt_y</p:attrName>
                                        </p:attrNameLst>
                                      </p:cBhvr>
                                      <p:rCtr x="-24635" y="0"/>
                                    </p:animMotion>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p:txBody>
          <a:bodyPr/>
          <a:lstStyle/>
          <a:p>
            <a:r>
              <a:rPr lang="en-US" dirty="0"/>
              <a:t>Current</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829733" y="3149600"/>
            <a:ext cx="7848600" cy="3098800"/>
          </a:xfrm>
        </p:spPr>
        <p:txBody>
          <a:bodyPr/>
          <a:lstStyle/>
          <a:p>
            <a:r>
              <a:rPr lang="en-US" sz="2400" dirty="0"/>
              <a:t>Say we have an observer (that’s the eye!) sitting in the middle and counting how many ions pass by</a:t>
            </a:r>
          </a:p>
          <a:p>
            <a:pPr lvl="1"/>
            <a:r>
              <a:rPr lang="en-US" sz="2000" dirty="0"/>
              <a:t>the number of ions that pass by every second is called </a:t>
            </a:r>
            <a:r>
              <a:rPr lang="en-US" sz="2000" i="1" dirty="0"/>
              <a:t>current</a:t>
            </a:r>
          </a:p>
          <a:p>
            <a:pPr lvl="1"/>
            <a:r>
              <a:rPr lang="en-US" sz="2000" dirty="0"/>
              <a:t>the current per m</a:t>
            </a:r>
            <a:r>
              <a:rPr lang="en-US" sz="2000" baseline="30000" dirty="0"/>
              <a:t>2</a:t>
            </a:r>
            <a:r>
              <a:rPr lang="en-US" sz="2000" dirty="0"/>
              <a:t> of cross-sectional area is called </a:t>
            </a:r>
            <a:r>
              <a:rPr lang="en-US" sz="2000" i="1" dirty="0"/>
              <a:t>flux</a:t>
            </a:r>
          </a:p>
          <a:p>
            <a:pPr lvl="1"/>
            <a:r>
              <a:rPr lang="en-US" sz="2000" dirty="0"/>
              <a:t>the unit of current is an </a:t>
            </a:r>
            <a:r>
              <a:rPr lang="en-US" sz="2000" i="1" dirty="0"/>
              <a:t>Ampere</a:t>
            </a:r>
            <a:r>
              <a:rPr lang="en-US" sz="2000" dirty="0"/>
              <a:t> (from Andr</a:t>
            </a:r>
            <a:r>
              <a:rPr lang="en-US" sz="2000" dirty="0">
                <a:latin typeface="Times New Roman" panose="02020603050405020304" pitchFamily="18" charset="0"/>
                <a:cs typeface="Times New Roman" panose="02020603050405020304" pitchFamily="18" charset="0"/>
              </a:rPr>
              <a:t>é</a:t>
            </a:r>
            <a:r>
              <a:rPr lang="en-US" sz="2000" dirty="0"/>
              <a:t>-Marie Ampere)</a:t>
            </a:r>
          </a:p>
          <a:p>
            <a:pPr lvl="1"/>
            <a:r>
              <a:rPr lang="en-US" sz="2000" dirty="0"/>
              <a:t>1 A ≡ 1 C/s</a:t>
            </a:r>
          </a:p>
          <a:p>
            <a:r>
              <a:rPr lang="en-US" sz="2400" dirty="0"/>
              <a:t>What are the units of flux?</a:t>
            </a:r>
          </a:p>
          <a:p>
            <a:pPr lvl="1"/>
            <a:r>
              <a:rPr lang="en-US" sz="2000" dirty="0"/>
              <a:t>A/m</a:t>
            </a:r>
            <a:r>
              <a:rPr lang="en-US" sz="2000" baseline="30000" dirty="0"/>
              <a:t>2</a:t>
            </a:r>
            <a:endParaRPr lang="en-US" sz="2000" dirty="0"/>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897463" y="2281766"/>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7247467" y="2281766"/>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E1AFDE5C-C971-46EF-A88E-E41B6B81D65A}"/>
              </a:ext>
            </a:extLst>
          </p:cNvPr>
          <p:cNvSpPr/>
          <p:nvPr/>
        </p:nvSpPr>
        <p:spPr>
          <a:xfrm>
            <a:off x="2006596" y="2281766"/>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pic>
        <p:nvPicPr>
          <p:cNvPr id="12" name="Graphic 11" descr="Eye">
            <a:extLst>
              <a:ext uri="{FF2B5EF4-FFF2-40B4-BE49-F238E27FC236}">
                <a16:creationId xmlns:a16="http://schemas.microsoft.com/office/drawing/2014/main" id="{29ABC5B6-C84A-4D69-B736-D4A70DEDAC1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47066" y="1219200"/>
            <a:ext cx="914400" cy="914400"/>
          </a:xfrm>
          <a:prstGeom prst="rect">
            <a:avLst/>
          </a:prstGeom>
        </p:spPr>
      </p:pic>
      <p:cxnSp>
        <p:nvCxnSpPr>
          <p:cNvPr id="16" name="Straight Arrow Connector 15">
            <a:extLst>
              <a:ext uri="{FF2B5EF4-FFF2-40B4-BE49-F238E27FC236}">
                <a16:creationId xmlns:a16="http://schemas.microsoft.com/office/drawing/2014/main" id="{C0174B72-D260-47BB-8798-EBCCBA3D867E}"/>
              </a:ext>
            </a:extLst>
          </p:cNvPr>
          <p:cNvCxnSpPr/>
          <p:nvPr/>
        </p:nvCxnSpPr>
        <p:spPr>
          <a:xfrm>
            <a:off x="4512733" y="1989667"/>
            <a:ext cx="0" cy="5080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2E04B063-5866-4D74-8669-54A8C11CA917}"/>
              </a:ext>
            </a:extLst>
          </p:cNvPr>
          <p:cNvSpPr/>
          <p:nvPr/>
        </p:nvSpPr>
        <p:spPr>
          <a:xfrm>
            <a:off x="5929745" y="5135418"/>
            <a:ext cx="1856510" cy="1246891"/>
          </a:xfrm>
          <a:prstGeom prst="ellips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815BDAFC-0459-4DA9-BA63-79021C132FB1}"/>
              </a:ext>
            </a:extLst>
          </p:cNvPr>
          <p:cNvCxnSpPr>
            <a:cxnSpLocks/>
          </p:cNvCxnSpPr>
          <p:nvPr/>
        </p:nvCxnSpPr>
        <p:spPr>
          <a:xfrm flipV="1">
            <a:off x="7652327" y="5488041"/>
            <a:ext cx="280940" cy="9995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F8EB7CB-3A16-442A-81CF-F5B3359AFC33}"/>
              </a:ext>
            </a:extLst>
          </p:cNvPr>
          <p:cNvCxnSpPr>
            <a:cxnSpLocks/>
          </p:cNvCxnSpPr>
          <p:nvPr/>
        </p:nvCxnSpPr>
        <p:spPr>
          <a:xfrm flipV="1">
            <a:off x="7652327" y="5795818"/>
            <a:ext cx="280940" cy="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541B810-50FC-4A30-AF9E-AAAB93BDFFE6}"/>
              </a:ext>
            </a:extLst>
          </p:cNvPr>
          <p:cNvCxnSpPr>
            <a:cxnSpLocks/>
          </p:cNvCxnSpPr>
          <p:nvPr/>
        </p:nvCxnSpPr>
        <p:spPr>
          <a:xfrm>
            <a:off x="7592292" y="5985165"/>
            <a:ext cx="193963" cy="12930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76FF796-A10F-4FE7-AFC3-D88BD13960AC}"/>
              </a:ext>
            </a:extLst>
          </p:cNvPr>
          <p:cNvCxnSpPr>
            <a:cxnSpLocks/>
          </p:cNvCxnSpPr>
          <p:nvPr/>
        </p:nvCxnSpPr>
        <p:spPr>
          <a:xfrm flipV="1">
            <a:off x="7509165" y="5237029"/>
            <a:ext cx="143162" cy="1754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AB08788-1CE5-49FB-8FE4-AC00B9880D6C}"/>
              </a:ext>
            </a:extLst>
          </p:cNvPr>
          <p:cNvCxnSpPr>
            <a:cxnSpLocks/>
          </p:cNvCxnSpPr>
          <p:nvPr/>
        </p:nvCxnSpPr>
        <p:spPr>
          <a:xfrm>
            <a:off x="7185888" y="6253015"/>
            <a:ext cx="73117" cy="22206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1181753-DC7D-4D73-B7DB-76F3F79CEF21}"/>
              </a:ext>
            </a:extLst>
          </p:cNvPr>
          <p:cNvCxnSpPr>
            <a:cxnSpLocks/>
          </p:cNvCxnSpPr>
          <p:nvPr/>
        </p:nvCxnSpPr>
        <p:spPr>
          <a:xfrm>
            <a:off x="7365996" y="6174510"/>
            <a:ext cx="137778" cy="175482"/>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07679005-DBEB-4B32-A339-5A2FFDCCA12C}"/>
              </a:ext>
            </a:extLst>
          </p:cNvPr>
          <p:cNvCxnSpPr>
            <a:cxnSpLocks/>
          </p:cNvCxnSpPr>
          <p:nvPr/>
        </p:nvCxnSpPr>
        <p:spPr>
          <a:xfrm>
            <a:off x="7005781" y="6285343"/>
            <a:ext cx="73117" cy="22206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67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4.44444E-6 -1.48148E-6 L 0.49393 -1.48148E-6 " pathEditMode="relative" rAng="0" ptsTypes="AA">
                                      <p:cBhvr>
                                        <p:cTn id="6" dur="2000" fill="hold"/>
                                        <p:tgtEl>
                                          <p:spTgt spid="8"/>
                                        </p:tgtEl>
                                        <p:attrNameLst>
                                          <p:attrName>ppt_x</p:attrName>
                                          <p:attrName>ppt_y</p:attrName>
                                        </p:attrNameLst>
                                      </p:cBhvr>
                                      <p:rCtr x="24688"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500"/>
                                        <p:tgtEl>
                                          <p:spTgt spid="3">
                                            <p:txEl>
                                              <p:pRg st="5" end="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F3CF-86E0-48B4-86F0-615C6938A6BD}"/>
              </a:ext>
            </a:extLst>
          </p:cNvPr>
          <p:cNvSpPr>
            <a:spLocks noGrp="1"/>
          </p:cNvSpPr>
          <p:nvPr>
            <p:ph type="title"/>
          </p:nvPr>
        </p:nvSpPr>
        <p:spPr/>
        <p:txBody>
          <a:bodyPr/>
          <a:lstStyle/>
          <a:p>
            <a:r>
              <a:rPr lang="en-US" dirty="0"/>
              <a:t>End of electricity primer</a:t>
            </a:r>
          </a:p>
        </p:txBody>
      </p:sp>
      <p:sp>
        <p:nvSpPr>
          <p:cNvPr id="3" name="Content Placeholder 2">
            <a:extLst>
              <a:ext uri="{FF2B5EF4-FFF2-40B4-BE49-F238E27FC236}">
                <a16:creationId xmlns:a16="http://schemas.microsoft.com/office/drawing/2014/main" id="{11EEB408-83EA-4472-960F-81A020796F10}"/>
              </a:ext>
            </a:extLst>
          </p:cNvPr>
          <p:cNvSpPr>
            <a:spLocks noGrp="1"/>
          </p:cNvSpPr>
          <p:nvPr>
            <p:ph idx="1"/>
          </p:nvPr>
        </p:nvSpPr>
        <p:spPr>
          <a:xfrm>
            <a:off x="619811" y="1676400"/>
            <a:ext cx="7581507" cy="4419600"/>
          </a:xfrm>
        </p:spPr>
        <p:txBody>
          <a:bodyPr/>
          <a:lstStyle/>
          <a:p>
            <a:r>
              <a:rPr lang="en-US" dirty="0"/>
              <a:t>That’s electricity in a nutshell</a:t>
            </a:r>
          </a:p>
          <a:p>
            <a:pPr lvl="1">
              <a:spcBef>
                <a:spcPts val="0"/>
              </a:spcBef>
            </a:pPr>
            <a:r>
              <a:rPr lang="en-US" dirty="0"/>
              <a:t>It’s very useful for everything from washing machines to cell phones</a:t>
            </a:r>
          </a:p>
          <a:p>
            <a:pPr lvl="1">
              <a:spcBef>
                <a:spcPts val="0"/>
              </a:spcBef>
            </a:pPr>
            <a:r>
              <a:rPr lang="en-US" dirty="0"/>
              <a:t>And…most cells in our body create voltage</a:t>
            </a:r>
          </a:p>
          <a:p>
            <a:pPr>
              <a:spcBef>
                <a:spcPts val="600"/>
              </a:spcBef>
            </a:pPr>
            <a:r>
              <a:rPr lang="en-US" dirty="0"/>
              <a:t>The big takeaways</a:t>
            </a:r>
          </a:p>
          <a:p>
            <a:pPr lvl="1">
              <a:spcBef>
                <a:spcPts val="0"/>
              </a:spcBef>
            </a:pPr>
            <a:r>
              <a:rPr lang="en-US" dirty="0"/>
              <a:t>Intuitively, what is charge, voltage, current and flux</a:t>
            </a:r>
          </a:p>
          <a:p>
            <a:pPr lvl="1">
              <a:spcBef>
                <a:spcPts val="0"/>
              </a:spcBef>
            </a:pPr>
            <a:r>
              <a:rPr lang="en-US" dirty="0"/>
              <a:t>Opposite charges attract, like charges repel</a:t>
            </a:r>
          </a:p>
          <a:p>
            <a:pPr lvl="1">
              <a:spcBef>
                <a:spcPts val="0"/>
              </a:spcBef>
            </a:pPr>
            <a:r>
              <a:rPr lang="en-US" dirty="0"/>
              <a:t>Q=CV</a:t>
            </a:r>
          </a:p>
          <a:p>
            <a:pPr lvl="1">
              <a:spcBef>
                <a:spcPts val="0"/>
              </a:spcBef>
            </a:pPr>
            <a:endParaRPr lang="en-US" dirty="0"/>
          </a:p>
          <a:p>
            <a:pPr>
              <a:spcBef>
                <a:spcPts val="0"/>
              </a:spcBef>
            </a:pPr>
            <a:endParaRPr lang="en-US" dirty="0"/>
          </a:p>
          <a:p>
            <a:pPr>
              <a:spcBef>
                <a:spcPts val="0"/>
              </a:spcBef>
            </a:pPr>
            <a:endParaRPr lang="en-US" dirty="0"/>
          </a:p>
          <a:p>
            <a:endParaRPr lang="en-US" dirty="0"/>
          </a:p>
        </p:txBody>
      </p:sp>
      <p:sp>
        <p:nvSpPr>
          <p:cNvPr id="4" name="Footer Placeholder 3">
            <a:extLst>
              <a:ext uri="{FF2B5EF4-FFF2-40B4-BE49-F238E27FC236}">
                <a16:creationId xmlns:a16="http://schemas.microsoft.com/office/drawing/2014/main" id="{D6283675-E402-4762-A753-F148AC61CB76}"/>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153176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72D3-FD46-432C-B7B0-4A4654E63EB7}"/>
              </a:ext>
            </a:extLst>
          </p:cNvPr>
          <p:cNvSpPr>
            <a:spLocks noGrp="1"/>
          </p:cNvSpPr>
          <p:nvPr>
            <p:ph type="title"/>
          </p:nvPr>
        </p:nvSpPr>
        <p:spPr/>
        <p:txBody>
          <a:bodyPr/>
          <a:lstStyle/>
          <a:p>
            <a:r>
              <a:rPr lang="en-US" dirty="0"/>
              <a:t>Outline for this section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97EBB0-3A51-478E-B2EE-77DBF7C7D5A5}"/>
                  </a:ext>
                </a:extLst>
              </p:cNvPr>
              <p:cNvSpPr>
                <a:spLocks noGrp="1"/>
              </p:cNvSpPr>
              <p:nvPr>
                <p:ph idx="1"/>
              </p:nvPr>
            </p:nvSpPr>
            <p:spPr>
              <a:xfrm>
                <a:off x="246888" y="1676400"/>
                <a:ext cx="8074152" cy="4419600"/>
              </a:xfrm>
            </p:spPr>
            <p:txBody>
              <a:bodyPr/>
              <a:lstStyle/>
              <a:p>
                <a:r>
                  <a:rPr lang="en-US" sz="2400" dirty="0"/>
                  <a:t>Primer on Q, I, V, C</a:t>
                </a:r>
              </a:p>
              <a:p>
                <a:r>
                  <a:rPr lang="en-US" sz="2400" dirty="0"/>
                  <a:t>Diffusion current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𝑗</m:t>
                        </m:r>
                      </m:e>
                      <m:sub>
                        <m:r>
                          <a:rPr lang="en-US" sz="2400" i="1">
                            <a:latin typeface="Cambria Math" panose="02040503050406030204" pitchFamily="18" charset="0"/>
                          </a:rPr>
                          <m:t>𝑁𝑎</m:t>
                        </m:r>
                      </m:sub>
                    </m:sSub>
                    <m:r>
                      <a:rPr lang="en-US" sz="2400" i="1">
                        <a:latin typeface="Cambria Math" panose="02040503050406030204" pitchFamily="18" charset="0"/>
                      </a:rPr>
                      <m:t>=−</m:t>
                    </m:r>
                    <m:r>
                      <a:rPr lang="en-US" sz="2400" i="1">
                        <a:latin typeface="Cambria Math" panose="02040503050406030204" pitchFamily="18" charset="0"/>
                      </a:rPr>
                      <m:t>𝐷</m:t>
                    </m:r>
                    <m:f>
                      <m:fPr>
                        <m:ctrlPr>
                          <a:rPr lang="en-US" sz="2400" i="1">
                            <a:latin typeface="Cambria Math" panose="02040503050406030204" pitchFamily="18" charset="0"/>
                          </a:rPr>
                        </m:ctrlPr>
                      </m:fPr>
                      <m:num>
                        <m:r>
                          <a:rPr lang="en-US" sz="2400" i="1">
                            <a:latin typeface="Cambria Math" panose="02040503050406030204" pitchFamily="18" charset="0"/>
                          </a:rPr>
                          <m:t>𝑑</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num>
                      <m:den>
                        <m:r>
                          <a:rPr lang="en-US" sz="2400" i="1">
                            <a:latin typeface="Cambria Math" panose="02040503050406030204" pitchFamily="18" charset="0"/>
                          </a:rPr>
                          <m:t>𝑑𝑥</m:t>
                        </m:r>
                      </m:den>
                    </m:f>
                    <m:r>
                      <a:rPr lang="en-US" sz="2400" i="1">
                        <a:latin typeface="Cambria Math" panose="02040503050406030204" pitchFamily="18" charset="0"/>
                      </a:rPr>
                      <m:t> </m:t>
                    </m:r>
                  </m:oMath>
                </a14:m>
                <a:r>
                  <a:rPr lang="en-US" sz="2400" dirty="0"/>
                  <a:t>)</a:t>
                </a:r>
              </a:p>
              <a:p>
                <a:r>
                  <a:rPr lang="en-US" sz="2400" dirty="0"/>
                  <a:t>Drift current (</a:t>
                </a:r>
                <a:r>
                  <a:rPr lang="en-US" sz="2400" i="1" dirty="0" err="1"/>
                  <a:t>j</a:t>
                </a:r>
                <a:r>
                  <a:rPr lang="en-US" sz="2400" baseline="-25000" dirty="0" err="1"/>
                  <a:t>drift</a:t>
                </a:r>
                <a:r>
                  <a:rPr lang="en-US" sz="2400" dirty="0"/>
                  <a:t> = </a:t>
                </a:r>
                <a:r>
                  <a:rPr lang="en-US" sz="2400" i="1" dirty="0" err="1"/>
                  <a:t>kV</a:t>
                </a:r>
                <a:r>
                  <a:rPr lang="en-US" sz="2400" baseline="-25000" dirty="0" err="1"/>
                  <a:t>mem</a:t>
                </a:r>
                <a:r>
                  <a:rPr lang="en-US" sz="2400" dirty="0"/>
                  <a:t>)</a:t>
                </a:r>
              </a:p>
              <a:p>
                <a:r>
                  <a:rPr lang="en-US" sz="2400" dirty="0"/>
                  <a:t>Diffusion + drift = Nernst (</a:t>
                </a: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𝑉</m:t>
                        </m:r>
                      </m:e>
                      <m:sub>
                        <m:r>
                          <a:rPr lang="en-US" sz="2400" i="1">
                            <a:latin typeface="Cambria Math" panose="02040503050406030204" pitchFamily="18" charset="0"/>
                            <a:ea typeface="Cambria Math" panose="02040503050406030204" pitchFamily="18" charset="0"/>
                          </a:rPr>
                          <m:t>𝑚𝑒𝑚</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𝑁𝑎</m:t>
                        </m:r>
                      </m:sub>
                    </m:sSub>
                    <m:r>
                      <a:rPr lang="en-US" sz="2400">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𝑁𝑎</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𝑙𝑛</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𝑒𝑥𝑡</m:t>
                            </m:r>
                          </m:sub>
                        </m:sSub>
                      </m:num>
                      <m:den>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𝑖𝑛𝑡</m:t>
                            </m:r>
                          </m:sub>
                        </m:sSub>
                      </m:den>
                    </m:f>
                  </m:oMath>
                </a14:m>
                <a:r>
                  <a:rPr lang="en-US" sz="2400" dirty="0"/>
                  <a:t>)</a:t>
                </a:r>
              </a:p>
              <a:p>
                <a:r>
                  <a:rPr lang="en-US" sz="2400" dirty="0"/>
                  <a:t>Ion pumps</a:t>
                </a:r>
              </a:p>
              <a:p>
                <a:r>
                  <a:rPr lang="en-US" sz="2400" dirty="0"/>
                  <a:t>Electrical model of a cell (</a:t>
                </a:r>
                <a:r>
                  <a:rPr lang="en-US" sz="2400" i="1" dirty="0" err="1"/>
                  <a:t>j</a:t>
                </a:r>
                <a:r>
                  <a:rPr lang="en-US" sz="2400" baseline="-25000" dirty="0" err="1"/>
                  <a:t>total,Na</a:t>
                </a:r>
                <a:r>
                  <a:rPr lang="en-US" sz="2400" dirty="0"/>
                  <a:t> = </a:t>
                </a:r>
                <a:r>
                  <a:rPr lang="en-US" sz="2400" i="1" dirty="0" err="1"/>
                  <a:t>g</a:t>
                </a:r>
                <a:r>
                  <a:rPr lang="en-US" sz="2400" baseline="-25000" dirty="0" err="1"/>
                  <a:t>Na</a:t>
                </a:r>
                <a:r>
                  <a:rPr lang="en-US" sz="2400" dirty="0"/>
                  <a:t> (</a:t>
                </a:r>
                <a:r>
                  <a:rPr lang="en-US" sz="2400" i="1" dirty="0" err="1"/>
                  <a:t>V</a:t>
                </a:r>
                <a:r>
                  <a:rPr lang="en-US" sz="2400" baseline="-25000" dirty="0" err="1"/>
                  <a:t>mem</a:t>
                </a:r>
                <a:r>
                  <a:rPr lang="en-US" sz="2400" dirty="0" err="1"/>
                  <a:t>-</a:t>
                </a:r>
                <a:r>
                  <a:rPr lang="en-US" sz="2400" i="1" dirty="0" err="1"/>
                  <a:t>V</a:t>
                </a:r>
                <a:r>
                  <a:rPr lang="en-US" sz="2400" baseline="30000" dirty="0" err="1"/>
                  <a:t>N</a:t>
                </a:r>
                <a:r>
                  <a:rPr lang="en-US" sz="2400" baseline="-25000" dirty="0" err="1"/>
                  <a:t>Na</a:t>
                </a:r>
                <a:r>
                  <a:rPr lang="en-US" sz="2400" dirty="0"/>
                  <a:t>) + </a:t>
                </a:r>
                <a:r>
                  <a:rPr lang="en-US" sz="2400" i="1" dirty="0" err="1"/>
                  <a:t>j</a:t>
                </a:r>
                <a:r>
                  <a:rPr lang="en-US" sz="2400" baseline="-25000" dirty="0" err="1"/>
                  <a:t>pump,Na</a:t>
                </a:r>
                <a:r>
                  <a:rPr lang="en-US" sz="2400" dirty="0"/>
                  <a:t>)</a:t>
                </a:r>
              </a:p>
            </p:txBody>
          </p:sp>
        </mc:Choice>
        <mc:Fallback xmlns="">
          <p:sp>
            <p:nvSpPr>
              <p:cNvPr id="3" name="Content Placeholder 2">
                <a:extLst>
                  <a:ext uri="{FF2B5EF4-FFF2-40B4-BE49-F238E27FC236}">
                    <a16:creationId xmlns:a16="http://schemas.microsoft.com/office/drawing/2014/main" id="{A697EBB0-3A51-478E-B2EE-77DBF7C7D5A5}"/>
                  </a:ext>
                </a:extLst>
              </p:cNvPr>
              <p:cNvSpPr>
                <a:spLocks noGrp="1" noRot="1" noChangeAspect="1" noMove="1" noResize="1" noEditPoints="1" noAdjustHandles="1" noChangeArrowheads="1" noChangeShapeType="1" noTextEdit="1"/>
              </p:cNvSpPr>
              <p:nvPr>
                <p:ph idx="1"/>
              </p:nvPr>
            </p:nvSpPr>
            <p:spPr>
              <a:xfrm>
                <a:off x="246888" y="1676400"/>
                <a:ext cx="8074152" cy="4419600"/>
              </a:xfrm>
              <a:blipFill>
                <a:blip r:embed="rId2"/>
                <a:stretch>
                  <a:fillRect l="-1057" t="-1103" r="-22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1BB9554-C3A6-43E9-9EEF-4B134805983A}"/>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5DF1D507-62A5-47A0-B2B0-7335B6670B32}"/>
              </a:ext>
            </a:extLst>
          </p:cNvPr>
          <p:cNvSpPr/>
          <p:nvPr/>
        </p:nvSpPr>
        <p:spPr>
          <a:xfrm>
            <a:off x="192024" y="2179320"/>
            <a:ext cx="5440680" cy="582168"/>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9973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0BA7-0344-49EE-AF98-01C91F97D5CC}"/>
              </a:ext>
            </a:extLst>
          </p:cNvPr>
          <p:cNvSpPr>
            <a:spLocks noGrp="1"/>
          </p:cNvSpPr>
          <p:nvPr>
            <p:ph type="title"/>
          </p:nvPr>
        </p:nvSpPr>
        <p:spPr/>
        <p:txBody>
          <a:bodyPr/>
          <a:lstStyle/>
          <a:p>
            <a:r>
              <a:rPr lang="en-US" dirty="0"/>
              <a:t>Diffusion</a:t>
            </a:r>
          </a:p>
        </p:txBody>
      </p:sp>
      <p:sp>
        <p:nvSpPr>
          <p:cNvPr id="3" name="Content Placeholder 2">
            <a:extLst>
              <a:ext uri="{FF2B5EF4-FFF2-40B4-BE49-F238E27FC236}">
                <a16:creationId xmlns:a16="http://schemas.microsoft.com/office/drawing/2014/main" id="{05782ACB-04A4-4F69-8F66-94983FEFD635}"/>
              </a:ext>
            </a:extLst>
          </p:cNvPr>
          <p:cNvSpPr>
            <a:spLocks noGrp="1"/>
          </p:cNvSpPr>
          <p:nvPr>
            <p:ph idx="1"/>
          </p:nvPr>
        </p:nvSpPr>
        <p:spPr/>
        <p:txBody>
          <a:bodyPr/>
          <a:lstStyle/>
          <a:p>
            <a:r>
              <a:rPr lang="en-US" dirty="0"/>
              <a:t>“(In the nanoworld), everything is dancing,” Philip Nelson, </a:t>
            </a:r>
            <a:r>
              <a:rPr lang="en-US" i="1" dirty="0"/>
              <a:t>Biological Physics</a:t>
            </a:r>
            <a:endParaRPr lang="en-US" dirty="0"/>
          </a:p>
          <a:p>
            <a:r>
              <a:rPr lang="en-US" dirty="0"/>
              <a:t>Particles move randomly; on average, they move from high concentration to low concentration</a:t>
            </a:r>
          </a:p>
          <a:p>
            <a:endParaRPr lang="en-US" dirty="0"/>
          </a:p>
        </p:txBody>
      </p:sp>
      <p:sp>
        <p:nvSpPr>
          <p:cNvPr id="4" name="Footer Placeholder 3">
            <a:extLst>
              <a:ext uri="{FF2B5EF4-FFF2-40B4-BE49-F238E27FC236}">
                <a16:creationId xmlns:a16="http://schemas.microsoft.com/office/drawing/2014/main" id="{8E31BEDC-51B3-4B89-924D-C51522BC2424}"/>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312535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41EA2-E5A1-440A-BBF7-FB047BEE8DC4}"/>
              </a:ext>
            </a:extLst>
          </p:cNvPr>
          <p:cNvSpPr>
            <a:spLocks noGrp="1"/>
          </p:cNvSpPr>
          <p:nvPr>
            <p:ph type="title"/>
          </p:nvPr>
        </p:nvSpPr>
        <p:spPr/>
        <p:txBody>
          <a:bodyPr/>
          <a:lstStyle/>
          <a:p>
            <a:r>
              <a:rPr lang="en-US" dirty="0"/>
              <a:t>Big picture of the course</a:t>
            </a:r>
          </a:p>
        </p:txBody>
      </p:sp>
      <p:sp>
        <p:nvSpPr>
          <p:cNvPr id="3" name="Content Placeholder 2">
            <a:extLst>
              <a:ext uri="{FF2B5EF4-FFF2-40B4-BE49-F238E27FC236}">
                <a16:creationId xmlns:a16="http://schemas.microsoft.com/office/drawing/2014/main" id="{EBFCE431-A316-4FC0-8AF3-D404C161E888}"/>
              </a:ext>
            </a:extLst>
          </p:cNvPr>
          <p:cNvSpPr>
            <a:spLocks noGrp="1"/>
          </p:cNvSpPr>
          <p:nvPr>
            <p:ph idx="1"/>
          </p:nvPr>
        </p:nvSpPr>
        <p:spPr/>
        <p:txBody>
          <a:bodyPr/>
          <a:lstStyle/>
          <a:p>
            <a:r>
              <a:rPr lang="en-US" dirty="0"/>
              <a:t>Where does bioelectricity come from?</a:t>
            </a:r>
          </a:p>
          <a:p>
            <a:r>
              <a:rPr lang="en-US" dirty="0"/>
              <a:t>Neurons and working with the nervous system</a:t>
            </a:r>
          </a:p>
          <a:p>
            <a:r>
              <a:rPr lang="en-US" dirty="0"/>
              <a:t>Cardiac bioelectricity</a:t>
            </a:r>
          </a:p>
          <a:p>
            <a:r>
              <a:rPr lang="en-US" dirty="0"/>
              <a:t>Worms</a:t>
            </a:r>
          </a:p>
        </p:txBody>
      </p:sp>
      <p:sp>
        <p:nvSpPr>
          <p:cNvPr id="4" name="Footer Placeholder 3">
            <a:extLst>
              <a:ext uri="{FF2B5EF4-FFF2-40B4-BE49-F238E27FC236}">
                <a16:creationId xmlns:a16="http://schemas.microsoft.com/office/drawing/2014/main" id="{14E3BD7B-8458-45C8-871C-FBDAA3E4015E}"/>
              </a:ext>
            </a:extLst>
          </p:cNvPr>
          <p:cNvSpPr>
            <a:spLocks noGrp="1"/>
          </p:cNvSpPr>
          <p:nvPr>
            <p:ph type="ftr" sz="quarter" idx="11"/>
          </p:nvPr>
        </p:nvSpPr>
        <p:spPr/>
        <p:txBody>
          <a:bodyPr/>
          <a:lstStyle/>
          <a:p>
            <a:pPr>
              <a:defRPr/>
            </a:pPr>
            <a:r>
              <a:rPr lang="en-US"/>
              <a:t>EE 123 Joel Grodstein</a:t>
            </a:r>
            <a:endParaRPr lang="en-US" dirty="0"/>
          </a:p>
        </p:txBody>
      </p:sp>
      <p:sp>
        <p:nvSpPr>
          <p:cNvPr id="5" name="Rectangle 4">
            <a:extLst>
              <a:ext uri="{FF2B5EF4-FFF2-40B4-BE49-F238E27FC236}">
                <a16:creationId xmlns:a16="http://schemas.microsoft.com/office/drawing/2014/main" id="{041E2B69-E4B6-4750-B290-80ED5391C427}"/>
              </a:ext>
            </a:extLst>
          </p:cNvPr>
          <p:cNvSpPr/>
          <p:nvPr/>
        </p:nvSpPr>
        <p:spPr>
          <a:xfrm>
            <a:off x="566928" y="1676400"/>
            <a:ext cx="7141464" cy="554736"/>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836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C207-CB31-4ACF-AB84-06E6773DA037}"/>
              </a:ext>
            </a:extLst>
          </p:cNvPr>
          <p:cNvSpPr>
            <a:spLocks noGrp="1"/>
          </p:cNvSpPr>
          <p:nvPr>
            <p:ph type="title"/>
          </p:nvPr>
        </p:nvSpPr>
        <p:spPr/>
        <p:txBody>
          <a:bodyPr/>
          <a:lstStyle/>
          <a:p>
            <a:r>
              <a:rPr lang="en-US" dirty="0"/>
              <a:t>Diffusion</a:t>
            </a:r>
          </a:p>
        </p:txBody>
      </p:sp>
      <p:sp>
        <p:nvSpPr>
          <p:cNvPr id="3" name="Content Placeholder 2">
            <a:extLst>
              <a:ext uri="{FF2B5EF4-FFF2-40B4-BE49-F238E27FC236}">
                <a16:creationId xmlns:a16="http://schemas.microsoft.com/office/drawing/2014/main" id="{45BB5E23-08AD-4C6C-8040-EFD3C99874B0}"/>
              </a:ext>
            </a:extLst>
          </p:cNvPr>
          <p:cNvSpPr>
            <a:spLocks noGrp="1"/>
          </p:cNvSpPr>
          <p:nvPr>
            <p:ph idx="1"/>
          </p:nvPr>
        </p:nvSpPr>
        <p:spPr>
          <a:xfrm>
            <a:off x="592665" y="2492822"/>
            <a:ext cx="8034865" cy="1819726"/>
          </a:xfrm>
        </p:spPr>
        <p:txBody>
          <a:bodyPr/>
          <a:lstStyle/>
          <a:p>
            <a:r>
              <a:rPr lang="en-US" sz="2000" dirty="0"/>
              <a:t>Intuition:</a:t>
            </a:r>
          </a:p>
          <a:p>
            <a:pPr lvl="1">
              <a:spcBef>
                <a:spcPts val="0"/>
              </a:spcBef>
            </a:pPr>
            <a:r>
              <a:rPr lang="en-US" sz="1800" dirty="0"/>
              <a:t>Assume particles move in random directions</a:t>
            </a:r>
          </a:p>
          <a:p>
            <a:pPr lvl="1">
              <a:spcBef>
                <a:spcPts val="0"/>
              </a:spcBef>
            </a:pPr>
            <a:r>
              <a:rPr lang="en-US" sz="1800" dirty="0"/>
              <a:t>On average more particles cross the membrane </a:t>
            </a:r>
            <a:r>
              <a:rPr lang="en-US" sz="1800" dirty="0" err="1"/>
              <a:t>right→left</a:t>
            </a:r>
            <a:r>
              <a:rPr lang="en-US" sz="1800" dirty="0"/>
              <a:t> than </a:t>
            </a:r>
            <a:r>
              <a:rPr lang="en-US" sz="1800" dirty="0" err="1"/>
              <a:t>left→right</a:t>
            </a:r>
            <a:endParaRPr lang="en-US" sz="1800" dirty="0"/>
          </a:p>
          <a:p>
            <a:pPr lvl="1">
              <a:spcBef>
                <a:spcPts val="0"/>
              </a:spcBef>
            </a:pPr>
            <a:r>
              <a:rPr lang="en-US" sz="1800" dirty="0"/>
              <a:t>It is probabilistic, but deterministic if there are enough particles</a:t>
            </a:r>
          </a:p>
          <a:p>
            <a:pPr lvl="1">
              <a:spcBef>
                <a:spcPts val="0"/>
              </a:spcBef>
            </a:pPr>
            <a:r>
              <a:rPr lang="en-US" sz="1800" dirty="0"/>
              <a:t>The magic of statistical mechanics!</a:t>
            </a:r>
          </a:p>
          <a:p>
            <a:pPr lvl="1">
              <a:spcBef>
                <a:spcPts val="0"/>
              </a:spcBef>
            </a:pPr>
            <a:r>
              <a:rPr lang="en-US" sz="1800" dirty="0"/>
              <a:t>Random thermal motion + concentration gradient → flux</a:t>
            </a:r>
          </a:p>
        </p:txBody>
      </p:sp>
      <p:sp>
        <p:nvSpPr>
          <p:cNvPr id="4" name="Footer Placeholder 3">
            <a:extLst>
              <a:ext uri="{FF2B5EF4-FFF2-40B4-BE49-F238E27FC236}">
                <a16:creationId xmlns:a16="http://schemas.microsoft.com/office/drawing/2014/main" id="{FB30876A-D9B5-49C2-A681-E91EB94BFEAA}"/>
              </a:ext>
            </a:extLst>
          </p:cNvPr>
          <p:cNvSpPr>
            <a:spLocks noGrp="1"/>
          </p:cNvSpPr>
          <p:nvPr>
            <p:ph type="ftr" sz="quarter" idx="11"/>
          </p:nvPr>
        </p:nvSpPr>
        <p:spPr>
          <a:xfrm>
            <a:off x="4893733" y="6163734"/>
            <a:ext cx="2895600" cy="307777"/>
          </a:xfrm>
        </p:spPr>
        <p:txBody>
          <a:bodyPr/>
          <a:lstStyle/>
          <a:p>
            <a:pPr>
              <a:defRPr/>
            </a:pPr>
            <a:r>
              <a:rPr lang="en-US" dirty="0"/>
              <a:t>EE 123 Joel Grodstein</a:t>
            </a:r>
          </a:p>
        </p:txBody>
      </p:sp>
      <p:sp>
        <p:nvSpPr>
          <p:cNvPr id="5" name="Rectangle 4">
            <a:extLst>
              <a:ext uri="{FF2B5EF4-FFF2-40B4-BE49-F238E27FC236}">
                <a16:creationId xmlns:a16="http://schemas.microsoft.com/office/drawing/2014/main" id="{1A25A3C3-E1F6-438D-84CE-BB4E0072BF94}"/>
              </a:ext>
            </a:extLst>
          </p:cNvPr>
          <p:cNvSpPr/>
          <p:nvPr/>
        </p:nvSpPr>
        <p:spPr>
          <a:xfrm>
            <a:off x="2904068" y="1265768"/>
            <a:ext cx="1651000" cy="1210733"/>
          </a:xfrm>
          <a:prstGeom prst="rect">
            <a:avLst/>
          </a:prstGeom>
          <a:pattFill prst="pct5">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Cell</a:t>
            </a:r>
          </a:p>
        </p:txBody>
      </p:sp>
      <p:sp>
        <p:nvSpPr>
          <p:cNvPr id="6" name="Rectangle 5">
            <a:extLst>
              <a:ext uri="{FF2B5EF4-FFF2-40B4-BE49-F238E27FC236}">
                <a16:creationId xmlns:a16="http://schemas.microsoft.com/office/drawing/2014/main" id="{21BC6241-CEFF-44D1-8ED9-65A28BD8182E}"/>
              </a:ext>
            </a:extLst>
          </p:cNvPr>
          <p:cNvSpPr/>
          <p:nvPr/>
        </p:nvSpPr>
        <p:spPr>
          <a:xfrm>
            <a:off x="4555067" y="1265768"/>
            <a:ext cx="84667" cy="1210733"/>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a:extLst>
              <a:ext uri="{FF2B5EF4-FFF2-40B4-BE49-F238E27FC236}">
                <a16:creationId xmlns:a16="http://schemas.microsoft.com/office/drawing/2014/main" id="{D2150F3D-3B81-424B-BBBF-E6C6E469AA41}"/>
              </a:ext>
            </a:extLst>
          </p:cNvPr>
          <p:cNvSpPr/>
          <p:nvPr/>
        </p:nvSpPr>
        <p:spPr>
          <a:xfrm>
            <a:off x="4639715" y="1265768"/>
            <a:ext cx="1651000" cy="1210733"/>
          </a:xfrm>
          <a:prstGeom prst="rect">
            <a:avLst/>
          </a:prstGeom>
          <a:pattFill prst="smConfetti">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ECF</a:t>
            </a:r>
          </a:p>
        </p:txBody>
      </p:sp>
      <p:sp>
        <p:nvSpPr>
          <p:cNvPr id="8" name="TextBox 7">
            <a:extLst>
              <a:ext uri="{FF2B5EF4-FFF2-40B4-BE49-F238E27FC236}">
                <a16:creationId xmlns:a16="http://schemas.microsoft.com/office/drawing/2014/main" id="{25BEFBAC-FDC2-4EAC-A7B7-63BC0866B8C3}"/>
              </a:ext>
            </a:extLst>
          </p:cNvPr>
          <p:cNvSpPr txBox="1"/>
          <p:nvPr/>
        </p:nvSpPr>
        <p:spPr>
          <a:xfrm>
            <a:off x="6578601" y="1955800"/>
            <a:ext cx="1303867" cy="646331"/>
          </a:xfrm>
          <a:prstGeom prst="rect">
            <a:avLst/>
          </a:prstGeom>
          <a:noFill/>
        </p:spPr>
        <p:txBody>
          <a:bodyPr wrap="square" rtlCol="0">
            <a:spAutoFit/>
          </a:bodyPr>
          <a:lstStyle/>
          <a:p>
            <a:r>
              <a:rPr lang="en-US" sz="1800" dirty="0"/>
              <a:t>cell membrane</a:t>
            </a:r>
          </a:p>
        </p:txBody>
      </p:sp>
      <p:sp>
        <p:nvSpPr>
          <p:cNvPr id="9" name="TextBox 8">
            <a:extLst>
              <a:ext uri="{FF2B5EF4-FFF2-40B4-BE49-F238E27FC236}">
                <a16:creationId xmlns:a16="http://schemas.microsoft.com/office/drawing/2014/main" id="{1946D283-7EDA-47BA-A0C2-4B17FC17E9AB}"/>
              </a:ext>
            </a:extLst>
          </p:cNvPr>
          <p:cNvSpPr txBox="1"/>
          <p:nvPr/>
        </p:nvSpPr>
        <p:spPr>
          <a:xfrm>
            <a:off x="6739468" y="3945466"/>
            <a:ext cx="1413934" cy="646331"/>
          </a:xfrm>
          <a:prstGeom prst="rect">
            <a:avLst/>
          </a:prstGeom>
          <a:noFill/>
        </p:spPr>
        <p:txBody>
          <a:bodyPr wrap="square" rtlCol="0">
            <a:spAutoFit/>
          </a:bodyPr>
          <a:lstStyle/>
          <a:p>
            <a:r>
              <a:rPr lang="en-US" sz="1800" dirty="0">
                <a:solidFill>
                  <a:schemeClr val="accent2"/>
                </a:solidFill>
              </a:rPr>
              <a:t>how big the gradient is</a:t>
            </a:r>
          </a:p>
        </p:txBody>
      </p:sp>
      <p:sp>
        <p:nvSpPr>
          <p:cNvPr id="10" name="TextBox 9">
            <a:extLst>
              <a:ext uri="{FF2B5EF4-FFF2-40B4-BE49-F238E27FC236}">
                <a16:creationId xmlns:a16="http://schemas.microsoft.com/office/drawing/2014/main" id="{14A146CA-B2D8-404D-9CBD-DD609454623A}"/>
              </a:ext>
            </a:extLst>
          </p:cNvPr>
          <p:cNvSpPr txBox="1"/>
          <p:nvPr/>
        </p:nvSpPr>
        <p:spPr>
          <a:xfrm>
            <a:off x="110067" y="4157133"/>
            <a:ext cx="1955799" cy="646331"/>
          </a:xfrm>
          <a:prstGeom prst="rect">
            <a:avLst/>
          </a:prstGeom>
          <a:noFill/>
        </p:spPr>
        <p:txBody>
          <a:bodyPr wrap="square" rtlCol="0">
            <a:spAutoFit/>
          </a:bodyPr>
          <a:lstStyle/>
          <a:p>
            <a:r>
              <a:rPr lang="en-US" sz="1800" dirty="0">
                <a:solidFill>
                  <a:schemeClr val="accent2"/>
                </a:solidFill>
              </a:rPr>
              <a:t>how fast ions cross the membrane</a:t>
            </a:r>
          </a:p>
        </p:txBody>
      </p:sp>
      <p:cxnSp>
        <p:nvCxnSpPr>
          <p:cNvPr id="13" name="Straight Arrow Connector 12">
            <a:extLst>
              <a:ext uri="{FF2B5EF4-FFF2-40B4-BE49-F238E27FC236}">
                <a16:creationId xmlns:a16="http://schemas.microsoft.com/office/drawing/2014/main" id="{B0E896A9-3AAA-4061-9BDC-F46FBC1325EE}"/>
              </a:ext>
            </a:extLst>
          </p:cNvPr>
          <p:cNvCxnSpPr>
            <a:cxnSpLocks/>
            <a:endCxn id="16" idx="3"/>
          </p:cNvCxnSpPr>
          <p:nvPr/>
        </p:nvCxnSpPr>
        <p:spPr>
          <a:xfrm flipH="1">
            <a:off x="5638799" y="4292600"/>
            <a:ext cx="1278468" cy="29488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F2AA099D-CF25-447C-B6B0-5B66F96ACE7B}"/>
              </a:ext>
            </a:extLst>
          </p:cNvPr>
          <p:cNvSpPr/>
          <p:nvPr/>
        </p:nvSpPr>
        <p:spPr>
          <a:xfrm>
            <a:off x="4614333" y="2294467"/>
            <a:ext cx="2125134" cy="585823"/>
          </a:xfrm>
          <a:custGeom>
            <a:avLst/>
            <a:gdLst>
              <a:gd name="connsiteX0" fmla="*/ 2125134 w 2125134"/>
              <a:gd name="connsiteY0" fmla="*/ 0 h 585823"/>
              <a:gd name="connsiteX1" fmla="*/ 1735667 w 2125134"/>
              <a:gd name="connsiteY1" fmla="*/ 364066 h 585823"/>
              <a:gd name="connsiteX2" fmla="*/ 381000 w 2125134"/>
              <a:gd name="connsiteY2" fmla="*/ 584200 h 585823"/>
              <a:gd name="connsiteX3" fmla="*/ 0 w 2125134"/>
              <a:gd name="connsiteY3" fmla="*/ 254000 h 585823"/>
            </a:gdLst>
            <a:ahLst/>
            <a:cxnLst>
              <a:cxn ang="0">
                <a:pos x="connsiteX0" y="connsiteY0"/>
              </a:cxn>
              <a:cxn ang="0">
                <a:pos x="connsiteX1" y="connsiteY1"/>
              </a:cxn>
              <a:cxn ang="0">
                <a:pos x="connsiteX2" y="connsiteY2"/>
              </a:cxn>
              <a:cxn ang="0">
                <a:pos x="connsiteX3" y="connsiteY3"/>
              </a:cxn>
            </a:cxnLst>
            <a:rect l="l" t="t" r="r" b="b"/>
            <a:pathLst>
              <a:path w="2125134" h="585823">
                <a:moveTo>
                  <a:pt x="2125134" y="0"/>
                </a:moveTo>
                <a:cubicBezTo>
                  <a:pt x="2075745" y="133349"/>
                  <a:pt x="2026356" y="266699"/>
                  <a:pt x="1735667" y="364066"/>
                </a:cubicBezTo>
                <a:cubicBezTo>
                  <a:pt x="1444978" y="461433"/>
                  <a:pt x="670278" y="602544"/>
                  <a:pt x="381000" y="584200"/>
                </a:cubicBezTo>
                <a:cubicBezTo>
                  <a:pt x="91722" y="565856"/>
                  <a:pt x="45861" y="409928"/>
                  <a:pt x="0" y="25400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66C1BA4-2036-4E65-B406-5A840E0ADC54}"/>
              </a:ext>
            </a:extLst>
          </p:cNvPr>
          <p:cNvSpPr txBox="1"/>
          <p:nvPr/>
        </p:nvSpPr>
        <p:spPr>
          <a:xfrm>
            <a:off x="532433" y="4861782"/>
            <a:ext cx="2559112" cy="646331"/>
          </a:xfrm>
          <a:prstGeom prst="rect">
            <a:avLst/>
          </a:prstGeom>
          <a:noFill/>
        </p:spPr>
        <p:txBody>
          <a:bodyPr wrap="square" rtlCol="0">
            <a:spAutoFit/>
          </a:bodyPr>
          <a:lstStyle/>
          <a:p>
            <a:r>
              <a:rPr lang="en-US" sz="1800" dirty="0">
                <a:solidFill>
                  <a:schemeClr val="accent2"/>
                </a:solidFill>
              </a:rPr>
              <a:t>Note the sign: diffusion evens out concentrations</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6331367-7C85-4DA8-9701-671BD6B5AADE}"/>
                  </a:ext>
                </a:extLst>
              </p:cNvPr>
              <p:cNvSpPr txBox="1"/>
              <p:nvPr/>
            </p:nvSpPr>
            <p:spPr>
              <a:xfrm>
                <a:off x="2785532" y="4182533"/>
                <a:ext cx="2853267" cy="809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𝑓𝑙𝑢𝑥</m:t>
                          </m:r>
                        </m:e>
                        <m:sub>
                          <m:r>
                            <a:rPr lang="en-US" b="0" i="1" smtClean="0">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m:oMathPara>
                </a14:m>
                <a:endParaRPr lang="en-US" dirty="0"/>
              </a:p>
            </p:txBody>
          </p:sp>
        </mc:Choice>
        <mc:Fallback xmlns="">
          <p:sp>
            <p:nvSpPr>
              <p:cNvPr id="16" name="TextBox 15">
                <a:extLst>
                  <a:ext uri="{FF2B5EF4-FFF2-40B4-BE49-F238E27FC236}">
                    <a16:creationId xmlns:a16="http://schemas.microsoft.com/office/drawing/2014/main" id="{96331367-7C85-4DA8-9701-671BD6B5AADE}"/>
                  </a:ext>
                </a:extLst>
              </p:cNvPr>
              <p:cNvSpPr txBox="1">
                <a:spLocks noRot="1" noChangeAspect="1" noMove="1" noResize="1" noEditPoints="1" noAdjustHandles="1" noChangeArrowheads="1" noChangeShapeType="1" noTextEdit="1"/>
              </p:cNvSpPr>
              <p:nvPr/>
            </p:nvSpPr>
            <p:spPr>
              <a:xfrm>
                <a:off x="2785532" y="4182533"/>
                <a:ext cx="2853267" cy="809902"/>
              </a:xfrm>
              <a:prstGeom prst="rect">
                <a:avLst/>
              </a:prstGeom>
              <a:blipFill>
                <a:blip r:embed="rId3"/>
                <a:stretch>
                  <a:fillRect/>
                </a:stretch>
              </a:blipFill>
            </p:spPr>
            <p:txBody>
              <a:bodyPr/>
              <a:lstStyle/>
              <a:p>
                <a:r>
                  <a:rPr lang="en-US">
                    <a:noFill/>
                  </a:rPr>
                  <a:t> </a:t>
                </a:r>
              </a:p>
            </p:txBody>
          </p:sp>
        </mc:Fallback>
      </mc:AlternateContent>
      <p:sp>
        <p:nvSpPr>
          <p:cNvPr id="19" name="Freeform: Shape 18">
            <a:extLst>
              <a:ext uri="{FF2B5EF4-FFF2-40B4-BE49-F238E27FC236}">
                <a16:creationId xmlns:a16="http://schemas.microsoft.com/office/drawing/2014/main" id="{32B3FEE1-6DD4-4E64-9C6C-18B2D1046071}"/>
              </a:ext>
            </a:extLst>
          </p:cNvPr>
          <p:cNvSpPr/>
          <p:nvPr/>
        </p:nvSpPr>
        <p:spPr>
          <a:xfrm flipH="1">
            <a:off x="2420740" y="4781970"/>
            <a:ext cx="1845733" cy="448374"/>
          </a:xfrm>
          <a:custGeom>
            <a:avLst/>
            <a:gdLst>
              <a:gd name="connsiteX0" fmla="*/ 1845733 w 1845733"/>
              <a:gd name="connsiteY0" fmla="*/ 414867 h 448374"/>
              <a:gd name="connsiteX1" fmla="*/ 457200 w 1845733"/>
              <a:gd name="connsiteY1" fmla="*/ 406400 h 448374"/>
              <a:gd name="connsiteX2" fmla="*/ 0 w 1845733"/>
              <a:gd name="connsiteY2" fmla="*/ 0 h 448374"/>
            </a:gdLst>
            <a:ahLst/>
            <a:cxnLst>
              <a:cxn ang="0">
                <a:pos x="connsiteX0" y="connsiteY0"/>
              </a:cxn>
              <a:cxn ang="0">
                <a:pos x="connsiteX1" y="connsiteY1"/>
              </a:cxn>
              <a:cxn ang="0">
                <a:pos x="connsiteX2" y="connsiteY2"/>
              </a:cxn>
            </a:cxnLst>
            <a:rect l="l" t="t" r="r" b="b"/>
            <a:pathLst>
              <a:path w="1845733" h="448374">
                <a:moveTo>
                  <a:pt x="1845733" y="414867"/>
                </a:moveTo>
                <a:cubicBezTo>
                  <a:pt x="1305277" y="445205"/>
                  <a:pt x="764822" y="475544"/>
                  <a:pt x="457200" y="406400"/>
                </a:cubicBezTo>
                <a:cubicBezTo>
                  <a:pt x="149578" y="337256"/>
                  <a:pt x="74789" y="168628"/>
                  <a:pt x="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2843F824-68FD-4C05-84A4-7083A38A1A39}"/>
              </a:ext>
            </a:extLst>
          </p:cNvPr>
          <p:cNvCxnSpPr>
            <a:endCxn id="16" idx="1"/>
          </p:cNvCxnSpPr>
          <p:nvPr/>
        </p:nvCxnSpPr>
        <p:spPr>
          <a:xfrm>
            <a:off x="1701800" y="4580467"/>
            <a:ext cx="1083732" cy="701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F06B10D3-6A1C-4F6A-BB14-9319BC0F825C}"/>
                  </a:ext>
                </a:extLst>
              </p:cNvPr>
              <p:cNvSpPr txBox="1"/>
              <p:nvPr/>
            </p:nvSpPr>
            <p:spPr>
              <a:xfrm>
                <a:off x="1968862" y="5551714"/>
                <a:ext cx="3225801" cy="668388"/>
              </a:xfrm>
              <a:prstGeom prst="rect">
                <a:avLst/>
              </a:prstGeom>
              <a:noFill/>
            </p:spPr>
            <p:txBody>
              <a:bodyPr wrap="square" rtlCol="0">
                <a:spAutoFit/>
              </a:bodyPr>
              <a:lstStyle/>
              <a:p>
                <a:r>
                  <a:rPr lang="en-US" dirty="0"/>
                  <a:t>Units: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𝑖𝑜𝑛𝑠</m:t>
                        </m:r>
                      </m:num>
                      <m:den>
                        <m:sSup>
                          <m:sSupPr>
                            <m:ctrlPr>
                              <a:rPr lang="en-US" i="1">
                                <a:latin typeface="Cambria Math" panose="02040503050406030204" pitchFamily="18" charset="0"/>
                              </a:rPr>
                            </m:ctrlPr>
                          </m:sSupPr>
                          <m:e>
                            <m:r>
                              <a:rPr lang="en-US" i="1">
                                <a:latin typeface="Cambria Math" panose="02040503050406030204" pitchFamily="18" charset="0"/>
                              </a:rPr>
                              <m:t>𝑠</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rPr>
                              <m:t>𝑚</m:t>
                            </m:r>
                          </m:e>
                          <m:sup>
                            <m:r>
                              <a:rPr lang="en-US" i="1">
                                <a:latin typeface="Cambria Math" panose="02040503050406030204" pitchFamily="18" charset="0"/>
                              </a:rPr>
                              <m:t>2</m:t>
                            </m:r>
                          </m:sup>
                        </m:sSup>
                      </m:den>
                    </m:f>
                    <m:r>
                      <a:rPr lang="en-US" b="0" i="1" smtClean="0">
                        <a:latin typeface="Cambria Math" panose="02040503050406030204" pitchFamily="18" charset="0"/>
                      </a:rPr>
                      <m:t>=</m:t>
                    </m:r>
                    <m:f>
                      <m:fPr>
                        <m:ctrlPr>
                          <a:rPr lang="en-US" i="1" smtClean="0">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𝑠</m:t>
                        </m:r>
                      </m:den>
                    </m:f>
                    <m:r>
                      <a:rPr lang="en-US"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𝑖𝑜𝑛𝑠</m:t>
                        </m:r>
                      </m:num>
                      <m:den>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4</m:t>
                            </m:r>
                          </m:sup>
                        </m:sSup>
                      </m:den>
                    </m:f>
                  </m:oMath>
                </a14:m>
                <a:endParaRPr lang="en-US" dirty="0"/>
              </a:p>
            </p:txBody>
          </p:sp>
        </mc:Choice>
        <mc:Fallback xmlns="">
          <p:sp>
            <p:nvSpPr>
              <p:cNvPr id="20" name="TextBox 19">
                <a:extLst>
                  <a:ext uri="{FF2B5EF4-FFF2-40B4-BE49-F238E27FC236}">
                    <a16:creationId xmlns:a16="http://schemas.microsoft.com/office/drawing/2014/main" id="{F06B10D3-6A1C-4F6A-BB14-9319BC0F825C}"/>
                  </a:ext>
                </a:extLst>
              </p:cNvPr>
              <p:cNvSpPr txBox="1">
                <a:spLocks noRot="1" noChangeAspect="1" noMove="1" noResize="1" noEditPoints="1" noAdjustHandles="1" noChangeArrowheads="1" noChangeShapeType="1" noTextEdit="1"/>
              </p:cNvSpPr>
              <p:nvPr/>
            </p:nvSpPr>
            <p:spPr>
              <a:xfrm>
                <a:off x="1968862" y="5551714"/>
                <a:ext cx="3225801" cy="668388"/>
              </a:xfrm>
              <a:prstGeom prst="rect">
                <a:avLst/>
              </a:prstGeom>
              <a:blipFill>
                <a:blip r:embed="rId4"/>
                <a:stretch>
                  <a:fillRect l="-3025" b="-8257"/>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98FDFD1F-9805-40AC-8E9F-A7DE7E83F77D}"/>
              </a:ext>
            </a:extLst>
          </p:cNvPr>
          <p:cNvSpPr txBox="1"/>
          <p:nvPr/>
        </p:nvSpPr>
        <p:spPr>
          <a:xfrm>
            <a:off x="6442167" y="4982532"/>
            <a:ext cx="2179323" cy="369332"/>
          </a:xfrm>
          <a:prstGeom prst="rect">
            <a:avLst/>
          </a:prstGeom>
          <a:noFill/>
        </p:spPr>
        <p:txBody>
          <a:bodyPr wrap="square" rtlCol="0">
            <a:spAutoFit/>
          </a:bodyPr>
          <a:lstStyle/>
          <a:p>
            <a:r>
              <a:rPr lang="en-US" sz="1800" dirty="0">
                <a:solidFill>
                  <a:schemeClr val="accent2"/>
                </a:solidFill>
              </a:rPr>
              <a:t>magic constant</a:t>
            </a:r>
          </a:p>
        </p:txBody>
      </p:sp>
      <p:sp>
        <p:nvSpPr>
          <p:cNvPr id="24" name="Freeform: Shape 23">
            <a:extLst>
              <a:ext uri="{FF2B5EF4-FFF2-40B4-BE49-F238E27FC236}">
                <a16:creationId xmlns:a16="http://schemas.microsoft.com/office/drawing/2014/main" id="{14E3EC23-F756-4440-824B-FF2342816633}"/>
              </a:ext>
            </a:extLst>
          </p:cNvPr>
          <p:cNvSpPr/>
          <p:nvPr/>
        </p:nvSpPr>
        <p:spPr>
          <a:xfrm>
            <a:off x="4567406" y="4795032"/>
            <a:ext cx="1845733" cy="448374"/>
          </a:xfrm>
          <a:custGeom>
            <a:avLst/>
            <a:gdLst>
              <a:gd name="connsiteX0" fmla="*/ 1845733 w 1845733"/>
              <a:gd name="connsiteY0" fmla="*/ 414867 h 448374"/>
              <a:gd name="connsiteX1" fmla="*/ 457200 w 1845733"/>
              <a:gd name="connsiteY1" fmla="*/ 406400 h 448374"/>
              <a:gd name="connsiteX2" fmla="*/ 0 w 1845733"/>
              <a:gd name="connsiteY2" fmla="*/ 0 h 448374"/>
            </a:gdLst>
            <a:ahLst/>
            <a:cxnLst>
              <a:cxn ang="0">
                <a:pos x="connsiteX0" y="connsiteY0"/>
              </a:cxn>
              <a:cxn ang="0">
                <a:pos x="connsiteX1" y="connsiteY1"/>
              </a:cxn>
              <a:cxn ang="0">
                <a:pos x="connsiteX2" y="connsiteY2"/>
              </a:cxn>
            </a:cxnLst>
            <a:rect l="l" t="t" r="r" b="b"/>
            <a:pathLst>
              <a:path w="1845733" h="448374">
                <a:moveTo>
                  <a:pt x="1845733" y="414867"/>
                </a:moveTo>
                <a:cubicBezTo>
                  <a:pt x="1305277" y="445205"/>
                  <a:pt x="764822" y="475544"/>
                  <a:pt x="457200" y="406400"/>
                </a:cubicBezTo>
                <a:cubicBezTo>
                  <a:pt x="149578" y="337256"/>
                  <a:pt x="74789" y="168628"/>
                  <a:pt x="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54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3000" fill="hold"/>
                                        <p:tgtEl>
                                          <p:spTgt spid="3">
                                            <p:txEl>
                                              <p:pRg st="5" end="5"/>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P spid="16" grpId="0"/>
      <p:bldP spid="19" grpId="0" animBg="1"/>
      <p:bldP spid="20" grpId="0"/>
      <p:bldP spid="18" grpId="0"/>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6A14-4733-4994-B680-0AA0EFDEADF8}"/>
              </a:ext>
            </a:extLst>
          </p:cNvPr>
          <p:cNvSpPr>
            <a:spLocks noGrp="1"/>
          </p:cNvSpPr>
          <p:nvPr>
            <p:ph type="title"/>
          </p:nvPr>
        </p:nvSpPr>
        <p:spPr/>
        <p:txBody>
          <a:bodyPr/>
          <a:lstStyle/>
          <a:p>
            <a:r>
              <a:rPr lang="en-US" dirty="0"/>
              <a:t>What is D, really?</a:t>
            </a:r>
          </a:p>
        </p:txBody>
      </p:sp>
      <p:sp>
        <p:nvSpPr>
          <p:cNvPr id="3" name="Content Placeholder 2">
            <a:extLst>
              <a:ext uri="{FF2B5EF4-FFF2-40B4-BE49-F238E27FC236}">
                <a16:creationId xmlns:a16="http://schemas.microsoft.com/office/drawing/2014/main" id="{13796E5A-BAD5-42CE-ABDF-39630AC356D0}"/>
              </a:ext>
            </a:extLst>
          </p:cNvPr>
          <p:cNvSpPr>
            <a:spLocks noGrp="1"/>
          </p:cNvSpPr>
          <p:nvPr>
            <p:ph idx="1"/>
          </p:nvPr>
        </p:nvSpPr>
        <p:spPr>
          <a:xfrm>
            <a:off x="732934" y="2418756"/>
            <a:ext cx="7112000" cy="3586117"/>
          </a:xfrm>
        </p:spPr>
        <p:txBody>
          <a:bodyPr/>
          <a:lstStyle/>
          <a:p>
            <a:r>
              <a:rPr lang="en-US" sz="2400" dirty="0"/>
              <a:t>We have a simple equation</a:t>
            </a:r>
          </a:p>
          <a:p>
            <a:r>
              <a:rPr lang="en-US" sz="2400" dirty="0"/>
              <a:t>We (hopefully) know what it means</a:t>
            </a:r>
          </a:p>
          <a:p>
            <a:r>
              <a:rPr lang="en-US" sz="2400" i="1" dirty="0"/>
              <a:t>D</a:t>
            </a:r>
            <a:r>
              <a:rPr lang="en-US" sz="2400" dirty="0"/>
              <a:t> is how fast an ion moves, for a given gradient pushing it</a:t>
            </a:r>
            <a:endParaRPr lang="en-US" sz="2400" i="1" dirty="0"/>
          </a:p>
          <a:p>
            <a:r>
              <a:rPr lang="en-US" sz="2400" dirty="0"/>
              <a:t>What affects </a:t>
            </a:r>
            <a:r>
              <a:rPr lang="en-US" sz="2400" i="1" dirty="0"/>
              <a:t>D</a:t>
            </a:r>
            <a:r>
              <a:rPr lang="en-US" sz="2400" dirty="0"/>
              <a:t>, our magic proportionality constant?</a:t>
            </a:r>
          </a:p>
          <a:p>
            <a:pPr lvl="1"/>
            <a:r>
              <a:rPr lang="en-US" sz="2000" dirty="0"/>
              <a:t>High-volume ion:</a:t>
            </a:r>
          </a:p>
          <a:p>
            <a:pPr lvl="1">
              <a:spcBef>
                <a:spcPts val="1800"/>
              </a:spcBef>
            </a:pPr>
            <a:r>
              <a:rPr lang="en-US" sz="2000" dirty="0"/>
              <a:t>In a vacuum:</a:t>
            </a:r>
          </a:p>
          <a:p>
            <a:pPr lvl="1"/>
            <a:r>
              <a:rPr lang="en-US" sz="2000" dirty="0"/>
              <a:t>In a liquid</a:t>
            </a:r>
          </a:p>
          <a:p>
            <a:endParaRPr lang="en-US" sz="2400" dirty="0"/>
          </a:p>
          <a:p>
            <a:pPr marL="457200" lvl="1" indent="0">
              <a:spcBef>
                <a:spcPts val="0"/>
              </a:spcBef>
              <a:buNone/>
            </a:pPr>
            <a:endParaRPr lang="en-US" sz="2000" dirty="0"/>
          </a:p>
          <a:p>
            <a:pPr marL="0" indent="0">
              <a:buNone/>
            </a:pPr>
            <a:endParaRPr lang="en-US" dirty="0"/>
          </a:p>
        </p:txBody>
      </p:sp>
      <p:sp>
        <p:nvSpPr>
          <p:cNvPr id="4" name="Footer Placeholder 3">
            <a:extLst>
              <a:ext uri="{FF2B5EF4-FFF2-40B4-BE49-F238E27FC236}">
                <a16:creationId xmlns:a16="http://schemas.microsoft.com/office/drawing/2014/main" id="{A4CA992A-81C3-43F4-8C20-A26A28AFF510}"/>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17E45A9C-2CD6-4432-A55A-E7A607B6FC77}"/>
              </a:ext>
            </a:extLst>
          </p:cNvPr>
          <p:cNvSpPr txBox="1"/>
          <p:nvPr/>
        </p:nvSpPr>
        <p:spPr>
          <a:xfrm>
            <a:off x="3350600" y="4432643"/>
            <a:ext cx="3683000" cy="707886"/>
          </a:xfrm>
          <a:prstGeom prst="rect">
            <a:avLst/>
          </a:prstGeom>
          <a:noFill/>
        </p:spPr>
        <p:txBody>
          <a:bodyPr wrap="square" rtlCol="0">
            <a:spAutoFit/>
          </a:bodyPr>
          <a:lstStyle/>
          <a:p>
            <a:r>
              <a:rPr lang="en-US" sz="2000" dirty="0">
                <a:solidFill>
                  <a:schemeClr val="accent2"/>
                </a:solidFill>
              </a:rPr>
              <a:t>will bump into lots of things and slow down, so </a:t>
            </a:r>
            <a:r>
              <a:rPr lang="en-US" sz="2000" i="1" dirty="0">
                <a:solidFill>
                  <a:schemeClr val="accent2"/>
                </a:solidFill>
              </a:rPr>
              <a:t>D </a:t>
            </a:r>
            <a:r>
              <a:rPr lang="en-US" sz="2000" dirty="0">
                <a:solidFill>
                  <a:schemeClr val="accent2"/>
                </a:solidFill>
              </a:rPr>
              <a:t>will be small</a:t>
            </a:r>
          </a:p>
        </p:txBody>
      </p:sp>
      <p:sp>
        <p:nvSpPr>
          <p:cNvPr id="6" name="TextBox 5">
            <a:extLst>
              <a:ext uri="{FF2B5EF4-FFF2-40B4-BE49-F238E27FC236}">
                <a16:creationId xmlns:a16="http://schemas.microsoft.com/office/drawing/2014/main" id="{026BC0CF-EF75-4DFE-8E88-DC3060352340}"/>
              </a:ext>
            </a:extLst>
          </p:cNvPr>
          <p:cNvSpPr txBox="1"/>
          <p:nvPr/>
        </p:nvSpPr>
        <p:spPr>
          <a:xfrm>
            <a:off x="2871386" y="5081191"/>
            <a:ext cx="5173134" cy="400110"/>
          </a:xfrm>
          <a:prstGeom prst="rect">
            <a:avLst/>
          </a:prstGeom>
          <a:noFill/>
        </p:spPr>
        <p:txBody>
          <a:bodyPr wrap="square" rtlCol="0">
            <a:spAutoFit/>
          </a:bodyPr>
          <a:lstStyle/>
          <a:p>
            <a:r>
              <a:rPr lang="en-US" sz="2000" i="1" dirty="0">
                <a:solidFill>
                  <a:schemeClr val="accent2"/>
                </a:solidFill>
              </a:rPr>
              <a:t>D </a:t>
            </a:r>
            <a:r>
              <a:rPr lang="en-US" sz="2000" dirty="0">
                <a:solidFill>
                  <a:schemeClr val="accent2"/>
                </a:solidFill>
              </a:rPr>
              <a:t>will be quite large (not relevant for us!)</a:t>
            </a:r>
          </a:p>
        </p:txBody>
      </p:sp>
      <p:sp>
        <p:nvSpPr>
          <p:cNvPr id="7" name="TextBox 6">
            <a:extLst>
              <a:ext uri="{FF2B5EF4-FFF2-40B4-BE49-F238E27FC236}">
                <a16:creationId xmlns:a16="http://schemas.microsoft.com/office/drawing/2014/main" id="{006B7077-4EB0-4B88-8C29-B93829B6B214}"/>
              </a:ext>
            </a:extLst>
          </p:cNvPr>
          <p:cNvSpPr txBox="1"/>
          <p:nvPr/>
        </p:nvSpPr>
        <p:spPr>
          <a:xfrm>
            <a:off x="2714134" y="5438060"/>
            <a:ext cx="2772266" cy="400110"/>
          </a:xfrm>
          <a:prstGeom prst="rect">
            <a:avLst/>
          </a:prstGeom>
          <a:noFill/>
        </p:spPr>
        <p:txBody>
          <a:bodyPr wrap="square" rtlCol="0">
            <a:spAutoFit/>
          </a:bodyPr>
          <a:lstStyle/>
          <a:p>
            <a:r>
              <a:rPr lang="en-US" sz="2000" dirty="0">
                <a:solidFill>
                  <a:schemeClr val="accent2"/>
                </a:solidFill>
              </a:rPr>
              <a:t>Not nearly so large</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53071C5-C068-49B4-9428-C06E04394312}"/>
                  </a:ext>
                </a:extLst>
              </p:cNvPr>
              <p:cNvSpPr txBox="1"/>
              <p:nvPr/>
            </p:nvSpPr>
            <p:spPr>
              <a:xfrm>
                <a:off x="2662983" y="1439333"/>
                <a:ext cx="2853267" cy="809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𝑓𝑙𝑢𝑥</m:t>
                          </m:r>
                        </m:e>
                        <m:sub>
                          <m:r>
                            <a:rPr lang="en-US" b="0" i="1" smtClean="0">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m:oMathPara>
                </a14:m>
                <a:endParaRPr lang="en-US" dirty="0"/>
              </a:p>
            </p:txBody>
          </p:sp>
        </mc:Choice>
        <mc:Fallback xmlns="">
          <p:sp>
            <p:nvSpPr>
              <p:cNvPr id="8" name="TextBox 7">
                <a:extLst>
                  <a:ext uri="{FF2B5EF4-FFF2-40B4-BE49-F238E27FC236}">
                    <a16:creationId xmlns:a16="http://schemas.microsoft.com/office/drawing/2014/main" id="{153071C5-C068-49B4-9428-C06E04394312}"/>
                  </a:ext>
                </a:extLst>
              </p:cNvPr>
              <p:cNvSpPr txBox="1">
                <a:spLocks noRot="1" noChangeAspect="1" noMove="1" noResize="1" noEditPoints="1" noAdjustHandles="1" noChangeArrowheads="1" noChangeShapeType="1" noTextEdit="1"/>
              </p:cNvSpPr>
              <p:nvPr/>
            </p:nvSpPr>
            <p:spPr>
              <a:xfrm>
                <a:off x="2662983" y="1439333"/>
                <a:ext cx="2853267" cy="809902"/>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1493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62B0-3FC1-4C21-B7E0-AE786E5193D6}"/>
              </a:ext>
            </a:extLst>
          </p:cNvPr>
          <p:cNvSpPr>
            <a:spLocks noGrp="1"/>
          </p:cNvSpPr>
          <p:nvPr>
            <p:ph type="title"/>
          </p:nvPr>
        </p:nvSpPr>
        <p:spPr/>
        <p:txBody>
          <a:bodyPr/>
          <a:lstStyle/>
          <a:p>
            <a:r>
              <a:rPr lang="en-US" dirty="0"/>
              <a:t>Example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58A469-705E-40C7-B393-DD9558D69D13}"/>
                  </a:ext>
                </a:extLst>
              </p:cNvPr>
              <p:cNvSpPr>
                <a:spLocks noGrp="1"/>
              </p:cNvSpPr>
              <p:nvPr>
                <p:ph idx="1"/>
              </p:nvPr>
            </p:nvSpPr>
            <p:spPr>
              <a:xfrm>
                <a:off x="162100" y="2570779"/>
                <a:ext cx="7772400" cy="2077225"/>
              </a:xfrm>
            </p:spPr>
            <p:txBody>
              <a:bodyPr/>
              <a:lstStyle/>
              <a:p>
                <a:r>
                  <a:rPr lang="en-US" sz="2000" dirty="0"/>
                  <a:t>If </a:t>
                </a:r>
                <a:r>
                  <a:rPr lang="en-US" sz="2000" i="1" dirty="0"/>
                  <a:t>D</a:t>
                </a:r>
                <a:r>
                  <a:rPr lang="en-US" sz="2000" dirty="0"/>
                  <a:t>=.1 m</a:t>
                </a:r>
                <a:r>
                  <a:rPr lang="en-US" sz="2000" baseline="30000" dirty="0"/>
                  <a:t>2</a:t>
                </a:r>
                <a:r>
                  <a:rPr lang="en-US" sz="2000" dirty="0"/>
                  <a:t>/s, then what is the flux?</a:t>
                </a:r>
              </a:p>
              <a:p>
                <a:pPr lvl="1">
                  <a:spcBef>
                    <a:spcPts val="0"/>
                  </a:spcBef>
                </a:pPr>
                <a14:m>
                  <m:oMath xmlns:m="http://schemas.openxmlformats.org/officeDocument/2006/math">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.1</m:t>
                        </m:r>
                        <m:sSup>
                          <m:sSupPr>
                            <m:ctrlPr>
                              <a:rPr lang="en-US" sz="1800" i="1">
                                <a:latin typeface="Cambria Math" panose="02040503050406030204" pitchFamily="18" charset="0"/>
                              </a:rPr>
                            </m:ctrlPr>
                          </m:sSupPr>
                          <m:e>
                            <m:r>
                              <a:rPr lang="en-US" sz="1800" i="1">
                                <a:latin typeface="Cambria Math" panose="02040503050406030204" pitchFamily="18" charset="0"/>
                              </a:rPr>
                              <m:t>𝑚</m:t>
                            </m:r>
                          </m:e>
                          <m:sup>
                            <m:r>
                              <a:rPr lang="en-US" sz="1800" i="1">
                                <a:latin typeface="Cambria Math" panose="02040503050406030204" pitchFamily="18" charset="0"/>
                              </a:rPr>
                              <m:t>2</m:t>
                            </m:r>
                          </m:sup>
                        </m:sSup>
                      </m:num>
                      <m:den>
                        <m:r>
                          <a:rPr lang="en-US" sz="1800" i="1">
                            <a:latin typeface="Cambria Math" panose="02040503050406030204" pitchFamily="18" charset="0"/>
                          </a:rPr>
                          <m:t>𝑠</m:t>
                        </m:r>
                      </m:den>
                    </m:f>
                    <m:r>
                      <a:rPr lang="en-US" sz="1800" i="1">
                        <a:latin typeface="Cambria Math" panose="02040503050406030204" pitchFamily="18" charset="0"/>
                        <a:ea typeface="Cambria Math" panose="02040503050406030204" pitchFamily="18" charset="0"/>
                      </a:rPr>
                      <m:t>∙</m:t>
                    </m:r>
                    <m:d>
                      <m:dPr>
                        <m:ctrlPr>
                          <a:rPr lang="en-US" sz="1800" i="1" smtClean="0">
                            <a:latin typeface="Cambria Math" panose="02040503050406030204" pitchFamily="18" charset="0"/>
                            <a:ea typeface="Cambria Math" panose="02040503050406030204" pitchFamily="18" charset="0"/>
                          </a:rPr>
                        </m:ctrlPr>
                      </m:dPr>
                      <m:e>
                        <m:f>
                          <m:fPr>
                            <m:ctrlPr>
                              <a:rPr lang="en-US" sz="1800" i="1">
                                <a:latin typeface="Cambria Math" panose="02040503050406030204" pitchFamily="18" charset="0"/>
                              </a:rPr>
                            </m:ctrlPr>
                          </m:fPr>
                          <m:num>
                            <m:r>
                              <a:rPr lang="en-US" sz="1800" b="0" i="1" smtClean="0">
                                <a:latin typeface="Cambria Math" panose="02040503050406030204" pitchFamily="18" charset="0"/>
                              </a:rPr>
                              <m:t>3 </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𝑖𝑜𝑛</m:t>
                                </m:r>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𝑚</m:t>
                                    </m:r>
                                  </m:e>
                                  <m:sup>
                                    <m:r>
                                      <a:rPr lang="en-US" sz="1800" b="0" i="1" smtClean="0">
                                        <a:latin typeface="Cambria Math" panose="02040503050406030204" pitchFamily="18" charset="0"/>
                                      </a:rPr>
                                      <m:t>3</m:t>
                                    </m:r>
                                  </m:sup>
                                </m:sSup>
                              </m:den>
                            </m:f>
                            <m:r>
                              <a:rPr lang="en-US" sz="1800" b="0" i="1" smtClean="0">
                                <a:latin typeface="Cambria Math" panose="02040503050406030204" pitchFamily="18" charset="0"/>
                              </a:rPr>
                              <m:t>−1 </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𝑖𝑜𝑛</m:t>
                                </m:r>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𝑚</m:t>
                                    </m:r>
                                  </m:e>
                                  <m:sup>
                                    <m:r>
                                      <a:rPr lang="en-US" sz="1800" b="0" i="1" smtClean="0">
                                        <a:latin typeface="Cambria Math" panose="02040503050406030204" pitchFamily="18" charset="0"/>
                                      </a:rPr>
                                      <m:t>3</m:t>
                                    </m:r>
                                  </m:sup>
                                </m:sSup>
                              </m:den>
                            </m:f>
                          </m:num>
                          <m:den>
                            <m:r>
                              <a:rPr lang="en-US" sz="1800" b="0" i="1" smtClean="0">
                                <a:latin typeface="Cambria Math" panose="02040503050406030204" pitchFamily="18" charset="0"/>
                              </a:rPr>
                              <m:t>1</m:t>
                            </m:r>
                            <m:r>
                              <a:rPr lang="en-US" sz="1800" b="0" i="1" smtClean="0">
                                <a:latin typeface="Cambria Math" panose="02040503050406030204" pitchFamily="18" charset="0"/>
                              </a:rPr>
                              <m:t>𝑥</m:t>
                            </m:r>
                            <m:sSup>
                              <m:sSupPr>
                                <m:ctrlPr>
                                  <a:rPr lang="en-US" sz="1800" i="1">
                                    <a:latin typeface="Cambria Math" panose="02040503050406030204" pitchFamily="18" charset="0"/>
                                  </a:rPr>
                                </m:ctrlPr>
                              </m:sSupPr>
                              <m:e>
                                <m:r>
                                  <a:rPr lang="en-US" sz="1800" b="0" i="1" smtClean="0">
                                    <a:latin typeface="Cambria Math" panose="02040503050406030204" pitchFamily="18" charset="0"/>
                                  </a:rPr>
                                  <m:t>10</m:t>
                                </m:r>
                              </m:e>
                              <m:sup>
                                <m:r>
                                  <a:rPr lang="en-US" sz="1800" b="0" i="1" smtClean="0">
                                    <a:latin typeface="Cambria Math" panose="02040503050406030204" pitchFamily="18" charset="0"/>
                                  </a:rPr>
                                  <m:t>−6</m:t>
                                </m:r>
                              </m:sup>
                            </m:sSup>
                            <m:r>
                              <a:rPr lang="en-US" sz="1800" b="0" i="1" smtClean="0">
                                <a:latin typeface="Cambria Math" panose="02040503050406030204" pitchFamily="18" charset="0"/>
                              </a:rPr>
                              <m:t>𝑚</m:t>
                            </m:r>
                          </m:den>
                        </m:f>
                      </m:e>
                    </m:d>
                  </m:oMath>
                </a14:m>
                <a:r>
                  <a:rPr lang="en-US" sz="1800" dirty="0"/>
                  <a:t> </a:t>
                </a:r>
                <a14:m>
                  <m:oMath xmlns:m="http://schemas.openxmlformats.org/officeDocument/2006/math">
                    <m:r>
                      <a:rPr lang="en-US" sz="1800">
                        <a:latin typeface="Cambria Math" panose="02040503050406030204" pitchFamily="18" charset="0"/>
                      </a:rPr>
                      <m:t>=</m:t>
                    </m:r>
                    <m:r>
                      <a:rPr lang="en-US" sz="1800" b="0" i="1" smtClean="0">
                        <a:latin typeface="Cambria Math" panose="02040503050406030204" pitchFamily="18" charset="0"/>
                      </a:rPr>
                      <m:t>−</m:t>
                    </m:r>
                    <m:r>
                      <a:rPr lang="en-US" sz="1800" i="1">
                        <a:latin typeface="Cambria Math" panose="02040503050406030204" pitchFamily="18" charset="0"/>
                      </a:rPr>
                      <m:t>200,000</m:t>
                    </m:r>
                    <m:f>
                      <m:fPr>
                        <m:ctrlPr>
                          <a:rPr lang="en-US" sz="1800" i="1">
                            <a:latin typeface="Cambria Math" panose="02040503050406030204" pitchFamily="18" charset="0"/>
                          </a:rPr>
                        </m:ctrlPr>
                      </m:fPr>
                      <m:num>
                        <m:r>
                          <a:rPr lang="en-US" sz="1800" i="1">
                            <a:latin typeface="Cambria Math" panose="02040503050406030204" pitchFamily="18" charset="0"/>
                          </a:rPr>
                          <m:t>𝑖𝑜𝑛𝑠</m:t>
                        </m:r>
                      </m:num>
                      <m:den>
                        <m:sSup>
                          <m:sSupPr>
                            <m:ctrlPr>
                              <a:rPr lang="en-US" sz="1800" i="1">
                                <a:latin typeface="Cambria Math" panose="02040503050406030204" pitchFamily="18" charset="0"/>
                              </a:rPr>
                            </m:ctrlPr>
                          </m:sSupPr>
                          <m:e>
                            <m:r>
                              <a:rPr lang="en-US" sz="1800" i="1">
                                <a:latin typeface="Cambria Math" panose="02040503050406030204" pitchFamily="18" charset="0"/>
                              </a:rPr>
                              <m:t>𝑠</m:t>
                            </m:r>
                            <m:r>
                              <a:rPr lang="en-US" sz="1800" i="1">
                                <a:latin typeface="Cambria Math" panose="02040503050406030204" pitchFamily="18" charset="0"/>
                                <a:ea typeface="Cambria Math" panose="02040503050406030204" pitchFamily="18" charset="0"/>
                              </a:rPr>
                              <m:t>∙</m:t>
                            </m:r>
                            <m:r>
                              <a:rPr lang="en-US" sz="1800" i="1">
                                <a:latin typeface="Cambria Math" panose="02040503050406030204" pitchFamily="18" charset="0"/>
                              </a:rPr>
                              <m:t>𝑚</m:t>
                            </m:r>
                          </m:e>
                          <m:sup>
                            <m:r>
                              <a:rPr lang="en-US" sz="1800" i="1">
                                <a:latin typeface="Cambria Math" panose="02040503050406030204" pitchFamily="18" charset="0"/>
                              </a:rPr>
                              <m:t>2</m:t>
                            </m:r>
                          </m:sup>
                        </m:sSup>
                      </m:den>
                    </m:f>
                  </m:oMath>
                </a14:m>
                <a:endParaRPr lang="en-US" sz="1800" dirty="0"/>
              </a:p>
              <a:p>
                <a:pPr lvl="1">
                  <a:spcBef>
                    <a:spcPts val="0"/>
                  </a:spcBef>
                </a:pPr>
                <a:r>
                  <a:rPr lang="en-US" sz="1800" dirty="0"/>
                  <a:t>Negative sign means ions are moving to the left</a:t>
                </a:r>
              </a:p>
              <a:p>
                <a:r>
                  <a:rPr lang="en-US" sz="2000" dirty="0"/>
                  <a:t>After enough time, what will happen?</a:t>
                </a:r>
              </a:p>
              <a:p>
                <a:pPr lvl="1">
                  <a:spcBef>
                    <a:spcPts val="0"/>
                  </a:spcBef>
                </a:pPr>
                <a:r>
                  <a:rPr lang="en-US" sz="1800" dirty="0"/>
                  <a:t>The right-side space will go empty and the left-side will have all the ions?</a:t>
                </a:r>
              </a:p>
              <a:p>
                <a:pPr lvl="1">
                  <a:spcBef>
                    <a:spcPts val="0"/>
                  </a:spcBef>
                </a:pPr>
                <a:r>
                  <a:rPr lang="en-US" sz="1800" dirty="0"/>
                  <a:t>They will equalize? If so, why?</a:t>
                </a:r>
              </a:p>
            </p:txBody>
          </p:sp>
        </mc:Choice>
        <mc:Fallback xmlns="">
          <p:sp>
            <p:nvSpPr>
              <p:cNvPr id="3" name="Content Placeholder 2">
                <a:extLst>
                  <a:ext uri="{FF2B5EF4-FFF2-40B4-BE49-F238E27FC236}">
                    <a16:creationId xmlns:a16="http://schemas.microsoft.com/office/drawing/2014/main" id="{5058A469-705E-40C7-B393-DD9558D69D13}"/>
                  </a:ext>
                </a:extLst>
              </p:cNvPr>
              <p:cNvSpPr>
                <a:spLocks noGrp="1" noRot="1" noChangeAspect="1" noMove="1" noResize="1" noEditPoints="1" noAdjustHandles="1" noChangeArrowheads="1" noChangeShapeType="1" noTextEdit="1"/>
              </p:cNvSpPr>
              <p:nvPr>
                <p:ph idx="1"/>
              </p:nvPr>
            </p:nvSpPr>
            <p:spPr>
              <a:xfrm>
                <a:off x="162100" y="2570779"/>
                <a:ext cx="7772400" cy="2077225"/>
              </a:xfrm>
              <a:blipFill>
                <a:blip r:embed="rId3"/>
                <a:stretch>
                  <a:fillRect l="-706" t="-1765" b="-6765"/>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34DBAE1C-5634-470D-A0D0-E93E03974EB2}"/>
              </a:ext>
            </a:extLst>
          </p:cNvPr>
          <p:cNvSpPr>
            <a:spLocks noGrp="1"/>
          </p:cNvSpPr>
          <p:nvPr>
            <p:ph type="ftr" sz="quarter" idx="11"/>
          </p:nvPr>
        </p:nvSpPr>
        <p:spPr/>
        <p:txBody>
          <a:bodyPr/>
          <a:lstStyle/>
          <a:p>
            <a:pPr>
              <a:defRPr/>
            </a:pPr>
            <a:r>
              <a:rPr lang="en-US" dirty="0"/>
              <a:t>EE 123 Joel Grodstein</a:t>
            </a:r>
          </a:p>
        </p:txBody>
      </p:sp>
      <p:sp>
        <p:nvSpPr>
          <p:cNvPr id="5" name="Rectangle 4">
            <a:extLst>
              <a:ext uri="{FF2B5EF4-FFF2-40B4-BE49-F238E27FC236}">
                <a16:creationId xmlns:a16="http://schemas.microsoft.com/office/drawing/2014/main" id="{83F7E5AC-8122-4B0C-934F-166AF415CCC3}"/>
              </a:ext>
            </a:extLst>
          </p:cNvPr>
          <p:cNvSpPr/>
          <p:nvPr/>
        </p:nvSpPr>
        <p:spPr>
          <a:xfrm>
            <a:off x="4554843" y="1362872"/>
            <a:ext cx="1651000" cy="1210733"/>
          </a:xfrm>
          <a:prstGeom prst="rect">
            <a:avLst/>
          </a:prstGeom>
          <a:pattFill prst="pct5">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Cell</a:t>
            </a:r>
          </a:p>
          <a:p>
            <a:pPr algn="ctr"/>
            <a:r>
              <a:rPr lang="en-US" dirty="0">
                <a:solidFill>
                  <a:schemeClr val="tx1"/>
                </a:solidFill>
              </a:rPr>
              <a:t>1 ion/m</a:t>
            </a:r>
            <a:r>
              <a:rPr lang="en-US" baseline="30000" dirty="0">
                <a:solidFill>
                  <a:schemeClr val="tx1"/>
                </a:solidFill>
              </a:rPr>
              <a:t>3</a:t>
            </a:r>
            <a:endParaRPr lang="en-US" dirty="0">
              <a:solidFill>
                <a:schemeClr val="tx1"/>
              </a:solidFill>
            </a:endParaRPr>
          </a:p>
        </p:txBody>
      </p:sp>
      <p:sp>
        <p:nvSpPr>
          <p:cNvPr id="6" name="Rectangle 5">
            <a:extLst>
              <a:ext uri="{FF2B5EF4-FFF2-40B4-BE49-F238E27FC236}">
                <a16:creationId xmlns:a16="http://schemas.microsoft.com/office/drawing/2014/main" id="{1D56F1F8-D626-44FB-B9DF-38D537B4EF5F}"/>
              </a:ext>
            </a:extLst>
          </p:cNvPr>
          <p:cNvSpPr/>
          <p:nvPr/>
        </p:nvSpPr>
        <p:spPr>
          <a:xfrm>
            <a:off x="6205842" y="1362872"/>
            <a:ext cx="84667" cy="1210733"/>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a:extLst>
              <a:ext uri="{FF2B5EF4-FFF2-40B4-BE49-F238E27FC236}">
                <a16:creationId xmlns:a16="http://schemas.microsoft.com/office/drawing/2014/main" id="{D4792D8B-6DD2-4A05-B8BE-B42B1A71C050}"/>
              </a:ext>
            </a:extLst>
          </p:cNvPr>
          <p:cNvSpPr/>
          <p:nvPr/>
        </p:nvSpPr>
        <p:spPr>
          <a:xfrm>
            <a:off x="6290490" y="1362872"/>
            <a:ext cx="1651000" cy="1210733"/>
          </a:xfrm>
          <a:prstGeom prst="rect">
            <a:avLst/>
          </a:prstGeom>
          <a:pattFill prst="smConfetti">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ECF</a:t>
            </a:r>
          </a:p>
          <a:p>
            <a:pPr algn="ctr"/>
            <a:r>
              <a:rPr lang="en-US" dirty="0">
                <a:solidFill>
                  <a:schemeClr val="tx1"/>
                </a:solidFill>
              </a:rPr>
              <a:t>3 ions/m</a:t>
            </a:r>
            <a:r>
              <a:rPr lang="en-US" baseline="30000" dirty="0">
                <a:solidFill>
                  <a:schemeClr val="tx1"/>
                </a:solidFill>
              </a:rPr>
              <a:t>3</a:t>
            </a:r>
            <a:endParaRPr lang="en-US" dirty="0">
              <a:solidFill>
                <a:schemeClr val="tx1"/>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359CFAD-7837-4408-BBBD-55472F141DAF}"/>
                  </a:ext>
                </a:extLst>
              </p:cNvPr>
              <p:cNvSpPr txBox="1"/>
              <p:nvPr/>
            </p:nvSpPr>
            <p:spPr>
              <a:xfrm>
                <a:off x="819168" y="1601175"/>
                <a:ext cx="2893850" cy="809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𝑓𝑙𝑢𝑥</m:t>
                          </m:r>
                        </m:e>
                        <m:sub>
                          <m:r>
                            <a:rPr lang="en-US" b="0" i="1" smtClean="0">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m:oMathPara>
                </a14:m>
                <a:endParaRPr lang="en-US" dirty="0"/>
              </a:p>
            </p:txBody>
          </p:sp>
        </mc:Choice>
        <mc:Fallback xmlns="">
          <p:sp>
            <p:nvSpPr>
              <p:cNvPr id="8" name="TextBox 7">
                <a:extLst>
                  <a:ext uri="{FF2B5EF4-FFF2-40B4-BE49-F238E27FC236}">
                    <a16:creationId xmlns:a16="http://schemas.microsoft.com/office/drawing/2014/main" id="{1359CFAD-7837-4408-BBBD-55472F141DAF}"/>
                  </a:ext>
                </a:extLst>
              </p:cNvPr>
              <p:cNvSpPr txBox="1">
                <a:spLocks noRot="1" noChangeAspect="1" noMove="1" noResize="1" noEditPoints="1" noAdjustHandles="1" noChangeArrowheads="1" noChangeShapeType="1" noTextEdit="1"/>
              </p:cNvSpPr>
              <p:nvPr/>
            </p:nvSpPr>
            <p:spPr>
              <a:xfrm>
                <a:off x="819168" y="1601175"/>
                <a:ext cx="2893850" cy="809902"/>
              </a:xfrm>
              <a:prstGeom prst="rect">
                <a:avLst/>
              </a:prstGeom>
              <a:blipFill>
                <a:blip r:embed="rId4"/>
                <a:stretch>
                  <a:fillRect/>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A8A82367-BED1-43E7-AA12-3D4CEDDC06C2}"/>
              </a:ext>
            </a:extLst>
          </p:cNvPr>
          <p:cNvCxnSpPr/>
          <p:nvPr/>
        </p:nvCxnSpPr>
        <p:spPr>
          <a:xfrm>
            <a:off x="5513761" y="2880765"/>
            <a:ext cx="679731"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958EB1-F7A8-405C-A738-A59EFAB94EA5}"/>
              </a:ext>
            </a:extLst>
          </p:cNvPr>
          <p:cNvCxnSpPr/>
          <p:nvPr/>
        </p:nvCxnSpPr>
        <p:spPr>
          <a:xfrm flipH="1">
            <a:off x="6268243" y="2888857"/>
            <a:ext cx="606902"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8A8E655-5155-41E2-B783-2FDD1DA72A90}"/>
              </a:ext>
            </a:extLst>
          </p:cNvPr>
          <p:cNvSpPr txBox="1"/>
          <p:nvPr/>
        </p:nvSpPr>
        <p:spPr>
          <a:xfrm>
            <a:off x="6921706" y="2632044"/>
            <a:ext cx="1229989" cy="400110"/>
          </a:xfrm>
          <a:prstGeom prst="rect">
            <a:avLst/>
          </a:prstGeom>
          <a:noFill/>
        </p:spPr>
        <p:txBody>
          <a:bodyPr wrap="square" rtlCol="0">
            <a:spAutoFit/>
          </a:bodyPr>
          <a:lstStyle/>
          <a:p>
            <a:r>
              <a:rPr lang="en-US" sz="2000" dirty="0"/>
              <a:t>d</a:t>
            </a:r>
            <a:r>
              <a:rPr lang="en-US" sz="2000" i="1" dirty="0"/>
              <a:t>x</a:t>
            </a:r>
            <a:r>
              <a:rPr lang="en-US" sz="2000" dirty="0"/>
              <a:t> = 1</a:t>
            </a:r>
            <a:r>
              <a:rPr lang="en-US" sz="2000" dirty="0">
                <a:sym typeface="Symbol" panose="05050102010706020507" pitchFamily="18" charset="2"/>
              </a:rPr>
              <a:t></a:t>
            </a:r>
            <a:endParaRPr lang="en-US" sz="2000" dirty="0"/>
          </a:p>
        </p:txBody>
      </p:sp>
      <p:grpSp>
        <p:nvGrpSpPr>
          <p:cNvPr id="9" name="Group 8">
            <a:extLst>
              <a:ext uri="{FF2B5EF4-FFF2-40B4-BE49-F238E27FC236}">
                <a16:creationId xmlns:a16="http://schemas.microsoft.com/office/drawing/2014/main" id="{637A52C4-09DA-4D6E-AF62-43844F05E784}"/>
              </a:ext>
            </a:extLst>
          </p:cNvPr>
          <p:cNvGrpSpPr/>
          <p:nvPr/>
        </p:nvGrpSpPr>
        <p:grpSpPr>
          <a:xfrm>
            <a:off x="4680066" y="4389120"/>
            <a:ext cx="4056611" cy="1873933"/>
            <a:chOff x="4680066" y="4389120"/>
            <a:chExt cx="4056611" cy="1873933"/>
          </a:xfrm>
        </p:grpSpPr>
        <p:cxnSp>
          <p:nvCxnSpPr>
            <p:cNvPr id="16" name="Straight Connector 15">
              <a:extLst>
                <a:ext uri="{FF2B5EF4-FFF2-40B4-BE49-F238E27FC236}">
                  <a16:creationId xmlns:a16="http://schemas.microsoft.com/office/drawing/2014/main" id="{951BF715-ADDB-4A4E-97F3-18C049FAA53A}"/>
                </a:ext>
              </a:extLst>
            </p:cNvPr>
            <p:cNvCxnSpPr/>
            <p:nvPr/>
          </p:nvCxnSpPr>
          <p:spPr>
            <a:xfrm>
              <a:off x="6168043" y="4389120"/>
              <a:ext cx="0" cy="132172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E852CBF-A29F-4D24-BF64-6A4646C08009}"/>
                </a:ext>
              </a:extLst>
            </p:cNvPr>
            <p:cNvCxnSpPr>
              <a:cxnSpLocks/>
            </p:cNvCxnSpPr>
            <p:nvPr/>
          </p:nvCxnSpPr>
          <p:spPr>
            <a:xfrm flipH="1">
              <a:off x="6158347" y="5701144"/>
              <a:ext cx="257833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42F6C5-9757-44AE-BE5B-79C3D29DAC76}"/>
                </a:ext>
              </a:extLst>
            </p:cNvPr>
            <p:cNvSpPr txBox="1"/>
            <p:nvPr/>
          </p:nvSpPr>
          <p:spPr>
            <a:xfrm>
              <a:off x="6991003" y="5893721"/>
              <a:ext cx="756458" cy="369332"/>
            </a:xfrm>
            <a:prstGeom prst="rect">
              <a:avLst/>
            </a:prstGeom>
            <a:noFill/>
          </p:spPr>
          <p:txBody>
            <a:bodyPr wrap="square" rtlCol="0">
              <a:spAutoFit/>
            </a:bodyPr>
            <a:lstStyle/>
            <a:p>
              <a:r>
                <a:rPr lang="en-US" sz="1800" dirty="0"/>
                <a:t>time</a:t>
              </a:r>
            </a:p>
          </p:txBody>
        </p:sp>
        <p:sp>
          <p:nvSpPr>
            <p:cNvPr id="21" name="Freeform: Shape 20">
              <a:extLst>
                <a:ext uri="{FF2B5EF4-FFF2-40B4-BE49-F238E27FC236}">
                  <a16:creationId xmlns:a16="http://schemas.microsoft.com/office/drawing/2014/main" id="{E1F6585D-B740-43AD-9AAB-A055A180BEE1}"/>
                </a:ext>
              </a:extLst>
            </p:cNvPr>
            <p:cNvSpPr/>
            <p:nvPr/>
          </p:nvSpPr>
          <p:spPr>
            <a:xfrm>
              <a:off x="6179428" y="4480560"/>
              <a:ext cx="2465808" cy="515389"/>
            </a:xfrm>
            <a:custGeom>
              <a:avLst/>
              <a:gdLst>
                <a:gd name="connsiteX0" fmla="*/ 5241 w 2465808"/>
                <a:gd name="connsiteY0" fmla="*/ 0 h 515389"/>
                <a:gd name="connsiteX1" fmla="*/ 46805 w 2465808"/>
                <a:gd name="connsiteY1" fmla="*/ 299258 h 515389"/>
                <a:gd name="connsiteX2" fmla="*/ 346063 w 2465808"/>
                <a:gd name="connsiteY2" fmla="*/ 423949 h 515389"/>
                <a:gd name="connsiteX3" fmla="*/ 637008 w 2465808"/>
                <a:gd name="connsiteY3" fmla="*/ 473826 h 515389"/>
                <a:gd name="connsiteX4" fmla="*/ 1634535 w 2465808"/>
                <a:gd name="connsiteY4" fmla="*/ 515389 h 515389"/>
                <a:gd name="connsiteX5" fmla="*/ 2465808 w 2465808"/>
                <a:gd name="connsiteY5" fmla="*/ 507077 h 51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5808" h="515389">
                  <a:moveTo>
                    <a:pt x="5241" y="0"/>
                  </a:moveTo>
                  <a:cubicBezTo>
                    <a:pt x="-2379" y="114300"/>
                    <a:pt x="-9999" y="228600"/>
                    <a:pt x="46805" y="299258"/>
                  </a:cubicBezTo>
                  <a:cubicBezTo>
                    <a:pt x="103609" y="369916"/>
                    <a:pt x="247696" y="394854"/>
                    <a:pt x="346063" y="423949"/>
                  </a:cubicBezTo>
                  <a:cubicBezTo>
                    <a:pt x="444430" y="453044"/>
                    <a:pt x="422263" y="458586"/>
                    <a:pt x="637008" y="473826"/>
                  </a:cubicBezTo>
                  <a:cubicBezTo>
                    <a:pt x="851753" y="489066"/>
                    <a:pt x="1634535" y="515389"/>
                    <a:pt x="1634535" y="515389"/>
                  </a:cubicBezTo>
                  <a:lnTo>
                    <a:pt x="2465808" y="507077"/>
                  </a:ln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187287F-218C-4199-87A5-9B38415A1116}"/>
                </a:ext>
              </a:extLst>
            </p:cNvPr>
            <p:cNvSpPr/>
            <p:nvPr/>
          </p:nvSpPr>
          <p:spPr>
            <a:xfrm flipV="1">
              <a:off x="6173881" y="5007031"/>
              <a:ext cx="2465808" cy="515389"/>
            </a:xfrm>
            <a:custGeom>
              <a:avLst/>
              <a:gdLst>
                <a:gd name="connsiteX0" fmla="*/ 5241 w 2465808"/>
                <a:gd name="connsiteY0" fmla="*/ 0 h 515389"/>
                <a:gd name="connsiteX1" fmla="*/ 46805 w 2465808"/>
                <a:gd name="connsiteY1" fmla="*/ 299258 h 515389"/>
                <a:gd name="connsiteX2" fmla="*/ 346063 w 2465808"/>
                <a:gd name="connsiteY2" fmla="*/ 423949 h 515389"/>
                <a:gd name="connsiteX3" fmla="*/ 637008 w 2465808"/>
                <a:gd name="connsiteY3" fmla="*/ 473826 h 515389"/>
                <a:gd name="connsiteX4" fmla="*/ 1634535 w 2465808"/>
                <a:gd name="connsiteY4" fmla="*/ 515389 h 515389"/>
                <a:gd name="connsiteX5" fmla="*/ 2465808 w 2465808"/>
                <a:gd name="connsiteY5" fmla="*/ 507077 h 51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5808" h="515389">
                  <a:moveTo>
                    <a:pt x="5241" y="0"/>
                  </a:moveTo>
                  <a:cubicBezTo>
                    <a:pt x="-2379" y="114300"/>
                    <a:pt x="-9999" y="228600"/>
                    <a:pt x="46805" y="299258"/>
                  </a:cubicBezTo>
                  <a:cubicBezTo>
                    <a:pt x="103609" y="369916"/>
                    <a:pt x="247696" y="394854"/>
                    <a:pt x="346063" y="423949"/>
                  </a:cubicBezTo>
                  <a:cubicBezTo>
                    <a:pt x="444430" y="453044"/>
                    <a:pt x="422263" y="458586"/>
                    <a:pt x="637008" y="473826"/>
                  </a:cubicBezTo>
                  <a:cubicBezTo>
                    <a:pt x="851753" y="489066"/>
                    <a:pt x="1634535" y="515389"/>
                    <a:pt x="1634535" y="515389"/>
                  </a:cubicBezTo>
                  <a:lnTo>
                    <a:pt x="2465808" y="507077"/>
                  </a:ln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FBDFF5E0-0C4C-4DF2-BD52-7C25FF29DEA2}"/>
                </a:ext>
              </a:extLst>
            </p:cNvPr>
            <p:cNvSpPr txBox="1"/>
            <p:nvPr/>
          </p:nvSpPr>
          <p:spPr>
            <a:xfrm>
              <a:off x="5885412" y="4513811"/>
              <a:ext cx="332509" cy="1015663"/>
            </a:xfrm>
            <a:prstGeom prst="rect">
              <a:avLst/>
            </a:prstGeom>
            <a:noFill/>
          </p:spPr>
          <p:txBody>
            <a:bodyPr wrap="square" rtlCol="0">
              <a:spAutoFit/>
            </a:bodyPr>
            <a:lstStyle/>
            <a:p>
              <a:r>
                <a:rPr lang="en-US" sz="2000" dirty="0"/>
                <a:t>3</a:t>
              </a:r>
            </a:p>
            <a:p>
              <a:endParaRPr lang="en-US" sz="2000" dirty="0"/>
            </a:p>
            <a:p>
              <a:r>
                <a:rPr lang="en-US" sz="2000" dirty="0"/>
                <a:t>1</a:t>
              </a:r>
              <a:endParaRPr lang="en-US" dirty="0"/>
            </a:p>
          </p:txBody>
        </p:sp>
        <p:sp>
          <p:nvSpPr>
            <p:cNvPr id="24" name="TextBox 23">
              <a:extLst>
                <a:ext uri="{FF2B5EF4-FFF2-40B4-BE49-F238E27FC236}">
                  <a16:creationId xmlns:a16="http://schemas.microsoft.com/office/drawing/2014/main" id="{5CC70100-323E-4E41-B1EB-2D3AEC42CAC3}"/>
                </a:ext>
              </a:extLst>
            </p:cNvPr>
            <p:cNvSpPr txBox="1"/>
            <p:nvPr/>
          </p:nvSpPr>
          <p:spPr>
            <a:xfrm>
              <a:off x="4680066" y="4788132"/>
              <a:ext cx="1529542" cy="369332"/>
            </a:xfrm>
            <a:prstGeom prst="rect">
              <a:avLst/>
            </a:prstGeom>
            <a:noFill/>
          </p:spPr>
          <p:txBody>
            <a:bodyPr wrap="square" rtlCol="0">
              <a:spAutoFit/>
            </a:bodyPr>
            <a:lstStyle/>
            <a:p>
              <a:r>
                <a:rPr lang="en-US" sz="1800" dirty="0"/>
                <a:t>concentration</a:t>
              </a:r>
            </a:p>
          </p:txBody>
        </p:sp>
      </p:grpSp>
      <p:sp>
        <p:nvSpPr>
          <p:cNvPr id="25" name="Content Placeholder 2">
            <a:extLst>
              <a:ext uri="{FF2B5EF4-FFF2-40B4-BE49-F238E27FC236}">
                <a16:creationId xmlns:a16="http://schemas.microsoft.com/office/drawing/2014/main" id="{401A4B06-B21B-40E9-81A0-E704BAB82B8D}"/>
              </a:ext>
            </a:extLst>
          </p:cNvPr>
          <p:cNvSpPr txBox="1">
            <a:spLocks/>
          </p:cNvSpPr>
          <p:nvPr/>
        </p:nvSpPr>
        <p:spPr bwMode="auto">
          <a:xfrm>
            <a:off x="166256" y="4616994"/>
            <a:ext cx="4422370" cy="185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0"/>
              </a:spcBef>
            </a:pPr>
            <a:r>
              <a:rPr lang="en-US" sz="2200" kern="0" dirty="0"/>
              <a:t>Will they always eventually equalize to 2 moles/m</a:t>
            </a:r>
            <a:r>
              <a:rPr lang="en-US" sz="2200" kern="0" baseline="30000" dirty="0"/>
              <a:t>3</a:t>
            </a:r>
            <a:endParaRPr lang="en-US" sz="2200" kern="0" dirty="0"/>
          </a:p>
          <a:p>
            <a:pPr lvl="1">
              <a:spcBef>
                <a:spcPts val="0"/>
              </a:spcBef>
            </a:pPr>
            <a:r>
              <a:rPr lang="en-US" sz="1800" kern="0" dirty="0"/>
              <a:t>No. E.g., if the ECF is really big then they will equalize to just under 3</a:t>
            </a:r>
          </a:p>
          <a:p>
            <a:pPr lvl="1">
              <a:spcBef>
                <a:spcPts val="0"/>
              </a:spcBef>
            </a:pPr>
            <a:r>
              <a:rPr lang="en-US" sz="1800" kern="0" dirty="0"/>
              <a:t>Thought question: is the ECF usually really big?</a:t>
            </a:r>
          </a:p>
        </p:txBody>
      </p:sp>
    </p:spTree>
    <p:extLst>
      <p:ext uri="{BB962C8B-B14F-4D97-AF65-F5344CB8AC3E}">
        <p14:creationId xmlns:p14="http://schemas.microsoft.com/office/powerpoint/2010/main" val="176585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5">
                                            <p:txEl>
                                              <p:pRg st="0" end="0"/>
                                            </p:txEl>
                                          </p:spTgt>
                                        </p:tgtEl>
                                        <p:attrNameLst>
                                          <p:attrName>style.visibility</p:attrName>
                                        </p:attrNameLst>
                                      </p:cBhvr>
                                      <p:to>
                                        <p:strVal val="visible"/>
                                      </p:to>
                                    </p:set>
                                    <p:animEffect transition="in" filter="fade">
                                      <p:cBhvr>
                                        <p:cTn id="31" dur="500"/>
                                        <p:tgtEl>
                                          <p:spTgt spid="2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5">
                                            <p:txEl>
                                              <p:pRg st="1" end="1"/>
                                            </p:txEl>
                                          </p:spTgt>
                                        </p:tgtEl>
                                        <p:attrNameLst>
                                          <p:attrName>style.visibility</p:attrName>
                                        </p:attrNameLst>
                                      </p:cBhvr>
                                      <p:to>
                                        <p:strVal val="visible"/>
                                      </p:to>
                                    </p:set>
                                    <p:animEffect transition="in" filter="fade">
                                      <p:cBhvr>
                                        <p:cTn id="36" dur="500"/>
                                        <p:tgtEl>
                                          <p:spTgt spid="25">
                                            <p:txEl>
                                              <p:pRg st="1" end="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25">
                                            <p:txEl>
                                              <p:pRg st="2" end="2"/>
                                            </p:txEl>
                                          </p:spTgt>
                                        </p:tgtEl>
                                        <p:attrNameLst>
                                          <p:attrName>style.visibility</p:attrName>
                                        </p:attrNameLst>
                                      </p:cBhvr>
                                      <p:to>
                                        <p:strVal val="visible"/>
                                      </p:to>
                                    </p:set>
                                    <p:animEffect transition="in" filter="fade">
                                      <p:cBhvr>
                                        <p:cTn id="39" dur="500"/>
                                        <p:tgtEl>
                                          <p:spTgt spid="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62B0-3FC1-4C21-B7E0-AE786E5193D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5058A469-705E-40C7-B393-DD9558D69D13}"/>
              </a:ext>
            </a:extLst>
          </p:cNvPr>
          <p:cNvSpPr>
            <a:spLocks noGrp="1"/>
          </p:cNvSpPr>
          <p:nvPr>
            <p:ph idx="1"/>
          </p:nvPr>
        </p:nvSpPr>
        <p:spPr>
          <a:xfrm>
            <a:off x="127594" y="2618840"/>
            <a:ext cx="5919523" cy="1633983"/>
          </a:xfrm>
        </p:spPr>
        <p:txBody>
          <a:bodyPr/>
          <a:lstStyle/>
          <a:p>
            <a:r>
              <a:rPr lang="en-US" sz="2000" dirty="0"/>
              <a:t>Assume the ECF is big, the cell is really little</a:t>
            </a:r>
          </a:p>
          <a:p>
            <a:r>
              <a:rPr lang="en-US" sz="2000" dirty="0"/>
              <a:t>After diffusion is done…</a:t>
            </a:r>
          </a:p>
          <a:p>
            <a:pPr>
              <a:spcBef>
                <a:spcPts val="0"/>
              </a:spcBef>
            </a:pPr>
            <a:r>
              <a:rPr lang="en-US" sz="2000" dirty="0"/>
              <a:t>Why? At any time,</a:t>
            </a:r>
          </a:p>
          <a:p>
            <a:pPr lvl="1">
              <a:spcBef>
                <a:spcPts val="0"/>
              </a:spcBef>
            </a:pPr>
            <a:r>
              <a:rPr lang="en-US" sz="1800" dirty="0"/>
              <a:t># of ions leaving the ECF = # entering the cell</a:t>
            </a:r>
          </a:p>
          <a:p>
            <a:pPr lvl="1">
              <a:spcBef>
                <a:spcPts val="0"/>
              </a:spcBef>
            </a:pPr>
            <a:r>
              <a:rPr lang="en-US" sz="1800" dirty="0"/>
              <a:t>So [ion] changes faster in the cell than in the ECF</a:t>
            </a:r>
          </a:p>
        </p:txBody>
      </p:sp>
      <p:sp>
        <p:nvSpPr>
          <p:cNvPr id="4" name="Footer Placeholder 3">
            <a:extLst>
              <a:ext uri="{FF2B5EF4-FFF2-40B4-BE49-F238E27FC236}">
                <a16:creationId xmlns:a16="http://schemas.microsoft.com/office/drawing/2014/main" id="{34DBAE1C-5634-470D-A0D0-E93E03974EB2}"/>
              </a:ext>
            </a:extLst>
          </p:cNvPr>
          <p:cNvSpPr>
            <a:spLocks noGrp="1"/>
          </p:cNvSpPr>
          <p:nvPr>
            <p:ph type="ftr" sz="quarter" idx="11"/>
          </p:nvPr>
        </p:nvSpPr>
        <p:spPr/>
        <p:txBody>
          <a:bodyPr/>
          <a:lstStyle/>
          <a:p>
            <a:pPr>
              <a:defRPr/>
            </a:pPr>
            <a:r>
              <a:rPr lang="en-US" dirty="0"/>
              <a:t>EE 123 Joel Grodstein</a:t>
            </a:r>
          </a:p>
        </p:txBody>
      </p:sp>
      <p:sp>
        <p:nvSpPr>
          <p:cNvPr id="5" name="Rectangle 4">
            <a:extLst>
              <a:ext uri="{FF2B5EF4-FFF2-40B4-BE49-F238E27FC236}">
                <a16:creationId xmlns:a16="http://schemas.microsoft.com/office/drawing/2014/main" id="{83F7E5AC-8122-4B0C-934F-166AF415CCC3}"/>
              </a:ext>
            </a:extLst>
          </p:cNvPr>
          <p:cNvSpPr/>
          <p:nvPr/>
        </p:nvSpPr>
        <p:spPr>
          <a:xfrm>
            <a:off x="4891177" y="1362873"/>
            <a:ext cx="1314666" cy="731520"/>
          </a:xfrm>
          <a:prstGeom prst="rect">
            <a:avLst/>
          </a:prstGeom>
          <a:pattFill prst="smConfetti">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Rectangle 5">
            <a:extLst>
              <a:ext uri="{FF2B5EF4-FFF2-40B4-BE49-F238E27FC236}">
                <a16:creationId xmlns:a16="http://schemas.microsoft.com/office/drawing/2014/main" id="{1D56F1F8-D626-44FB-B9DF-38D537B4EF5F}"/>
              </a:ext>
            </a:extLst>
          </p:cNvPr>
          <p:cNvSpPr/>
          <p:nvPr/>
        </p:nvSpPr>
        <p:spPr>
          <a:xfrm>
            <a:off x="6205843" y="1362871"/>
            <a:ext cx="74188" cy="73152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a:extLst>
              <a:ext uri="{FF2B5EF4-FFF2-40B4-BE49-F238E27FC236}">
                <a16:creationId xmlns:a16="http://schemas.microsoft.com/office/drawing/2014/main" id="{D4792D8B-6DD2-4A05-B8BE-B42B1A71C050}"/>
              </a:ext>
            </a:extLst>
          </p:cNvPr>
          <p:cNvSpPr/>
          <p:nvPr/>
        </p:nvSpPr>
        <p:spPr>
          <a:xfrm>
            <a:off x="6290490" y="1362872"/>
            <a:ext cx="2482574" cy="2726049"/>
          </a:xfrm>
          <a:prstGeom prst="rect">
            <a:avLst/>
          </a:prstGeom>
          <a:pattFill prst="smConfetti">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359CFAD-7837-4408-BBBD-55472F141DAF}"/>
                  </a:ext>
                </a:extLst>
              </p:cNvPr>
              <p:cNvSpPr txBox="1"/>
              <p:nvPr/>
            </p:nvSpPr>
            <p:spPr>
              <a:xfrm>
                <a:off x="819168" y="1601175"/>
                <a:ext cx="2853267" cy="809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𝑓𝑙𝑢𝑥</m:t>
                          </m:r>
                        </m:e>
                        <m:sub>
                          <m:r>
                            <a:rPr lang="en-US" b="0" i="1" smtClean="0">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m:oMathPara>
                </a14:m>
                <a:endParaRPr lang="en-US" dirty="0"/>
              </a:p>
            </p:txBody>
          </p:sp>
        </mc:Choice>
        <mc:Fallback xmlns="">
          <p:sp>
            <p:nvSpPr>
              <p:cNvPr id="8" name="TextBox 7">
                <a:extLst>
                  <a:ext uri="{FF2B5EF4-FFF2-40B4-BE49-F238E27FC236}">
                    <a16:creationId xmlns:a16="http://schemas.microsoft.com/office/drawing/2014/main" id="{1359CFAD-7837-4408-BBBD-55472F141DAF}"/>
                  </a:ext>
                </a:extLst>
              </p:cNvPr>
              <p:cNvSpPr txBox="1">
                <a:spLocks noRot="1" noChangeAspect="1" noMove="1" noResize="1" noEditPoints="1" noAdjustHandles="1" noChangeArrowheads="1" noChangeShapeType="1" noTextEdit="1"/>
              </p:cNvSpPr>
              <p:nvPr/>
            </p:nvSpPr>
            <p:spPr>
              <a:xfrm>
                <a:off x="819168" y="1601175"/>
                <a:ext cx="2853267" cy="809902"/>
              </a:xfrm>
              <a:prstGeom prst="rect">
                <a:avLst/>
              </a:prstGeom>
              <a:blipFill>
                <a:blip r:embed="rId4"/>
                <a:stretch>
                  <a:fillRect/>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A8A82367-BED1-43E7-AA12-3D4CEDDC06C2}"/>
              </a:ext>
            </a:extLst>
          </p:cNvPr>
          <p:cNvCxnSpPr/>
          <p:nvPr/>
        </p:nvCxnSpPr>
        <p:spPr>
          <a:xfrm>
            <a:off x="5539224" y="1164105"/>
            <a:ext cx="679731"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958EB1-F7A8-405C-A738-A59EFAB94EA5}"/>
              </a:ext>
            </a:extLst>
          </p:cNvPr>
          <p:cNvCxnSpPr/>
          <p:nvPr/>
        </p:nvCxnSpPr>
        <p:spPr>
          <a:xfrm flipH="1">
            <a:off x="6303162" y="1172197"/>
            <a:ext cx="606902"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8A8E655-5155-41E2-B783-2FDD1DA72A90}"/>
              </a:ext>
            </a:extLst>
          </p:cNvPr>
          <p:cNvSpPr txBox="1"/>
          <p:nvPr/>
        </p:nvSpPr>
        <p:spPr>
          <a:xfrm>
            <a:off x="6921706" y="915384"/>
            <a:ext cx="1229989" cy="400110"/>
          </a:xfrm>
          <a:prstGeom prst="rect">
            <a:avLst/>
          </a:prstGeom>
          <a:noFill/>
        </p:spPr>
        <p:txBody>
          <a:bodyPr wrap="square" rtlCol="0">
            <a:spAutoFit/>
          </a:bodyPr>
          <a:lstStyle/>
          <a:p>
            <a:r>
              <a:rPr lang="en-US" sz="2000" dirty="0"/>
              <a:t>d</a:t>
            </a:r>
            <a:r>
              <a:rPr lang="en-US" sz="2000" i="1" dirty="0"/>
              <a:t>x</a:t>
            </a:r>
            <a:r>
              <a:rPr lang="en-US" sz="2000" dirty="0"/>
              <a:t> = 1</a:t>
            </a:r>
            <a:r>
              <a:rPr lang="en-US" sz="2000" dirty="0">
                <a:sym typeface="Symbol" panose="05050102010706020507" pitchFamily="18" charset="2"/>
              </a:rPr>
              <a:t></a:t>
            </a:r>
            <a:endParaRPr lang="en-US" sz="2000" dirty="0"/>
          </a:p>
        </p:txBody>
      </p:sp>
      <p:grpSp>
        <p:nvGrpSpPr>
          <p:cNvPr id="9" name="Group 8">
            <a:extLst>
              <a:ext uri="{FF2B5EF4-FFF2-40B4-BE49-F238E27FC236}">
                <a16:creationId xmlns:a16="http://schemas.microsoft.com/office/drawing/2014/main" id="{637A52C4-09DA-4D6E-AF62-43844F05E784}"/>
              </a:ext>
            </a:extLst>
          </p:cNvPr>
          <p:cNvGrpSpPr/>
          <p:nvPr/>
        </p:nvGrpSpPr>
        <p:grpSpPr>
          <a:xfrm>
            <a:off x="4680066" y="4389120"/>
            <a:ext cx="4056611" cy="1649657"/>
            <a:chOff x="4680066" y="4389120"/>
            <a:chExt cx="4056611" cy="1649657"/>
          </a:xfrm>
        </p:grpSpPr>
        <p:cxnSp>
          <p:nvCxnSpPr>
            <p:cNvPr id="16" name="Straight Connector 15">
              <a:extLst>
                <a:ext uri="{FF2B5EF4-FFF2-40B4-BE49-F238E27FC236}">
                  <a16:creationId xmlns:a16="http://schemas.microsoft.com/office/drawing/2014/main" id="{951BF715-ADDB-4A4E-97F3-18C049FAA53A}"/>
                </a:ext>
              </a:extLst>
            </p:cNvPr>
            <p:cNvCxnSpPr/>
            <p:nvPr/>
          </p:nvCxnSpPr>
          <p:spPr>
            <a:xfrm>
              <a:off x="6168043" y="4389120"/>
              <a:ext cx="0" cy="132172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E852CBF-A29F-4D24-BF64-6A4646C08009}"/>
                </a:ext>
              </a:extLst>
            </p:cNvPr>
            <p:cNvCxnSpPr>
              <a:cxnSpLocks/>
            </p:cNvCxnSpPr>
            <p:nvPr/>
          </p:nvCxnSpPr>
          <p:spPr>
            <a:xfrm flipH="1">
              <a:off x="6158347" y="5701144"/>
              <a:ext cx="257833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42F6C5-9757-44AE-BE5B-79C3D29DAC76}"/>
                </a:ext>
              </a:extLst>
            </p:cNvPr>
            <p:cNvSpPr txBox="1"/>
            <p:nvPr/>
          </p:nvSpPr>
          <p:spPr>
            <a:xfrm>
              <a:off x="6991003" y="5669445"/>
              <a:ext cx="756458" cy="369332"/>
            </a:xfrm>
            <a:prstGeom prst="rect">
              <a:avLst/>
            </a:prstGeom>
            <a:noFill/>
          </p:spPr>
          <p:txBody>
            <a:bodyPr wrap="square" rtlCol="0">
              <a:spAutoFit/>
            </a:bodyPr>
            <a:lstStyle/>
            <a:p>
              <a:r>
                <a:rPr lang="en-US" sz="1800" dirty="0"/>
                <a:t>time</a:t>
              </a:r>
            </a:p>
          </p:txBody>
        </p:sp>
        <p:sp>
          <p:nvSpPr>
            <p:cNvPr id="23" name="TextBox 22">
              <a:extLst>
                <a:ext uri="{FF2B5EF4-FFF2-40B4-BE49-F238E27FC236}">
                  <a16:creationId xmlns:a16="http://schemas.microsoft.com/office/drawing/2014/main" id="{FBDFF5E0-0C4C-4DF2-BD52-7C25FF29DEA2}"/>
                </a:ext>
              </a:extLst>
            </p:cNvPr>
            <p:cNvSpPr txBox="1"/>
            <p:nvPr/>
          </p:nvSpPr>
          <p:spPr>
            <a:xfrm>
              <a:off x="5885412" y="4513811"/>
              <a:ext cx="332509" cy="1015663"/>
            </a:xfrm>
            <a:prstGeom prst="rect">
              <a:avLst/>
            </a:prstGeom>
            <a:noFill/>
          </p:spPr>
          <p:txBody>
            <a:bodyPr wrap="square" rtlCol="0">
              <a:spAutoFit/>
            </a:bodyPr>
            <a:lstStyle/>
            <a:p>
              <a:r>
                <a:rPr lang="en-US" sz="2000" dirty="0"/>
                <a:t>3</a:t>
              </a:r>
            </a:p>
            <a:p>
              <a:endParaRPr lang="en-US" sz="2000" dirty="0"/>
            </a:p>
            <a:p>
              <a:r>
                <a:rPr lang="en-US" sz="2000" dirty="0"/>
                <a:t>1</a:t>
              </a:r>
              <a:endParaRPr lang="en-US" dirty="0"/>
            </a:p>
          </p:txBody>
        </p:sp>
        <p:sp>
          <p:nvSpPr>
            <p:cNvPr id="24" name="TextBox 23">
              <a:extLst>
                <a:ext uri="{FF2B5EF4-FFF2-40B4-BE49-F238E27FC236}">
                  <a16:creationId xmlns:a16="http://schemas.microsoft.com/office/drawing/2014/main" id="{5CC70100-323E-4E41-B1EB-2D3AEC42CAC3}"/>
                </a:ext>
              </a:extLst>
            </p:cNvPr>
            <p:cNvSpPr txBox="1"/>
            <p:nvPr/>
          </p:nvSpPr>
          <p:spPr>
            <a:xfrm>
              <a:off x="4680066" y="4788132"/>
              <a:ext cx="1529542" cy="369332"/>
            </a:xfrm>
            <a:prstGeom prst="rect">
              <a:avLst/>
            </a:prstGeom>
            <a:noFill/>
          </p:spPr>
          <p:txBody>
            <a:bodyPr wrap="square" rtlCol="0">
              <a:spAutoFit/>
            </a:bodyPr>
            <a:lstStyle/>
            <a:p>
              <a:r>
                <a:rPr lang="en-US" sz="1800" dirty="0"/>
                <a:t>concentration</a:t>
              </a:r>
            </a:p>
          </p:txBody>
        </p:sp>
      </p:grpSp>
      <p:sp>
        <p:nvSpPr>
          <p:cNvPr id="11" name="TextBox 10">
            <a:extLst>
              <a:ext uri="{FF2B5EF4-FFF2-40B4-BE49-F238E27FC236}">
                <a16:creationId xmlns:a16="http://schemas.microsoft.com/office/drawing/2014/main" id="{89B666A4-7A19-4C3E-B701-DF4B72465049}"/>
              </a:ext>
            </a:extLst>
          </p:cNvPr>
          <p:cNvSpPr txBox="1"/>
          <p:nvPr/>
        </p:nvSpPr>
        <p:spPr>
          <a:xfrm>
            <a:off x="6650966" y="2346385"/>
            <a:ext cx="1733909" cy="830997"/>
          </a:xfrm>
          <a:prstGeom prst="rect">
            <a:avLst/>
          </a:prstGeom>
          <a:noFill/>
        </p:spPr>
        <p:txBody>
          <a:bodyPr wrap="square" rtlCol="0">
            <a:spAutoFit/>
          </a:bodyPr>
          <a:lstStyle/>
          <a:p>
            <a:pPr algn="ctr"/>
            <a:r>
              <a:rPr lang="en-US" dirty="0"/>
              <a:t>ECF</a:t>
            </a:r>
          </a:p>
          <a:p>
            <a:pPr algn="ctr"/>
            <a:r>
              <a:rPr lang="en-US" dirty="0"/>
              <a:t>3 ions/m</a:t>
            </a:r>
            <a:r>
              <a:rPr lang="en-US" baseline="30000" dirty="0"/>
              <a:t>3</a:t>
            </a:r>
            <a:endParaRPr lang="en-US" dirty="0"/>
          </a:p>
        </p:txBody>
      </p:sp>
      <p:sp>
        <p:nvSpPr>
          <p:cNvPr id="26" name="TextBox 25">
            <a:extLst>
              <a:ext uri="{FF2B5EF4-FFF2-40B4-BE49-F238E27FC236}">
                <a16:creationId xmlns:a16="http://schemas.microsoft.com/office/drawing/2014/main" id="{7EFA3208-9383-493B-A70B-786D08B55786}"/>
              </a:ext>
            </a:extLst>
          </p:cNvPr>
          <p:cNvSpPr txBox="1"/>
          <p:nvPr/>
        </p:nvSpPr>
        <p:spPr>
          <a:xfrm>
            <a:off x="4891176" y="1367659"/>
            <a:ext cx="1371600" cy="769441"/>
          </a:xfrm>
          <a:prstGeom prst="rect">
            <a:avLst/>
          </a:prstGeom>
          <a:noFill/>
        </p:spPr>
        <p:txBody>
          <a:bodyPr wrap="square" lIns="0" rIns="0" rtlCol="0">
            <a:spAutoFit/>
          </a:bodyPr>
          <a:lstStyle/>
          <a:p>
            <a:pPr algn="ctr"/>
            <a:r>
              <a:rPr lang="en-US" dirty="0"/>
              <a:t>Cell</a:t>
            </a:r>
          </a:p>
          <a:p>
            <a:pPr algn="ctr"/>
            <a:r>
              <a:rPr lang="en-US" sz="2000" dirty="0"/>
              <a:t>1 ion/m</a:t>
            </a:r>
            <a:r>
              <a:rPr lang="en-US" sz="2000" baseline="30000" dirty="0"/>
              <a:t>3</a:t>
            </a:r>
            <a:endParaRPr lang="en-US" sz="2000" dirty="0"/>
          </a:p>
        </p:txBody>
      </p:sp>
      <p:sp>
        <p:nvSpPr>
          <p:cNvPr id="27" name="TextBox 26">
            <a:extLst>
              <a:ext uri="{FF2B5EF4-FFF2-40B4-BE49-F238E27FC236}">
                <a16:creationId xmlns:a16="http://schemas.microsoft.com/office/drawing/2014/main" id="{74BD469A-33A9-479F-9E27-F4ADC4AA527C}"/>
              </a:ext>
            </a:extLst>
          </p:cNvPr>
          <p:cNvSpPr txBox="1"/>
          <p:nvPr/>
        </p:nvSpPr>
        <p:spPr>
          <a:xfrm>
            <a:off x="6656718" y="2346406"/>
            <a:ext cx="1733909" cy="830997"/>
          </a:xfrm>
          <a:prstGeom prst="rect">
            <a:avLst/>
          </a:prstGeom>
          <a:noFill/>
        </p:spPr>
        <p:txBody>
          <a:bodyPr wrap="square" rtlCol="0">
            <a:spAutoFit/>
          </a:bodyPr>
          <a:lstStyle/>
          <a:p>
            <a:pPr algn="ctr"/>
            <a:r>
              <a:rPr lang="en-US" dirty="0"/>
              <a:t>ECF</a:t>
            </a:r>
          </a:p>
          <a:p>
            <a:pPr algn="ctr"/>
            <a:r>
              <a:rPr lang="en-US" dirty="0"/>
              <a:t>2.99 ions/m</a:t>
            </a:r>
            <a:r>
              <a:rPr lang="en-US" baseline="30000" dirty="0"/>
              <a:t>3</a:t>
            </a:r>
            <a:endParaRPr lang="en-US" dirty="0"/>
          </a:p>
        </p:txBody>
      </p:sp>
      <p:sp>
        <p:nvSpPr>
          <p:cNvPr id="28" name="TextBox 27">
            <a:extLst>
              <a:ext uri="{FF2B5EF4-FFF2-40B4-BE49-F238E27FC236}">
                <a16:creationId xmlns:a16="http://schemas.microsoft.com/office/drawing/2014/main" id="{C0611234-88B4-43DC-A2C0-B6A9672600DB}"/>
              </a:ext>
            </a:extLst>
          </p:cNvPr>
          <p:cNvSpPr txBox="1"/>
          <p:nvPr/>
        </p:nvSpPr>
        <p:spPr>
          <a:xfrm>
            <a:off x="4987057" y="1362515"/>
            <a:ext cx="1371600" cy="677108"/>
          </a:xfrm>
          <a:prstGeom prst="rect">
            <a:avLst/>
          </a:prstGeom>
          <a:noFill/>
        </p:spPr>
        <p:txBody>
          <a:bodyPr wrap="square" lIns="0" tIns="0" rIns="0" bIns="0" rtlCol="0">
            <a:spAutoFit/>
          </a:bodyPr>
          <a:lstStyle/>
          <a:p>
            <a:pPr algn="ctr"/>
            <a:r>
              <a:rPr lang="en-US" dirty="0"/>
              <a:t>Cell</a:t>
            </a:r>
          </a:p>
          <a:p>
            <a:pPr algn="ctr"/>
            <a:r>
              <a:rPr lang="en-US" sz="2000" dirty="0"/>
              <a:t>2.99 ions/m</a:t>
            </a:r>
            <a:r>
              <a:rPr lang="en-US" sz="2000" baseline="30000" dirty="0"/>
              <a:t>3</a:t>
            </a:r>
            <a:endParaRPr lang="en-US" sz="2000" dirty="0"/>
          </a:p>
        </p:txBody>
      </p:sp>
      <p:sp>
        <p:nvSpPr>
          <p:cNvPr id="29" name="Content Placeholder 2">
            <a:extLst>
              <a:ext uri="{FF2B5EF4-FFF2-40B4-BE49-F238E27FC236}">
                <a16:creationId xmlns:a16="http://schemas.microsoft.com/office/drawing/2014/main" id="{BE46378A-AB8B-4D71-8194-24F6ABE87841}"/>
              </a:ext>
            </a:extLst>
          </p:cNvPr>
          <p:cNvSpPr txBox="1">
            <a:spLocks/>
          </p:cNvSpPr>
          <p:nvPr/>
        </p:nvSpPr>
        <p:spPr bwMode="auto">
          <a:xfrm>
            <a:off x="150598" y="4160092"/>
            <a:ext cx="4628436" cy="1843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000" kern="0" dirty="0"/>
              <a:t>An analogy:</a:t>
            </a:r>
          </a:p>
          <a:p>
            <a:pPr lvl="1">
              <a:spcBef>
                <a:spcPts val="0"/>
              </a:spcBef>
            </a:pPr>
            <a:r>
              <a:rPr lang="en-US" sz="1800" kern="0" dirty="0"/>
              <a:t>It’s 20° outside, your house is 70°, and you open the door</a:t>
            </a:r>
          </a:p>
          <a:p>
            <a:pPr lvl="1">
              <a:spcBef>
                <a:spcPts val="0"/>
              </a:spcBef>
            </a:pPr>
            <a:r>
              <a:rPr lang="en-US" sz="1800" kern="0" dirty="0"/>
              <a:t>After a few hours your house is also 20°, and you’ve not appreciably warmed up the earth</a:t>
            </a:r>
          </a:p>
        </p:txBody>
      </p:sp>
      <p:sp>
        <p:nvSpPr>
          <p:cNvPr id="14" name="Freeform: Shape 13">
            <a:extLst>
              <a:ext uri="{FF2B5EF4-FFF2-40B4-BE49-F238E27FC236}">
                <a16:creationId xmlns:a16="http://schemas.microsoft.com/office/drawing/2014/main" id="{9E525CAD-8D65-4C43-BFC2-F86CA9F9FF0F}"/>
              </a:ext>
            </a:extLst>
          </p:cNvPr>
          <p:cNvSpPr/>
          <p:nvPr/>
        </p:nvSpPr>
        <p:spPr>
          <a:xfrm>
            <a:off x="6181733" y="4502989"/>
            <a:ext cx="2280780" cy="69011"/>
          </a:xfrm>
          <a:custGeom>
            <a:avLst/>
            <a:gdLst>
              <a:gd name="connsiteX0" fmla="*/ 3407 w 2280780"/>
              <a:gd name="connsiteY0" fmla="*/ 0 h 69011"/>
              <a:gd name="connsiteX1" fmla="*/ 150056 w 2280780"/>
              <a:gd name="connsiteY1" fmla="*/ 34505 h 69011"/>
              <a:gd name="connsiteX2" fmla="*/ 978192 w 2280780"/>
              <a:gd name="connsiteY2" fmla="*/ 69011 h 69011"/>
              <a:gd name="connsiteX3" fmla="*/ 2280780 w 2280780"/>
              <a:gd name="connsiteY3" fmla="*/ 60385 h 69011"/>
            </a:gdLst>
            <a:ahLst/>
            <a:cxnLst>
              <a:cxn ang="0">
                <a:pos x="connsiteX0" y="connsiteY0"/>
              </a:cxn>
              <a:cxn ang="0">
                <a:pos x="connsiteX1" y="connsiteY1"/>
              </a:cxn>
              <a:cxn ang="0">
                <a:pos x="connsiteX2" y="connsiteY2"/>
              </a:cxn>
              <a:cxn ang="0">
                <a:pos x="connsiteX3" y="connsiteY3"/>
              </a:cxn>
            </a:cxnLst>
            <a:rect l="l" t="t" r="r" b="b"/>
            <a:pathLst>
              <a:path w="2280780" h="69011">
                <a:moveTo>
                  <a:pt x="3407" y="0"/>
                </a:moveTo>
                <a:cubicBezTo>
                  <a:pt x="-4501" y="11501"/>
                  <a:pt x="-12408" y="23003"/>
                  <a:pt x="150056" y="34505"/>
                </a:cubicBezTo>
                <a:cubicBezTo>
                  <a:pt x="312520" y="46007"/>
                  <a:pt x="978192" y="69011"/>
                  <a:pt x="978192" y="69011"/>
                </a:cubicBezTo>
                <a:lnTo>
                  <a:pt x="2280780" y="60385"/>
                </a:ln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EEE3425-DE6B-4DF4-A886-0FB2B1B7CB1C}"/>
              </a:ext>
            </a:extLst>
          </p:cNvPr>
          <p:cNvSpPr/>
          <p:nvPr/>
        </p:nvSpPr>
        <p:spPr>
          <a:xfrm>
            <a:off x="6167887" y="4554747"/>
            <a:ext cx="2268747" cy="879895"/>
          </a:xfrm>
          <a:custGeom>
            <a:avLst/>
            <a:gdLst>
              <a:gd name="connsiteX0" fmla="*/ 0 w 2268747"/>
              <a:gd name="connsiteY0" fmla="*/ 879895 h 879895"/>
              <a:gd name="connsiteX1" fmla="*/ 103517 w 2268747"/>
              <a:gd name="connsiteY1" fmla="*/ 457200 h 879895"/>
              <a:gd name="connsiteX2" fmla="*/ 405441 w 2268747"/>
              <a:gd name="connsiteY2" fmla="*/ 198408 h 879895"/>
              <a:gd name="connsiteX3" fmla="*/ 957532 w 2268747"/>
              <a:gd name="connsiteY3" fmla="*/ 60385 h 879895"/>
              <a:gd name="connsiteX4" fmla="*/ 1561381 w 2268747"/>
              <a:gd name="connsiteY4" fmla="*/ 34506 h 879895"/>
              <a:gd name="connsiteX5" fmla="*/ 2268747 w 2268747"/>
              <a:gd name="connsiteY5" fmla="*/ 0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8747" h="879895">
                <a:moveTo>
                  <a:pt x="0" y="879895"/>
                </a:moveTo>
                <a:cubicBezTo>
                  <a:pt x="17972" y="725338"/>
                  <a:pt x="35944" y="570781"/>
                  <a:pt x="103517" y="457200"/>
                </a:cubicBezTo>
                <a:cubicBezTo>
                  <a:pt x="171090" y="343619"/>
                  <a:pt x="263105" y="264544"/>
                  <a:pt x="405441" y="198408"/>
                </a:cubicBezTo>
                <a:cubicBezTo>
                  <a:pt x="547777" y="132272"/>
                  <a:pt x="764875" y="87702"/>
                  <a:pt x="957532" y="60385"/>
                </a:cubicBezTo>
                <a:cubicBezTo>
                  <a:pt x="1150189" y="33068"/>
                  <a:pt x="1561381" y="34506"/>
                  <a:pt x="1561381" y="34506"/>
                </a:cubicBezTo>
                <a:lnTo>
                  <a:pt x="2268747" y="0"/>
                </a:ln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576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6"/>
                                        </p:tgtEl>
                                      </p:cBhvr>
                                    </p:animEffect>
                                    <p:set>
                                      <p:cBhvr>
                                        <p:cTn id="10" dur="1" fill="hold">
                                          <p:stCondLst>
                                            <p:cond delay="499"/>
                                          </p:stCondLst>
                                        </p:cTn>
                                        <p:tgtEl>
                                          <p:spTgt spid="26"/>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9">
                                            <p:txEl>
                                              <p:pRg st="0" end="0"/>
                                            </p:txEl>
                                          </p:spTgt>
                                        </p:tgtEl>
                                        <p:attrNameLst>
                                          <p:attrName>style.visibility</p:attrName>
                                        </p:attrNameLst>
                                      </p:cBhvr>
                                      <p:to>
                                        <p:strVal val="visible"/>
                                      </p:to>
                                    </p:set>
                                    <p:animEffect transition="in" filter="fade">
                                      <p:cBhvr>
                                        <p:cTn id="41" dur="500"/>
                                        <p:tgtEl>
                                          <p:spTgt spid="29">
                                            <p:txEl>
                                              <p:pRg st="0" end="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29">
                                            <p:txEl>
                                              <p:pRg st="1" end="1"/>
                                            </p:txEl>
                                          </p:spTgt>
                                        </p:tgtEl>
                                        <p:attrNameLst>
                                          <p:attrName>style.visibility</p:attrName>
                                        </p:attrNameLst>
                                      </p:cBhvr>
                                      <p:to>
                                        <p:strVal val="visible"/>
                                      </p:to>
                                    </p:set>
                                    <p:animEffect transition="in" filter="fade">
                                      <p:cBhvr>
                                        <p:cTn id="44" dur="500"/>
                                        <p:tgtEl>
                                          <p:spTgt spid="29">
                                            <p:txEl>
                                              <p:pRg st="1" end="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29">
                                            <p:txEl>
                                              <p:pRg st="2" end="2"/>
                                            </p:txEl>
                                          </p:spTgt>
                                        </p:tgtEl>
                                        <p:attrNameLst>
                                          <p:attrName>style.visibility</p:attrName>
                                        </p:attrNameLst>
                                      </p:cBhvr>
                                      <p:to>
                                        <p:strVal val="visible"/>
                                      </p:to>
                                    </p:set>
                                    <p:animEffect transition="in" filter="fade">
                                      <p:cBhvr>
                                        <p:cTn id="47" dur="500"/>
                                        <p:tgtEl>
                                          <p:spTgt spid="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p:bldP spid="27" grpId="0"/>
      <p:bldP spid="28" grpId="0"/>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72D3-FD46-432C-B7B0-4A4654E63EB7}"/>
              </a:ext>
            </a:extLst>
          </p:cNvPr>
          <p:cNvSpPr>
            <a:spLocks noGrp="1"/>
          </p:cNvSpPr>
          <p:nvPr>
            <p:ph type="title"/>
          </p:nvPr>
        </p:nvSpPr>
        <p:spPr/>
        <p:txBody>
          <a:bodyPr/>
          <a:lstStyle/>
          <a:p>
            <a:r>
              <a:rPr lang="en-US" dirty="0"/>
              <a:t>Outline for this section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97EBB0-3A51-478E-B2EE-77DBF7C7D5A5}"/>
                  </a:ext>
                </a:extLst>
              </p:cNvPr>
              <p:cNvSpPr>
                <a:spLocks noGrp="1"/>
              </p:cNvSpPr>
              <p:nvPr>
                <p:ph idx="1"/>
              </p:nvPr>
            </p:nvSpPr>
            <p:spPr>
              <a:xfrm>
                <a:off x="246888" y="1676400"/>
                <a:ext cx="8074152" cy="4419600"/>
              </a:xfrm>
            </p:spPr>
            <p:txBody>
              <a:bodyPr/>
              <a:lstStyle/>
              <a:p>
                <a:r>
                  <a:rPr lang="en-US" sz="2400" dirty="0"/>
                  <a:t>Primer on Q, I, V, C</a:t>
                </a:r>
              </a:p>
              <a:p>
                <a:r>
                  <a:rPr lang="en-US" sz="2400" dirty="0"/>
                  <a:t>Diffusion current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𝑗</m:t>
                        </m:r>
                      </m:e>
                      <m:sub>
                        <m:r>
                          <a:rPr lang="en-US" sz="2400" i="1">
                            <a:latin typeface="Cambria Math" panose="02040503050406030204" pitchFamily="18" charset="0"/>
                          </a:rPr>
                          <m:t>𝑁𝑎</m:t>
                        </m:r>
                      </m:sub>
                    </m:sSub>
                    <m:r>
                      <a:rPr lang="en-US" sz="2400" i="1">
                        <a:latin typeface="Cambria Math" panose="02040503050406030204" pitchFamily="18" charset="0"/>
                      </a:rPr>
                      <m:t>=−</m:t>
                    </m:r>
                    <m:r>
                      <a:rPr lang="en-US" sz="2400" i="1">
                        <a:latin typeface="Cambria Math" panose="02040503050406030204" pitchFamily="18" charset="0"/>
                      </a:rPr>
                      <m:t>𝐷</m:t>
                    </m:r>
                    <m:f>
                      <m:fPr>
                        <m:ctrlPr>
                          <a:rPr lang="en-US" sz="2400" i="1">
                            <a:latin typeface="Cambria Math" panose="02040503050406030204" pitchFamily="18" charset="0"/>
                          </a:rPr>
                        </m:ctrlPr>
                      </m:fPr>
                      <m:num>
                        <m:r>
                          <a:rPr lang="en-US" sz="2400" i="1">
                            <a:latin typeface="Cambria Math" panose="02040503050406030204" pitchFamily="18" charset="0"/>
                          </a:rPr>
                          <m:t>𝑑</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num>
                      <m:den>
                        <m:r>
                          <a:rPr lang="en-US" sz="2400" i="1">
                            <a:latin typeface="Cambria Math" panose="02040503050406030204" pitchFamily="18" charset="0"/>
                          </a:rPr>
                          <m:t>𝑑𝑥</m:t>
                        </m:r>
                      </m:den>
                    </m:f>
                    <m:r>
                      <a:rPr lang="en-US" sz="2400" i="1">
                        <a:latin typeface="Cambria Math" panose="02040503050406030204" pitchFamily="18" charset="0"/>
                      </a:rPr>
                      <m:t> </m:t>
                    </m:r>
                  </m:oMath>
                </a14:m>
                <a:r>
                  <a:rPr lang="en-US" sz="2400" dirty="0"/>
                  <a:t>)</a:t>
                </a:r>
              </a:p>
              <a:p>
                <a:r>
                  <a:rPr lang="en-US" sz="2400" dirty="0"/>
                  <a:t>Drift current (</a:t>
                </a:r>
                <a:r>
                  <a:rPr lang="en-US" sz="2400" i="1" dirty="0" err="1"/>
                  <a:t>j</a:t>
                </a:r>
                <a:r>
                  <a:rPr lang="en-US" sz="2400" baseline="-25000" dirty="0" err="1"/>
                  <a:t>drift</a:t>
                </a:r>
                <a:r>
                  <a:rPr lang="en-US" sz="2400" dirty="0"/>
                  <a:t> = </a:t>
                </a:r>
                <a:r>
                  <a:rPr lang="en-US" sz="2400" i="1" dirty="0" err="1"/>
                  <a:t>kV</a:t>
                </a:r>
                <a:r>
                  <a:rPr lang="en-US" sz="2400" baseline="-25000" dirty="0" err="1"/>
                  <a:t>mem</a:t>
                </a:r>
                <a:r>
                  <a:rPr lang="en-US" sz="2400" dirty="0"/>
                  <a:t>)</a:t>
                </a:r>
              </a:p>
              <a:p>
                <a:r>
                  <a:rPr lang="en-US" sz="2400" dirty="0"/>
                  <a:t>Diffusion + drift = Nernst (</a:t>
                </a: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𝑉</m:t>
                        </m:r>
                      </m:e>
                      <m:sub>
                        <m:r>
                          <a:rPr lang="en-US" sz="2400" i="1">
                            <a:latin typeface="Cambria Math" panose="02040503050406030204" pitchFamily="18" charset="0"/>
                            <a:ea typeface="Cambria Math" panose="02040503050406030204" pitchFamily="18" charset="0"/>
                          </a:rPr>
                          <m:t>𝑚𝑒𝑚</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𝑁𝑎</m:t>
                        </m:r>
                      </m:sub>
                    </m:sSub>
                    <m:r>
                      <a:rPr lang="en-US" sz="2400">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𝑁𝑎</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𝑙𝑛</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𝑒𝑥𝑡</m:t>
                            </m:r>
                          </m:sub>
                        </m:sSub>
                      </m:num>
                      <m:den>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𝑖𝑛𝑡</m:t>
                            </m:r>
                          </m:sub>
                        </m:sSub>
                      </m:den>
                    </m:f>
                  </m:oMath>
                </a14:m>
                <a:r>
                  <a:rPr lang="en-US" sz="2400" dirty="0"/>
                  <a:t>)</a:t>
                </a:r>
              </a:p>
              <a:p>
                <a:r>
                  <a:rPr lang="en-US" sz="2400" dirty="0"/>
                  <a:t>Ion pumps</a:t>
                </a:r>
              </a:p>
              <a:p>
                <a:r>
                  <a:rPr lang="en-US" sz="2400" dirty="0"/>
                  <a:t>Electrical model of a cell (</a:t>
                </a:r>
                <a:r>
                  <a:rPr lang="en-US" sz="2400" i="1" dirty="0" err="1"/>
                  <a:t>j</a:t>
                </a:r>
                <a:r>
                  <a:rPr lang="en-US" sz="2400" baseline="-25000" dirty="0" err="1"/>
                  <a:t>total,Na</a:t>
                </a:r>
                <a:r>
                  <a:rPr lang="en-US" sz="2400" dirty="0"/>
                  <a:t> = </a:t>
                </a:r>
                <a:r>
                  <a:rPr lang="en-US" sz="2400" i="1" dirty="0" err="1"/>
                  <a:t>g</a:t>
                </a:r>
                <a:r>
                  <a:rPr lang="en-US" sz="2400" baseline="-25000" dirty="0" err="1"/>
                  <a:t>Na</a:t>
                </a:r>
                <a:r>
                  <a:rPr lang="en-US" sz="2400" dirty="0"/>
                  <a:t> (</a:t>
                </a:r>
                <a:r>
                  <a:rPr lang="en-US" sz="2400" i="1" dirty="0" err="1"/>
                  <a:t>V</a:t>
                </a:r>
                <a:r>
                  <a:rPr lang="en-US" sz="2400" baseline="-25000" dirty="0" err="1"/>
                  <a:t>mem</a:t>
                </a:r>
                <a:r>
                  <a:rPr lang="en-US" sz="2400" dirty="0" err="1"/>
                  <a:t>-</a:t>
                </a:r>
                <a:r>
                  <a:rPr lang="en-US" sz="2400" i="1" dirty="0" err="1"/>
                  <a:t>V</a:t>
                </a:r>
                <a:r>
                  <a:rPr lang="en-US" sz="2400" baseline="30000" dirty="0" err="1"/>
                  <a:t>N</a:t>
                </a:r>
                <a:r>
                  <a:rPr lang="en-US" sz="2400" baseline="-25000" dirty="0" err="1"/>
                  <a:t>Na</a:t>
                </a:r>
                <a:r>
                  <a:rPr lang="en-US" sz="2400" dirty="0"/>
                  <a:t>) + </a:t>
                </a:r>
                <a:r>
                  <a:rPr lang="en-US" sz="2400" i="1" dirty="0" err="1"/>
                  <a:t>j</a:t>
                </a:r>
                <a:r>
                  <a:rPr lang="en-US" sz="2400" baseline="-25000" dirty="0" err="1"/>
                  <a:t>pump,Na</a:t>
                </a:r>
                <a:r>
                  <a:rPr lang="en-US" sz="2400" dirty="0"/>
                  <a:t>)</a:t>
                </a:r>
              </a:p>
            </p:txBody>
          </p:sp>
        </mc:Choice>
        <mc:Fallback xmlns="">
          <p:sp>
            <p:nvSpPr>
              <p:cNvPr id="3" name="Content Placeholder 2">
                <a:extLst>
                  <a:ext uri="{FF2B5EF4-FFF2-40B4-BE49-F238E27FC236}">
                    <a16:creationId xmlns:a16="http://schemas.microsoft.com/office/drawing/2014/main" id="{A697EBB0-3A51-478E-B2EE-77DBF7C7D5A5}"/>
                  </a:ext>
                </a:extLst>
              </p:cNvPr>
              <p:cNvSpPr>
                <a:spLocks noGrp="1" noRot="1" noChangeAspect="1" noMove="1" noResize="1" noEditPoints="1" noAdjustHandles="1" noChangeArrowheads="1" noChangeShapeType="1" noTextEdit="1"/>
              </p:cNvSpPr>
              <p:nvPr>
                <p:ph idx="1"/>
              </p:nvPr>
            </p:nvSpPr>
            <p:spPr>
              <a:xfrm>
                <a:off x="246888" y="1676400"/>
                <a:ext cx="8074152" cy="4419600"/>
              </a:xfrm>
              <a:blipFill>
                <a:blip r:embed="rId3"/>
                <a:stretch>
                  <a:fillRect l="-1057" t="-1103" r="-22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1BB9554-C3A6-43E9-9EEF-4B134805983A}"/>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5DF1D507-62A5-47A0-B2B0-7335B6670B32}"/>
              </a:ext>
            </a:extLst>
          </p:cNvPr>
          <p:cNvSpPr/>
          <p:nvPr/>
        </p:nvSpPr>
        <p:spPr>
          <a:xfrm>
            <a:off x="192024" y="2709672"/>
            <a:ext cx="5440680" cy="582168"/>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6480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F50D-9802-4883-9300-61F07F207F04}"/>
              </a:ext>
            </a:extLst>
          </p:cNvPr>
          <p:cNvSpPr>
            <a:spLocks noGrp="1"/>
          </p:cNvSpPr>
          <p:nvPr>
            <p:ph type="title"/>
          </p:nvPr>
        </p:nvSpPr>
        <p:spPr/>
        <p:txBody>
          <a:bodyPr/>
          <a:lstStyle/>
          <a:p>
            <a:r>
              <a:rPr lang="en-US" dirty="0"/>
              <a:t>Drift</a:t>
            </a:r>
          </a:p>
        </p:txBody>
      </p:sp>
      <p:sp>
        <p:nvSpPr>
          <p:cNvPr id="3" name="Content Placeholder 2">
            <a:extLst>
              <a:ext uri="{FF2B5EF4-FFF2-40B4-BE49-F238E27FC236}">
                <a16:creationId xmlns:a16="http://schemas.microsoft.com/office/drawing/2014/main" id="{0F4456A5-2C08-442E-9FFB-44DE04F0FE74}"/>
              </a:ext>
            </a:extLst>
          </p:cNvPr>
          <p:cNvSpPr>
            <a:spLocks noGrp="1"/>
          </p:cNvSpPr>
          <p:nvPr>
            <p:ph idx="1"/>
          </p:nvPr>
        </p:nvSpPr>
        <p:spPr>
          <a:xfrm>
            <a:off x="685800" y="1239429"/>
            <a:ext cx="7772400" cy="4918609"/>
          </a:xfrm>
        </p:spPr>
        <p:txBody>
          <a:bodyPr/>
          <a:lstStyle/>
          <a:p>
            <a:r>
              <a:rPr lang="en-US" dirty="0"/>
              <a:t>We saw diffusion</a:t>
            </a:r>
          </a:p>
          <a:p>
            <a:pPr lvl="1">
              <a:spcBef>
                <a:spcPts val="0"/>
              </a:spcBef>
            </a:pPr>
            <a:r>
              <a:rPr lang="en-US" dirty="0"/>
              <a:t>random thermal motion + concentration gradient = net ion currents</a:t>
            </a:r>
          </a:p>
          <a:p>
            <a:r>
              <a:rPr lang="en-US" dirty="0"/>
              <a:t>Drift</a:t>
            </a:r>
          </a:p>
          <a:p>
            <a:pPr lvl="1">
              <a:spcBef>
                <a:spcPts val="0"/>
              </a:spcBef>
            </a:pPr>
            <a:r>
              <a:rPr lang="en-US" dirty="0"/>
              <a:t>charged ion + voltage pushing it around = ion current</a:t>
            </a:r>
          </a:p>
          <a:p>
            <a:pPr lvl="1"/>
            <a:endParaRPr lang="en-US" dirty="0"/>
          </a:p>
        </p:txBody>
      </p:sp>
      <p:sp>
        <p:nvSpPr>
          <p:cNvPr id="4" name="Footer Placeholder 3">
            <a:extLst>
              <a:ext uri="{FF2B5EF4-FFF2-40B4-BE49-F238E27FC236}">
                <a16:creationId xmlns:a16="http://schemas.microsoft.com/office/drawing/2014/main" id="{490D288C-DF34-4323-9830-5B67DAC21F66}"/>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917610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a:xfrm>
            <a:off x="406397" y="304800"/>
            <a:ext cx="7772400" cy="1143000"/>
          </a:xfrm>
        </p:spPr>
        <p:txBody>
          <a:bodyPr/>
          <a:lstStyle/>
          <a:p>
            <a:r>
              <a:rPr lang="en-US" dirty="0"/>
              <a:t>Drift current</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751632" y="3539328"/>
            <a:ext cx="7990032" cy="2868014"/>
          </a:xfrm>
        </p:spPr>
        <p:txBody>
          <a:bodyPr/>
          <a:lstStyle/>
          <a:p>
            <a:r>
              <a:rPr lang="en-US" sz="2400" dirty="0"/>
              <a:t>We said similar charges repel, opposite charges attract</a:t>
            </a:r>
          </a:p>
          <a:p>
            <a:pPr lvl="1">
              <a:spcBef>
                <a:spcPts val="0"/>
              </a:spcBef>
            </a:pPr>
            <a:r>
              <a:rPr lang="en-US" sz="2000" dirty="0"/>
              <a:t>That causes charges to move</a:t>
            </a:r>
          </a:p>
          <a:p>
            <a:pPr lvl="1">
              <a:spcBef>
                <a:spcPts val="0"/>
              </a:spcBef>
            </a:pPr>
            <a:r>
              <a:rPr lang="en-US" sz="2000" dirty="0"/>
              <a:t>We call this </a:t>
            </a:r>
            <a:r>
              <a:rPr lang="en-US" sz="2000" i="1" dirty="0"/>
              <a:t>drift current</a:t>
            </a:r>
            <a:endParaRPr lang="en-US" sz="2000" dirty="0"/>
          </a:p>
          <a:p>
            <a:pPr>
              <a:spcBef>
                <a:spcPts val="600"/>
              </a:spcBef>
            </a:pPr>
            <a:r>
              <a:rPr lang="en-US" sz="2400" dirty="0"/>
              <a:t>Problem: real systems have too many charges to deal with </a:t>
            </a:r>
            <a:r>
              <a:rPr lang="en-US" sz="2400" dirty="0">
                <a:sym typeface="Wingdings" panose="05000000000000000000" pitchFamily="2" charset="2"/>
              </a:rPr>
              <a:t></a:t>
            </a:r>
            <a:endParaRPr lang="en-US" sz="2400" dirty="0"/>
          </a:p>
          <a:p>
            <a:pPr>
              <a:spcBef>
                <a:spcPts val="600"/>
              </a:spcBef>
            </a:pPr>
            <a:r>
              <a:rPr lang="en-US" sz="2400" dirty="0"/>
              <a:t>More common formulation</a:t>
            </a:r>
          </a:p>
          <a:p>
            <a:pPr lvl="1">
              <a:spcBef>
                <a:spcPts val="0"/>
              </a:spcBef>
            </a:pPr>
            <a:r>
              <a:rPr lang="en-US" sz="2000" dirty="0"/>
              <a:t>The separated charges (Na</a:t>
            </a:r>
            <a:r>
              <a:rPr lang="en-US" sz="2000" baseline="30000" dirty="0"/>
              <a:t>+</a:t>
            </a:r>
            <a:r>
              <a:rPr lang="en-US" sz="2000" dirty="0"/>
              <a:t> and Cl</a:t>
            </a:r>
            <a:r>
              <a:rPr lang="en-US" sz="2000" baseline="30000" dirty="0"/>
              <a:t>-</a:t>
            </a:r>
            <a:r>
              <a:rPr lang="en-US" sz="2000" dirty="0"/>
              <a:t>) create a voltage</a:t>
            </a:r>
          </a:p>
          <a:p>
            <a:pPr lvl="1">
              <a:spcBef>
                <a:spcPts val="0"/>
              </a:spcBef>
            </a:pPr>
            <a:r>
              <a:rPr lang="en-US" sz="2000" dirty="0"/>
              <a:t>The voltage creates a K</a:t>
            </a:r>
            <a:r>
              <a:rPr lang="en-US" sz="2000" baseline="30000" dirty="0"/>
              <a:t>+</a:t>
            </a:r>
            <a:r>
              <a:rPr lang="en-US" sz="2000" dirty="0"/>
              <a:t> drift current (or flux)</a:t>
            </a:r>
          </a:p>
          <a:p>
            <a:endParaRPr lang="en-US" sz="2000" dirty="0"/>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a:xfrm>
            <a:off x="5125528" y="6455434"/>
            <a:ext cx="2895600" cy="307777"/>
          </a:xfrm>
        </p:spPr>
        <p:txBody>
          <a:bodyPr/>
          <a:lstStyle/>
          <a:p>
            <a:pPr>
              <a:defRPr/>
            </a:pPr>
            <a:r>
              <a:rPr lang="en-US" dirty="0"/>
              <a:t>EE 123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18060"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6968064"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5494865" y="1049866"/>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1693325" y="2290233"/>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10" name="Oval 9">
            <a:extLst>
              <a:ext uri="{FF2B5EF4-FFF2-40B4-BE49-F238E27FC236}">
                <a16:creationId xmlns:a16="http://schemas.microsoft.com/office/drawing/2014/main" id="{63007CBE-C884-4ADC-8EB8-F3B93CE28FA2}"/>
              </a:ext>
            </a:extLst>
          </p:cNvPr>
          <p:cNvSpPr/>
          <p:nvPr/>
        </p:nvSpPr>
        <p:spPr>
          <a:xfrm>
            <a:off x="618060"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11" name="Oval 10">
            <a:extLst>
              <a:ext uri="{FF2B5EF4-FFF2-40B4-BE49-F238E27FC236}">
                <a16:creationId xmlns:a16="http://schemas.microsoft.com/office/drawing/2014/main" id="{0A0F2DC4-A4E0-4097-BA46-E95F218FEC5B}"/>
              </a:ext>
            </a:extLst>
          </p:cNvPr>
          <p:cNvSpPr/>
          <p:nvPr/>
        </p:nvSpPr>
        <p:spPr>
          <a:xfrm>
            <a:off x="6968064"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grpSp>
        <p:nvGrpSpPr>
          <p:cNvPr id="23" name="Group 22">
            <a:extLst>
              <a:ext uri="{FF2B5EF4-FFF2-40B4-BE49-F238E27FC236}">
                <a16:creationId xmlns:a16="http://schemas.microsoft.com/office/drawing/2014/main" id="{1C316D53-0151-4935-95C3-F8CE098C8C51}"/>
              </a:ext>
            </a:extLst>
          </p:cNvPr>
          <p:cNvGrpSpPr/>
          <p:nvPr/>
        </p:nvGrpSpPr>
        <p:grpSpPr>
          <a:xfrm>
            <a:off x="516462" y="838203"/>
            <a:ext cx="1727202" cy="1452030"/>
            <a:chOff x="1845731" y="1380067"/>
            <a:chExt cx="1676400" cy="1452030"/>
          </a:xfrm>
        </p:grpSpPr>
        <p:sp>
          <p:nvSpPr>
            <p:cNvPr id="12" name="TextBox 11">
              <a:extLst>
                <a:ext uri="{FF2B5EF4-FFF2-40B4-BE49-F238E27FC236}">
                  <a16:creationId xmlns:a16="http://schemas.microsoft.com/office/drawing/2014/main" id="{F606E24E-7505-4488-94CF-CDB1C3CFD7E1}"/>
                </a:ext>
              </a:extLst>
            </p:cNvPr>
            <p:cNvSpPr txBox="1"/>
            <p:nvPr/>
          </p:nvSpPr>
          <p:spPr>
            <a:xfrm>
              <a:off x="1845731" y="1380067"/>
              <a:ext cx="1676400" cy="707886"/>
            </a:xfrm>
            <a:prstGeom prst="rect">
              <a:avLst/>
            </a:prstGeom>
            <a:noFill/>
          </p:spPr>
          <p:txBody>
            <a:bodyPr wrap="square" rtlCol="0">
              <a:spAutoFit/>
            </a:bodyPr>
            <a:lstStyle/>
            <a:p>
              <a:r>
                <a:rPr lang="en-US" sz="2000" dirty="0"/>
                <a:t>this charge is movable</a:t>
              </a:r>
            </a:p>
          </p:txBody>
        </p:sp>
        <p:cxnSp>
          <p:nvCxnSpPr>
            <p:cNvPr id="13" name="Straight Arrow Connector 12">
              <a:extLst>
                <a:ext uri="{FF2B5EF4-FFF2-40B4-BE49-F238E27FC236}">
                  <a16:creationId xmlns:a16="http://schemas.microsoft.com/office/drawing/2014/main" id="{822433FA-8BD8-4DFD-9570-26E7778B27BC}"/>
                </a:ext>
              </a:extLst>
            </p:cNvPr>
            <p:cNvCxnSpPr>
              <a:cxnSpLocks/>
              <a:endCxn id="8" idx="0"/>
            </p:cNvCxnSpPr>
            <p:nvPr/>
          </p:nvCxnSpPr>
          <p:spPr>
            <a:xfrm>
              <a:off x="3020858" y="1862664"/>
              <a:ext cx="299936" cy="96943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89CFA51E-448D-47AE-9F83-0582FFE7BD8E}"/>
              </a:ext>
            </a:extLst>
          </p:cNvPr>
          <p:cNvCxnSpPr>
            <a:cxnSpLocks/>
          </p:cNvCxnSpPr>
          <p:nvPr/>
        </p:nvCxnSpPr>
        <p:spPr>
          <a:xfrm>
            <a:off x="7052733" y="1456267"/>
            <a:ext cx="0" cy="40640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8B15A4-FAC4-4112-9066-752E6ED86E1B}"/>
              </a:ext>
            </a:extLst>
          </p:cNvPr>
          <p:cNvCxnSpPr>
            <a:cxnSpLocks/>
            <a:stCxn id="7" idx="1"/>
          </p:cNvCxnSpPr>
          <p:nvPr/>
        </p:nvCxnSpPr>
        <p:spPr>
          <a:xfrm flipH="1">
            <a:off x="1363131" y="1403809"/>
            <a:ext cx="4131734" cy="87372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6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05556E-6 1.11111E-6 L 0.49393 1.11111E-6 " pathEditMode="relative" rAng="0" ptsTypes="AA">
                                      <p:cBhvr>
                                        <p:cTn id="6" dur="1000" fill="hold"/>
                                        <p:tgtEl>
                                          <p:spTgt spid="8"/>
                                        </p:tgtEl>
                                        <p:attrNameLst>
                                          <p:attrName>ppt_x</p:attrName>
                                          <p:attrName>ppt_y</p:attrName>
                                        </p:attrNameLst>
                                      </p:cBhvr>
                                      <p:rCtr x="24688" y="0"/>
                                    </p:animMotion>
                                  </p:childTnLst>
                                </p:cTn>
                              </p:par>
                              <p:par>
                                <p:cTn id="7" presetID="1" presetClass="exit" presetSubtype="0" fill="hold" nodeType="withEffect">
                                  <p:stCondLst>
                                    <p:cond delay="0"/>
                                  </p:stCondLst>
                                  <p:childTnLst>
                                    <p:set>
                                      <p:cBhvr>
                                        <p:cTn id="8" dur="1" fill="hold">
                                          <p:stCondLst>
                                            <p:cond delay="0"/>
                                          </p:stCondLst>
                                        </p:cTn>
                                        <p:tgtEl>
                                          <p:spTgt spid="2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a:xfrm>
            <a:off x="309840" y="-60132"/>
            <a:ext cx="8159270" cy="1132158"/>
          </a:xfrm>
        </p:spPr>
        <p:txBody>
          <a:bodyPr/>
          <a:lstStyle/>
          <a:p>
            <a:r>
              <a:rPr lang="en-US" dirty="0"/>
              <a:t>S</a:t>
            </a:r>
            <a:r>
              <a:rPr lang="en-US" sz="4400" dirty="0"/>
              <a:t>eparated charges create a voltage</a:t>
            </a:r>
            <a:endParaRPr lang="en-US" dirty="0"/>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751633" y="3274152"/>
            <a:ext cx="7225002" cy="2212247"/>
          </a:xfrm>
        </p:spPr>
        <p:txBody>
          <a:bodyPr/>
          <a:lstStyle/>
          <a:p>
            <a:r>
              <a:rPr lang="en-US" sz="1800" dirty="0"/>
              <a:t>Separating charges across a cell membrane is the basis of bio-electricity</a:t>
            </a:r>
          </a:p>
          <a:p>
            <a:r>
              <a:rPr lang="en-US" sz="1800" dirty="0"/>
              <a:t>The fixed separated charges (Na</a:t>
            </a:r>
            <a:r>
              <a:rPr lang="en-US" sz="1800" baseline="30000" dirty="0"/>
              <a:t>+</a:t>
            </a:r>
            <a:r>
              <a:rPr lang="en-US" sz="1800" dirty="0"/>
              <a:t> and Cl</a:t>
            </a:r>
            <a:r>
              <a:rPr lang="en-US" sz="1800" baseline="30000" dirty="0"/>
              <a:t>-</a:t>
            </a:r>
            <a:r>
              <a:rPr lang="en-US" sz="1800" dirty="0"/>
              <a:t>) create, e.g., 3V</a:t>
            </a:r>
          </a:p>
          <a:p>
            <a:r>
              <a:rPr lang="en-US" sz="1800" dirty="0"/>
              <a:t>Why did the Na</a:t>
            </a:r>
            <a:r>
              <a:rPr lang="en-US" sz="1800" baseline="30000" dirty="0"/>
              <a:t>+</a:t>
            </a:r>
            <a:r>
              <a:rPr lang="en-US" sz="1800" dirty="0"/>
              <a:t> and Cl</a:t>
            </a:r>
            <a:r>
              <a:rPr lang="en-US" sz="1800" baseline="30000" dirty="0"/>
              <a:t>-</a:t>
            </a:r>
            <a:r>
              <a:rPr lang="en-US" sz="1800" dirty="0"/>
              <a:t> create 3V and not 4V?</a:t>
            </a:r>
          </a:p>
          <a:p>
            <a:r>
              <a:rPr lang="en-US" sz="1800" dirty="0"/>
              <a:t>How much voltage gets made by how much separated charge?</a:t>
            </a:r>
            <a:endParaRPr lang="en-US" sz="1600" dirty="0"/>
          </a:p>
          <a:p>
            <a:pPr>
              <a:spcBef>
                <a:spcPts val="0"/>
              </a:spcBef>
            </a:pPr>
            <a:r>
              <a:rPr lang="en-US" sz="2000" dirty="0"/>
              <a:t>Q=CV</a:t>
            </a:r>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a:xfrm>
            <a:off x="2766376" y="6455434"/>
            <a:ext cx="2895600" cy="307777"/>
          </a:xfrm>
        </p:spPr>
        <p:txBody>
          <a:bodyPr/>
          <a:lstStyle/>
          <a:p>
            <a:pPr>
              <a:defRPr/>
            </a:pPr>
            <a:r>
              <a:rPr lang="en-US" dirty="0"/>
              <a:t>EE 123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18060"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6968064"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E1AFDE5C-C971-46EF-A88E-E41B6B81D65A}"/>
              </a:ext>
            </a:extLst>
          </p:cNvPr>
          <p:cNvSpPr/>
          <p:nvPr/>
        </p:nvSpPr>
        <p:spPr>
          <a:xfrm>
            <a:off x="1693325" y="2290233"/>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10" name="Oval 9">
            <a:extLst>
              <a:ext uri="{FF2B5EF4-FFF2-40B4-BE49-F238E27FC236}">
                <a16:creationId xmlns:a16="http://schemas.microsoft.com/office/drawing/2014/main" id="{63007CBE-C884-4ADC-8EB8-F3B93CE28FA2}"/>
              </a:ext>
            </a:extLst>
          </p:cNvPr>
          <p:cNvSpPr/>
          <p:nvPr/>
        </p:nvSpPr>
        <p:spPr>
          <a:xfrm>
            <a:off x="618060"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11" name="Oval 10">
            <a:extLst>
              <a:ext uri="{FF2B5EF4-FFF2-40B4-BE49-F238E27FC236}">
                <a16:creationId xmlns:a16="http://schemas.microsoft.com/office/drawing/2014/main" id="{0A0F2DC4-A4E0-4097-BA46-E95F218FEC5B}"/>
              </a:ext>
            </a:extLst>
          </p:cNvPr>
          <p:cNvSpPr/>
          <p:nvPr/>
        </p:nvSpPr>
        <p:spPr>
          <a:xfrm>
            <a:off x="6968064"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grpSp>
        <p:nvGrpSpPr>
          <p:cNvPr id="23" name="Group 22">
            <a:extLst>
              <a:ext uri="{FF2B5EF4-FFF2-40B4-BE49-F238E27FC236}">
                <a16:creationId xmlns:a16="http://schemas.microsoft.com/office/drawing/2014/main" id="{1C316D53-0151-4935-95C3-F8CE098C8C51}"/>
              </a:ext>
            </a:extLst>
          </p:cNvPr>
          <p:cNvGrpSpPr/>
          <p:nvPr/>
        </p:nvGrpSpPr>
        <p:grpSpPr>
          <a:xfrm>
            <a:off x="516462" y="1002795"/>
            <a:ext cx="1727202" cy="1287438"/>
            <a:chOff x="1845731" y="1544659"/>
            <a:chExt cx="1676400" cy="1287438"/>
          </a:xfrm>
        </p:grpSpPr>
        <p:sp>
          <p:nvSpPr>
            <p:cNvPr id="12" name="TextBox 11">
              <a:extLst>
                <a:ext uri="{FF2B5EF4-FFF2-40B4-BE49-F238E27FC236}">
                  <a16:creationId xmlns:a16="http://schemas.microsoft.com/office/drawing/2014/main" id="{F606E24E-7505-4488-94CF-CDB1C3CFD7E1}"/>
                </a:ext>
              </a:extLst>
            </p:cNvPr>
            <p:cNvSpPr txBox="1"/>
            <p:nvPr/>
          </p:nvSpPr>
          <p:spPr>
            <a:xfrm>
              <a:off x="1845731" y="1544659"/>
              <a:ext cx="1676400" cy="707886"/>
            </a:xfrm>
            <a:prstGeom prst="rect">
              <a:avLst/>
            </a:prstGeom>
            <a:noFill/>
          </p:spPr>
          <p:txBody>
            <a:bodyPr wrap="square" rtlCol="0">
              <a:spAutoFit/>
            </a:bodyPr>
            <a:lstStyle/>
            <a:p>
              <a:r>
                <a:rPr lang="en-US" sz="2000" dirty="0"/>
                <a:t>this charge is movable</a:t>
              </a:r>
            </a:p>
          </p:txBody>
        </p:sp>
        <p:cxnSp>
          <p:nvCxnSpPr>
            <p:cNvPr id="13" name="Straight Arrow Connector 12">
              <a:extLst>
                <a:ext uri="{FF2B5EF4-FFF2-40B4-BE49-F238E27FC236}">
                  <a16:creationId xmlns:a16="http://schemas.microsoft.com/office/drawing/2014/main" id="{822433FA-8BD8-4DFD-9570-26E7778B27BC}"/>
                </a:ext>
              </a:extLst>
            </p:cNvPr>
            <p:cNvCxnSpPr>
              <a:cxnSpLocks/>
              <a:endCxn id="8" idx="0"/>
            </p:cNvCxnSpPr>
            <p:nvPr/>
          </p:nvCxnSpPr>
          <p:spPr>
            <a:xfrm>
              <a:off x="3020858" y="1862664"/>
              <a:ext cx="299936" cy="96943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0D11831D-0D88-443E-AB90-CB83125EE6E9}"/>
              </a:ext>
            </a:extLst>
          </p:cNvPr>
          <p:cNvGrpSpPr/>
          <p:nvPr/>
        </p:nvGrpSpPr>
        <p:grpSpPr>
          <a:xfrm>
            <a:off x="1363131" y="1049866"/>
            <a:ext cx="6519334" cy="1227667"/>
            <a:chOff x="1363131" y="1049866"/>
            <a:chExt cx="6519334" cy="1227667"/>
          </a:xfrm>
        </p:grpSpPr>
        <p:sp>
          <p:nvSpPr>
            <p:cNvPr id="7" name="TextBox 6">
              <a:extLst>
                <a:ext uri="{FF2B5EF4-FFF2-40B4-BE49-F238E27FC236}">
                  <a16:creationId xmlns:a16="http://schemas.microsoft.com/office/drawing/2014/main" id="{F6F9D977-BDD2-443D-AB87-BFA27D7767F7}"/>
                </a:ext>
              </a:extLst>
            </p:cNvPr>
            <p:cNvSpPr txBox="1"/>
            <p:nvPr/>
          </p:nvSpPr>
          <p:spPr>
            <a:xfrm>
              <a:off x="5494865" y="1049866"/>
              <a:ext cx="2387600" cy="707886"/>
            </a:xfrm>
            <a:prstGeom prst="rect">
              <a:avLst/>
            </a:prstGeom>
            <a:noFill/>
          </p:spPr>
          <p:txBody>
            <a:bodyPr wrap="square" rtlCol="0">
              <a:spAutoFit/>
            </a:bodyPr>
            <a:lstStyle/>
            <a:p>
              <a:r>
                <a:rPr lang="en-US" sz="2000" dirty="0"/>
                <a:t>these charges are stuck in place</a:t>
              </a:r>
            </a:p>
          </p:txBody>
        </p:sp>
        <p:cxnSp>
          <p:nvCxnSpPr>
            <p:cNvPr id="14" name="Straight Arrow Connector 13">
              <a:extLst>
                <a:ext uri="{FF2B5EF4-FFF2-40B4-BE49-F238E27FC236}">
                  <a16:creationId xmlns:a16="http://schemas.microsoft.com/office/drawing/2014/main" id="{89CFA51E-448D-47AE-9F83-0582FFE7BD8E}"/>
                </a:ext>
              </a:extLst>
            </p:cNvPr>
            <p:cNvCxnSpPr>
              <a:cxnSpLocks/>
            </p:cNvCxnSpPr>
            <p:nvPr/>
          </p:nvCxnSpPr>
          <p:spPr>
            <a:xfrm>
              <a:off x="7052733" y="1456267"/>
              <a:ext cx="0" cy="40640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8B15A4-FAC4-4112-9066-752E6ED86E1B}"/>
                </a:ext>
              </a:extLst>
            </p:cNvPr>
            <p:cNvCxnSpPr>
              <a:cxnSpLocks/>
              <a:stCxn id="7" idx="1"/>
            </p:cNvCxnSpPr>
            <p:nvPr/>
          </p:nvCxnSpPr>
          <p:spPr>
            <a:xfrm flipH="1">
              <a:off x="1363131" y="1403809"/>
              <a:ext cx="4131734" cy="87372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50566E85-AC76-4FF8-B592-FD9AEFA24931}"/>
              </a:ext>
            </a:extLst>
          </p:cNvPr>
          <p:cNvGrpSpPr/>
          <p:nvPr/>
        </p:nvGrpSpPr>
        <p:grpSpPr>
          <a:xfrm>
            <a:off x="217056" y="5062325"/>
            <a:ext cx="2387600" cy="1051551"/>
            <a:chOff x="217056" y="5391509"/>
            <a:chExt cx="2387600" cy="1051551"/>
          </a:xfrm>
        </p:grpSpPr>
        <p:sp>
          <p:nvSpPr>
            <p:cNvPr id="20" name="TextBox 19">
              <a:extLst>
                <a:ext uri="{FF2B5EF4-FFF2-40B4-BE49-F238E27FC236}">
                  <a16:creationId xmlns:a16="http://schemas.microsoft.com/office/drawing/2014/main" id="{ADDA90E6-4CDB-4B29-B796-2AD540422940}"/>
                </a:ext>
              </a:extLst>
            </p:cNvPr>
            <p:cNvSpPr txBox="1"/>
            <p:nvPr/>
          </p:nvSpPr>
          <p:spPr>
            <a:xfrm>
              <a:off x="217056" y="5735174"/>
              <a:ext cx="2387600" cy="707886"/>
            </a:xfrm>
            <a:prstGeom prst="rect">
              <a:avLst/>
            </a:prstGeom>
            <a:noFill/>
          </p:spPr>
          <p:txBody>
            <a:bodyPr wrap="square" rtlCol="0">
              <a:spAutoFit/>
            </a:bodyPr>
            <a:lstStyle/>
            <a:p>
              <a:r>
                <a:rPr lang="en-US" sz="2000" dirty="0">
                  <a:solidFill>
                    <a:schemeClr val="accent2"/>
                  </a:solidFill>
                </a:rPr>
                <a:t>how much charge: e.g., 1 Coulomb</a:t>
              </a:r>
            </a:p>
          </p:txBody>
        </p:sp>
        <p:cxnSp>
          <p:nvCxnSpPr>
            <p:cNvPr id="24" name="Straight Arrow Connector 23">
              <a:extLst>
                <a:ext uri="{FF2B5EF4-FFF2-40B4-BE49-F238E27FC236}">
                  <a16:creationId xmlns:a16="http://schemas.microsoft.com/office/drawing/2014/main" id="{62A15607-9D8E-442F-919C-0E9857517F2E}"/>
                </a:ext>
              </a:extLst>
            </p:cNvPr>
            <p:cNvCxnSpPr>
              <a:cxnSpLocks/>
            </p:cNvCxnSpPr>
            <p:nvPr/>
          </p:nvCxnSpPr>
          <p:spPr>
            <a:xfrm flipV="1">
              <a:off x="828136" y="5391509"/>
              <a:ext cx="362309" cy="42269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6234F762-4A03-42EF-ADD5-5129EB297740}"/>
              </a:ext>
            </a:extLst>
          </p:cNvPr>
          <p:cNvGrpSpPr/>
          <p:nvPr/>
        </p:nvGrpSpPr>
        <p:grpSpPr>
          <a:xfrm>
            <a:off x="1915064" y="5010567"/>
            <a:ext cx="2502382" cy="1457864"/>
            <a:chOff x="1171945" y="4510750"/>
            <a:chExt cx="2502382" cy="1457864"/>
          </a:xfrm>
        </p:grpSpPr>
        <p:sp>
          <p:nvSpPr>
            <p:cNvPr id="27" name="TextBox 26">
              <a:extLst>
                <a:ext uri="{FF2B5EF4-FFF2-40B4-BE49-F238E27FC236}">
                  <a16:creationId xmlns:a16="http://schemas.microsoft.com/office/drawing/2014/main" id="{B2628C0A-C1E3-4256-A9B8-EF2C2E8725E4}"/>
                </a:ext>
              </a:extLst>
            </p:cNvPr>
            <p:cNvSpPr txBox="1"/>
            <p:nvPr/>
          </p:nvSpPr>
          <p:spPr>
            <a:xfrm>
              <a:off x="1286727" y="5260728"/>
              <a:ext cx="2387600" cy="707886"/>
            </a:xfrm>
            <a:prstGeom prst="rect">
              <a:avLst/>
            </a:prstGeom>
            <a:noFill/>
          </p:spPr>
          <p:txBody>
            <a:bodyPr wrap="square" rtlCol="0">
              <a:spAutoFit/>
            </a:bodyPr>
            <a:lstStyle/>
            <a:p>
              <a:r>
                <a:rPr lang="en-US" sz="2000" dirty="0">
                  <a:solidFill>
                    <a:schemeClr val="accent2"/>
                  </a:solidFill>
                </a:rPr>
                <a:t>how much voltage: like, 3 Volts</a:t>
              </a:r>
            </a:p>
          </p:txBody>
        </p:sp>
        <p:cxnSp>
          <p:nvCxnSpPr>
            <p:cNvPr id="28" name="Straight Arrow Connector 27">
              <a:extLst>
                <a:ext uri="{FF2B5EF4-FFF2-40B4-BE49-F238E27FC236}">
                  <a16:creationId xmlns:a16="http://schemas.microsoft.com/office/drawing/2014/main" id="{9D407674-D2CE-4DA6-8089-357E17502D1C}"/>
                </a:ext>
              </a:extLst>
            </p:cNvPr>
            <p:cNvCxnSpPr>
              <a:cxnSpLocks/>
            </p:cNvCxnSpPr>
            <p:nvPr/>
          </p:nvCxnSpPr>
          <p:spPr>
            <a:xfrm flipH="1" flipV="1">
              <a:off x="1171945" y="4510750"/>
              <a:ext cx="852413" cy="76973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1AC560F-90F2-4AFF-A81E-09E727741106}"/>
              </a:ext>
            </a:extLst>
          </p:cNvPr>
          <p:cNvGrpSpPr/>
          <p:nvPr/>
        </p:nvGrpSpPr>
        <p:grpSpPr>
          <a:xfrm>
            <a:off x="1620071" y="4772095"/>
            <a:ext cx="5283649" cy="1015663"/>
            <a:chOff x="1620071" y="5101279"/>
            <a:chExt cx="5283649" cy="1015663"/>
          </a:xfrm>
        </p:grpSpPr>
        <p:sp>
          <p:nvSpPr>
            <p:cNvPr id="31" name="TextBox 30">
              <a:extLst>
                <a:ext uri="{FF2B5EF4-FFF2-40B4-BE49-F238E27FC236}">
                  <a16:creationId xmlns:a16="http://schemas.microsoft.com/office/drawing/2014/main" id="{AACB2592-79E1-4823-A5CB-32AD1C43032C}"/>
                </a:ext>
              </a:extLst>
            </p:cNvPr>
            <p:cNvSpPr txBox="1"/>
            <p:nvPr/>
          </p:nvSpPr>
          <p:spPr>
            <a:xfrm>
              <a:off x="3097153" y="5101279"/>
              <a:ext cx="3806567" cy="1015663"/>
            </a:xfrm>
            <a:prstGeom prst="rect">
              <a:avLst/>
            </a:prstGeom>
            <a:noFill/>
          </p:spPr>
          <p:txBody>
            <a:bodyPr wrap="square" rtlCol="0">
              <a:spAutoFit/>
            </a:bodyPr>
            <a:lstStyle/>
            <a:p>
              <a:r>
                <a:rPr lang="en-US" sz="2000" i="1" dirty="0">
                  <a:solidFill>
                    <a:srgbClr val="006600"/>
                  </a:solidFill>
                </a:rPr>
                <a:t>Capacitance</a:t>
              </a:r>
              <a:r>
                <a:rPr lang="en-US" sz="2000" dirty="0">
                  <a:solidFill>
                    <a:srgbClr val="006600"/>
                  </a:solidFill>
                </a:rPr>
                <a:t> of the cell membrane (mostly, how thick it is). In this case, .33 Farads (or .33 </a:t>
              </a:r>
              <a:r>
                <a:rPr lang="en-US" sz="2000" dirty="0" err="1">
                  <a:solidFill>
                    <a:srgbClr val="006600"/>
                  </a:solidFill>
                </a:rPr>
                <a:t>Coul</a:t>
              </a:r>
              <a:r>
                <a:rPr lang="en-US" sz="2000" dirty="0">
                  <a:solidFill>
                    <a:srgbClr val="006600"/>
                  </a:solidFill>
                </a:rPr>
                <a:t>/Volt)</a:t>
              </a:r>
              <a:endParaRPr lang="en-US" sz="2000" i="1" dirty="0">
                <a:solidFill>
                  <a:srgbClr val="006600"/>
                </a:solidFill>
              </a:endParaRPr>
            </a:p>
          </p:txBody>
        </p:sp>
        <p:sp>
          <p:nvSpPr>
            <p:cNvPr id="35" name="Freeform: Shape 34">
              <a:extLst>
                <a:ext uri="{FF2B5EF4-FFF2-40B4-BE49-F238E27FC236}">
                  <a16:creationId xmlns:a16="http://schemas.microsoft.com/office/drawing/2014/main" id="{21D056B9-0F1C-4218-84B6-5FCD88E40795}"/>
                </a:ext>
              </a:extLst>
            </p:cNvPr>
            <p:cNvSpPr/>
            <p:nvPr/>
          </p:nvSpPr>
          <p:spPr>
            <a:xfrm>
              <a:off x="1620071" y="5363720"/>
              <a:ext cx="1497805" cy="469338"/>
            </a:xfrm>
            <a:custGeom>
              <a:avLst/>
              <a:gdLst>
                <a:gd name="connsiteX0" fmla="*/ 1497805 w 1497805"/>
                <a:gd name="connsiteY0" fmla="*/ 469338 h 469338"/>
                <a:gd name="connsiteX1" fmla="*/ 243539 w 1497805"/>
                <a:gd name="connsiteY1" fmla="*/ 299405 h 469338"/>
                <a:gd name="connsiteX2" fmla="*/ 778 w 1497805"/>
                <a:gd name="connsiteY2" fmla="*/ 0 h 469338"/>
              </a:gdLst>
              <a:ahLst/>
              <a:cxnLst>
                <a:cxn ang="0">
                  <a:pos x="connsiteX0" y="connsiteY0"/>
                </a:cxn>
                <a:cxn ang="0">
                  <a:pos x="connsiteX1" y="connsiteY1"/>
                </a:cxn>
                <a:cxn ang="0">
                  <a:pos x="connsiteX2" y="connsiteY2"/>
                </a:cxn>
              </a:cxnLst>
              <a:rect l="l" t="t" r="r" b="b"/>
              <a:pathLst>
                <a:path w="1497805" h="469338">
                  <a:moveTo>
                    <a:pt x="1497805" y="469338"/>
                  </a:moveTo>
                  <a:cubicBezTo>
                    <a:pt x="995424" y="423483"/>
                    <a:pt x="493043" y="377628"/>
                    <a:pt x="243539" y="299405"/>
                  </a:cubicBezTo>
                  <a:cubicBezTo>
                    <a:pt x="-5965" y="221182"/>
                    <a:pt x="-2594" y="110591"/>
                    <a:pt x="778" y="0"/>
                  </a:cubicBezTo>
                </a:path>
              </a:pathLst>
            </a:custGeom>
            <a:noFill/>
            <a:ln w="28575">
              <a:solidFill>
                <a:srgbClr val="00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9DF997F7-3A64-4B77-8C12-D66F83621915}"/>
              </a:ext>
            </a:extLst>
          </p:cNvPr>
          <p:cNvGrpSpPr/>
          <p:nvPr/>
        </p:nvGrpSpPr>
        <p:grpSpPr>
          <a:xfrm>
            <a:off x="1009290" y="1235035"/>
            <a:ext cx="6301674" cy="461665"/>
            <a:chOff x="1009290" y="-26984"/>
            <a:chExt cx="6301674" cy="461665"/>
          </a:xfrm>
        </p:grpSpPr>
        <p:sp>
          <p:nvSpPr>
            <p:cNvPr id="9" name="TextBox 8">
              <a:extLst>
                <a:ext uri="{FF2B5EF4-FFF2-40B4-BE49-F238E27FC236}">
                  <a16:creationId xmlns:a16="http://schemas.microsoft.com/office/drawing/2014/main" id="{C7C192BA-5A9E-4426-BC49-E83E189106E7}"/>
                </a:ext>
              </a:extLst>
            </p:cNvPr>
            <p:cNvSpPr txBox="1"/>
            <p:nvPr/>
          </p:nvSpPr>
          <p:spPr>
            <a:xfrm>
              <a:off x="3492480" y="-26984"/>
              <a:ext cx="1443391" cy="461665"/>
            </a:xfrm>
            <a:prstGeom prst="rect">
              <a:avLst/>
            </a:prstGeom>
            <a:noFill/>
          </p:spPr>
          <p:txBody>
            <a:bodyPr wrap="square" rtlCol="0">
              <a:spAutoFit/>
            </a:bodyPr>
            <a:lstStyle/>
            <a:p>
              <a:r>
                <a:rPr lang="en-US" dirty="0"/>
                <a:t>+   3V   -</a:t>
              </a:r>
            </a:p>
          </p:txBody>
        </p:sp>
        <p:cxnSp>
          <p:nvCxnSpPr>
            <p:cNvPr id="17" name="Straight Arrow Connector 16">
              <a:extLst>
                <a:ext uri="{FF2B5EF4-FFF2-40B4-BE49-F238E27FC236}">
                  <a16:creationId xmlns:a16="http://schemas.microsoft.com/office/drawing/2014/main" id="{FF9490F3-46AD-472A-AC27-704A161C2AED}"/>
                </a:ext>
              </a:extLst>
            </p:cNvPr>
            <p:cNvCxnSpPr/>
            <p:nvPr/>
          </p:nvCxnSpPr>
          <p:spPr>
            <a:xfrm>
              <a:off x="1009290" y="360715"/>
              <a:ext cx="6301674" cy="0"/>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144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05556E-6 1.11111E-6 L 0.49393 1.11111E-6 " pathEditMode="relative" rAng="0" ptsTypes="AA">
                                      <p:cBhvr>
                                        <p:cTn id="6" dur="1000" fill="hold"/>
                                        <p:tgtEl>
                                          <p:spTgt spid="8"/>
                                        </p:tgtEl>
                                        <p:attrNameLst>
                                          <p:attrName>ppt_x</p:attrName>
                                          <p:attrName>ppt_y</p:attrName>
                                        </p:attrNameLst>
                                      </p:cBhvr>
                                      <p:rCtr x="24688" y="0"/>
                                    </p:animMotion>
                                  </p:childTnLst>
                                </p:cTn>
                              </p:par>
                              <p:par>
                                <p:cTn id="7" presetID="1" presetClass="exit" presetSubtype="0" fill="hold" nodeType="withEffect">
                                  <p:stCondLst>
                                    <p:cond delay="0"/>
                                  </p:stCondLst>
                                  <p:childTnLst>
                                    <p:set>
                                      <p:cBhvr>
                                        <p:cTn id="8" dur="1" fill="hold">
                                          <p:stCondLst>
                                            <p:cond delay="0"/>
                                          </p:stCondLst>
                                        </p:cTn>
                                        <p:tgtEl>
                                          <p:spTgt spid="2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21"/>
                                        </p:tgtEl>
                                      </p:cBhvr>
                                    </p:animEffect>
                                    <p:set>
                                      <p:cBhvr>
                                        <p:cTn id="13" dur="1" fill="hold">
                                          <p:stCondLst>
                                            <p:cond delay="499"/>
                                          </p:stCondLst>
                                        </p:cTn>
                                        <p:tgtEl>
                                          <p:spTgt spid="2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0EF40717-F61D-4CDE-A14C-974688BCC0FE}"/>
              </a:ext>
            </a:extLst>
          </p:cNvPr>
          <p:cNvGrpSpPr/>
          <p:nvPr/>
        </p:nvGrpSpPr>
        <p:grpSpPr>
          <a:xfrm>
            <a:off x="6206051" y="2290231"/>
            <a:ext cx="2954881" cy="1511302"/>
            <a:chOff x="6519323" y="2290231"/>
            <a:chExt cx="2882708" cy="1450748"/>
          </a:xfrm>
        </p:grpSpPr>
        <p:pic>
          <p:nvPicPr>
            <p:cNvPr id="21" name="Picture 20">
              <a:extLst>
                <a:ext uri="{FF2B5EF4-FFF2-40B4-BE49-F238E27FC236}">
                  <a16:creationId xmlns:a16="http://schemas.microsoft.com/office/drawing/2014/main" id="{54A8374D-20FC-4649-B64F-018FEF575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7323" y="2479976"/>
              <a:ext cx="1104708" cy="1261003"/>
            </a:xfrm>
            <a:prstGeom prst="rect">
              <a:avLst/>
            </a:prstGeom>
          </p:spPr>
        </p:pic>
        <p:sp>
          <p:nvSpPr>
            <p:cNvPr id="16" name="Oval 15">
              <a:extLst>
                <a:ext uri="{FF2B5EF4-FFF2-40B4-BE49-F238E27FC236}">
                  <a16:creationId xmlns:a16="http://schemas.microsoft.com/office/drawing/2014/main" id="{EBE967E5-0B2C-4EC6-9095-7938ACF8C4B1}"/>
                </a:ext>
              </a:extLst>
            </p:cNvPr>
            <p:cNvSpPr/>
            <p:nvPr/>
          </p:nvSpPr>
          <p:spPr>
            <a:xfrm>
              <a:off x="6519323" y="2290231"/>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pic>
          <p:nvPicPr>
            <p:cNvPr id="17" name="Picture 16">
              <a:extLst>
                <a:ext uri="{FF2B5EF4-FFF2-40B4-BE49-F238E27FC236}">
                  <a16:creationId xmlns:a16="http://schemas.microsoft.com/office/drawing/2014/main" id="{B7BFD3E8-3F3D-4CA3-BBC1-4F5A51DDF5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3593" y="2471512"/>
              <a:ext cx="1096211" cy="1261003"/>
            </a:xfrm>
            <a:prstGeom prst="rect">
              <a:avLst/>
            </a:prstGeom>
          </p:spPr>
        </p:pic>
      </p:gr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a:xfrm>
            <a:off x="406396" y="304800"/>
            <a:ext cx="8062713" cy="767225"/>
          </a:xfrm>
        </p:spPr>
        <p:txBody>
          <a:bodyPr/>
          <a:lstStyle/>
          <a:p>
            <a:r>
              <a:rPr lang="en-US" dirty="0"/>
              <a:t>Cool tricks to do with </a:t>
            </a:r>
            <a:r>
              <a:rPr lang="en-US" sz="4400" dirty="0"/>
              <a:t>voltage</a:t>
            </a:r>
            <a:endParaRPr lang="en-US" dirty="0"/>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751633" y="3274152"/>
            <a:ext cx="7225002" cy="2212247"/>
          </a:xfrm>
        </p:spPr>
        <p:txBody>
          <a:bodyPr/>
          <a:lstStyle/>
          <a:p>
            <a:r>
              <a:rPr lang="en-US" sz="1800" dirty="0"/>
              <a:t>Separating charges across a cell membrane is the basis of bio-electricity</a:t>
            </a:r>
          </a:p>
          <a:p>
            <a:r>
              <a:rPr lang="en-US" sz="1800" dirty="0"/>
              <a:t>The fixed separated charges (Na</a:t>
            </a:r>
            <a:r>
              <a:rPr lang="en-US" sz="1800" baseline="30000" dirty="0"/>
              <a:t>+</a:t>
            </a:r>
            <a:r>
              <a:rPr lang="en-US" sz="1800" dirty="0"/>
              <a:t> and Cl</a:t>
            </a:r>
            <a:r>
              <a:rPr lang="en-US" sz="1800" baseline="30000" dirty="0"/>
              <a:t>-</a:t>
            </a:r>
            <a:r>
              <a:rPr lang="en-US" sz="1800" dirty="0"/>
              <a:t>) create, e.g., 3V</a:t>
            </a:r>
          </a:p>
          <a:p>
            <a:pPr>
              <a:spcBef>
                <a:spcPts val="0"/>
              </a:spcBef>
            </a:pPr>
            <a:r>
              <a:rPr lang="en-US" sz="1800" dirty="0"/>
              <a:t>A Volt is a Joule/Coulomb</a:t>
            </a:r>
          </a:p>
          <a:p>
            <a:pPr lvl="1">
              <a:spcBef>
                <a:spcPts val="0"/>
              </a:spcBef>
            </a:pPr>
            <a:r>
              <a:rPr lang="en-US" sz="1600" dirty="0"/>
              <a:t>moving (e.g.,) 2C of K</a:t>
            </a:r>
            <a:r>
              <a:rPr lang="en-US" sz="1600" baseline="30000" dirty="0"/>
              <a:t>+</a:t>
            </a:r>
            <a:r>
              <a:rPr lang="en-US" sz="1600" dirty="0"/>
              <a:t> across 3V takes how much work?</a:t>
            </a:r>
          </a:p>
          <a:p>
            <a:r>
              <a:rPr lang="en-US" sz="2000" b="1" i="1" dirty="0"/>
              <a:t>Voltage tells you how much work it takes to move an ion from one place to another</a:t>
            </a:r>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a:xfrm>
            <a:off x="2994976" y="6455434"/>
            <a:ext cx="2895600" cy="307777"/>
          </a:xfrm>
        </p:spPr>
        <p:txBody>
          <a:bodyPr/>
          <a:lstStyle/>
          <a:p>
            <a:pPr>
              <a:defRPr/>
            </a:pPr>
            <a:r>
              <a:rPr lang="en-US" dirty="0"/>
              <a:t>EE 123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18060"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6968064"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E1AFDE5C-C971-46EF-A88E-E41B6B81D65A}"/>
              </a:ext>
            </a:extLst>
          </p:cNvPr>
          <p:cNvSpPr/>
          <p:nvPr/>
        </p:nvSpPr>
        <p:spPr>
          <a:xfrm>
            <a:off x="1693325" y="2290233"/>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10" name="Oval 9">
            <a:extLst>
              <a:ext uri="{FF2B5EF4-FFF2-40B4-BE49-F238E27FC236}">
                <a16:creationId xmlns:a16="http://schemas.microsoft.com/office/drawing/2014/main" id="{63007CBE-C884-4ADC-8EB8-F3B93CE28FA2}"/>
              </a:ext>
            </a:extLst>
          </p:cNvPr>
          <p:cNvSpPr/>
          <p:nvPr/>
        </p:nvSpPr>
        <p:spPr>
          <a:xfrm>
            <a:off x="618060"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11" name="Oval 10">
            <a:extLst>
              <a:ext uri="{FF2B5EF4-FFF2-40B4-BE49-F238E27FC236}">
                <a16:creationId xmlns:a16="http://schemas.microsoft.com/office/drawing/2014/main" id="{0A0F2DC4-A4E0-4097-BA46-E95F218FEC5B}"/>
              </a:ext>
            </a:extLst>
          </p:cNvPr>
          <p:cNvSpPr/>
          <p:nvPr/>
        </p:nvSpPr>
        <p:spPr>
          <a:xfrm>
            <a:off x="6968064"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B61035D9-90EF-4F29-9B01-5B7079A5997D}"/>
                  </a:ext>
                </a:extLst>
              </p:cNvPr>
              <p:cNvSpPr txBox="1"/>
              <p:nvPr/>
            </p:nvSpPr>
            <p:spPr>
              <a:xfrm>
                <a:off x="6331789" y="4140679"/>
                <a:ext cx="2137343" cy="463910"/>
              </a:xfrm>
              <a:prstGeom prst="rect">
                <a:avLst/>
              </a:prstGeom>
              <a:noFill/>
            </p:spPr>
            <p:txBody>
              <a:bodyPr wrap="square" rtlCol="0">
                <a:spAutoFit/>
              </a:bodyPr>
              <a:lstStyle/>
              <a:p>
                <a14:m>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3 </m:t>
                        </m:r>
                        <m:r>
                          <a:rPr lang="en-US" sz="1600" b="0" i="1" smtClean="0">
                            <a:latin typeface="Cambria Math" panose="02040503050406030204" pitchFamily="18" charset="0"/>
                          </a:rPr>
                          <m:t>𝐽𝑜𝑢𝑙𝑒𝑠</m:t>
                        </m:r>
                      </m:num>
                      <m:den>
                        <m:r>
                          <a:rPr lang="en-US" sz="1600" b="0" i="1" smtClean="0">
                            <a:latin typeface="Cambria Math" panose="02040503050406030204" pitchFamily="18" charset="0"/>
                          </a:rPr>
                          <m:t>𝐶</m:t>
                        </m:r>
                      </m:den>
                    </m:f>
                    <m:r>
                      <a:rPr lang="en-US" sz="1600" i="1" smtClean="0">
                        <a:latin typeface="Cambria Math" panose="02040503050406030204" pitchFamily="18" charset="0"/>
                        <a:ea typeface="Cambria Math" panose="02040503050406030204" pitchFamily="18" charset="0"/>
                      </a:rPr>
                      <m:t>∙</m:t>
                    </m:r>
                    <m:f>
                      <m:fPr>
                        <m:ctrlPr>
                          <a:rPr lang="en-US" sz="160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𝐶</m:t>
                        </m:r>
                      </m:num>
                      <m:den>
                        <m:r>
                          <a:rPr lang="en-US" sz="1600" b="0" i="1" smtClean="0">
                            <a:latin typeface="Cambria Math" panose="02040503050406030204" pitchFamily="18" charset="0"/>
                            <a:ea typeface="Cambria Math" panose="02040503050406030204" pitchFamily="18" charset="0"/>
                          </a:rPr>
                          <m:t>1</m:t>
                        </m:r>
                      </m:den>
                    </m:f>
                  </m:oMath>
                </a14:m>
                <a:r>
                  <a:rPr lang="en-US" sz="1600" dirty="0"/>
                  <a:t>=6 Joules</a:t>
                </a:r>
              </a:p>
            </p:txBody>
          </p:sp>
        </mc:Choice>
        <mc:Fallback xmlns="">
          <p:sp>
            <p:nvSpPr>
              <p:cNvPr id="30" name="TextBox 29">
                <a:extLst>
                  <a:ext uri="{FF2B5EF4-FFF2-40B4-BE49-F238E27FC236}">
                    <a16:creationId xmlns:a16="http://schemas.microsoft.com/office/drawing/2014/main" id="{B61035D9-90EF-4F29-9B01-5B7079A5997D}"/>
                  </a:ext>
                </a:extLst>
              </p:cNvPr>
              <p:cNvSpPr txBox="1">
                <a:spLocks noRot="1" noChangeAspect="1" noMove="1" noResize="1" noEditPoints="1" noAdjustHandles="1" noChangeArrowheads="1" noChangeShapeType="1" noTextEdit="1"/>
              </p:cNvSpPr>
              <p:nvPr/>
            </p:nvSpPr>
            <p:spPr>
              <a:xfrm>
                <a:off x="6331789" y="4140679"/>
                <a:ext cx="2137343" cy="463910"/>
              </a:xfrm>
              <a:prstGeom prst="rect">
                <a:avLst/>
              </a:prstGeom>
              <a:blipFill>
                <a:blip r:embed="rId4"/>
                <a:stretch>
                  <a:fillRect b="-1316"/>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958CF600-A3FA-4023-87BA-024032DA8E96}"/>
              </a:ext>
            </a:extLst>
          </p:cNvPr>
          <p:cNvSpPr txBox="1"/>
          <p:nvPr/>
        </p:nvSpPr>
        <p:spPr>
          <a:xfrm>
            <a:off x="2496312" y="5385816"/>
            <a:ext cx="5068270" cy="830997"/>
          </a:xfrm>
          <a:prstGeom prst="rect">
            <a:avLst/>
          </a:prstGeom>
          <a:noFill/>
        </p:spPr>
        <p:txBody>
          <a:bodyPr wrap="square" rtlCol="0">
            <a:spAutoFit/>
          </a:bodyPr>
          <a:lstStyle/>
          <a:p>
            <a:r>
              <a:rPr lang="en-US" dirty="0"/>
              <a:t>Note – we won’t use this fact in this course (but it’s what voltage really is)</a:t>
            </a:r>
          </a:p>
        </p:txBody>
      </p:sp>
      <p:grpSp>
        <p:nvGrpSpPr>
          <p:cNvPr id="24" name="Group 23">
            <a:extLst>
              <a:ext uri="{FF2B5EF4-FFF2-40B4-BE49-F238E27FC236}">
                <a16:creationId xmlns:a16="http://schemas.microsoft.com/office/drawing/2014/main" id="{67FDB36E-E993-4BFA-AC57-3523C55F81CD}"/>
              </a:ext>
            </a:extLst>
          </p:cNvPr>
          <p:cNvGrpSpPr/>
          <p:nvPr/>
        </p:nvGrpSpPr>
        <p:grpSpPr>
          <a:xfrm>
            <a:off x="1009290" y="1235035"/>
            <a:ext cx="6301674" cy="461665"/>
            <a:chOff x="1009290" y="-26984"/>
            <a:chExt cx="6301674" cy="461665"/>
          </a:xfrm>
        </p:grpSpPr>
        <p:sp>
          <p:nvSpPr>
            <p:cNvPr id="25" name="TextBox 24">
              <a:extLst>
                <a:ext uri="{FF2B5EF4-FFF2-40B4-BE49-F238E27FC236}">
                  <a16:creationId xmlns:a16="http://schemas.microsoft.com/office/drawing/2014/main" id="{39E415D0-7FDF-4B86-B1D4-95B58A817951}"/>
                </a:ext>
              </a:extLst>
            </p:cNvPr>
            <p:cNvSpPr txBox="1"/>
            <p:nvPr/>
          </p:nvSpPr>
          <p:spPr>
            <a:xfrm>
              <a:off x="3492480" y="-26984"/>
              <a:ext cx="1443391" cy="461665"/>
            </a:xfrm>
            <a:prstGeom prst="rect">
              <a:avLst/>
            </a:prstGeom>
            <a:noFill/>
          </p:spPr>
          <p:txBody>
            <a:bodyPr wrap="square" rtlCol="0">
              <a:spAutoFit/>
            </a:bodyPr>
            <a:lstStyle/>
            <a:p>
              <a:r>
                <a:rPr lang="en-US" dirty="0"/>
                <a:t>+   3V   -</a:t>
              </a:r>
            </a:p>
          </p:txBody>
        </p:sp>
        <p:cxnSp>
          <p:nvCxnSpPr>
            <p:cNvPr id="26" name="Straight Arrow Connector 25">
              <a:extLst>
                <a:ext uri="{FF2B5EF4-FFF2-40B4-BE49-F238E27FC236}">
                  <a16:creationId xmlns:a16="http://schemas.microsoft.com/office/drawing/2014/main" id="{C6F5A2A6-4EEF-4CC8-87AB-7A9B47A46266}"/>
                </a:ext>
              </a:extLst>
            </p:cNvPr>
            <p:cNvCxnSpPr/>
            <p:nvPr/>
          </p:nvCxnSpPr>
          <p:spPr>
            <a:xfrm>
              <a:off x="1009290" y="360715"/>
              <a:ext cx="6301674" cy="0"/>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473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05556E-6 1.11111E-6 L 0.49393 1.11111E-6 " pathEditMode="relative" rAng="0" ptsTypes="AA">
                                      <p:cBhvr>
                                        <p:cTn id="6" dur="1000" fill="hold"/>
                                        <p:tgtEl>
                                          <p:spTgt spid="8"/>
                                        </p:tgtEl>
                                        <p:attrNameLst>
                                          <p:attrName>ppt_x</p:attrName>
                                          <p:attrName>ppt_y</p:attrName>
                                        </p:attrNameLst>
                                      </p:cBhvr>
                                      <p:rCtr x="24688" y="0"/>
                                    </p:animMotion>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35" presetClass="path" presetSubtype="0" accel="50000" decel="50000" fill="hold" nodeType="clickEffect">
                                  <p:stCondLst>
                                    <p:cond delay="0"/>
                                  </p:stCondLst>
                                  <p:childTnLst>
                                    <p:animMotion origin="layout" path="M 2.22222E-6 -2.96296E-6 L -0.49271 -2.96296E-6 " pathEditMode="relative" rAng="0" ptsTypes="AA">
                                      <p:cBhvr>
                                        <p:cTn id="18" dur="2000" fill="hold"/>
                                        <p:tgtEl>
                                          <p:spTgt spid="22"/>
                                        </p:tgtEl>
                                        <p:attrNameLst>
                                          <p:attrName>ppt_x</p:attrName>
                                          <p:attrName>ppt_y</p:attrName>
                                        </p:attrNameLst>
                                      </p:cBhvr>
                                      <p:rCtr x="-24635" y="0"/>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0">
                                            <p:txEl>
                                              <p:pRg st="0" end="0"/>
                                            </p:txEl>
                                          </p:spTgt>
                                        </p:tgtEl>
                                        <p:attrNameLst>
                                          <p:attrName>style.visibility</p:attrName>
                                        </p:attrNameLst>
                                      </p:cBhvr>
                                      <p:to>
                                        <p:strVal val="visible"/>
                                      </p:to>
                                    </p:set>
                                    <p:animEffect transition="in" filter="fade">
                                      <p:cBhvr>
                                        <p:cTn id="28" dur="500"/>
                                        <p:tgtEl>
                                          <p:spTgt spid="3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F50D-9802-4883-9300-61F07F207F04}"/>
              </a:ext>
            </a:extLst>
          </p:cNvPr>
          <p:cNvSpPr>
            <a:spLocks noGrp="1"/>
          </p:cNvSpPr>
          <p:nvPr>
            <p:ph type="title"/>
          </p:nvPr>
        </p:nvSpPr>
        <p:spPr/>
        <p:txBody>
          <a:bodyPr/>
          <a:lstStyle/>
          <a:p>
            <a:r>
              <a:rPr lang="en-US" dirty="0"/>
              <a:t>Cool tricks to do with </a:t>
            </a:r>
            <a:r>
              <a:rPr lang="en-US" sz="4400" dirty="0"/>
              <a:t>voltage</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4456A5-2C08-442E-9FFB-44DE04F0FE74}"/>
                  </a:ext>
                </a:extLst>
              </p:cNvPr>
              <p:cNvSpPr>
                <a:spLocks noGrp="1"/>
              </p:cNvSpPr>
              <p:nvPr>
                <p:ph idx="1"/>
              </p:nvPr>
            </p:nvSpPr>
            <p:spPr>
              <a:xfrm>
                <a:off x="685800" y="1239429"/>
                <a:ext cx="7772400" cy="4918609"/>
              </a:xfrm>
            </p:spPr>
            <p:txBody>
              <a:bodyPr/>
              <a:lstStyle/>
              <a:p>
                <a:pPr>
                  <a:spcBef>
                    <a:spcPts val="0"/>
                  </a:spcBef>
                </a:pPr>
                <a:r>
                  <a:rPr lang="en-US" sz="2400" dirty="0"/>
                  <a:t>Ohm’s Law: </a:t>
                </a:r>
                <a:r>
                  <a:rPr lang="en-US" sz="2400" i="1" dirty="0"/>
                  <a:t>V</a:t>
                </a:r>
                <a:r>
                  <a:rPr lang="en-US" sz="2400" dirty="0"/>
                  <a:t>=</a:t>
                </a:r>
                <a:r>
                  <a:rPr lang="en-US" sz="2400" i="1" dirty="0"/>
                  <a:t>IR</a:t>
                </a:r>
                <a:r>
                  <a:rPr lang="en-US" sz="2400" dirty="0"/>
                  <a:t> or </a:t>
                </a:r>
                <a:r>
                  <a:rPr lang="en-US" sz="2400" i="1" dirty="0"/>
                  <a:t>I</a:t>
                </a:r>
                <a:r>
                  <a:rPr lang="en-US" sz="2400" dirty="0"/>
                  <a:t>=</a:t>
                </a:r>
                <a:r>
                  <a:rPr lang="en-US" sz="2400" i="1" dirty="0"/>
                  <a:t>V</a:t>
                </a:r>
                <a:r>
                  <a:rPr lang="en-US" sz="2400" dirty="0"/>
                  <a:t>/</a:t>
                </a:r>
                <a:r>
                  <a:rPr lang="en-US" sz="2400" i="1" dirty="0"/>
                  <a:t>R</a:t>
                </a:r>
              </a:p>
              <a:p>
                <a:pPr lvl="1">
                  <a:spcBef>
                    <a:spcPts val="0"/>
                  </a:spcBef>
                </a:pP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𝑗</m:t>
                        </m:r>
                      </m:e>
                      <m:sub>
                        <m:r>
                          <a:rPr lang="en-US" sz="2000" i="1">
                            <a:latin typeface="Cambria Math" panose="02040503050406030204" pitchFamily="18" charset="0"/>
                          </a:rPr>
                          <m:t>𝑑𝑟𝑖𝑓𝑡</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𝑚𝑒𝑚</m:t>
                        </m:r>
                      </m:sub>
                    </m:sSub>
                  </m:oMath>
                </a14:m>
                <a:r>
                  <a:rPr lang="en-US" sz="2000" dirty="0"/>
                  <a:t>/</a:t>
                </a:r>
                <a:r>
                  <a:rPr lang="en-US" sz="2000" i="1" dirty="0"/>
                  <a:t>k</a:t>
                </a:r>
              </a:p>
              <a:p>
                <a:pPr>
                  <a:spcBef>
                    <a:spcPts val="0"/>
                  </a:spcBef>
                </a:pPr>
                <a:r>
                  <a:rPr lang="en-US" sz="2400" b="1" i="1" dirty="0"/>
                  <a:t>Voltage tells you how much drift flux you get</a:t>
                </a:r>
              </a:p>
              <a:p>
                <a:pPr>
                  <a:spcBef>
                    <a:spcPts val="0"/>
                  </a:spcBef>
                </a:pPr>
                <a:r>
                  <a:rPr lang="en-US" sz="2400" dirty="0"/>
                  <a:t>Is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𝑑𝑟𝑖𝑓𝑡</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𝑚𝑒𝑚</m:t>
                        </m:r>
                      </m:sub>
                    </m:sSub>
                  </m:oMath>
                </a14:m>
                <a:r>
                  <a:rPr lang="en-US" dirty="0"/>
                  <a:t>/</a:t>
                </a:r>
                <a:r>
                  <a:rPr lang="en-US" i="1" dirty="0"/>
                  <a:t>k  </a:t>
                </a:r>
                <a:r>
                  <a:rPr lang="en-US" dirty="0"/>
                  <a:t>the same as </a:t>
                </a:r>
                <a:r>
                  <a:rPr lang="en-US" i="1" dirty="0"/>
                  <a:t>I</a:t>
                </a:r>
                <a:r>
                  <a:rPr lang="en-US" dirty="0"/>
                  <a:t>=</a:t>
                </a:r>
                <a:r>
                  <a:rPr lang="en-US" i="1" dirty="0"/>
                  <a:t>V</a:t>
                </a:r>
                <a:r>
                  <a:rPr lang="en-US" dirty="0"/>
                  <a:t>/</a:t>
                </a:r>
                <a:r>
                  <a:rPr lang="en-US" i="1" dirty="0"/>
                  <a:t>R</a:t>
                </a:r>
                <a:r>
                  <a:rPr lang="en-US" dirty="0"/>
                  <a:t>?</a:t>
                </a:r>
              </a:p>
              <a:p>
                <a:pPr lvl="1">
                  <a:spcBef>
                    <a:spcPts val="0"/>
                  </a:spcBef>
                </a:pPr>
                <a:r>
                  <a:rPr lang="en-US" i="1" dirty="0"/>
                  <a:t>j</a:t>
                </a:r>
                <a:r>
                  <a:rPr lang="en-US" dirty="0"/>
                  <a:t> is a flux (C/m</a:t>
                </a:r>
                <a:r>
                  <a:rPr lang="en-US" baseline="30000" dirty="0"/>
                  <a:t>2</a:t>
                </a:r>
                <a:r>
                  <a:rPr lang="en-US" dirty="0">
                    <a:latin typeface="Times New Roman" panose="02020603050405020304" pitchFamily="18" charset="0"/>
                    <a:cs typeface="Times New Roman" panose="02020603050405020304" pitchFamily="18" charset="0"/>
                  </a:rPr>
                  <a:t>∙</a:t>
                </a:r>
                <a:r>
                  <a:rPr lang="en-US" dirty="0"/>
                  <a:t>s) ; </a:t>
                </a:r>
                <a:r>
                  <a:rPr lang="en-US" i="1" dirty="0"/>
                  <a:t>I</a:t>
                </a:r>
                <a:r>
                  <a:rPr lang="en-US" dirty="0"/>
                  <a:t> is a current (C/s)</a:t>
                </a:r>
                <a:endParaRPr lang="en-US" i="1" dirty="0"/>
              </a:p>
              <a:p>
                <a:r>
                  <a:rPr lang="en-US" dirty="0"/>
                  <a:t>If Ohm’s Law tells us </a:t>
                </a:r>
                <a:r>
                  <a:rPr lang="en-US" i="1" dirty="0" err="1"/>
                  <a:t>j</a:t>
                </a:r>
                <a:r>
                  <a:rPr lang="en-US" baseline="-25000" dirty="0" err="1"/>
                  <a:t>drift</a:t>
                </a:r>
                <a:r>
                  <a:rPr lang="en-US" dirty="0"/>
                  <a:t>, why do we need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𝑓𝑙𝑢𝑥</m:t>
                        </m:r>
                      </m:e>
                      <m:sub>
                        <m:r>
                          <a:rPr lang="en-US" i="1">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a14:m>
                <a:r>
                  <a:rPr lang="en-US" dirty="0"/>
                  <a:t>?</a:t>
                </a:r>
              </a:p>
              <a:p>
                <a:pPr lvl="1">
                  <a:spcBef>
                    <a:spcPts val="0"/>
                  </a:spcBef>
                </a:pPr>
                <a:r>
                  <a:rPr lang="en-US" dirty="0"/>
                  <a:t>Drift and diffusion are two different reasons ions move around</a:t>
                </a:r>
              </a:p>
              <a:p>
                <a:pPr lvl="1">
                  <a:spcBef>
                    <a:spcPts val="0"/>
                  </a:spcBef>
                </a:pPr>
                <a:r>
                  <a:rPr lang="en-US" dirty="0"/>
                  <a:t>Metal wires don’t really have diffusion; all we need is Ohm’s Law</a:t>
                </a:r>
              </a:p>
              <a:p>
                <a:pPr lvl="1">
                  <a:spcBef>
                    <a:spcPts val="0"/>
                  </a:spcBef>
                </a:pPr>
                <a:r>
                  <a:rPr lang="en-US" dirty="0"/>
                  <a:t>Ions in a liquid have both types of currents! </a:t>
                </a:r>
              </a:p>
            </p:txBody>
          </p:sp>
        </mc:Choice>
        <mc:Fallback xmlns="">
          <p:sp>
            <p:nvSpPr>
              <p:cNvPr id="3" name="Content Placeholder 2">
                <a:extLst>
                  <a:ext uri="{FF2B5EF4-FFF2-40B4-BE49-F238E27FC236}">
                    <a16:creationId xmlns:a16="http://schemas.microsoft.com/office/drawing/2014/main" id="{0F4456A5-2C08-442E-9FFB-44DE04F0FE74}"/>
                  </a:ext>
                </a:extLst>
              </p:cNvPr>
              <p:cNvSpPr>
                <a:spLocks noGrp="1" noRot="1" noChangeAspect="1" noMove="1" noResize="1" noEditPoints="1" noAdjustHandles="1" noChangeArrowheads="1" noChangeShapeType="1" noTextEdit="1"/>
              </p:cNvSpPr>
              <p:nvPr>
                <p:ph idx="1"/>
              </p:nvPr>
            </p:nvSpPr>
            <p:spPr>
              <a:xfrm>
                <a:off x="685800" y="1239429"/>
                <a:ext cx="7772400" cy="4918609"/>
              </a:xfrm>
              <a:blipFill>
                <a:blip r:embed="rId3"/>
                <a:stretch>
                  <a:fillRect l="-1412" t="-991" r="-471" b="-3594"/>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490D288C-DF34-4323-9830-5B67DAC21F66}"/>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293493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D0D9A-C09E-4D48-9B71-9C50A99EF270}"/>
              </a:ext>
            </a:extLst>
          </p:cNvPr>
          <p:cNvSpPr>
            <a:spLocks noGrp="1"/>
          </p:cNvSpPr>
          <p:nvPr>
            <p:ph type="title"/>
          </p:nvPr>
        </p:nvSpPr>
        <p:spPr/>
        <p:txBody>
          <a:bodyPr/>
          <a:lstStyle/>
          <a:p>
            <a:r>
              <a:rPr lang="en-US" dirty="0"/>
              <a:t>Do we care about this?</a:t>
            </a:r>
          </a:p>
        </p:txBody>
      </p:sp>
      <p:sp>
        <p:nvSpPr>
          <p:cNvPr id="3" name="Content Placeholder 2">
            <a:extLst>
              <a:ext uri="{FF2B5EF4-FFF2-40B4-BE49-F238E27FC236}">
                <a16:creationId xmlns:a16="http://schemas.microsoft.com/office/drawing/2014/main" id="{EBF5D4E8-56ED-4A8B-A266-54F8AE87DD3D}"/>
              </a:ext>
            </a:extLst>
          </p:cNvPr>
          <p:cNvSpPr>
            <a:spLocks noGrp="1"/>
          </p:cNvSpPr>
          <p:nvPr>
            <p:ph idx="1"/>
          </p:nvPr>
        </p:nvSpPr>
        <p:spPr/>
        <p:txBody>
          <a:bodyPr/>
          <a:lstStyle/>
          <a:p>
            <a:r>
              <a:rPr lang="en-US" sz="2400" dirty="0"/>
              <a:t>Argument for no</a:t>
            </a:r>
          </a:p>
          <a:p>
            <a:pPr lvl="1">
              <a:spcBef>
                <a:spcPts val="0"/>
              </a:spcBef>
            </a:pPr>
            <a:r>
              <a:rPr lang="en-US" sz="2000" dirty="0"/>
              <a:t>Some people think biological physics is the best; others go into sleep mode </a:t>
            </a:r>
            <a:r>
              <a:rPr lang="en-US" sz="2000" dirty="0">
                <a:sym typeface="Wingdings" panose="05000000000000000000" pitchFamily="2" charset="2"/>
              </a:rPr>
              <a:t></a:t>
            </a:r>
            <a:endParaRPr lang="en-US" sz="2000" dirty="0"/>
          </a:p>
          <a:p>
            <a:pPr lvl="1">
              <a:spcBef>
                <a:spcPts val="0"/>
              </a:spcBef>
            </a:pPr>
            <a:r>
              <a:rPr lang="en-US" sz="2000" dirty="0"/>
              <a:t>Wide range of backgrounds</a:t>
            </a:r>
          </a:p>
          <a:p>
            <a:pPr lvl="1">
              <a:spcBef>
                <a:spcPts val="0"/>
              </a:spcBef>
            </a:pPr>
            <a:r>
              <a:rPr lang="en-US" sz="2000" dirty="0"/>
              <a:t>Can design things without understanding the physics</a:t>
            </a:r>
          </a:p>
          <a:p>
            <a:r>
              <a:rPr lang="en-US" sz="2400" dirty="0"/>
              <a:t>Argument for yes</a:t>
            </a:r>
          </a:p>
          <a:p>
            <a:pPr lvl="1">
              <a:spcBef>
                <a:spcPts val="0"/>
              </a:spcBef>
            </a:pPr>
            <a:r>
              <a:rPr lang="en-US" sz="2000" dirty="0"/>
              <a:t>People who understand details in multiple aspects are valuable</a:t>
            </a:r>
          </a:p>
          <a:p>
            <a:pPr lvl="1">
              <a:spcBef>
                <a:spcPts val="0"/>
              </a:spcBef>
            </a:pPr>
            <a:r>
              <a:rPr lang="en-US" sz="2000" dirty="0"/>
              <a:t>bioelectricity and electroceuticals are a newly-growing field; it’s hard to predict where it will be in 10 years</a:t>
            </a:r>
          </a:p>
          <a:p>
            <a:pPr lvl="1">
              <a:spcBef>
                <a:spcPts val="0"/>
              </a:spcBef>
            </a:pPr>
            <a:r>
              <a:rPr lang="en-US" sz="2000" dirty="0"/>
              <a:t>The fundamentals of bioelectricity won’t change</a:t>
            </a:r>
          </a:p>
          <a:p>
            <a:r>
              <a:rPr lang="en-US" sz="2400" dirty="0"/>
              <a:t>Resolution</a:t>
            </a:r>
          </a:p>
          <a:p>
            <a:pPr lvl="1">
              <a:spcBef>
                <a:spcPts val="0"/>
              </a:spcBef>
            </a:pPr>
            <a:r>
              <a:rPr lang="en-US" sz="2000" dirty="0"/>
              <a:t>Backgrounder + quiz for people without background</a:t>
            </a:r>
          </a:p>
          <a:p>
            <a:pPr lvl="1">
              <a:spcBef>
                <a:spcPts val="0"/>
              </a:spcBef>
            </a:pPr>
            <a:r>
              <a:rPr lang="en-US" sz="2000" dirty="0"/>
              <a:t>Distill it down to a few equations &amp; models </a:t>
            </a:r>
            <a:r>
              <a:rPr lang="en-US" sz="2000" dirty="0">
                <a:latin typeface="Times New Roman" panose="02020603050405020304" pitchFamily="18" charset="0"/>
                <a:cs typeface="Times New Roman" panose="02020603050405020304" pitchFamily="18" charset="0"/>
              </a:rPr>
              <a:t>→ you can get by</a:t>
            </a:r>
            <a:endParaRPr lang="en-US" sz="2000" dirty="0"/>
          </a:p>
          <a:p>
            <a:endParaRPr lang="en-US" sz="2400" dirty="0"/>
          </a:p>
          <a:p>
            <a:endParaRPr lang="en-US" dirty="0"/>
          </a:p>
        </p:txBody>
      </p:sp>
      <p:sp>
        <p:nvSpPr>
          <p:cNvPr id="4" name="Footer Placeholder 3">
            <a:extLst>
              <a:ext uri="{FF2B5EF4-FFF2-40B4-BE49-F238E27FC236}">
                <a16:creationId xmlns:a16="http://schemas.microsoft.com/office/drawing/2014/main" id="{08A90FD2-6726-492C-8214-F5EBB93E0EF0}"/>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227756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F50D-9802-4883-9300-61F07F207F04}"/>
              </a:ext>
            </a:extLst>
          </p:cNvPr>
          <p:cNvSpPr>
            <a:spLocks noGrp="1"/>
          </p:cNvSpPr>
          <p:nvPr>
            <p:ph type="title"/>
          </p:nvPr>
        </p:nvSpPr>
        <p:spPr/>
        <p:txBody>
          <a:bodyPr/>
          <a:lstStyle/>
          <a:p>
            <a:r>
              <a:rPr lang="en-US" dirty="0"/>
              <a:t>Why does Ohm’s Law work?</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4456A5-2C08-442E-9FFB-44DE04F0FE74}"/>
                  </a:ext>
                </a:extLst>
              </p:cNvPr>
              <p:cNvSpPr>
                <a:spLocks noGrp="1"/>
              </p:cNvSpPr>
              <p:nvPr>
                <p:ph idx="1"/>
              </p:nvPr>
            </p:nvSpPr>
            <p:spPr>
              <a:xfrm>
                <a:off x="685800" y="1239429"/>
                <a:ext cx="7772400" cy="4918609"/>
              </a:xfrm>
            </p:spPr>
            <p:txBody>
              <a:bodyPr/>
              <a:lstStyle/>
              <a:p>
                <a:r>
                  <a:rPr lang="en-US" sz="2400" dirty="0"/>
                  <a:t>Drift flux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𝑗</m:t>
                        </m:r>
                      </m:e>
                      <m:sub>
                        <m:r>
                          <a:rPr lang="en-US" sz="2400" i="1">
                            <a:latin typeface="Cambria Math" panose="02040503050406030204" pitchFamily="18" charset="0"/>
                          </a:rPr>
                          <m:t>𝑑𝑟𝑖𝑓𝑡</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𝜇</m:t>
                        </m:r>
                      </m:e>
                      <m:sub>
                        <m:r>
                          <a:rPr lang="en-US" sz="2400" i="1">
                            <a:latin typeface="Cambria Math" panose="02040503050406030204" pitchFamily="18" charset="0"/>
                          </a:rPr>
                          <m:t>𝑖𝑜𝑛</m:t>
                        </m:r>
                      </m:sub>
                    </m:sSub>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𝑞</m:t>
                            </m:r>
                          </m:e>
                          <m:sub>
                            <m:r>
                              <a:rPr lang="en-US" sz="2400" i="1">
                                <a:latin typeface="Cambria Math" panose="02040503050406030204" pitchFamily="18" charset="0"/>
                              </a:rPr>
                              <m:t>𝑖𝑜𝑛</m:t>
                            </m:r>
                          </m:sub>
                        </m:sSub>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ea typeface="Cambria Math" panose="02040503050406030204" pitchFamily="18" charset="0"/>
                                  </a:rPr>
                                  <m:t>𝑚𝑒𝑚</m:t>
                                </m:r>
                              </m:sub>
                            </m:sSub>
                          </m:num>
                          <m:den>
                            <m:r>
                              <a:rPr lang="en-US" sz="2400" i="1">
                                <a:latin typeface="Cambria Math" panose="02040503050406030204" pitchFamily="18" charset="0"/>
                              </a:rPr>
                              <m:t>𝐿</m:t>
                            </m:r>
                          </m:den>
                        </m:f>
                      </m:e>
                    </m:d>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𝑖𝑜𝑛</m:t>
                        </m:r>
                      </m:e>
                    </m:d>
                  </m:oMath>
                </a14:m>
                <a:endParaRPr lang="en-US" sz="2400" dirty="0"/>
              </a:p>
              <a:p>
                <a:r>
                  <a:rPr lang="en-US" sz="2400" dirty="0"/>
                  <a:t>Intuition:</a:t>
                </a:r>
              </a:p>
              <a:p>
                <a:pPr lvl="1">
                  <a:spcBef>
                    <a:spcPts val="0"/>
                  </a:spcBef>
                </a:pPr>
                <a:r>
                  <a:rPr lang="en-US" sz="2000" i="1" dirty="0" err="1"/>
                  <a:t>q</a:t>
                </a:r>
                <a:r>
                  <a:rPr lang="en-US" sz="2000" baseline="-25000" dirty="0" err="1"/>
                  <a:t>ion</a:t>
                </a:r>
                <a:r>
                  <a:rPr lang="en-US" sz="2000" i="1" dirty="0"/>
                  <a:t> V</a:t>
                </a:r>
                <a:r>
                  <a:rPr lang="en-US" sz="2000" dirty="0"/>
                  <a:t> / </a:t>
                </a:r>
                <a:r>
                  <a:rPr lang="en-US" sz="2000" i="1" dirty="0"/>
                  <a:t>L</a:t>
                </a:r>
                <a:r>
                  <a:rPr lang="en-US" sz="2000" dirty="0"/>
                  <a:t> → how hard you’re pushing (N)</a:t>
                </a:r>
                <a:endParaRPr lang="en-US" sz="2000" i="1" dirty="0"/>
              </a:p>
              <a:p>
                <a:pPr lvl="1">
                  <a:spcBef>
                    <a:spcPts val="0"/>
                  </a:spcBef>
                </a:pPr>
                <a:r>
                  <a:rPr lang="en-US" sz="2000" i="1" dirty="0" err="1"/>
                  <a:t>μ</a:t>
                </a:r>
                <a:r>
                  <a:rPr lang="en-US" sz="2000" i="1" baseline="-25000" dirty="0" err="1"/>
                  <a:t>ion</a:t>
                </a:r>
                <a:r>
                  <a:rPr lang="en-US" sz="2000" dirty="0"/>
                  <a:t> → mobility; how easy the ion is to push (m/s per N)</a:t>
                </a:r>
              </a:p>
              <a:p>
                <a:pPr lvl="1">
                  <a:spcBef>
                    <a:spcPts val="0"/>
                  </a:spcBef>
                </a:pPr>
                <a:r>
                  <a:rPr lang="en-US" sz="2000" dirty="0"/>
                  <a:t>put them together → how fast each ion moves (m/s)</a:t>
                </a:r>
              </a:p>
              <a:p>
                <a:pPr lvl="1">
                  <a:spcBef>
                    <a:spcPts val="0"/>
                  </a:spcBef>
                </a:pPr>
                <a:r>
                  <a:rPr lang="en-US" sz="2000" dirty="0"/>
                  <a:t>[</a:t>
                </a:r>
                <a:r>
                  <a:rPr lang="en-US" sz="2000" i="1" dirty="0"/>
                  <a:t>ion</a:t>
                </a:r>
                <a:r>
                  <a:rPr lang="en-US" sz="2000" dirty="0"/>
                  <a:t>] → how many ions there are (density of ions/m</a:t>
                </a:r>
                <a:r>
                  <a:rPr lang="en-US" sz="2000" baseline="30000" dirty="0"/>
                  <a:t>3</a:t>
                </a:r>
                <a:r>
                  <a:rPr lang="en-US" sz="2000" dirty="0"/>
                  <a:t>)</a:t>
                </a:r>
                <a:endParaRPr lang="en-US" sz="2000" i="1" dirty="0"/>
              </a:p>
              <a:p>
                <a:pPr lvl="1">
                  <a:spcBef>
                    <a:spcPts val="0"/>
                  </a:spcBef>
                </a:pPr>
                <a:r>
                  <a:rPr lang="en-US" sz="2000" dirty="0"/>
                  <a:t>And it’s all nice and linear… at least to a first order</a:t>
                </a:r>
              </a:p>
              <a:p>
                <a:pPr lvl="1">
                  <a:spcBef>
                    <a:spcPts val="0"/>
                  </a:spcBef>
                </a:pPr>
                <a:r>
                  <a:rPr lang="en-US" sz="2000" dirty="0"/>
                  <a:t>Units: </a:t>
                </a:r>
                <a14:m>
                  <m:oMath xmlns:m="http://schemas.openxmlformats.org/officeDocument/2006/math">
                    <m:f>
                      <m:fPr>
                        <m:ctrlPr>
                          <a:rPr lang="en-US" sz="2000" i="1">
                            <a:latin typeface="Cambria Math" panose="02040503050406030204" pitchFamily="18" charset="0"/>
                          </a:rPr>
                        </m:ctrlPr>
                      </m:fPr>
                      <m:num>
                        <m:r>
                          <a:rPr lang="en-US" sz="2000" i="1">
                            <a:latin typeface="Cambria Math" panose="02040503050406030204" pitchFamily="18" charset="0"/>
                          </a:rPr>
                          <m:t>𝑖𝑜𝑛𝑠</m:t>
                        </m:r>
                      </m:num>
                      <m:den>
                        <m:sSup>
                          <m:sSupPr>
                            <m:ctrlPr>
                              <a:rPr lang="en-US" sz="2000" i="1">
                                <a:latin typeface="Cambria Math" panose="02040503050406030204" pitchFamily="18" charset="0"/>
                              </a:rPr>
                            </m:ctrlPr>
                          </m:sSupPr>
                          <m:e>
                            <m:r>
                              <a:rPr lang="en-US" sz="2000" i="1">
                                <a:latin typeface="Cambria Math" panose="02040503050406030204" pitchFamily="18" charset="0"/>
                              </a:rPr>
                              <m:t>𝑠</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rPr>
                              <m:t>𝑚</m:t>
                            </m:r>
                          </m:e>
                          <m:sup>
                            <m:r>
                              <a:rPr lang="en-US" sz="2000" i="1">
                                <a:latin typeface="Cambria Math" panose="02040503050406030204" pitchFamily="18" charset="0"/>
                              </a:rPr>
                              <m:t>2</m:t>
                            </m:r>
                          </m:sup>
                        </m:sSup>
                      </m:den>
                    </m:f>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b="0" i="1" smtClean="0">
                            <a:latin typeface="Cambria Math" panose="02040503050406030204" pitchFamily="18" charset="0"/>
                          </a:rPr>
                          <m:t>𝑚</m:t>
                        </m:r>
                        <m:r>
                          <a:rPr lang="en-US" sz="2000" b="0" i="1" smtClean="0">
                            <a:latin typeface="Cambria Math" panose="02040503050406030204" pitchFamily="18" charset="0"/>
                          </a:rPr>
                          <m:t>/</m:t>
                        </m:r>
                        <m:r>
                          <a:rPr lang="en-US" sz="2000" b="0" i="1" smtClean="0">
                            <a:latin typeface="Cambria Math" panose="02040503050406030204" pitchFamily="18" charset="0"/>
                          </a:rPr>
                          <m:t>𝑠</m:t>
                        </m:r>
                      </m:num>
                      <m:den>
                        <m:r>
                          <a:rPr lang="en-US" sz="2000" b="0" i="1" smtClean="0">
                            <a:latin typeface="Cambria Math" panose="02040503050406030204" pitchFamily="18" charset="0"/>
                          </a:rPr>
                          <m:t>𝑁</m:t>
                        </m:r>
                      </m:den>
                    </m:f>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𝑁</m:t>
                        </m:r>
                      </m:num>
                      <m:den>
                        <m:r>
                          <a:rPr lang="en-US" sz="2000" i="1">
                            <a:latin typeface="Cambria Math" panose="02040503050406030204" pitchFamily="18" charset="0"/>
                          </a:rPr>
                          <m:t>1</m:t>
                        </m:r>
                      </m:den>
                    </m:f>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rPr>
                        </m:ctrlPr>
                      </m:fPr>
                      <m:num>
                        <m:r>
                          <a:rPr lang="en-US" sz="2000" b="0" i="1" smtClean="0">
                            <a:latin typeface="Cambria Math" panose="02040503050406030204" pitchFamily="18" charset="0"/>
                          </a:rPr>
                          <m:t>𝑖𝑜𝑛𝑠</m:t>
                        </m:r>
                      </m:num>
                      <m:den>
                        <m:sSup>
                          <m:sSupPr>
                            <m:ctrlPr>
                              <a:rPr lang="en-US" sz="2000" i="1">
                                <a:latin typeface="Cambria Math" panose="02040503050406030204" pitchFamily="18" charset="0"/>
                              </a:rPr>
                            </m:ctrlPr>
                          </m:sSupPr>
                          <m:e>
                            <m:r>
                              <a:rPr lang="en-US" sz="2000" i="1">
                                <a:latin typeface="Cambria Math" panose="02040503050406030204" pitchFamily="18" charset="0"/>
                              </a:rPr>
                              <m:t>𝑚</m:t>
                            </m:r>
                          </m:e>
                          <m:sup>
                            <m:r>
                              <a:rPr lang="en-US" sz="2000" b="0" i="1" smtClean="0">
                                <a:latin typeface="Cambria Math" panose="02040503050406030204" pitchFamily="18" charset="0"/>
                              </a:rPr>
                              <m:t>3</m:t>
                            </m:r>
                          </m:sup>
                        </m:sSup>
                      </m:den>
                    </m:f>
                  </m:oMath>
                </a14:m>
                <a:endParaRPr lang="en-US" sz="2000" dirty="0"/>
              </a:p>
              <a:p>
                <a:pPr lvl="1">
                  <a:spcBef>
                    <a:spcPts val="0"/>
                  </a:spcBef>
                </a:pPr>
                <a:r>
                  <a:rPr lang="en-US" sz="2000" dirty="0"/>
                  <a:t>This is just the quantitative version of charges attracting/repelling</a:t>
                </a:r>
              </a:p>
              <a:p>
                <a:pPr>
                  <a:spcBef>
                    <a:spcPts val="0"/>
                  </a:spcBef>
                </a:pPr>
                <a:r>
                  <a:rPr lang="en-US" sz="2400" dirty="0"/>
                  <a:t>Ohm’s Law: </a:t>
                </a:r>
                <a:r>
                  <a:rPr lang="en-US" sz="2400" i="1" dirty="0"/>
                  <a:t>V</a:t>
                </a:r>
                <a:r>
                  <a:rPr lang="en-US" sz="2400" dirty="0"/>
                  <a:t>=</a:t>
                </a:r>
                <a:r>
                  <a:rPr lang="en-US" sz="2400" i="1" dirty="0"/>
                  <a:t>IR</a:t>
                </a:r>
                <a:r>
                  <a:rPr lang="en-US" sz="2400" dirty="0"/>
                  <a:t> or </a:t>
                </a:r>
                <a:r>
                  <a:rPr lang="en-US" sz="2400" i="1" dirty="0"/>
                  <a:t>I</a:t>
                </a:r>
                <a:r>
                  <a:rPr lang="en-US" sz="2400" dirty="0"/>
                  <a:t>=</a:t>
                </a:r>
                <a:r>
                  <a:rPr lang="en-US" sz="2400" i="1" dirty="0"/>
                  <a:t>V</a:t>
                </a:r>
                <a:r>
                  <a:rPr lang="en-US" sz="2400" dirty="0"/>
                  <a:t>/</a:t>
                </a:r>
                <a:r>
                  <a:rPr lang="en-US" sz="2400" i="1" dirty="0"/>
                  <a:t>R</a:t>
                </a:r>
              </a:p>
              <a:p>
                <a:pPr lvl="1">
                  <a:spcBef>
                    <a:spcPts val="0"/>
                  </a:spcBef>
                </a:pP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𝑗</m:t>
                        </m:r>
                      </m:e>
                      <m:sub>
                        <m:r>
                          <a:rPr lang="en-US" sz="2000" i="1">
                            <a:latin typeface="Cambria Math" panose="02040503050406030204" pitchFamily="18" charset="0"/>
                          </a:rPr>
                          <m:t>𝑑𝑟𝑖𝑓𝑡</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𝜇</m:t>
                        </m:r>
                      </m:e>
                      <m:sub>
                        <m:r>
                          <a:rPr lang="en-US" sz="2000" i="1">
                            <a:latin typeface="Cambria Math" panose="02040503050406030204" pitchFamily="18" charset="0"/>
                          </a:rPr>
                          <m:t>𝑖𝑜𝑛</m:t>
                        </m:r>
                      </m:sub>
                    </m:sSub>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𝑞</m:t>
                            </m:r>
                          </m:e>
                          <m:sub>
                            <m:r>
                              <a:rPr lang="en-US" sz="2000" i="1">
                                <a:latin typeface="Cambria Math" panose="02040503050406030204" pitchFamily="18" charset="0"/>
                              </a:rPr>
                              <m:t>𝑖𝑜𝑛</m:t>
                            </m:r>
                          </m:sub>
                        </m:sSub>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𝑚𝑒𝑚</m:t>
                                </m:r>
                              </m:sub>
                            </m:sSub>
                          </m:num>
                          <m:den>
                            <m:r>
                              <a:rPr lang="en-US" sz="2000" i="1">
                                <a:latin typeface="Cambria Math" panose="02040503050406030204" pitchFamily="18" charset="0"/>
                              </a:rPr>
                              <m:t>𝐿</m:t>
                            </m:r>
                          </m:den>
                        </m:f>
                      </m:e>
                    </m:d>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𝑖𝑜𝑛</m:t>
                        </m:r>
                      </m:e>
                    </m:d>
                  </m:oMath>
                </a14:m>
                <a:endParaRPr lang="en-US" sz="2000" dirty="0"/>
              </a:p>
              <a:p>
                <a:pPr lvl="1">
                  <a:spcBef>
                    <a:spcPts val="0"/>
                  </a:spcBef>
                </a:pP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𝑗</m:t>
                        </m:r>
                      </m:e>
                      <m:sub>
                        <m:r>
                          <a:rPr lang="en-US" sz="2000" i="1">
                            <a:latin typeface="Cambria Math" panose="02040503050406030204" pitchFamily="18" charset="0"/>
                          </a:rPr>
                          <m:t>𝑑𝑟𝑖𝑓𝑡</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𝑚𝑒𝑚</m:t>
                        </m:r>
                      </m:sub>
                    </m:sSub>
                  </m:oMath>
                </a14:m>
                <a:r>
                  <a:rPr lang="en-US" sz="2000" dirty="0"/>
                  <a:t>/</a:t>
                </a:r>
                <a:r>
                  <a:rPr lang="en-US" sz="2000" i="1" dirty="0"/>
                  <a:t>k</a:t>
                </a:r>
              </a:p>
            </p:txBody>
          </p:sp>
        </mc:Choice>
        <mc:Fallback xmlns="">
          <p:sp>
            <p:nvSpPr>
              <p:cNvPr id="3" name="Content Placeholder 2">
                <a:extLst>
                  <a:ext uri="{FF2B5EF4-FFF2-40B4-BE49-F238E27FC236}">
                    <a16:creationId xmlns:a16="http://schemas.microsoft.com/office/drawing/2014/main" id="{0F4456A5-2C08-442E-9FFB-44DE04F0FE74}"/>
                  </a:ext>
                </a:extLst>
              </p:cNvPr>
              <p:cNvSpPr>
                <a:spLocks noGrp="1" noRot="1" noChangeAspect="1" noMove="1" noResize="1" noEditPoints="1" noAdjustHandles="1" noChangeArrowheads="1" noChangeShapeType="1" noTextEdit="1"/>
              </p:cNvSpPr>
              <p:nvPr>
                <p:ph idx="1"/>
              </p:nvPr>
            </p:nvSpPr>
            <p:spPr>
              <a:xfrm>
                <a:off x="685800" y="1239429"/>
                <a:ext cx="7772400" cy="4918609"/>
              </a:xfrm>
              <a:blipFill>
                <a:blip r:embed="rId2"/>
                <a:stretch>
                  <a:fillRect l="-1098"/>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490D288C-DF34-4323-9830-5B67DAC21F66}"/>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FAA514C9-FBAD-44C8-B6B7-26E143484F29}"/>
              </a:ext>
            </a:extLst>
          </p:cNvPr>
          <p:cNvSpPr txBox="1"/>
          <p:nvPr/>
        </p:nvSpPr>
        <p:spPr>
          <a:xfrm>
            <a:off x="6162161" y="1344654"/>
            <a:ext cx="1168400" cy="400110"/>
          </a:xfrm>
          <a:prstGeom prst="rect">
            <a:avLst/>
          </a:prstGeom>
          <a:noFill/>
        </p:spPr>
        <p:txBody>
          <a:bodyPr wrap="square" rtlCol="0">
            <a:spAutoFit/>
          </a:bodyPr>
          <a:lstStyle/>
          <a:p>
            <a:r>
              <a:rPr lang="en-US" sz="2000" dirty="0">
                <a:solidFill>
                  <a:schemeClr val="accent2"/>
                </a:solidFill>
              </a:rPr>
              <a:t>mobility</a:t>
            </a:r>
            <a:endParaRPr lang="en-US" dirty="0">
              <a:solidFill>
                <a:schemeClr val="accent2"/>
              </a:solidFill>
            </a:endParaRPr>
          </a:p>
        </p:txBody>
      </p:sp>
      <p:sp>
        <p:nvSpPr>
          <p:cNvPr id="6" name="TextBox 5">
            <a:extLst>
              <a:ext uri="{FF2B5EF4-FFF2-40B4-BE49-F238E27FC236}">
                <a16:creationId xmlns:a16="http://schemas.microsoft.com/office/drawing/2014/main" id="{F856C0F7-5774-4478-8CB7-42CDCB6712E4}"/>
              </a:ext>
            </a:extLst>
          </p:cNvPr>
          <p:cNvSpPr txBox="1"/>
          <p:nvPr/>
        </p:nvSpPr>
        <p:spPr>
          <a:xfrm>
            <a:off x="6886928" y="1927739"/>
            <a:ext cx="1782619" cy="707886"/>
          </a:xfrm>
          <a:prstGeom prst="rect">
            <a:avLst/>
          </a:prstGeom>
          <a:noFill/>
        </p:spPr>
        <p:txBody>
          <a:bodyPr wrap="square" rtlCol="0">
            <a:spAutoFit/>
          </a:bodyPr>
          <a:lstStyle/>
          <a:p>
            <a:r>
              <a:rPr lang="en-US" sz="2000" dirty="0">
                <a:solidFill>
                  <a:schemeClr val="accent2"/>
                </a:solidFill>
              </a:rPr>
              <a:t>pushing force (attract/repel)</a:t>
            </a:r>
            <a:endParaRPr lang="en-US" dirty="0">
              <a:solidFill>
                <a:schemeClr val="accent2"/>
              </a:solidFill>
            </a:endParaRPr>
          </a:p>
        </p:txBody>
      </p:sp>
      <p:sp>
        <p:nvSpPr>
          <p:cNvPr id="7" name="Freeform: Shape 6">
            <a:extLst>
              <a:ext uri="{FF2B5EF4-FFF2-40B4-BE49-F238E27FC236}">
                <a16:creationId xmlns:a16="http://schemas.microsoft.com/office/drawing/2014/main" id="{CE4879EE-BBCF-41D4-814A-59EC688E1E94}"/>
              </a:ext>
            </a:extLst>
          </p:cNvPr>
          <p:cNvSpPr/>
          <p:nvPr/>
        </p:nvSpPr>
        <p:spPr>
          <a:xfrm>
            <a:off x="5339622" y="1899808"/>
            <a:ext cx="1651000" cy="467070"/>
          </a:xfrm>
          <a:custGeom>
            <a:avLst/>
            <a:gdLst>
              <a:gd name="connsiteX0" fmla="*/ 1651000 w 1651000"/>
              <a:gd name="connsiteY0" fmla="*/ 381000 h 467070"/>
              <a:gd name="connsiteX1" fmla="*/ 922866 w 1651000"/>
              <a:gd name="connsiteY1" fmla="*/ 440267 h 467070"/>
              <a:gd name="connsiteX2" fmla="*/ 0 w 1651000"/>
              <a:gd name="connsiteY2" fmla="*/ 0 h 467070"/>
            </a:gdLst>
            <a:ahLst/>
            <a:cxnLst>
              <a:cxn ang="0">
                <a:pos x="connsiteX0" y="connsiteY0"/>
              </a:cxn>
              <a:cxn ang="0">
                <a:pos x="connsiteX1" y="connsiteY1"/>
              </a:cxn>
              <a:cxn ang="0">
                <a:pos x="connsiteX2" y="connsiteY2"/>
              </a:cxn>
            </a:cxnLst>
            <a:rect l="l" t="t" r="r" b="b"/>
            <a:pathLst>
              <a:path w="1651000" h="467070">
                <a:moveTo>
                  <a:pt x="1651000" y="381000"/>
                </a:moveTo>
                <a:cubicBezTo>
                  <a:pt x="1424516" y="442383"/>
                  <a:pt x="1198033" y="503767"/>
                  <a:pt x="922866" y="440267"/>
                </a:cubicBezTo>
                <a:cubicBezTo>
                  <a:pt x="647699" y="376767"/>
                  <a:pt x="323849" y="188383"/>
                  <a:pt x="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E7884B88-4231-42B4-8368-F28BC183864C}"/>
              </a:ext>
            </a:extLst>
          </p:cNvPr>
          <p:cNvSpPr/>
          <p:nvPr/>
        </p:nvSpPr>
        <p:spPr>
          <a:xfrm>
            <a:off x="3686541" y="1184109"/>
            <a:ext cx="2551819" cy="245211"/>
          </a:xfrm>
          <a:custGeom>
            <a:avLst/>
            <a:gdLst>
              <a:gd name="connsiteX0" fmla="*/ 2551819 w 2551819"/>
              <a:gd name="connsiteY0" fmla="*/ 245211 h 245211"/>
              <a:gd name="connsiteX1" fmla="*/ 2001486 w 2551819"/>
              <a:gd name="connsiteY1" fmla="*/ 33544 h 245211"/>
              <a:gd name="connsiteX2" fmla="*/ 316619 w 2551819"/>
              <a:gd name="connsiteY2" fmla="*/ 16611 h 245211"/>
              <a:gd name="connsiteX3" fmla="*/ 3353 w 2551819"/>
              <a:gd name="connsiteY3" fmla="*/ 194411 h 245211"/>
            </a:gdLst>
            <a:ahLst/>
            <a:cxnLst>
              <a:cxn ang="0">
                <a:pos x="connsiteX0" y="connsiteY0"/>
              </a:cxn>
              <a:cxn ang="0">
                <a:pos x="connsiteX1" y="connsiteY1"/>
              </a:cxn>
              <a:cxn ang="0">
                <a:pos x="connsiteX2" y="connsiteY2"/>
              </a:cxn>
              <a:cxn ang="0">
                <a:pos x="connsiteX3" y="connsiteY3"/>
              </a:cxn>
            </a:cxnLst>
            <a:rect l="l" t="t" r="r" b="b"/>
            <a:pathLst>
              <a:path w="2551819" h="245211">
                <a:moveTo>
                  <a:pt x="2551819" y="245211"/>
                </a:moveTo>
                <a:cubicBezTo>
                  <a:pt x="2462919" y="158427"/>
                  <a:pt x="2374019" y="71644"/>
                  <a:pt x="2001486" y="33544"/>
                </a:cubicBezTo>
                <a:cubicBezTo>
                  <a:pt x="1628953" y="-4556"/>
                  <a:pt x="649641" y="-10200"/>
                  <a:pt x="316619" y="16611"/>
                </a:cubicBezTo>
                <a:cubicBezTo>
                  <a:pt x="-16403" y="43422"/>
                  <a:pt x="-6525" y="118916"/>
                  <a:pt x="3353" y="194411"/>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C6BAC33-EC77-49BC-A703-6F9862BFB01E}"/>
              </a:ext>
            </a:extLst>
          </p:cNvPr>
          <p:cNvSpPr txBox="1"/>
          <p:nvPr/>
        </p:nvSpPr>
        <p:spPr>
          <a:xfrm>
            <a:off x="7340986" y="1090325"/>
            <a:ext cx="1092199" cy="707886"/>
          </a:xfrm>
          <a:prstGeom prst="rect">
            <a:avLst/>
          </a:prstGeom>
          <a:noFill/>
        </p:spPr>
        <p:txBody>
          <a:bodyPr wrap="square" rtlCol="0">
            <a:spAutoFit/>
          </a:bodyPr>
          <a:lstStyle/>
          <a:p>
            <a:r>
              <a:rPr lang="en-US" sz="2000" dirty="0">
                <a:solidFill>
                  <a:schemeClr val="accent2"/>
                </a:solidFill>
              </a:rPr>
              <a:t>ion density</a:t>
            </a:r>
            <a:endParaRPr lang="en-US" dirty="0">
              <a:solidFill>
                <a:schemeClr val="accent2"/>
              </a:solidFill>
            </a:endParaRPr>
          </a:p>
        </p:txBody>
      </p:sp>
      <p:sp>
        <p:nvSpPr>
          <p:cNvPr id="10" name="Freeform: Shape 9">
            <a:extLst>
              <a:ext uri="{FF2B5EF4-FFF2-40B4-BE49-F238E27FC236}">
                <a16:creationId xmlns:a16="http://schemas.microsoft.com/office/drawing/2014/main" id="{F1DD95E4-90CD-4D4F-848C-FEC4CCFE77EA}"/>
              </a:ext>
            </a:extLst>
          </p:cNvPr>
          <p:cNvSpPr/>
          <p:nvPr/>
        </p:nvSpPr>
        <p:spPr>
          <a:xfrm>
            <a:off x="5674936" y="1479820"/>
            <a:ext cx="1809946" cy="673604"/>
          </a:xfrm>
          <a:custGeom>
            <a:avLst/>
            <a:gdLst>
              <a:gd name="connsiteX0" fmla="*/ 1809946 w 1809946"/>
              <a:gd name="connsiteY0" fmla="*/ 0 h 673604"/>
              <a:gd name="connsiteX1" fmla="*/ 471340 w 1809946"/>
              <a:gd name="connsiteY1" fmla="*/ 669303 h 673604"/>
              <a:gd name="connsiteX2" fmla="*/ 0 w 1809946"/>
              <a:gd name="connsiteY2" fmla="*/ 235670 h 673604"/>
            </a:gdLst>
            <a:ahLst/>
            <a:cxnLst>
              <a:cxn ang="0">
                <a:pos x="connsiteX0" y="connsiteY0"/>
              </a:cxn>
              <a:cxn ang="0">
                <a:pos x="connsiteX1" y="connsiteY1"/>
              </a:cxn>
              <a:cxn ang="0">
                <a:pos x="connsiteX2" y="connsiteY2"/>
              </a:cxn>
            </a:cxnLst>
            <a:rect l="l" t="t" r="r" b="b"/>
            <a:pathLst>
              <a:path w="1809946" h="673604">
                <a:moveTo>
                  <a:pt x="1809946" y="0"/>
                </a:moveTo>
                <a:cubicBezTo>
                  <a:pt x="1291472" y="315012"/>
                  <a:pt x="772998" y="630025"/>
                  <a:pt x="471340" y="669303"/>
                </a:cubicBezTo>
                <a:cubicBezTo>
                  <a:pt x="169682" y="708581"/>
                  <a:pt x="84841" y="472125"/>
                  <a:pt x="0" y="23567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6E303BB-A6B8-4ACA-A5A1-C6AF3EA362EE}"/>
              </a:ext>
            </a:extLst>
          </p:cNvPr>
          <p:cNvSpPr txBox="1"/>
          <p:nvPr/>
        </p:nvSpPr>
        <p:spPr>
          <a:xfrm>
            <a:off x="7471913" y="5368482"/>
            <a:ext cx="1490472" cy="523220"/>
          </a:xfrm>
          <a:prstGeom prst="rect">
            <a:avLst/>
          </a:prstGeom>
          <a:noFill/>
          <a:ln w="28575">
            <a:solidFill>
              <a:srgbClr val="FF0000"/>
            </a:solidFill>
          </a:ln>
        </p:spPr>
        <p:txBody>
          <a:bodyPr wrap="square" rtlCol="0">
            <a:spAutoFit/>
          </a:bodyPr>
          <a:lstStyle/>
          <a:p>
            <a:pPr algn="ctr"/>
            <a:r>
              <a:rPr lang="en-US" sz="2800" dirty="0"/>
              <a:t>Backup</a:t>
            </a:r>
          </a:p>
        </p:txBody>
      </p:sp>
    </p:spTree>
    <p:extLst>
      <p:ext uri="{BB962C8B-B14F-4D97-AF65-F5344CB8AC3E}">
        <p14:creationId xmlns:p14="http://schemas.microsoft.com/office/powerpoint/2010/main" val="383348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500"/>
                                        <p:tgtEl>
                                          <p:spTgt spid="3">
                                            <p:txEl>
                                              <p:pRg st="9" end="9"/>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Effect transition="in" filter="fade">
                                      <p:cBhvr>
                                        <p:cTn id="66" dur="500"/>
                                        <p:tgtEl>
                                          <p:spTgt spid="3">
                                            <p:txEl>
                                              <p:pRg st="10" end="10"/>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Effect transition="in" filter="fade">
                                      <p:cBhvr>
                                        <p:cTn id="6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0631-715E-4EC1-BA42-E9311A69DA6E}"/>
              </a:ext>
            </a:extLst>
          </p:cNvPr>
          <p:cNvSpPr>
            <a:spLocks noGrp="1"/>
          </p:cNvSpPr>
          <p:nvPr>
            <p:ph type="title"/>
          </p:nvPr>
        </p:nvSpPr>
        <p:spPr/>
        <p:txBody>
          <a:bodyPr/>
          <a:lstStyle/>
          <a:p>
            <a:r>
              <a:rPr lang="en-US" sz="4400" i="1" dirty="0" err="1"/>
              <a:t>q</a:t>
            </a:r>
            <a:r>
              <a:rPr lang="en-US" sz="4400" baseline="-25000" dirty="0" err="1"/>
              <a:t>ion</a:t>
            </a:r>
            <a:r>
              <a:rPr lang="en-US" sz="4400" i="1" dirty="0" err="1"/>
              <a:t>V</a:t>
            </a:r>
            <a:r>
              <a:rPr lang="en-US" sz="4400" dirty="0"/>
              <a:t>/</a:t>
            </a:r>
            <a:r>
              <a:rPr lang="en-US" sz="4400" i="1" dirty="0"/>
              <a:t>L</a:t>
            </a:r>
            <a:r>
              <a:rPr lang="en-US" sz="4400" dirty="0"/>
              <a:t> → force: why?</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671C77-53BB-4D35-AF43-CBAD16713F7B}"/>
                  </a:ext>
                </a:extLst>
              </p:cNvPr>
              <p:cNvSpPr>
                <a:spLocks noGrp="1"/>
              </p:cNvSpPr>
              <p:nvPr>
                <p:ph idx="1"/>
              </p:nvPr>
            </p:nvSpPr>
            <p:spPr/>
            <p:txBody>
              <a:bodyPr/>
              <a:lstStyle/>
              <a:p>
                <a:r>
                  <a:rPr lang="en-US" dirty="0"/>
                  <a:t>We said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𝑑𝑟𝑖𝑓𝑡</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𝜇</m:t>
                        </m:r>
                      </m:e>
                      <m:sub>
                        <m:r>
                          <a:rPr lang="en-US" i="1">
                            <a:latin typeface="Cambria Math" panose="02040503050406030204" pitchFamily="18" charset="0"/>
                          </a:rPr>
                          <m:t>𝑖𝑜𝑛</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𝑖𝑜𝑛</m:t>
                            </m:r>
                          </m:sub>
                        </m:sSub>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𝑚𝑒𝑚</m:t>
                                </m:r>
                              </m:sub>
                            </m:sSub>
                          </m:num>
                          <m:den>
                            <m:r>
                              <a:rPr lang="en-US" i="1">
                                <a:latin typeface="Cambria Math" panose="02040503050406030204" pitchFamily="18" charset="0"/>
                              </a:rPr>
                              <m:t>𝐿</m:t>
                            </m:r>
                          </m:den>
                        </m:f>
                      </m:e>
                    </m:d>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𝑖𝑜𝑛</m:t>
                        </m:r>
                      </m:e>
                    </m:d>
                  </m:oMath>
                </a14:m>
                <a:endParaRPr lang="en-US" dirty="0"/>
              </a:p>
              <a:p>
                <a:pPr lvl="1"/>
                <a:r>
                  <a:rPr lang="en-US" dirty="0"/>
                  <a:t>And said </a:t>
                </a:r>
                <a:r>
                  <a:rPr lang="en-US" sz="2400" i="1" dirty="0" err="1"/>
                  <a:t>q</a:t>
                </a:r>
                <a:r>
                  <a:rPr lang="en-US" sz="2400" baseline="-25000" dirty="0" err="1"/>
                  <a:t>ion</a:t>
                </a:r>
                <a:r>
                  <a:rPr lang="en-US" sz="2400" i="1" dirty="0"/>
                  <a:t> V</a:t>
                </a:r>
                <a:r>
                  <a:rPr lang="en-US" sz="2400" dirty="0"/>
                  <a:t> / </a:t>
                </a:r>
                <a:r>
                  <a:rPr lang="en-US" sz="2400" i="1" dirty="0"/>
                  <a:t>L</a:t>
                </a:r>
                <a:r>
                  <a:rPr lang="en-US" sz="2400" dirty="0"/>
                  <a:t> → how hard you’re pushing (N)</a:t>
                </a:r>
                <a:endParaRPr lang="en-US" sz="2400" i="1" dirty="0"/>
              </a:p>
              <a:p>
                <a:r>
                  <a:rPr lang="en-US" dirty="0"/>
                  <a:t>We previously said same(opposite) charges repel(attract)</a:t>
                </a:r>
              </a:p>
              <a:p>
                <a:r>
                  <a:rPr lang="en-US" dirty="0"/>
                  <a:t>Coulomb’s Law connects these two statements</a:t>
                </a:r>
              </a:p>
            </p:txBody>
          </p:sp>
        </mc:Choice>
        <mc:Fallback xmlns="">
          <p:sp>
            <p:nvSpPr>
              <p:cNvPr id="3" name="Content Placeholder 2">
                <a:extLst>
                  <a:ext uri="{FF2B5EF4-FFF2-40B4-BE49-F238E27FC236}">
                    <a16:creationId xmlns:a16="http://schemas.microsoft.com/office/drawing/2014/main" id="{0A671C77-53BB-4D35-AF43-CBAD16713F7B}"/>
                  </a:ext>
                </a:extLst>
              </p:cNvPr>
              <p:cNvSpPr>
                <a:spLocks noGrp="1" noRot="1" noChangeAspect="1" noMove="1" noResize="1" noEditPoints="1" noAdjustHandles="1" noChangeArrowheads="1" noChangeShapeType="1" noTextEdit="1"/>
              </p:cNvSpPr>
              <p:nvPr>
                <p:ph idx="1"/>
              </p:nvPr>
            </p:nvSpPr>
            <p:spPr>
              <a:blipFill>
                <a:blip r:embed="rId2"/>
                <a:stretch>
                  <a:fillRect l="-141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FFC5DCC9-8EF2-4C6B-974F-CE6A1CA9E3BF}"/>
              </a:ext>
            </a:extLst>
          </p:cNvPr>
          <p:cNvSpPr>
            <a:spLocks noGrp="1"/>
          </p:cNvSpPr>
          <p:nvPr>
            <p:ph type="ftr" sz="quarter" idx="11"/>
          </p:nvPr>
        </p:nvSpPr>
        <p:spPr/>
        <p:txBody>
          <a:bodyPr/>
          <a:lstStyle/>
          <a:p>
            <a:pPr>
              <a:defRPr/>
            </a:pPr>
            <a:r>
              <a:rPr lang="en-US" dirty="0"/>
              <a:t>EE 123 Joel Grodstein</a:t>
            </a:r>
          </a:p>
        </p:txBody>
      </p:sp>
      <p:sp>
        <p:nvSpPr>
          <p:cNvPr id="7" name="TextBox 6">
            <a:extLst>
              <a:ext uri="{FF2B5EF4-FFF2-40B4-BE49-F238E27FC236}">
                <a16:creationId xmlns:a16="http://schemas.microsoft.com/office/drawing/2014/main" id="{4B536CB0-3706-44A1-838E-FFF4878CB2A6}"/>
              </a:ext>
            </a:extLst>
          </p:cNvPr>
          <p:cNvSpPr txBox="1"/>
          <p:nvPr/>
        </p:nvSpPr>
        <p:spPr>
          <a:xfrm>
            <a:off x="7471913" y="5368482"/>
            <a:ext cx="1490472" cy="523220"/>
          </a:xfrm>
          <a:prstGeom prst="rect">
            <a:avLst/>
          </a:prstGeom>
          <a:noFill/>
          <a:ln w="28575">
            <a:solidFill>
              <a:srgbClr val="FF0000"/>
            </a:solidFill>
          </a:ln>
        </p:spPr>
        <p:txBody>
          <a:bodyPr wrap="square" rtlCol="0">
            <a:spAutoFit/>
          </a:bodyPr>
          <a:lstStyle/>
          <a:p>
            <a:pPr algn="ctr"/>
            <a:r>
              <a:rPr lang="en-US" sz="2800" dirty="0"/>
              <a:t>Backup</a:t>
            </a:r>
          </a:p>
        </p:txBody>
      </p:sp>
    </p:spTree>
    <p:extLst>
      <p:ext uri="{BB962C8B-B14F-4D97-AF65-F5344CB8AC3E}">
        <p14:creationId xmlns:p14="http://schemas.microsoft.com/office/powerpoint/2010/main" val="2765156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52BFD-E47B-4472-83BA-80EEBC7A5E10}"/>
              </a:ext>
            </a:extLst>
          </p:cNvPr>
          <p:cNvSpPr>
            <a:spLocks noGrp="1"/>
          </p:cNvSpPr>
          <p:nvPr>
            <p:ph type="title"/>
          </p:nvPr>
        </p:nvSpPr>
        <p:spPr/>
        <p:txBody>
          <a:bodyPr/>
          <a:lstStyle/>
          <a:p>
            <a:r>
              <a:rPr lang="en-US" sz="4400" i="1" dirty="0" err="1"/>
              <a:t>q</a:t>
            </a:r>
            <a:r>
              <a:rPr lang="en-US" sz="4400" baseline="-25000" dirty="0" err="1"/>
              <a:t>ion</a:t>
            </a:r>
            <a:r>
              <a:rPr lang="en-US" sz="4400" i="1" dirty="0" err="1"/>
              <a:t>V</a:t>
            </a:r>
            <a:r>
              <a:rPr lang="en-US" sz="4400" dirty="0"/>
              <a:t>/</a:t>
            </a:r>
            <a:r>
              <a:rPr lang="en-US" sz="4400" i="1" dirty="0"/>
              <a:t>L</a:t>
            </a:r>
            <a:r>
              <a:rPr lang="en-US" sz="4400" dirty="0"/>
              <a:t> → force: why?</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EBE454-E0FB-4048-B22B-62254141D811}"/>
                  </a:ext>
                </a:extLst>
              </p:cNvPr>
              <p:cNvSpPr>
                <a:spLocks noGrp="1"/>
              </p:cNvSpPr>
              <p:nvPr>
                <p:ph idx="1"/>
              </p:nvPr>
            </p:nvSpPr>
            <p:spPr>
              <a:xfrm>
                <a:off x="685800" y="1676400"/>
                <a:ext cx="7772400" cy="3640318"/>
              </a:xfrm>
            </p:spPr>
            <p:txBody>
              <a:bodyPr/>
              <a:lstStyle/>
              <a:p>
                <a:r>
                  <a:rPr lang="en-US" sz="2400" dirty="0"/>
                  <a:t>Coulomb’s Law:</a:t>
                </a:r>
              </a:p>
              <a:p>
                <a:pPr lvl="1">
                  <a:spcBef>
                    <a:spcPts val="0"/>
                  </a:spcBef>
                </a:pPr>
                <a:r>
                  <a:rPr lang="en-US" sz="2000" dirty="0"/>
                  <a:t>force between two particles is </a:t>
                </a:r>
                <a14:m>
                  <m:oMath xmlns:m="http://schemas.openxmlformats.org/officeDocument/2006/math">
                    <m:r>
                      <a:rPr lang="en-US" sz="2000" b="0" i="1" smtClean="0">
                        <a:latin typeface="Cambria Math" panose="02040503050406030204" pitchFamily="18" charset="0"/>
                      </a:rPr>
                      <m:t>𝑓</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𝑘</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1</m:t>
                            </m:r>
                          </m:sub>
                        </m:sSub>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2</m:t>
                            </m:r>
                          </m:sub>
                        </m:sSub>
                      </m:num>
                      <m:den>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𝑟</m:t>
                            </m:r>
                          </m:e>
                          <m:sup>
                            <m:r>
                              <a:rPr lang="en-US" sz="2000" b="0" i="1" smtClean="0">
                                <a:latin typeface="Cambria Math" panose="02040503050406030204" pitchFamily="18" charset="0"/>
                              </a:rPr>
                              <m:t>2</m:t>
                            </m:r>
                          </m:sup>
                        </m:sSup>
                      </m:den>
                    </m:f>
                  </m:oMath>
                </a14:m>
                <a:endParaRPr lang="en-US" sz="2000" dirty="0"/>
              </a:p>
              <a:p>
                <a:r>
                  <a:rPr lang="en-US" sz="2400" dirty="0"/>
                  <a:t>Equivalently:</a:t>
                </a:r>
              </a:p>
              <a:p>
                <a:pPr lvl="1">
                  <a:spcBef>
                    <a:spcPts val="0"/>
                  </a:spcBef>
                </a:pPr>
                <a:r>
                  <a:rPr lang="en-US" sz="2000" dirty="0"/>
                  <a:t>one ion creates an </a:t>
                </a:r>
                <a:r>
                  <a:rPr lang="en-US" sz="2000" i="1" dirty="0"/>
                  <a:t>electric field</a:t>
                </a:r>
                <a:r>
                  <a:rPr lang="en-US" sz="2000" dirty="0"/>
                  <a:t> </a:t>
                </a:r>
                <a14:m>
                  <m:oMath xmlns:m="http://schemas.openxmlformats.org/officeDocument/2006/math">
                    <m:r>
                      <m:rPr>
                        <m:sty m:val="p"/>
                      </m:rPr>
                      <a:rPr lang="en-US" sz="2000" b="0" i="0" smtClean="0">
                        <a:latin typeface="Cambria Math" panose="02040503050406030204" pitchFamily="18" charset="0"/>
                      </a:rPr>
                      <m:t>E</m:t>
                    </m:r>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𝑘</m:t>
                        </m:r>
                        <m:sSub>
                          <m:sSubPr>
                            <m:ctrlPr>
                              <a:rPr lang="en-US" sz="2000" i="1">
                                <a:latin typeface="Cambria Math" panose="02040503050406030204" pitchFamily="18" charset="0"/>
                              </a:rPr>
                            </m:ctrlPr>
                          </m:sSubPr>
                          <m:e>
                            <m:r>
                              <a:rPr lang="en-US" sz="2000" i="1">
                                <a:latin typeface="Cambria Math" panose="02040503050406030204" pitchFamily="18" charset="0"/>
                              </a:rPr>
                              <m:t>𝑞</m:t>
                            </m:r>
                          </m:e>
                          <m:sub>
                            <m:r>
                              <a:rPr lang="en-US" sz="2000" i="1">
                                <a:latin typeface="Cambria Math" panose="02040503050406030204" pitchFamily="18" charset="0"/>
                              </a:rPr>
                              <m:t>1</m:t>
                            </m:r>
                          </m:sub>
                        </m:sSub>
                      </m:num>
                      <m:den>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den>
                    </m:f>
                  </m:oMath>
                </a14:m>
                <a:endParaRPr lang="en-US" sz="2000" i="1" dirty="0"/>
              </a:p>
              <a:p>
                <a:pPr lvl="1">
                  <a:spcBef>
                    <a:spcPts val="0"/>
                  </a:spcBef>
                </a:pPr>
                <a:r>
                  <a:rPr lang="en-US" sz="2000" dirty="0"/>
                  <a:t>an electric field action on a charge creates a force  </a:t>
                </a:r>
                <a:r>
                  <a:rPr lang="en-US" sz="2000" i="1" dirty="0"/>
                  <a:t>f</a:t>
                </a:r>
                <a:r>
                  <a:rPr lang="en-US" sz="2000" dirty="0"/>
                  <a:t>=</a:t>
                </a:r>
                <a:r>
                  <a:rPr lang="en-US" sz="2000" dirty="0" err="1"/>
                  <a:t>qE</a:t>
                </a:r>
                <a:endParaRPr lang="en-US" sz="2000" dirty="0"/>
              </a:p>
              <a:p>
                <a:r>
                  <a:rPr lang="en-US" sz="2400" dirty="0"/>
                  <a:t>A bit of math: </a:t>
                </a:r>
                <a14:m>
                  <m:oMath xmlns:m="http://schemas.openxmlformats.org/officeDocument/2006/math">
                    <m:r>
                      <m:rPr>
                        <m:sty m:val="p"/>
                      </m:rPr>
                      <a:rPr lang="en-US" sz="2400">
                        <a:latin typeface="Cambria Math" panose="02040503050406030204" pitchFamily="18" charset="0"/>
                      </a:rPr>
                      <m:t>E</m:t>
                    </m:r>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𝑘</m:t>
                        </m:r>
                        <m:sSub>
                          <m:sSubPr>
                            <m:ctrlPr>
                              <a:rPr lang="en-US" sz="2400" i="1">
                                <a:latin typeface="Cambria Math" panose="02040503050406030204" pitchFamily="18" charset="0"/>
                              </a:rPr>
                            </m:ctrlPr>
                          </m:sSubPr>
                          <m:e>
                            <m:r>
                              <a:rPr lang="en-US" sz="2400" i="1">
                                <a:latin typeface="Cambria Math" panose="02040503050406030204" pitchFamily="18" charset="0"/>
                              </a:rPr>
                              <m:t>𝑞</m:t>
                            </m:r>
                          </m:e>
                          <m:sub>
                            <m:r>
                              <a:rPr lang="en-US" sz="2400" i="1">
                                <a:latin typeface="Cambria Math" panose="02040503050406030204" pitchFamily="18" charset="0"/>
                              </a:rPr>
                              <m:t>1</m:t>
                            </m:r>
                          </m:sub>
                        </m:sSub>
                      </m:num>
                      <m:den>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2</m:t>
                            </m:r>
                          </m:sup>
                        </m:sSup>
                      </m:den>
                    </m:f>
                    <m:r>
                      <a:rPr lang="en-US" sz="2400" i="1">
                        <a:latin typeface="Cambria Math" panose="02040503050406030204" pitchFamily="18" charset="0"/>
                      </a:rPr>
                      <m:t> </m:t>
                    </m:r>
                  </m:oMath>
                </a14:m>
                <a:r>
                  <a:rPr lang="en-US" sz="2400" dirty="0"/>
                  <a:t>is really </a:t>
                </a:r>
                <a:r>
                  <a:rPr lang="en-US" sz="2400" dirty="0" err="1"/>
                  <a:t>div·</a:t>
                </a:r>
                <a:r>
                  <a:rPr lang="en-US" sz="2400" i="1" dirty="0" err="1"/>
                  <a:t>E</a:t>
                </a:r>
                <a:r>
                  <a:rPr lang="en-US" sz="2400" dirty="0"/>
                  <a:t> = ρ/ε</a:t>
                </a:r>
              </a:p>
              <a:p>
                <a:r>
                  <a:rPr lang="en-US" sz="2400" dirty="0"/>
                  <a:t>Voltage is defined by gradient(</a:t>
                </a:r>
                <a:r>
                  <a:rPr lang="en-US" sz="2400" i="1" dirty="0"/>
                  <a:t>V</a:t>
                </a:r>
                <a:r>
                  <a:rPr lang="en-US" sz="2400" dirty="0"/>
                  <a:t>) = -</a:t>
                </a:r>
                <a:r>
                  <a:rPr lang="en-US" sz="2400" i="1" dirty="0"/>
                  <a:t>E</a:t>
                </a:r>
              </a:p>
              <a:p>
                <a:pPr lvl="1">
                  <a:spcBef>
                    <a:spcPts val="0"/>
                  </a:spcBef>
                </a:pPr>
                <a:r>
                  <a:rPr lang="en-US" sz="2000" dirty="0"/>
                  <a:t>in 1 dimension, </a:t>
                </a:r>
                <a:r>
                  <a:rPr lang="en-US" sz="2000" i="1" dirty="0"/>
                  <a:t>E</a:t>
                </a:r>
                <a:r>
                  <a:rPr lang="en-US" sz="2000" dirty="0"/>
                  <a:t> = -</a:t>
                </a:r>
                <a:r>
                  <a:rPr lang="en-US" sz="2000" dirty="0" err="1"/>
                  <a:t>d</a:t>
                </a:r>
                <a:r>
                  <a:rPr lang="en-US" sz="2000" i="1" dirty="0" err="1"/>
                  <a:t>V</a:t>
                </a:r>
                <a:r>
                  <a:rPr lang="en-US" sz="2000" dirty="0"/>
                  <a:t>/d</a:t>
                </a:r>
                <a:r>
                  <a:rPr lang="en-US" sz="2000" i="1" dirty="0"/>
                  <a:t>x</a:t>
                </a:r>
              </a:p>
              <a:p>
                <a:pPr lvl="1"/>
                <a:endParaRPr lang="en-US" dirty="0"/>
              </a:p>
            </p:txBody>
          </p:sp>
        </mc:Choice>
        <mc:Fallback xmlns="">
          <p:sp>
            <p:nvSpPr>
              <p:cNvPr id="3" name="Content Placeholder 2">
                <a:extLst>
                  <a:ext uri="{FF2B5EF4-FFF2-40B4-BE49-F238E27FC236}">
                    <a16:creationId xmlns:a16="http://schemas.microsoft.com/office/drawing/2014/main" id="{A6EBE454-E0FB-4048-B22B-62254141D811}"/>
                  </a:ext>
                </a:extLst>
              </p:cNvPr>
              <p:cNvSpPr>
                <a:spLocks noGrp="1" noRot="1" noChangeAspect="1" noMove="1" noResize="1" noEditPoints="1" noAdjustHandles="1" noChangeArrowheads="1" noChangeShapeType="1" noTextEdit="1"/>
              </p:cNvSpPr>
              <p:nvPr>
                <p:ph idx="1"/>
              </p:nvPr>
            </p:nvSpPr>
            <p:spPr>
              <a:xfrm>
                <a:off x="685800" y="1676400"/>
                <a:ext cx="7772400" cy="3640318"/>
              </a:xfrm>
              <a:blipFill>
                <a:blip r:embed="rId2"/>
                <a:stretch>
                  <a:fillRect l="-1098" t="-1340"/>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8D7B7609-8864-47C8-9311-9EE6BE3E2E31}"/>
              </a:ext>
            </a:extLst>
          </p:cNvPr>
          <p:cNvSpPr>
            <a:spLocks noGrp="1"/>
          </p:cNvSpPr>
          <p:nvPr>
            <p:ph type="ftr" sz="quarter" idx="11"/>
          </p:nvPr>
        </p:nvSpPr>
        <p:spPr>
          <a:xfrm>
            <a:off x="4981280" y="6399229"/>
            <a:ext cx="2895600" cy="307777"/>
          </a:xfrm>
        </p:spPr>
        <p:txBody>
          <a:bodyPr/>
          <a:lstStyle/>
          <a:p>
            <a:pPr>
              <a:defRPr/>
            </a:pPr>
            <a:r>
              <a:rPr lang="en-US" dirty="0"/>
              <a:t>EE 123 Joel Grodstein</a:t>
            </a:r>
          </a:p>
        </p:txBody>
      </p:sp>
      <p:sp>
        <p:nvSpPr>
          <p:cNvPr id="5" name="TextBox 4">
            <a:extLst>
              <a:ext uri="{FF2B5EF4-FFF2-40B4-BE49-F238E27FC236}">
                <a16:creationId xmlns:a16="http://schemas.microsoft.com/office/drawing/2014/main" id="{0031EEDF-18DA-490A-9BE2-73FA63C70143}"/>
              </a:ext>
            </a:extLst>
          </p:cNvPr>
          <p:cNvSpPr txBox="1"/>
          <p:nvPr/>
        </p:nvSpPr>
        <p:spPr>
          <a:xfrm>
            <a:off x="904973" y="5382705"/>
            <a:ext cx="1102936" cy="830997"/>
          </a:xfrm>
          <a:prstGeom prst="rect">
            <a:avLst/>
          </a:prstGeom>
          <a:noFill/>
        </p:spPr>
        <p:txBody>
          <a:bodyPr wrap="square" rtlCol="0">
            <a:spAutoFit/>
          </a:bodyPr>
          <a:lstStyle/>
          <a:p>
            <a:r>
              <a:rPr lang="en-US" dirty="0"/>
              <a:t>+++++</a:t>
            </a:r>
          </a:p>
          <a:p>
            <a:r>
              <a:rPr lang="en-US" dirty="0"/>
              <a:t>- - - - -</a:t>
            </a:r>
          </a:p>
        </p:txBody>
      </p:sp>
      <p:sp>
        <p:nvSpPr>
          <p:cNvPr id="6" name="TextBox 5">
            <a:extLst>
              <a:ext uri="{FF2B5EF4-FFF2-40B4-BE49-F238E27FC236}">
                <a16:creationId xmlns:a16="http://schemas.microsoft.com/office/drawing/2014/main" id="{DC1CC0DD-F1AD-4BEA-ACC0-9CA5A8144750}"/>
              </a:ext>
            </a:extLst>
          </p:cNvPr>
          <p:cNvSpPr txBox="1"/>
          <p:nvPr/>
        </p:nvSpPr>
        <p:spPr>
          <a:xfrm>
            <a:off x="2073897" y="5429840"/>
            <a:ext cx="5024487" cy="707886"/>
          </a:xfrm>
          <a:prstGeom prst="rect">
            <a:avLst/>
          </a:prstGeom>
          <a:noFill/>
        </p:spPr>
        <p:txBody>
          <a:bodyPr wrap="square" rtlCol="0">
            <a:spAutoFit/>
          </a:bodyPr>
          <a:lstStyle/>
          <a:p>
            <a:r>
              <a:rPr lang="en-US" sz="2000" dirty="0"/>
              <a:t>The above two equations can derive that </a:t>
            </a:r>
            <a:r>
              <a:rPr lang="en-US" sz="2000" i="1" dirty="0"/>
              <a:t>E</a:t>
            </a:r>
            <a:r>
              <a:rPr lang="en-US" sz="2000" dirty="0"/>
              <a:t>=</a:t>
            </a:r>
            <a:r>
              <a:rPr lang="en-US" sz="2000" i="1" dirty="0"/>
              <a:t>V</a:t>
            </a:r>
            <a:r>
              <a:rPr lang="en-US" sz="2000" dirty="0"/>
              <a:t>/</a:t>
            </a:r>
            <a:r>
              <a:rPr lang="en-US" sz="2000" i="1" dirty="0"/>
              <a:t>L, </a:t>
            </a:r>
            <a:r>
              <a:rPr lang="en-US" sz="2000" dirty="0"/>
              <a:t>and </a:t>
            </a:r>
            <a:r>
              <a:rPr lang="en-US" sz="2000" i="1" dirty="0"/>
              <a:t>Q</a:t>
            </a:r>
            <a:r>
              <a:rPr lang="en-US" sz="2000" dirty="0"/>
              <a:t>=</a:t>
            </a:r>
            <a:r>
              <a:rPr lang="en-US" sz="2000" i="1" dirty="0"/>
              <a:t>CV</a:t>
            </a:r>
            <a:r>
              <a:rPr lang="en-US" sz="2000" dirty="0"/>
              <a:t>, and even the value of </a:t>
            </a:r>
            <a:r>
              <a:rPr lang="en-US" sz="2000" i="1" dirty="0"/>
              <a:t>C</a:t>
            </a:r>
            <a:endParaRPr lang="en-US" sz="2000" dirty="0"/>
          </a:p>
        </p:txBody>
      </p:sp>
      <p:sp>
        <p:nvSpPr>
          <p:cNvPr id="8" name="TextBox 7">
            <a:extLst>
              <a:ext uri="{FF2B5EF4-FFF2-40B4-BE49-F238E27FC236}">
                <a16:creationId xmlns:a16="http://schemas.microsoft.com/office/drawing/2014/main" id="{ECA094FF-C08F-4F0F-ACFB-2882FDC5FB78}"/>
              </a:ext>
            </a:extLst>
          </p:cNvPr>
          <p:cNvSpPr txBox="1"/>
          <p:nvPr/>
        </p:nvSpPr>
        <p:spPr>
          <a:xfrm>
            <a:off x="7118810" y="4205926"/>
            <a:ext cx="1327607" cy="707886"/>
          </a:xfrm>
          <a:prstGeom prst="rect">
            <a:avLst/>
          </a:prstGeom>
          <a:noFill/>
          <a:ln>
            <a:solidFill>
              <a:schemeClr val="accent2"/>
            </a:solidFill>
          </a:ln>
        </p:spPr>
        <p:txBody>
          <a:bodyPr wrap="square" rtlCol="0">
            <a:spAutoFit/>
          </a:bodyPr>
          <a:lstStyle/>
          <a:p>
            <a:pPr algn="ctr"/>
            <a:r>
              <a:rPr lang="en-US" sz="2000" dirty="0">
                <a:solidFill>
                  <a:schemeClr val="accent2"/>
                </a:solidFill>
              </a:rPr>
              <a:t>Maxwell’s 1</a:t>
            </a:r>
            <a:r>
              <a:rPr lang="en-US" sz="2000" baseline="30000" dirty="0">
                <a:solidFill>
                  <a:schemeClr val="accent2"/>
                </a:solidFill>
              </a:rPr>
              <a:t>st</a:t>
            </a:r>
            <a:r>
              <a:rPr lang="en-US" sz="2000" dirty="0">
                <a:solidFill>
                  <a:schemeClr val="accent2"/>
                </a:solidFill>
              </a:rPr>
              <a:t> </a:t>
            </a:r>
            <a:r>
              <a:rPr lang="en-US" sz="2000" dirty="0" err="1">
                <a:solidFill>
                  <a:schemeClr val="accent2"/>
                </a:solidFill>
              </a:rPr>
              <a:t>eqn</a:t>
            </a:r>
            <a:endParaRPr lang="en-US" sz="2000" dirty="0">
              <a:solidFill>
                <a:schemeClr val="accent2"/>
              </a:solidFill>
            </a:endParaRPr>
          </a:p>
        </p:txBody>
      </p:sp>
      <p:cxnSp>
        <p:nvCxnSpPr>
          <p:cNvPr id="10" name="Straight Arrow Connector 9">
            <a:extLst>
              <a:ext uri="{FF2B5EF4-FFF2-40B4-BE49-F238E27FC236}">
                <a16:creationId xmlns:a16="http://schemas.microsoft.com/office/drawing/2014/main" id="{C5FA04F8-8C9B-469B-8775-2E7AAFB06692}"/>
              </a:ext>
            </a:extLst>
          </p:cNvPr>
          <p:cNvCxnSpPr/>
          <p:nvPr/>
        </p:nvCxnSpPr>
        <p:spPr>
          <a:xfrm flipH="1" flipV="1">
            <a:off x="6410227" y="4138367"/>
            <a:ext cx="678730" cy="24509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91344A8-3AEE-4F32-B35D-746FA76151A3}"/>
              </a:ext>
            </a:extLst>
          </p:cNvPr>
          <p:cNvSpPr txBox="1"/>
          <p:nvPr/>
        </p:nvSpPr>
        <p:spPr>
          <a:xfrm>
            <a:off x="7471913" y="5368482"/>
            <a:ext cx="1490472" cy="523220"/>
          </a:xfrm>
          <a:prstGeom prst="rect">
            <a:avLst/>
          </a:prstGeom>
          <a:noFill/>
          <a:ln w="28575">
            <a:solidFill>
              <a:srgbClr val="FF0000"/>
            </a:solidFill>
          </a:ln>
        </p:spPr>
        <p:txBody>
          <a:bodyPr wrap="square" rtlCol="0">
            <a:spAutoFit/>
          </a:bodyPr>
          <a:lstStyle/>
          <a:p>
            <a:pPr algn="ctr"/>
            <a:r>
              <a:rPr lang="en-US" sz="2800" dirty="0"/>
              <a:t>Backup</a:t>
            </a:r>
          </a:p>
        </p:txBody>
      </p:sp>
    </p:spTree>
    <p:extLst>
      <p:ext uri="{BB962C8B-B14F-4D97-AF65-F5344CB8AC3E}">
        <p14:creationId xmlns:p14="http://schemas.microsoft.com/office/powerpoint/2010/main" val="303545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E2784-8B7C-44C0-88C8-3808D05ECE3E}"/>
              </a:ext>
            </a:extLst>
          </p:cNvPr>
          <p:cNvSpPr>
            <a:spLocks noGrp="1"/>
          </p:cNvSpPr>
          <p:nvPr>
            <p:ph type="title"/>
          </p:nvPr>
        </p:nvSpPr>
        <p:spPr/>
        <p:txBody>
          <a:bodyPr/>
          <a:lstStyle/>
          <a:p>
            <a:r>
              <a:rPr lang="en-US" sz="4400" i="1" dirty="0" err="1"/>
              <a:t>q</a:t>
            </a:r>
            <a:r>
              <a:rPr lang="en-US" sz="4400" baseline="-25000" dirty="0" err="1"/>
              <a:t>ion</a:t>
            </a:r>
            <a:r>
              <a:rPr lang="en-US" sz="4400" i="1" dirty="0" err="1"/>
              <a:t>V</a:t>
            </a:r>
            <a:r>
              <a:rPr lang="en-US" sz="4400" dirty="0"/>
              <a:t>/</a:t>
            </a:r>
            <a:r>
              <a:rPr lang="en-US" sz="4400" i="1" dirty="0"/>
              <a:t>L</a:t>
            </a:r>
            <a:r>
              <a:rPr lang="en-US" sz="4400" dirty="0"/>
              <a:t> → force: why?</a:t>
            </a:r>
            <a:endParaRPr lang="en-US" dirty="0"/>
          </a:p>
        </p:txBody>
      </p:sp>
      <p:sp>
        <p:nvSpPr>
          <p:cNvPr id="3" name="Content Placeholder 2">
            <a:extLst>
              <a:ext uri="{FF2B5EF4-FFF2-40B4-BE49-F238E27FC236}">
                <a16:creationId xmlns:a16="http://schemas.microsoft.com/office/drawing/2014/main" id="{669C5A06-E971-4986-9F0B-30B86274627C}"/>
              </a:ext>
            </a:extLst>
          </p:cNvPr>
          <p:cNvSpPr>
            <a:spLocks noGrp="1"/>
          </p:cNvSpPr>
          <p:nvPr>
            <p:ph idx="1"/>
          </p:nvPr>
        </p:nvSpPr>
        <p:spPr>
          <a:xfrm>
            <a:off x="685800" y="1430865"/>
            <a:ext cx="7772400" cy="1244600"/>
          </a:xfrm>
        </p:spPr>
        <p:txBody>
          <a:bodyPr/>
          <a:lstStyle/>
          <a:p>
            <a:r>
              <a:rPr lang="en-US" dirty="0"/>
              <a:t>A basic statement of electric charges</a:t>
            </a:r>
          </a:p>
          <a:p>
            <a:pPr marL="0" indent="0" algn="ctr">
              <a:buNone/>
            </a:pPr>
            <a:r>
              <a:rPr lang="en-US" dirty="0"/>
              <a:t> </a:t>
            </a:r>
            <a:r>
              <a:rPr lang="en-US" i="1" dirty="0"/>
              <a:t>f</a:t>
            </a:r>
            <a:r>
              <a:rPr lang="en-US" dirty="0"/>
              <a:t>=</a:t>
            </a:r>
            <a:r>
              <a:rPr lang="en-US" i="1" dirty="0" err="1"/>
              <a:t>qE</a:t>
            </a:r>
            <a:br>
              <a:rPr lang="en-US" dirty="0"/>
            </a:br>
            <a:endParaRPr lang="en-US" dirty="0"/>
          </a:p>
        </p:txBody>
      </p:sp>
      <p:sp>
        <p:nvSpPr>
          <p:cNvPr id="4" name="Footer Placeholder 3">
            <a:extLst>
              <a:ext uri="{FF2B5EF4-FFF2-40B4-BE49-F238E27FC236}">
                <a16:creationId xmlns:a16="http://schemas.microsoft.com/office/drawing/2014/main" id="{17CEFEC4-FCCD-42E7-B86D-9F046A4C0D95}"/>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85B9D246-EC4B-48D5-A9A6-B8D765760592}"/>
              </a:ext>
            </a:extLst>
          </p:cNvPr>
          <p:cNvSpPr txBox="1"/>
          <p:nvPr/>
        </p:nvSpPr>
        <p:spPr>
          <a:xfrm>
            <a:off x="6680200" y="1778000"/>
            <a:ext cx="1651000" cy="461665"/>
          </a:xfrm>
          <a:prstGeom prst="rect">
            <a:avLst/>
          </a:prstGeom>
          <a:noFill/>
          <a:ln>
            <a:solidFill>
              <a:schemeClr val="accent2"/>
            </a:solidFill>
          </a:ln>
        </p:spPr>
        <p:txBody>
          <a:bodyPr wrap="square" rtlCol="0">
            <a:spAutoFit/>
          </a:bodyPr>
          <a:lstStyle/>
          <a:p>
            <a:r>
              <a:rPr lang="en-US" dirty="0">
                <a:solidFill>
                  <a:schemeClr val="accent2"/>
                </a:solidFill>
              </a:rPr>
              <a:t>A charge </a:t>
            </a:r>
            <a:r>
              <a:rPr lang="en-US" i="1" dirty="0">
                <a:solidFill>
                  <a:schemeClr val="accent2"/>
                </a:solidFill>
              </a:rPr>
              <a:t>q</a:t>
            </a:r>
            <a:endParaRPr lang="en-US" dirty="0">
              <a:solidFill>
                <a:schemeClr val="accent2"/>
              </a:solidFill>
            </a:endParaRPr>
          </a:p>
        </p:txBody>
      </p:sp>
      <p:sp>
        <p:nvSpPr>
          <p:cNvPr id="6" name="TextBox 5">
            <a:extLst>
              <a:ext uri="{FF2B5EF4-FFF2-40B4-BE49-F238E27FC236}">
                <a16:creationId xmlns:a16="http://schemas.microsoft.com/office/drawing/2014/main" id="{A9A47C48-BFF7-43D4-83A0-A7182414B02F}"/>
              </a:ext>
            </a:extLst>
          </p:cNvPr>
          <p:cNvSpPr txBox="1"/>
          <p:nvPr/>
        </p:nvSpPr>
        <p:spPr>
          <a:xfrm>
            <a:off x="6333066" y="2590799"/>
            <a:ext cx="1651000" cy="1200329"/>
          </a:xfrm>
          <a:prstGeom prst="rect">
            <a:avLst/>
          </a:prstGeom>
          <a:noFill/>
          <a:ln>
            <a:solidFill>
              <a:schemeClr val="accent2"/>
            </a:solidFill>
          </a:ln>
        </p:spPr>
        <p:txBody>
          <a:bodyPr wrap="square" rtlCol="0">
            <a:spAutoFit/>
          </a:bodyPr>
          <a:lstStyle/>
          <a:p>
            <a:r>
              <a:rPr lang="en-US" dirty="0">
                <a:solidFill>
                  <a:schemeClr val="accent2"/>
                </a:solidFill>
              </a:rPr>
              <a:t>in the presence of a field </a:t>
            </a:r>
            <a:r>
              <a:rPr lang="en-US" i="1" dirty="0">
                <a:solidFill>
                  <a:schemeClr val="accent2"/>
                </a:solidFill>
              </a:rPr>
              <a:t>E</a:t>
            </a:r>
            <a:endParaRPr lang="en-US" dirty="0">
              <a:solidFill>
                <a:schemeClr val="accent2"/>
              </a:solidFill>
            </a:endParaRPr>
          </a:p>
        </p:txBody>
      </p:sp>
      <p:sp>
        <p:nvSpPr>
          <p:cNvPr id="7" name="TextBox 6">
            <a:extLst>
              <a:ext uri="{FF2B5EF4-FFF2-40B4-BE49-F238E27FC236}">
                <a16:creationId xmlns:a16="http://schemas.microsoft.com/office/drawing/2014/main" id="{057E05EC-BF04-414E-B5E1-E1353ED553BB}"/>
              </a:ext>
            </a:extLst>
          </p:cNvPr>
          <p:cNvSpPr txBox="1"/>
          <p:nvPr/>
        </p:nvSpPr>
        <p:spPr>
          <a:xfrm>
            <a:off x="1574799" y="2201332"/>
            <a:ext cx="1651000" cy="830997"/>
          </a:xfrm>
          <a:prstGeom prst="rect">
            <a:avLst/>
          </a:prstGeom>
          <a:noFill/>
          <a:ln>
            <a:solidFill>
              <a:schemeClr val="accent2"/>
            </a:solidFill>
          </a:ln>
        </p:spPr>
        <p:txBody>
          <a:bodyPr wrap="square" rtlCol="0">
            <a:spAutoFit/>
          </a:bodyPr>
          <a:lstStyle/>
          <a:p>
            <a:r>
              <a:rPr lang="en-US" dirty="0">
                <a:solidFill>
                  <a:schemeClr val="accent2"/>
                </a:solidFill>
              </a:rPr>
              <a:t>feels a force </a:t>
            </a:r>
            <a:r>
              <a:rPr lang="en-US" i="1" dirty="0">
                <a:solidFill>
                  <a:schemeClr val="accent2"/>
                </a:solidFill>
              </a:rPr>
              <a:t>f</a:t>
            </a:r>
            <a:endParaRPr lang="en-US" dirty="0">
              <a:solidFill>
                <a:schemeClr val="accent2"/>
              </a:solidFill>
            </a:endParaRPr>
          </a:p>
        </p:txBody>
      </p:sp>
      <p:sp>
        <p:nvSpPr>
          <p:cNvPr id="8" name="Content Placeholder 2">
            <a:extLst>
              <a:ext uri="{FF2B5EF4-FFF2-40B4-BE49-F238E27FC236}">
                <a16:creationId xmlns:a16="http://schemas.microsoft.com/office/drawing/2014/main" id="{B76D6D9B-14ED-4277-8AB3-5D6920B6A53A}"/>
              </a:ext>
            </a:extLst>
          </p:cNvPr>
          <p:cNvSpPr txBox="1">
            <a:spLocks/>
          </p:cNvSpPr>
          <p:nvPr/>
        </p:nvSpPr>
        <p:spPr bwMode="auto">
          <a:xfrm>
            <a:off x="762677" y="3073399"/>
            <a:ext cx="7772400" cy="3445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Newton’s first Law</a:t>
            </a:r>
          </a:p>
          <a:p>
            <a:pPr lvl="1">
              <a:spcBef>
                <a:spcPts val="0"/>
              </a:spcBef>
            </a:pPr>
            <a:r>
              <a:rPr lang="en-US" kern="0" dirty="0"/>
              <a:t>acceleration </a:t>
            </a:r>
            <a:r>
              <a:rPr lang="en-US" i="1" kern="0" dirty="0"/>
              <a:t>a</a:t>
            </a:r>
            <a:r>
              <a:rPr lang="en-US" kern="0" dirty="0"/>
              <a:t> = </a:t>
            </a:r>
            <a:r>
              <a:rPr lang="en-US" i="1" kern="0" dirty="0"/>
              <a:t>f </a:t>
            </a:r>
            <a:r>
              <a:rPr lang="en-US" kern="0" dirty="0"/>
              <a:t>/ </a:t>
            </a:r>
            <a:r>
              <a:rPr lang="en-US" i="1" kern="0" dirty="0"/>
              <a:t>m</a:t>
            </a:r>
            <a:r>
              <a:rPr lang="en-US" kern="0" dirty="0"/>
              <a:t> = </a:t>
            </a:r>
            <a:r>
              <a:rPr lang="en-US" i="1" kern="0" dirty="0" err="1"/>
              <a:t>q</a:t>
            </a:r>
            <a:r>
              <a:rPr lang="en-US" i="1" kern="0" baseline="-25000" dirty="0" err="1"/>
              <a:t>ion</a:t>
            </a:r>
            <a:r>
              <a:rPr lang="en-US" i="1" kern="0" dirty="0" err="1"/>
              <a:t>E</a:t>
            </a:r>
            <a:r>
              <a:rPr lang="en-US" i="1" kern="0" dirty="0"/>
              <a:t>/</a:t>
            </a:r>
            <a:r>
              <a:rPr lang="en-US" i="1" kern="0" dirty="0" err="1"/>
              <a:t>m</a:t>
            </a:r>
            <a:r>
              <a:rPr lang="en-US" kern="0" baseline="-25000" dirty="0" err="1"/>
              <a:t>ion</a:t>
            </a:r>
            <a:endParaRPr lang="en-US" kern="0" dirty="0"/>
          </a:p>
          <a:p>
            <a:pPr lvl="1">
              <a:spcBef>
                <a:spcPts val="0"/>
              </a:spcBef>
            </a:pPr>
            <a:r>
              <a:rPr lang="en-US" kern="0" dirty="0"/>
              <a:t>Constant </a:t>
            </a:r>
            <a:r>
              <a:rPr lang="en-US" i="1" kern="0" dirty="0"/>
              <a:t>E</a:t>
            </a:r>
            <a:r>
              <a:rPr lang="en-US" kern="0" dirty="0"/>
              <a:t> field implies constant acceleration</a:t>
            </a:r>
          </a:p>
          <a:p>
            <a:pPr lvl="1">
              <a:spcBef>
                <a:spcPts val="0"/>
              </a:spcBef>
            </a:pPr>
            <a:r>
              <a:rPr lang="en-US" kern="0" dirty="0"/>
              <a:t>Will the ion travel faster and faster until it goes infinitely fast?</a:t>
            </a:r>
          </a:p>
          <a:p>
            <a:r>
              <a:rPr lang="en-US" kern="0" dirty="0"/>
              <a:t>Not really</a:t>
            </a:r>
          </a:p>
          <a:p>
            <a:pPr lvl="1">
              <a:spcBef>
                <a:spcPts val="0"/>
              </a:spcBef>
            </a:pPr>
            <a:r>
              <a:rPr lang="en-US" kern="0" dirty="0"/>
              <a:t>First, nothing ever goes infinitely fast </a:t>
            </a:r>
            <a:r>
              <a:rPr lang="en-US" kern="0" dirty="0">
                <a:sym typeface="Wingdings" panose="05000000000000000000" pitchFamily="2" charset="2"/>
              </a:rPr>
              <a:t></a:t>
            </a:r>
            <a:endParaRPr lang="en-US" kern="0" dirty="0"/>
          </a:p>
          <a:p>
            <a:pPr lvl="1">
              <a:spcBef>
                <a:spcPts val="0"/>
              </a:spcBef>
            </a:pPr>
            <a:r>
              <a:rPr lang="en-US" kern="0" dirty="0"/>
              <a:t>Einstein said relativity gets in the way</a:t>
            </a:r>
          </a:p>
        </p:txBody>
      </p:sp>
      <p:sp>
        <p:nvSpPr>
          <p:cNvPr id="13" name="TextBox 12">
            <a:extLst>
              <a:ext uri="{FF2B5EF4-FFF2-40B4-BE49-F238E27FC236}">
                <a16:creationId xmlns:a16="http://schemas.microsoft.com/office/drawing/2014/main" id="{A9525B85-0E77-409E-A6B5-ED3DF8FD8928}"/>
              </a:ext>
            </a:extLst>
          </p:cNvPr>
          <p:cNvSpPr txBox="1"/>
          <p:nvPr/>
        </p:nvSpPr>
        <p:spPr>
          <a:xfrm>
            <a:off x="7471913" y="5368482"/>
            <a:ext cx="1490472" cy="523220"/>
          </a:xfrm>
          <a:prstGeom prst="rect">
            <a:avLst/>
          </a:prstGeom>
          <a:noFill/>
          <a:ln w="28575">
            <a:solidFill>
              <a:srgbClr val="FF0000"/>
            </a:solidFill>
          </a:ln>
        </p:spPr>
        <p:txBody>
          <a:bodyPr wrap="square" rtlCol="0">
            <a:spAutoFit/>
          </a:bodyPr>
          <a:lstStyle/>
          <a:p>
            <a:pPr algn="ctr"/>
            <a:r>
              <a:rPr lang="en-US" sz="2800" dirty="0"/>
              <a:t>Backup</a:t>
            </a:r>
          </a:p>
        </p:txBody>
      </p:sp>
    </p:spTree>
    <p:extLst>
      <p:ext uri="{BB962C8B-B14F-4D97-AF65-F5344CB8AC3E}">
        <p14:creationId xmlns:p14="http://schemas.microsoft.com/office/powerpoint/2010/main" val="45718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780A9-DDF8-4546-BCE0-1BE8AEA1FDD9}"/>
              </a:ext>
            </a:extLst>
          </p:cNvPr>
          <p:cNvSpPr>
            <a:spLocks noGrp="1"/>
          </p:cNvSpPr>
          <p:nvPr>
            <p:ph type="title"/>
          </p:nvPr>
        </p:nvSpPr>
        <p:spPr/>
        <p:txBody>
          <a:bodyPr/>
          <a:lstStyle/>
          <a:p>
            <a:r>
              <a:rPr lang="en-US" dirty="0"/>
              <a:t>Mobility*force = velocity – why?</a:t>
            </a:r>
          </a:p>
        </p:txBody>
      </p:sp>
      <p:sp>
        <p:nvSpPr>
          <p:cNvPr id="3" name="Content Placeholder 2">
            <a:extLst>
              <a:ext uri="{FF2B5EF4-FFF2-40B4-BE49-F238E27FC236}">
                <a16:creationId xmlns:a16="http://schemas.microsoft.com/office/drawing/2014/main" id="{79A78F0D-0A9E-4DC9-93DD-6B18B95B335A}"/>
              </a:ext>
            </a:extLst>
          </p:cNvPr>
          <p:cNvSpPr>
            <a:spLocks noGrp="1"/>
          </p:cNvSpPr>
          <p:nvPr>
            <p:ph idx="1"/>
          </p:nvPr>
        </p:nvSpPr>
        <p:spPr>
          <a:xfrm>
            <a:off x="685800" y="1393590"/>
            <a:ext cx="7772400" cy="4846954"/>
          </a:xfrm>
        </p:spPr>
        <p:txBody>
          <a:bodyPr/>
          <a:lstStyle/>
          <a:p>
            <a:r>
              <a:rPr lang="en-US" sz="2400" dirty="0"/>
              <a:t>Car with your foot on the gas (providing a constant force)</a:t>
            </a:r>
          </a:p>
          <a:p>
            <a:r>
              <a:rPr lang="en-US" sz="2400" dirty="0"/>
              <a:t>What stops your car from hitting 10K mph?</a:t>
            </a:r>
          </a:p>
          <a:p>
            <a:pPr lvl="1">
              <a:spcBef>
                <a:spcPts val="0"/>
              </a:spcBef>
            </a:pPr>
            <a:r>
              <a:rPr lang="en-US" sz="2000"/>
              <a:t>Air drag</a:t>
            </a:r>
            <a:endParaRPr lang="en-US" sz="2000" dirty="0"/>
          </a:p>
          <a:p>
            <a:pPr lvl="1">
              <a:spcBef>
                <a:spcPts val="0"/>
              </a:spcBef>
            </a:pPr>
            <a:r>
              <a:rPr lang="en-US" sz="2000" dirty="0"/>
              <a:t>The faster you go, the more drag, until it all balances out</a:t>
            </a:r>
          </a:p>
          <a:p>
            <a:r>
              <a:rPr lang="en-US" sz="2400" dirty="0"/>
              <a:t>Ions see the same drag forces</a:t>
            </a:r>
          </a:p>
          <a:p>
            <a:pPr lvl="1">
              <a:spcBef>
                <a:spcPts val="0"/>
              </a:spcBef>
            </a:pPr>
            <a:r>
              <a:rPr lang="en-US" sz="2000" dirty="0"/>
              <a:t>Car bumps into random air molecules</a:t>
            </a:r>
          </a:p>
          <a:p>
            <a:pPr lvl="1">
              <a:spcBef>
                <a:spcPts val="0"/>
              </a:spcBef>
            </a:pPr>
            <a:r>
              <a:rPr lang="en-US" sz="2000" dirty="0"/>
              <a:t>An ion bumps into other ions &amp; molecules</a:t>
            </a:r>
          </a:p>
          <a:p>
            <a:r>
              <a:rPr lang="en-US" sz="2400" dirty="0"/>
              <a:t>End result: </a:t>
            </a:r>
            <a:r>
              <a:rPr lang="en-US" sz="2400" i="1" dirty="0"/>
              <a:t>v</a:t>
            </a:r>
            <a:r>
              <a:rPr lang="en-US" sz="2400" dirty="0"/>
              <a:t> = </a:t>
            </a:r>
            <a:r>
              <a:rPr lang="en-US" sz="2400" i="1" dirty="0" err="1"/>
              <a:t>μ</a:t>
            </a:r>
            <a:r>
              <a:rPr lang="en-US" sz="2400" i="1" baseline="-25000" dirty="0" err="1"/>
              <a:t>ion</a:t>
            </a:r>
            <a:r>
              <a:rPr lang="en-US" sz="2400" i="1" dirty="0"/>
              <a:t> f </a:t>
            </a:r>
            <a:r>
              <a:rPr lang="en-US" sz="2400" dirty="0"/>
              <a:t>=</a:t>
            </a:r>
            <a:r>
              <a:rPr lang="en-US" sz="2400" i="1" dirty="0"/>
              <a:t> </a:t>
            </a:r>
            <a:r>
              <a:rPr lang="en-US" sz="2400" i="1" dirty="0" err="1"/>
              <a:t>μ</a:t>
            </a:r>
            <a:r>
              <a:rPr lang="en-US" sz="2400" i="1" baseline="-25000" dirty="0" err="1"/>
              <a:t>ion</a:t>
            </a:r>
            <a:r>
              <a:rPr lang="en-US" sz="2400" dirty="0"/>
              <a:t> </a:t>
            </a:r>
            <a:r>
              <a:rPr lang="en-US" sz="2400" i="1" dirty="0" err="1"/>
              <a:t>q</a:t>
            </a:r>
            <a:r>
              <a:rPr lang="en-US" sz="2400" i="1" baseline="-25000" dirty="0" err="1"/>
              <a:t>ion</a:t>
            </a:r>
            <a:r>
              <a:rPr lang="en-US" sz="2400" i="1" dirty="0"/>
              <a:t> E</a:t>
            </a:r>
          </a:p>
          <a:p>
            <a:pPr>
              <a:spcBef>
                <a:spcPts val="1800"/>
              </a:spcBef>
            </a:pPr>
            <a:r>
              <a:rPr lang="en-US" sz="2400" dirty="0"/>
              <a:t>Intuition:</a:t>
            </a:r>
          </a:p>
          <a:p>
            <a:pPr lvl="1">
              <a:spcBef>
                <a:spcPts val="0"/>
              </a:spcBef>
            </a:pPr>
            <a:r>
              <a:rPr lang="en-US" sz="2000" dirty="0"/>
              <a:t>More charge or field → more force → more speed</a:t>
            </a:r>
          </a:p>
          <a:p>
            <a:pPr lvl="1">
              <a:spcBef>
                <a:spcPts val="0"/>
              </a:spcBef>
            </a:pPr>
            <a:r>
              <a:rPr lang="en-US" sz="2000" dirty="0"/>
              <a:t>More </a:t>
            </a:r>
            <a:r>
              <a:rPr lang="en-US" sz="2000" i="1" dirty="0"/>
              <a:t>V </a:t>
            </a:r>
            <a:r>
              <a:rPr lang="en-US" sz="2000" dirty="0"/>
              <a:t>→ more </a:t>
            </a:r>
            <a:r>
              <a:rPr lang="en-US" sz="2000" i="1" dirty="0"/>
              <a:t>E</a:t>
            </a:r>
          </a:p>
          <a:p>
            <a:pPr lvl="1">
              <a:spcBef>
                <a:spcPts val="0"/>
              </a:spcBef>
            </a:pPr>
            <a:r>
              <a:rPr lang="en-US" sz="2000" dirty="0"/>
              <a:t>And it’s all nice and linear… at least in our simple model</a:t>
            </a:r>
          </a:p>
          <a:p>
            <a:pPr>
              <a:spcBef>
                <a:spcPts val="0"/>
              </a:spcBef>
            </a:pPr>
            <a:r>
              <a:rPr lang="en-US" sz="2400" dirty="0"/>
              <a:t>And then </a:t>
            </a:r>
            <a:r>
              <a:rPr lang="en-US" sz="2400" i="1" dirty="0" err="1"/>
              <a:t>J</a:t>
            </a:r>
            <a:r>
              <a:rPr lang="en-US" sz="2400" baseline="-25000" dirty="0" err="1"/>
              <a:t>drift</a:t>
            </a:r>
            <a:r>
              <a:rPr lang="en-US" sz="2400" dirty="0"/>
              <a:t> = </a:t>
            </a:r>
            <a:r>
              <a:rPr lang="en-US" sz="2400" i="1" dirty="0"/>
              <a:t>v</a:t>
            </a:r>
            <a:r>
              <a:rPr lang="en-US" sz="2400" dirty="0"/>
              <a:t>[ion]</a:t>
            </a:r>
          </a:p>
          <a:p>
            <a:pPr marL="0" indent="0">
              <a:buNone/>
            </a:pPr>
            <a:endParaRPr lang="en-US" dirty="0"/>
          </a:p>
        </p:txBody>
      </p:sp>
      <p:sp>
        <p:nvSpPr>
          <p:cNvPr id="4" name="Footer Placeholder 3">
            <a:extLst>
              <a:ext uri="{FF2B5EF4-FFF2-40B4-BE49-F238E27FC236}">
                <a16:creationId xmlns:a16="http://schemas.microsoft.com/office/drawing/2014/main" id="{F585736D-5CFC-4B6B-A457-64DD663BF698}"/>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860A6EE3-8F3B-4770-B3DC-0EA2059C0292}"/>
              </a:ext>
            </a:extLst>
          </p:cNvPr>
          <p:cNvSpPr txBox="1"/>
          <p:nvPr/>
        </p:nvSpPr>
        <p:spPr>
          <a:xfrm>
            <a:off x="5579534" y="4060591"/>
            <a:ext cx="1168400" cy="400110"/>
          </a:xfrm>
          <a:prstGeom prst="rect">
            <a:avLst/>
          </a:prstGeom>
          <a:noFill/>
        </p:spPr>
        <p:txBody>
          <a:bodyPr wrap="square" rtlCol="0">
            <a:spAutoFit/>
          </a:bodyPr>
          <a:lstStyle/>
          <a:p>
            <a:r>
              <a:rPr lang="en-US" sz="2000" dirty="0">
                <a:solidFill>
                  <a:schemeClr val="accent2"/>
                </a:solidFill>
              </a:rPr>
              <a:t>mobility</a:t>
            </a:r>
            <a:endParaRPr lang="en-US" dirty="0">
              <a:solidFill>
                <a:schemeClr val="accent2"/>
              </a:solidFill>
            </a:endParaRPr>
          </a:p>
        </p:txBody>
      </p:sp>
      <p:sp>
        <p:nvSpPr>
          <p:cNvPr id="6" name="TextBox 5">
            <a:extLst>
              <a:ext uri="{FF2B5EF4-FFF2-40B4-BE49-F238E27FC236}">
                <a16:creationId xmlns:a16="http://schemas.microsoft.com/office/drawing/2014/main" id="{D90FFF9F-A3F6-49D6-976C-947967872DF1}"/>
              </a:ext>
            </a:extLst>
          </p:cNvPr>
          <p:cNvSpPr txBox="1"/>
          <p:nvPr/>
        </p:nvSpPr>
        <p:spPr>
          <a:xfrm>
            <a:off x="4351868" y="4500856"/>
            <a:ext cx="1092199" cy="400110"/>
          </a:xfrm>
          <a:prstGeom prst="rect">
            <a:avLst/>
          </a:prstGeom>
          <a:noFill/>
        </p:spPr>
        <p:txBody>
          <a:bodyPr wrap="square" rtlCol="0">
            <a:spAutoFit/>
          </a:bodyPr>
          <a:lstStyle/>
          <a:p>
            <a:r>
              <a:rPr lang="en-US" sz="2000" dirty="0">
                <a:solidFill>
                  <a:schemeClr val="accent2"/>
                </a:solidFill>
              </a:rPr>
              <a:t>velocity</a:t>
            </a:r>
            <a:endParaRPr lang="en-US" dirty="0">
              <a:solidFill>
                <a:schemeClr val="accent2"/>
              </a:solidFill>
            </a:endParaRPr>
          </a:p>
        </p:txBody>
      </p:sp>
      <p:sp>
        <p:nvSpPr>
          <p:cNvPr id="7" name="Freeform: Shape 6">
            <a:extLst>
              <a:ext uri="{FF2B5EF4-FFF2-40B4-BE49-F238E27FC236}">
                <a16:creationId xmlns:a16="http://schemas.microsoft.com/office/drawing/2014/main" id="{121E01B5-EF25-46FC-8784-2344BD5AF195}"/>
              </a:ext>
            </a:extLst>
          </p:cNvPr>
          <p:cNvSpPr/>
          <p:nvPr/>
        </p:nvSpPr>
        <p:spPr>
          <a:xfrm>
            <a:off x="2700867" y="4331523"/>
            <a:ext cx="1651000" cy="467070"/>
          </a:xfrm>
          <a:custGeom>
            <a:avLst/>
            <a:gdLst>
              <a:gd name="connsiteX0" fmla="*/ 1651000 w 1651000"/>
              <a:gd name="connsiteY0" fmla="*/ 381000 h 467070"/>
              <a:gd name="connsiteX1" fmla="*/ 922866 w 1651000"/>
              <a:gd name="connsiteY1" fmla="*/ 440267 h 467070"/>
              <a:gd name="connsiteX2" fmla="*/ 0 w 1651000"/>
              <a:gd name="connsiteY2" fmla="*/ 0 h 467070"/>
            </a:gdLst>
            <a:ahLst/>
            <a:cxnLst>
              <a:cxn ang="0">
                <a:pos x="connsiteX0" y="connsiteY0"/>
              </a:cxn>
              <a:cxn ang="0">
                <a:pos x="connsiteX1" y="connsiteY1"/>
              </a:cxn>
              <a:cxn ang="0">
                <a:pos x="connsiteX2" y="connsiteY2"/>
              </a:cxn>
            </a:cxnLst>
            <a:rect l="l" t="t" r="r" b="b"/>
            <a:pathLst>
              <a:path w="1651000" h="467070">
                <a:moveTo>
                  <a:pt x="1651000" y="381000"/>
                </a:moveTo>
                <a:cubicBezTo>
                  <a:pt x="1424516" y="442383"/>
                  <a:pt x="1198033" y="503767"/>
                  <a:pt x="922866" y="440267"/>
                </a:cubicBezTo>
                <a:cubicBezTo>
                  <a:pt x="647699" y="376767"/>
                  <a:pt x="323849" y="188383"/>
                  <a:pt x="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E40B55E4-C994-44AC-ABB7-42F85C283438}"/>
              </a:ext>
            </a:extLst>
          </p:cNvPr>
          <p:cNvSpPr/>
          <p:nvPr/>
        </p:nvSpPr>
        <p:spPr>
          <a:xfrm>
            <a:off x="3103914" y="3900046"/>
            <a:ext cx="2551819" cy="245211"/>
          </a:xfrm>
          <a:custGeom>
            <a:avLst/>
            <a:gdLst>
              <a:gd name="connsiteX0" fmla="*/ 2551819 w 2551819"/>
              <a:gd name="connsiteY0" fmla="*/ 245211 h 245211"/>
              <a:gd name="connsiteX1" fmla="*/ 2001486 w 2551819"/>
              <a:gd name="connsiteY1" fmla="*/ 33544 h 245211"/>
              <a:gd name="connsiteX2" fmla="*/ 316619 w 2551819"/>
              <a:gd name="connsiteY2" fmla="*/ 16611 h 245211"/>
              <a:gd name="connsiteX3" fmla="*/ 3353 w 2551819"/>
              <a:gd name="connsiteY3" fmla="*/ 194411 h 245211"/>
            </a:gdLst>
            <a:ahLst/>
            <a:cxnLst>
              <a:cxn ang="0">
                <a:pos x="connsiteX0" y="connsiteY0"/>
              </a:cxn>
              <a:cxn ang="0">
                <a:pos x="connsiteX1" y="connsiteY1"/>
              </a:cxn>
              <a:cxn ang="0">
                <a:pos x="connsiteX2" y="connsiteY2"/>
              </a:cxn>
              <a:cxn ang="0">
                <a:pos x="connsiteX3" y="connsiteY3"/>
              </a:cxn>
            </a:cxnLst>
            <a:rect l="l" t="t" r="r" b="b"/>
            <a:pathLst>
              <a:path w="2551819" h="245211">
                <a:moveTo>
                  <a:pt x="2551819" y="245211"/>
                </a:moveTo>
                <a:cubicBezTo>
                  <a:pt x="2462919" y="158427"/>
                  <a:pt x="2374019" y="71644"/>
                  <a:pt x="2001486" y="33544"/>
                </a:cubicBezTo>
                <a:cubicBezTo>
                  <a:pt x="1628953" y="-4556"/>
                  <a:pt x="649641" y="-10200"/>
                  <a:pt x="316619" y="16611"/>
                </a:cubicBezTo>
                <a:cubicBezTo>
                  <a:pt x="-16403" y="43422"/>
                  <a:pt x="-6525" y="118916"/>
                  <a:pt x="3353" y="194411"/>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495BF7C-AC3C-4FB5-A7E4-76C97B6973EF}"/>
              </a:ext>
            </a:extLst>
          </p:cNvPr>
          <p:cNvSpPr txBox="1"/>
          <p:nvPr/>
        </p:nvSpPr>
        <p:spPr>
          <a:xfrm>
            <a:off x="7471913" y="5368482"/>
            <a:ext cx="1490472" cy="523220"/>
          </a:xfrm>
          <a:prstGeom prst="rect">
            <a:avLst/>
          </a:prstGeom>
          <a:noFill/>
          <a:ln w="28575">
            <a:solidFill>
              <a:srgbClr val="FF0000"/>
            </a:solidFill>
          </a:ln>
        </p:spPr>
        <p:txBody>
          <a:bodyPr wrap="square" rtlCol="0">
            <a:spAutoFit/>
          </a:bodyPr>
          <a:lstStyle/>
          <a:p>
            <a:pPr algn="ctr"/>
            <a:r>
              <a:rPr lang="en-US" sz="2800" dirty="0"/>
              <a:t>Backup</a:t>
            </a:r>
          </a:p>
        </p:txBody>
      </p:sp>
    </p:spTree>
    <p:extLst>
      <p:ext uri="{BB962C8B-B14F-4D97-AF65-F5344CB8AC3E}">
        <p14:creationId xmlns:p14="http://schemas.microsoft.com/office/powerpoint/2010/main" val="2850218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6A14-4733-4994-B680-0AA0EFDEADF8}"/>
              </a:ext>
            </a:extLst>
          </p:cNvPr>
          <p:cNvSpPr>
            <a:spLocks noGrp="1"/>
          </p:cNvSpPr>
          <p:nvPr>
            <p:ph type="title"/>
          </p:nvPr>
        </p:nvSpPr>
        <p:spPr/>
        <p:txBody>
          <a:bodyPr/>
          <a:lstStyle/>
          <a:p>
            <a:r>
              <a:rPr lang="en-US" dirty="0"/>
              <a:t>Mobility*force = velocity – why?</a:t>
            </a:r>
          </a:p>
        </p:txBody>
      </p:sp>
      <p:sp>
        <p:nvSpPr>
          <p:cNvPr id="3" name="Content Placeholder 2">
            <a:extLst>
              <a:ext uri="{FF2B5EF4-FFF2-40B4-BE49-F238E27FC236}">
                <a16:creationId xmlns:a16="http://schemas.microsoft.com/office/drawing/2014/main" id="{13796E5A-BAD5-42CE-ABDF-39630AC356D0}"/>
              </a:ext>
            </a:extLst>
          </p:cNvPr>
          <p:cNvSpPr>
            <a:spLocks noGrp="1"/>
          </p:cNvSpPr>
          <p:nvPr>
            <p:ph idx="1"/>
          </p:nvPr>
        </p:nvSpPr>
        <p:spPr>
          <a:xfrm>
            <a:off x="685800" y="1447795"/>
            <a:ext cx="7112000" cy="4419600"/>
          </a:xfrm>
        </p:spPr>
        <p:txBody>
          <a:bodyPr/>
          <a:lstStyle/>
          <a:p>
            <a:r>
              <a:rPr lang="en-US" sz="2400" dirty="0"/>
              <a:t>We have a simple equation</a:t>
            </a:r>
          </a:p>
          <a:p>
            <a:r>
              <a:rPr lang="en-US" sz="2400" dirty="0"/>
              <a:t>We (hopefully) know what it means</a:t>
            </a:r>
          </a:p>
          <a:p>
            <a:r>
              <a:rPr lang="en-US" sz="2400" dirty="0"/>
              <a:t>What affects </a:t>
            </a:r>
            <a:r>
              <a:rPr lang="en-US" sz="2400" i="1" dirty="0"/>
              <a:t>μ</a:t>
            </a:r>
            <a:r>
              <a:rPr lang="en-US" sz="2400" dirty="0"/>
              <a:t>, our magic proportionality constant?</a:t>
            </a:r>
          </a:p>
          <a:p>
            <a:r>
              <a:rPr lang="en-US" sz="2400" dirty="0"/>
              <a:t>High-volume ion:</a:t>
            </a:r>
          </a:p>
          <a:p>
            <a:pPr>
              <a:spcBef>
                <a:spcPts val="1800"/>
              </a:spcBef>
            </a:pPr>
            <a:r>
              <a:rPr lang="en-US" sz="2400" dirty="0"/>
              <a:t>In a vacuum:</a:t>
            </a:r>
          </a:p>
          <a:p>
            <a:r>
              <a:rPr lang="en-US" sz="2400" dirty="0"/>
              <a:t>In a liquid:</a:t>
            </a:r>
          </a:p>
          <a:p>
            <a:endParaRPr lang="en-US" sz="2400" dirty="0"/>
          </a:p>
          <a:p>
            <a:r>
              <a:rPr lang="en-US" sz="2400" dirty="0"/>
              <a:t>The units work</a:t>
            </a:r>
          </a:p>
          <a:p>
            <a:pPr lvl="1">
              <a:spcBef>
                <a:spcPts val="0"/>
              </a:spcBef>
            </a:pPr>
            <a:r>
              <a:rPr lang="en-US" sz="2000" i="1" dirty="0"/>
              <a:t>f=</a:t>
            </a:r>
            <a:r>
              <a:rPr lang="en-US" sz="2000" i="1" dirty="0" err="1"/>
              <a:t>qE</a:t>
            </a:r>
            <a:r>
              <a:rPr lang="en-US" sz="2000" dirty="0"/>
              <a:t>:</a:t>
            </a:r>
            <a:r>
              <a:rPr lang="en-US" sz="2000" i="1" dirty="0"/>
              <a:t> E</a:t>
            </a:r>
            <a:r>
              <a:rPr lang="en-US" sz="2000" dirty="0"/>
              <a:t> is N/C, </a:t>
            </a:r>
            <a:r>
              <a:rPr lang="en-US" sz="2000" i="1" dirty="0"/>
              <a:t>q</a:t>
            </a:r>
            <a:r>
              <a:rPr lang="en-US" sz="2000" dirty="0"/>
              <a:t> is C and so </a:t>
            </a:r>
            <a:r>
              <a:rPr lang="en-US" sz="2000" i="1" dirty="0"/>
              <a:t>E q</a:t>
            </a:r>
            <a:r>
              <a:rPr lang="en-US" sz="2000" dirty="0"/>
              <a:t> is N</a:t>
            </a:r>
          </a:p>
          <a:p>
            <a:pPr lvl="1">
              <a:spcBef>
                <a:spcPts val="0"/>
              </a:spcBef>
            </a:pPr>
            <a:r>
              <a:rPr lang="en-US" sz="2000" i="1" dirty="0"/>
              <a:t>v= </a:t>
            </a:r>
            <a:r>
              <a:rPr lang="en-US" sz="2000" i="1" dirty="0" err="1"/>
              <a:t>μf</a:t>
            </a:r>
            <a:r>
              <a:rPr lang="en-US" sz="2000" dirty="0"/>
              <a:t>:</a:t>
            </a:r>
            <a:r>
              <a:rPr lang="en-US" sz="2000" i="1" dirty="0"/>
              <a:t> μ </a:t>
            </a:r>
            <a:r>
              <a:rPr lang="en-US" sz="2000" dirty="0"/>
              <a:t>is m/s per N, so </a:t>
            </a:r>
            <a:r>
              <a:rPr lang="en-US" sz="2000" i="1" dirty="0"/>
              <a:t>μ f</a:t>
            </a:r>
            <a:r>
              <a:rPr lang="en-US" sz="2000" dirty="0"/>
              <a:t> is a velocity</a:t>
            </a:r>
          </a:p>
          <a:p>
            <a:pPr marL="0" indent="0">
              <a:buNone/>
            </a:pPr>
            <a:endParaRPr lang="en-US" dirty="0"/>
          </a:p>
        </p:txBody>
      </p:sp>
      <p:sp>
        <p:nvSpPr>
          <p:cNvPr id="4" name="Footer Placeholder 3">
            <a:extLst>
              <a:ext uri="{FF2B5EF4-FFF2-40B4-BE49-F238E27FC236}">
                <a16:creationId xmlns:a16="http://schemas.microsoft.com/office/drawing/2014/main" id="{A4CA992A-81C3-43F4-8C20-A26A28AFF510}"/>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17E45A9C-2CD6-4432-A55A-E7A607B6FC77}"/>
              </a:ext>
            </a:extLst>
          </p:cNvPr>
          <p:cNvSpPr txBox="1"/>
          <p:nvPr/>
        </p:nvSpPr>
        <p:spPr>
          <a:xfrm>
            <a:off x="3276600" y="2667000"/>
            <a:ext cx="3683000" cy="707886"/>
          </a:xfrm>
          <a:prstGeom prst="rect">
            <a:avLst/>
          </a:prstGeom>
          <a:noFill/>
        </p:spPr>
        <p:txBody>
          <a:bodyPr wrap="square" rtlCol="0">
            <a:spAutoFit/>
          </a:bodyPr>
          <a:lstStyle/>
          <a:p>
            <a:r>
              <a:rPr lang="en-US" sz="2000" dirty="0">
                <a:solidFill>
                  <a:schemeClr val="accent2"/>
                </a:solidFill>
              </a:rPr>
              <a:t>will bump into lots of things and slow down, so </a:t>
            </a:r>
            <a:r>
              <a:rPr lang="en-US" sz="2000" i="1" dirty="0">
                <a:solidFill>
                  <a:schemeClr val="accent2"/>
                </a:solidFill>
              </a:rPr>
              <a:t>μ </a:t>
            </a:r>
            <a:r>
              <a:rPr lang="en-US" sz="2000" dirty="0">
                <a:solidFill>
                  <a:schemeClr val="accent2"/>
                </a:solidFill>
              </a:rPr>
              <a:t>will be small</a:t>
            </a:r>
          </a:p>
        </p:txBody>
      </p:sp>
      <p:sp>
        <p:nvSpPr>
          <p:cNvPr id="6" name="TextBox 5">
            <a:extLst>
              <a:ext uri="{FF2B5EF4-FFF2-40B4-BE49-F238E27FC236}">
                <a16:creationId xmlns:a16="http://schemas.microsoft.com/office/drawing/2014/main" id="{026BC0CF-EF75-4DFE-8E88-DC3060352340}"/>
              </a:ext>
            </a:extLst>
          </p:cNvPr>
          <p:cNvSpPr txBox="1"/>
          <p:nvPr/>
        </p:nvSpPr>
        <p:spPr>
          <a:xfrm>
            <a:off x="2751666" y="3361268"/>
            <a:ext cx="5173134" cy="400110"/>
          </a:xfrm>
          <a:prstGeom prst="rect">
            <a:avLst/>
          </a:prstGeom>
          <a:noFill/>
        </p:spPr>
        <p:txBody>
          <a:bodyPr wrap="square" rtlCol="0">
            <a:spAutoFit/>
          </a:bodyPr>
          <a:lstStyle/>
          <a:p>
            <a:r>
              <a:rPr lang="en-US" sz="2000" i="1" dirty="0">
                <a:solidFill>
                  <a:schemeClr val="accent2"/>
                </a:solidFill>
              </a:rPr>
              <a:t>μ </a:t>
            </a:r>
            <a:r>
              <a:rPr lang="en-US" sz="2000" dirty="0">
                <a:solidFill>
                  <a:schemeClr val="accent2"/>
                </a:solidFill>
              </a:rPr>
              <a:t>will be quite large (not relevant for us!)</a:t>
            </a:r>
          </a:p>
        </p:txBody>
      </p:sp>
      <p:sp>
        <p:nvSpPr>
          <p:cNvPr id="8" name="TextBox 7">
            <a:extLst>
              <a:ext uri="{FF2B5EF4-FFF2-40B4-BE49-F238E27FC236}">
                <a16:creationId xmlns:a16="http://schemas.microsoft.com/office/drawing/2014/main" id="{8E83978B-4DDC-4324-B6C4-5B3D95BF82DD}"/>
              </a:ext>
            </a:extLst>
          </p:cNvPr>
          <p:cNvSpPr txBox="1"/>
          <p:nvPr/>
        </p:nvSpPr>
        <p:spPr>
          <a:xfrm>
            <a:off x="3034646" y="3872148"/>
            <a:ext cx="2772266" cy="400110"/>
          </a:xfrm>
          <a:prstGeom prst="rect">
            <a:avLst/>
          </a:prstGeom>
          <a:noFill/>
        </p:spPr>
        <p:txBody>
          <a:bodyPr wrap="square" rtlCol="0">
            <a:spAutoFit/>
          </a:bodyPr>
          <a:lstStyle/>
          <a:p>
            <a:r>
              <a:rPr lang="en-US" sz="2000" dirty="0">
                <a:solidFill>
                  <a:schemeClr val="accent2"/>
                </a:solidFill>
              </a:rPr>
              <a:t>Not nearly so large.</a:t>
            </a:r>
          </a:p>
        </p:txBody>
      </p:sp>
      <p:sp>
        <p:nvSpPr>
          <p:cNvPr id="7" name="TextBox 6">
            <a:extLst>
              <a:ext uri="{FF2B5EF4-FFF2-40B4-BE49-F238E27FC236}">
                <a16:creationId xmlns:a16="http://schemas.microsoft.com/office/drawing/2014/main" id="{89EBA6B8-4E5F-4C91-A4E9-1439E7EC6E94}"/>
              </a:ext>
            </a:extLst>
          </p:cNvPr>
          <p:cNvSpPr txBox="1"/>
          <p:nvPr/>
        </p:nvSpPr>
        <p:spPr>
          <a:xfrm>
            <a:off x="7471913" y="5368482"/>
            <a:ext cx="1490472" cy="523220"/>
          </a:xfrm>
          <a:prstGeom prst="rect">
            <a:avLst/>
          </a:prstGeom>
          <a:noFill/>
          <a:ln w="28575">
            <a:solidFill>
              <a:srgbClr val="FF0000"/>
            </a:solidFill>
          </a:ln>
        </p:spPr>
        <p:txBody>
          <a:bodyPr wrap="square" rtlCol="0">
            <a:spAutoFit/>
          </a:bodyPr>
          <a:lstStyle/>
          <a:p>
            <a:pPr algn="ctr"/>
            <a:r>
              <a:rPr lang="en-US" sz="2800" dirty="0"/>
              <a:t>Backup</a:t>
            </a:r>
          </a:p>
        </p:txBody>
      </p:sp>
    </p:spTree>
    <p:extLst>
      <p:ext uri="{BB962C8B-B14F-4D97-AF65-F5344CB8AC3E}">
        <p14:creationId xmlns:p14="http://schemas.microsoft.com/office/powerpoint/2010/main" val="420636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1A356-34FD-4AF1-9BC5-EAA1BAE19CBD}"/>
              </a:ext>
            </a:extLst>
          </p:cNvPr>
          <p:cNvSpPr>
            <a:spLocks noGrp="1"/>
          </p:cNvSpPr>
          <p:nvPr>
            <p:ph type="title"/>
          </p:nvPr>
        </p:nvSpPr>
        <p:spPr/>
        <p:txBody>
          <a:bodyPr/>
          <a:lstStyle/>
          <a:p>
            <a:r>
              <a:rPr lang="en-US" dirty="0"/>
              <a:t>Mini quiz</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F149632-D874-4D6E-AB6F-B0D3B90BDC6C}"/>
                  </a:ext>
                </a:extLst>
              </p:cNvPr>
              <p:cNvSpPr>
                <a:spLocks noGrp="1"/>
              </p:cNvSpPr>
              <p:nvPr>
                <p:ph idx="1"/>
              </p:nvPr>
            </p:nvSpPr>
            <p:spPr/>
            <p:txBody>
              <a:bodyPr/>
              <a:lstStyle/>
              <a:p>
                <a:r>
                  <a:rPr lang="en-US" dirty="0"/>
                  <a:t>Can you explain, in a few sentences, what diffusion is?</a:t>
                </a:r>
              </a:p>
              <a:p>
                <a:r>
                  <a:rPr lang="en-US" dirty="0"/>
                  <a:t>Can you explain, in a few sentences, what drift is?</a:t>
                </a:r>
              </a:p>
              <a:p>
                <a:r>
                  <a:rPr lang="en-US" dirty="0"/>
                  <a:t>Can you explain the letters in the equation </a:t>
                </a:r>
                <a14:m>
                  <m:oMath xmlns:m="http://schemas.openxmlformats.org/officeDocument/2006/math">
                    <m:sSub>
                      <m:sSubPr>
                        <m:ctrlPr>
                          <a:rPr lang="en-US" sz="2800" i="1" smtClean="0">
                            <a:latin typeface="Cambria Math" panose="02040503050406030204" pitchFamily="18" charset="0"/>
                          </a:rPr>
                        </m:ctrlPr>
                      </m:sSubPr>
                      <m:e>
                        <m:r>
                          <a:rPr lang="en-US" sz="2800" i="1">
                            <a:latin typeface="Cambria Math" panose="02040503050406030204" pitchFamily="18" charset="0"/>
                          </a:rPr>
                          <m:t>𝑗</m:t>
                        </m:r>
                      </m:e>
                      <m:sub>
                        <m:r>
                          <a:rPr lang="en-US" sz="2800" i="1">
                            <a:latin typeface="Cambria Math" panose="02040503050406030204" pitchFamily="18" charset="0"/>
                          </a:rPr>
                          <m:t>𝑁𝑎</m:t>
                        </m:r>
                      </m:sub>
                    </m:sSub>
                    <m:r>
                      <a:rPr lang="en-US" sz="2800" i="1">
                        <a:latin typeface="Cambria Math" panose="02040503050406030204" pitchFamily="18" charset="0"/>
                      </a:rPr>
                      <m:t>=−</m:t>
                    </m:r>
                    <m:r>
                      <a:rPr lang="en-US" sz="2800" i="1">
                        <a:latin typeface="Cambria Math" panose="02040503050406030204" pitchFamily="18" charset="0"/>
                      </a:rPr>
                      <m:t>𝐷</m:t>
                    </m:r>
                    <m:f>
                      <m:fPr>
                        <m:ctrlPr>
                          <a:rPr lang="en-US" sz="2800" i="1">
                            <a:latin typeface="Cambria Math" panose="02040503050406030204" pitchFamily="18" charset="0"/>
                          </a:rPr>
                        </m:ctrlPr>
                      </m:fPr>
                      <m:num>
                        <m:r>
                          <a:rPr lang="en-US" sz="2800" i="1">
                            <a:latin typeface="Cambria Math" panose="02040503050406030204" pitchFamily="18" charset="0"/>
                          </a:rPr>
                          <m:t>𝑑</m:t>
                        </m:r>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𝑁𝑎</m:t>
                            </m:r>
                          </m:e>
                        </m:d>
                      </m:num>
                      <m:den>
                        <m:r>
                          <a:rPr lang="en-US" sz="2800" i="1">
                            <a:latin typeface="Cambria Math" panose="02040503050406030204" pitchFamily="18" charset="0"/>
                          </a:rPr>
                          <m:t>𝑑𝑥</m:t>
                        </m:r>
                      </m:den>
                    </m:f>
                  </m:oMath>
                </a14:m>
                <a:endParaRPr lang="en-US" dirty="0"/>
              </a:p>
              <a:p>
                <a:r>
                  <a:rPr lang="en-US" dirty="0"/>
                  <a:t>Can you explain the letters in the equation </a:t>
                </a:r>
                <a:r>
                  <a:rPr lang="en-US" i="1" dirty="0"/>
                  <a:t>I</a:t>
                </a:r>
                <a:r>
                  <a:rPr lang="en-US" dirty="0"/>
                  <a:t>=</a:t>
                </a:r>
                <a:r>
                  <a:rPr lang="en-US" i="1" dirty="0"/>
                  <a:t>V</a:t>
                </a:r>
                <a:r>
                  <a:rPr lang="en-US" dirty="0"/>
                  <a:t>/</a:t>
                </a:r>
                <a:r>
                  <a:rPr lang="en-US" i="1" dirty="0"/>
                  <a:t>R</a:t>
                </a:r>
                <a:r>
                  <a:rPr lang="en-US" dirty="0"/>
                  <a:t>?</a:t>
                </a:r>
              </a:p>
              <a:p>
                <a:r>
                  <a:rPr lang="en-US" dirty="0"/>
                  <a:t>What are the units on flux?</a:t>
                </a:r>
              </a:p>
            </p:txBody>
          </p:sp>
        </mc:Choice>
        <mc:Fallback xmlns="">
          <p:sp>
            <p:nvSpPr>
              <p:cNvPr id="3" name="Content Placeholder 2">
                <a:extLst>
                  <a:ext uri="{FF2B5EF4-FFF2-40B4-BE49-F238E27FC236}">
                    <a16:creationId xmlns:a16="http://schemas.microsoft.com/office/drawing/2014/main" id="{FF149632-D874-4D6E-AB6F-B0D3B90BDC6C}"/>
                  </a:ext>
                </a:extLst>
              </p:cNvPr>
              <p:cNvSpPr>
                <a:spLocks noGrp="1" noRot="1" noChangeAspect="1" noMove="1" noResize="1" noEditPoints="1" noAdjustHandles="1" noChangeArrowheads="1" noChangeShapeType="1" noTextEdit="1"/>
              </p:cNvSpPr>
              <p:nvPr>
                <p:ph idx="1"/>
              </p:nvPr>
            </p:nvSpPr>
            <p:spPr>
              <a:blipFill>
                <a:blip r:embed="rId2"/>
                <a:stretch>
                  <a:fillRect l="-1412" t="-1379" r="-15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223C6632-8A18-4427-9E08-C9F465B82E2C}"/>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101751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72D3-FD46-432C-B7B0-4A4654E63EB7}"/>
              </a:ext>
            </a:extLst>
          </p:cNvPr>
          <p:cNvSpPr>
            <a:spLocks noGrp="1"/>
          </p:cNvSpPr>
          <p:nvPr>
            <p:ph type="title"/>
          </p:nvPr>
        </p:nvSpPr>
        <p:spPr/>
        <p:txBody>
          <a:bodyPr/>
          <a:lstStyle/>
          <a:p>
            <a:r>
              <a:rPr lang="en-US" dirty="0"/>
              <a:t>Outline for this section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97EBB0-3A51-478E-B2EE-77DBF7C7D5A5}"/>
                  </a:ext>
                </a:extLst>
              </p:cNvPr>
              <p:cNvSpPr>
                <a:spLocks noGrp="1"/>
              </p:cNvSpPr>
              <p:nvPr>
                <p:ph idx="1"/>
              </p:nvPr>
            </p:nvSpPr>
            <p:spPr>
              <a:xfrm>
                <a:off x="246888" y="1676400"/>
                <a:ext cx="8074152" cy="4419600"/>
              </a:xfrm>
            </p:spPr>
            <p:txBody>
              <a:bodyPr/>
              <a:lstStyle/>
              <a:p>
                <a:r>
                  <a:rPr lang="en-US" sz="2400" dirty="0"/>
                  <a:t>Primer on Q, I, V, C</a:t>
                </a:r>
              </a:p>
              <a:p>
                <a:r>
                  <a:rPr lang="en-US" sz="2400" dirty="0"/>
                  <a:t>Diffusion current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𝑗</m:t>
                        </m:r>
                      </m:e>
                      <m:sub>
                        <m:r>
                          <a:rPr lang="en-US" sz="2400" i="1">
                            <a:latin typeface="Cambria Math" panose="02040503050406030204" pitchFamily="18" charset="0"/>
                          </a:rPr>
                          <m:t>𝑁𝑎</m:t>
                        </m:r>
                      </m:sub>
                    </m:sSub>
                    <m:r>
                      <a:rPr lang="en-US" sz="2400" i="1">
                        <a:latin typeface="Cambria Math" panose="02040503050406030204" pitchFamily="18" charset="0"/>
                      </a:rPr>
                      <m:t>=−</m:t>
                    </m:r>
                    <m:r>
                      <a:rPr lang="en-US" sz="2400" i="1">
                        <a:latin typeface="Cambria Math" panose="02040503050406030204" pitchFamily="18" charset="0"/>
                      </a:rPr>
                      <m:t>𝐷</m:t>
                    </m:r>
                    <m:f>
                      <m:fPr>
                        <m:ctrlPr>
                          <a:rPr lang="en-US" sz="2400" i="1">
                            <a:latin typeface="Cambria Math" panose="02040503050406030204" pitchFamily="18" charset="0"/>
                          </a:rPr>
                        </m:ctrlPr>
                      </m:fPr>
                      <m:num>
                        <m:r>
                          <a:rPr lang="en-US" sz="2400" i="1">
                            <a:latin typeface="Cambria Math" panose="02040503050406030204" pitchFamily="18" charset="0"/>
                          </a:rPr>
                          <m:t>𝑑</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num>
                      <m:den>
                        <m:r>
                          <a:rPr lang="en-US" sz="2400" i="1">
                            <a:latin typeface="Cambria Math" panose="02040503050406030204" pitchFamily="18" charset="0"/>
                          </a:rPr>
                          <m:t>𝑑𝑥</m:t>
                        </m:r>
                      </m:den>
                    </m:f>
                    <m:r>
                      <a:rPr lang="en-US" sz="2400" i="1">
                        <a:latin typeface="Cambria Math" panose="02040503050406030204" pitchFamily="18" charset="0"/>
                      </a:rPr>
                      <m:t> </m:t>
                    </m:r>
                  </m:oMath>
                </a14:m>
                <a:r>
                  <a:rPr lang="en-US" sz="2400" dirty="0"/>
                  <a:t>)</a:t>
                </a:r>
              </a:p>
              <a:p>
                <a:r>
                  <a:rPr lang="en-US" sz="2400" dirty="0"/>
                  <a:t>Drift current (</a:t>
                </a:r>
                <a:r>
                  <a:rPr lang="en-US" sz="2400" i="1" dirty="0" err="1"/>
                  <a:t>j</a:t>
                </a:r>
                <a:r>
                  <a:rPr lang="en-US" sz="2400" baseline="-25000" dirty="0" err="1"/>
                  <a:t>drift</a:t>
                </a:r>
                <a:r>
                  <a:rPr lang="en-US" sz="2400" dirty="0"/>
                  <a:t> = </a:t>
                </a:r>
                <a:r>
                  <a:rPr lang="en-US" sz="2400" i="1" dirty="0" err="1"/>
                  <a:t>kV</a:t>
                </a:r>
                <a:r>
                  <a:rPr lang="en-US" sz="2400" baseline="-25000" dirty="0" err="1"/>
                  <a:t>mem</a:t>
                </a:r>
                <a:r>
                  <a:rPr lang="en-US" sz="2400" dirty="0"/>
                  <a:t>)</a:t>
                </a:r>
              </a:p>
              <a:p>
                <a:r>
                  <a:rPr lang="en-US" sz="2400" dirty="0"/>
                  <a:t>Diffusion + drift = Nernst (</a:t>
                </a: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𝑉</m:t>
                        </m:r>
                      </m:e>
                      <m:sub>
                        <m:r>
                          <a:rPr lang="en-US" sz="2400" i="1">
                            <a:latin typeface="Cambria Math" panose="02040503050406030204" pitchFamily="18" charset="0"/>
                            <a:ea typeface="Cambria Math" panose="02040503050406030204" pitchFamily="18" charset="0"/>
                          </a:rPr>
                          <m:t>𝑚𝑒𝑚</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𝑁𝑎</m:t>
                        </m:r>
                      </m:sub>
                    </m:sSub>
                    <m:r>
                      <a:rPr lang="en-US" sz="2400">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𝑁𝑎</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𝑙𝑛</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𝑒𝑥𝑡</m:t>
                            </m:r>
                          </m:sub>
                        </m:sSub>
                      </m:num>
                      <m:den>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𝑖𝑛𝑡</m:t>
                            </m:r>
                          </m:sub>
                        </m:sSub>
                      </m:den>
                    </m:f>
                  </m:oMath>
                </a14:m>
                <a:r>
                  <a:rPr lang="en-US" sz="2400" dirty="0"/>
                  <a:t>)</a:t>
                </a:r>
              </a:p>
              <a:p>
                <a:r>
                  <a:rPr lang="en-US" sz="2400" dirty="0"/>
                  <a:t>Ion pumps</a:t>
                </a:r>
              </a:p>
              <a:p>
                <a:r>
                  <a:rPr lang="en-US" sz="2400" dirty="0"/>
                  <a:t>Electrical model of a cell (</a:t>
                </a:r>
                <a:r>
                  <a:rPr lang="en-US" sz="2400" i="1" dirty="0" err="1"/>
                  <a:t>j</a:t>
                </a:r>
                <a:r>
                  <a:rPr lang="en-US" sz="2400" baseline="-25000" dirty="0" err="1"/>
                  <a:t>total,Na</a:t>
                </a:r>
                <a:r>
                  <a:rPr lang="en-US" sz="2400" dirty="0"/>
                  <a:t> = </a:t>
                </a:r>
                <a:r>
                  <a:rPr lang="en-US" sz="2400" i="1" dirty="0" err="1"/>
                  <a:t>g</a:t>
                </a:r>
                <a:r>
                  <a:rPr lang="en-US" sz="2400" baseline="-25000" dirty="0" err="1"/>
                  <a:t>Na</a:t>
                </a:r>
                <a:r>
                  <a:rPr lang="en-US" sz="2400" dirty="0"/>
                  <a:t> (</a:t>
                </a:r>
                <a:r>
                  <a:rPr lang="en-US" sz="2400" i="1" dirty="0" err="1"/>
                  <a:t>V</a:t>
                </a:r>
                <a:r>
                  <a:rPr lang="en-US" sz="2400" baseline="-25000" dirty="0" err="1"/>
                  <a:t>mem</a:t>
                </a:r>
                <a:r>
                  <a:rPr lang="en-US" sz="2400" dirty="0" err="1"/>
                  <a:t>-</a:t>
                </a:r>
                <a:r>
                  <a:rPr lang="en-US" sz="2400" i="1" dirty="0" err="1"/>
                  <a:t>V</a:t>
                </a:r>
                <a:r>
                  <a:rPr lang="en-US" sz="2400" baseline="30000" dirty="0" err="1"/>
                  <a:t>N</a:t>
                </a:r>
                <a:r>
                  <a:rPr lang="en-US" sz="2400" baseline="-25000" dirty="0" err="1"/>
                  <a:t>Na</a:t>
                </a:r>
                <a:r>
                  <a:rPr lang="en-US" sz="2400" dirty="0"/>
                  <a:t>) + </a:t>
                </a:r>
                <a:r>
                  <a:rPr lang="en-US" sz="2400" i="1" dirty="0" err="1"/>
                  <a:t>j</a:t>
                </a:r>
                <a:r>
                  <a:rPr lang="en-US" sz="2400" baseline="-25000" dirty="0" err="1"/>
                  <a:t>pump,Na</a:t>
                </a:r>
                <a:r>
                  <a:rPr lang="en-US" sz="2400" dirty="0"/>
                  <a:t>)</a:t>
                </a:r>
              </a:p>
            </p:txBody>
          </p:sp>
        </mc:Choice>
        <mc:Fallback xmlns="">
          <p:sp>
            <p:nvSpPr>
              <p:cNvPr id="3" name="Content Placeholder 2">
                <a:extLst>
                  <a:ext uri="{FF2B5EF4-FFF2-40B4-BE49-F238E27FC236}">
                    <a16:creationId xmlns:a16="http://schemas.microsoft.com/office/drawing/2014/main" id="{A697EBB0-3A51-478E-B2EE-77DBF7C7D5A5}"/>
                  </a:ext>
                </a:extLst>
              </p:cNvPr>
              <p:cNvSpPr>
                <a:spLocks noGrp="1" noRot="1" noChangeAspect="1" noMove="1" noResize="1" noEditPoints="1" noAdjustHandles="1" noChangeArrowheads="1" noChangeShapeType="1" noTextEdit="1"/>
              </p:cNvSpPr>
              <p:nvPr>
                <p:ph idx="1"/>
              </p:nvPr>
            </p:nvSpPr>
            <p:spPr>
              <a:xfrm>
                <a:off x="246888" y="1676400"/>
                <a:ext cx="8074152" cy="4419600"/>
              </a:xfrm>
              <a:blipFill>
                <a:blip r:embed="rId3"/>
                <a:stretch>
                  <a:fillRect l="-1057" t="-1103" r="-22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1BB9554-C3A6-43E9-9EEF-4B134805983A}"/>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5DF1D507-62A5-47A0-B2B0-7335B6670B32}"/>
              </a:ext>
            </a:extLst>
          </p:cNvPr>
          <p:cNvSpPr/>
          <p:nvPr/>
        </p:nvSpPr>
        <p:spPr>
          <a:xfrm>
            <a:off x="192024" y="3294888"/>
            <a:ext cx="7891272" cy="582168"/>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672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C79D-D06C-4C96-BF94-F8371C851A98}"/>
              </a:ext>
            </a:extLst>
          </p:cNvPr>
          <p:cNvSpPr>
            <a:spLocks noGrp="1"/>
          </p:cNvSpPr>
          <p:nvPr>
            <p:ph type="title"/>
          </p:nvPr>
        </p:nvSpPr>
        <p:spPr/>
        <p:txBody>
          <a:bodyPr/>
          <a:lstStyle/>
          <a:p>
            <a:r>
              <a:rPr lang="en-US" dirty="0"/>
              <a:t>Dilemma</a:t>
            </a:r>
          </a:p>
        </p:txBody>
      </p:sp>
      <p:sp>
        <p:nvSpPr>
          <p:cNvPr id="3" name="Content Placeholder 2">
            <a:extLst>
              <a:ext uri="{FF2B5EF4-FFF2-40B4-BE49-F238E27FC236}">
                <a16:creationId xmlns:a16="http://schemas.microsoft.com/office/drawing/2014/main" id="{72C448D3-E6FB-4A65-AA23-07F9B4BBC8A9}"/>
              </a:ext>
            </a:extLst>
          </p:cNvPr>
          <p:cNvSpPr>
            <a:spLocks noGrp="1"/>
          </p:cNvSpPr>
          <p:nvPr>
            <p:ph idx="1"/>
          </p:nvPr>
        </p:nvSpPr>
        <p:spPr>
          <a:xfrm>
            <a:off x="685800" y="1359006"/>
            <a:ext cx="7772400" cy="4419600"/>
          </a:xfrm>
        </p:spPr>
        <p:txBody>
          <a:bodyPr/>
          <a:lstStyle/>
          <a:p>
            <a:r>
              <a:rPr lang="en-US" dirty="0"/>
              <a:t>Diffusion – particles move from high concentration to low</a:t>
            </a:r>
          </a:p>
          <a:p>
            <a:pPr lvl="1">
              <a:spcBef>
                <a:spcPts val="0"/>
              </a:spcBef>
            </a:pPr>
            <a:r>
              <a:rPr lang="en-US" dirty="0"/>
              <a:t>End result: uniform concentrations everywhere</a:t>
            </a:r>
          </a:p>
          <a:p>
            <a:pPr lvl="1">
              <a:spcBef>
                <a:spcPts val="0"/>
              </a:spcBef>
            </a:pPr>
            <a:r>
              <a:rPr lang="en-US" dirty="0"/>
              <a:t>Same amount of Na</a:t>
            </a:r>
            <a:r>
              <a:rPr lang="en-US" baseline="30000" dirty="0"/>
              <a:t>+</a:t>
            </a:r>
            <a:r>
              <a:rPr lang="en-US" dirty="0"/>
              <a:t> on inside &amp; outside of cell</a:t>
            </a:r>
          </a:p>
          <a:p>
            <a:r>
              <a:rPr lang="en-US" dirty="0"/>
              <a:t>Drift is caused by voltage</a:t>
            </a:r>
          </a:p>
          <a:p>
            <a:pPr lvl="1">
              <a:spcBef>
                <a:spcPts val="0"/>
              </a:spcBef>
            </a:pPr>
            <a:r>
              <a:rPr lang="en-US" dirty="0"/>
              <a:t>Voltage is caused by separated charges</a:t>
            </a:r>
          </a:p>
          <a:p>
            <a:pPr lvl="1">
              <a:spcBef>
                <a:spcPts val="0"/>
              </a:spcBef>
            </a:pPr>
            <a:r>
              <a:rPr lang="en-US" dirty="0"/>
              <a:t>E.g., lots of Na</a:t>
            </a:r>
            <a:r>
              <a:rPr lang="en-US" baseline="30000" dirty="0"/>
              <a:t>+</a:t>
            </a:r>
            <a:r>
              <a:rPr lang="en-US" dirty="0"/>
              <a:t> inside and lots of Cl</a:t>
            </a:r>
            <a:r>
              <a:rPr lang="en-US" baseline="30000" dirty="0"/>
              <a:t>- </a:t>
            </a:r>
            <a:r>
              <a:rPr lang="en-US" dirty="0"/>
              <a:t>outside</a:t>
            </a:r>
          </a:p>
          <a:p>
            <a:r>
              <a:rPr lang="en-US" dirty="0"/>
              <a:t>But…</a:t>
            </a:r>
          </a:p>
          <a:p>
            <a:pPr lvl="1">
              <a:spcBef>
                <a:spcPts val="0"/>
              </a:spcBef>
            </a:pPr>
            <a:r>
              <a:rPr lang="en-US" dirty="0"/>
              <a:t>If all particles are uniformly distributed, how can we have separated charges?</a:t>
            </a:r>
          </a:p>
        </p:txBody>
      </p:sp>
      <p:sp>
        <p:nvSpPr>
          <p:cNvPr id="4" name="Footer Placeholder 3">
            <a:extLst>
              <a:ext uri="{FF2B5EF4-FFF2-40B4-BE49-F238E27FC236}">
                <a16:creationId xmlns:a16="http://schemas.microsoft.com/office/drawing/2014/main" id="{B965D699-5C69-4508-9391-B3AE60F609C5}"/>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84207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Drift + diffusion = voltage</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980E69F-98DF-4169-82C2-F1C1A62334A5}"/>
              </a:ext>
            </a:extLst>
          </p:cNvPr>
          <p:cNvSpPr txBox="1"/>
          <p:nvPr/>
        </p:nvSpPr>
        <p:spPr>
          <a:xfrm>
            <a:off x="135466" y="2960077"/>
            <a:ext cx="1479448" cy="338554"/>
          </a:xfrm>
          <a:prstGeom prst="rect">
            <a:avLst/>
          </a:prstGeom>
          <a:noFill/>
        </p:spPr>
        <p:txBody>
          <a:bodyPr wrap="square" rtlCol="0">
            <a:spAutoFit/>
          </a:bodyPr>
          <a:lstStyle/>
          <a:p>
            <a:r>
              <a:rPr lang="en-US" sz="1600" dirty="0"/>
              <a:t>Cell membrane</a:t>
            </a:r>
          </a:p>
        </p:txBody>
      </p:sp>
      <p:sp>
        <p:nvSpPr>
          <p:cNvPr id="8" name="TextBox 7">
            <a:extLst>
              <a:ext uri="{FF2B5EF4-FFF2-40B4-BE49-F238E27FC236}">
                <a16:creationId xmlns:a16="http://schemas.microsoft.com/office/drawing/2014/main" id="{DD190AED-213A-4BC4-B8D2-47729A7A82C8}"/>
              </a:ext>
            </a:extLst>
          </p:cNvPr>
          <p:cNvSpPr txBox="1"/>
          <p:nvPr/>
        </p:nvSpPr>
        <p:spPr>
          <a:xfrm>
            <a:off x="2438400" y="3039533"/>
            <a:ext cx="1515534" cy="707886"/>
          </a:xfrm>
          <a:prstGeom prst="rect">
            <a:avLst/>
          </a:prstGeom>
          <a:noFill/>
        </p:spPr>
        <p:txBody>
          <a:bodyPr wrap="square" rtlCol="0">
            <a:spAutoFit/>
          </a:bodyPr>
          <a:lstStyle/>
          <a:p>
            <a:r>
              <a:rPr lang="en-US" sz="2000" dirty="0">
                <a:solidFill>
                  <a:schemeClr val="accent2"/>
                </a:solidFill>
              </a:rPr>
              <a:t>intra-cellular fluid</a:t>
            </a:r>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0" name="TextBox 9">
            <a:extLst>
              <a:ext uri="{FF2B5EF4-FFF2-40B4-BE49-F238E27FC236}">
                <a16:creationId xmlns:a16="http://schemas.microsoft.com/office/drawing/2014/main" id="{39153715-8F49-47C7-AC27-E75C64E5FD07}"/>
              </a:ext>
            </a:extLst>
          </p:cNvPr>
          <p:cNvSpPr txBox="1"/>
          <p:nvPr/>
        </p:nvSpPr>
        <p:spPr>
          <a:xfrm>
            <a:off x="2380488" y="1527725"/>
            <a:ext cx="743712" cy="400110"/>
          </a:xfrm>
          <a:prstGeom prst="rect">
            <a:avLst/>
          </a:prstGeom>
          <a:noFill/>
        </p:spPr>
        <p:txBody>
          <a:bodyPr wrap="square" rtlCol="0">
            <a:spAutoFit/>
          </a:bodyPr>
          <a:lstStyle/>
          <a:p>
            <a:r>
              <a:rPr lang="en-US" sz="2000" dirty="0">
                <a:solidFill>
                  <a:schemeClr val="accent2"/>
                </a:solidFill>
              </a:rPr>
              <a:t>Cell</a:t>
            </a:r>
          </a:p>
        </p:txBody>
      </p:sp>
      <p:cxnSp>
        <p:nvCxnSpPr>
          <p:cNvPr id="12" name="Straight Arrow Connector 11">
            <a:extLst>
              <a:ext uri="{FF2B5EF4-FFF2-40B4-BE49-F238E27FC236}">
                <a16:creationId xmlns:a16="http://schemas.microsoft.com/office/drawing/2014/main" id="{4F3B70CF-BD7A-4132-9DF4-FD32B4F6F87F}"/>
              </a:ext>
            </a:extLst>
          </p:cNvPr>
          <p:cNvCxnSpPr>
            <a:cxnSpLocks/>
          </p:cNvCxnSpPr>
          <p:nvPr/>
        </p:nvCxnSpPr>
        <p:spPr>
          <a:xfrm flipV="1">
            <a:off x="1029809" y="2771178"/>
            <a:ext cx="314359" cy="26835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2AB92BB-F577-49FB-BF7E-9F1A16A9AA08}"/>
              </a:ext>
            </a:extLst>
          </p:cNvPr>
          <p:cNvSpPr txBox="1"/>
          <p:nvPr/>
        </p:nvSpPr>
        <p:spPr>
          <a:xfrm>
            <a:off x="2417064" y="2368973"/>
            <a:ext cx="1103376" cy="400110"/>
          </a:xfrm>
          <a:prstGeom prst="rect">
            <a:avLst/>
          </a:prstGeom>
          <a:noFill/>
        </p:spPr>
        <p:txBody>
          <a:bodyPr wrap="square" rtlCol="0">
            <a:spAutoFit/>
          </a:bodyPr>
          <a:lstStyle/>
          <a:p>
            <a:r>
              <a:rPr lang="en-US" sz="2000" dirty="0">
                <a:solidFill>
                  <a:schemeClr val="accent2"/>
                </a:solidFill>
              </a:rPr>
              <a:t>Protein</a:t>
            </a:r>
          </a:p>
        </p:txBody>
      </p:sp>
      <p:sp>
        <p:nvSpPr>
          <p:cNvPr id="15" name="Content Placeholder 2">
            <a:extLst>
              <a:ext uri="{FF2B5EF4-FFF2-40B4-BE49-F238E27FC236}">
                <a16:creationId xmlns:a16="http://schemas.microsoft.com/office/drawing/2014/main" id="{03022368-2D50-40BE-9A45-FBCE3472A427}"/>
              </a:ext>
            </a:extLst>
          </p:cNvPr>
          <p:cNvSpPr txBox="1">
            <a:spLocks/>
          </p:cNvSpPr>
          <p:nvPr/>
        </p:nvSpPr>
        <p:spPr bwMode="auto">
          <a:xfrm>
            <a:off x="4766735" y="2111755"/>
            <a:ext cx="3951900" cy="1243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Cells make lots of proteins</a:t>
            </a:r>
          </a:p>
          <a:p>
            <a:r>
              <a:rPr lang="en-US" sz="2400" kern="0" dirty="0"/>
              <a:t>Protein </a:t>
            </a:r>
            <a:r>
              <a:rPr lang="en-US" sz="2400" kern="0" dirty="0">
                <a:latin typeface="Times New Roman" panose="02020603050405020304" pitchFamily="18" charset="0"/>
                <a:cs typeface="Times New Roman" panose="02020603050405020304" pitchFamily="18" charset="0"/>
              </a:rPr>
              <a:t>→ big negative piece + small positive piece</a:t>
            </a:r>
            <a:endParaRPr lang="en-US" kern="0" dirty="0"/>
          </a:p>
        </p:txBody>
      </p:sp>
      <p:sp>
        <p:nvSpPr>
          <p:cNvPr id="18" name="Oval 17">
            <a:extLst>
              <a:ext uri="{FF2B5EF4-FFF2-40B4-BE49-F238E27FC236}">
                <a16:creationId xmlns:a16="http://schemas.microsoft.com/office/drawing/2014/main" id="{9C68CD19-C57A-457A-86D6-9F011040AA82}"/>
              </a:ext>
            </a:extLst>
          </p:cNvPr>
          <p:cNvSpPr/>
          <p:nvPr/>
        </p:nvSpPr>
        <p:spPr>
          <a:xfrm>
            <a:off x="2755732" y="2065816"/>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19" name="Oval 18">
            <a:extLst>
              <a:ext uri="{FF2B5EF4-FFF2-40B4-BE49-F238E27FC236}">
                <a16:creationId xmlns:a16="http://schemas.microsoft.com/office/drawing/2014/main" id="{CDC6521E-6382-4AC3-A664-4CC24E21B37E}"/>
              </a:ext>
            </a:extLst>
          </p:cNvPr>
          <p:cNvSpPr/>
          <p:nvPr/>
        </p:nvSpPr>
        <p:spPr>
          <a:xfrm>
            <a:off x="2981145" y="2744311"/>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0" name="Content Placeholder 19">
            <a:extLst>
              <a:ext uri="{FF2B5EF4-FFF2-40B4-BE49-F238E27FC236}">
                <a16:creationId xmlns:a16="http://schemas.microsoft.com/office/drawing/2014/main" id="{C87E99D3-54A5-4972-AD31-62747615FC9D}"/>
              </a:ext>
            </a:extLst>
          </p:cNvPr>
          <p:cNvSpPr>
            <a:spLocks noGrp="1"/>
          </p:cNvSpPr>
          <p:nvPr>
            <p:ph idx="1"/>
          </p:nvPr>
        </p:nvSpPr>
        <p:spPr>
          <a:xfrm>
            <a:off x="685800" y="4433218"/>
            <a:ext cx="7772400" cy="1662781"/>
          </a:xfrm>
        </p:spPr>
        <p:txBody>
          <a:bodyPr/>
          <a:lstStyle/>
          <a:p>
            <a:endParaRPr lang="en-US"/>
          </a:p>
        </p:txBody>
      </p:sp>
    </p:spTree>
    <p:extLst>
      <p:ext uri="{BB962C8B-B14F-4D97-AF65-F5344CB8AC3E}">
        <p14:creationId xmlns:p14="http://schemas.microsoft.com/office/powerpoint/2010/main" val="59987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animEffect transition="in" filter="fade">
                                      <p:cBhvr>
                                        <p:cTn id="15" dur="500"/>
                                        <p:tgtEl>
                                          <p:spTgt spid="1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14"/>
                                        </p:tgtEl>
                                      </p:cBhvr>
                                    </p:animEffect>
                                    <p:set>
                                      <p:cBhvr>
                                        <p:cTn id="20" dur="1" fill="hold">
                                          <p:stCondLst>
                                            <p:cond delay="499"/>
                                          </p:stCondLst>
                                        </p:cTn>
                                        <p:tgtEl>
                                          <p:spTgt spid="14"/>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7128F-8E9B-48BC-A8E8-FE3CF2B4CF55}"/>
              </a:ext>
            </a:extLst>
          </p:cNvPr>
          <p:cNvSpPr>
            <a:spLocks noGrp="1"/>
          </p:cNvSpPr>
          <p:nvPr>
            <p:ph type="title"/>
          </p:nvPr>
        </p:nvSpPr>
        <p:spPr/>
        <p:txBody>
          <a:bodyPr/>
          <a:lstStyle/>
          <a:p>
            <a:r>
              <a:rPr lang="en-US" dirty="0"/>
              <a:t>In the news…</a:t>
            </a:r>
          </a:p>
        </p:txBody>
      </p:sp>
      <p:sp>
        <p:nvSpPr>
          <p:cNvPr id="3" name="Content Placeholder 2">
            <a:extLst>
              <a:ext uri="{FF2B5EF4-FFF2-40B4-BE49-F238E27FC236}">
                <a16:creationId xmlns:a16="http://schemas.microsoft.com/office/drawing/2014/main" id="{34549BC1-367D-4CEE-AF67-810891D8CF09}"/>
              </a:ext>
            </a:extLst>
          </p:cNvPr>
          <p:cNvSpPr>
            <a:spLocks noGrp="1"/>
          </p:cNvSpPr>
          <p:nvPr>
            <p:ph idx="1"/>
          </p:nvPr>
        </p:nvSpPr>
        <p:spPr/>
        <p:txBody>
          <a:bodyPr/>
          <a:lstStyle/>
          <a:p>
            <a:r>
              <a:rPr lang="en-US" dirty="0">
                <a:hlinkClick r:id="rId3"/>
              </a:rPr>
              <a:t>https://spectrum.ieee.org/using-weak-electric-fields-to-make-viruskilling-face-masks</a:t>
            </a:r>
            <a:r>
              <a:rPr lang="en-US" dirty="0"/>
              <a:t> </a:t>
            </a:r>
          </a:p>
          <a:p>
            <a:r>
              <a:rPr lang="en-US" dirty="0"/>
              <a:t>How do N95 masks use electrets?</a:t>
            </a:r>
          </a:p>
          <a:p>
            <a:r>
              <a:rPr lang="en-US" dirty="0"/>
              <a:t>You can:</a:t>
            </a:r>
          </a:p>
          <a:p>
            <a:pPr lvl="1">
              <a:spcBef>
                <a:spcPts val="0"/>
              </a:spcBef>
            </a:pPr>
            <a:r>
              <a:rPr lang="en-US" dirty="0"/>
              <a:t>Do a very brief read, and then chat about it with me during office hours</a:t>
            </a:r>
          </a:p>
          <a:p>
            <a:pPr lvl="1">
              <a:spcBef>
                <a:spcPts val="0"/>
              </a:spcBef>
            </a:pPr>
            <a:r>
              <a:rPr lang="en-US" dirty="0"/>
              <a:t>Do a more detailed read, and then talk about it for the quiz on this unit</a:t>
            </a:r>
          </a:p>
          <a:p>
            <a:pPr lvl="1">
              <a:spcBef>
                <a:spcPts val="0"/>
              </a:spcBef>
            </a:pPr>
            <a:r>
              <a:rPr lang="en-US" dirty="0"/>
              <a:t>Ignore it </a:t>
            </a:r>
            <a:r>
              <a:rPr lang="en-US" dirty="0">
                <a:sym typeface="Wingdings" panose="05000000000000000000" pitchFamily="2" charset="2"/>
              </a:rPr>
              <a:t></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AAAF61B5-F4B4-43FC-82FA-30489D68C146}"/>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1528248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Drift + diffusion = voltage</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03022368-2D50-40BE-9A45-FBCE3472A427}"/>
              </a:ext>
            </a:extLst>
          </p:cNvPr>
          <p:cNvSpPr txBox="1">
            <a:spLocks/>
          </p:cNvSpPr>
          <p:nvPr/>
        </p:nvSpPr>
        <p:spPr bwMode="auto">
          <a:xfrm>
            <a:off x="4766735" y="1527049"/>
            <a:ext cx="3951900" cy="153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Cell interior is charge neutral</a:t>
            </a:r>
          </a:p>
          <a:p>
            <a:r>
              <a:rPr lang="en-US" sz="2400" kern="0" dirty="0"/>
              <a:t>So is the ECF</a:t>
            </a:r>
          </a:p>
        </p:txBody>
      </p:sp>
      <p:sp>
        <p:nvSpPr>
          <p:cNvPr id="18" name="Oval 17">
            <a:extLst>
              <a:ext uri="{FF2B5EF4-FFF2-40B4-BE49-F238E27FC236}">
                <a16:creationId xmlns:a16="http://schemas.microsoft.com/office/drawing/2014/main" id="{9C68CD19-C57A-457A-86D6-9F011040AA82}"/>
              </a:ext>
            </a:extLst>
          </p:cNvPr>
          <p:cNvSpPr/>
          <p:nvPr/>
        </p:nvSpPr>
        <p:spPr>
          <a:xfrm>
            <a:off x="3286084" y="1892080"/>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19" name="Oval 18">
            <a:extLst>
              <a:ext uri="{FF2B5EF4-FFF2-40B4-BE49-F238E27FC236}">
                <a16:creationId xmlns:a16="http://schemas.microsoft.com/office/drawing/2014/main" id="{CDC6521E-6382-4AC3-A664-4CC24E21B37E}"/>
              </a:ext>
            </a:extLst>
          </p:cNvPr>
          <p:cNvSpPr/>
          <p:nvPr/>
        </p:nvSpPr>
        <p:spPr>
          <a:xfrm>
            <a:off x="2981145" y="2744311"/>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0" name="Content Placeholder 19">
            <a:extLst>
              <a:ext uri="{FF2B5EF4-FFF2-40B4-BE49-F238E27FC236}">
                <a16:creationId xmlns:a16="http://schemas.microsoft.com/office/drawing/2014/main" id="{C87E99D3-54A5-4972-AD31-62747615FC9D}"/>
              </a:ext>
            </a:extLst>
          </p:cNvPr>
          <p:cNvSpPr>
            <a:spLocks noGrp="1"/>
          </p:cNvSpPr>
          <p:nvPr>
            <p:ph idx="1"/>
          </p:nvPr>
        </p:nvSpPr>
        <p:spPr>
          <a:xfrm>
            <a:off x="685800" y="4433218"/>
            <a:ext cx="8211312" cy="1891381"/>
          </a:xfrm>
        </p:spPr>
        <p:txBody>
          <a:bodyPr/>
          <a:lstStyle/>
          <a:p>
            <a:r>
              <a:rPr lang="en-US" sz="2800" kern="0" dirty="0"/>
              <a:t>Any voltage?</a:t>
            </a:r>
          </a:p>
          <a:p>
            <a:r>
              <a:rPr lang="en-US" sz="2800" kern="0" dirty="0"/>
              <a:t>Any diffusion across the cell membrane?</a:t>
            </a:r>
          </a:p>
          <a:p>
            <a:pPr lvl="1">
              <a:spcBef>
                <a:spcPts val="0"/>
              </a:spcBef>
            </a:pPr>
            <a:r>
              <a:rPr lang="en-US" dirty="0"/>
              <a:t>Assume P</a:t>
            </a:r>
            <a:r>
              <a:rPr lang="en-US" baseline="30000" dirty="0"/>
              <a:t>+</a:t>
            </a:r>
            <a:r>
              <a:rPr lang="en-US" dirty="0"/>
              <a:t> can get through the membrane, but P</a:t>
            </a:r>
            <a:r>
              <a:rPr lang="en-US" baseline="30000" dirty="0"/>
              <a:t>-</a:t>
            </a:r>
            <a:r>
              <a:rPr lang="en-US" dirty="0"/>
              <a:t> is too big</a:t>
            </a:r>
            <a:endParaRPr lang="en-US" kern="0" dirty="0"/>
          </a:p>
          <a:p>
            <a:endParaRPr lang="en-US" dirty="0"/>
          </a:p>
        </p:txBody>
      </p:sp>
      <p:sp>
        <p:nvSpPr>
          <p:cNvPr id="16" name="Oval 15">
            <a:extLst>
              <a:ext uri="{FF2B5EF4-FFF2-40B4-BE49-F238E27FC236}">
                <a16:creationId xmlns:a16="http://schemas.microsoft.com/office/drawing/2014/main" id="{B2785A29-3842-4D02-9456-5AC6097206EC}"/>
              </a:ext>
            </a:extLst>
          </p:cNvPr>
          <p:cNvSpPr/>
          <p:nvPr/>
        </p:nvSpPr>
        <p:spPr>
          <a:xfrm>
            <a:off x="3158017" y="2911850"/>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17" name="Oval 16">
            <a:extLst>
              <a:ext uri="{FF2B5EF4-FFF2-40B4-BE49-F238E27FC236}">
                <a16:creationId xmlns:a16="http://schemas.microsoft.com/office/drawing/2014/main" id="{D04237A7-BBF5-4789-9054-A1EA7093C810}"/>
              </a:ext>
            </a:extLst>
          </p:cNvPr>
          <p:cNvSpPr/>
          <p:nvPr/>
        </p:nvSpPr>
        <p:spPr>
          <a:xfrm>
            <a:off x="1882077" y="2609883"/>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21" name="Oval 20">
            <a:extLst>
              <a:ext uri="{FF2B5EF4-FFF2-40B4-BE49-F238E27FC236}">
                <a16:creationId xmlns:a16="http://schemas.microsoft.com/office/drawing/2014/main" id="{D7D55452-5E11-41FD-BE66-ACFCE8D06BA1}"/>
              </a:ext>
            </a:extLst>
          </p:cNvPr>
          <p:cNvSpPr/>
          <p:nvPr/>
        </p:nvSpPr>
        <p:spPr>
          <a:xfrm>
            <a:off x="1903817" y="1927835"/>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22" name="Oval 21">
            <a:extLst>
              <a:ext uri="{FF2B5EF4-FFF2-40B4-BE49-F238E27FC236}">
                <a16:creationId xmlns:a16="http://schemas.microsoft.com/office/drawing/2014/main" id="{0DE38B35-CEBD-4A33-A4F5-49A9F76BC43F}"/>
              </a:ext>
            </a:extLst>
          </p:cNvPr>
          <p:cNvSpPr/>
          <p:nvPr/>
        </p:nvSpPr>
        <p:spPr>
          <a:xfrm>
            <a:off x="3846777" y="2668111"/>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3" name="Oval 22">
            <a:extLst>
              <a:ext uri="{FF2B5EF4-FFF2-40B4-BE49-F238E27FC236}">
                <a16:creationId xmlns:a16="http://schemas.microsoft.com/office/drawing/2014/main" id="{478FB46E-1E2C-4C41-874D-424BC4B6F732}"/>
              </a:ext>
            </a:extLst>
          </p:cNvPr>
          <p:cNvSpPr/>
          <p:nvPr/>
        </p:nvSpPr>
        <p:spPr>
          <a:xfrm>
            <a:off x="2600145" y="2445607"/>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4" name="Oval 23">
            <a:extLst>
              <a:ext uri="{FF2B5EF4-FFF2-40B4-BE49-F238E27FC236}">
                <a16:creationId xmlns:a16="http://schemas.microsoft.com/office/drawing/2014/main" id="{49B5A8F0-5FB0-4313-ACA6-3825887E2B3D}"/>
              </a:ext>
            </a:extLst>
          </p:cNvPr>
          <p:cNvSpPr/>
          <p:nvPr/>
        </p:nvSpPr>
        <p:spPr>
          <a:xfrm>
            <a:off x="2761784" y="1672749"/>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Tree>
    <p:extLst>
      <p:ext uri="{BB962C8B-B14F-4D97-AF65-F5344CB8AC3E}">
        <p14:creationId xmlns:p14="http://schemas.microsoft.com/office/powerpoint/2010/main" val="225701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animEffect transition="in" filter="fade">
                                      <p:cBhvr>
                                        <p:cTn id="15"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Drift + diffusion = voltage</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03022368-2D50-40BE-9A45-FBCE3472A427}"/>
              </a:ext>
            </a:extLst>
          </p:cNvPr>
          <p:cNvSpPr txBox="1">
            <a:spLocks/>
          </p:cNvSpPr>
          <p:nvPr/>
        </p:nvSpPr>
        <p:spPr bwMode="auto">
          <a:xfrm>
            <a:off x="5056463" y="1603248"/>
            <a:ext cx="3951900" cy="153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P</a:t>
            </a:r>
            <a:r>
              <a:rPr lang="en-US" sz="2400" kern="0" baseline="30000" dirty="0"/>
              <a:t>+</a:t>
            </a:r>
            <a:r>
              <a:rPr lang="en-US" sz="2400" kern="0" dirty="0"/>
              <a:t> diffuses out of the cell</a:t>
            </a:r>
          </a:p>
          <a:p>
            <a:r>
              <a:rPr lang="en-US" sz="2400" kern="0" dirty="0"/>
              <a:t>Is there any voltage?</a:t>
            </a:r>
          </a:p>
          <a:p>
            <a:pPr lvl="1">
              <a:spcBef>
                <a:spcPts val="0"/>
              </a:spcBef>
            </a:pPr>
            <a:r>
              <a:rPr lang="en-US" sz="2000" kern="0" dirty="0"/>
              <a:t>ICF is negative, ECF is positive</a:t>
            </a:r>
          </a:p>
          <a:p>
            <a:pPr lvl="1"/>
            <a:endParaRPr lang="en-US" sz="2000" kern="0" dirty="0"/>
          </a:p>
        </p:txBody>
      </p:sp>
      <p:sp>
        <p:nvSpPr>
          <p:cNvPr id="18" name="Oval 17">
            <a:extLst>
              <a:ext uri="{FF2B5EF4-FFF2-40B4-BE49-F238E27FC236}">
                <a16:creationId xmlns:a16="http://schemas.microsoft.com/office/drawing/2014/main" id="{9C68CD19-C57A-457A-86D6-9F011040AA82}"/>
              </a:ext>
            </a:extLst>
          </p:cNvPr>
          <p:cNvSpPr/>
          <p:nvPr/>
        </p:nvSpPr>
        <p:spPr>
          <a:xfrm>
            <a:off x="3286084" y="1892080"/>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19" name="Oval 18">
            <a:extLst>
              <a:ext uri="{FF2B5EF4-FFF2-40B4-BE49-F238E27FC236}">
                <a16:creationId xmlns:a16="http://schemas.microsoft.com/office/drawing/2014/main" id="{CDC6521E-6382-4AC3-A664-4CC24E21B37E}"/>
              </a:ext>
            </a:extLst>
          </p:cNvPr>
          <p:cNvSpPr/>
          <p:nvPr/>
        </p:nvSpPr>
        <p:spPr>
          <a:xfrm>
            <a:off x="2981145" y="2744311"/>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0" name="Content Placeholder 19">
            <a:extLst>
              <a:ext uri="{FF2B5EF4-FFF2-40B4-BE49-F238E27FC236}">
                <a16:creationId xmlns:a16="http://schemas.microsoft.com/office/drawing/2014/main" id="{C87E99D3-54A5-4972-AD31-62747615FC9D}"/>
              </a:ext>
            </a:extLst>
          </p:cNvPr>
          <p:cNvSpPr>
            <a:spLocks noGrp="1"/>
          </p:cNvSpPr>
          <p:nvPr>
            <p:ph idx="1"/>
          </p:nvPr>
        </p:nvSpPr>
        <p:spPr>
          <a:xfrm>
            <a:off x="685800" y="4433218"/>
            <a:ext cx="8458200" cy="1891381"/>
          </a:xfrm>
        </p:spPr>
        <p:txBody>
          <a:bodyPr/>
          <a:lstStyle/>
          <a:p>
            <a:r>
              <a:rPr lang="en-US" sz="2800" kern="0" dirty="0"/>
              <a:t>Which direction does P</a:t>
            </a:r>
            <a:r>
              <a:rPr lang="en-US" baseline="30000" dirty="0"/>
              <a:t>+</a:t>
            </a:r>
            <a:r>
              <a:rPr lang="en-US" sz="2800" kern="0" dirty="0"/>
              <a:t> diffuse?</a:t>
            </a:r>
          </a:p>
          <a:p>
            <a:r>
              <a:rPr lang="en-US" dirty="0"/>
              <a:t>Which direction does it drift?</a:t>
            </a:r>
          </a:p>
          <a:p>
            <a:r>
              <a:rPr lang="en-US" kern="0" dirty="0"/>
              <a:t>With only one P</a:t>
            </a:r>
            <a:r>
              <a:rPr lang="en-US" baseline="30000" dirty="0"/>
              <a:t>+</a:t>
            </a:r>
            <a:r>
              <a:rPr lang="en-US" kern="0" dirty="0"/>
              <a:t> outside, </a:t>
            </a:r>
            <a:r>
              <a:rPr lang="en-US" i="1" kern="0" dirty="0"/>
              <a:t>V</a:t>
            </a:r>
            <a:r>
              <a:rPr lang="en-US" kern="0" dirty="0"/>
              <a:t> is small: diffusion &gt; drift</a:t>
            </a:r>
          </a:p>
          <a:p>
            <a:endParaRPr lang="en-US" dirty="0"/>
          </a:p>
        </p:txBody>
      </p:sp>
      <p:sp>
        <p:nvSpPr>
          <p:cNvPr id="16" name="Oval 15">
            <a:extLst>
              <a:ext uri="{FF2B5EF4-FFF2-40B4-BE49-F238E27FC236}">
                <a16:creationId xmlns:a16="http://schemas.microsoft.com/office/drawing/2014/main" id="{B2785A29-3842-4D02-9456-5AC6097206EC}"/>
              </a:ext>
            </a:extLst>
          </p:cNvPr>
          <p:cNvSpPr/>
          <p:nvPr/>
        </p:nvSpPr>
        <p:spPr>
          <a:xfrm>
            <a:off x="3158017" y="2911850"/>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17" name="Oval 16">
            <a:extLst>
              <a:ext uri="{FF2B5EF4-FFF2-40B4-BE49-F238E27FC236}">
                <a16:creationId xmlns:a16="http://schemas.microsoft.com/office/drawing/2014/main" id="{D04237A7-BBF5-4789-9054-A1EA7093C810}"/>
              </a:ext>
            </a:extLst>
          </p:cNvPr>
          <p:cNvSpPr/>
          <p:nvPr/>
        </p:nvSpPr>
        <p:spPr>
          <a:xfrm>
            <a:off x="1882077" y="2609883"/>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21" name="Oval 20">
            <a:extLst>
              <a:ext uri="{FF2B5EF4-FFF2-40B4-BE49-F238E27FC236}">
                <a16:creationId xmlns:a16="http://schemas.microsoft.com/office/drawing/2014/main" id="{D7D55452-5E11-41FD-BE66-ACFCE8D06BA1}"/>
              </a:ext>
            </a:extLst>
          </p:cNvPr>
          <p:cNvSpPr/>
          <p:nvPr/>
        </p:nvSpPr>
        <p:spPr>
          <a:xfrm>
            <a:off x="1903817" y="1927835"/>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22" name="Oval 21">
            <a:extLst>
              <a:ext uri="{FF2B5EF4-FFF2-40B4-BE49-F238E27FC236}">
                <a16:creationId xmlns:a16="http://schemas.microsoft.com/office/drawing/2014/main" id="{0DE38B35-CEBD-4A33-A4F5-49A9F76BC43F}"/>
              </a:ext>
            </a:extLst>
          </p:cNvPr>
          <p:cNvSpPr/>
          <p:nvPr/>
        </p:nvSpPr>
        <p:spPr>
          <a:xfrm>
            <a:off x="3846777" y="2668111"/>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3" name="Oval 22">
            <a:extLst>
              <a:ext uri="{FF2B5EF4-FFF2-40B4-BE49-F238E27FC236}">
                <a16:creationId xmlns:a16="http://schemas.microsoft.com/office/drawing/2014/main" id="{478FB46E-1E2C-4C41-874D-424BC4B6F732}"/>
              </a:ext>
            </a:extLst>
          </p:cNvPr>
          <p:cNvSpPr/>
          <p:nvPr/>
        </p:nvSpPr>
        <p:spPr>
          <a:xfrm>
            <a:off x="2600145" y="2445607"/>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4" name="Oval 23">
            <a:extLst>
              <a:ext uri="{FF2B5EF4-FFF2-40B4-BE49-F238E27FC236}">
                <a16:creationId xmlns:a16="http://schemas.microsoft.com/office/drawing/2014/main" id="{49B5A8F0-5FB0-4313-ACA6-3825887E2B3D}"/>
              </a:ext>
            </a:extLst>
          </p:cNvPr>
          <p:cNvSpPr/>
          <p:nvPr/>
        </p:nvSpPr>
        <p:spPr>
          <a:xfrm>
            <a:off x="2761784" y="1672749"/>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Tree>
    <p:extLst>
      <p:ext uri="{BB962C8B-B14F-4D97-AF65-F5344CB8AC3E}">
        <p14:creationId xmlns:p14="http://schemas.microsoft.com/office/powerpoint/2010/main" val="124473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2.77778E-6 -1.11111E-6 L 0.08091 -0.00393 " pathEditMode="relative" rAng="0" ptsTypes="AA">
                                      <p:cBhvr>
                                        <p:cTn id="11" dur="2000" fill="hold"/>
                                        <p:tgtEl>
                                          <p:spTgt spid="22"/>
                                        </p:tgtEl>
                                        <p:attrNameLst>
                                          <p:attrName>ppt_x</p:attrName>
                                          <p:attrName>ppt_y</p:attrName>
                                        </p:attrNameLst>
                                      </p:cBhvr>
                                      <p:rCtr x="4045" y="-208"/>
                                    </p:animMotion>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fade">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animEffect transition="in" filter="fade">
                                      <p:cBhvr>
                                        <p:cTn id="21" dur="500"/>
                                        <p:tgtEl>
                                          <p:spTgt spid="1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5">
                                            <p:txEl>
                                              <p:pRg st="2" end="2"/>
                                            </p:txEl>
                                          </p:spTgt>
                                        </p:tgtEl>
                                        <p:attrNameLst>
                                          <p:attrName>style.visibility</p:attrName>
                                        </p:attrNameLst>
                                      </p:cBhvr>
                                      <p:to>
                                        <p:strVal val="visible"/>
                                      </p:to>
                                    </p:set>
                                    <p:animEffect transition="in" filter="fade">
                                      <p:cBhvr>
                                        <p:cTn id="26" dur="500"/>
                                        <p:tgtEl>
                                          <p:spTgt spid="1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0">
                                            <p:txEl>
                                              <p:pRg st="2" end="2"/>
                                            </p:txEl>
                                          </p:spTgt>
                                        </p:tgtEl>
                                        <p:attrNameLst>
                                          <p:attrName>style.visibility</p:attrName>
                                        </p:attrNameLst>
                                      </p:cBhvr>
                                      <p:to>
                                        <p:strVal val="visible"/>
                                      </p:to>
                                    </p:set>
                                    <p:animEffect transition="in" filter="fade">
                                      <p:cBhvr>
                                        <p:cTn id="3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Drift + diffusion = voltage</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03022368-2D50-40BE-9A45-FBCE3472A427}"/>
              </a:ext>
            </a:extLst>
          </p:cNvPr>
          <p:cNvSpPr txBox="1">
            <a:spLocks/>
          </p:cNvSpPr>
          <p:nvPr/>
        </p:nvSpPr>
        <p:spPr bwMode="auto">
          <a:xfrm>
            <a:off x="5056463" y="1603248"/>
            <a:ext cx="3951900" cy="153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More P</a:t>
            </a:r>
            <a:r>
              <a:rPr lang="en-US" sz="2400" kern="0" baseline="30000" dirty="0"/>
              <a:t>+</a:t>
            </a:r>
            <a:r>
              <a:rPr lang="en-US" sz="2400" kern="0" dirty="0"/>
              <a:t> diffuses out</a:t>
            </a:r>
          </a:p>
          <a:p>
            <a:r>
              <a:rPr lang="en-US" sz="2400" kern="0" dirty="0"/>
              <a:t>More separated charge</a:t>
            </a:r>
          </a:p>
          <a:p>
            <a:r>
              <a:rPr lang="en-US" sz="2400" kern="0" dirty="0"/>
              <a:t>More voltage</a:t>
            </a:r>
            <a:endParaRPr lang="en-US" sz="2000" kern="0" dirty="0"/>
          </a:p>
          <a:p>
            <a:pPr lvl="1"/>
            <a:endParaRPr lang="en-US" sz="2000" kern="0" dirty="0"/>
          </a:p>
        </p:txBody>
      </p:sp>
      <p:sp>
        <p:nvSpPr>
          <p:cNvPr id="18" name="Oval 17">
            <a:extLst>
              <a:ext uri="{FF2B5EF4-FFF2-40B4-BE49-F238E27FC236}">
                <a16:creationId xmlns:a16="http://schemas.microsoft.com/office/drawing/2014/main" id="{9C68CD19-C57A-457A-86D6-9F011040AA82}"/>
              </a:ext>
            </a:extLst>
          </p:cNvPr>
          <p:cNvSpPr/>
          <p:nvPr/>
        </p:nvSpPr>
        <p:spPr>
          <a:xfrm>
            <a:off x="3286084" y="1892080"/>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19" name="Oval 18">
            <a:extLst>
              <a:ext uri="{FF2B5EF4-FFF2-40B4-BE49-F238E27FC236}">
                <a16:creationId xmlns:a16="http://schemas.microsoft.com/office/drawing/2014/main" id="{CDC6521E-6382-4AC3-A664-4CC24E21B37E}"/>
              </a:ext>
            </a:extLst>
          </p:cNvPr>
          <p:cNvSpPr/>
          <p:nvPr/>
        </p:nvSpPr>
        <p:spPr>
          <a:xfrm>
            <a:off x="2981145" y="2744311"/>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0" name="Content Placeholder 19">
            <a:extLst>
              <a:ext uri="{FF2B5EF4-FFF2-40B4-BE49-F238E27FC236}">
                <a16:creationId xmlns:a16="http://schemas.microsoft.com/office/drawing/2014/main" id="{C87E99D3-54A5-4972-AD31-62747615FC9D}"/>
              </a:ext>
            </a:extLst>
          </p:cNvPr>
          <p:cNvSpPr>
            <a:spLocks noGrp="1"/>
          </p:cNvSpPr>
          <p:nvPr>
            <p:ph idx="1"/>
          </p:nvPr>
        </p:nvSpPr>
        <p:spPr>
          <a:xfrm>
            <a:off x="685800" y="4433219"/>
            <a:ext cx="7114032" cy="1738982"/>
          </a:xfrm>
        </p:spPr>
        <p:txBody>
          <a:bodyPr/>
          <a:lstStyle/>
          <a:p>
            <a:r>
              <a:rPr lang="en-US" sz="2800" kern="0" dirty="0"/>
              <a:t>Eventually we reach equilibrium</a:t>
            </a:r>
          </a:p>
          <a:p>
            <a:pPr lvl="1">
              <a:spcBef>
                <a:spcPts val="0"/>
              </a:spcBef>
            </a:pPr>
            <a:r>
              <a:rPr lang="en-US" dirty="0"/>
              <a:t>All the P</a:t>
            </a:r>
            <a:r>
              <a:rPr lang="en-US" baseline="30000" dirty="0"/>
              <a:t>-</a:t>
            </a:r>
            <a:r>
              <a:rPr lang="en-US" dirty="0"/>
              <a:t> is still stuck inside</a:t>
            </a:r>
          </a:p>
          <a:p>
            <a:pPr lvl="1">
              <a:spcBef>
                <a:spcPts val="0"/>
              </a:spcBef>
            </a:pPr>
            <a:r>
              <a:rPr lang="en-US" kern="0" dirty="0"/>
              <a:t>Diffusion current out = drift current in</a:t>
            </a:r>
          </a:p>
          <a:p>
            <a:r>
              <a:rPr lang="en-US" dirty="0"/>
              <a:t>Next question – what is </a:t>
            </a:r>
            <a:r>
              <a:rPr lang="en-US" i="1" dirty="0"/>
              <a:t>V</a:t>
            </a:r>
            <a:r>
              <a:rPr lang="en-US" dirty="0"/>
              <a:t> at that point?</a:t>
            </a:r>
            <a:r>
              <a:rPr lang="en-US" sz="2800" kern="0" dirty="0"/>
              <a:t> </a:t>
            </a:r>
          </a:p>
          <a:p>
            <a:pPr lvl="1"/>
            <a:endParaRPr lang="en-US" kern="0" dirty="0"/>
          </a:p>
          <a:p>
            <a:endParaRPr lang="en-US" dirty="0"/>
          </a:p>
        </p:txBody>
      </p:sp>
      <p:sp>
        <p:nvSpPr>
          <p:cNvPr id="16" name="Oval 15">
            <a:extLst>
              <a:ext uri="{FF2B5EF4-FFF2-40B4-BE49-F238E27FC236}">
                <a16:creationId xmlns:a16="http://schemas.microsoft.com/office/drawing/2014/main" id="{B2785A29-3842-4D02-9456-5AC6097206EC}"/>
              </a:ext>
            </a:extLst>
          </p:cNvPr>
          <p:cNvSpPr/>
          <p:nvPr/>
        </p:nvSpPr>
        <p:spPr>
          <a:xfrm>
            <a:off x="3158017" y="2911850"/>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17" name="Oval 16">
            <a:extLst>
              <a:ext uri="{FF2B5EF4-FFF2-40B4-BE49-F238E27FC236}">
                <a16:creationId xmlns:a16="http://schemas.microsoft.com/office/drawing/2014/main" id="{D04237A7-BBF5-4789-9054-A1EA7093C810}"/>
              </a:ext>
            </a:extLst>
          </p:cNvPr>
          <p:cNvSpPr/>
          <p:nvPr/>
        </p:nvSpPr>
        <p:spPr>
          <a:xfrm>
            <a:off x="1882077" y="2609883"/>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21" name="Oval 20">
            <a:extLst>
              <a:ext uri="{FF2B5EF4-FFF2-40B4-BE49-F238E27FC236}">
                <a16:creationId xmlns:a16="http://schemas.microsoft.com/office/drawing/2014/main" id="{D7D55452-5E11-41FD-BE66-ACFCE8D06BA1}"/>
              </a:ext>
            </a:extLst>
          </p:cNvPr>
          <p:cNvSpPr/>
          <p:nvPr/>
        </p:nvSpPr>
        <p:spPr>
          <a:xfrm>
            <a:off x="1903817" y="1927835"/>
            <a:ext cx="703071" cy="658367"/>
          </a:xfrm>
          <a:prstGeom prst="ellipse">
            <a:avLst/>
          </a:prstGeom>
          <a:no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t>
            </a:r>
            <a:r>
              <a:rPr lang="en-US" baseline="30000" dirty="0">
                <a:solidFill>
                  <a:schemeClr val="tx1"/>
                </a:solidFill>
              </a:rPr>
              <a:t>-</a:t>
            </a:r>
            <a:endParaRPr lang="en-US" dirty="0">
              <a:solidFill>
                <a:schemeClr val="tx1"/>
              </a:solidFill>
            </a:endParaRPr>
          </a:p>
        </p:txBody>
      </p:sp>
      <p:sp>
        <p:nvSpPr>
          <p:cNvPr id="22" name="Oval 21">
            <a:extLst>
              <a:ext uri="{FF2B5EF4-FFF2-40B4-BE49-F238E27FC236}">
                <a16:creationId xmlns:a16="http://schemas.microsoft.com/office/drawing/2014/main" id="{0DE38B35-CEBD-4A33-A4F5-49A9F76BC43F}"/>
              </a:ext>
            </a:extLst>
          </p:cNvPr>
          <p:cNvSpPr/>
          <p:nvPr/>
        </p:nvSpPr>
        <p:spPr>
          <a:xfrm>
            <a:off x="4584534" y="2636938"/>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3" name="Oval 22">
            <a:extLst>
              <a:ext uri="{FF2B5EF4-FFF2-40B4-BE49-F238E27FC236}">
                <a16:creationId xmlns:a16="http://schemas.microsoft.com/office/drawing/2014/main" id="{478FB46E-1E2C-4C41-874D-424BC4B6F732}"/>
              </a:ext>
            </a:extLst>
          </p:cNvPr>
          <p:cNvSpPr/>
          <p:nvPr/>
        </p:nvSpPr>
        <p:spPr>
          <a:xfrm>
            <a:off x="2600145" y="2445607"/>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
        <p:nvSpPr>
          <p:cNvPr id="24" name="Oval 23">
            <a:extLst>
              <a:ext uri="{FF2B5EF4-FFF2-40B4-BE49-F238E27FC236}">
                <a16:creationId xmlns:a16="http://schemas.microsoft.com/office/drawing/2014/main" id="{49B5A8F0-5FB0-4313-ACA6-3825887E2B3D}"/>
              </a:ext>
            </a:extLst>
          </p:cNvPr>
          <p:cNvSpPr/>
          <p:nvPr/>
        </p:nvSpPr>
        <p:spPr>
          <a:xfrm>
            <a:off x="2761784" y="1672749"/>
            <a:ext cx="302054" cy="389513"/>
          </a:xfrm>
          <a:prstGeom prst="ellipse">
            <a:avLst/>
          </a:prstGeom>
          <a:noFill/>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spAutoFit/>
          </a:bodyPr>
          <a:lstStyle/>
          <a:p>
            <a:pPr algn="ctr"/>
            <a:r>
              <a:rPr lang="en-US" sz="1800" dirty="0">
                <a:solidFill>
                  <a:srgbClr val="FF0000"/>
                </a:solidFill>
              </a:rPr>
              <a:t>P</a:t>
            </a:r>
            <a:r>
              <a:rPr lang="en-US" sz="1800" baseline="30000" dirty="0">
                <a:solidFill>
                  <a:srgbClr val="FF0000"/>
                </a:solidFill>
              </a:rPr>
              <a:t>+</a:t>
            </a:r>
            <a:endParaRPr lang="en-US" sz="1800" dirty="0">
              <a:solidFill>
                <a:srgbClr val="FF0000"/>
              </a:solidFill>
            </a:endParaRPr>
          </a:p>
        </p:txBody>
      </p:sp>
    </p:spTree>
    <p:extLst>
      <p:ext uri="{BB962C8B-B14F-4D97-AF65-F5344CB8AC3E}">
        <p14:creationId xmlns:p14="http://schemas.microsoft.com/office/powerpoint/2010/main" val="110292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61111E-6 -2.22222E-6 L 0.16024 -0.00393 " pathEditMode="relative" rAng="0" ptsTypes="AA">
                                      <p:cBhvr>
                                        <p:cTn id="6" dur="2000" fill="hold"/>
                                        <p:tgtEl>
                                          <p:spTgt spid="24"/>
                                        </p:tgtEl>
                                        <p:attrNameLst>
                                          <p:attrName>ppt_x</p:attrName>
                                          <p:attrName>ppt_y</p:attrName>
                                        </p:attrNameLst>
                                      </p:cBhvr>
                                      <p:rCtr x="8003" y="-208"/>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500"/>
                                        <p:tgtEl>
                                          <p:spTgt spid="20">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0">
                                            <p:txEl>
                                              <p:pRg st="1" end="1"/>
                                            </p:txEl>
                                          </p:spTgt>
                                        </p:tgtEl>
                                        <p:attrNameLst>
                                          <p:attrName>style.visibility</p:attrName>
                                        </p:attrNameLst>
                                      </p:cBhvr>
                                      <p:to>
                                        <p:strVal val="visible"/>
                                      </p:to>
                                    </p:set>
                                    <p:animEffect transition="in" filter="fade">
                                      <p:cBhvr>
                                        <p:cTn id="14" dur="500"/>
                                        <p:tgtEl>
                                          <p:spTgt spid="20">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0">
                                            <p:txEl>
                                              <p:pRg st="3" end="3"/>
                                            </p:txEl>
                                          </p:spTgt>
                                        </p:tgtEl>
                                        <p:attrNameLst>
                                          <p:attrName>style.visibility</p:attrName>
                                        </p:attrNameLst>
                                      </p:cBhvr>
                                      <p:to>
                                        <p:strVal val="visible"/>
                                      </p:to>
                                    </p:set>
                                    <p:animEffect transition="in" filter="fade">
                                      <p:cBhvr>
                                        <p:cTn id="20"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FE40-5A1B-4021-BA09-EE4888166B8C}"/>
              </a:ext>
            </a:extLst>
          </p:cNvPr>
          <p:cNvSpPr>
            <a:spLocks noGrp="1"/>
          </p:cNvSpPr>
          <p:nvPr>
            <p:ph type="title"/>
          </p:nvPr>
        </p:nvSpPr>
        <p:spPr/>
        <p:txBody>
          <a:bodyPr/>
          <a:lstStyle/>
          <a:p>
            <a:r>
              <a:rPr lang="en-US" dirty="0"/>
              <a:t>Nernst equation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0F9404-8357-4202-8369-B22EFEDEC6D5}"/>
                  </a:ext>
                </a:extLst>
              </p:cNvPr>
              <p:cNvSpPr>
                <a:spLocks noGrp="1"/>
              </p:cNvSpPr>
              <p:nvPr>
                <p:ph idx="1"/>
              </p:nvPr>
            </p:nvSpPr>
            <p:spPr>
              <a:xfrm>
                <a:off x="685799" y="1676399"/>
                <a:ext cx="7992533" cy="3819145"/>
              </a:xfrm>
            </p:spPr>
            <p:txBody>
              <a:bodyPr/>
              <a:lstStyle/>
              <a:p>
                <a:r>
                  <a:rPr lang="en-US" sz="2400" dirty="0"/>
                  <a:t>Well-known equation</a:t>
                </a:r>
              </a:p>
              <a:p>
                <a:pPr lvl="1">
                  <a:spcBef>
                    <a:spcPts val="0"/>
                  </a:spcBef>
                </a:pPr>
                <a:r>
                  <a:rPr lang="en-US" sz="2000" dirty="0"/>
                  <a:t>required by doctors to pass their boards!</a:t>
                </a:r>
              </a:p>
              <a:p>
                <a:r>
                  <a:rPr lang="en-US" sz="2400" i="1" dirty="0"/>
                  <a:t>Assume</a:t>
                </a:r>
                <a:r>
                  <a:rPr lang="en-US" sz="2400" dirty="0"/>
                  <a:t>:</a:t>
                </a:r>
              </a:p>
              <a:p>
                <a:pPr lvl="1">
                  <a:spcBef>
                    <a:spcPts val="0"/>
                  </a:spcBef>
                </a:pPr>
                <a:r>
                  <a:rPr lang="en-US" sz="2000" dirty="0"/>
                  <a:t>At any point in space, drift + diffusion = 0</a:t>
                </a:r>
              </a:p>
              <a:p>
                <a:pPr lvl="1">
                  <a:spcBef>
                    <a:spcPts val="0"/>
                  </a:spcBef>
                </a:pPr>
                <a:r>
                  <a:rPr lang="en-US" sz="2000" dirty="0"/>
                  <a:t>I.e., </a:t>
                </a:r>
                <a:r>
                  <a:rPr lang="en-US" sz="2000" dirty="0" err="1"/>
                  <a:t>equil</a:t>
                </a:r>
                <a:r>
                  <a:rPr lang="en-US" sz="2000" baseline="30000" dirty="0" err="1"/>
                  <a:t>m</a:t>
                </a:r>
                <a:r>
                  <a:rPr lang="en-US" sz="2000" dirty="0"/>
                  <a:t>, no net current</a:t>
                </a:r>
                <a:endParaRPr lang="en-US" sz="2400" dirty="0"/>
              </a:p>
              <a:p>
                <a:pPr>
                  <a:spcBef>
                    <a:spcPts val="0"/>
                  </a:spcBef>
                </a:pPr>
                <a:r>
                  <a:rPr lang="en-US" sz="2400" dirty="0"/>
                  <a:t>A little calculus gives:</a:t>
                </a:r>
              </a:p>
              <a:p>
                <a:pPr lvl="1">
                  <a:spcBef>
                    <a:spcPts val="0"/>
                  </a:spcBef>
                </a:pPr>
                <a14:m>
                  <m:oMath xmlns:m="http://schemas.openxmlformats.org/officeDocument/2006/math">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𝑚𝑒𝑚</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𝑁𝑎</m:t>
                        </m:r>
                      </m:sub>
                    </m:sSub>
                    <m:r>
                      <a:rPr lang="en-US" sz="2000" i="1">
                        <a:latin typeface="Cambria Math" panose="02040503050406030204" pitchFamily="18" charset="0"/>
                        <a:ea typeface="Cambria Math" panose="02040503050406030204" pitchFamily="18" charset="0"/>
                      </a:rPr>
                      <m:t> ≡</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𝑖𝑛</m:t>
                        </m:r>
                      </m:sub>
                    </m:sSub>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𝑜𝑢𝑡</m:t>
                        </m:r>
                      </m:sub>
                    </m:sSub>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26</m:t>
                        </m:r>
                        <m:r>
                          <a:rPr lang="en-US" sz="2000" i="1">
                            <a:latin typeface="Cambria Math" panose="02040503050406030204" pitchFamily="18" charset="0"/>
                          </a:rPr>
                          <m:t>𝑚𝑉</m:t>
                        </m:r>
                      </m:num>
                      <m:den>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𝑍</m:t>
                            </m:r>
                          </m:e>
                          <m:sub>
                            <m:r>
                              <a:rPr lang="en-US" sz="2000" i="1">
                                <a:latin typeface="Cambria Math" panose="02040503050406030204" pitchFamily="18" charset="0"/>
                                <a:ea typeface="Cambria Math" panose="02040503050406030204" pitchFamily="18" charset="0"/>
                              </a:rPr>
                              <m:t>𝑁𝑎</m:t>
                            </m:r>
                          </m:sub>
                        </m:sSub>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rPr>
                      <m:t>𝑙𝑛</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e>
                          <m:sub>
                            <m:r>
                              <a:rPr lang="en-US" sz="2000" i="1">
                                <a:latin typeface="Cambria Math" panose="02040503050406030204" pitchFamily="18" charset="0"/>
                              </a:rPr>
                              <m:t>𝑒𝑥𝑡</m:t>
                            </m:r>
                          </m:sub>
                        </m:sSub>
                      </m:num>
                      <m:den>
                        <m:sSub>
                          <m:sSubPr>
                            <m:ctrlPr>
                              <a:rPr lang="en-US" sz="2000" i="1">
                                <a:latin typeface="Cambria Math" panose="02040503050406030204" pitchFamily="18" charset="0"/>
                              </a:rPr>
                            </m:ctrlPr>
                          </m:sSubPr>
                          <m:e>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e>
                          <m:sub>
                            <m:r>
                              <a:rPr lang="en-US" sz="2000" i="1">
                                <a:latin typeface="Cambria Math" panose="02040503050406030204" pitchFamily="18" charset="0"/>
                              </a:rPr>
                              <m:t>𝑖𝑛𝑡</m:t>
                            </m:r>
                          </m:sub>
                        </m:sSub>
                      </m:den>
                    </m:f>
                  </m:oMath>
                </a14:m>
                <a:endParaRPr lang="en-US" dirty="0"/>
              </a:p>
              <a:p>
                <a:pPr>
                  <a:spcBef>
                    <a:spcPts val="0"/>
                  </a:spcBef>
                </a:pPr>
                <a:r>
                  <a:rPr lang="en-US" sz="2400" dirty="0"/>
                  <a:t>This is called a </a:t>
                </a:r>
                <a:r>
                  <a:rPr lang="en-US" sz="2400" i="1" dirty="0"/>
                  <a:t>Nernst voltage</a:t>
                </a:r>
              </a:p>
              <a:p>
                <a:pPr>
                  <a:spcBef>
                    <a:spcPts val="0"/>
                  </a:spcBef>
                </a:pPr>
                <a:r>
                  <a:rPr lang="en-US" sz="2400" dirty="0"/>
                  <a:t>How can we use it?</a:t>
                </a:r>
              </a:p>
              <a:p>
                <a:pPr lvl="1">
                  <a:spcBef>
                    <a:spcPts val="0"/>
                  </a:spcBef>
                </a:pPr>
                <a:r>
                  <a:rPr lang="en-US" sz="2000" dirty="0"/>
                  <a:t>If we know, e.g., [Na]</a:t>
                </a:r>
                <a:r>
                  <a:rPr lang="en-US" sz="2000" baseline="-25000" dirty="0" err="1"/>
                  <a:t>int</a:t>
                </a:r>
                <a:r>
                  <a:rPr lang="en-US" sz="2000" dirty="0"/>
                  <a:t> and [Na]</a:t>
                </a:r>
                <a:r>
                  <a:rPr lang="en-US" sz="2000" baseline="-25000" dirty="0" err="1"/>
                  <a:t>ext</a:t>
                </a:r>
                <a:r>
                  <a:rPr lang="en-US" sz="2000" dirty="0"/>
                  <a:t> then we know </a:t>
                </a:r>
                <a:r>
                  <a:rPr lang="en-US" sz="2000" i="1" dirty="0" err="1"/>
                  <a:t>V</a:t>
                </a:r>
                <a:r>
                  <a:rPr lang="en-US" sz="2000" baseline="-25000" dirty="0" err="1"/>
                  <a:t>mem</a:t>
                </a:r>
                <a:r>
                  <a:rPr lang="en-US" sz="2000" dirty="0"/>
                  <a:t>!</a:t>
                </a:r>
              </a:p>
              <a:p>
                <a:pPr lvl="1">
                  <a:spcBef>
                    <a:spcPts val="0"/>
                  </a:spcBef>
                </a:pPr>
                <a:r>
                  <a:rPr lang="en-US" sz="2000" dirty="0"/>
                  <a:t>We’ll use it </a:t>
                </a:r>
                <a:r>
                  <a:rPr lang="en-US" sz="2000" i="1" dirty="0"/>
                  <a:t>very</a:t>
                </a:r>
                <a:r>
                  <a:rPr lang="en-US" sz="2000" dirty="0"/>
                  <a:t> soon</a:t>
                </a:r>
              </a:p>
            </p:txBody>
          </p:sp>
        </mc:Choice>
        <mc:Fallback xmlns="">
          <p:sp>
            <p:nvSpPr>
              <p:cNvPr id="3" name="Content Placeholder 2">
                <a:extLst>
                  <a:ext uri="{FF2B5EF4-FFF2-40B4-BE49-F238E27FC236}">
                    <a16:creationId xmlns:a16="http://schemas.microsoft.com/office/drawing/2014/main" id="{940F9404-8357-4202-8369-B22EFEDEC6D5}"/>
                  </a:ext>
                </a:extLst>
              </p:cNvPr>
              <p:cNvSpPr>
                <a:spLocks noGrp="1" noRot="1" noChangeAspect="1" noMove="1" noResize="1" noEditPoints="1" noAdjustHandles="1" noChangeArrowheads="1" noChangeShapeType="1" noTextEdit="1"/>
              </p:cNvSpPr>
              <p:nvPr>
                <p:ph idx="1"/>
              </p:nvPr>
            </p:nvSpPr>
            <p:spPr>
              <a:xfrm>
                <a:off x="685799" y="1676399"/>
                <a:ext cx="7992533" cy="3819145"/>
              </a:xfrm>
              <a:blipFill>
                <a:blip r:embed="rId3"/>
                <a:stretch>
                  <a:fillRect l="-991" t="-1276" b="-7815"/>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E05C99FD-521C-4864-93F9-F6F3D66E3D39}"/>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3316264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FE40-5A1B-4021-BA09-EE4888166B8C}"/>
              </a:ext>
            </a:extLst>
          </p:cNvPr>
          <p:cNvSpPr>
            <a:spLocks noGrp="1"/>
          </p:cNvSpPr>
          <p:nvPr>
            <p:ph type="title"/>
          </p:nvPr>
        </p:nvSpPr>
        <p:spPr/>
        <p:txBody>
          <a:bodyPr/>
          <a:lstStyle/>
          <a:p>
            <a:r>
              <a:rPr lang="en-US" dirty="0"/>
              <a:t>Nernst derivation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0F9404-8357-4202-8369-B22EFEDEC6D5}"/>
                  </a:ext>
                </a:extLst>
              </p:cNvPr>
              <p:cNvSpPr>
                <a:spLocks noGrp="1"/>
              </p:cNvSpPr>
              <p:nvPr>
                <p:ph idx="1"/>
              </p:nvPr>
            </p:nvSpPr>
            <p:spPr>
              <a:xfrm>
                <a:off x="734351" y="1153734"/>
                <a:ext cx="7992533" cy="5399466"/>
              </a:xfrm>
            </p:spPr>
            <p:txBody>
              <a:bodyPr/>
              <a:lstStyle/>
              <a:p>
                <a:pPr>
                  <a:spcBef>
                    <a:spcPts val="0"/>
                  </a:spcBef>
                </a:pPr>
                <a:r>
                  <a:rPr lang="en-US" sz="2400" i="1" dirty="0"/>
                  <a:t>Assume</a:t>
                </a:r>
                <a:r>
                  <a:rPr lang="en-US" sz="2400" dirty="0"/>
                  <a:t>:</a:t>
                </a:r>
              </a:p>
              <a:p>
                <a:pPr lvl="1">
                  <a:spcBef>
                    <a:spcPts val="0"/>
                  </a:spcBef>
                </a:pPr>
                <a:r>
                  <a:rPr lang="en-US" sz="2000" dirty="0"/>
                  <a:t>At any point in space, drift + diffusion = 0</a:t>
                </a:r>
              </a:p>
              <a:p>
                <a:pPr lvl="1">
                  <a:spcBef>
                    <a:spcPts val="0"/>
                  </a:spcBef>
                </a:pPr>
                <a:r>
                  <a:rPr lang="en-US" sz="2000" dirty="0"/>
                  <a:t>I.e., no net current</a:t>
                </a:r>
              </a:p>
              <a:p>
                <a:r>
                  <a:rPr lang="en-US" sz="2400" dirty="0"/>
                  <a:t>Derivation:</a:t>
                </a:r>
              </a:p>
              <a:p>
                <a:pPr lvl="1">
                  <a:spcBef>
                    <a:spcPts val="0"/>
                  </a:spcBef>
                </a:pPr>
                <a:r>
                  <a:rPr lang="en-US" sz="2000" dirty="0"/>
                  <a:t>drift flux = </a:t>
                </a:r>
                <a14:m>
                  <m:oMath xmlns:m="http://schemas.openxmlformats.org/officeDocument/2006/math">
                    <m:sSub>
                      <m:sSubPr>
                        <m:ctrlPr>
                          <a:rPr lang="en-US" sz="2000" i="1" smtClean="0">
                            <a:latin typeface="Cambria Math" panose="02040503050406030204" pitchFamily="18" charset="0"/>
                            <a:ea typeface="Cambria Math" panose="02040503050406030204" pitchFamily="18" charset="0"/>
                          </a:rPr>
                        </m:ctrlPr>
                      </m:sSubPr>
                      <m:e>
                        <m:r>
                          <a:rPr lang="en-US" sz="2000" i="1" smtClean="0">
                            <a:latin typeface="Cambria Math" panose="02040503050406030204" pitchFamily="18" charset="0"/>
                            <a:ea typeface="Cambria Math" panose="02040503050406030204" pitchFamily="18" charset="0"/>
                          </a:rPr>
                          <m:t>𝜇</m:t>
                        </m:r>
                      </m:e>
                      <m:sub>
                        <m:r>
                          <a:rPr lang="en-US" sz="2000" b="0" i="1" smtClean="0">
                            <a:latin typeface="Cambria Math" panose="02040503050406030204" pitchFamily="18" charset="0"/>
                            <a:ea typeface="Cambria Math" panose="02040503050406030204" pitchFamily="18" charset="0"/>
                          </a:rPr>
                          <m:t>𝑁𝑎</m:t>
                        </m:r>
                      </m:sub>
                    </m:sSub>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𝑞</m:t>
                        </m:r>
                      </m:e>
                      <m:sub>
                        <m:r>
                          <a:rPr lang="en-US" sz="2000" i="1">
                            <a:latin typeface="Cambria Math" panose="02040503050406030204" pitchFamily="18" charset="0"/>
                            <a:ea typeface="Cambria Math" panose="02040503050406030204" pitchFamily="18" charset="0"/>
                          </a:rPr>
                          <m:t>𝑁𝑎</m:t>
                        </m:r>
                      </m:sub>
                    </m:sSub>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f>
                      <m:fPr>
                        <m:ctrlPr>
                          <a:rPr lang="en-US" sz="2000" i="1">
                            <a:latin typeface="Cambria Math" panose="02040503050406030204" pitchFamily="18" charset="0"/>
                          </a:rPr>
                        </m:ctrlPr>
                      </m:fPr>
                      <m:num>
                        <m:r>
                          <a:rPr lang="en-US" sz="2000" i="1">
                            <a:latin typeface="Cambria Math" panose="02040503050406030204" pitchFamily="18" charset="0"/>
                          </a:rPr>
                          <m:t>𝑉</m:t>
                        </m:r>
                      </m:num>
                      <m:den>
                        <m:r>
                          <a:rPr lang="en-US" sz="2000" b="0" i="1" smtClean="0">
                            <a:latin typeface="Cambria Math" panose="02040503050406030204" pitchFamily="18" charset="0"/>
                          </a:rPr>
                          <m:t>𝐿</m:t>
                        </m:r>
                      </m:den>
                    </m:f>
                    <m:r>
                      <a:rPr lang="en-US" sz="2000" i="1">
                        <a:latin typeface="Cambria Math" panose="02040503050406030204" pitchFamily="18" charset="0"/>
                      </a:rPr>
                      <m:t> </m:t>
                    </m:r>
                    <m:r>
                      <a:rPr lang="en-US" sz="2000" b="0" i="0" smtClean="0">
                        <a:latin typeface="Cambria Math" panose="02040503050406030204" pitchFamily="18" charset="0"/>
                        <a:ea typeface="Cambria Math" panose="02040503050406030204" pitchFamily="18" charset="0"/>
                      </a:rPr>
                      <m:t>=</m:t>
                    </m:r>
                    <m:f>
                      <m:fPr>
                        <m:ctrlPr>
                          <a:rPr lang="en-US" sz="2000" i="1" smtClean="0">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𝐷</m:t>
                            </m:r>
                          </m:e>
                          <m:sub>
                            <m:r>
                              <a:rPr lang="en-US" sz="2000" i="1">
                                <a:latin typeface="Cambria Math" panose="02040503050406030204" pitchFamily="18" charset="0"/>
                                <a:ea typeface="Cambria Math" panose="02040503050406030204" pitchFamily="18" charset="0"/>
                              </a:rPr>
                              <m:t>𝑁𝑎</m:t>
                            </m:r>
                          </m:sub>
                        </m:sSub>
                      </m:num>
                      <m:den>
                        <m:r>
                          <a:rPr lang="en-US" sz="2000" b="0" i="1" smtClean="0">
                            <a:latin typeface="Cambria Math" panose="02040503050406030204" pitchFamily="18" charset="0"/>
                            <a:ea typeface="Cambria Math" panose="02040503050406030204" pitchFamily="18" charset="0"/>
                          </a:rPr>
                          <m:t>𝑘𝑇</m:t>
                        </m:r>
                      </m:den>
                    </m:f>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𝑞</m:t>
                        </m:r>
                      </m:e>
                      <m:sub>
                        <m:r>
                          <a:rPr lang="en-US" sz="2000" i="1">
                            <a:latin typeface="Cambria Math" panose="02040503050406030204" pitchFamily="18" charset="0"/>
                            <a:ea typeface="Cambria Math" panose="02040503050406030204" pitchFamily="18" charset="0"/>
                          </a:rPr>
                          <m:t>𝑁𝑎</m:t>
                        </m:r>
                      </m:sub>
                    </m:sSub>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f>
                      <m:fPr>
                        <m:ctrlPr>
                          <a:rPr lang="en-US" sz="2000" i="1">
                            <a:latin typeface="Cambria Math" panose="02040503050406030204" pitchFamily="18" charset="0"/>
                          </a:rPr>
                        </m:ctrlPr>
                      </m:fPr>
                      <m:num>
                        <m:r>
                          <a:rPr lang="en-US" sz="2000" i="1">
                            <a:latin typeface="Cambria Math" panose="02040503050406030204" pitchFamily="18" charset="0"/>
                          </a:rPr>
                          <m:t>𝑑𝑉</m:t>
                        </m:r>
                      </m:num>
                      <m:den>
                        <m:r>
                          <a:rPr lang="en-US" sz="2000" i="1">
                            <a:latin typeface="Cambria Math" panose="02040503050406030204" pitchFamily="18" charset="0"/>
                          </a:rPr>
                          <m:t>𝑑𝑥</m:t>
                        </m:r>
                      </m:den>
                    </m:f>
                  </m:oMath>
                </a14:m>
                <a:endParaRPr lang="en-US" sz="2000" dirty="0"/>
              </a:p>
              <a:p>
                <a:pPr lvl="1">
                  <a:spcBef>
                    <a:spcPts val="0"/>
                  </a:spcBef>
                </a:pPr>
                <a:r>
                  <a:rPr lang="en-US" sz="2000" dirty="0"/>
                  <a:t>diffusion flux = </a:t>
                </a:r>
                <a14:m>
                  <m:oMath xmlns:m="http://schemas.openxmlformats.org/officeDocument/2006/math">
                    <m:r>
                      <a:rPr lang="en-US" sz="2000" i="1">
                        <a:latin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𝐷</m:t>
                        </m:r>
                      </m:e>
                      <m:sub>
                        <m:r>
                          <a:rPr lang="en-US" sz="2000" i="1">
                            <a:latin typeface="Cambria Math" panose="02040503050406030204" pitchFamily="18" charset="0"/>
                            <a:ea typeface="Cambria Math" panose="02040503050406030204" pitchFamily="18" charset="0"/>
                          </a:rPr>
                          <m:t>𝑁𝑎</m:t>
                        </m:r>
                      </m:sub>
                    </m:sSub>
                    <m:f>
                      <m:fPr>
                        <m:ctrlPr>
                          <a:rPr lang="en-US" sz="2000" i="1">
                            <a:latin typeface="Cambria Math" panose="02040503050406030204" pitchFamily="18" charset="0"/>
                          </a:rPr>
                        </m:ctrlPr>
                      </m:fPr>
                      <m:num>
                        <m:r>
                          <a:rPr lang="en-US" sz="2000" i="1">
                            <a:latin typeface="Cambria Math" panose="02040503050406030204" pitchFamily="18" charset="0"/>
                          </a:rPr>
                          <m:t>𝑑</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num>
                      <m:den>
                        <m:r>
                          <a:rPr lang="en-US" sz="2000" i="1">
                            <a:latin typeface="Cambria Math" panose="02040503050406030204" pitchFamily="18" charset="0"/>
                          </a:rPr>
                          <m:t>𝑑𝑥</m:t>
                        </m:r>
                      </m:den>
                    </m:f>
                  </m:oMath>
                </a14:m>
                <a:endParaRPr lang="en-US" sz="2000" dirty="0"/>
              </a:p>
              <a:p>
                <a:pPr lvl="1">
                  <a:spcBef>
                    <a:spcPts val="0"/>
                  </a:spcBef>
                </a:pPr>
                <a:r>
                  <a:rPr lang="en-US" sz="2000" dirty="0"/>
                  <a:t>So </a:t>
                </a:r>
                <a14:m>
                  <m:oMath xmlns:m="http://schemas.openxmlformats.org/officeDocument/2006/math">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𝐷</m:t>
                            </m:r>
                          </m:e>
                          <m:sub>
                            <m:r>
                              <a:rPr lang="en-US" sz="2000" i="1">
                                <a:latin typeface="Cambria Math" panose="02040503050406030204" pitchFamily="18" charset="0"/>
                                <a:ea typeface="Cambria Math" panose="02040503050406030204" pitchFamily="18" charset="0"/>
                              </a:rPr>
                              <m:t>𝑁𝑎</m:t>
                            </m:r>
                          </m:sub>
                        </m:sSub>
                      </m:num>
                      <m:den>
                        <m:r>
                          <a:rPr lang="en-US" sz="2000" i="1">
                            <a:latin typeface="Cambria Math" panose="02040503050406030204" pitchFamily="18" charset="0"/>
                            <a:ea typeface="Cambria Math" panose="02040503050406030204" pitchFamily="18" charset="0"/>
                          </a:rPr>
                          <m:t>𝑘𝑇</m:t>
                        </m:r>
                      </m:den>
                    </m:f>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𝑞</m:t>
                        </m:r>
                      </m:e>
                      <m:sub>
                        <m:r>
                          <a:rPr lang="en-US" sz="2000" i="1">
                            <a:latin typeface="Cambria Math" panose="02040503050406030204" pitchFamily="18" charset="0"/>
                            <a:ea typeface="Cambria Math" panose="02040503050406030204" pitchFamily="18" charset="0"/>
                          </a:rPr>
                          <m:t>𝑁𝑎</m:t>
                        </m:r>
                      </m:sub>
                    </m:sSub>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f>
                      <m:fPr>
                        <m:ctrlPr>
                          <a:rPr lang="en-US" sz="2000" i="1">
                            <a:latin typeface="Cambria Math" panose="02040503050406030204" pitchFamily="18" charset="0"/>
                          </a:rPr>
                        </m:ctrlPr>
                      </m:fPr>
                      <m:num>
                        <m:r>
                          <a:rPr lang="en-US" sz="2000" i="1">
                            <a:latin typeface="Cambria Math" panose="02040503050406030204" pitchFamily="18" charset="0"/>
                          </a:rPr>
                          <m:t>𝑑𝑉</m:t>
                        </m:r>
                      </m:num>
                      <m:den>
                        <m:r>
                          <a:rPr lang="en-US" sz="2000" i="1">
                            <a:latin typeface="Cambria Math" panose="02040503050406030204" pitchFamily="18" charset="0"/>
                          </a:rPr>
                          <m:t>𝑑𝑥</m:t>
                        </m:r>
                      </m:den>
                    </m:f>
                    <m:r>
                      <a:rPr lang="en-US" sz="2000" b="0" i="0" smtClean="0">
                        <a:latin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𝐷</m:t>
                        </m:r>
                      </m:e>
                      <m:sub>
                        <m:r>
                          <a:rPr lang="en-US" i="1">
                            <a:latin typeface="Cambria Math" panose="02040503050406030204" pitchFamily="18" charset="0"/>
                            <a:ea typeface="Cambria Math" panose="02040503050406030204" pitchFamily="18" charset="0"/>
                          </a:rPr>
                          <m:t>𝑁𝑎</m:t>
                        </m:r>
                      </m:sub>
                    </m:sSub>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a14:m>
                <a:r>
                  <a:rPr lang="en-US" dirty="0"/>
                  <a:t> </a:t>
                </a:r>
              </a:p>
              <a:p>
                <a:pPr lvl="1">
                  <a:spcBef>
                    <a:spcPts val="0"/>
                  </a:spcBef>
                </a:pPr>
                <a14:m>
                  <m:oMath xmlns:m="http://schemas.openxmlformats.org/officeDocument/2006/math">
                    <m:f>
                      <m:fPr>
                        <m:ctrlPr>
                          <a:rPr lang="en-US" i="1">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𝑞</m:t>
                            </m:r>
                          </m:e>
                          <m:sub>
                            <m:r>
                              <a:rPr lang="en-US" i="1">
                                <a:latin typeface="Cambria Math" panose="02040503050406030204" pitchFamily="18" charset="0"/>
                                <a:ea typeface="Cambria Math" panose="02040503050406030204" pitchFamily="18" charset="0"/>
                              </a:rPr>
                              <m:t>𝑁𝑎</m:t>
                            </m:r>
                          </m:sub>
                        </m:sSub>
                      </m:num>
                      <m:den>
                        <m:r>
                          <a:rPr lang="en-US" i="1">
                            <a:latin typeface="Cambria Math" panose="02040503050406030204" pitchFamily="18" charset="0"/>
                            <a:ea typeface="Cambria Math" panose="02040503050406030204" pitchFamily="18" charset="0"/>
                          </a:rPr>
                          <m:t>𝑘𝑇</m:t>
                        </m:r>
                      </m:den>
                    </m:f>
                    <m:r>
                      <a:rPr lang="en-US" b="0" i="1" smtClean="0">
                        <a:latin typeface="Cambria Math" panose="02040503050406030204" pitchFamily="18" charset="0"/>
                      </a:rPr>
                      <m:t>𝑑𝑉</m:t>
                    </m:r>
                    <m:r>
                      <a:rPr lang="en-US">
                        <a:latin typeface="Cambria Math" panose="02040503050406030204" pitchFamily="18" charset="0"/>
                      </a:rPr>
                      <m:t>=</m:t>
                    </m:r>
                    <m:r>
                      <a:rPr lang="en-US" b="0" i="0"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den>
                    </m:f>
                  </m:oMath>
                </a14:m>
                <a:endParaRPr lang="en-US" dirty="0"/>
              </a:p>
              <a:p>
                <a:pPr lvl="1">
                  <a:spcBef>
                    <a:spcPts val="0"/>
                  </a:spcBef>
                </a:pPr>
                <a14:m>
                  <m:oMath xmlns:m="http://schemas.openxmlformats.org/officeDocument/2006/math">
                    <m:f>
                      <m:fPr>
                        <m:ctrlPr>
                          <a:rPr lang="en-US" i="1">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𝑞</m:t>
                            </m:r>
                          </m:e>
                          <m:sub>
                            <m:r>
                              <a:rPr lang="en-US" i="1">
                                <a:latin typeface="Cambria Math" panose="02040503050406030204" pitchFamily="18" charset="0"/>
                                <a:ea typeface="Cambria Math" panose="02040503050406030204" pitchFamily="18" charset="0"/>
                              </a:rPr>
                              <m:t>𝑁𝑎</m:t>
                            </m:r>
                          </m:sub>
                        </m:sSub>
                      </m:num>
                      <m:den>
                        <m:r>
                          <a:rPr lang="en-US" i="1">
                            <a:latin typeface="Cambria Math" panose="02040503050406030204" pitchFamily="18" charset="0"/>
                            <a:ea typeface="Cambria Math" panose="02040503050406030204" pitchFamily="18" charset="0"/>
                          </a:rPr>
                          <m:t>𝑘𝑇</m:t>
                        </m:r>
                      </m:den>
                    </m:f>
                    <m:d>
                      <m:dPr>
                        <m:ctrlPr>
                          <a:rPr lang="en-US" i="1" smtClean="0">
                            <a:latin typeface="Cambria Math" panose="02040503050406030204" pitchFamily="18" charset="0"/>
                            <a:ea typeface="Cambria Math" panose="02040503050406030204" pitchFamily="18" charset="0"/>
                          </a:rPr>
                        </m:ctrlPr>
                      </m:dPr>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𝑖𝑛𝑡</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𝑒𝑥𝑡</m:t>
                            </m:r>
                          </m:sub>
                        </m:sSub>
                      </m:e>
                    </m:d>
                    <m:r>
                      <a:rPr lang="en-US">
                        <a:latin typeface="Cambria Math" panose="02040503050406030204" pitchFamily="18" charset="0"/>
                      </a:rPr>
                      <m:t>=−</m:t>
                    </m:r>
                    <m:r>
                      <m:rPr>
                        <m:sty m:val="p"/>
                      </m:rPr>
                      <a:rPr lang="en-US" b="0" i="0" smtClean="0">
                        <a:latin typeface="Cambria Math" panose="02040503050406030204" pitchFamily="18" charset="0"/>
                      </a:rPr>
                      <m:t>ln</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b="0" i="1" smtClean="0">
                                <a:latin typeface="Cambria Math" panose="02040503050406030204" pitchFamily="18" charset="0"/>
                              </a:rPr>
                              <m:t>𝑖𝑛</m:t>
                            </m:r>
                            <m:r>
                              <a:rPr lang="en-US" i="1">
                                <a:latin typeface="Cambria Math" panose="02040503050406030204" pitchFamily="18" charset="0"/>
                              </a:rPr>
                              <m:t>𝑡</m:t>
                            </m:r>
                          </m:sub>
                        </m:sSub>
                      </m:num>
                      <m:den>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b="0" i="1" smtClean="0">
                                <a:latin typeface="Cambria Math" panose="02040503050406030204" pitchFamily="18" charset="0"/>
                              </a:rPr>
                              <m:t>𝑒𝑥</m:t>
                            </m:r>
                            <m:r>
                              <a:rPr lang="en-US" i="1">
                                <a:latin typeface="Cambria Math" panose="02040503050406030204" pitchFamily="18" charset="0"/>
                              </a:rPr>
                              <m:t>𝑡</m:t>
                            </m:r>
                          </m:sub>
                        </m:sSub>
                      </m:den>
                    </m:f>
                  </m:oMath>
                </a14:m>
                <a:endParaRPr lang="en-US" dirty="0"/>
              </a:p>
              <a:p>
                <a:pPr lvl="1">
                  <a:spcBef>
                    <a:spcPts val="0"/>
                  </a:spcBef>
                </a:pPr>
                <a:r>
                  <a:rPr lang="en-US" dirty="0"/>
                  <a:t> </a:t>
                </a: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𝑚𝑒𝑚</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𝑖𝑛𝑡</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𝑒𝑥𝑡</m:t>
                        </m:r>
                      </m:sub>
                    </m:sSub>
                    <m:r>
                      <a:rPr lang="en-US">
                        <a:latin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𝑘𝑇</m:t>
                        </m:r>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𝑞</m:t>
                            </m:r>
                          </m:e>
                          <m:sub>
                            <m:r>
                              <a:rPr lang="en-US" i="1">
                                <a:latin typeface="Cambria Math" panose="02040503050406030204" pitchFamily="18" charset="0"/>
                                <a:ea typeface="Cambria Math" panose="02040503050406030204" pitchFamily="18" charset="0"/>
                              </a:rPr>
                              <m:t>𝑁𝑎</m:t>
                            </m:r>
                          </m:sub>
                        </m:sSub>
                      </m:den>
                    </m:f>
                    <m:r>
                      <a:rPr lang="en-US" b="0" i="1" smtClean="0">
                        <a:latin typeface="Cambria Math" panose="02040503050406030204" pitchFamily="18" charset="0"/>
                      </a:rPr>
                      <m:t>𝑙𝑛</m:t>
                    </m:r>
                    <m:f>
                      <m:fPr>
                        <m:ctrlPr>
                          <a:rPr lang="en-US" i="1">
                            <a:latin typeface="Cambria Math" panose="02040503050406030204" pitchFamily="18" charset="0"/>
                          </a:rPr>
                        </m:ctrlPr>
                      </m:fPr>
                      <m:num>
                        <m:sSub>
                          <m:sSubPr>
                            <m:ctrlPr>
                              <a:rPr lang="en-US" i="1" smtClean="0">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b="0" i="1" smtClean="0">
                                <a:latin typeface="Cambria Math" panose="02040503050406030204" pitchFamily="18" charset="0"/>
                              </a:rPr>
                              <m:t>𝑒𝑥𝑡</m:t>
                            </m:r>
                          </m:sub>
                        </m:sSub>
                      </m:num>
                      <m:den>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b="0" i="1" smtClean="0">
                                <a:latin typeface="Cambria Math" panose="02040503050406030204" pitchFamily="18" charset="0"/>
                              </a:rPr>
                              <m:t>𝑖𝑛𝑡</m:t>
                            </m:r>
                          </m:sub>
                        </m:sSub>
                      </m:den>
                    </m:f>
                    <m:r>
                      <a:rPr lang="en-US">
                        <a:latin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𝑘𝑇</m:t>
                        </m:r>
                      </m:num>
                      <m:den>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𝑍</m:t>
                            </m:r>
                          </m:e>
                          <m:sub>
                            <m:r>
                              <a:rPr lang="en-US" i="1">
                                <a:latin typeface="Cambria Math" panose="02040503050406030204" pitchFamily="18" charset="0"/>
                                <a:ea typeface="Cambria Math" panose="02040503050406030204" pitchFamily="18" charset="0"/>
                              </a:rPr>
                              <m:t>𝑁𝑎</m:t>
                            </m:r>
                          </m:sub>
                        </m:sSub>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𝑞</m:t>
                            </m:r>
                          </m:e>
                          <m:sub>
                            <m:r>
                              <a:rPr lang="en-US" b="0" i="1" smtClean="0">
                                <a:latin typeface="Cambria Math" panose="02040503050406030204" pitchFamily="18" charset="0"/>
                                <a:ea typeface="Cambria Math" panose="02040503050406030204" pitchFamily="18" charset="0"/>
                              </a:rPr>
                              <m:t>𝑒</m:t>
                            </m:r>
                          </m:sub>
                        </m:sSub>
                      </m:den>
                    </m:f>
                    <m:r>
                      <a:rPr lang="en-US" i="1">
                        <a:latin typeface="Cambria Math" panose="02040503050406030204" pitchFamily="18" charset="0"/>
                      </a:rPr>
                      <m:t>𝑙𝑛</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i="1">
                                <a:latin typeface="Cambria Math" panose="02040503050406030204" pitchFamily="18" charset="0"/>
                              </a:rPr>
                              <m:t>𝑒𝑥𝑡</m:t>
                            </m:r>
                          </m:sub>
                        </m:sSub>
                      </m:num>
                      <m:den>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i="1">
                                <a:latin typeface="Cambria Math" panose="02040503050406030204" pitchFamily="18" charset="0"/>
                              </a:rPr>
                              <m:t>𝑖𝑛𝑡</m:t>
                            </m:r>
                          </m:sub>
                        </m:sSub>
                      </m:den>
                    </m:f>
                  </m:oMath>
                </a14:m>
                <a:endParaRPr lang="en-US" dirty="0"/>
              </a:p>
              <a:p>
                <a:pPr lvl="1">
                  <a:spcBef>
                    <a:spcPts val="0"/>
                  </a:spcBef>
                </a:pP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𝑚𝑒𝑚</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i="1">
                            <a:latin typeface="Cambria Math" panose="02040503050406030204" pitchFamily="18" charset="0"/>
                          </a:rPr>
                          <m:t>26</m:t>
                        </m:r>
                        <m:r>
                          <a:rPr lang="en-US" i="1">
                            <a:latin typeface="Cambria Math" panose="02040503050406030204" pitchFamily="18" charset="0"/>
                          </a:rPr>
                          <m:t>𝑚𝑉</m:t>
                        </m:r>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𝑍</m:t>
                            </m:r>
                          </m:e>
                          <m:sub>
                            <m:r>
                              <a:rPr lang="en-US" i="1">
                                <a:latin typeface="Cambria Math" panose="02040503050406030204" pitchFamily="18" charset="0"/>
                                <a:ea typeface="Cambria Math" panose="02040503050406030204" pitchFamily="18" charset="0"/>
                              </a:rPr>
                              <m:t>𝑁𝑎</m:t>
                            </m:r>
                          </m:sub>
                        </m:sSub>
                      </m:den>
                    </m:f>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𝑙𝑛</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i="1">
                                <a:latin typeface="Cambria Math" panose="02040503050406030204" pitchFamily="18" charset="0"/>
                              </a:rPr>
                              <m:t>𝑒𝑥𝑡</m:t>
                            </m:r>
                          </m:sub>
                        </m:sSub>
                      </m:num>
                      <m:den>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i="1">
                                <a:latin typeface="Cambria Math" panose="02040503050406030204" pitchFamily="18" charset="0"/>
                              </a:rPr>
                              <m:t>𝑖𝑛𝑡</m:t>
                            </m:r>
                          </m:sub>
                        </m:sSub>
                      </m:den>
                    </m:f>
                  </m:oMath>
                </a14:m>
                <a:endParaRPr lang="en-US" dirty="0"/>
              </a:p>
            </p:txBody>
          </p:sp>
        </mc:Choice>
        <mc:Fallback xmlns="">
          <p:sp>
            <p:nvSpPr>
              <p:cNvPr id="3" name="Content Placeholder 2">
                <a:extLst>
                  <a:ext uri="{FF2B5EF4-FFF2-40B4-BE49-F238E27FC236}">
                    <a16:creationId xmlns:a16="http://schemas.microsoft.com/office/drawing/2014/main" id="{940F9404-8357-4202-8369-B22EFEDEC6D5}"/>
                  </a:ext>
                </a:extLst>
              </p:cNvPr>
              <p:cNvSpPr>
                <a:spLocks noGrp="1" noRot="1" noChangeAspect="1" noMove="1" noResize="1" noEditPoints="1" noAdjustHandles="1" noChangeArrowheads="1" noChangeShapeType="1" noTextEdit="1"/>
              </p:cNvSpPr>
              <p:nvPr>
                <p:ph idx="1"/>
              </p:nvPr>
            </p:nvSpPr>
            <p:spPr>
              <a:xfrm>
                <a:off x="734351" y="1153734"/>
                <a:ext cx="7992533" cy="5399466"/>
              </a:xfrm>
              <a:blipFill>
                <a:blip r:embed="rId3"/>
                <a:stretch>
                  <a:fillRect l="-991" t="-903"/>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E05C99FD-521C-4864-93F9-F6F3D66E3D39}"/>
              </a:ext>
            </a:extLst>
          </p:cNvPr>
          <p:cNvSpPr>
            <a:spLocks noGrp="1"/>
          </p:cNvSpPr>
          <p:nvPr>
            <p:ph type="ftr" sz="quarter" idx="11"/>
          </p:nvPr>
        </p:nvSpPr>
        <p:spPr>
          <a:xfrm>
            <a:off x="5282184" y="6312408"/>
            <a:ext cx="2895600" cy="307777"/>
          </a:xfrm>
        </p:spPr>
        <p:txBody>
          <a:bodyPr/>
          <a:lstStyle/>
          <a:p>
            <a:pPr>
              <a:defRPr/>
            </a:pPr>
            <a:r>
              <a:rPr lang="en-US" dirty="0"/>
              <a:t>EE 123 Joel Grodstein</a:t>
            </a:r>
          </a:p>
        </p:txBody>
      </p:sp>
      <p:grpSp>
        <p:nvGrpSpPr>
          <p:cNvPr id="9" name="Group 8">
            <a:extLst>
              <a:ext uri="{FF2B5EF4-FFF2-40B4-BE49-F238E27FC236}">
                <a16:creationId xmlns:a16="http://schemas.microsoft.com/office/drawing/2014/main" id="{32DAA4DC-69E4-4939-8F82-4430CF270EF1}"/>
              </a:ext>
            </a:extLst>
          </p:cNvPr>
          <p:cNvGrpSpPr/>
          <p:nvPr/>
        </p:nvGrpSpPr>
        <p:grpSpPr>
          <a:xfrm>
            <a:off x="2905041" y="1341498"/>
            <a:ext cx="5486400" cy="1416106"/>
            <a:chOff x="2905041" y="2201034"/>
            <a:chExt cx="5486400" cy="1416106"/>
          </a:xfrm>
        </p:grpSpPr>
        <p:sp>
          <p:nvSpPr>
            <p:cNvPr id="5" name="TextBox 4">
              <a:extLst>
                <a:ext uri="{FF2B5EF4-FFF2-40B4-BE49-F238E27FC236}">
                  <a16:creationId xmlns:a16="http://schemas.microsoft.com/office/drawing/2014/main" id="{CF1EA971-40A4-4285-9374-8B6DC59DBDA1}"/>
                </a:ext>
              </a:extLst>
            </p:cNvPr>
            <p:cNvSpPr txBox="1"/>
            <p:nvPr/>
          </p:nvSpPr>
          <p:spPr>
            <a:xfrm>
              <a:off x="6611193" y="2201034"/>
              <a:ext cx="1780248" cy="646331"/>
            </a:xfrm>
            <a:prstGeom prst="rect">
              <a:avLst/>
            </a:prstGeom>
            <a:noFill/>
            <a:ln>
              <a:solidFill>
                <a:schemeClr val="accent2"/>
              </a:solidFill>
            </a:ln>
          </p:spPr>
          <p:txBody>
            <a:bodyPr wrap="square" rtlCol="0">
              <a:spAutoFit/>
            </a:bodyPr>
            <a:lstStyle/>
            <a:p>
              <a:r>
                <a:rPr lang="en-US" sz="1800" i="1" dirty="0"/>
                <a:t>Einstein relation</a:t>
              </a:r>
              <a:r>
                <a:rPr lang="en-US" sz="1800" dirty="0"/>
                <a:t> says D = </a:t>
              </a:r>
              <a:r>
                <a:rPr lang="en-US" sz="1800" i="1" dirty="0"/>
                <a:t>μ</a:t>
              </a:r>
              <a:r>
                <a:rPr lang="en-US" sz="1800" dirty="0"/>
                <a:t> </a:t>
              </a:r>
              <a:r>
                <a:rPr lang="en-US" sz="1800" dirty="0" err="1"/>
                <a:t>kT</a:t>
              </a:r>
              <a:endParaRPr lang="en-US" dirty="0"/>
            </a:p>
          </p:txBody>
        </p:sp>
        <p:cxnSp>
          <p:nvCxnSpPr>
            <p:cNvPr id="7" name="Straight Arrow Connector 6">
              <a:extLst>
                <a:ext uri="{FF2B5EF4-FFF2-40B4-BE49-F238E27FC236}">
                  <a16:creationId xmlns:a16="http://schemas.microsoft.com/office/drawing/2014/main" id="{102CFE2C-BDAB-43E7-862D-8CEB40AB76A6}"/>
                </a:ext>
              </a:extLst>
            </p:cNvPr>
            <p:cNvCxnSpPr>
              <a:cxnSpLocks/>
            </p:cNvCxnSpPr>
            <p:nvPr/>
          </p:nvCxnSpPr>
          <p:spPr>
            <a:xfrm flipH="1">
              <a:off x="5010912" y="2573267"/>
              <a:ext cx="1495085" cy="91059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52120A92-8815-43C2-B88D-D2F76DD205A4}"/>
                </a:ext>
              </a:extLst>
            </p:cNvPr>
            <p:cNvSpPr/>
            <p:nvPr/>
          </p:nvSpPr>
          <p:spPr>
            <a:xfrm>
              <a:off x="2905041" y="3074973"/>
              <a:ext cx="2880764" cy="542167"/>
            </a:xfrm>
            <a:custGeom>
              <a:avLst/>
              <a:gdLst>
                <a:gd name="connsiteX0" fmla="*/ 2880764 w 2880764"/>
                <a:gd name="connsiteY0" fmla="*/ 0 h 542167"/>
                <a:gd name="connsiteX1" fmla="*/ 971044 w 2880764"/>
                <a:gd name="connsiteY1" fmla="*/ 210393 h 542167"/>
                <a:gd name="connsiteX2" fmla="*/ 0 w 2880764"/>
                <a:gd name="connsiteY2" fmla="*/ 542167 h 542167"/>
                <a:gd name="connsiteX3" fmla="*/ 0 w 2880764"/>
                <a:gd name="connsiteY3" fmla="*/ 542167 h 542167"/>
                <a:gd name="connsiteX4" fmla="*/ 0 w 2880764"/>
                <a:gd name="connsiteY4" fmla="*/ 542167 h 542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764" h="542167">
                  <a:moveTo>
                    <a:pt x="2880764" y="0"/>
                  </a:moveTo>
                  <a:cubicBezTo>
                    <a:pt x="2165967" y="60016"/>
                    <a:pt x="1451171" y="120032"/>
                    <a:pt x="971044" y="210393"/>
                  </a:cubicBezTo>
                  <a:cubicBezTo>
                    <a:pt x="490917" y="300754"/>
                    <a:pt x="0" y="542167"/>
                    <a:pt x="0" y="542167"/>
                  </a:cubicBezTo>
                  <a:lnTo>
                    <a:pt x="0" y="542167"/>
                  </a:lnTo>
                  <a:lnTo>
                    <a:pt x="0" y="542167"/>
                  </a:ln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651C2E0A-BAAA-4F25-9CA7-B31689CB943A}"/>
              </a:ext>
            </a:extLst>
          </p:cNvPr>
          <p:cNvSpPr txBox="1"/>
          <p:nvPr/>
        </p:nvSpPr>
        <p:spPr>
          <a:xfrm>
            <a:off x="6813545" y="3896298"/>
            <a:ext cx="1490472" cy="523220"/>
          </a:xfrm>
          <a:prstGeom prst="rect">
            <a:avLst/>
          </a:prstGeom>
          <a:noFill/>
          <a:ln w="28575">
            <a:solidFill>
              <a:srgbClr val="FF0000"/>
            </a:solidFill>
          </a:ln>
        </p:spPr>
        <p:txBody>
          <a:bodyPr wrap="square" rtlCol="0">
            <a:spAutoFit/>
          </a:bodyPr>
          <a:lstStyle/>
          <a:p>
            <a:pPr algn="ctr"/>
            <a:r>
              <a:rPr lang="en-US" sz="2800" dirty="0"/>
              <a:t>Backup</a:t>
            </a:r>
          </a:p>
        </p:txBody>
      </p:sp>
    </p:spTree>
    <p:extLst>
      <p:ext uri="{BB962C8B-B14F-4D97-AF65-F5344CB8AC3E}">
        <p14:creationId xmlns:p14="http://schemas.microsoft.com/office/powerpoint/2010/main" val="161644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D584-42CD-4F4A-B2D1-5108013E2718}"/>
              </a:ext>
            </a:extLst>
          </p:cNvPr>
          <p:cNvSpPr>
            <a:spLocks noGrp="1"/>
          </p:cNvSpPr>
          <p:nvPr>
            <p:ph type="title"/>
          </p:nvPr>
        </p:nvSpPr>
        <p:spPr/>
        <p:txBody>
          <a:bodyPr/>
          <a:lstStyle/>
          <a:p>
            <a:r>
              <a:rPr lang="en-US" dirty="0"/>
              <a:t>Nernst assumptions</a:t>
            </a:r>
          </a:p>
        </p:txBody>
      </p:sp>
      <p:sp>
        <p:nvSpPr>
          <p:cNvPr id="3" name="Content Placeholder 2">
            <a:extLst>
              <a:ext uri="{FF2B5EF4-FFF2-40B4-BE49-F238E27FC236}">
                <a16:creationId xmlns:a16="http://schemas.microsoft.com/office/drawing/2014/main" id="{458FDC35-749A-44DC-987E-32449F48FA36}"/>
              </a:ext>
            </a:extLst>
          </p:cNvPr>
          <p:cNvSpPr>
            <a:spLocks noGrp="1"/>
          </p:cNvSpPr>
          <p:nvPr>
            <p:ph idx="1"/>
          </p:nvPr>
        </p:nvSpPr>
        <p:spPr/>
        <p:txBody>
          <a:bodyPr/>
          <a:lstStyle/>
          <a:p>
            <a:r>
              <a:rPr lang="en-US" sz="2400" dirty="0"/>
              <a:t>The big assumption: drift = diffusion</a:t>
            </a:r>
          </a:p>
          <a:p>
            <a:r>
              <a:rPr lang="en-US" sz="2400" dirty="0"/>
              <a:t>Why might that be true?</a:t>
            </a:r>
          </a:p>
          <a:p>
            <a:r>
              <a:rPr lang="en-US" sz="2400" dirty="0"/>
              <a:t>Biology is full of machines that create </a:t>
            </a:r>
            <a:r>
              <a:rPr lang="en-US" sz="2400" i="1" dirty="0"/>
              <a:t>homeostasis</a:t>
            </a:r>
          </a:p>
          <a:p>
            <a:pPr lvl="1">
              <a:spcBef>
                <a:spcPts val="0"/>
              </a:spcBef>
            </a:pPr>
            <a:r>
              <a:rPr lang="en-US" sz="2000" dirty="0"/>
              <a:t>Maintain your body temp at 98.6°</a:t>
            </a:r>
          </a:p>
          <a:p>
            <a:pPr lvl="1">
              <a:spcBef>
                <a:spcPts val="0"/>
              </a:spcBef>
            </a:pPr>
            <a:r>
              <a:rPr lang="en-US" sz="2000" dirty="0"/>
              <a:t>Maintains chemical concentrations quite steady</a:t>
            </a:r>
          </a:p>
          <a:p>
            <a:pPr lvl="1">
              <a:spcBef>
                <a:spcPts val="0"/>
              </a:spcBef>
            </a:pPr>
            <a:r>
              <a:rPr lang="en-US" sz="2000" dirty="0"/>
              <a:t>Every flux leaving a cell is balanced by one entering</a:t>
            </a:r>
          </a:p>
          <a:p>
            <a:r>
              <a:rPr lang="en-US" sz="2400" i="1" dirty="0"/>
              <a:t>Drift and diffusion are “often” balanced at homeostasis</a:t>
            </a:r>
          </a:p>
          <a:p>
            <a:pPr lvl="1">
              <a:spcBef>
                <a:spcPts val="0"/>
              </a:spcBef>
            </a:pPr>
            <a:r>
              <a:rPr lang="en-US" sz="2000" dirty="0"/>
              <a:t>But not always</a:t>
            </a:r>
          </a:p>
          <a:p>
            <a:pPr lvl="1">
              <a:spcBef>
                <a:spcPts val="0"/>
              </a:spcBef>
            </a:pPr>
            <a:r>
              <a:rPr lang="en-US" sz="2000" dirty="0"/>
              <a:t>We’ll see why pretty soon, and make this more precise</a:t>
            </a:r>
          </a:p>
        </p:txBody>
      </p:sp>
      <p:sp>
        <p:nvSpPr>
          <p:cNvPr id="4" name="Footer Placeholder 3">
            <a:extLst>
              <a:ext uri="{FF2B5EF4-FFF2-40B4-BE49-F238E27FC236}">
                <a16:creationId xmlns:a16="http://schemas.microsoft.com/office/drawing/2014/main" id="{27AABC66-6464-43BA-BB35-3674B985D9EE}"/>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62100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Giant squid voltages</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719668" y="4170599"/>
            <a:ext cx="8238066" cy="1527321"/>
          </a:xfrm>
        </p:spPr>
        <p:txBody>
          <a:bodyPr/>
          <a:lstStyle/>
          <a:p>
            <a:r>
              <a:rPr lang="en-US" dirty="0"/>
              <a:t>The membrane has </a:t>
            </a:r>
            <a:r>
              <a:rPr lang="en-US" i="1" dirty="0"/>
              <a:t>ion channels</a:t>
            </a:r>
          </a:p>
          <a:p>
            <a:pPr lvl="1">
              <a:spcBef>
                <a:spcPts val="0"/>
              </a:spcBef>
            </a:pPr>
            <a:r>
              <a:rPr lang="en-US" dirty="0"/>
              <a:t>little holes in the cell membrane that ions can diffuse through (aided by molecular machines)</a:t>
            </a:r>
          </a:p>
          <a:p>
            <a:pPr lvl="1"/>
            <a:endParaRPr lang="en-US" sz="1800" dirty="0"/>
          </a:p>
          <a:p>
            <a:endParaRPr lang="en-US" dirty="0"/>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125133" y="2048933"/>
            <a:ext cx="1413934" cy="1077218"/>
          </a:xfrm>
          <a:prstGeom prst="rect">
            <a:avLst/>
          </a:prstGeom>
          <a:noFill/>
        </p:spPr>
        <p:txBody>
          <a:bodyPr wrap="square" rtlCol="0">
            <a:spAutoFit/>
          </a:bodyPr>
          <a:lstStyle/>
          <a:p>
            <a:r>
              <a:rPr lang="en-US" sz="1600" dirty="0"/>
              <a:t>[K</a:t>
            </a:r>
            <a:r>
              <a:rPr lang="en-US" sz="1600" baseline="30000" dirty="0"/>
              <a:t>+</a:t>
            </a:r>
            <a:r>
              <a:rPr lang="en-US" sz="1600" dirty="0"/>
              <a:t>]=400mM</a:t>
            </a:r>
          </a:p>
          <a:p>
            <a:r>
              <a:rPr lang="en-US" sz="1600" dirty="0"/>
              <a:t>[Na</a:t>
            </a:r>
            <a:r>
              <a:rPr lang="en-US" sz="1600" baseline="30000" dirty="0"/>
              <a:t>+</a:t>
            </a:r>
            <a:r>
              <a:rPr lang="en-US" sz="1600" dirty="0"/>
              <a:t>]=50mM</a:t>
            </a:r>
          </a:p>
          <a:p>
            <a:r>
              <a:rPr lang="en-US" sz="1600" dirty="0"/>
              <a:t>[Cl</a:t>
            </a:r>
            <a:r>
              <a:rPr lang="en-US" sz="1600" baseline="30000" dirty="0"/>
              <a:t>-</a:t>
            </a:r>
            <a:r>
              <a:rPr lang="en-US" sz="1600" dirty="0"/>
              <a:t>]=52mM</a:t>
            </a:r>
          </a:p>
          <a:p>
            <a:r>
              <a:rPr lang="en-US" sz="1600" dirty="0" err="1"/>
              <a:t>Pr</a:t>
            </a:r>
            <a:r>
              <a:rPr lang="en-US" sz="1600" baseline="30000" dirty="0"/>
              <a:t> -</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18533" y="2633133"/>
            <a:ext cx="1479448" cy="1077218"/>
          </a:xfrm>
          <a:prstGeom prst="rect">
            <a:avLst/>
          </a:prstGeom>
          <a:noFill/>
        </p:spPr>
        <p:txBody>
          <a:bodyPr wrap="square" rtlCol="0">
            <a:spAutoFit/>
          </a:bodyPr>
          <a:lstStyle/>
          <a:p>
            <a:r>
              <a:rPr lang="en-US" sz="1600" dirty="0"/>
              <a:t>[K</a:t>
            </a:r>
            <a:r>
              <a:rPr lang="en-US" sz="1600" baseline="30000" dirty="0"/>
              <a:t>+</a:t>
            </a:r>
            <a:r>
              <a:rPr lang="en-US" sz="1600" dirty="0"/>
              <a:t>]=20mM</a:t>
            </a:r>
          </a:p>
          <a:p>
            <a:r>
              <a:rPr lang="en-US" sz="1600" dirty="0"/>
              <a:t>[Na</a:t>
            </a:r>
            <a:r>
              <a:rPr lang="en-US" sz="1600" baseline="30000" dirty="0"/>
              <a:t>+</a:t>
            </a:r>
            <a:r>
              <a:rPr lang="en-US" sz="1600" dirty="0"/>
              <a:t>]=440mM</a:t>
            </a:r>
          </a:p>
          <a:p>
            <a:r>
              <a:rPr lang="en-US" sz="1600" dirty="0"/>
              <a:t>[Cl</a:t>
            </a:r>
            <a:r>
              <a:rPr lang="en-US" sz="1600" baseline="30000" dirty="0"/>
              <a:t>-</a:t>
            </a:r>
            <a:r>
              <a:rPr lang="en-US" sz="1600" dirty="0"/>
              <a:t>]=560mM</a:t>
            </a:r>
          </a:p>
          <a:p>
            <a:r>
              <a:rPr lang="en-US" sz="1600" dirty="0"/>
              <a:t>other</a:t>
            </a:r>
            <a:r>
              <a:rPr lang="en-US" sz="1600" baseline="30000" dirty="0"/>
              <a:t>+</a:t>
            </a:r>
            <a:r>
              <a:rPr lang="en-US" sz="1600" dirty="0"/>
              <a:t>=110mM</a:t>
            </a:r>
          </a:p>
        </p:txBody>
      </p:sp>
      <p:sp>
        <p:nvSpPr>
          <p:cNvPr id="8" name="TextBox 7">
            <a:extLst>
              <a:ext uri="{FF2B5EF4-FFF2-40B4-BE49-F238E27FC236}">
                <a16:creationId xmlns:a16="http://schemas.microsoft.com/office/drawing/2014/main" id="{DD190AED-213A-4BC4-B8D2-47729A7A82C8}"/>
              </a:ext>
            </a:extLst>
          </p:cNvPr>
          <p:cNvSpPr txBox="1"/>
          <p:nvPr/>
        </p:nvSpPr>
        <p:spPr>
          <a:xfrm>
            <a:off x="2438400" y="3039533"/>
            <a:ext cx="1515534" cy="707886"/>
          </a:xfrm>
          <a:prstGeom prst="rect">
            <a:avLst/>
          </a:prstGeom>
          <a:noFill/>
        </p:spPr>
        <p:txBody>
          <a:bodyPr wrap="square" rtlCol="0">
            <a:spAutoFit/>
          </a:bodyPr>
          <a:lstStyle/>
          <a:p>
            <a:r>
              <a:rPr lang="en-US" sz="2000" dirty="0">
                <a:solidFill>
                  <a:schemeClr val="accent2"/>
                </a:solidFill>
              </a:rPr>
              <a:t>intra-cellular fluid</a:t>
            </a:r>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0" name="TextBox 9">
            <a:extLst>
              <a:ext uri="{FF2B5EF4-FFF2-40B4-BE49-F238E27FC236}">
                <a16:creationId xmlns:a16="http://schemas.microsoft.com/office/drawing/2014/main" id="{1F88873C-6A98-48E7-B78B-6A18DDF1B120}"/>
              </a:ext>
            </a:extLst>
          </p:cNvPr>
          <p:cNvSpPr txBox="1"/>
          <p:nvPr/>
        </p:nvSpPr>
        <p:spPr>
          <a:xfrm>
            <a:off x="4690534" y="1728216"/>
            <a:ext cx="4051130" cy="2677656"/>
          </a:xfrm>
          <a:prstGeom prst="rect">
            <a:avLst/>
          </a:prstGeom>
          <a:noFill/>
        </p:spPr>
        <p:txBody>
          <a:bodyPr wrap="square" rtlCol="0">
            <a:spAutoFit/>
          </a:bodyPr>
          <a:lstStyle/>
          <a:p>
            <a:pPr marL="342900" indent="-342900">
              <a:buFont typeface="Arial" panose="020B0604020202020204" pitchFamily="34" charset="0"/>
              <a:buChar char="•"/>
            </a:pPr>
            <a:r>
              <a:rPr lang="en-US" dirty="0"/>
              <a:t>Remember: </a:t>
            </a:r>
            <a:r>
              <a:rPr lang="en-US" dirty="0" err="1"/>
              <a:t>Pr</a:t>
            </a:r>
            <a:r>
              <a:rPr lang="en-US" baseline="30000" dirty="0"/>
              <a:t>-</a:t>
            </a:r>
            <a:r>
              <a:rPr lang="en-US" dirty="0"/>
              <a:t> cannot cross the cell membrane</a:t>
            </a:r>
          </a:p>
          <a:p>
            <a:pPr marL="342900" indent="-342900">
              <a:buFont typeface="Arial" panose="020B0604020202020204" pitchFamily="34" charset="0"/>
              <a:buChar char="•"/>
            </a:pPr>
            <a:r>
              <a:rPr lang="en-US" dirty="0"/>
              <a:t>Minor problem: K</a:t>
            </a:r>
            <a:r>
              <a:rPr lang="en-US" baseline="30000" dirty="0"/>
              <a:t>+</a:t>
            </a:r>
            <a:r>
              <a:rPr lang="en-US" dirty="0"/>
              <a:t>, Na</a:t>
            </a:r>
            <a:r>
              <a:rPr lang="en-US" baseline="30000" dirty="0"/>
              <a:t>+</a:t>
            </a:r>
            <a:r>
              <a:rPr lang="en-US" dirty="0"/>
              <a:t>, Cl</a:t>
            </a:r>
            <a:r>
              <a:rPr lang="en-US" baseline="30000" dirty="0"/>
              <a:t>-</a:t>
            </a:r>
            <a:r>
              <a:rPr lang="en-US" dirty="0"/>
              <a:t> cannot either!</a:t>
            </a:r>
          </a:p>
          <a:p>
            <a:pPr marL="342900" indent="-342900">
              <a:buFont typeface="Arial" panose="020B0604020202020204" pitchFamily="34" charset="0"/>
              <a:buChar char="•"/>
            </a:pPr>
            <a:r>
              <a:rPr lang="en-US" dirty="0"/>
              <a:t>So how can diffusion, drift happen?</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14315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2" end="2"/>
                                            </p:txEl>
                                          </p:spTgt>
                                        </p:tgtEl>
                                        <p:attrNameLst>
                                          <p:attrName>style.visibility</p:attrName>
                                        </p:attrNameLst>
                                      </p:cBhvr>
                                      <p:to>
                                        <p:strVal val="visible"/>
                                      </p:to>
                                    </p:set>
                                    <p:animEffect transition="in" filter="fade">
                                      <p:cBhvr>
                                        <p:cTn id="10" dur="500"/>
                                        <p:tgtEl>
                                          <p:spTgt spid="1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In-class exercise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719668" y="4250265"/>
                <a:ext cx="8238066" cy="1978007"/>
              </a:xfrm>
            </p:spPr>
            <p:txBody>
              <a:bodyPr/>
              <a:lstStyle/>
              <a:p>
                <a:r>
                  <a:rPr lang="en-US" sz="2400" dirty="0"/>
                  <a:t>Compute </a:t>
                </a:r>
                <a:r>
                  <a:rPr lang="el-GR" sz="2400" dirty="0"/>
                  <a:t>Δ</a:t>
                </a:r>
                <a:r>
                  <a:rPr lang="en-US" sz="2400" i="1" dirty="0"/>
                  <a:t>V</a:t>
                </a:r>
                <a:r>
                  <a:rPr lang="en-US" sz="2400" dirty="0"/>
                  <a:t> for Na, for K and for Cl</a:t>
                </a:r>
              </a:p>
              <a:p>
                <a:pPr lvl="1">
                  <a:spcBef>
                    <a:spcPts val="0"/>
                  </a:spcBef>
                </a:pPr>
                <a14:m>
                  <m:oMath xmlns:m="http://schemas.openxmlformats.org/officeDocument/2006/math">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𝑉</m:t>
                    </m:r>
                    <m:r>
                      <a:rPr lang="en-US" sz="2000" i="1" smtClean="0">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𝑖𝑛</m:t>
                        </m:r>
                      </m:sub>
                    </m:sSub>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𝑜𝑢𝑡</m:t>
                        </m:r>
                      </m:sub>
                    </m:sSub>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26</m:t>
                        </m:r>
                        <m:r>
                          <a:rPr lang="en-US" sz="2000" i="1">
                            <a:latin typeface="Cambria Math" panose="02040503050406030204" pitchFamily="18" charset="0"/>
                          </a:rPr>
                          <m:t>𝑚𝑉</m:t>
                        </m:r>
                      </m:num>
                      <m:den>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𝑍</m:t>
                            </m:r>
                          </m:e>
                          <m:sub>
                            <m:r>
                              <a:rPr lang="en-US" sz="2000" i="1">
                                <a:latin typeface="Cambria Math" panose="02040503050406030204" pitchFamily="18" charset="0"/>
                                <a:ea typeface="Cambria Math" panose="02040503050406030204" pitchFamily="18" charset="0"/>
                              </a:rPr>
                              <m:t>𝑁𝑎</m:t>
                            </m:r>
                          </m:sub>
                        </m:sSub>
                      </m:den>
                    </m:f>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𝑙𝑛</m:t>
                    </m:r>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d>
                              <m:dPr>
                                <m:begChr m:val="["/>
                                <m:endChr m:val="]"/>
                                <m:ctrlPr>
                                  <a:rPr lang="en-US" sz="2000" i="1">
                                    <a:latin typeface="Cambria Math" panose="02040503050406030204" pitchFamily="18" charset="0"/>
                                    <a:ea typeface="Cambria Math" panose="02040503050406030204" pitchFamily="18" charset="0"/>
                                  </a:rPr>
                                </m:ctrlPr>
                              </m:dPr>
                              <m:e>
                                <m:r>
                                  <a:rPr lang="en-US" sz="2000" i="1">
                                    <a:latin typeface="Cambria Math" panose="02040503050406030204" pitchFamily="18" charset="0"/>
                                    <a:ea typeface="Cambria Math" panose="02040503050406030204" pitchFamily="18" charset="0"/>
                                  </a:rPr>
                                  <m:t>𝑁𝑎</m:t>
                                </m:r>
                              </m:e>
                            </m:d>
                          </m:e>
                          <m:sub>
                            <m:r>
                              <a:rPr lang="en-US" sz="2000" i="1">
                                <a:latin typeface="Cambria Math" panose="02040503050406030204" pitchFamily="18" charset="0"/>
                                <a:ea typeface="Cambria Math" panose="02040503050406030204" pitchFamily="18" charset="0"/>
                              </a:rPr>
                              <m:t>𝑜𝑢𝑡</m:t>
                            </m:r>
                          </m:sub>
                        </m:sSub>
                      </m:num>
                      <m:den>
                        <m:sSub>
                          <m:sSubPr>
                            <m:ctrlPr>
                              <a:rPr lang="en-US" sz="2000" i="1">
                                <a:latin typeface="Cambria Math" panose="02040503050406030204" pitchFamily="18" charset="0"/>
                                <a:ea typeface="Cambria Math" panose="02040503050406030204" pitchFamily="18" charset="0"/>
                              </a:rPr>
                            </m:ctrlPr>
                          </m:sSubPr>
                          <m:e>
                            <m:d>
                              <m:dPr>
                                <m:begChr m:val="["/>
                                <m:endChr m:val="]"/>
                                <m:ctrlPr>
                                  <a:rPr lang="en-US" sz="2000" i="1">
                                    <a:latin typeface="Cambria Math" panose="02040503050406030204" pitchFamily="18" charset="0"/>
                                    <a:ea typeface="Cambria Math" panose="02040503050406030204" pitchFamily="18" charset="0"/>
                                  </a:rPr>
                                </m:ctrlPr>
                              </m:dPr>
                              <m:e>
                                <m:r>
                                  <a:rPr lang="en-US" sz="2000" i="1">
                                    <a:latin typeface="Cambria Math" panose="02040503050406030204" pitchFamily="18" charset="0"/>
                                    <a:ea typeface="Cambria Math" panose="02040503050406030204" pitchFamily="18" charset="0"/>
                                  </a:rPr>
                                  <m:t>𝑁𝑎</m:t>
                                </m:r>
                              </m:e>
                            </m:d>
                          </m:e>
                          <m:sub>
                            <m:r>
                              <a:rPr lang="en-US" sz="2000" i="1">
                                <a:latin typeface="Cambria Math" panose="02040503050406030204" pitchFamily="18" charset="0"/>
                                <a:ea typeface="Cambria Math" panose="02040503050406030204" pitchFamily="18" charset="0"/>
                              </a:rPr>
                              <m:t>𝑖𝑛</m:t>
                            </m:r>
                          </m:sub>
                        </m:sSub>
                      </m:den>
                    </m:f>
                  </m:oMath>
                </a14:m>
                <a:endParaRPr lang="en-US" sz="1800" dirty="0"/>
              </a:p>
              <a:p>
                <a:endParaRPr lang="en-US" dirty="0"/>
              </a:p>
            </p:txBody>
          </p:sp>
        </mc:Choice>
        <mc:Fallback xmlns="">
          <p:sp>
            <p:nvSpPr>
              <p:cNvPr id="3" name="Content Placeholder 2">
                <a:extLst>
                  <a:ext uri="{FF2B5EF4-FFF2-40B4-BE49-F238E27FC236}">
                    <a16:creationId xmlns:a16="http://schemas.microsoft.com/office/drawing/2014/main" id="{2DC72105-FAC1-4BCD-98A1-296F8F419FFC}"/>
                  </a:ext>
                </a:extLst>
              </p:cNvPr>
              <p:cNvSpPr>
                <a:spLocks noGrp="1" noRot="1" noChangeAspect="1" noMove="1" noResize="1" noEditPoints="1" noAdjustHandles="1" noChangeArrowheads="1" noChangeShapeType="1" noTextEdit="1"/>
              </p:cNvSpPr>
              <p:nvPr>
                <p:ph idx="1"/>
              </p:nvPr>
            </p:nvSpPr>
            <p:spPr>
              <a:xfrm>
                <a:off x="719668" y="4250265"/>
                <a:ext cx="8238066" cy="1978007"/>
              </a:xfrm>
              <a:blipFill>
                <a:blip r:embed="rId3"/>
                <a:stretch>
                  <a:fillRect l="-962" t="-246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125133" y="2048933"/>
            <a:ext cx="1413934" cy="1077218"/>
          </a:xfrm>
          <a:prstGeom prst="rect">
            <a:avLst/>
          </a:prstGeom>
          <a:noFill/>
        </p:spPr>
        <p:txBody>
          <a:bodyPr wrap="square" rtlCol="0">
            <a:spAutoFit/>
          </a:bodyPr>
          <a:lstStyle/>
          <a:p>
            <a:r>
              <a:rPr lang="en-US" sz="1600" dirty="0"/>
              <a:t>[K</a:t>
            </a:r>
            <a:r>
              <a:rPr lang="en-US" sz="1600" baseline="30000" dirty="0"/>
              <a:t>+</a:t>
            </a:r>
            <a:r>
              <a:rPr lang="en-US" sz="1600" dirty="0"/>
              <a:t>]=400mM</a:t>
            </a:r>
          </a:p>
          <a:p>
            <a:r>
              <a:rPr lang="en-US" sz="1600" dirty="0"/>
              <a:t>[Na</a:t>
            </a:r>
            <a:r>
              <a:rPr lang="en-US" sz="1600" baseline="30000" dirty="0"/>
              <a:t>+</a:t>
            </a:r>
            <a:r>
              <a:rPr lang="en-US" sz="1600" dirty="0"/>
              <a:t>]=50mM</a:t>
            </a:r>
          </a:p>
          <a:p>
            <a:r>
              <a:rPr lang="en-US" sz="1600" dirty="0"/>
              <a:t>[Cl</a:t>
            </a:r>
            <a:r>
              <a:rPr lang="en-US" sz="1600" baseline="30000" dirty="0"/>
              <a:t>-</a:t>
            </a:r>
            <a:r>
              <a:rPr lang="en-US" sz="1600" dirty="0"/>
              <a:t>]=52mM</a:t>
            </a:r>
          </a:p>
          <a:p>
            <a:r>
              <a:rPr lang="en-US" sz="1600" dirty="0" err="1"/>
              <a:t>Pr</a:t>
            </a:r>
            <a:r>
              <a:rPr lang="en-US" sz="1600" baseline="30000" dirty="0"/>
              <a:t> -</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18533" y="2633133"/>
            <a:ext cx="1479448" cy="1077218"/>
          </a:xfrm>
          <a:prstGeom prst="rect">
            <a:avLst/>
          </a:prstGeom>
          <a:noFill/>
        </p:spPr>
        <p:txBody>
          <a:bodyPr wrap="square" rtlCol="0">
            <a:spAutoFit/>
          </a:bodyPr>
          <a:lstStyle/>
          <a:p>
            <a:r>
              <a:rPr lang="en-US" sz="1600" dirty="0"/>
              <a:t>[K</a:t>
            </a:r>
            <a:r>
              <a:rPr lang="en-US" sz="1600" baseline="30000" dirty="0"/>
              <a:t>+</a:t>
            </a:r>
            <a:r>
              <a:rPr lang="en-US" sz="1600" dirty="0"/>
              <a:t>]=20mM</a:t>
            </a:r>
          </a:p>
          <a:p>
            <a:r>
              <a:rPr lang="en-US" sz="1600" dirty="0"/>
              <a:t>[Na</a:t>
            </a:r>
            <a:r>
              <a:rPr lang="en-US" sz="1600" baseline="30000" dirty="0"/>
              <a:t>+</a:t>
            </a:r>
            <a:r>
              <a:rPr lang="en-US" sz="1600" dirty="0"/>
              <a:t>]=440mM</a:t>
            </a:r>
          </a:p>
          <a:p>
            <a:r>
              <a:rPr lang="en-US" sz="1600" dirty="0"/>
              <a:t>[Cl</a:t>
            </a:r>
            <a:r>
              <a:rPr lang="en-US" sz="1600" baseline="30000" dirty="0"/>
              <a:t>-</a:t>
            </a:r>
            <a:r>
              <a:rPr lang="en-US" sz="1600" dirty="0"/>
              <a:t>]=560mM</a:t>
            </a:r>
          </a:p>
          <a:p>
            <a:r>
              <a:rPr lang="en-US" sz="1600" dirty="0"/>
              <a:t>other</a:t>
            </a:r>
            <a:r>
              <a:rPr lang="en-US" sz="1600" baseline="30000" dirty="0"/>
              <a:t>+</a:t>
            </a:r>
            <a:r>
              <a:rPr lang="en-US" sz="1600" dirty="0"/>
              <a:t>=110mM</a:t>
            </a:r>
          </a:p>
        </p:txBody>
      </p:sp>
      <p:sp>
        <p:nvSpPr>
          <p:cNvPr id="8" name="TextBox 7">
            <a:extLst>
              <a:ext uri="{FF2B5EF4-FFF2-40B4-BE49-F238E27FC236}">
                <a16:creationId xmlns:a16="http://schemas.microsoft.com/office/drawing/2014/main" id="{DD190AED-213A-4BC4-B8D2-47729A7A82C8}"/>
              </a:ext>
            </a:extLst>
          </p:cNvPr>
          <p:cNvSpPr txBox="1"/>
          <p:nvPr/>
        </p:nvSpPr>
        <p:spPr>
          <a:xfrm>
            <a:off x="2438400" y="3039533"/>
            <a:ext cx="1515534" cy="707886"/>
          </a:xfrm>
          <a:prstGeom prst="rect">
            <a:avLst/>
          </a:prstGeom>
          <a:noFill/>
        </p:spPr>
        <p:txBody>
          <a:bodyPr wrap="square" rtlCol="0">
            <a:spAutoFit/>
          </a:bodyPr>
          <a:lstStyle/>
          <a:p>
            <a:r>
              <a:rPr lang="en-US" sz="2000" dirty="0">
                <a:solidFill>
                  <a:schemeClr val="accent2"/>
                </a:solidFill>
              </a:rPr>
              <a:t>intra-cellular fluid</a:t>
            </a:r>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0" name="TextBox 9">
            <a:extLst>
              <a:ext uri="{FF2B5EF4-FFF2-40B4-BE49-F238E27FC236}">
                <a16:creationId xmlns:a16="http://schemas.microsoft.com/office/drawing/2014/main" id="{1F88873C-6A98-48E7-B78B-6A18DDF1B120}"/>
              </a:ext>
            </a:extLst>
          </p:cNvPr>
          <p:cNvSpPr txBox="1"/>
          <p:nvPr/>
        </p:nvSpPr>
        <p:spPr>
          <a:xfrm>
            <a:off x="5248656" y="1728216"/>
            <a:ext cx="2724912" cy="830997"/>
          </a:xfrm>
          <a:prstGeom prst="rect">
            <a:avLst/>
          </a:prstGeom>
          <a:noFill/>
        </p:spPr>
        <p:txBody>
          <a:bodyPr wrap="square" rtlCol="0">
            <a:spAutoFit/>
          </a:bodyPr>
          <a:lstStyle/>
          <a:p>
            <a:r>
              <a:rPr lang="en-US" dirty="0"/>
              <a:t>Is </a:t>
            </a:r>
            <a:r>
              <a:rPr lang="el-GR" sz="2400" dirty="0"/>
              <a:t>Δ</a:t>
            </a:r>
            <a:r>
              <a:rPr lang="en-US" sz="2400" i="1" dirty="0"/>
              <a:t>V</a:t>
            </a:r>
            <a:r>
              <a:rPr lang="en-US" sz="2400" dirty="0"/>
              <a:t> the same for Na, K and Cl? </a:t>
            </a:r>
            <a:endParaRPr lang="en-US" dirty="0"/>
          </a:p>
        </p:txBody>
      </p:sp>
    </p:spTree>
    <p:extLst>
      <p:ext uri="{BB962C8B-B14F-4D97-AF65-F5344CB8AC3E}">
        <p14:creationId xmlns:p14="http://schemas.microsoft.com/office/powerpoint/2010/main" val="196023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72D3-FD46-432C-B7B0-4A4654E63EB7}"/>
              </a:ext>
            </a:extLst>
          </p:cNvPr>
          <p:cNvSpPr>
            <a:spLocks noGrp="1"/>
          </p:cNvSpPr>
          <p:nvPr>
            <p:ph type="title"/>
          </p:nvPr>
        </p:nvSpPr>
        <p:spPr/>
        <p:txBody>
          <a:bodyPr/>
          <a:lstStyle/>
          <a:p>
            <a:r>
              <a:rPr lang="en-US" dirty="0"/>
              <a:t>Outline for this section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97EBB0-3A51-478E-B2EE-77DBF7C7D5A5}"/>
                  </a:ext>
                </a:extLst>
              </p:cNvPr>
              <p:cNvSpPr>
                <a:spLocks noGrp="1"/>
              </p:cNvSpPr>
              <p:nvPr>
                <p:ph idx="1"/>
              </p:nvPr>
            </p:nvSpPr>
            <p:spPr>
              <a:xfrm>
                <a:off x="246888" y="1676400"/>
                <a:ext cx="8074152" cy="4419600"/>
              </a:xfrm>
            </p:spPr>
            <p:txBody>
              <a:bodyPr/>
              <a:lstStyle/>
              <a:p>
                <a:r>
                  <a:rPr lang="en-US" sz="2400" dirty="0"/>
                  <a:t>Primer on Q, I, V, C</a:t>
                </a:r>
              </a:p>
              <a:p>
                <a:r>
                  <a:rPr lang="en-US" sz="2400" dirty="0"/>
                  <a:t>Diffusion current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𝑗</m:t>
                        </m:r>
                      </m:e>
                      <m:sub>
                        <m:r>
                          <a:rPr lang="en-US" sz="2400" i="1">
                            <a:latin typeface="Cambria Math" panose="02040503050406030204" pitchFamily="18" charset="0"/>
                          </a:rPr>
                          <m:t>𝑁𝑎</m:t>
                        </m:r>
                      </m:sub>
                    </m:sSub>
                    <m:r>
                      <a:rPr lang="en-US" sz="2400" i="1">
                        <a:latin typeface="Cambria Math" panose="02040503050406030204" pitchFamily="18" charset="0"/>
                      </a:rPr>
                      <m:t>=−</m:t>
                    </m:r>
                    <m:r>
                      <a:rPr lang="en-US" sz="2400" i="1">
                        <a:latin typeface="Cambria Math" panose="02040503050406030204" pitchFamily="18" charset="0"/>
                      </a:rPr>
                      <m:t>𝐷</m:t>
                    </m:r>
                    <m:f>
                      <m:fPr>
                        <m:ctrlPr>
                          <a:rPr lang="en-US" sz="2400" i="1">
                            <a:latin typeface="Cambria Math" panose="02040503050406030204" pitchFamily="18" charset="0"/>
                          </a:rPr>
                        </m:ctrlPr>
                      </m:fPr>
                      <m:num>
                        <m:r>
                          <a:rPr lang="en-US" sz="2400" i="1">
                            <a:latin typeface="Cambria Math" panose="02040503050406030204" pitchFamily="18" charset="0"/>
                          </a:rPr>
                          <m:t>𝑑</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num>
                      <m:den>
                        <m:r>
                          <a:rPr lang="en-US" sz="2400" i="1">
                            <a:latin typeface="Cambria Math" panose="02040503050406030204" pitchFamily="18" charset="0"/>
                          </a:rPr>
                          <m:t>𝑑𝑥</m:t>
                        </m:r>
                      </m:den>
                    </m:f>
                    <m:r>
                      <a:rPr lang="en-US" sz="2400" i="1">
                        <a:latin typeface="Cambria Math" panose="02040503050406030204" pitchFamily="18" charset="0"/>
                      </a:rPr>
                      <m:t> </m:t>
                    </m:r>
                  </m:oMath>
                </a14:m>
                <a:r>
                  <a:rPr lang="en-US" sz="2400" dirty="0"/>
                  <a:t>)</a:t>
                </a:r>
              </a:p>
              <a:p>
                <a:r>
                  <a:rPr lang="en-US" sz="2400" dirty="0"/>
                  <a:t>Drift current (</a:t>
                </a:r>
                <a:r>
                  <a:rPr lang="en-US" sz="2400" i="1" dirty="0" err="1"/>
                  <a:t>j</a:t>
                </a:r>
                <a:r>
                  <a:rPr lang="en-US" sz="2400" baseline="-25000" dirty="0" err="1"/>
                  <a:t>drift</a:t>
                </a:r>
                <a:r>
                  <a:rPr lang="en-US" sz="2400" dirty="0"/>
                  <a:t> = </a:t>
                </a:r>
                <a:r>
                  <a:rPr lang="en-US" sz="2400" i="1" dirty="0" err="1"/>
                  <a:t>kV</a:t>
                </a:r>
                <a:r>
                  <a:rPr lang="en-US" sz="2400" baseline="-25000" dirty="0" err="1"/>
                  <a:t>mem</a:t>
                </a:r>
                <a:r>
                  <a:rPr lang="en-US" sz="2400" dirty="0"/>
                  <a:t>)</a:t>
                </a:r>
              </a:p>
              <a:p>
                <a:r>
                  <a:rPr lang="en-US" sz="2400" dirty="0"/>
                  <a:t>Diffusion + drift = Nernst (</a:t>
                </a: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𝑉</m:t>
                        </m:r>
                      </m:e>
                      <m:sub>
                        <m:r>
                          <a:rPr lang="en-US" sz="2400" i="1">
                            <a:latin typeface="Cambria Math" panose="02040503050406030204" pitchFamily="18" charset="0"/>
                            <a:ea typeface="Cambria Math" panose="02040503050406030204" pitchFamily="18" charset="0"/>
                          </a:rPr>
                          <m:t>𝑚𝑒𝑚</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𝑁𝑎</m:t>
                        </m:r>
                      </m:sub>
                    </m:sSub>
                    <m:r>
                      <a:rPr lang="en-US" sz="2400">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𝑁𝑎</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𝑙𝑛</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𝑒𝑥𝑡</m:t>
                            </m:r>
                          </m:sub>
                        </m:sSub>
                      </m:num>
                      <m:den>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𝑖𝑛𝑡</m:t>
                            </m:r>
                          </m:sub>
                        </m:sSub>
                      </m:den>
                    </m:f>
                  </m:oMath>
                </a14:m>
                <a:r>
                  <a:rPr lang="en-US" sz="2400" dirty="0"/>
                  <a:t>)</a:t>
                </a:r>
              </a:p>
              <a:p>
                <a:r>
                  <a:rPr lang="en-US" sz="2400" dirty="0"/>
                  <a:t>Ion pumps</a:t>
                </a:r>
              </a:p>
              <a:p>
                <a:r>
                  <a:rPr lang="en-US" sz="2400" dirty="0"/>
                  <a:t>Electrical model of a cell (</a:t>
                </a:r>
                <a:r>
                  <a:rPr lang="en-US" sz="2400" i="1" dirty="0" err="1"/>
                  <a:t>j</a:t>
                </a:r>
                <a:r>
                  <a:rPr lang="en-US" sz="2400" baseline="-25000" dirty="0" err="1"/>
                  <a:t>total,Na</a:t>
                </a:r>
                <a:r>
                  <a:rPr lang="en-US" sz="2400" dirty="0"/>
                  <a:t> = </a:t>
                </a:r>
                <a:r>
                  <a:rPr lang="en-US" sz="2400" i="1" dirty="0" err="1"/>
                  <a:t>g</a:t>
                </a:r>
                <a:r>
                  <a:rPr lang="en-US" sz="2400" baseline="-25000" dirty="0" err="1"/>
                  <a:t>Na</a:t>
                </a:r>
                <a:r>
                  <a:rPr lang="en-US" sz="2400" dirty="0"/>
                  <a:t> (</a:t>
                </a:r>
                <a:r>
                  <a:rPr lang="en-US" sz="2400" i="1" dirty="0" err="1"/>
                  <a:t>V</a:t>
                </a:r>
                <a:r>
                  <a:rPr lang="en-US" sz="2400" baseline="-25000" dirty="0" err="1"/>
                  <a:t>mem</a:t>
                </a:r>
                <a:r>
                  <a:rPr lang="en-US" sz="2400" dirty="0" err="1"/>
                  <a:t>-</a:t>
                </a:r>
                <a:r>
                  <a:rPr lang="en-US" sz="2400" i="1" dirty="0" err="1"/>
                  <a:t>V</a:t>
                </a:r>
                <a:r>
                  <a:rPr lang="en-US" sz="2400" baseline="30000" dirty="0" err="1"/>
                  <a:t>N</a:t>
                </a:r>
                <a:r>
                  <a:rPr lang="en-US" sz="2400" baseline="-25000" dirty="0" err="1"/>
                  <a:t>Na</a:t>
                </a:r>
                <a:r>
                  <a:rPr lang="en-US" sz="2400" dirty="0"/>
                  <a:t>) + </a:t>
                </a:r>
                <a:r>
                  <a:rPr lang="en-US" sz="2400" i="1" dirty="0" err="1"/>
                  <a:t>j</a:t>
                </a:r>
                <a:r>
                  <a:rPr lang="en-US" sz="2400" baseline="-25000" dirty="0" err="1"/>
                  <a:t>pump,Na</a:t>
                </a:r>
                <a:r>
                  <a:rPr lang="en-US" sz="2400" dirty="0"/>
                  <a:t>)</a:t>
                </a:r>
              </a:p>
            </p:txBody>
          </p:sp>
        </mc:Choice>
        <mc:Fallback xmlns="">
          <p:sp>
            <p:nvSpPr>
              <p:cNvPr id="3" name="Content Placeholder 2">
                <a:extLst>
                  <a:ext uri="{FF2B5EF4-FFF2-40B4-BE49-F238E27FC236}">
                    <a16:creationId xmlns:a16="http://schemas.microsoft.com/office/drawing/2014/main" id="{A697EBB0-3A51-478E-B2EE-77DBF7C7D5A5}"/>
                  </a:ext>
                </a:extLst>
              </p:cNvPr>
              <p:cNvSpPr>
                <a:spLocks noGrp="1" noRot="1" noChangeAspect="1" noMove="1" noResize="1" noEditPoints="1" noAdjustHandles="1" noChangeArrowheads="1" noChangeShapeType="1" noTextEdit="1"/>
              </p:cNvSpPr>
              <p:nvPr>
                <p:ph idx="1"/>
              </p:nvPr>
            </p:nvSpPr>
            <p:spPr>
              <a:xfrm>
                <a:off x="246888" y="1676400"/>
                <a:ext cx="8074152" cy="4419600"/>
              </a:xfrm>
              <a:blipFill>
                <a:blip r:embed="rId2"/>
                <a:stretch>
                  <a:fillRect l="-1057" t="-1103" r="-22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1BB9554-C3A6-43E9-9EEF-4B134805983A}"/>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5DF1D507-62A5-47A0-B2B0-7335B6670B32}"/>
              </a:ext>
            </a:extLst>
          </p:cNvPr>
          <p:cNvSpPr/>
          <p:nvPr/>
        </p:nvSpPr>
        <p:spPr>
          <a:xfrm>
            <a:off x="192024" y="3852672"/>
            <a:ext cx="2075688" cy="582168"/>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98021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In-class exercise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719668" y="4250265"/>
                <a:ext cx="8238066" cy="1978007"/>
              </a:xfrm>
            </p:spPr>
            <p:txBody>
              <a:bodyPr/>
              <a:lstStyle/>
              <a:p>
                <a:pPr>
                  <a:spcBef>
                    <a:spcPts val="0"/>
                  </a:spcBef>
                </a:pPr>
                <a14:m>
                  <m:oMath xmlns:m="http://schemas.openxmlformats.org/officeDocument/2006/math">
                    <m:sSubSup>
                      <m:sSubSupPr>
                        <m:ctrlPr>
                          <a:rPr lang="en-US" sz="2400" i="1" smtClean="0">
                            <a:latin typeface="Cambria Math" panose="02040503050406030204" pitchFamily="18" charset="0"/>
                            <a:ea typeface="Cambria Math" panose="02040503050406030204" pitchFamily="18" charset="0"/>
                          </a:rPr>
                        </m:ctrlPr>
                      </m:sSubSupPr>
                      <m:e>
                        <m:r>
                          <a:rPr lang="en-US" sz="2400" b="0" i="1" smtClean="0">
                            <a:latin typeface="Cambria Math" panose="02040503050406030204" pitchFamily="18" charset="0"/>
                            <a:ea typeface="Cambria Math" panose="02040503050406030204" pitchFamily="18" charset="0"/>
                          </a:rPr>
                          <m:t>𝑉</m:t>
                        </m:r>
                      </m:e>
                      <m:sub>
                        <m:r>
                          <a:rPr lang="en-US" sz="2400" b="0" i="1" smtClean="0">
                            <a:latin typeface="Cambria Math" panose="02040503050406030204" pitchFamily="18" charset="0"/>
                            <a:ea typeface="Cambria Math" panose="02040503050406030204" pitchFamily="18" charset="0"/>
                          </a:rPr>
                          <m:t>𝑁𝑎</m:t>
                        </m:r>
                      </m:sub>
                      <m:sup>
                        <m:r>
                          <a:rPr lang="en-US" sz="2400" b="0" i="1" smtClean="0">
                            <a:latin typeface="Cambria Math" panose="02040503050406030204" pitchFamily="18" charset="0"/>
                            <a:ea typeface="Cambria Math" panose="02040503050406030204" pitchFamily="18" charset="0"/>
                          </a:rPr>
                          <m:t>𝑁</m:t>
                        </m:r>
                      </m:sup>
                    </m:sSubSup>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𝑁𝑎</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𝑙𝑛</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ea typeface="Cambria Math" panose="02040503050406030204" pitchFamily="18" charset="0"/>
                              </a:rPr>
                            </m:ctrlPr>
                          </m:sSubPr>
                          <m:e>
                            <m:d>
                              <m:dPr>
                                <m:begChr m:val="["/>
                                <m:endChr m:val="]"/>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𝑁𝑎</m:t>
                                </m:r>
                              </m:e>
                            </m:d>
                          </m:e>
                          <m:sub>
                            <m:r>
                              <a:rPr lang="en-US" sz="2400" i="1">
                                <a:latin typeface="Cambria Math" panose="02040503050406030204" pitchFamily="18" charset="0"/>
                                <a:ea typeface="Cambria Math" panose="02040503050406030204" pitchFamily="18" charset="0"/>
                              </a:rPr>
                              <m:t>𝑜𝑢𝑡</m:t>
                            </m:r>
                          </m:sub>
                        </m:sSub>
                      </m:num>
                      <m:den>
                        <m:sSub>
                          <m:sSubPr>
                            <m:ctrlPr>
                              <a:rPr lang="en-US" sz="2400" i="1">
                                <a:latin typeface="Cambria Math" panose="02040503050406030204" pitchFamily="18" charset="0"/>
                                <a:ea typeface="Cambria Math" panose="02040503050406030204" pitchFamily="18" charset="0"/>
                              </a:rPr>
                            </m:ctrlPr>
                          </m:sSubPr>
                          <m:e>
                            <m:d>
                              <m:dPr>
                                <m:begChr m:val="["/>
                                <m:endChr m:val="]"/>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𝑁𝑎</m:t>
                                </m:r>
                              </m:e>
                            </m:d>
                          </m:e>
                          <m:sub>
                            <m:r>
                              <a:rPr lang="en-US" sz="2400" i="1">
                                <a:latin typeface="Cambria Math" panose="02040503050406030204" pitchFamily="18" charset="0"/>
                                <a:ea typeface="Cambria Math" panose="02040503050406030204" pitchFamily="18" charset="0"/>
                              </a:rPr>
                              <m:t>𝑖𝑛</m:t>
                            </m:r>
                          </m:sub>
                        </m:sSub>
                      </m:den>
                    </m:f>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r>
                          <a:rPr lang="en-US" sz="2400" b="0" i="1" smtClean="0">
                            <a:latin typeface="Cambria Math" panose="02040503050406030204" pitchFamily="18" charset="0"/>
                          </a:rPr>
                          <m:t>+1</m:t>
                        </m:r>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𝑙𝑛</m:t>
                    </m:r>
                    <m:f>
                      <m:fPr>
                        <m:ctrlPr>
                          <a:rPr lang="en-US" sz="2400" i="1">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440</m:t>
                        </m:r>
                        <m:r>
                          <a:rPr lang="en-US" sz="2400" b="0" i="1" smtClean="0">
                            <a:latin typeface="Cambria Math" panose="02040503050406030204" pitchFamily="18" charset="0"/>
                            <a:ea typeface="Cambria Math" panose="02040503050406030204" pitchFamily="18" charset="0"/>
                          </a:rPr>
                          <m:t>𝑚𝑀</m:t>
                        </m:r>
                      </m:num>
                      <m:den>
                        <m:r>
                          <a:rPr lang="en-US" sz="2400" b="0" i="1" smtClean="0">
                            <a:latin typeface="Cambria Math" panose="02040503050406030204" pitchFamily="18" charset="0"/>
                            <a:ea typeface="Cambria Math" panose="02040503050406030204" pitchFamily="18" charset="0"/>
                          </a:rPr>
                          <m:t>50</m:t>
                        </m:r>
                        <m:r>
                          <a:rPr lang="en-US" sz="2400" b="0" i="1" smtClean="0">
                            <a:latin typeface="Cambria Math" panose="02040503050406030204" pitchFamily="18" charset="0"/>
                            <a:ea typeface="Cambria Math" panose="02040503050406030204" pitchFamily="18" charset="0"/>
                          </a:rPr>
                          <m:t>𝑚𝑀</m:t>
                        </m:r>
                      </m:den>
                    </m:f>
                    <m:r>
                      <a:rPr lang="en-US" sz="2400" b="0" i="1" smtClean="0">
                        <a:latin typeface="Cambria Math" panose="02040503050406030204" pitchFamily="18" charset="0"/>
                        <a:ea typeface="Cambria Math" panose="02040503050406030204" pitchFamily="18" charset="0"/>
                      </a:rPr>
                      <m:t> ≈</m:t>
                    </m:r>
                  </m:oMath>
                </a14:m>
                <a:r>
                  <a:rPr lang="en-US" sz="2000" dirty="0"/>
                  <a:t>57mV</a:t>
                </a:r>
              </a:p>
              <a:p>
                <a:pPr lvl="1">
                  <a:spcBef>
                    <a:spcPts val="0"/>
                  </a:spcBef>
                </a:pPr>
                <a:endParaRPr lang="en-US" sz="1800" dirty="0"/>
              </a:p>
              <a:p>
                <a:pPr>
                  <a:spcBef>
                    <a:spcPts val="0"/>
                  </a:spcBef>
                </a:pPr>
                <a14:m>
                  <m:oMath xmlns:m="http://schemas.openxmlformats.org/officeDocument/2006/math">
                    <m:sSubSup>
                      <m:sSubSupPr>
                        <m:ctrlPr>
                          <a:rPr lang="en-US" sz="2400" i="1" smtClean="0">
                            <a:latin typeface="Cambria Math" panose="02040503050406030204" pitchFamily="18" charset="0"/>
                            <a:ea typeface="Cambria Math" panose="02040503050406030204" pitchFamily="18" charset="0"/>
                          </a:rPr>
                        </m:ctrlPr>
                      </m:sSubSupPr>
                      <m:e>
                        <m:r>
                          <a:rPr lang="en-US" sz="2400" b="0" i="1" smtClean="0">
                            <a:latin typeface="Cambria Math" panose="02040503050406030204" pitchFamily="18" charset="0"/>
                            <a:ea typeface="Cambria Math" panose="02040503050406030204" pitchFamily="18" charset="0"/>
                          </a:rPr>
                          <m:t>𝑉</m:t>
                        </m:r>
                      </m:e>
                      <m:sub>
                        <m:r>
                          <a:rPr lang="en-US" sz="2400" b="0" i="1" smtClean="0">
                            <a:latin typeface="Cambria Math" panose="02040503050406030204" pitchFamily="18" charset="0"/>
                            <a:ea typeface="Cambria Math" panose="02040503050406030204" pitchFamily="18" charset="0"/>
                          </a:rPr>
                          <m:t>𝐾</m:t>
                        </m:r>
                      </m:sub>
                      <m:sup>
                        <m:r>
                          <a:rPr lang="en-US" sz="2400" b="0" i="1" smtClean="0">
                            <a:latin typeface="Cambria Math" panose="02040503050406030204" pitchFamily="18" charset="0"/>
                            <a:ea typeface="Cambria Math" panose="02040503050406030204" pitchFamily="18" charset="0"/>
                          </a:rPr>
                          <m:t>𝑁</m:t>
                        </m:r>
                      </m:sup>
                    </m:sSubSup>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b="0" i="1" smtClean="0">
                                <a:latin typeface="Cambria Math" panose="02040503050406030204" pitchFamily="18" charset="0"/>
                                <a:ea typeface="Cambria Math" panose="02040503050406030204" pitchFamily="18" charset="0"/>
                              </a:rPr>
                              <m:t>𝐾</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𝑙𝑛</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ea typeface="Cambria Math" panose="02040503050406030204" pitchFamily="18" charset="0"/>
                              </a:rPr>
                            </m:ctrlPr>
                          </m:sSubPr>
                          <m:e>
                            <m:d>
                              <m:dPr>
                                <m:begChr m:val="["/>
                                <m:endChr m:val="]"/>
                                <m:ctrlPr>
                                  <a:rPr lang="en-US" sz="2400" i="1">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𝐾</m:t>
                                </m:r>
                              </m:e>
                            </m:d>
                          </m:e>
                          <m:sub>
                            <m:r>
                              <a:rPr lang="en-US" sz="2400" i="1">
                                <a:latin typeface="Cambria Math" panose="02040503050406030204" pitchFamily="18" charset="0"/>
                                <a:ea typeface="Cambria Math" panose="02040503050406030204" pitchFamily="18" charset="0"/>
                              </a:rPr>
                              <m:t>𝑜𝑢𝑡</m:t>
                            </m:r>
                          </m:sub>
                        </m:sSub>
                      </m:num>
                      <m:den>
                        <m:sSub>
                          <m:sSubPr>
                            <m:ctrlPr>
                              <a:rPr lang="en-US" sz="2400" i="1">
                                <a:latin typeface="Cambria Math" panose="02040503050406030204" pitchFamily="18" charset="0"/>
                                <a:ea typeface="Cambria Math" panose="02040503050406030204" pitchFamily="18" charset="0"/>
                              </a:rPr>
                            </m:ctrlPr>
                          </m:sSubPr>
                          <m:e>
                            <m:d>
                              <m:dPr>
                                <m:begChr m:val="["/>
                                <m:endChr m:val="]"/>
                                <m:ctrlPr>
                                  <a:rPr lang="en-US" sz="2400" i="1">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𝐾</m:t>
                                </m:r>
                              </m:e>
                            </m:d>
                          </m:e>
                          <m:sub>
                            <m:r>
                              <a:rPr lang="en-US" sz="2400" i="1">
                                <a:latin typeface="Cambria Math" panose="02040503050406030204" pitchFamily="18" charset="0"/>
                                <a:ea typeface="Cambria Math" panose="02040503050406030204" pitchFamily="18" charset="0"/>
                              </a:rPr>
                              <m:t>𝑖𝑛</m:t>
                            </m:r>
                          </m:sub>
                        </m:sSub>
                      </m:den>
                    </m:f>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r>
                          <a:rPr lang="en-US" sz="2400" b="0" i="1" smtClean="0">
                            <a:latin typeface="Cambria Math" panose="02040503050406030204" pitchFamily="18" charset="0"/>
                          </a:rPr>
                          <m:t>+1</m:t>
                        </m:r>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𝑙𝑛</m:t>
                    </m:r>
                    <m:f>
                      <m:fPr>
                        <m:ctrlPr>
                          <a:rPr lang="en-US" sz="2400" i="1">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20</m:t>
                        </m:r>
                        <m:r>
                          <a:rPr lang="en-US" sz="2400" b="0" i="1" smtClean="0">
                            <a:latin typeface="Cambria Math" panose="02040503050406030204" pitchFamily="18" charset="0"/>
                            <a:ea typeface="Cambria Math" panose="02040503050406030204" pitchFamily="18" charset="0"/>
                          </a:rPr>
                          <m:t>𝑚𝑀</m:t>
                        </m:r>
                      </m:num>
                      <m:den>
                        <m:r>
                          <a:rPr lang="en-US" sz="2400" b="0" i="1" smtClean="0">
                            <a:latin typeface="Cambria Math" panose="02040503050406030204" pitchFamily="18" charset="0"/>
                            <a:ea typeface="Cambria Math" panose="02040503050406030204" pitchFamily="18" charset="0"/>
                          </a:rPr>
                          <m:t>400</m:t>
                        </m:r>
                        <m:r>
                          <a:rPr lang="en-US" sz="2400" b="0" i="1" smtClean="0">
                            <a:latin typeface="Cambria Math" panose="02040503050406030204" pitchFamily="18" charset="0"/>
                            <a:ea typeface="Cambria Math" panose="02040503050406030204" pitchFamily="18" charset="0"/>
                          </a:rPr>
                          <m:t>𝑚𝑀</m:t>
                        </m:r>
                      </m:den>
                    </m:f>
                    <m:r>
                      <a:rPr lang="en-US" sz="2400" i="1">
                        <a:latin typeface="Cambria Math" panose="02040503050406030204" pitchFamily="18" charset="0"/>
                        <a:ea typeface="Cambria Math" panose="02040503050406030204" pitchFamily="18" charset="0"/>
                      </a:rPr>
                      <m:t>≈</m:t>
                    </m:r>
                  </m:oMath>
                </a14:m>
                <a:r>
                  <a:rPr lang="en-US" sz="1800" dirty="0"/>
                  <a:t>-78mV</a:t>
                </a:r>
              </a:p>
              <a:p>
                <a:pPr>
                  <a:spcBef>
                    <a:spcPts val="0"/>
                  </a:spcBef>
                </a:pPr>
                <a14:m>
                  <m:oMath xmlns:m="http://schemas.openxmlformats.org/officeDocument/2006/math">
                    <m:sSubSup>
                      <m:sSubSupPr>
                        <m:ctrlPr>
                          <a:rPr lang="en-US" sz="2400" i="1" smtClean="0">
                            <a:latin typeface="Cambria Math" panose="02040503050406030204" pitchFamily="18" charset="0"/>
                            <a:ea typeface="Cambria Math" panose="02040503050406030204" pitchFamily="18" charset="0"/>
                          </a:rPr>
                        </m:ctrlPr>
                      </m:sSubSupPr>
                      <m:e>
                        <m:r>
                          <a:rPr lang="en-US" sz="2400" b="0" i="1" smtClean="0">
                            <a:latin typeface="Cambria Math" panose="02040503050406030204" pitchFamily="18" charset="0"/>
                            <a:ea typeface="Cambria Math" panose="02040503050406030204" pitchFamily="18" charset="0"/>
                          </a:rPr>
                          <m:t>𝑉</m:t>
                        </m:r>
                      </m:e>
                      <m:sub>
                        <m:r>
                          <a:rPr lang="en-US" sz="2400" b="0" i="1" smtClean="0">
                            <a:latin typeface="Cambria Math" panose="02040503050406030204" pitchFamily="18" charset="0"/>
                            <a:ea typeface="Cambria Math" panose="02040503050406030204" pitchFamily="18" charset="0"/>
                          </a:rPr>
                          <m:t>𝐶𝑙</m:t>
                        </m:r>
                      </m:sub>
                      <m:sup>
                        <m:r>
                          <a:rPr lang="en-US" sz="2400" b="0" i="1" smtClean="0">
                            <a:latin typeface="Cambria Math" panose="02040503050406030204" pitchFamily="18" charset="0"/>
                            <a:ea typeface="Cambria Math" panose="02040503050406030204" pitchFamily="18" charset="0"/>
                          </a:rPr>
                          <m:t>𝑁</m:t>
                        </m:r>
                      </m:sup>
                    </m:sSubSup>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b="0" i="1" smtClean="0">
                                <a:latin typeface="Cambria Math" panose="02040503050406030204" pitchFamily="18" charset="0"/>
                                <a:ea typeface="Cambria Math" panose="02040503050406030204" pitchFamily="18" charset="0"/>
                              </a:rPr>
                              <m:t>𝐾</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𝑙𝑛</m:t>
                    </m:r>
                    <m:f>
                      <m:fPr>
                        <m:ctrlPr>
                          <a:rPr lang="en-US" sz="2400" i="1">
                            <a:latin typeface="Cambria Math" panose="02040503050406030204" pitchFamily="18" charset="0"/>
                            <a:ea typeface="Cambria Math" panose="02040503050406030204" pitchFamily="18" charset="0"/>
                          </a:rPr>
                        </m:ctrlPr>
                      </m:fPr>
                      <m:num>
                        <m:sSub>
                          <m:sSubPr>
                            <m:ctrlPr>
                              <a:rPr lang="en-US" sz="2400" i="1">
                                <a:latin typeface="Cambria Math" panose="02040503050406030204" pitchFamily="18" charset="0"/>
                                <a:ea typeface="Cambria Math" panose="02040503050406030204" pitchFamily="18" charset="0"/>
                              </a:rPr>
                            </m:ctrlPr>
                          </m:sSubPr>
                          <m:e>
                            <m:d>
                              <m:dPr>
                                <m:begChr m:val="["/>
                                <m:endChr m:val="]"/>
                                <m:ctrlPr>
                                  <a:rPr lang="en-US" sz="2400" i="1">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𝐶𝑙</m:t>
                                </m:r>
                              </m:e>
                            </m:d>
                          </m:e>
                          <m:sub>
                            <m:r>
                              <a:rPr lang="en-US" sz="2400" i="1">
                                <a:latin typeface="Cambria Math" panose="02040503050406030204" pitchFamily="18" charset="0"/>
                                <a:ea typeface="Cambria Math" panose="02040503050406030204" pitchFamily="18" charset="0"/>
                              </a:rPr>
                              <m:t>𝑜𝑢𝑡</m:t>
                            </m:r>
                          </m:sub>
                        </m:sSub>
                      </m:num>
                      <m:den>
                        <m:sSub>
                          <m:sSubPr>
                            <m:ctrlPr>
                              <a:rPr lang="en-US" sz="2400" i="1">
                                <a:latin typeface="Cambria Math" panose="02040503050406030204" pitchFamily="18" charset="0"/>
                                <a:ea typeface="Cambria Math" panose="02040503050406030204" pitchFamily="18" charset="0"/>
                              </a:rPr>
                            </m:ctrlPr>
                          </m:sSubPr>
                          <m:e>
                            <m:d>
                              <m:dPr>
                                <m:begChr m:val="["/>
                                <m:endChr m:val="]"/>
                                <m:ctrlPr>
                                  <a:rPr lang="en-US" sz="2400" i="1">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𝐶𝑙</m:t>
                                </m:r>
                              </m:e>
                            </m:d>
                          </m:e>
                          <m:sub>
                            <m:r>
                              <a:rPr lang="en-US" sz="2400" i="1">
                                <a:latin typeface="Cambria Math" panose="02040503050406030204" pitchFamily="18" charset="0"/>
                                <a:ea typeface="Cambria Math" panose="02040503050406030204" pitchFamily="18" charset="0"/>
                              </a:rPr>
                              <m:t>𝑖𝑛</m:t>
                            </m:r>
                          </m:sub>
                        </m:sSub>
                      </m:den>
                    </m:f>
                    <m:r>
                      <a:rPr lang="en-US" sz="2400" i="1">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r>
                          <a:rPr lang="en-US" sz="2400" b="0" i="1" smtClean="0">
                            <a:latin typeface="Cambria Math" panose="02040503050406030204" pitchFamily="18" charset="0"/>
                          </a:rPr>
                          <m:t>−1</m:t>
                        </m:r>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𝑙𝑛</m:t>
                    </m:r>
                    <m:f>
                      <m:fPr>
                        <m:ctrlPr>
                          <a:rPr lang="en-US" sz="2400" i="1">
                            <a:latin typeface="Cambria Math" panose="02040503050406030204" pitchFamily="18" charset="0"/>
                            <a:ea typeface="Cambria Math" panose="02040503050406030204" pitchFamily="18" charset="0"/>
                          </a:rPr>
                        </m:ctrlPr>
                      </m:fPr>
                      <m:num>
                        <m:r>
                          <a:rPr lang="en-US" sz="2400" b="0" i="1" smtClean="0">
                            <a:latin typeface="Cambria Math" panose="02040503050406030204" pitchFamily="18" charset="0"/>
                            <a:ea typeface="Cambria Math" panose="02040503050406030204" pitchFamily="18" charset="0"/>
                          </a:rPr>
                          <m:t>560</m:t>
                        </m:r>
                        <m:r>
                          <a:rPr lang="en-US" sz="2400" b="0" i="1" smtClean="0">
                            <a:latin typeface="Cambria Math" panose="02040503050406030204" pitchFamily="18" charset="0"/>
                            <a:ea typeface="Cambria Math" panose="02040503050406030204" pitchFamily="18" charset="0"/>
                          </a:rPr>
                          <m:t>𝑚𝑀</m:t>
                        </m:r>
                      </m:num>
                      <m:den>
                        <m:r>
                          <a:rPr lang="en-US" sz="2400" b="0" i="1" smtClean="0">
                            <a:latin typeface="Cambria Math" panose="02040503050406030204" pitchFamily="18" charset="0"/>
                            <a:ea typeface="Cambria Math" panose="02040503050406030204" pitchFamily="18" charset="0"/>
                          </a:rPr>
                          <m:t>52</m:t>
                        </m:r>
                        <m:r>
                          <a:rPr lang="en-US" sz="2400" b="0" i="1" smtClean="0">
                            <a:latin typeface="Cambria Math" panose="02040503050406030204" pitchFamily="18" charset="0"/>
                            <a:ea typeface="Cambria Math" panose="02040503050406030204" pitchFamily="18" charset="0"/>
                          </a:rPr>
                          <m:t>𝑚𝑀</m:t>
                        </m:r>
                      </m:den>
                    </m:f>
                    <m:r>
                      <a:rPr lang="en-US" sz="2400" i="1">
                        <a:latin typeface="Cambria Math" panose="02040503050406030204" pitchFamily="18" charset="0"/>
                        <a:ea typeface="Cambria Math" panose="02040503050406030204" pitchFamily="18" charset="0"/>
                      </a:rPr>
                      <m:t>≈</m:t>
                    </m:r>
                  </m:oMath>
                </a14:m>
                <a:r>
                  <a:rPr lang="en-US" sz="1800" dirty="0"/>
                  <a:t>-62mV</a:t>
                </a:r>
                <a:endParaRPr lang="en-US" sz="2400" dirty="0"/>
              </a:p>
              <a:p>
                <a:pPr lvl="1">
                  <a:spcBef>
                    <a:spcPts val="0"/>
                  </a:spcBef>
                </a:pPr>
                <a:endParaRPr lang="en-US" sz="2400" dirty="0"/>
              </a:p>
              <a:p>
                <a:endParaRPr lang="en-US" dirty="0"/>
              </a:p>
            </p:txBody>
          </p:sp>
        </mc:Choice>
        <mc:Fallback xmlns="">
          <p:sp>
            <p:nvSpPr>
              <p:cNvPr id="3" name="Content Placeholder 2">
                <a:extLst>
                  <a:ext uri="{FF2B5EF4-FFF2-40B4-BE49-F238E27FC236}">
                    <a16:creationId xmlns:a16="http://schemas.microsoft.com/office/drawing/2014/main" id="{2DC72105-FAC1-4BCD-98A1-296F8F419FFC}"/>
                  </a:ext>
                </a:extLst>
              </p:cNvPr>
              <p:cNvSpPr>
                <a:spLocks noGrp="1" noRot="1" noChangeAspect="1" noMove="1" noResize="1" noEditPoints="1" noAdjustHandles="1" noChangeArrowheads="1" noChangeShapeType="1" noTextEdit="1"/>
              </p:cNvSpPr>
              <p:nvPr>
                <p:ph idx="1"/>
              </p:nvPr>
            </p:nvSpPr>
            <p:spPr>
              <a:xfrm>
                <a:off x="719668" y="4250265"/>
                <a:ext cx="8238066" cy="1978007"/>
              </a:xfrm>
              <a:blipFill>
                <a:blip r:embed="rId3"/>
                <a:stretch>
                  <a:fillRect b="-646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125133" y="2048933"/>
            <a:ext cx="1413934" cy="1077218"/>
          </a:xfrm>
          <a:prstGeom prst="rect">
            <a:avLst/>
          </a:prstGeom>
          <a:noFill/>
        </p:spPr>
        <p:txBody>
          <a:bodyPr wrap="square" rtlCol="0">
            <a:spAutoFit/>
          </a:bodyPr>
          <a:lstStyle/>
          <a:p>
            <a:r>
              <a:rPr lang="en-US" sz="1600" dirty="0"/>
              <a:t>[K</a:t>
            </a:r>
            <a:r>
              <a:rPr lang="en-US" sz="1600" baseline="30000" dirty="0"/>
              <a:t>+</a:t>
            </a:r>
            <a:r>
              <a:rPr lang="en-US" sz="1600" dirty="0"/>
              <a:t>]=400mM</a:t>
            </a:r>
          </a:p>
          <a:p>
            <a:r>
              <a:rPr lang="en-US" sz="1600" dirty="0"/>
              <a:t>[Na</a:t>
            </a:r>
            <a:r>
              <a:rPr lang="en-US" sz="1600" baseline="30000" dirty="0"/>
              <a:t>+</a:t>
            </a:r>
            <a:r>
              <a:rPr lang="en-US" sz="1600" dirty="0"/>
              <a:t>]=50mM</a:t>
            </a:r>
          </a:p>
          <a:p>
            <a:r>
              <a:rPr lang="en-US" sz="1600" dirty="0"/>
              <a:t>[Cl</a:t>
            </a:r>
            <a:r>
              <a:rPr lang="en-US" sz="1600" baseline="30000" dirty="0"/>
              <a:t>-</a:t>
            </a:r>
            <a:r>
              <a:rPr lang="en-US" sz="1600" dirty="0"/>
              <a:t>]=52mM</a:t>
            </a:r>
          </a:p>
          <a:p>
            <a:r>
              <a:rPr lang="en-US" sz="1600" dirty="0" err="1"/>
              <a:t>Pr</a:t>
            </a:r>
            <a:r>
              <a:rPr lang="en-US" sz="1600" baseline="30000" dirty="0"/>
              <a:t> -</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18533" y="2633133"/>
            <a:ext cx="1479448" cy="1077218"/>
          </a:xfrm>
          <a:prstGeom prst="rect">
            <a:avLst/>
          </a:prstGeom>
          <a:noFill/>
        </p:spPr>
        <p:txBody>
          <a:bodyPr wrap="square" rtlCol="0">
            <a:spAutoFit/>
          </a:bodyPr>
          <a:lstStyle/>
          <a:p>
            <a:r>
              <a:rPr lang="en-US" sz="1600" dirty="0"/>
              <a:t>[K</a:t>
            </a:r>
            <a:r>
              <a:rPr lang="en-US" sz="1600" baseline="30000" dirty="0"/>
              <a:t>+</a:t>
            </a:r>
            <a:r>
              <a:rPr lang="en-US" sz="1600" dirty="0"/>
              <a:t>]=20mM</a:t>
            </a:r>
          </a:p>
          <a:p>
            <a:r>
              <a:rPr lang="en-US" sz="1600" dirty="0"/>
              <a:t>[Na</a:t>
            </a:r>
            <a:r>
              <a:rPr lang="en-US" sz="1600" baseline="30000" dirty="0"/>
              <a:t>+</a:t>
            </a:r>
            <a:r>
              <a:rPr lang="en-US" sz="1600" dirty="0"/>
              <a:t>]=440mM</a:t>
            </a:r>
          </a:p>
          <a:p>
            <a:r>
              <a:rPr lang="en-US" sz="1600" dirty="0"/>
              <a:t>[Cl</a:t>
            </a:r>
            <a:r>
              <a:rPr lang="en-US" sz="1600" baseline="30000" dirty="0"/>
              <a:t>-</a:t>
            </a:r>
            <a:r>
              <a:rPr lang="en-US" sz="1600" dirty="0"/>
              <a:t>]=560mM</a:t>
            </a:r>
          </a:p>
          <a:p>
            <a:r>
              <a:rPr lang="en-US" sz="1600" dirty="0"/>
              <a:t>other</a:t>
            </a:r>
            <a:r>
              <a:rPr lang="en-US" sz="1600" baseline="30000" dirty="0"/>
              <a:t>+</a:t>
            </a:r>
            <a:r>
              <a:rPr lang="en-US" sz="1600" dirty="0"/>
              <a:t>=110mM</a:t>
            </a:r>
          </a:p>
        </p:txBody>
      </p:sp>
      <p:sp>
        <p:nvSpPr>
          <p:cNvPr id="8" name="TextBox 7">
            <a:extLst>
              <a:ext uri="{FF2B5EF4-FFF2-40B4-BE49-F238E27FC236}">
                <a16:creationId xmlns:a16="http://schemas.microsoft.com/office/drawing/2014/main" id="{DD190AED-213A-4BC4-B8D2-47729A7A82C8}"/>
              </a:ext>
            </a:extLst>
          </p:cNvPr>
          <p:cNvSpPr txBox="1"/>
          <p:nvPr/>
        </p:nvSpPr>
        <p:spPr>
          <a:xfrm>
            <a:off x="2438400" y="3039533"/>
            <a:ext cx="1515534" cy="707886"/>
          </a:xfrm>
          <a:prstGeom prst="rect">
            <a:avLst/>
          </a:prstGeom>
          <a:noFill/>
        </p:spPr>
        <p:txBody>
          <a:bodyPr wrap="square" rtlCol="0">
            <a:spAutoFit/>
          </a:bodyPr>
          <a:lstStyle/>
          <a:p>
            <a:r>
              <a:rPr lang="en-US" sz="2000" dirty="0">
                <a:solidFill>
                  <a:schemeClr val="accent2"/>
                </a:solidFill>
              </a:rPr>
              <a:t>intra-cellular fluid</a:t>
            </a:r>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0" name="TextBox 9">
            <a:extLst>
              <a:ext uri="{FF2B5EF4-FFF2-40B4-BE49-F238E27FC236}">
                <a16:creationId xmlns:a16="http://schemas.microsoft.com/office/drawing/2014/main" id="{1F88873C-6A98-48E7-B78B-6A18DDF1B120}"/>
              </a:ext>
            </a:extLst>
          </p:cNvPr>
          <p:cNvSpPr txBox="1"/>
          <p:nvPr/>
        </p:nvSpPr>
        <p:spPr>
          <a:xfrm>
            <a:off x="4766735" y="1728216"/>
            <a:ext cx="4241799" cy="2308324"/>
          </a:xfrm>
          <a:prstGeom prst="rect">
            <a:avLst/>
          </a:prstGeom>
          <a:noFill/>
        </p:spPr>
        <p:txBody>
          <a:bodyPr wrap="square" rtlCol="0">
            <a:spAutoFit/>
          </a:bodyPr>
          <a:lstStyle/>
          <a:p>
            <a:pPr marL="342900" indent="-342900">
              <a:buFont typeface="Arial" panose="020B0604020202020204" pitchFamily="34" charset="0"/>
              <a:buChar char="•"/>
            </a:pPr>
            <a:r>
              <a:rPr lang="en-US" dirty="0"/>
              <a:t>Is </a:t>
            </a:r>
            <a:r>
              <a:rPr lang="en-US" i="1" dirty="0" err="1"/>
              <a:t>V</a:t>
            </a:r>
            <a:r>
              <a:rPr lang="en-US" baseline="30000" dirty="0" err="1"/>
              <a:t>Nernst</a:t>
            </a:r>
            <a:r>
              <a:rPr lang="en-US" dirty="0"/>
              <a:t> </a:t>
            </a:r>
            <a:r>
              <a:rPr lang="en-US" sz="2400" dirty="0"/>
              <a:t>the same for Na, K and Cl?</a:t>
            </a:r>
          </a:p>
          <a:p>
            <a:pPr marL="342900" indent="-342900">
              <a:buFont typeface="Arial" panose="020B0604020202020204" pitchFamily="34" charset="0"/>
              <a:buChar char="•"/>
            </a:pPr>
            <a:r>
              <a:rPr lang="en-US" dirty="0"/>
              <a:t>No!</a:t>
            </a:r>
          </a:p>
          <a:p>
            <a:pPr marL="342900" indent="-342900">
              <a:buFont typeface="Arial" panose="020B0604020202020204" pitchFamily="34" charset="0"/>
              <a:buChar char="•"/>
            </a:pPr>
            <a:r>
              <a:rPr lang="en-US" sz="2400" dirty="0"/>
              <a:t>But if </a:t>
            </a:r>
            <a:r>
              <a:rPr lang="en-US" sz="2400" i="1" dirty="0" err="1"/>
              <a:t>V</a:t>
            </a:r>
            <a:r>
              <a:rPr lang="en-US" baseline="30000" dirty="0" err="1"/>
              <a:t>N</a:t>
            </a:r>
            <a:r>
              <a:rPr lang="en-US" sz="2400" baseline="30000" dirty="0" err="1"/>
              <a:t>ernst</a:t>
            </a:r>
            <a:r>
              <a:rPr lang="en-US" sz="2400" dirty="0"/>
              <a:t> is the </a:t>
            </a:r>
            <a:r>
              <a:rPr lang="el-GR" sz="2400" dirty="0">
                <a:cs typeface="Times New Roman" panose="02020603050405020304" pitchFamily="18" charset="0"/>
              </a:rPr>
              <a:t>Δ</a:t>
            </a:r>
            <a:r>
              <a:rPr lang="en-US" sz="2400" i="1" dirty="0">
                <a:cs typeface="Times New Roman" panose="02020603050405020304" pitchFamily="18" charset="0"/>
              </a:rPr>
              <a:t>V</a:t>
            </a:r>
            <a:r>
              <a:rPr lang="en-US" sz="2400" dirty="0">
                <a:cs typeface="Times New Roman" panose="02020603050405020304" pitchFamily="18" charset="0"/>
              </a:rPr>
              <a:t> across the cell membrane, it can only have one value ?!?</a:t>
            </a:r>
            <a:endParaRPr lang="en-US" sz="2400" dirty="0"/>
          </a:p>
        </p:txBody>
      </p:sp>
    </p:spTree>
    <p:extLst>
      <p:ext uri="{BB962C8B-B14F-4D97-AF65-F5344CB8AC3E}">
        <p14:creationId xmlns:p14="http://schemas.microsoft.com/office/powerpoint/2010/main" val="401563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72D3-FD46-432C-B7B0-4A4654E63EB7}"/>
              </a:ext>
            </a:extLst>
          </p:cNvPr>
          <p:cNvSpPr>
            <a:spLocks noGrp="1"/>
          </p:cNvSpPr>
          <p:nvPr>
            <p:ph type="title"/>
          </p:nvPr>
        </p:nvSpPr>
        <p:spPr/>
        <p:txBody>
          <a:bodyPr/>
          <a:lstStyle/>
          <a:p>
            <a:r>
              <a:rPr lang="en-US" dirty="0"/>
              <a:t>Outline for this section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97EBB0-3A51-478E-B2EE-77DBF7C7D5A5}"/>
                  </a:ext>
                </a:extLst>
              </p:cNvPr>
              <p:cNvSpPr>
                <a:spLocks noGrp="1"/>
              </p:cNvSpPr>
              <p:nvPr>
                <p:ph idx="1"/>
              </p:nvPr>
            </p:nvSpPr>
            <p:spPr>
              <a:xfrm>
                <a:off x="246888" y="1676400"/>
                <a:ext cx="8074152" cy="4419600"/>
              </a:xfrm>
            </p:spPr>
            <p:txBody>
              <a:bodyPr/>
              <a:lstStyle/>
              <a:p>
                <a:r>
                  <a:rPr lang="en-US" sz="2400" dirty="0"/>
                  <a:t>Primer on Q, I, V, C (charge, current, voltage, capacitance)</a:t>
                </a:r>
              </a:p>
              <a:p>
                <a:r>
                  <a:rPr lang="en-US" sz="2400" dirty="0"/>
                  <a:t>Diffusion current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𝑗</m:t>
                        </m:r>
                      </m:e>
                      <m:sub>
                        <m:r>
                          <a:rPr lang="en-US" sz="2400" i="1">
                            <a:latin typeface="Cambria Math" panose="02040503050406030204" pitchFamily="18" charset="0"/>
                          </a:rPr>
                          <m:t>𝑁𝑎</m:t>
                        </m:r>
                      </m:sub>
                    </m:sSub>
                    <m:r>
                      <a:rPr lang="en-US" sz="2400" i="1">
                        <a:latin typeface="Cambria Math" panose="02040503050406030204" pitchFamily="18" charset="0"/>
                      </a:rPr>
                      <m:t>=−</m:t>
                    </m:r>
                    <m:r>
                      <a:rPr lang="en-US" sz="2400" i="1">
                        <a:latin typeface="Cambria Math" panose="02040503050406030204" pitchFamily="18" charset="0"/>
                      </a:rPr>
                      <m:t>𝐷</m:t>
                    </m:r>
                    <m:f>
                      <m:fPr>
                        <m:ctrlPr>
                          <a:rPr lang="en-US" sz="2400" i="1">
                            <a:latin typeface="Cambria Math" panose="02040503050406030204" pitchFamily="18" charset="0"/>
                          </a:rPr>
                        </m:ctrlPr>
                      </m:fPr>
                      <m:num>
                        <m:r>
                          <a:rPr lang="en-US" sz="2400" i="1">
                            <a:latin typeface="Cambria Math" panose="02040503050406030204" pitchFamily="18" charset="0"/>
                          </a:rPr>
                          <m:t>𝑑</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num>
                      <m:den>
                        <m:r>
                          <a:rPr lang="en-US" sz="2400" i="1">
                            <a:latin typeface="Cambria Math" panose="02040503050406030204" pitchFamily="18" charset="0"/>
                          </a:rPr>
                          <m:t>𝑑𝑥</m:t>
                        </m:r>
                      </m:den>
                    </m:f>
                    <m:r>
                      <a:rPr lang="en-US" sz="2400" i="1">
                        <a:latin typeface="Cambria Math" panose="02040503050406030204" pitchFamily="18" charset="0"/>
                      </a:rPr>
                      <m:t> </m:t>
                    </m:r>
                  </m:oMath>
                </a14:m>
                <a:r>
                  <a:rPr lang="en-US" sz="2400" dirty="0"/>
                  <a:t>)</a:t>
                </a:r>
              </a:p>
              <a:p>
                <a:r>
                  <a:rPr lang="en-US" sz="2400" dirty="0"/>
                  <a:t>Drift current (</a:t>
                </a:r>
                <a:r>
                  <a:rPr lang="en-US" sz="2400" i="1" dirty="0" err="1"/>
                  <a:t>j</a:t>
                </a:r>
                <a:r>
                  <a:rPr lang="en-US" sz="2400" baseline="-25000" dirty="0" err="1"/>
                  <a:t>drift</a:t>
                </a:r>
                <a:r>
                  <a:rPr lang="en-US" sz="2400" dirty="0"/>
                  <a:t> = </a:t>
                </a:r>
                <a:r>
                  <a:rPr lang="en-US" sz="2400" i="1" dirty="0" err="1"/>
                  <a:t>kV</a:t>
                </a:r>
                <a:r>
                  <a:rPr lang="en-US" sz="2400" baseline="-25000" dirty="0" err="1"/>
                  <a:t>mem</a:t>
                </a:r>
                <a:r>
                  <a:rPr lang="en-US" sz="2400" dirty="0"/>
                  <a:t>)</a:t>
                </a:r>
              </a:p>
              <a:p>
                <a:r>
                  <a:rPr lang="en-US" sz="2400" dirty="0"/>
                  <a:t>Diffusion + drift = Nernst (</a:t>
                </a: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𝑉</m:t>
                        </m:r>
                      </m:e>
                      <m:sub>
                        <m:r>
                          <a:rPr lang="en-US" sz="2400" i="1">
                            <a:latin typeface="Cambria Math" panose="02040503050406030204" pitchFamily="18" charset="0"/>
                            <a:ea typeface="Cambria Math" panose="02040503050406030204" pitchFamily="18" charset="0"/>
                          </a:rPr>
                          <m:t>𝑚𝑒𝑚</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𝑁𝑎</m:t>
                        </m:r>
                      </m:sub>
                    </m:sSub>
                    <m:r>
                      <a:rPr lang="en-US" sz="2400">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𝑁𝑎</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𝑙𝑛</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𝑒𝑥𝑡</m:t>
                            </m:r>
                          </m:sub>
                        </m:sSub>
                      </m:num>
                      <m:den>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𝑖𝑛𝑡</m:t>
                            </m:r>
                          </m:sub>
                        </m:sSub>
                      </m:den>
                    </m:f>
                  </m:oMath>
                </a14:m>
                <a:r>
                  <a:rPr lang="en-US" sz="2400" dirty="0"/>
                  <a:t>)</a:t>
                </a:r>
              </a:p>
              <a:p>
                <a:r>
                  <a:rPr lang="en-US" sz="2400" dirty="0"/>
                  <a:t>Ion pumps</a:t>
                </a:r>
              </a:p>
              <a:p>
                <a:r>
                  <a:rPr lang="en-US" sz="2400" dirty="0"/>
                  <a:t>Electrical model of a cell (</a:t>
                </a:r>
                <a:r>
                  <a:rPr lang="en-US" sz="2400" i="1" dirty="0" err="1"/>
                  <a:t>j</a:t>
                </a:r>
                <a:r>
                  <a:rPr lang="en-US" sz="2400" baseline="-25000" dirty="0" err="1"/>
                  <a:t>total,Na</a:t>
                </a:r>
                <a:r>
                  <a:rPr lang="en-US" sz="2400" dirty="0"/>
                  <a:t> = </a:t>
                </a:r>
                <a:r>
                  <a:rPr lang="en-US" sz="2400" i="1" dirty="0" err="1"/>
                  <a:t>g</a:t>
                </a:r>
                <a:r>
                  <a:rPr lang="en-US" sz="2400" baseline="-25000" dirty="0" err="1"/>
                  <a:t>Na</a:t>
                </a:r>
                <a:r>
                  <a:rPr lang="en-US" sz="2400" dirty="0"/>
                  <a:t> (</a:t>
                </a:r>
                <a:r>
                  <a:rPr lang="en-US" sz="2400" i="1" dirty="0" err="1"/>
                  <a:t>V</a:t>
                </a:r>
                <a:r>
                  <a:rPr lang="en-US" sz="2400" baseline="-25000" dirty="0" err="1"/>
                  <a:t>mem</a:t>
                </a:r>
                <a:r>
                  <a:rPr lang="en-US" sz="2400" dirty="0" err="1"/>
                  <a:t>-</a:t>
                </a:r>
                <a:r>
                  <a:rPr lang="en-US" sz="2400" i="1" dirty="0" err="1"/>
                  <a:t>V</a:t>
                </a:r>
                <a:r>
                  <a:rPr lang="en-US" sz="2400" baseline="30000" dirty="0" err="1"/>
                  <a:t>N</a:t>
                </a:r>
                <a:r>
                  <a:rPr lang="en-US" sz="2400" baseline="-25000" dirty="0" err="1"/>
                  <a:t>Na</a:t>
                </a:r>
                <a:r>
                  <a:rPr lang="en-US" sz="2400" dirty="0"/>
                  <a:t>) + </a:t>
                </a:r>
                <a:r>
                  <a:rPr lang="en-US" sz="2400" i="1" dirty="0" err="1"/>
                  <a:t>j</a:t>
                </a:r>
                <a:r>
                  <a:rPr lang="en-US" sz="2400" baseline="-25000" dirty="0" err="1"/>
                  <a:t>pump,Na</a:t>
                </a:r>
                <a:r>
                  <a:rPr lang="en-US" sz="2400" dirty="0"/>
                  <a:t>)</a:t>
                </a:r>
              </a:p>
            </p:txBody>
          </p:sp>
        </mc:Choice>
        <mc:Fallback xmlns="">
          <p:sp>
            <p:nvSpPr>
              <p:cNvPr id="3" name="Content Placeholder 2">
                <a:extLst>
                  <a:ext uri="{FF2B5EF4-FFF2-40B4-BE49-F238E27FC236}">
                    <a16:creationId xmlns:a16="http://schemas.microsoft.com/office/drawing/2014/main" id="{A697EBB0-3A51-478E-B2EE-77DBF7C7D5A5}"/>
                  </a:ext>
                </a:extLst>
              </p:cNvPr>
              <p:cNvSpPr>
                <a:spLocks noGrp="1" noRot="1" noChangeAspect="1" noMove="1" noResize="1" noEditPoints="1" noAdjustHandles="1" noChangeArrowheads="1" noChangeShapeType="1" noTextEdit="1"/>
              </p:cNvSpPr>
              <p:nvPr>
                <p:ph idx="1"/>
              </p:nvPr>
            </p:nvSpPr>
            <p:spPr>
              <a:xfrm>
                <a:off x="246888" y="1676400"/>
                <a:ext cx="8074152" cy="4419600"/>
              </a:xfrm>
              <a:blipFill>
                <a:blip r:embed="rId2"/>
                <a:stretch>
                  <a:fillRect l="-1057" t="-1103" r="-22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1BB9554-C3A6-43E9-9EEF-4B134805983A}"/>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5DF1D507-62A5-47A0-B2B0-7335B6670B32}"/>
              </a:ext>
            </a:extLst>
          </p:cNvPr>
          <p:cNvSpPr/>
          <p:nvPr/>
        </p:nvSpPr>
        <p:spPr>
          <a:xfrm>
            <a:off x="192024" y="1648968"/>
            <a:ext cx="7772400" cy="563880"/>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34778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Forces on the system</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435006" y="4121169"/>
            <a:ext cx="8433951" cy="1795428"/>
          </a:xfrm>
        </p:spPr>
        <p:txBody>
          <a:bodyPr/>
          <a:lstStyle/>
          <a:p>
            <a:r>
              <a:rPr lang="en-US" sz="2400" dirty="0"/>
              <a:t>First force: diffusion (our old friend)</a:t>
            </a:r>
          </a:p>
          <a:p>
            <a:r>
              <a:rPr lang="en-US" sz="2400" dirty="0"/>
              <a:t>Which way does diffusion flow for K</a:t>
            </a:r>
            <a:r>
              <a:rPr lang="en-US" sz="2400" baseline="30000" dirty="0"/>
              <a:t>+</a:t>
            </a:r>
            <a:r>
              <a:rPr lang="en-US" sz="2400" dirty="0"/>
              <a:t>, Na</a:t>
            </a:r>
            <a:r>
              <a:rPr lang="en-US" sz="2400" baseline="30000" dirty="0"/>
              <a:t>+</a:t>
            </a:r>
            <a:r>
              <a:rPr lang="en-US" sz="2400" dirty="0"/>
              <a:t> and Cl</a:t>
            </a:r>
            <a:r>
              <a:rPr lang="en-US" sz="2400" baseline="30000" dirty="0"/>
              <a:t>-</a:t>
            </a:r>
            <a:r>
              <a:rPr lang="en-US" sz="2400" dirty="0"/>
              <a:t>?</a:t>
            </a:r>
            <a:endParaRPr lang="en-US" sz="2200" dirty="0"/>
          </a:p>
          <a:p>
            <a:pPr lvl="1"/>
            <a:r>
              <a:rPr lang="en-US" dirty="0"/>
              <a:t>K</a:t>
            </a:r>
            <a:r>
              <a:rPr lang="en-US" baseline="30000" dirty="0"/>
              <a:t>+</a:t>
            </a:r>
            <a:r>
              <a:rPr lang="en-US" dirty="0"/>
              <a:t> out; Na</a:t>
            </a:r>
            <a:r>
              <a:rPr lang="en-US" baseline="30000" dirty="0"/>
              <a:t>+</a:t>
            </a:r>
            <a:r>
              <a:rPr lang="en-US" dirty="0"/>
              <a:t> and Cl</a:t>
            </a:r>
            <a:r>
              <a:rPr lang="en-US" baseline="30000" dirty="0"/>
              <a:t>-</a:t>
            </a:r>
            <a:r>
              <a:rPr lang="en-US" dirty="0"/>
              <a:t> in</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D190AED-213A-4BC4-B8D2-47729A7A82C8}"/>
              </a:ext>
            </a:extLst>
          </p:cNvPr>
          <p:cNvSpPr txBox="1"/>
          <p:nvPr/>
        </p:nvSpPr>
        <p:spPr>
          <a:xfrm>
            <a:off x="2201334" y="1422400"/>
            <a:ext cx="1913467" cy="707886"/>
          </a:xfrm>
          <a:prstGeom prst="rect">
            <a:avLst/>
          </a:prstGeom>
          <a:noFill/>
        </p:spPr>
        <p:txBody>
          <a:bodyPr wrap="square" rtlCol="0">
            <a:spAutoFit/>
          </a:bodyPr>
          <a:lstStyle/>
          <a:p>
            <a:r>
              <a:rPr lang="en-US" sz="2000" dirty="0">
                <a:solidFill>
                  <a:schemeClr val="accent2"/>
                </a:solidFill>
              </a:rPr>
              <a:t>intra-cellular fluid</a:t>
            </a:r>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7" name="TextBox 16">
            <a:extLst>
              <a:ext uri="{FF2B5EF4-FFF2-40B4-BE49-F238E27FC236}">
                <a16:creationId xmlns:a16="http://schemas.microsoft.com/office/drawing/2014/main" id="{0F7D2A13-5458-4F18-9937-E723DD74442F}"/>
              </a:ext>
            </a:extLst>
          </p:cNvPr>
          <p:cNvSpPr txBox="1"/>
          <p:nvPr/>
        </p:nvSpPr>
        <p:spPr>
          <a:xfrm>
            <a:off x="2573865" y="2010036"/>
            <a:ext cx="1540936"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err="1"/>
              <a:t>Pr</a:t>
            </a:r>
            <a:r>
              <a:rPr lang="en-US" sz="1600" baseline="30000" dirty="0"/>
              <a:t> -</a:t>
            </a:r>
            <a:r>
              <a:rPr lang="en-US" sz="1600" dirty="0"/>
              <a:t>=408mM</a:t>
            </a:r>
          </a:p>
        </p:txBody>
      </p:sp>
      <p:sp>
        <p:nvSpPr>
          <p:cNvPr id="18" name="TextBox 17">
            <a:extLst>
              <a:ext uri="{FF2B5EF4-FFF2-40B4-BE49-F238E27FC236}">
                <a16:creationId xmlns:a16="http://schemas.microsoft.com/office/drawing/2014/main" id="{20BF63FA-0051-4CAD-B1F9-4386C1E12367}"/>
              </a:ext>
            </a:extLst>
          </p:cNvPr>
          <p:cNvSpPr txBox="1"/>
          <p:nvPr/>
        </p:nvSpPr>
        <p:spPr>
          <a:xfrm>
            <a:off x="177800" y="2015067"/>
            <a:ext cx="148232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cxnSp>
        <p:nvCxnSpPr>
          <p:cNvPr id="19" name="Straight Arrow Connector 18">
            <a:extLst>
              <a:ext uri="{FF2B5EF4-FFF2-40B4-BE49-F238E27FC236}">
                <a16:creationId xmlns:a16="http://schemas.microsoft.com/office/drawing/2014/main" id="{E8AA346D-2225-4649-A09E-40A30FED2739}"/>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C1AC535-BB7D-4A37-8AAB-265CAB2DBD6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86E22BE-CD59-4328-99E8-14A03B31AF62}"/>
              </a:ext>
            </a:extLst>
          </p:cNvPr>
          <p:cNvCxnSpPr/>
          <p:nvPr/>
        </p:nvCxnSpPr>
        <p:spPr>
          <a:xfrm flipH="1">
            <a:off x="12700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70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Results of diffusion</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1143001" y="4097867"/>
            <a:ext cx="7281332" cy="2150534"/>
          </a:xfrm>
        </p:spPr>
        <p:txBody>
          <a:bodyPr/>
          <a:lstStyle/>
          <a:p>
            <a:r>
              <a:rPr lang="en-US" sz="2000" dirty="0"/>
              <a:t>If diffusion happens long enough </a:t>
            </a:r>
            <a:r>
              <a:rPr lang="en-US" sz="2000" i="1" dirty="0"/>
              <a:t>and there is no drift</a:t>
            </a:r>
            <a:r>
              <a:rPr lang="en-US" sz="2000" dirty="0"/>
              <a:t>, what will happen to the concentrations [K</a:t>
            </a:r>
            <a:r>
              <a:rPr lang="en-US" sz="2000" baseline="30000" dirty="0"/>
              <a:t>+</a:t>
            </a:r>
            <a:r>
              <a:rPr lang="en-US" sz="2000" dirty="0"/>
              <a:t>], [Na</a:t>
            </a:r>
            <a:r>
              <a:rPr lang="en-US" sz="2000" baseline="30000" dirty="0"/>
              <a:t>+</a:t>
            </a:r>
            <a:r>
              <a:rPr lang="en-US" sz="2000" dirty="0"/>
              <a:t>] and [Cl</a:t>
            </a:r>
            <a:r>
              <a:rPr lang="en-US" sz="2000" baseline="30000" dirty="0"/>
              <a:t>-</a:t>
            </a:r>
            <a:r>
              <a:rPr lang="en-US" sz="2000" dirty="0"/>
              <a:t>] inside vs. outside of the cell?</a:t>
            </a:r>
          </a:p>
          <a:p>
            <a:pPr lvl="1">
              <a:spcBef>
                <a:spcPts val="0"/>
              </a:spcBef>
            </a:pPr>
            <a:r>
              <a:rPr lang="en-US" sz="1800" dirty="0"/>
              <a:t>For each ion, the concentration inside and outside the cell will eventually become equal</a:t>
            </a:r>
          </a:p>
          <a:p>
            <a:r>
              <a:rPr lang="en-US" sz="2000" dirty="0"/>
              <a:t>This is not what actually happens!</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3" name="TextBox 12">
            <a:extLst>
              <a:ext uri="{FF2B5EF4-FFF2-40B4-BE49-F238E27FC236}">
                <a16:creationId xmlns:a16="http://schemas.microsoft.com/office/drawing/2014/main" id="{494EBC52-CD1E-400C-86E4-1D5459B36B83}"/>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err="1"/>
              <a:t>Pr</a:t>
            </a:r>
            <a:r>
              <a:rPr lang="en-US" sz="1600" baseline="30000" dirty="0"/>
              <a:t> -</a:t>
            </a:r>
            <a:r>
              <a:rPr lang="en-US" sz="1600" dirty="0"/>
              <a:t>=408mM</a:t>
            </a:r>
          </a:p>
        </p:txBody>
      </p:sp>
      <p:sp>
        <p:nvSpPr>
          <p:cNvPr id="14" name="TextBox 13">
            <a:extLst>
              <a:ext uri="{FF2B5EF4-FFF2-40B4-BE49-F238E27FC236}">
                <a16:creationId xmlns:a16="http://schemas.microsoft.com/office/drawing/2014/main" id="{18605C8E-C03A-4B0C-B69E-582E3EE54D17}"/>
              </a:ext>
            </a:extLst>
          </p:cNvPr>
          <p:cNvSpPr txBox="1"/>
          <p:nvPr/>
        </p:nvSpPr>
        <p:spPr>
          <a:xfrm>
            <a:off x="177799" y="2015067"/>
            <a:ext cx="1526713"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cxnSp>
        <p:nvCxnSpPr>
          <p:cNvPr id="15" name="Straight Arrow Connector 14">
            <a:extLst>
              <a:ext uri="{FF2B5EF4-FFF2-40B4-BE49-F238E27FC236}">
                <a16:creationId xmlns:a16="http://schemas.microsoft.com/office/drawing/2014/main" id="{D9285653-7BF4-4E51-B295-1C523FC8F378}"/>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179AB4D-7988-4BF3-ACB1-B78E8FBEBC44}"/>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D2D740D-EAFA-4A3D-A15B-B04785C7CEE9}"/>
              </a:ext>
            </a:extLst>
          </p:cNvPr>
          <p:cNvCxnSpPr/>
          <p:nvPr/>
        </p:nvCxnSpPr>
        <p:spPr>
          <a:xfrm flipH="1">
            <a:off x="12700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53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Drift currents</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804334" y="3962395"/>
            <a:ext cx="7653866" cy="2268472"/>
          </a:xfrm>
        </p:spPr>
        <p:txBody>
          <a:bodyPr/>
          <a:lstStyle/>
          <a:p>
            <a:r>
              <a:rPr lang="en-US" sz="2400" dirty="0"/>
              <a:t>In fact, the cell stabilizes to </a:t>
            </a:r>
            <a:r>
              <a:rPr lang="en-US" sz="2400" i="1" dirty="0" err="1"/>
              <a:t>V</a:t>
            </a:r>
            <a:r>
              <a:rPr lang="en-US" sz="2400" baseline="-25000" dirty="0" err="1"/>
              <a:t>mem</a:t>
            </a:r>
            <a:r>
              <a:rPr lang="en-US" sz="2400" dirty="0"/>
              <a:t> </a:t>
            </a:r>
            <a:r>
              <a:rPr lang="en-US" sz="2400" dirty="0">
                <a:latin typeface="Times New Roman" panose="02020603050405020304" pitchFamily="18" charset="0"/>
                <a:cs typeface="Times New Roman" panose="02020603050405020304" pitchFamily="18" charset="0"/>
              </a:rPr>
              <a:t>≈ -60mV</a:t>
            </a:r>
            <a:endParaRPr lang="en-US" sz="2000" dirty="0"/>
          </a:p>
          <a:p>
            <a:pPr lvl="1">
              <a:spcBef>
                <a:spcPts val="0"/>
              </a:spcBef>
            </a:pPr>
            <a:r>
              <a:rPr lang="en-US" sz="2000" dirty="0"/>
              <a:t>(given the amount of unbalanced charge, and Q=CV)</a:t>
            </a:r>
          </a:p>
          <a:p>
            <a:pPr lvl="1">
              <a:spcBef>
                <a:spcPts val="0"/>
              </a:spcBef>
            </a:pPr>
            <a:r>
              <a:rPr lang="en-US" sz="2000" dirty="0"/>
              <a:t>This voltage will push the ions around, as we’ve discussed</a:t>
            </a:r>
          </a:p>
          <a:p>
            <a:pPr lvl="1">
              <a:spcBef>
                <a:spcPts val="0"/>
              </a:spcBef>
            </a:pPr>
            <a:r>
              <a:rPr lang="en-US" sz="2000" dirty="0"/>
              <a:t>Which way do drift currents flow?</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err="1"/>
              <a:t>Pr</a:t>
            </a:r>
            <a:r>
              <a:rPr lang="en-US" sz="1600" baseline="30000" dirty="0"/>
              <a:t> -</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799" y="2015067"/>
            <a:ext cx="1517835"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4978399" y="2260601"/>
            <a:ext cx="3395134" cy="707886"/>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electric current</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674533" y="1498600"/>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39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Nernst sanity check</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804334" y="3962395"/>
            <a:ext cx="7958666" cy="2032002"/>
          </a:xfrm>
        </p:spPr>
        <p:txBody>
          <a:bodyPr/>
          <a:lstStyle/>
          <a:p>
            <a:r>
              <a:rPr lang="en-US" sz="2400" dirty="0"/>
              <a:t>First look at Cl</a:t>
            </a:r>
            <a:r>
              <a:rPr lang="en-US" sz="2400" baseline="30000" dirty="0"/>
              <a:t>-</a:t>
            </a:r>
            <a:r>
              <a:rPr lang="en-US" sz="2400" dirty="0"/>
              <a:t>. Can drift and diffusion currents balance?</a:t>
            </a:r>
          </a:p>
          <a:p>
            <a:pPr lvl="1"/>
            <a:r>
              <a:rPr lang="en-US" sz="2000" dirty="0"/>
              <a:t>Yes; drift current out, and diffuses in</a:t>
            </a:r>
          </a:p>
          <a:p>
            <a:pPr lvl="1"/>
            <a:r>
              <a:rPr lang="en-US" sz="2000" dirty="0" err="1"/>
              <a:t>V</a:t>
            </a:r>
            <a:r>
              <a:rPr lang="en-US" sz="2000" baseline="-25000" dirty="0" err="1"/>
              <a:t>Cl</a:t>
            </a:r>
            <a:r>
              <a:rPr lang="en-US" sz="2000" baseline="30000" dirty="0" err="1"/>
              <a:t>Nernst</a:t>
            </a:r>
            <a:r>
              <a:rPr lang="en-US" sz="2000" dirty="0"/>
              <a:t>  = -62mV </a:t>
            </a:r>
            <a:r>
              <a:rPr lang="en-US" sz="2000" dirty="0">
                <a:sym typeface="Symbol" panose="05050102010706020507" pitchFamily="18" charset="2"/>
              </a:rPr>
              <a:t> </a:t>
            </a:r>
            <a:r>
              <a:rPr lang="en-US" sz="2000" dirty="0" err="1">
                <a:sym typeface="Symbol" panose="05050102010706020507" pitchFamily="18" charset="2"/>
              </a:rPr>
              <a:t>V</a:t>
            </a:r>
            <a:r>
              <a:rPr lang="en-US" sz="2000" baseline="-25000" dirty="0" err="1">
                <a:sym typeface="Symbol" panose="05050102010706020507" pitchFamily="18" charset="2"/>
              </a:rPr>
              <a:t>mem</a:t>
            </a:r>
            <a:r>
              <a:rPr lang="en-US" sz="2000" dirty="0">
                <a:sym typeface="Symbol" panose="05050102010706020507" pitchFamily="18" charset="2"/>
              </a:rPr>
              <a:t>. </a:t>
            </a:r>
            <a:r>
              <a:rPr lang="en-US" sz="2000" dirty="0"/>
              <a:t>Cool!</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err="1"/>
              <a:t>Pr</a:t>
            </a:r>
            <a:r>
              <a:rPr lang="en-US" sz="1600" baseline="30000" dirty="0"/>
              <a:t> -</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799" y="2015067"/>
            <a:ext cx="1517835"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4978399" y="2260601"/>
            <a:ext cx="3420534" cy="707886"/>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drift current</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674533" y="1498600"/>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95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Nernst sanity check</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804334" y="3962395"/>
            <a:ext cx="7984066" cy="2032002"/>
          </a:xfrm>
        </p:spPr>
        <p:txBody>
          <a:bodyPr/>
          <a:lstStyle/>
          <a:p>
            <a:r>
              <a:rPr lang="en-US" sz="2400" dirty="0"/>
              <a:t>Next look at K</a:t>
            </a:r>
            <a:r>
              <a:rPr lang="en-US" sz="2400" baseline="30000" dirty="0"/>
              <a:t>+</a:t>
            </a:r>
            <a:r>
              <a:rPr lang="en-US" sz="2400" dirty="0"/>
              <a:t>. Can drift current and diffusion balance?</a:t>
            </a:r>
          </a:p>
          <a:p>
            <a:pPr lvl="1"/>
            <a:r>
              <a:rPr lang="en-US" sz="2000" dirty="0"/>
              <a:t>Yes; drift current in, and diffuses out</a:t>
            </a:r>
          </a:p>
          <a:p>
            <a:pPr lvl="1"/>
            <a:r>
              <a:rPr lang="en-US" sz="2000" dirty="0" err="1"/>
              <a:t>V</a:t>
            </a:r>
            <a:r>
              <a:rPr lang="en-US" sz="2000" baseline="-25000" dirty="0" err="1"/>
              <a:t>K</a:t>
            </a:r>
            <a:r>
              <a:rPr lang="en-US" sz="2000" baseline="30000" dirty="0" err="1"/>
              <a:t>Nernst</a:t>
            </a:r>
            <a:r>
              <a:rPr lang="en-US" sz="2000" dirty="0"/>
              <a:t> </a:t>
            </a:r>
            <a:r>
              <a:rPr lang="en-US" sz="2000" dirty="0">
                <a:sym typeface="Symbol" panose="05050102010706020507" pitchFamily="18" charset="2"/>
              </a:rPr>
              <a:t> -78mV</a:t>
            </a:r>
          </a:p>
          <a:p>
            <a:pPr lvl="1"/>
            <a:r>
              <a:rPr lang="en-US" sz="2000" dirty="0">
                <a:sym typeface="Symbol" panose="05050102010706020507" pitchFamily="18" charset="2"/>
              </a:rPr>
              <a:t>Not quite right ?!?</a:t>
            </a:r>
            <a:endParaRPr lang="en-US" sz="2000" dirty="0"/>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err="1"/>
              <a:t>Pr</a:t>
            </a:r>
            <a:r>
              <a:rPr lang="en-US" sz="1600" baseline="30000" dirty="0"/>
              <a:t> -</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800" y="2015067"/>
            <a:ext cx="1491202"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4978399" y="2260601"/>
            <a:ext cx="3420534" cy="707886"/>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drift current</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674533" y="1498600"/>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716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Nernst sanity check</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365422" y="3971539"/>
            <a:ext cx="8339666" cy="2032002"/>
          </a:xfrm>
        </p:spPr>
        <p:txBody>
          <a:bodyPr/>
          <a:lstStyle/>
          <a:p>
            <a:r>
              <a:rPr lang="en-US" sz="2400" dirty="0"/>
              <a:t>Finally, look at Na</a:t>
            </a:r>
            <a:r>
              <a:rPr lang="en-US" sz="2400" baseline="30000" dirty="0"/>
              <a:t>+</a:t>
            </a:r>
            <a:r>
              <a:rPr lang="en-US" sz="2400" dirty="0"/>
              <a:t>. Can drift current and diffusion balance?</a:t>
            </a:r>
          </a:p>
          <a:p>
            <a:pPr lvl="1"/>
            <a:r>
              <a:rPr lang="en-US" sz="2000" dirty="0"/>
              <a:t>No – they both flow inwards!</a:t>
            </a:r>
          </a:p>
          <a:p>
            <a:pPr lvl="1"/>
            <a:r>
              <a:rPr lang="en-US" sz="2000" dirty="0" err="1"/>
              <a:t>V</a:t>
            </a:r>
            <a:r>
              <a:rPr lang="en-US" sz="2000" baseline="-25000" dirty="0" err="1"/>
              <a:t>Na</a:t>
            </a:r>
            <a:r>
              <a:rPr lang="en-US" sz="2000" baseline="30000" dirty="0" err="1"/>
              <a:t>Nernst</a:t>
            </a:r>
            <a:r>
              <a:rPr lang="en-US" sz="2000" dirty="0"/>
              <a:t> </a:t>
            </a:r>
            <a:r>
              <a:rPr lang="en-US" sz="2000" dirty="0">
                <a:sym typeface="Symbol" panose="05050102010706020507" pitchFamily="18" charset="2"/>
              </a:rPr>
              <a:t> +57mV</a:t>
            </a:r>
          </a:p>
          <a:p>
            <a:pPr lvl="1"/>
            <a:r>
              <a:rPr lang="en-US" sz="2000" dirty="0">
                <a:sym typeface="Symbol" panose="05050102010706020507" pitchFamily="18" charset="2"/>
              </a:rPr>
              <a:t>Not even close ?!?</a:t>
            </a:r>
          </a:p>
          <a:p>
            <a:r>
              <a:rPr lang="en-US" sz="2400" dirty="0">
                <a:sym typeface="Symbol" panose="05050102010706020507" pitchFamily="18" charset="2"/>
              </a:rPr>
              <a:t>What’s going on here?</a:t>
            </a:r>
            <a:endParaRPr lang="en-US" sz="2400" dirty="0"/>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err="1"/>
              <a:t>Pr</a:t>
            </a:r>
            <a:r>
              <a:rPr lang="en-US" sz="1600" baseline="30000" dirty="0"/>
              <a:t> -</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800" y="2015067"/>
            <a:ext cx="1553346"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4978399" y="2260601"/>
            <a:ext cx="3386668" cy="707886"/>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drift current</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674533" y="1498600"/>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27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Another ion-flow source</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406397" y="3840602"/>
            <a:ext cx="8390467" cy="2407795"/>
          </a:xfrm>
        </p:spPr>
        <p:txBody>
          <a:bodyPr/>
          <a:lstStyle/>
          <a:p>
            <a:r>
              <a:rPr lang="en-US" sz="1800" dirty="0"/>
              <a:t>Drift and diffusion currents do not balance</a:t>
            </a:r>
          </a:p>
          <a:p>
            <a:pPr lvl="1">
              <a:spcBef>
                <a:spcPts val="0"/>
              </a:spcBef>
            </a:pPr>
            <a:r>
              <a:rPr lang="en-US" sz="1600" dirty="0"/>
              <a:t>another molecular machine at work: ion pumps</a:t>
            </a:r>
          </a:p>
          <a:p>
            <a:r>
              <a:rPr lang="en-US" sz="1800" dirty="0"/>
              <a:t>Ion pumps pump 3 Na</a:t>
            </a:r>
            <a:r>
              <a:rPr lang="en-US" sz="1800" baseline="30000" dirty="0"/>
              <a:t>+</a:t>
            </a:r>
            <a:r>
              <a:rPr lang="en-US" sz="1800" dirty="0"/>
              <a:t> out and 2 K</a:t>
            </a:r>
            <a:r>
              <a:rPr lang="en-US" sz="1800" baseline="30000" dirty="0"/>
              <a:t>+</a:t>
            </a:r>
            <a:r>
              <a:rPr lang="en-US" sz="1800" dirty="0"/>
              <a:t> in</a:t>
            </a:r>
          </a:p>
          <a:p>
            <a:pPr lvl="1">
              <a:spcBef>
                <a:spcPts val="0"/>
              </a:spcBef>
            </a:pPr>
            <a:r>
              <a:rPr lang="en-US" sz="1600" dirty="0"/>
              <a:t>Na</a:t>
            </a:r>
            <a:r>
              <a:rPr lang="en-US" sz="1600" baseline="30000" dirty="0"/>
              <a:t>+</a:t>
            </a:r>
            <a:r>
              <a:rPr lang="en-US" sz="1600" dirty="0"/>
              <a:t> flows in (drift &amp; diffusion currents) through ion channels, and gets pumped right out again (inward and outward flows balance at steady state)</a:t>
            </a:r>
          </a:p>
          <a:p>
            <a:pPr lvl="1">
              <a:spcBef>
                <a:spcPts val="0"/>
              </a:spcBef>
            </a:pPr>
            <a:r>
              <a:rPr lang="en-US" sz="1600" dirty="0"/>
              <a:t>K</a:t>
            </a:r>
            <a:r>
              <a:rPr lang="en-US" sz="1600" baseline="30000" dirty="0"/>
              <a:t>+</a:t>
            </a:r>
            <a:r>
              <a:rPr lang="en-US" sz="1600" dirty="0"/>
              <a:t> flows in from drift current and is also pumped in; diffusion out exactly balances this total inwards flow</a:t>
            </a:r>
          </a:p>
          <a:p>
            <a:pPr>
              <a:spcBef>
                <a:spcPts val="0"/>
              </a:spcBef>
            </a:pPr>
            <a:r>
              <a:rPr lang="en-US" sz="1800" dirty="0"/>
              <a:t>Why was Cl</a:t>
            </a:r>
            <a:r>
              <a:rPr lang="en-US" sz="1800" baseline="30000" dirty="0"/>
              <a:t>-</a:t>
            </a:r>
            <a:r>
              <a:rPr lang="en-US" sz="1800" dirty="0"/>
              <a:t> the only ion whose </a:t>
            </a:r>
            <a:r>
              <a:rPr lang="en-US" sz="1800" i="1" dirty="0" err="1"/>
              <a:t>V</a:t>
            </a:r>
            <a:r>
              <a:rPr lang="en-US" sz="1800" baseline="30000" dirty="0" err="1"/>
              <a:t>Nernst</a:t>
            </a:r>
            <a:r>
              <a:rPr lang="en-US" sz="1800" dirty="0"/>
              <a:t> exactly matched the cell voltage?</a:t>
            </a:r>
          </a:p>
          <a:p>
            <a:pPr lvl="1">
              <a:spcBef>
                <a:spcPts val="0"/>
              </a:spcBef>
            </a:pPr>
            <a:r>
              <a:rPr lang="en-US" sz="1600" dirty="0"/>
              <a:t>There is no Cl</a:t>
            </a:r>
            <a:r>
              <a:rPr lang="en-US" sz="1600" baseline="30000" dirty="0"/>
              <a:t>-</a:t>
            </a:r>
            <a:r>
              <a:rPr lang="en-US" sz="1600" dirty="0"/>
              <a:t> pump (so Cl drift = -diffusion)</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800" y="2015067"/>
            <a:ext cx="1500080"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5638795" y="2226734"/>
            <a:ext cx="3403605" cy="1015663"/>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drift current</a:t>
            </a:r>
          </a:p>
          <a:p>
            <a:r>
              <a:rPr lang="en-US" sz="2000" dirty="0">
                <a:solidFill>
                  <a:srgbClr val="FF0000"/>
                </a:solidFill>
              </a:rPr>
              <a:t>Red arrows = ion pump</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479799" y="1371599"/>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42F8A28-DCF0-46E6-A7F0-4B53EDC134D6}"/>
              </a:ext>
            </a:extLst>
          </p:cNvPr>
          <p:cNvCxnSpPr>
            <a:cxnSpLocks/>
          </p:cNvCxnSpPr>
          <p:nvPr/>
        </p:nvCxnSpPr>
        <p:spPr>
          <a:xfrm>
            <a:off x="4199469" y="2133598"/>
            <a:ext cx="7789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A4642E7-7EA9-4630-8C9D-DBC3448C4810}"/>
              </a:ext>
            </a:extLst>
          </p:cNvPr>
          <p:cNvCxnSpPr>
            <a:cxnSpLocks/>
          </p:cNvCxnSpPr>
          <p:nvPr/>
        </p:nvCxnSpPr>
        <p:spPr>
          <a:xfrm flipH="1">
            <a:off x="4199469" y="2285998"/>
            <a:ext cx="7789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E1F6009-18F5-4C5E-8A76-88484ACA4BA6}"/>
              </a:ext>
            </a:extLst>
          </p:cNvPr>
          <p:cNvSpPr txBox="1"/>
          <p:nvPr/>
        </p:nvSpPr>
        <p:spPr>
          <a:xfrm>
            <a:off x="4453464" y="1845731"/>
            <a:ext cx="643467" cy="772006"/>
          </a:xfrm>
          <a:prstGeom prst="rect">
            <a:avLst/>
          </a:prstGeom>
          <a:noFill/>
        </p:spPr>
        <p:txBody>
          <a:bodyPr wrap="square" rtlCol="0">
            <a:spAutoFit/>
          </a:bodyPr>
          <a:lstStyle/>
          <a:p>
            <a:pPr>
              <a:lnSpc>
                <a:spcPts val="2300"/>
              </a:lnSpc>
              <a:spcBef>
                <a:spcPts val="0"/>
              </a:spcBef>
            </a:pPr>
            <a:r>
              <a:rPr lang="en-US" sz="1600" dirty="0"/>
              <a:t>3Na</a:t>
            </a:r>
            <a:r>
              <a:rPr lang="en-US" sz="1600" baseline="30000" dirty="0"/>
              <a:t>+</a:t>
            </a:r>
            <a:endParaRPr lang="en-US" sz="1600" dirty="0"/>
          </a:p>
          <a:p>
            <a:pPr>
              <a:lnSpc>
                <a:spcPts val="3000"/>
              </a:lnSpc>
              <a:spcBef>
                <a:spcPts val="0"/>
              </a:spcBef>
            </a:pPr>
            <a:r>
              <a:rPr lang="en-US" sz="1600" dirty="0"/>
              <a:t>2K</a:t>
            </a:r>
            <a:r>
              <a:rPr lang="en-US" sz="1600" baseline="30000" dirty="0"/>
              <a:t>+</a:t>
            </a:r>
            <a:endParaRPr lang="en-US" sz="1600" dirty="0"/>
          </a:p>
        </p:txBody>
      </p:sp>
      <p:sp>
        <p:nvSpPr>
          <p:cNvPr id="8" name="TextBox 7">
            <a:extLst>
              <a:ext uri="{FF2B5EF4-FFF2-40B4-BE49-F238E27FC236}">
                <a16:creationId xmlns:a16="http://schemas.microsoft.com/office/drawing/2014/main" id="{9D359749-9512-BE02-2A6C-8BD3AAC7BF84}"/>
              </a:ext>
            </a:extLst>
          </p:cNvPr>
          <p:cNvSpPr txBox="1"/>
          <p:nvPr/>
        </p:nvSpPr>
        <p:spPr>
          <a:xfrm>
            <a:off x="5560904" y="3605832"/>
            <a:ext cx="3235960" cy="830997"/>
          </a:xfrm>
          <a:prstGeom prst="rect">
            <a:avLst/>
          </a:prstGeom>
          <a:noFill/>
          <a:ln w="19050">
            <a:solidFill>
              <a:schemeClr val="accent2"/>
            </a:solidFill>
          </a:ln>
        </p:spPr>
        <p:txBody>
          <a:bodyPr wrap="square" rtlCol="0">
            <a:spAutoFit/>
          </a:bodyPr>
          <a:lstStyle/>
          <a:p>
            <a:r>
              <a:rPr lang="en-US" dirty="0"/>
              <a:t>Na, K drift </a:t>
            </a:r>
            <a:r>
              <a:rPr lang="en-US" dirty="0">
                <a:cs typeface="Times New Roman" panose="02020603050405020304" pitchFamily="18" charset="0"/>
              </a:rPr>
              <a:t>≠</a:t>
            </a:r>
            <a:r>
              <a:rPr lang="en-US" dirty="0"/>
              <a:t> -diffusion </a:t>
            </a:r>
            <a:r>
              <a:rPr lang="en-US" dirty="0">
                <a:cs typeface="Times New Roman" panose="02020603050405020304" pitchFamily="18" charset="0"/>
              </a:rPr>
              <a:t>→ Nernst is wrong</a:t>
            </a:r>
            <a:endParaRPr lang="en-US" dirty="0"/>
          </a:p>
        </p:txBody>
      </p:sp>
    </p:spTree>
    <p:extLst>
      <p:ext uri="{BB962C8B-B14F-4D97-AF65-F5344CB8AC3E}">
        <p14:creationId xmlns:p14="http://schemas.microsoft.com/office/powerpoint/2010/main" val="252537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Steady state</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406397" y="3840602"/>
            <a:ext cx="8390467" cy="455353"/>
          </a:xfrm>
        </p:spPr>
        <p:txBody>
          <a:bodyPr/>
          <a:lstStyle/>
          <a:p>
            <a:r>
              <a:rPr lang="en-US" sz="2000" i="1" dirty="0"/>
              <a:t>Steady state</a:t>
            </a:r>
            <a:r>
              <a:rPr lang="en-US" sz="2000" dirty="0"/>
              <a:t>: all concentrations and rates are unchanging over time</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P </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800" y="2015067"/>
            <a:ext cx="1500080"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5638795" y="2226734"/>
            <a:ext cx="3403605" cy="1015663"/>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drift current</a:t>
            </a:r>
          </a:p>
          <a:p>
            <a:r>
              <a:rPr lang="en-US" sz="2000" dirty="0">
                <a:solidFill>
                  <a:srgbClr val="FF0000"/>
                </a:solidFill>
              </a:rPr>
              <a:t>Red arrows = ion pump</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479799" y="1371599"/>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42F8A28-DCF0-46E6-A7F0-4B53EDC134D6}"/>
              </a:ext>
            </a:extLst>
          </p:cNvPr>
          <p:cNvCxnSpPr>
            <a:cxnSpLocks/>
          </p:cNvCxnSpPr>
          <p:nvPr/>
        </p:nvCxnSpPr>
        <p:spPr>
          <a:xfrm>
            <a:off x="4199469" y="2133598"/>
            <a:ext cx="7789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A4642E7-7EA9-4630-8C9D-DBC3448C4810}"/>
              </a:ext>
            </a:extLst>
          </p:cNvPr>
          <p:cNvCxnSpPr>
            <a:cxnSpLocks/>
          </p:cNvCxnSpPr>
          <p:nvPr/>
        </p:nvCxnSpPr>
        <p:spPr>
          <a:xfrm flipH="1">
            <a:off x="4199469" y="2285998"/>
            <a:ext cx="7789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E1F6009-18F5-4C5E-8A76-88484ACA4BA6}"/>
              </a:ext>
            </a:extLst>
          </p:cNvPr>
          <p:cNvSpPr txBox="1"/>
          <p:nvPr/>
        </p:nvSpPr>
        <p:spPr>
          <a:xfrm>
            <a:off x="4453464" y="1845731"/>
            <a:ext cx="643467" cy="772006"/>
          </a:xfrm>
          <a:prstGeom prst="rect">
            <a:avLst/>
          </a:prstGeom>
          <a:noFill/>
        </p:spPr>
        <p:txBody>
          <a:bodyPr wrap="square" rtlCol="0">
            <a:spAutoFit/>
          </a:bodyPr>
          <a:lstStyle/>
          <a:p>
            <a:pPr>
              <a:lnSpc>
                <a:spcPts val="2300"/>
              </a:lnSpc>
              <a:spcBef>
                <a:spcPts val="0"/>
              </a:spcBef>
            </a:pPr>
            <a:r>
              <a:rPr lang="en-US" sz="1600" dirty="0"/>
              <a:t>3Na</a:t>
            </a:r>
            <a:r>
              <a:rPr lang="en-US" sz="1600" baseline="30000" dirty="0"/>
              <a:t>+</a:t>
            </a:r>
            <a:endParaRPr lang="en-US" sz="1600" dirty="0"/>
          </a:p>
          <a:p>
            <a:pPr>
              <a:lnSpc>
                <a:spcPts val="3000"/>
              </a:lnSpc>
              <a:spcBef>
                <a:spcPts val="0"/>
              </a:spcBef>
            </a:pPr>
            <a:r>
              <a:rPr lang="en-US" sz="1600" dirty="0"/>
              <a:t>2K</a:t>
            </a:r>
            <a:r>
              <a:rPr lang="en-US" sz="1600" baseline="30000" dirty="0"/>
              <a:t>+</a:t>
            </a:r>
            <a:endParaRPr lang="en-US" sz="1600" dirty="0"/>
          </a:p>
        </p:txBody>
      </p:sp>
      <p:sp>
        <p:nvSpPr>
          <p:cNvPr id="8" name="TextBox 7">
            <a:extLst>
              <a:ext uri="{FF2B5EF4-FFF2-40B4-BE49-F238E27FC236}">
                <a16:creationId xmlns:a16="http://schemas.microsoft.com/office/drawing/2014/main" id="{794606CF-2773-46C8-9FF6-23679CDD4BF1}"/>
              </a:ext>
            </a:extLst>
          </p:cNvPr>
          <p:cNvSpPr txBox="1"/>
          <p:nvPr/>
        </p:nvSpPr>
        <p:spPr>
          <a:xfrm>
            <a:off x="1742539" y="4226941"/>
            <a:ext cx="3752490" cy="1077218"/>
          </a:xfrm>
          <a:prstGeom prst="rect">
            <a:avLst/>
          </a:prstGeom>
          <a:noFill/>
        </p:spPr>
        <p:txBody>
          <a:bodyPr wrap="square" rtlCol="0">
            <a:spAutoFit/>
          </a:bodyPr>
          <a:lstStyle/>
          <a:p>
            <a:pPr>
              <a:spcBef>
                <a:spcPts val="600"/>
              </a:spcBef>
            </a:pPr>
            <a:r>
              <a:rPr lang="en-US" sz="1800" dirty="0"/>
              <a:t>diffusion in = drift out</a:t>
            </a:r>
          </a:p>
          <a:p>
            <a:pPr>
              <a:spcBef>
                <a:spcPts val="600"/>
              </a:spcBef>
            </a:pPr>
            <a:r>
              <a:rPr lang="en-US" sz="1800" dirty="0"/>
              <a:t>diffusion in + drift in = pump out</a:t>
            </a:r>
          </a:p>
          <a:p>
            <a:pPr>
              <a:spcBef>
                <a:spcPts val="600"/>
              </a:spcBef>
            </a:pPr>
            <a:r>
              <a:rPr lang="en-US" sz="1800" dirty="0"/>
              <a:t>diffusion out = drift in + pump in</a:t>
            </a:r>
          </a:p>
        </p:txBody>
      </p:sp>
      <p:sp>
        <p:nvSpPr>
          <p:cNvPr id="10" name="TextBox 9">
            <a:extLst>
              <a:ext uri="{FF2B5EF4-FFF2-40B4-BE49-F238E27FC236}">
                <a16:creationId xmlns:a16="http://schemas.microsoft.com/office/drawing/2014/main" id="{A80597AD-BA9E-4869-A9E1-F37F1A6FDB3F}"/>
              </a:ext>
            </a:extLst>
          </p:cNvPr>
          <p:cNvSpPr txBox="1"/>
          <p:nvPr/>
        </p:nvSpPr>
        <p:spPr>
          <a:xfrm>
            <a:off x="5520905" y="4201065"/>
            <a:ext cx="3269411" cy="1631216"/>
          </a:xfrm>
          <a:prstGeom prst="rect">
            <a:avLst/>
          </a:prstGeom>
          <a:noFill/>
        </p:spPr>
        <p:txBody>
          <a:bodyPr wrap="square" rtlCol="0">
            <a:spAutoFit/>
          </a:bodyPr>
          <a:lstStyle/>
          <a:p>
            <a:r>
              <a:rPr lang="en-US" sz="2000" dirty="0">
                <a:solidFill>
                  <a:schemeClr val="accent2"/>
                </a:solidFill>
              </a:rPr>
              <a:t>No net flow in/out</a:t>
            </a:r>
          </a:p>
          <a:p>
            <a:pPr marL="342900" indent="-342900">
              <a:buFont typeface="Arial" panose="020B0604020202020204" pitchFamily="34" charset="0"/>
              <a:buChar char="•"/>
            </a:pPr>
            <a:r>
              <a:rPr lang="en-US" sz="2000" dirty="0">
                <a:solidFill>
                  <a:schemeClr val="accent2"/>
                </a:solidFill>
              </a:rPr>
              <a:t>concentrations unchanging</a:t>
            </a:r>
          </a:p>
          <a:p>
            <a:pPr marL="342900" indent="-342900">
              <a:buFont typeface="Arial" panose="020B0604020202020204" pitchFamily="34" charset="0"/>
              <a:buChar char="•"/>
            </a:pPr>
            <a:r>
              <a:rPr lang="en-US" sz="2000" dirty="0">
                <a:solidFill>
                  <a:schemeClr val="accent2"/>
                </a:solidFill>
              </a:rPr>
              <a:t>flow rates unchanging</a:t>
            </a:r>
          </a:p>
          <a:p>
            <a:r>
              <a:rPr lang="en-US" sz="2000" dirty="0">
                <a:solidFill>
                  <a:schemeClr val="accent2"/>
                </a:solidFill>
              </a:rPr>
              <a:t>We are at steady state</a:t>
            </a:r>
          </a:p>
          <a:p>
            <a:r>
              <a:rPr lang="en-US" sz="2000" dirty="0">
                <a:solidFill>
                  <a:schemeClr val="accent2"/>
                </a:solidFill>
              </a:rPr>
              <a:t>Nernst is only true for Cl</a:t>
            </a:r>
          </a:p>
        </p:txBody>
      </p:sp>
      <p:sp>
        <p:nvSpPr>
          <p:cNvPr id="28" name="Content Placeholder 2">
            <a:extLst>
              <a:ext uri="{FF2B5EF4-FFF2-40B4-BE49-F238E27FC236}">
                <a16:creationId xmlns:a16="http://schemas.microsoft.com/office/drawing/2014/main" id="{9E4ED1DB-36F6-43FF-853D-4528D050B372}"/>
              </a:ext>
            </a:extLst>
          </p:cNvPr>
          <p:cNvSpPr txBox="1">
            <a:spLocks/>
          </p:cNvSpPr>
          <p:nvPr/>
        </p:nvSpPr>
        <p:spPr bwMode="auto">
          <a:xfrm>
            <a:off x="524292" y="4225916"/>
            <a:ext cx="1287255" cy="123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spcBef>
                <a:spcPts val="600"/>
              </a:spcBef>
            </a:pPr>
            <a:r>
              <a:rPr lang="en-US" sz="1800" kern="0" dirty="0"/>
              <a:t>Cl:</a:t>
            </a:r>
          </a:p>
          <a:p>
            <a:pPr lvl="1">
              <a:spcBef>
                <a:spcPts val="600"/>
              </a:spcBef>
            </a:pPr>
            <a:r>
              <a:rPr lang="en-US" sz="1800" kern="0" dirty="0"/>
              <a:t>Na:</a:t>
            </a:r>
          </a:p>
          <a:p>
            <a:pPr lvl="1">
              <a:spcBef>
                <a:spcPts val="600"/>
              </a:spcBef>
            </a:pPr>
            <a:r>
              <a:rPr lang="en-US" sz="1800" kern="0" dirty="0"/>
              <a:t>K:</a:t>
            </a:r>
          </a:p>
        </p:txBody>
      </p:sp>
    </p:spTree>
    <p:extLst>
      <p:ext uri="{BB962C8B-B14F-4D97-AF65-F5344CB8AC3E}">
        <p14:creationId xmlns:p14="http://schemas.microsoft.com/office/powerpoint/2010/main" val="38648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500"/>
                                        <p:tgtEl>
                                          <p:spTgt spid="10">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Effect transition="in" filter="fade">
                                      <p:cBhvr>
                                        <p:cTn id="25" dur="500"/>
                                        <p:tgtEl>
                                          <p:spTgt spid="10">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500"/>
                                        <p:tgtEl>
                                          <p:spTgt spid="10">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fade">
                                      <p:cBhvr>
                                        <p:cTn id="31" dur="500"/>
                                        <p:tgtEl>
                                          <p:spTgt spid="10">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xEl>
                                              <p:pRg st="4" end="4"/>
                                            </p:txEl>
                                          </p:spTgt>
                                        </p:tgtEl>
                                        <p:attrNameLst>
                                          <p:attrName>style.visibility</p:attrName>
                                        </p:attrNameLst>
                                      </p:cBhvr>
                                      <p:to>
                                        <p:strVal val="visible"/>
                                      </p:to>
                                    </p:set>
                                    <p:animEffect transition="in" filter="fade">
                                      <p:cBhvr>
                                        <p:cTn id="36"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A748-185F-4FF3-9ABF-01D247759D57}"/>
              </a:ext>
            </a:extLst>
          </p:cNvPr>
          <p:cNvSpPr>
            <a:spLocks noGrp="1"/>
          </p:cNvSpPr>
          <p:nvPr>
            <p:ph type="title"/>
          </p:nvPr>
        </p:nvSpPr>
        <p:spPr/>
        <p:txBody>
          <a:bodyPr/>
          <a:lstStyle/>
          <a:p>
            <a:r>
              <a:rPr lang="en-US" dirty="0"/>
              <a:t>Where are we?</a:t>
            </a:r>
          </a:p>
        </p:txBody>
      </p:sp>
      <p:sp>
        <p:nvSpPr>
          <p:cNvPr id="3" name="Content Placeholder 2">
            <a:extLst>
              <a:ext uri="{FF2B5EF4-FFF2-40B4-BE49-F238E27FC236}">
                <a16:creationId xmlns:a16="http://schemas.microsoft.com/office/drawing/2014/main" id="{7924DAED-E54B-4B81-A342-7E549CF46623}"/>
              </a:ext>
            </a:extLst>
          </p:cNvPr>
          <p:cNvSpPr>
            <a:spLocks noGrp="1"/>
          </p:cNvSpPr>
          <p:nvPr>
            <p:ph idx="1"/>
          </p:nvPr>
        </p:nvSpPr>
        <p:spPr>
          <a:xfrm>
            <a:off x="610386" y="1186206"/>
            <a:ext cx="7772400" cy="4839690"/>
          </a:xfrm>
        </p:spPr>
        <p:txBody>
          <a:bodyPr/>
          <a:lstStyle/>
          <a:p>
            <a:r>
              <a:rPr lang="en-US" dirty="0"/>
              <a:t>We learned what drift and diffusion are</a:t>
            </a:r>
          </a:p>
          <a:p>
            <a:r>
              <a:rPr lang="en-US" dirty="0"/>
              <a:t>When drift = diffusion, Nernst is true and we know </a:t>
            </a:r>
            <a:r>
              <a:rPr lang="en-US" i="1" dirty="0" err="1"/>
              <a:t>V</a:t>
            </a:r>
            <a:r>
              <a:rPr lang="en-US" baseline="-25000" dirty="0" err="1"/>
              <a:t>mem</a:t>
            </a:r>
            <a:endParaRPr lang="en-US" dirty="0"/>
          </a:p>
          <a:p>
            <a:r>
              <a:rPr lang="en-US" dirty="0"/>
              <a:t>But for a cell, that’s only true for Cl</a:t>
            </a:r>
          </a:p>
          <a:p>
            <a:pPr lvl="1">
              <a:spcBef>
                <a:spcPts val="0"/>
              </a:spcBef>
            </a:pPr>
            <a:r>
              <a:rPr lang="en-US" dirty="0"/>
              <a:t>The cell is at SS</a:t>
            </a:r>
          </a:p>
          <a:p>
            <a:pPr lvl="1">
              <a:spcBef>
                <a:spcPts val="0"/>
              </a:spcBef>
            </a:pPr>
            <a:r>
              <a:rPr lang="en-US" dirty="0"/>
              <a:t>Nernst is not true for Na, K</a:t>
            </a:r>
          </a:p>
          <a:p>
            <a:pPr lvl="1">
              <a:spcBef>
                <a:spcPts val="0"/>
              </a:spcBef>
            </a:pPr>
            <a:r>
              <a:rPr lang="en-US" dirty="0"/>
              <a:t>Clearly the cell “works;” it can stay at SS essentially forever</a:t>
            </a:r>
          </a:p>
          <a:p>
            <a:r>
              <a:rPr lang="en-US" dirty="0"/>
              <a:t>Our nice Nernst formula doesn’t always work</a:t>
            </a:r>
          </a:p>
          <a:p>
            <a:pPr lvl="1">
              <a:spcBef>
                <a:spcPts val="0"/>
              </a:spcBef>
            </a:pPr>
            <a:r>
              <a:rPr lang="en-US" dirty="0"/>
              <a:t>Now we know why – but we still have a problem</a:t>
            </a:r>
          </a:p>
          <a:p>
            <a:pPr lvl="1">
              <a:spcBef>
                <a:spcPts val="0"/>
              </a:spcBef>
            </a:pPr>
            <a:r>
              <a:rPr lang="en-US" dirty="0"/>
              <a:t>How do we model/analyze fluxes into a cell?</a:t>
            </a:r>
          </a:p>
          <a:p>
            <a:endParaRPr lang="en-US" sz="2400" dirty="0"/>
          </a:p>
        </p:txBody>
      </p:sp>
      <p:sp>
        <p:nvSpPr>
          <p:cNvPr id="4" name="Footer Placeholder 3">
            <a:extLst>
              <a:ext uri="{FF2B5EF4-FFF2-40B4-BE49-F238E27FC236}">
                <a16:creationId xmlns:a16="http://schemas.microsoft.com/office/drawing/2014/main" id="{868D8266-8E2B-431E-9D01-42F29AD34055}"/>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140221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387C8-6DF0-4167-BE49-16F0D3188AA8}"/>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C64F778F-2B47-4C1C-8253-07BC7F9634EA}"/>
              </a:ext>
            </a:extLst>
          </p:cNvPr>
          <p:cNvSpPr>
            <a:spLocks noGrp="1"/>
          </p:cNvSpPr>
          <p:nvPr>
            <p:ph idx="1"/>
          </p:nvPr>
        </p:nvSpPr>
        <p:spPr>
          <a:xfrm>
            <a:off x="685800" y="1371600"/>
            <a:ext cx="6750781" cy="3095204"/>
          </a:xfrm>
        </p:spPr>
        <p:txBody>
          <a:bodyPr/>
          <a:lstStyle/>
          <a:p>
            <a:r>
              <a:rPr lang="en-US" dirty="0"/>
              <a:t>Define some terms:</a:t>
            </a:r>
          </a:p>
          <a:p>
            <a:pPr lvl="1">
              <a:spcBef>
                <a:spcPts val="0"/>
              </a:spcBef>
            </a:pPr>
            <a:r>
              <a:rPr lang="en-US" dirty="0"/>
              <a:t>detailed balance: every forwards reaction is balanced by a reverse reaction</a:t>
            </a:r>
          </a:p>
          <a:p>
            <a:pPr lvl="1">
              <a:spcBef>
                <a:spcPts val="0"/>
              </a:spcBef>
            </a:pPr>
            <a:r>
              <a:rPr lang="en-US" dirty="0"/>
              <a:t>equilibrium: everything is unchanging over time, and no energy is being expended</a:t>
            </a:r>
          </a:p>
          <a:p>
            <a:pPr lvl="1">
              <a:spcBef>
                <a:spcPts val="0"/>
              </a:spcBef>
            </a:pPr>
            <a:r>
              <a:rPr lang="en-US" dirty="0"/>
              <a:t>steady state: all concentrations and rates are unchanging over time. Energy can be expended.</a:t>
            </a:r>
          </a:p>
        </p:txBody>
      </p:sp>
      <p:sp>
        <p:nvSpPr>
          <p:cNvPr id="4" name="Footer Placeholder 3">
            <a:extLst>
              <a:ext uri="{FF2B5EF4-FFF2-40B4-BE49-F238E27FC236}">
                <a16:creationId xmlns:a16="http://schemas.microsoft.com/office/drawing/2014/main" id="{0981F941-777F-4FAD-AEBA-4F7ED1C2EE2C}"/>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91DE3A98-4DBB-470F-B83D-8C156A534099}"/>
              </a:ext>
            </a:extLst>
          </p:cNvPr>
          <p:cNvSpPr txBox="1"/>
          <p:nvPr/>
        </p:nvSpPr>
        <p:spPr>
          <a:xfrm>
            <a:off x="7112900" y="2184850"/>
            <a:ext cx="2031100" cy="461665"/>
          </a:xfrm>
          <a:prstGeom prst="rect">
            <a:avLst/>
          </a:prstGeom>
          <a:noFill/>
        </p:spPr>
        <p:txBody>
          <a:bodyPr wrap="square" rtlCol="0">
            <a:spAutoFit/>
          </a:bodyPr>
          <a:lstStyle/>
          <a:p>
            <a:r>
              <a:rPr lang="en-US" dirty="0">
                <a:solidFill>
                  <a:schemeClr val="accent2"/>
                </a:solidFill>
              </a:rPr>
              <a:t>Nernst is true</a:t>
            </a:r>
          </a:p>
        </p:txBody>
      </p:sp>
      <p:cxnSp>
        <p:nvCxnSpPr>
          <p:cNvPr id="7" name="Straight Arrow Connector 6">
            <a:extLst>
              <a:ext uri="{FF2B5EF4-FFF2-40B4-BE49-F238E27FC236}">
                <a16:creationId xmlns:a16="http://schemas.microsoft.com/office/drawing/2014/main" id="{43FF3194-21FF-4F10-8B7A-985F9B5C872C}"/>
              </a:ext>
            </a:extLst>
          </p:cNvPr>
          <p:cNvCxnSpPr/>
          <p:nvPr/>
        </p:nvCxnSpPr>
        <p:spPr>
          <a:xfrm>
            <a:off x="5186995" y="2192942"/>
            <a:ext cx="1675051" cy="2023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2CD17BCE-D9DC-4D8F-95B8-2246A78CF11D}"/>
              </a:ext>
            </a:extLst>
          </p:cNvPr>
          <p:cNvSpPr/>
          <p:nvPr/>
        </p:nvSpPr>
        <p:spPr>
          <a:xfrm>
            <a:off x="780053" y="2120113"/>
            <a:ext cx="700789" cy="873940"/>
          </a:xfrm>
          <a:custGeom>
            <a:avLst/>
            <a:gdLst>
              <a:gd name="connsiteX0" fmla="*/ 660329 w 700789"/>
              <a:gd name="connsiteY0" fmla="*/ 873940 h 873940"/>
              <a:gd name="connsiteX1" fmla="*/ 12966 w 700789"/>
              <a:gd name="connsiteY1" fmla="*/ 720191 h 873940"/>
              <a:gd name="connsiteX2" fmla="*/ 263820 w 700789"/>
              <a:gd name="connsiteY2" fmla="*/ 169933 h 873940"/>
              <a:gd name="connsiteX3" fmla="*/ 700789 w 700789"/>
              <a:gd name="connsiteY3" fmla="*/ 0 h 873940"/>
            </a:gdLst>
            <a:ahLst/>
            <a:cxnLst>
              <a:cxn ang="0">
                <a:pos x="connsiteX0" y="connsiteY0"/>
              </a:cxn>
              <a:cxn ang="0">
                <a:pos x="connsiteX1" y="connsiteY1"/>
              </a:cxn>
              <a:cxn ang="0">
                <a:pos x="connsiteX2" y="connsiteY2"/>
              </a:cxn>
              <a:cxn ang="0">
                <a:pos x="connsiteX3" y="connsiteY3"/>
              </a:cxn>
            </a:cxnLst>
            <a:rect l="l" t="t" r="r" b="b"/>
            <a:pathLst>
              <a:path w="700789" h="873940">
                <a:moveTo>
                  <a:pt x="660329" y="873940"/>
                </a:moveTo>
                <a:cubicBezTo>
                  <a:pt x="369690" y="855732"/>
                  <a:pt x="79051" y="837525"/>
                  <a:pt x="12966" y="720191"/>
                </a:cubicBezTo>
                <a:cubicBezTo>
                  <a:pt x="-53119" y="602856"/>
                  <a:pt x="149183" y="289965"/>
                  <a:pt x="263820" y="169933"/>
                </a:cubicBezTo>
                <a:cubicBezTo>
                  <a:pt x="378457" y="49901"/>
                  <a:pt x="539623" y="24950"/>
                  <a:pt x="700789"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38B37FF-FF96-4AAC-B2F8-50977A564D96}"/>
              </a:ext>
            </a:extLst>
          </p:cNvPr>
          <p:cNvSpPr txBox="1"/>
          <p:nvPr/>
        </p:nvSpPr>
        <p:spPr>
          <a:xfrm>
            <a:off x="7135828" y="2782312"/>
            <a:ext cx="1854424" cy="461665"/>
          </a:xfrm>
          <a:prstGeom prst="rect">
            <a:avLst/>
          </a:prstGeom>
          <a:noFill/>
        </p:spPr>
        <p:txBody>
          <a:bodyPr wrap="square" rtlCol="0">
            <a:spAutoFit/>
          </a:bodyPr>
          <a:lstStyle/>
          <a:p>
            <a:r>
              <a:rPr lang="en-US" dirty="0">
                <a:solidFill>
                  <a:schemeClr val="accent2"/>
                </a:solidFill>
              </a:rPr>
              <a:t>You are dead</a:t>
            </a:r>
          </a:p>
        </p:txBody>
      </p:sp>
      <p:cxnSp>
        <p:nvCxnSpPr>
          <p:cNvPr id="12" name="Straight Arrow Connector 11">
            <a:extLst>
              <a:ext uri="{FF2B5EF4-FFF2-40B4-BE49-F238E27FC236}">
                <a16:creationId xmlns:a16="http://schemas.microsoft.com/office/drawing/2014/main" id="{1A8DA9E6-0518-49AF-8D19-6B224EBA302E}"/>
              </a:ext>
            </a:extLst>
          </p:cNvPr>
          <p:cNvCxnSpPr>
            <a:cxnSpLocks/>
            <a:stCxn id="9" idx="1"/>
          </p:cNvCxnSpPr>
          <p:nvPr/>
        </p:nvCxnSpPr>
        <p:spPr>
          <a:xfrm flipH="1" flipV="1">
            <a:off x="6489812" y="2994055"/>
            <a:ext cx="646016" cy="1909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CC13040-3875-405A-872B-4EB8FA33864B}"/>
              </a:ext>
            </a:extLst>
          </p:cNvPr>
          <p:cNvSpPr txBox="1"/>
          <p:nvPr/>
        </p:nvSpPr>
        <p:spPr>
          <a:xfrm>
            <a:off x="7094018" y="3541615"/>
            <a:ext cx="1854424" cy="461665"/>
          </a:xfrm>
          <a:prstGeom prst="rect">
            <a:avLst/>
          </a:prstGeom>
          <a:noFill/>
        </p:spPr>
        <p:txBody>
          <a:bodyPr wrap="square" rtlCol="0">
            <a:spAutoFit/>
          </a:bodyPr>
          <a:lstStyle/>
          <a:p>
            <a:r>
              <a:rPr lang="en-US" dirty="0">
                <a:solidFill>
                  <a:schemeClr val="accent2"/>
                </a:solidFill>
              </a:rPr>
              <a:t>You are alive</a:t>
            </a:r>
          </a:p>
        </p:txBody>
      </p:sp>
      <p:cxnSp>
        <p:nvCxnSpPr>
          <p:cNvPr id="16" name="Straight Arrow Connector 15">
            <a:extLst>
              <a:ext uri="{FF2B5EF4-FFF2-40B4-BE49-F238E27FC236}">
                <a16:creationId xmlns:a16="http://schemas.microsoft.com/office/drawing/2014/main" id="{AB196A9D-283D-43D6-9EF7-504BE0909319}"/>
              </a:ext>
            </a:extLst>
          </p:cNvPr>
          <p:cNvCxnSpPr>
            <a:cxnSpLocks/>
            <a:stCxn id="15" idx="1"/>
          </p:cNvCxnSpPr>
          <p:nvPr/>
        </p:nvCxnSpPr>
        <p:spPr>
          <a:xfrm flipH="1">
            <a:off x="6174223" y="3772448"/>
            <a:ext cx="919795"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7615026-5E9E-4F19-8A00-9516720D9BF7}"/>
              </a:ext>
            </a:extLst>
          </p:cNvPr>
          <p:cNvSpPr txBox="1"/>
          <p:nvPr/>
        </p:nvSpPr>
        <p:spPr>
          <a:xfrm>
            <a:off x="5606433" y="5363673"/>
            <a:ext cx="1271797" cy="830997"/>
          </a:xfrm>
          <a:prstGeom prst="rect">
            <a:avLst/>
          </a:prstGeom>
          <a:noFill/>
        </p:spPr>
        <p:txBody>
          <a:bodyPr wrap="square" rtlCol="0">
            <a:spAutoFit/>
          </a:bodyPr>
          <a:lstStyle/>
          <a:p>
            <a:r>
              <a:rPr lang="en-US" dirty="0">
                <a:solidFill>
                  <a:schemeClr val="accent2"/>
                </a:solidFill>
              </a:rPr>
              <a:t>Nernst is false</a:t>
            </a:r>
          </a:p>
        </p:txBody>
      </p:sp>
      <p:sp>
        <p:nvSpPr>
          <p:cNvPr id="23" name="Content Placeholder 2">
            <a:extLst>
              <a:ext uri="{FF2B5EF4-FFF2-40B4-BE49-F238E27FC236}">
                <a16:creationId xmlns:a16="http://schemas.microsoft.com/office/drawing/2014/main" id="{C73D741C-A800-4986-899F-0A31A3907809}"/>
              </a:ext>
            </a:extLst>
          </p:cNvPr>
          <p:cNvSpPr txBox="1">
            <a:spLocks/>
          </p:cNvSpPr>
          <p:nvPr/>
        </p:nvSpPr>
        <p:spPr bwMode="auto">
          <a:xfrm>
            <a:off x="627809" y="4329239"/>
            <a:ext cx="5182274" cy="159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dirty="0"/>
              <a:t>Ion pumps require energy</a:t>
            </a:r>
          </a:p>
          <a:p>
            <a:r>
              <a:rPr lang="en-US" kern="0" dirty="0"/>
              <a:t>Steady state doesn’t imply detailed balance</a:t>
            </a:r>
          </a:p>
          <a:p>
            <a:pPr lvl="1">
              <a:spcBef>
                <a:spcPts val="0"/>
              </a:spcBef>
            </a:pPr>
            <a:r>
              <a:rPr lang="en-US" kern="0" dirty="0"/>
              <a:t>and thus does not imply Nernst</a:t>
            </a:r>
          </a:p>
        </p:txBody>
      </p:sp>
      <p:sp>
        <p:nvSpPr>
          <p:cNvPr id="24" name="TextBox 23">
            <a:extLst>
              <a:ext uri="{FF2B5EF4-FFF2-40B4-BE49-F238E27FC236}">
                <a16:creationId xmlns:a16="http://schemas.microsoft.com/office/drawing/2014/main" id="{0C27CD97-6F2E-43B4-BD27-96757F9C3753}"/>
              </a:ext>
            </a:extLst>
          </p:cNvPr>
          <p:cNvSpPr txBox="1"/>
          <p:nvPr/>
        </p:nvSpPr>
        <p:spPr>
          <a:xfrm>
            <a:off x="5588900" y="4326543"/>
            <a:ext cx="1685840" cy="830997"/>
          </a:xfrm>
          <a:prstGeom prst="rect">
            <a:avLst/>
          </a:prstGeom>
          <a:noFill/>
        </p:spPr>
        <p:txBody>
          <a:bodyPr wrap="square" rtlCol="0">
            <a:spAutoFit/>
          </a:bodyPr>
          <a:lstStyle/>
          <a:p>
            <a:r>
              <a:rPr lang="en-US" dirty="0">
                <a:solidFill>
                  <a:schemeClr val="accent2"/>
                </a:solidFill>
              </a:rPr>
              <a:t>Na, K pumps run</a:t>
            </a:r>
          </a:p>
        </p:txBody>
      </p:sp>
      <p:sp>
        <p:nvSpPr>
          <p:cNvPr id="25" name="TextBox 24">
            <a:extLst>
              <a:ext uri="{FF2B5EF4-FFF2-40B4-BE49-F238E27FC236}">
                <a16:creationId xmlns:a16="http://schemas.microsoft.com/office/drawing/2014/main" id="{7DFB72DE-0778-490E-9329-E77510E65416}"/>
              </a:ext>
            </a:extLst>
          </p:cNvPr>
          <p:cNvSpPr txBox="1"/>
          <p:nvPr/>
        </p:nvSpPr>
        <p:spPr>
          <a:xfrm>
            <a:off x="7375892" y="4325195"/>
            <a:ext cx="1509163" cy="830997"/>
          </a:xfrm>
          <a:prstGeom prst="rect">
            <a:avLst/>
          </a:prstGeom>
          <a:noFill/>
        </p:spPr>
        <p:txBody>
          <a:bodyPr wrap="square" rtlCol="0">
            <a:spAutoFit/>
          </a:bodyPr>
          <a:lstStyle/>
          <a:p>
            <a:r>
              <a:rPr lang="en-US" dirty="0">
                <a:solidFill>
                  <a:schemeClr val="accent2"/>
                </a:solidFill>
              </a:rPr>
              <a:t>Cl has no pumps</a:t>
            </a:r>
          </a:p>
        </p:txBody>
      </p:sp>
      <p:sp>
        <p:nvSpPr>
          <p:cNvPr id="26" name="TextBox 25">
            <a:extLst>
              <a:ext uri="{FF2B5EF4-FFF2-40B4-BE49-F238E27FC236}">
                <a16:creationId xmlns:a16="http://schemas.microsoft.com/office/drawing/2014/main" id="{8900320E-3831-4CCF-8DC6-9AB312E57F3A}"/>
              </a:ext>
            </a:extLst>
          </p:cNvPr>
          <p:cNvSpPr txBox="1"/>
          <p:nvPr/>
        </p:nvSpPr>
        <p:spPr>
          <a:xfrm>
            <a:off x="7548522" y="5339395"/>
            <a:ext cx="1198969" cy="830997"/>
          </a:xfrm>
          <a:prstGeom prst="rect">
            <a:avLst/>
          </a:prstGeom>
          <a:noFill/>
        </p:spPr>
        <p:txBody>
          <a:bodyPr wrap="square" rtlCol="0">
            <a:spAutoFit/>
          </a:bodyPr>
          <a:lstStyle/>
          <a:p>
            <a:r>
              <a:rPr lang="en-US" dirty="0">
                <a:solidFill>
                  <a:schemeClr val="accent2"/>
                </a:solidFill>
              </a:rPr>
              <a:t>Nernst is true</a:t>
            </a:r>
          </a:p>
        </p:txBody>
      </p:sp>
      <p:cxnSp>
        <p:nvCxnSpPr>
          <p:cNvPr id="27" name="Straight Arrow Connector 26">
            <a:extLst>
              <a:ext uri="{FF2B5EF4-FFF2-40B4-BE49-F238E27FC236}">
                <a16:creationId xmlns:a16="http://schemas.microsoft.com/office/drawing/2014/main" id="{386FDFD3-983D-4823-9C04-C6C3E03BB92A}"/>
              </a:ext>
            </a:extLst>
          </p:cNvPr>
          <p:cNvCxnSpPr>
            <a:cxnSpLocks/>
          </p:cNvCxnSpPr>
          <p:nvPr/>
        </p:nvCxnSpPr>
        <p:spPr>
          <a:xfrm flipH="1">
            <a:off x="6651653" y="4013650"/>
            <a:ext cx="760651" cy="647362"/>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81A4D99-30A2-4B4E-BF04-21C6F87E5D8C}"/>
              </a:ext>
            </a:extLst>
          </p:cNvPr>
          <p:cNvCxnSpPr>
            <a:cxnSpLocks/>
          </p:cNvCxnSpPr>
          <p:nvPr/>
        </p:nvCxnSpPr>
        <p:spPr>
          <a:xfrm>
            <a:off x="6085211" y="5089890"/>
            <a:ext cx="0" cy="34795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D254DD3-E784-4742-9A00-C636B2790F76}"/>
              </a:ext>
            </a:extLst>
          </p:cNvPr>
          <p:cNvCxnSpPr>
            <a:cxnSpLocks/>
          </p:cNvCxnSpPr>
          <p:nvPr/>
        </p:nvCxnSpPr>
        <p:spPr>
          <a:xfrm>
            <a:off x="8066411" y="5104725"/>
            <a:ext cx="0" cy="34795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E952F36-A933-428E-811C-2E00EDC44911}"/>
              </a:ext>
            </a:extLst>
          </p:cNvPr>
          <p:cNvCxnSpPr>
            <a:cxnSpLocks/>
          </p:cNvCxnSpPr>
          <p:nvPr/>
        </p:nvCxnSpPr>
        <p:spPr>
          <a:xfrm>
            <a:off x="7808814" y="3997465"/>
            <a:ext cx="169933" cy="37223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5B22BDB-BC42-48D8-B7B8-9082D598C1F6}"/>
              </a:ext>
            </a:extLst>
          </p:cNvPr>
          <p:cNvSpPr txBox="1"/>
          <p:nvPr/>
        </p:nvSpPr>
        <p:spPr>
          <a:xfrm>
            <a:off x="6995362" y="1085538"/>
            <a:ext cx="1490472" cy="523220"/>
          </a:xfrm>
          <a:prstGeom prst="rect">
            <a:avLst/>
          </a:prstGeom>
          <a:noFill/>
          <a:ln w="28575">
            <a:solidFill>
              <a:srgbClr val="FF0000"/>
            </a:solidFill>
          </a:ln>
        </p:spPr>
        <p:txBody>
          <a:bodyPr wrap="square" rtlCol="0">
            <a:spAutoFit/>
          </a:bodyPr>
          <a:lstStyle/>
          <a:p>
            <a:pPr algn="ctr"/>
            <a:r>
              <a:rPr lang="en-US" sz="2800" dirty="0"/>
              <a:t>Backup</a:t>
            </a:r>
          </a:p>
        </p:txBody>
      </p:sp>
    </p:spTree>
    <p:extLst>
      <p:ext uri="{BB962C8B-B14F-4D97-AF65-F5344CB8AC3E}">
        <p14:creationId xmlns:p14="http://schemas.microsoft.com/office/powerpoint/2010/main" val="153226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3">
                                            <p:txEl>
                                              <p:pRg st="0" end="0"/>
                                            </p:txEl>
                                          </p:spTgt>
                                        </p:tgtEl>
                                        <p:attrNameLst>
                                          <p:attrName>style.visibility</p:attrName>
                                        </p:attrNameLst>
                                      </p:cBhvr>
                                      <p:to>
                                        <p:strVal val="visible"/>
                                      </p:to>
                                    </p:set>
                                    <p:animEffect transition="in" filter="fade">
                                      <p:cBhvr>
                                        <p:cTn id="25" dur="500"/>
                                        <p:tgtEl>
                                          <p:spTgt spid="2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ntr" presetSubtype="0" fill="hold"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3">
                                            <p:txEl>
                                              <p:pRg st="1" end="1"/>
                                            </p:txEl>
                                          </p:spTgt>
                                        </p:tgtEl>
                                        <p:attrNameLst>
                                          <p:attrName>style.visibility</p:attrName>
                                        </p:attrNameLst>
                                      </p:cBhvr>
                                      <p:to>
                                        <p:strVal val="visible"/>
                                      </p:to>
                                    </p:set>
                                    <p:animEffect transition="in" filter="fade">
                                      <p:cBhvr>
                                        <p:cTn id="67" dur="500"/>
                                        <p:tgtEl>
                                          <p:spTgt spid="23">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3">
                                            <p:txEl>
                                              <p:pRg st="2" end="2"/>
                                            </p:txEl>
                                          </p:spTgt>
                                        </p:tgtEl>
                                        <p:attrNameLst>
                                          <p:attrName>style.visibility</p:attrName>
                                        </p:attrNameLst>
                                      </p:cBhvr>
                                      <p:to>
                                        <p:strVal val="visible"/>
                                      </p:to>
                                    </p:set>
                                    <p:animEffect transition="in" filter="fade">
                                      <p:cBhvr>
                                        <p:cTn id="72" dur="500"/>
                                        <p:tgtEl>
                                          <p:spTgt spid="23">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par>
                                <p:cTn id="78" presetID="10" presetClass="entr" presetSubtype="0" fill="hold"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500"/>
                                        <p:tgtEl>
                                          <p:spTgt spid="3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fade">
                                      <p:cBhvr>
                                        <p:cTn id="85" dur="500"/>
                                        <p:tgtEl>
                                          <p:spTgt spid="26"/>
                                        </p:tgtEl>
                                      </p:cBhvr>
                                    </p:animEffect>
                                  </p:childTnLst>
                                </p:cTn>
                              </p:par>
                              <p:par>
                                <p:cTn id="86" presetID="10" presetClass="entr" presetSubtype="0" fill="hold"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fade">
                                      <p:cBhvr>
                                        <p:cTn id="8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P spid="15" grpId="0"/>
      <p:bldP spid="20" grpId="0"/>
      <p:bldP spid="24" grpId="0"/>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0DB-A833-4135-B36B-623CCAAD638E}"/>
              </a:ext>
            </a:extLst>
          </p:cNvPr>
          <p:cNvSpPr>
            <a:spLocks noGrp="1"/>
          </p:cNvSpPr>
          <p:nvPr>
            <p:ph type="title"/>
          </p:nvPr>
        </p:nvSpPr>
        <p:spPr/>
        <p:txBody>
          <a:bodyPr/>
          <a:lstStyle/>
          <a:p>
            <a:r>
              <a:rPr lang="en-US" dirty="0"/>
              <a:t>Electric charge</a:t>
            </a:r>
          </a:p>
        </p:txBody>
      </p:sp>
      <p:sp>
        <p:nvSpPr>
          <p:cNvPr id="3" name="Content Placeholder 2">
            <a:extLst>
              <a:ext uri="{FF2B5EF4-FFF2-40B4-BE49-F238E27FC236}">
                <a16:creationId xmlns:a16="http://schemas.microsoft.com/office/drawing/2014/main" id="{FC44A0CC-26EB-4465-BB38-BEA44C7F392E}"/>
              </a:ext>
            </a:extLst>
          </p:cNvPr>
          <p:cNvSpPr>
            <a:spLocks noGrp="1"/>
          </p:cNvSpPr>
          <p:nvPr>
            <p:ph idx="1"/>
          </p:nvPr>
        </p:nvSpPr>
        <p:spPr/>
        <p:txBody>
          <a:bodyPr/>
          <a:lstStyle/>
          <a:p>
            <a:r>
              <a:rPr lang="en-US" sz="2400" dirty="0"/>
              <a:t>So what is electricity, anyway?</a:t>
            </a:r>
          </a:p>
          <a:p>
            <a:r>
              <a:rPr lang="en-US" sz="2400" dirty="0"/>
              <a:t>Start with the basics: charge.</a:t>
            </a:r>
          </a:p>
          <a:p>
            <a:pPr lvl="1">
              <a:spcBef>
                <a:spcPts val="0"/>
              </a:spcBef>
            </a:pPr>
            <a:r>
              <a:rPr lang="en-US" sz="2000" dirty="0"/>
              <a:t>Atoms have electrons (negative charge) and protons (positive charge)</a:t>
            </a:r>
          </a:p>
          <a:p>
            <a:pPr lvl="1">
              <a:spcBef>
                <a:spcPts val="0"/>
              </a:spcBef>
            </a:pPr>
            <a:r>
              <a:rPr lang="en-US" sz="2000" dirty="0"/>
              <a:t>Same number of each → net zero charge</a:t>
            </a:r>
          </a:p>
          <a:p>
            <a:pPr lvl="1">
              <a:spcBef>
                <a:spcPts val="0"/>
              </a:spcBef>
            </a:pPr>
            <a:r>
              <a:rPr lang="en-US" sz="2000" dirty="0"/>
              <a:t>An atom can give away an electron to another atom</a:t>
            </a:r>
          </a:p>
          <a:p>
            <a:pPr lvl="1">
              <a:spcBef>
                <a:spcPts val="0"/>
              </a:spcBef>
            </a:pPr>
            <a:r>
              <a:rPr lang="en-US" sz="2000" dirty="0"/>
              <a:t>The “giver” then has one more proton than electron → net charge of +1</a:t>
            </a:r>
          </a:p>
          <a:p>
            <a:pPr lvl="1">
              <a:spcBef>
                <a:spcPts val="0"/>
              </a:spcBef>
            </a:pPr>
            <a:r>
              <a:rPr lang="en-US" sz="2000" dirty="0"/>
              <a:t>The receiver has net charge of -1</a:t>
            </a:r>
          </a:p>
          <a:p>
            <a:pPr lvl="1">
              <a:spcBef>
                <a:spcPts val="0"/>
              </a:spcBef>
            </a:pPr>
            <a:r>
              <a:rPr lang="en-US" sz="2000" dirty="0"/>
              <a:t>Both are now called </a:t>
            </a:r>
            <a:r>
              <a:rPr lang="en-US" sz="2000" i="1" dirty="0"/>
              <a:t>ions</a:t>
            </a:r>
            <a:endParaRPr lang="en-US" sz="2000" dirty="0"/>
          </a:p>
          <a:p>
            <a:pPr lvl="1">
              <a:spcBef>
                <a:spcPts val="0"/>
              </a:spcBef>
            </a:pPr>
            <a:r>
              <a:rPr lang="en-US" sz="2000" dirty="0"/>
              <a:t>Example: NaCl → Na</a:t>
            </a:r>
            <a:r>
              <a:rPr lang="en-US" sz="2000" baseline="30000" dirty="0"/>
              <a:t>+</a:t>
            </a:r>
            <a:r>
              <a:rPr lang="en-US" sz="2000" dirty="0"/>
              <a:t> and Cl</a:t>
            </a:r>
            <a:r>
              <a:rPr lang="en-US" sz="2000" baseline="30000" dirty="0"/>
              <a:t>-</a:t>
            </a:r>
          </a:p>
          <a:p>
            <a:endParaRPr lang="en-US" dirty="0"/>
          </a:p>
        </p:txBody>
      </p:sp>
      <p:sp>
        <p:nvSpPr>
          <p:cNvPr id="4" name="Footer Placeholder 3">
            <a:extLst>
              <a:ext uri="{FF2B5EF4-FFF2-40B4-BE49-F238E27FC236}">
                <a16:creationId xmlns:a16="http://schemas.microsoft.com/office/drawing/2014/main" id="{27F2FEBF-5698-460F-BB97-135BD6007E1B}"/>
              </a:ext>
            </a:extLst>
          </p:cNvPr>
          <p:cNvSpPr>
            <a:spLocks noGrp="1"/>
          </p:cNvSpPr>
          <p:nvPr>
            <p:ph type="ftr" sz="quarter" idx="11"/>
          </p:nvPr>
        </p:nvSpPr>
        <p:spPr/>
        <p:txBody>
          <a:bodyPr/>
          <a:lstStyle/>
          <a:p>
            <a:pPr>
              <a:defRPr/>
            </a:pPr>
            <a:r>
              <a:rPr lang="en-US" dirty="0"/>
              <a:t>EE 123 Joel Grodstein</a:t>
            </a:r>
          </a:p>
        </p:txBody>
      </p:sp>
      <p:sp>
        <p:nvSpPr>
          <p:cNvPr id="5" name="Oval 4">
            <a:extLst>
              <a:ext uri="{FF2B5EF4-FFF2-40B4-BE49-F238E27FC236}">
                <a16:creationId xmlns:a16="http://schemas.microsoft.com/office/drawing/2014/main" id="{4597C7E5-E2C8-48B6-99D0-036408486AF1}"/>
              </a:ext>
            </a:extLst>
          </p:cNvPr>
          <p:cNvSpPr/>
          <p:nvPr/>
        </p:nvSpPr>
        <p:spPr>
          <a:xfrm>
            <a:off x="5757333" y="4572000"/>
            <a:ext cx="1092200" cy="110913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800" dirty="0">
                <a:solidFill>
                  <a:schemeClr val="tx1"/>
                </a:solidFill>
              </a:rPr>
              <a:t>11 protons</a:t>
            </a:r>
          </a:p>
        </p:txBody>
      </p:sp>
      <p:sp>
        <p:nvSpPr>
          <p:cNvPr id="6" name="TextBox 5">
            <a:extLst>
              <a:ext uri="{FF2B5EF4-FFF2-40B4-BE49-F238E27FC236}">
                <a16:creationId xmlns:a16="http://schemas.microsoft.com/office/drawing/2014/main" id="{FE26BB06-CFB4-4613-823B-7355040BAF87}"/>
              </a:ext>
            </a:extLst>
          </p:cNvPr>
          <p:cNvSpPr txBox="1"/>
          <p:nvPr/>
        </p:nvSpPr>
        <p:spPr>
          <a:xfrm>
            <a:off x="6019799" y="5664200"/>
            <a:ext cx="668867" cy="400110"/>
          </a:xfrm>
          <a:prstGeom prst="rect">
            <a:avLst/>
          </a:prstGeom>
          <a:noFill/>
        </p:spPr>
        <p:txBody>
          <a:bodyPr wrap="square" rtlCol="0">
            <a:spAutoFit/>
          </a:bodyPr>
          <a:lstStyle/>
          <a:p>
            <a:r>
              <a:rPr lang="en-US" sz="2000" dirty="0"/>
              <a:t>11 e</a:t>
            </a:r>
            <a:r>
              <a:rPr lang="en-US" sz="2000" baseline="30000" dirty="0"/>
              <a:t>-</a:t>
            </a:r>
            <a:endParaRPr lang="en-US" sz="2000" dirty="0"/>
          </a:p>
        </p:txBody>
      </p:sp>
      <p:sp>
        <p:nvSpPr>
          <p:cNvPr id="7" name="TextBox 6">
            <a:extLst>
              <a:ext uri="{FF2B5EF4-FFF2-40B4-BE49-F238E27FC236}">
                <a16:creationId xmlns:a16="http://schemas.microsoft.com/office/drawing/2014/main" id="{6C1790B8-5B10-487B-A2D0-A28134BABB55}"/>
              </a:ext>
            </a:extLst>
          </p:cNvPr>
          <p:cNvSpPr txBox="1"/>
          <p:nvPr/>
        </p:nvSpPr>
        <p:spPr>
          <a:xfrm>
            <a:off x="5892799" y="4191000"/>
            <a:ext cx="668867" cy="400110"/>
          </a:xfrm>
          <a:prstGeom prst="rect">
            <a:avLst/>
          </a:prstGeom>
          <a:noFill/>
        </p:spPr>
        <p:txBody>
          <a:bodyPr wrap="square" rtlCol="0">
            <a:spAutoFit/>
          </a:bodyPr>
          <a:lstStyle/>
          <a:p>
            <a:r>
              <a:rPr lang="en-US" sz="2000" dirty="0"/>
              <a:t>Na</a:t>
            </a:r>
          </a:p>
        </p:txBody>
      </p:sp>
      <p:sp>
        <p:nvSpPr>
          <p:cNvPr id="8" name="Oval 7">
            <a:extLst>
              <a:ext uri="{FF2B5EF4-FFF2-40B4-BE49-F238E27FC236}">
                <a16:creationId xmlns:a16="http://schemas.microsoft.com/office/drawing/2014/main" id="{C7D574DF-318B-40F4-BEB7-D1CC18416A41}"/>
              </a:ext>
            </a:extLst>
          </p:cNvPr>
          <p:cNvSpPr/>
          <p:nvPr/>
        </p:nvSpPr>
        <p:spPr>
          <a:xfrm>
            <a:off x="7569201" y="4622796"/>
            <a:ext cx="1092200" cy="110913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800" dirty="0">
                <a:solidFill>
                  <a:schemeClr val="tx1"/>
                </a:solidFill>
              </a:rPr>
              <a:t>17 protons</a:t>
            </a:r>
          </a:p>
        </p:txBody>
      </p:sp>
      <p:sp>
        <p:nvSpPr>
          <p:cNvPr id="9" name="TextBox 8">
            <a:extLst>
              <a:ext uri="{FF2B5EF4-FFF2-40B4-BE49-F238E27FC236}">
                <a16:creationId xmlns:a16="http://schemas.microsoft.com/office/drawing/2014/main" id="{D759ACEF-A5EC-4DF2-A7A4-F54D106D0EFB}"/>
              </a:ext>
            </a:extLst>
          </p:cNvPr>
          <p:cNvSpPr txBox="1"/>
          <p:nvPr/>
        </p:nvSpPr>
        <p:spPr>
          <a:xfrm>
            <a:off x="7831667" y="5714996"/>
            <a:ext cx="812800" cy="400110"/>
          </a:xfrm>
          <a:prstGeom prst="rect">
            <a:avLst/>
          </a:prstGeom>
          <a:noFill/>
        </p:spPr>
        <p:txBody>
          <a:bodyPr wrap="square" rtlCol="0">
            <a:spAutoFit/>
          </a:bodyPr>
          <a:lstStyle/>
          <a:p>
            <a:r>
              <a:rPr lang="en-US" sz="2000" dirty="0"/>
              <a:t>17 e</a:t>
            </a:r>
            <a:r>
              <a:rPr lang="en-US" sz="2000" baseline="30000" dirty="0"/>
              <a:t>-</a:t>
            </a:r>
            <a:endParaRPr lang="en-US" sz="2000" dirty="0"/>
          </a:p>
        </p:txBody>
      </p:sp>
      <p:sp>
        <p:nvSpPr>
          <p:cNvPr id="10" name="TextBox 9">
            <a:extLst>
              <a:ext uri="{FF2B5EF4-FFF2-40B4-BE49-F238E27FC236}">
                <a16:creationId xmlns:a16="http://schemas.microsoft.com/office/drawing/2014/main" id="{AA7FD448-9EB9-4E01-95C1-F9B9012F1AF7}"/>
              </a:ext>
            </a:extLst>
          </p:cNvPr>
          <p:cNvSpPr txBox="1"/>
          <p:nvPr/>
        </p:nvSpPr>
        <p:spPr>
          <a:xfrm>
            <a:off x="7704667" y="4241796"/>
            <a:ext cx="668867" cy="400110"/>
          </a:xfrm>
          <a:prstGeom prst="rect">
            <a:avLst/>
          </a:prstGeom>
          <a:noFill/>
        </p:spPr>
        <p:txBody>
          <a:bodyPr wrap="square" rtlCol="0">
            <a:spAutoFit/>
          </a:bodyPr>
          <a:lstStyle/>
          <a:p>
            <a:r>
              <a:rPr lang="en-US" sz="2000" dirty="0"/>
              <a:t>Cl</a:t>
            </a:r>
          </a:p>
        </p:txBody>
      </p:sp>
      <p:sp>
        <p:nvSpPr>
          <p:cNvPr id="11" name="Oval 10">
            <a:extLst>
              <a:ext uri="{FF2B5EF4-FFF2-40B4-BE49-F238E27FC236}">
                <a16:creationId xmlns:a16="http://schemas.microsoft.com/office/drawing/2014/main" id="{AB99B7CB-270F-4C25-9EA2-6E7E0C1D1BF9}"/>
              </a:ext>
            </a:extLst>
          </p:cNvPr>
          <p:cNvSpPr/>
          <p:nvPr/>
        </p:nvSpPr>
        <p:spPr>
          <a:xfrm>
            <a:off x="5926667" y="57403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A5E1B3A-B5DD-467A-A3D7-887A656DE227}"/>
              </a:ext>
            </a:extLst>
          </p:cNvPr>
          <p:cNvSpPr/>
          <p:nvPr/>
        </p:nvSpPr>
        <p:spPr>
          <a:xfrm>
            <a:off x="6536264" y="4394199"/>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578C9E5-F62F-4266-A87B-96D04FF7D144}"/>
              </a:ext>
            </a:extLst>
          </p:cNvPr>
          <p:cNvSpPr/>
          <p:nvPr/>
        </p:nvSpPr>
        <p:spPr>
          <a:xfrm>
            <a:off x="5604930" y="4885266"/>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B864F62-17B8-4393-A80E-16CF97D9698C}"/>
              </a:ext>
            </a:extLst>
          </p:cNvPr>
          <p:cNvSpPr/>
          <p:nvPr/>
        </p:nvSpPr>
        <p:spPr>
          <a:xfrm>
            <a:off x="6874930" y="5342466"/>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FF0D7EA-A99B-4059-A867-194243D2DFAD}"/>
              </a:ext>
            </a:extLst>
          </p:cNvPr>
          <p:cNvSpPr/>
          <p:nvPr/>
        </p:nvSpPr>
        <p:spPr>
          <a:xfrm>
            <a:off x="5596467" y="52069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2847582-E3DF-419B-8DA7-348F06213855}"/>
              </a:ext>
            </a:extLst>
          </p:cNvPr>
          <p:cNvSpPr/>
          <p:nvPr/>
        </p:nvSpPr>
        <p:spPr>
          <a:xfrm>
            <a:off x="5782733" y="45635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129CD6B-A62E-4954-BBEE-C5633F5D64B4}"/>
              </a:ext>
            </a:extLst>
          </p:cNvPr>
          <p:cNvSpPr/>
          <p:nvPr/>
        </p:nvSpPr>
        <p:spPr>
          <a:xfrm>
            <a:off x="6891867" y="47159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250CD135-6AD9-418D-A646-5407E6F2782A}"/>
              </a:ext>
            </a:extLst>
          </p:cNvPr>
          <p:cNvSpPr/>
          <p:nvPr/>
        </p:nvSpPr>
        <p:spPr>
          <a:xfrm>
            <a:off x="6671733" y="56557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D851B55-80C1-4179-BA18-FE7E50CA360B}"/>
              </a:ext>
            </a:extLst>
          </p:cNvPr>
          <p:cNvSpPr/>
          <p:nvPr/>
        </p:nvSpPr>
        <p:spPr>
          <a:xfrm>
            <a:off x="5638801" y="55202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0607451-B989-4E88-BB70-BC5DDC20D1A7}"/>
              </a:ext>
            </a:extLst>
          </p:cNvPr>
          <p:cNvSpPr/>
          <p:nvPr/>
        </p:nvSpPr>
        <p:spPr>
          <a:xfrm>
            <a:off x="6714067" y="4538130"/>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834B9D5-F684-48B7-9320-485C412E2191}"/>
              </a:ext>
            </a:extLst>
          </p:cNvPr>
          <p:cNvSpPr/>
          <p:nvPr/>
        </p:nvSpPr>
        <p:spPr>
          <a:xfrm>
            <a:off x="6925734" y="50037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B213591-C875-4539-8F4F-D7C067EFF588}"/>
              </a:ext>
            </a:extLst>
          </p:cNvPr>
          <p:cNvSpPr/>
          <p:nvPr/>
        </p:nvSpPr>
        <p:spPr>
          <a:xfrm>
            <a:off x="7738534" y="5808130"/>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28DEA1D-489B-4F0E-AD9D-A4FE161EDC6C}"/>
              </a:ext>
            </a:extLst>
          </p:cNvPr>
          <p:cNvSpPr/>
          <p:nvPr/>
        </p:nvSpPr>
        <p:spPr>
          <a:xfrm>
            <a:off x="8348131" y="4461932"/>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796B448-89E5-4A20-86A1-9E3DC24C0654}"/>
              </a:ext>
            </a:extLst>
          </p:cNvPr>
          <p:cNvSpPr/>
          <p:nvPr/>
        </p:nvSpPr>
        <p:spPr>
          <a:xfrm>
            <a:off x="7416797" y="4952999"/>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A6BB2B1-FDF9-402F-AF45-F4EFFF399E44}"/>
              </a:ext>
            </a:extLst>
          </p:cNvPr>
          <p:cNvSpPr/>
          <p:nvPr/>
        </p:nvSpPr>
        <p:spPr>
          <a:xfrm>
            <a:off x="8686797" y="5410199"/>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1066EFEF-3758-47EF-9CCB-4BA9C4E0A642}"/>
              </a:ext>
            </a:extLst>
          </p:cNvPr>
          <p:cNvSpPr/>
          <p:nvPr/>
        </p:nvSpPr>
        <p:spPr>
          <a:xfrm>
            <a:off x="7408334" y="5274730"/>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5EE0A87-712E-4B51-B38B-85402A14C81F}"/>
              </a:ext>
            </a:extLst>
          </p:cNvPr>
          <p:cNvSpPr/>
          <p:nvPr/>
        </p:nvSpPr>
        <p:spPr>
          <a:xfrm>
            <a:off x="7594600" y="46312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8D843C3-7B8E-47DF-B878-48F902CF9940}"/>
              </a:ext>
            </a:extLst>
          </p:cNvPr>
          <p:cNvSpPr/>
          <p:nvPr/>
        </p:nvSpPr>
        <p:spPr>
          <a:xfrm>
            <a:off x="8483600" y="57234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618BA847-F39A-499B-A365-9C5634E7D71E}"/>
              </a:ext>
            </a:extLst>
          </p:cNvPr>
          <p:cNvSpPr/>
          <p:nvPr/>
        </p:nvSpPr>
        <p:spPr>
          <a:xfrm>
            <a:off x="7450668" y="55879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8CFF84E1-B8AA-4F74-821C-B597E7DD9D88}"/>
              </a:ext>
            </a:extLst>
          </p:cNvPr>
          <p:cNvSpPr/>
          <p:nvPr/>
        </p:nvSpPr>
        <p:spPr>
          <a:xfrm>
            <a:off x="8525934" y="4605863"/>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319CA78-F14D-42A9-ADFA-35F043FC1AC8}"/>
              </a:ext>
            </a:extLst>
          </p:cNvPr>
          <p:cNvSpPr/>
          <p:nvPr/>
        </p:nvSpPr>
        <p:spPr>
          <a:xfrm>
            <a:off x="8737601" y="5071530"/>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1D950784-F8CC-429D-BA59-8B7D5D46676A}"/>
              </a:ext>
            </a:extLst>
          </p:cNvPr>
          <p:cNvSpPr/>
          <p:nvPr/>
        </p:nvSpPr>
        <p:spPr>
          <a:xfrm>
            <a:off x="8128000" y="43772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1AE7AA4C-CB74-48D1-BEA1-E0B45ED8DECD}"/>
              </a:ext>
            </a:extLst>
          </p:cNvPr>
          <p:cNvSpPr/>
          <p:nvPr/>
        </p:nvSpPr>
        <p:spPr>
          <a:xfrm>
            <a:off x="8678333" y="48344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18DE3B40-650B-4072-A5AF-FBD3F839ECA6}"/>
              </a:ext>
            </a:extLst>
          </p:cNvPr>
          <p:cNvSpPr/>
          <p:nvPr/>
        </p:nvSpPr>
        <p:spPr>
          <a:xfrm>
            <a:off x="8568267" y="55879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72ACB23-9526-4274-8627-72E216C9D596}"/>
              </a:ext>
            </a:extLst>
          </p:cNvPr>
          <p:cNvSpPr/>
          <p:nvPr/>
        </p:nvSpPr>
        <p:spPr>
          <a:xfrm>
            <a:off x="7433733" y="47921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B5908E2-84E9-4C89-BC2F-ABBCB7A4AD38}"/>
              </a:ext>
            </a:extLst>
          </p:cNvPr>
          <p:cNvSpPr/>
          <p:nvPr/>
        </p:nvSpPr>
        <p:spPr>
          <a:xfrm>
            <a:off x="7577666" y="57149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D21293FA-5635-456C-ABA0-FB6C7E877BE9}"/>
              </a:ext>
            </a:extLst>
          </p:cNvPr>
          <p:cNvSpPr/>
          <p:nvPr/>
        </p:nvSpPr>
        <p:spPr>
          <a:xfrm>
            <a:off x="7696200" y="45127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9E829CC3-B927-4207-B294-4382FBEBF4AF}"/>
              </a:ext>
            </a:extLst>
          </p:cNvPr>
          <p:cNvSpPr txBox="1"/>
          <p:nvPr/>
        </p:nvSpPr>
        <p:spPr>
          <a:xfrm>
            <a:off x="6019800" y="5664196"/>
            <a:ext cx="778934" cy="400110"/>
          </a:xfrm>
          <a:prstGeom prst="rect">
            <a:avLst/>
          </a:prstGeom>
          <a:noFill/>
        </p:spPr>
        <p:txBody>
          <a:bodyPr wrap="square" rtlCol="0">
            <a:spAutoFit/>
          </a:bodyPr>
          <a:lstStyle/>
          <a:p>
            <a:r>
              <a:rPr lang="en-US" sz="2000" dirty="0"/>
              <a:t>10 e-</a:t>
            </a:r>
          </a:p>
        </p:txBody>
      </p:sp>
      <p:sp>
        <p:nvSpPr>
          <p:cNvPr id="40" name="TextBox 39">
            <a:extLst>
              <a:ext uri="{FF2B5EF4-FFF2-40B4-BE49-F238E27FC236}">
                <a16:creationId xmlns:a16="http://schemas.microsoft.com/office/drawing/2014/main" id="{C1EF9EA6-7D45-4D8B-9BD7-3B674B889930}"/>
              </a:ext>
            </a:extLst>
          </p:cNvPr>
          <p:cNvSpPr txBox="1"/>
          <p:nvPr/>
        </p:nvSpPr>
        <p:spPr>
          <a:xfrm>
            <a:off x="7831665" y="5714998"/>
            <a:ext cx="778934" cy="400110"/>
          </a:xfrm>
          <a:prstGeom prst="rect">
            <a:avLst/>
          </a:prstGeom>
          <a:noFill/>
        </p:spPr>
        <p:txBody>
          <a:bodyPr wrap="square" rtlCol="0">
            <a:spAutoFit/>
          </a:bodyPr>
          <a:lstStyle/>
          <a:p>
            <a:r>
              <a:rPr lang="en-US" sz="2000" dirty="0"/>
              <a:t>18 e-</a:t>
            </a:r>
          </a:p>
        </p:txBody>
      </p:sp>
      <p:sp>
        <p:nvSpPr>
          <p:cNvPr id="41" name="TextBox 40">
            <a:extLst>
              <a:ext uri="{FF2B5EF4-FFF2-40B4-BE49-F238E27FC236}">
                <a16:creationId xmlns:a16="http://schemas.microsoft.com/office/drawing/2014/main" id="{018B7D04-DF19-430E-AD23-AFF873DE2E1B}"/>
              </a:ext>
            </a:extLst>
          </p:cNvPr>
          <p:cNvSpPr txBox="1"/>
          <p:nvPr/>
        </p:nvSpPr>
        <p:spPr>
          <a:xfrm>
            <a:off x="5892803" y="4191002"/>
            <a:ext cx="778934" cy="400110"/>
          </a:xfrm>
          <a:prstGeom prst="rect">
            <a:avLst/>
          </a:prstGeom>
          <a:noFill/>
        </p:spPr>
        <p:txBody>
          <a:bodyPr wrap="square" rtlCol="0">
            <a:spAutoFit/>
          </a:bodyPr>
          <a:lstStyle/>
          <a:p>
            <a:r>
              <a:rPr lang="en-US" sz="2000" dirty="0"/>
              <a:t>Na</a:t>
            </a:r>
            <a:r>
              <a:rPr lang="en-US" sz="2000" baseline="30000" dirty="0"/>
              <a:t>+</a:t>
            </a:r>
            <a:endParaRPr lang="en-US" sz="2000" dirty="0"/>
          </a:p>
        </p:txBody>
      </p:sp>
      <p:sp>
        <p:nvSpPr>
          <p:cNvPr id="42" name="TextBox 41">
            <a:extLst>
              <a:ext uri="{FF2B5EF4-FFF2-40B4-BE49-F238E27FC236}">
                <a16:creationId xmlns:a16="http://schemas.microsoft.com/office/drawing/2014/main" id="{1F75D3CC-02AC-4321-89BF-6EC707DBE7E9}"/>
              </a:ext>
            </a:extLst>
          </p:cNvPr>
          <p:cNvSpPr txBox="1"/>
          <p:nvPr/>
        </p:nvSpPr>
        <p:spPr>
          <a:xfrm>
            <a:off x="7704666" y="4241806"/>
            <a:ext cx="643467" cy="400110"/>
          </a:xfrm>
          <a:prstGeom prst="rect">
            <a:avLst/>
          </a:prstGeom>
          <a:noFill/>
        </p:spPr>
        <p:txBody>
          <a:bodyPr wrap="square" rtlCol="0">
            <a:spAutoFit/>
          </a:bodyPr>
          <a:lstStyle/>
          <a:p>
            <a:r>
              <a:rPr lang="en-US" sz="2000" dirty="0"/>
              <a:t>Cl</a:t>
            </a:r>
            <a:r>
              <a:rPr lang="en-US" sz="2000" baseline="30000" dirty="0"/>
              <a:t>-</a:t>
            </a:r>
            <a:endParaRPr lang="en-US" sz="2000" dirty="0"/>
          </a:p>
        </p:txBody>
      </p:sp>
    </p:spTree>
    <p:extLst>
      <p:ext uri="{BB962C8B-B14F-4D97-AF65-F5344CB8AC3E}">
        <p14:creationId xmlns:p14="http://schemas.microsoft.com/office/powerpoint/2010/main" val="30648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2.5E-6 4.07407E-6 L 0.07882 -0.03056 " pathEditMode="relative" rAng="0" ptsTypes="AA">
                                      <p:cBhvr>
                                        <p:cTn id="11" dur="2000" fill="hold"/>
                                        <p:tgtEl>
                                          <p:spTgt spid="18"/>
                                        </p:tgtEl>
                                        <p:attrNameLst>
                                          <p:attrName>ppt_x</p:attrName>
                                          <p:attrName>ppt_y</p:attrName>
                                        </p:attrNameLst>
                                      </p:cBhvr>
                                      <p:rCtr x="3941" y="-1528"/>
                                    </p:animMotion>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500"/>
                                        <p:tgtEl>
                                          <p:spTgt spid="4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500"/>
                                        <p:tgtEl>
                                          <p:spTgt spid="3">
                                            <p:txEl>
                                              <p:pRg st="7" end="7"/>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8" grpId="0" animBg="1"/>
      <p:bldP spid="39" grpId="0"/>
      <p:bldP spid="40" grpId="0"/>
      <p:bldP spid="41" grpId="0"/>
      <p:bldP spid="4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72D3-FD46-432C-B7B0-4A4654E63EB7}"/>
              </a:ext>
            </a:extLst>
          </p:cNvPr>
          <p:cNvSpPr>
            <a:spLocks noGrp="1"/>
          </p:cNvSpPr>
          <p:nvPr>
            <p:ph type="title"/>
          </p:nvPr>
        </p:nvSpPr>
        <p:spPr/>
        <p:txBody>
          <a:bodyPr/>
          <a:lstStyle/>
          <a:p>
            <a:r>
              <a:rPr lang="en-US" dirty="0"/>
              <a:t>Outline for this section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97EBB0-3A51-478E-B2EE-77DBF7C7D5A5}"/>
                  </a:ext>
                </a:extLst>
              </p:cNvPr>
              <p:cNvSpPr>
                <a:spLocks noGrp="1"/>
              </p:cNvSpPr>
              <p:nvPr>
                <p:ph idx="1"/>
              </p:nvPr>
            </p:nvSpPr>
            <p:spPr>
              <a:xfrm>
                <a:off x="246888" y="1676400"/>
                <a:ext cx="8074152" cy="4419600"/>
              </a:xfrm>
            </p:spPr>
            <p:txBody>
              <a:bodyPr/>
              <a:lstStyle/>
              <a:p>
                <a:r>
                  <a:rPr lang="en-US" sz="2400" dirty="0"/>
                  <a:t>Primer on Q, I, V, C</a:t>
                </a:r>
              </a:p>
              <a:p>
                <a:r>
                  <a:rPr lang="en-US" sz="2400" dirty="0"/>
                  <a:t>Diffusion current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𝑗</m:t>
                        </m:r>
                      </m:e>
                      <m:sub>
                        <m:r>
                          <a:rPr lang="en-US" sz="2400" i="1">
                            <a:latin typeface="Cambria Math" panose="02040503050406030204" pitchFamily="18" charset="0"/>
                          </a:rPr>
                          <m:t>𝑁𝑎</m:t>
                        </m:r>
                      </m:sub>
                    </m:sSub>
                    <m:r>
                      <a:rPr lang="en-US" sz="2400" i="1">
                        <a:latin typeface="Cambria Math" panose="02040503050406030204" pitchFamily="18" charset="0"/>
                      </a:rPr>
                      <m:t>=−</m:t>
                    </m:r>
                    <m:r>
                      <a:rPr lang="en-US" sz="2400" i="1">
                        <a:latin typeface="Cambria Math" panose="02040503050406030204" pitchFamily="18" charset="0"/>
                      </a:rPr>
                      <m:t>𝐷</m:t>
                    </m:r>
                    <m:f>
                      <m:fPr>
                        <m:ctrlPr>
                          <a:rPr lang="en-US" sz="2400" i="1">
                            <a:latin typeface="Cambria Math" panose="02040503050406030204" pitchFamily="18" charset="0"/>
                          </a:rPr>
                        </m:ctrlPr>
                      </m:fPr>
                      <m:num>
                        <m:r>
                          <a:rPr lang="en-US" sz="2400" i="1">
                            <a:latin typeface="Cambria Math" panose="02040503050406030204" pitchFamily="18" charset="0"/>
                          </a:rPr>
                          <m:t>𝑑</m:t>
                        </m:r>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num>
                      <m:den>
                        <m:r>
                          <a:rPr lang="en-US" sz="2400" i="1">
                            <a:latin typeface="Cambria Math" panose="02040503050406030204" pitchFamily="18" charset="0"/>
                          </a:rPr>
                          <m:t>𝑑𝑥</m:t>
                        </m:r>
                      </m:den>
                    </m:f>
                    <m:r>
                      <a:rPr lang="en-US" sz="2400" i="1">
                        <a:latin typeface="Cambria Math" panose="02040503050406030204" pitchFamily="18" charset="0"/>
                      </a:rPr>
                      <m:t> </m:t>
                    </m:r>
                  </m:oMath>
                </a14:m>
                <a:r>
                  <a:rPr lang="en-US" sz="2400" dirty="0"/>
                  <a:t>)</a:t>
                </a:r>
              </a:p>
              <a:p>
                <a:r>
                  <a:rPr lang="en-US" sz="2400" dirty="0"/>
                  <a:t>Drift current (</a:t>
                </a:r>
                <a:r>
                  <a:rPr lang="en-US" sz="2400" i="1" dirty="0" err="1"/>
                  <a:t>j</a:t>
                </a:r>
                <a:r>
                  <a:rPr lang="en-US" sz="2400" baseline="-25000" dirty="0" err="1"/>
                  <a:t>drift</a:t>
                </a:r>
                <a:r>
                  <a:rPr lang="en-US" sz="2400" dirty="0"/>
                  <a:t> = </a:t>
                </a:r>
                <a:r>
                  <a:rPr lang="en-US" sz="2400" i="1" dirty="0" err="1"/>
                  <a:t>kV</a:t>
                </a:r>
                <a:r>
                  <a:rPr lang="en-US" sz="2400" baseline="-25000" dirty="0" err="1"/>
                  <a:t>mem</a:t>
                </a:r>
                <a:r>
                  <a:rPr lang="en-US" sz="2400" dirty="0"/>
                  <a:t>)</a:t>
                </a:r>
              </a:p>
              <a:p>
                <a:r>
                  <a:rPr lang="en-US" sz="2400" dirty="0"/>
                  <a:t>Diffusion + drift = Nernst (</a:t>
                </a:r>
                <a14:m>
                  <m:oMath xmlns:m="http://schemas.openxmlformats.org/officeDocument/2006/math">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𝑉</m:t>
                        </m:r>
                      </m:e>
                      <m:sub>
                        <m:r>
                          <a:rPr lang="en-US" sz="2400" i="1">
                            <a:latin typeface="Cambria Math" panose="02040503050406030204" pitchFamily="18" charset="0"/>
                            <a:ea typeface="Cambria Math" panose="02040503050406030204" pitchFamily="18" charset="0"/>
                          </a:rPr>
                          <m:t>𝑚𝑒𝑚</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𝑁𝑎</m:t>
                        </m:r>
                      </m:sub>
                    </m:sSub>
                    <m:r>
                      <a:rPr lang="en-US" sz="2400">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26</m:t>
                        </m:r>
                        <m:r>
                          <a:rPr lang="en-US" sz="2400" i="1">
                            <a:latin typeface="Cambria Math" panose="02040503050406030204" pitchFamily="18" charset="0"/>
                          </a:rPr>
                          <m:t>𝑚𝑉</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𝑍</m:t>
                            </m:r>
                          </m:e>
                          <m:sub>
                            <m:r>
                              <a:rPr lang="en-US" sz="2400" i="1">
                                <a:latin typeface="Cambria Math" panose="02040503050406030204" pitchFamily="18" charset="0"/>
                                <a:ea typeface="Cambria Math" panose="02040503050406030204" pitchFamily="18" charset="0"/>
                              </a:rPr>
                              <m:t>𝑁𝑎</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rPr>
                      <m:t>𝑙𝑛</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𝑒𝑥𝑡</m:t>
                            </m:r>
                          </m:sub>
                        </m:sSub>
                      </m:num>
                      <m:den>
                        <m:sSub>
                          <m:sSubPr>
                            <m:ctrlPr>
                              <a:rPr lang="en-US" sz="2400" i="1">
                                <a:latin typeface="Cambria Math" panose="02040503050406030204" pitchFamily="18" charset="0"/>
                              </a:rPr>
                            </m:ctrlPr>
                          </m:sSubPr>
                          <m:e>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𝑁𝑎</m:t>
                                </m:r>
                              </m:e>
                            </m:d>
                          </m:e>
                          <m:sub>
                            <m:r>
                              <a:rPr lang="en-US" sz="2400" i="1">
                                <a:latin typeface="Cambria Math" panose="02040503050406030204" pitchFamily="18" charset="0"/>
                              </a:rPr>
                              <m:t>𝑖𝑛𝑡</m:t>
                            </m:r>
                          </m:sub>
                        </m:sSub>
                      </m:den>
                    </m:f>
                  </m:oMath>
                </a14:m>
                <a:r>
                  <a:rPr lang="en-US" sz="2400" dirty="0"/>
                  <a:t>)</a:t>
                </a:r>
              </a:p>
              <a:p>
                <a:r>
                  <a:rPr lang="en-US" sz="2400" dirty="0"/>
                  <a:t>Ion pumps</a:t>
                </a:r>
              </a:p>
              <a:p>
                <a:r>
                  <a:rPr lang="en-US" sz="2400" dirty="0"/>
                  <a:t>Electrical model of a cell (</a:t>
                </a:r>
                <a:r>
                  <a:rPr lang="en-US" sz="2400" i="1" dirty="0" err="1"/>
                  <a:t>j</a:t>
                </a:r>
                <a:r>
                  <a:rPr lang="en-US" sz="2400" baseline="-25000" dirty="0" err="1"/>
                  <a:t>total,Na</a:t>
                </a:r>
                <a:r>
                  <a:rPr lang="en-US" sz="2400" dirty="0"/>
                  <a:t> = </a:t>
                </a:r>
                <a:r>
                  <a:rPr lang="en-US" sz="2400" i="1" dirty="0" err="1"/>
                  <a:t>g</a:t>
                </a:r>
                <a:r>
                  <a:rPr lang="en-US" sz="2400" baseline="-25000" dirty="0" err="1"/>
                  <a:t>Na</a:t>
                </a:r>
                <a:r>
                  <a:rPr lang="en-US" sz="2400" dirty="0"/>
                  <a:t> (</a:t>
                </a:r>
                <a:r>
                  <a:rPr lang="en-US" sz="2400" i="1" dirty="0" err="1"/>
                  <a:t>V</a:t>
                </a:r>
                <a:r>
                  <a:rPr lang="en-US" sz="2400" baseline="-25000" dirty="0" err="1"/>
                  <a:t>mem</a:t>
                </a:r>
                <a:r>
                  <a:rPr lang="en-US" sz="2400" dirty="0" err="1"/>
                  <a:t>-</a:t>
                </a:r>
                <a:r>
                  <a:rPr lang="en-US" sz="2400" i="1" dirty="0" err="1"/>
                  <a:t>V</a:t>
                </a:r>
                <a:r>
                  <a:rPr lang="en-US" sz="2400" baseline="30000" dirty="0" err="1"/>
                  <a:t>N</a:t>
                </a:r>
                <a:r>
                  <a:rPr lang="en-US" sz="2400" baseline="-25000" dirty="0" err="1"/>
                  <a:t>Na</a:t>
                </a:r>
                <a:r>
                  <a:rPr lang="en-US" sz="2400" dirty="0"/>
                  <a:t>) + </a:t>
                </a:r>
                <a:r>
                  <a:rPr lang="en-US" sz="2400" i="1" dirty="0" err="1"/>
                  <a:t>j</a:t>
                </a:r>
                <a:r>
                  <a:rPr lang="en-US" sz="2400" baseline="-25000" dirty="0" err="1"/>
                  <a:t>pump,Na</a:t>
                </a:r>
                <a:r>
                  <a:rPr lang="en-US" sz="2400" dirty="0"/>
                  <a:t>)</a:t>
                </a:r>
              </a:p>
            </p:txBody>
          </p:sp>
        </mc:Choice>
        <mc:Fallback xmlns="">
          <p:sp>
            <p:nvSpPr>
              <p:cNvPr id="3" name="Content Placeholder 2">
                <a:extLst>
                  <a:ext uri="{FF2B5EF4-FFF2-40B4-BE49-F238E27FC236}">
                    <a16:creationId xmlns:a16="http://schemas.microsoft.com/office/drawing/2014/main" id="{A697EBB0-3A51-478E-B2EE-77DBF7C7D5A5}"/>
                  </a:ext>
                </a:extLst>
              </p:cNvPr>
              <p:cNvSpPr>
                <a:spLocks noGrp="1" noRot="1" noChangeAspect="1" noMove="1" noResize="1" noEditPoints="1" noAdjustHandles="1" noChangeArrowheads="1" noChangeShapeType="1" noTextEdit="1"/>
              </p:cNvSpPr>
              <p:nvPr>
                <p:ph idx="1"/>
              </p:nvPr>
            </p:nvSpPr>
            <p:spPr>
              <a:xfrm>
                <a:off x="246888" y="1676400"/>
                <a:ext cx="8074152" cy="4419600"/>
              </a:xfrm>
              <a:blipFill>
                <a:blip r:embed="rId2"/>
                <a:stretch>
                  <a:fillRect l="-1057" t="-1103" r="-22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1BB9554-C3A6-43E9-9EEF-4B134805983A}"/>
              </a:ext>
            </a:extLst>
          </p:cNvPr>
          <p:cNvSpPr>
            <a:spLocks noGrp="1"/>
          </p:cNvSpPr>
          <p:nvPr>
            <p:ph type="ftr" sz="quarter" idx="11"/>
          </p:nvPr>
        </p:nvSpPr>
        <p:spPr/>
        <p:txBody>
          <a:bodyPr/>
          <a:lstStyle/>
          <a:p>
            <a:pPr>
              <a:defRPr/>
            </a:pPr>
            <a:r>
              <a:rPr lang="en-US"/>
              <a:t>EE 123 Joel Grodstein</a:t>
            </a:r>
            <a:endParaRPr lang="en-US" dirty="0"/>
          </a:p>
        </p:txBody>
      </p:sp>
      <p:sp>
        <p:nvSpPr>
          <p:cNvPr id="6" name="Rectangle 5">
            <a:extLst>
              <a:ext uri="{FF2B5EF4-FFF2-40B4-BE49-F238E27FC236}">
                <a16:creationId xmlns:a16="http://schemas.microsoft.com/office/drawing/2014/main" id="{5DF1D507-62A5-47A0-B2B0-7335B6670B32}"/>
              </a:ext>
            </a:extLst>
          </p:cNvPr>
          <p:cNvSpPr/>
          <p:nvPr/>
        </p:nvSpPr>
        <p:spPr>
          <a:xfrm>
            <a:off x="192024" y="4319016"/>
            <a:ext cx="8266176" cy="582168"/>
          </a:xfrm>
          <a:prstGeom prst="rect">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30727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31F7-7DEA-440F-80B4-9328FE15C130}"/>
              </a:ext>
            </a:extLst>
          </p:cNvPr>
          <p:cNvSpPr>
            <a:spLocks noGrp="1"/>
          </p:cNvSpPr>
          <p:nvPr>
            <p:ph type="title"/>
          </p:nvPr>
        </p:nvSpPr>
        <p:spPr/>
        <p:txBody>
          <a:bodyPr/>
          <a:lstStyle/>
          <a:p>
            <a:r>
              <a:rPr lang="en-US" dirty="0"/>
              <a:t>Modeling diffusion in a cell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5DA159-F169-4740-9CD7-D6219801CBE0}"/>
                  </a:ext>
                </a:extLst>
              </p:cNvPr>
              <p:cNvSpPr>
                <a:spLocks noGrp="1"/>
              </p:cNvSpPr>
              <p:nvPr>
                <p:ph idx="1"/>
              </p:nvPr>
            </p:nvSpPr>
            <p:spPr>
              <a:xfrm>
                <a:off x="685801" y="1813034"/>
                <a:ext cx="7165428" cy="3246447"/>
              </a:xfrm>
            </p:spPr>
            <p:txBody>
              <a:bodyPr/>
              <a:lstStyle/>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𝑓𝑙𝑢𝑥</m:t>
                        </m:r>
                      </m:e>
                      <m:sub>
                        <m:r>
                          <a:rPr lang="en-US" i="1">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r>
                      <a:rPr lang="en-US" i="1">
                        <a:latin typeface="Cambria Math" panose="02040503050406030204" pitchFamily="18" charset="0"/>
                      </a:rPr>
                      <m:t> </m:t>
                    </m:r>
                  </m:oMath>
                </a14:m>
                <a:endParaRPr lang="en-US" dirty="0"/>
              </a:p>
              <a:p>
                <a:r>
                  <a:rPr lang="en-US" dirty="0"/>
                  <a:t>Simplifying assumptions:</a:t>
                </a:r>
              </a:p>
              <a:p>
                <a:pPr lvl="1">
                  <a:spcBef>
                    <a:spcPts val="0"/>
                  </a:spcBef>
                </a:pPr>
                <a:r>
                  <a:rPr lang="en-US" dirty="0"/>
                  <a:t>Cell concentrations change very slowly over time</a:t>
                </a:r>
              </a:p>
              <a:p>
                <a:pPr lvl="1">
                  <a:spcBef>
                    <a:spcPts val="0"/>
                  </a:spcBef>
                </a:pPr>
                <a:r>
                  <a:rPr lang="en-US" dirty="0"/>
                  <a:t>Assume they’re pretty much constant</a:t>
                </a:r>
              </a:p>
              <a:p>
                <a:pPr>
                  <a:spcBef>
                    <a:spcPts val="0"/>
                  </a:spcBef>
                </a:pPr>
                <a:r>
                  <a:rPr lang="en-US" dirty="0"/>
                  <a:t>So diffusion flux is… a constant!</a:t>
                </a:r>
              </a:p>
              <a:p>
                <a:pPr>
                  <a:spcBef>
                    <a:spcPts val="0"/>
                  </a:spcBef>
                </a:pPr>
                <a:r>
                  <a:rPr lang="en-US" dirty="0"/>
                  <a:t>Our model is really simple </a:t>
                </a:r>
                <a:r>
                  <a:rPr lang="en-US" dirty="0">
                    <a:sym typeface="Wingdings" panose="05000000000000000000" pitchFamily="2" charset="2"/>
                  </a:rPr>
                  <a:t></a:t>
                </a:r>
                <a:endParaRPr lang="en-US" dirty="0"/>
              </a:p>
              <a:p>
                <a:pPr lvl="1">
                  <a:spcBef>
                    <a:spcPts val="0"/>
                  </a:spcBef>
                </a:pPr>
                <a:r>
                  <a:rPr lang="en-US" dirty="0"/>
                  <a:t> </a:t>
                </a:r>
                <a:r>
                  <a:rPr lang="en-US" i="1" dirty="0" err="1"/>
                  <a:t>j</a:t>
                </a:r>
                <a:r>
                  <a:rPr lang="en-US" baseline="-25000" dirty="0" err="1"/>
                  <a:t>diff,Na</a:t>
                </a:r>
                <a:r>
                  <a:rPr lang="en-US" dirty="0"/>
                  <a:t> = constant</a:t>
                </a:r>
              </a:p>
            </p:txBody>
          </p:sp>
        </mc:Choice>
        <mc:Fallback xmlns="">
          <p:sp>
            <p:nvSpPr>
              <p:cNvPr id="3" name="Content Placeholder 2">
                <a:extLst>
                  <a:ext uri="{FF2B5EF4-FFF2-40B4-BE49-F238E27FC236}">
                    <a16:creationId xmlns:a16="http://schemas.microsoft.com/office/drawing/2014/main" id="{C55DA159-F169-4740-9CD7-D6219801CBE0}"/>
                  </a:ext>
                </a:extLst>
              </p:cNvPr>
              <p:cNvSpPr>
                <a:spLocks noGrp="1" noRot="1" noChangeAspect="1" noMove="1" noResize="1" noEditPoints="1" noAdjustHandles="1" noChangeArrowheads="1" noChangeShapeType="1" noTextEdit="1"/>
              </p:cNvSpPr>
              <p:nvPr>
                <p:ph idx="1"/>
              </p:nvPr>
            </p:nvSpPr>
            <p:spPr>
              <a:xfrm>
                <a:off x="685801" y="1813034"/>
                <a:ext cx="7165428" cy="3246447"/>
              </a:xfrm>
              <a:blipFill>
                <a:blip r:embed="rId3"/>
                <a:stretch>
                  <a:fillRect l="-1532" b="-262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0991F25C-E320-448C-8623-06542C3EA4AE}"/>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1A983FA6-FEBA-4DD0-8E54-1341D16D442A}"/>
              </a:ext>
            </a:extLst>
          </p:cNvPr>
          <p:cNvSpPr txBox="1"/>
          <p:nvPr/>
        </p:nvSpPr>
        <p:spPr>
          <a:xfrm>
            <a:off x="389240" y="5453882"/>
            <a:ext cx="3022600" cy="707886"/>
          </a:xfrm>
          <a:prstGeom prst="rect">
            <a:avLst/>
          </a:prstGeom>
          <a:noFill/>
        </p:spPr>
        <p:txBody>
          <a:bodyPr wrap="square" rtlCol="0">
            <a:spAutoFit/>
          </a:bodyPr>
          <a:lstStyle/>
          <a:p>
            <a:r>
              <a:rPr lang="en-US" sz="2000" dirty="0">
                <a:solidFill>
                  <a:schemeClr val="accent2"/>
                </a:solidFill>
              </a:rPr>
              <a:t>It’s only constant for a given set of concentrations!</a:t>
            </a:r>
          </a:p>
        </p:txBody>
      </p:sp>
      <p:sp>
        <p:nvSpPr>
          <p:cNvPr id="6" name="TextBox 5">
            <a:extLst>
              <a:ext uri="{FF2B5EF4-FFF2-40B4-BE49-F238E27FC236}">
                <a16:creationId xmlns:a16="http://schemas.microsoft.com/office/drawing/2014/main" id="{3FC5A7FB-D5C4-4E5F-BD78-DDED8E3B6A71}"/>
              </a:ext>
            </a:extLst>
          </p:cNvPr>
          <p:cNvSpPr txBox="1"/>
          <p:nvPr/>
        </p:nvSpPr>
        <p:spPr>
          <a:xfrm>
            <a:off x="4772577" y="5318736"/>
            <a:ext cx="2726266" cy="707886"/>
          </a:xfrm>
          <a:prstGeom prst="rect">
            <a:avLst/>
          </a:prstGeom>
          <a:noFill/>
        </p:spPr>
        <p:txBody>
          <a:bodyPr wrap="square" rtlCol="0">
            <a:spAutoFit/>
          </a:bodyPr>
          <a:lstStyle/>
          <a:p>
            <a:r>
              <a:rPr lang="en-US" sz="2000" dirty="0">
                <a:solidFill>
                  <a:schemeClr val="accent2"/>
                </a:solidFill>
              </a:rPr>
              <a:t>If [Na] changes over time, then so does </a:t>
            </a:r>
            <a:r>
              <a:rPr lang="en-US" sz="2000" i="1" dirty="0" err="1">
                <a:solidFill>
                  <a:schemeClr val="accent2"/>
                </a:solidFill>
              </a:rPr>
              <a:t>j</a:t>
            </a:r>
            <a:r>
              <a:rPr lang="en-US" sz="2000" baseline="-25000" dirty="0" err="1">
                <a:solidFill>
                  <a:schemeClr val="accent2"/>
                </a:solidFill>
              </a:rPr>
              <a:t>diff,Na</a:t>
            </a:r>
            <a:endParaRPr lang="en-US" sz="2000" dirty="0">
              <a:solidFill>
                <a:schemeClr val="accent2"/>
              </a:solidFill>
            </a:endParaRPr>
          </a:p>
        </p:txBody>
      </p:sp>
      <p:cxnSp>
        <p:nvCxnSpPr>
          <p:cNvPr id="8" name="Straight Arrow Connector 7">
            <a:extLst>
              <a:ext uri="{FF2B5EF4-FFF2-40B4-BE49-F238E27FC236}">
                <a16:creationId xmlns:a16="http://schemas.microsoft.com/office/drawing/2014/main" id="{CDAEBE78-F743-4B28-B2A1-B6AC12D61DFC}"/>
              </a:ext>
            </a:extLst>
          </p:cNvPr>
          <p:cNvCxnSpPr>
            <a:cxnSpLocks/>
          </p:cNvCxnSpPr>
          <p:nvPr/>
        </p:nvCxnSpPr>
        <p:spPr>
          <a:xfrm flipV="1">
            <a:off x="2662779" y="5016417"/>
            <a:ext cx="243700" cy="4929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E07F185-0ECD-4C4B-BFFC-9AA924DB2E1A}"/>
              </a:ext>
            </a:extLst>
          </p:cNvPr>
          <p:cNvCxnSpPr>
            <a:cxnSpLocks/>
          </p:cNvCxnSpPr>
          <p:nvPr/>
        </p:nvCxnSpPr>
        <p:spPr>
          <a:xfrm flipH="1" flipV="1">
            <a:off x="3609869" y="4983685"/>
            <a:ext cx="995836" cy="68318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86907CE-C327-459B-8B58-530595431FE4}"/>
              </a:ext>
            </a:extLst>
          </p:cNvPr>
          <p:cNvSpPr txBox="1"/>
          <p:nvPr/>
        </p:nvSpPr>
        <p:spPr>
          <a:xfrm>
            <a:off x="5633545" y="1447800"/>
            <a:ext cx="3226676" cy="1200329"/>
          </a:xfrm>
          <a:prstGeom prst="rect">
            <a:avLst/>
          </a:prstGeom>
          <a:noFill/>
        </p:spPr>
        <p:txBody>
          <a:bodyPr wrap="square" rtlCol="0">
            <a:spAutoFit/>
          </a:bodyPr>
          <a:lstStyle/>
          <a:p>
            <a:r>
              <a:rPr lang="en-US" dirty="0">
                <a:solidFill>
                  <a:schemeClr val="accent2"/>
                </a:solidFill>
              </a:rPr>
              <a:t>Because the ion channels are small compared to cell volume</a:t>
            </a:r>
          </a:p>
        </p:txBody>
      </p:sp>
      <p:cxnSp>
        <p:nvCxnSpPr>
          <p:cNvPr id="11" name="Straight Arrow Connector 10">
            <a:extLst>
              <a:ext uri="{FF2B5EF4-FFF2-40B4-BE49-F238E27FC236}">
                <a16:creationId xmlns:a16="http://schemas.microsoft.com/office/drawing/2014/main" id="{6AF14E18-BBF5-46AB-9E72-6FEB7C707C38}"/>
              </a:ext>
            </a:extLst>
          </p:cNvPr>
          <p:cNvCxnSpPr>
            <a:cxnSpLocks/>
          </p:cNvCxnSpPr>
          <p:nvPr/>
        </p:nvCxnSpPr>
        <p:spPr>
          <a:xfrm flipH="1">
            <a:off x="4992414" y="1871680"/>
            <a:ext cx="735725" cy="103570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36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par>
                                <p:cTn id="40" presetID="10" presetClass="entr" presetSubtype="0"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FA420-BEF3-4DC9-89A5-CDD00CD8D1EC}"/>
              </a:ext>
            </a:extLst>
          </p:cNvPr>
          <p:cNvSpPr>
            <a:spLocks noGrp="1"/>
          </p:cNvSpPr>
          <p:nvPr>
            <p:ph type="title"/>
          </p:nvPr>
        </p:nvSpPr>
        <p:spPr/>
        <p:txBody>
          <a:bodyPr/>
          <a:lstStyle/>
          <a:p>
            <a:r>
              <a:rPr lang="en-US" dirty="0"/>
              <a:t>Modeling drift in a cell</a:t>
            </a:r>
          </a:p>
        </p:txBody>
      </p:sp>
      <p:sp>
        <p:nvSpPr>
          <p:cNvPr id="3" name="Content Placeholder 2">
            <a:extLst>
              <a:ext uri="{FF2B5EF4-FFF2-40B4-BE49-F238E27FC236}">
                <a16:creationId xmlns:a16="http://schemas.microsoft.com/office/drawing/2014/main" id="{A217F43F-0B08-4B0E-8E57-F48CC0079D92}"/>
              </a:ext>
            </a:extLst>
          </p:cNvPr>
          <p:cNvSpPr>
            <a:spLocks noGrp="1"/>
          </p:cNvSpPr>
          <p:nvPr>
            <p:ph idx="1"/>
          </p:nvPr>
        </p:nvSpPr>
        <p:spPr>
          <a:xfrm>
            <a:off x="685800" y="1676400"/>
            <a:ext cx="7772400" cy="3187831"/>
          </a:xfrm>
        </p:spPr>
        <p:txBody>
          <a:bodyPr/>
          <a:lstStyle/>
          <a:p>
            <a:r>
              <a:rPr lang="en-US" dirty="0"/>
              <a:t>Use Ohm’s Law</a:t>
            </a:r>
          </a:p>
          <a:p>
            <a:pPr lvl="1"/>
            <a:r>
              <a:rPr lang="en-US" i="1" dirty="0" err="1"/>
              <a:t>j</a:t>
            </a:r>
            <a:r>
              <a:rPr lang="en-US" baseline="-25000" dirty="0" err="1"/>
              <a:t>drift,Na</a:t>
            </a:r>
            <a:r>
              <a:rPr lang="en-US" dirty="0"/>
              <a:t> = </a:t>
            </a:r>
            <a:r>
              <a:rPr lang="en-US" i="1" dirty="0" err="1"/>
              <a:t>V</a:t>
            </a:r>
            <a:r>
              <a:rPr lang="en-US" baseline="-25000" dirty="0" err="1"/>
              <a:t>mem</a:t>
            </a:r>
            <a:r>
              <a:rPr lang="en-US" i="1" dirty="0"/>
              <a:t> </a:t>
            </a:r>
            <a:r>
              <a:rPr lang="en-US" dirty="0"/>
              <a:t>/</a:t>
            </a:r>
            <a:r>
              <a:rPr lang="en-US" i="1" dirty="0"/>
              <a:t> </a:t>
            </a:r>
            <a:r>
              <a:rPr lang="en-US" i="1" dirty="0" err="1"/>
              <a:t>R</a:t>
            </a:r>
            <a:r>
              <a:rPr lang="en-US" baseline="-25000" dirty="0" err="1"/>
              <a:t>Na</a:t>
            </a:r>
            <a:endParaRPr lang="en-US" i="1" dirty="0"/>
          </a:p>
          <a:p>
            <a:pPr lvl="1"/>
            <a:r>
              <a:rPr lang="en-US" i="1" dirty="0" err="1"/>
              <a:t>j</a:t>
            </a:r>
            <a:r>
              <a:rPr lang="en-US" baseline="-25000" dirty="0" err="1"/>
              <a:t>drift,Na</a:t>
            </a:r>
            <a:r>
              <a:rPr lang="en-US" dirty="0"/>
              <a:t> = </a:t>
            </a:r>
            <a:r>
              <a:rPr lang="en-US" i="1" dirty="0" err="1"/>
              <a:t>g</a:t>
            </a:r>
            <a:r>
              <a:rPr lang="en-US" baseline="-25000" dirty="0" err="1"/>
              <a:t>Na</a:t>
            </a:r>
            <a:r>
              <a:rPr lang="en-US" i="1" dirty="0" err="1"/>
              <a:t>V</a:t>
            </a:r>
            <a:r>
              <a:rPr lang="en-US" baseline="-25000" dirty="0" err="1"/>
              <a:t>mem</a:t>
            </a:r>
            <a:r>
              <a:rPr lang="en-US" dirty="0"/>
              <a:t> (where </a:t>
            </a:r>
            <a:r>
              <a:rPr lang="en-US" i="1" dirty="0" err="1"/>
              <a:t>g</a:t>
            </a:r>
            <a:r>
              <a:rPr lang="en-US" baseline="-25000" dirty="0" err="1"/>
              <a:t>Na</a:t>
            </a:r>
            <a:r>
              <a:rPr lang="en-US" dirty="0">
                <a:latin typeface="Times New Roman" panose="02020603050405020304" pitchFamily="18" charset="0"/>
                <a:cs typeface="Times New Roman" panose="02020603050405020304" pitchFamily="18" charset="0"/>
              </a:rPr>
              <a:t>≡ 1 / </a:t>
            </a:r>
            <a:r>
              <a:rPr lang="en-US" i="1" dirty="0" err="1">
                <a:latin typeface="Times New Roman" panose="02020603050405020304" pitchFamily="18" charset="0"/>
                <a:cs typeface="Times New Roman" panose="02020603050405020304" pitchFamily="18" charset="0"/>
              </a:rPr>
              <a:t>R</a:t>
            </a:r>
            <a:r>
              <a:rPr lang="en-US" baseline="-25000"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a:t>
            </a:r>
            <a:r>
              <a:rPr lang="en-US" dirty="0"/>
              <a:t> </a:t>
            </a:r>
            <a:endParaRPr lang="en-US" i="1" dirty="0"/>
          </a:p>
          <a:p>
            <a:r>
              <a:rPr lang="en-US" i="1" dirty="0" err="1"/>
              <a:t>G</a:t>
            </a:r>
            <a:r>
              <a:rPr lang="en-US" baseline="-25000" dirty="0" err="1"/>
              <a:t>Na</a:t>
            </a:r>
            <a:r>
              <a:rPr lang="en-US" dirty="0"/>
              <a:t> is conductance of Na ion channels</a:t>
            </a:r>
            <a:endParaRPr lang="en-US" i="1" dirty="0"/>
          </a:p>
        </p:txBody>
      </p:sp>
      <p:sp>
        <p:nvSpPr>
          <p:cNvPr id="4" name="Footer Placeholder 3">
            <a:extLst>
              <a:ext uri="{FF2B5EF4-FFF2-40B4-BE49-F238E27FC236}">
                <a16:creationId xmlns:a16="http://schemas.microsoft.com/office/drawing/2014/main" id="{0A053CEF-F8D6-4909-948B-08726932ABAF}"/>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238732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41C4C-E152-4196-A449-C49DC4A0BFD0}"/>
              </a:ext>
            </a:extLst>
          </p:cNvPr>
          <p:cNvSpPr>
            <a:spLocks noGrp="1"/>
          </p:cNvSpPr>
          <p:nvPr>
            <p:ph type="title"/>
          </p:nvPr>
        </p:nvSpPr>
        <p:spPr/>
        <p:txBody>
          <a:bodyPr/>
          <a:lstStyle/>
          <a:p>
            <a:r>
              <a:rPr lang="en-US" dirty="0"/>
              <a:t>Modeling the ion pumps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A0623F6-3777-4669-9D52-17FB81AFF2C4}"/>
                  </a:ext>
                </a:extLst>
              </p:cNvPr>
              <p:cNvSpPr>
                <a:spLocks noGrp="1"/>
              </p:cNvSpPr>
              <p:nvPr>
                <p:ph idx="1"/>
              </p:nvPr>
            </p:nvSpPr>
            <p:spPr>
              <a:xfrm>
                <a:off x="685800" y="1676400"/>
                <a:ext cx="7974724" cy="4419600"/>
              </a:xfrm>
            </p:spPr>
            <p:txBody>
              <a:bodyPr/>
              <a:lstStyle/>
              <a:p>
                <a:r>
                  <a:rPr lang="en-US" dirty="0"/>
                  <a:t>The pump is even easier</a:t>
                </a:r>
              </a:p>
              <a:p>
                <a:r>
                  <a:rPr lang="en-US" dirty="0"/>
                  <a:t>Call it constant fluxes </a:t>
                </a:r>
                <a:r>
                  <a:rPr lang="en-US" i="1" dirty="0" err="1"/>
                  <a:t>j</a:t>
                </a:r>
                <a:r>
                  <a:rPr lang="en-US" baseline="-25000" dirty="0" err="1"/>
                  <a:t>pump,Na</a:t>
                </a:r>
                <a:r>
                  <a:rPr lang="en-US" dirty="0"/>
                  <a:t> and </a:t>
                </a:r>
                <a:r>
                  <a:rPr lang="en-US" i="1" dirty="0" err="1"/>
                  <a:t>j</a:t>
                </a:r>
                <a:r>
                  <a:rPr lang="en-US" baseline="-25000" dirty="0" err="1"/>
                  <a:t>pump,K</a:t>
                </a:r>
                <a:endParaRPr lang="en-US" baseline="-25000" dirty="0"/>
              </a:p>
              <a:p>
                <a:r>
                  <a:rPr lang="en-US" dirty="0"/>
                  <a:t>Not quite so simple in real life:</a:t>
                </a:r>
              </a:p>
              <a:p>
                <a:pPr lvl="1">
                  <a:spcBef>
                    <a:spcPts val="0"/>
                  </a:spcBef>
                </a:pPr>
                <a:r>
                  <a:rPr lang="en-US" dirty="0"/>
                  <a:t>it pumps faster if you put more fuel (ATP) in</a:t>
                </a:r>
              </a:p>
              <a:p>
                <a:pPr lvl="1">
                  <a:spcBef>
                    <a:spcPts val="0"/>
                  </a:spcBef>
                </a:pPr>
                <a:r>
                  <a:rPr lang="en-US" dirty="0"/>
                  <a:t>it pumps slower if it’s fighting a big gradient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a14:m>
                <a:r>
                  <a:rPr lang="en-US" dirty="0"/>
                  <a:t> </a:t>
                </a:r>
              </a:p>
              <a:p>
                <a:pPr lvl="1">
                  <a:spcBef>
                    <a:spcPts val="0"/>
                  </a:spcBef>
                </a:pPr>
                <a:r>
                  <a:rPr lang="en-US" dirty="0"/>
                  <a:t>We’ll ignore both issues</a:t>
                </a:r>
              </a:p>
            </p:txBody>
          </p:sp>
        </mc:Choice>
        <mc:Fallback xmlns="">
          <p:sp>
            <p:nvSpPr>
              <p:cNvPr id="3" name="Content Placeholder 2">
                <a:extLst>
                  <a:ext uri="{FF2B5EF4-FFF2-40B4-BE49-F238E27FC236}">
                    <a16:creationId xmlns:a16="http://schemas.microsoft.com/office/drawing/2014/main" id="{2A0623F6-3777-4669-9D52-17FB81AFF2C4}"/>
                  </a:ext>
                </a:extLst>
              </p:cNvPr>
              <p:cNvSpPr>
                <a:spLocks noGrp="1" noRot="1" noChangeAspect="1" noMove="1" noResize="1" noEditPoints="1" noAdjustHandles="1" noChangeArrowheads="1" noChangeShapeType="1" noTextEdit="1"/>
              </p:cNvSpPr>
              <p:nvPr>
                <p:ph idx="1"/>
              </p:nvPr>
            </p:nvSpPr>
            <p:spPr>
              <a:xfrm>
                <a:off x="685800" y="1676400"/>
                <a:ext cx="7974724" cy="4419600"/>
              </a:xfrm>
              <a:blipFill>
                <a:blip r:embed="rId2"/>
                <a:stretch>
                  <a:fillRect l="-1376" t="-1379"/>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C8B8897-A13F-4211-9417-5152EADE305D}"/>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285078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E55D3-5990-462F-95A5-1F3AA21AE41A}"/>
              </a:ext>
            </a:extLst>
          </p:cNvPr>
          <p:cNvSpPr>
            <a:spLocks noGrp="1"/>
          </p:cNvSpPr>
          <p:nvPr>
            <p:ph type="title"/>
          </p:nvPr>
        </p:nvSpPr>
        <p:spPr/>
        <p:txBody>
          <a:bodyPr/>
          <a:lstStyle/>
          <a:p>
            <a:r>
              <a:rPr lang="en-US" dirty="0"/>
              <a:t>Simple equation</a:t>
            </a:r>
          </a:p>
        </p:txBody>
      </p:sp>
      <p:sp>
        <p:nvSpPr>
          <p:cNvPr id="3" name="Content Placeholder 2">
            <a:extLst>
              <a:ext uri="{FF2B5EF4-FFF2-40B4-BE49-F238E27FC236}">
                <a16:creationId xmlns:a16="http://schemas.microsoft.com/office/drawing/2014/main" id="{15D7F941-AEF6-437C-BE0A-F3CB14B40FFD}"/>
              </a:ext>
            </a:extLst>
          </p:cNvPr>
          <p:cNvSpPr>
            <a:spLocks noGrp="1"/>
          </p:cNvSpPr>
          <p:nvPr>
            <p:ph idx="1"/>
          </p:nvPr>
        </p:nvSpPr>
        <p:spPr>
          <a:xfrm>
            <a:off x="695227" y="1233340"/>
            <a:ext cx="7772400" cy="4536524"/>
          </a:xfrm>
        </p:spPr>
        <p:txBody>
          <a:bodyPr/>
          <a:lstStyle/>
          <a:p>
            <a:r>
              <a:rPr lang="en-US" sz="2400" i="1" dirty="0" err="1"/>
              <a:t>j</a:t>
            </a:r>
            <a:r>
              <a:rPr lang="en-US" sz="2400" baseline="-25000" dirty="0" err="1"/>
              <a:t>total,Na</a:t>
            </a:r>
            <a:r>
              <a:rPr lang="en-US" sz="2400" dirty="0"/>
              <a:t> = </a:t>
            </a:r>
            <a:r>
              <a:rPr lang="en-US" sz="2400" i="1" dirty="0" err="1"/>
              <a:t>j</a:t>
            </a:r>
            <a:r>
              <a:rPr lang="en-US" sz="2400" baseline="-25000" dirty="0" err="1"/>
              <a:t>diff,Na</a:t>
            </a:r>
            <a:r>
              <a:rPr lang="en-US" sz="2400" dirty="0"/>
              <a:t> + </a:t>
            </a:r>
            <a:r>
              <a:rPr lang="en-US" sz="2400" i="1" dirty="0" err="1"/>
              <a:t>g</a:t>
            </a:r>
            <a:r>
              <a:rPr lang="en-US" sz="2400" baseline="-25000" dirty="0" err="1"/>
              <a:t>Na</a:t>
            </a:r>
            <a:r>
              <a:rPr lang="en-US" sz="2400" i="1" dirty="0" err="1"/>
              <a:t>V</a:t>
            </a:r>
            <a:r>
              <a:rPr lang="en-US" sz="2400" baseline="-25000" dirty="0" err="1"/>
              <a:t>mem</a:t>
            </a:r>
            <a:r>
              <a:rPr lang="en-US" sz="2400" dirty="0"/>
              <a:t> +</a:t>
            </a:r>
            <a:r>
              <a:rPr lang="en-US" sz="2400" baseline="-25000" dirty="0"/>
              <a:t>  </a:t>
            </a:r>
            <a:r>
              <a:rPr lang="en-US" sz="2400" i="1" dirty="0" err="1"/>
              <a:t>j</a:t>
            </a:r>
            <a:r>
              <a:rPr lang="en-US" sz="2400" baseline="-25000" dirty="0" err="1"/>
              <a:t>pump,Na</a:t>
            </a:r>
            <a:endParaRPr lang="en-US" sz="2400" baseline="-25000" dirty="0"/>
          </a:p>
          <a:p>
            <a:pPr marL="0" indent="0">
              <a:buNone/>
            </a:pPr>
            <a:r>
              <a:rPr lang="en-US" sz="2400" dirty="0"/>
              <a:t>               = </a:t>
            </a:r>
            <a:r>
              <a:rPr lang="en-US" sz="2400" i="1" dirty="0" err="1"/>
              <a:t>g</a:t>
            </a:r>
            <a:r>
              <a:rPr lang="en-US" sz="2400" baseline="-25000" dirty="0" err="1"/>
              <a:t>Na</a:t>
            </a:r>
            <a:r>
              <a:rPr lang="en-US" sz="2400" dirty="0"/>
              <a:t> (</a:t>
            </a:r>
            <a:r>
              <a:rPr lang="en-US" sz="2400" i="1" dirty="0" err="1"/>
              <a:t>V</a:t>
            </a:r>
            <a:r>
              <a:rPr lang="en-US" sz="2400" baseline="-25000" dirty="0" err="1"/>
              <a:t>mem</a:t>
            </a:r>
            <a:r>
              <a:rPr lang="en-US" sz="2400" dirty="0"/>
              <a:t> + (</a:t>
            </a:r>
            <a:r>
              <a:rPr lang="en-US" sz="2400" i="1" dirty="0" err="1"/>
              <a:t>j</a:t>
            </a:r>
            <a:r>
              <a:rPr lang="en-US" sz="2400" baseline="-25000" dirty="0" err="1"/>
              <a:t>diff,Na</a:t>
            </a:r>
            <a:r>
              <a:rPr lang="en-US" sz="2400" dirty="0"/>
              <a:t>/</a:t>
            </a:r>
            <a:r>
              <a:rPr lang="en-US" sz="2400" i="1" dirty="0" err="1"/>
              <a:t>g</a:t>
            </a:r>
            <a:r>
              <a:rPr lang="en-US" sz="2400" baseline="-25000" dirty="0" err="1"/>
              <a:t>Na</a:t>
            </a:r>
            <a:r>
              <a:rPr lang="en-US" sz="2400" dirty="0"/>
              <a:t>)) + </a:t>
            </a:r>
            <a:r>
              <a:rPr lang="en-US" sz="2400" i="1" dirty="0" err="1"/>
              <a:t>j</a:t>
            </a:r>
            <a:r>
              <a:rPr lang="en-US" sz="2400" baseline="-25000" dirty="0" err="1"/>
              <a:t>pump,Na</a:t>
            </a:r>
            <a:endParaRPr lang="en-US" sz="2400" dirty="0"/>
          </a:p>
          <a:p>
            <a:pPr lvl="1"/>
            <a:r>
              <a:rPr lang="en-US" sz="2000" dirty="0"/>
              <a:t>This is reasonably simple, but we can do even a bit better</a:t>
            </a:r>
            <a:endParaRPr lang="en-US" sz="2400" baseline="-25000" dirty="0"/>
          </a:p>
          <a:p>
            <a:r>
              <a:rPr lang="en-US" sz="2400" dirty="0"/>
              <a:t>Ignore the pump for a moment</a:t>
            </a:r>
          </a:p>
          <a:p>
            <a:pPr lvl="1">
              <a:spcBef>
                <a:spcPts val="0"/>
              </a:spcBef>
            </a:pPr>
            <a:r>
              <a:rPr lang="en-US" sz="2000" dirty="0"/>
              <a:t>We know that, without pumps, diffusion and drift balance (i.e., no net flux) at the Nernst voltage</a:t>
            </a:r>
          </a:p>
          <a:p>
            <a:r>
              <a:rPr lang="en-US" sz="2400" dirty="0"/>
              <a:t>So a revised equation:</a:t>
            </a:r>
          </a:p>
          <a:p>
            <a:r>
              <a:rPr lang="en-US" sz="2400" dirty="0"/>
              <a:t>Is this surprising?</a:t>
            </a:r>
          </a:p>
          <a:p>
            <a:pPr lvl="1">
              <a:spcBef>
                <a:spcPts val="0"/>
              </a:spcBef>
            </a:pPr>
            <a:r>
              <a:rPr lang="en-US" sz="2000" dirty="0"/>
              <a:t>The units work, of course</a:t>
            </a:r>
          </a:p>
          <a:p>
            <a:pPr lvl="1">
              <a:spcBef>
                <a:spcPts val="0"/>
              </a:spcBef>
            </a:pPr>
            <a:r>
              <a:rPr lang="en-US" sz="2000" dirty="0"/>
              <a:t>We know that </a:t>
            </a:r>
            <a:r>
              <a:rPr lang="en-US" sz="2000" i="1" dirty="0" err="1"/>
              <a:t>V</a:t>
            </a:r>
            <a:r>
              <a:rPr lang="en-US" sz="2000" baseline="-25000" dirty="0" err="1"/>
              <a:t>mem</a:t>
            </a:r>
            <a:r>
              <a:rPr lang="en-US" sz="2000" dirty="0"/>
              <a:t> * </a:t>
            </a:r>
            <a:r>
              <a:rPr lang="en-US" sz="2000" i="1" dirty="0" err="1"/>
              <a:t>g</a:t>
            </a:r>
            <a:r>
              <a:rPr lang="en-US" sz="2000" baseline="-25000" dirty="0" err="1"/>
              <a:t>Na</a:t>
            </a:r>
            <a:r>
              <a:rPr lang="en-US" sz="2000" dirty="0"/>
              <a:t> = </a:t>
            </a:r>
            <a:r>
              <a:rPr lang="en-US" sz="2000" i="1" dirty="0" err="1"/>
              <a:t>j</a:t>
            </a:r>
            <a:r>
              <a:rPr lang="en-US" sz="2000" baseline="-25000" dirty="0" err="1"/>
              <a:t>drift,Na</a:t>
            </a:r>
            <a:r>
              <a:rPr lang="en-US" sz="2000" dirty="0"/>
              <a:t>, which must equal </a:t>
            </a:r>
            <a:r>
              <a:rPr lang="en-US" sz="2000" i="1" dirty="0" err="1"/>
              <a:t>j</a:t>
            </a:r>
            <a:r>
              <a:rPr lang="en-US" sz="2000" baseline="-25000" dirty="0" err="1"/>
              <a:t>diff</a:t>
            </a:r>
            <a:r>
              <a:rPr lang="en-US" sz="2000" dirty="0"/>
              <a:t> when </a:t>
            </a:r>
            <a:r>
              <a:rPr lang="en-US" sz="2000" i="1" dirty="0"/>
              <a:t>V</a:t>
            </a:r>
            <a:r>
              <a:rPr lang="en-US" sz="2000" dirty="0"/>
              <a:t>=</a:t>
            </a:r>
            <a:r>
              <a:rPr lang="en-US" sz="2000" i="1" dirty="0" err="1"/>
              <a:t>V</a:t>
            </a:r>
            <a:r>
              <a:rPr lang="en-US" sz="2000" baseline="30000" dirty="0" err="1"/>
              <a:t>N</a:t>
            </a:r>
            <a:r>
              <a:rPr lang="en-US" sz="2000" baseline="-25000" dirty="0" err="1"/>
              <a:t>Na</a:t>
            </a:r>
            <a:r>
              <a:rPr lang="en-US" sz="2000" dirty="0"/>
              <a:t>. So it’s not at all surprising</a:t>
            </a:r>
          </a:p>
          <a:p>
            <a:r>
              <a:rPr lang="en-US" sz="2400" dirty="0"/>
              <a:t>This is bioelectricity in a nutshell! Does it make sense?</a:t>
            </a:r>
          </a:p>
          <a:p>
            <a:pPr marL="0" indent="0">
              <a:buNone/>
            </a:pPr>
            <a:endParaRPr lang="en-US" sz="2400" dirty="0"/>
          </a:p>
        </p:txBody>
      </p:sp>
      <p:sp>
        <p:nvSpPr>
          <p:cNvPr id="4" name="Footer Placeholder 3">
            <a:extLst>
              <a:ext uri="{FF2B5EF4-FFF2-40B4-BE49-F238E27FC236}">
                <a16:creationId xmlns:a16="http://schemas.microsoft.com/office/drawing/2014/main" id="{D17696D8-8F54-4E73-B119-26F66B9771C5}"/>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59CBEC9A-19F9-4C98-B6FB-111A109903C1}"/>
              </a:ext>
            </a:extLst>
          </p:cNvPr>
          <p:cNvSpPr txBox="1"/>
          <p:nvPr/>
        </p:nvSpPr>
        <p:spPr>
          <a:xfrm>
            <a:off x="3902609" y="3512875"/>
            <a:ext cx="4605867" cy="461665"/>
          </a:xfrm>
          <a:prstGeom prst="rect">
            <a:avLst/>
          </a:prstGeom>
          <a:noFill/>
          <a:ln>
            <a:solidFill>
              <a:schemeClr val="accent2"/>
            </a:solidFill>
          </a:ln>
        </p:spPr>
        <p:txBody>
          <a:bodyPr wrap="square" rtlCol="0">
            <a:spAutoFit/>
          </a:bodyPr>
          <a:lstStyle/>
          <a:p>
            <a:r>
              <a:rPr lang="en-US" i="1" dirty="0" err="1"/>
              <a:t>j</a:t>
            </a:r>
            <a:r>
              <a:rPr lang="en-US" baseline="-25000" dirty="0" err="1"/>
              <a:t>total,Na</a:t>
            </a:r>
            <a:r>
              <a:rPr lang="en-US" dirty="0"/>
              <a:t> = </a:t>
            </a:r>
            <a:r>
              <a:rPr lang="en-US" i="1" dirty="0" err="1"/>
              <a:t>g</a:t>
            </a:r>
            <a:r>
              <a:rPr lang="en-US" baseline="-25000" dirty="0" err="1"/>
              <a:t>Na</a:t>
            </a:r>
            <a:r>
              <a:rPr lang="en-US" dirty="0"/>
              <a:t> (</a:t>
            </a:r>
            <a:r>
              <a:rPr lang="en-US" i="1" dirty="0" err="1"/>
              <a:t>V</a:t>
            </a:r>
            <a:r>
              <a:rPr lang="en-US" baseline="-25000" dirty="0" err="1"/>
              <a:t>mem</a:t>
            </a:r>
            <a:r>
              <a:rPr lang="en-US" dirty="0"/>
              <a:t> - </a:t>
            </a:r>
            <a:r>
              <a:rPr lang="en-US" i="1" dirty="0" err="1"/>
              <a:t>V</a:t>
            </a:r>
            <a:r>
              <a:rPr lang="en-US" baseline="30000" dirty="0" err="1"/>
              <a:t>N</a:t>
            </a:r>
            <a:r>
              <a:rPr lang="en-US" baseline="-25000" dirty="0" err="1"/>
              <a:t>Na</a:t>
            </a:r>
            <a:r>
              <a:rPr lang="en-US" dirty="0"/>
              <a:t>) + </a:t>
            </a:r>
            <a:r>
              <a:rPr lang="en-US" i="1" dirty="0" err="1"/>
              <a:t>j</a:t>
            </a:r>
            <a:r>
              <a:rPr lang="en-US" baseline="-25000" dirty="0" err="1"/>
              <a:t>pump,Na</a:t>
            </a:r>
            <a:endParaRPr lang="en-US" dirty="0"/>
          </a:p>
        </p:txBody>
      </p:sp>
    </p:spTree>
    <p:extLst>
      <p:ext uri="{BB962C8B-B14F-4D97-AF65-F5344CB8AC3E}">
        <p14:creationId xmlns:p14="http://schemas.microsoft.com/office/powerpoint/2010/main" val="254016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0E1E9-C5FA-4866-A801-F662E57226D1}"/>
              </a:ext>
            </a:extLst>
          </p:cNvPr>
          <p:cNvSpPr>
            <a:spLocks noGrp="1"/>
          </p:cNvSpPr>
          <p:nvPr>
            <p:ph type="title"/>
          </p:nvPr>
        </p:nvSpPr>
        <p:spPr/>
        <p:txBody>
          <a:bodyPr/>
          <a:lstStyle/>
          <a:p>
            <a:r>
              <a:rPr lang="en-US" dirty="0"/>
              <a:t>What the model says</a:t>
            </a:r>
          </a:p>
        </p:txBody>
      </p:sp>
      <p:sp>
        <p:nvSpPr>
          <p:cNvPr id="4" name="Footer Placeholder 3">
            <a:extLst>
              <a:ext uri="{FF2B5EF4-FFF2-40B4-BE49-F238E27FC236}">
                <a16:creationId xmlns:a16="http://schemas.microsoft.com/office/drawing/2014/main" id="{1CA45D65-C3F2-420C-868F-F604BF1F7284}"/>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46A324DC-0606-4334-BB2B-C6003DCCD293}"/>
              </a:ext>
            </a:extLst>
          </p:cNvPr>
          <p:cNvSpPr txBox="1"/>
          <p:nvPr/>
        </p:nvSpPr>
        <p:spPr>
          <a:xfrm>
            <a:off x="2336801" y="2489199"/>
            <a:ext cx="4605867" cy="461665"/>
          </a:xfrm>
          <a:prstGeom prst="rect">
            <a:avLst/>
          </a:prstGeom>
          <a:noFill/>
          <a:ln>
            <a:noFill/>
          </a:ln>
        </p:spPr>
        <p:txBody>
          <a:bodyPr wrap="square" rtlCol="0">
            <a:spAutoFit/>
          </a:bodyPr>
          <a:lstStyle/>
          <a:p>
            <a:r>
              <a:rPr lang="en-US" i="1" dirty="0" err="1"/>
              <a:t>j</a:t>
            </a:r>
            <a:r>
              <a:rPr lang="en-US" baseline="-25000" dirty="0" err="1"/>
              <a:t>total,Na</a:t>
            </a:r>
            <a:r>
              <a:rPr lang="en-US" dirty="0"/>
              <a:t> = </a:t>
            </a:r>
            <a:r>
              <a:rPr lang="en-US" i="1" dirty="0" err="1"/>
              <a:t>g</a:t>
            </a:r>
            <a:r>
              <a:rPr lang="en-US" baseline="-25000" dirty="0" err="1"/>
              <a:t>Na</a:t>
            </a:r>
            <a:r>
              <a:rPr lang="en-US" dirty="0"/>
              <a:t> (</a:t>
            </a:r>
            <a:r>
              <a:rPr lang="en-US" i="1" dirty="0" err="1"/>
              <a:t>V</a:t>
            </a:r>
            <a:r>
              <a:rPr lang="en-US" baseline="-25000" dirty="0" err="1"/>
              <a:t>mem</a:t>
            </a:r>
            <a:r>
              <a:rPr lang="en-US" dirty="0"/>
              <a:t> - </a:t>
            </a:r>
            <a:r>
              <a:rPr lang="en-US" i="1" dirty="0" err="1"/>
              <a:t>V</a:t>
            </a:r>
            <a:r>
              <a:rPr lang="en-US" baseline="30000" dirty="0" err="1"/>
              <a:t>N</a:t>
            </a:r>
            <a:r>
              <a:rPr lang="en-US" baseline="-25000" dirty="0" err="1"/>
              <a:t>Na</a:t>
            </a:r>
            <a:r>
              <a:rPr lang="en-US" dirty="0"/>
              <a:t>) + </a:t>
            </a:r>
            <a:r>
              <a:rPr lang="en-US" i="1" dirty="0" err="1"/>
              <a:t>j</a:t>
            </a:r>
            <a:r>
              <a:rPr lang="en-US" baseline="-25000" dirty="0" err="1"/>
              <a:t>pump,Na</a:t>
            </a:r>
            <a:endParaRPr lang="en-US" dirty="0"/>
          </a:p>
        </p:txBody>
      </p:sp>
      <p:sp>
        <p:nvSpPr>
          <p:cNvPr id="6" name="TextBox 5">
            <a:extLst>
              <a:ext uri="{FF2B5EF4-FFF2-40B4-BE49-F238E27FC236}">
                <a16:creationId xmlns:a16="http://schemas.microsoft.com/office/drawing/2014/main" id="{BF8A6AC7-8950-4B02-A452-39563D9369C4}"/>
              </a:ext>
            </a:extLst>
          </p:cNvPr>
          <p:cNvSpPr txBox="1"/>
          <p:nvPr/>
        </p:nvSpPr>
        <p:spPr>
          <a:xfrm>
            <a:off x="6410296" y="1661530"/>
            <a:ext cx="2616201" cy="1015663"/>
          </a:xfrm>
          <a:prstGeom prst="rect">
            <a:avLst/>
          </a:prstGeom>
          <a:noFill/>
        </p:spPr>
        <p:txBody>
          <a:bodyPr wrap="square" rtlCol="0">
            <a:spAutoFit/>
          </a:bodyPr>
          <a:lstStyle/>
          <a:p>
            <a:r>
              <a:rPr lang="en-US" sz="2000" dirty="0">
                <a:solidFill>
                  <a:schemeClr val="accent2"/>
                </a:solidFill>
              </a:rPr>
              <a:t>There’s a separate model for each ion. Cl doesn’t have a pump</a:t>
            </a:r>
          </a:p>
        </p:txBody>
      </p:sp>
      <p:sp>
        <p:nvSpPr>
          <p:cNvPr id="7" name="TextBox 6">
            <a:extLst>
              <a:ext uri="{FF2B5EF4-FFF2-40B4-BE49-F238E27FC236}">
                <a16:creationId xmlns:a16="http://schemas.microsoft.com/office/drawing/2014/main" id="{3881998B-21F5-4216-BE6B-CA8E94C4ADE1}"/>
              </a:ext>
            </a:extLst>
          </p:cNvPr>
          <p:cNvSpPr txBox="1"/>
          <p:nvPr/>
        </p:nvSpPr>
        <p:spPr>
          <a:xfrm>
            <a:off x="2997199" y="1405467"/>
            <a:ext cx="2108201" cy="400110"/>
          </a:xfrm>
          <a:prstGeom prst="rect">
            <a:avLst/>
          </a:prstGeom>
          <a:noFill/>
        </p:spPr>
        <p:txBody>
          <a:bodyPr wrap="square" rtlCol="0">
            <a:spAutoFit/>
          </a:bodyPr>
          <a:lstStyle/>
          <a:p>
            <a:r>
              <a:rPr lang="en-US" sz="2000" dirty="0">
                <a:solidFill>
                  <a:schemeClr val="accent2"/>
                </a:solidFill>
              </a:rPr>
              <a:t>Main input: </a:t>
            </a:r>
            <a:r>
              <a:rPr lang="en-US" sz="2000" i="1" dirty="0" err="1">
                <a:solidFill>
                  <a:schemeClr val="accent2"/>
                </a:solidFill>
              </a:rPr>
              <a:t>V</a:t>
            </a:r>
            <a:r>
              <a:rPr lang="en-US" sz="2000" baseline="-25000" dirty="0" err="1">
                <a:solidFill>
                  <a:schemeClr val="accent2"/>
                </a:solidFill>
              </a:rPr>
              <a:t>mem</a:t>
            </a:r>
            <a:endParaRPr lang="en-US" sz="2000" dirty="0">
              <a:solidFill>
                <a:schemeClr val="accent2"/>
              </a:solidFill>
            </a:endParaRPr>
          </a:p>
        </p:txBody>
      </p:sp>
      <p:sp>
        <p:nvSpPr>
          <p:cNvPr id="8" name="TextBox 7">
            <a:extLst>
              <a:ext uri="{FF2B5EF4-FFF2-40B4-BE49-F238E27FC236}">
                <a16:creationId xmlns:a16="http://schemas.microsoft.com/office/drawing/2014/main" id="{95128C72-3DF2-4B73-8114-60FB3A1B9484}"/>
              </a:ext>
            </a:extLst>
          </p:cNvPr>
          <p:cNvSpPr txBox="1"/>
          <p:nvPr/>
        </p:nvSpPr>
        <p:spPr>
          <a:xfrm>
            <a:off x="59668" y="2572954"/>
            <a:ext cx="2099735" cy="1015663"/>
          </a:xfrm>
          <a:prstGeom prst="rect">
            <a:avLst/>
          </a:prstGeom>
          <a:noFill/>
        </p:spPr>
        <p:txBody>
          <a:bodyPr wrap="square" rtlCol="0">
            <a:spAutoFit/>
          </a:bodyPr>
          <a:lstStyle/>
          <a:p>
            <a:r>
              <a:rPr lang="en-US" sz="2000" dirty="0">
                <a:solidFill>
                  <a:schemeClr val="accent2"/>
                </a:solidFill>
              </a:rPr>
              <a:t>Output: flux (how fast the ion is entering the cell)</a:t>
            </a:r>
          </a:p>
        </p:txBody>
      </p:sp>
      <p:sp>
        <p:nvSpPr>
          <p:cNvPr id="9" name="TextBox 8">
            <a:extLst>
              <a:ext uri="{FF2B5EF4-FFF2-40B4-BE49-F238E27FC236}">
                <a16:creationId xmlns:a16="http://schemas.microsoft.com/office/drawing/2014/main" id="{08F79DCC-4D21-4282-AA07-90FA900A9E28}"/>
              </a:ext>
            </a:extLst>
          </p:cNvPr>
          <p:cNvSpPr txBox="1"/>
          <p:nvPr/>
        </p:nvSpPr>
        <p:spPr>
          <a:xfrm>
            <a:off x="5020731" y="3530601"/>
            <a:ext cx="2432492" cy="707886"/>
          </a:xfrm>
          <a:prstGeom prst="rect">
            <a:avLst/>
          </a:prstGeom>
          <a:noFill/>
        </p:spPr>
        <p:txBody>
          <a:bodyPr wrap="square" rtlCol="0">
            <a:spAutoFit/>
          </a:bodyPr>
          <a:lstStyle/>
          <a:p>
            <a:r>
              <a:rPr lang="en-US" sz="2000" i="1" dirty="0" err="1">
                <a:solidFill>
                  <a:schemeClr val="accent2"/>
                </a:solidFill>
              </a:rPr>
              <a:t>V</a:t>
            </a:r>
            <a:r>
              <a:rPr lang="en-US" sz="2000" baseline="30000" dirty="0" err="1">
                <a:solidFill>
                  <a:schemeClr val="accent2"/>
                </a:solidFill>
              </a:rPr>
              <a:t>N</a:t>
            </a:r>
            <a:r>
              <a:rPr lang="en-US" sz="2000" baseline="-25000" dirty="0" err="1">
                <a:solidFill>
                  <a:schemeClr val="accent2"/>
                </a:solidFill>
              </a:rPr>
              <a:t>Na</a:t>
            </a:r>
            <a:r>
              <a:rPr lang="en-US" sz="2000" dirty="0">
                <a:solidFill>
                  <a:schemeClr val="accent2"/>
                </a:solidFill>
              </a:rPr>
              <a:t> and </a:t>
            </a:r>
            <a:r>
              <a:rPr lang="en-US" sz="2000" i="1" dirty="0" err="1">
                <a:solidFill>
                  <a:schemeClr val="accent2"/>
                </a:solidFill>
              </a:rPr>
              <a:t>j</a:t>
            </a:r>
            <a:r>
              <a:rPr lang="en-US" sz="2000" baseline="-25000" dirty="0" err="1">
                <a:solidFill>
                  <a:schemeClr val="accent2"/>
                </a:solidFill>
              </a:rPr>
              <a:t>pump,Na</a:t>
            </a:r>
            <a:r>
              <a:rPr lang="en-US" sz="2000" dirty="0">
                <a:solidFill>
                  <a:schemeClr val="accent2"/>
                </a:solidFill>
              </a:rPr>
              <a:t> depend on [Na]</a:t>
            </a:r>
            <a:endParaRPr lang="en-US" sz="2000" i="1" dirty="0">
              <a:solidFill>
                <a:schemeClr val="accent2"/>
              </a:solidFill>
            </a:endParaRPr>
          </a:p>
        </p:txBody>
      </p:sp>
      <p:sp>
        <p:nvSpPr>
          <p:cNvPr id="10" name="TextBox 9">
            <a:extLst>
              <a:ext uri="{FF2B5EF4-FFF2-40B4-BE49-F238E27FC236}">
                <a16:creationId xmlns:a16="http://schemas.microsoft.com/office/drawing/2014/main" id="{D4E73CF9-BFB4-488F-A9F5-0BA0A1787915}"/>
              </a:ext>
            </a:extLst>
          </p:cNvPr>
          <p:cNvSpPr txBox="1"/>
          <p:nvPr/>
        </p:nvSpPr>
        <p:spPr>
          <a:xfrm>
            <a:off x="6231465" y="4682067"/>
            <a:ext cx="2463802" cy="1015663"/>
          </a:xfrm>
          <a:prstGeom prst="rect">
            <a:avLst/>
          </a:prstGeom>
          <a:noFill/>
        </p:spPr>
        <p:txBody>
          <a:bodyPr wrap="square" rtlCol="0">
            <a:spAutoFit/>
          </a:bodyPr>
          <a:lstStyle/>
          <a:p>
            <a:r>
              <a:rPr lang="en-US" sz="2000" i="1" dirty="0">
                <a:solidFill>
                  <a:schemeClr val="accent2"/>
                </a:solidFill>
              </a:rPr>
              <a:t>Hidden input</a:t>
            </a:r>
            <a:r>
              <a:rPr lang="en-US" sz="2000" dirty="0">
                <a:solidFill>
                  <a:schemeClr val="accent2"/>
                </a:solidFill>
              </a:rPr>
              <a:t>:</a:t>
            </a:r>
            <a:r>
              <a:rPr lang="en-US" sz="2000" i="1" dirty="0">
                <a:solidFill>
                  <a:schemeClr val="accent2"/>
                </a:solidFill>
              </a:rPr>
              <a:t> </a:t>
            </a:r>
            <a:r>
              <a:rPr lang="en-US" sz="2000" dirty="0">
                <a:solidFill>
                  <a:schemeClr val="accent2"/>
                </a:solidFill>
              </a:rPr>
              <a:t>[Na]</a:t>
            </a:r>
            <a:r>
              <a:rPr lang="en-US" sz="2000" baseline="-25000" dirty="0">
                <a:solidFill>
                  <a:schemeClr val="accent2"/>
                </a:solidFill>
              </a:rPr>
              <a:t>int</a:t>
            </a:r>
            <a:endParaRPr lang="en-US" sz="2000" dirty="0">
              <a:solidFill>
                <a:schemeClr val="accent2"/>
              </a:solidFill>
            </a:endParaRPr>
          </a:p>
          <a:p>
            <a:r>
              <a:rPr lang="en-US" sz="2000" dirty="0">
                <a:solidFill>
                  <a:schemeClr val="accent2"/>
                </a:solidFill>
              </a:rPr>
              <a:t>And [Na]</a:t>
            </a:r>
            <a:r>
              <a:rPr lang="en-US" sz="2000" baseline="-25000" dirty="0" err="1">
                <a:solidFill>
                  <a:schemeClr val="accent2"/>
                </a:solidFill>
              </a:rPr>
              <a:t>ext</a:t>
            </a:r>
            <a:r>
              <a:rPr lang="en-US" sz="2000" dirty="0">
                <a:solidFill>
                  <a:schemeClr val="accent2"/>
                </a:solidFill>
              </a:rPr>
              <a:t> is usually assumed constant</a:t>
            </a:r>
          </a:p>
        </p:txBody>
      </p:sp>
      <p:sp>
        <p:nvSpPr>
          <p:cNvPr id="11" name="TextBox 10">
            <a:extLst>
              <a:ext uri="{FF2B5EF4-FFF2-40B4-BE49-F238E27FC236}">
                <a16:creationId xmlns:a16="http://schemas.microsoft.com/office/drawing/2014/main" id="{D92783BA-49E1-4BD0-A9C4-229B94A17354}"/>
              </a:ext>
            </a:extLst>
          </p:cNvPr>
          <p:cNvSpPr txBox="1"/>
          <p:nvPr/>
        </p:nvSpPr>
        <p:spPr>
          <a:xfrm>
            <a:off x="2920997" y="4089400"/>
            <a:ext cx="1921935" cy="1015663"/>
          </a:xfrm>
          <a:prstGeom prst="rect">
            <a:avLst/>
          </a:prstGeom>
          <a:noFill/>
        </p:spPr>
        <p:txBody>
          <a:bodyPr wrap="square" rtlCol="0">
            <a:spAutoFit/>
          </a:bodyPr>
          <a:lstStyle/>
          <a:p>
            <a:r>
              <a:rPr lang="en-US" sz="2000" dirty="0">
                <a:solidFill>
                  <a:schemeClr val="accent2"/>
                </a:solidFill>
              </a:rPr>
              <a:t>There’s only one </a:t>
            </a:r>
            <a:r>
              <a:rPr lang="en-US" sz="2000" i="1" dirty="0" err="1">
                <a:solidFill>
                  <a:schemeClr val="accent2"/>
                </a:solidFill>
              </a:rPr>
              <a:t>V</a:t>
            </a:r>
            <a:r>
              <a:rPr lang="en-US" sz="2000" baseline="-25000" dirty="0" err="1">
                <a:solidFill>
                  <a:schemeClr val="accent2"/>
                </a:solidFill>
              </a:rPr>
              <a:t>mem</a:t>
            </a:r>
            <a:r>
              <a:rPr lang="en-US" sz="2000" dirty="0">
                <a:solidFill>
                  <a:schemeClr val="accent2"/>
                </a:solidFill>
              </a:rPr>
              <a:t>, shared by all ions</a:t>
            </a:r>
          </a:p>
        </p:txBody>
      </p:sp>
      <p:cxnSp>
        <p:nvCxnSpPr>
          <p:cNvPr id="13" name="Straight Arrow Connector 12">
            <a:extLst>
              <a:ext uri="{FF2B5EF4-FFF2-40B4-BE49-F238E27FC236}">
                <a16:creationId xmlns:a16="http://schemas.microsoft.com/office/drawing/2014/main" id="{4331574F-63F3-4F08-813F-4B1E1B63884C}"/>
              </a:ext>
            </a:extLst>
          </p:cNvPr>
          <p:cNvCxnSpPr>
            <a:cxnSpLocks/>
          </p:cNvCxnSpPr>
          <p:nvPr/>
        </p:nvCxnSpPr>
        <p:spPr>
          <a:xfrm flipH="1">
            <a:off x="6620933" y="2572954"/>
            <a:ext cx="321735" cy="15331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7005BBB8-D496-4CE8-BE33-562C3B66302E}"/>
              </a:ext>
            </a:extLst>
          </p:cNvPr>
          <p:cNvSpPr/>
          <p:nvPr/>
        </p:nvSpPr>
        <p:spPr>
          <a:xfrm>
            <a:off x="3702670" y="1981200"/>
            <a:ext cx="2596530" cy="728133"/>
          </a:xfrm>
          <a:custGeom>
            <a:avLst/>
            <a:gdLst>
              <a:gd name="connsiteX0" fmla="*/ 2596530 w 2596530"/>
              <a:gd name="connsiteY0" fmla="*/ 0 h 728133"/>
              <a:gd name="connsiteX1" fmla="*/ 361330 w 2596530"/>
              <a:gd name="connsiteY1" fmla="*/ 347133 h 728133"/>
              <a:gd name="connsiteX2" fmla="*/ 31130 w 2596530"/>
              <a:gd name="connsiteY2" fmla="*/ 728133 h 728133"/>
            </a:gdLst>
            <a:ahLst/>
            <a:cxnLst>
              <a:cxn ang="0">
                <a:pos x="connsiteX0" y="connsiteY0"/>
              </a:cxn>
              <a:cxn ang="0">
                <a:pos x="connsiteX1" y="connsiteY1"/>
              </a:cxn>
              <a:cxn ang="0">
                <a:pos x="connsiteX2" y="connsiteY2"/>
              </a:cxn>
            </a:cxnLst>
            <a:rect l="l" t="t" r="r" b="b"/>
            <a:pathLst>
              <a:path w="2596530" h="728133">
                <a:moveTo>
                  <a:pt x="2596530" y="0"/>
                </a:moveTo>
                <a:cubicBezTo>
                  <a:pt x="1692713" y="112889"/>
                  <a:pt x="788897" y="225778"/>
                  <a:pt x="361330" y="347133"/>
                </a:cubicBezTo>
                <a:cubicBezTo>
                  <a:pt x="-66237" y="468488"/>
                  <a:pt x="-17554" y="598310"/>
                  <a:pt x="31130" y="728133"/>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175FCBF-0FCC-40FB-B1C8-8B945F4F9490}"/>
              </a:ext>
            </a:extLst>
          </p:cNvPr>
          <p:cNvSpPr/>
          <p:nvPr/>
        </p:nvSpPr>
        <p:spPr>
          <a:xfrm>
            <a:off x="2988733" y="1803400"/>
            <a:ext cx="3293534" cy="933850"/>
          </a:xfrm>
          <a:custGeom>
            <a:avLst/>
            <a:gdLst>
              <a:gd name="connsiteX0" fmla="*/ 3293534 w 3293534"/>
              <a:gd name="connsiteY0" fmla="*/ 0 h 933850"/>
              <a:gd name="connsiteX1" fmla="*/ 558800 w 3293534"/>
              <a:gd name="connsiteY1" fmla="*/ 397933 h 933850"/>
              <a:gd name="connsiteX2" fmla="*/ 42334 w 3293534"/>
              <a:gd name="connsiteY2" fmla="*/ 897467 h 933850"/>
              <a:gd name="connsiteX3" fmla="*/ 59267 w 3293534"/>
              <a:gd name="connsiteY3" fmla="*/ 897467 h 933850"/>
              <a:gd name="connsiteX4" fmla="*/ 0 w 3293534"/>
              <a:gd name="connsiteY4" fmla="*/ 914400 h 933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3534" h="933850">
                <a:moveTo>
                  <a:pt x="3293534" y="0"/>
                </a:moveTo>
                <a:cubicBezTo>
                  <a:pt x="2197100" y="124177"/>
                  <a:pt x="1100667" y="248355"/>
                  <a:pt x="558800" y="397933"/>
                </a:cubicBezTo>
                <a:cubicBezTo>
                  <a:pt x="16933" y="547511"/>
                  <a:pt x="42334" y="897467"/>
                  <a:pt x="42334" y="897467"/>
                </a:cubicBezTo>
                <a:cubicBezTo>
                  <a:pt x="-40921" y="980723"/>
                  <a:pt x="66323" y="894645"/>
                  <a:pt x="59267" y="897467"/>
                </a:cubicBezTo>
                <a:cubicBezTo>
                  <a:pt x="52211" y="900289"/>
                  <a:pt x="26105" y="907344"/>
                  <a:pt x="0" y="91440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558082AA-0F83-4B10-A779-51EBDCDEE2A7}"/>
              </a:ext>
            </a:extLst>
          </p:cNvPr>
          <p:cNvCxnSpPr/>
          <p:nvPr/>
        </p:nvCxnSpPr>
        <p:spPr>
          <a:xfrm>
            <a:off x="4301067" y="1794933"/>
            <a:ext cx="0" cy="7874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05F94B4-18C5-42A0-8D9C-267AE1AA6BD4}"/>
              </a:ext>
            </a:extLst>
          </p:cNvPr>
          <p:cNvCxnSpPr>
            <a:stCxn id="11" idx="0"/>
          </p:cNvCxnSpPr>
          <p:nvPr/>
        </p:nvCxnSpPr>
        <p:spPr>
          <a:xfrm flipV="1">
            <a:off x="3881965" y="3073400"/>
            <a:ext cx="317502" cy="10160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7B04CC1-4B77-4289-A83C-F10E5B971820}"/>
              </a:ext>
            </a:extLst>
          </p:cNvPr>
          <p:cNvCxnSpPr>
            <a:cxnSpLocks/>
          </p:cNvCxnSpPr>
          <p:nvPr/>
        </p:nvCxnSpPr>
        <p:spPr>
          <a:xfrm flipV="1">
            <a:off x="1696609" y="2835142"/>
            <a:ext cx="606325" cy="22979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48CB8C9-70F2-4868-96E3-463565BEFC32}"/>
              </a:ext>
            </a:extLst>
          </p:cNvPr>
          <p:cNvCxnSpPr/>
          <p:nvPr/>
        </p:nvCxnSpPr>
        <p:spPr>
          <a:xfrm flipH="1" flipV="1">
            <a:off x="6316133" y="4309533"/>
            <a:ext cx="254000" cy="28786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E651D8BC-20CF-40D5-B791-9F16264A8AAA}"/>
              </a:ext>
            </a:extLst>
          </p:cNvPr>
          <p:cNvSpPr/>
          <p:nvPr/>
        </p:nvSpPr>
        <p:spPr>
          <a:xfrm>
            <a:off x="4021666" y="2455333"/>
            <a:ext cx="685801" cy="601133"/>
          </a:xfrm>
          <a:prstGeom prst="ellipse">
            <a:avLst/>
          </a:prstGeom>
          <a:noFill/>
          <a:ln>
            <a:solidFill>
              <a:srgbClr val="008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TextBox 32">
            <a:extLst>
              <a:ext uri="{FF2B5EF4-FFF2-40B4-BE49-F238E27FC236}">
                <a16:creationId xmlns:a16="http://schemas.microsoft.com/office/drawing/2014/main" id="{CED3EAB2-5D24-4EC5-B955-36468A6B73C8}"/>
              </a:ext>
            </a:extLst>
          </p:cNvPr>
          <p:cNvSpPr txBox="1"/>
          <p:nvPr/>
        </p:nvSpPr>
        <p:spPr>
          <a:xfrm>
            <a:off x="1515532" y="4597401"/>
            <a:ext cx="787402" cy="400110"/>
          </a:xfrm>
          <a:prstGeom prst="rect">
            <a:avLst/>
          </a:prstGeom>
          <a:noFill/>
        </p:spPr>
        <p:txBody>
          <a:bodyPr wrap="square" rtlCol="0">
            <a:spAutoFit/>
          </a:bodyPr>
          <a:lstStyle/>
          <a:p>
            <a:r>
              <a:rPr lang="en-US" sz="2000" dirty="0">
                <a:solidFill>
                  <a:srgbClr val="006600"/>
                </a:solidFill>
              </a:rPr>
              <a:t>Drift</a:t>
            </a:r>
          </a:p>
        </p:txBody>
      </p:sp>
      <p:cxnSp>
        <p:nvCxnSpPr>
          <p:cNvPr id="35" name="Straight Arrow Connector 34">
            <a:extLst>
              <a:ext uri="{FF2B5EF4-FFF2-40B4-BE49-F238E27FC236}">
                <a16:creationId xmlns:a16="http://schemas.microsoft.com/office/drawing/2014/main" id="{1B9B55CE-97B5-4CCE-B8DE-77BA49ACB458}"/>
              </a:ext>
            </a:extLst>
          </p:cNvPr>
          <p:cNvCxnSpPr>
            <a:cxnSpLocks/>
            <a:endCxn id="32" idx="3"/>
          </p:cNvCxnSpPr>
          <p:nvPr/>
        </p:nvCxnSpPr>
        <p:spPr>
          <a:xfrm flipV="1">
            <a:off x="2074333" y="2968432"/>
            <a:ext cx="2047766" cy="1722102"/>
          </a:xfrm>
          <a:prstGeom prst="straightConnector1">
            <a:avLst/>
          </a:prstGeom>
          <a:ln w="28575">
            <a:solidFill>
              <a:srgbClr val="008000"/>
            </a:solidFill>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33F6C476-367E-4F43-9054-8C7B54544869}"/>
              </a:ext>
            </a:extLst>
          </p:cNvPr>
          <p:cNvSpPr/>
          <p:nvPr/>
        </p:nvSpPr>
        <p:spPr>
          <a:xfrm>
            <a:off x="4741333" y="2438399"/>
            <a:ext cx="829734" cy="601133"/>
          </a:xfrm>
          <a:prstGeom prst="ellipse">
            <a:avLst/>
          </a:prstGeom>
          <a:noFill/>
          <a:ln>
            <a:solidFill>
              <a:srgbClr val="008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TextBox 38">
            <a:extLst>
              <a:ext uri="{FF2B5EF4-FFF2-40B4-BE49-F238E27FC236}">
                <a16:creationId xmlns:a16="http://schemas.microsoft.com/office/drawing/2014/main" id="{CFA9620C-7FA1-4815-9E98-D63B87E47AE6}"/>
              </a:ext>
            </a:extLst>
          </p:cNvPr>
          <p:cNvSpPr txBox="1"/>
          <p:nvPr/>
        </p:nvSpPr>
        <p:spPr>
          <a:xfrm>
            <a:off x="1904996" y="5130801"/>
            <a:ext cx="1278469" cy="400110"/>
          </a:xfrm>
          <a:prstGeom prst="rect">
            <a:avLst/>
          </a:prstGeom>
          <a:noFill/>
        </p:spPr>
        <p:txBody>
          <a:bodyPr wrap="square" rtlCol="0">
            <a:spAutoFit/>
          </a:bodyPr>
          <a:lstStyle/>
          <a:p>
            <a:r>
              <a:rPr lang="en-US" sz="2000" dirty="0">
                <a:solidFill>
                  <a:srgbClr val="006600"/>
                </a:solidFill>
              </a:rPr>
              <a:t>Diffusion</a:t>
            </a:r>
          </a:p>
        </p:txBody>
      </p:sp>
      <p:sp>
        <p:nvSpPr>
          <p:cNvPr id="40" name="Freeform: Shape 39">
            <a:extLst>
              <a:ext uri="{FF2B5EF4-FFF2-40B4-BE49-F238E27FC236}">
                <a16:creationId xmlns:a16="http://schemas.microsoft.com/office/drawing/2014/main" id="{9AEDA9EF-6E0F-4217-9100-757B6E85CCA7}"/>
              </a:ext>
            </a:extLst>
          </p:cNvPr>
          <p:cNvSpPr/>
          <p:nvPr/>
        </p:nvSpPr>
        <p:spPr>
          <a:xfrm>
            <a:off x="3031067" y="3064933"/>
            <a:ext cx="2032000" cy="2226734"/>
          </a:xfrm>
          <a:custGeom>
            <a:avLst/>
            <a:gdLst>
              <a:gd name="connsiteX0" fmla="*/ 0 w 2032000"/>
              <a:gd name="connsiteY0" fmla="*/ 2226734 h 2226734"/>
              <a:gd name="connsiteX1" fmla="*/ 1634066 w 2032000"/>
              <a:gd name="connsiteY1" fmla="*/ 2040467 h 2226734"/>
              <a:gd name="connsiteX2" fmla="*/ 1913466 w 2032000"/>
              <a:gd name="connsiteY2" fmla="*/ 1202267 h 2226734"/>
              <a:gd name="connsiteX3" fmla="*/ 1888066 w 2032000"/>
              <a:gd name="connsiteY3" fmla="*/ 423334 h 2226734"/>
              <a:gd name="connsiteX4" fmla="*/ 2032000 w 2032000"/>
              <a:gd name="connsiteY4" fmla="*/ 0 h 2226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000" h="2226734">
                <a:moveTo>
                  <a:pt x="0" y="2226734"/>
                </a:moveTo>
                <a:cubicBezTo>
                  <a:pt x="657577" y="2218972"/>
                  <a:pt x="1315155" y="2211211"/>
                  <a:pt x="1634066" y="2040467"/>
                </a:cubicBezTo>
                <a:cubicBezTo>
                  <a:pt x="1952977" y="1869723"/>
                  <a:pt x="1871133" y="1471789"/>
                  <a:pt x="1913466" y="1202267"/>
                </a:cubicBezTo>
                <a:cubicBezTo>
                  <a:pt x="1955799" y="932745"/>
                  <a:pt x="1868310" y="623712"/>
                  <a:pt x="1888066" y="423334"/>
                </a:cubicBezTo>
                <a:cubicBezTo>
                  <a:pt x="1907822" y="222956"/>
                  <a:pt x="1969911" y="111478"/>
                  <a:pt x="2032000" y="0"/>
                </a:cubicBezTo>
              </a:path>
            </a:pathLst>
          </a:custGeom>
          <a:noFill/>
          <a:ln>
            <a:solidFill>
              <a:srgbClr val="00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0FE80215-A2BF-415B-9357-F284E2E7B7DF}"/>
              </a:ext>
            </a:extLst>
          </p:cNvPr>
          <p:cNvSpPr txBox="1"/>
          <p:nvPr/>
        </p:nvSpPr>
        <p:spPr>
          <a:xfrm>
            <a:off x="177797" y="3707172"/>
            <a:ext cx="2099735" cy="707886"/>
          </a:xfrm>
          <a:prstGeom prst="rect">
            <a:avLst/>
          </a:prstGeom>
          <a:noFill/>
        </p:spPr>
        <p:txBody>
          <a:bodyPr wrap="square" rtlCol="0">
            <a:spAutoFit/>
          </a:bodyPr>
          <a:lstStyle/>
          <a:p>
            <a:r>
              <a:rPr lang="en-US" sz="2000" dirty="0">
                <a:solidFill>
                  <a:schemeClr val="accent2"/>
                </a:solidFill>
              </a:rPr>
              <a:t>How many ion channels there are</a:t>
            </a:r>
          </a:p>
        </p:txBody>
      </p:sp>
      <p:cxnSp>
        <p:nvCxnSpPr>
          <p:cNvPr id="26" name="Straight Arrow Connector 25">
            <a:extLst>
              <a:ext uri="{FF2B5EF4-FFF2-40B4-BE49-F238E27FC236}">
                <a16:creationId xmlns:a16="http://schemas.microsoft.com/office/drawing/2014/main" id="{FCDFFE01-DC3F-4ADC-8C07-EC670FB9F6C6}"/>
              </a:ext>
            </a:extLst>
          </p:cNvPr>
          <p:cNvCxnSpPr>
            <a:cxnSpLocks/>
          </p:cNvCxnSpPr>
          <p:nvPr/>
        </p:nvCxnSpPr>
        <p:spPr>
          <a:xfrm flipV="1">
            <a:off x="2040467" y="2926545"/>
            <a:ext cx="1452513" cy="106571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76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par>
                                <p:cTn id="38" presetID="10" presetClass="entr" presetSubtype="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500"/>
                                        <p:tgtEl>
                                          <p:spTgt spid="3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500"/>
                                        <p:tgtEl>
                                          <p:spTgt spid="3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fade">
                                      <p:cBhvr>
                                        <p:cTn id="59" dur="500"/>
                                        <p:tgtEl>
                                          <p:spTgt spid="4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500"/>
                                        <p:tgtEl>
                                          <p:spTgt spid="3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fade">
                                      <p:cBhvr>
                                        <p:cTn id="80" dur="500"/>
                                        <p:tgtEl>
                                          <p:spTgt spid="3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fade">
                                      <p:cBhvr>
                                        <p:cTn id="8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20" grpId="0" animBg="1"/>
      <p:bldP spid="21" grpId="0" animBg="1"/>
      <p:bldP spid="32" grpId="0" animBg="1"/>
      <p:bldP spid="33" grpId="0"/>
      <p:bldP spid="36" grpId="0" animBg="1"/>
      <p:bldP spid="39" grpId="0"/>
      <p:bldP spid="40" grpId="0" animBg="1"/>
      <p:bldP spid="2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17B4-0776-4AFE-92C4-E4C80B47B9B4}"/>
              </a:ext>
            </a:extLst>
          </p:cNvPr>
          <p:cNvSpPr>
            <a:spLocks noGrp="1"/>
          </p:cNvSpPr>
          <p:nvPr>
            <p:ph type="title"/>
          </p:nvPr>
        </p:nvSpPr>
        <p:spPr/>
        <p:txBody>
          <a:bodyPr/>
          <a:lstStyle/>
          <a:p>
            <a:r>
              <a:rPr lang="en-US" dirty="0"/>
              <a:t>Modeling our cell as a circuit</a:t>
            </a:r>
          </a:p>
        </p:txBody>
      </p:sp>
      <p:sp>
        <p:nvSpPr>
          <p:cNvPr id="3" name="Content Placeholder 2">
            <a:extLst>
              <a:ext uri="{FF2B5EF4-FFF2-40B4-BE49-F238E27FC236}">
                <a16:creationId xmlns:a16="http://schemas.microsoft.com/office/drawing/2014/main" id="{01ABCFD5-7986-490C-A490-5972560717CC}"/>
              </a:ext>
            </a:extLst>
          </p:cNvPr>
          <p:cNvSpPr>
            <a:spLocks noGrp="1"/>
          </p:cNvSpPr>
          <p:nvPr>
            <p:ph idx="1"/>
          </p:nvPr>
        </p:nvSpPr>
        <p:spPr>
          <a:xfrm>
            <a:off x="5191111" y="2734092"/>
            <a:ext cx="3883305" cy="2553431"/>
          </a:xfrm>
        </p:spPr>
        <p:txBody>
          <a:bodyPr/>
          <a:lstStyle/>
          <a:p>
            <a:r>
              <a:rPr lang="en-US" sz="2400" dirty="0"/>
              <a:t>Can you figure out</a:t>
            </a:r>
          </a:p>
          <a:p>
            <a:pPr lvl="1">
              <a:spcBef>
                <a:spcPts val="0"/>
              </a:spcBef>
            </a:pPr>
            <a:r>
              <a:rPr lang="en-US" sz="2000" dirty="0"/>
              <a:t>how does this circuit map to the equations?</a:t>
            </a:r>
          </a:p>
          <a:p>
            <a:pPr lvl="1">
              <a:spcBef>
                <a:spcPts val="0"/>
              </a:spcBef>
            </a:pPr>
            <a:r>
              <a:rPr lang="en-US" sz="2000" dirty="0"/>
              <a:t>this is a model; what goes into it, and what does it tell us?</a:t>
            </a:r>
          </a:p>
          <a:p>
            <a:pPr lvl="1">
              <a:spcBef>
                <a:spcPts val="0"/>
              </a:spcBef>
            </a:pPr>
            <a:r>
              <a:rPr lang="en-US" sz="2000" dirty="0"/>
              <a:t>what does it even mean to have a “Na resistor?”</a:t>
            </a:r>
          </a:p>
          <a:p>
            <a:pPr lvl="1"/>
            <a:endParaRPr lang="en-US" dirty="0"/>
          </a:p>
        </p:txBody>
      </p:sp>
      <p:sp>
        <p:nvSpPr>
          <p:cNvPr id="4" name="Footer Placeholder 3">
            <a:extLst>
              <a:ext uri="{FF2B5EF4-FFF2-40B4-BE49-F238E27FC236}">
                <a16:creationId xmlns:a16="http://schemas.microsoft.com/office/drawing/2014/main" id="{4E2BC2B6-E142-4A25-B820-4DA86D14A5ED}"/>
              </a:ext>
            </a:extLst>
          </p:cNvPr>
          <p:cNvSpPr>
            <a:spLocks noGrp="1"/>
          </p:cNvSpPr>
          <p:nvPr>
            <p:ph type="ftr" sz="quarter" idx="11"/>
          </p:nvPr>
        </p:nvSpPr>
        <p:spPr/>
        <p:txBody>
          <a:bodyPr/>
          <a:lstStyle/>
          <a:p>
            <a:pPr>
              <a:defRPr/>
            </a:pPr>
            <a:r>
              <a:rPr lang="en-US" dirty="0"/>
              <a:t>EE 123 Joel Grodstein</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C95ECEC-8F14-4BEC-9046-EFF704079C14}"/>
                  </a:ext>
                </a:extLst>
              </p:cNvPr>
              <p:cNvSpPr/>
              <p:nvPr/>
            </p:nvSpPr>
            <p:spPr>
              <a:xfrm>
                <a:off x="337675" y="1779825"/>
                <a:ext cx="5571462" cy="133196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i="1">
                              <a:latin typeface="Cambria Math" panose="02040503050406030204" pitchFamily="18" charset="0"/>
                            </a:rPr>
                            <m:t>𝑁𝑎</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i="1">
                              <a:latin typeface="Cambria Math" panose="02040503050406030204" pitchFamily="18" charset="0"/>
                            </a:rPr>
                            <m:t>𝑁𝑎</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𝑁𝑎</m:t>
                              </m:r>
                            </m:sub>
                            <m:sup>
                              <m:r>
                                <a:rPr lang="en-US" i="1">
                                  <a:latin typeface="Cambria Math" panose="02040503050406030204" pitchFamily="18" charset="0"/>
                                </a:rPr>
                                <m:t>𝑁</m:t>
                              </m:r>
                            </m:sup>
                          </m:sSubSup>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𝑝𝑢𝑚𝑝</m:t>
                          </m:r>
                          <m:r>
                            <a:rPr lang="en-US" b="0" i="1" smtClean="0">
                              <a:latin typeface="Cambria Math" panose="02040503050406030204" pitchFamily="18" charset="0"/>
                            </a:rPr>
                            <m:t>,</m:t>
                          </m:r>
                          <m:r>
                            <a:rPr lang="en-US" b="0" i="1" smtClean="0">
                              <a:latin typeface="Cambria Math" panose="02040503050406030204" pitchFamily="18" charset="0"/>
                            </a:rPr>
                            <m:t>𝑁𝑎</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𝐾</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𝐾</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𝐾</m:t>
                              </m:r>
                            </m:sub>
                            <m:sup>
                              <m:r>
                                <a:rPr lang="en-US" i="1">
                                  <a:latin typeface="Cambria Math" panose="02040503050406030204" pitchFamily="18" charset="0"/>
                                </a:rPr>
                                <m:t>𝑁</m:t>
                              </m:r>
                            </m:sup>
                          </m:sSubSup>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𝑝𝑢𝑚𝑝</m:t>
                          </m:r>
                          <m:r>
                            <a:rPr lang="en-US" i="1">
                              <a:latin typeface="Cambria Math" panose="02040503050406030204" pitchFamily="18" charset="0"/>
                            </a:rPr>
                            <m:t>,</m:t>
                          </m:r>
                          <m:r>
                            <a:rPr lang="en-US" b="0" i="1" smtClean="0">
                              <a:latin typeface="Cambria Math" panose="02040503050406030204" pitchFamily="18" charset="0"/>
                            </a:rPr>
                            <m:t>𝐾</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𝐶𝑙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𝐶𝑙</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𝐶𝑙</m:t>
                              </m:r>
                            </m:sub>
                            <m:sup>
                              <m:r>
                                <a:rPr lang="en-US" i="1">
                                  <a:latin typeface="Cambria Math" panose="02040503050406030204" pitchFamily="18" charset="0"/>
                                </a:rPr>
                                <m:t>𝑁</m:t>
                              </m:r>
                            </m:sup>
                          </m:sSubSup>
                        </m:e>
                      </m:d>
                    </m:oMath>
                  </m:oMathPara>
                </a14:m>
                <a:endParaRPr lang="en-US" dirty="0"/>
              </a:p>
            </p:txBody>
          </p:sp>
        </mc:Choice>
        <mc:Fallback xmlns="">
          <p:sp>
            <p:nvSpPr>
              <p:cNvPr id="7" name="Rectangle 6">
                <a:extLst>
                  <a:ext uri="{FF2B5EF4-FFF2-40B4-BE49-F238E27FC236}">
                    <a16:creationId xmlns:a16="http://schemas.microsoft.com/office/drawing/2014/main" id="{EC95ECEC-8F14-4BEC-9046-EFF704079C14}"/>
                  </a:ext>
                </a:extLst>
              </p:cNvPr>
              <p:cNvSpPr>
                <a:spLocks noRot="1" noChangeAspect="1" noMove="1" noResize="1" noEditPoints="1" noAdjustHandles="1" noChangeArrowheads="1" noChangeShapeType="1" noTextEdit="1"/>
              </p:cNvSpPr>
              <p:nvPr/>
            </p:nvSpPr>
            <p:spPr>
              <a:xfrm>
                <a:off x="337675" y="1779825"/>
                <a:ext cx="5571462" cy="1331968"/>
              </a:xfrm>
              <a:prstGeom prst="rect">
                <a:avLst/>
              </a:prstGeom>
              <a:blipFill>
                <a:blip r:embed="rId3"/>
                <a:stretch>
                  <a:fillRect l="-875"/>
                </a:stretch>
              </a:blipFill>
            </p:spPr>
            <p:txBody>
              <a:bodyPr/>
              <a:lstStyle/>
              <a:p>
                <a:r>
                  <a:rPr lang="en-US">
                    <a:noFill/>
                  </a:rPr>
                  <a:t> </a:t>
                </a:r>
              </a:p>
            </p:txBody>
          </p:sp>
        </mc:Fallback>
      </mc:AlternateContent>
      <p:sp>
        <p:nvSpPr>
          <p:cNvPr id="52" name="TextBox 51">
            <a:extLst>
              <a:ext uri="{FF2B5EF4-FFF2-40B4-BE49-F238E27FC236}">
                <a16:creationId xmlns:a16="http://schemas.microsoft.com/office/drawing/2014/main" id="{8BBCB6A8-0047-40D4-9C44-922D28D9BE0C}"/>
              </a:ext>
            </a:extLst>
          </p:cNvPr>
          <p:cNvSpPr txBox="1"/>
          <p:nvPr/>
        </p:nvSpPr>
        <p:spPr>
          <a:xfrm>
            <a:off x="2730696" y="3450263"/>
            <a:ext cx="795866" cy="461665"/>
          </a:xfrm>
          <a:prstGeom prst="rect">
            <a:avLst/>
          </a:prstGeom>
          <a:noFill/>
        </p:spPr>
        <p:txBody>
          <a:bodyPr wrap="square" rtlCol="0">
            <a:spAutoFit/>
          </a:bodyPr>
          <a:lstStyle/>
          <a:p>
            <a:r>
              <a:rPr lang="en-US" dirty="0"/>
              <a:t>ICF</a:t>
            </a:r>
          </a:p>
        </p:txBody>
      </p:sp>
      <p:cxnSp>
        <p:nvCxnSpPr>
          <p:cNvPr id="8" name="Straight Connector 7">
            <a:extLst>
              <a:ext uri="{FF2B5EF4-FFF2-40B4-BE49-F238E27FC236}">
                <a16:creationId xmlns:a16="http://schemas.microsoft.com/office/drawing/2014/main" id="{4A42E93D-2912-4C5F-AF34-E17272D314A0}"/>
              </a:ext>
            </a:extLst>
          </p:cNvPr>
          <p:cNvCxnSpPr>
            <a:cxnSpLocks/>
          </p:cNvCxnSpPr>
          <p:nvPr/>
        </p:nvCxnSpPr>
        <p:spPr>
          <a:xfrm>
            <a:off x="1536887" y="3856664"/>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5F77160-AA0D-4B5C-895F-641F3DD0FEC1}"/>
              </a:ext>
            </a:extLst>
          </p:cNvPr>
          <p:cNvSpPr/>
          <p:nvPr/>
        </p:nvSpPr>
        <p:spPr>
          <a:xfrm>
            <a:off x="1392964" y="4271530"/>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E67583E-C0C1-4AC7-B3DA-6DC371C647E3}"/>
              </a:ext>
            </a:extLst>
          </p:cNvPr>
          <p:cNvCxnSpPr>
            <a:cxnSpLocks/>
          </p:cNvCxnSpPr>
          <p:nvPr/>
        </p:nvCxnSpPr>
        <p:spPr>
          <a:xfrm>
            <a:off x="1228565" y="5448393"/>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4E2C8C9-0CE8-47E2-B96E-69420C9513CA}"/>
              </a:ext>
            </a:extLst>
          </p:cNvPr>
          <p:cNvGrpSpPr/>
          <p:nvPr/>
        </p:nvGrpSpPr>
        <p:grpSpPr>
          <a:xfrm>
            <a:off x="1968693" y="4996194"/>
            <a:ext cx="926979" cy="377814"/>
            <a:chOff x="5892800" y="3496733"/>
            <a:chExt cx="852363" cy="346805"/>
          </a:xfrm>
        </p:grpSpPr>
        <p:cxnSp>
          <p:nvCxnSpPr>
            <p:cNvPr id="12" name="Straight Connector 11">
              <a:extLst>
                <a:ext uri="{FF2B5EF4-FFF2-40B4-BE49-F238E27FC236}">
                  <a16:creationId xmlns:a16="http://schemas.microsoft.com/office/drawing/2014/main" id="{09426A6E-3152-441A-9BC7-70C7D9970D34}"/>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D92A93E-94A5-471E-ACDA-FD3645950A2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25FFA8B-6AE4-459C-BED7-82FAF08D1C93}"/>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15" name="Group 14">
            <a:extLst>
              <a:ext uri="{FF2B5EF4-FFF2-40B4-BE49-F238E27FC236}">
                <a16:creationId xmlns:a16="http://schemas.microsoft.com/office/drawing/2014/main" id="{1D552D6C-A231-4138-B6E0-F37DD6179611}"/>
              </a:ext>
            </a:extLst>
          </p:cNvPr>
          <p:cNvGrpSpPr/>
          <p:nvPr/>
        </p:nvGrpSpPr>
        <p:grpSpPr>
          <a:xfrm>
            <a:off x="3196359" y="4974261"/>
            <a:ext cx="975758" cy="336266"/>
            <a:chOff x="5892800" y="3496733"/>
            <a:chExt cx="975758" cy="336266"/>
          </a:xfrm>
        </p:grpSpPr>
        <p:cxnSp>
          <p:nvCxnSpPr>
            <p:cNvPr id="16" name="Straight Connector 15">
              <a:extLst>
                <a:ext uri="{FF2B5EF4-FFF2-40B4-BE49-F238E27FC236}">
                  <a16:creationId xmlns:a16="http://schemas.microsoft.com/office/drawing/2014/main" id="{7EBB0EAE-A58E-4D3A-91B7-94878D842F48}"/>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92DCBF-C169-4BC0-AB31-E6918681A70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537C53B-F206-4207-89B9-30835549A921}"/>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19" name="Group 18">
            <a:extLst>
              <a:ext uri="{FF2B5EF4-FFF2-40B4-BE49-F238E27FC236}">
                <a16:creationId xmlns:a16="http://schemas.microsoft.com/office/drawing/2014/main" id="{1FF7F19F-1012-4786-B568-39DF0F2A41A7}"/>
              </a:ext>
            </a:extLst>
          </p:cNvPr>
          <p:cNvGrpSpPr/>
          <p:nvPr/>
        </p:nvGrpSpPr>
        <p:grpSpPr>
          <a:xfrm>
            <a:off x="4288558" y="4974261"/>
            <a:ext cx="975758" cy="361666"/>
            <a:chOff x="5892800" y="3496733"/>
            <a:chExt cx="975758" cy="361666"/>
          </a:xfrm>
        </p:grpSpPr>
        <p:cxnSp>
          <p:nvCxnSpPr>
            <p:cNvPr id="20" name="Straight Connector 19">
              <a:extLst>
                <a:ext uri="{FF2B5EF4-FFF2-40B4-BE49-F238E27FC236}">
                  <a16:creationId xmlns:a16="http://schemas.microsoft.com/office/drawing/2014/main" id="{4FCA2530-F152-4CEE-B4FD-15FE768A12FB}"/>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DA6FAC-4495-4973-B5C7-5FB9A864DBE4}"/>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E26CC0-22A0-4DBA-A2B0-E0C8D4ED2F9A}"/>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23" name="Straight Connector 22">
            <a:extLst>
              <a:ext uri="{FF2B5EF4-FFF2-40B4-BE49-F238E27FC236}">
                <a16:creationId xmlns:a16="http://schemas.microsoft.com/office/drawing/2014/main" id="{598707BF-7315-4EC9-83ED-CDF85C0A6303}"/>
              </a:ext>
            </a:extLst>
          </p:cNvPr>
          <p:cNvCxnSpPr>
            <a:cxnSpLocks/>
          </p:cNvCxnSpPr>
          <p:nvPr/>
        </p:nvCxnSpPr>
        <p:spPr>
          <a:xfrm>
            <a:off x="2205762" y="507586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558792-39F3-48F2-92B3-A932F1335DBB}"/>
              </a:ext>
            </a:extLst>
          </p:cNvPr>
          <p:cNvCxnSpPr>
            <a:cxnSpLocks/>
          </p:cNvCxnSpPr>
          <p:nvPr/>
        </p:nvCxnSpPr>
        <p:spPr>
          <a:xfrm>
            <a:off x="3424964" y="5084323"/>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220F390-01F6-4192-AD7E-8755EA591263}"/>
              </a:ext>
            </a:extLst>
          </p:cNvPr>
          <p:cNvCxnSpPr>
            <a:cxnSpLocks/>
          </p:cNvCxnSpPr>
          <p:nvPr/>
        </p:nvCxnSpPr>
        <p:spPr>
          <a:xfrm>
            <a:off x="4525629" y="5084328"/>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216463E-14ED-4CEE-AF0F-287B132CA438}"/>
              </a:ext>
            </a:extLst>
          </p:cNvPr>
          <p:cNvGrpSpPr/>
          <p:nvPr/>
        </p:nvGrpSpPr>
        <p:grpSpPr>
          <a:xfrm>
            <a:off x="1833227" y="4093729"/>
            <a:ext cx="381000" cy="685800"/>
            <a:chOff x="5562600" y="3429000"/>
            <a:chExt cx="381000" cy="685800"/>
          </a:xfrm>
        </p:grpSpPr>
        <p:cxnSp>
          <p:nvCxnSpPr>
            <p:cNvPr id="27" name="Straight Connector 26">
              <a:extLst>
                <a:ext uri="{FF2B5EF4-FFF2-40B4-BE49-F238E27FC236}">
                  <a16:creationId xmlns:a16="http://schemas.microsoft.com/office/drawing/2014/main" id="{083FACBC-896A-4ECE-8E5C-F37EF6ED60A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4EE440-2E84-43C6-8AE4-0E64AB1A620D}"/>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2485AFA-D6EB-4DC9-BA25-B826AE8BCD5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C9D768-8B1A-44CB-9827-74B28BC9FE8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DB293F-84EB-4366-9FB9-6E9B13CE570C}"/>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A867676F-ED4B-4F2C-99BA-9965CB56CD1D}"/>
              </a:ext>
            </a:extLst>
          </p:cNvPr>
          <p:cNvCxnSpPr>
            <a:cxnSpLocks/>
          </p:cNvCxnSpPr>
          <p:nvPr/>
        </p:nvCxnSpPr>
        <p:spPr>
          <a:xfrm>
            <a:off x="2205760" y="4762597"/>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BC19B9A4-92F0-44EB-B901-3328BC791419}"/>
              </a:ext>
            </a:extLst>
          </p:cNvPr>
          <p:cNvGrpSpPr/>
          <p:nvPr/>
        </p:nvGrpSpPr>
        <p:grpSpPr>
          <a:xfrm>
            <a:off x="3035493" y="4093727"/>
            <a:ext cx="381000" cy="685800"/>
            <a:chOff x="5562600" y="3429000"/>
            <a:chExt cx="381000" cy="685800"/>
          </a:xfrm>
        </p:grpSpPr>
        <p:cxnSp>
          <p:nvCxnSpPr>
            <p:cNvPr id="34" name="Straight Connector 33">
              <a:extLst>
                <a:ext uri="{FF2B5EF4-FFF2-40B4-BE49-F238E27FC236}">
                  <a16:creationId xmlns:a16="http://schemas.microsoft.com/office/drawing/2014/main" id="{987FB7CF-D271-4D46-87EB-AC7B438386FF}"/>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A873492-66A7-4669-B6CD-68A31D83C9D3}"/>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C30352-EB10-45FD-ACBE-E3B79EB7415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4095E3-FCC6-4362-BD38-EB21B58273C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042C4AB-5678-4DFF-AC36-1C45603DC394}"/>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a:extLst>
              <a:ext uri="{FF2B5EF4-FFF2-40B4-BE49-F238E27FC236}">
                <a16:creationId xmlns:a16="http://schemas.microsoft.com/office/drawing/2014/main" id="{09832D2F-02A6-414D-994E-CBF3A4472604}"/>
              </a:ext>
            </a:extLst>
          </p:cNvPr>
          <p:cNvCxnSpPr>
            <a:cxnSpLocks/>
          </p:cNvCxnSpPr>
          <p:nvPr/>
        </p:nvCxnSpPr>
        <p:spPr>
          <a:xfrm>
            <a:off x="3408026" y="47625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7007D85-BA49-40F7-9D8A-BF424FDFAC48}"/>
              </a:ext>
            </a:extLst>
          </p:cNvPr>
          <p:cNvGrpSpPr/>
          <p:nvPr/>
        </p:nvGrpSpPr>
        <p:grpSpPr>
          <a:xfrm>
            <a:off x="4153097" y="4093724"/>
            <a:ext cx="381000" cy="685800"/>
            <a:chOff x="5562600" y="3429000"/>
            <a:chExt cx="381000" cy="685800"/>
          </a:xfrm>
        </p:grpSpPr>
        <p:cxnSp>
          <p:nvCxnSpPr>
            <p:cNvPr id="41" name="Straight Connector 40">
              <a:extLst>
                <a:ext uri="{FF2B5EF4-FFF2-40B4-BE49-F238E27FC236}">
                  <a16:creationId xmlns:a16="http://schemas.microsoft.com/office/drawing/2014/main" id="{ECAE411F-E513-4DE0-8365-069F07337A5A}"/>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C30496-6CB2-4DC0-A9EB-51EBD9037CE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606D98B-79A7-4CCA-86D3-66E324788A46}"/>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6D6029D-63EC-42D1-978E-321E32954E2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3E5035A-3DCF-4B2B-9B4B-7A42911FC0C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5C9C15AD-B48D-4D51-88E4-8720DDD923AA}"/>
              </a:ext>
            </a:extLst>
          </p:cNvPr>
          <p:cNvCxnSpPr>
            <a:cxnSpLocks/>
          </p:cNvCxnSpPr>
          <p:nvPr/>
        </p:nvCxnSpPr>
        <p:spPr>
          <a:xfrm>
            <a:off x="4525630" y="476259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2F621D8-CD5F-410E-B1E5-8F805C0A275C}"/>
              </a:ext>
            </a:extLst>
          </p:cNvPr>
          <p:cNvCxnSpPr>
            <a:cxnSpLocks/>
          </p:cNvCxnSpPr>
          <p:nvPr/>
        </p:nvCxnSpPr>
        <p:spPr>
          <a:xfrm>
            <a:off x="1220098" y="3873594"/>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FB9FD7-6502-4F77-A1C3-EE31E5498967}"/>
              </a:ext>
            </a:extLst>
          </p:cNvPr>
          <p:cNvCxnSpPr>
            <a:cxnSpLocks/>
          </p:cNvCxnSpPr>
          <p:nvPr/>
        </p:nvCxnSpPr>
        <p:spPr>
          <a:xfrm>
            <a:off x="2002555" y="388206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15917-B8C1-47E2-800C-4BB5FB3AB6D1}"/>
              </a:ext>
            </a:extLst>
          </p:cNvPr>
          <p:cNvCxnSpPr>
            <a:cxnSpLocks/>
          </p:cNvCxnSpPr>
          <p:nvPr/>
        </p:nvCxnSpPr>
        <p:spPr>
          <a:xfrm>
            <a:off x="3204821" y="38989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26891AB-5778-4DB6-BB26-3BC59D346A0B}"/>
              </a:ext>
            </a:extLst>
          </p:cNvPr>
          <p:cNvCxnSpPr>
            <a:cxnSpLocks/>
          </p:cNvCxnSpPr>
          <p:nvPr/>
        </p:nvCxnSpPr>
        <p:spPr>
          <a:xfrm>
            <a:off x="4313954" y="3890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F6528E8D-9D99-4C89-A1DB-8DED50E6C3C8}"/>
              </a:ext>
            </a:extLst>
          </p:cNvPr>
          <p:cNvSpPr txBox="1"/>
          <p:nvPr/>
        </p:nvSpPr>
        <p:spPr>
          <a:xfrm>
            <a:off x="2205757" y="4169927"/>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54" name="TextBox 53">
            <a:extLst>
              <a:ext uri="{FF2B5EF4-FFF2-40B4-BE49-F238E27FC236}">
                <a16:creationId xmlns:a16="http://schemas.microsoft.com/office/drawing/2014/main" id="{55D65AA3-4337-4171-A538-7D0096B2A1D1}"/>
              </a:ext>
            </a:extLst>
          </p:cNvPr>
          <p:cNvSpPr txBox="1"/>
          <p:nvPr/>
        </p:nvSpPr>
        <p:spPr>
          <a:xfrm>
            <a:off x="3357224" y="4152993"/>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55" name="TextBox 54">
            <a:extLst>
              <a:ext uri="{FF2B5EF4-FFF2-40B4-BE49-F238E27FC236}">
                <a16:creationId xmlns:a16="http://schemas.microsoft.com/office/drawing/2014/main" id="{271B1B6E-34AA-4DA1-A6E0-A900F63F1D7E}"/>
              </a:ext>
            </a:extLst>
          </p:cNvPr>
          <p:cNvSpPr txBox="1"/>
          <p:nvPr/>
        </p:nvSpPr>
        <p:spPr>
          <a:xfrm>
            <a:off x="4542557" y="4169927"/>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56" name="Straight Arrow Connector 55">
            <a:extLst>
              <a:ext uri="{FF2B5EF4-FFF2-40B4-BE49-F238E27FC236}">
                <a16:creationId xmlns:a16="http://schemas.microsoft.com/office/drawing/2014/main" id="{763DD878-36FA-41EF-81DA-DA2193279A78}"/>
              </a:ext>
            </a:extLst>
          </p:cNvPr>
          <p:cNvCxnSpPr>
            <a:cxnSpLocks/>
          </p:cNvCxnSpPr>
          <p:nvPr/>
        </p:nvCxnSpPr>
        <p:spPr>
          <a:xfrm>
            <a:off x="1532664" y="4457797"/>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34C62A6-C76B-4C2D-99E0-9773A4A73A81}"/>
              </a:ext>
            </a:extLst>
          </p:cNvPr>
          <p:cNvCxnSpPr>
            <a:cxnSpLocks/>
          </p:cNvCxnSpPr>
          <p:nvPr/>
        </p:nvCxnSpPr>
        <p:spPr>
          <a:xfrm>
            <a:off x="1223621" y="3848195"/>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A5FBE0AB-11D0-466B-8861-7EDA7F5485F8}"/>
              </a:ext>
            </a:extLst>
          </p:cNvPr>
          <p:cNvSpPr/>
          <p:nvPr/>
        </p:nvSpPr>
        <p:spPr>
          <a:xfrm>
            <a:off x="1079698" y="4263061"/>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420EE502-22D8-45C5-AEC6-2C3C8EF693B4}"/>
              </a:ext>
            </a:extLst>
          </p:cNvPr>
          <p:cNvCxnSpPr>
            <a:cxnSpLocks/>
          </p:cNvCxnSpPr>
          <p:nvPr/>
        </p:nvCxnSpPr>
        <p:spPr>
          <a:xfrm>
            <a:off x="1219398" y="4449328"/>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CDD9404-7825-41A5-97F3-C83039373477}"/>
              </a:ext>
            </a:extLst>
          </p:cNvPr>
          <p:cNvSpPr txBox="1"/>
          <p:nvPr/>
        </p:nvSpPr>
        <p:spPr>
          <a:xfrm>
            <a:off x="901894" y="3924391"/>
            <a:ext cx="269304" cy="307777"/>
          </a:xfrm>
          <a:prstGeom prst="rect">
            <a:avLst/>
          </a:prstGeom>
          <a:noFill/>
        </p:spPr>
        <p:txBody>
          <a:bodyPr wrap="none" lIns="0" tIns="0" rIns="0" bIns="0" rtlCol="0">
            <a:spAutoFit/>
          </a:bodyPr>
          <a:lstStyle/>
          <a:p>
            <a:r>
              <a:rPr lang="en-US" sz="2000" dirty="0" err="1"/>
              <a:t>j</a:t>
            </a:r>
            <a:r>
              <a:rPr lang="en-US" sz="2000" baseline="-25000" dirty="0" err="1"/>
              <a:t>Na</a:t>
            </a:r>
            <a:endParaRPr lang="en-US" sz="2000" dirty="0"/>
          </a:p>
        </p:txBody>
      </p:sp>
      <p:sp>
        <p:nvSpPr>
          <p:cNvPr id="61" name="TextBox 60">
            <a:extLst>
              <a:ext uri="{FF2B5EF4-FFF2-40B4-BE49-F238E27FC236}">
                <a16:creationId xmlns:a16="http://schemas.microsoft.com/office/drawing/2014/main" id="{B72910A0-6B49-4657-A1C4-9143B4A90321}"/>
              </a:ext>
            </a:extLst>
          </p:cNvPr>
          <p:cNvSpPr txBox="1"/>
          <p:nvPr/>
        </p:nvSpPr>
        <p:spPr>
          <a:xfrm>
            <a:off x="1589964" y="3915926"/>
            <a:ext cx="193964" cy="307777"/>
          </a:xfrm>
          <a:prstGeom prst="rect">
            <a:avLst/>
          </a:prstGeom>
          <a:noFill/>
        </p:spPr>
        <p:txBody>
          <a:bodyPr wrap="none" lIns="0" tIns="0" rIns="0" bIns="0" rtlCol="0">
            <a:spAutoFit/>
          </a:bodyPr>
          <a:lstStyle/>
          <a:p>
            <a:r>
              <a:rPr lang="en-US" sz="2000" dirty="0" err="1"/>
              <a:t>j</a:t>
            </a:r>
            <a:r>
              <a:rPr lang="en-US" sz="2000" baseline="-25000" dirty="0" err="1"/>
              <a:t>K</a:t>
            </a:r>
            <a:endParaRPr lang="en-US" sz="2000" dirty="0"/>
          </a:p>
        </p:txBody>
      </p:sp>
      <mc:AlternateContent xmlns:mc="http://schemas.openxmlformats.org/markup-compatibility/2006">
        <mc:Choice xmlns:a14="http://schemas.microsoft.com/office/drawing/2010/main" Requires="a14">
          <p:sp>
            <p:nvSpPr>
              <p:cNvPr id="62" name="Rectangle 61">
                <a:extLst>
                  <a:ext uri="{FF2B5EF4-FFF2-40B4-BE49-F238E27FC236}">
                    <a16:creationId xmlns:a16="http://schemas.microsoft.com/office/drawing/2014/main" id="{7359CF74-F00F-4C29-8672-C19893A701F0}"/>
                  </a:ext>
                </a:extLst>
              </p:cNvPr>
              <p:cNvSpPr/>
              <p:nvPr/>
            </p:nvSpPr>
            <p:spPr>
              <a:xfrm>
                <a:off x="2390482" y="4751944"/>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p:sp>
            <p:nvSpPr>
              <p:cNvPr id="62" name="Rectangle 61">
                <a:extLst>
                  <a:ext uri="{FF2B5EF4-FFF2-40B4-BE49-F238E27FC236}">
                    <a16:creationId xmlns:a16="http://schemas.microsoft.com/office/drawing/2014/main" id="{7359CF74-F00F-4C29-8672-C19893A701F0}"/>
                  </a:ext>
                </a:extLst>
              </p:cNvPr>
              <p:cNvSpPr>
                <a:spLocks noRot="1" noChangeAspect="1" noMove="1" noResize="1" noEditPoints="1" noAdjustHandles="1" noChangeArrowheads="1" noChangeShapeType="1" noTextEdit="1"/>
              </p:cNvSpPr>
              <p:nvPr/>
            </p:nvSpPr>
            <p:spPr>
              <a:xfrm>
                <a:off x="2390482" y="4751944"/>
                <a:ext cx="479991" cy="406201"/>
              </a:xfrm>
              <a:prstGeom prst="rect">
                <a:avLst/>
              </a:prstGeom>
              <a:blipFill>
                <a:blip r:embed="rId4"/>
                <a:stretch>
                  <a:fillRect r="-11392" b="-454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3" name="Rectangle 62">
                <a:extLst>
                  <a:ext uri="{FF2B5EF4-FFF2-40B4-BE49-F238E27FC236}">
                    <a16:creationId xmlns:a16="http://schemas.microsoft.com/office/drawing/2014/main" id="{0B82F388-2990-4D27-A12C-917F0F69EA4F}"/>
                  </a:ext>
                </a:extLst>
              </p:cNvPr>
              <p:cNvSpPr/>
              <p:nvPr/>
            </p:nvSpPr>
            <p:spPr>
              <a:xfrm>
                <a:off x="3647756" y="4727345"/>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p:sp>
            <p:nvSpPr>
              <p:cNvPr id="63" name="Rectangle 62">
                <a:extLst>
                  <a:ext uri="{FF2B5EF4-FFF2-40B4-BE49-F238E27FC236}">
                    <a16:creationId xmlns:a16="http://schemas.microsoft.com/office/drawing/2014/main" id="{0B82F388-2990-4D27-A12C-917F0F69EA4F}"/>
                  </a:ext>
                </a:extLst>
              </p:cNvPr>
              <p:cNvSpPr>
                <a:spLocks noRot="1" noChangeAspect="1" noMove="1" noResize="1" noEditPoints="1" noAdjustHandles="1" noChangeArrowheads="1" noChangeShapeType="1" noTextEdit="1"/>
              </p:cNvSpPr>
              <p:nvPr/>
            </p:nvSpPr>
            <p:spPr>
              <a:xfrm>
                <a:off x="3647756" y="4727345"/>
                <a:ext cx="479991" cy="404598"/>
              </a:xfrm>
              <a:prstGeom prst="rect">
                <a:avLst/>
              </a:prstGeom>
              <a:blipFill>
                <a:blip r:embed="rId5"/>
                <a:stretch>
                  <a:fillRect b="-29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4" name="Rectangle 63">
                <a:extLst>
                  <a:ext uri="{FF2B5EF4-FFF2-40B4-BE49-F238E27FC236}">
                    <a16:creationId xmlns:a16="http://schemas.microsoft.com/office/drawing/2014/main" id="{AEBBB6A7-1751-4DE0-ACB6-1DE08AB243EE}"/>
                  </a:ext>
                </a:extLst>
              </p:cNvPr>
              <p:cNvSpPr/>
              <p:nvPr/>
            </p:nvSpPr>
            <p:spPr>
              <a:xfrm>
                <a:off x="4784761" y="4703184"/>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p:sp>
            <p:nvSpPr>
              <p:cNvPr id="64" name="Rectangle 63">
                <a:extLst>
                  <a:ext uri="{FF2B5EF4-FFF2-40B4-BE49-F238E27FC236}">
                    <a16:creationId xmlns:a16="http://schemas.microsoft.com/office/drawing/2014/main" id="{AEBBB6A7-1751-4DE0-ACB6-1DE08AB243EE}"/>
                  </a:ext>
                </a:extLst>
              </p:cNvPr>
              <p:cNvSpPr>
                <a:spLocks noRot="1" noChangeAspect="1" noMove="1" noResize="1" noEditPoints="1" noAdjustHandles="1" noChangeArrowheads="1" noChangeShapeType="1" noTextEdit="1"/>
              </p:cNvSpPr>
              <p:nvPr/>
            </p:nvSpPr>
            <p:spPr>
              <a:xfrm>
                <a:off x="4784761" y="4703184"/>
                <a:ext cx="479991" cy="412870"/>
              </a:xfrm>
              <a:prstGeom prst="rect">
                <a:avLst/>
              </a:prstGeom>
              <a:blipFill>
                <a:blip r:embed="rId6"/>
                <a:stretch>
                  <a:fillRect b="-4478"/>
                </a:stretch>
              </a:blipFill>
            </p:spPr>
            <p:txBody>
              <a:bodyPr/>
              <a:lstStyle/>
              <a:p>
                <a:r>
                  <a:rPr lang="en-US">
                    <a:noFill/>
                  </a:rPr>
                  <a:t> </a:t>
                </a:r>
              </a:p>
            </p:txBody>
          </p:sp>
        </mc:Fallback>
      </mc:AlternateContent>
      <p:sp>
        <p:nvSpPr>
          <p:cNvPr id="65" name="TextBox 64">
            <a:extLst>
              <a:ext uri="{FF2B5EF4-FFF2-40B4-BE49-F238E27FC236}">
                <a16:creationId xmlns:a16="http://schemas.microsoft.com/office/drawing/2014/main" id="{E20132C3-E809-4360-9189-F5D2766B7569}"/>
              </a:ext>
            </a:extLst>
          </p:cNvPr>
          <p:cNvSpPr txBox="1"/>
          <p:nvPr/>
        </p:nvSpPr>
        <p:spPr>
          <a:xfrm>
            <a:off x="2010171" y="5409780"/>
            <a:ext cx="795866" cy="461665"/>
          </a:xfrm>
          <a:prstGeom prst="rect">
            <a:avLst/>
          </a:prstGeom>
          <a:noFill/>
        </p:spPr>
        <p:txBody>
          <a:bodyPr wrap="square" rtlCol="0">
            <a:spAutoFit/>
          </a:bodyPr>
          <a:lstStyle/>
          <a:p>
            <a:r>
              <a:rPr lang="en-US" dirty="0"/>
              <a:t>ECF</a:t>
            </a:r>
          </a:p>
        </p:txBody>
      </p:sp>
      <p:sp>
        <p:nvSpPr>
          <p:cNvPr id="66" name="TextBox 65">
            <a:extLst>
              <a:ext uri="{FF2B5EF4-FFF2-40B4-BE49-F238E27FC236}">
                <a16:creationId xmlns:a16="http://schemas.microsoft.com/office/drawing/2014/main" id="{720392D1-6556-4938-B7A8-E7D2F8B3F159}"/>
              </a:ext>
            </a:extLst>
          </p:cNvPr>
          <p:cNvSpPr txBox="1"/>
          <p:nvPr/>
        </p:nvSpPr>
        <p:spPr>
          <a:xfrm>
            <a:off x="69583" y="3848195"/>
            <a:ext cx="430887" cy="1181333"/>
          </a:xfrm>
          <a:prstGeom prst="rect">
            <a:avLst/>
          </a:prstGeom>
          <a:noFill/>
        </p:spPr>
        <p:txBody>
          <a:bodyPr vert="vert270" wrap="square" lIns="0" tIns="0" rIns="0" bIns="0" rtlCol="0">
            <a:spAutoFit/>
          </a:bodyPr>
          <a:lstStyle/>
          <a:p>
            <a:r>
              <a:rPr lang="en-US" sz="2800" i="1" dirty="0" err="1"/>
              <a:t>V</a:t>
            </a:r>
            <a:r>
              <a:rPr lang="en-US" sz="2800" baseline="-25000" dirty="0" err="1"/>
              <a:t>mem</a:t>
            </a:r>
            <a:endParaRPr lang="en-US" sz="2800" i="1" dirty="0"/>
          </a:p>
        </p:txBody>
      </p:sp>
      <p:cxnSp>
        <p:nvCxnSpPr>
          <p:cNvPr id="68" name="Straight Arrow Connector 67">
            <a:extLst>
              <a:ext uri="{FF2B5EF4-FFF2-40B4-BE49-F238E27FC236}">
                <a16:creationId xmlns:a16="http://schemas.microsoft.com/office/drawing/2014/main" id="{84542EB2-107E-4F27-A27E-D583D8069DDB}"/>
              </a:ext>
            </a:extLst>
          </p:cNvPr>
          <p:cNvCxnSpPr>
            <a:cxnSpLocks/>
          </p:cNvCxnSpPr>
          <p:nvPr/>
        </p:nvCxnSpPr>
        <p:spPr>
          <a:xfrm>
            <a:off x="241949" y="5084323"/>
            <a:ext cx="0" cy="353089"/>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CD2640E-7EDA-4746-A4EC-4534AC984872}"/>
              </a:ext>
            </a:extLst>
          </p:cNvPr>
          <p:cNvCxnSpPr>
            <a:cxnSpLocks/>
          </p:cNvCxnSpPr>
          <p:nvPr/>
        </p:nvCxnSpPr>
        <p:spPr>
          <a:xfrm flipV="1">
            <a:off x="285026" y="3835521"/>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85839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D3B5F556-AE74-4F3A-9AE9-272210EDB6DE}"/>
              </a:ext>
            </a:extLst>
          </p:cNvPr>
          <p:cNvSpPr/>
          <p:nvPr/>
        </p:nvSpPr>
        <p:spPr>
          <a:xfrm>
            <a:off x="4035283" y="2325757"/>
            <a:ext cx="1431212"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E90F0C2-25EF-4670-9FDC-93EFAE32FEE0}"/>
              </a:ext>
            </a:extLst>
          </p:cNvPr>
          <p:cNvSpPr/>
          <p:nvPr/>
        </p:nvSpPr>
        <p:spPr>
          <a:xfrm>
            <a:off x="4412970" y="1908313"/>
            <a:ext cx="1431212"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4017B4-0776-4AFE-92C4-E4C80B47B9B4}"/>
              </a:ext>
            </a:extLst>
          </p:cNvPr>
          <p:cNvSpPr>
            <a:spLocks noGrp="1"/>
          </p:cNvSpPr>
          <p:nvPr>
            <p:ph type="title"/>
          </p:nvPr>
        </p:nvSpPr>
        <p:spPr/>
        <p:txBody>
          <a:bodyPr/>
          <a:lstStyle/>
          <a:p>
            <a:r>
              <a:rPr lang="en-US" dirty="0"/>
              <a:t>Modeling our cell as a circuit</a:t>
            </a:r>
          </a:p>
        </p:txBody>
      </p:sp>
      <p:sp>
        <p:nvSpPr>
          <p:cNvPr id="3" name="Content Placeholder 2">
            <a:extLst>
              <a:ext uri="{FF2B5EF4-FFF2-40B4-BE49-F238E27FC236}">
                <a16:creationId xmlns:a16="http://schemas.microsoft.com/office/drawing/2014/main" id="{01ABCFD5-7986-490C-A490-5972560717CC}"/>
              </a:ext>
            </a:extLst>
          </p:cNvPr>
          <p:cNvSpPr>
            <a:spLocks noGrp="1"/>
          </p:cNvSpPr>
          <p:nvPr>
            <p:ph idx="1"/>
          </p:nvPr>
        </p:nvSpPr>
        <p:spPr>
          <a:xfrm>
            <a:off x="5533149" y="3424972"/>
            <a:ext cx="3110783" cy="2671027"/>
          </a:xfrm>
        </p:spPr>
        <p:txBody>
          <a:bodyPr/>
          <a:lstStyle/>
          <a:p>
            <a:r>
              <a:rPr lang="en-US" dirty="0"/>
              <a:t>A </a:t>
            </a:r>
            <a:r>
              <a:rPr lang="en-US" i="1" dirty="0"/>
              <a:t>current source</a:t>
            </a:r>
            <a:r>
              <a:rPr lang="en-US" dirty="0"/>
              <a:t> simply provides a constant current</a:t>
            </a:r>
          </a:p>
        </p:txBody>
      </p:sp>
      <p:sp>
        <p:nvSpPr>
          <p:cNvPr id="4" name="Footer Placeholder 3">
            <a:extLst>
              <a:ext uri="{FF2B5EF4-FFF2-40B4-BE49-F238E27FC236}">
                <a16:creationId xmlns:a16="http://schemas.microsoft.com/office/drawing/2014/main" id="{4E2BC2B6-E142-4A25-B820-4DA86D14A5ED}"/>
              </a:ext>
            </a:extLst>
          </p:cNvPr>
          <p:cNvSpPr>
            <a:spLocks noGrp="1"/>
          </p:cNvSpPr>
          <p:nvPr>
            <p:ph type="ftr" sz="quarter" idx="11"/>
          </p:nvPr>
        </p:nvSpPr>
        <p:spPr/>
        <p:txBody>
          <a:bodyPr/>
          <a:lstStyle/>
          <a:p>
            <a:pPr>
              <a:defRPr/>
            </a:pPr>
            <a:r>
              <a:rPr lang="en-US" dirty="0"/>
              <a:t>EE 123 Joel Grodstein</a:t>
            </a:r>
          </a:p>
        </p:txBody>
      </p:sp>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EC95ECEC-8F14-4BEC-9046-EFF704079C14}"/>
                  </a:ext>
                </a:extLst>
              </p:cNvPr>
              <p:cNvSpPr/>
              <p:nvPr/>
            </p:nvSpPr>
            <p:spPr>
              <a:xfrm>
                <a:off x="337675" y="1779825"/>
                <a:ext cx="5571462" cy="133196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i="1">
                              <a:latin typeface="Cambria Math" panose="02040503050406030204" pitchFamily="18" charset="0"/>
                            </a:rPr>
                            <m:t>𝑁𝑎</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i="1">
                              <a:latin typeface="Cambria Math" panose="02040503050406030204" pitchFamily="18" charset="0"/>
                            </a:rPr>
                            <m:t>𝑁𝑎</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𝑁𝑎</m:t>
                              </m:r>
                            </m:sub>
                            <m:sup>
                              <m:r>
                                <a:rPr lang="en-US" i="1">
                                  <a:latin typeface="Cambria Math" panose="02040503050406030204" pitchFamily="18" charset="0"/>
                                </a:rPr>
                                <m:t>𝑁</m:t>
                              </m:r>
                            </m:sup>
                          </m:sSubSup>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𝑝𝑢𝑚𝑝</m:t>
                          </m:r>
                          <m:r>
                            <a:rPr lang="en-US" b="0" i="1" smtClean="0">
                              <a:latin typeface="Cambria Math" panose="02040503050406030204" pitchFamily="18" charset="0"/>
                            </a:rPr>
                            <m:t>,</m:t>
                          </m:r>
                          <m:r>
                            <a:rPr lang="en-US" b="0" i="1" smtClean="0">
                              <a:latin typeface="Cambria Math" panose="02040503050406030204" pitchFamily="18" charset="0"/>
                            </a:rPr>
                            <m:t>𝑁𝑎</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𝐾</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𝐾</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𝐾</m:t>
                              </m:r>
                            </m:sub>
                            <m:sup>
                              <m:r>
                                <a:rPr lang="en-US" i="1">
                                  <a:latin typeface="Cambria Math" panose="02040503050406030204" pitchFamily="18" charset="0"/>
                                </a:rPr>
                                <m:t>𝑁</m:t>
                              </m:r>
                            </m:sup>
                          </m:sSubSup>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𝑝𝑢𝑚𝑝</m:t>
                          </m:r>
                          <m:r>
                            <a:rPr lang="en-US" i="1">
                              <a:latin typeface="Cambria Math" panose="02040503050406030204" pitchFamily="18" charset="0"/>
                            </a:rPr>
                            <m:t>,</m:t>
                          </m:r>
                          <m:r>
                            <a:rPr lang="en-US" b="0" i="1" smtClean="0">
                              <a:latin typeface="Cambria Math" panose="02040503050406030204" pitchFamily="18" charset="0"/>
                            </a:rPr>
                            <m:t>𝐾</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𝐶𝑙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𝐶𝑙</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𝐶𝑙</m:t>
                              </m:r>
                            </m:sub>
                            <m:sup>
                              <m:r>
                                <a:rPr lang="en-US" i="1">
                                  <a:latin typeface="Cambria Math" panose="02040503050406030204" pitchFamily="18" charset="0"/>
                                </a:rPr>
                                <m:t>𝑁</m:t>
                              </m:r>
                            </m:sup>
                          </m:sSubSup>
                        </m:e>
                      </m:d>
                    </m:oMath>
                  </m:oMathPara>
                </a14:m>
                <a:endParaRPr lang="en-US" dirty="0"/>
              </a:p>
            </p:txBody>
          </p:sp>
        </mc:Choice>
        <mc:Fallback>
          <p:sp>
            <p:nvSpPr>
              <p:cNvPr id="7" name="Rectangle 6">
                <a:extLst>
                  <a:ext uri="{FF2B5EF4-FFF2-40B4-BE49-F238E27FC236}">
                    <a16:creationId xmlns:a16="http://schemas.microsoft.com/office/drawing/2014/main" id="{EC95ECEC-8F14-4BEC-9046-EFF704079C14}"/>
                  </a:ext>
                </a:extLst>
              </p:cNvPr>
              <p:cNvSpPr>
                <a:spLocks noRot="1" noChangeAspect="1" noMove="1" noResize="1" noEditPoints="1" noAdjustHandles="1" noChangeArrowheads="1" noChangeShapeType="1" noTextEdit="1"/>
              </p:cNvSpPr>
              <p:nvPr/>
            </p:nvSpPr>
            <p:spPr>
              <a:xfrm>
                <a:off x="337675" y="1779825"/>
                <a:ext cx="5571462" cy="1331968"/>
              </a:xfrm>
              <a:prstGeom prst="rect">
                <a:avLst/>
              </a:prstGeom>
              <a:blipFill>
                <a:blip r:embed="rId2"/>
                <a:stretch>
                  <a:fillRect l="-875"/>
                </a:stretch>
              </a:blipFill>
            </p:spPr>
            <p:txBody>
              <a:bodyPr/>
              <a:lstStyle/>
              <a:p>
                <a:r>
                  <a:rPr lang="en-US">
                    <a:noFill/>
                  </a:rPr>
                  <a:t> </a:t>
                </a:r>
              </a:p>
            </p:txBody>
          </p:sp>
        </mc:Fallback>
      </mc:AlternateContent>
      <p:sp>
        <p:nvSpPr>
          <p:cNvPr id="52" name="TextBox 51">
            <a:extLst>
              <a:ext uri="{FF2B5EF4-FFF2-40B4-BE49-F238E27FC236}">
                <a16:creationId xmlns:a16="http://schemas.microsoft.com/office/drawing/2014/main" id="{8BBCB6A8-0047-40D4-9C44-922D28D9BE0C}"/>
              </a:ext>
            </a:extLst>
          </p:cNvPr>
          <p:cNvSpPr txBox="1"/>
          <p:nvPr/>
        </p:nvSpPr>
        <p:spPr>
          <a:xfrm>
            <a:off x="2730696" y="3450263"/>
            <a:ext cx="795866" cy="461665"/>
          </a:xfrm>
          <a:prstGeom prst="rect">
            <a:avLst/>
          </a:prstGeom>
          <a:noFill/>
        </p:spPr>
        <p:txBody>
          <a:bodyPr wrap="square" rtlCol="0">
            <a:spAutoFit/>
          </a:bodyPr>
          <a:lstStyle/>
          <a:p>
            <a:r>
              <a:rPr lang="en-US" dirty="0"/>
              <a:t>ICF</a:t>
            </a:r>
          </a:p>
        </p:txBody>
      </p:sp>
      <p:grpSp>
        <p:nvGrpSpPr>
          <p:cNvPr id="5" name="Group 4">
            <a:extLst>
              <a:ext uri="{FF2B5EF4-FFF2-40B4-BE49-F238E27FC236}">
                <a16:creationId xmlns:a16="http://schemas.microsoft.com/office/drawing/2014/main" id="{CEFDA729-444C-40B1-A2ED-5525B2FA6327}"/>
              </a:ext>
            </a:extLst>
          </p:cNvPr>
          <p:cNvGrpSpPr/>
          <p:nvPr/>
        </p:nvGrpSpPr>
        <p:grpSpPr>
          <a:xfrm>
            <a:off x="800973" y="3848195"/>
            <a:ext cx="4463779" cy="1617133"/>
            <a:chOff x="800973" y="3848195"/>
            <a:chExt cx="4463779" cy="1617133"/>
          </a:xfrm>
        </p:grpSpPr>
        <p:sp>
          <p:nvSpPr>
            <p:cNvPr id="72" name="Rectangle 71">
              <a:extLst>
                <a:ext uri="{FF2B5EF4-FFF2-40B4-BE49-F238E27FC236}">
                  <a16:creationId xmlns:a16="http://schemas.microsoft.com/office/drawing/2014/main" id="{299EBB45-E50F-45C8-8B48-B0CEAEB41423}"/>
                </a:ext>
              </a:extLst>
            </p:cNvPr>
            <p:cNvSpPr/>
            <p:nvPr/>
          </p:nvSpPr>
          <p:spPr>
            <a:xfrm>
              <a:off x="1298012" y="3895000"/>
              <a:ext cx="606717" cy="1471131"/>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2F06EAB-8E63-462E-B6BD-3E52A4D2F6AD}"/>
                </a:ext>
              </a:extLst>
            </p:cNvPr>
            <p:cNvSpPr/>
            <p:nvPr/>
          </p:nvSpPr>
          <p:spPr>
            <a:xfrm>
              <a:off x="800973" y="3902877"/>
              <a:ext cx="606717" cy="1471131"/>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A42E93D-2912-4C5F-AF34-E17272D314A0}"/>
                </a:ext>
              </a:extLst>
            </p:cNvPr>
            <p:cNvCxnSpPr>
              <a:cxnSpLocks/>
            </p:cNvCxnSpPr>
            <p:nvPr/>
          </p:nvCxnSpPr>
          <p:spPr>
            <a:xfrm>
              <a:off x="1536887" y="3856664"/>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5F77160-AA0D-4B5C-895F-641F3DD0FEC1}"/>
                </a:ext>
              </a:extLst>
            </p:cNvPr>
            <p:cNvSpPr/>
            <p:nvPr/>
          </p:nvSpPr>
          <p:spPr>
            <a:xfrm>
              <a:off x="1392964" y="4271530"/>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E67583E-C0C1-4AC7-B3DA-6DC371C647E3}"/>
                </a:ext>
              </a:extLst>
            </p:cNvPr>
            <p:cNvCxnSpPr>
              <a:cxnSpLocks/>
            </p:cNvCxnSpPr>
            <p:nvPr/>
          </p:nvCxnSpPr>
          <p:spPr>
            <a:xfrm>
              <a:off x="1228565" y="5448393"/>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4E2C8C9-0CE8-47E2-B96E-69420C9513CA}"/>
                </a:ext>
              </a:extLst>
            </p:cNvPr>
            <p:cNvGrpSpPr/>
            <p:nvPr/>
          </p:nvGrpSpPr>
          <p:grpSpPr>
            <a:xfrm>
              <a:off x="1968693" y="4996194"/>
              <a:ext cx="926979" cy="377814"/>
              <a:chOff x="5892800" y="3496733"/>
              <a:chExt cx="852363" cy="346805"/>
            </a:xfrm>
          </p:grpSpPr>
          <p:cxnSp>
            <p:nvCxnSpPr>
              <p:cNvPr id="12" name="Straight Connector 11">
                <a:extLst>
                  <a:ext uri="{FF2B5EF4-FFF2-40B4-BE49-F238E27FC236}">
                    <a16:creationId xmlns:a16="http://schemas.microsoft.com/office/drawing/2014/main" id="{09426A6E-3152-441A-9BC7-70C7D9970D34}"/>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D92A93E-94A5-471E-ACDA-FD3645950A2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25FFA8B-6AE4-459C-BED7-82FAF08D1C93}"/>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15" name="Group 14">
              <a:extLst>
                <a:ext uri="{FF2B5EF4-FFF2-40B4-BE49-F238E27FC236}">
                  <a16:creationId xmlns:a16="http://schemas.microsoft.com/office/drawing/2014/main" id="{1D552D6C-A231-4138-B6E0-F37DD6179611}"/>
                </a:ext>
              </a:extLst>
            </p:cNvPr>
            <p:cNvGrpSpPr/>
            <p:nvPr/>
          </p:nvGrpSpPr>
          <p:grpSpPr>
            <a:xfrm>
              <a:off x="3196359" y="4974261"/>
              <a:ext cx="975758" cy="336266"/>
              <a:chOff x="5892800" y="3496733"/>
              <a:chExt cx="975758" cy="336266"/>
            </a:xfrm>
          </p:grpSpPr>
          <p:cxnSp>
            <p:nvCxnSpPr>
              <p:cNvPr id="16" name="Straight Connector 15">
                <a:extLst>
                  <a:ext uri="{FF2B5EF4-FFF2-40B4-BE49-F238E27FC236}">
                    <a16:creationId xmlns:a16="http://schemas.microsoft.com/office/drawing/2014/main" id="{7EBB0EAE-A58E-4D3A-91B7-94878D842F48}"/>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92DCBF-C169-4BC0-AB31-E6918681A70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537C53B-F206-4207-89B9-30835549A921}"/>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19" name="Group 18">
              <a:extLst>
                <a:ext uri="{FF2B5EF4-FFF2-40B4-BE49-F238E27FC236}">
                  <a16:creationId xmlns:a16="http://schemas.microsoft.com/office/drawing/2014/main" id="{1FF7F19F-1012-4786-B568-39DF0F2A41A7}"/>
                </a:ext>
              </a:extLst>
            </p:cNvPr>
            <p:cNvGrpSpPr/>
            <p:nvPr/>
          </p:nvGrpSpPr>
          <p:grpSpPr>
            <a:xfrm>
              <a:off x="4288558" y="4974261"/>
              <a:ext cx="975758" cy="361666"/>
              <a:chOff x="5892800" y="3496733"/>
              <a:chExt cx="975758" cy="361666"/>
            </a:xfrm>
          </p:grpSpPr>
          <p:cxnSp>
            <p:nvCxnSpPr>
              <p:cNvPr id="20" name="Straight Connector 19">
                <a:extLst>
                  <a:ext uri="{FF2B5EF4-FFF2-40B4-BE49-F238E27FC236}">
                    <a16:creationId xmlns:a16="http://schemas.microsoft.com/office/drawing/2014/main" id="{4FCA2530-F152-4CEE-B4FD-15FE768A12FB}"/>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DA6FAC-4495-4973-B5C7-5FB9A864DBE4}"/>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E26CC0-22A0-4DBA-A2B0-E0C8D4ED2F9A}"/>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23" name="Straight Connector 22">
              <a:extLst>
                <a:ext uri="{FF2B5EF4-FFF2-40B4-BE49-F238E27FC236}">
                  <a16:creationId xmlns:a16="http://schemas.microsoft.com/office/drawing/2014/main" id="{598707BF-7315-4EC9-83ED-CDF85C0A6303}"/>
                </a:ext>
              </a:extLst>
            </p:cNvPr>
            <p:cNvCxnSpPr>
              <a:cxnSpLocks/>
            </p:cNvCxnSpPr>
            <p:nvPr/>
          </p:nvCxnSpPr>
          <p:spPr>
            <a:xfrm>
              <a:off x="2205762" y="507586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558792-39F3-48F2-92B3-A932F1335DBB}"/>
                </a:ext>
              </a:extLst>
            </p:cNvPr>
            <p:cNvCxnSpPr>
              <a:cxnSpLocks/>
            </p:cNvCxnSpPr>
            <p:nvPr/>
          </p:nvCxnSpPr>
          <p:spPr>
            <a:xfrm>
              <a:off x="3424964" y="5084323"/>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220F390-01F6-4192-AD7E-8755EA591263}"/>
                </a:ext>
              </a:extLst>
            </p:cNvPr>
            <p:cNvCxnSpPr>
              <a:cxnSpLocks/>
            </p:cNvCxnSpPr>
            <p:nvPr/>
          </p:nvCxnSpPr>
          <p:spPr>
            <a:xfrm>
              <a:off x="4525629" y="5084328"/>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216463E-14ED-4CEE-AF0F-287B132CA438}"/>
                </a:ext>
              </a:extLst>
            </p:cNvPr>
            <p:cNvGrpSpPr/>
            <p:nvPr/>
          </p:nvGrpSpPr>
          <p:grpSpPr>
            <a:xfrm>
              <a:off x="1833227" y="4093729"/>
              <a:ext cx="381000" cy="685800"/>
              <a:chOff x="5562600" y="3429000"/>
              <a:chExt cx="381000" cy="685800"/>
            </a:xfrm>
          </p:grpSpPr>
          <p:cxnSp>
            <p:nvCxnSpPr>
              <p:cNvPr id="27" name="Straight Connector 26">
                <a:extLst>
                  <a:ext uri="{FF2B5EF4-FFF2-40B4-BE49-F238E27FC236}">
                    <a16:creationId xmlns:a16="http://schemas.microsoft.com/office/drawing/2014/main" id="{083FACBC-896A-4ECE-8E5C-F37EF6ED60A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4EE440-2E84-43C6-8AE4-0E64AB1A620D}"/>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2485AFA-D6EB-4DC9-BA25-B826AE8BCD5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C9D768-8B1A-44CB-9827-74B28BC9FE8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DB293F-84EB-4366-9FB9-6E9B13CE570C}"/>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A867676F-ED4B-4F2C-99BA-9965CB56CD1D}"/>
                </a:ext>
              </a:extLst>
            </p:cNvPr>
            <p:cNvCxnSpPr>
              <a:cxnSpLocks/>
            </p:cNvCxnSpPr>
            <p:nvPr/>
          </p:nvCxnSpPr>
          <p:spPr>
            <a:xfrm>
              <a:off x="2205760" y="4762597"/>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BC19B9A4-92F0-44EB-B901-3328BC791419}"/>
                </a:ext>
              </a:extLst>
            </p:cNvPr>
            <p:cNvGrpSpPr/>
            <p:nvPr/>
          </p:nvGrpSpPr>
          <p:grpSpPr>
            <a:xfrm>
              <a:off x="3035493" y="4093727"/>
              <a:ext cx="381000" cy="685800"/>
              <a:chOff x="5562600" y="3429000"/>
              <a:chExt cx="381000" cy="685800"/>
            </a:xfrm>
          </p:grpSpPr>
          <p:cxnSp>
            <p:nvCxnSpPr>
              <p:cNvPr id="34" name="Straight Connector 33">
                <a:extLst>
                  <a:ext uri="{FF2B5EF4-FFF2-40B4-BE49-F238E27FC236}">
                    <a16:creationId xmlns:a16="http://schemas.microsoft.com/office/drawing/2014/main" id="{987FB7CF-D271-4D46-87EB-AC7B438386FF}"/>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A873492-66A7-4669-B6CD-68A31D83C9D3}"/>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C30352-EB10-45FD-ACBE-E3B79EB7415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4095E3-FCC6-4362-BD38-EB21B58273C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042C4AB-5678-4DFF-AC36-1C45603DC394}"/>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a:extLst>
                <a:ext uri="{FF2B5EF4-FFF2-40B4-BE49-F238E27FC236}">
                  <a16:creationId xmlns:a16="http://schemas.microsoft.com/office/drawing/2014/main" id="{09832D2F-02A6-414D-994E-CBF3A4472604}"/>
                </a:ext>
              </a:extLst>
            </p:cNvPr>
            <p:cNvCxnSpPr>
              <a:cxnSpLocks/>
            </p:cNvCxnSpPr>
            <p:nvPr/>
          </p:nvCxnSpPr>
          <p:spPr>
            <a:xfrm>
              <a:off x="3408026" y="47625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7007D85-BA49-40F7-9D8A-BF424FDFAC48}"/>
                </a:ext>
              </a:extLst>
            </p:cNvPr>
            <p:cNvGrpSpPr/>
            <p:nvPr/>
          </p:nvGrpSpPr>
          <p:grpSpPr>
            <a:xfrm>
              <a:off x="4153097" y="4093724"/>
              <a:ext cx="381000" cy="685800"/>
              <a:chOff x="5562600" y="3429000"/>
              <a:chExt cx="381000" cy="685800"/>
            </a:xfrm>
          </p:grpSpPr>
          <p:cxnSp>
            <p:nvCxnSpPr>
              <p:cNvPr id="41" name="Straight Connector 40">
                <a:extLst>
                  <a:ext uri="{FF2B5EF4-FFF2-40B4-BE49-F238E27FC236}">
                    <a16:creationId xmlns:a16="http://schemas.microsoft.com/office/drawing/2014/main" id="{ECAE411F-E513-4DE0-8365-069F07337A5A}"/>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C30496-6CB2-4DC0-A9EB-51EBD9037CE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606D98B-79A7-4CCA-86D3-66E324788A46}"/>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6D6029D-63EC-42D1-978E-321E32954E2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3E5035A-3DCF-4B2B-9B4B-7A42911FC0C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5C9C15AD-B48D-4D51-88E4-8720DDD923AA}"/>
                </a:ext>
              </a:extLst>
            </p:cNvPr>
            <p:cNvCxnSpPr>
              <a:cxnSpLocks/>
            </p:cNvCxnSpPr>
            <p:nvPr/>
          </p:nvCxnSpPr>
          <p:spPr>
            <a:xfrm>
              <a:off x="4525630" y="476259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2F621D8-CD5F-410E-B1E5-8F805C0A275C}"/>
                </a:ext>
              </a:extLst>
            </p:cNvPr>
            <p:cNvCxnSpPr>
              <a:cxnSpLocks/>
            </p:cNvCxnSpPr>
            <p:nvPr/>
          </p:nvCxnSpPr>
          <p:spPr>
            <a:xfrm>
              <a:off x="1220098" y="3873594"/>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FB9FD7-6502-4F77-A1C3-EE31E5498967}"/>
                </a:ext>
              </a:extLst>
            </p:cNvPr>
            <p:cNvCxnSpPr>
              <a:cxnSpLocks/>
            </p:cNvCxnSpPr>
            <p:nvPr/>
          </p:nvCxnSpPr>
          <p:spPr>
            <a:xfrm>
              <a:off x="2002555" y="388206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15917-B8C1-47E2-800C-4BB5FB3AB6D1}"/>
                </a:ext>
              </a:extLst>
            </p:cNvPr>
            <p:cNvCxnSpPr>
              <a:cxnSpLocks/>
            </p:cNvCxnSpPr>
            <p:nvPr/>
          </p:nvCxnSpPr>
          <p:spPr>
            <a:xfrm>
              <a:off x="3204821" y="38989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26891AB-5778-4DB6-BB26-3BC59D346A0B}"/>
                </a:ext>
              </a:extLst>
            </p:cNvPr>
            <p:cNvCxnSpPr>
              <a:cxnSpLocks/>
            </p:cNvCxnSpPr>
            <p:nvPr/>
          </p:nvCxnSpPr>
          <p:spPr>
            <a:xfrm>
              <a:off x="4313954" y="3890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F6528E8D-9D99-4C89-A1DB-8DED50E6C3C8}"/>
                </a:ext>
              </a:extLst>
            </p:cNvPr>
            <p:cNvSpPr txBox="1"/>
            <p:nvPr/>
          </p:nvSpPr>
          <p:spPr>
            <a:xfrm>
              <a:off x="2205757" y="4169927"/>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54" name="TextBox 53">
              <a:extLst>
                <a:ext uri="{FF2B5EF4-FFF2-40B4-BE49-F238E27FC236}">
                  <a16:creationId xmlns:a16="http://schemas.microsoft.com/office/drawing/2014/main" id="{55D65AA3-4337-4171-A538-7D0096B2A1D1}"/>
                </a:ext>
              </a:extLst>
            </p:cNvPr>
            <p:cNvSpPr txBox="1"/>
            <p:nvPr/>
          </p:nvSpPr>
          <p:spPr>
            <a:xfrm>
              <a:off x="3357224" y="4152993"/>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55" name="TextBox 54">
              <a:extLst>
                <a:ext uri="{FF2B5EF4-FFF2-40B4-BE49-F238E27FC236}">
                  <a16:creationId xmlns:a16="http://schemas.microsoft.com/office/drawing/2014/main" id="{271B1B6E-34AA-4DA1-A6E0-A900F63F1D7E}"/>
                </a:ext>
              </a:extLst>
            </p:cNvPr>
            <p:cNvSpPr txBox="1"/>
            <p:nvPr/>
          </p:nvSpPr>
          <p:spPr>
            <a:xfrm>
              <a:off x="4542557" y="4169927"/>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56" name="Straight Arrow Connector 55">
              <a:extLst>
                <a:ext uri="{FF2B5EF4-FFF2-40B4-BE49-F238E27FC236}">
                  <a16:creationId xmlns:a16="http://schemas.microsoft.com/office/drawing/2014/main" id="{763DD878-36FA-41EF-81DA-DA2193279A78}"/>
                </a:ext>
              </a:extLst>
            </p:cNvPr>
            <p:cNvCxnSpPr>
              <a:cxnSpLocks/>
            </p:cNvCxnSpPr>
            <p:nvPr/>
          </p:nvCxnSpPr>
          <p:spPr>
            <a:xfrm>
              <a:off x="1532664" y="4457797"/>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34C62A6-C76B-4C2D-99E0-9773A4A73A81}"/>
                </a:ext>
              </a:extLst>
            </p:cNvPr>
            <p:cNvCxnSpPr>
              <a:cxnSpLocks/>
            </p:cNvCxnSpPr>
            <p:nvPr/>
          </p:nvCxnSpPr>
          <p:spPr>
            <a:xfrm>
              <a:off x="1223621" y="3848195"/>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A5FBE0AB-11D0-466B-8861-7EDA7F5485F8}"/>
                </a:ext>
              </a:extLst>
            </p:cNvPr>
            <p:cNvSpPr/>
            <p:nvPr/>
          </p:nvSpPr>
          <p:spPr>
            <a:xfrm>
              <a:off x="1079698" y="4263061"/>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420EE502-22D8-45C5-AEC6-2C3C8EF693B4}"/>
                </a:ext>
              </a:extLst>
            </p:cNvPr>
            <p:cNvCxnSpPr>
              <a:cxnSpLocks/>
            </p:cNvCxnSpPr>
            <p:nvPr/>
          </p:nvCxnSpPr>
          <p:spPr>
            <a:xfrm>
              <a:off x="1219398" y="4449328"/>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CDD9404-7825-41A5-97F3-C83039373477}"/>
                </a:ext>
              </a:extLst>
            </p:cNvPr>
            <p:cNvSpPr txBox="1"/>
            <p:nvPr/>
          </p:nvSpPr>
          <p:spPr>
            <a:xfrm>
              <a:off x="901894" y="3924391"/>
              <a:ext cx="269304" cy="307777"/>
            </a:xfrm>
            <a:prstGeom prst="rect">
              <a:avLst/>
            </a:prstGeom>
            <a:noFill/>
          </p:spPr>
          <p:txBody>
            <a:bodyPr wrap="none" lIns="0" tIns="0" rIns="0" bIns="0" rtlCol="0">
              <a:spAutoFit/>
            </a:bodyPr>
            <a:lstStyle/>
            <a:p>
              <a:r>
                <a:rPr lang="en-US" sz="2000" dirty="0" err="1"/>
                <a:t>j</a:t>
              </a:r>
              <a:r>
                <a:rPr lang="en-US" sz="2000" baseline="-25000" dirty="0" err="1"/>
                <a:t>Na</a:t>
              </a:r>
              <a:endParaRPr lang="en-US" sz="2000" dirty="0"/>
            </a:p>
          </p:txBody>
        </p:sp>
        <p:sp>
          <p:nvSpPr>
            <p:cNvPr id="61" name="TextBox 60">
              <a:extLst>
                <a:ext uri="{FF2B5EF4-FFF2-40B4-BE49-F238E27FC236}">
                  <a16:creationId xmlns:a16="http://schemas.microsoft.com/office/drawing/2014/main" id="{B72910A0-6B49-4657-A1C4-9143B4A90321}"/>
                </a:ext>
              </a:extLst>
            </p:cNvPr>
            <p:cNvSpPr txBox="1"/>
            <p:nvPr/>
          </p:nvSpPr>
          <p:spPr>
            <a:xfrm>
              <a:off x="1589964" y="3915926"/>
              <a:ext cx="193964" cy="307777"/>
            </a:xfrm>
            <a:prstGeom prst="rect">
              <a:avLst/>
            </a:prstGeom>
            <a:noFill/>
          </p:spPr>
          <p:txBody>
            <a:bodyPr wrap="none" lIns="0" tIns="0" rIns="0" bIns="0" rtlCol="0">
              <a:spAutoFit/>
            </a:bodyPr>
            <a:lstStyle/>
            <a:p>
              <a:r>
                <a:rPr lang="en-US" sz="2000" dirty="0" err="1"/>
                <a:t>j</a:t>
              </a:r>
              <a:r>
                <a:rPr lang="en-US" sz="2000" baseline="-25000" dirty="0" err="1"/>
                <a:t>K</a:t>
              </a:r>
              <a:endParaRPr lang="en-US" sz="2000" dirty="0"/>
            </a:p>
          </p:txBody>
        </p:sp>
        <mc:AlternateContent xmlns:mc="http://schemas.openxmlformats.org/markup-compatibility/2006">
          <mc:Choice xmlns:a14="http://schemas.microsoft.com/office/drawing/2010/main" Requires="a14">
            <p:sp>
              <p:nvSpPr>
                <p:cNvPr id="62" name="Rectangle 61">
                  <a:extLst>
                    <a:ext uri="{FF2B5EF4-FFF2-40B4-BE49-F238E27FC236}">
                      <a16:creationId xmlns:a16="http://schemas.microsoft.com/office/drawing/2014/main" id="{7359CF74-F00F-4C29-8672-C19893A701F0}"/>
                    </a:ext>
                  </a:extLst>
                </p:cNvPr>
                <p:cNvSpPr/>
                <p:nvPr/>
              </p:nvSpPr>
              <p:spPr>
                <a:xfrm>
                  <a:off x="2390482" y="4751944"/>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p:sp>
              <p:nvSpPr>
                <p:cNvPr id="62" name="Rectangle 61">
                  <a:extLst>
                    <a:ext uri="{FF2B5EF4-FFF2-40B4-BE49-F238E27FC236}">
                      <a16:creationId xmlns:a16="http://schemas.microsoft.com/office/drawing/2014/main" id="{7359CF74-F00F-4C29-8672-C19893A701F0}"/>
                    </a:ext>
                  </a:extLst>
                </p:cNvPr>
                <p:cNvSpPr>
                  <a:spLocks noRot="1" noChangeAspect="1" noMove="1" noResize="1" noEditPoints="1" noAdjustHandles="1" noChangeArrowheads="1" noChangeShapeType="1" noTextEdit="1"/>
                </p:cNvSpPr>
                <p:nvPr/>
              </p:nvSpPr>
              <p:spPr>
                <a:xfrm>
                  <a:off x="2390482" y="4751944"/>
                  <a:ext cx="479991" cy="406201"/>
                </a:xfrm>
                <a:prstGeom prst="rect">
                  <a:avLst/>
                </a:prstGeom>
                <a:blipFill>
                  <a:blip r:embed="rId3"/>
                  <a:stretch>
                    <a:fillRect r="-11392" b="-454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3" name="Rectangle 62">
                  <a:extLst>
                    <a:ext uri="{FF2B5EF4-FFF2-40B4-BE49-F238E27FC236}">
                      <a16:creationId xmlns:a16="http://schemas.microsoft.com/office/drawing/2014/main" id="{0B82F388-2990-4D27-A12C-917F0F69EA4F}"/>
                    </a:ext>
                  </a:extLst>
                </p:cNvPr>
                <p:cNvSpPr/>
                <p:nvPr/>
              </p:nvSpPr>
              <p:spPr>
                <a:xfrm>
                  <a:off x="3647756" y="4727345"/>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p:sp>
              <p:nvSpPr>
                <p:cNvPr id="63" name="Rectangle 62">
                  <a:extLst>
                    <a:ext uri="{FF2B5EF4-FFF2-40B4-BE49-F238E27FC236}">
                      <a16:creationId xmlns:a16="http://schemas.microsoft.com/office/drawing/2014/main" id="{0B82F388-2990-4D27-A12C-917F0F69EA4F}"/>
                    </a:ext>
                  </a:extLst>
                </p:cNvPr>
                <p:cNvSpPr>
                  <a:spLocks noRot="1" noChangeAspect="1" noMove="1" noResize="1" noEditPoints="1" noAdjustHandles="1" noChangeArrowheads="1" noChangeShapeType="1" noTextEdit="1"/>
                </p:cNvSpPr>
                <p:nvPr/>
              </p:nvSpPr>
              <p:spPr>
                <a:xfrm>
                  <a:off x="3647756" y="4727345"/>
                  <a:ext cx="479991" cy="404598"/>
                </a:xfrm>
                <a:prstGeom prst="rect">
                  <a:avLst/>
                </a:prstGeom>
                <a:blipFill>
                  <a:blip r:embed="rId4"/>
                  <a:stretch>
                    <a:fillRect b="-29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4" name="Rectangle 63">
                  <a:extLst>
                    <a:ext uri="{FF2B5EF4-FFF2-40B4-BE49-F238E27FC236}">
                      <a16:creationId xmlns:a16="http://schemas.microsoft.com/office/drawing/2014/main" id="{AEBBB6A7-1751-4DE0-ACB6-1DE08AB243EE}"/>
                    </a:ext>
                  </a:extLst>
                </p:cNvPr>
                <p:cNvSpPr/>
                <p:nvPr/>
              </p:nvSpPr>
              <p:spPr>
                <a:xfrm>
                  <a:off x="4784761" y="4703184"/>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p:sp>
              <p:nvSpPr>
                <p:cNvPr id="64" name="Rectangle 63">
                  <a:extLst>
                    <a:ext uri="{FF2B5EF4-FFF2-40B4-BE49-F238E27FC236}">
                      <a16:creationId xmlns:a16="http://schemas.microsoft.com/office/drawing/2014/main" id="{AEBBB6A7-1751-4DE0-ACB6-1DE08AB243EE}"/>
                    </a:ext>
                  </a:extLst>
                </p:cNvPr>
                <p:cNvSpPr>
                  <a:spLocks noRot="1" noChangeAspect="1" noMove="1" noResize="1" noEditPoints="1" noAdjustHandles="1" noChangeArrowheads="1" noChangeShapeType="1" noTextEdit="1"/>
                </p:cNvSpPr>
                <p:nvPr/>
              </p:nvSpPr>
              <p:spPr>
                <a:xfrm>
                  <a:off x="4784761" y="4703184"/>
                  <a:ext cx="479991" cy="412870"/>
                </a:xfrm>
                <a:prstGeom prst="rect">
                  <a:avLst/>
                </a:prstGeom>
                <a:blipFill>
                  <a:blip r:embed="rId5"/>
                  <a:stretch>
                    <a:fillRect b="-4478"/>
                  </a:stretch>
                </a:blipFill>
              </p:spPr>
              <p:txBody>
                <a:bodyPr/>
                <a:lstStyle/>
                <a:p>
                  <a:r>
                    <a:rPr lang="en-US">
                      <a:noFill/>
                    </a:rPr>
                    <a:t> </a:t>
                  </a:r>
                </a:p>
              </p:txBody>
            </p:sp>
          </mc:Fallback>
        </mc:AlternateContent>
      </p:grpSp>
      <p:sp>
        <p:nvSpPr>
          <p:cNvPr id="65" name="TextBox 64">
            <a:extLst>
              <a:ext uri="{FF2B5EF4-FFF2-40B4-BE49-F238E27FC236}">
                <a16:creationId xmlns:a16="http://schemas.microsoft.com/office/drawing/2014/main" id="{E20132C3-E809-4360-9189-F5D2766B7569}"/>
              </a:ext>
            </a:extLst>
          </p:cNvPr>
          <p:cNvSpPr txBox="1"/>
          <p:nvPr/>
        </p:nvSpPr>
        <p:spPr>
          <a:xfrm>
            <a:off x="2010171" y="5409780"/>
            <a:ext cx="795866" cy="461665"/>
          </a:xfrm>
          <a:prstGeom prst="rect">
            <a:avLst/>
          </a:prstGeom>
          <a:noFill/>
        </p:spPr>
        <p:txBody>
          <a:bodyPr wrap="square" rtlCol="0">
            <a:spAutoFit/>
          </a:bodyPr>
          <a:lstStyle/>
          <a:p>
            <a:r>
              <a:rPr lang="en-US" dirty="0"/>
              <a:t>ECF</a:t>
            </a:r>
          </a:p>
        </p:txBody>
      </p:sp>
      <p:sp>
        <p:nvSpPr>
          <p:cNvPr id="66" name="TextBox 65">
            <a:extLst>
              <a:ext uri="{FF2B5EF4-FFF2-40B4-BE49-F238E27FC236}">
                <a16:creationId xmlns:a16="http://schemas.microsoft.com/office/drawing/2014/main" id="{720392D1-6556-4938-B7A8-E7D2F8B3F159}"/>
              </a:ext>
            </a:extLst>
          </p:cNvPr>
          <p:cNvSpPr txBox="1"/>
          <p:nvPr/>
        </p:nvSpPr>
        <p:spPr>
          <a:xfrm>
            <a:off x="69583" y="3848195"/>
            <a:ext cx="430887" cy="1181333"/>
          </a:xfrm>
          <a:prstGeom prst="rect">
            <a:avLst/>
          </a:prstGeom>
          <a:noFill/>
        </p:spPr>
        <p:txBody>
          <a:bodyPr vert="vert270" wrap="square" lIns="0" tIns="0" rIns="0" bIns="0" rtlCol="0">
            <a:spAutoFit/>
          </a:bodyPr>
          <a:lstStyle/>
          <a:p>
            <a:r>
              <a:rPr lang="en-US" sz="2800" i="1" dirty="0" err="1"/>
              <a:t>V</a:t>
            </a:r>
            <a:r>
              <a:rPr lang="en-US" sz="2800" baseline="-25000" dirty="0" err="1"/>
              <a:t>mem</a:t>
            </a:r>
            <a:endParaRPr lang="en-US" sz="2800" i="1" dirty="0"/>
          </a:p>
        </p:txBody>
      </p:sp>
      <p:cxnSp>
        <p:nvCxnSpPr>
          <p:cNvPr id="68" name="Straight Arrow Connector 67">
            <a:extLst>
              <a:ext uri="{FF2B5EF4-FFF2-40B4-BE49-F238E27FC236}">
                <a16:creationId xmlns:a16="http://schemas.microsoft.com/office/drawing/2014/main" id="{84542EB2-107E-4F27-A27E-D583D8069DDB}"/>
              </a:ext>
            </a:extLst>
          </p:cNvPr>
          <p:cNvCxnSpPr/>
          <p:nvPr/>
        </p:nvCxnSpPr>
        <p:spPr>
          <a:xfrm>
            <a:off x="241949" y="5172027"/>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CD2640E-7EDA-4746-A4EC-4534AC984872}"/>
              </a:ext>
            </a:extLst>
          </p:cNvPr>
          <p:cNvCxnSpPr>
            <a:cxnSpLocks/>
          </p:cNvCxnSpPr>
          <p:nvPr/>
        </p:nvCxnSpPr>
        <p:spPr>
          <a:xfrm flipV="1">
            <a:off x="285026" y="3835521"/>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14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500"/>
                                        <p:tgtEl>
                                          <p:spTgt spid="7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70"/>
                                        </p:tgtEl>
                                      </p:cBhvr>
                                    </p:animEffect>
                                    <p:set>
                                      <p:cBhvr>
                                        <p:cTn id="15" dur="1" fill="hold">
                                          <p:stCondLst>
                                            <p:cond delay="499"/>
                                          </p:stCondLst>
                                        </p:cTn>
                                        <p:tgtEl>
                                          <p:spTgt spid="70"/>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500"/>
                                        <p:tgtEl>
                                          <p:spTgt spid="7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73"/>
                                        </p:tgtEl>
                                      </p:cBhvr>
                                    </p:animEffect>
                                    <p:set>
                                      <p:cBhvr>
                                        <p:cTn id="23" dur="1" fill="hold">
                                          <p:stCondLst>
                                            <p:cond delay="499"/>
                                          </p:stCondLst>
                                        </p:cTn>
                                        <p:tgtEl>
                                          <p:spTgt spid="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70" grpId="0" animBg="1"/>
      <p:bldP spid="70"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E0B614A5-3AEB-4EA1-8594-8A5E577C3CC1}"/>
              </a:ext>
            </a:extLst>
          </p:cNvPr>
          <p:cNvSpPr/>
          <p:nvPr/>
        </p:nvSpPr>
        <p:spPr>
          <a:xfrm>
            <a:off x="4324940" y="4755967"/>
            <a:ext cx="1046638" cy="579874"/>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DA98F85-D668-470C-9724-260F6061D41C}"/>
              </a:ext>
            </a:extLst>
          </p:cNvPr>
          <p:cNvSpPr/>
          <p:nvPr/>
        </p:nvSpPr>
        <p:spPr>
          <a:xfrm>
            <a:off x="3324746" y="2689948"/>
            <a:ext cx="494258"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299EBB45-E50F-45C8-8B48-B0CEAEB41423}"/>
              </a:ext>
            </a:extLst>
          </p:cNvPr>
          <p:cNvSpPr/>
          <p:nvPr/>
        </p:nvSpPr>
        <p:spPr>
          <a:xfrm>
            <a:off x="3138870" y="4762592"/>
            <a:ext cx="1046638" cy="579874"/>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3B5F556-AE74-4F3A-9AE9-272210EDB6DE}"/>
              </a:ext>
            </a:extLst>
          </p:cNvPr>
          <p:cNvSpPr/>
          <p:nvPr/>
        </p:nvSpPr>
        <p:spPr>
          <a:xfrm>
            <a:off x="3172346" y="2272508"/>
            <a:ext cx="494258"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2F06EAB-8E63-462E-B6BD-3E52A4D2F6AD}"/>
              </a:ext>
            </a:extLst>
          </p:cNvPr>
          <p:cNvSpPr/>
          <p:nvPr/>
        </p:nvSpPr>
        <p:spPr>
          <a:xfrm>
            <a:off x="1953912" y="4813394"/>
            <a:ext cx="949869" cy="560614"/>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E90F0C2-25EF-4670-9FDC-93EFAE32FEE0}"/>
              </a:ext>
            </a:extLst>
          </p:cNvPr>
          <p:cNvSpPr/>
          <p:nvPr/>
        </p:nvSpPr>
        <p:spPr>
          <a:xfrm>
            <a:off x="3500789" y="1852501"/>
            <a:ext cx="479725"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4017B4-0776-4AFE-92C4-E4C80B47B9B4}"/>
              </a:ext>
            </a:extLst>
          </p:cNvPr>
          <p:cNvSpPr>
            <a:spLocks noGrp="1"/>
          </p:cNvSpPr>
          <p:nvPr>
            <p:ph type="title"/>
          </p:nvPr>
        </p:nvSpPr>
        <p:spPr/>
        <p:txBody>
          <a:bodyPr/>
          <a:lstStyle/>
          <a:p>
            <a:r>
              <a:rPr lang="en-US" dirty="0"/>
              <a:t>Modeling our cell as a circuit</a:t>
            </a:r>
          </a:p>
        </p:txBody>
      </p:sp>
      <p:sp>
        <p:nvSpPr>
          <p:cNvPr id="3" name="Content Placeholder 2">
            <a:extLst>
              <a:ext uri="{FF2B5EF4-FFF2-40B4-BE49-F238E27FC236}">
                <a16:creationId xmlns:a16="http://schemas.microsoft.com/office/drawing/2014/main" id="{01ABCFD5-7986-490C-A490-5972560717CC}"/>
              </a:ext>
            </a:extLst>
          </p:cNvPr>
          <p:cNvSpPr>
            <a:spLocks noGrp="1"/>
          </p:cNvSpPr>
          <p:nvPr>
            <p:ph idx="1"/>
          </p:nvPr>
        </p:nvSpPr>
        <p:spPr>
          <a:xfrm>
            <a:off x="5533149" y="3424972"/>
            <a:ext cx="3110783" cy="2671027"/>
          </a:xfrm>
        </p:spPr>
        <p:txBody>
          <a:bodyPr/>
          <a:lstStyle/>
          <a:p>
            <a:r>
              <a:rPr lang="en-US" dirty="0"/>
              <a:t>A </a:t>
            </a:r>
            <a:r>
              <a:rPr lang="en-US" i="1" dirty="0"/>
              <a:t>voltage source</a:t>
            </a:r>
            <a:r>
              <a:rPr lang="en-US" dirty="0"/>
              <a:t> (a.k.a. a </a:t>
            </a:r>
            <a:r>
              <a:rPr lang="en-US" i="1" dirty="0"/>
              <a:t>battery</a:t>
            </a:r>
            <a:r>
              <a:rPr lang="en-US" dirty="0"/>
              <a:t>) simply provides a constant voltage</a:t>
            </a:r>
          </a:p>
          <a:p>
            <a:endParaRPr lang="en-US" dirty="0"/>
          </a:p>
        </p:txBody>
      </p:sp>
      <p:sp>
        <p:nvSpPr>
          <p:cNvPr id="4" name="Footer Placeholder 3">
            <a:extLst>
              <a:ext uri="{FF2B5EF4-FFF2-40B4-BE49-F238E27FC236}">
                <a16:creationId xmlns:a16="http://schemas.microsoft.com/office/drawing/2014/main" id="{4E2BC2B6-E142-4A25-B820-4DA86D14A5ED}"/>
              </a:ext>
            </a:extLst>
          </p:cNvPr>
          <p:cNvSpPr>
            <a:spLocks noGrp="1"/>
          </p:cNvSpPr>
          <p:nvPr>
            <p:ph type="ftr" sz="quarter" idx="11"/>
          </p:nvPr>
        </p:nvSpPr>
        <p:spPr/>
        <p:txBody>
          <a:bodyPr/>
          <a:lstStyle/>
          <a:p>
            <a:pPr>
              <a:defRPr/>
            </a:pPr>
            <a:r>
              <a:rPr lang="en-US" dirty="0"/>
              <a:t>EE 123 Joel Grodstein</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C95ECEC-8F14-4BEC-9046-EFF704079C14}"/>
                  </a:ext>
                </a:extLst>
              </p:cNvPr>
              <p:cNvSpPr/>
              <p:nvPr/>
            </p:nvSpPr>
            <p:spPr>
              <a:xfrm>
                <a:off x="337675" y="1779825"/>
                <a:ext cx="5660332" cy="133196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i="1">
                              <a:latin typeface="Cambria Math" panose="02040503050406030204" pitchFamily="18" charset="0"/>
                            </a:rPr>
                            <m:t>𝑁𝑎</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i="1">
                              <a:latin typeface="Cambria Math" panose="02040503050406030204" pitchFamily="18" charset="0"/>
                            </a:rPr>
                            <m:t>𝑁𝑎</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𝑁𝑎</m:t>
                              </m:r>
                            </m:sub>
                            <m:sup>
                              <m:r>
                                <a:rPr lang="en-US" i="1">
                                  <a:latin typeface="Cambria Math" panose="02040503050406030204" pitchFamily="18" charset="0"/>
                                </a:rPr>
                                <m:t>𝑁</m:t>
                              </m:r>
                            </m:sup>
                          </m:sSubSup>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𝑝𝑢𝑚𝑝</m:t>
                          </m:r>
                          <m:r>
                            <a:rPr lang="en-US" b="0" i="1" smtClean="0">
                              <a:latin typeface="Cambria Math" panose="02040503050406030204" pitchFamily="18" charset="0"/>
                            </a:rPr>
                            <m:t>,</m:t>
                          </m:r>
                          <m:r>
                            <a:rPr lang="en-US" b="0" i="1" smtClean="0">
                              <a:latin typeface="Cambria Math" panose="02040503050406030204" pitchFamily="18" charset="0"/>
                            </a:rPr>
                            <m:t>𝑁𝑎</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𝐾</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𝐾</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𝐾</m:t>
                              </m:r>
                            </m:sub>
                            <m:sup>
                              <m:r>
                                <a:rPr lang="en-US" i="1">
                                  <a:latin typeface="Cambria Math" panose="02040503050406030204" pitchFamily="18" charset="0"/>
                                </a:rPr>
                                <m:t>𝑁</m:t>
                              </m:r>
                            </m:sup>
                          </m:sSubSup>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𝑝𝑢𝑚𝑝</m:t>
                          </m:r>
                          <m:r>
                            <a:rPr lang="en-US" i="1">
                              <a:latin typeface="Cambria Math" panose="02040503050406030204" pitchFamily="18" charset="0"/>
                            </a:rPr>
                            <m:t>,</m:t>
                          </m:r>
                          <m:r>
                            <a:rPr lang="en-US" b="0" i="1" smtClean="0">
                              <a:latin typeface="Cambria Math" panose="02040503050406030204" pitchFamily="18" charset="0"/>
                            </a:rPr>
                            <m:t>𝐾</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𝐶𝑙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𝐶𝑙</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𝐶𝑙</m:t>
                              </m:r>
                            </m:sub>
                            <m:sup>
                              <m:r>
                                <a:rPr lang="en-US" i="1">
                                  <a:latin typeface="Cambria Math" panose="02040503050406030204" pitchFamily="18" charset="0"/>
                                </a:rPr>
                                <m:t>𝑁</m:t>
                              </m:r>
                            </m:sup>
                          </m:sSubSup>
                        </m:e>
                      </m:d>
                    </m:oMath>
                  </m:oMathPara>
                </a14:m>
                <a:endParaRPr lang="en-US" dirty="0"/>
              </a:p>
            </p:txBody>
          </p:sp>
        </mc:Choice>
        <mc:Fallback xmlns="">
          <p:sp>
            <p:nvSpPr>
              <p:cNvPr id="7" name="Rectangle 6">
                <a:extLst>
                  <a:ext uri="{FF2B5EF4-FFF2-40B4-BE49-F238E27FC236}">
                    <a16:creationId xmlns:a16="http://schemas.microsoft.com/office/drawing/2014/main" id="{EC95ECEC-8F14-4BEC-9046-EFF704079C14}"/>
                  </a:ext>
                </a:extLst>
              </p:cNvPr>
              <p:cNvSpPr>
                <a:spLocks noRot="1" noChangeAspect="1" noMove="1" noResize="1" noEditPoints="1" noAdjustHandles="1" noChangeArrowheads="1" noChangeShapeType="1" noTextEdit="1"/>
              </p:cNvSpPr>
              <p:nvPr/>
            </p:nvSpPr>
            <p:spPr>
              <a:xfrm>
                <a:off x="337675" y="1779825"/>
                <a:ext cx="5660332" cy="1331968"/>
              </a:xfrm>
              <a:prstGeom prst="rect">
                <a:avLst/>
              </a:prstGeom>
              <a:blipFill>
                <a:blip r:embed="rId2"/>
                <a:stretch>
                  <a:fillRect l="-861"/>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4A42E93D-2912-4C5F-AF34-E17272D314A0}"/>
              </a:ext>
            </a:extLst>
          </p:cNvPr>
          <p:cNvCxnSpPr>
            <a:cxnSpLocks/>
          </p:cNvCxnSpPr>
          <p:nvPr/>
        </p:nvCxnSpPr>
        <p:spPr>
          <a:xfrm>
            <a:off x="1536887" y="3856664"/>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5F77160-AA0D-4B5C-895F-641F3DD0FEC1}"/>
              </a:ext>
            </a:extLst>
          </p:cNvPr>
          <p:cNvSpPr/>
          <p:nvPr/>
        </p:nvSpPr>
        <p:spPr>
          <a:xfrm>
            <a:off x="1392964" y="4271530"/>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E67583E-C0C1-4AC7-B3DA-6DC371C647E3}"/>
              </a:ext>
            </a:extLst>
          </p:cNvPr>
          <p:cNvCxnSpPr>
            <a:cxnSpLocks/>
          </p:cNvCxnSpPr>
          <p:nvPr/>
        </p:nvCxnSpPr>
        <p:spPr>
          <a:xfrm>
            <a:off x="1228565" y="5448393"/>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4E2C8C9-0CE8-47E2-B96E-69420C9513CA}"/>
              </a:ext>
            </a:extLst>
          </p:cNvPr>
          <p:cNvGrpSpPr/>
          <p:nvPr/>
        </p:nvGrpSpPr>
        <p:grpSpPr>
          <a:xfrm>
            <a:off x="1968693" y="4996194"/>
            <a:ext cx="926979" cy="377814"/>
            <a:chOff x="5892800" y="3496733"/>
            <a:chExt cx="852363" cy="346805"/>
          </a:xfrm>
        </p:grpSpPr>
        <p:cxnSp>
          <p:nvCxnSpPr>
            <p:cNvPr id="12" name="Straight Connector 11">
              <a:extLst>
                <a:ext uri="{FF2B5EF4-FFF2-40B4-BE49-F238E27FC236}">
                  <a16:creationId xmlns:a16="http://schemas.microsoft.com/office/drawing/2014/main" id="{09426A6E-3152-441A-9BC7-70C7D9970D34}"/>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D92A93E-94A5-471E-ACDA-FD3645950A2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25FFA8B-6AE4-459C-BED7-82FAF08D1C93}"/>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15" name="Group 14">
            <a:extLst>
              <a:ext uri="{FF2B5EF4-FFF2-40B4-BE49-F238E27FC236}">
                <a16:creationId xmlns:a16="http://schemas.microsoft.com/office/drawing/2014/main" id="{1D552D6C-A231-4138-B6E0-F37DD6179611}"/>
              </a:ext>
            </a:extLst>
          </p:cNvPr>
          <p:cNvGrpSpPr/>
          <p:nvPr/>
        </p:nvGrpSpPr>
        <p:grpSpPr>
          <a:xfrm>
            <a:off x="3196359" y="4974261"/>
            <a:ext cx="975758" cy="336266"/>
            <a:chOff x="5892800" y="3496733"/>
            <a:chExt cx="975758" cy="336266"/>
          </a:xfrm>
        </p:grpSpPr>
        <p:cxnSp>
          <p:nvCxnSpPr>
            <p:cNvPr id="16" name="Straight Connector 15">
              <a:extLst>
                <a:ext uri="{FF2B5EF4-FFF2-40B4-BE49-F238E27FC236}">
                  <a16:creationId xmlns:a16="http://schemas.microsoft.com/office/drawing/2014/main" id="{7EBB0EAE-A58E-4D3A-91B7-94878D842F48}"/>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92DCBF-C169-4BC0-AB31-E6918681A70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537C53B-F206-4207-89B9-30835549A921}"/>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19" name="Group 18">
            <a:extLst>
              <a:ext uri="{FF2B5EF4-FFF2-40B4-BE49-F238E27FC236}">
                <a16:creationId xmlns:a16="http://schemas.microsoft.com/office/drawing/2014/main" id="{1FF7F19F-1012-4786-B568-39DF0F2A41A7}"/>
              </a:ext>
            </a:extLst>
          </p:cNvPr>
          <p:cNvGrpSpPr/>
          <p:nvPr/>
        </p:nvGrpSpPr>
        <p:grpSpPr>
          <a:xfrm>
            <a:off x="4288558" y="4974261"/>
            <a:ext cx="975758" cy="361666"/>
            <a:chOff x="5892800" y="3496733"/>
            <a:chExt cx="975758" cy="361666"/>
          </a:xfrm>
        </p:grpSpPr>
        <p:cxnSp>
          <p:nvCxnSpPr>
            <p:cNvPr id="20" name="Straight Connector 19">
              <a:extLst>
                <a:ext uri="{FF2B5EF4-FFF2-40B4-BE49-F238E27FC236}">
                  <a16:creationId xmlns:a16="http://schemas.microsoft.com/office/drawing/2014/main" id="{4FCA2530-F152-4CEE-B4FD-15FE768A12FB}"/>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DA6FAC-4495-4973-B5C7-5FB9A864DBE4}"/>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E26CC0-22A0-4DBA-A2B0-E0C8D4ED2F9A}"/>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23" name="Straight Connector 22">
            <a:extLst>
              <a:ext uri="{FF2B5EF4-FFF2-40B4-BE49-F238E27FC236}">
                <a16:creationId xmlns:a16="http://schemas.microsoft.com/office/drawing/2014/main" id="{598707BF-7315-4EC9-83ED-CDF85C0A6303}"/>
              </a:ext>
            </a:extLst>
          </p:cNvPr>
          <p:cNvCxnSpPr>
            <a:cxnSpLocks/>
          </p:cNvCxnSpPr>
          <p:nvPr/>
        </p:nvCxnSpPr>
        <p:spPr>
          <a:xfrm>
            <a:off x="2205762" y="507586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558792-39F3-48F2-92B3-A932F1335DBB}"/>
              </a:ext>
            </a:extLst>
          </p:cNvPr>
          <p:cNvCxnSpPr>
            <a:cxnSpLocks/>
          </p:cNvCxnSpPr>
          <p:nvPr/>
        </p:nvCxnSpPr>
        <p:spPr>
          <a:xfrm>
            <a:off x="3424964" y="5084323"/>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220F390-01F6-4192-AD7E-8755EA591263}"/>
              </a:ext>
            </a:extLst>
          </p:cNvPr>
          <p:cNvCxnSpPr>
            <a:cxnSpLocks/>
          </p:cNvCxnSpPr>
          <p:nvPr/>
        </p:nvCxnSpPr>
        <p:spPr>
          <a:xfrm>
            <a:off x="4525629" y="5084328"/>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216463E-14ED-4CEE-AF0F-287B132CA438}"/>
              </a:ext>
            </a:extLst>
          </p:cNvPr>
          <p:cNvGrpSpPr/>
          <p:nvPr/>
        </p:nvGrpSpPr>
        <p:grpSpPr>
          <a:xfrm>
            <a:off x="1833227" y="4093729"/>
            <a:ext cx="381000" cy="685800"/>
            <a:chOff x="5562600" y="3429000"/>
            <a:chExt cx="381000" cy="685800"/>
          </a:xfrm>
        </p:grpSpPr>
        <p:cxnSp>
          <p:nvCxnSpPr>
            <p:cNvPr id="27" name="Straight Connector 26">
              <a:extLst>
                <a:ext uri="{FF2B5EF4-FFF2-40B4-BE49-F238E27FC236}">
                  <a16:creationId xmlns:a16="http://schemas.microsoft.com/office/drawing/2014/main" id="{083FACBC-896A-4ECE-8E5C-F37EF6ED60A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4EE440-2E84-43C6-8AE4-0E64AB1A620D}"/>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2485AFA-D6EB-4DC9-BA25-B826AE8BCD5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C9D768-8B1A-44CB-9827-74B28BC9FE8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DB293F-84EB-4366-9FB9-6E9B13CE570C}"/>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A867676F-ED4B-4F2C-99BA-9965CB56CD1D}"/>
              </a:ext>
            </a:extLst>
          </p:cNvPr>
          <p:cNvCxnSpPr>
            <a:cxnSpLocks/>
          </p:cNvCxnSpPr>
          <p:nvPr/>
        </p:nvCxnSpPr>
        <p:spPr>
          <a:xfrm>
            <a:off x="2205760" y="4762597"/>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BC19B9A4-92F0-44EB-B901-3328BC791419}"/>
              </a:ext>
            </a:extLst>
          </p:cNvPr>
          <p:cNvGrpSpPr/>
          <p:nvPr/>
        </p:nvGrpSpPr>
        <p:grpSpPr>
          <a:xfrm>
            <a:off x="3035493" y="4093727"/>
            <a:ext cx="381000" cy="685800"/>
            <a:chOff x="5562600" y="3429000"/>
            <a:chExt cx="381000" cy="685800"/>
          </a:xfrm>
        </p:grpSpPr>
        <p:cxnSp>
          <p:nvCxnSpPr>
            <p:cNvPr id="34" name="Straight Connector 33">
              <a:extLst>
                <a:ext uri="{FF2B5EF4-FFF2-40B4-BE49-F238E27FC236}">
                  <a16:creationId xmlns:a16="http://schemas.microsoft.com/office/drawing/2014/main" id="{987FB7CF-D271-4D46-87EB-AC7B438386FF}"/>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A873492-66A7-4669-B6CD-68A31D83C9D3}"/>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C30352-EB10-45FD-ACBE-E3B79EB7415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4095E3-FCC6-4362-BD38-EB21B58273C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042C4AB-5678-4DFF-AC36-1C45603DC394}"/>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a:extLst>
              <a:ext uri="{FF2B5EF4-FFF2-40B4-BE49-F238E27FC236}">
                <a16:creationId xmlns:a16="http://schemas.microsoft.com/office/drawing/2014/main" id="{09832D2F-02A6-414D-994E-CBF3A4472604}"/>
              </a:ext>
            </a:extLst>
          </p:cNvPr>
          <p:cNvCxnSpPr>
            <a:cxnSpLocks/>
          </p:cNvCxnSpPr>
          <p:nvPr/>
        </p:nvCxnSpPr>
        <p:spPr>
          <a:xfrm>
            <a:off x="3408026" y="47625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7007D85-BA49-40F7-9D8A-BF424FDFAC48}"/>
              </a:ext>
            </a:extLst>
          </p:cNvPr>
          <p:cNvGrpSpPr/>
          <p:nvPr/>
        </p:nvGrpSpPr>
        <p:grpSpPr>
          <a:xfrm>
            <a:off x="4153097" y="4093724"/>
            <a:ext cx="381000" cy="685800"/>
            <a:chOff x="5562600" y="3429000"/>
            <a:chExt cx="381000" cy="685800"/>
          </a:xfrm>
        </p:grpSpPr>
        <p:cxnSp>
          <p:nvCxnSpPr>
            <p:cNvPr id="41" name="Straight Connector 40">
              <a:extLst>
                <a:ext uri="{FF2B5EF4-FFF2-40B4-BE49-F238E27FC236}">
                  <a16:creationId xmlns:a16="http://schemas.microsoft.com/office/drawing/2014/main" id="{ECAE411F-E513-4DE0-8365-069F07337A5A}"/>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C30496-6CB2-4DC0-A9EB-51EBD9037CE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606D98B-79A7-4CCA-86D3-66E324788A46}"/>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6D6029D-63EC-42D1-978E-321E32954E2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3E5035A-3DCF-4B2B-9B4B-7A42911FC0C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5C9C15AD-B48D-4D51-88E4-8720DDD923AA}"/>
              </a:ext>
            </a:extLst>
          </p:cNvPr>
          <p:cNvCxnSpPr>
            <a:cxnSpLocks/>
          </p:cNvCxnSpPr>
          <p:nvPr/>
        </p:nvCxnSpPr>
        <p:spPr>
          <a:xfrm>
            <a:off x="4525630" y="476259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2F621D8-CD5F-410E-B1E5-8F805C0A275C}"/>
              </a:ext>
            </a:extLst>
          </p:cNvPr>
          <p:cNvCxnSpPr>
            <a:cxnSpLocks/>
          </p:cNvCxnSpPr>
          <p:nvPr/>
        </p:nvCxnSpPr>
        <p:spPr>
          <a:xfrm>
            <a:off x="1220098" y="3873594"/>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FB9FD7-6502-4F77-A1C3-EE31E5498967}"/>
              </a:ext>
            </a:extLst>
          </p:cNvPr>
          <p:cNvCxnSpPr>
            <a:cxnSpLocks/>
          </p:cNvCxnSpPr>
          <p:nvPr/>
        </p:nvCxnSpPr>
        <p:spPr>
          <a:xfrm>
            <a:off x="2002555" y="388206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15917-B8C1-47E2-800C-4BB5FB3AB6D1}"/>
              </a:ext>
            </a:extLst>
          </p:cNvPr>
          <p:cNvCxnSpPr>
            <a:cxnSpLocks/>
          </p:cNvCxnSpPr>
          <p:nvPr/>
        </p:nvCxnSpPr>
        <p:spPr>
          <a:xfrm>
            <a:off x="3204821" y="38989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26891AB-5778-4DB6-BB26-3BC59D346A0B}"/>
              </a:ext>
            </a:extLst>
          </p:cNvPr>
          <p:cNvCxnSpPr>
            <a:cxnSpLocks/>
          </p:cNvCxnSpPr>
          <p:nvPr/>
        </p:nvCxnSpPr>
        <p:spPr>
          <a:xfrm>
            <a:off x="4313954" y="3890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8BBCB6A8-0047-40D4-9C44-922D28D9BE0C}"/>
              </a:ext>
            </a:extLst>
          </p:cNvPr>
          <p:cNvSpPr txBox="1"/>
          <p:nvPr/>
        </p:nvSpPr>
        <p:spPr>
          <a:xfrm>
            <a:off x="2730696" y="3450263"/>
            <a:ext cx="795866" cy="461665"/>
          </a:xfrm>
          <a:prstGeom prst="rect">
            <a:avLst/>
          </a:prstGeom>
          <a:noFill/>
        </p:spPr>
        <p:txBody>
          <a:bodyPr wrap="square" rtlCol="0">
            <a:spAutoFit/>
          </a:bodyPr>
          <a:lstStyle/>
          <a:p>
            <a:r>
              <a:rPr lang="en-US" dirty="0"/>
              <a:t>ICF</a:t>
            </a:r>
          </a:p>
        </p:txBody>
      </p:sp>
      <p:sp>
        <p:nvSpPr>
          <p:cNvPr id="53" name="TextBox 52">
            <a:extLst>
              <a:ext uri="{FF2B5EF4-FFF2-40B4-BE49-F238E27FC236}">
                <a16:creationId xmlns:a16="http://schemas.microsoft.com/office/drawing/2014/main" id="{F6528E8D-9D99-4C89-A1DB-8DED50E6C3C8}"/>
              </a:ext>
            </a:extLst>
          </p:cNvPr>
          <p:cNvSpPr txBox="1"/>
          <p:nvPr/>
        </p:nvSpPr>
        <p:spPr>
          <a:xfrm>
            <a:off x="2205757" y="4169927"/>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54" name="TextBox 53">
            <a:extLst>
              <a:ext uri="{FF2B5EF4-FFF2-40B4-BE49-F238E27FC236}">
                <a16:creationId xmlns:a16="http://schemas.microsoft.com/office/drawing/2014/main" id="{55D65AA3-4337-4171-A538-7D0096B2A1D1}"/>
              </a:ext>
            </a:extLst>
          </p:cNvPr>
          <p:cNvSpPr txBox="1"/>
          <p:nvPr/>
        </p:nvSpPr>
        <p:spPr>
          <a:xfrm>
            <a:off x="3357224" y="4152993"/>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55" name="TextBox 54">
            <a:extLst>
              <a:ext uri="{FF2B5EF4-FFF2-40B4-BE49-F238E27FC236}">
                <a16:creationId xmlns:a16="http://schemas.microsoft.com/office/drawing/2014/main" id="{271B1B6E-34AA-4DA1-A6E0-A900F63F1D7E}"/>
              </a:ext>
            </a:extLst>
          </p:cNvPr>
          <p:cNvSpPr txBox="1"/>
          <p:nvPr/>
        </p:nvSpPr>
        <p:spPr>
          <a:xfrm>
            <a:off x="4542557" y="4169927"/>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56" name="Straight Arrow Connector 55">
            <a:extLst>
              <a:ext uri="{FF2B5EF4-FFF2-40B4-BE49-F238E27FC236}">
                <a16:creationId xmlns:a16="http://schemas.microsoft.com/office/drawing/2014/main" id="{763DD878-36FA-41EF-81DA-DA2193279A78}"/>
              </a:ext>
            </a:extLst>
          </p:cNvPr>
          <p:cNvCxnSpPr>
            <a:cxnSpLocks/>
          </p:cNvCxnSpPr>
          <p:nvPr/>
        </p:nvCxnSpPr>
        <p:spPr>
          <a:xfrm>
            <a:off x="1532664" y="4457797"/>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34C62A6-C76B-4C2D-99E0-9773A4A73A81}"/>
              </a:ext>
            </a:extLst>
          </p:cNvPr>
          <p:cNvCxnSpPr>
            <a:cxnSpLocks/>
          </p:cNvCxnSpPr>
          <p:nvPr/>
        </p:nvCxnSpPr>
        <p:spPr>
          <a:xfrm>
            <a:off x="1223621" y="3848195"/>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A5FBE0AB-11D0-466B-8861-7EDA7F5485F8}"/>
              </a:ext>
            </a:extLst>
          </p:cNvPr>
          <p:cNvSpPr/>
          <p:nvPr/>
        </p:nvSpPr>
        <p:spPr>
          <a:xfrm>
            <a:off x="1079698" y="4263061"/>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420EE502-22D8-45C5-AEC6-2C3C8EF693B4}"/>
              </a:ext>
            </a:extLst>
          </p:cNvPr>
          <p:cNvCxnSpPr>
            <a:cxnSpLocks/>
          </p:cNvCxnSpPr>
          <p:nvPr/>
        </p:nvCxnSpPr>
        <p:spPr>
          <a:xfrm>
            <a:off x="1219398" y="4449328"/>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CDD9404-7825-41A5-97F3-C83039373477}"/>
              </a:ext>
            </a:extLst>
          </p:cNvPr>
          <p:cNvSpPr txBox="1"/>
          <p:nvPr/>
        </p:nvSpPr>
        <p:spPr>
          <a:xfrm>
            <a:off x="901894" y="3924391"/>
            <a:ext cx="269304" cy="307777"/>
          </a:xfrm>
          <a:prstGeom prst="rect">
            <a:avLst/>
          </a:prstGeom>
          <a:noFill/>
        </p:spPr>
        <p:txBody>
          <a:bodyPr wrap="none" lIns="0" tIns="0" rIns="0" bIns="0" rtlCol="0">
            <a:spAutoFit/>
          </a:bodyPr>
          <a:lstStyle/>
          <a:p>
            <a:r>
              <a:rPr lang="en-US" sz="2000" dirty="0" err="1"/>
              <a:t>j</a:t>
            </a:r>
            <a:r>
              <a:rPr lang="en-US" sz="2000" baseline="-25000" dirty="0" err="1"/>
              <a:t>Na</a:t>
            </a:r>
            <a:endParaRPr lang="en-US" sz="2000" dirty="0"/>
          </a:p>
        </p:txBody>
      </p:sp>
      <p:sp>
        <p:nvSpPr>
          <p:cNvPr id="61" name="TextBox 60">
            <a:extLst>
              <a:ext uri="{FF2B5EF4-FFF2-40B4-BE49-F238E27FC236}">
                <a16:creationId xmlns:a16="http://schemas.microsoft.com/office/drawing/2014/main" id="{B72910A0-6B49-4657-A1C4-9143B4A90321}"/>
              </a:ext>
            </a:extLst>
          </p:cNvPr>
          <p:cNvSpPr txBox="1"/>
          <p:nvPr/>
        </p:nvSpPr>
        <p:spPr>
          <a:xfrm>
            <a:off x="1567937" y="3915926"/>
            <a:ext cx="214475" cy="307777"/>
          </a:xfrm>
          <a:prstGeom prst="rect">
            <a:avLst/>
          </a:prstGeom>
          <a:noFill/>
        </p:spPr>
        <p:txBody>
          <a:bodyPr wrap="square" lIns="0" tIns="0" rIns="0" bIns="0" rtlCol="0">
            <a:spAutoFit/>
          </a:bodyPr>
          <a:lstStyle/>
          <a:p>
            <a:r>
              <a:rPr lang="en-US" sz="2000" dirty="0" err="1"/>
              <a:t>j</a:t>
            </a:r>
            <a:r>
              <a:rPr lang="en-US" sz="2000" baseline="-25000" dirty="0" err="1"/>
              <a:t>K</a:t>
            </a:r>
            <a:endParaRPr lang="en-US" sz="2000" dirty="0"/>
          </a:p>
        </p:txBody>
      </p:sp>
      <mc:AlternateContent xmlns:mc="http://schemas.openxmlformats.org/markup-compatibility/2006" xmlns:a14="http://schemas.microsoft.com/office/drawing/2010/main">
        <mc:Choice Requires="a14">
          <p:sp>
            <p:nvSpPr>
              <p:cNvPr id="62" name="Rectangle 61">
                <a:extLst>
                  <a:ext uri="{FF2B5EF4-FFF2-40B4-BE49-F238E27FC236}">
                    <a16:creationId xmlns:a16="http://schemas.microsoft.com/office/drawing/2014/main" id="{7359CF74-F00F-4C29-8672-C19893A701F0}"/>
                  </a:ext>
                </a:extLst>
              </p:cNvPr>
              <p:cNvSpPr/>
              <p:nvPr/>
            </p:nvSpPr>
            <p:spPr>
              <a:xfrm>
                <a:off x="2390482" y="4751944"/>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xmlns="">
          <p:sp>
            <p:nvSpPr>
              <p:cNvPr id="62" name="Rectangle 61">
                <a:extLst>
                  <a:ext uri="{FF2B5EF4-FFF2-40B4-BE49-F238E27FC236}">
                    <a16:creationId xmlns:a16="http://schemas.microsoft.com/office/drawing/2014/main" id="{7359CF74-F00F-4C29-8672-C19893A701F0}"/>
                  </a:ext>
                </a:extLst>
              </p:cNvPr>
              <p:cNvSpPr>
                <a:spLocks noRot="1" noChangeAspect="1" noMove="1" noResize="1" noEditPoints="1" noAdjustHandles="1" noChangeArrowheads="1" noChangeShapeType="1" noTextEdit="1"/>
              </p:cNvSpPr>
              <p:nvPr/>
            </p:nvSpPr>
            <p:spPr>
              <a:xfrm>
                <a:off x="2390482" y="4751944"/>
                <a:ext cx="479991" cy="406201"/>
              </a:xfrm>
              <a:prstGeom prst="rect">
                <a:avLst/>
              </a:prstGeom>
              <a:blipFill>
                <a:blip r:embed="rId3"/>
                <a:stretch>
                  <a:fillRect r="-11392" b="-45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Rectangle 62">
                <a:extLst>
                  <a:ext uri="{FF2B5EF4-FFF2-40B4-BE49-F238E27FC236}">
                    <a16:creationId xmlns:a16="http://schemas.microsoft.com/office/drawing/2014/main" id="{0B82F388-2990-4D27-A12C-917F0F69EA4F}"/>
                  </a:ext>
                </a:extLst>
              </p:cNvPr>
              <p:cNvSpPr/>
              <p:nvPr/>
            </p:nvSpPr>
            <p:spPr>
              <a:xfrm>
                <a:off x="3647756" y="4727345"/>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xmlns="">
          <p:sp>
            <p:nvSpPr>
              <p:cNvPr id="63" name="Rectangle 62">
                <a:extLst>
                  <a:ext uri="{FF2B5EF4-FFF2-40B4-BE49-F238E27FC236}">
                    <a16:creationId xmlns:a16="http://schemas.microsoft.com/office/drawing/2014/main" id="{0B82F388-2990-4D27-A12C-917F0F69EA4F}"/>
                  </a:ext>
                </a:extLst>
              </p:cNvPr>
              <p:cNvSpPr>
                <a:spLocks noRot="1" noChangeAspect="1" noMove="1" noResize="1" noEditPoints="1" noAdjustHandles="1" noChangeArrowheads="1" noChangeShapeType="1" noTextEdit="1"/>
              </p:cNvSpPr>
              <p:nvPr/>
            </p:nvSpPr>
            <p:spPr>
              <a:xfrm>
                <a:off x="3647756" y="4727345"/>
                <a:ext cx="479991" cy="404598"/>
              </a:xfrm>
              <a:prstGeom prst="rect">
                <a:avLst/>
              </a:prstGeom>
              <a:blipFill>
                <a:blip r:embed="rId4"/>
                <a:stretch>
                  <a:fillRect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4" name="Rectangle 63">
                <a:extLst>
                  <a:ext uri="{FF2B5EF4-FFF2-40B4-BE49-F238E27FC236}">
                    <a16:creationId xmlns:a16="http://schemas.microsoft.com/office/drawing/2014/main" id="{AEBBB6A7-1751-4DE0-ACB6-1DE08AB243EE}"/>
                  </a:ext>
                </a:extLst>
              </p:cNvPr>
              <p:cNvSpPr/>
              <p:nvPr/>
            </p:nvSpPr>
            <p:spPr>
              <a:xfrm>
                <a:off x="4784761" y="4703184"/>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xmlns="">
          <p:sp>
            <p:nvSpPr>
              <p:cNvPr id="64" name="Rectangle 63">
                <a:extLst>
                  <a:ext uri="{FF2B5EF4-FFF2-40B4-BE49-F238E27FC236}">
                    <a16:creationId xmlns:a16="http://schemas.microsoft.com/office/drawing/2014/main" id="{AEBBB6A7-1751-4DE0-ACB6-1DE08AB243EE}"/>
                  </a:ext>
                </a:extLst>
              </p:cNvPr>
              <p:cNvSpPr>
                <a:spLocks noRot="1" noChangeAspect="1" noMove="1" noResize="1" noEditPoints="1" noAdjustHandles="1" noChangeArrowheads="1" noChangeShapeType="1" noTextEdit="1"/>
              </p:cNvSpPr>
              <p:nvPr/>
            </p:nvSpPr>
            <p:spPr>
              <a:xfrm>
                <a:off x="4784761" y="4703184"/>
                <a:ext cx="479991" cy="412870"/>
              </a:xfrm>
              <a:prstGeom prst="rect">
                <a:avLst/>
              </a:prstGeom>
              <a:blipFill>
                <a:blip r:embed="rId5"/>
                <a:stretch>
                  <a:fillRect b="-4478"/>
                </a:stretch>
              </a:blipFill>
            </p:spPr>
            <p:txBody>
              <a:bodyPr/>
              <a:lstStyle/>
              <a:p>
                <a:r>
                  <a:rPr lang="en-US">
                    <a:noFill/>
                  </a:rPr>
                  <a:t> </a:t>
                </a:r>
              </a:p>
            </p:txBody>
          </p:sp>
        </mc:Fallback>
      </mc:AlternateContent>
      <p:sp>
        <p:nvSpPr>
          <p:cNvPr id="65" name="TextBox 64">
            <a:extLst>
              <a:ext uri="{FF2B5EF4-FFF2-40B4-BE49-F238E27FC236}">
                <a16:creationId xmlns:a16="http://schemas.microsoft.com/office/drawing/2014/main" id="{E20132C3-E809-4360-9189-F5D2766B7569}"/>
              </a:ext>
            </a:extLst>
          </p:cNvPr>
          <p:cNvSpPr txBox="1"/>
          <p:nvPr/>
        </p:nvSpPr>
        <p:spPr>
          <a:xfrm>
            <a:off x="2010171" y="5409780"/>
            <a:ext cx="795866" cy="461665"/>
          </a:xfrm>
          <a:prstGeom prst="rect">
            <a:avLst/>
          </a:prstGeom>
          <a:noFill/>
        </p:spPr>
        <p:txBody>
          <a:bodyPr wrap="square" rtlCol="0">
            <a:spAutoFit/>
          </a:bodyPr>
          <a:lstStyle/>
          <a:p>
            <a:r>
              <a:rPr lang="en-US" dirty="0"/>
              <a:t>ECF</a:t>
            </a:r>
          </a:p>
        </p:txBody>
      </p:sp>
      <p:sp>
        <p:nvSpPr>
          <p:cNvPr id="66" name="TextBox 65">
            <a:extLst>
              <a:ext uri="{FF2B5EF4-FFF2-40B4-BE49-F238E27FC236}">
                <a16:creationId xmlns:a16="http://schemas.microsoft.com/office/drawing/2014/main" id="{720392D1-6556-4938-B7A8-E7D2F8B3F159}"/>
              </a:ext>
            </a:extLst>
          </p:cNvPr>
          <p:cNvSpPr txBox="1"/>
          <p:nvPr/>
        </p:nvSpPr>
        <p:spPr>
          <a:xfrm>
            <a:off x="69583" y="3848195"/>
            <a:ext cx="430887" cy="1181333"/>
          </a:xfrm>
          <a:prstGeom prst="rect">
            <a:avLst/>
          </a:prstGeom>
          <a:noFill/>
        </p:spPr>
        <p:txBody>
          <a:bodyPr vert="vert270" wrap="square" lIns="0" tIns="0" rIns="0" bIns="0" rtlCol="0">
            <a:spAutoFit/>
          </a:bodyPr>
          <a:lstStyle/>
          <a:p>
            <a:r>
              <a:rPr lang="en-US" sz="2800" i="1" dirty="0" err="1"/>
              <a:t>V</a:t>
            </a:r>
            <a:r>
              <a:rPr lang="en-US" sz="2800" baseline="-25000" dirty="0" err="1"/>
              <a:t>mem</a:t>
            </a:r>
            <a:endParaRPr lang="en-US" sz="2800" i="1" dirty="0"/>
          </a:p>
        </p:txBody>
      </p:sp>
      <p:cxnSp>
        <p:nvCxnSpPr>
          <p:cNvPr id="68" name="Straight Arrow Connector 67">
            <a:extLst>
              <a:ext uri="{FF2B5EF4-FFF2-40B4-BE49-F238E27FC236}">
                <a16:creationId xmlns:a16="http://schemas.microsoft.com/office/drawing/2014/main" id="{84542EB2-107E-4F27-A27E-D583D8069DDB}"/>
              </a:ext>
            </a:extLst>
          </p:cNvPr>
          <p:cNvCxnSpPr/>
          <p:nvPr/>
        </p:nvCxnSpPr>
        <p:spPr>
          <a:xfrm>
            <a:off x="241949" y="5172027"/>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CD2640E-7EDA-4746-A4EC-4534AC984872}"/>
              </a:ext>
            </a:extLst>
          </p:cNvPr>
          <p:cNvCxnSpPr>
            <a:cxnSpLocks/>
          </p:cNvCxnSpPr>
          <p:nvPr/>
        </p:nvCxnSpPr>
        <p:spPr>
          <a:xfrm flipV="1">
            <a:off x="285026" y="3835521"/>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75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500"/>
                                        <p:tgtEl>
                                          <p:spTgt spid="7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500"/>
                                        <p:tgtEl>
                                          <p:spTgt spid="7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70"/>
                                        </p:tgtEl>
                                      </p:cBhvr>
                                    </p:animEffect>
                                    <p:set>
                                      <p:cBhvr>
                                        <p:cTn id="20" dur="1" fill="hold">
                                          <p:stCondLst>
                                            <p:cond delay="499"/>
                                          </p:stCondLst>
                                        </p:cTn>
                                        <p:tgtEl>
                                          <p:spTgt spid="70"/>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71"/>
                                        </p:tgtEl>
                                      </p:cBhvr>
                                    </p:animEffect>
                                    <p:set>
                                      <p:cBhvr>
                                        <p:cTn id="23" dur="1" fill="hold">
                                          <p:stCondLst>
                                            <p:cond delay="499"/>
                                          </p:stCondLst>
                                        </p:cTn>
                                        <p:tgtEl>
                                          <p:spTgt spid="7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2"/>
                                        </p:tgtEl>
                                        <p:attrNameLst>
                                          <p:attrName>style.visibility</p:attrName>
                                        </p:attrNameLst>
                                      </p:cBhvr>
                                      <p:to>
                                        <p:strVal val="visible"/>
                                      </p:to>
                                    </p:set>
                                    <p:animEffect transition="in" filter="fade">
                                      <p:cBhvr>
                                        <p:cTn id="28" dur="500"/>
                                        <p:tgtEl>
                                          <p:spTgt spid="7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73"/>
                                        </p:tgtEl>
                                      </p:cBhvr>
                                    </p:animEffect>
                                    <p:set>
                                      <p:cBhvr>
                                        <p:cTn id="36" dur="1" fill="hold">
                                          <p:stCondLst>
                                            <p:cond delay="499"/>
                                          </p:stCondLst>
                                        </p:cTn>
                                        <p:tgtEl>
                                          <p:spTgt spid="73"/>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2"/>
                                        </p:tgtEl>
                                      </p:cBhvr>
                                    </p:animEffect>
                                    <p:set>
                                      <p:cBhvr>
                                        <p:cTn id="39" dur="1" fill="hold">
                                          <p:stCondLst>
                                            <p:cond delay="499"/>
                                          </p:stCondLst>
                                        </p:cTn>
                                        <p:tgtEl>
                                          <p:spTgt spid="7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fade">
                                      <p:cBhvr>
                                        <p:cTn id="44" dur="500"/>
                                        <p:tgtEl>
                                          <p:spTgt spid="7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fade">
                                      <p:cBhvr>
                                        <p:cTn id="47" dur="500"/>
                                        <p:tgtEl>
                                          <p:spTgt spid="7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74"/>
                                        </p:tgtEl>
                                      </p:cBhvr>
                                    </p:animEffect>
                                    <p:set>
                                      <p:cBhvr>
                                        <p:cTn id="52" dur="1" fill="hold">
                                          <p:stCondLst>
                                            <p:cond delay="499"/>
                                          </p:stCondLst>
                                        </p:cTn>
                                        <p:tgtEl>
                                          <p:spTgt spid="74"/>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75"/>
                                        </p:tgtEl>
                                      </p:cBhvr>
                                    </p:animEffect>
                                    <p:set>
                                      <p:cBhvr>
                                        <p:cTn id="55" dur="1" fill="hold">
                                          <p:stCondLst>
                                            <p:cond delay="499"/>
                                          </p:stCondLst>
                                        </p:cTn>
                                        <p:tgtEl>
                                          <p:spTgt spid="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5" grpId="1" animBg="1"/>
      <p:bldP spid="74" grpId="0" animBg="1"/>
      <p:bldP spid="74" grpId="1" animBg="1"/>
      <p:bldP spid="72" grpId="0" animBg="1"/>
      <p:bldP spid="72" grpId="1" animBg="1"/>
      <p:bldP spid="73" grpId="0" animBg="1"/>
      <p:bldP spid="73" grpId="1" animBg="1"/>
      <p:bldP spid="71" grpId="0" animBg="1"/>
      <p:bldP spid="71" grpId="1" animBg="1"/>
      <p:bldP spid="70" grpId="0" animBg="1"/>
      <p:bldP spid="70" grpId="1"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901B0563-17C5-471A-AFB5-E94F14D3617B}"/>
              </a:ext>
            </a:extLst>
          </p:cNvPr>
          <p:cNvSpPr/>
          <p:nvPr/>
        </p:nvSpPr>
        <p:spPr>
          <a:xfrm>
            <a:off x="4033392" y="4040349"/>
            <a:ext cx="908592" cy="722199"/>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5438B4C-FDDD-4978-913F-4EC12A60C84D}"/>
              </a:ext>
            </a:extLst>
          </p:cNvPr>
          <p:cNvSpPr/>
          <p:nvPr/>
        </p:nvSpPr>
        <p:spPr>
          <a:xfrm>
            <a:off x="1694730" y="2716455"/>
            <a:ext cx="494258"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83EFCC5A-DB16-4268-8905-57B581E50248}"/>
              </a:ext>
            </a:extLst>
          </p:cNvPr>
          <p:cNvSpPr/>
          <p:nvPr/>
        </p:nvSpPr>
        <p:spPr>
          <a:xfrm>
            <a:off x="1833077" y="4052728"/>
            <a:ext cx="908592" cy="722199"/>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299EBB45-E50F-45C8-8B48-B0CEAEB41423}"/>
              </a:ext>
            </a:extLst>
          </p:cNvPr>
          <p:cNvSpPr/>
          <p:nvPr/>
        </p:nvSpPr>
        <p:spPr>
          <a:xfrm>
            <a:off x="2953340" y="4033721"/>
            <a:ext cx="908592" cy="722199"/>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3B5F556-AE74-4F3A-9AE9-272210EDB6DE}"/>
              </a:ext>
            </a:extLst>
          </p:cNvPr>
          <p:cNvSpPr/>
          <p:nvPr/>
        </p:nvSpPr>
        <p:spPr>
          <a:xfrm>
            <a:off x="1621842" y="2299012"/>
            <a:ext cx="494258"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E90F0C2-25EF-4670-9FDC-93EFAE32FEE0}"/>
              </a:ext>
            </a:extLst>
          </p:cNvPr>
          <p:cNvSpPr/>
          <p:nvPr/>
        </p:nvSpPr>
        <p:spPr>
          <a:xfrm>
            <a:off x="1831013" y="1852501"/>
            <a:ext cx="479725"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4017B4-0776-4AFE-92C4-E4C80B47B9B4}"/>
              </a:ext>
            </a:extLst>
          </p:cNvPr>
          <p:cNvSpPr>
            <a:spLocks noGrp="1"/>
          </p:cNvSpPr>
          <p:nvPr>
            <p:ph type="title"/>
          </p:nvPr>
        </p:nvSpPr>
        <p:spPr/>
        <p:txBody>
          <a:bodyPr/>
          <a:lstStyle/>
          <a:p>
            <a:r>
              <a:rPr lang="en-US" dirty="0"/>
              <a:t>Modeling our cell as a circuit</a:t>
            </a:r>
          </a:p>
        </p:txBody>
      </p:sp>
      <p:sp>
        <p:nvSpPr>
          <p:cNvPr id="3" name="Content Placeholder 2">
            <a:extLst>
              <a:ext uri="{FF2B5EF4-FFF2-40B4-BE49-F238E27FC236}">
                <a16:creationId xmlns:a16="http://schemas.microsoft.com/office/drawing/2014/main" id="{01ABCFD5-7986-490C-A490-5972560717CC}"/>
              </a:ext>
            </a:extLst>
          </p:cNvPr>
          <p:cNvSpPr>
            <a:spLocks noGrp="1"/>
          </p:cNvSpPr>
          <p:nvPr>
            <p:ph idx="1"/>
          </p:nvPr>
        </p:nvSpPr>
        <p:spPr>
          <a:xfrm>
            <a:off x="5533149" y="3424972"/>
            <a:ext cx="3305529" cy="2671027"/>
          </a:xfrm>
        </p:spPr>
        <p:txBody>
          <a:bodyPr/>
          <a:lstStyle/>
          <a:p>
            <a:r>
              <a:rPr lang="en-US" dirty="0"/>
              <a:t>A </a:t>
            </a:r>
            <a:r>
              <a:rPr lang="en-US" i="1" dirty="0"/>
              <a:t>resistor</a:t>
            </a:r>
            <a:r>
              <a:rPr lang="en-US" dirty="0"/>
              <a:t> operates according to Ohm’s Law: I=V/R (or I=GV with G</a:t>
            </a:r>
            <a:r>
              <a:rPr lang="en-US" dirty="0">
                <a:sym typeface="Symbol" panose="05050102010706020507" pitchFamily="18" charset="2"/>
              </a:rPr>
              <a:t>1/R)</a:t>
            </a:r>
            <a:endParaRPr lang="en-US" dirty="0"/>
          </a:p>
        </p:txBody>
      </p:sp>
      <p:sp>
        <p:nvSpPr>
          <p:cNvPr id="4" name="Footer Placeholder 3">
            <a:extLst>
              <a:ext uri="{FF2B5EF4-FFF2-40B4-BE49-F238E27FC236}">
                <a16:creationId xmlns:a16="http://schemas.microsoft.com/office/drawing/2014/main" id="{4E2BC2B6-E142-4A25-B820-4DA86D14A5ED}"/>
              </a:ext>
            </a:extLst>
          </p:cNvPr>
          <p:cNvSpPr>
            <a:spLocks noGrp="1"/>
          </p:cNvSpPr>
          <p:nvPr>
            <p:ph type="ftr" sz="quarter" idx="11"/>
          </p:nvPr>
        </p:nvSpPr>
        <p:spPr/>
        <p:txBody>
          <a:bodyPr/>
          <a:lstStyle/>
          <a:p>
            <a:pPr>
              <a:defRPr/>
            </a:pPr>
            <a:r>
              <a:rPr lang="en-US" dirty="0"/>
              <a:t>EE 123 Joel Grodstein</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C95ECEC-8F14-4BEC-9046-EFF704079C14}"/>
                  </a:ext>
                </a:extLst>
              </p:cNvPr>
              <p:cNvSpPr/>
              <p:nvPr/>
            </p:nvSpPr>
            <p:spPr>
              <a:xfrm>
                <a:off x="337675" y="1779825"/>
                <a:ext cx="5571462" cy="133196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i="1">
                              <a:latin typeface="Cambria Math" panose="02040503050406030204" pitchFamily="18" charset="0"/>
                            </a:rPr>
                            <m:t>𝑁𝑎</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i="1">
                              <a:latin typeface="Cambria Math" panose="02040503050406030204" pitchFamily="18" charset="0"/>
                            </a:rPr>
                            <m:t>𝑁𝑎</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𝑁𝑎</m:t>
                              </m:r>
                            </m:sub>
                            <m:sup>
                              <m:r>
                                <a:rPr lang="en-US" i="1">
                                  <a:latin typeface="Cambria Math" panose="02040503050406030204" pitchFamily="18" charset="0"/>
                                </a:rPr>
                                <m:t>𝑁</m:t>
                              </m:r>
                            </m:sup>
                          </m:sSubSup>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𝑝𝑢𝑚𝑝</m:t>
                          </m:r>
                          <m:r>
                            <a:rPr lang="en-US" b="0" i="1" smtClean="0">
                              <a:latin typeface="Cambria Math" panose="02040503050406030204" pitchFamily="18" charset="0"/>
                            </a:rPr>
                            <m:t>,</m:t>
                          </m:r>
                          <m:r>
                            <a:rPr lang="en-US" b="0" i="1" smtClean="0">
                              <a:latin typeface="Cambria Math" panose="02040503050406030204" pitchFamily="18" charset="0"/>
                            </a:rPr>
                            <m:t>𝑁𝑎</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𝐾</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𝐾</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𝐾</m:t>
                              </m:r>
                            </m:sub>
                            <m:sup>
                              <m:r>
                                <a:rPr lang="en-US" i="1">
                                  <a:latin typeface="Cambria Math" panose="02040503050406030204" pitchFamily="18" charset="0"/>
                                </a:rPr>
                                <m:t>𝑁</m:t>
                              </m:r>
                            </m:sup>
                          </m:sSubSup>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𝑝𝑢𝑚𝑝</m:t>
                          </m:r>
                          <m:r>
                            <a:rPr lang="en-US" i="1">
                              <a:latin typeface="Cambria Math" panose="02040503050406030204" pitchFamily="18" charset="0"/>
                            </a:rPr>
                            <m:t>,</m:t>
                          </m:r>
                          <m:r>
                            <a:rPr lang="en-US" b="0" i="1" smtClean="0">
                              <a:latin typeface="Cambria Math" panose="02040503050406030204" pitchFamily="18" charset="0"/>
                            </a:rPr>
                            <m:t>𝐾</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𝐶𝑙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𝐶𝑙</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𝐶𝑙</m:t>
                              </m:r>
                            </m:sub>
                            <m:sup>
                              <m:r>
                                <a:rPr lang="en-US" i="1">
                                  <a:latin typeface="Cambria Math" panose="02040503050406030204" pitchFamily="18" charset="0"/>
                                </a:rPr>
                                <m:t>𝑁</m:t>
                              </m:r>
                            </m:sup>
                          </m:sSubSup>
                        </m:e>
                      </m:d>
                    </m:oMath>
                  </m:oMathPara>
                </a14:m>
                <a:endParaRPr lang="en-US" dirty="0"/>
              </a:p>
            </p:txBody>
          </p:sp>
        </mc:Choice>
        <mc:Fallback xmlns="">
          <p:sp>
            <p:nvSpPr>
              <p:cNvPr id="7" name="Rectangle 6">
                <a:extLst>
                  <a:ext uri="{FF2B5EF4-FFF2-40B4-BE49-F238E27FC236}">
                    <a16:creationId xmlns:a16="http://schemas.microsoft.com/office/drawing/2014/main" id="{EC95ECEC-8F14-4BEC-9046-EFF704079C14}"/>
                  </a:ext>
                </a:extLst>
              </p:cNvPr>
              <p:cNvSpPr>
                <a:spLocks noRot="1" noChangeAspect="1" noMove="1" noResize="1" noEditPoints="1" noAdjustHandles="1" noChangeArrowheads="1" noChangeShapeType="1" noTextEdit="1"/>
              </p:cNvSpPr>
              <p:nvPr/>
            </p:nvSpPr>
            <p:spPr>
              <a:xfrm>
                <a:off x="337675" y="1779825"/>
                <a:ext cx="5571462" cy="1331968"/>
              </a:xfrm>
              <a:prstGeom prst="rect">
                <a:avLst/>
              </a:prstGeom>
              <a:blipFill>
                <a:blip r:embed="rId3"/>
                <a:stretch>
                  <a:fillRect l="-875"/>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4A42E93D-2912-4C5F-AF34-E17272D314A0}"/>
              </a:ext>
            </a:extLst>
          </p:cNvPr>
          <p:cNvCxnSpPr>
            <a:cxnSpLocks/>
          </p:cNvCxnSpPr>
          <p:nvPr/>
        </p:nvCxnSpPr>
        <p:spPr>
          <a:xfrm>
            <a:off x="1536887" y="3856664"/>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5F77160-AA0D-4B5C-895F-641F3DD0FEC1}"/>
              </a:ext>
            </a:extLst>
          </p:cNvPr>
          <p:cNvSpPr/>
          <p:nvPr/>
        </p:nvSpPr>
        <p:spPr>
          <a:xfrm>
            <a:off x="1392964" y="4271530"/>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E67583E-C0C1-4AC7-B3DA-6DC371C647E3}"/>
              </a:ext>
            </a:extLst>
          </p:cNvPr>
          <p:cNvCxnSpPr>
            <a:cxnSpLocks/>
          </p:cNvCxnSpPr>
          <p:nvPr/>
        </p:nvCxnSpPr>
        <p:spPr>
          <a:xfrm>
            <a:off x="1228565" y="5448393"/>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4E2C8C9-0CE8-47E2-B96E-69420C9513CA}"/>
              </a:ext>
            </a:extLst>
          </p:cNvPr>
          <p:cNvGrpSpPr/>
          <p:nvPr/>
        </p:nvGrpSpPr>
        <p:grpSpPr>
          <a:xfrm>
            <a:off x="1968693" y="4996194"/>
            <a:ext cx="926979" cy="377814"/>
            <a:chOff x="5892800" y="3496733"/>
            <a:chExt cx="852363" cy="346805"/>
          </a:xfrm>
        </p:grpSpPr>
        <p:cxnSp>
          <p:nvCxnSpPr>
            <p:cNvPr id="12" name="Straight Connector 11">
              <a:extLst>
                <a:ext uri="{FF2B5EF4-FFF2-40B4-BE49-F238E27FC236}">
                  <a16:creationId xmlns:a16="http://schemas.microsoft.com/office/drawing/2014/main" id="{09426A6E-3152-441A-9BC7-70C7D9970D34}"/>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D92A93E-94A5-471E-ACDA-FD3645950A2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25FFA8B-6AE4-459C-BED7-82FAF08D1C93}"/>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15" name="Group 14">
            <a:extLst>
              <a:ext uri="{FF2B5EF4-FFF2-40B4-BE49-F238E27FC236}">
                <a16:creationId xmlns:a16="http://schemas.microsoft.com/office/drawing/2014/main" id="{1D552D6C-A231-4138-B6E0-F37DD6179611}"/>
              </a:ext>
            </a:extLst>
          </p:cNvPr>
          <p:cNvGrpSpPr/>
          <p:nvPr/>
        </p:nvGrpSpPr>
        <p:grpSpPr>
          <a:xfrm>
            <a:off x="3196359" y="4974261"/>
            <a:ext cx="975758" cy="336266"/>
            <a:chOff x="5892800" y="3496733"/>
            <a:chExt cx="975758" cy="336266"/>
          </a:xfrm>
        </p:grpSpPr>
        <p:cxnSp>
          <p:nvCxnSpPr>
            <p:cNvPr id="16" name="Straight Connector 15">
              <a:extLst>
                <a:ext uri="{FF2B5EF4-FFF2-40B4-BE49-F238E27FC236}">
                  <a16:creationId xmlns:a16="http://schemas.microsoft.com/office/drawing/2014/main" id="{7EBB0EAE-A58E-4D3A-91B7-94878D842F48}"/>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92DCBF-C169-4BC0-AB31-E6918681A70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537C53B-F206-4207-89B9-30835549A921}"/>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19" name="Group 18">
            <a:extLst>
              <a:ext uri="{FF2B5EF4-FFF2-40B4-BE49-F238E27FC236}">
                <a16:creationId xmlns:a16="http://schemas.microsoft.com/office/drawing/2014/main" id="{1FF7F19F-1012-4786-B568-39DF0F2A41A7}"/>
              </a:ext>
            </a:extLst>
          </p:cNvPr>
          <p:cNvGrpSpPr/>
          <p:nvPr/>
        </p:nvGrpSpPr>
        <p:grpSpPr>
          <a:xfrm>
            <a:off x="4288558" y="4974261"/>
            <a:ext cx="975758" cy="361666"/>
            <a:chOff x="5892800" y="3496733"/>
            <a:chExt cx="975758" cy="361666"/>
          </a:xfrm>
        </p:grpSpPr>
        <p:cxnSp>
          <p:nvCxnSpPr>
            <p:cNvPr id="20" name="Straight Connector 19">
              <a:extLst>
                <a:ext uri="{FF2B5EF4-FFF2-40B4-BE49-F238E27FC236}">
                  <a16:creationId xmlns:a16="http://schemas.microsoft.com/office/drawing/2014/main" id="{4FCA2530-F152-4CEE-B4FD-15FE768A12FB}"/>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DA6FAC-4495-4973-B5C7-5FB9A864DBE4}"/>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E26CC0-22A0-4DBA-A2B0-E0C8D4ED2F9A}"/>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23" name="Straight Connector 22">
            <a:extLst>
              <a:ext uri="{FF2B5EF4-FFF2-40B4-BE49-F238E27FC236}">
                <a16:creationId xmlns:a16="http://schemas.microsoft.com/office/drawing/2014/main" id="{598707BF-7315-4EC9-83ED-CDF85C0A6303}"/>
              </a:ext>
            </a:extLst>
          </p:cNvPr>
          <p:cNvCxnSpPr>
            <a:cxnSpLocks/>
          </p:cNvCxnSpPr>
          <p:nvPr/>
        </p:nvCxnSpPr>
        <p:spPr>
          <a:xfrm>
            <a:off x="2205762" y="507586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558792-39F3-48F2-92B3-A932F1335DBB}"/>
              </a:ext>
            </a:extLst>
          </p:cNvPr>
          <p:cNvCxnSpPr>
            <a:cxnSpLocks/>
          </p:cNvCxnSpPr>
          <p:nvPr/>
        </p:nvCxnSpPr>
        <p:spPr>
          <a:xfrm>
            <a:off x="3424964" y="5084323"/>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220F390-01F6-4192-AD7E-8755EA591263}"/>
              </a:ext>
            </a:extLst>
          </p:cNvPr>
          <p:cNvCxnSpPr>
            <a:cxnSpLocks/>
          </p:cNvCxnSpPr>
          <p:nvPr/>
        </p:nvCxnSpPr>
        <p:spPr>
          <a:xfrm>
            <a:off x="4525629" y="5084328"/>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216463E-14ED-4CEE-AF0F-287B132CA438}"/>
              </a:ext>
            </a:extLst>
          </p:cNvPr>
          <p:cNvGrpSpPr/>
          <p:nvPr/>
        </p:nvGrpSpPr>
        <p:grpSpPr>
          <a:xfrm>
            <a:off x="1833227" y="4093729"/>
            <a:ext cx="381000" cy="685800"/>
            <a:chOff x="5562600" y="3429000"/>
            <a:chExt cx="381000" cy="685800"/>
          </a:xfrm>
        </p:grpSpPr>
        <p:cxnSp>
          <p:nvCxnSpPr>
            <p:cNvPr id="27" name="Straight Connector 26">
              <a:extLst>
                <a:ext uri="{FF2B5EF4-FFF2-40B4-BE49-F238E27FC236}">
                  <a16:creationId xmlns:a16="http://schemas.microsoft.com/office/drawing/2014/main" id="{083FACBC-896A-4ECE-8E5C-F37EF6ED60A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4EE440-2E84-43C6-8AE4-0E64AB1A620D}"/>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2485AFA-D6EB-4DC9-BA25-B826AE8BCD5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C9D768-8B1A-44CB-9827-74B28BC9FE8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DB293F-84EB-4366-9FB9-6E9B13CE570C}"/>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A867676F-ED4B-4F2C-99BA-9965CB56CD1D}"/>
              </a:ext>
            </a:extLst>
          </p:cNvPr>
          <p:cNvCxnSpPr>
            <a:cxnSpLocks/>
          </p:cNvCxnSpPr>
          <p:nvPr/>
        </p:nvCxnSpPr>
        <p:spPr>
          <a:xfrm>
            <a:off x="2205760" y="4762597"/>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BC19B9A4-92F0-44EB-B901-3328BC791419}"/>
              </a:ext>
            </a:extLst>
          </p:cNvPr>
          <p:cNvGrpSpPr/>
          <p:nvPr/>
        </p:nvGrpSpPr>
        <p:grpSpPr>
          <a:xfrm>
            <a:off x="3035493" y="4093727"/>
            <a:ext cx="381000" cy="685800"/>
            <a:chOff x="5562600" y="3429000"/>
            <a:chExt cx="381000" cy="685800"/>
          </a:xfrm>
        </p:grpSpPr>
        <p:cxnSp>
          <p:nvCxnSpPr>
            <p:cNvPr id="34" name="Straight Connector 33">
              <a:extLst>
                <a:ext uri="{FF2B5EF4-FFF2-40B4-BE49-F238E27FC236}">
                  <a16:creationId xmlns:a16="http://schemas.microsoft.com/office/drawing/2014/main" id="{987FB7CF-D271-4D46-87EB-AC7B438386FF}"/>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A873492-66A7-4669-B6CD-68A31D83C9D3}"/>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C30352-EB10-45FD-ACBE-E3B79EB7415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4095E3-FCC6-4362-BD38-EB21B58273C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042C4AB-5678-4DFF-AC36-1C45603DC394}"/>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a:extLst>
              <a:ext uri="{FF2B5EF4-FFF2-40B4-BE49-F238E27FC236}">
                <a16:creationId xmlns:a16="http://schemas.microsoft.com/office/drawing/2014/main" id="{09832D2F-02A6-414D-994E-CBF3A4472604}"/>
              </a:ext>
            </a:extLst>
          </p:cNvPr>
          <p:cNvCxnSpPr>
            <a:cxnSpLocks/>
          </p:cNvCxnSpPr>
          <p:nvPr/>
        </p:nvCxnSpPr>
        <p:spPr>
          <a:xfrm>
            <a:off x="3408026" y="47625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7007D85-BA49-40F7-9D8A-BF424FDFAC48}"/>
              </a:ext>
            </a:extLst>
          </p:cNvPr>
          <p:cNvGrpSpPr/>
          <p:nvPr/>
        </p:nvGrpSpPr>
        <p:grpSpPr>
          <a:xfrm>
            <a:off x="4153097" y="4093724"/>
            <a:ext cx="381000" cy="685800"/>
            <a:chOff x="5562600" y="3429000"/>
            <a:chExt cx="381000" cy="685800"/>
          </a:xfrm>
        </p:grpSpPr>
        <p:cxnSp>
          <p:nvCxnSpPr>
            <p:cNvPr id="41" name="Straight Connector 40">
              <a:extLst>
                <a:ext uri="{FF2B5EF4-FFF2-40B4-BE49-F238E27FC236}">
                  <a16:creationId xmlns:a16="http://schemas.microsoft.com/office/drawing/2014/main" id="{ECAE411F-E513-4DE0-8365-069F07337A5A}"/>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C30496-6CB2-4DC0-A9EB-51EBD9037CE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606D98B-79A7-4CCA-86D3-66E324788A46}"/>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6D6029D-63EC-42D1-978E-321E32954E2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3E5035A-3DCF-4B2B-9B4B-7A42911FC0C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5C9C15AD-B48D-4D51-88E4-8720DDD923AA}"/>
              </a:ext>
            </a:extLst>
          </p:cNvPr>
          <p:cNvCxnSpPr>
            <a:cxnSpLocks/>
          </p:cNvCxnSpPr>
          <p:nvPr/>
        </p:nvCxnSpPr>
        <p:spPr>
          <a:xfrm>
            <a:off x="4525630" y="476259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2F621D8-CD5F-410E-B1E5-8F805C0A275C}"/>
              </a:ext>
            </a:extLst>
          </p:cNvPr>
          <p:cNvCxnSpPr>
            <a:cxnSpLocks/>
          </p:cNvCxnSpPr>
          <p:nvPr/>
        </p:nvCxnSpPr>
        <p:spPr>
          <a:xfrm>
            <a:off x="1220098" y="3873594"/>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FB9FD7-6502-4F77-A1C3-EE31E5498967}"/>
              </a:ext>
            </a:extLst>
          </p:cNvPr>
          <p:cNvCxnSpPr>
            <a:cxnSpLocks/>
          </p:cNvCxnSpPr>
          <p:nvPr/>
        </p:nvCxnSpPr>
        <p:spPr>
          <a:xfrm>
            <a:off x="2002555" y="388206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15917-B8C1-47E2-800C-4BB5FB3AB6D1}"/>
              </a:ext>
            </a:extLst>
          </p:cNvPr>
          <p:cNvCxnSpPr>
            <a:cxnSpLocks/>
          </p:cNvCxnSpPr>
          <p:nvPr/>
        </p:nvCxnSpPr>
        <p:spPr>
          <a:xfrm>
            <a:off x="3204821" y="38989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26891AB-5778-4DB6-BB26-3BC59D346A0B}"/>
              </a:ext>
            </a:extLst>
          </p:cNvPr>
          <p:cNvCxnSpPr>
            <a:cxnSpLocks/>
          </p:cNvCxnSpPr>
          <p:nvPr/>
        </p:nvCxnSpPr>
        <p:spPr>
          <a:xfrm>
            <a:off x="4313954" y="3890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8BBCB6A8-0047-40D4-9C44-922D28D9BE0C}"/>
              </a:ext>
            </a:extLst>
          </p:cNvPr>
          <p:cNvSpPr txBox="1"/>
          <p:nvPr/>
        </p:nvSpPr>
        <p:spPr>
          <a:xfrm>
            <a:off x="2730696" y="3450263"/>
            <a:ext cx="795866" cy="461665"/>
          </a:xfrm>
          <a:prstGeom prst="rect">
            <a:avLst/>
          </a:prstGeom>
          <a:noFill/>
        </p:spPr>
        <p:txBody>
          <a:bodyPr wrap="square" rtlCol="0">
            <a:spAutoFit/>
          </a:bodyPr>
          <a:lstStyle/>
          <a:p>
            <a:r>
              <a:rPr lang="en-US" dirty="0"/>
              <a:t>ICF</a:t>
            </a:r>
          </a:p>
        </p:txBody>
      </p:sp>
      <p:sp>
        <p:nvSpPr>
          <p:cNvPr id="53" name="TextBox 52">
            <a:extLst>
              <a:ext uri="{FF2B5EF4-FFF2-40B4-BE49-F238E27FC236}">
                <a16:creationId xmlns:a16="http://schemas.microsoft.com/office/drawing/2014/main" id="{F6528E8D-9D99-4C89-A1DB-8DED50E6C3C8}"/>
              </a:ext>
            </a:extLst>
          </p:cNvPr>
          <p:cNvSpPr txBox="1"/>
          <p:nvPr/>
        </p:nvSpPr>
        <p:spPr>
          <a:xfrm>
            <a:off x="2205757" y="4169927"/>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54" name="TextBox 53">
            <a:extLst>
              <a:ext uri="{FF2B5EF4-FFF2-40B4-BE49-F238E27FC236}">
                <a16:creationId xmlns:a16="http://schemas.microsoft.com/office/drawing/2014/main" id="{55D65AA3-4337-4171-A538-7D0096B2A1D1}"/>
              </a:ext>
            </a:extLst>
          </p:cNvPr>
          <p:cNvSpPr txBox="1"/>
          <p:nvPr/>
        </p:nvSpPr>
        <p:spPr>
          <a:xfrm>
            <a:off x="3357224" y="4152993"/>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55" name="TextBox 54">
            <a:extLst>
              <a:ext uri="{FF2B5EF4-FFF2-40B4-BE49-F238E27FC236}">
                <a16:creationId xmlns:a16="http://schemas.microsoft.com/office/drawing/2014/main" id="{271B1B6E-34AA-4DA1-A6E0-A900F63F1D7E}"/>
              </a:ext>
            </a:extLst>
          </p:cNvPr>
          <p:cNvSpPr txBox="1"/>
          <p:nvPr/>
        </p:nvSpPr>
        <p:spPr>
          <a:xfrm>
            <a:off x="4542557" y="4169927"/>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56" name="Straight Arrow Connector 55">
            <a:extLst>
              <a:ext uri="{FF2B5EF4-FFF2-40B4-BE49-F238E27FC236}">
                <a16:creationId xmlns:a16="http://schemas.microsoft.com/office/drawing/2014/main" id="{763DD878-36FA-41EF-81DA-DA2193279A78}"/>
              </a:ext>
            </a:extLst>
          </p:cNvPr>
          <p:cNvCxnSpPr>
            <a:cxnSpLocks/>
          </p:cNvCxnSpPr>
          <p:nvPr/>
        </p:nvCxnSpPr>
        <p:spPr>
          <a:xfrm>
            <a:off x="1532664" y="4457797"/>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34C62A6-C76B-4C2D-99E0-9773A4A73A81}"/>
              </a:ext>
            </a:extLst>
          </p:cNvPr>
          <p:cNvCxnSpPr>
            <a:cxnSpLocks/>
          </p:cNvCxnSpPr>
          <p:nvPr/>
        </p:nvCxnSpPr>
        <p:spPr>
          <a:xfrm>
            <a:off x="1223621" y="3848195"/>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A5FBE0AB-11D0-466B-8861-7EDA7F5485F8}"/>
              </a:ext>
            </a:extLst>
          </p:cNvPr>
          <p:cNvSpPr/>
          <p:nvPr/>
        </p:nvSpPr>
        <p:spPr>
          <a:xfrm>
            <a:off x="1079698" y="4263061"/>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420EE502-22D8-45C5-AEC6-2C3C8EF693B4}"/>
              </a:ext>
            </a:extLst>
          </p:cNvPr>
          <p:cNvCxnSpPr>
            <a:cxnSpLocks/>
          </p:cNvCxnSpPr>
          <p:nvPr/>
        </p:nvCxnSpPr>
        <p:spPr>
          <a:xfrm>
            <a:off x="1219398" y="4449328"/>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CDD9404-7825-41A5-97F3-C83039373477}"/>
              </a:ext>
            </a:extLst>
          </p:cNvPr>
          <p:cNvSpPr txBox="1"/>
          <p:nvPr/>
        </p:nvSpPr>
        <p:spPr>
          <a:xfrm>
            <a:off x="901894" y="3924391"/>
            <a:ext cx="269304" cy="307777"/>
          </a:xfrm>
          <a:prstGeom prst="rect">
            <a:avLst/>
          </a:prstGeom>
          <a:noFill/>
        </p:spPr>
        <p:txBody>
          <a:bodyPr wrap="none" lIns="0" tIns="0" rIns="0" bIns="0" rtlCol="0">
            <a:spAutoFit/>
          </a:bodyPr>
          <a:lstStyle/>
          <a:p>
            <a:r>
              <a:rPr lang="en-US" sz="2000" dirty="0" err="1"/>
              <a:t>j</a:t>
            </a:r>
            <a:r>
              <a:rPr lang="en-US" sz="2000" baseline="-25000" dirty="0" err="1"/>
              <a:t>Na</a:t>
            </a:r>
            <a:endParaRPr lang="en-US" sz="2000" dirty="0"/>
          </a:p>
        </p:txBody>
      </p:sp>
      <p:sp>
        <p:nvSpPr>
          <p:cNvPr id="61" name="TextBox 60">
            <a:extLst>
              <a:ext uri="{FF2B5EF4-FFF2-40B4-BE49-F238E27FC236}">
                <a16:creationId xmlns:a16="http://schemas.microsoft.com/office/drawing/2014/main" id="{B72910A0-6B49-4657-A1C4-9143B4A90321}"/>
              </a:ext>
            </a:extLst>
          </p:cNvPr>
          <p:cNvSpPr txBox="1"/>
          <p:nvPr/>
        </p:nvSpPr>
        <p:spPr>
          <a:xfrm>
            <a:off x="1567938" y="3915926"/>
            <a:ext cx="193964" cy="307777"/>
          </a:xfrm>
          <a:prstGeom prst="rect">
            <a:avLst/>
          </a:prstGeom>
          <a:noFill/>
        </p:spPr>
        <p:txBody>
          <a:bodyPr wrap="none" lIns="0" tIns="0" rIns="0" bIns="0" rtlCol="0">
            <a:spAutoFit/>
          </a:bodyPr>
          <a:lstStyle/>
          <a:p>
            <a:r>
              <a:rPr lang="en-US" sz="2000" dirty="0" err="1"/>
              <a:t>j</a:t>
            </a:r>
            <a:r>
              <a:rPr lang="en-US" sz="2000" baseline="-25000" dirty="0" err="1"/>
              <a:t>K</a:t>
            </a:r>
            <a:endParaRPr lang="en-US" sz="2000" dirty="0"/>
          </a:p>
        </p:txBody>
      </p:sp>
      <mc:AlternateContent xmlns:mc="http://schemas.openxmlformats.org/markup-compatibility/2006" xmlns:a14="http://schemas.microsoft.com/office/drawing/2010/main">
        <mc:Choice Requires="a14">
          <p:sp>
            <p:nvSpPr>
              <p:cNvPr id="62" name="Rectangle 61">
                <a:extLst>
                  <a:ext uri="{FF2B5EF4-FFF2-40B4-BE49-F238E27FC236}">
                    <a16:creationId xmlns:a16="http://schemas.microsoft.com/office/drawing/2014/main" id="{7359CF74-F00F-4C29-8672-C19893A701F0}"/>
                  </a:ext>
                </a:extLst>
              </p:cNvPr>
              <p:cNvSpPr/>
              <p:nvPr/>
            </p:nvSpPr>
            <p:spPr>
              <a:xfrm>
                <a:off x="2390482" y="4751944"/>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xmlns="">
          <p:sp>
            <p:nvSpPr>
              <p:cNvPr id="62" name="Rectangle 61">
                <a:extLst>
                  <a:ext uri="{FF2B5EF4-FFF2-40B4-BE49-F238E27FC236}">
                    <a16:creationId xmlns:a16="http://schemas.microsoft.com/office/drawing/2014/main" id="{7359CF74-F00F-4C29-8672-C19893A701F0}"/>
                  </a:ext>
                </a:extLst>
              </p:cNvPr>
              <p:cNvSpPr>
                <a:spLocks noRot="1" noChangeAspect="1" noMove="1" noResize="1" noEditPoints="1" noAdjustHandles="1" noChangeArrowheads="1" noChangeShapeType="1" noTextEdit="1"/>
              </p:cNvSpPr>
              <p:nvPr/>
            </p:nvSpPr>
            <p:spPr>
              <a:xfrm>
                <a:off x="2390482" y="4751944"/>
                <a:ext cx="479991" cy="406201"/>
              </a:xfrm>
              <a:prstGeom prst="rect">
                <a:avLst/>
              </a:prstGeom>
              <a:blipFill>
                <a:blip r:embed="rId4"/>
                <a:stretch>
                  <a:fillRect r="-11392" b="-45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Rectangle 62">
                <a:extLst>
                  <a:ext uri="{FF2B5EF4-FFF2-40B4-BE49-F238E27FC236}">
                    <a16:creationId xmlns:a16="http://schemas.microsoft.com/office/drawing/2014/main" id="{0B82F388-2990-4D27-A12C-917F0F69EA4F}"/>
                  </a:ext>
                </a:extLst>
              </p:cNvPr>
              <p:cNvSpPr/>
              <p:nvPr/>
            </p:nvSpPr>
            <p:spPr>
              <a:xfrm>
                <a:off x="3647756" y="4727345"/>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xmlns="">
          <p:sp>
            <p:nvSpPr>
              <p:cNvPr id="63" name="Rectangle 62">
                <a:extLst>
                  <a:ext uri="{FF2B5EF4-FFF2-40B4-BE49-F238E27FC236}">
                    <a16:creationId xmlns:a16="http://schemas.microsoft.com/office/drawing/2014/main" id="{0B82F388-2990-4D27-A12C-917F0F69EA4F}"/>
                  </a:ext>
                </a:extLst>
              </p:cNvPr>
              <p:cNvSpPr>
                <a:spLocks noRot="1" noChangeAspect="1" noMove="1" noResize="1" noEditPoints="1" noAdjustHandles="1" noChangeArrowheads="1" noChangeShapeType="1" noTextEdit="1"/>
              </p:cNvSpPr>
              <p:nvPr/>
            </p:nvSpPr>
            <p:spPr>
              <a:xfrm>
                <a:off x="3647756" y="4727345"/>
                <a:ext cx="479991" cy="404598"/>
              </a:xfrm>
              <a:prstGeom prst="rect">
                <a:avLst/>
              </a:prstGeom>
              <a:blipFill>
                <a:blip r:embed="rId5"/>
                <a:stretch>
                  <a:fillRect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4" name="Rectangle 63">
                <a:extLst>
                  <a:ext uri="{FF2B5EF4-FFF2-40B4-BE49-F238E27FC236}">
                    <a16:creationId xmlns:a16="http://schemas.microsoft.com/office/drawing/2014/main" id="{AEBBB6A7-1751-4DE0-ACB6-1DE08AB243EE}"/>
                  </a:ext>
                </a:extLst>
              </p:cNvPr>
              <p:cNvSpPr/>
              <p:nvPr/>
            </p:nvSpPr>
            <p:spPr>
              <a:xfrm>
                <a:off x="4784761" y="4703184"/>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xmlns="">
          <p:sp>
            <p:nvSpPr>
              <p:cNvPr id="64" name="Rectangle 63">
                <a:extLst>
                  <a:ext uri="{FF2B5EF4-FFF2-40B4-BE49-F238E27FC236}">
                    <a16:creationId xmlns:a16="http://schemas.microsoft.com/office/drawing/2014/main" id="{AEBBB6A7-1751-4DE0-ACB6-1DE08AB243EE}"/>
                  </a:ext>
                </a:extLst>
              </p:cNvPr>
              <p:cNvSpPr>
                <a:spLocks noRot="1" noChangeAspect="1" noMove="1" noResize="1" noEditPoints="1" noAdjustHandles="1" noChangeArrowheads="1" noChangeShapeType="1" noTextEdit="1"/>
              </p:cNvSpPr>
              <p:nvPr/>
            </p:nvSpPr>
            <p:spPr>
              <a:xfrm>
                <a:off x="4784761" y="4703184"/>
                <a:ext cx="479991" cy="412870"/>
              </a:xfrm>
              <a:prstGeom prst="rect">
                <a:avLst/>
              </a:prstGeom>
              <a:blipFill>
                <a:blip r:embed="rId6"/>
                <a:stretch>
                  <a:fillRect b="-4478"/>
                </a:stretch>
              </a:blipFill>
            </p:spPr>
            <p:txBody>
              <a:bodyPr/>
              <a:lstStyle/>
              <a:p>
                <a:r>
                  <a:rPr lang="en-US">
                    <a:noFill/>
                  </a:rPr>
                  <a:t> </a:t>
                </a:r>
              </a:p>
            </p:txBody>
          </p:sp>
        </mc:Fallback>
      </mc:AlternateContent>
      <p:sp>
        <p:nvSpPr>
          <p:cNvPr id="65" name="TextBox 64">
            <a:extLst>
              <a:ext uri="{FF2B5EF4-FFF2-40B4-BE49-F238E27FC236}">
                <a16:creationId xmlns:a16="http://schemas.microsoft.com/office/drawing/2014/main" id="{E20132C3-E809-4360-9189-F5D2766B7569}"/>
              </a:ext>
            </a:extLst>
          </p:cNvPr>
          <p:cNvSpPr txBox="1"/>
          <p:nvPr/>
        </p:nvSpPr>
        <p:spPr>
          <a:xfrm>
            <a:off x="2010171" y="5409780"/>
            <a:ext cx="795866" cy="461665"/>
          </a:xfrm>
          <a:prstGeom prst="rect">
            <a:avLst/>
          </a:prstGeom>
          <a:noFill/>
        </p:spPr>
        <p:txBody>
          <a:bodyPr wrap="square" rtlCol="0">
            <a:spAutoFit/>
          </a:bodyPr>
          <a:lstStyle/>
          <a:p>
            <a:r>
              <a:rPr lang="en-US" dirty="0"/>
              <a:t>ECF</a:t>
            </a:r>
          </a:p>
        </p:txBody>
      </p:sp>
      <p:sp>
        <p:nvSpPr>
          <p:cNvPr id="66" name="TextBox 65">
            <a:extLst>
              <a:ext uri="{FF2B5EF4-FFF2-40B4-BE49-F238E27FC236}">
                <a16:creationId xmlns:a16="http://schemas.microsoft.com/office/drawing/2014/main" id="{720392D1-6556-4938-B7A8-E7D2F8B3F159}"/>
              </a:ext>
            </a:extLst>
          </p:cNvPr>
          <p:cNvSpPr txBox="1"/>
          <p:nvPr/>
        </p:nvSpPr>
        <p:spPr>
          <a:xfrm>
            <a:off x="69583" y="3848195"/>
            <a:ext cx="430887" cy="1181333"/>
          </a:xfrm>
          <a:prstGeom prst="rect">
            <a:avLst/>
          </a:prstGeom>
          <a:noFill/>
        </p:spPr>
        <p:txBody>
          <a:bodyPr vert="vert270" wrap="square" lIns="0" tIns="0" rIns="0" bIns="0" rtlCol="0">
            <a:spAutoFit/>
          </a:bodyPr>
          <a:lstStyle/>
          <a:p>
            <a:r>
              <a:rPr lang="en-US" sz="2800" i="1" dirty="0" err="1"/>
              <a:t>V</a:t>
            </a:r>
            <a:r>
              <a:rPr lang="en-US" sz="2800" baseline="-25000" dirty="0" err="1"/>
              <a:t>mem</a:t>
            </a:r>
            <a:endParaRPr lang="en-US" sz="2800" i="1" dirty="0"/>
          </a:p>
        </p:txBody>
      </p:sp>
      <p:cxnSp>
        <p:nvCxnSpPr>
          <p:cNvPr id="68" name="Straight Arrow Connector 67">
            <a:extLst>
              <a:ext uri="{FF2B5EF4-FFF2-40B4-BE49-F238E27FC236}">
                <a16:creationId xmlns:a16="http://schemas.microsoft.com/office/drawing/2014/main" id="{84542EB2-107E-4F27-A27E-D583D8069DDB}"/>
              </a:ext>
            </a:extLst>
          </p:cNvPr>
          <p:cNvCxnSpPr/>
          <p:nvPr/>
        </p:nvCxnSpPr>
        <p:spPr>
          <a:xfrm>
            <a:off x="241949" y="5172027"/>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CD2640E-7EDA-4746-A4EC-4534AC984872}"/>
              </a:ext>
            </a:extLst>
          </p:cNvPr>
          <p:cNvCxnSpPr>
            <a:cxnSpLocks/>
          </p:cNvCxnSpPr>
          <p:nvPr/>
        </p:nvCxnSpPr>
        <p:spPr>
          <a:xfrm flipV="1">
            <a:off x="285026" y="3835521"/>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68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500"/>
                                        <p:tgtEl>
                                          <p:spTgt spid="7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500"/>
                                        <p:tgtEl>
                                          <p:spTgt spid="7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74"/>
                                        </p:tgtEl>
                                      </p:cBhvr>
                                    </p:animEffect>
                                    <p:set>
                                      <p:cBhvr>
                                        <p:cTn id="20" dur="1" fill="hold">
                                          <p:stCondLst>
                                            <p:cond delay="499"/>
                                          </p:stCondLst>
                                        </p:cTn>
                                        <p:tgtEl>
                                          <p:spTgt spid="74"/>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70"/>
                                        </p:tgtEl>
                                      </p:cBhvr>
                                    </p:animEffect>
                                    <p:set>
                                      <p:cBhvr>
                                        <p:cTn id="23" dur="1" fill="hold">
                                          <p:stCondLst>
                                            <p:cond delay="499"/>
                                          </p:stCondLst>
                                        </p:cTn>
                                        <p:tgtEl>
                                          <p:spTgt spid="7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2"/>
                                        </p:tgtEl>
                                        <p:attrNameLst>
                                          <p:attrName>style.visibility</p:attrName>
                                        </p:attrNameLst>
                                      </p:cBhvr>
                                      <p:to>
                                        <p:strVal val="visible"/>
                                      </p:to>
                                    </p:set>
                                    <p:animEffect transition="in" filter="fade">
                                      <p:cBhvr>
                                        <p:cTn id="28" dur="500"/>
                                        <p:tgtEl>
                                          <p:spTgt spid="7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73"/>
                                        </p:tgtEl>
                                      </p:cBhvr>
                                    </p:animEffect>
                                    <p:set>
                                      <p:cBhvr>
                                        <p:cTn id="36" dur="1" fill="hold">
                                          <p:stCondLst>
                                            <p:cond delay="499"/>
                                          </p:stCondLst>
                                        </p:cTn>
                                        <p:tgtEl>
                                          <p:spTgt spid="73"/>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2"/>
                                        </p:tgtEl>
                                      </p:cBhvr>
                                    </p:animEffect>
                                    <p:set>
                                      <p:cBhvr>
                                        <p:cTn id="39" dur="1" fill="hold">
                                          <p:stCondLst>
                                            <p:cond delay="499"/>
                                          </p:stCondLst>
                                        </p:cTn>
                                        <p:tgtEl>
                                          <p:spTgt spid="7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fade">
                                      <p:cBhvr>
                                        <p:cTn id="44" dur="500"/>
                                        <p:tgtEl>
                                          <p:spTgt spid="7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6"/>
                                        </p:tgtEl>
                                        <p:attrNameLst>
                                          <p:attrName>style.visibility</p:attrName>
                                        </p:attrNameLst>
                                      </p:cBhvr>
                                      <p:to>
                                        <p:strVal val="visible"/>
                                      </p:to>
                                    </p:set>
                                    <p:animEffect transition="in" filter="fade">
                                      <p:cBhvr>
                                        <p:cTn id="47" dur="500"/>
                                        <p:tgtEl>
                                          <p:spTgt spid="7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75"/>
                                        </p:tgtEl>
                                      </p:cBhvr>
                                    </p:animEffect>
                                    <p:set>
                                      <p:cBhvr>
                                        <p:cTn id="52" dur="1" fill="hold">
                                          <p:stCondLst>
                                            <p:cond delay="499"/>
                                          </p:stCondLst>
                                        </p:cTn>
                                        <p:tgtEl>
                                          <p:spTgt spid="75"/>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76"/>
                                        </p:tgtEl>
                                      </p:cBhvr>
                                    </p:animEffect>
                                    <p:set>
                                      <p:cBhvr>
                                        <p:cTn id="55" dur="1" fill="hold">
                                          <p:stCondLst>
                                            <p:cond delay="499"/>
                                          </p:stCondLst>
                                        </p:cTn>
                                        <p:tgtEl>
                                          <p:spTgt spid="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6" grpId="1" animBg="1"/>
      <p:bldP spid="75" grpId="0" animBg="1"/>
      <p:bldP spid="75" grpId="1" animBg="1"/>
      <p:bldP spid="74" grpId="0" animBg="1"/>
      <p:bldP spid="74" grpId="1" animBg="1"/>
      <p:bldP spid="72" grpId="0" animBg="1"/>
      <p:bldP spid="72" grpId="1" animBg="1"/>
      <p:bldP spid="73" grpId="0" animBg="1"/>
      <p:bldP spid="73" grpId="1" animBg="1"/>
      <p:bldP spid="70" grpId="0" animBg="1"/>
      <p:bldP spid="7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6F59-AA31-43B1-928A-A74E8DA1BDAE}"/>
              </a:ext>
            </a:extLst>
          </p:cNvPr>
          <p:cNvSpPr>
            <a:spLocks noGrp="1"/>
          </p:cNvSpPr>
          <p:nvPr>
            <p:ph type="title"/>
          </p:nvPr>
        </p:nvSpPr>
        <p:spPr/>
        <p:txBody>
          <a:bodyPr/>
          <a:lstStyle/>
          <a:p>
            <a:r>
              <a:rPr lang="en-US" dirty="0"/>
              <a:t>Electric force</a:t>
            </a:r>
          </a:p>
        </p:txBody>
      </p:sp>
      <p:sp>
        <p:nvSpPr>
          <p:cNvPr id="3" name="Content Placeholder 2">
            <a:extLst>
              <a:ext uri="{FF2B5EF4-FFF2-40B4-BE49-F238E27FC236}">
                <a16:creationId xmlns:a16="http://schemas.microsoft.com/office/drawing/2014/main" id="{17E28949-F217-4021-876D-4F83D4085B38}"/>
              </a:ext>
            </a:extLst>
          </p:cNvPr>
          <p:cNvSpPr>
            <a:spLocks noGrp="1"/>
          </p:cNvSpPr>
          <p:nvPr>
            <p:ph idx="1"/>
          </p:nvPr>
        </p:nvSpPr>
        <p:spPr>
          <a:xfrm>
            <a:off x="685800" y="1523995"/>
            <a:ext cx="8051800" cy="4588938"/>
          </a:xfrm>
        </p:spPr>
        <p:txBody>
          <a:bodyPr/>
          <a:lstStyle/>
          <a:p>
            <a:r>
              <a:rPr lang="en-US" dirty="0"/>
              <a:t>+ and - ions attract each other</a:t>
            </a:r>
          </a:p>
          <a:p>
            <a:pPr lvl="1">
              <a:spcBef>
                <a:spcPts val="0"/>
              </a:spcBef>
            </a:pPr>
            <a:r>
              <a:rPr lang="en-US" dirty="0"/>
              <a:t>Like there’s a big invisible rubber band between them</a:t>
            </a:r>
          </a:p>
          <a:p>
            <a:pPr lvl="1">
              <a:spcBef>
                <a:spcPts val="0"/>
              </a:spcBef>
            </a:pPr>
            <a:r>
              <a:rPr lang="en-US" dirty="0"/>
              <a:t>You pull them apart &amp; they go back together!</a:t>
            </a:r>
          </a:p>
          <a:p>
            <a:r>
              <a:rPr lang="en-US" dirty="0"/>
              <a:t>Two positive ions (or two negative) repel each other</a:t>
            </a:r>
          </a:p>
          <a:p>
            <a:pPr lvl="1">
              <a:spcBef>
                <a:spcPts val="0"/>
              </a:spcBef>
            </a:pPr>
            <a:r>
              <a:rPr lang="en-US" dirty="0"/>
              <a:t>Push them together &amp; they run away</a:t>
            </a:r>
          </a:p>
          <a:p>
            <a:pPr lvl="1">
              <a:spcBef>
                <a:spcPts val="0"/>
              </a:spcBef>
            </a:pPr>
            <a:r>
              <a:rPr lang="en-US" dirty="0"/>
              <a:t>That’s pretty much what charge is</a:t>
            </a:r>
          </a:p>
          <a:p>
            <a:r>
              <a:rPr lang="en-US" dirty="0"/>
              <a:t>“Coulomb’s Law” says how hard they push and pull</a:t>
            </a:r>
          </a:p>
          <a:p>
            <a:pPr lvl="1">
              <a:spcBef>
                <a:spcPts val="0"/>
              </a:spcBef>
            </a:pPr>
            <a:r>
              <a:rPr lang="en-US" dirty="0"/>
              <a:t>We’ll get quantitative soon enough</a:t>
            </a:r>
          </a:p>
          <a:p>
            <a:pPr lvl="1">
              <a:spcBef>
                <a:spcPts val="0"/>
              </a:spcBef>
            </a:pPr>
            <a:r>
              <a:rPr lang="en-US" dirty="0"/>
              <a:t>The unit of charge is a “Coulomb” (named after Charles-Augustin de Coulomb)</a:t>
            </a:r>
          </a:p>
          <a:p>
            <a:pPr lvl="1">
              <a:spcBef>
                <a:spcPts val="0"/>
              </a:spcBef>
            </a:pPr>
            <a:endParaRPr lang="en-US" dirty="0"/>
          </a:p>
        </p:txBody>
      </p:sp>
      <p:sp>
        <p:nvSpPr>
          <p:cNvPr id="4" name="Footer Placeholder 3">
            <a:extLst>
              <a:ext uri="{FF2B5EF4-FFF2-40B4-BE49-F238E27FC236}">
                <a16:creationId xmlns:a16="http://schemas.microsoft.com/office/drawing/2014/main" id="{1B5A3BCD-3CDB-4084-9A80-FFD1EC4EE1A3}"/>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12370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EA2E6-4F43-44AE-890A-8146710B4686}"/>
              </a:ext>
            </a:extLst>
          </p:cNvPr>
          <p:cNvSpPr>
            <a:spLocks noGrp="1"/>
          </p:cNvSpPr>
          <p:nvPr>
            <p:ph type="title"/>
          </p:nvPr>
        </p:nvSpPr>
        <p:spPr/>
        <p:txBody>
          <a:bodyPr/>
          <a:lstStyle/>
          <a:p>
            <a:r>
              <a:rPr lang="en-US" dirty="0"/>
              <a:t>What to do with our model</a:t>
            </a:r>
          </a:p>
        </p:txBody>
      </p:sp>
      <p:sp>
        <p:nvSpPr>
          <p:cNvPr id="3" name="Content Placeholder 2">
            <a:extLst>
              <a:ext uri="{FF2B5EF4-FFF2-40B4-BE49-F238E27FC236}">
                <a16:creationId xmlns:a16="http://schemas.microsoft.com/office/drawing/2014/main" id="{EE841CF3-3003-4479-A532-3371B55BA124}"/>
              </a:ext>
            </a:extLst>
          </p:cNvPr>
          <p:cNvSpPr>
            <a:spLocks noGrp="1"/>
          </p:cNvSpPr>
          <p:nvPr>
            <p:ph idx="1"/>
          </p:nvPr>
        </p:nvSpPr>
        <p:spPr>
          <a:xfrm>
            <a:off x="685799" y="1371588"/>
            <a:ext cx="8071701" cy="4800612"/>
          </a:xfrm>
        </p:spPr>
        <p:txBody>
          <a:bodyPr/>
          <a:lstStyle/>
          <a:p>
            <a:r>
              <a:rPr lang="en-US" sz="2400" dirty="0"/>
              <a:t>We can build a simulator (BITSEY)</a:t>
            </a:r>
          </a:p>
          <a:p>
            <a:pPr lvl="1">
              <a:spcBef>
                <a:spcPts val="0"/>
              </a:spcBef>
            </a:pPr>
            <a:r>
              <a:rPr lang="en-US" sz="2000" dirty="0"/>
              <a:t>Flux tells us how fast the concentrations are changing</a:t>
            </a:r>
          </a:p>
          <a:p>
            <a:pPr lvl="1">
              <a:spcBef>
                <a:spcPts val="0"/>
              </a:spcBef>
            </a:pPr>
            <a:r>
              <a:rPr lang="en-US" sz="2000" dirty="0"/>
              <a:t>If there are 2 moles of Na in the cell, and a flux of .3 M/second entering, then if we simulate for 1s</a:t>
            </a:r>
          </a:p>
          <a:p>
            <a:pPr lvl="1">
              <a:spcBef>
                <a:spcPts val="0"/>
              </a:spcBef>
            </a:pPr>
            <a:r>
              <a:rPr lang="en-US" sz="2000" dirty="0"/>
              <a:t>There are now 2.3 moles of Na</a:t>
            </a:r>
          </a:p>
          <a:p>
            <a:pPr lvl="1">
              <a:spcBef>
                <a:spcPts val="0"/>
              </a:spcBef>
            </a:pPr>
            <a:r>
              <a:rPr lang="en-US" sz="2000" dirty="0"/>
              <a:t>A simulator just does this over and over (each time computing new </a:t>
            </a:r>
            <a:r>
              <a:rPr lang="en-US" sz="2000" i="1" dirty="0" err="1"/>
              <a:t>j</a:t>
            </a:r>
            <a:r>
              <a:rPr lang="en-US" sz="2000" baseline="-25000" dirty="0" err="1"/>
              <a:t>diff</a:t>
            </a:r>
            <a:r>
              <a:rPr lang="en-US" sz="2000" dirty="0"/>
              <a:t>, </a:t>
            </a:r>
            <a:r>
              <a:rPr lang="en-US" sz="2000" i="1" dirty="0"/>
              <a:t>g</a:t>
            </a:r>
            <a:r>
              <a:rPr lang="en-US" sz="2000" dirty="0"/>
              <a:t> and </a:t>
            </a:r>
            <a:r>
              <a:rPr lang="en-US" sz="2000" i="1" dirty="0"/>
              <a:t>V</a:t>
            </a:r>
            <a:r>
              <a:rPr lang="en-US" sz="2000" baseline="-25000" dirty="0"/>
              <a:t>N</a:t>
            </a:r>
            <a:r>
              <a:rPr lang="en-US" sz="2000" dirty="0"/>
              <a:t> for the new [Na]</a:t>
            </a:r>
          </a:p>
          <a:p>
            <a:r>
              <a:rPr lang="en-US" sz="2400" dirty="0"/>
              <a:t>We said that total charge in the cell determines </a:t>
            </a:r>
            <a:r>
              <a:rPr lang="en-US" sz="2400" i="1" dirty="0" err="1"/>
              <a:t>V</a:t>
            </a:r>
            <a:r>
              <a:rPr lang="en-US" sz="2400" baseline="-25000" dirty="0" err="1"/>
              <a:t>mem</a:t>
            </a:r>
            <a:r>
              <a:rPr lang="en-US" sz="2400" dirty="0"/>
              <a:t> (</a:t>
            </a:r>
            <a:r>
              <a:rPr lang="en-US" sz="2400" i="1" dirty="0"/>
              <a:t>Q</a:t>
            </a:r>
            <a:r>
              <a:rPr lang="en-US" sz="2400" dirty="0"/>
              <a:t>=</a:t>
            </a:r>
            <a:r>
              <a:rPr lang="en-US" sz="2400" i="1" dirty="0"/>
              <a:t>CV</a:t>
            </a:r>
            <a:r>
              <a:rPr lang="en-US" sz="2400" dirty="0"/>
              <a:t>)</a:t>
            </a:r>
          </a:p>
          <a:p>
            <a:pPr lvl="1">
              <a:spcBef>
                <a:spcPts val="0"/>
              </a:spcBef>
            </a:pPr>
            <a:r>
              <a:rPr lang="en-US" sz="2000" dirty="0"/>
              <a:t>So our simulator will also tell us </a:t>
            </a:r>
            <a:r>
              <a:rPr lang="en-US" sz="2000" i="1" dirty="0" err="1"/>
              <a:t>V</a:t>
            </a:r>
            <a:r>
              <a:rPr lang="en-US" sz="2000" baseline="-25000" dirty="0" err="1"/>
              <a:t>mem</a:t>
            </a:r>
            <a:r>
              <a:rPr lang="en-US" sz="2000" dirty="0"/>
              <a:t> over time</a:t>
            </a:r>
          </a:p>
          <a:p>
            <a:r>
              <a:rPr lang="en-US" sz="2400" dirty="0"/>
              <a:t>Run the simulator until things stabilize</a:t>
            </a:r>
          </a:p>
          <a:p>
            <a:pPr lvl="1">
              <a:spcBef>
                <a:spcPts val="0"/>
              </a:spcBef>
            </a:pPr>
            <a:r>
              <a:rPr lang="en-US" sz="2000" dirty="0"/>
              <a:t>Then we’ve computed the steady-state </a:t>
            </a:r>
            <a:r>
              <a:rPr lang="en-US" sz="2000" i="1" dirty="0" err="1"/>
              <a:t>V</a:t>
            </a:r>
            <a:r>
              <a:rPr lang="en-US" sz="2000" baseline="-25000" dirty="0" err="1"/>
              <a:t>mem</a:t>
            </a:r>
            <a:r>
              <a:rPr lang="en-US" sz="2000" dirty="0"/>
              <a:t> for a cell </a:t>
            </a:r>
          </a:p>
          <a:p>
            <a:pPr lvl="1">
              <a:spcBef>
                <a:spcPts val="0"/>
              </a:spcBef>
            </a:pPr>
            <a:r>
              <a:rPr lang="en-US" sz="2000" dirty="0"/>
              <a:t>In fact, that’s Python lab #1</a:t>
            </a:r>
          </a:p>
          <a:p>
            <a:r>
              <a:rPr lang="en-US" sz="2400" dirty="0"/>
              <a:t>Simulate short transients around steady state</a:t>
            </a:r>
          </a:p>
          <a:p>
            <a:pPr lvl="1">
              <a:spcBef>
                <a:spcPts val="0"/>
              </a:spcBef>
            </a:pPr>
            <a:r>
              <a:rPr lang="en-US" sz="2000" dirty="0"/>
              <a:t>that’s how neurons work</a:t>
            </a:r>
          </a:p>
          <a:p>
            <a:endParaRPr lang="en-US" dirty="0"/>
          </a:p>
        </p:txBody>
      </p:sp>
      <p:sp>
        <p:nvSpPr>
          <p:cNvPr id="4" name="Footer Placeholder 3">
            <a:extLst>
              <a:ext uri="{FF2B5EF4-FFF2-40B4-BE49-F238E27FC236}">
                <a16:creationId xmlns:a16="http://schemas.microsoft.com/office/drawing/2014/main" id="{32314C0E-59AE-436E-9908-731F868B2E98}"/>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243255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95101-541D-420A-B7DC-F9DA2851C659}"/>
              </a:ext>
            </a:extLst>
          </p:cNvPr>
          <p:cNvSpPr>
            <a:spLocks noGrp="1"/>
          </p:cNvSpPr>
          <p:nvPr>
            <p:ph type="title"/>
          </p:nvPr>
        </p:nvSpPr>
        <p:spPr/>
        <p:txBody>
          <a:bodyPr/>
          <a:lstStyle/>
          <a:p>
            <a:r>
              <a:rPr lang="en-US" dirty="0"/>
              <a:t>Done with the basics!</a:t>
            </a:r>
          </a:p>
        </p:txBody>
      </p:sp>
      <p:sp>
        <p:nvSpPr>
          <p:cNvPr id="3" name="Content Placeholder 2">
            <a:extLst>
              <a:ext uri="{FF2B5EF4-FFF2-40B4-BE49-F238E27FC236}">
                <a16:creationId xmlns:a16="http://schemas.microsoft.com/office/drawing/2014/main" id="{1647C3C9-B934-4253-9590-740D2765C0D5}"/>
              </a:ext>
            </a:extLst>
          </p:cNvPr>
          <p:cNvSpPr>
            <a:spLocks noGrp="1"/>
          </p:cNvSpPr>
          <p:nvPr>
            <p:ph idx="1"/>
          </p:nvPr>
        </p:nvSpPr>
        <p:spPr/>
        <p:txBody>
          <a:bodyPr/>
          <a:lstStyle/>
          <a:p>
            <a:r>
              <a:rPr lang="en-US" dirty="0"/>
              <a:t>The main part of bioelectricity is done </a:t>
            </a:r>
            <a:r>
              <a:rPr lang="en-US" dirty="0">
                <a:sym typeface="Wingdings" panose="05000000000000000000" pitchFamily="2" charset="2"/>
              </a:rPr>
              <a:t></a:t>
            </a:r>
            <a:endParaRPr lang="en-US" dirty="0"/>
          </a:p>
          <a:p>
            <a:pPr lvl="1">
              <a:spcBef>
                <a:spcPts val="0"/>
              </a:spcBef>
            </a:pPr>
            <a:r>
              <a:rPr lang="en-US" dirty="0"/>
              <a:t>But we haven’t built anything yet </a:t>
            </a:r>
            <a:r>
              <a:rPr lang="en-US" dirty="0">
                <a:sym typeface="Wingdings" panose="05000000000000000000" pitchFamily="2" charset="2"/>
              </a:rPr>
              <a:t></a:t>
            </a:r>
            <a:endParaRPr lang="en-US" dirty="0"/>
          </a:p>
          <a:p>
            <a:r>
              <a:rPr lang="en-US" dirty="0"/>
              <a:t>What’s coming next:</a:t>
            </a:r>
          </a:p>
          <a:p>
            <a:pPr lvl="1">
              <a:spcBef>
                <a:spcPts val="0"/>
              </a:spcBef>
            </a:pPr>
            <a:r>
              <a:rPr lang="en-US" dirty="0"/>
              <a:t>lab #1 (Skittles diffusion) was hopefully a bit of fun</a:t>
            </a:r>
          </a:p>
          <a:p>
            <a:pPr lvl="1">
              <a:spcBef>
                <a:spcPts val="0"/>
              </a:spcBef>
            </a:pPr>
            <a:r>
              <a:rPr lang="en-US" dirty="0"/>
              <a:t>lab #2 (simple </a:t>
            </a:r>
            <a:r>
              <a:rPr lang="en-US" dirty="0" err="1"/>
              <a:t>Bitsey</a:t>
            </a:r>
            <a:r>
              <a:rPr lang="en-US" dirty="0"/>
              <a:t>) solidifies what we’ve learned</a:t>
            </a:r>
          </a:p>
          <a:p>
            <a:pPr lvl="1">
              <a:spcBef>
                <a:spcPts val="0"/>
              </a:spcBef>
            </a:pPr>
            <a:r>
              <a:rPr lang="en-US" dirty="0"/>
              <a:t>add a few more details (QSS) and build a neuron</a:t>
            </a:r>
          </a:p>
          <a:p>
            <a:pPr lvl="1">
              <a:spcBef>
                <a:spcPts val="0"/>
              </a:spcBef>
            </a:pPr>
            <a:r>
              <a:rPr lang="en-US" dirty="0"/>
              <a:t>add one more detail (GJs) and build cardiomyocytes</a:t>
            </a:r>
          </a:p>
          <a:p>
            <a:pPr lvl="1">
              <a:spcBef>
                <a:spcPts val="0"/>
              </a:spcBef>
            </a:pPr>
            <a:r>
              <a:rPr lang="en-US" dirty="0"/>
              <a:t>build worms</a:t>
            </a:r>
          </a:p>
          <a:p>
            <a:r>
              <a:rPr lang="en-US" dirty="0"/>
              <a:t>But the hard part is done </a:t>
            </a:r>
            <a:r>
              <a:rPr lang="en-US" dirty="0">
                <a:sym typeface="Wingdings" panose="05000000000000000000" pitchFamily="2" charset="2"/>
              </a:rPr>
              <a:t></a:t>
            </a:r>
            <a:endParaRPr lang="en-US" dirty="0"/>
          </a:p>
          <a:p>
            <a:pPr marL="0" indent="0">
              <a:buNone/>
            </a:pPr>
            <a:br>
              <a:rPr lang="en-US" dirty="0"/>
            </a:br>
            <a:endParaRPr lang="en-US" dirty="0"/>
          </a:p>
        </p:txBody>
      </p:sp>
      <p:sp>
        <p:nvSpPr>
          <p:cNvPr id="4" name="Footer Placeholder 3">
            <a:extLst>
              <a:ext uri="{FF2B5EF4-FFF2-40B4-BE49-F238E27FC236}">
                <a16:creationId xmlns:a16="http://schemas.microsoft.com/office/drawing/2014/main" id="{81A74CF5-417C-4954-B599-67FD4447D08F}"/>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121425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1A356-34FD-4AF1-9BC5-EAA1BAE19CBD}"/>
              </a:ext>
            </a:extLst>
          </p:cNvPr>
          <p:cNvSpPr>
            <a:spLocks noGrp="1"/>
          </p:cNvSpPr>
          <p:nvPr>
            <p:ph type="title"/>
          </p:nvPr>
        </p:nvSpPr>
        <p:spPr/>
        <p:txBody>
          <a:bodyPr/>
          <a:lstStyle/>
          <a:p>
            <a:r>
              <a:rPr lang="en-US" dirty="0"/>
              <a:t>Mini quiz</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F149632-D874-4D6E-AB6F-B0D3B90BDC6C}"/>
                  </a:ext>
                </a:extLst>
              </p:cNvPr>
              <p:cNvSpPr>
                <a:spLocks noGrp="1"/>
              </p:cNvSpPr>
              <p:nvPr>
                <p:ph idx="1"/>
              </p:nvPr>
            </p:nvSpPr>
            <p:spPr>
              <a:xfrm>
                <a:off x="685800" y="1301496"/>
                <a:ext cx="8092440" cy="2632378"/>
              </a:xfrm>
            </p:spPr>
            <p:txBody>
              <a:bodyPr/>
              <a:lstStyle/>
              <a:p>
                <a:r>
                  <a:rPr lang="en-US" dirty="0"/>
                  <a:t>Can you explain the letters in the equation </a:t>
                </a:r>
                <a14:m>
                  <m:oMath xmlns:m="http://schemas.openxmlformats.org/officeDocument/2006/math">
                    <m:sSub>
                      <m:sSubPr>
                        <m:ctrlPr>
                          <a:rPr lang="en-US" sz="2800" i="1" smtClean="0">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𝑉</m:t>
                        </m:r>
                      </m:e>
                      <m:sub>
                        <m:r>
                          <a:rPr lang="en-US" sz="2800" i="1">
                            <a:latin typeface="Cambria Math" panose="02040503050406030204" pitchFamily="18" charset="0"/>
                            <a:ea typeface="Cambria Math" panose="02040503050406030204" pitchFamily="18" charset="0"/>
                          </a:rPr>
                          <m:t>𝑚𝑒𝑚</m:t>
                        </m:r>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𝑁𝑎</m:t>
                        </m:r>
                      </m:sub>
                    </m:sSub>
                    <m:r>
                      <a:rPr lang="en-US" sz="2800">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26</m:t>
                        </m:r>
                        <m:r>
                          <a:rPr lang="en-US" sz="2800" i="1">
                            <a:latin typeface="Cambria Math" panose="02040503050406030204" pitchFamily="18" charset="0"/>
                          </a:rPr>
                          <m:t>𝑚𝑉</m:t>
                        </m:r>
                      </m:num>
                      <m:den>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𝑍</m:t>
                            </m:r>
                          </m:e>
                          <m:sub>
                            <m:r>
                              <a:rPr lang="en-US" sz="2800" i="1">
                                <a:latin typeface="Cambria Math" panose="02040503050406030204" pitchFamily="18" charset="0"/>
                                <a:ea typeface="Cambria Math" panose="02040503050406030204" pitchFamily="18" charset="0"/>
                              </a:rPr>
                              <m:t>𝑁𝑎</m:t>
                            </m:r>
                          </m:sub>
                        </m:sSub>
                      </m:den>
                    </m:f>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rPr>
                      <m:t>𝑙𝑛</m:t>
                    </m:r>
                    <m:f>
                      <m:fPr>
                        <m:ctrlPr>
                          <a:rPr lang="en-US" sz="2800" i="1">
                            <a:latin typeface="Cambria Math" panose="02040503050406030204" pitchFamily="18" charset="0"/>
                          </a:rPr>
                        </m:ctrlPr>
                      </m:fPr>
                      <m:num>
                        <m:sSub>
                          <m:sSubPr>
                            <m:ctrlPr>
                              <a:rPr lang="en-US" sz="2800" i="1">
                                <a:latin typeface="Cambria Math" panose="02040503050406030204" pitchFamily="18" charset="0"/>
                              </a:rPr>
                            </m:ctrlPr>
                          </m:sSubPr>
                          <m:e>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𝑁𝑎</m:t>
                                </m:r>
                              </m:e>
                            </m:d>
                          </m:e>
                          <m:sub>
                            <m:r>
                              <a:rPr lang="en-US" sz="2800" i="1">
                                <a:latin typeface="Cambria Math" panose="02040503050406030204" pitchFamily="18" charset="0"/>
                              </a:rPr>
                              <m:t>𝑒𝑥𝑡</m:t>
                            </m:r>
                          </m:sub>
                        </m:sSub>
                      </m:num>
                      <m:den>
                        <m:sSub>
                          <m:sSubPr>
                            <m:ctrlPr>
                              <a:rPr lang="en-US" sz="2800" i="1">
                                <a:latin typeface="Cambria Math" panose="02040503050406030204" pitchFamily="18" charset="0"/>
                              </a:rPr>
                            </m:ctrlPr>
                          </m:sSubPr>
                          <m:e>
                            <m:d>
                              <m:dPr>
                                <m:begChr m:val="["/>
                                <m:endChr m:val="]"/>
                                <m:ctrlPr>
                                  <a:rPr lang="en-US" sz="2800" i="1">
                                    <a:latin typeface="Cambria Math" panose="02040503050406030204" pitchFamily="18" charset="0"/>
                                  </a:rPr>
                                </m:ctrlPr>
                              </m:dPr>
                              <m:e>
                                <m:r>
                                  <a:rPr lang="en-US" sz="2800" i="1">
                                    <a:latin typeface="Cambria Math" panose="02040503050406030204" pitchFamily="18" charset="0"/>
                                  </a:rPr>
                                  <m:t>𝑁𝑎</m:t>
                                </m:r>
                              </m:e>
                            </m:d>
                          </m:e>
                          <m:sub>
                            <m:r>
                              <a:rPr lang="en-US" sz="2800" i="1">
                                <a:latin typeface="Cambria Math" panose="02040503050406030204" pitchFamily="18" charset="0"/>
                              </a:rPr>
                              <m:t>𝑖𝑛𝑡</m:t>
                            </m:r>
                          </m:sub>
                        </m:sSub>
                      </m:den>
                    </m:f>
                  </m:oMath>
                </a14:m>
                <a:r>
                  <a:rPr lang="en-US" dirty="0"/>
                  <a:t>?</a:t>
                </a:r>
              </a:p>
              <a:p>
                <a:r>
                  <a:rPr lang="en-US" dirty="0"/>
                  <a:t>Why doesn’t the Nernst equation work for Na or K in a cell?</a:t>
                </a:r>
              </a:p>
              <a:p>
                <a:r>
                  <a:rPr lang="en-US" dirty="0"/>
                  <a:t>Can you explain the pieces of the model below?</a:t>
                </a:r>
              </a:p>
              <a:p>
                <a:endParaRPr lang="en-US" dirty="0"/>
              </a:p>
            </p:txBody>
          </p:sp>
        </mc:Choice>
        <mc:Fallback xmlns="">
          <p:sp>
            <p:nvSpPr>
              <p:cNvPr id="3" name="Content Placeholder 2">
                <a:extLst>
                  <a:ext uri="{FF2B5EF4-FFF2-40B4-BE49-F238E27FC236}">
                    <a16:creationId xmlns:a16="http://schemas.microsoft.com/office/drawing/2014/main" id="{FF149632-D874-4D6E-AB6F-B0D3B90BDC6C}"/>
                  </a:ext>
                </a:extLst>
              </p:cNvPr>
              <p:cNvSpPr>
                <a:spLocks noGrp="1" noRot="1" noChangeAspect="1" noMove="1" noResize="1" noEditPoints="1" noAdjustHandles="1" noChangeArrowheads="1" noChangeShapeType="1" noTextEdit="1"/>
              </p:cNvSpPr>
              <p:nvPr>
                <p:ph idx="1"/>
              </p:nvPr>
            </p:nvSpPr>
            <p:spPr>
              <a:xfrm>
                <a:off x="685800" y="1301496"/>
                <a:ext cx="8092440" cy="2632378"/>
              </a:xfrm>
              <a:blipFill>
                <a:blip r:embed="rId2"/>
                <a:stretch>
                  <a:fillRect l="-1356" t="-2552" b="-765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223C6632-8A18-4427-9E08-C9F465B82E2C}"/>
              </a:ext>
            </a:extLst>
          </p:cNvPr>
          <p:cNvSpPr>
            <a:spLocks noGrp="1"/>
          </p:cNvSpPr>
          <p:nvPr>
            <p:ph type="ftr" sz="quarter" idx="11"/>
          </p:nvPr>
        </p:nvSpPr>
        <p:spPr/>
        <p:txBody>
          <a:bodyPr/>
          <a:lstStyle/>
          <a:p>
            <a:pPr>
              <a:defRPr/>
            </a:pPr>
            <a:r>
              <a:rPr lang="en-US"/>
              <a:t>EE 123 Joel Grodstein</a:t>
            </a:r>
            <a:endParaRPr lang="en-US" dirty="0"/>
          </a:p>
        </p:txBody>
      </p:sp>
      <p:grpSp>
        <p:nvGrpSpPr>
          <p:cNvPr id="64" name="Group 63">
            <a:extLst>
              <a:ext uri="{FF2B5EF4-FFF2-40B4-BE49-F238E27FC236}">
                <a16:creationId xmlns:a16="http://schemas.microsoft.com/office/drawing/2014/main" id="{E7750230-F6E4-455E-93DA-25188E55FEB1}"/>
              </a:ext>
            </a:extLst>
          </p:cNvPr>
          <p:cNvGrpSpPr/>
          <p:nvPr/>
        </p:nvGrpSpPr>
        <p:grpSpPr>
          <a:xfrm>
            <a:off x="4330894" y="4495598"/>
            <a:ext cx="4362858" cy="2005426"/>
            <a:chOff x="4330894" y="4495598"/>
            <a:chExt cx="4362858" cy="2005426"/>
          </a:xfrm>
        </p:grpSpPr>
        <p:cxnSp>
          <p:nvCxnSpPr>
            <p:cNvPr id="8" name="Straight Connector 7">
              <a:extLst>
                <a:ext uri="{FF2B5EF4-FFF2-40B4-BE49-F238E27FC236}">
                  <a16:creationId xmlns:a16="http://schemas.microsoft.com/office/drawing/2014/main" id="{8D1B8883-767D-411D-9ED0-8DFCBC0139F8}"/>
                </a:ext>
              </a:extLst>
            </p:cNvPr>
            <p:cNvCxnSpPr>
              <a:cxnSpLocks/>
            </p:cNvCxnSpPr>
            <p:nvPr/>
          </p:nvCxnSpPr>
          <p:spPr>
            <a:xfrm>
              <a:off x="4965887" y="4504067"/>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2131ABC6-D77C-4D69-A19C-6765EC23C90D}"/>
                </a:ext>
              </a:extLst>
            </p:cNvPr>
            <p:cNvSpPr/>
            <p:nvPr/>
          </p:nvSpPr>
          <p:spPr>
            <a:xfrm>
              <a:off x="4821964" y="4918933"/>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4B0F0E27-3217-4E7C-8C14-72A8BF1BC8AF}"/>
                </a:ext>
              </a:extLst>
            </p:cNvPr>
            <p:cNvCxnSpPr>
              <a:cxnSpLocks/>
            </p:cNvCxnSpPr>
            <p:nvPr/>
          </p:nvCxnSpPr>
          <p:spPr>
            <a:xfrm>
              <a:off x="4657565" y="6095796"/>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A37C992E-4A0A-4ADC-9A18-0A7F4ECFEB8C}"/>
                </a:ext>
              </a:extLst>
            </p:cNvPr>
            <p:cNvGrpSpPr/>
            <p:nvPr/>
          </p:nvGrpSpPr>
          <p:grpSpPr>
            <a:xfrm>
              <a:off x="5397693" y="5643597"/>
              <a:ext cx="926979" cy="377814"/>
              <a:chOff x="5892800" y="3496733"/>
              <a:chExt cx="852363" cy="346805"/>
            </a:xfrm>
          </p:grpSpPr>
          <p:cxnSp>
            <p:nvCxnSpPr>
              <p:cNvPr id="61" name="Straight Connector 60">
                <a:extLst>
                  <a:ext uri="{FF2B5EF4-FFF2-40B4-BE49-F238E27FC236}">
                    <a16:creationId xmlns:a16="http://schemas.microsoft.com/office/drawing/2014/main" id="{98B87A73-F99A-404C-B2BC-10800A478363}"/>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5E4276B-2913-4F34-8CF9-222FA85C35C9}"/>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4E62DC3C-27BF-4812-AA7C-D43AC55AC2FF}"/>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12" name="Group 11">
              <a:extLst>
                <a:ext uri="{FF2B5EF4-FFF2-40B4-BE49-F238E27FC236}">
                  <a16:creationId xmlns:a16="http://schemas.microsoft.com/office/drawing/2014/main" id="{EBC588CC-5642-480D-A9B1-5AC3E5653054}"/>
                </a:ext>
              </a:extLst>
            </p:cNvPr>
            <p:cNvGrpSpPr/>
            <p:nvPr/>
          </p:nvGrpSpPr>
          <p:grpSpPr>
            <a:xfrm>
              <a:off x="6625359" y="5621664"/>
              <a:ext cx="975758" cy="336266"/>
              <a:chOff x="5892800" y="3496733"/>
              <a:chExt cx="975758" cy="336266"/>
            </a:xfrm>
          </p:grpSpPr>
          <p:cxnSp>
            <p:nvCxnSpPr>
              <p:cNvPr id="58" name="Straight Connector 57">
                <a:extLst>
                  <a:ext uri="{FF2B5EF4-FFF2-40B4-BE49-F238E27FC236}">
                    <a16:creationId xmlns:a16="http://schemas.microsoft.com/office/drawing/2014/main" id="{F67438FC-0AE9-4DBA-B34C-62A790E59D0F}"/>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E164AC3-709A-4F34-87B9-46BE3787856C}"/>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40FA41-8990-4448-8DC7-A68DF49C5225}"/>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13" name="Group 12">
              <a:extLst>
                <a:ext uri="{FF2B5EF4-FFF2-40B4-BE49-F238E27FC236}">
                  <a16:creationId xmlns:a16="http://schemas.microsoft.com/office/drawing/2014/main" id="{6FB33E8A-F95B-4D83-9107-BE571ECF15C2}"/>
                </a:ext>
              </a:extLst>
            </p:cNvPr>
            <p:cNvGrpSpPr/>
            <p:nvPr/>
          </p:nvGrpSpPr>
          <p:grpSpPr>
            <a:xfrm>
              <a:off x="7717558" y="5621664"/>
              <a:ext cx="975758" cy="361666"/>
              <a:chOff x="5892800" y="3496733"/>
              <a:chExt cx="975758" cy="361666"/>
            </a:xfrm>
          </p:grpSpPr>
          <p:cxnSp>
            <p:nvCxnSpPr>
              <p:cNvPr id="55" name="Straight Connector 54">
                <a:extLst>
                  <a:ext uri="{FF2B5EF4-FFF2-40B4-BE49-F238E27FC236}">
                    <a16:creationId xmlns:a16="http://schemas.microsoft.com/office/drawing/2014/main" id="{F2CFB15D-27A0-417E-B175-50A208D6BFF1}"/>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D499131-0B2F-4DD2-B06C-F041EC1E641A}"/>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5C7E198-6D53-42D5-B77C-9B17D44C0569}"/>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14" name="Straight Connector 13">
              <a:extLst>
                <a:ext uri="{FF2B5EF4-FFF2-40B4-BE49-F238E27FC236}">
                  <a16:creationId xmlns:a16="http://schemas.microsoft.com/office/drawing/2014/main" id="{12DC7107-7981-4221-A948-F4DA5EE4CC9A}"/>
                </a:ext>
              </a:extLst>
            </p:cNvPr>
            <p:cNvCxnSpPr>
              <a:cxnSpLocks/>
            </p:cNvCxnSpPr>
            <p:nvPr/>
          </p:nvCxnSpPr>
          <p:spPr>
            <a:xfrm>
              <a:off x="5634762" y="5723265"/>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77F6BD-3E51-4092-83AB-480FD89EC0C5}"/>
                </a:ext>
              </a:extLst>
            </p:cNvPr>
            <p:cNvCxnSpPr>
              <a:cxnSpLocks/>
            </p:cNvCxnSpPr>
            <p:nvPr/>
          </p:nvCxnSpPr>
          <p:spPr>
            <a:xfrm>
              <a:off x="6853964" y="5731726"/>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B0CE11F-673D-4E6E-8806-666CDDD3B199}"/>
                </a:ext>
              </a:extLst>
            </p:cNvPr>
            <p:cNvCxnSpPr>
              <a:cxnSpLocks/>
            </p:cNvCxnSpPr>
            <p:nvPr/>
          </p:nvCxnSpPr>
          <p:spPr>
            <a:xfrm>
              <a:off x="7954629" y="5731731"/>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59D79E8E-8C91-49EE-8AF2-5EC98897D3AE}"/>
                </a:ext>
              </a:extLst>
            </p:cNvPr>
            <p:cNvGrpSpPr/>
            <p:nvPr/>
          </p:nvGrpSpPr>
          <p:grpSpPr>
            <a:xfrm>
              <a:off x="5262227" y="4741132"/>
              <a:ext cx="381000" cy="685800"/>
              <a:chOff x="5562600" y="3429000"/>
              <a:chExt cx="381000" cy="685800"/>
            </a:xfrm>
          </p:grpSpPr>
          <p:cxnSp>
            <p:nvCxnSpPr>
              <p:cNvPr id="50" name="Straight Connector 49">
                <a:extLst>
                  <a:ext uri="{FF2B5EF4-FFF2-40B4-BE49-F238E27FC236}">
                    <a16:creationId xmlns:a16="http://schemas.microsoft.com/office/drawing/2014/main" id="{6BE8E9A2-F1B3-4B48-AE02-40197FE2D67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65DE95A-B5F0-40CF-849A-435BA2422EA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5430040-CA5A-48E6-89D6-69CAA24943D1}"/>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FB41010-1C5D-42CE-8AC2-F4115E93BCA8}"/>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3394D43-337F-4AC2-8BB1-E0C6477660E1}"/>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a:extLst>
                <a:ext uri="{FF2B5EF4-FFF2-40B4-BE49-F238E27FC236}">
                  <a16:creationId xmlns:a16="http://schemas.microsoft.com/office/drawing/2014/main" id="{94D10C01-9A5C-48EA-B970-1F1A6B09A593}"/>
                </a:ext>
              </a:extLst>
            </p:cNvPr>
            <p:cNvCxnSpPr>
              <a:cxnSpLocks/>
            </p:cNvCxnSpPr>
            <p:nvPr/>
          </p:nvCxnSpPr>
          <p:spPr>
            <a:xfrm>
              <a:off x="5634760" y="5410000"/>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942DFFC0-D4AF-4DCD-861C-719EE180FE6E}"/>
                </a:ext>
              </a:extLst>
            </p:cNvPr>
            <p:cNvGrpSpPr/>
            <p:nvPr/>
          </p:nvGrpSpPr>
          <p:grpSpPr>
            <a:xfrm>
              <a:off x="6464493" y="4741130"/>
              <a:ext cx="381000" cy="685800"/>
              <a:chOff x="5562600" y="3429000"/>
              <a:chExt cx="381000" cy="685800"/>
            </a:xfrm>
          </p:grpSpPr>
          <p:cxnSp>
            <p:nvCxnSpPr>
              <p:cNvPr id="45" name="Straight Connector 44">
                <a:extLst>
                  <a:ext uri="{FF2B5EF4-FFF2-40B4-BE49-F238E27FC236}">
                    <a16:creationId xmlns:a16="http://schemas.microsoft.com/office/drawing/2014/main" id="{E2EDD93B-7D04-44D6-8118-FB8EEC554E37}"/>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385B77D-3B51-465C-BB4E-33507E409A74}"/>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2BE83D6-0E12-440F-9F89-011E516EE74C}"/>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A3A0A80-0D9C-4DEC-81A4-1DEC3011FDB5}"/>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1DE5D78-1A3A-4624-8226-F3E622718EE9}"/>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12E75248-7EA2-4CB7-B15C-FB1FED5DFDAD}"/>
                </a:ext>
              </a:extLst>
            </p:cNvPr>
            <p:cNvCxnSpPr>
              <a:cxnSpLocks/>
            </p:cNvCxnSpPr>
            <p:nvPr/>
          </p:nvCxnSpPr>
          <p:spPr>
            <a:xfrm>
              <a:off x="6837026" y="5409998"/>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BDF16DC1-87D0-4728-B210-0FC621FE9BC8}"/>
                </a:ext>
              </a:extLst>
            </p:cNvPr>
            <p:cNvGrpSpPr/>
            <p:nvPr/>
          </p:nvGrpSpPr>
          <p:grpSpPr>
            <a:xfrm>
              <a:off x="7582097" y="4741127"/>
              <a:ext cx="381000" cy="685800"/>
              <a:chOff x="5562600" y="3429000"/>
              <a:chExt cx="381000" cy="685800"/>
            </a:xfrm>
          </p:grpSpPr>
          <p:cxnSp>
            <p:nvCxnSpPr>
              <p:cNvPr id="40" name="Straight Connector 39">
                <a:extLst>
                  <a:ext uri="{FF2B5EF4-FFF2-40B4-BE49-F238E27FC236}">
                    <a16:creationId xmlns:a16="http://schemas.microsoft.com/office/drawing/2014/main" id="{304FDBF1-96C6-46F0-B42B-2BAFF953CD40}"/>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52776A2-2D35-4915-A57B-3C0406CC4158}"/>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00A2266-8666-4CA9-BE54-2AB2B630A692}"/>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5E3EF58-4690-4D4A-93D9-28F7C43D1A44}"/>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CF3616D-8B19-4295-96AC-25D63D299360}"/>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2" name="Straight Connector 21">
              <a:extLst>
                <a:ext uri="{FF2B5EF4-FFF2-40B4-BE49-F238E27FC236}">
                  <a16:creationId xmlns:a16="http://schemas.microsoft.com/office/drawing/2014/main" id="{07EDD2B8-95F7-4C19-9577-3EA4E60E8889}"/>
                </a:ext>
              </a:extLst>
            </p:cNvPr>
            <p:cNvCxnSpPr>
              <a:cxnSpLocks/>
            </p:cNvCxnSpPr>
            <p:nvPr/>
          </p:nvCxnSpPr>
          <p:spPr>
            <a:xfrm>
              <a:off x="7954630" y="54099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4D53136-6280-48D3-B185-46D92D96D213}"/>
                </a:ext>
              </a:extLst>
            </p:cNvPr>
            <p:cNvCxnSpPr>
              <a:cxnSpLocks/>
            </p:cNvCxnSpPr>
            <p:nvPr/>
          </p:nvCxnSpPr>
          <p:spPr>
            <a:xfrm>
              <a:off x="4649098" y="4520997"/>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D081931-5C18-4B36-9140-19F4C2DE15F6}"/>
                </a:ext>
              </a:extLst>
            </p:cNvPr>
            <p:cNvCxnSpPr>
              <a:cxnSpLocks/>
            </p:cNvCxnSpPr>
            <p:nvPr/>
          </p:nvCxnSpPr>
          <p:spPr>
            <a:xfrm>
              <a:off x="5431555" y="4529468"/>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96540B6-1A36-4F8E-A7D7-7137E9B1102C}"/>
                </a:ext>
              </a:extLst>
            </p:cNvPr>
            <p:cNvCxnSpPr>
              <a:cxnSpLocks/>
            </p:cNvCxnSpPr>
            <p:nvPr/>
          </p:nvCxnSpPr>
          <p:spPr>
            <a:xfrm>
              <a:off x="6633821" y="4546398"/>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564527A-62D2-4D78-8F29-8775A34E6BFD}"/>
                </a:ext>
              </a:extLst>
            </p:cNvPr>
            <p:cNvCxnSpPr>
              <a:cxnSpLocks/>
            </p:cNvCxnSpPr>
            <p:nvPr/>
          </p:nvCxnSpPr>
          <p:spPr>
            <a:xfrm>
              <a:off x="7742954" y="453793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800E5E3D-0336-4414-84BA-BD0084EC475A}"/>
                </a:ext>
              </a:extLst>
            </p:cNvPr>
            <p:cNvSpPr txBox="1"/>
            <p:nvPr/>
          </p:nvSpPr>
          <p:spPr>
            <a:xfrm>
              <a:off x="5485733" y="6039359"/>
              <a:ext cx="795866" cy="461665"/>
            </a:xfrm>
            <a:prstGeom prst="rect">
              <a:avLst/>
            </a:prstGeom>
            <a:noFill/>
          </p:spPr>
          <p:txBody>
            <a:bodyPr wrap="square" rtlCol="0">
              <a:spAutoFit/>
            </a:bodyPr>
            <a:lstStyle/>
            <a:p>
              <a:r>
                <a:rPr lang="en-US" dirty="0"/>
                <a:t>ECF</a:t>
              </a:r>
            </a:p>
          </p:txBody>
        </p:sp>
        <p:sp>
          <p:nvSpPr>
            <p:cNvPr id="28" name="TextBox 27">
              <a:extLst>
                <a:ext uri="{FF2B5EF4-FFF2-40B4-BE49-F238E27FC236}">
                  <a16:creationId xmlns:a16="http://schemas.microsoft.com/office/drawing/2014/main" id="{4149B66B-45D9-4675-9F64-0324D38C32EE}"/>
                </a:ext>
              </a:extLst>
            </p:cNvPr>
            <p:cNvSpPr txBox="1"/>
            <p:nvPr/>
          </p:nvSpPr>
          <p:spPr>
            <a:xfrm>
              <a:off x="5634757" y="4817330"/>
              <a:ext cx="384721" cy="307777"/>
            </a:xfrm>
            <a:prstGeom prst="rect">
              <a:avLst/>
            </a:prstGeom>
            <a:noFill/>
          </p:spPr>
          <p:txBody>
            <a:bodyPr wrap="none" lIns="0" tIns="0" rIns="0" bIns="0" rtlCol="0">
              <a:spAutoFit/>
            </a:bodyPr>
            <a:lstStyle/>
            <a:p>
              <a:r>
                <a:rPr lang="en-US" sz="2000" i="1" dirty="0" err="1"/>
                <a:t>G</a:t>
              </a:r>
              <a:r>
                <a:rPr lang="en-US" sz="2000" baseline="-25000" dirty="0" err="1"/>
                <a:t>Na</a:t>
              </a:r>
              <a:endParaRPr lang="en-US" sz="2000" dirty="0"/>
            </a:p>
          </p:txBody>
        </p:sp>
        <p:sp>
          <p:nvSpPr>
            <p:cNvPr id="29" name="TextBox 28">
              <a:extLst>
                <a:ext uri="{FF2B5EF4-FFF2-40B4-BE49-F238E27FC236}">
                  <a16:creationId xmlns:a16="http://schemas.microsoft.com/office/drawing/2014/main" id="{A549EA85-E341-437E-9229-6DE8693240CE}"/>
                </a:ext>
              </a:extLst>
            </p:cNvPr>
            <p:cNvSpPr txBox="1"/>
            <p:nvPr/>
          </p:nvSpPr>
          <p:spPr>
            <a:xfrm>
              <a:off x="6786224" y="4800396"/>
              <a:ext cx="309380" cy="307777"/>
            </a:xfrm>
            <a:prstGeom prst="rect">
              <a:avLst/>
            </a:prstGeom>
            <a:noFill/>
          </p:spPr>
          <p:txBody>
            <a:bodyPr wrap="none" lIns="0" tIns="0" rIns="0" bIns="0" rtlCol="0">
              <a:spAutoFit/>
            </a:bodyPr>
            <a:lstStyle/>
            <a:p>
              <a:r>
                <a:rPr lang="en-US" sz="2000" i="1" dirty="0"/>
                <a:t>G</a:t>
              </a:r>
              <a:r>
                <a:rPr lang="en-US" sz="2000" baseline="-25000" dirty="0"/>
                <a:t>K</a:t>
              </a:r>
              <a:endParaRPr lang="en-US" sz="2000" dirty="0"/>
            </a:p>
          </p:txBody>
        </p:sp>
        <p:sp>
          <p:nvSpPr>
            <p:cNvPr id="30" name="TextBox 29">
              <a:extLst>
                <a:ext uri="{FF2B5EF4-FFF2-40B4-BE49-F238E27FC236}">
                  <a16:creationId xmlns:a16="http://schemas.microsoft.com/office/drawing/2014/main" id="{34FAC8DE-8D3B-4D68-8BC1-505BE5850E63}"/>
                </a:ext>
              </a:extLst>
            </p:cNvPr>
            <p:cNvSpPr txBox="1"/>
            <p:nvPr/>
          </p:nvSpPr>
          <p:spPr>
            <a:xfrm>
              <a:off x="7971557" y="4817330"/>
              <a:ext cx="347852" cy="307777"/>
            </a:xfrm>
            <a:prstGeom prst="rect">
              <a:avLst/>
            </a:prstGeom>
            <a:noFill/>
          </p:spPr>
          <p:txBody>
            <a:bodyPr wrap="none" lIns="0" tIns="0" rIns="0" bIns="0" rtlCol="0">
              <a:spAutoFit/>
            </a:bodyPr>
            <a:lstStyle/>
            <a:p>
              <a:r>
                <a:rPr lang="en-US" sz="2000" i="1" dirty="0" err="1"/>
                <a:t>G</a:t>
              </a:r>
              <a:r>
                <a:rPr lang="en-US" sz="2000" baseline="-25000" dirty="0" err="1"/>
                <a:t>Cl</a:t>
              </a:r>
              <a:endParaRPr lang="en-US" sz="2000" dirty="0"/>
            </a:p>
          </p:txBody>
        </p:sp>
        <p:cxnSp>
          <p:nvCxnSpPr>
            <p:cNvPr id="31" name="Straight Arrow Connector 30">
              <a:extLst>
                <a:ext uri="{FF2B5EF4-FFF2-40B4-BE49-F238E27FC236}">
                  <a16:creationId xmlns:a16="http://schemas.microsoft.com/office/drawing/2014/main" id="{13C55D01-9988-405D-8040-E2EBBE0B44A1}"/>
                </a:ext>
              </a:extLst>
            </p:cNvPr>
            <p:cNvCxnSpPr>
              <a:cxnSpLocks/>
            </p:cNvCxnSpPr>
            <p:nvPr/>
          </p:nvCxnSpPr>
          <p:spPr>
            <a:xfrm>
              <a:off x="4961664" y="5105200"/>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B2999C2-2509-436D-82F3-D0DB87C6C513}"/>
                </a:ext>
              </a:extLst>
            </p:cNvPr>
            <p:cNvCxnSpPr>
              <a:cxnSpLocks/>
            </p:cNvCxnSpPr>
            <p:nvPr/>
          </p:nvCxnSpPr>
          <p:spPr>
            <a:xfrm>
              <a:off x="4652621" y="4495598"/>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69450330-4B64-4B89-97BC-E0BBC621A022}"/>
                </a:ext>
              </a:extLst>
            </p:cNvPr>
            <p:cNvSpPr/>
            <p:nvPr/>
          </p:nvSpPr>
          <p:spPr>
            <a:xfrm>
              <a:off x="4508698" y="4910464"/>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CE8F0AD7-CA3A-4BA4-940F-84B52C0A2944}"/>
                </a:ext>
              </a:extLst>
            </p:cNvPr>
            <p:cNvCxnSpPr>
              <a:cxnSpLocks/>
            </p:cNvCxnSpPr>
            <p:nvPr/>
          </p:nvCxnSpPr>
          <p:spPr>
            <a:xfrm>
              <a:off x="4648398" y="5096731"/>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D6B9FCEB-CBB5-44E8-81F1-B17F5136DDFF}"/>
                </a:ext>
              </a:extLst>
            </p:cNvPr>
            <p:cNvSpPr txBox="1"/>
            <p:nvPr/>
          </p:nvSpPr>
          <p:spPr>
            <a:xfrm>
              <a:off x="4330894" y="4571794"/>
              <a:ext cx="269304" cy="307777"/>
            </a:xfrm>
            <a:prstGeom prst="rect">
              <a:avLst/>
            </a:prstGeom>
            <a:noFill/>
          </p:spPr>
          <p:txBody>
            <a:bodyPr wrap="none" lIns="0" tIns="0" rIns="0" bIns="0" rtlCol="0">
              <a:spAutoFit/>
            </a:bodyPr>
            <a:lstStyle/>
            <a:p>
              <a:r>
                <a:rPr lang="en-US" sz="2000" dirty="0" err="1"/>
                <a:t>j</a:t>
              </a:r>
              <a:r>
                <a:rPr lang="en-US" sz="2000" baseline="-25000" dirty="0" err="1"/>
                <a:t>Na</a:t>
              </a:r>
              <a:endParaRPr lang="en-US" sz="2000" dirty="0"/>
            </a:p>
          </p:txBody>
        </p:sp>
        <p:sp>
          <p:nvSpPr>
            <p:cNvPr id="36" name="TextBox 35">
              <a:extLst>
                <a:ext uri="{FF2B5EF4-FFF2-40B4-BE49-F238E27FC236}">
                  <a16:creationId xmlns:a16="http://schemas.microsoft.com/office/drawing/2014/main" id="{1D34A1D7-780F-487A-900A-F298DFB57AD4}"/>
                </a:ext>
              </a:extLst>
            </p:cNvPr>
            <p:cNvSpPr txBox="1"/>
            <p:nvPr/>
          </p:nvSpPr>
          <p:spPr>
            <a:xfrm>
              <a:off x="5019516" y="4563329"/>
              <a:ext cx="193964" cy="307777"/>
            </a:xfrm>
            <a:prstGeom prst="rect">
              <a:avLst/>
            </a:prstGeom>
            <a:noFill/>
          </p:spPr>
          <p:txBody>
            <a:bodyPr wrap="none" lIns="0" tIns="0" rIns="0" bIns="0" rtlCol="0">
              <a:spAutoFit/>
            </a:bodyPr>
            <a:lstStyle/>
            <a:p>
              <a:r>
                <a:rPr lang="en-US" sz="2000" dirty="0" err="1"/>
                <a:t>j</a:t>
              </a:r>
              <a:r>
                <a:rPr lang="en-US" sz="2000" baseline="-25000" dirty="0" err="1"/>
                <a:t>K</a:t>
              </a:r>
              <a:endParaRPr lang="en-US" sz="2000" dirty="0"/>
            </a:p>
          </p:txBody>
        </p:sp>
        <mc:AlternateContent xmlns:mc="http://schemas.openxmlformats.org/markup-compatibility/2006" xmlns:a14="http://schemas.microsoft.com/office/drawing/2010/main">
          <mc:Choice Requires="a14">
            <p:sp>
              <p:nvSpPr>
                <p:cNvPr id="37" name="Rectangle 36">
                  <a:extLst>
                    <a:ext uri="{FF2B5EF4-FFF2-40B4-BE49-F238E27FC236}">
                      <a16:creationId xmlns:a16="http://schemas.microsoft.com/office/drawing/2014/main" id="{E24DB214-0615-4BD0-9A2B-DAB413B7289F}"/>
                    </a:ext>
                  </a:extLst>
                </p:cNvPr>
                <p:cNvSpPr/>
                <p:nvPr/>
              </p:nvSpPr>
              <p:spPr>
                <a:xfrm>
                  <a:off x="5819482" y="5399347"/>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xmlns="">
            <p:sp>
              <p:nvSpPr>
                <p:cNvPr id="37" name="Rectangle 36">
                  <a:extLst>
                    <a:ext uri="{FF2B5EF4-FFF2-40B4-BE49-F238E27FC236}">
                      <a16:creationId xmlns:a16="http://schemas.microsoft.com/office/drawing/2014/main" id="{E24DB214-0615-4BD0-9A2B-DAB413B7289F}"/>
                    </a:ext>
                  </a:extLst>
                </p:cNvPr>
                <p:cNvSpPr>
                  <a:spLocks noRot="1" noChangeAspect="1" noMove="1" noResize="1" noEditPoints="1" noAdjustHandles="1" noChangeArrowheads="1" noChangeShapeType="1" noTextEdit="1"/>
                </p:cNvSpPr>
                <p:nvPr/>
              </p:nvSpPr>
              <p:spPr>
                <a:xfrm>
                  <a:off x="5819482" y="5399347"/>
                  <a:ext cx="479991" cy="406201"/>
                </a:xfrm>
                <a:prstGeom prst="rect">
                  <a:avLst/>
                </a:prstGeom>
                <a:blipFill>
                  <a:blip r:embed="rId3"/>
                  <a:stretch>
                    <a:fillRect r="-11538" b="-45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6704CF0A-3CB5-4866-BBFE-3FE4F0B3B986}"/>
                    </a:ext>
                  </a:extLst>
                </p:cNvPr>
                <p:cNvSpPr/>
                <p:nvPr/>
              </p:nvSpPr>
              <p:spPr>
                <a:xfrm>
                  <a:off x="7076756" y="5374748"/>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xmlns="">
            <p:sp>
              <p:nvSpPr>
                <p:cNvPr id="38" name="Rectangle 37">
                  <a:extLst>
                    <a:ext uri="{FF2B5EF4-FFF2-40B4-BE49-F238E27FC236}">
                      <a16:creationId xmlns:a16="http://schemas.microsoft.com/office/drawing/2014/main" id="{6704CF0A-3CB5-4866-BBFE-3FE4F0B3B986}"/>
                    </a:ext>
                  </a:extLst>
                </p:cNvPr>
                <p:cNvSpPr>
                  <a:spLocks noRot="1" noChangeAspect="1" noMove="1" noResize="1" noEditPoints="1" noAdjustHandles="1" noChangeArrowheads="1" noChangeShapeType="1" noTextEdit="1"/>
                </p:cNvSpPr>
                <p:nvPr/>
              </p:nvSpPr>
              <p:spPr>
                <a:xfrm>
                  <a:off x="7076756" y="5374748"/>
                  <a:ext cx="479991" cy="404598"/>
                </a:xfrm>
                <a:prstGeom prst="rect">
                  <a:avLst/>
                </a:prstGeom>
                <a:blipFill>
                  <a:blip r:embed="rId4"/>
                  <a:stretch>
                    <a:fillRect b="-45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Rectangle 38">
                  <a:extLst>
                    <a:ext uri="{FF2B5EF4-FFF2-40B4-BE49-F238E27FC236}">
                      <a16:creationId xmlns:a16="http://schemas.microsoft.com/office/drawing/2014/main" id="{30AE5355-9770-4C6B-A8C0-D94FECE29B20}"/>
                    </a:ext>
                  </a:extLst>
                </p:cNvPr>
                <p:cNvSpPr/>
                <p:nvPr/>
              </p:nvSpPr>
              <p:spPr>
                <a:xfrm>
                  <a:off x="8213761" y="5350587"/>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xmlns="">
            <p:sp>
              <p:nvSpPr>
                <p:cNvPr id="39" name="Rectangle 38">
                  <a:extLst>
                    <a:ext uri="{FF2B5EF4-FFF2-40B4-BE49-F238E27FC236}">
                      <a16:creationId xmlns:a16="http://schemas.microsoft.com/office/drawing/2014/main" id="{30AE5355-9770-4C6B-A8C0-D94FECE29B20}"/>
                    </a:ext>
                  </a:extLst>
                </p:cNvPr>
                <p:cNvSpPr>
                  <a:spLocks noRot="1" noChangeAspect="1" noMove="1" noResize="1" noEditPoints="1" noAdjustHandles="1" noChangeArrowheads="1" noChangeShapeType="1" noTextEdit="1"/>
                </p:cNvSpPr>
                <p:nvPr/>
              </p:nvSpPr>
              <p:spPr>
                <a:xfrm>
                  <a:off x="8213761" y="5350587"/>
                  <a:ext cx="479991" cy="412870"/>
                </a:xfrm>
                <a:prstGeom prst="rect">
                  <a:avLst/>
                </a:prstGeom>
                <a:blipFill>
                  <a:blip r:embed="rId5"/>
                  <a:stretch>
                    <a:fillRect b="-4478"/>
                  </a:stretch>
                </a:blipFill>
              </p:spPr>
              <p:txBody>
                <a:bodyPr/>
                <a:lstStyle/>
                <a:p>
                  <a:r>
                    <a:rPr lang="en-US">
                      <a:noFill/>
                    </a:rPr>
                    <a:t> </a:t>
                  </a:r>
                </a:p>
              </p:txBody>
            </p:sp>
          </mc:Fallback>
        </mc:AlternateContent>
      </p:grpSp>
    </p:spTree>
    <p:extLst>
      <p:ext uri="{BB962C8B-B14F-4D97-AF65-F5344CB8AC3E}">
        <p14:creationId xmlns:p14="http://schemas.microsoft.com/office/powerpoint/2010/main" val="41969812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4C5AC-683F-47C2-8E14-A098ABE4E2E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21A0541F-977B-446A-BA08-D8FBCF6E0CF4}"/>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3DB48489-F658-4C03-BAFD-083A84F95762}"/>
              </a:ext>
            </a:extLst>
          </p:cNvPr>
          <p:cNvSpPr>
            <a:spLocks noGrp="1"/>
          </p:cNvSpPr>
          <p:nvPr>
            <p:ph type="ftr" sz="quarter" idx="11"/>
          </p:nvPr>
        </p:nvSpPr>
        <p:spPr/>
        <p:txBody>
          <a:bodyPr/>
          <a:lstStyle/>
          <a:p>
            <a:pPr>
              <a:defRPr/>
            </a:pPr>
            <a:r>
              <a:rPr lang="en-US"/>
              <a:t>EE 123 Joel Grodstein</a:t>
            </a:r>
            <a:endParaRPr lang="en-US" dirty="0"/>
          </a:p>
        </p:txBody>
      </p:sp>
    </p:spTree>
    <p:extLst>
      <p:ext uri="{BB962C8B-B14F-4D97-AF65-F5344CB8AC3E}">
        <p14:creationId xmlns:p14="http://schemas.microsoft.com/office/powerpoint/2010/main" val="22202414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DE27-9E61-4DEF-9614-42B52E30BF86}"/>
              </a:ext>
            </a:extLst>
          </p:cNvPr>
          <p:cNvSpPr>
            <a:spLocks noGrp="1"/>
          </p:cNvSpPr>
          <p:nvPr>
            <p:ph type="title"/>
          </p:nvPr>
        </p:nvSpPr>
        <p:spPr/>
        <p:txBody>
          <a:bodyPr/>
          <a:lstStyle/>
          <a:p>
            <a:r>
              <a:rPr lang="en-US" dirty="0"/>
              <a:t>Start of </a:t>
            </a:r>
            <a:r>
              <a:rPr lang="en-US"/>
              <a:t>Lab #2</a:t>
            </a:r>
            <a:endParaRPr lang="en-US" dirty="0"/>
          </a:p>
        </p:txBody>
      </p:sp>
      <p:sp>
        <p:nvSpPr>
          <p:cNvPr id="3" name="Content Placeholder 2">
            <a:extLst>
              <a:ext uri="{FF2B5EF4-FFF2-40B4-BE49-F238E27FC236}">
                <a16:creationId xmlns:a16="http://schemas.microsoft.com/office/drawing/2014/main" id="{9E6A07EB-BF81-4EE2-B98C-A7EE440A0ADD}"/>
              </a:ext>
            </a:extLst>
          </p:cNvPr>
          <p:cNvSpPr>
            <a:spLocks noGrp="1"/>
          </p:cNvSpPr>
          <p:nvPr>
            <p:ph idx="1"/>
          </p:nvPr>
        </p:nvSpPr>
        <p:spPr/>
        <p:txBody>
          <a:bodyPr/>
          <a:lstStyle/>
          <a:p>
            <a:r>
              <a:rPr lang="en-US" dirty="0"/>
              <a:t>Start Lab #2 in class</a:t>
            </a:r>
          </a:p>
          <a:p>
            <a:pPr lvl="1"/>
            <a:r>
              <a:rPr lang="en-US" dirty="0"/>
              <a:t>Learn about </a:t>
            </a:r>
            <a:r>
              <a:rPr lang="en-US" dirty="0" err="1"/>
              <a:t>Bitsey</a:t>
            </a:r>
            <a:endParaRPr lang="en-US" dirty="0"/>
          </a:p>
          <a:p>
            <a:r>
              <a:rPr lang="en-US" dirty="0"/>
              <a:t>Finish at home </a:t>
            </a:r>
            <a:r>
              <a:rPr lang="en-US"/>
              <a:t>if needed</a:t>
            </a:r>
            <a:endParaRPr lang="en-US" dirty="0"/>
          </a:p>
        </p:txBody>
      </p:sp>
      <p:sp>
        <p:nvSpPr>
          <p:cNvPr id="4" name="Footer Placeholder 3">
            <a:extLst>
              <a:ext uri="{FF2B5EF4-FFF2-40B4-BE49-F238E27FC236}">
                <a16:creationId xmlns:a16="http://schemas.microsoft.com/office/drawing/2014/main" id="{9A9FD4D6-508F-42D4-A970-6C945A681C7D}"/>
              </a:ext>
            </a:extLst>
          </p:cNvPr>
          <p:cNvSpPr>
            <a:spLocks noGrp="1"/>
          </p:cNvSpPr>
          <p:nvPr>
            <p:ph type="ftr" sz="quarter" idx="11"/>
          </p:nvPr>
        </p:nvSpPr>
        <p:spPr/>
        <p:txBody>
          <a:bodyPr/>
          <a:lstStyle/>
          <a:p>
            <a:pPr>
              <a:defRPr/>
            </a:pPr>
            <a:r>
              <a:rPr lang="en-US" dirty="0"/>
              <a:t>EE 123 Joel Grodstein</a:t>
            </a:r>
          </a:p>
        </p:txBody>
      </p:sp>
    </p:spTree>
    <p:extLst>
      <p:ext uri="{BB962C8B-B14F-4D97-AF65-F5344CB8AC3E}">
        <p14:creationId xmlns:p14="http://schemas.microsoft.com/office/powerpoint/2010/main" val="2803269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1A2F-EF76-4771-A03D-DFC0BC549A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AC8DA8-4163-4661-A79B-D3D4BFCDDD49}"/>
              </a:ext>
            </a:extLst>
          </p:cNvPr>
          <p:cNvSpPr>
            <a:spLocks noGrp="1"/>
          </p:cNvSpPr>
          <p:nvPr>
            <p:ph idx="1"/>
          </p:nvPr>
        </p:nvSpPr>
        <p:spPr>
          <a:xfrm>
            <a:off x="497259" y="1676400"/>
            <a:ext cx="8165970" cy="2269061"/>
          </a:xfrm>
        </p:spPr>
        <p:txBody>
          <a:bodyPr/>
          <a:lstStyle/>
          <a:p>
            <a:r>
              <a:rPr lang="en-US" dirty="0"/>
              <a:t>Material to potentially be taught by the EEs:</a:t>
            </a:r>
          </a:p>
          <a:p>
            <a:pPr lvl="1"/>
            <a:r>
              <a:rPr lang="en-US" dirty="0"/>
              <a:t>Draw the model as an equivalent </a:t>
            </a:r>
            <a:r>
              <a:rPr lang="en-US" dirty="0" err="1"/>
              <a:t>ckt</a:t>
            </a:r>
            <a:r>
              <a:rPr lang="en-US" dirty="0"/>
              <a:t> that has V &amp; R for Na &amp; K, R for Cl.</a:t>
            </a:r>
          </a:p>
          <a:p>
            <a:pPr lvl="1"/>
            <a:r>
              <a:rPr lang="en-US" dirty="0"/>
              <a:t>Show how it reaches a final voltage</a:t>
            </a:r>
          </a:p>
          <a:p>
            <a:pPr lvl="1"/>
            <a:r>
              <a:rPr lang="en-US" dirty="0"/>
              <a:t>Show how changing each R affects the voltage (for lab #1)</a:t>
            </a:r>
          </a:p>
          <a:p>
            <a:pPr marL="0" indent="0">
              <a:buNone/>
            </a:pPr>
            <a:br>
              <a:rPr lang="en-US" dirty="0"/>
            </a:br>
            <a:endParaRPr lang="en-US" dirty="0"/>
          </a:p>
        </p:txBody>
      </p:sp>
      <p:sp>
        <p:nvSpPr>
          <p:cNvPr id="4" name="Footer Placeholder 3">
            <a:extLst>
              <a:ext uri="{FF2B5EF4-FFF2-40B4-BE49-F238E27FC236}">
                <a16:creationId xmlns:a16="http://schemas.microsoft.com/office/drawing/2014/main" id="{C64FCCAA-EAB5-4821-B403-664207D70A9F}"/>
              </a:ext>
            </a:extLst>
          </p:cNvPr>
          <p:cNvSpPr>
            <a:spLocks noGrp="1"/>
          </p:cNvSpPr>
          <p:nvPr>
            <p:ph type="ftr" sz="quarter" idx="11"/>
          </p:nvPr>
        </p:nvSpPr>
        <p:spPr/>
        <p:txBody>
          <a:bodyPr/>
          <a:lstStyle/>
          <a:p>
            <a:pPr>
              <a:defRPr/>
            </a:pPr>
            <a:r>
              <a:rPr lang="en-US" dirty="0"/>
              <a:t>EE 123 Joel Grodstein</a:t>
            </a:r>
          </a:p>
        </p:txBody>
      </p:sp>
      <p:cxnSp>
        <p:nvCxnSpPr>
          <p:cNvPr id="61" name="Straight Connector 60">
            <a:extLst>
              <a:ext uri="{FF2B5EF4-FFF2-40B4-BE49-F238E27FC236}">
                <a16:creationId xmlns:a16="http://schemas.microsoft.com/office/drawing/2014/main" id="{3318B127-4970-4ADC-87AC-4856F4102857}"/>
              </a:ext>
            </a:extLst>
          </p:cNvPr>
          <p:cNvCxnSpPr>
            <a:cxnSpLocks/>
          </p:cNvCxnSpPr>
          <p:nvPr/>
        </p:nvCxnSpPr>
        <p:spPr>
          <a:xfrm>
            <a:off x="1781435" y="4292601"/>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A99F1870-EFC2-411B-8175-9225166B818B}"/>
              </a:ext>
            </a:extLst>
          </p:cNvPr>
          <p:cNvSpPr/>
          <p:nvPr/>
        </p:nvSpPr>
        <p:spPr>
          <a:xfrm>
            <a:off x="1637512" y="4707467"/>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a:extLst>
              <a:ext uri="{FF2B5EF4-FFF2-40B4-BE49-F238E27FC236}">
                <a16:creationId xmlns:a16="http://schemas.microsoft.com/office/drawing/2014/main" id="{D902590B-A34F-4A05-8707-A4699AEE7993}"/>
              </a:ext>
            </a:extLst>
          </p:cNvPr>
          <p:cNvCxnSpPr>
            <a:cxnSpLocks/>
          </p:cNvCxnSpPr>
          <p:nvPr/>
        </p:nvCxnSpPr>
        <p:spPr>
          <a:xfrm>
            <a:off x="1473113" y="5884330"/>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4" name="Group 63">
            <a:extLst>
              <a:ext uri="{FF2B5EF4-FFF2-40B4-BE49-F238E27FC236}">
                <a16:creationId xmlns:a16="http://schemas.microsoft.com/office/drawing/2014/main" id="{3EEE1B3B-91C5-4434-82A8-167A941A467B}"/>
              </a:ext>
            </a:extLst>
          </p:cNvPr>
          <p:cNvGrpSpPr/>
          <p:nvPr/>
        </p:nvGrpSpPr>
        <p:grpSpPr>
          <a:xfrm>
            <a:off x="2213241" y="5432131"/>
            <a:ext cx="926979" cy="377814"/>
            <a:chOff x="5892800" y="3496733"/>
            <a:chExt cx="852363" cy="346805"/>
          </a:xfrm>
        </p:grpSpPr>
        <p:cxnSp>
          <p:nvCxnSpPr>
            <p:cNvPr id="112" name="Straight Connector 111">
              <a:extLst>
                <a:ext uri="{FF2B5EF4-FFF2-40B4-BE49-F238E27FC236}">
                  <a16:creationId xmlns:a16="http://schemas.microsoft.com/office/drawing/2014/main" id="{AF399319-C5AA-4982-A0E7-E2457FC50973}"/>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CA681C02-4F09-46A8-ADCB-DD169769B7FD}"/>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55196EEB-7206-42AD-B026-7E623C73E651}"/>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65" name="Group 64">
            <a:extLst>
              <a:ext uri="{FF2B5EF4-FFF2-40B4-BE49-F238E27FC236}">
                <a16:creationId xmlns:a16="http://schemas.microsoft.com/office/drawing/2014/main" id="{5CD79149-8E4C-43A6-B532-EC0DE6C1ED84}"/>
              </a:ext>
            </a:extLst>
          </p:cNvPr>
          <p:cNvGrpSpPr/>
          <p:nvPr/>
        </p:nvGrpSpPr>
        <p:grpSpPr>
          <a:xfrm>
            <a:off x="3440907" y="5410198"/>
            <a:ext cx="975758" cy="336266"/>
            <a:chOff x="5892800" y="3496733"/>
            <a:chExt cx="975758" cy="336266"/>
          </a:xfrm>
        </p:grpSpPr>
        <p:cxnSp>
          <p:nvCxnSpPr>
            <p:cNvPr id="109" name="Straight Connector 108">
              <a:extLst>
                <a:ext uri="{FF2B5EF4-FFF2-40B4-BE49-F238E27FC236}">
                  <a16:creationId xmlns:a16="http://schemas.microsoft.com/office/drawing/2014/main" id="{A5F49D64-6169-43DF-ADFE-BADFA260C3F5}"/>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99A1D4F-BA57-42B0-A32D-0B668D6CD1DD}"/>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E9FE85E4-40B3-4D27-B6C2-C7045663F96E}"/>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66" name="Group 65">
            <a:extLst>
              <a:ext uri="{FF2B5EF4-FFF2-40B4-BE49-F238E27FC236}">
                <a16:creationId xmlns:a16="http://schemas.microsoft.com/office/drawing/2014/main" id="{18A3A0F3-4CB3-403C-959E-6B8D3C443D6B}"/>
              </a:ext>
            </a:extLst>
          </p:cNvPr>
          <p:cNvGrpSpPr/>
          <p:nvPr/>
        </p:nvGrpSpPr>
        <p:grpSpPr>
          <a:xfrm>
            <a:off x="4533106" y="5410198"/>
            <a:ext cx="975758" cy="361666"/>
            <a:chOff x="5892800" y="3496733"/>
            <a:chExt cx="975758" cy="361666"/>
          </a:xfrm>
        </p:grpSpPr>
        <p:cxnSp>
          <p:nvCxnSpPr>
            <p:cNvPr id="106" name="Straight Connector 105">
              <a:extLst>
                <a:ext uri="{FF2B5EF4-FFF2-40B4-BE49-F238E27FC236}">
                  <a16:creationId xmlns:a16="http://schemas.microsoft.com/office/drawing/2014/main" id="{486662AB-241C-4BDE-9BA2-2934A567E34A}"/>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6B7F6CE-E843-4440-848E-55159AB2E73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D9342B3C-E7E6-4DE2-9DD5-73D10A55CEB5}"/>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67" name="Straight Connector 66">
            <a:extLst>
              <a:ext uri="{FF2B5EF4-FFF2-40B4-BE49-F238E27FC236}">
                <a16:creationId xmlns:a16="http://schemas.microsoft.com/office/drawing/2014/main" id="{EC05F0AF-E6AE-491E-BFD4-77E31D44D086}"/>
              </a:ext>
            </a:extLst>
          </p:cNvPr>
          <p:cNvCxnSpPr>
            <a:cxnSpLocks/>
          </p:cNvCxnSpPr>
          <p:nvPr/>
        </p:nvCxnSpPr>
        <p:spPr>
          <a:xfrm>
            <a:off x="2450310" y="551179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2C802CC-9E0B-4C5E-8DD2-03A53EADB3A5}"/>
              </a:ext>
            </a:extLst>
          </p:cNvPr>
          <p:cNvCxnSpPr>
            <a:cxnSpLocks/>
          </p:cNvCxnSpPr>
          <p:nvPr/>
        </p:nvCxnSpPr>
        <p:spPr>
          <a:xfrm>
            <a:off x="3669512" y="552026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5564783-4798-4A16-B63A-B3814AEC7699}"/>
              </a:ext>
            </a:extLst>
          </p:cNvPr>
          <p:cNvCxnSpPr>
            <a:cxnSpLocks/>
          </p:cNvCxnSpPr>
          <p:nvPr/>
        </p:nvCxnSpPr>
        <p:spPr>
          <a:xfrm>
            <a:off x="4770177" y="5520265"/>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0" name="Group 69">
            <a:extLst>
              <a:ext uri="{FF2B5EF4-FFF2-40B4-BE49-F238E27FC236}">
                <a16:creationId xmlns:a16="http://schemas.microsoft.com/office/drawing/2014/main" id="{8AEFBA30-88D0-4789-94AC-E7F548741AA7}"/>
              </a:ext>
            </a:extLst>
          </p:cNvPr>
          <p:cNvGrpSpPr/>
          <p:nvPr/>
        </p:nvGrpSpPr>
        <p:grpSpPr>
          <a:xfrm>
            <a:off x="2077775" y="4529666"/>
            <a:ext cx="381000" cy="685800"/>
            <a:chOff x="5562600" y="3429000"/>
            <a:chExt cx="381000" cy="685800"/>
          </a:xfrm>
        </p:grpSpPr>
        <p:cxnSp>
          <p:nvCxnSpPr>
            <p:cNvPr id="101" name="Straight Connector 100">
              <a:extLst>
                <a:ext uri="{FF2B5EF4-FFF2-40B4-BE49-F238E27FC236}">
                  <a16:creationId xmlns:a16="http://schemas.microsoft.com/office/drawing/2014/main" id="{BA700123-12D7-4E56-890D-FBCA0980378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17D8C8B-CFD6-45C1-9FE8-F9F2AA6499FE}"/>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CAF1CA1-4FC6-45E0-A175-66F57BD182D8}"/>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F3810EB-38D3-43C3-9641-92F7D1D997E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7072F8E-6B33-4A1A-A98B-CE7657E41CF7}"/>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1" name="Straight Connector 70">
            <a:extLst>
              <a:ext uri="{FF2B5EF4-FFF2-40B4-BE49-F238E27FC236}">
                <a16:creationId xmlns:a16="http://schemas.microsoft.com/office/drawing/2014/main" id="{159A2712-4C24-4904-A500-2273B3FC4B2B}"/>
              </a:ext>
            </a:extLst>
          </p:cNvPr>
          <p:cNvCxnSpPr>
            <a:cxnSpLocks/>
          </p:cNvCxnSpPr>
          <p:nvPr/>
        </p:nvCxnSpPr>
        <p:spPr>
          <a:xfrm>
            <a:off x="2450308" y="519853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2" name="Group 71">
            <a:extLst>
              <a:ext uri="{FF2B5EF4-FFF2-40B4-BE49-F238E27FC236}">
                <a16:creationId xmlns:a16="http://schemas.microsoft.com/office/drawing/2014/main" id="{E86B3F85-ADB4-4C30-B0BC-611225034708}"/>
              </a:ext>
            </a:extLst>
          </p:cNvPr>
          <p:cNvGrpSpPr/>
          <p:nvPr/>
        </p:nvGrpSpPr>
        <p:grpSpPr>
          <a:xfrm>
            <a:off x="3280041" y="4529664"/>
            <a:ext cx="381000" cy="685800"/>
            <a:chOff x="5562600" y="3429000"/>
            <a:chExt cx="381000" cy="685800"/>
          </a:xfrm>
        </p:grpSpPr>
        <p:cxnSp>
          <p:nvCxnSpPr>
            <p:cNvPr id="96" name="Straight Connector 95">
              <a:extLst>
                <a:ext uri="{FF2B5EF4-FFF2-40B4-BE49-F238E27FC236}">
                  <a16:creationId xmlns:a16="http://schemas.microsoft.com/office/drawing/2014/main" id="{48AADAD5-C689-4734-AB8A-17902FD21185}"/>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BE99EE34-907F-4F7D-81DF-B3C9B10F52DC}"/>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91F0336-AEB3-45F5-BFA6-E3B5735AD1B7}"/>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7EF4FE1B-5AC7-4DE4-A372-CFF721505C85}"/>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456AF041-B142-4B8B-8A16-29F1C8F875A3}"/>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3" name="Straight Connector 72">
            <a:extLst>
              <a:ext uri="{FF2B5EF4-FFF2-40B4-BE49-F238E27FC236}">
                <a16:creationId xmlns:a16="http://schemas.microsoft.com/office/drawing/2014/main" id="{9C7CD5BE-066C-4A7A-8AF8-08BD75F1FD52}"/>
              </a:ext>
            </a:extLst>
          </p:cNvPr>
          <p:cNvCxnSpPr>
            <a:cxnSpLocks/>
          </p:cNvCxnSpPr>
          <p:nvPr/>
        </p:nvCxnSpPr>
        <p:spPr>
          <a:xfrm>
            <a:off x="3652574" y="5198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A3493C2-92C3-48AA-9865-3C77696B475C}"/>
              </a:ext>
            </a:extLst>
          </p:cNvPr>
          <p:cNvGrpSpPr/>
          <p:nvPr/>
        </p:nvGrpSpPr>
        <p:grpSpPr>
          <a:xfrm>
            <a:off x="4397645" y="4529661"/>
            <a:ext cx="381000" cy="685800"/>
            <a:chOff x="5562600" y="3429000"/>
            <a:chExt cx="381000" cy="685800"/>
          </a:xfrm>
        </p:grpSpPr>
        <p:cxnSp>
          <p:nvCxnSpPr>
            <p:cNvPr id="91" name="Straight Connector 90">
              <a:extLst>
                <a:ext uri="{FF2B5EF4-FFF2-40B4-BE49-F238E27FC236}">
                  <a16:creationId xmlns:a16="http://schemas.microsoft.com/office/drawing/2014/main" id="{0F8B57C5-4E83-42FB-835C-87A848F22110}"/>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02D18AC-9429-496B-991E-4E8B8DC37DD7}"/>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2BEF7F5D-C61D-430C-BAB9-CA390A14EBAD}"/>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1A40091-42DB-4939-9BF8-5BFD9EF9A9CF}"/>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37C6AB1-B184-470C-873A-4C70A28A54C8}"/>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5" name="Straight Connector 74">
            <a:extLst>
              <a:ext uri="{FF2B5EF4-FFF2-40B4-BE49-F238E27FC236}">
                <a16:creationId xmlns:a16="http://schemas.microsoft.com/office/drawing/2014/main" id="{53730A0B-F06E-4AB6-A1F9-1AA14070DA52}"/>
              </a:ext>
            </a:extLst>
          </p:cNvPr>
          <p:cNvCxnSpPr>
            <a:cxnSpLocks/>
          </p:cNvCxnSpPr>
          <p:nvPr/>
        </p:nvCxnSpPr>
        <p:spPr>
          <a:xfrm>
            <a:off x="4770178" y="5198529"/>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15FCE44-494A-428A-8372-A2E785ABE616}"/>
              </a:ext>
            </a:extLst>
          </p:cNvPr>
          <p:cNvCxnSpPr>
            <a:cxnSpLocks/>
          </p:cNvCxnSpPr>
          <p:nvPr/>
        </p:nvCxnSpPr>
        <p:spPr>
          <a:xfrm>
            <a:off x="1464646" y="4309531"/>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FF16DC2-48D2-4227-B1FE-7A6DECD31BBF}"/>
              </a:ext>
            </a:extLst>
          </p:cNvPr>
          <p:cNvCxnSpPr>
            <a:cxnSpLocks/>
          </p:cNvCxnSpPr>
          <p:nvPr/>
        </p:nvCxnSpPr>
        <p:spPr>
          <a:xfrm>
            <a:off x="2247103" y="431800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854A898-1FCE-4862-BAB1-A9A31950F116}"/>
              </a:ext>
            </a:extLst>
          </p:cNvPr>
          <p:cNvCxnSpPr>
            <a:cxnSpLocks/>
          </p:cNvCxnSpPr>
          <p:nvPr/>
        </p:nvCxnSpPr>
        <p:spPr>
          <a:xfrm>
            <a:off x="3449369" y="43349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BE83004-1975-4DC9-BE15-3679622D3EC0}"/>
              </a:ext>
            </a:extLst>
          </p:cNvPr>
          <p:cNvCxnSpPr>
            <a:cxnSpLocks/>
          </p:cNvCxnSpPr>
          <p:nvPr/>
        </p:nvCxnSpPr>
        <p:spPr>
          <a:xfrm>
            <a:off x="4558502" y="4326469"/>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6639BD59-88B2-45BB-87B6-46858C7E4BFD}"/>
              </a:ext>
            </a:extLst>
          </p:cNvPr>
          <p:cNvSpPr txBox="1"/>
          <p:nvPr/>
        </p:nvSpPr>
        <p:spPr>
          <a:xfrm>
            <a:off x="1657815" y="5477934"/>
            <a:ext cx="795866" cy="461665"/>
          </a:xfrm>
          <a:prstGeom prst="rect">
            <a:avLst/>
          </a:prstGeom>
          <a:noFill/>
        </p:spPr>
        <p:txBody>
          <a:bodyPr wrap="square" rtlCol="0">
            <a:spAutoFit/>
          </a:bodyPr>
          <a:lstStyle/>
          <a:p>
            <a:r>
              <a:rPr lang="en-US" dirty="0"/>
              <a:t>ECF</a:t>
            </a:r>
          </a:p>
        </p:txBody>
      </p:sp>
      <p:sp>
        <p:nvSpPr>
          <p:cNvPr id="81" name="TextBox 80">
            <a:extLst>
              <a:ext uri="{FF2B5EF4-FFF2-40B4-BE49-F238E27FC236}">
                <a16:creationId xmlns:a16="http://schemas.microsoft.com/office/drawing/2014/main" id="{6D01D248-4357-4985-938E-E582F1B1495E}"/>
              </a:ext>
            </a:extLst>
          </p:cNvPr>
          <p:cNvSpPr txBox="1"/>
          <p:nvPr/>
        </p:nvSpPr>
        <p:spPr>
          <a:xfrm>
            <a:off x="2975244" y="3886200"/>
            <a:ext cx="795866" cy="461665"/>
          </a:xfrm>
          <a:prstGeom prst="rect">
            <a:avLst/>
          </a:prstGeom>
          <a:noFill/>
        </p:spPr>
        <p:txBody>
          <a:bodyPr wrap="square" rtlCol="0">
            <a:spAutoFit/>
          </a:bodyPr>
          <a:lstStyle/>
          <a:p>
            <a:r>
              <a:rPr lang="en-US" dirty="0"/>
              <a:t>ICF</a:t>
            </a:r>
          </a:p>
        </p:txBody>
      </p:sp>
      <p:sp>
        <p:nvSpPr>
          <p:cNvPr id="82" name="TextBox 81">
            <a:extLst>
              <a:ext uri="{FF2B5EF4-FFF2-40B4-BE49-F238E27FC236}">
                <a16:creationId xmlns:a16="http://schemas.microsoft.com/office/drawing/2014/main" id="{38B68B3A-9530-4A7E-8DC7-72D934B84055}"/>
              </a:ext>
            </a:extLst>
          </p:cNvPr>
          <p:cNvSpPr txBox="1"/>
          <p:nvPr/>
        </p:nvSpPr>
        <p:spPr>
          <a:xfrm>
            <a:off x="2450305" y="4605864"/>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83" name="TextBox 82">
            <a:extLst>
              <a:ext uri="{FF2B5EF4-FFF2-40B4-BE49-F238E27FC236}">
                <a16:creationId xmlns:a16="http://schemas.microsoft.com/office/drawing/2014/main" id="{57EC8A56-9E96-461F-9D90-A2C2914BC2D3}"/>
              </a:ext>
            </a:extLst>
          </p:cNvPr>
          <p:cNvSpPr txBox="1"/>
          <p:nvPr/>
        </p:nvSpPr>
        <p:spPr>
          <a:xfrm>
            <a:off x="3601772" y="4588930"/>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84" name="TextBox 83">
            <a:extLst>
              <a:ext uri="{FF2B5EF4-FFF2-40B4-BE49-F238E27FC236}">
                <a16:creationId xmlns:a16="http://schemas.microsoft.com/office/drawing/2014/main" id="{EB460CD4-A6A6-4F00-925E-3FC97797F95E}"/>
              </a:ext>
            </a:extLst>
          </p:cNvPr>
          <p:cNvSpPr txBox="1"/>
          <p:nvPr/>
        </p:nvSpPr>
        <p:spPr>
          <a:xfrm>
            <a:off x="4787105" y="4605864"/>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85" name="Straight Arrow Connector 84">
            <a:extLst>
              <a:ext uri="{FF2B5EF4-FFF2-40B4-BE49-F238E27FC236}">
                <a16:creationId xmlns:a16="http://schemas.microsoft.com/office/drawing/2014/main" id="{DB0CE5C0-511E-4F29-B952-1DA2FE7446CA}"/>
              </a:ext>
            </a:extLst>
          </p:cNvPr>
          <p:cNvCxnSpPr>
            <a:cxnSpLocks/>
          </p:cNvCxnSpPr>
          <p:nvPr/>
        </p:nvCxnSpPr>
        <p:spPr>
          <a:xfrm>
            <a:off x="1777212" y="4893734"/>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C9AD8BD-0389-4096-AE05-3C53BAD03306}"/>
              </a:ext>
            </a:extLst>
          </p:cNvPr>
          <p:cNvCxnSpPr>
            <a:cxnSpLocks/>
          </p:cNvCxnSpPr>
          <p:nvPr/>
        </p:nvCxnSpPr>
        <p:spPr>
          <a:xfrm>
            <a:off x="1468169" y="4284132"/>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8EC7C866-A2A6-49BB-809D-BA2997E5C516}"/>
              </a:ext>
            </a:extLst>
          </p:cNvPr>
          <p:cNvSpPr/>
          <p:nvPr/>
        </p:nvSpPr>
        <p:spPr>
          <a:xfrm>
            <a:off x="1324246" y="4698998"/>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Arrow Connector 87">
            <a:extLst>
              <a:ext uri="{FF2B5EF4-FFF2-40B4-BE49-F238E27FC236}">
                <a16:creationId xmlns:a16="http://schemas.microsoft.com/office/drawing/2014/main" id="{F523F524-BC30-465A-BE61-6E2CAD23DC0D}"/>
              </a:ext>
            </a:extLst>
          </p:cNvPr>
          <p:cNvCxnSpPr>
            <a:cxnSpLocks/>
          </p:cNvCxnSpPr>
          <p:nvPr/>
        </p:nvCxnSpPr>
        <p:spPr>
          <a:xfrm>
            <a:off x="1463946" y="4885265"/>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60D20AF1-0B07-4660-A57C-4F5E2EB55543}"/>
              </a:ext>
            </a:extLst>
          </p:cNvPr>
          <p:cNvSpPr txBox="1"/>
          <p:nvPr/>
        </p:nvSpPr>
        <p:spPr>
          <a:xfrm>
            <a:off x="1146442" y="4360328"/>
            <a:ext cx="283732" cy="307777"/>
          </a:xfrm>
          <a:prstGeom prst="rect">
            <a:avLst/>
          </a:prstGeom>
          <a:noFill/>
        </p:spPr>
        <p:txBody>
          <a:bodyPr wrap="none" lIns="0" tIns="0" rIns="0" bIns="0" rtlCol="0">
            <a:spAutoFit/>
          </a:bodyPr>
          <a:lstStyle/>
          <a:p>
            <a:r>
              <a:rPr lang="en-US" sz="2000" dirty="0" err="1"/>
              <a:t>I</a:t>
            </a:r>
            <a:r>
              <a:rPr lang="en-US" sz="2000" baseline="-25000" dirty="0" err="1"/>
              <a:t>Na</a:t>
            </a:r>
            <a:endParaRPr lang="en-US" sz="2000" dirty="0"/>
          </a:p>
        </p:txBody>
      </p:sp>
      <p:sp>
        <p:nvSpPr>
          <p:cNvPr id="90" name="TextBox 89">
            <a:extLst>
              <a:ext uri="{FF2B5EF4-FFF2-40B4-BE49-F238E27FC236}">
                <a16:creationId xmlns:a16="http://schemas.microsoft.com/office/drawing/2014/main" id="{A98B5B1B-A03C-4262-BD8D-3B5073403D07}"/>
              </a:ext>
            </a:extLst>
          </p:cNvPr>
          <p:cNvSpPr txBox="1"/>
          <p:nvPr/>
        </p:nvSpPr>
        <p:spPr>
          <a:xfrm>
            <a:off x="1789908" y="4351863"/>
            <a:ext cx="208390" cy="307777"/>
          </a:xfrm>
          <a:prstGeom prst="rect">
            <a:avLst/>
          </a:prstGeom>
          <a:noFill/>
        </p:spPr>
        <p:txBody>
          <a:bodyPr wrap="none" lIns="0" tIns="0" rIns="0" bIns="0" rtlCol="0">
            <a:spAutoFit/>
          </a:bodyPr>
          <a:lstStyle/>
          <a:p>
            <a:r>
              <a:rPr lang="en-US" sz="2000" dirty="0"/>
              <a:t>I</a:t>
            </a:r>
            <a:r>
              <a:rPr lang="en-US" sz="2000" baseline="-25000" dirty="0"/>
              <a:t>K</a:t>
            </a:r>
            <a:endParaRPr lang="en-US" sz="2000" dirty="0"/>
          </a:p>
        </p:txBody>
      </p:sp>
      <mc:AlternateContent xmlns:mc="http://schemas.openxmlformats.org/markup-compatibility/2006" xmlns:a14="http://schemas.microsoft.com/office/drawing/2010/main">
        <mc:Choice Requires="a14">
          <p:sp>
            <p:nvSpPr>
              <p:cNvPr id="115" name="Rectangle 114">
                <a:extLst>
                  <a:ext uri="{FF2B5EF4-FFF2-40B4-BE49-F238E27FC236}">
                    <a16:creationId xmlns:a16="http://schemas.microsoft.com/office/drawing/2014/main" id="{1697103F-63A9-489D-AE24-D81D4E5A90A6}"/>
                  </a:ext>
                </a:extLst>
              </p:cNvPr>
              <p:cNvSpPr/>
              <p:nvPr/>
            </p:nvSpPr>
            <p:spPr>
              <a:xfrm>
                <a:off x="2635030" y="5187881"/>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xmlns="">
          <p:sp>
            <p:nvSpPr>
              <p:cNvPr id="115" name="Rectangle 114">
                <a:extLst>
                  <a:ext uri="{FF2B5EF4-FFF2-40B4-BE49-F238E27FC236}">
                    <a16:creationId xmlns:a16="http://schemas.microsoft.com/office/drawing/2014/main" id="{1697103F-63A9-489D-AE24-D81D4E5A90A6}"/>
                  </a:ext>
                </a:extLst>
              </p:cNvPr>
              <p:cNvSpPr>
                <a:spLocks noRot="1" noChangeAspect="1" noMove="1" noResize="1" noEditPoints="1" noAdjustHandles="1" noChangeArrowheads="1" noChangeShapeType="1" noTextEdit="1"/>
              </p:cNvSpPr>
              <p:nvPr/>
            </p:nvSpPr>
            <p:spPr>
              <a:xfrm>
                <a:off x="2635030" y="5187881"/>
                <a:ext cx="479991" cy="406201"/>
              </a:xfrm>
              <a:prstGeom prst="rect">
                <a:avLst/>
              </a:prstGeom>
              <a:blipFill>
                <a:blip r:embed="rId3"/>
                <a:stretch>
                  <a:fillRect r="-11392" b="-29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6" name="Rectangle 115">
                <a:extLst>
                  <a:ext uri="{FF2B5EF4-FFF2-40B4-BE49-F238E27FC236}">
                    <a16:creationId xmlns:a16="http://schemas.microsoft.com/office/drawing/2014/main" id="{B5725DF3-FB82-407C-B022-52B07C3AC252}"/>
                  </a:ext>
                </a:extLst>
              </p:cNvPr>
              <p:cNvSpPr/>
              <p:nvPr/>
            </p:nvSpPr>
            <p:spPr>
              <a:xfrm>
                <a:off x="3892304" y="5163282"/>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xmlns="">
          <p:sp>
            <p:nvSpPr>
              <p:cNvPr id="116" name="Rectangle 115">
                <a:extLst>
                  <a:ext uri="{FF2B5EF4-FFF2-40B4-BE49-F238E27FC236}">
                    <a16:creationId xmlns:a16="http://schemas.microsoft.com/office/drawing/2014/main" id="{B5725DF3-FB82-407C-B022-52B07C3AC252}"/>
                  </a:ext>
                </a:extLst>
              </p:cNvPr>
              <p:cNvSpPr>
                <a:spLocks noRot="1" noChangeAspect="1" noMove="1" noResize="1" noEditPoints="1" noAdjustHandles="1" noChangeArrowheads="1" noChangeShapeType="1" noTextEdit="1"/>
              </p:cNvSpPr>
              <p:nvPr/>
            </p:nvSpPr>
            <p:spPr>
              <a:xfrm>
                <a:off x="3892304" y="5163282"/>
                <a:ext cx="479991" cy="404598"/>
              </a:xfrm>
              <a:prstGeom prst="rect">
                <a:avLst/>
              </a:prstGeom>
              <a:blipFill>
                <a:blip r:embed="rId4"/>
                <a:stretch>
                  <a:fillRect b="-454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7" name="Rectangle 116">
                <a:extLst>
                  <a:ext uri="{FF2B5EF4-FFF2-40B4-BE49-F238E27FC236}">
                    <a16:creationId xmlns:a16="http://schemas.microsoft.com/office/drawing/2014/main" id="{AD1F4CDC-5265-413B-A040-1FC52170D73D}"/>
                  </a:ext>
                </a:extLst>
              </p:cNvPr>
              <p:cNvSpPr/>
              <p:nvPr/>
            </p:nvSpPr>
            <p:spPr>
              <a:xfrm>
                <a:off x="5029309" y="5139121"/>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xmlns="">
          <p:sp>
            <p:nvSpPr>
              <p:cNvPr id="117" name="Rectangle 116">
                <a:extLst>
                  <a:ext uri="{FF2B5EF4-FFF2-40B4-BE49-F238E27FC236}">
                    <a16:creationId xmlns:a16="http://schemas.microsoft.com/office/drawing/2014/main" id="{AD1F4CDC-5265-413B-A040-1FC52170D73D}"/>
                  </a:ext>
                </a:extLst>
              </p:cNvPr>
              <p:cNvSpPr>
                <a:spLocks noRot="1" noChangeAspect="1" noMove="1" noResize="1" noEditPoints="1" noAdjustHandles="1" noChangeArrowheads="1" noChangeShapeType="1" noTextEdit="1"/>
              </p:cNvSpPr>
              <p:nvPr/>
            </p:nvSpPr>
            <p:spPr>
              <a:xfrm>
                <a:off x="5029309" y="5139121"/>
                <a:ext cx="479991" cy="412870"/>
              </a:xfrm>
              <a:prstGeom prst="rect">
                <a:avLst/>
              </a:prstGeom>
              <a:blipFill>
                <a:blip r:embed="rId5"/>
                <a:stretch>
                  <a:fillRect b="-4412"/>
                </a:stretch>
              </a:blipFill>
            </p:spPr>
            <p:txBody>
              <a:bodyPr/>
              <a:lstStyle/>
              <a:p>
                <a:r>
                  <a:rPr lang="en-US">
                    <a:noFill/>
                  </a:rPr>
                  <a:t> </a:t>
                </a:r>
              </a:p>
            </p:txBody>
          </p:sp>
        </mc:Fallback>
      </mc:AlternateContent>
    </p:spTree>
    <p:extLst>
      <p:ext uri="{BB962C8B-B14F-4D97-AF65-F5344CB8AC3E}">
        <p14:creationId xmlns:p14="http://schemas.microsoft.com/office/powerpoint/2010/main" val="26065398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D2F-4CD9-4F80-8240-C43D64CD3C3E}"/>
              </a:ext>
            </a:extLst>
          </p:cNvPr>
          <p:cNvSpPr>
            <a:spLocks noGrp="1"/>
          </p:cNvSpPr>
          <p:nvPr>
            <p:ph type="title"/>
          </p:nvPr>
        </p:nvSpPr>
        <p:spPr/>
        <p:txBody>
          <a:bodyPr/>
          <a:lstStyle/>
          <a:p>
            <a:r>
              <a:rPr lang="en-US" dirty="0"/>
              <a:t>Inaccuracies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A86514-FBB9-44DB-A9AE-48172E37F1C5}"/>
                  </a:ext>
                </a:extLst>
              </p:cNvPr>
              <p:cNvSpPr>
                <a:spLocks noGrp="1"/>
              </p:cNvSpPr>
              <p:nvPr>
                <p:ph idx="1"/>
              </p:nvPr>
            </p:nvSpPr>
            <p:spPr>
              <a:xfrm>
                <a:off x="685800" y="1676400"/>
                <a:ext cx="7772400" cy="3861758"/>
              </a:xfrm>
            </p:spPr>
            <p:txBody>
              <a:bodyPr/>
              <a:lstStyle/>
              <a:p>
                <a:r>
                  <a:rPr lang="en-US" sz="2400" dirty="0"/>
                  <a:t>The model is not perfectly accurate</a:t>
                </a:r>
              </a:p>
              <a:p>
                <a:r>
                  <a:rPr lang="en-US" sz="2400" dirty="0"/>
                  <a:t>Our basic equations for drift and diffusion are correct</a:t>
                </a:r>
              </a:p>
              <a:p>
                <a:r>
                  <a:rPr lang="en-US" sz="2400" dirty="0"/>
                  <a:t>But we made big assumptions in applying them</a:t>
                </a:r>
              </a:p>
              <a:p>
                <a:pPr lvl="1">
                  <a:spcBef>
                    <a:spcPts val="0"/>
                  </a:spcBef>
                </a:pPr>
                <a:r>
                  <a:rPr lang="en-US" sz="2000" dirty="0"/>
                  <a:t>Diffusion: we assumed that the diffusion gradient </a:t>
                </a:r>
                <a14:m>
                  <m:oMath xmlns:m="http://schemas.openxmlformats.org/officeDocument/2006/math">
                    <m:f>
                      <m:fPr>
                        <m:ctrlPr>
                          <a:rPr lang="en-US" sz="2000" i="1">
                            <a:latin typeface="Cambria Math" panose="02040503050406030204" pitchFamily="18" charset="0"/>
                          </a:rPr>
                        </m:ctrlPr>
                      </m:fPr>
                      <m:num>
                        <m:r>
                          <a:rPr lang="en-US" sz="2000" i="1">
                            <a:latin typeface="Cambria Math" panose="02040503050406030204" pitchFamily="18" charset="0"/>
                          </a:rPr>
                          <m:t>𝑑</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num>
                      <m:den>
                        <m:r>
                          <a:rPr lang="en-US" sz="2000" i="1">
                            <a:latin typeface="Cambria Math" panose="02040503050406030204" pitchFamily="18" charset="0"/>
                          </a:rPr>
                          <m:t>𝑑𝑥</m:t>
                        </m:r>
                      </m:den>
                    </m:f>
                  </m:oMath>
                </a14:m>
                <a:r>
                  <a:rPr lang="en-US" sz="2000" dirty="0"/>
                  <a:t> is just a number – i.e., that it’s constant across the membrane</a:t>
                </a:r>
              </a:p>
              <a:p>
                <a:pPr lvl="1">
                  <a:spcBef>
                    <a:spcPts val="0"/>
                  </a:spcBef>
                </a:pPr>
                <a:r>
                  <a:rPr lang="en-US" sz="2000" dirty="0"/>
                  <a:t>I.e., that [Na] varies linearly across the membrane</a:t>
                </a:r>
              </a:p>
              <a:p>
                <a:pPr lvl="1">
                  <a:spcBef>
                    <a:spcPts val="0"/>
                  </a:spcBef>
                </a:pPr>
                <a:r>
                  <a:rPr lang="en-US" sz="2000" dirty="0"/>
                  <a:t>For drift, we assumed that [Na] was constant across the membrane Clearly both cannot be true!</a:t>
                </a:r>
              </a:p>
              <a:p>
                <a:r>
                  <a:rPr lang="en-US" sz="2400" dirty="0"/>
                  <a:t>Another model, Goldman-Hodges-Katz (GHK), is more accurate. </a:t>
                </a:r>
                <a:r>
                  <a:rPr lang="en-US" sz="2400" dirty="0" err="1"/>
                  <a:t>Bitsey</a:t>
                </a:r>
                <a:r>
                  <a:rPr lang="en-US" sz="2400" dirty="0"/>
                  <a:t> uses GHK to model ion channels</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7EA86514-FBB9-44DB-A9AE-48172E37F1C5}"/>
                  </a:ext>
                </a:extLst>
              </p:cNvPr>
              <p:cNvSpPr>
                <a:spLocks noGrp="1" noRot="1" noChangeAspect="1" noMove="1" noResize="1" noEditPoints="1" noAdjustHandles="1" noChangeArrowheads="1" noChangeShapeType="1" noTextEdit="1"/>
              </p:cNvSpPr>
              <p:nvPr>
                <p:ph idx="1"/>
              </p:nvPr>
            </p:nvSpPr>
            <p:spPr>
              <a:xfrm>
                <a:off x="685800" y="1676400"/>
                <a:ext cx="7772400" cy="3861758"/>
              </a:xfrm>
              <a:blipFill>
                <a:blip r:embed="rId2"/>
                <a:stretch>
                  <a:fillRect l="-1098" t="-1264" r="-392" b="-2528"/>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D9AB426B-9C30-452A-9A48-B50A61DCEBB0}"/>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8D329054-F98D-4F56-97F0-8AF811E725A1}"/>
              </a:ext>
            </a:extLst>
          </p:cNvPr>
          <p:cNvSpPr txBox="1"/>
          <p:nvPr/>
        </p:nvSpPr>
        <p:spPr>
          <a:xfrm>
            <a:off x="5816338" y="5722070"/>
            <a:ext cx="3214540" cy="461665"/>
          </a:xfrm>
          <a:prstGeom prst="rect">
            <a:avLst/>
          </a:prstGeom>
          <a:noFill/>
        </p:spPr>
        <p:txBody>
          <a:bodyPr wrap="square" rtlCol="0">
            <a:spAutoFit/>
          </a:bodyPr>
          <a:lstStyle/>
          <a:p>
            <a:r>
              <a:rPr lang="en-US" dirty="0">
                <a:solidFill>
                  <a:schemeClr val="accent2"/>
                </a:solidFill>
              </a:rPr>
              <a:t>potential final project</a:t>
            </a:r>
          </a:p>
        </p:txBody>
      </p:sp>
      <p:cxnSp>
        <p:nvCxnSpPr>
          <p:cNvPr id="7" name="Straight Arrow Connector 6">
            <a:extLst>
              <a:ext uri="{FF2B5EF4-FFF2-40B4-BE49-F238E27FC236}">
                <a16:creationId xmlns:a16="http://schemas.microsoft.com/office/drawing/2014/main" id="{5F4CB42B-3CA3-4B9D-A6BA-6459B657C813}"/>
              </a:ext>
            </a:extLst>
          </p:cNvPr>
          <p:cNvCxnSpPr>
            <a:cxnSpLocks/>
            <a:stCxn id="5" idx="1"/>
          </p:cNvCxnSpPr>
          <p:nvPr/>
        </p:nvCxnSpPr>
        <p:spPr>
          <a:xfrm flipH="1" flipV="1">
            <a:off x="4402318" y="5448693"/>
            <a:ext cx="1414020" cy="50421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87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48787-2467-4199-B158-EF253DE4E430}"/>
              </a:ext>
            </a:extLst>
          </p:cNvPr>
          <p:cNvSpPr>
            <a:spLocks noGrp="1"/>
          </p:cNvSpPr>
          <p:nvPr>
            <p:ph type="title"/>
          </p:nvPr>
        </p:nvSpPr>
        <p:spPr/>
        <p:txBody>
          <a:bodyPr/>
          <a:lstStyle/>
          <a:p>
            <a:r>
              <a:rPr lang="en-US" dirty="0"/>
              <a:t>Our model is imperfect</a:t>
            </a:r>
          </a:p>
        </p:txBody>
      </p:sp>
      <p:sp>
        <p:nvSpPr>
          <p:cNvPr id="3" name="Content Placeholder 2">
            <a:extLst>
              <a:ext uri="{FF2B5EF4-FFF2-40B4-BE49-F238E27FC236}">
                <a16:creationId xmlns:a16="http://schemas.microsoft.com/office/drawing/2014/main" id="{F97280F8-6E95-422C-B106-55581ADED4AF}"/>
              </a:ext>
            </a:extLst>
          </p:cNvPr>
          <p:cNvSpPr>
            <a:spLocks noGrp="1"/>
          </p:cNvSpPr>
          <p:nvPr>
            <p:ph idx="1"/>
          </p:nvPr>
        </p:nvSpPr>
        <p:spPr/>
        <p:txBody>
          <a:bodyPr/>
          <a:lstStyle/>
          <a:p>
            <a:r>
              <a:rPr lang="en-US" dirty="0"/>
              <a:t>“All models are wrong. Some are still useful,” George Box</a:t>
            </a:r>
          </a:p>
          <a:p>
            <a:r>
              <a:rPr lang="en-US" dirty="0"/>
              <a:t>Our model had a hidden input [Na]</a:t>
            </a:r>
            <a:r>
              <a:rPr lang="en-US" baseline="-25000" dirty="0" err="1"/>
              <a:t>int</a:t>
            </a:r>
            <a:endParaRPr lang="en-US" dirty="0"/>
          </a:p>
          <a:p>
            <a:pPr lvl="1">
              <a:spcBef>
                <a:spcPts val="0"/>
              </a:spcBef>
            </a:pPr>
            <a:r>
              <a:rPr lang="en-US" dirty="0"/>
              <a:t>The model only works at that [Na]</a:t>
            </a:r>
            <a:r>
              <a:rPr lang="en-US" baseline="-25000" dirty="0" err="1"/>
              <a:t>int</a:t>
            </a:r>
            <a:endParaRPr lang="en-US" dirty="0"/>
          </a:p>
          <a:p>
            <a:pPr lvl="1">
              <a:spcBef>
                <a:spcPts val="0"/>
              </a:spcBef>
            </a:pPr>
            <a:r>
              <a:rPr lang="en-US" dirty="0"/>
              <a:t>But the model is still “reasonably” good if we’re “reasonably” near that [Na]</a:t>
            </a:r>
            <a:r>
              <a:rPr lang="en-US" baseline="-25000" dirty="0" err="1"/>
              <a:t>int</a:t>
            </a:r>
            <a:endParaRPr lang="en-US" dirty="0"/>
          </a:p>
          <a:p>
            <a:pPr lvl="1">
              <a:spcBef>
                <a:spcPts val="0"/>
              </a:spcBef>
            </a:pPr>
            <a:r>
              <a:rPr lang="en-US" dirty="0"/>
              <a:t>We must re-compute </a:t>
            </a:r>
            <a:r>
              <a:rPr lang="en-US" i="1" dirty="0"/>
              <a:t>g</a:t>
            </a:r>
            <a:r>
              <a:rPr lang="en-US" dirty="0"/>
              <a:t>, </a:t>
            </a:r>
            <a:r>
              <a:rPr lang="en-US" i="1" dirty="0"/>
              <a:t>V</a:t>
            </a:r>
            <a:r>
              <a:rPr lang="en-US" baseline="-25000" dirty="0"/>
              <a:t>N</a:t>
            </a:r>
            <a:r>
              <a:rPr lang="en-US" dirty="0"/>
              <a:t> and </a:t>
            </a:r>
            <a:r>
              <a:rPr lang="en-US" i="1" dirty="0" err="1"/>
              <a:t>j</a:t>
            </a:r>
            <a:r>
              <a:rPr lang="en-US" baseline="-25000" dirty="0" err="1"/>
              <a:t>pump</a:t>
            </a:r>
            <a:r>
              <a:rPr lang="en-US" dirty="0"/>
              <a:t> when [Na]</a:t>
            </a:r>
            <a:r>
              <a:rPr lang="en-US" baseline="-25000" dirty="0"/>
              <a:t>int</a:t>
            </a:r>
            <a:r>
              <a:rPr lang="en-US" dirty="0"/>
              <a:t> changes substantially</a:t>
            </a:r>
          </a:p>
          <a:p>
            <a:r>
              <a:rPr lang="en-US" dirty="0"/>
              <a:t>Most important</a:t>
            </a:r>
          </a:p>
          <a:p>
            <a:pPr lvl="1">
              <a:spcBef>
                <a:spcPts val="0"/>
              </a:spcBef>
            </a:pPr>
            <a:r>
              <a:rPr lang="en-US" dirty="0"/>
              <a:t>simple model = intuitive</a:t>
            </a:r>
          </a:p>
          <a:p>
            <a:pPr lvl="1">
              <a:spcBef>
                <a:spcPts val="0"/>
              </a:spcBef>
            </a:pPr>
            <a:r>
              <a:rPr lang="en-US" dirty="0"/>
              <a:t>helps us to understand how cells behave</a:t>
            </a:r>
          </a:p>
        </p:txBody>
      </p:sp>
      <p:sp>
        <p:nvSpPr>
          <p:cNvPr id="4" name="Footer Placeholder 3">
            <a:extLst>
              <a:ext uri="{FF2B5EF4-FFF2-40B4-BE49-F238E27FC236}">
                <a16:creationId xmlns:a16="http://schemas.microsoft.com/office/drawing/2014/main" id="{9E9D2D04-2F2F-4111-8DF6-A5E919B78DEE}"/>
              </a:ext>
            </a:extLst>
          </p:cNvPr>
          <p:cNvSpPr>
            <a:spLocks noGrp="1"/>
          </p:cNvSpPr>
          <p:nvPr>
            <p:ph type="ftr" sz="quarter" idx="11"/>
          </p:nvPr>
        </p:nvSpPr>
        <p:spPr/>
        <p:txBody>
          <a:bodyPr/>
          <a:lstStyle/>
          <a:p>
            <a:pPr>
              <a:defRPr/>
            </a:pPr>
            <a:r>
              <a:rPr lang="en-US" dirty="0"/>
              <a:t>EE 123 Joel Grodstein</a:t>
            </a:r>
          </a:p>
        </p:txBody>
      </p:sp>
      <p:sp>
        <p:nvSpPr>
          <p:cNvPr id="5" name="TextBox 4">
            <a:extLst>
              <a:ext uri="{FF2B5EF4-FFF2-40B4-BE49-F238E27FC236}">
                <a16:creationId xmlns:a16="http://schemas.microsoft.com/office/drawing/2014/main" id="{7A42FD2B-A1E1-4F8D-8A7C-2AE6191841DB}"/>
              </a:ext>
            </a:extLst>
          </p:cNvPr>
          <p:cNvSpPr txBox="1"/>
          <p:nvPr/>
        </p:nvSpPr>
        <p:spPr>
          <a:xfrm>
            <a:off x="4146747" y="2129002"/>
            <a:ext cx="4605867" cy="461665"/>
          </a:xfrm>
          <a:prstGeom prst="rect">
            <a:avLst/>
          </a:prstGeom>
          <a:noFill/>
          <a:ln>
            <a:noFill/>
          </a:ln>
        </p:spPr>
        <p:txBody>
          <a:bodyPr wrap="square" rtlCol="0">
            <a:spAutoFit/>
          </a:bodyPr>
          <a:lstStyle/>
          <a:p>
            <a:r>
              <a:rPr lang="en-US" i="1" dirty="0" err="1"/>
              <a:t>j</a:t>
            </a:r>
            <a:r>
              <a:rPr lang="en-US" baseline="-25000" dirty="0" err="1"/>
              <a:t>total,Na</a:t>
            </a:r>
            <a:r>
              <a:rPr lang="en-US" dirty="0"/>
              <a:t> = </a:t>
            </a:r>
            <a:r>
              <a:rPr lang="en-US" i="1" dirty="0" err="1"/>
              <a:t>g</a:t>
            </a:r>
            <a:r>
              <a:rPr lang="en-US" baseline="-25000" dirty="0" err="1"/>
              <a:t>Na</a:t>
            </a:r>
            <a:r>
              <a:rPr lang="en-US" dirty="0"/>
              <a:t> (</a:t>
            </a:r>
            <a:r>
              <a:rPr lang="en-US" i="1" dirty="0" err="1"/>
              <a:t>V</a:t>
            </a:r>
            <a:r>
              <a:rPr lang="en-US" baseline="-25000" dirty="0" err="1"/>
              <a:t>mem</a:t>
            </a:r>
            <a:r>
              <a:rPr lang="en-US" dirty="0"/>
              <a:t> - </a:t>
            </a:r>
            <a:r>
              <a:rPr lang="en-US" i="1" dirty="0" err="1"/>
              <a:t>V</a:t>
            </a:r>
            <a:r>
              <a:rPr lang="en-US" baseline="30000" dirty="0" err="1"/>
              <a:t>N</a:t>
            </a:r>
            <a:r>
              <a:rPr lang="en-US" baseline="-25000" dirty="0" err="1"/>
              <a:t>Na</a:t>
            </a:r>
            <a:r>
              <a:rPr lang="en-US" dirty="0"/>
              <a:t>) + </a:t>
            </a:r>
            <a:r>
              <a:rPr lang="en-US" i="1" dirty="0" err="1"/>
              <a:t>j</a:t>
            </a:r>
            <a:r>
              <a:rPr lang="en-US" baseline="-25000" dirty="0" err="1"/>
              <a:t>pump,Na</a:t>
            </a:r>
            <a:endParaRPr lang="en-US" dirty="0"/>
          </a:p>
        </p:txBody>
      </p:sp>
    </p:spTree>
    <p:extLst>
      <p:ext uri="{BB962C8B-B14F-4D97-AF65-F5344CB8AC3E}">
        <p14:creationId xmlns:p14="http://schemas.microsoft.com/office/powerpoint/2010/main" val="193740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2E85-C9C7-4A49-8B19-252E077482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E55F5C-B44C-4E91-8D6A-37CB6C0CE99E}"/>
              </a:ext>
            </a:extLst>
          </p:cNvPr>
          <p:cNvSpPr>
            <a:spLocks noGrp="1"/>
          </p:cNvSpPr>
          <p:nvPr>
            <p:ph idx="1"/>
          </p:nvPr>
        </p:nvSpPr>
        <p:spPr>
          <a:xfrm>
            <a:off x="1397000" y="4656668"/>
            <a:ext cx="7061200" cy="1439332"/>
          </a:xfrm>
        </p:spPr>
        <p:txBody>
          <a:bodyPr/>
          <a:lstStyle/>
          <a:p>
            <a:r>
              <a:rPr lang="en-US" dirty="0"/>
              <a:t>Opposite charges attracting</a:t>
            </a:r>
          </a:p>
        </p:txBody>
      </p:sp>
      <p:sp>
        <p:nvSpPr>
          <p:cNvPr id="4" name="Footer Placeholder 3">
            <a:extLst>
              <a:ext uri="{FF2B5EF4-FFF2-40B4-BE49-F238E27FC236}">
                <a16:creationId xmlns:a16="http://schemas.microsoft.com/office/drawing/2014/main" id="{39970AB3-7BB9-4528-875D-98000F94ECB7}"/>
              </a:ext>
            </a:extLst>
          </p:cNvPr>
          <p:cNvSpPr>
            <a:spLocks noGrp="1"/>
          </p:cNvSpPr>
          <p:nvPr>
            <p:ph type="ftr" sz="quarter" idx="11"/>
          </p:nvPr>
        </p:nvSpPr>
        <p:spPr/>
        <p:txBody>
          <a:bodyPr/>
          <a:lstStyle/>
          <a:p>
            <a:pPr>
              <a:defRPr/>
            </a:pPr>
            <a:r>
              <a:rPr lang="en-US" dirty="0"/>
              <a:t>EE 123 Joel Grodstein</a:t>
            </a:r>
          </a:p>
        </p:txBody>
      </p:sp>
      <p:pic>
        <p:nvPicPr>
          <p:cNvPr id="6" name="Graphic 5" descr="Grinning Face with No Fill">
            <a:extLst>
              <a:ext uri="{FF2B5EF4-FFF2-40B4-BE49-F238E27FC236}">
                <a16:creationId xmlns:a16="http://schemas.microsoft.com/office/drawing/2014/main" id="{EE299C8B-CFD7-4A43-AF01-A37DF76FCBF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93067" y="3149600"/>
            <a:ext cx="914400" cy="914400"/>
          </a:xfrm>
          <a:prstGeom prst="rect">
            <a:avLst/>
          </a:prstGeom>
        </p:spPr>
      </p:pic>
      <p:sp>
        <p:nvSpPr>
          <p:cNvPr id="7" name="Oval 6">
            <a:extLst>
              <a:ext uri="{FF2B5EF4-FFF2-40B4-BE49-F238E27FC236}">
                <a16:creationId xmlns:a16="http://schemas.microsoft.com/office/drawing/2014/main" id="{8D9B476A-8065-4ADE-BE58-8DB6C04780AD}"/>
              </a:ext>
            </a:extLst>
          </p:cNvPr>
          <p:cNvSpPr/>
          <p:nvPr/>
        </p:nvSpPr>
        <p:spPr>
          <a:xfrm>
            <a:off x="1278467" y="2129367"/>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A50B55E9-CF55-4379-B329-656BEE293FF6}"/>
              </a:ext>
            </a:extLst>
          </p:cNvPr>
          <p:cNvSpPr/>
          <p:nvPr/>
        </p:nvSpPr>
        <p:spPr>
          <a:xfrm>
            <a:off x="6815666" y="2129367"/>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00442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3.05556E-6 7.40741E-7 L 0.26354 7.40741E-7 " pathEditMode="relative" rAng="0" ptsTypes="AA">
                                      <p:cBhvr>
                                        <p:cTn id="14" dur="2000" fill="hold"/>
                                        <p:tgtEl>
                                          <p:spTgt spid="7"/>
                                        </p:tgtEl>
                                        <p:attrNameLst>
                                          <p:attrName>ppt_x</p:attrName>
                                          <p:attrName>ppt_y</p:attrName>
                                        </p:attrNameLst>
                                      </p:cBhvr>
                                      <p:rCtr x="13177" y="0"/>
                                    </p:animMotion>
                                  </p:childTnLst>
                                </p:cTn>
                              </p:par>
                              <p:par>
                                <p:cTn id="15" presetID="35" presetClass="path" presetSubtype="0" accel="50000" decel="50000" fill="hold" grpId="0" nodeType="withEffect">
                                  <p:stCondLst>
                                    <p:cond delay="0"/>
                                  </p:stCondLst>
                                  <p:childTnLst>
                                    <p:animMotion origin="layout" path="M -2.5E-6 7.40741E-7 L -0.26059 7.40741E-7 " pathEditMode="relative" rAng="0" ptsTypes="AA">
                                      <p:cBhvr>
                                        <p:cTn id="16" dur="2000" fill="hold"/>
                                        <p:tgtEl>
                                          <p:spTgt spid="8"/>
                                        </p:tgtEl>
                                        <p:attrNameLst>
                                          <p:attrName>ppt_x</p:attrName>
                                          <p:attrName>ppt_y</p:attrName>
                                        </p:attrNameLst>
                                      </p:cBhvr>
                                      <p:rCtr x="-130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2E85-C9C7-4A49-8B19-252E077482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E55F5C-B44C-4E91-8D6A-37CB6C0CE99E}"/>
              </a:ext>
            </a:extLst>
          </p:cNvPr>
          <p:cNvSpPr>
            <a:spLocks noGrp="1"/>
          </p:cNvSpPr>
          <p:nvPr>
            <p:ph idx="1"/>
          </p:nvPr>
        </p:nvSpPr>
        <p:spPr>
          <a:xfrm>
            <a:off x="1134534" y="3429000"/>
            <a:ext cx="7052733" cy="2302934"/>
          </a:xfrm>
        </p:spPr>
        <p:txBody>
          <a:bodyPr/>
          <a:lstStyle/>
          <a:p>
            <a:r>
              <a:rPr lang="en-US" sz="2400" dirty="0"/>
              <a:t>Two positive charges repel</a:t>
            </a:r>
          </a:p>
          <a:p>
            <a:r>
              <a:rPr lang="en-US" sz="2400" dirty="0"/>
              <a:t>Two negative charges do too</a:t>
            </a:r>
          </a:p>
        </p:txBody>
      </p:sp>
      <p:sp>
        <p:nvSpPr>
          <p:cNvPr id="4" name="Footer Placeholder 3">
            <a:extLst>
              <a:ext uri="{FF2B5EF4-FFF2-40B4-BE49-F238E27FC236}">
                <a16:creationId xmlns:a16="http://schemas.microsoft.com/office/drawing/2014/main" id="{39970AB3-7BB9-4528-875D-98000F94ECB7}"/>
              </a:ext>
            </a:extLst>
          </p:cNvPr>
          <p:cNvSpPr>
            <a:spLocks noGrp="1"/>
          </p:cNvSpPr>
          <p:nvPr>
            <p:ph type="ftr" sz="quarter" idx="11"/>
          </p:nvPr>
        </p:nvSpPr>
        <p:spPr/>
        <p:txBody>
          <a:bodyPr/>
          <a:lstStyle/>
          <a:p>
            <a:pPr>
              <a:defRPr/>
            </a:pPr>
            <a:r>
              <a:rPr lang="en-US" dirty="0"/>
              <a:t>EE 123 Joel Grodstein</a:t>
            </a:r>
          </a:p>
        </p:txBody>
      </p:sp>
      <p:sp>
        <p:nvSpPr>
          <p:cNvPr id="7" name="Oval 6">
            <a:extLst>
              <a:ext uri="{FF2B5EF4-FFF2-40B4-BE49-F238E27FC236}">
                <a16:creationId xmlns:a16="http://schemas.microsoft.com/office/drawing/2014/main" id="{8D9B476A-8065-4ADE-BE58-8DB6C04780AD}"/>
              </a:ext>
            </a:extLst>
          </p:cNvPr>
          <p:cNvSpPr/>
          <p:nvPr/>
        </p:nvSpPr>
        <p:spPr>
          <a:xfrm>
            <a:off x="4444995" y="1608670"/>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A50B55E9-CF55-4379-B329-656BEE293FF6}"/>
              </a:ext>
            </a:extLst>
          </p:cNvPr>
          <p:cNvSpPr/>
          <p:nvPr/>
        </p:nvSpPr>
        <p:spPr>
          <a:xfrm>
            <a:off x="3699935" y="1608670"/>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pic>
        <p:nvPicPr>
          <p:cNvPr id="9" name="Graphic 8" descr="Surprised Face with No Fill">
            <a:extLst>
              <a:ext uri="{FF2B5EF4-FFF2-40B4-BE49-F238E27FC236}">
                <a16:creationId xmlns:a16="http://schemas.microsoft.com/office/drawing/2014/main" id="{F0C85651-A75F-437A-87B6-54873EEF59D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0867" y="2421467"/>
            <a:ext cx="914400" cy="914400"/>
          </a:xfrm>
          <a:prstGeom prst="rect">
            <a:avLst/>
          </a:prstGeom>
        </p:spPr>
      </p:pic>
    </p:spTree>
    <p:extLst>
      <p:ext uri="{BB962C8B-B14F-4D97-AF65-F5344CB8AC3E}">
        <p14:creationId xmlns:p14="http://schemas.microsoft.com/office/powerpoint/2010/main" val="225418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1.11111E-6 -3.33333E-6 L 0.26354 -3.33333E-6 " pathEditMode="relative" rAng="0" ptsTypes="AA">
                                      <p:cBhvr>
                                        <p:cTn id="14" dur="2000" fill="hold"/>
                                        <p:tgtEl>
                                          <p:spTgt spid="7"/>
                                        </p:tgtEl>
                                        <p:attrNameLst>
                                          <p:attrName>ppt_x</p:attrName>
                                          <p:attrName>ppt_y</p:attrName>
                                        </p:attrNameLst>
                                      </p:cBhvr>
                                      <p:rCtr x="13177" y="0"/>
                                    </p:animMotion>
                                  </p:childTnLst>
                                </p:cTn>
                              </p:par>
                              <p:par>
                                <p:cTn id="15" presetID="35" presetClass="path" presetSubtype="0" accel="50000" decel="50000" fill="hold" grpId="0" nodeType="withEffect">
                                  <p:stCondLst>
                                    <p:cond delay="0"/>
                                  </p:stCondLst>
                                  <p:childTnLst>
                                    <p:animMotion origin="layout" path="M 2.5E-6 -3.33333E-6 L -0.26059 -3.33333E-6 " pathEditMode="relative" rAng="0" ptsTypes="AA">
                                      <p:cBhvr>
                                        <p:cTn id="16" dur="2000" fill="hold"/>
                                        <p:tgtEl>
                                          <p:spTgt spid="8"/>
                                        </p:tgtEl>
                                        <p:attrNameLst>
                                          <p:attrName>ppt_x</p:attrName>
                                          <p:attrName>ppt_y</p:attrName>
                                        </p:attrNameLst>
                                      </p:cBhvr>
                                      <p:rCtr x="-130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non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50944</TotalTime>
  <Words>7150</Words>
  <Application>Microsoft Office PowerPoint</Application>
  <PresentationFormat>On-screen Show (4:3)</PresentationFormat>
  <Paragraphs>1099</Paragraphs>
  <Slides>77</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Cambria Math</vt:lpstr>
      <vt:lpstr>Times New Roman</vt:lpstr>
      <vt:lpstr>Default Design</vt:lpstr>
      <vt:lpstr>EE 123: Bioelectricity</vt:lpstr>
      <vt:lpstr>Big picture of the course</vt:lpstr>
      <vt:lpstr>Do we care about this?</vt:lpstr>
      <vt:lpstr>In the news…</vt:lpstr>
      <vt:lpstr>Outline for this section</vt:lpstr>
      <vt:lpstr>Electric charge</vt:lpstr>
      <vt:lpstr>Electric force</vt:lpstr>
      <vt:lpstr>PowerPoint Presentation</vt:lpstr>
      <vt:lpstr>PowerPoint Presentation</vt:lpstr>
      <vt:lpstr>Work can overcome this</vt:lpstr>
      <vt:lpstr>Fixed and movable charges</vt:lpstr>
      <vt:lpstr>Fixed and movable charges</vt:lpstr>
      <vt:lpstr>Voltage</vt:lpstr>
      <vt:lpstr>Voltage</vt:lpstr>
      <vt:lpstr>Voltage</vt:lpstr>
      <vt:lpstr>Current</vt:lpstr>
      <vt:lpstr>End of electricity primer</vt:lpstr>
      <vt:lpstr>Outline for this section</vt:lpstr>
      <vt:lpstr>Diffusion</vt:lpstr>
      <vt:lpstr>Diffusion</vt:lpstr>
      <vt:lpstr>What is D, really?</vt:lpstr>
      <vt:lpstr>Example</vt:lpstr>
      <vt:lpstr>Example</vt:lpstr>
      <vt:lpstr>Outline for this section</vt:lpstr>
      <vt:lpstr>Drift</vt:lpstr>
      <vt:lpstr>Drift current</vt:lpstr>
      <vt:lpstr>Separated charges create a voltage</vt:lpstr>
      <vt:lpstr>Cool tricks to do with voltage</vt:lpstr>
      <vt:lpstr>Cool tricks to do with voltage</vt:lpstr>
      <vt:lpstr>Why does Ohm’s Law work?</vt:lpstr>
      <vt:lpstr>qionV/L → force: why?</vt:lpstr>
      <vt:lpstr>qionV/L → force: why?</vt:lpstr>
      <vt:lpstr>qionV/L → force: why?</vt:lpstr>
      <vt:lpstr>Mobility*force = velocity – why?</vt:lpstr>
      <vt:lpstr>Mobility*force = velocity – why?</vt:lpstr>
      <vt:lpstr>Mini quiz</vt:lpstr>
      <vt:lpstr>Outline for this section</vt:lpstr>
      <vt:lpstr>Dilemma</vt:lpstr>
      <vt:lpstr>Drift + diffusion = voltage</vt:lpstr>
      <vt:lpstr>Drift + diffusion = voltage</vt:lpstr>
      <vt:lpstr>Drift + diffusion = voltage</vt:lpstr>
      <vt:lpstr>Drift + diffusion = voltage</vt:lpstr>
      <vt:lpstr>Nernst equation</vt:lpstr>
      <vt:lpstr>Nernst derivation</vt:lpstr>
      <vt:lpstr>Nernst assumptions</vt:lpstr>
      <vt:lpstr>Giant squid voltages</vt:lpstr>
      <vt:lpstr>In-class exercise</vt:lpstr>
      <vt:lpstr>Outline for this section</vt:lpstr>
      <vt:lpstr>In-class exercise</vt:lpstr>
      <vt:lpstr>Forces on the system</vt:lpstr>
      <vt:lpstr>Results of diffusion</vt:lpstr>
      <vt:lpstr>Drift currents</vt:lpstr>
      <vt:lpstr>Nernst sanity check</vt:lpstr>
      <vt:lpstr>Nernst sanity check</vt:lpstr>
      <vt:lpstr>Nernst sanity check</vt:lpstr>
      <vt:lpstr>Another ion-flow source</vt:lpstr>
      <vt:lpstr>Steady state</vt:lpstr>
      <vt:lpstr>Where are we?</vt:lpstr>
      <vt:lpstr>Definitions</vt:lpstr>
      <vt:lpstr>Outline for this section</vt:lpstr>
      <vt:lpstr>Modeling diffusion in a cell</vt:lpstr>
      <vt:lpstr>Modeling drift in a cell</vt:lpstr>
      <vt:lpstr>Modeling the ion pumps</vt:lpstr>
      <vt:lpstr>Simple equation</vt:lpstr>
      <vt:lpstr>What the model says</vt:lpstr>
      <vt:lpstr>Modeling our cell as a circuit</vt:lpstr>
      <vt:lpstr>Modeling our cell as a circuit</vt:lpstr>
      <vt:lpstr>Modeling our cell as a circuit</vt:lpstr>
      <vt:lpstr>Modeling our cell as a circuit</vt:lpstr>
      <vt:lpstr>What to do with our model</vt:lpstr>
      <vt:lpstr>Done with the basics!</vt:lpstr>
      <vt:lpstr>Mini quiz</vt:lpstr>
      <vt:lpstr>BACKUP</vt:lpstr>
      <vt:lpstr>Start of Lab #2</vt:lpstr>
      <vt:lpstr>PowerPoint Presentation</vt:lpstr>
      <vt:lpstr>Inaccuracies</vt:lpstr>
      <vt:lpstr>Our model is imperfect</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with biological parts</dc:title>
  <dc:creator>joelg</dc:creator>
  <cp:lastModifiedBy>Grodstein, Joel</cp:lastModifiedBy>
  <cp:revision>1552</cp:revision>
  <cp:lastPrinted>2020-07-15T18:52:12Z</cp:lastPrinted>
  <dcterms:created xsi:type="dcterms:W3CDTF">2002-09-07T18:50:54Z</dcterms:created>
  <dcterms:modified xsi:type="dcterms:W3CDTF">2022-09-20T19:57:02Z</dcterms:modified>
</cp:coreProperties>
</file>