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8" r:id="rId2"/>
    <p:sldId id="849" r:id="rId3"/>
    <p:sldId id="834" r:id="rId4"/>
    <p:sldId id="736" r:id="rId5"/>
    <p:sldId id="800" r:id="rId6"/>
    <p:sldId id="824" r:id="rId7"/>
    <p:sldId id="803" r:id="rId8"/>
    <p:sldId id="826" r:id="rId9"/>
    <p:sldId id="827" r:id="rId10"/>
    <p:sldId id="778" r:id="rId11"/>
    <p:sldId id="866" r:id="rId12"/>
    <p:sldId id="812" r:id="rId13"/>
    <p:sldId id="835" r:id="rId14"/>
    <p:sldId id="814" r:id="rId15"/>
    <p:sldId id="870" r:id="rId16"/>
    <p:sldId id="875" r:id="rId17"/>
    <p:sldId id="871" r:id="rId18"/>
    <p:sldId id="872" r:id="rId19"/>
    <p:sldId id="876" r:id="rId20"/>
    <p:sldId id="873" r:id="rId21"/>
    <p:sldId id="813" r:id="rId22"/>
    <p:sldId id="860" r:id="rId23"/>
    <p:sldId id="858" r:id="rId24"/>
    <p:sldId id="859" r:id="rId25"/>
    <p:sldId id="861" r:id="rId26"/>
    <p:sldId id="825" r:id="rId27"/>
    <p:sldId id="874" r:id="rId28"/>
    <p:sldId id="862" r:id="rId29"/>
    <p:sldId id="821" r:id="rId30"/>
    <p:sldId id="864" r:id="rId31"/>
    <p:sldId id="867" r:id="rId32"/>
    <p:sldId id="845" r:id="rId33"/>
    <p:sldId id="820" r:id="rId34"/>
    <p:sldId id="857" r:id="rId35"/>
    <p:sldId id="868" r:id="rId36"/>
    <p:sldId id="847" r:id="rId3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49"/>
            <p14:sldId id="834"/>
            <p14:sldId id="736"/>
            <p14:sldId id="800"/>
            <p14:sldId id="824"/>
            <p14:sldId id="803"/>
            <p14:sldId id="826"/>
            <p14:sldId id="827"/>
            <p14:sldId id="778"/>
            <p14:sldId id="866"/>
            <p14:sldId id="812"/>
            <p14:sldId id="835"/>
            <p14:sldId id="814"/>
            <p14:sldId id="870"/>
            <p14:sldId id="875"/>
            <p14:sldId id="871"/>
            <p14:sldId id="872"/>
            <p14:sldId id="876"/>
            <p14:sldId id="873"/>
            <p14:sldId id="813"/>
            <p14:sldId id="860"/>
            <p14:sldId id="858"/>
            <p14:sldId id="859"/>
            <p14:sldId id="861"/>
            <p14:sldId id="825"/>
            <p14:sldId id="874"/>
            <p14:sldId id="862"/>
            <p14:sldId id="821"/>
            <p14:sldId id="864"/>
            <p14:sldId id="867"/>
            <p14:sldId id="845"/>
            <p14:sldId id="820"/>
            <p14:sldId id="857"/>
            <p14:sldId id="868"/>
            <p14:sldId id="8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78040" autoAdjust="0"/>
  </p:normalViewPr>
  <p:slideViewPr>
    <p:cSldViewPr snapToGrid="0">
      <p:cViewPr varScale="1">
        <p:scale>
          <a:sx n="62" d="100"/>
          <a:sy n="62" d="100"/>
        </p:scale>
        <p:origin x="81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9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0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712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Clearly if we raise </a:t>
            </a:r>
            <a:r>
              <a:rPr lang="en-US" dirty="0" err="1"/>
              <a:t>Vmem</a:t>
            </a:r>
            <a:r>
              <a:rPr lang="en-US" dirty="0"/>
              <a:t> positive enough, drift pulls huge net negative charge into the cell.</a:t>
            </a:r>
          </a:p>
          <a:p>
            <a:r>
              <a:rPr lang="en-US" dirty="0"/>
              <a:t>And if we move </a:t>
            </a:r>
            <a:r>
              <a:rPr lang="en-US" dirty="0" err="1"/>
              <a:t>Vmem</a:t>
            </a:r>
            <a:r>
              <a:rPr lang="en-US" dirty="0"/>
              <a:t> negative enough, drift pulls net positive charge into the cell.</a:t>
            </a:r>
          </a:p>
          <a:p>
            <a:r>
              <a:rPr lang="en-US" dirty="0"/>
              <a:t>Therefore there *must* be some intermediate </a:t>
            </a:r>
            <a:r>
              <a:rPr lang="en-US" dirty="0" err="1"/>
              <a:t>Vmem</a:t>
            </a:r>
            <a:r>
              <a:rPr lang="en-US" dirty="0"/>
              <a:t> where net charge flow into the cell is zero.</a:t>
            </a:r>
          </a:p>
          <a:p>
            <a:r>
              <a:rPr lang="en-US" dirty="0"/>
              <a:t>Note that the line for Cl is drawn with some random slope; no way to know what it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740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48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“really slow change” domain, we still have unbalanced flux of all ions. But it’s really slow, since (again) the ion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63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Bitsey</a:t>
            </a:r>
            <a:r>
              <a:rPr lang="en-US" dirty="0"/>
              <a:t>, the units on </a:t>
            </a:r>
            <a:r>
              <a:rPr lang="en-US" dirty="0" err="1"/>
              <a:t>Gth</a:t>
            </a:r>
            <a:r>
              <a:rPr lang="en-US" dirty="0"/>
              <a:t> are (ions entering the cell/m2s) per Volt of </a:t>
            </a:r>
            <a:r>
              <a:rPr lang="en-US" dirty="0" err="1"/>
              <a:t>Vmem</a:t>
            </a:r>
            <a:r>
              <a:rPr lang="en-US" dirty="0"/>
              <a:t>; thus </a:t>
            </a:r>
            <a:r>
              <a:rPr lang="en-US" dirty="0" err="1"/>
              <a:t>Gth</a:t>
            </a:r>
            <a:r>
              <a:rPr lang="en-US" dirty="0"/>
              <a:t> tends to be negative for Na and K, and positive for Cl.</a:t>
            </a:r>
          </a:p>
          <a:p>
            <a:r>
              <a:rPr lang="en-US" dirty="0"/>
              <a:t>However, </a:t>
            </a:r>
            <a:r>
              <a:rPr lang="en-US" dirty="0" err="1"/>
              <a:t>Bitsey</a:t>
            </a:r>
            <a:r>
              <a:rPr lang="en-US" dirty="0"/>
              <a:t> then scales the resultant ion fluxes by each ion’s Z to get charge fluxes. If we’re restricted to Z=+1 and Z= -1, then we get the same effect by simply assuming that all G values are positive (which is what this slide does)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74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Bitsey</a:t>
            </a:r>
            <a:r>
              <a:rPr lang="en-US" dirty="0"/>
              <a:t>, the units on </a:t>
            </a:r>
            <a:r>
              <a:rPr lang="en-US" dirty="0" err="1"/>
              <a:t>Gth</a:t>
            </a:r>
            <a:r>
              <a:rPr lang="en-US" dirty="0"/>
              <a:t> are (ions entering the cell/m2s) per Volt of </a:t>
            </a:r>
            <a:r>
              <a:rPr lang="en-US" dirty="0" err="1"/>
              <a:t>Vmem</a:t>
            </a:r>
            <a:r>
              <a:rPr lang="en-US" dirty="0"/>
              <a:t>; thus </a:t>
            </a:r>
            <a:r>
              <a:rPr lang="en-US" dirty="0" err="1"/>
              <a:t>Gth</a:t>
            </a:r>
            <a:r>
              <a:rPr lang="en-US" dirty="0"/>
              <a:t> tends to be negative for Na and K, and positive for Cl.</a:t>
            </a:r>
          </a:p>
          <a:p>
            <a:r>
              <a:rPr lang="en-US" dirty="0"/>
              <a:t>However, </a:t>
            </a:r>
            <a:r>
              <a:rPr lang="en-US" dirty="0" err="1"/>
              <a:t>Bitsey</a:t>
            </a:r>
            <a:r>
              <a:rPr lang="en-US" dirty="0"/>
              <a:t> then scales the resultant ion fluxes by each ion’s Z to get charge fluxes. If we’re restricted to Z=+1 and Z= -1, then we get the same effect by simply assuming that all G values are positive (which is what this slide does)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614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figure out how long things take, we would have to add the membrane capacitor to this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93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in general the model predicts QSS values, in this case I carefully copied the V &amp; G values from a SS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144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41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Bitsey</a:t>
            </a:r>
            <a:r>
              <a:rPr lang="en-US" dirty="0"/>
              <a:t>, the units on </a:t>
            </a:r>
            <a:r>
              <a:rPr lang="en-US" dirty="0" err="1"/>
              <a:t>Gth</a:t>
            </a:r>
            <a:r>
              <a:rPr lang="en-US" dirty="0"/>
              <a:t> are (ions entering the cell/m2s) per Volt of </a:t>
            </a:r>
            <a:r>
              <a:rPr lang="en-US" dirty="0" err="1"/>
              <a:t>Vmem</a:t>
            </a:r>
            <a:r>
              <a:rPr lang="en-US" dirty="0"/>
              <a:t>; thus </a:t>
            </a:r>
            <a:r>
              <a:rPr lang="en-US" dirty="0" err="1"/>
              <a:t>Gth</a:t>
            </a:r>
            <a:r>
              <a:rPr lang="en-US" dirty="0"/>
              <a:t> tends to be negative for Na and K, and positive for Cl.</a:t>
            </a:r>
          </a:p>
          <a:p>
            <a:r>
              <a:rPr lang="en-US" dirty="0"/>
              <a:t>However, </a:t>
            </a:r>
            <a:r>
              <a:rPr lang="en-US" dirty="0" err="1"/>
              <a:t>Bitsey</a:t>
            </a:r>
            <a:r>
              <a:rPr lang="en-US" dirty="0"/>
              <a:t> then scales the resultant ion fluxes by each ion’s Z to get charge fluxes. If we’re restricted to Z=+1 and Z= -1, then we get the same effect by simply assuming that all G values are positive (which is what this slide does)</a:t>
            </a:r>
          </a:p>
          <a:p>
            <a:r>
              <a:rPr lang="en-US" dirty="0"/>
              <a:t>The actual </a:t>
            </a:r>
            <a:r>
              <a:rPr lang="en-US" dirty="0" err="1"/>
              <a:t>Vmem</a:t>
            </a:r>
            <a:r>
              <a:rPr lang="en-US" dirty="0"/>
              <a:t> is +18.52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97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“react fast” part, throw something!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825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actual </a:t>
            </a:r>
            <a:r>
              <a:rPr lang="en-US" dirty="0" err="1"/>
              <a:t>Vmem</a:t>
            </a:r>
            <a:r>
              <a:rPr lang="en-US" dirty="0"/>
              <a:t> is +18.52, which makes the numbers on the slide actually work right without needing the “approximately equals.”</a:t>
            </a:r>
          </a:p>
          <a:p>
            <a:r>
              <a:rPr lang="en-US" dirty="0"/>
              <a:t>The units on the fluxes are moles/(m2s).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092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818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Oops… the last slide popped up to 30mV, and this slide does 40mV. I could redo this if I have extra time.</a:t>
            </a:r>
          </a:p>
          <a:p>
            <a:r>
              <a:rPr lang="en-US" dirty="0"/>
              <a:t>Anyway, the message is that the slow ion-concentration changes do eventually reach an QSS that happens to be 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630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029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0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Biological voltages are small: 50mV or so. Compare to your </a:t>
            </a:r>
            <a:r>
              <a:rPr lang="en-US" dirty="0" err="1"/>
              <a:t>IPhone</a:t>
            </a:r>
            <a:r>
              <a:rPr lang="en-US" dirty="0"/>
              <a:t> CPU &gt;1V. This is partly why your brain is so power efficient!</a:t>
            </a:r>
          </a:p>
          <a:p>
            <a:r>
              <a:rPr lang="en-US" dirty="0"/>
              <a:t>And your house is 120V. This also gives your body a lot of safety margin against getting electrocuted if something goes wrong. You would not want to be electrocuted every time you catch a cold!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7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r>
              <a:rPr lang="en-US" dirty="0"/>
              <a:t>First convince them that </a:t>
            </a:r>
            <a:r>
              <a:rPr lang="en-US" dirty="0" err="1"/>
              <a:t>Δ</a:t>
            </a:r>
            <a:r>
              <a:rPr lang="en-US" i="1" dirty="0" err="1"/>
              <a:t>q</a:t>
            </a:r>
            <a:r>
              <a:rPr lang="en-US" dirty="0"/>
              <a:t>=</a:t>
            </a:r>
            <a:r>
              <a:rPr lang="en-US" i="1" dirty="0"/>
              <a:t>C</a:t>
            </a:r>
            <a:r>
              <a:rPr lang="en-US" dirty="0"/>
              <a:t>Δ</a:t>
            </a:r>
            <a:r>
              <a:rPr lang="en-US" i="1" dirty="0"/>
              <a:t>V</a:t>
            </a:r>
            <a:r>
              <a:rPr lang="en-US" dirty="0"/>
              <a:t> is true by showing a few numbers: 10=2*5, and (10+2*3)=2*(5+3)</a:t>
            </a:r>
            <a:endParaRPr lang="en-US" i="1" dirty="0"/>
          </a:p>
          <a:p>
            <a:r>
              <a:rPr lang="en-US" dirty="0"/>
              <a:t>This works because the equation is 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66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we were in SS before we increased </a:t>
            </a:r>
            <a:r>
              <a:rPr lang="en-US" i="1" dirty="0" err="1"/>
              <a:t>G</a:t>
            </a:r>
            <a:r>
              <a:rPr lang="en-US" i="0" baseline="-25000" dirty="0" err="1"/>
              <a:t>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0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we were in SS before we increased </a:t>
            </a:r>
            <a:r>
              <a:rPr lang="en-US" i="1" dirty="0" err="1"/>
              <a:t>G</a:t>
            </a:r>
            <a:r>
              <a:rPr lang="en-US" i="0" baseline="-25000" dirty="0" err="1"/>
              <a:t>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076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see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874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7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we turn on more Na ion channels and increase Na drift &amp; diff, the green dot moves up to reflect that.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the moved green dot is really saying “this is the new </a:t>
            </a:r>
            <a:r>
              <a:rPr lang="en-US" dirty="0" err="1"/>
              <a:t>drift+diffusion</a:t>
            </a:r>
            <a:r>
              <a:rPr lang="en-US" dirty="0"/>
              <a:t> </a:t>
            </a:r>
            <a:r>
              <a:rPr lang="en-US" i="1" dirty="0"/>
              <a:t>at -71mV</a:t>
            </a:r>
            <a:r>
              <a:rPr lang="en-US" i="0" dirty="0"/>
              <a:t>.”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Now of course the unbalanced charge will quickly change </a:t>
            </a:r>
            <a:r>
              <a:rPr lang="en-US" dirty="0" err="1"/>
              <a:t>Vmem</a:t>
            </a:r>
            <a:r>
              <a:rPr lang="en-US" dirty="0"/>
              <a:t> – and the green “Na </a:t>
            </a:r>
            <a:r>
              <a:rPr lang="en-US" dirty="0" err="1"/>
              <a:t>drift+diff</a:t>
            </a:r>
            <a:r>
              <a:rPr lang="en-US" dirty="0"/>
              <a:t> vs </a:t>
            </a:r>
            <a:r>
              <a:rPr lang="en-US" dirty="0" err="1"/>
              <a:t>Vmem</a:t>
            </a:r>
            <a:r>
              <a:rPr lang="en-US" dirty="0"/>
              <a:t>” line is showing how a changed </a:t>
            </a:r>
            <a:r>
              <a:rPr lang="en-US" dirty="0" err="1"/>
              <a:t>Vmem</a:t>
            </a:r>
            <a:r>
              <a:rPr lang="en-US" dirty="0"/>
              <a:t> (which will be the natural result of newly-unbalanced charge) will affect </a:t>
            </a:r>
            <a:r>
              <a:rPr lang="en-US" dirty="0" err="1"/>
              <a:t>drift+diff</a:t>
            </a:r>
            <a:r>
              <a:rPr lang="en-US" dirty="0"/>
              <a:t>. </a:t>
            </a:r>
            <a:r>
              <a:rPr lang="en-US" i="0" dirty="0"/>
              <a:t>“ That’s why the green line must pass through the moved green dot.</a:t>
            </a:r>
            <a:endParaRPr lang="en-US" dirty="0"/>
          </a:p>
          <a:p>
            <a:r>
              <a:rPr lang="en-US" dirty="0"/>
              <a:t>So the green line will show how Na </a:t>
            </a:r>
            <a:r>
              <a:rPr lang="en-US" dirty="0" err="1"/>
              <a:t>drift+diff</a:t>
            </a:r>
            <a:r>
              <a:rPr lang="en-US" dirty="0"/>
              <a:t> changes with </a:t>
            </a:r>
            <a:r>
              <a:rPr lang="en-US" dirty="0" err="1"/>
              <a:t>Vmem</a:t>
            </a:r>
            <a:r>
              <a:rPr lang="en-US" dirty="0"/>
              <a:t> </a:t>
            </a:r>
            <a:r>
              <a:rPr lang="en-US" i="1" dirty="0"/>
              <a:t>with the newly-on ion channels.</a:t>
            </a:r>
            <a:endParaRPr lang="en-US" dirty="0"/>
          </a:p>
          <a:p>
            <a:r>
              <a:rPr lang="en-US" dirty="0"/>
              <a:t>How did we pick the slopes of the Na and K lines? The x intercepts are easy: at each ion’s </a:t>
            </a:r>
            <a:r>
              <a:rPr lang="en-US" dirty="0" err="1"/>
              <a:t>Vnernst</a:t>
            </a:r>
            <a:r>
              <a:rPr lang="en-US" dirty="0"/>
              <a:t>, </a:t>
            </a:r>
            <a:r>
              <a:rPr lang="en-US" dirty="0" err="1"/>
              <a:t>drift+diff</a:t>
            </a:r>
            <a:r>
              <a:rPr lang="en-US" dirty="0"/>
              <a:t>=0 (</a:t>
            </a:r>
            <a:r>
              <a:rPr lang="en-US" dirty="0" err="1"/>
              <a:t>Vn,Na</a:t>
            </a:r>
            <a:r>
              <a:rPr lang="en-US" dirty="0"/>
              <a:t>=+77mV; </a:t>
            </a:r>
            <a:r>
              <a:rPr lang="en-US" dirty="0" err="1"/>
              <a:t>Vn,K</a:t>
            </a:r>
            <a:r>
              <a:rPr lang="en-US" dirty="0"/>
              <a:t>=-89). Then we need one other point. For K, at -71mV </a:t>
            </a:r>
            <a:r>
              <a:rPr lang="en-US" dirty="0" err="1"/>
              <a:t>drift+diff</a:t>
            </a:r>
            <a:r>
              <a:rPr lang="en-US" dirty="0"/>
              <a:t>=pump. For Na, we have the fairly arbitrary place we moved the Na dot to.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Random note: we’ve moved to voltage (</a:t>
            </a:r>
            <a:r>
              <a:rPr lang="en-US" dirty="0" err="1"/>
              <a:t>Vmem</a:t>
            </a:r>
            <a:r>
              <a:rPr lang="en-US" dirty="0"/>
              <a:t>=-71mV) and concentration values (for </a:t>
            </a:r>
            <a:r>
              <a:rPr lang="en-US" dirty="0" err="1"/>
              <a:t>Vnernst</a:t>
            </a:r>
            <a:r>
              <a:rPr lang="en-US" dirty="0"/>
              <a:t>) that are more like human neurons, not giant squid.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16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Jke6QA0MWQ&amp;list=PL9AC274019AC09106&amp;index=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Bioelectricity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Grodstein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3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Bioelectricity 1b – QSS and neurons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CFDB-DA0A-4864-B029-009F111F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So why was </a:t>
            </a:r>
            <a:r>
              <a:rPr lang="en-US" dirty="0" err="1"/>
              <a:t>VLab</a:t>
            </a:r>
            <a:r>
              <a:rPr lang="en-US" dirty="0"/>
              <a:t> #1 so slow?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7" y="3527332"/>
            <a:ext cx="8390467" cy="2873467"/>
          </a:xfrm>
        </p:spPr>
        <p:txBody>
          <a:bodyPr/>
          <a:lstStyle/>
          <a:p>
            <a:r>
              <a:rPr lang="en-US" sz="2400" dirty="0"/>
              <a:t>Bioelectricity has another trick up its sleeve</a:t>
            </a:r>
          </a:p>
          <a:p>
            <a:r>
              <a:rPr lang="en-US" sz="2400" dirty="0"/>
              <a:t>Consider increasing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endParaRPr lang="en-US" sz="2400" baseline="-25000" dirty="0"/>
          </a:p>
          <a:p>
            <a:pPr lvl="1">
              <a:spcBef>
                <a:spcPts val="0"/>
              </a:spcBef>
            </a:pPr>
            <a:r>
              <a:rPr lang="en-US" sz="2000" dirty="0"/>
              <a:t>Lookahead… neurons work by quickly changing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1862" y="6477000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136313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201003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]=52mM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2015067"/>
            <a:ext cx="15000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]=20mM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]=440mM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]=560mM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+</a:t>
            </a:r>
            <a:r>
              <a:rPr lang="en-US" sz="1600" dirty="0"/>
              <a:t>=110mM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222673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7" y="245533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280246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215053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137159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63128" y="224366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255693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399" y="290406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21335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22859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184573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537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CFDB-DA0A-4864-B029-009F111F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So why was </a:t>
            </a:r>
            <a:r>
              <a:rPr lang="en-US" dirty="0" err="1"/>
              <a:t>VLab</a:t>
            </a:r>
            <a:r>
              <a:rPr lang="en-US" dirty="0"/>
              <a:t> #1 so slow?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7" y="3527332"/>
            <a:ext cx="8390467" cy="2873467"/>
          </a:xfrm>
        </p:spPr>
        <p:txBody>
          <a:bodyPr/>
          <a:lstStyle/>
          <a:p>
            <a:r>
              <a:rPr lang="en-US" sz="2000" dirty="0"/>
              <a:t>If we increase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endParaRPr lang="en-US" sz="2000" baseline="-25000" dirty="0"/>
          </a:p>
          <a:p>
            <a:pPr lvl="1">
              <a:spcBef>
                <a:spcPts val="0"/>
              </a:spcBef>
            </a:pPr>
            <a:r>
              <a:rPr lang="en-US" sz="1800" dirty="0"/>
              <a:t>Na+ is flowing inwards from both diffusion and drift, and then being pumped out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Increasing </a:t>
            </a:r>
            <a:r>
              <a:rPr lang="en-US" sz="1800" i="1" dirty="0" err="1"/>
              <a:t>G</a:t>
            </a:r>
            <a:r>
              <a:rPr lang="en-US" sz="1800" baseline="-25000" dirty="0" err="1"/>
              <a:t>Na</a:t>
            </a:r>
            <a:r>
              <a:rPr lang="en-US" sz="1800" dirty="0"/>
              <a:t> will increase the inwards flow; and not affect the outwards flow</a:t>
            </a:r>
          </a:p>
          <a:p>
            <a:r>
              <a:rPr lang="en-US" sz="2000" dirty="0"/>
              <a:t>Analyzing only Na for now…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More [Na]</a:t>
            </a:r>
            <a:r>
              <a:rPr lang="en-US" sz="1800" baseline="-25000" dirty="0"/>
              <a:t>int</a:t>
            </a:r>
            <a:r>
              <a:rPr lang="en-US" sz="1800" dirty="0"/>
              <a:t> </a:t>
            </a:r>
            <a:r>
              <a:rPr lang="en-US" sz="1800" dirty="0">
                <a:cs typeface="Times New Roman" panose="02020603050405020304" pitchFamily="18" charset="0"/>
              </a:rPr>
              <a:t>→ </a:t>
            </a:r>
            <a:r>
              <a:rPr lang="en-US" sz="1800" i="1" dirty="0" err="1">
                <a:cs typeface="Times New Roman" panose="02020603050405020304" pitchFamily="18" charset="0"/>
              </a:rPr>
              <a:t>V</a:t>
            </a:r>
            <a:r>
              <a:rPr lang="en-US" sz="1800" baseline="-25000" dirty="0" err="1">
                <a:cs typeface="Times New Roman" panose="02020603050405020304" pitchFamily="18" charset="0"/>
              </a:rPr>
              <a:t>mem</a:t>
            </a:r>
            <a:r>
              <a:rPr lang="en-US" sz="1800" dirty="0">
                <a:cs typeface="Times New Roman" panose="02020603050405020304" pitchFamily="18" charset="0"/>
              </a:rPr>
              <a:t> ↑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Higher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pushes Na</a:t>
            </a:r>
            <a:r>
              <a:rPr lang="en-US" sz="1800" baseline="30000" dirty="0"/>
              <a:t>+</a:t>
            </a:r>
            <a:r>
              <a:rPr lang="en-US" sz="1800" dirty="0"/>
              <a:t> out again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is </a:t>
            </a:r>
            <a:r>
              <a:rPr lang="en-US" sz="1800" i="1" dirty="0"/>
              <a:t>negative feedback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rises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1800" dirty="0"/>
              <a:t> reduced drift balances increased diffusion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Concentrations barely change, so it’s fast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1862" y="6477000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136313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201003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]=52mM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2015067"/>
            <a:ext cx="15000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]=20mM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]=440mM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]=560mM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+</a:t>
            </a:r>
            <a:r>
              <a:rPr lang="en-US" sz="1600" dirty="0"/>
              <a:t>=110mM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222673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7" y="245533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280246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215053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137159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63128" y="224366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255693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399" y="290406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21335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22859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184573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7E300-156F-447D-94DB-0163CD09053B}"/>
              </a:ext>
            </a:extLst>
          </p:cNvPr>
          <p:cNvSpPr txBox="1"/>
          <p:nvPr/>
        </p:nvSpPr>
        <p:spPr>
          <a:xfrm>
            <a:off x="6028266" y="4414273"/>
            <a:ext cx="2768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 will get more positive (i.e., closer to 0)… fast or slow?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AB0B3E-26F7-414B-8AA5-38E6154954B5}"/>
              </a:ext>
            </a:extLst>
          </p:cNvPr>
          <p:cNvSpPr txBox="1"/>
          <p:nvPr/>
        </p:nvSpPr>
        <p:spPr>
          <a:xfrm>
            <a:off x="6583678" y="5194694"/>
            <a:ext cx="2538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accent2"/>
                </a:solidFill>
              </a:rPr>
              <a:t>Are we done yet? At this new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, is the flow of, say, Cl</a:t>
            </a:r>
            <a:r>
              <a:rPr lang="en-US" sz="1800" baseline="30000" dirty="0">
                <a:solidFill>
                  <a:schemeClr val="accent2"/>
                </a:solidFill>
              </a:rPr>
              <a:t>-</a:t>
            </a:r>
            <a:r>
              <a:rPr lang="en-US" sz="1800" dirty="0">
                <a:solidFill>
                  <a:schemeClr val="accent2"/>
                </a:solidFill>
              </a:rPr>
              <a:t> balanced?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B0B8EA-EBCA-9AFC-6FDA-FE333515F61C}"/>
              </a:ext>
            </a:extLst>
          </p:cNvPr>
          <p:cNvSpPr txBox="1"/>
          <p:nvPr/>
        </p:nvSpPr>
        <p:spPr>
          <a:xfrm>
            <a:off x="6605194" y="4943974"/>
            <a:ext cx="104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very fast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83DE6-CA8B-B9D7-9EAC-E5BC145CB5B3}"/>
              </a:ext>
            </a:extLst>
          </p:cNvPr>
          <p:cNvSpPr txBox="1"/>
          <p:nvPr/>
        </p:nvSpPr>
        <p:spPr>
          <a:xfrm>
            <a:off x="4382141" y="1126861"/>
            <a:ext cx="70532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 50mV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CFABC3-9104-CE70-F1BB-B4950D230999}"/>
              </a:ext>
            </a:extLst>
          </p:cNvPr>
          <p:cNvGrpSpPr/>
          <p:nvPr/>
        </p:nvGrpSpPr>
        <p:grpSpPr>
          <a:xfrm>
            <a:off x="4508352" y="1456154"/>
            <a:ext cx="408791" cy="181089"/>
            <a:chOff x="4508352" y="1499186"/>
            <a:chExt cx="408791" cy="181089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86DBE23-D5CC-F421-935A-B67CC689C732}"/>
                </a:ext>
              </a:extLst>
            </p:cNvPr>
            <p:cNvCxnSpPr>
              <a:cxnSpLocks/>
            </p:cNvCxnSpPr>
            <p:nvPr/>
          </p:nvCxnSpPr>
          <p:spPr>
            <a:xfrm>
              <a:off x="4508352" y="1499186"/>
              <a:ext cx="408791" cy="18108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5C9029F-BCBC-0C02-3FCE-287C82B66E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08352" y="1499186"/>
              <a:ext cx="408791" cy="18108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334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CFDB-DA0A-4864-B029-009F111F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We’re not at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7" y="3527332"/>
            <a:ext cx="8636003" cy="2873467"/>
          </a:xfrm>
        </p:spPr>
        <p:txBody>
          <a:bodyPr/>
          <a:lstStyle/>
          <a:p>
            <a:r>
              <a:rPr lang="en-US" sz="2000" dirty="0"/>
              <a:t>Cl</a:t>
            </a:r>
            <a:r>
              <a:rPr lang="en-US" sz="2000" baseline="30000" dirty="0"/>
              <a:t>-</a:t>
            </a:r>
            <a:r>
              <a:rPr lang="en-US" sz="2000" dirty="0"/>
              <a:t> has no pump. It’s only balanced when drift=diffusion. Are they balanced?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Cl</a:t>
            </a:r>
            <a:r>
              <a:rPr lang="en-US" sz="1800" baseline="30000" dirty="0"/>
              <a:t>-</a:t>
            </a:r>
            <a:r>
              <a:rPr lang="en-US" sz="1800" dirty="0"/>
              <a:t> diffusion is unchanged, but drift is changed…</a:t>
            </a:r>
          </a:p>
          <a:p>
            <a:r>
              <a:rPr lang="en-US" sz="2000" dirty="0"/>
              <a:t>Cl</a:t>
            </a:r>
            <a:r>
              <a:rPr lang="en-US" sz="2000" baseline="30000" dirty="0"/>
              <a:t>-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balanced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Ditto for K</a:t>
            </a:r>
            <a:r>
              <a:rPr lang="en-US" sz="1800" baseline="30000" dirty="0"/>
              <a:t>+</a:t>
            </a:r>
            <a:r>
              <a:rPr lang="en-US" sz="1800" dirty="0"/>
              <a:t>, in fact</a:t>
            </a:r>
          </a:p>
          <a:p>
            <a:r>
              <a:rPr lang="en-US" sz="2000" dirty="0"/>
              <a:t>What must change for Cl</a:t>
            </a:r>
            <a:r>
              <a:rPr lang="en-US" sz="2000" baseline="30000" dirty="0"/>
              <a:t>-</a:t>
            </a:r>
            <a:r>
              <a:rPr lang="en-US" sz="2000" dirty="0"/>
              <a:t> to balance again </a:t>
            </a:r>
            <a:r>
              <a:rPr lang="en-US" sz="2000" b="1" i="1" dirty="0"/>
              <a:t>at this new </a:t>
            </a:r>
            <a:r>
              <a:rPr lang="en-US" sz="2000" b="1" i="1" dirty="0" err="1"/>
              <a:t>V</a:t>
            </a:r>
            <a:r>
              <a:rPr lang="en-US" sz="2000" b="1" baseline="-25000" dirty="0" err="1"/>
              <a:t>mem</a:t>
            </a:r>
            <a:r>
              <a:rPr lang="en-US" sz="2000" dirty="0"/>
              <a:t>?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1800" dirty="0"/>
              <a:t>ICF [Cl] must change enough to make a new diffusion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that is what takes hours and not </a:t>
            </a:r>
            <a:r>
              <a:rPr lang="en-US" sz="1800" dirty="0" err="1"/>
              <a:t>ms.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Remember: unbalanced charge flow changes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very fast, but [] changes slowly</a:t>
            </a:r>
          </a:p>
          <a:p>
            <a:r>
              <a:rPr lang="en-US" sz="2000" dirty="0"/>
              <a:t>So what’s going on? Why do we think we can compute fast?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1862" y="6477000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136313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201003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]=52mM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2015067"/>
            <a:ext cx="15000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]=20mM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]=440mM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]=560mM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+</a:t>
            </a:r>
            <a:r>
              <a:rPr lang="en-US" sz="1600" dirty="0"/>
              <a:t>=110mM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222673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7" y="245533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280246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215053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137159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+++ 50mV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63128" y="224366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255693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399" y="290406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21335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22859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184573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90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501253-AAA9-4D5D-A68D-112EED26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2010283"/>
            <a:ext cx="5422398" cy="40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30D4A-05E0-41E3-AE36-888C79C3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VLab</a:t>
            </a:r>
            <a:r>
              <a:rPr lang="en-US" dirty="0"/>
              <a:t> #1 picture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E26-A52F-475A-99A8-71DA55A7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27888"/>
          </a:xfrm>
        </p:spPr>
        <p:txBody>
          <a:bodyPr/>
          <a:lstStyle/>
          <a:p>
            <a:r>
              <a:rPr lang="en-US" dirty="0"/>
              <a:t>This time in more detail, from t=0 to t=30: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6C378-E173-4CEB-A8EC-03CF6054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D6296-9453-40E2-8DEC-2F1C2C07D5F2}"/>
              </a:ext>
            </a:extLst>
          </p:cNvPr>
          <p:cNvSpPr txBox="1"/>
          <p:nvPr/>
        </p:nvSpPr>
        <p:spPr>
          <a:xfrm>
            <a:off x="6967728" y="2798064"/>
            <a:ext cx="151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fast change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A5F567-046A-426C-A849-ECA8675DDFF7}"/>
              </a:ext>
            </a:extLst>
          </p:cNvPr>
          <p:cNvCxnSpPr/>
          <p:nvPr/>
        </p:nvCxnSpPr>
        <p:spPr>
          <a:xfrm flipH="1">
            <a:off x="2560320" y="3264408"/>
            <a:ext cx="4343400" cy="119786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22C7D9-354B-4FEB-8293-404CEE53C5D6}"/>
              </a:ext>
            </a:extLst>
          </p:cNvPr>
          <p:cNvSpPr txBox="1"/>
          <p:nvPr/>
        </p:nvSpPr>
        <p:spPr>
          <a:xfrm>
            <a:off x="7110984" y="3846576"/>
            <a:ext cx="151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slow change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E4A489-16A5-4F82-AC39-1FEAA170C2D0}"/>
              </a:ext>
            </a:extLst>
          </p:cNvPr>
          <p:cNvCxnSpPr>
            <a:cxnSpLocks/>
          </p:cNvCxnSpPr>
          <p:nvPr/>
        </p:nvCxnSpPr>
        <p:spPr>
          <a:xfrm flipH="1">
            <a:off x="4507992" y="4312920"/>
            <a:ext cx="2538984" cy="10546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7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3" y="2617894"/>
            <a:ext cx="8390467" cy="3699596"/>
          </a:xfrm>
        </p:spPr>
        <p:txBody>
          <a:bodyPr/>
          <a:lstStyle/>
          <a:p>
            <a:r>
              <a:rPr lang="en-US" sz="2400" dirty="0"/>
              <a:t>Big picture: if you make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more positive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and pump flows are unchanged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Drift currents push positive ions out, negative ions in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934" y="6458712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44026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108716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]=9mM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1092197"/>
            <a:ext cx="1500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]=145mM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]=140mM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130386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3" y="153246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187959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122766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448729"/>
            <a:ext cx="152125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46200" y="132079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163406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401" y="198119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12107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13631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92286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5A2966-D9FB-47B9-8D97-97D6338D1909}"/>
              </a:ext>
            </a:extLst>
          </p:cNvPr>
          <p:cNvCxnSpPr>
            <a:cxnSpLocks/>
          </p:cNvCxnSpPr>
          <p:nvPr/>
        </p:nvCxnSpPr>
        <p:spPr>
          <a:xfrm>
            <a:off x="1346200" y="1317748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2D0C9E0-47C4-4586-A338-00EB16FC4A22}"/>
              </a:ext>
            </a:extLst>
          </p:cNvPr>
          <p:cNvCxnSpPr>
            <a:cxnSpLocks/>
          </p:cNvCxnSpPr>
          <p:nvPr/>
        </p:nvCxnSpPr>
        <p:spPr>
          <a:xfrm>
            <a:off x="1507063" y="1634740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5E0AD0C-10E7-441B-B921-AC627F778EE8}"/>
              </a:ext>
            </a:extLst>
          </p:cNvPr>
          <p:cNvCxnSpPr>
            <a:cxnSpLocks/>
          </p:cNvCxnSpPr>
          <p:nvPr/>
        </p:nvCxnSpPr>
        <p:spPr>
          <a:xfrm flipH="1">
            <a:off x="1600202" y="1987290"/>
            <a:ext cx="9821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C1A03D-AED0-DCE7-276D-E35C5F8F4D06}"/>
              </a:ext>
            </a:extLst>
          </p:cNvPr>
          <p:cNvGrpSpPr/>
          <p:nvPr/>
        </p:nvGrpSpPr>
        <p:grpSpPr>
          <a:xfrm>
            <a:off x="4362275" y="448729"/>
            <a:ext cx="209725" cy="307777"/>
            <a:chOff x="4362275" y="448729"/>
            <a:chExt cx="209725" cy="30777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0DE1D6-1880-3125-F4AA-E954EAFD8A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62275" y="448729"/>
              <a:ext cx="209725" cy="307777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1AB435B-B692-17CD-AB36-6C78888F76F2}"/>
                </a:ext>
              </a:extLst>
            </p:cNvPr>
            <p:cNvCxnSpPr>
              <a:cxnSpLocks/>
            </p:cNvCxnSpPr>
            <p:nvPr/>
          </p:nvCxnSpPr>
          <p:spPr>
            <a:xfrm>
              <a:off x="4362275" y="448729"/>
              <a:ext cx="209725" cy="307777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70E8839-33A2-E5B0-92C4-93FD2A4DEB59}"/>
              </a:ext>
            </a:extLst>
          </p:cNvPr>
          <p:cNvSpPr txBox="1"/>
          <p:nvPr/>
        </p:nvSpPr>
        <p:spPr>
          <a:xfrm>
            <a:off x="4530054" y="218114"/>
            <a:ext cx="939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50mV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799937"/>
            <a:ext cx="8436685" cy="2839498"/>
          </a:xfrm>
        </p:spPr>
        <p:txBody>
          <a:bodyPr/>
          <a:lstStyle/>
          <a:p>
            <a:r>
              <a:rPr lang="en-US" dirty="0"/>
              <a:t>The situation at SS, -71mV before we changed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Pump </a:t>
            </a:r>
            <a:r>
              <a:rPr lang="en-US" dirty="0">
                <a:solidFill>
                  <a:srgbClr val="00B050"/>
                </a:solidFill>
              </a:rPr>
              <a:t>3 Na out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2 K 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Drift &amp; diffusion must balance the pump</a:t>
            </a:r>
          </a:p>
          <a:p>
            <a:pPr>
              <a:spcBef>
                <a:spcPts val="0"/>
              </a:spcBef>
            </a:pPr>
            <a:r>
              <a:rPr lang="en-US" dirty="0"/>
              <a:t>Now increase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Na drift and diffusion are both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flux increases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Generally, more positive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pos. charges drift out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guesses how I drew the slope of these two lines?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2081619" y="1545336"/>
            <a:ext cx="6257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-71                0                                      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2149432" y="1942931"/>
            <a:ext cx="3721016" cy="83503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822326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2218943" y="249381"/>
            <a:ext cx="3944113" cy="153516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3D5090-9C80-4A76-B7E9-5FE161878273}"/>
              </a:ext>
            </a:extLst>
          </p:cNvPr>
          <p:cNvSpPr txBox="1"/>
          <p:nvPr/>
        </p:nvSpPr>
        <p:spPr>
          <a:xfrm>
            <a:off x="3654552" y="27432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A2A245-D79F-4E2B-A3E7-42F472971D08}"/>
              </a:ext>
            </a:extLst>
          </p:cNvPr>
          <p:cNvSpPr txBox="1"/>
          <p:nvPr/>
        </p:nvSpPr>
        <p:spPr>
          <a:xfrm>
            <a:off x="5029199" y="740030"/>
            <a:ext cx="105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pump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923140-9800-4F04-A971-17627C816C1C}"/>
              </a:ext>
            </a:extLst>
          </p:cNvPr>
          <p:cNvSpPr txBox="1"/>
          <p:nvPr/>
        </p:nvSpPr>
        <p:spPr>
          <a:xfrm>
            <a:off x="4806695" y="2154302"/>
            <a:ext cx="121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pump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898794-B929-4847-AAB4-59B4C2226859}"/>
              </a:ext>
            </a:extLst>
          </p:cNvPr>
          <p:cNvSpPr txBox="1"/>
          <p:nvPr/>
        </p:nvSpPr>
        <p:spPr>
          <a:xfrm>
            <a:off x="1448564" y="353476"/>
            <a:ext cx="156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</a:t>
            </a:r>
            <a:r>
              <a:rPr lang="en-US" sz="2000" dirty="0" err="1">
                <a:solidFill>
                  <a:srgbClr val="006600"/>
                </a:solidFill>
              </a:rPr>
              <a:t>drift+diff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F58BC3-6A92-44F3-ACE2-381BDAE33629}"/>
              </a:ext>
            </a:extLst>
          </p:cNvPr>
          <p:cNvSpPr txBox="1"/>
          <p:nvPr/>
        </p:nvSpPr>
        <p:spPr>
          <a:xfrm>
            <a:off x="888906" y="1624781"/>
            <a:ext cx="1402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</a:t>
            </a:r>
            <a:r>
              <a:rPr lang="en-US" sz="2000" dirty="0" err="1">
                <a:solidFill>
                  <a:srgbClr val="FF0000"/>
                </a:solidFill>
              </a:rPr>
              <a:t>drift+diff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8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1.11111E-6 -0.0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0" grpId="1" animBg="1"/>
      <p:bldP spid="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799936"/>
            <a:ext cx="8436685" cy="30300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Na has net flow 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becomes more positive</a:t>
            </a:r>
            <a:endParaRPr lang="en-US" baseline="-25000" dirty="0"/>
          </a:p>
          <a:p>
            <a:pPr lvl="1">
              <a:spcBef>
                <a:spcPts val="0"/>
              </a:spcBef>
            </a:pPr>
            <a:r>
              <a:rPr lang="en-US" dirty="0"/>
              <a:t>But how much more positive?</a:t>
            </a:r>
          </a:p>
          <a:p>
            <a:pPr>
              <a:spcBef>
                <a:spcPts val="0"/>
              </a:spcBef>
            </a:pPr>
            <a:r>
              <a:rPr lang="en-US" dirty="0"/>
              <a:t>We can pick a new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to balance 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then K isn’t balanced</a:t>
            </a:r>
          </a:p>
          <a:p>
            <a:r>
              <a:rPr lang="en-US" dirty="0"/>
              <a:t>What is the right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2081619" y="1545336"/>
            <a:ext cx="6257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-71                0                                      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2149432" y="1942931"/>
            <a:ext cx="3721016" cy="83503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305953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2218943" y="249381"/>
            <a:ext cx="3944113" cy="153516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3D5090-9C80-4A76-B7E9-5FE161878273}"/>
              </a:ext>
            </a:extLst>
          </p:cNvPr>
          <p:cNvSpPr txBox="1"/>
          <p:nvPr/>
        </p:nvSpPr>
        <p:spPr>
          <a:xfrm>
            <a:off x="3654552" y="27432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A2A245-D79F-4E2B-A3E7-42F472971D08}"/>
              </a:ext>
            </a:extLst>
          </p:cNvPr>
          <p:cNvSpPr txBox="1"/>
          <p:nvPr/>
        </p:nvSpPr>
        <p:spPr>
          <a:xfrm>
            <a:off x="5029199" y="740030"/>
            <a:ext cx="105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pump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923140-9800-4F04-A971-17627C816C1C}"/>
              </a:ext>
            </a:extLst>
          </p:cNvPr>
          <p:cNvSpPr txBox="1"/>
          <p:nvPr/>
        </p:nvSpPr>
        <p:spPr>
          <a:xfrm>
            <a:off x="4806695" y="2154302"/>
            <a:ext cx="121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pump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898794-B929-4847-AAB4-59B4C2226859}"/>
              </a:ext>
            </a:extLst>
          </p:cNvPr>
          <p:cNvSpPr txBox="1"/>
          <p:nvPr/>
        </p:nvSpPr>
        <p:spPr>
          <a:xfrm>
            <a:off x="1448564" y="353476"/>
            <a:ext cx="156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</a:t>
            </a:r>
            <a:r>
              <a:rPr lang="en-US" sz="2000" dirty="0" err="1">
                <a:solidFill>
                  <a:srgbClr val="006600"/>
                </a:solidFill>
              </a:rPr>
              <a:t>drift+diff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F58BC3-6A92-44F3-ACE2-381BDAE33629}"/>
              </a:ext>
            </a:extLst>
          </p:cNvPr>
          <p:cNvSpPr txBox="1"/>
          <p:nvPr/>
        </p:nvSpPr>
        <p:spPr>
          <a:xfrm>
            <a:off x="888906" y="1624781"/>
            <a:ext cx="1402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</a:t>
            </a:r>
            <a:r>
              <a:rPr lang="en-US" sz="2000" dirty="0" err="1">
                <a:solidFill>
                  <a:srgbClr val="FF0000"/>
                </a:solidFill>
              </a:rPr>
              <a:t>drift+diff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DE23C1-01B2-49E6-839D-D292C14A3142}"/>
              </a:ext>
            </a:extLst>
          </p:cNvPr>
          <p:cNvCxnSpPr/>
          <p:nvPr/>
        </p:nvCxnSpPr>
        <p:spPr>
          <a:xfrm>
            <a:off x="3895109" y="475013"/>
            <a:ext cx="0" cy="214390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604A30-31E1-F2C7-D519-94C3A94C8372}"/>
              </a:ext>
            </a:extLst>
          </p:cNvPr>
          <p:cNvCxnSpPr>
            <a:cxnSpLocks/>
          </p:cNvCxnSpPr>
          <p:nvPr/>
        </p:nvCxnSpPr>
        <p:spPr>
          <a:xfrm flipV="1">
            <a:off x="2464343" y="355003"/>
            <a:ext cx="0" cy="1172045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FAEC93-5A27-7B71-FDFD-14BEEEC7B782}"/>
              </a:ext>
            </a:extLst>
          </p:cNvPr>
          <p:cNvCxnSpPr/>
          <p:nvPr/>
        </p:nvCxnSpPr>
        <p:spPr>
          <a:xfrm flipV="1">
            <a:off x="2466134" y="1529384"/>
            <a:ext cx="0" cy="68580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ABB3E6C-2EEA-26BD-27B0-00FD8FD83442}"/>
              </a:ext>
            </a:extLst>
          </p:cNvPr>
          <p:cNvCxnSpPr/>
          <p:nvPr/>
        </p:nvCxnSpPr>
        <p:spPr>
          <a:xfrm flipV="1">
            <a:off x="3898691" y="1541930"/>
            <a:ext cx="0" cy="68580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3B94F2-9B4D-CCE9-AFD0-B73FC8C0B194}"/>
              </a:ext>
            </a:extLst>
          </p:cNvPr>
          <p:cNvCxnSpPr/>
          <p:nvPr/>
        </p:nvCxnSpPr>
        <p:spPr>
          <a:xfrm flipV="1">
            <a:off x="3889727" y="855228"/>
            <a:ext cx="0" cy="667512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8AD1468-17DB-8621-BA1E-BD02372050C7}"/>
              </a:ext>
            </a:extLst>
          </p:cNvPr>
          <p:cNvCxnSpPr>
            <a:cxnSpLocks/>
          </p:cNvCxnSpPr>
          <p:nvPr/>
        </p:nvCxnSpPr>
        <p:spPr>
          <a:xfrm flipV="1">
            <a:off x="3889721" y="1554476"/>
            <a:ext cx="0" cy="790691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DEFC2E-1C8F-16DC-C689-276DAEBCC46D}"/>
              </a:ext>
            </a:extLst>
          </p:cNvPr>
          <p:cNvCxnSpPr>
            <a:cxnSpLocks/>
          </p:cNvCxnSpPr>
          <p:nvPr/>
        </p:nvCxnSpPr>
        <p:spPr>
          <a:xfrm flipV="1">
            <a:off x="3891515" y="1075944"/>
            <a:ext cx="0" cy="459342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15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44146"/>
            <a:ext cx="7982712" cy="2598708"/>
          </a:xfrm>
        </p:spPr>
        <p:txBody>
          <a:bodyPr/>
          <a:lstStyle/>
          <a:p>
            <a:r>
              <a:rPr lang="en-US" dirty="0"/>
              <a:t>Add Cl to the picture</a:t>
            </a:r>
          </a:p>
          <a:p>
            <a:r>
              <a:rPr lang="en-US" b="1" i="1" dirty="0"/>
              <a:t>There is some increased </a:t>
            </a:r>
            <a:r>
              <a:rPr lang="en-US" b="1" i="1" dirty="0" err="1"/>
              <a:t>V</a:t>
            </a:r>
            <a:r>
              <a:rPr lang="en-US" b="1" baseline="-25000" dirty="0" err="1"/>
              <a:t>mem</a:t>
            </a:r>
            <a:r>
              <a:rPr lang="en-US" b="1" i="1" dirty="0"/>
              <a:t> with net zero charge into the cell!</a:t>
            </a:r>
          </a:p>
          <a:p>
            <a:r>
              <a:rPr lang="en-US" dirty="0"/>
              <a:t>Can you argue that this is where we settle to?</a:t>
            </a:r>
          </a:p>
          <a:p>
            <a:r>
              <a:rPr lang="en-US" dirty="0"/>
              <a:t>Can you argue that we settle here pretty quickly?</a:t>
            </a:r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2081619" y="1545336"/>
            <a:ext cx="6257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-71                0                                      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2149432" y="1942931"/>
            <a:ext cx="3721016" cy="83503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311690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2218943" y="249381"/>
            <a:ext cx="3944113" cy="153516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3D5090-9C80-4A76-B7E9-5FE161878273}"/>
              </a:ext>
            </a:extLst>
          </p:cNvPr>
          <p:cNvSpPr txBox="1"/>
          <p:nvPr/>
        </p:nvSpPr>
        <p:spPr>
          <a:xfrm>
            <a:off x="3654552" y="27432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A2A245-D79F-4E2B-A3E7-42F472971D08}"/>
              </a:ext>
            </a:extLst>
          </p:cNvPr>
          <p:cNvSpPr txBox="1"/>
          <p:nvPr/>
        </p:nvSpPr>
        <p:spPr>
          <a:xfrm>
            <a:off x="5029199" y="740030"/>
            <a:ext cx="105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pump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923140-9800-4F04-A971-17627C816C1C}"/>
              </a:ext>
            </a:extLst>
          </p:cNvPr>
          <p:cNvSpPr txBox="1"/>
          <p:nvPr/>
        </p:nvSpPr>
        <p:spPr>
          <a:xfrm>
            <a:off x="4806695" y="2154302"/>
            <a:ext cx="121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pump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898794-B929-4847-AAB4-59B4C2226859}"/>
              </a:ext>
            </a:extLst>
          </p:cNvPr>
          <p:cNvSpPr txBox="1"/>
          <p:nvPr/>
        </p:nvSpPr>
        <p:spPr>
          <a:xfrm>
            <a:off x="1448564" y="353476"/>
            <a:ext cx="156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</a:t>
            </a:r>
            <a:r>
              <a:rPr lang="en-US" sz="2000" dirty="0" err="1">
                <a:solidFill>
                  <a:srgbClr val="006600"/>
                </a:solidFill>
              </a:rPr>
              <a:t>drift+diff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F58BC3-6A92-44F3-ACE2-381BDAE33629}"/>
              </a:ext>
            </a:extLst>
          </p:cNvPr>
          <p:cNvSpPr txBox="1"/>
          <p:nvPr/>
        </p:nvSpPr>
        <p:spPr>
          <a:xfrm>
            <a:off x="888906" y="1624781"/>
            <a:ext cx="1402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</a:t>
            </a:r>
            <a:r>
              <a:rPr lang="en-US" sz="2000" dirty="0" err="1">
                <a:solidFill>
                  <a:srgbClr val="FF0000"/>
                </a:solidFill>
              </a:rPr>
              <a:t>drift+diff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DE23C1-01B2-49E6-839D-D292C14A3142}"/>
              </a:ext>
            </a:extLst>
          </p:cNvPr>
          <p:cNvCxnSpPr/>
          <p:nvPr/>
        </p:nvCxnSpPr>
        <p:spPr>
          <a:xfrm>
            <a:off x="3895109" y="475013"/>
            <a:ext cx="0" cy="214390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68BF63-47D0-4F57-8CF8-A9276F453539}"/>
              </a:ext>
            </a:extLst>
          </p:cNvPr>
          <p:cNvCxnSpPr>
            <a:cxnSpLocks/>
          </p:cNvCxnSpPr>
          <p:nvPr/>
        </p:nvCxnSpPr>
        <p:spPr>
          <a:xfrm flipH="1" flipV="1">
            <a:off x="2424684" y="1527048"/>
            <a:ext cx="2859835" cy="53276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DFF0FE8-3788-46CD-9C4F-7E62F21FB63D}"/>
              </a:ext>
            </a:extLst>
          </p:cNvPr>
          <p:cNvSpPr txBox="1"/>
          <p:nvPr/>
        </p:nvSpPr>
        <p:spPr>
          <a:xfrm>
            <a:off x="3643984" y="24097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charge (C/m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34D026-3FC3-487D-B68F-6542428F45EF}"/>
              </a:ext>
            </a:extLst>
          </p:cNvPr>
          <p:cNvSpPr txBox="1"/>
          <p:nvPr/>
        </p:nvSpPr>
        <p:spPr>
          <a:xfrm>
            <a:off x="684527" y="2886984"/>
            <a:ext cx="13222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+ charge into cell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90F601-5E8E-4138-A86B-6CAC8C039791}"/>
              </a:ext>
            </a:extLst>
          </p:cNvPr>
          <p:cNvCxnSpPr>
            <a:cxnSpLocks/>
          </p:cNvCxnSpPr>
          <p:nvPr/>
        </p:nvCxnSpPr>
        <p:spPr>
          <a:xfrm flipV="1">
            <a:off x="493588" y="2586080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AF47EB-C75E-4C55-8D91-B823D6365DA9}"/>
              </a:ext>
            </a:extLst>
          </p:cNvPr>
          <p:cNvSpPr txBox="1"/>
          <p:nvPr/>
        </p:nvSpPr>
        <p:spPr>
          <a:xfrm>
            <a:off x="5666974" y="2867260"/>
            <a:ext cx="16700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- charge into cell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F6F148-4DCA-4A5D-A825-2728B6B09268}"/>
              </a:ext>
            </a:extLst>
          </p:cNvPr>
          <p:cNvCxnSpPr/>
          <p:nvPr/>
        </p:nvCxnSpPr>
        <p:spPr>
          <a:xfrm flipV="1">
            <a:off x="6949600" y="2571336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54B5348-3C72-4BD9-A663-512527E35031}"/>
              </a:ext>
            </a:extLst>
          </p:cNvPr>
          <p:cNvSpPr txBox="1"/>
          <p:nvPr/>
        </p:nvSpPr>
        <p:spPr>
          <a:xfrm>
            <a:off x="2959375" y="2835523"/>
            <a:ext cx="133948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0 charge into cell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D6E144-C970-4D60-B952-5BE05C18A8DC}"/>
              </a:ext>
            </a:extLst>
          </p:cNvPr>
          <p:cNvCxnSpPr/>
          <p:nvPr/>
        </p:nvCxnSpPr>
        <p:spPr>
          <a:xfrm flipV="1">
            <a:off x="3247969" y="2360352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6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/>
      <p:bldP spid="10" grpId="0"/>
      <p:bldP spid="28" grpId="0"/>
      <p:bldP spid="29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09911"/>
            <a:ext cx="7982712" cy="2060627"/>
          </a:xfrm>
        </p:spPr>
        <p:txBody>
          <a:bodyPr/>
          <a:lstStyle/>
          <a:p>
            <a:r>
              <a:rPr lang="en-US" dirty="0"/>
              <a:t>No individual ion is balanced</a:t>
            </a:r>
          </a:p>
          <a:p>
            <a:pPr lvl="1"/>
            <a:r>
              <a:rPr lang="en-US" dirty="0"/>
              <a:t>Non-zero charge flux into cell for each of Na, K, Cl</a:t>
            </a:r>
          </a:p>
          <a:p>
            <a:pPr lvl="1"/>
            <a:r>
              <a:rPr lang="en-US" dirty="0"/>
              <a:t>But they all cancel out!</a:t>
            </a:r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2081619" y="1545336"/>
            <a:ext cx="6257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-71                0                                      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2149432" y="1942931"/>
            <a:ext cx="3721016" cy="83503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822326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2218943" y="249381"/>
            <a:ext cx="3944113" cy="153516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3D5090-9C80-4A76-B7E9-5FE161878273}"/>
              </a:ext>
            </a:extLst>
          </p:cNvPr>
          <p:cNvSpPr txBox="1"/>
          <p:nvPr/>
        </p:nvSpPr>
        <p:spPr>
          <a:xfrm>
            <a:off x="3654552" y="27432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A2A245-D79F-4E2B-A3E7-42F472971D08}"/>
              </a:ext>
            </a:extLst>
          </p:cNvPr>
          <p:cNvSpPr txBox="1"/>
          <p:nvPr/>
        </p:nvSpPr>
        <p:spPr>
          <a:xfrm>
            <a:off x="5029199" y="740030"/>
            <a:ext cx="105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pump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923140-9800-4F04-A971-17627C816C1C}"/>
              </a:ext>
            </a:extLst>
          </p:cNvPr>
          <p:cNvSpPr txBox="1"/>
          <p:nvPr/>
        </p:nvSpPr>
        <p:spPr>
          <a:xfrm>
            <a:off x="4806695" y="2154302"/>
            <a:ext cx="121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pump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898794-B929-4847-AAB4-59B4C2226859}"/>
              </a:ext>
            </a:extLst>
          </p:cNvPr>
          <p:cNvSpPr txBox="1"/>
          <p:nvPr/>
        </p:nvSpPr>
        <p:spPr>
          <a:xfrm>
            <a:off x="1448564" y="353476"/>
            <a:ext cx="156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Na </a:t>
            </a:r>
            <a:r>
              <a:rPr lang="en-US" sz="2000" dirty="0" err="1">
                <a:solidFill>
                  <a:srgbClr val="006600"/>
                </a:solidFill>
              </a:rPr>
              <a:t>drift+diff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F58BC3-6A92-44F3-ACE2-381BDAE33629}"/>
              </a:ext>
            </a:extLst>
          </p:cNvPr>
          <p:cNvSpPr txBox="1"/>
          <p:nvPr/>
        </p:nvSpPr>
        <p:spPr>
          <a:xfrm>
            <a:off x="888906" y="1624781"/>
            <a:ext cx="1402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 </a:t>
            </a:r>
            <a:r>
              <a:rPr lang="en-US" sz="2000" dirty="0" err="1">
                <a:solidFill>
                  <a:srgbClr val="FF0000"/>
                </a:solidFill>
              </a:rPr>
              <a:t>drift+diff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68BF63-47D0-4F57-8CF8-A9276F453539}"/>
              </a:ext>
            </a:extLst>
          </p:cNvPr>
          <p:cNvCxnSpPr>
            <a:cxnSpLocks/>
          </p:cNvCxnSpPr>
          <p:nvPr/>
        </p:nvCxnSpPr>
        <p:spPr>
          <a:xfrm flipH="1" flipV="1">
            <a:off x="2424684" y="1527048"/>
            <a:ext cx="2859835" cy="53276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DFF0FE8-3788-46CD-9C4F-7E62F21FB63D}"/>
              </a:ext>
            </a:extLst>
          </p:cNvPr>
          <p:cNvSpPr txBox="1"/>
          <p:nvPr/>
        </p:nvSpPr>
        <p:spPr>
          <a:xfrm>
            <a:off x="3643984" y="24097"/>
            <a:ext cx="26718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charge (C/m</a:t>
            </a:r>
            <a:r>
              <a:rPr lang="en-US" sz="2000" baseline="30000" dirty="0"/>
              <a:t>2</a:t>
            </a:r>
            <a:r>
              <a:rPr lang="en-US" sz="2000" dirty="0"/>
              <a:t>s) into cell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34D026-3FC3-487D-B68F-6542428F45EF}"/>
              </a:ext>
            </a:extLst>
          </p:cNvPr>
          <p:cNvSpPr txBox="1"/>
          <p:nvPr/>
        </p:nvSpPr>
        <p:spPr>
          <a:xfrm>
            <a:off x="1039532" y="2886984"/>
            <a:ext cx="132221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+ charge into cell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90F601-5E8E-4138-A86B-6CAC8C039791}"/>
              </a:ext>
            </a:extLst>
          </p:cNvPr>
          <p:cNvCxnSpPr>
            <a:cxnSpLocks/>
          </p:cNvCxnSpPr>
          <p:nvPr/>
        </p:nvCxnSpPr>
        <p:spPr>
          <a:xfrm flipV="1">
            <a:off x="2386935" y="2586080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AF47EB-C75E-4C55-8D91-B823D6365DA9}"/>
              </a:ext>
            </a:extLst>
          </p:cNvPr>
          <p:cNvSpPr txBox="1"/>
          <p:nvPr/>
        </p:nvSpPr>
        <p:spPr>
          <a:xfrm>
            <a:off x="5419547" y="3039383"/>
            <a:ext cx="16700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- charge into cell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F6F148-4DCA-4A5D-A825-2728B6B09268}"/>
              </a:ext>
            </a:extLst>
          </p:cNvPr>
          <p:cNvCxnSpPr/>
          <p:nvPr/>
        </p:nvCxnSpPr>
        <p:spPr>
          <a:xfrm flipV="1">
            <a:off x="5411256" y="2754217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54B5348-3C72-4BD9-A663-512527E35031}"/>
              </a:ext>
            </a:extLst>
          </p:cNvPr>
          <p:cNvSpPr txBox="1"/>
          <p:nvPr/>
        </p:nvSpPr>
        <p:spPr>
          <a:xfrm>
            <a:off x="2959375" y="2835523"/>
            <a:ext cx="133948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Net 0 charge into cell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D6E144-C970-4D60-B952-5BE05C18A8DC}"/>
              </a:ext>
            </a:extLst>
          </p:cNvPr>
          <p:cNvCxnSpPr/>
          <p:nvPr/>
        </p:nvCxnSpPr>
        <p:spPr>
          <a:xfrm flipV="1">
            <a:off x="3247969" y="2360352"/>
            <a:ext cx="0" cy="8433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21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501253-AAA9-4D5D-A68D-112EED26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2010283"/>
            <a:ext cx="5422398" cy="40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30D4A-05E0-41E3-AE36-888C79C3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VLab</a:t>
            </a:r>
            <a:r>
              <a:rPr lang="en-US" dirty="0"/>
              <a:t> #1 picture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E26-A52F-475A-99A8-71DA55A7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27888"/>
          </a:xfrm>
        </p:spPr>
        <p:txBody>
          <a:bodyPr/>
          <a:lstStyle/>
          <a:p>
            <a:r>
              <a:rPr lang="en-US" dirty="0"/>
              <a:t>This time in more detail, from t=0 to t=30: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6C378-E173-4CEB-A8EC-03CF6054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D6296-9453-40E2-8DEC-2F1C2C07D5F2}"/>
              </a:ext>
            </a:extLst>
          </p:cNvPr>
          <p:cNvSpPr txBox="1"/>
          <p:nvPr/>
        </p:nvSpPr>
        <p:spPr>
          <a:xfrm>
            <a:off x="6967728" y="2798064"/>
            <a:ext cx="151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fast change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A5F567-046A-426C-A849-ECA8675DDFF7}"/>
              </a:ext>
            </a:extLst>
          </p:cNvPr>
          <p:cNvCxnSpPr/>
          <p:nvPr/>
        </p:nvCxnSpPr>
        <p:spPr>
          <a:xfrm flipH="1">
            <a:off x="2560320" y="3264408"/>
            <a:ext cx="4343400" cy="119786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22C7D9-354B-4FEB-8293-404CEE53C5D6}"/>
              </a:ext>
            </a:extLst>
          </p:cNvPr>
          <p:cNvSpPr txBox="1"/>
          <p:nvPr/>
        </p:nvSpPr>
        <p:spPr>
          <a:xfrm>
            <a:off x="7110983" y="3846576"/>
            <a:ext cx="1634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slow change – QSS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E4A489-16A5-4F82-AC39-1FEAA170C2D0}"/>
              </a:ext>
            </a:extLst>
          </p:cNvPr>
          <p:cNvCxnSpPr>
            <a:cxnSpLocks/>
          </p:cNvCxnSpPr>
          <p:nvPr/>
        </p:nvCxnSpPr>
        <p:spPr>
          <a:xfrm flipH="1">
            <a:off x="4507992" y="4312920"/>
            <a:ext cx="2538984" cy="10546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08E7E9-4792-CF17-BAA3-2181572D5DC7}"/>
              </a:ext>
            </a:extLst>
          </p:cNvPr>
          <p:cNvSpPr txBox="1"/>
          <p:nvPr/>
        </p:nvSpPr>
        <p:spPr>
          <a:xfrm>
            <a:off x="6757773" y="4881104"/>
            <a:ext cx="181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 change – SS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49251A-3175-5BEC-C962-5932AEE4CA42}"/>
              </a:ext>
            </a:extLst>
          </p:cNvPr>
          <p:cNvSpPr/>
          <p:nvPr/>
        </p:nvSpPr>
        <p:spPr>
          <a:xfrm>
            <a:off x="6260951" y="5152913"/>
            <a:ext cx="494851" cy="225911"/>
          </a:xfrm>
          <a:custGeom>
            <a:avLst/>
            <a:gdLst>
              <a:gd name="connsiteX0" fmla="*/ 494851 w 494851"/>
              <a:gd name="connsiteY0" fmla="*/ 0 h 225911"/>
              <a:gd name="connsiteX1" fmla="*/ 96818 w 494851"/>
              <a:gd name="connsiteY1" fmla="*/ 21515 h 225911"/>
              <a:gd name="connsiteX2" fmla="*/ 0 w 494851"/>
              <a:gd name="connsiteY2" fmla="*/ 225911 h 22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851" h="225911">
                <a:moveTo>
                  <a:pt x="494851" y="0"/>
                </a:moveTo>
                <a:lnTo>
                  <a:pt x="96818" y="21515"/>
                </a:lnTo>
                <a:cubicBezTo>
                  <a:pt x="14343" y="59167"/>
                  <a:pt x="7171" y="142539"/>
                  <a:pt x="0" y="225911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7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bioelectricity come from?</a:t>
            </a:r>
          </a:p>
          <a:p>
            <a:r>
              <a:rPr lang="en-US" dirty="0"/>
              <a:t>Neurons and working with the nervous system</a:t>
            </a:r>
          </a:p>
          <a:p>
            <a:r>
              <a:rPr lang="en-US" dirty="0"/>
              <a:t>Cardiac bioelectricity</a:t>
            </a:r>
          </a:p>
          <a:p>
            <a:r>
              <a:rPr lang="en-US" dirty="0"/>
              <a:t>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1653341"/>
            <a:ext cx="7351776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96FCD-9056-4FE0-9C6D-D55AAB3B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D16A-F1E4-4B27-B556-3251551DA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few sentences, explain how neurons can operate so fast</a:t>
            </a:r>
          </a:p>
          <a:p>
            <a:r>
              <a:rPr lang="en-US" dirty="0"/>
              <a:t>If a cell is at some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higher or lower than the net-charge-flux-equals-0 voltage, what is the mechanism to quickly fix this?</a:t>
            </a:r>
          </a:p>
          <a:p>
            <a:r>
              <a:rPr lang="en-US" dirty="0"/>
              <a:t>How is this a negative-feedback system?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D65E5-C0BF-4A1D-AF5D-F429E665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46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model computes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0956" y="3337560"/>
                <a:ext cx="5279205" cy="2033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400" dirty="0"/>
                  <a:t>Units?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/>
                  <a:t>G</a:t>
                </a:r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𝑚𝑚𝑜𝑙𝑒𝑠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000" dirty="0"/>
                  <a:t> per </a:t>
                </a:r>
                <a:r>
                  <a:rPr lang="en-US" sz="2000" dirty="0" err="1"/>
                  <a:t>mVolt</a:t>
                </a:r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 err="1"/>
                  <a:t>I</a:t>
                </a:r>
                <a:r>
                  <a:rPr lang="en-US" sz="2000" baseline="-25000" dirty="0" err="1"/>
                  <a:t>pump</a:t>
                </a:r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𝑚𝑚𝑜𝑙𝑒𝑠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endParaRPr lang="en-US" sz="2000" i="1" dirty="0"/>
              </a:p>
              <a:p>
                <a:r>
                  <a:rPr lang="en-US" sz="2400" dirty="0"/>
                  <a:t>Note the 3:2 ratio of pump currents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956" y="3337560"/>
                <a:ext cx="5279205" cy="2033553"/>
              </a:xfrm>
              <a:prstGeom prst="rect">
                <a:avLst/>
              </a:prstGeom>
              <a:blipFill>
                <a:blip r:embed="rId3"/>
                <a:stretch>
                  <a:fillRect l="-1617" t="-2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545E7A8-EF25-444A-AD5C-6C7F1E06E0BD}"/>
              </a:ext>
            </a:extLst>
          </p:cNvPr>
          <p:cNvCxnSpPr>
            <a:cxnSpLocks/>
          </p:cNvCxnSpPr>
          <p:nvPr/>
        </p:nvCxnSpPr>
        <p:spPr>
          <a:xfrm>
            <a:off x="8071586" y="280144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18730E1-264A-4BA9-937E-D6E7A0000BC5}"/>
              </a:ext>
            </a:extLst>
          </p:cNvPr>
          <p:cNvSpPr txBox="1"/>
          <p:nvPr/>
        </p:nvSpPr>
        <p:spPr>
          <a:xfrm>
            <a:off x="4965695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4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8020AD0-5C59-4F96-A20A-661C5709BBDB}"/>
              </a:ext>
            </a:extLst>
          </p:cNvPr>
          <p:cNvGrpSpPr/>
          <p:nvPr/>
        </p:nvGrpSpPr>
        <p:grpSpPr>
          <a:xfrm>
            <a:off x="5707055" y="1886688"/>
            <a:ext cx="2529160" cy="324711"/>
            <a:chOff x="4215522" y="1303186"/>
            <a:chExt cx="2529160" cy="32471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05938F2-8C4F-4E97-8898-AB7AA87EF69D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BA480A-F6E3-4217-8242-8DC17A5DEAF9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FA385F-C9C2-4D12-A21C-F6487FAB898B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3FD931-51A3-6D7A-918B-5EFF37F0248F}"/>
              </a:ext>
            </a:extLst>
          </p:cNvPr>
          <p:cNvCxnSpPr>
            <a:cxnSpLocks/>
          </p:cNvCxnSpPr>
          <p:nvPr/>
        </p:nvCxnSpPr>
        <p:spPr>
          <a:xfrm>
            <a:off x="7936114" y="342900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70C8269-95A6-8827-9781-54187B70DAD4}"/>
              </a:ext>
            </a:extLst>
          </p:cNvPr>
          <p:cNvCxnSpPr>
            <a:cxnSpLocks/>
          </p:cNvCxnSpPr>
          <p:nvPr/>
        </p:nvCxnSpPr>
        <p:spPr>
          <a:xfrm>
            <a:off x="8006788" y="347853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8C55357-B1F3-D945-258A-6FE0E54DBB85}"/>
              </a:ext>
            </a:extLst>
          </p:cNvPr>
          <p:cNvCxnSpPr>
            <a:cxnSpLocks/>
          </p:cNvCxnSpPr>
          <p:nvPr/>
        </p:nvCxnSpPr>
        <p:spPr>
          <a:xfrm>
            <a:off x="8042291" y="353187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032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0956" y="3337560"/>
                <a:ext cx="7254850" cy="2882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000" dirty="0"/>
                  <a:t>Write KCL on the ICF node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:r>
                  <a:rPr lang="en-US" sz="2400" dirty="0"/>
                  <a:t>Solve it for </a:t>
                </a:r>
                <a:r>
                  <a:rPr lang="en-US" sz="2400" i="1" dirty="0" err="1"/>
                  <a:t>V</a:t>
                </a:r>
                <a:r>
                  <a:rPr lang="en-US" sz="2400" baseline="-25000" dirty="0" err="1"/>
                  <a:t>mem</a:t>
                </a:r>
                <a:endParaRPr lang="en-US" sz="2400" baseline="-25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𝑚𝑒𝑚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den>
                    </m:f>
                  </m:oMath>
                </a14:m>
                <a:endParaRPr lang="en-US" sz="2000" baseline="-25000" dirty="0"/>
              </a:p>
              <a:p>
                <a:r>
                  <a:rPr lang="en-US" sz="2400" dirty="0"/>
                  <a:t>What value do we get?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𝑚𝑒𝑚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∙.4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−89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−71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(.4)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.4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2.2+.4</m:t>
                        </m:r>
                      </m:den>
                    </m:f>
                  </m:oMath>
                </a14:m>
                <a:r>
                  <a:rPr lang="en-US" sz="2000" dirty="0"/>
                  <a:t> = -71.13mV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956" y="3337560"/>
                <a:ext cx="7254850" cy="2882124"/>
              </a:xfrm>
              <a:prstGeom prst="rect">
                <a:avLst/>
              </a:prstGeom>
              <a:blipFill>
                <a:blip r:embed="rId3"/>
                <a:stretch>
                  <a:fillRect l="-1176" t="-12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4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8020AD0-5C59-4F96-A20A-661C5709BBDB}"/>
              </a:ext>
            </a:extLst>
          </p:cNvPr>
          <p:cNvGrpSpPr/>
          <p:nvPr/>
        </p:nvGrpSpPr>
        <p:grpSpPr>
          <a:xfrm>
            <a:off x="5707055" y="1886688"/>
            <a:ext cx="2529160" cy="324711"/>
            <a:chOff x="4215522" y="1303186"/>
            <a:chExt cx="2529160" cy="32471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05938F2-8C4F-4E97-8898-AB7AA87EF69D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BA480A-F6E3-4217-8242-8DC17A5DEAF9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FA385F-C9C2-4D12-A21C-F6487FAB898B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08D4C6C-00B7-B39D-5437-F480FF0697B2}"/>
              </a:ext>
            </a:extLst>
          </p:cNvPr>
          <p:cNvSpPr txBox="1"/>
          <p:nvPr/>
        </p:nvSpPr>
        <p:spPr>
          <a:xfrm>
            <a:off x="4959224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CC520E-63C2-0E78-7F6F-5EB4EE0FB051}"/>
              </a:ext>
            </a:extLst>
          </p:cNvPr>
          <p:cNvCxnSpPr>
            <a:cxnSpLocks/>
          </p:cNvCxnSpPr>
          <p:nvPr/>
        </p:nvCxnSpPr>
        <p:spPr>
          <a:xfrm>
            <a:off x="8071586" y="280144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B55C7D2-A509-CFCF-CA7C-A7B8210FE0B7}"/>
              </a:ext>
            </a:extLst>
          </p:cNvPr>
          <p:cNvCxnSpPr>
            <a:cxnSpLocks/>
          </p:cNvCxnSpPr>
          <p:nvPr/>
        </p:nvCxnSpPr>
        <p:spPr>
          <a:xfrm>
            <a:off x="8006788" y="347853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510BFE5-32DB-EA34-6E28-BC61CC4EBC1F}"/>
              </a:ext>
            </a:extLst>
          </p:cNvPr>
          <p:cNvCxnSpPr>
            <a:cxnSpLocks/>
          </p:cNvCxnSpPr>
          <p:nvPr/>
        </p:nvCxnSpPr>
        <p:spPr>
          <a:xfrm>
            <a:off x="8042291" y="353187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9929762-805E-BCD8-87A1-2DEC881FBA8A}"/>
              </a:ext>
            </a:extLst>
          </p:cNvPr>
          <p:cNvCxnSpPr>
            <a:cxnSpLocks/>
          </p:cNvCxnSpPr>
          <p:nvPr/>
        </p:nvCxnSpPr>
        <p:spPr>
          <a:xfrm>
            <a:off x="7936114" y="342900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KCL = biology?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7D65DAF4-CB5F-4DEB-B9A0-E39028F54042}"/>
              </a:ext>
            </a:extLst>
          </p:cNvPr>
          <p:cNvSpPr txBox="1">
            <a:spLocks/>
          </p:cNvSpPr>
          <p:nvPr/>
        </p:nvSpPr>
        <p:spPr bwMode="auto">
          <a:xfrm>
            <a:off x="210956" y="3337560"/>
            <a:ext cx="8822870" cy="288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What is KCL really doing?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saying that the sum of currents into the node = 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already said the cell quickly settles at a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where net flux = 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These are the same thing!</a:t>
            </a:r>
          </a:p>
          <a:p>
            <a:r>
              <a:rPr lang="en-US" sz="2400" dirty="0"/>
              <a:t>KCL computes the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that we quickly settle to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ignores how long it takes to get there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idea how to fix that?</a:t>
            </a:r>
          </a:p>
          <a:p>
            <a:endParaRPr lang="en-US" sz="240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18730E1-264A-4BA9-937E-D6E7A0000BC5}"/>
              </a:ext>
            </a:extLst>
          </p:cNvPr>
          <p:cNvSpPr txBox="1"/>
          <p:nvPr/>
        </p:nvSpPr>
        <p:spPr>
          <a:xfrm>
            <a:off x="4959224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8020AD0-5C59-4F96-A20A-661C5709BBDB}"/>
              </a:ext>
            </a:extLst>
          </p:cNvPr>
          <p:cNvGrpSpPr/>
          <p:nvPr/>
        </p:nvGrpSpPr>
        <p:grpSpPr>
          <a:xfrm>
            <a:off x="5707055" y="1886688"/>
            <a:ext cx="2529160" cy="324711"/>
            <a:chOff x="4215522" y="1303186"/>
            <a:chExt cx="2529160" cy="32471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05938F2-8C4F-4E97-8898-AB7AA87EF69D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BA480A-F6E3-4217-8242-8DC17A5DEAF9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FA385F-C9C2-4D12-A21C-F6487FAB898B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A38A5F-2688-1CCD-DE53-64A9E9B38F97}"/>
              </a:ext>
            </a:extLst>
          </p:cNvPr>
          <p:cNvCxnSpPr>
            <a:cxnSpLocks/>
          </p:cNvCxnSpPr>
          <p:nvPr/>
        </p:nvCxnSpPr>
        <p:spPr>
          <a:xfrm>
            <a:off x="8071586" y="280144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D9234FA-24B1-7D60-0518-81B121275602}"/>
              </a:ext>
            </a:extLst>
          </p:cNvPr>
          <p:cNvCxnSpPr>
            <a:cxnSpLocks/>
          </p:cNvCxnSpPr>
          <p:nvPr/>
        </p:nvCxnSpPr>
        <p:spPr>
          <a:xfrm>
            <a:off x="8006788" y="347853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93B380-D25A-321D-6375-33E979354011}"/>
              </a:ext>
            </a:extLst>
          </p:cNvPr>
          <p:cNvCxnSpPr>
            <a:cxnSpLocks/>
          </p:cNvCxnSpPr>
          <p:nvPr/>
        </p:nvCxnSpPr>
        <p:spPr>
          <a:xfrm>
            <a:off x="8042291" y="353187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61D943C-36D2-A58E-86F1-871EFE3C749D}"/>
              </a:ext>
            </a:extLst>
          </p:cNvPr>
          <p:cNvCxnSpPr>
            <a:cxnSpLocks/>
          </p:cNvCxnSpPr>
          <p:nvPr/>
        </p:nvCxnSpPr>
        <p:spPr>
          <a:xfrm>
            <a:off x="7936114" y="342900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54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ion currents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46160" y="644360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7D65DAF4-CB5F-4DEB-B9A0-E39028F54042}"/>
              </a:ext>
            </a:extLst>
          </p:cNvPr>
          <p:cNvSpPr txBox="1">
            <a:spLocks/>
          </p:cNvSpPr>
          <p:nvPr/>
        </p:nvSpPr>
        <p:spPr bwMode="auto">
          <a:xfrm>
            <a:off x="108216" y="3008790"/>
            <a:ext cx="6354011" cy="365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Na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 channel = (77 - -71) * .4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60 entering the cell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pump = 60 leaving the cell</a:t>
            </a:r>
          </a:p>
          <a:p>
            <a:r>
              <a:rPr lang="en-US" sz="2400" dirty="0"/>
              <a:t>Cl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Voltage drop across resistor = 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Current = ?</a:t>
            </a:r>
          </a:p>
          <a:p>
            <a:r>
              <a:rPr lang="en-US" sz="2400" dirty="0"/>
              <a:t>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 channel = 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pump = ?</a:t>
            </a:r>
          </a:p>
          <a:p>
            <a:endParaRPr lang="en-US" sz="2000" dirty="0"/>
          </a:p>
          <a:p>
            <a:endParaRPr lang="en-US" sz="240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18730E1-264A-4BA9-937E-D6E7A0000BC5}"/>
              </a:ext>
            </a:extLst>
          </p:cNvPr>
          <p:cNvSpPr txBox="1"/>
          <p:nvPr/>
        </p:nvSpPr>
        <p:spPr>
          <a:xfrm>
            <a:off x="4959224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8020AD0-5C59-4F96-A20A-661C5709BBDB}"/>
              </a:ext>
            </a:extLst>
          </p:cNvPr>
          <p:cNvGrpSpPr/>
          <p:nvPr/>
        </p:nvGrpSpPr>
        <p:grpSpPr>
          <a:xfrm>
            <a:off x="5707055" y="1886688"/>
            <a:ext cx="2529160" cy="324711"/>
            <a:chOff x="4215522" y="1303186"/>
            <a:chExt cx="2529160" cy="32471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05938F2-8C4F-4E97-8898-AB7AA87EF69D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BA480A-F6E3-4217-8242-8DC17A5DEAF9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FA385F-C9C2-4D12-A21C-F6487FAB898B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EA28ED3-7D37-44E1-AD4D-FC7BF96134A1}"/>
              </a:ext>
            </a:extLst>
          </p:cNvPr>
          <p:cNvSpPr txBox="1"/>
          <p:nvPr/>
        </p:nvSpPr>
        <p:spPr>
          <a:xfrm>
            <a:off x="7281271" y="1162914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6877D1-2BF4-4968-A787-A267F21AFD63}"/>
              </a:ext>
            </a:extLst>
          </p:cNvPr>
          <p:cNvCxnSpPr/>
          <p:nvPr/>
        </p:nvCxnSpPr>
        <p:spPr>
          <a:xfrm flipV="1">
            <a:off x="7925095" y="1867082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74C6742-C36A-41CB-9A6A-BA394432B6B4}"/>
              </a:ext>
            </a:extLst>
          </p:cNvPr>
          <p:cNvCxnSpPr/>
          <p:nvPr/>
        </p:nvCxnSpPr>
        <p:spPr>
          <a:xfrm flipV="1">
            <a:off x="5570599" y="1875646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0FC7A563-F867-4FD8-AD0B-7D2BCB6F7641}"/>
              </a:ext>
            </a:extLst>
          </p:cNvPr>
          <p:cNvCxnSpPr/>
          <p:nvPr/>
        </p:nvCxnSpPr>
        <p:spPr>
          <a:xfrm flipV="1">
            <a:off x="6770964" y="1904758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ontent Placeholder 2">
            <a:extLst>
              <a:ext uri="{FF2B5EF4-FFF2-40B4-BE49-F238E27FC236}">
                <a16:creationId xmlns:a16="http://schemas.microsoft.com/office/drawing/2014/main" id="{BEF895AE-B915-4E2A-9D55-26CFE0D4B9F9}"/>
              </a:ext>
            </a:extLst>
          </p:cNvPr>
          <p:cNvSpPr txBox="1">
            <a:spLocks/>
          </p:cNvSpPr>
          <p:nvPr/>
        </p:nvSpPr>
        <p:spPr bwMode="auto">
          <a:xfrm>
            <a:off x="157877" y="2020761"/>
            <a:ext cx="3057378" cy="7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Compute the current for each ion</a:t>
            </a:r>
          </a:p>
          <a:p>
            <a:endParaRPr lang="en-US" sz="24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11849F2-DF87-B3EB-0D00-BB366ED7F0D3}"/>
              </a:ext>
            </a:extLst>
          </p:cNvPr>
          <p:cNvCxnSpPr>
            <a:cxnSpLocks/>
          </p:cNvCxnSpPr>
          <p:nvPr/>
        </p:nvCxnSpPr>
        <p:spPr>
          <a:xfrm>
            <a:off x="8071586" y="280144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0CC56E9-85B5-6A52-28BD-292E50039942}"/>
              </a:ext>
            </a:extLst>
          </p:cNvPr>
          <p:cNvCxnSpPr>
            <a:cxnSpLocks/>
          </p:cNvCxnSpPr>
          <p:nvPr/>
        </p:nvCxnSpPr>
        <p:spPr>
          <a:xfrm>
            <a:off x="8006788" y="347853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6CBBBDE-9693-F480-8100-DD739F10D268}"/>
              </a:ext>
            </a:extLst>
          </p:cNvPr>
          <p:cNvCxnSpPr>
            <a:cxnSpLocks/>
          </p:cNvCxnSpPr>
          <p:nvPr/>
        </p:nvCxnSpPr>
        <p:spPr>
          <a:xfrm>
            <a:off x="8042291" y="353187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709A592-C917-1EA8-639F-971860D8CAB9}"/>
              </a:ext>
            </a:extLst>
          </p:cNvPr>
          <p:cNvCxnSpPr>
            <a:cxnSpLocks/>
          </p:cNvCxnSpPr>
          <p:nvPr/>
        </p:nvCxnSpPr>
        <p:spPr>
          <a:xfrm>
            <a:off x="7936114" y="342900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885ED52-620B-93E7-DB1F-215BA20EC41F}"/>
              </a:ext>
            </a:extLst>
          </p:cNvPr>
          <p:cNvSpPr txBox="1"/>
          <p:nvPr/>
        </p:nvSpPr>
        <p:spPr>
          <a:xfrm>
            <a:off x="3927992" y="4416388"/>
            <a:ext cx="24207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(-71) - (-71) = 0 mV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A306DB-D448-38CC-EB46-32CDCF58DAB8}"/>
              </a:ext>
            </a:extLst>
          </p:cNvPr>
          <p:cNvSpPr txBox="1"/>
          <p:nvPr/>
        </p:nvSpPr>
        <p:spPr>
          <a:xfrm>
            <a:off x="1968227" y="4756532"/>
            <a:ext cx="12022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V/R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96922-E8F3-D4B8-83FD-2A34C703D5B7}"/>
              </a:ext>
            </a:extLst>
          </p:cNvPr>
          <p:cNvSpPr txBox="1"/>
          <p:nvPr/>
        </p:nvSpPr>
        <p:spPr>
          <a:xfrm>
            <a:off x="2311113" y="5488012"/>
            <a:ext cx="413271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(-89 - -71) * 2.2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-40 entering the cell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F0F0FD-2D1B-F08C-C775-A62044548751}"/>
              </a:ext>
            </a:extLst>
          </p:cNvPr>
          <p:cNvSpPr txBox="1"/>
          <p:nvPr/>
        </p:nvSpPr>
        <p:spPr>
          <a:xfrm>
            <a:off x="1805415" y="5798043"/>
            <a:ext cx="238457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40 entering the cell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8CBA9C-3514-4990-9DFD-CE261DD9BF5B}"/>
              </a:ext>
            </a:extLst>
          </p:cNvPr>
          <p:cNvSpPr txBox="1"/>
          <p:nvPr/>
        </p:nvSpPr>
        <p:spPr>
          <a:xfrm>
            <a:off x="6042689" y="3986371"/>
            <a:ext cx="3023913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lIns="91440" rIns="0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dirty="0"/>
              <a:t>Are we in SS or QSS?</a:t>
            </a:r>
          </a:p>
        </p:txBody>
      </p:sp>
    </p:spTree>
    <p:extLst>
      <p:ext uri="{BB962C8B-B14F-4D97-AF65-F5344CB8AC3E}">
        <p14:creationId xmlns:p14="http://schemas.microsoft.com/office/powerpoint/2010/main" val="368300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change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46160" y="644360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18730E1-264A-4BA9-937E-D6E7A0000BC5}"/>
              </a:ext>
            </a:extLst>
          </p:cNvPr>
          <p:cNvSpPr txBox="1"/>
          <p:nvPr/>
        </p:nvSpPr>
        <p:spPr>
          <a:xfrm>
            <a:off x="4959224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8020AD0-5C59-4F96-A20A-661C5709BBDB}"/>
              </a:ext>
            </a:extLst>
          </p:cNvPr>
          <p:cNvGrpSpPr/>
          <p:nvPr/>
        </p:nvGrpSpPr>
        <p:grpSpPr>
          <a:xfrm>
            <a:off x="5707055" y="1886688"/>
            <a:ext cx="2529160" cy="324711"/>
            <a:chOff x="4215522" y="1303186"/>
            <a:chExt cx="2529160" cy="32471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05938F2-8C4F-4E97-8898-AB7AA87EF69D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BA480A-F6E3-4217-8242-8DC17A5DEAF9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FA385F-C9C2-4D12-A21C-F6487FAB898B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EA28ED3-7D37-44E1-AD4D-FC7BF96134A1}"/>
              </a:ext>
            </a:extLst>
          </p:cNvPr>
          <p:cNvSpPr txBox="1"/>
          <p:nvPr/>
        </p:nvSpPr>
        <p:spPr>
          <a:xfrm>
            <a:off x="7281271" y="1162914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sp>
        <p:nvSpPr>
          <p:cNvPr id="129" name="Content Placeholder 2">
            <a:extLst>
              <a:ext uri="{FF2B5EF4-FFF2-40B4-BE49-F238E27FC236}">
                <a16:creationId xmlns:a16="http://schemas.microsoft.com/office/drawing/2014/main" id="{BEF895AE-B915-4E2A-9D55-26CFE0D4B9F9}"/>
              </a:ext>
            </a:extLst>
          </p:cNvPr>
          <p:cNvSpPr txBox="1">
            <a:spLocks/>
          </p:cNvSpPr>
          <p:nvPr/>
        </p:nvSpPr>
        <p:spPr bwMode="auto">
          <a:xfrm>
            <a:off x="157875" y="2020759"/>
            <a:ext cx="4200163" cy="258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I.e., turn on more Na ion channels?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(lookahead – neurons do this)</a:t>
            </a:r>
          </a:p>
          <a:p>
            <a:r>
              <a:rPr lang="en-US" sz="2400" dirty="0"/>
              <a:t>We used graphs to predict the outcome of changing </a:t>
            </a:r>
            <a:r>
              <a:rPr lang="en-US" sz="2400" i="1" dirty="0" err="1"/>
              <a:t>G</a:t>
            </a:r>
            <a:r>
              <a:rPr lang="en-US" sz="2400" i="1" baseline="-25000" dirty="0" err="1"/>
              <a:t>N</a:t>
            </a:r>
            <a:r>
              <a:rPr lang="en-US" sz="2400" baseline="-25000" dirty="0" err="1"/>
              <a:t>a</a:t>
            </a:r>
            <a:endParaRPr lang="en-US" sz="2400" dirty="0"/>
          </a:p>
          <a:p>
            <a:r>
              <a:rPr lang="en-US" sz="2400" dirty="0"/>
              <a:t>What does the model predict?</a:t>
            </a:r>
          </a:p>
          <a:p>
            <a:endParaRPr lang="en-US" sz="24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618FDED-530D-AD65-35F2-AF4420B3D3A5}"/>
              </a:ext>
            </a:extLst>
          </p:cNvPr>
          <p:cNvCxnSpPr>
            <a:cxnSpLocks/>
          </p:cNvCxnSpPr>
          <p:nvPr/>
        </p:nvCxnSpPr>
        <p:spPr>
          <a:xfrm>
            <a:off x="8071586" y="280144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46C29BA-78A1-39F8-E5E0-65FB15AD2742}"/>
              </a:ext>
            </a:extLst>
          </p:cNvPr>
          <p:cNvCxnSpPr>
            <a:cxnSpLocks/>
          </p:cNvCxnSpPr>
          <p:nvPr/>
        </p:nvCxnSpPr>
        <p:spPr>
          <a:xfrm>
            <a:off x="8006788" y="347853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44E109C-91B7-8C1D-B811-FEE660418D34}"/>
              </a:ext>
            </a:extLst>
          </p:cNvPr>
          <p:cNvCxnSpPr>
            <a:cxnSpLocks/>
          </p:cNvCxnSpPr>
          <p:nvPr/>
        </p:nvCxnSpPr>
        <p:spPr>
          <a:xfrm>
            <a:off x="8042291" y="353187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B428823-7872-5A82-6FE0-B13D65694C36}"/>
              </a:ext>
            </a:extLst>
          </p:cNvPr>
          <p:cNvCxnSpPr>
            <a:cxnSpLocks/>
          </p:cNvCxnSpPr>
          <p:nvPr/>
        </p:nvCxnSpPr>
        <p:spPr>
          <a:xfrm>
            <a:off x="7936114" y="342900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959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03B155-F6CB-4F5D-9E49-DED1C19BD7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2709977"/>
                <a:ext cx="7772400" cy="2966281"/>
              </a:xfrm>
            </p:spPr>
            <p:txBody>
              <a:bodyPr/>
              <a:lstStyle/>
              <a:p>
                <a:r>
                  <a:rPr lang="en-US" sz="2000" dirty="0"/>
                  <a:t>Let’s increase </a:t>
                </a:r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  <a:p>
                <a:r>
                  <a:rPr lang="en-US" sz="2000" dirty="0"/>
                  <a:t>Rough guess as to what the model predicts?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We’ve tied </a:t>
                </a:r>
                <a:r>
                  <a:rPr lang="en-US" sz="1800" i="1" dirty="0" err="1"/>
                  <a:t>V</a:t>
                </a:r>
                <a:r>
                  <a:rPr lang="en-US" sz="1800" baseline="-25000" dirty="0" err="1"/>
                  <a:t>mem</a:t>
                </a:r>
                <a:r>
                  <a:rPr lang="en-US" sz="1800" dirty="0"/>
                  <a:t> more tightly to </a:t>
                </a:r>
                <a:r>
                  <a:rPr lang="en-US" sz="1800" i="1" dirty="0" err="1"/>
                  <a:t>V</a:t>
                </a:r>
                <a:r>
                  <a:rPr lang="en-US" sz="1800" baseline="30000" dirty="0" err="1"/>
                  <a:t>N</a:t>
                </a:r>
                <a:r>
                  <a:rPr lang="en-US" sz="1800" baseline="-25000" dirty="0" err="1"/>
                  <a:t>Na</a:t>
                </a:r>
                <a:r>
                  <a:rPr lang="en-US" sz="1800" dirty="0"/>
                  <a:t>, and so </a:t>
                </a:r>
                <a:r>
                  <a:rPr lang="en-US" sz="1800" i="1" dirty="0" err="1"/>
                  <a:t>V</a:t>
                </a:r>
                <a:r>
                  <a:rPr lang="en-US" sz="1800" baseline="-25000" dirty="0" err="1"/>
                  <a:t>mem</a:t>
                </a:r>
                <a:r>
                  <a:rPr lang="en-US" sz="1800" dirty="0"/>
                  <a:t> moves closer to +77mV than -89mV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𝑚𝑒𝑚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40−60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77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∙.4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−89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∙2.2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−71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(.4)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.4 +2.2+.4</m:t>
                        </m:r>
                      </m:den>
                    </m:f>
                  </m:oMath>
                </a14:m>
                <a:r>
                  <a:rPr lang="en-US" sz="2400" dirty="0"/>
                  <a:t> = -71mV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03B155-F6CB-4F5D-9E49-DED1C19BD7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709977"/>
                <a:ext cx="7772400" cy="2966281"/>
              </a:xfrm>
              <a:blipFill>
                <a:blip r:embed="rId3"/>
                <a:stretch>
                  <a:fillRect l="-706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AE72-CBA2-4D67-AC0A-4B24202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0DA11A4-0633-4349-8790-C66AB4B9D192}"/>
              </a:ext>
            </a:extLst>
          </p:cNvPr>
          <p:cNvSpPr txBox="1"/>
          <p:nvPr/>
        </p:nvSpPr>
        <p:spPr>
          <a:xfrm>
            <a:off x="5806440" y="411816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31164AE-39BC-4B97-932B-A98022183B52}"/>
              </a:ext>
            </a:extLst>
          </p:cNvPr>
          <p:cNvSpPr txBox="1"/>
          <p:nvPr/>
        </p:nvSpPr>
        <p:spPr>
          <a:xfrm>
            <a:off x="4923341" y="417576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8CEACB4-205E-4B51-92F8-1999FA11DA26}"/>
              </a:ext>
            </a:extLst>
          </p:cNvPr>
          <p:cNvGrpSpPr/>
          <p:nvPr/>
        </p:nvGrpSpPr>
        <p:grpSpPr>
          <a:xfrm>
            <a:off x="3094539" y="815508"/>
            <a:ext cx="4362422" cy="1655467"/>
            <a:chOff x="2911659" y="998388"/>
            <a:chExt cx="4362422" cy="1655467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C6A26AE-1F7B-48F2-89E5-2E1C9B9393F7}"/>
                </a:ext>
              </a:extLst>
            </p:cNvPr>
            <p:cNvCxnSpPr>
              <a:cxnSpLocks/>
            </p:cNvCxnSpPr>
            <p:nvPr/>
          </p:nvCxnSpPr>
          <p:spPr>
            <a:xfrm>
              <a:off x="3546652" y="100685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199AF3D-1E7C-4546-8DA3-B53F91CEDFF7}"/>
                </a:ext>
              </a:extLst>
            </p:cNvPr>
            <p:cNvSpPr/>
            <p:nvPr/>
          </p:nvSpPr>
          <p:spPr>
            <a:xfrm>
              <a:off x="3402729" y="142172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E8234F8-53A8-470C-8647-71CA0CDF1BD6}"/>
                </a:ext>
              </a:extLst>
            </p:cNvPr>
            <p:cNvCxnSpPr>
              <a:cxnSpLocks/>
            </p:cNvCxnSpPr>
            <p:nvPr/>
          </p:nvCxnSpPr>
          <p:spPr>
            <a:xfrm>
              <a:off x="3238330" y="259858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598FA8D-7B9A-4B38-9020-01321AFB8720}"/>
                </a:ext>
              </a:extLst>
            </p:cNvPr>
            <p:cNvGrpSpPr/>
            <p:nvPr/>
          </p:nvGrpSpPr>
          <p:grpSpPr>
            <a:xfrm>
              <a:off x="3978458" y="2146430"/>
              <a:ext cx="926979" cy="352417"/>
              <a:chOff x="5892800" y="3496733"/>
              <a:chExt cx="852363" cy="323489"/>
            </a:xfrm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C7D11403-6629-4DA0-9051-174B9AA6FF42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4A1390CD-21C8-4C9B-BD2D-4C87285F8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8F5B6F99-9884-4E98-982F-C2EE39A0CE32}"/>
                  </a:ext>
                </a:extLst>
              </p:cNvPr>
              <p:cNvSpPr txBox="1"/>
              <p:nvPr/>
            </p:nvSpPr>
            <p:spPr>
              <a:xfrm>
                <a:off x="6214533" y="3565959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203298F0-E3B8-4DEF-B538-10EE0BED0D61}"/>
                </a:ext>
              </a:extLst>
            </p:cNvPr>
            <p:cNvGrpSpPr/>
            <p:nvPr/>
          </p:nvGrpSpPr>
          <p:grpSpPr>
            <a:xfrm>
              <a:off x="5206124" y="2124454"/>
              <a:ext cx="984228" cy="310035"/>
              <a:chOff x="5892800" y="3496733"/>
              <a:chExt cx="984228" cy="310035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FC45DAF2-6A11-4D02-8B88-B16B63374E14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3E2B376A-CE75-4B6D-812E-32CC3FB0FF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74DFED47-CB04-40C5-B4DC-12580633BB27}"/>
                  </a:ext>
                </a:extLst>
              </p:cNvPr>
              <p:cNvSpPr txBox="1"/>
              <p:nvPr/>
            </p:nvSpPr>
            <p:spPr>
              <a:xfrm>
                <a:off x="6223003" y="3529769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CC1CD50-5FBE-4CA5-B996-33F95AFEEF00}"/>
                </a:ext>
              </a:extLst>
            </p:cNvPr>
            <p:cNvGrpSpPr/>
            <p:nvPr/>
          </p:nvGrpSpPr>
          <p:grpSpPr>
            <a:xfrm>
              <a:off x="6298323" y="2124454"/>
              <a:ext cx="975758" cy="399766"/>
              <a:chOff x="5892800" y="3496733"/>
              <a:chExt cx="975758" cy="399766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48331D5B-A6FE-4A52-964F-9DD7C215B789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C2CBF16-9414-4514-9331-63605060B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7BE80DB0-8A18-46C1-816B-6318B0666BD3}"/>
                  </a:ext>
                </a:extLst>
              </p:cNvPr>
              <p:cNvSpPr txBox="1"/>
              <p:nvPr/>
            </p:nvSpPr>
            <p:spPr>
              <a:xfrm>
                <a:off x="6214533" y="36195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9DB27AC-C875-494D-8D5A-CBB5DAE66CC9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7" y="222605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E7026C8-D85E-497E-A374-64BA27F45242}"/>
                </a:ext>
              </a:extLst>
            </p:cNvPr>
            <p:cNvCxnSpPr>
              <a:cxnSpLocks/>
            </p:cNvCxnSpPr>
            <p:nvPr/>
          </p:nvCxnSpPr>
          <p:spPr>
            <a:xfrm>
              <a:off x="5434729" y="223451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8B7754-0731-4FC1-8AA4-F98D64918A3F}"/>
                </a:ext>
              </a:extLst>
            </p:cNvPr>
            <p:cNvGrpSpPr/>
            <p:nvPr/>
          </p:nvGrpSpPr>
          <p:grpSpPr>
            <a:xfrm>
              <a:off x="3842992" y="1243922"/>
              <a:ext cx="381000" cy="685800"/>
              <a:chOff x="5562600" y="3429000"/>
              <a:chExt cx="381000" cy="685800"/>
            </a:xfrm>
          </p:grpSpPr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DA48927E-DC91-4192-ADB9-47716BC270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0F528A3-F69E-4C39-80BF-763F6DE6400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708406FE-FF15-4790-9637-6A1C8CCAA50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3A5D1B5-53E4-46C7-A9F5-659DFC9AC7A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2686A469-8760-40A1-B0BA-F730A7363DF3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349F7631-6B98-4356-80CF-35D9B5CFB617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5" y="191279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7D9E316-B89E-4D3F-9EB7-CAEA906CBC50}"/>
                </a:ext>
              </a:extLst>
            </p:cNvPr>
            <p:cNvGrpSpPr/>
            <p:nvPr/>
          </p:nvGrpSpPr>
          <p:grpSpPr>
            <a:xfrm>
              <a:off x="5045258" y="1243920"/>
              <a:ext cx="381000" cy="685800"/>
              <a:chOff x="5562600" y="3429000"/>
              <a:chExt cx="381000" cy="685800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9523E97-343D-4C23-B8FF-DE18AD4144F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F02C2216-DC13-4504-A54E-202FA06761F3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A3568A4A-A9F6-49BF-A36F-D8C161D155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C8E14F0-743D-4199-BD90-5C3C6B46C56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AB878EBA-16A1-43F9-BB9E-03F9DB7E455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575A6C0-EBE0-40C3-AD8D-A69F9F57BDA0}"/>
                </a:ext>
              </a:extLst>
            </p:cNvPr>
            <p:cNvCxnSpPr>
              <a:cxnSpLocks/>
            </p:cNvCxnSpPr>
            <p:nvPr/>
          </p:nvCxnSpPr>
          <p:spPr>
            <a:xfrm>
              <a:off x="5417791" y="19127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7161874-237F-48F1-8FE0-7C088FF64774}"/>
                </a:ext>
              </a:extLst>
            </p:cNvPr>
            <p:cNvGrpSpPr/>
            <p:nvPr/>
          </p:nvGrpSpPr>
          <p:grpSpPr>
            <a:xfrm>
              <a:off x="6162862" y="1243917"/>
              <a:ext cx="381000" cy="685800"/>
              <a:chOff x="5562600" y="3429000"/>
              <a:chExt cx="381000" cy="685800"/>
            </a:xfrm>
          </p:grpSpPr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1D994190-95B7-4001-A581-3046F4A4E48F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8DBC0E12-3A14-4E29-91EA-AC95AD25FA1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4177378A-AF82-44A2-835A-2F3BC71E43F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5D12E57-4764-4449-ADE0-B802BC98C3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BB35AC6-FFA0-4462-9184-616188A37137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3AF3C7F-C480-4BEC-8C77-68D961D00331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5" y="191278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90CD3FED-1ABB-4DD7-AB5D-3CAB50BC76D0}"/>
                </a:ext>
              </a:extLst>
            </p:cNvPr>
            <p:cNvCxnSpPr>
              <a:cxnSpLocks/>
            </p:cNvCxnSpPr>
            <p:nvPr/>
          </p:nvCxnSpPr>
          <p:spPr>
            <a:xfrm>
              <a:off x="3229863" y="102378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708CB8D9-23CF-4E71-9553-D9DC04459C12}"/>
                </a:ext>
              </a:extLst>
            </p:cNvPr>
            <p:cNvCxnSpPr>
              <a:cxnSpLocks/>
            </p:cNvCxnSpPr>
            <p:nvPr/>
          </p:nvCxnSpPr>
          <p:spPr>
            <a:xfrm>
              <a:off x="4012320" y="103225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87CE0E3-14DA-439D-9BA1-CCD4D3BC307E}"/>
                </a:ext>
              </a:extLst>
            </p:cNvPr>
            <p:cNvCxnSpPr>
              <a:cxnSpLocks/>
            </p:cNvCxnSpPr>
            <p:nvPr/>
          </p:nvCxnSpPr>
          <p:spPr>
            <a:xfrm>
              <a:off x="5214586" y="10491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9C6F3FFD-E5B7-419D-BFDF-D1ACCF93B531}"/>
                </a:ext>
              </a:extLst>
            </p:cNvPr>
            <p:cNvCxnSpPr>
              <a:cxnSpLocks/>
            </p:cNvCxnSpPr>
            <p:nvPr/>
          </p:nvCxnSpPr>
          <p:spPr>
            <a:xfrm>
              <a:off x="6323719" y="104072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FF985BB-7CEB-4588-8655-E916D7C129BA}"/>
                </a:ext>
              </a:extLst>
            </p:cNvPr>
            <p:cNvSpPr txBox="1"/>
            <p:nvPr/>
          </p:nvSpPr>
          <p:spPr>
            <a:xfrm>
              <a:off x="3423032" y="219219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961E014-1188-49E7-92F1-3D2E848837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2429" y="160799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BBF079A-C3D1-4088-9C8A-8AEC15F5A1F8}"/>
                </a:ext>
              </a:extLst>
            </p:cNvPr>
            <p:cNvCxnSpPr>
              <a:cxnSpLocks/>
            </p:cNvCxnSpPr>
            <p:nvPr/>
          </p:nvCxnSpPr>
          <p:spPr>
            <a:xfrm>
              <a:off x="3233386" y="99838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FC1C6346-C117-4889-AF1A-76FF6082999C}"/>
                </a:ext>
              </a:extLst>
            </p:cNvPr>
            <p:cNvSpPr/>
            <p:nvPr/>
          </p:nvSpPr>
          <p:spPr>
            <a:xfrm>
              <a:off x="3089463" y="141325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24E8BAA1-F164-4A83-A890-46FDE0596527}"/>
                </a:ext>
              </a:extLst>
            </p:cNvPr>
            <p:cNvCxnSpPr>
              <a:cxnSpLocks/>
            </p:cNvCxnSpPr>
            <p:nvPr/>
          </p:nvCxnSpPr>
          <p:spPr>
            <a:xfrm>
              <a:off x="3229163" y="159952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79A850E-8B26-4FCC-82C2-7B6AC8CF353C}"/>
                </a:ext>
              </a:extLst>
            </p:cNvPr>
            <p:cNvSpPr txBox="1"/>
            <p:nvPr/>
          </p:nvSpPr>
          <p:spPr>
            <a:xfrm>
              <a:off x="2911659" y="107458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0EFCD2F-5F47-4672-9B02-4624F9824023}"/>
                </a:ext>
              </a:extLst>
            </p:cNvPr>
            <p:cNvSpPr txBox="1"/>
            <p:nvPr/>
          </p:nvSpPr>
          <p:spPr>
            <a:xfrm>
              <a:off x="3555125" y="106611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A2537F4-4692-41CE-A77E-6DE25231BE51}"/>
              </a:ext>
            </a:extLst>
          </p:cNvPr>
          <p:cNvGrpSpPr/>
          <p:nvPr/>
        </p:nvGrpSpPr>
        <p:grpSpPr>
          <a:xfrm>
            <a:off x="4422786" y="1126402"/>
            <a:ext cx="2529160" cy="324711"/>
            <a:chOff x="4215522" y="1303186"/>
            <a:chExt cx="2529160" cy="324711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2BB7C97-1A76-41C0-948A-7519651E8A30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F1B7F0C-4680-47C0-89F2-8C2C3AA3C87F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8F27E7A-AFCE-4B0C-B747-A8B7A123A35A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56EDA50D-27DE-465F-AD74-2245DB2E97B9}"/>
              </a:ext>
            </a:extLst>
          </p:cNvPr>
          <p:cNvSpPr txBox="1"/>
          <p:nvPr/>
        </p:nvSpPr>
        <p:spPr>
          <a:xfrm>
            <a:off x="2990088" y="1591056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E93A7B-8313-49B8-9FB6-7A2CF314F990}"/>
              </a:ext>
            </a:extLst>
          </p:cNvPr>
          <p:cNvSpPr txBox="1"/>
          <p:nvPr/>
        </p:nvSpPr>
        <p:spPr>
          <a:xfrm>
            <a:off x="4425696" y="1106424"/>
            <a:ext cx="411480" cy="475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/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  <a:blipFill>
                <a:blip r:embed="rId4"/>
                <a:stretch>
                  <a:fillRect r="-11538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/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  <a:blipFill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/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  <a:blipFill>
                <a:blip r:embed="rId6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661603E-940C-417B-8235-1A2B7CD19C6E}"/>
              </a:ext>
            </a:extLst>
          </p:cNvPr>
          <p:cNvSpPr txBox="1"/>
          <p:nvPr/>
        </p:nvSpPr>
        <p:spPr>
          <a:xfrm>
            <a:off x="3600594" y="4797181"/>
            <a:ext cx="182880" cy="3231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r>
              <a:rPr lang="en-US" sz="1800" dirty="0"/>
              <a:t>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BE1ADF2-3229-442D-93F5-BBA60A474907}"/>
              </a:ext>
            </a:extLst>
          </p:cNvPr>
          <p:cNvSpPr txBox="1"/>
          <p:nvPr/>
        </p:nvSpPr>
        <p:spPr>
          <a:xfrm>
            <a:off x="3289698" y="5205613"/>
            <a:ext cx="1828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/>
              <a:t>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7A22E10-42E9-4477-9491-ED65E04FAEC3}"/>
              </a:ext>
            </a:extLst>
          </p:cNvPr>
          <p:cNvSpPr txBox="1"/>
          <p:nvPr/>
        </p:nvSpPr>
        <p:spPr>
          <a:xfrm>
            <a:off x="5702114" y="4929366"/>
            <a:ext cx="411185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r>
              <a:rPr lang="en-US" dirty="0"/>
              <a:t> 19</a:t>
            </a:r>
            <a:endParaRPr lang="en-US" sz="18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76E1FBA-A254-4CFB-9CE7-E428D03671FF}"/>
              </a:ext>
            </a:extLst>
          </p:cNvPr>
          <p:cNvSpPr txBox="1"/>
          <p:nvPr/>
        </p:nvSpPr>
        <p:spPr>
          <a:xfrm>
            <a:off x="5804459" y="409841"/>
            <a:ext cx="12840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=19mV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53149FE-A992-879E-2E48-60611612F296}"/>
              </a:ext>
            </a:extLst>
          </p:cNvPr>
          <p:cNvCxnSpPr>
            <a:cxnSpLocks/>
          </p:cNvCxnSpPr>
          <p:nvPr/>
        </p:nvCxnSpPr>
        <p:spPr>
          <a:xfrm>
            <a:off x="6726881" y="204840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940A674-D379-9F4C-C5D4-F80390A632CD}"/>
              </a:ext>
            </a:extLst>
          </p:cNvPr>
          <p:cNvCxnSpPr>
            <a:cxnSpLocks/>
          </p:cNvCxnSpPr>
          <p:nvPr/>
        </p:nvCxnSpPr>
        <p:spPr>
          <a:xfrm>
            <a:off x="6662083" y="272549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AFBA4C6-6480-A47C-7872-5C4E474956B3}"/>
              </a:ext>
            </a:extLst>
          </p:cNvPr>
          <p:cNvCxnSpPr>
            <a:cxnSpLocks/>
          </p:cNvCxnSpPr>
          <p:nvPr/>
        </p:nvCxnSpPr>
        <p:spPr>
          <a:xfrm>
            <a:off x="6697586" y="277883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E85464-740A-ECEC-C6EB-EA30943AFB28}"/>
              </a:ext>
            </a:extLst>
          </p:cNvPr>
          <p:cNvCxnSpPr>
            <a:cxnSpLocks/>
          </p:cNvCxnSpPr>
          <p:nvPr/>
        </p:nvCxnSpPr>
        <p:spPr>
          <a:xfrm>
            <a:off x="6591409" y="267596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9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2" grpId="1" animBg="1"/>
      <p:bldP spid="9" grpId="0" animBg="1"/>
      <p:bldP spid="82" grpId="0" animBg="1"/>
      <p:bldP spid="83" grpId="0" animBg="1"/>
      <p:bldP spid="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B155-F6CB-4F5D-9E49-DED1C19B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43724"/>
            <a:ext cx="7772400" cy="37107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Let’s look at the new currents</a:t>
            </a:r>
          </a:p>
          <a:p>
            <a:r>
              <a:rPr lang="en-US" sz="2000" dirty="0"/>
              <a:t>Here’s the math, above</a:t>
            </a:r>
          </a:p>
          <a:p>
            <a:r>
              <a:rPr lang="en-US" sz="2000" dirty="0"/>
              <a:t>Which way does Na flow?</a:t>
            </a:r>
          </a:p>
          <a:p>
            <a:r>
              <a:rPr lang="en-US" sz="2000" dirty="0"/>
              <a:t>K?</a:t>
            </a:r>
          </a:p>
          <a:p>
            <a:r>
              <a:rPr lang="en-US" sz="2000" dirty="0"/>
              <a:t>Cl?</a:t>
            </a:r>
          </a:p>
          <a:p>
            <a:r>
              <a:rPr lang="en-US" sz="2000" dirty="0"/>
              <a:t>Observation: each ion is individually unbalanced!</a:t>
            </a:r>
          </a:p>
          <a:p>
            <a:r>
              <a:rPr lang="en-US" sz="2000" dirty="0"/>
              <a:t>In total: net charge flow into cell via ion channels =</a:t>
            </a:r>
          </a:p>
          <a:p>
            <a:r>
              <a:rPr lang="en-US" sz="2000" dirty="0"/>
              <a:t>net flow leaving via pumps = 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AE72-CBA2-4D67-AC0A-4B24202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31164AE-39BC-4B97-932B-A98022183B52}"/>
              </a:ext>
            </a:extLst>
          </p:cNvPr>
          <p:cNvSpPr txBox="1"/>
          <p:nvPr/>
        </p:nvSpPr>
        <p:spPr>
          <a:xfrm>
            <a:off x="4923341" y="417576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8CEACB4-205E-4B51-92F8-1999FA11DA26}"/>
              </a:ext>
            </a:extLst>
          </p:cNvPr>
          <p:cNvGrpSpPr/>
          <p:nvPr/>
        </p:nvGrpSpPr>
        <p:grpSpPr>
          <a:xfrm>
            <a:off x="3094539" y="815508"/>
            <a:ext cx="4362422" cy="1655467"/>
            <a:chOff x="2911659" y="998388"/>
            <a:chExt cx="4362422" cy="1655467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C6A26AE-1F7B-48F2-89E5-2E1C9B9393F7}"/>
                </a:ext>
              </a:extLst>
            </p:cNvPr>
            <p:cNvCxnSpPr>
              <a:cxnSpLocks/>
            </p:cNvCxnSpPr>
            <p:nvPr/>
          </p:nvCxnSpPr>
          <p:spPr>
            <a:xfrm>
              <a:off x="3546652" y="100685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199AF3D-1E7C-4546-8DA3-B53F91CEDFF7}"/>
                </a:ext>
              </a:extLst>
            </p:cNvPr>
            <p:cNvSpPr/>
            <p:nvPr/>
          </p:nvSpPr>
          <p:spPr>
            <a:xfrm>
              <a:off x="3402729" y="142172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E8234F8-53A8-470C-8647-71CA0CDF1BD6}"/>
                </a:ext>
              </a:extLst>
            </p:cNvPr>
            <p:cNvCxnSpPr>
              <a:cxnSpLocks/>
            </p:cNvCxnSpPr>
            <p:nvPr/>
          </p:nvCxnSpPr>
          <p:spPr>
            <a:xfrm>
              <a:off x="3238330" y="259858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598FA8D-7B9A-4B38-9020-01321AFB8720}"/>
                </a:ext>
              </a:extLst>
            </p:cNvPr>
            <p:cNvGrpSpPr/>
            <p:nvPr/>
          </p:nvGrpSpPr>
          <p:grpSpPr>
            <a:xfrm>
              <a:off x="3978458" y="2146430"/>
              <a:ext cx="926979" cy="352417"/>
              <a:chOff x="5892800" y="3496733"/>
              <a:chExt cx="852363" cy="323489"/>
            </a:xfrm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C7D11403-6629-4DA0-9051-174B9AA6FF42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4A1390CD-21C8-4C9B-BD2D-4C87285F8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8F5B6F99-9884-4E98-982F-C2EE39A0CE32}"/>
                  </a:ext>
                </a:extLst>
              </p:cNvPr>
              <p:cNvSpPr txBox="1"/>
              <p:nvPr/>
            </p:nvSpPr>
            <p:spPr>
              <a:xfrm>
                <a:off x="6214533" y="3565959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203298F0-E3B8-4DEF-B538-10EE0BED0D61}"/>
                </a:ext>
              </a:extLst>
            </p:cNvPr>
            <p:cNvGrpSpPr/>
            <p:nvPr/>
          </p:nvGrpSpPr>
          <p:grpSpPr>
            <a:xfrm>
              <a:off x="5206124" y="2124454"/>
              <a:ext cx="984228" cy="310035"/>
              <a:chOff x="5892800" y="3496733"/>
              <a:chExt cx="984228" cy="310035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FC45DAF2-6A11-4D02-8B88-B16B63374E14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3E2B376A-CE75-4B6D-812E-32CC3FB0FF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74DFED47-CB04-40C5-B4DC-12580633BB27}"/>
                  </a:ext>
                </a:extLst>
              </p:cNvPr>
              <p:cNvSpPr txBox="1"/>
              <p:nvPr/>
            </p:nvSpPr>
            <p:spPr>
              <a:xfrm>
                <a:off x="6223003" y="3529769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CC1CD50-5FBE-4CA5-B996-33F95AFEEF00}"/>
                </a:ext>
              </a:extLst>
            </p:cNvPr>
            <p:cNvGrpSpPr/>
            <p:nvPr/>
          </p:nvGrpSpPr>
          <p:grpSpPr>
            <a:xfrm>
              <a:off x="6298323" y="2124454"/>
              <a:ext cx="975758" cy="399766"/>
              <a:chOff x="5892800" y="3496733"/>
              <a:chExt cx="975758" cy="399766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48331D5B-A6FE-4A52-964F-9DD7C215B789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C2CBF16-9414-4514-9331-63605060B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7BE80DB0-8A18-46C1-816B-6318B0666BD3}"/>
                  </a:ext>
                </a:extLst>
              </p:cNvPr>
              <p:cNvSpPr txBox="1"/>
              <p:nvPr/>
            </p:nvSpPr>
            <p:spPr>
              <a:xfrm>
                <a:off x="6214533" y="36195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9DB27AC-C875-494D-8D5A-CBB5DAE66CC9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7" y="222605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E7026C8-D85E-497E-A374-64BA27F45242}"/>
                </a:ext>
              </a:extLst>
            </p:cNvPr>
            <p:cNvCxnSpPr>
              <a:cxnSpLocks/>
            </p:cNvCxnSpPr>
            <p:nvPr/>
          </p:nvCxnSpPr>
          <p:spPr>
            <a:xfrm>
              <a:off x="5434729" y="223451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D301CF7-3575-48CE-B70C-6A95F439BB02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4" y="223452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8B7754-0731-4FC1-8AA4-F98D64918A3F}"/>
                </a:ext>
              </a:extLst>
            </p:cNvPr>
            <p:cNvGrpSpPr/>
            <p:nvPr/>
          </p:nvGrpSpPr>
          <p:grpSpPr>
            <a:xfrm>
              <a:off x="3842992" y="1243922"/>
              <a:ext cx="381000" cy="685800"/>
              <a:chOff x="5562600" y="3429000"/>
              <a:chExt cx="381000" cy="685800"/>
            </a:xfrm>
          </p:grpSpPr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DA48927E-DC91-4192-ADB9-47716BC270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0F528A3-F69E-4C39-80BF-763F6DE6400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708406FE-FF15-4790-9637-6A1C8CCAA50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3A5D1B5-53E4-46C7-A9F5-659DFC9AC7A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2686A469-8760-40A1-B0BA-F730A7363DF3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349F7631-6B98-4356-80CF-35D9B5CFB617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5" y="191279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7D9E316-B89E-4D3F-9EB7-CAEA906CBC50}"/>
                </a:ext>
              </a:extLst>
            </p:cNvPr>
            <p:cNvGrpSpPr/>
            <p:nvPr/>
          </p:nvGrpSpPr>
          <p:grpSpPr>
            <a:xfrm>
              <a:off x="5045258" y="1243920"/>
              <a:ext cx="381000" cy="685800"/>
              <a:chOff x="5562600" y="3429000"/>
              <a:chExt cx="381000" cy="685800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9523E97-343D-4C23-B8FF-DE18AD4144F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F02C2216-DC13-4504-A54E-202FA06761F3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A3568A4A-A9F6-49BF-A36F-D8C161D155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C8E14F0-743D-4199-BD90-5C3C6B46C56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AB878EBA-16A1-43F9-BB9E-03F9DB7E455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575A6C0-EBE0-40C3-AD8D-A69F9F57BDA0}"/>
                </a:ext>
              </a:extLst>
            </p:cNvPr>
            <p:cNvCxnSpPr>
              <a:cxnSpLocks/>
            </p:cNvCxnSpPr>
            <p:nvPr/>
          </p:nvCxnSpPr>
          <p:spPr>
            <a:xfrm>
              <a:off x="5417791" y="19127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7161874-237F-48F1-8FE0-7C088FF64774}"/>
                </a:ext>
              </a:extLst>
            </p:cNvPr>
            <p:cNvGrpSpPr/>
            <p:nvPr/>
          </p:nvGrpSpPr>
          <p:grpSpPr>
            <a:xfrm>
              <a:off x="6162862" y="1243917"/>
              <a:ext cx="381000" cy="685800"/>
              <a:chOff x="5562600" y="3429000"/>
              <a:chExt cx="381000" cy="685800"/>
            </a:xfrm>
          </p:grpSpPr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1D994190-95B7-4001-A581-3046F4A4E48F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8DBC0E12-3A14-4E29-91EA-AC95AD25FA1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4177378A-AF82-44A2-835A-2F3BC71E43F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5D12E57-4764-4449-ADE0-B802BC98C3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BB35AC6-FFA0-4462-9184-616188A37137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3AF3C7F-C480-4BEC-8C77-68D961D00331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5" y="191278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90CD3FED-1ABB-4DD7-AB5D-3CAB50BC76D0}"/>
                </a:ext>
              </a:extLst>
            </p:cNvPr>
            <p:cNvCxnSpPr>
              <a:cxnSpLocks/>
            </p:cNvCxnSpPr>
            <p:nvPr/>
          </p:nvCxnSpPr>
          <p:spPr>
            <a:xfrm>
              <a:off x="3229863" y="102378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708CB8D9-23CF-4E71-9553-D9DC04459C12}"/>
                </a:ext>
              </a:extLst>
            </p:cNvPr>
            <p:cNvCxnSpPr>
              <a:cxnSpLocks/>
            </p:cNvCxnSpPr>
            <p:nvPr/>
          </p:nvCxnSpPr>
          <p:spPr>
            <a:xfrm>
              <a:off x="4012320" y="103225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87CE0E3-14DA-439D-9BA1-CCD4D3BC307E}"/>
                </a:ext>
              </a:extLst>
            </p:cNvPr>
            <p:cNvCxnSpPr>
              <a:cxnSpLocks/>
            </p:cNvCxnSpPr>
            <p:nvPr/>
          </p:nvCxnSpPr>
          <p:spPr>
            <a:xfrm>
              <a:off x="5214586" y="10491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9C6F3FFD-E5B7-419D-BFDF-D1ACCF93B531}"/>
                </a:ext>
              </a:extLst>
            </p:cNvPr>
            <p:cNvCxnSpPr>
              <a:cxnSpLocks/>
            </p:cNvCxnSpPr>
            <p:nvPr/>
          </p:nvCxnSpPr>
          <p:spPr>
            <a:xfrm>
              <a:off x="6323719" y="104072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FF985BB-7CEB-4588-8655-E916D7C129BA}"/>
                </a:ext>
              </a:extLst>
            </p:cNvPr>
            <p:cNvSpPr txBox="1"/>
            <p:nvPr/>
          </p:nvSpPr>
          <p:spPr>
            <a:xfrm>
              <a:off x="3423032" y="219219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961E014-1188-49E7-92F1-3D2E848837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2429" y="160799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BBF079A-C3D1-4088-9C8A-8AEC15F5A1F8}"/>
                </a:ext>
              </a:extLst>
            </p:cNvPr>
            <p:cNvCxnSpPr>
              <a:cxnSpLocks/>
            </p:cNvCxnSpPr>
            <p:nvPr/>
          </p:nvCxnSpPr>
          <p:spPr>
            <a:xfrm>
              <a:off x="3233386" y="99838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FC1C6346-C117-4889-AF1A-76FF6082999C}"/>
                </a:ext>
              </a:extLst>
            </p:cNvPr>
            <p:cNvSpPr/>
            <p:nvPr/>
          </p:nvSpPr>
          <p:spPr>
            <a:xfrm>
              <a:off x="3089463" y="141325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24E8BAA1-F164-4A83-A890-46FDE0596527}"/>
                </a:ext>
              </a:extLst>
            </p:cNvPr>
            <p:cNvCxnSpPr>
              <a:cxnSpLocks/>
            </p:cNvCxnSpPr>
            <p:nvPr/>
          </p:nvCxnSpPr>
          <p:spPr>
            <a:xfrm>
              <a:off x="3229163" y="159952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79A850E-8B26-4FCC-82C2-7B6AC8CF353C}"/>
                </a:ext>
              </a:extLst>
            </p:cNvPr>
            <p:cNvSpPr txBox="1"/>
            <p:nvPr/>
          </p:nvSpPr>
          <p:spPr>
            <a:xfrm>
              <a:off x="2911659" y="107458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0EFCD2F-5F47-4672-9B02-4624F9824023}"/>
                </a:ext>
              </a:extLst>
            </p:cNvPr>
            <p:cNvSpPr txBox="1"/>
            <p:nvPr/>
          </p:nvSpPr>
          <p:spPr>
            <a:xfrm>
              <a:off x="3555125" y="106611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A2537F4-4692-41CE-A77E-6DE25231BE51}"/>
              </a:ext>
            </a:extLst>
          </p:cNvPr>
          <p:cNvGrpSpPr/>
          <p:nvPr/>
        </p:nvGrpSpPr>
        <p:grpSpPr>
          <a:xfrm>
            <a:off x="4422786" y="1126402"/>
            <a:ext cx="2529160" cy="324711"/>
            <a:chOff x="4215522" y="1303186"/>
            <a:chExt cx="2529160" cy="324711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2BB7C97-1A76-41C0-948A-7519651E8A30}"/>
                </a:ext>
              </a:extLst>
            </p:cNvPr>
            <p:cNvSpPr txBox="1"/>
            <p:nvPr/>
          </p:nvSpPr>
          <p:spPr>
            <a:xfrm>
              <a:off x="4215522" y="1320120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F1B7F0C-4680-47C0-89F2-8C2C3AA3C87F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8F27E7A-AFCE-4B0C-B747-A8B7A123A35A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56EDA50D-27DE-465F-AD74-2245DB2E97B9}"/>
              </a:ext>
            </a:extLst>
          </p:cNvPr>
          <p:cNvSpPr txBox="1"/>
          <p:nvPr/>
        </p:nvSpPr>
        <p:spPr>
          <a:xfrm>
            <a:off x="2990088" y="1591056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C714C1CD-D71C-433F-88B4-B455DF9D048A}"/>
              </a:ext>
            </a:extLst>
          </p:cNvPr>
          <p:cNvSpPr txBox="1"/>
          <p:nvPr/>
        </p:nvSpPr>
        <p:spPr>
          <a:xfrm>
            <a:off x="746760" y="865632"/>
            <a:ext cx="19845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Na: (77-19)*5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292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D993D873-0826-4D16-88A7-FF324BE0C9D7}"/>
              </a:ext>
            </a:extLst>
          </p:cNvPr>
          <p:cNvSpPr txBox="1"/>
          <p:nvPr/>
        </p:nvSpPr>
        <p:spPr>
          <a:xfrm>
            <a:off x="762000" y="1831848"/>
            <a:ext cx="22329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K: (-89-19)*2.2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-236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12839F8-3427-44F4-AA9A-EDC8F9CBF1A3}"/>
              </a:ext>
            </a:extLst>
          </p:cNvPr>
          <p:cNvSpPr txBox="1"/>
          <p:nvPr/>
        </p:nvSpPr>
        <p:spPr>
          <a:xfrm>
            <a:off x="6966899" y="790066"/>
            <a:ext cx="209672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Cl: (-71-19)*.4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-36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EACB6D97-7F56-4382-A63F-5F83FDFED4F8}"/>
              </a:ext>
            </a:extLst>
          </p:cNvPr>
          <p:cNvCxnSpPr>
            <a:cxnSpLocks/>
            <a:stCxn id="244" idx="1"/>
          </p:cNvCxnSpPr>
          <p:nvPr/>
        </p:nvCxnSpPr>
        <p:spPr>
          <a:xfrm flipH="1">
            <a:off x="6546275" y="943955"/>
            <a:ext cx="420624" cy="12043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452D914-A0DE-4677-A676-D4F16232C6A9}"/>
              </a:ext>
            </a:extLst>
          </p:cNvPr>
          <p:cNvSpPr txBox="1"/>
          <p:nvPr/>
        </p:nvSpPr>
        <p:spPr>
          <a:xfrm>
            <a:off x="5803392" y="408768"/>
            <a:ext cx="14282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=+19mV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40042-E959-4159-8DB3-D2219737F69C}"/>
              </a:ext>
            </a:extLst>
          </p:cNvPr>
          <p:cNvSpPr txBox="1"/>
          <p:nvPr/>
        </p:nvSpPr>
        <p:spPr>
          <a:xfrm>
            <a:off x="3873933" y="3274956"/>
            <a:ext cx="4700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Into the cell, since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=19mV and 19&lt;77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BEAB20F-666E-4223-BC37-6AA91E9D88F0}"/>
              </a:ext>
            </a:extLst>
          </p:cNvPr>
          <p:cNvSpPr txBox="1"/>
          <p:nvPr/>
        </p:nvSpPr>
        <p:spPr>
          <a:xfrm>
            <a:off x="1447725" y="3635666"/>
            <a:ext cx="324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Out of the cell, since 19 &gt; -89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DCBD22-008A-430A-B75C-1AF98BBEE957}"/>
              </a:ext>
            </a:extLst>
          </p:cNvPr>
          <p:cNvSpPr txBox="1"/>
          <p:nvPr/>
        </p:nvSpPr>
        <p:spPr>
          <a:xfrm>
            <a:off x="1551207" y="3979121"/>
            <a:ext cx="4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Charge out (Cl in) the cell, since 19 &gt; -71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BE78D47-1D43-457A-AC92-FBF4325CA222}"/>
              </a:ext>
            </a:extLst>
          </p:cNvPr>
          <p:cNvSpPr/>
          <p:nvPr/>
        </p:nvSpPr>
        <p:spPr>
          <a:xfrm>
            <a:off x="2478024" y="489678"/>
            <a:ext cx="1972276" cy="571026"/>
          </a:xfrm>
          <a:custGeom>
            <a:avLst/>
            <a:gdLst>
              <a:gd name="connsiteX0" fmla="*/ 0 w 1972276"/>
              <a:gd name="connsiteY0" fmla="*/ 360714 h 571026"/>
              <a:gd name="connsiteX1" fmla="*/ 1709928 w 1972276"/>
              <a:gd name="connsiteY1" fmla="*/ 4098 h 571026"/>
              <a:gd name="connsiteX2" fmla="*/ 1938528 w 1972276"/>
              <a:gd name="connsiteY2" fmla="*/ 571026 h 5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2276" h="571026">
                <a:moveTo>
                  <a:pt x="0" y="360714"/>
                </a:moveTo>
                <a:cubicBezTo>
                  <a:pt x="693420" y="164880"/>
                  <a:pt x="1386840" y="-30954"/>
                  <a:pt x="1709928" y="4098"/>
                </a:cubicBezTo>
                <a:cubicBezTo>
                  <a:pt x="2033016" y="39150"/>
                  <a:pt x="1985772" y="305088"/>
                  <a:pt x="1938528" y="57102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0E0BD8-D100-484E-8BE1-CC97EC8769DE}"/>
              </a:ext>
            </a:extLst>
          </p:cNvPr>
          <p:cNvSpPr/>
          <p:nvPr/>
        </p:nvSpPr>
        <p:spPr>
          <a:xfrm>
            <a:off x="2660904" y="1810512"/>
            <a:ext cx="2697480" cy="953318"/>
          </a:xfrm>
          <a:custGeom>
            <a:avLst/>
            <a:gdLst>
              <a:gd name="connsiteX0" fmla="*/ 0 w 2697480"/>
              <a:gd name="connsiteY0" fmla="*/ 356616 h 953318"/>
              <a:gd name="connsiteX1" fmla="*/ 950976 w 2697480"/>
              <a:gd name="connsiteY1" fmla="*/ 905256 h 953318"/>
              <a:gd name="connsiteX2" fmla="*/ 2377440 w 2697480"/>
              <a:gd name="connsiteY2" fmla="*/ 822960 h 953318"/>
              <a:gd name="connsiteX3" fmla="*/ 2697480 w 2697480"/>
              <a:gd name="connsiteY3" fmla="*/ 0 h 95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480" h="953318">
                <a:moveTo>
                  <a:pt x="0" y="356616"/>
                </a:moveTo>
                <a:cubicBezTo>
                  <a:pt x="277368" y="592074"/>
                  <a:pt x="554736" y="827532"/>
                  <a:pt x="950976" y="905256"/>
                </a:cubicBezTo>
                <a:cubicBezTo>
                  <a:pt x="1347216" y="982980"/>
                  <a:pt x="2086356" y="973836"/>
                  <a:pt x="2377440" y="822960"/>
                </a:cubicBezTo>
                <a:cubicBezTo>
                  <a:pt x="2668524" y="672084"/>
                  <a:pt x="2683002" y="336042"/>
                  <a:pt x="269748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FA1D887-5005-4604-8D01-9A6F116D98C5}"/>
              </a:ext>
            </a:extLst>
          </p:cNvPr>
          <p:cNvSpPr txBox="1"/>
          <p:nvPr/>
        </p:nvSpPr>
        <p:spPr>
          <a:xfrm>
            <a:off x="6426527" y="4805151"/>
            <a:ext cx="191719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292 -236 - 36 = 20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DE7E1DF-3F29-436A-AE51-BD9810901795}"/>
              </a:ext>
            </a:extLst>
          </p:cNvPr>
          <p:cNvSpPr txBox="1"/>
          <p:nvPr/>
        </p:nvSpPr>
        <p:spPr>
          <a:xfrm>
            <a:off x="4129723" y="5140099"/>
            <a:ext cx="12551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60 - 40 =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/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538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/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/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484D161-4652-4072-89F3-59862B692AF2}"/>
              </a:ext>
            </a:extLst>
          </p:cNvPr>
          <p:cNvSpPr txBox="1"/>
          <p:nvPr/>
        </p:nvSpPr>
        <p:spPr>
          <a:xfrm>
            <a:off x="5507335" y="5589536"/>
            <a:ext cx="2970775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Are we in SS or QSS?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1EA99E8-0B08-1024-C0D4-54CE9582FA1A}"/>
              </a:ext>
            </a:extLst>
          </p:cNvPr>
          <p:cNvCxnSpPr>
            <a:cxnSpLocks/>
          </p:cNvCxnSpPr>
          <p:nvPr/>
        </p:nvCxnSpPr>
        <p:spPr>
          <a:xfrm>
            <a:off x="6726881" y="2048409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157F65B-B830-B293-B0A2-BF71F4198713}"/>
              </a:ext>
            </a:extLst>
          </p:cNvPr>
          <p:cNvCxnSpPr>
            <a:cxnSpLocks/>
          </p:cNvCxnSpPr>
          <p:nvPr/>
        </p:nvCxnSpPr>
        <p:spPr>
          <a:xfrm>
            <a:off x="6662083" y="2725490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E7EBDE6-4272-0516-3D1B-13AEC200D201}"/>
              </a:ext>
            </a:extLst>
          </p:cNvPr>
          <p:cNvCxnSpPr>
            <a:cxnSpLocks/>
          </p:cNvCxnSpPr>
          <p:nvPr/>
        </p:nvCxnSpPr>
        <p:spPr>
          <a:xfrm>
            <a:off x="6697586" y="2778830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23BF2BD-61BF-5549-AC1F-73E1F0845E93}"/>
              </a:ext>
            </a:extLst>
          </p:cNvPr>
          <p:cNvCxnSpPr>
            <a:cxnSpLocks/>
          </p:cNvCxnSpPr>
          <p:nvPr/>
        </p:nvCxnSpPr>
        <p:spPr>
          <a:xfrm>
            <a:off x="6591409" y="2675960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3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40" grpId="0"/>
      <p:bldP spid="244" grpId="0"/>
      <p:bldP spid="5" grpId="0"/>
      <p:bldP spid="75" grpId="0"/>
      <p:bldP spid="76" grpId="0"/>
      <p:bldP spid="6" grpId="0" animBg="1"/>
      <p:bldP spid="7" grpId="0" animBg="1"/>
      <p:bldP spid="79" grpId="0"/>
      <p:bldP spid="80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020" y="644360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3C715A8-9C94-4891-90F5-D91AB0B64ED0}"/>
              </a:ext>
            </a:extLst>
          </p:cNvPr>
          <p:cNvCxnSpPr>
            <a:cxnSpLocks/>
          </p:cNvCxnSpPr>
          <p:nvPr/>
        </p:nvCxnSpPr>
        <p:spPr>
          <a:xfrm>
            <a:off x="5082844" y="1573785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EC367E1-EA9E-4130-83C0-20BA7DE289B8}"/>
              </a:ext>
            </a:extLst>
          </p:cNvPr>
          <p:cNvSpPr/>
          <p:nvPr/>
        </p:nvSpPr>
        <p:spPr>
          <a:xfrm>
            <a:off x="4938921" y="1988651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7F2181-E4D5-4A37-9D1E-823450D73AC0}"/>
              </a:ext>
            </a:extLst>
          </p:cNvPr>
          <p:cNvCxnSpPr>
            <a:cxnSpLocks/>
          </p:cNvCxnSpPr>
          <p:nvPr/>
        </p:nvCxnSpPr>
        <p:spPr>
          <a:xfrm>
            <a:off x="4774522" y="3165514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EB2F32A-AE63-4E3B-B9C8-716D72546324}"/>
              </a:ext>
            </a:extLst>
          </p:cNvPr>
          <p:cNvGrpSpPr/>
          <p:nvPr/>
        </p:nvGrpSpPr>
        <p:grpSpPr>
          <a:xfrm>
            <a:off x="5514644" y="2713336"/>
            <a:ext cx="927723" cy="387480"/>
            <a:chOff x="5892800" y="3496733"/>
            <a:chExt cx="853048" cy="355676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9CBB4A1-E728-4A3B-B8F0-D48B7A7B4304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3D8AFEC-7816-47BB-A995-1EE04B6D4202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07CB95-6D6F-46AB-91CE-8939F2CED0E2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AD19BC4-A29A-4091-B806-DD0D97E48D4A}"/>
              </a:ext>
            </a:extLst>
          </p:cNvPr>
          <p:cNvGrpSpPr/>
          <p:nvPr/>
        </p:nvGrpSpPr>
        <p:grpSpPr>
          <a:xfrm>
            <a:off x="6742316" y="2691382"/>
            <a:ext cx="988654" cy="312676"/>
            <a:chOff x="5892800" y="3496733"/>
            <a:chExt cx="988654" cy="312676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BE49B02-1D31-47AA-A00D-0541DAC87BF6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CDA48B4-6C3C-4A6B-BC3D-0DA178B2DFEC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A68A635-BB5C-4AD9-B1D1-4D8FEBB9657F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7B4B55-8F97-4069-AF36-4C7469CB1F42}"/>
              </a:ext>
            </a:extLst>
          </p:cNvPr>
          <p:cNvGrpSpPr/>
          <p:nvPr/>
        </p:nvGrpSpPr>
        <p:grpSpPr>
          <a:xfrm>
            <a:off x="7834515" y="2691382"/>
            <a:ext cx="941578" cy="375039"/>
            <a:chOff x="5892800" y="3496733"/>
            <a:chExt cx="941578" cy="37503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99509CA-F0AD-465C-ACE6-7EA8D65FEF0C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DD7D290-ECED-4B17-8666-B10142D04317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A08B10-B129-4A45-A356-5DB081FC068D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013CC7F-7E77-4CF7-AEF7-BC2A7AB534A3}"/>
              </a:ext>
            </a:extLst>
          </p:cNvPr>
          <p:cNvCxnSpPr>
            <a:cxnSpLocks/>
          </p:cNvCxnSpPr>
          <p:nvPr/>
        </p:nvCxnSpPr>
        <p:spPr>
          <a:xfrm>
            <a:off x="5751719" y="2792983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1F72347-766C-4626-B23F-2F65BB1020FA}"/>
              </a:ext>
            </a:extLst>
          </p:cNvPr>
          <p:cNvCxnSpPr>
            <a:cxnSpLocks/>
          </p:cNvCxnSpPr>
          <p:nvPr/>
        </p:nvCxnSpPr>
        <p:spPr>
          <a:xfrm>
            <a:off x="6970921" y="28014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CC69D34-ADB2-4C61-917F-2ACDB513499C}"/>
              </a:ext>
            </a:extLst>
          </p:cNvPr>
          <p:cNvGrpSpPr/>
          <p:nvPr/>
        </p:nvGrpSpPr>
        <p:grpSpPr>
          <a:xfrm>
            <a:off x="5379184" y="1810850"/>
            <a:ext cx="381000" cy="685800"/>
            <a:chOff x="5562600" y="3429000"/>
            <a:chExt cx="381000" cy="6858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6CDDB89-DBD3-4EED-A669-172704B97FFF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591CE3-260E-4CDD-960E-AE145A48B65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B7F0BA0-9723-432E-BD17-EFF4E034D3C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A47F34A-98CC-4361-A732-42DF2574E3B9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62F351F-F850-44F9-8031-2C97D2A5EDE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DBC05E-A97F-4A7F-81F9-6499B6E0B821}"/>
              </a:ext>
            </a:extLst>
          </p:cNvPr>
          <p:cNvCxnSpPr>
            <a:cxnSpLocks/>
          </p:cNvCxnSpPr>
          <p:nvPr/>
        </p:nvCxnSpPr>
        <p:spPr>
          <a:xfrm>
            <a:off x="5751717" y="247971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7F738DE-9A89-4010-B490-6BB8B0C035FA}"/>
              </a:ext>
            </a:extLst>
          </p:cNvPr>
          <p:cNvGrpSpPr/>
          <p:nvPr/>
        </p:nvGrpSpPr>
        <p:grpSpPr>
          <a:xfrm>
            <a:off x="6581450" y="1810848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A22CEEE-D1C6-4297-96FA-15C05C312C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A34693-DC65-4DF9-B01B-0D88DC4E899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CF96C5-BBCE-4D4A-9DE4-0EB49EC4FCE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F750CBD-FF09-4521-80D1-063639577DB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0310B-58C3-407A-821D-34E7A1C47D8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C3E6391-E218-455F-ABAF-E0913F42BE6A}"/>
              </a:ext>
            </a:extLst>
          </p:cNvPr>
          <p:cNvCxnSpPr>
            <a:cxnSpLocks/>
          </p:cNvCxnSpPr>
          <p:nvPr/>
        </p:nvCxnSpPr>
        <p:spPr>
          <a:xfrm>
            <a:off x="6953983" y="24797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9275C33-6A56-4291-8757-1F9DE48ADB59}"/>
              </a:ext>
            </a:extLst>
          </p:cNvPr>
          <p:cNvGrpSpPr/>
          <p:nvPr/>
        </p:nvGrpSpPr>
        <p:grpSpPr>
          <a:xfrm>
            <a:off x="7699054" y="1810845"/>
            <a:ext cx="381000" cy="685800"/>
            <a:chOff x="5562600" y="3429000"/>
            <a:chExt cx="381000" cy="68580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2FCE7DB-2E74-4E46-94C9-1AAD2BED772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688567-28C5-4EF9-9528-F8335E23ED1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03DB19-D0FC-4B6C-8DF8-82E816AA5B4C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CB76EE8-4971-4D2B-A41F-1701154B5044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25998C-8636-450B-8E9C-A0ACB80B6724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F98A6B-CEFE-42E7-A5D3-1C58FCEDD3DE}"/>
              </a:ext>
            </a:extLst>
          </p:cNvPr>
          <p:cNvCxnSpPr>
            <a:cxnSpLocks/>
          </p:cNvCxnSpPr>
          <p:nvPr/>
        </p:nvCxnSpPr>
        <p:spPr>
          <a:xfrm>
            <a:off x="8071587" y="24797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74111-405B-4778-B182-9A8C0E7D5600}"/>
              </a:ext>
            </a:extLst>
          </p:cNvPr>
          <p:cNvCxnSpPr>
            <a:cxnSpLocks/>
          </p:cNvCxnSpPr>
          <p:nvPr/>
        </p:nvCxnSpPr>
        <p:spPr>
          <a:xfrm>
            <a:off x="4766055" y="1590715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1F43C6-C52A-4A49-B7F1-EA0EBD8B2B0D}"/>
              </a:ext>
            </a:extLst>
          </p:cNvPr>
          <p:cNvCxnSpPr>
            <a:cxnSpLocks/>
          </p:cNvCxnSpPr>
          <p:nvPr/>
        </p:nvCxnSpPr>
        <p:spPr>
          <a:xfrm>
            <a:off x="5548512" y="159918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9A2430-1F69-475A-8C80-9619ACE3E19C}"/>
              </a:ext>
            </a:extLst>
          </p:cNvPr>
          <p:cNvCxnSpPr>
            <a:cxnSpLocks/>
          </p:cNvCxnSpPr>
          <p:nvPr/>
        </p:nvCxnSpPr>
        <p:spPr>
          <a:xfrm>
            <a:off x="6750778" y="1616116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CE4662-4D5A-4896-880E-159196E2C9A0}"/>
              </a:ext>
            </a:extLst>
          </p:cNvPr>
          <p:cNvCxnSpPr>
            <a:cxnSpLocks/>
          </p:cNvCxnSpPr>
          <p:nvPr/>
        </p:nvCxnSpPr>
        <p:spPr>
          <a:xfrm>
            <a:off x="7859911" y="160765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18730E1-264A-4BA9-937E-D6E7A0000BC5}"/>
              </a:ext>
            </a:extLst>
          </p:cNvPr>
          <p:cNvSpPr txBox="1"/>
          <p:nvPr/>
        </p:nvSpPr>
        <p:spPr>
          <a:xfrm>
            <a:off x="4959224" y="2759118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970DD2-7A85-43A5-A2F2-280986054469}"/>
              </a:ext>
            </a:extLst>
          </p:cNvPr>
          <p:cNvSpPr txBox="1"/>
          <p:nvPr/>
        </p:nvSpPr>
        <p:spPr>
          <a:xfrm>
            <a:off x="6276653" y="116738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C963C50-8FB7-42D1-B30C-7464E4D42B72}"/>
              </a:ext>
            </a:extLst>
          </p:cNvPr>
          <p:cNvCxnSpPr>
            <a:cxnSpLocks/>
          </p:cNvCxnSpPr>
          <p:nvPr/>
        </p:nvCxnSpPr>
        <p:spPr>
          <a:xfrm>
            <a:off x="5078621" y="2174918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84E3AE8-B1B2-4DAB-AA9A-4F57459F03FF}"/>
              </a:ext>
            </a:extLst>
          </p:cNvPr>
          <p:cNvCxnSpPr>
            <a:cxnSpLocks/>
          </p:cNvCxnSpPr>
          <p:nvPr/>
        </p:nvCxnSpPr>
        <p:spPr>
          <a:xfrm>
            <a:off x="4769578" y="1565316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C1447C6-60AF-4D14-BA31-E91505A3FBEC}"/>
              </a:ext>
            </a:extLst>
          </p:cNvPr>
          <p:cNvSpPr/>
          <p:nvPr/>
        </p:nvSpPr>
        <p:spPr>
          <a:xfrm>
            <a:off x="4625655" y="1980182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2AD86A9-F188-4871-8F69-26D06AEC3134}"/>
              </a:ext>
            </a:extLst>
          </p:cNvPr>
          <p:cNvCxnSpPr>
            <a:cxnSpLocks/>
          </p:cNvCxnSpPr>
          <p:nvPr/>
        </p:nvCxnSpPr>
        <p:spPr>
          <a:xfrm>
            <a:off x="4765355" y="2166449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F8E56D2-F622-4517-B622-3B0CC0554F34}"/>
              </a:ext>
            </a:extLst>
          </p:cNvPr>
          <p:cNvSpPr txBox="1"/>
          <p:nvPr/>
        </p:nvSpPr>
        <p:spPr>
          <a:xfrm>
            <a:off x="4447851" y="1641512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D67F14-3B3A-4D8C-8B2E-4BF633E44D5E}"/>
              </a:ext>
            </a:extLst>
          </p:cNvPr>
          <p:cNvSpPr txBox="1"/>
          <p:nvPr/>
        </p:nvSpPr>
        <p:spPr>
          <a:xfrm>
            <a:off x="5091317" y="1633047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/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64641F3-C584-4D41-B1A4-3ACEE76000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823" y="24141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/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1EDE3FF-D4EA-4AE6-861A-5F6F8D39B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7" y="24149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/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3A0877C-7B42-472D-8FA0-2A430FC2B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2" y="24797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E8F85851-FB61-4062-8D61-EE985A68D2A8}"/>
              </a:ext>
            </a:extLst>
          </p:cNvPr>
          <p:cNvSpPr txBox="1"/>
          <p:nvPr/>
        </p:nvSpPr>
        <p:spPr>
          <a:xfrm>
            <a:off x="4335999" y="2371892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EA28ED3-7D37-44E1-AD4D-FC7BF96134A1}"/>
              </a:ext>
            </a:extLst>
          </p:cNvPr>
          <p:cNvSpPr txBox="1"/>
          <p:nvPr/>
        </p:nvSpPr>
        <p:spPr>
          <a:xfrm>
            <a:off x="7281271" y="1162914"/>
            <a:ext cx="12840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=19mV</a:t>
            </a:r>
          </a:p>
        </p:txBody>
      </p:sp>
      <p:sp>
        <p:nvSpPr>
          <p:cNvPr id="129" name="Content Placeholder 2">
            <a:extLst>
              <a:ext uri="{FF2B5EF4-FFF2-40B4-BE49-F238E27FC236}">
                <a16:creationId xmlns:a16="http://schemas.microsoft.com/office/drawing/2014/main" id="{BEF895AE-B915-4E2A-9D55-26CFE0D4B9F9}"/>
              </a:ext>
            </a:extLst>
          </p:cNvPr>
          <p:cNvSpPr txBox="1">
            <a:spLocks/>
          </p:cNvSpPr>
          <p:nvPr/>
        </p:nvSpPr>
        <p:spPr bwMode="auto">
          <a:xfrm>
            <a:off x="157875" y="2517751"/>
            <a:ext cx="4095625" cy="93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The model predicted SS once and QSS once. Why?</a:t>
            </a:r>
          </a:p>
          <a:p>
            <a:pPr lvl="1"/>
            <a:endParaRPr lang="en-US" sz="1600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67636CCA-0EFD-443F-9A87-ABF27EC5C7DE}"/>
              </a:ext>
            </a:extLst>
          </p:cNvPr>
          <p:cNvSpPr txBox="1">
            <a:spLocks/>
          </p:cNvSpPr>
          <p:nvPr/>
        </p:nvSpPr>
        <p:spPr bwMode="auto">
          <a:xfrm>
            <a:off x="152819" y="3326838"/>
            <a:ext cx="8623269" cy="265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Settling to the new QSS value will happen </a:t>
            </a:r>
            <a:r>
              <a:rPr lang="en-US" sz="2400" i="1" dirty="0"/>
              <a:t>quickly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Do ion concentrations change much in this short time?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No, they can’t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Is there any slow process that the schematic doesn’t model?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ion has nonzero flux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concentration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that concentration change affect our model parameters?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Nernst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slowly</a:t>
            </a:r>
            <a:endParaRPr lang="en-US" sz="2000" i="1" dirty="0"/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515B322-B0E5-BB8B-26C0-7323E47065FC}"/>
              </a:ext>
            </a:extLst>
          </p:cNvPr>
          <p:cNvCxnSpPr>
            <a:cxnSpLocks/>
          </p:cNvCxnSpPr>
          <p:nvPr/>
        </p:nvCxnSpPr>
        <p:spPr>
          <a:xfrm>
            <a:off x="8071589" y="2801443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A73915D-3193-EC58-6014-C239CB388F45}"/>
              </a:ext>
            </a:extLst>
          </p:cNvPr>
          <p:cNvCxnSpPr>
            <a:cxnSpLocks/>
          </p:cNvCxnSpPr>
          <p:nvPr/>
        </p:nvCxnSpPr>
        <p:spPr>
          <a:xfrm>
            <a:off x="8006791" y="3478524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4A09202-D33D-7666-7D73-258460B86270}"/>
              </a:ext>
            </a:extLst>
          </p:cNvPr>
          <p:cNvCxnSpPr>
            <a:cxnSpLocks/>
          </p:cNvCxnSpPr>
          <p:nvPr/>
        </p:nvCxnSpPr>
        <p:spPr>
          <a:xfrm>
            <a:off x="8042294" y="3531864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965225F-123A-7B05-65DC-31F89D3D5FDF}"/>
              </a:ext>
            </a:extLst>
          </p:cNvPr>
          <p:cNvCxnSpPr>
            <a:cxnSpLocks/>
          </p:cNvCxnSpPr>
          <p:nvPr/>
        </p:nvCxnSpPr>
        <p:spPr>
          <a:xfrm>
            <a:off x="7936117" y="3428994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0EDB279-B508-1F67-7BEE-BA1EA7413D9C}"/>
              </a:ext>
            </a:extLst>
          </p:cNvPr>
          <p:cNvCxnSpPr/>
          <p:nvPr/>
        </p:nvCxnSpPr>
        <p:spPr>
          <a:xfrm flipV="1">
            <a:off x="7925095" y="1867082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A5F740C0-D6E9-F750-BEE5-55BE01BDC190}"/>
              </a:ext>
            </a:extLst>
          </p:cNvPr>
          <p:cNvCxnSpPr/>
          <p:nvPr/>
        </p:nvCxnSpPr>
        <p:spPr>
          <a:xfrm flipV="1">
            <a:off x="5570599" y="1875646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EEFB9F3-7C11-D2AC-A1FE-BF133C562A70}"/>
              </a:ext>
            </a:extLst>
          </p:cNvPr>
          <p:cNvCxnSpPr/>
          <p:nvPr/>
        </p:nvCxnSpPr>
        <p:spPr>
          <a:xfrm flipV="1">
            <a:off x="6770964" y="1904758"/>
            <a:ext cx="0" cy="498334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9A8781-3130-9EEC-5F77-AF2D1E8DFB49}"/>
              </a:ext>
            </a:extLst>
          </p:cNvPr>
          <p:cNvSpPr txBox="1"/>
          <p:nvPr/>
        </p:nvSpPr>
        <p:spPr>
          <a:xfrm>
            <a:off x="5696169" y="1851101"/>
            <a:ext cx="3416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292            236    36</a:t>
            </a:r>
          </a:p>
        </p:txBody>
      </p:sp>
    </p:spTree>
    <p:extLst>
      <p:ext uri="{BB962C8B-B14F-4D97-AF65-F5344CB8AC3E}">
        <p14:creationId xmlns:p14="http://schemas.microsoft.com/office/powerpoint/2010/main" val="26914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1C72B1FF-373A-48B3-BD7E-1CDA1FF9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39" y="2023536"/>
            <a:ext cx="3735687" cy="287977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D15520E-0924-4FD0-A031-7CDFD0D18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2" y="1680565"/>
            <a:ext cx="4377093" cy="32809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6C8AA-8A79-4018-9845-01B57277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3" y="423335"/>
            <a:ext cx="4961467" cy="1244600"/>
          </a:xfrm>
        </p:spPr>
        <p:txBody>
          <a:bodyPr/>
          <a:lstStyle/>
          <a:p>
            <a:r>
              <a:rPr lang="en-US" sz="2400" dirty="0"/>
              <a:t>Setup: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originally set for -71mV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At t=100s, they suddenly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3CB0C-B6E2-4E05-B960-AC24E3C3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B12E582-DF11-4AA4-B8AF-0AC370F8B934}"/>
              </a:ext>
            </a:extLst>
          </p:cNvPr>
          <p:cNvGrpSpPr/>
          <p:nvPr/>
        </p:nvGrpSpPr>
        <p:grpSpPr>
          <a:xfrm>
            <a:off x="6714067" y="3115737"/>
            <a:ext cx="1104899" cy="1200329"/>
            <a:chOff x="6426200" y="3852333"/>
            <a:chExt cx="1104899" cy="120032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0CF1FA-0F3C-49DC-A398-C8471237B20A}"/>
                </a:ext>
              </a:extLst>
            </p:cNvPr>
            <p:cNvSpPr txBox="1"/>
            <p:nvPr/>
          </p:nvSpPr>
          <p:spPr>
            <a:xfrm>
              <a:off x="6426200" y="3852333"/>
              <a:ext cx="6688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Na</a:t>
              </a:r>
              <a:r>
                <a:rPr lang="en-US" baseline="30000" dirty="0">
                  <a:solidFill>
                    <a:schemeClr val="accent2"/>
                  </a:solidFill>
                </a:rPr>
                <a:t>+</a:t>
              </a:r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rgbClr val="FFC000"/>
                  </a:solidFill>
                </a:rPr>
                <a:t>K</a:t>
              </a:r>
              <a:r>
                <a:rPr lang="en-US" baseline="30000" dirty="0">
                  <a:solidFill>
                    <a:srgbClr val="FFC000"/>
                  </a:solidFill>
                </a:rPr>
                <a:t>+</a:t>
              </a:r>
              <a:endParaRPr lang="en-US" dirty="0">
                <a:solidFill>
                  <a:srgbClr val="FFC000"/>
                </a:solidFill>
              </a:endParaRPr>
            </a:p>
            <a:p>
              <a:r>
                <a:rPr lang="en-US" dirty="0">
                  <a:solidFill>
                    <a:srgbClr val="008000"/>
                  </a:solidFill>
                </a:rPr>
                <a:t>Cl</a:t>
              </a:r>
              <a:r>
                <a:rPr lang="en-US" baseline="30000" dirty="0">
                  <a:solidFill>
                    <a:srgbClr val="008000"/>
                  </a:solidFill>
                </a:rPr>
                <a:t>-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4FC0C1D-E80E-43E3-85E3-747046F5AE4C}"/>
                </a:ext>
              </a:extLst>
            </p:cNvPr>
            <p:cNvCxnSpPr/>
            <p:nvPr/>
          </p:nvCxnSpPr>
          <p:spPr>
            <a:xfrm>
              <a:off x="7158566" y="4089400"/>
              <a:ext cx="372533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5A81290-CEF8-4F07-9310-7CFB0E2228F7}"/>
                </a:ext>
              </a:extLst>
            </p:cNvPr>
            <p:cNvCxnSpPr/>
            <p:nvPr/>
          </p:nvCxnSpPr>
          <p:spPr>
            <a:xfrm>
              <a:off x="7158566" y="4428069"/>
              <a:ext cx="372533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5CD4C-7CE6-4BDA-A4E6-D9016D917812}"/>
                </a:ext>
              </a:extLst>
            </p:cNvPr>
            <p:cNvCxnSpPr/>
            <p:nvPr/>
          </p:nvCxnSpPr>
          <p:spPr>
            <a:xfrm>
              <a:off x="7158566" y="4783667"/>
              <a:ext cx="372533" cy="0"/>
            </a:xfrm>
            <a:prstGeom prst="line">
              <a:avLst/>
            </a:prstGeom>
            <a:ln w="28575">
              <a:solidFill>
                <a:srgbClr val="00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D3C1A6F-09A2-4A40-A80A-54BC5F580E5A}"/>
              </a:ext>
            </a:extLst>
          </p:cNvPr>
          <p:cNvSpPr txBox="1"/>
          <p:nvPr/>
        </p:nvSpPr>
        <p:spPr>
          <a:xfrm>
            <a:off x="93134" y="5215470"/>
            <a:ext cx="1676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Dynamic phase: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 swinging rapidly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D856B94-A9AA-4AC8-976F-3BB056BEE5AE}"/>
              </a:ext>
            </a:extLst>
          </p:cNvPr>
          <p:cNvCxnSpPr>
            <a:cxnSpLocks/>
          </p:cNvCxnSpPr>
          <p:nvPr/>
        </p:nvCxnSpPr>
        <p:spPr>
          <a:xfrm flipV="1">
            <a:off x="770467" y="4809067"/>
            <a:ext cx="0" cy="33020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A9604DC7-5B87-4D6B-9DC7-347302A83119}"/>
              </a:ext>
            </a:extLst>
          </p:cNvPr>
          <p:cNvSpPr/>
          <p:nvPr/>
        </p:nvSpPr>
        <p:spPr>
          <a:xfrm rot="16200000">
            <a:off x="6180667" y="4055536"/>
            <a:ext cx="491066" cy="1981200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D168F2-219C-4DD8-9241-FF3B55C59349}"/>
              </a:ext>
            </a:extLst>
          </p:cNvPr>
          <p:cNvSpPr txBox="1"/>
          <p:nvPr/>
        </p:nvSpPr>
        <p:spPr>
          <a:xfrm>
            <a:off x="5232402" y="5215468"/>
            <a:ext cx="22436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QSS: concentrations changing very slowly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7C8C0CB0-1E2D-4E16-9427-51A33D8265DD}"/>
              </a:ext>
            </a:extLst>
          </p:cNvPr>
          <p:cNvSpPr/>
          <p:nvPr/>
        </p:nvSpPr>
        <p:spPr>
          <a:xfrm rot="16200000">
            <a:off x="1752597" y="3835407"/>
            <a:ext cx="491066" cy="2319870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A65941-69FF-44DB-9A0E-0AA42F32AD89}"/>
              </a:ext>
            </a:extLst>
          </p:cNvPr>
          <p:cNvSpPr txBox="1"/>
          <p:nvPr/>
        </p:nvSpPr>
        <p:spPr>
          <a:xfrm>
            <a:off x="1905002" y="5113868"/>
            <a:ext cx="11768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Thus so does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533E0B-B458-4477-81FD-0D6AE2C24582}"/>
              </a:ext>
            </a:extLst>
          </p:cNvPr>
          <p:cNvSpPr txBox="1"/>
          <p:nvPr/>
        </p:nvSpPr>
        <p:spPr>
          <a:xfrm>
            <a:off x="5825070" y="508001"/>
            <a:ext cx="11768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Eventually we reach true 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1C2320A-7386-49BD-A6EE-D50C5F748C1C}"/>
              </a:ext>
            </a:extLst>
          </p:cNvPr>
          <p:cNvCxnSpPr>
            <a:cxnSpLocks/>
          </p:cNvCxnSpPr>
          <p:nvPr/>
        </p:nvCxnSpPr>
        <p:spPr>
          <a:xfrm>
            <a:off x="6824133" y="1210733"/>
            <a:ext cx="1109134" cy="8805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52CECB-6C36-409F-95C8-38E24ED48637}"/>
              </a:ext>
            </a:extLst>
          </p:cNvPr>
          <p:cNvCxnSpPr>
            <a:cxnSpLocks/>
          </p:cNvCxnSpPr>
          <p:nvPr/>
        </p:nvCxnSpPr>
        <p:spPr>
          <a:xfrm flipH="1">
            <a:off x="3793067" y="1143000"/>
            <a:ext cx="2201334" cy="889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8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17E1-61B8-4819-88E7-1F1FEA42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VLab</a:t>
            </a:r>
            <a:r>
              <a:rPr lang="en-US" dirty="0"/>
              <a:t> #1, first plots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5F35DE-B520-41AC-9D3C-52515D9E23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48" y="1214565"/>
            <a:ext cx="6121584" cy="459118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4CF54-D624-4711-8697-0C48B436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53232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F43D-F5ED-4B39-9978-C07A7D6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QSS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0871-A6A9-4903-88A8-382FD86CB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how many Na, K ion channels are on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and that </a:t>
            </a:r>
            <a:r>
              <a:rPr lang="en-US" i="1" dirty="0"/>
              <a:t>quickly </a:t>
            </a:r>
            <a:r>
              <a:rPr lang="en-US" dirty="0"/>
              <a:t>swings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positive, negative</a:t>
            </a:r>
          </a:p>
          <a:p>
            <a:r>
              <a:rPr lang="en-US" dirty="0"/>
              <a:t>That’s how neurons work</a:t>
            </a:r>
          </a:p>
          <a:p>
            <a:pPr lvl="1"/>
            <a:r>
              <a:rPr lang="en-US" dirty="0"/>
              <a:t>Large-scale [Na], [K], [Cl] don’t really change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FE59B-922B-4EEE-8163-B9C9EE6A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64A5-A189-4CDF-A2FC-AD66F1A8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0A3FD1-B676-4ED3-8A15-9892797303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799" y="3474786"/>
                <a:ext cx="7944491" cy="2491215"/>
              </a:xfrm>
            </p:spPr>
            <p:txBody>
              <a:bodyPr/>
              <a:lstStyle/>
              <a:p>
                <a:r>
                  <a:rPr lang="en-US" sz="2400" dirty="0"/>
                  <a:t>The </a:t>
                </a:r>
                <a:r>
                  <a:rPr lang="en-US" sz="2400" i="1" dirty="0" err="1"/>
                  <a:t>V</a:t>
                </a:r>
                <a:r>
                  <a:rPr lang="en-US" sz="2400" baseline="30000" dirty="0" err="1"/>
                  <a:t>Nernst</a:t>
                </a:r>
                <a:r>
                  <a:rPr lang="en-US" sz="2400" dirty="0"/>
                  <a:t> values come from ion concentrations</a:t>
                </a:r>
              </a:p>
              <a:p>
                <a:r>
                  <a:rPr lang="en-US" sz="2400" i="1" dirty="0"/>
                  <a:t>G</a:t>
                </a:r>
                <a:r>
                  <a:rPr lang="en-US" sz="2400" dirty="0"/>
                  <a:t> values depend on how many ion channels are turned on</a:t>
                </a:r>
                <a:endParaRPr lang="en-US" sz="2400" i="1" dirty="0"/>
              </a:p>
              <a:p>
                <a:r>
                  <a:rPr lang="en-US" sz="2400" dirty="0"/>
                  <a:t>KCL on the ICF node: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0A3FD1-B676-4ED3-8A15-9892797303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3474786"/>
                <a:ext cx="7944491" cy="2491215"/>
              </a:xfrm>
              <a:blipFill>
                <a:blip r:embed="rId3"/>
                <a:stretch>
                  <a:fillRect l="-997" t="-1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E453B-25FD-4F23-A17B-0CB39415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291B47-CE5E-45CC-AE7B-2C6BB587EDD2}"/>
              </a:ext>
            </a:extLst>
          </p:cNvPr>
          <p:cNvGrpSpPr/>
          <p:nvPr/>
        </p:nvGrpSpPr>
        <p:grpSpPr>
          <a:xfrm>
            <a:off x="4143055" y="1167384"/>
            <a:ext cx="4328242" cy="2053399"/>
            <a:chOff x="4585011" y="2904744"/>
            <a:chExt cx="4328242" cy="205339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61DC2B0-CF0C-4B27-9FE1-479F03584208}"/>
                </a:ext>
              </a:extLst>
            </p:cNvPr>
            <p:cNvGrpSpPr/>
            <p:nvPr/>
          </p:nvGrpSpPr>
          <p:grpSpPr>
            <a:xfrm>
              <a:off x="4585011" y="2904744"/>
              <a:ext cx="4328242" cy="2053399"/>
              <a:chOff x="4710996" y="3208866"/>
              <a:chExt cx="4328242" cy="2053399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7379886-E34F-4F16-8107-64EF4C9D36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989" y="3615267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6AB10B2-788E-4FF0-AE43-7A90F9D6E7E5}"/>
                  </a:ext>
                </a:extLst>
              </p:cNvPr>
              <p:cNvSpPr/>
              <p:nvPr/>
            </p:nvSpPr>
            <p:spPr>
              <a:xfrm>
                <a:off x="5202066" y="4030133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26AA6A37-9851-4307-B7C4-095147306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7667" y="5206996"/>
                <a:ext cx="33055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7E3CD14-2050-42C5-AA68-4EFF3960CB99}"/>
                  </a:ext>
                </a:extLst>
              </p:cNvPr>
              <p:cNvGrpSpPr/>
              <p:nvPr/>
            </p:nvGrpSpPr>
            <p:grpSpPr>
              <a:xfrm>
                <a:off x="5777789" y="4754818"/>
                <a:ext cx="927723" cy="387480"/>
                <a:chOff x="5892800" y="3496733"/>
                <a:chExt cx="853048" cy="355676"/>
              </a:xfrm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8958084-AFC7-4FEA-A433-75C899AE834D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E445674-C5DE-4E4E-A317-470E3D24F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A1C50E3-A629-4F33-82D5-3CA1FA227C26}"/>
                    </a:ext>
                  </a:extLst>
                </p:cNvPr>
                <p:cNvSpPr txBox="1"/>
                <p:nvPr/>
              </p:nvSpPr>
              <p:spPr>
                <a:xfrm>
                  <a:off x="6215218" y="3598146"/>
                  <a:ext cx="530630" cy="2542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77mV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9F3AC0B-A279-4638-842D-3DA283622D5B}"/>
                  </a:ext>
                </a:extLst>
              </p:cNvPr>
              <p:cNvGrpSpPr/>
              <p:nvPr/>
            </p:nvGrpSpPr>
            <p:grpSpPr>
              <a:xfrm>
                <a:off x="7005461" y="4732864"/>
                <a:ext cx="988654" cy="312676"/>
                <a:chOff x="5892800" y="3496733"/>
                <a:chExt cx="988654" cy="312676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A3CAD8B8-6A91-47E4-8686-E22E2210EB70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61B3E592-3E52-4CEB-AA00-D9D4A24617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AF764112-3AA5-4E81-AEF9-46CA565653F2}"/>
                    </a:ext>
                  </a:extLst>
                </p:cNvPr>
                <p:cNvSpPr txBox="1"/>
                <p:nvPr/>
              </p:nvSpPr>
              <p:spPr>
                <a:xfrm>
                  <a:off x="6227429" y="3532410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-89mV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62F71D96-ED4A-46C8-9456-8B49CD541D87}"/>
                  </a:ext>
                </a:extLst>
              </p:cNvPr>
              <p:cNvGrpSpPr/>
              <p:nvPr/>
            </p:nvGrpSpPr>
            <p:grpSpPr>
              <a:xfrm>
                <a:off x="8097660" y="4732864"/>
                <a:ext cx="941578" cy="375039"/>
                <a:chOff x="5892800" y="3496733"/>
                <a:chExt cx="941578" cy="375039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FA0B9DA-EBA0-4108-AC39-797D4106914E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F8EA26B3-B707-4B37-9971-761E93DB1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70CA713B-24C6-417B-8A88-8674E0D34A88}"/>
                    </a:ext>
                  </a:extLst>
                </p:cNvPr>
                <p:cNvSpPr txBox="1"/>
                <p:nvPr/>
              </p:nvSpPr>
              <p:spPr>
                <a:xfrm>
                  <a:off x="6180353" y="3594773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-71mV</a:t>
                  </a:r>
                </a:p>
              </p:txBody>
            </p:sp>
          </p:grp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8AB86-D148-4813-BD3B-E3CD38581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4" y="4834465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5941839-D9D6-4B0B-8A5F-C610CCC2BA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4066" y="4842926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C04B8F82-72A7-4DC8-B61D-D7EDC9806395}"/>
                  </a:ext>
                </a:extLst>
              </p:cNvPr>
              <p:cNvGrpSpPr/>
              <p:nvPr/>
            </p:nvGrpSpPr>
            <p:grpSpPr>
              <a:xfrm>
                <a:off x="5642329" y="3852332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0E84A38-00BB-4205-8047-51A465B8B2EF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2A8D7525-D6AC-43BA-B255-592E222D44FB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10FA8E69-14E0-4BFE-8E82-570674E32E75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64B74697-6375-4A61-B233-CCAC7A32D42F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6F31C672-CF0A-443D-9EF7-6AF4B8EE05CE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C04B585-C9C6-44B3-8FE2-2C78D53BF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2" y="4521200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11F3DC80-2FC4-4112-9829-AEFC8285D792}"/>
                  </a:ext>
                </a:extLst>
              </p:cNvPr>
              <p:cNvGrpSpPr/>
              <p:nvPr/>
            </p:nvGrpSpPr>
            <p:grpSpPr>
              <a:xfrm>
                <a:off x="6844595" y="3852330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53856C6-E741-47BF-B74F-A24EC1EF91B9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F5F3680F-F74A-4090-95F4-69CBE1E1A6CC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AA593309-AB4E-41B1-91BE-59FFEBCBC95C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4097B727-65CB-4737-8CE5-15ED15FC654E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1A3C0D32-6F52-4F14-B63D-F7EAE4A0BD88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0BCD956-F0B2-4E74-AC7E-DFF0BA9516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7128" y="45211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D58CDCCB-3366-495D-ACC0-D18ABD64221C}"/>
                  </a:ext>
                </a:extLst>
              </p:cNvPr>
              <p:cNvGrpSpPr/>
              <p:nvPr/>
            </p:nvGrpSpPr>
            <p:grpSpPr>
              <a:xfrm>
                <a:off x="7962199" y="3852327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A58A12A-87B7-4EB8-B78A-ED57FCFFD7FE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1F8C1818-CA6C-4A11-9F62-4F1C7B7B4D20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392819DF-F61D-4642-9D71-61AAC44FEB81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313DD07-3DBC-41B0-8E32-69CF30CE84CB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4667FBEA-2E53-4FA8-98C8-57F63F37E4C1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07389D9-4E21-404D-A961-828C7AC468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4732" y="452119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5B5E8AE-A340-4DC8-8402-6A6AFBFB2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9200" y="3632197"/>
                <a:ext cx="31107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2405C17-BCB9-4C6E-ABE6-69C252BC96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1657" y="364066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84DE2B2-AA04-4C20-A951-A7A19BA11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3923" y="36575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C87C67D-2A33-4DA9-B908-2784287BBF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3056" y="364913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07EB7E2-D718-44B1-87B7-7481DC6DC5A7}"/>
                  </a:ext>
                </a:extLst>
              </p:cNvPr>
              <p:cNvSpPr txBox="1"/>
              <p:nvPr/>
            </p:nvSpPr>
            <p:spPr>
              <a:xfrm>
                <a:off x="5222369" y="4800600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ECF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5E5D28-A6F0-4806-8C1C-78DB981FE3E2}"/>
                  </a:ext>
                </a:extLst>
              </p:cNvPr>
              <p:cNvSpPr txBox="1"/>
              <p:nvPr/>
            </p:nvSpPr>
            <p:spPr>
              <a:xfrm>
                <a:off x="6539798" y="3208866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ICF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D056B16-D637-4CBD-997A-A2B2236DCA23}"/>
                  </a:ext>
                </a:extLst>
              </p:cNvPr>
              <p:cNvSpPr txBox="1"/>
              <p:nvPr/>
            </p:nvSpPr>
            <p:spPr>
              <a:xfrm>
                <a:off x="6014859" y="3928530"/>
                <a:ext cx="3847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FFAA8FE-C5B3-43DE-930E-A552B90EDA3E}"/>
                  </a:ext>
                </a:extLst>
              </p:cNvPr>
              <p:cNvSpPr txBox="1"/>
              <p:nvPr/>
            </p:nvSpPr>
            <p:spPr>
              <a:xfrm>
                <a:off x="7166326" y="3911596"/>
                <a:ext cx="3093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/>
                  <a:t>G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3294BD0-9892-480B-A498-68BEFC729890}"/>
                  </a:ext>
                </a:extLst>
              </p:cNvPr>
              <p:cNvSpPr txBox="1"/>
              <p:nvPr/>
            </p:nvSpPr>
            <p:spPr>
              <a:xfrm>
                <a:off x="8351659" y="3928530"/>
                <a:ext cx="3478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Cl</a:t>
                </a:r>
                <a:endParaRPr lang="en-US" sz="2000" dirty="0"/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E654E2FA-DC45-40B3-BFF9-11FD40C690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1766" y="4216400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DBD86FD-A832-46BF-BCD6-B63BB2278B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723" y="3606798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DA3EB3E-82CE-477C-A718-8FF24265978F}"/>
                  </a:ext>
                </a:extLst>
              </p:cNvPr>
              <p:cNvSpPr/>
              <p:nvPr/>
            </p:nvSpPr>
            <p:spPr>
              <a:xfrm>
                <a:off x="4888800" y="4021664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23363A85-D00E-45E5-8218-38744E54BC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8500" y="4207931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700C690-E69F-4EE0-A290-24415439DF1D}"/>
                  </a:ext>
                </a:extLst>
              </p:cNvPr>
              <p:cNvSpPr txBox="1"/>
              <p:nvPr/>
            </p:nvSpPr>
            <p:spPr>
              <a:xfrm>
                <a:off x="4710996" y="3682994"/>
                <a:ext cx="2837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I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0DFC12B-3C29-494E-A751-608B3B3AE35B}"/>
                  </a:ext>
                </a:extLst>
              </p:cNvPr>
              <p:cNvSpPr txBox="1"/>
              <p:nvPr/>
            </p:nvSpPr>
            <p:spPr>
              <a:xfrm>
                <a:off x="5354462" y="3674529"/>
                <a:ext cx="2083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/>
                  <a:t>I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330268E0-06B5-4E59-8330-B1DCA48CD349}"/>
                    </a:ext>
                  </a:extLst>
                </p:cNvPr>
                <p:cNvSpPr/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64641F3-C584-4D41-B1A4-3ACEE76000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  <a:blipFill>
                  <a:blip r:embed="rId4"/>
                  <a:stretch>
                    <a:fillRect r="-11392"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8994107-88E4-4CC9-8A35-65F2CDC9BCC6}"/>
                    </a:ext>
                  </a:extLst>
                </p:cNvPr>
                <p:cNvSpPr/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41EDE3FF-D4EA-4AE6-861A-5F6F8D39B6B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  <a:blipFill>
                  <a:blip r:embed="rId5"/>
                  <a:stretch>
                    <a:fillRect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01106E9-F2A9-45DA-AF07-8B4085596F56}"/>
                    </a:ext>
                  </a:extLst>
                </p:cNvPr>
                <p:cNvSpPr/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3A0877C-7B42-472D-8FA0-2A430FC2B7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  <a:blipFill>
                  <a:blip r:embed="rId6"/>
                  <a:stretch>
                    <a:fillRect b="-29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531B4F4A-EF4B-431A-800D-C08380A0BEF0}"/>
              </a:ext>
            </a:extLst>
          </p:cNvPr>
          <p:cNvSpPr txBox="1">
            <a:spLocks/>
          </p:cNvSpPr>
          <p:nvPr/>
        </p:nvSpPr>
        <p:spPr bwMode="auto">
          <a:xfrm>
            <a:off x="838200" y="1479882"/>
            <a:ext cx="3374204" cy="154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We have a nice equivalent circuit that we can analyze</a:t>
            </a:r>
            <a:endParaRPr lang="en-US" kern="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28DC162-32CE-7C49-7565-40E9ECAABF87}"/>
              </a:ext>
            </a:extLst>
          </p:cNvPr>
          <p:cNvCxnSpPr>
            <a:cxnSpLocks/>
          </p:cNvCxnSpPr>
          <p:nvPr/>
        </p:nvCxnSpPr>
        <p:spPr>
          <a:xfrm>
            <a:off x="7770373" y="2812202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37E8A5-1574-43EE-4D97-F5E9790497EB}"/>
              </a:ext>
            </a:extLst>
          </p:cNvPr>
          <p:cNvCxnSpPr>
            <a:cxnSpLocks/>
          </p:cNvCxnSpPr>
          <p:nvPr/>
        </p:nvCxnSpPr>
        <p:spPr>
          <a:xfrm>
            <a:off x="7705575" y="3489283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F53A85-A36E-8816-5BB5-FFFDB1F7F15A}"/>
              </a:ext>
            </a:extLst>
          </p:cNvPr>
          <p:cNvCxnSpPr>
            <a:cxnSpLocks/>
          </p:cNvCxnSpPr>
          <p:nvPr/>
        </p:nvCxnSpPr>
        <p:spPr>
          <a:xfrm>
            <a:off x="7741078" y="3542623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B66C513-3018-8A38-A6CD-E6F938E89E09}"/>
              </a:ext>
            </a:extLst>
          </p:cNvPr>
          <p:cNvCxnSpPr>
            <a:cxnSpLocks/>
          </p:cNvCxnSpPr>
          <p:nvPr/>
        </p:nvCxnSpPr>
        <p:spPr>
          <a:xfrm>
            <a:off x="7634901" y="3439753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99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F4E0-4C8A-4435-8CE3-C8C18EF1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 channels, QSS and 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5370-714B-443F-AD88-85DD96CB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i="1" dirty="0"/>
              <a:t>G</a:t>
            </a:r>
            <a:r>
              <a:rPr lang="en-US" dirty="0"/>
              <a:t> value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rapidly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seconds)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Large-scale concentrations change much more slowly (minutes to hours) – quasi-steady state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 we reach a new steady state again, where each ion flux is 0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6AC34-5184-47F6-A878-A7CD8EAB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52455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8481-87CA-4F3D-894D-C2B8F5F7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A6B6-7A14-418B-80A4-8F41F24B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7889789" cy="4419600"/>
          </a:xfrm>
        </p:spPr>
        <p:txBody>
          <a:bodyPr/>
          <a:lstStyle/>
          <a:p>
            <a:r>
              <a:rPr lang="en-US" dirty="0"/>
              <a:t>Done with the physics part of the course!</a:t>
            </a:r>
          </a:p>
          <a:p>
            <a:pPr lvl="1"/>
            <a:r>
              <a:rPr lang="en-US" dirty="0"/>
              <a:t>You understand bioelectricity fairly deeply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Python Lab #2, cell voltages in QSS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Reinforces that voltages change fast</a:t>
            </a:r>
          </a:p>
          <a:p>
            <a:r>
              <a:rPr lang="en-US" dirty="0"/>
              <a:t>Walking quiz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reinforces that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are your knobs to swing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  <a:p>
            <a:r>
              <a:rPr lang="en-US" dirty="0"/>
              <a:t>Now onto the medical/applications part</a:t>
            </a:r>
          </a:p>
          <a:p>
            <a:r>
              <a:rPr lang="en-US" dirty="0"/>
              <a:t>Then onto current research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8D5FE-2F50-4CF4-ABC5-E63E1A97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72558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quiz (prep for the oral quiz)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7D65DAF4-CB5F-4DEB-B9A0-E39028F54042}"/>
              </a:ext>
            </a:extLst>
          </p:cNvPr>
          <p:cNvSpPr txBox="1">
            <a:spLocks/>
          </p:cNvSpPr>
          <p:nvPr/>
        </p:nvSpPr>
        <p:spPr bwMode="auto">
          <a:xfrm>
            <a:off x="210956" y="3337560"/>
            <a:ext cx="8822870" cy="288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What is the value of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if, e.g.,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r>
              <a:rPr lang="en-US" sz="2400" dirty="0"/>
              <a:t> gets very big?</a:t>
            </a:r>
          </a:p>
          <a:p>
            <a:r>
              <a:rPr lang="en-US" sz="2400" dirty="0"/>
              <a:t>What is the value of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if, e.g., </a:t>
            </a:r>
            <a:r>
              <a:rPr lang="en-US" sz="2400" i="1" dirty="0"/>
              <a:t>G</a:t>
            </a:r>
            <a:r>
              <a:rPr lang="en-US" sz="2400" baseline="-25000" dirty="0"/>
              <a:t>K</a:t>
            </a:r>
            <a:r>
              <a:rPr lang="en-US" sz="2400" dirty="0"/>
              <a:t> gets very big?</a:t>
            </a:r>
          </a:p>
          <a:p>
            <a:r>
              <a:rPr lang="en-US" sz="2400" dirty="0"/>
              <a:t>What if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baseline="-25000" dirty="0"/>
              <a:t>K</a:t>
            </a:r>
            <a:r>
              <a:rPr lang="en-US" sz="2400" dirty="0"/>
              <a:t> are both close to 0?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F8BA25-2366-41EF-AD7D-C44FB618957A}"/>
              </a:ext>
            </a:extLst>
          </p:cNvPr>
          <p:cNvGrpSpPr/>
          <p:nvPr/>
        </p:nvGrpSpPr>
        <p:grpSpPr>
          <a:xfrm>
            <a:off x="3970772" y="1167384"/>
            <a:ext cx="4328242" cy="2053399"/>
            <a:chOff x="4585011" y="2904744"/>
            <a:chExt cx="4328242" cy="2053399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254DA19-506A-4487-83ED-BDE871A82B9D}"/>
                </a:ext>
              </a:extLst>
            </p:cNvPr>
            <p:cNvGrpSpPr/>
            <p:nvPr/>
          </p:nvGrpSpPr>
          <p:grpSpPr>
            <a:xfrm>
              <a:off x="4585011" y="2904744"/>
              <a:ext cx="4328242" cy="2053399"/>
              <a:chOff x="4710996" y="3208866"/>
              <a:chExt cx="4328242" cy="2053399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3C715A8-9C94-4891-90F5-D91AB0B64E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989" y="3615267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EC367E1-EA9E-4130-83C0-20BA7DE289B8}"/>
                  </a:ext>
                </a:extLst>
              </p:cNvPr>
              <p:cNvSpPr/>
              <p:nvPr/>
            </p:nvSpPr>
            <p:spPr>
              <a:xfrm>
                <a:off x="5202066" y="4030133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B7F2181-E4D5-4A37-9D1E-823450D73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7667" y="5206996"/>
                <a:ext cx="33055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0EB2F32A-AE63-4E3B-B9C8-716D72546324}"/>
                  </a:ext>
                </a:extLst>
              </p:cNvPr>
              <p:cNvGrpSpPr/>
              <p:nvPr/>
            </p:nvGrpSpPr>
            <p:grpSpPr>
              <a:xfrm>
                <a:off x="5777789" y="4754818"/>
                <a:ext cx="927723" cy="387480"/>
                <a:chOff x="5892800" y="3496733"/>
                <a:chExt cx="853048" cy="355676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79CBB4A1-E728-4A3B-B8F0-D48B7A7B4304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03D8AFEC-7816-47BB-A995-1EE04B6D42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C507CB95-6D6F-46AB-91CE-8939F2CED0E2}"/>
                    </a:ext>
                  </a:extLst>
                </p:cNvPr>
                <p:cNvSpPr txBox="1"/>
                <p:nvPr/>
              </p:nvSpPr>
              <p:spPr>
                <a:xfrm>
                  <a:off x="6215218" y="3598146"/>
                  <a:ext cx="530630" cy="2542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77mV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CAD19BC4-A29A-4091-B806-DD0D97E48D4A}"/>
                  </a:ext>
                </a:extLst>
              </p:cNvPr>
              <p:cNvGrpSpPr/>
              <p:nvPr/>
            </p:nvGrpSpPr>
            <p:grpSpPr>
              <a:xfrm>
                <a:off x="7005461" y="4732864"/>
                <a:ext cx="988654" cy="312676"/>
                <a:chOff x="5892800" y="3496733"/>
                <a:chExt cx="988654" cy="312676"/>
              </a:xfrm>
            </p:grpSpPr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FBE49B02-1D31-47AA-A00D-0541DAC87BF6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FCDA48B4-6C3C-4A6B-BC3D-0DA178B2D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EA68A635-BB5C-4AD9-B1D1-4D8FEBB9657F}"/>
                    </a:ext>
                  </a:extLst>
                </p:cNvPr>
                <p:cNvSpPr txBox="1"/>
                <p:nvPr/>
              </p:nvSpPr>
              <p:spPr>
                <a:xfrm>
                  <a:off x="6227429" y="3532410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-89mV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F77B4B55-8F97-4069-AF36-4C7469CB1F42}"/>
                  </a:ext>
                </a:extLst>
              </p:cNvPr>
              <p:cNvGrpSpPr/>
              <p:nvPr/>
            </p:nvGrpSpPr>
            <p:grpSpPr>
              <a:xfrm>
                <a:off x="8097660" y="4732864"/>
                <a:ext cx="941578" cy="375039"/>
                <a:chOff x="5892800" y="3496733"/>
                <a:chExt cx="941578" cy="375039"/>
              </a:xfrm>
            </p:grpSpPr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999509CA-F0AD-465C-ACE6-7EA8D65FEF0C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0DD7D290-ECED-4B17-8666-B10142D043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00A08B10-B129-4A45-A356-5DB081FC068D}"/>
                    </a:ext>
                  </a:extLst>
                </p:cNvPr>
                <p:cNvSpPr txBox="1"/>
                <p:nvPr/>
              </p:nvSpPr>
              <p:spPr>
                <a:xfrm>
                  <a:off x="6180353" y="3594773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-71mV</a:t>
                  </a:r>
                </a:p>
              </p:txBody>
            </p:sp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013CC7F-7E77-4CF7-AEF7-BC2A7AB53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4" y="4834465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1F72347-766C-4626-B23F-2F65BB102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4066" y="4842926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1CC69D34-ADB2-4C61-917F-2ACDB513499C}"/>
                  </a:ext>
                </a:extLst>
              </p:cNvPr>
              <p:cNvGrpSpPr/>
              <p:nvPr/>
            </p:nvGrpSpPr>
            <p:grpSpPr>
              <a:xfrm>
                <a:off x="5642329" y="3852332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B6CDDB89-DBD3-4EED-A669-172704B97FFF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BB591CE3-260E-4CDD-960E-AE145A48B65D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BB7F0BA0-9723-432E-BD17-EFF4E034D3C2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0A47F34A-98CC-4361-A732-42DF2574E3B9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562F351F-F850-44F9-8031-2C97D2A5EDEF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D9DBC05E-A97F-4A7F-81F9-6499B6E0B8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2" y="4521200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A7F738DE-9A89-4010-B490-6BB8B0C035FA}"/>
                  </a:ext>
                </a:extLst>
              </p:cNvPr>
              <p:cNvGrpSpPr/>
              <p:nvPr/>
            </p:nvGrpSpPr>
            <p:grpSpPr>
              <a:xfrm>
                <a:off x="6844595" y="3852330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A22CEEE-D1C6-4297-96FA-15C05C312C4D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6FA34693-DC65-4DF9-B01B-0D88DC4E8994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DFCF96C5-BBCE-4D4A-9DE4-0EB49EC4FCE7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BF750CBD-FF09-4521-80D1-063639577DB7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3330310B-58C3-407A-821D-34E7A1C47D84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0C3E6391-E218-455F-ABAF-E0913F42B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7128" y="45211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E9275C33-6A56-4291-8757-1F9DE48ADB59}"/>
                  </a:ext>
                </a:extLst>
              </p:cNvPr>
              <p:cNvGrpSpPr/>
              <p:nvPr/>
            </p:nvGrpSpPr>
            <p:grpSpPr>
              <a:xfrm>
                <a:off x="7962199" y="3852327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D2FCE7DB-2E74-4E46-94C9-1AAD2BED772A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98688567-28C5-4EF9-9528-F8335E23ED14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CB03DB19-D0FC-4B6C-8DF8-82E816AA5B4C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DCB76EE8-4971-4D2B-A41F-1701154B5044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425998C-8636-450B-8E9C-A0ACB80B6724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6CF98A6B-CEFE-42E7-A5D3-1C58FCEDD3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4732" y="452119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58C74111-405B-4778-B182-9A8C0E7D5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9200" y="3632197"/>
                <a:ext cx="31107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41F43C6-C52A-4A49-B7F1-EA0EBD8B2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1657" y="364066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D9A2430-1F69-475A-8C80-9619ACE3E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3923" y="36575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0CE4662-4D5A-4896-880E-159196E2C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3056" y="364913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18730E1-264A-4BA9-937E-D6E7A0000BC5}"/>
                  </a:ext>
                </a:extLst>
              </p:cNvPr>
              <p:cNvSpPr txBox="1"/>
              <p:nvPr/>
            </p:nvSpPr>
            <p:spPr>
              <a:xfrm>
                <a:off x="5222369" y="4800600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ECF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E970DD2-7A85-43A5-A2F2-280986054469}"/>
                  </a:ext>
                </a:extLst>
              </p:cNvPr>
              <p:cNvSpPr txBox="1"/>
              <p:nvPr/>
            </p:nvSpPr>
            <p:spPr>
              <a:xfrm>
                <a:off x="6539798" y="3208866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ICF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F4736424-B38B-4D20-990D-B8BAC7BB0A79}"/>
                  </a:ext>
                </a:extLst>
              </p:cNvPr>
              <p:cNvSpPr txBox="1"/>
              <p:nvPr/>
            </p:nvSpPr>
            <p:spPr>
              <a:xfrm>
                <a:off x="6014859" y="3928530"/>
                <a:ext cx="3847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FD427E2-2E02-4A6C-BD4B-4142766FE0CA}"/>
                  </a:ext>
                </a:extLst>
              </p:cNvPr>
              <p:cNvSpPr txBox="1"/>
              <p:nvPr/>
            </p:nvSpPr>
            <p:spPr>
              <a:xfrm>
                <a:off x="7166326" y="3911596"/>
                <a:ext cx="3093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/>
                  <a:t>G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2142DC-284C-4FF9-AF7A-F8A57E46A729}"/>
                  </a:ext>
                </a:extLst>
              </p:cNvPr>
              <p:cNvSpPr txBox="1"/>
              <p:nvPr/>
            </p:nvSpPr>
            <p:spPr>
              <a:xfrm>
                <a:off x="8351659" y="3928530"/>
                <a:ext cx="3478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Cl</a:t>
                </a:r>
                <a:endParaRPr lang="en-US" sz="2000" dirty="0"/>
              </a:p>
            </p:txBody>
          </p: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7C963C50-8FB7-42D1-B30C-7464E4D42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1766" y="4216400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84E3AE8-B1B2-4DAB-AA9A-4F57459F03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723" y="3606798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C1447C6-60AF-4D14-BA31-E91505A3FBEC}"/>
                  </a:ext>
                </a:extLst>
              </p:cNvPr>
              <p:cNvSpPr/>
              <p:nvPr/>
            </p:nvSpPr>
            <p:spPr>
              <a:xfrm>
                <a:off x="4888800" y="4021664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82AD86A9-F188-4871-8F69-26D06AEC3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8500" y="4207931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F8E56D2-F622-4517-B622-3B0CC0554F34}"/>
                  </a:ext>
                </a:extLst>
              </p:cNvPr>
              <p:cNvSpPr txBox="1"/>
              <p:nvPr/>
            </p:nvSpPr>
            <p:spPr>
              <a:xfrm>
                <a:off x="4710996" y="3682994"/>
                <a:ext cx="2837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 err="1"/>
                  <a:t>I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3D67F14-3B3A-4D8C-8B2E-4BF633E44D5E}"/>
                  </a:ext>
                </a:extLst>
              </p:cNvPr>
              <p:cNvSpPr txBox="1"/>
              <p:nvPr/>
            </p:nvSpPr>
            <p:spPr>
              <a:xfrm>
                <a:off x="5354462" y="3674529"/>
                <a:ext cx="2083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i="1" dirty="0"/>
                  <a:t>I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64641F3-C584-4D41-B1A4-3ACEE76000EC}"/>
                    </a:ext>
                  </a:extLst>
                </p:cNvPr>
                <p:cNvSpPr/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64641F3-C584-4D41-B1A4-3ACEE76000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  <a:blipFill>
                  <a:blip r:embed="rId4"/>
                  <a:stretch>
                    <a:fillRect r="-11392"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41EDE3FF-D4EA-4AE6-861A-5F6F8D39B6B6}"/>
                    </a:ext>
                  </a:extLst>
                </p:cNvPr>
                <p:cNvSpPr/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41EDE3FF-D4EA-4AE6-861A-5F6F8D39B6B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  <a:blipFill>
                  <a:blip r:embed="rId5"/>
                  <a:stretch>
                    <a:fillRect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3A0877C-7B42-472D-8FA0-2A430FC2B73D}"/>
                    </a:ext>
                  </a:extLst>
                </p:cNvPr>
                <p:cNvSpPr/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3A0877C-7B42-472D-8FA0-2A430FC2B7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  <a:blipFill>
                  <a:blip r:embed="rId6"/>
                  <a:stretch>
                    <a:fillRect b="-29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B351826-B6C3-8B83-F4FC-944CF1D0906F}"/>
              </a:ext>
            </a:extLst>
          </p:cNvPr>
          <p:cNvCxnSpPr>
            <a:cxnSpLocks/>
          </p:cNvCxnSpPr>
          <p:nvPr/>
        </p:nvCxnSpPr>
        <p:spPr>
          <a:xfrm>
            <a:off x="7598249" y="2801446"/>
            <a:ext cx="0" cy="6275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74D7194-C869-EA2B-6057-67912C20B5D5}"/>
              </a:ext>
            </a:extLst>
          </p:cNvPr>
          <p:cNvCxnSpPr>
            <a:cxnSpLocks/>
          </p:cNvCxnSpPr>
          <p:nvPr/>
        </p:nvCxnSpPr>
        <p:spPr>
          <a:xfrm>
            <a:off x="7533451" y="3478527"/>
            <a:ext cx="15875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9369C2B-C0E7-E185-A1E5-6DA2033E3674}"/>
              </a:ext>
            </a:extLst>
          </p:cNvPr>
          <p:cNvCxnSpPr>
            <a:cxnSpLocks/>
          </p:cNvCxnSpPr>
          <p:nvPr/>
        </p:nvCxnSpPr>
        <p:spPr>
          <a:xfrm>
            <a:off x="7568954" y="3531867"/>
            <a:ext cx="877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0C70767-C669-378E-DDD3-67FCC53977A0}"/>
              </a:ext>
            </a:extLst>
          </p:cNvPr>
          <p:cNvCxnSpPr>
            <a:cxnSpLocks/>
          </p:cNvCxnSpPr>
          <p:nvPr/>
        </p:nvCxnSpPr>
        <p:spPr>
          <a:xfrm>
            <a:off x="7462777" y="3428997"/>
            <a:ext cx="3001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551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6F0C-1855-4BD5-935B-2D531E9C8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D025E-6EB9-40BF-A91F-95B2041F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1E20E-1BA1-4990-AA19-C252D45A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96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51D9-37B8-413D-84CF-3CA9A18C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92A20-82B1-4D01-8271-29CEC15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37944"/>
            <a:ext cx="7918704" cy="1581912"/>
          </a:xfrm>
        </p:spPr>
        <p:txBody>
          <a:bodyPr/>
          <a:lstStyle/>
          <a:p>
            <a:r>
              <a:rPr lang="en-US" dirty="0" err="1"/>
              <a:t>analyze_equiv_network</a:t>
            </a:r>
            <a:r>
              <a:rPr lang="en-US" dirty="0"/>
              <a:t>() tries to keep results pretty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sometimes only prints to one significant digit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Here are some better numbers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8DAE7-BC5F-44C7-BF2A-6E6AE6EA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5E4CBE-4778-4EB9-8307-E3D0B309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61609"/>
              </p:ext>
            </p:extLst>
          </p:nvPr>
        </p:nvGraphicFramePr>
        <p:xfrm>
          <a:off x="2093976" y="3646424"/>
          <a:ext cx="481888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984">
                  <a:extLst>
                    <a:ext uri="{9D8B030D-6E8A-4147-A177-3AD203B41FA5}">
                      <a16:colId xmlns:a16="http://schemas.microsoft.com/office/drawing/2014/main" val="2217175727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754650368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41802904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2670821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 (</a:t>
                      </a:r>
                      <a:r>
                        <a:rPr lang="en-US" baseline="0" dirty="0"/>
                        <a:t>mol/m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s per mV)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72134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r>
                        <a:rPr lang="en-US" dirty="0" err="1"/>
                        <a:t>V</a:t>
                      </a:r>
                      <a:r>
                        <a:rPr lang="en-US" baseline="-25000" dirty="0" err="1"/>
                        <a:t>nernst</a:t>
                      </a:r>
                      <a:r>
                        <a:rPr lang="en-US" baseline="0" dirty="0"/>
                        <a:t> (mV)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00548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I</a:t>
                      </a:r>
                      <a:r>
                        <a:rPr lang="en-US" baseline="-25000" dirty="0" err="1"/>
                        <a:t>pump</a:t>
                      </a:r>
                      <a:r>
                        <a:rPr lang="en-US" baseline="0" dirty="0"/>
                        <a:t> (mol/m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s)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63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dirty="0"/>
              <a:t>We ran a bunch of simulations of cells</a:t>
            </a:r>
          </a:p>
          <a:p>
            <a:r>
              <a:rPr lang="en-US" dirty="0"/>
              <a:t>They created voltage. Cool!</a:t>
            </a:r>
          </a:p>
          <a:p>
            <a:r>
              <a:rPr lang="en-US" dirty="0"/>
              <a:t>“Minor” problem:</a:t>
            </a:r>
          </a:p>
          <a:p>
            <a:pPr lvl="1"/>
            <a:r>
              <a:rPr lang="en-US" dirty="0"/>
              <a:t>Our sims took several hours of simulated time to reach steady state</a:t>
            </a:r>
          </a:p>
          <a:p>
            <a:pPr lvl="1"/>
            <a:r>
              <a:rPr lang="en-US" dirty="0"/>
              <a:t>Our brains run on bioelectricity</a:t>
            </a:r>
          </a:p>
          <a:p>
            <a:r>
              <a:rPr lang="en-US" dirty="0"/>
              <a:t>Any problem there?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F230-A45C-4171-BF13-49E205E2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our brain be so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A93D-695A-485D-B2DB-6ABECA8B1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72552"/>
            <a:ext cx="7772400" cy="5300815"/>
          </a:xfrm>
        </p:spPr>
        <p:txBody>
          <a:bodyPr/>
          <a:lstStyle/>
          <a:p>
            <a:r>
              <a:rPr lang="en-US" sz="2400" dirty="0"/>
              <a:t>We humans can think pretty fast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can react pretty fast, too</a:t>
            </a:r>
          </a:p>
          <a:p>
            <a:r>
              <a:rPr lang="en-US" sz="2400" dirty="0"/>
              <a:t>Cannot work if each neuron takes hours to settle!</a:t>
            </a:r>
          </a:p>
          <a:p>
            <a:r>
              <a:rPr lang="en-US" sz="2400" dirty="0"/>
              <a:t>Result: humans evolved a new way to use bioelectricity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Operation at </a:t>
            </a:r>
            <a:r>
              <a:rPr lang="en-US" sz="2000" i="1" dirty="0"/>
              <a:t>quasi-steady-state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how neurons work</a:t>
            </a:r>
          </a:p>
          <a:p>
            <a:r>
              <a:rPr lang="en-US" sz="2400" dirty="0"/>
              <a:t>Levin-lab hypothesis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Steady-state bioelectricity is used to build body shape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We’re in the womb for 9 months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cuts &amp; scrapes heal over days/weeks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it’s not OK for brains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Or for </a:t>
            </a:r>
            <a:r>
              <a:rPr lang="en-US" sz="2000" dirty="0" err="1">
                <a:sym typeface="Wingdings" panose="05000000000000000000" pitchFamily="2" charset="2"/>
              </a:rPr>
              <a:t>animorphs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  <a:hlinkClick r:id="rId3"/>
              </a:rPr>
              <a:t>https://www.youtube.com/watch?v=jEKPDgjERt0&amp;list=PL9AC274019AC09106&amp;index=5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8C6D8-95FC-411B-8D3D-987B2475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964" y="6373368"/>
            <a:ext cx="2816667" cy="307777"/>
          </a:xfrm>
        </p:spPr>
        <p:txBody>
          <a:bodyPr wrap="square"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9756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use bioelectricity to compute really fast</a:t>
            </a:r>
          </a:p>
          <a:p>
            <a:pPr lvl="1"/>
            <a:r>
              <a:rPr lang="en-US" dirty="0"/>
              <a:t>This will be how neurons work</a:t>
            </a:r>
          </a:p>
          <a:p>
            <a:pPr lvl="1"/>
            <a:r>
              <a:rPr lang="en-US" dirty="0"/>
              <a:t>Hypothesis: cells communicated slowly via bioelectricity for eons…</a:t>
            </a:r>
          </a:p>
          <a:p>
            <a:pPr lvl="1"/>
            <a:r>
              <a:rPr lang="en-US" dirty="0"/>
              <a:t>And then evolution figured out a trick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797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393A-A8DF-4030-8558-5E1BAD253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neurons be so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CC87-28BC-4A11-BB81-387A45EE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9" y="1721224"/>
            <a:ext cx="4990847" cy="2713616"/>
          </a:xfrm>
        </p:spPr>
        <p:txBody>
          <a:bodyPr/>
          <a:lstStyle/>
          <a:p>
            <a:r>
              <a:rPr lang="en-US" sz="2400" dirty="0"/>
              <a:t>Fun facts: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Cells are very small (</a:t>
            </a:r>
            <a:r>
              <a:rPr lang="en-US" sz="2000" dirty="0" err="1"/>
              <a:t>C</a:t>
            </a:r>
            <a:r>
              <a:rPr lang="en-US" sz="2000" baseline="-25000" dirty="0" err="1"/>
              <a:t>mem</a:t>
            </a:r>
            <a:r>
              <a:rPr lang="en-US" sz="2000" dirty="0"/>
              <a:t> is small)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Biology has built sensitive sensors – we need only move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by 50mV</a:t>
            </a:r>
            <a:endParaRPr lang="en-US" sz="1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Inside and outside have very different concentrations from each 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Each has quite a lot of charge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8269C-27AF-4F1F-93ED-53C7DD27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2912" y="6449568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1FBB3F-B79D-450B-A3B3-A99F8248E7B1}"/>
              </a:ext>
            </a:extLst>
          </p:cNvPr>
          <p:cNvCxnSpPr>
            <a:cxnSpLocks/>
          </p:cNvCxnSpPr>
          <p:nvPr/>
        </p:nvCxnSpPr>
        <p:spPr>
          <a:xfrm flipH="1">
            <a:off x="4909823" y="2212939"/>
            <a:ext cx="828718" cy="461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082491-BCE5-41FC-82AA-32BF0A5DE331}"/>
              </a:ext>
            </a:extLst>
          </p:cNvPr>
          <p:cNvSpPr txBox="1"/>
          <p:nvPr/>
        </p:nvSpPr>
        <p:spPr>
          <a:xfrm>
            <a:off x="5784767" y="2067014"/>
            <a:ext cx="27516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So ∆</a:t>
            </a:r>
            <a:r>
              <a:rPr lang="en-US" sz="2000" dirty="0">
                <a:solidFill>
                  <a:schemeClr val="accent2"/>
                </a:solidFill>
              </a:rPr>
              <a:t>V is also small. And </a:t>
            </a:r>
            <a:r>
              <a:rPr lang="en-US" sz="2000" i="1" dirty="0">
                <a:solidFill>
                  <a:schemeClr val="accent2"/>
                </a:solidFill>
              </a:rPr>
              <a:t>q = CV</a:t>
            </a:r>
            <a:r>
              <a:rPr lang="en-US" sz="2000" dirty="0">
                <a:solidFill>
                  <a:schemeClr val="accent2"/>
                </a:solidFill>
              </a:rPr>
              <a:t>,  </a:t>
            </a:r>
            <a:r>
              <a:rPr lang="en-US" sz="2000" i="1" dirty="0">
                <a:solidFill>
                  <a:schemeClr val="accent2"/>
                </a:solidFill>
              </a:rPr>
              <a:t>∆q = C∆</a:t>
            </a:r>
            <a:r>
              <a:rPr lang="en-US" sz="2000" dirty="0">
                <a:solidFill>
                  <a:schemeClr val="accent2"/>
                </a:solidFill>
              </a:rPr>
              <a:t>V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556B8A-3862-4B7F-8AD8-2F11C59B5AE2}"/>
              </a:ext>
            </a:extLst>
          </p:cNvPr>
          <p:cNvCxnSpPr>
            <a:cxnSpLocks/>
          </p:cNvCxnSpPr>
          <p:nvPr/>
        </p:nvCxnSpPr>
        <p:spPr>
          <a:xfrm flipH="1">
            <a:off x="4956049" y="2624866"/>
            <a:ext cx="689353" cy="2494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4AD9C-5A16-4A2A-9334-37EB47F2FC49}"/>
                  </a:ext>
                </a:extLst>
              </p:cNvPr>
              <p:cNvSpPr txBox="1"/>
              <p:nvPr/>
            </p:nvSpPr>
            <p:spPr>
              <a:xfrm>
                <a:off x="5784767" y="3024141"/>
                <a:ext cx="3134779" cy="8592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2"/>
                    </a:solidFill>
                  </a:rPr>
                  <a:t>diffusion currents are high.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𝑓𝑙𝑢𝑥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4AD9C-5A16-4A2A-9334-37EB47F2F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767" y="3024141"/>
                <a:ext cx="3134779" cy="859274"/>
              </a:xfrm>
              <a:prstGeom prst="rect">
                <a:avLst/>
              </a:prstGeom>
              <a:blipFill>
                <a:blip r:embed="rId3"/>
                <a:stretch>
                  <a:fillRect l="-1938" t="-27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E42941-37E3-4CDB-B97B-0E8CB08D23B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4956049" y="3453778"/>
            <a:ext cx="828718" cy="2138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749E712-F779-40C8-9CCA-A6AF942624C4}"/>
              </a:ext>
            </a:extLst>
          </p:cNvPr>
          <p:cNvSpPr txBox="1"/>
          <p:nvPr/>
        </p:nvSpPr>
        <p:spPr>
          <a:xfrm>
            <a:off x="313610" y="4559185"/>
            <a:ext cx="339777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Drift currents are quite high. Lots of ions packed densely, all moving even slowly </a:t>
            </a:r>
            <a:r>
              <a:rPr 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→ lots of cars passing/second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41FBB59-9B0F-4181-B707-0BB2E34F5494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2012499" y="4249271"/>
            <a:ext cx="0" cy="30991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8DB6252-90AC-4454-AC11-40919A7500D6}"/>
              </a:ext>
            </a:extLst>
          </p:cNvPr>
          <p:cNvGrpSpPr/>
          <p:nvPr/>
        </p:nvGrpSpPr>
        <p:grpSpPr>
          <a:xfrm>
            <a:off x="4316139" y="4353420"/>
            <a:ext cx="4672243" cy="2213188"/>
            <a:chOff x="4023531" y="3969372"/>
            <a:chExt cx="4672243" cy="221318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A8A9D75-B86B-472A-8F5C-9A0DC2C72AA6}"/>
                </a:ext>
              </a:extLst>
            </p:cNvPr>
            <p:cNvSpPr/>
            <p:nvPr/>
          </p:nvSpPr>
          <p:spPr>
            <a:xfrm>
              <a:off x="5445933" y="4006627"/>
              <a:ext cx="2904066" cy="21759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1997EF-6447-4FF7-8338-03ED032D3BB0}"/>
                </a:ext>
              </a:extLst>
            </p:cNvPr>
            <p:cNvSpPr txBox="1"/>
            <p:nvPr/>
          </p:nvSpPr>
          <p:spPr>
            <a:xfrm>
              <a:off x="6419596" y="4653529"/>
              <a:ext cx="1413934" cy="130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600" dirty="0"/>
                <a:t>[K</a:t>
              </a:r>
              <a:r>
                <a:rPr lang="en-US" sz="1600" baseline="30000" dirty="0"/>
                <a:t>+</a:t>
              </a:r>
              <a:r>
                <a:rPr lang="en-US" sz="1600" dirty="0"/>
                <a:t>]=400mM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[Na</a:t>
              </a:r>
              <a:r>
                <a:rPr lang="en-US" sz="1600" baseline="30000" dirty="0"/>
                <a:t>+</a:t>
              </a:r>
              <a:r>
                <a:rPr lang="en-US" sz="1600" dirty="0"/>
                <a:t>]=50mM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[Cl</a:t>
              </a:r>
              <a:r>
                <a:rPr lang="en-US" sz="1600" baseline="30000" dirty="0"/>
                <a:t>-</a:t>
              </a:r>
              <a:r>
                <a:rPr lang="en-US" sz="1600" dirty="0"/>
                <a:t>]=52mM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 err="1"/>
                <a:t>Pr</a:t>
              </a:r>
              <a:r>
                <a:rPr lang="en-US" sz="1600" dirty="0"/>
                <a:t> </a:t>
              </a:r>
              <a:r>
                <a:rPr lang="en-US" sz="1600" baseline="30000" dirty="0"/>
                <a:t>-</a:t>
              </a:r>
              <a:r>
                <a:rPr lang="en-US" sz="1600" dirty="0"/>
                <a:t>=408mM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918EAB-FED9-4627-9193-81F01B8308BB}"/>
                </a:ext>
              </a:extLst>
            </p:cNvPr>
            <p:cNvSpPr txBox="1"/>
            <p:nvPr/>
          </p:nvSpPr>
          <p:spPr>
            <a:xfrm>
              <a:off x="4023531" y="4658560"/>
              <a:ext cx="1500080" cy="130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600" dirty="0"/>
                <a:t>[K</a:t>
              </a:r>
              <a:r>
                <a:rPr lang="en-US" sz="1600" baseline="30000" dirty="0"/>
                <a:t>+</a:t>
              </a:r>
              <a:r>
                <a:rPr lang="en-US" sz="1600" dirty="0"/>
                <a:t>]=20mM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[Na</a:t>
              </a:r>
              <a:r>
                <a:rPr lang="en-US" sz="1600" baseline="30000" dirty="0"/>
                <a:t>+</a:t>
              </a:r>
              <a:r>
                <a:rPr lang="en-US" sz="1600" dirty="0"/>
                <a:t>]=440mM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[Cl</a:t>
              </a:r>
              <a:r>
                <a:rPr lang="en-US" sz="1600" baseline="30000" dirty="0"/>
                <a:t>-</a:t>
              </a:r>
              <a:r>
                <a:rPr lang="en-US" sz="1600" dirty="0"/>
                <a:t>]=560mM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other</a:t>
              </a:r>
              <a:r>
                <a:rPr lang="en-US" sz="1600" baseline="30000" dirty="0"/>
                <a:t>+</a:t>
              </a:r>
              <a:r>
                <a:rPr lang="en-US" sz="1600" dirty="0"/>
                <a:t>=110mM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82F6541-4DF0-41F7-9F36-943CE62CF90F}"/>
                </a:ext>
              </a:extLst>
            </p:cNvPr>
            <p:cNvCxnSpPr/>
            <p:nvPr/>
          </p:nvCxnSpPr>
          <p:spPr>
            <a:xfrm>
              <a:off x="5352798" y="5098826"/>
              <a:ext cx="10160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8E8E1DC-43E8-4977-A0F5-1B34F7E24BD1}"/>
                </a:ext>
              </a:extLst>
            </p:cNvPr>
            <p:cNvCxnSpPr>
              <a:cxnSpLocks/>
            </p:cNvCxnSpPr>
            <p:nvPr/>
          </p:nvCxnSpPr>
          <p:spPr>
            <a:xfrm>
              <a:off x="5268132" y="5445959"/>
              <a:ext cx="1159932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6486A17-AB9E-4599-8A49-B14495D2A757}"/>
                </a:ext>
              </a:extLst>
            </p:cNvPr>
            <p:cNvCxnSpPr/>
            <p:nvPr/>
          </p:nvCxnSpPr>
          <p:spPr>
            <a:xfrm flipH="1">
              <a:off x="5191931" y="4794028"/>
              <a:ext cx="1253067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2DBEBF-E4E5-4DB1-BE66-87B94EBFA7E5}"/>
                </a:ext>
              </a:extLst>
            </p:cNvPr>
            <p:cNvSpPr txBox="1"/>
            <p:nvPr/>
          </p:nvSpPr>
          <p:spPr>
            <a:xfrm>
              <a:off x="7727866" y="3969372"/>
              <a:ext cx="815929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 60mV</a:t>
              </a:r>
            </a:p>
            <a:p>
              <a:r>
                <a:rPr lang="en-US" sz="2000" dirty="0"/>
                <a:t>---  +++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4A9C24-6DCF-45C2-B8FC-A480D0DFF798}"/>
                </a:ext>
              </a:extLst>
            </p:cNvPr>
            <p:cNvCxnSpPr>
              <a:cxnSpLocks/>
            </p:cNvCxnSpPr>
            <p:nvPr/>
          </p:nvCxnSpPr>
          <p:spPr>
            <a:xfrm>
              <a:off x="5208859" y="4887159"/>
              <a:ext cx="1253067" cy="0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5239E52-AC5B-4666-AD9D-1DC9AB00F95C}"/>
                </a:ext>
              </a:extLst>
            </p:cNvPr>
            <p:cNvCxnSpPr/>
            <p:nvPr/>
          </p:nvCxnSpPr>
          <p:spPr>
            <a:xfrm>
              <a:off x="5352794" y="5200424"/>
              <a:ext cx="1016000" cy="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C2B688-4B9A-4DD7-B1B7-DC69D18A68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8130" y="5547557"/>
              <a:ext cx="1159932" cy="0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917C1C1-C985-4CDD-B522-401A02C7C261}"/>
                </a:ext>
              </a:extLst>
            </p:cNvPr>
            <p:cNvCxnSpPr>
              <a:cxnSpLocks/>
            </p:cNvCxnSpPr>
            <p:nvPr/>
          </p:nvCxnSpPr>
          <p:spPr>
            <a:xfrm>
              <a:off x="7798312" y="5490323"/>
              <a:ext cx="77893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150BC13-CA35-486B-A55A-57C3EE5DD6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8312" y="5642723"/>
              <a:ext cx="77893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2049060-55A4-436F-B887-19EE69E649B5}"/>
                </a:ext>
              </a:extLst>
            </p:cNvPr>
            <p:cNvSpPr txBox="1"/>
            <p:nvPr/>
          </p:nvSpPr>
          <p:spPr>
            <a:xfrm>
              <a:off x="8052307" y="5202456"/>
              <a:ext cx="643467" cy="772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spcBef>
                  <a:spcPts val="0"/>
                </a:spcBef>
              </a:pPr>
              <a:r>
                <a:rPr lang="en-US" sz="1600" dirty="0"/>
                <a:t>3Na</a:t>
              </a:r>
              <a:r>
                <a:rPr lang="en-US" sz="1600" baseline="30000" dirty="0"/>
                <a:t>+</a:t>
              </a:r>
              <a:endParaRPr lang="en-US" sz="1600" dirty="0"/>
            </a:p>
            <a:p>
              <a:pPr>
                <a:lnSpc>
                  <a:spcPts val="3000"/>
                </a:lnSpc>
                <a:spcBef>
                  <a:spcPts val="0"/>
                </a:spcBef>
              </a:pPr>
              <a:r>
                <a:rPr lang="en-US" sz="1600" dirty="0"/>
                <a:t>2K</a:t>
              </a:r>
              <a:r>
                <a:rPr lang="en-US" sz="1600" baseline="30000" dirty="0"/>
                <a:t>+</a:t>
              </a:r>
              <a:endParaRPr lang="en-US" sz="1600" dirty="0"/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86088FD-6397-4A92-4854-301E10444144}"/>
              </a:ext>
            </a:extLst>
          </p:cNvPr>
          <p:cNvSpPr txBox="1">
            <a:spLocks/>
          </p:cNvSpPr>
          <p:nvPr/>
        </p:nvSpPr>
        <p:spPr bwMode="auto">
          <a:xfrm>
            <a:off x="142000" y="1307239"/>
            <a:ext cx="7022594" cy="45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Can you put these facts together to figure out why?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9092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467-557A-4021-9F19-31A82C3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 the envelope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B9FEE-167A-4BEC-AD2B-8F5C4A6F7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0056"/>
            <a:ext cx="8147304" cy="1480426"/>
          </a:xfrm>
        </p:spPr>
        <p:txBody>
          <a:bodyPr/>
          <a:lstStyle/>
          <a:p>
            <a:r>
              <a:rPr lang="en-US" sz="2400" dirty="0"/>
              <a:t>Quick electricity problem: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the cell membrane is a capacitor </a:t>
            </a:r>
            <a:r>
              <a:rPr lang="en-US" sz="2000" i="1" dirty="0"/>
              <a:t>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much charge </a:t>
            </a:r>
            <a:r>
              <a:rPr lang="en-US" sz="2000" dirty="0" err="1"/>
              <a:t>Δ</a:t>
            </a:r>
            <a:r>
              <a:rPr lang="en-US" sz="2000" i="1" dirty="0" err="1"/>
              <a:t>q</a:t>
            </a:r>
            <a:r>
              <a:rPr lang="en-US" sz="2000" dirty="0"/>
              <a:t> must enter the cell to change the voltage by Δ</a:t>
            </a:r>
            <a:r>
              <a:rPr lang="en-US" sz="2000" i="1" dirty="0"/>
              <a:t>V</a:t>
            </a:r>
            <a:r>
              <a:rPr lang="en-US" sz="20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Δ</a:t>
            </a:r>
            <a:r>
              <a:rPr lang="en-US" sz="2000" i="1" dirty="0" err="1"/>
              <a:t>q</a:t>
            </a:r>
            <a:r>
              <a:rPr lang="en-US" sz="2000" dirty="0"/>
              <a:t>=</a:t>
            </a:r>
            <a:r>
              <a:rPr lang="en-US" sz="2000" i="1" dirty="0"/>
              <a:t>C</a:t>
            </a:r>
            <a:r>
              <a:rPr lang="en-US" sz="2000" dirty="0"/>
              <a:t>Δ</a:t>
            </a:r>
            <a:r>
              <a:rPr lang="en-US" sz="2000" i="1" dirty="0"/>
              <a:t>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8F242-FA1C-46A4-A08C-7DA04C1B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E9445-0A09-4BB5-93AA-8A18E538B2EF}"/>
              </a:ext>
            </a:extLst>
          </p:cNvPr>
          <p:cNvSpPr txBox="1"/>
          <p:nvPr/>
        </p:nvSpPr>
        <p:spPr>
          <a:xfrm>
            <a:off x="4142232" y="3209544"/>
            <a:ext cx="208483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Area of </a:t>
            </a:r>
            <a:r>
              <a:rPr lang="en-US" sz="2000" dirty="0" err="1">
                <a:solidFill>
                  <a:schemeClr val="accent2"/>
                </a:solidFill>
              </a:rPr>
              <a:t>membr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  <a:r>
              <a:rPr lang="en-US" sz="2000" i="1" dirty="0">
                <a:solidFill>
                  <a:schemeClr val="accent2"/>
                </a:solidFill>
              </a:rPr>
              <a:t>=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 =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err="1">
                <a:solidFill>
                  <a:schemeClr val="accent2"/>
                </a:solidFill>
              </a:rPr>
              <a:t>Δ</a:t>
            </a:r>
            <a:r>
              <a:rPr lang="en-US" sz="2000" i="1" dirty="0" err="1">
                <a:solidFill>
                  <a:schemeClr val="accent2"/>
                </a:solidFill>
              </a:rPr>
              <a:t>q</a:t>
            </a:r>
            <a:r>
              <a:rPr lang="en-US" sz="2000" i="1" dirty="0">
                <a:solidFill>
                  <a:schemeClr val="accent2"/>
                </a:solidFill>
              </a:rPr>
              <a:t> = C</a:t>
            </a:r>
            <a:r>
              <a:rPr lang="en-US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V </a:t>
            </a:r>
            <a:r>
              <a:rPr lang="en-US" sz="2000" dirty="0">
                <a:solidFill>
                  <a:schemeClr val="accent2"/>
                </a:solidFill>
              </a:rPr>
              <a:t>=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            Time</a:t>
            </a:r>
            <a:r>
              <a:rPr lang="en-US" sz="2000" i="1" dirty="0">
                <a:solidFill>
                  <a:schemeClr val="accent2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7AF8E-9C4A-497E-8666-B3D215E8AE0C}"/>
                  </a:ext>
                </a:extLst>
              </p:cNvPr>
              <p:cNvSpPr txBox="1"/>
              <p:nvPr/>
            </p:nvSpPr>
            <p:spPr>
              <a:xfrm>
                <a:off x="5833872" y="3233928"/>
                <a:ext cx="3191256" cy="272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i="1" dirty="0"/>
                  <a:t>  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4 * </a:t>
                </a:r>
                <a:r>
                  <a:rPr lang="en-US" sz="2000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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* (5</a:t>
                </a:r>
                <a:r>
                  <a:rPr lang="en-US" sz="2000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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i="1" dirty="0">
                    <a:solidFill>
                      <a:schemeClr val="accent2"/>
                    </a:solidFill>
                  </a:rPr>
                  <a:t>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= 3x10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-10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endParaRPr lang="en-US" sz="2000" dirty="0">
                  <a:solidFill>
                    <a:schemeClr val="accent2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(3x10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-10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 * (.05 F/m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=15x10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F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(15x10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F)(.050V)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= .75x10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C</a:t>
                </a:r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5∗</m:t>
                        </m:r>
                        <m:sSup>
                          <m:sSupPr>
                            <m:ctrlP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000" kern="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2.5</m:t>
                        </m:r>
                        <m:sSup>
                          <m:sSupPr>
                            <m:ctrlP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∗10</m:t>
                            </m:r>
                          </m:e>
                          <m:sup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=.</m:t>
                    </m:r>
                    <m:r>
                      <a:rPr lang="en-US" sz="2000" b="0" i="1" kern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000" kern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7AF8E-9C4A-497E-8666-B3D215E8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872" y="3233928"/>
                <a:ext cx="3191256" cy="2725233"/>
              </a:xfrm>
              <a:prstGeom prst="rect">
                <a:avLst/>
              </a:prstGeom>
              <a:blipFill>
                <a:blip r:embed="rId3"/>
                <a:stretch>
                  <a:fillRect l="-1908" t="-1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8E5FF2-9EC8-42C4-A7B7-1D2886467F23}"/>
              </a:ext>
            </a:extLst>
          </p:cNvPr>
          <p:cNvSpPr txBox="1">
            <a:spLocks/>
          </p:cNvSpPr>
          <p:nvPr/>
        </p:nvSpPr>
        <p:spPr bwMode="auto">
          <a:xfrm>
            <a:off x="658368" y="2828543"/>
            <a:ext cx="3511296" cy="356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Typical planaria values: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Radius of a cell = 5</a:t>
            </a:r>
            <a:r>
              <a:rPr lang="en-US" sz="2000" kern="0" dirty="0">
                <a:sym typeface="Symbol" panose="05050102010706020507" pitchFamily="18" charset="2"/>
              </a:rPr>
              <a:t></a:t>
            </a:r>
          </a:p>
          <a:p>
            <a:pPr lvl="1">
              <a:spcBef>
                <a:spcPts val="0"/>
              </a:spcBef>
            </a:pPr>
            <a:r>
              <a:rPr lang="en-US" sz="2000" kern="0" dirty="0">
                <a:sym typeface="Symbol" panose="05050102010706020507" pitchFamily="18" charset="2"/>
              </a:rPr>
              <a:t>Capacitance of the cell membrane = .05 F/m</a:t>
            </a:r>
            <a:r>
              <a:rPr lang="en-US" sz="2000" kern="0" baseline="30000" dirty="0">
                <a:sym typeface="Symbol" panose="05050102010706020507" pitchFamily="18" charset="2"/>
              </a:rPr>
              <a:t>2</a:t>
            </a:r>
            <a:endParaRPr lang="en-US" sz="2000" kern="0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sz="2000" kern="0" dirty="0"/>
              <a:t>Δ</a:t>
            </a:r>
            <a:r>
              <a:rPr lang="en-US" sz="2000" i="1" kern="0" dirty="0"/>
              <a:t>V </a:t>
            </a:r>
            <a:r>
              <a:rPr lang="en-US" sz="2000" kern="0" dirty="0"/>
              <a:t>= 50mV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What is </a:t>
            </a:r>
            <a:r>
              <a:rPr lang="en-US" sz="2000" kern="0" dirty="0" err="1"/>
              <a:t>Δ</a:t>
            </a:r>
            <a:r>
              <a:rPr lang="en-US" sz="2000" i="1" kern="0" dirty="0" err="1"/>
              <a:t>q</a:t>
            </a:r>
            <a:r>
              <a:rPr lang="en-US" sz="2000" kern="0" dirty="0"/>
              <a:t>?</a:t>
            </a:r>
          </a:p>
          <a:p>
            <a:r>
              <a:rPr lang="en-US" sz="2400" kern="0" dirty="0"/>
              <a:t>How long will it take to move </a:t>
            </a:r>
            <a:r>
              <a:rPr lang="en-US" sz="2400" i="1" kern="0" dirty="0" err="1"/>
              <a:t>V</a:t>
            </a:r>
            <a:r>
              <a:rPr lang="en-US" sz="2400" kern="0" baseline="-25000" dirty="0" err="1"/>
              <a:t>mem</a:t>
            </a:r>
            <a:r>
              <a:rPr lang="en-US" sz="2400" kern="0" dirty="0"/>
              <a:t> by 50mV?</a:t>
            </a:r>
          </a:p>
          <a:p>
            <a:pPr lvl="1"/>
            <a:r>
              <a:rPr lang="en-US" sz="2000" dirty="0"/>
              <a:t>Current = 2.5*10</a:t>
            </a:r>
            <a:r>
              <a:rPr lang="en-US" sz="2000" baseline="30000" dirty="0"/>
              <a:t>-12</a:t>
            </a:r>
            <a:r>
              <a:rPr lang="en-US" sz="2000" dirty="0"/>
              <a:t> C/s</a:t>
            </a:r>
          </a:p>
        </p:txBody>
      </p:sp>
    </p:spTree>
    <p:extLst>
      <p:ext uri="{BB962C8B-B14F-4D97-AF65-F5344CB8AC3E}">
        <p14:creationId xmlns:p14="http://schemas.microsoft.com/office/powerpoint/2010/main" val="36291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56D3-6BB3-4E0D-A8A9-45BAC790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BEE1-8C53-47A7-A9FF-6C5D447F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368475"/>
          </a:xfrm>
        </p:spPr>
        <p:txBody>
          <a:bodyPr/>
          <a:lstStyle/>
          <a:p>
            <a:r>
              <a:rPr lang="en-US" sz="2400" dirty="0"/>
              <a:t>It only takes .3s to move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around as much as needed!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That’s a planaria; humans are &lt;1ms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More fun facts… anybody know why human nerves are so much faster than worms?</a:t>
            </a:r>
          </a:p>
          <a:p>
            <a:r>
              <a:rPr lang="en-US" sz="2400" dirty="0"/>
              <a:t>That’s a lot faster than hours! Nice, but…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5DB81-C756-49FD-B72E-4FFF69AF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2257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57147</TotalTime>
  <Words>3525</Words>
  <Application>Microsoft Office PowerPoint</Application>
  <PresentationFormat>On-screen Show (4:3)</PresentationFormat>
  <Paragraphs>611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Cambria Math</vt:lpstr>
      <vt:lpstr>Times New Roman</vt:lpstr>
      <vt:lpstr>Default Design</vt:lpstr>
      <vt:lpstr>Bioelectricity</vt:lpstr>
      <vt:lpstr>Big picture of the course</vt:lpstr>
      <vt:lpstr>VLab #1, first plots</vt:lpstr>
      <vt:lpstr>Problem for the day</vt:lpstr>
      <vt:lpstr>How can our brain be so fast?</vt:lpstr>
      <vt:lpstr>What we will learn</vt:lpstr>
      <vt:lpstr>How can neurons be so fast?</vt:lpstr>
      <vt:lpstr>Back of the envelope speed</vt:lpstr>
      <vt:lpstr>PowerPoint Presentation</vt:lpstr>
      <vt:lpstr>So why was VLab #1 so slow? </vt:lpstr>
      <vt:lpstr>So why was VLab #1 so slow? </vt:lpstr>
      <vt:lpstr>We’re not at steady state</vt:lpstr>
      <vt:lpstr>VLab #1 picture again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VLab #1 picture again</vt:lpstr>
      <vt:lpstr>In-class exercise</vt:lpstr>
      <vt:lpstr>Circuit model computes Vmem</vt:lpstr>
      <vt:lpstr>In-class exercise</vt:lpstr>
      <vt:lpstr>KCL = biology?</vt:lpstr>
      <vt:lpstr>Individual ion currents</vt:lpstr>
      <vt:lpstr>What if we change GNa?</vt:lpstr>
      <vt:lpstr>PowerPoint Presentation</vt:lpstr>
      <vt:lpstr>PowerPoint Presentation</vt:lpstr>
      <vt:lpstr>What’s going on?</vt:lpstr>
      <vt:lpstr>PowerPoint Presentation</vt:lpstr>
      <vt:lpstr>QSS big picture</vt:lpstr>
      <vt:lpstr>Summary</vt:lpstr>
      <vt:lpstr>Ion channels, QSS and SS</vt:lpstr>
      <vt:lpstr>What’s up next?</vt:lpstr>
      <vt:lpstr>Mini quiz (prep for the oral quiz)</vt:lpstr>
      <vt:lpstr>BACKUP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1574</cp:revision>
  <cp:lastPrinted>2019-02-19T18:13:03Z</cp:lastPrinted>
  <dcterms:created xsi:type="dcterms:W3CDTF">2002-09-07T18:50:54Z</dcterms:created>
  <dcterms:modified xsi:type="dcterms:W3CDTF">2022-10-03T12:38:38Z</dcterms:modified>
</cp:coreProperties>
</file>