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8" r:id="rId2"/>
    <p:sldId id="849" r:id="rId3"/>
    <p:sldId id="866" r:id="rId4"/>
    <p:sldId id="875" r:id="rId5"/>
    <p:sldId id="876" r:id="rId6"/>
    <p:sldId id="877" r:id="rId7"/>
    <p:sldId id="871" r:id="rId8"/>
    <p:sldId id="859" r:id="rId9"/>
    <p:sldId id="872" r:id="rId10"/>
    <p:sldId id="809" r:id="rId11"/>
    <p:sldId id="874" r:id="rId12"/>
    <p:sldId id="879" r:id="rId13"/>
    <p:sldId id="862" r:id="rId14"/>
    <p:sldId id="818" r:id="rId15"/>
    <p:sldId id="865" r:id="rId16"/>
    <p:sldId id="831" r:id="rId17"/>
    <p:sldId id="881" r:id="rId18"/>
    <p:sldId id="880" r:id="rId19"/>
    <p:sldId id="830" r:id="rId20"/>
    <p:sldId id="828" r:id="rId21"/>
    <p:sldId id="882" r:id="rId22"/>
    <p:sldId id="832" r:id="rId23"/>
    <p:sldId id="864" r:id="rId24"/>
    <p:sldId id="860" r:id="rId25"/>
    <p:sldId id="707" r:id="rId26"/>
    <p:sldId id="856" r:id="rId27"/>
    <p:sldId id="858" r:id="rId28"/>
    <p:sldId id="867" r:id="rId29"/>
    <p:sldId id="854" r:id="rId30"/>
    <p:sldId id="869" r:id="rId31"/>
    <p:sldId id="861" r:id="rId3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849"/>
            <p14:sldId id="866"/>
            <p14:sldId id="875"/>
            <p14:sldId id="876"/>
            <p14:sldId id="877"/>
            <p14:sldId id="871"/>
            <p14:sldId id="859"/>
            <p14:sldId id="872"/>
            <p14:sldId id="809"/>
            <p14:sldId id="874"/>
            <p14:sldId id="879"/>
            <p14:sldId id="862"/>
            <p14:sldId id="818"/>
            <p14:sldId id="865"/>
            <p14:sldId id="831"/>
            <p14:sldId id="881"/>
            <p14:sldId id="880"/>
            <p14:sldId id="830"/>
            <p14:sldId id="828"/>
            <p14:sldId id="882"/>
            <p14:sldId id="832"/>
            <p14:sldId id="864"/>
            <p14:sldId id="860"/>
            <p14:sldId id="707"/>
            <p14:sldId id="856"/>
            <p14:sldId id="858"/>
            <p14:sldId id="867"/>
            <p14:sldId id="854"/>
            <p14:sldId id="869"/>
            <p14:sldId id="8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1B28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7" autoAdjust="0"/>
    <p:restoredTop sz="84770" autoAdjust="0"/>
  </p:normalViewPr>
  <p:slideViewPr>
    <p:cSldViewPr snapToGrid="0">
      <p:cViewPr varScale="1">
        <p:scale>
          <a:sx n="77" d="100"/>
          <a:sy n="77" d="100"/>
        </p:scale>
        <p:origin x="106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Cytokines are signaling chemicals used by the immune system. There are many different cytokines, with different effects. A </a:t>
            </a:r>
            <a:r>
              <a:rPr lang="en-US" i="1" dirty="0"/>
              <a:t>cytokine storm</a:t>
            </a:r>
            <a:r>
              <a:rPr lang="en-US" i="0" dirty="0"/>
              <a:t> is when the immune system produces way too many pro-inflammatory cytokines.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544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those of you who are into NNs, is this exciting? It’s a very nonlinear response, which ANNs depend on. Of course, your brain doesn’t really care if some computer scientist built an ANN like a real brain or not, but it’s probably comforting for the CS person :-).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086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Diffusion over </a:t>
            </a:r>
            <a:r>
              <a:rPr lang="en-US" i="1" dirty="0"/>
              <a:t>short</a:t>
            </a:r>
            <a:r>
              <a:rPr lang="en-US" i="0" dirty="0"/>
              <a:t> distances like a neural cleft is fine – the big diffusion issue is traveling for </a:t>
            </a:r>
            <a:r>
              <a:rPr lang="en-US" i="1" dirty="0"/>
              <a:t>longer</a:t>
            </a:r>
            <a:r>
              <a:rPr lang="en-US" i="0" dirty="0"/>
              <a:t> distances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832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we’ve skipped a neuron type – sensory, motor and </a:t>
            </a:r>
            <a:r>
              <a:rPr lang="en-US" i="1" dirty="0"/>
              <a:t>interneurons</a:t>
            </a:r>
            <a:r>
              <a:rPr lang="en-US" i="0" dirty="0"/>
              <a:t> (which connect the two, especially in reflexes).</a:t>
            </a:r>
          </a:p>
          <a:p>
            <a:r>
              <a:rPr lang="en-US" i="0" dirty="0"/>
              <a:t>Second – a motor neuron can drive a gland as well as a muscle. Glands produce &amp; secrete various molecules, typically under nervous-system control. E.g., your sweat glands or your hormones.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141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the tradeoffs involved. Reflexes can be very fast; getting to/from the brain takes at least 20ms each way (plus any actual thinking!). A CPG is an intermediate compromise. It also reduces upper-spinal-cord thickness and can give you some motion after spinal-cord injury.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298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49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Diffusion doesn’t work well for giraffes, either!</a:t>
            </a:r>
          </a:p>
          <a:p>
            <a:r>
              <a:rPr lang="en-US" dirty="0"/>
              <a:t>I’m not sure if the electrical communication in bacterial communities is providing a big speed advantage (bacterial communities are still pretty small).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04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 used to say 100 billion; now they say 86.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125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Na gate is </a:t>
            </a:r>
            <a:r>
              <a:rPr lang="en-US" i="1" dirty="0"/>
              <a:t>m</a:t>
            </a:r>
            <a:r>
              <a:rPr lang="en-US" dirty="0"/>
              <a:t>^3*</a:t>
            </a:r>
            <a:r>
              <a:rPr lang="en-US" i="1" dirty="0"/>
              <a:t>h</a:t>
            </a:r>
            <a:r>
              <a:rPr lang="en-US" dirty="0"/>
              <a:t>; </a:t>
            </a:r>
            <a:r>
              <a:rPr lang="en-US" i="1" dirty="0"/>
              <a:t>m</a:t>
            </a:r>
            <a:r>
              <a:rPr lang="en-US" dirty="0"/>
              <a:t> is a monotonically increasing function of </a:t>
            </a:r>
            <a:r>
              <a:rPr lang="en-US" i="1" dirty="0" err="1"/>
              <a:t>V</a:t>
            </a:r>
            <a:r>
              <a:rPr lang="en-US" dirty="0" err="1"/>
              <a:t>mem</a:t>
            </a:r>
            <a:r>
              <a:rPr lang="en-US" dirty="0"/>
              <a:t> (with a fast tau), and </a:t>
            </a:r>
            <a:r>
              <a:rPr lang="en-US" i="1" dirty="0"/>
              <a:t>h</a:t>
            </a:r>
            <a:r>
              <a:rPr lang="en-US" dirty="0"/>
              <a:t> is a monotonically decreasing function of </a:t>
            </a:r>
            <a:r>
              <a:rPr lang="en-US" i="1" dirty="0" err="1"/>
              <a:t>V</a:t>
            </a:r>
            <a:r>
              <a:rPr lang="en-US" dirty="0" err="1"/>
              <a:t>mem</a:t>
            </a:r>
            <a:r>
              <a:rPr lang="en-US" dirty="0"/>
              <a:t> (with a slow tau). So overall they work to make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actually shut itself off even without needing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. The K gate is </a:t>
            </a:r>
            <a:r>
              <a:rPr lang="en-US" i="1" dirty="0"/>
              <a:t>n</a:t>
            </a:r>
            <a:r>
              <a:rPr lang="en-US" dirty="0"/>
              <a:t>^4, where </a:t>
            </a:r>
            <a:r>
              <a:rPr lang="en-US" i="1" dirty="0"/>
              <a:t>n</a:t>
            </a:r>
            <a:r>
              <a:rPr lang="en-US" i="0" dirty="0"/>
              <a:t> is monotonically increasing and medium slow.</a:t>
            </a:r>
            <a:endParaRPr lang="en-US" dirty="0"/>
          </a:p>
          <a:p>
            <a:r>
              <a:rPr lang="en-US" dirty="0"/>
              <a:t>In fact, to really explain the refractory period you need to know about “h”; the refractory period is when h is low, and thus the Na ion channels cannot turn on until h (slowly) goes back to 1. But we can roughly explain the refractory period by saying that it’s when the slow negative-feedback mechanism is forcing the spike off, and since it’s slow G_K stays high for a while.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895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one is a semi-backup. Mention that!</a:t>
            </a:r>
          </a:p>
          <a:p>
            <a:r>
              <a:rPr lang="en-US" dirty="0"/>
              <a:t>Now we know all about APs. What missing? The fact that they travel!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231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our first exposure to a neuron – we’ll look at it in more detail later. For now, it just has an input on the left, output on the right</a:t>
            </a:r>
          </a:p>
          <a:p>
            <a:r>
              <a:rPr lang="en-US" dirty="0"/>
              <a:t>AP starts on the left</a:t>
            </a:r>
          </a:p>
          <a:p>
            <a:r>
              <a:rPr lang="en-US" dirty="0"/>
              <a:t>It looks like a traveling wave.</a:t>
            </a:r>
          </a:p>
          <a:p>
            <a:r>
              <a:rPr lang="en-US" dirty="0"/>
              <a:t>There’s a wide range of neuron speeds – more on that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643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AP was caused by a bit of extra + charge at one point.</a:t>
            </a:r>
          </a:p>
          <a:p>
            <a:r>
              <a:rPr lang="en-US" dirty="0"/>
              <a:t>Diffusion happens left/right as well as through ion channels!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954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AP was caused by a bit of extra + charge at one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112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29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tpointmedica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pectrum.ieee.org/the-human-os/biomedical/devices/handheld-vagus-nerve-stimulator-gets-emergency-approval-for-covid19-use" TargetMode="External"/><Relationship Id="rId4" Type="http://schemas.openxmlformats.org/officeDocument/2006/relationships/hyperlink" Target="https://setpointmedical.com/sp-content/uploads/2018/09/Setpoint_Medical_White_Paper_digital.pdf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ZthGjcuT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Bioelectricity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750733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Grodstein</a:t>
            </a: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Bioelectricity 2a – neurons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neurons spike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FCB52BB-458C-4C1F-9373-FEF27044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667" y="3309841"/>
            <a:ext cx="2497394" cy="246656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0801"/>
            <a:ext cx="7772400" cy="2294466"/>
          </a:xfrm>
        </p:spPr>
        <p:txBody>
          <a:bodyPr/>
          <a:lstStyle/>
          <a:p>
            <a:r>
              <a:rPr lang="en-US" dirty="0"/>
              <a:t>Nature has built a pretty amazing system</a:t>
            </a:r>
          </a:p>
          <a:p>
            <a:pPr lvl="1"/>
            <a:r>
              <a:rPr lang="en-US" dirty="0"/>
              <a:t>By altering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, we can quickly swing between -89mV and +77mV</a:t>
            </a:r>
          </a:p>
          <a:p>
            <a:pPr lvl="1"/>
            <a:r>
              <a:rPr lang="en-US" dirty="0"/>
              <a:t>We can build any waveshape by suitably altering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endParaRPr lang="en-US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BDD9C68-528C-43C4-8462-68F46A55871D}"/>
              </a:ext>
            </a:extLst>
          </p:cNvPr>
          <p:cNvGrpSpPr/>
          <p:nvPr/>
        </p:nvGrpSpPr>
        <p:grpSpPr>
          <a:xfrm>
            <a:off x="998227" y="3376344"/>
            <a:ext cx="4362422" cy="2053399"/>
            <a:chOff x="4710996" y="3208866"/>
            <a:chExt cx="4362422" cy="2053399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09EB5D9-3C0A-4C70-B51D-0FFD9EDBA816}"/>
                </a:ext>
              </a:extLst>
            </p:cNvPr>
            <p:cNvCxnSpPr>
              <a:cxnSpLocks/>
            </p:cNvCxnSpPr>
            <p:nvPr/>
          </p:nvCxnSpPr>
          <p:spPr>
            <a:xfrm>
              <a:off x="5345989" y="361526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B3385A2F-2539-40CE-8C3D-6B56696AB852}"/>
                </a:ext>
              </a:extLst>
            </p:cNvPr>
            <p:cNvSpPr/>
            <p:nvPr/>
          </p:nvSpPr>
          <p:spPr>
            <a:xfrm>
              <a:off x="5202066" y="403013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F1D861F-AA4A-4D8F-887B-B9EE288B66DF}"/>
                </a:ext>
              </a:extLst>
            </p:cNvPr>
            <p:cNvCxnSpPr>
              <a:cxnSpLocks/>
            </p:cNvCxnSpPr>
            <p:nvPr/>
          </p:nvCxnSpPr>
          <p:spPr>
            <a:xfrm>
              <a:off x="5037667" y="520699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226D572-0EBF-426B-8BA8-91972C42E1F0}"/>
                </a:ext>
              </a:extLst>
            </p:cNvPr>
            <p:cNvGrpSpPr/>
            <p:nvPr/>
          </p:nvGrpSpPr>
          <p:grpSpPr>
            <a:xfrm>
              <a:off x="5777795" y="4754812"/>
              <a:ext cx="926979" cy="339713"/>
              <a:chOff x="5892800" y="3496733"/>
              <a:chExt cx="852363" cy="311830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F474F506-BCB5-4B6E-893F-5C1A330E356E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538729AA-524A-423F-9B66-31F08E8191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C39335B-BA3B-4354-A794-7174D3573614}"/>
                  </a:ext>
                </a:extLst>
              </p:cNvPr>
              <p:cNvSpPr txBox="1"/>
              <p:nvPr/>
            </p:nvSpPr>
            <p:spPr>
              <a:xfrm>
                <a:off x="6214533" y="3554300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9407EBC-9ABA-495E-9BE3-92B345F6D7DD}"/>
                </a:ext>
              </a:extLst>
            </p:cNvPr>
            <p:cNvGrpSpPr/>
            <p:nvPr/>
          </p:nvGrpSpPr>
          <p:grpSpPr>
            <a:xfrm>
              <a:off x="7005461" y="4732864"/>
              <a:ext cx="975758" cy="348966"/>
              <a:chOff x="5892800" y="3496733"/>
              <a:chExt cx="975758" cy="348966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57FF70F0-CC7D-4595-834C-8E7C5D96AC5C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4DAB7A43-651D-4A0F-830C-9E3A1097B0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BCCD92B8-D669-4917-91CF-A1FF6C128FB7}"/>
                  </a:ext>
                </a:extLst>
              </p:cNvPr>
              <p:cNvSpPr txBox="1"/>
              <p:nvPr/>
            </p:nvSpPr>
            <p:spPr>
              <a:xfrm>
                <a:off x="6214533" y="35687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AAC1A4A0-F030-42E2-BA17-D42AB7CB47B6}"/>
                </a:ext>
              </a:extLst>
            </p:cNvPr>
            <p:cNvGrpSpPr/>
            <p:nvPr/>
          </p:nvGrpSpPr>
          <p:grpSpPr>
            <a:xfrm>
              <a:off x="8097660" y="4732864"/>
              <a:ext cx="975758" cy="387066"/>
              <a:chOff x="5892800" y="3496733"/>
              <a:chExt cx="975758" cy="387066"/>
            </a:xfrm>
          </p:grpSpPr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D019D94D-CEE7-41C4-88A0-5ADF560768D5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B9ED61DB-B174-4F03-96C2-4FE2A7E935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B3836C92-0C29-43BB-B271-63ED1E17ACA8}"/>
                  </a:ext>
                </a:extLst>
              </p:cNvPr>
              <p:cNvSpPr txBox="1"/>
              <p:nvPr/>
            </p:nvSpPr>
            <p:spPr>
              <a:xfrm>
                <a:off x="6214533" y="36068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EAC33FC-23FB-4564-847F-54ED4942D599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4" y="483446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D80C9A3-3C5D-4F12-A042-7D129476D887}"/>
                </a:ext>
              </a:extLst>
            </p:cNvPr>
            <p:cNvCxnSpPr>
              <a:cxnSpLocks/>
            </p:cNvCxnSpPr>
            <p:nvPr/>
          </p:nvCxnSpPr>
          <p:spPr>
            <a:xfrm>
              <a:off x="7234066" y="484292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EC029D7-A47A-4DAB-B57D-EA23D38821D9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1" y="4842931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34594DB-7DFA-44BE-AB2E-189D414A6DE2}"/>
                </a:ext>
              </a:extLst>
            </p:cNvPr>
            <p:cNvGrpSpPr/>
            <p:nvPr/>
          </p:nvGrpSpPr>
          <p:grpSpPr>
            <a:xfrm>
              <a:off x="5642329" y="3852332"/>
              <a:ext cx="381000" cy="685800"/>
              <a:chOff x="5562600" y="3429000"/>
              <a:chExt cx="381000" cy="685800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A9A3A3BE-F8FF-4CD3-B6F4-0EEC3F154D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02964F4D-B34C-4B69-B382-153F9D5A988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E080D50D-4360-4499-982F-814EB4FD838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EE39544-1C67-4991-B01E-DDDEB89A8D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13C5A22-5438-430C-88E2-E5E749B7DD4D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DD98E3F-9A95-40B2-8B72-0E7FF3046876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2" y="452120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B00D9ED-7DCD-4C7C-8A81-1E3CBB9AA5C4}"/>
                </a:ext>
              </a:extLst>
            </p:cNvPr>
            <p:cNvGrpSpPr/>
            <p:nvPr/>
          </p:nvGrpSpPr>
          <p:grpSpPr>
            <a:xfrm>
              <a:off x="6844595" y="3852330"/>
              <a:ext cx="381000" cy="685800"/>
              <a:chOff x="5562600" y="3429000"/>
              <a:chExt cx="381000" cy="685800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2813D11B-87F1-4FD1-AC4C-4AD19269B641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16557850-1751-4052-B19C-4D76730B220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735F981A-0E17-4631-8A6F-6D21F9C9F2AA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CC80E723-4A8A-4104-BC60-DFDA68512CFF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DEF59122-9E52-433F-9320-4DFEA5B6B51B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24445CC-C69E-464D-BAF3-D54E464BA895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28" y="45211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7A96088-AD4D-46E6-91F7-577A40EB81DF}"/>
                </a:ext>
              </a:extLst>
            </p:cNvPr>
            <p:cNvGrpSpPr/>
            <p:nvPr/>
          </p:nvGrpSpPr>
          <p:grpSpPr>
            <a:xfrm>
              <a:off x="7962199" y="3852327"/>
              <a:ext cx="381000" cy="685800"/>
              <a:chOff x="5562600" y="3429000"/>
              <a:chExt cx="381000" cy="685800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88AED6F-54A6-4339-988A-15B19C0D78E7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9246AC40-A1B4-4FCE-AA1D-14A6E13CDC8F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8BFB6B0-6482-4F6A-95A2-E79BEED733A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4B45505-7B6E-4A64-927E-01E5F9F25D3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8EF58C0F-884A-4CAA-AC15-6F6648CEED85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35E3479-9C76-47EB-A887-82B8F398968E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2" y="452119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1B34681-5D3B-4635-970A-537B7695C09A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363219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F6BC3E1-6D3A-4E1B-89FA-8C3267035891}"/>
                </a:ext>
              </a:extLst>
            </p:cNvPr>
            <p:cNvCxnSpPr>
              <a:cxnSpLocks/>
            </p:cNvCxnSpPr>
            <p:nvPr/>
          </p:nvCxnSpPr>
          <p:spPr>
            <a:xfrm>
              <a:off x="5811657" y="364066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BA98317-2F0A-46F1-BEF8-BC5A669A520B}"/>
                </a:ext>
              </a:extLst>
            </p:cNvPr>
            <p:cNvCxnSpPr>
              <a:cxnSpLocks/>
            </p:cNvCxnSpPr>
            <p:nvPr/>
          </p:nvCxnSpPr>
          <p:spPr>
            <a:xfrm>
              <a:off x="7013923" y="36575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3879772-7C38-4920-9B92-8CF2E58089D5}"/>
                </a:ext>
              </a:extLst>
            </p:cNvPr>
            <p:cNvCxnSpPr>
              <a:cxnSpLocks/>
            </p:cNvCxnSpPr>
            <p:nvPr/>
          </p:nvCxnSpPr>
          <p:spPr>
            <a:xfrm>
              <a:off x="8123056" y="364913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3287E4-2C68-4DD0-833F-1E6358547474}"/>
                </a:ext>
              </a:extLst>
            </p:cNvPr>
            <p:cNvSpPr txBox="1"/>
            <p:nvPr/>
          </p:nvSpPr>
          <p:spPr>
            <a:xfrm>
              <a:off x="5222369" y="480060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997B69E-B789-400E-AA0E-4E63D682C66C}"/>
                </a:ext>
              </a:extLst>
            </p:cNvPr>
            <p:cNvSpPr txBox="1"/>
            <p:nvPr/>
          </p:nvSpPr>
          <p:spPr>
            <a:xfrm>
              <a:off x="6539798" y="3208866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ICF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8F721A-585F-4878-9386-056A81FA8E23}"/>
                </a:ext>
              </a:extLst>
            </p:cNvPr>
            <p:cNvSpPr txBox="1"/>
            <p:nvPr/>
          </p:nvSpPr>
          <p:spPr>
            <a:xfrm>
              <a:off x="6014859" y="3928530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G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602EEC1-ABF0-4415-9CB9-E66588E4D423}"/>
                </a:ext>
              </a:extLst>
            </p:cNvPr>
            <p:cNvSpPr txBox="1"/>
            <p:nvPr/>
          </p:nvSpPr>
          <p:spPr>
            <a:xfrm>
              <a:off x="7166326" y="3911596"/>
              <a:ext cx="3093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/>
                <a:t>G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B0BCC1F-5CBD-44B3-B0F9-7302F6F1102A}"/>
                </a:ext>
              </a:extLst>
            </p:cNvPr>
            <p:cNvSpPr txBox="1"/>
            <p:nvPr/>
          </p:nvSpPr>
          <p:spPr>
            <a:xfrm>
              <a:off x="8351659" y="3928530"/>
              <a:ext cx="34785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G</a:t>
              </a:r>
              <a:r>
                <a:rPr lang="en-US" sz="2000" baseline="-25000" dirty="0" err="1"/>
                <a:t>Cl</a:t>
              </a:r>
              <a:endParaRPr lang="en-US" sz="2000" dirty="0"/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8A1877B3-F972-49D6-8853-9AE082814143}"/>
                </a:ext>
              </a:extLst>
            </p:cNvPr>
            <p:cNvCxnSpPr>
              <a:cxnSpLocks/>
            </p:cNvCxnSpPr>
            <p:nvPr/>
          </p:nvCxnSpPr>
          <p:spPr>
            <a:xfrm>
              <a:off x="5341766" y="421640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198477B-1D13-48D2-B2CB-DA9795F68551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23" y="360679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F97A3AA-EC64-4AE7-9B50-2E429F75BFB5}"/>
                </a:ext>
              </a:extLst>
            </p:cNvPr>
            <p:cNvSpPr/>
            <p:nvPr/>
          </p:nvSpPr>
          <p:spPr>
            <a:xfrm>
              <a:off x="4888800" y="402166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F01156EA-1DBE-414C-8033-6E43327BCCB3}"/>
                </a:ext>
              </a:extLst>
            </p:cNvPr>
            <p:cNvCxnSpPr>
              <a:cxnSpLocks/>
            </p:cNvCxnSpPr>
            <p:nvPr/>
          </p:nvCxnSpPr>
          <p:spPr>
            <a:xfrm>
              <a:off x="5028500" y="420793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D4EB1F7-8DA2-448F-8AA3-BD1B3F8B2CAB}"/>
                </a:ext>
              </a:extLst>
            </p:cNvPr>
            <p:cNvSpPr txBox="1"/>
            <p:nvPr/>
          </p:nvSpPr>
          <p:spPr>
            <a:xfrm>
              <a:off x="4710996" y="368299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3A54E8D-6636-4FE4-BEBB-34B45A7DACC4}"/>
                </a:ext>
              </a:extLst>
            </p:cNvPr>
            <p:cNvSpPr txBox="1"/>
            <p:nvPr/>
          </p:nvSpPr>
          <p:spPr>
            <a:xfrm>
              <a:off x="5354462" y="367452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3E616DF1-415D-4339-A772-A87852B9553F}"/>
                  </a:ext>
                </a:extLst>
              </p:cNvPr>
              <p:cNvSpPr/>
              <p:nvPr/>
            </p:nvSpPr>
            <p:spPr>
              <a:xfrm>
                <a:off x="2490975" y="4637871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3E616DF1-415D-4339-A772-A87852B95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975" y="4637871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538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639B1F5-5D0C-4F18-9687-EACA44720E57}"/>
                  </a:ext>
                </a:extLst>
              </p:cNvPr>
              <p:cNvSpPr/>
              <p:nvPr/>
            </p:nvSpPr>
            <p:spPr>
              <a:xfrm>
                <a:off x="3748249" y="4638672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639B1F5-5D0C-4F18-9687-EACA44720E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249" y="4638672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1C8519C-850D-4EF1-819B-B680E9AC90A1}"/>
                  </a:ext>
                </a:extLst>
              </p:cNvPr>
              <p:cNvSpPr/>
              <p:nvPr/>
            </p:nvSpPr>
            <p:spPr>
              <a:xfrm>
                <a:off x="4885254" y="4703411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1C8519C-850D-4EF1-819B-B680E9AC90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254" y="4703411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43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68" y="1268899"/>
            <a:ext cx="7772400" cy="1446957"/>
          </a:xfrm>
        </p:spPr>
        <p:txBody>
          <a:bodyPr/>
          <a:lstStyle/>
          <a:p>
            <a:r>
              <a:rPr lang="en-US" dirty="0"/>
              <a:t>For each of the three regions</a:t>
            </a:r>
          </a:p>
          <a:p>
            <a:pPr lvl="1"/>
            <a:r>
              <a:rPr lang="en-US" dirty="0"/>
              <a:t>what do you think is happening to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to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?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D681FBB6-2392-60BA-9700-0875C3BCB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224" y="2691848"/>
            <a:ext cx="2497394" cy="2466561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70035FB2-D5B6-CFAC-1D8D-83125DB51E6F}"/>
              </a:ext>
            </a:extLst>
          </p:cNvPr>
          <p:cNvSpPr txBox="1"/>
          <p:nvPr/>
        </p:nvSpPr>
        <p:spPr>
          <a:xfrm>
            <a:off x="3874613" y="4408720"/>
            <a:ext cx="1163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both “baseline”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453B6BC-1BF3-6B8E-877A-9DE7B4C74F27}"/>
              </a:ext>
            </a:extLst>
          </p:cNvPr>
          <p:cNvSpPr txBox="1"/>
          <p:nvPr/>
        </p:nvSpPr>
        <p:spPr>
          <a:xfrm>
            <a:off x="7799289" y="3482681"/>
            <a:ext cx="125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Both return to baseline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E126952-A8CE-7874-AC2A-B6C1EE45F83B}"/>
              </a:ext>
            </a:extLst>
          </p:cNvPr>
          <p:cNvCxnSpPr>
            <a:cxnSpLocks/>
            <a:stCxn id="71" idx="1"/>
          </p:cNvCxnSpPr>
          <p:nvPr/>
        </p:nvCxnSpPr>
        <p:spPr>
          <a:xfrm flipH="1">
            <a:off x="7596093" y="3805847"/>
            <a:ext cx="203196" cy="41893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A705B95-C052-4CD7-8509-E1C6D12B21C0}"/>
              </a:ext>
            </a:extLst>
          </p:cNvPr>
          <p:cNvSpPr txBox="1"/>
          <p:nvPr/>
        </p:nvSpPr>
        <p:spPr>
          <a:xfrm>
            <a:off x="283778" y="5491566"/>
            <a:ext cx="4459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30000" dirty="0" err="1"/>
              <a:t>N</a:t>
            </a:r>
            <a:r>
              <a:rPr lang="en-US" sz="2000" baseline="-25000" dirty="0" err="1"/>
              <a:t>Na</a:t>
            </a:r>
            <a:r>
              <a:rPr lang="en-US" sz="2000" dirty="0"/>
              <a:t>=+54mV; </a:t>
            </a:r>
            <a:r>
              <a:rPr lang="en-US" sz="2000" i="1" dirty="0"/>
              <a:t>V</a:t>
            </a:r>
            <a:r>
              <a:rPr lang="en-US" sz="2000" baseline="30000" dirty="0"/>
              <a:t>N</a:t>
            </a:r>
            <a:r>
              <a:rPr lang="en-US" sz="2000" baseline="-25000" dirty="0"/>
              <a:t>K</a:t>
            </a:r>
            <a:r>
              <a:rPr lang="en-US" sz="2000" dirty="0"/>
              <a:t>=-90mV; </a:t>
            </a:r>
            <a:r>
              <a:rPr lang="en-US" sz="2000" i="1" dirty="0" err="1"/>
              <a:t>V</a:t>
            </a:r>
            <a:r>
              <a:rPr lang="en-US" sz="2000" baseline="30000" dirty="0" err="1"/>
              <a:t>N</a:t>
            </a:r>
            <a:r>
              <a:rPr lang="en-US" sz="2000" baseline="-25000" dirty="0" err="1"/>
              <a:t>Cl</a:t>
            </a:r>
            <a:r>
              <a:rPr lang="en-US" sz="2000" dirty="0"/>
              <a:t>=-70mV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663ABC-4BE0-FA17-A148-A9039350E3CD}"/>
              </a:ext>
            </a:extLst>
          </p:cNvPr>
          <p:cNvSpPr/>
          <p:nvPr/>
        </p:nvSpPr>
        <p:spPr>
          <a:xfrm>
            <a:off x="5596128" y="2581656"/>
            <a:ext cx="670560" cy="2767188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7D24CC-9105-7B4C-1152-CB9338EB6172}"/>
              </a:ext>
            </a:extLst>
          </p:cNvPr>
          <p:cNvSpPr/>
          <p:nvPr/>
        </p:nvSpPr>
        <p:spPr>
          <a:xfrm>
            <a:off x="6260591" y="2581656"/>
            <a:ext cx="365760" cy="2767188"/>
          </a:xfrm>
          <a:prstGeom prst="rect">
            <a:avLst/>
          </a:prstGeom>
          <a:solidFill>
            <a:schemeClr val="accent2">
              <a:lumMod val="20000"/>
              <a:lumOff val="80000"/>
              <a:alpha val="26000"/>
            </a:schemeClr>
          </a:solidFill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4B085F-AA9C-04D1-CEDC-39286A067694}"/>
              </a:ext>
            </a:extLst>
          </p:cNvPr>
          <p:cNvSpPr/>
          <p:nvPr/>
        </p:nvSpPr>
        <p:spPr>
          <a:xfrm>
            <a:off x="6620256" y="2581656"/>
            <a:ext cx="842478" cy="2767188"/>
          </a:xfrm>
          <a:prstGeom prst="rect">
            <a:avLst/>
          </a:prstGeom>
          <a:solidFill>
            <a:schemeClr val="accent1">
              <a:lumMod val="20000"/>
              <a:lumOff val="80000"/>
              <a:alpha val="26000"/>
            </a:schemeClr>
          </a:solidFill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11CC66-E5A0-9C2B-9AC1-1B7A62FDE696}"/>
              </a:ext>
            </a:extLst>
          </p:cNvPr>
          <p:cNvCxnSpPr>
            <a:cxnSpLocks/>
            <a:stCxn id="66" idx="3"/>
          </p:cNvCxnSpPr>
          <p:nvPr/>
        </p:nvCxnSpPr>
        <p:spPr>
          <a:xfrm flipV="1">
            <a:off x="5038427" y="4408720"/>
            <a:ext cx="775964" cy="32316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DE654D-88CB-F9DE-0020-1C13E741A59A}"/>
              </a:ext>
            </a:extLst>
          </p:cNvPr>
          <p:cNvSpPr txBox="1"/>
          <p:nvPr/>
        </p:nvSpPr>
        <p:spPr>
          <a:xfrm>
            <a:off x="3806409" y="3977074"/>
            <a:ext cx="116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baseline="-25000" dirty="0"/>
              <a:t> </a:t>
            </a:r>
            <a:r>
              <a:rPr lang="en-US" sz="1800" i="1" dirty="0" err="1"/>
              <a:t>G</a:t>
            </a:r>
            <a:r>
              <a:rPr lang="en-US" sz="1800" baseline="-25000" dirty="0" err="1"/>
              <a:t>Na</a:t>
            </a:r>
            <a:r>
              <a:rPr lang="en-US" sz="1800" baseline="-25000" dirty="0"/>
              <a:t> </a:t>
            </a:r>
            <a:r>
              <a:rPr lang="en-US" sz="1800" dirty="0"/>
              <a:t>rising</a:t>
            </a:r>
            <a:endParaRPr lang="en-US" sz="1800" i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5BFD84-E8F7-0BE9-B64C-68AB59811D96}"/>
              </a:ext>
            </a:extLst>
          </p:cNvPr>
          <p:cNvCxnSpPr>
            <a:cxnSpLocks/>
          </p:cNvCxnSpPr>
          <p:nvPr/>
        </p:nvCxnSpPr>
        <p:spPr>
          <a:xfrm flipV="1">
            <a:off x="4923421" y="3482681"/>
            <a:ext cx="1476626" cy="71885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08266D4-158A-3E2D-47C4-10306908A46F}"/>
              </a:ext>
            </a:extLst>
          </p:cNvPr>
          <p:cNvSpPr txBox="1"/>
          <p:nvPr/>
        </p:nvSpPr>
        <p:spPr>
          <a:xfrm>
            <a:off x="7799289" y="2690818"/>
            <a:ext cx="116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baseline="-25000" dirty="0"/>
              <a:t> </a:t>
            </a:r>
            <a:r>
              <a:rPr lang="en-US" sz="1800" i="1" dirty="0"/>
              <a:t>G</a:t>
            </a:r>
            <a:r>
              <a:rPr lang="en-US" sz="1800" baseline="-25000" dirty="0"/>
              <a:t>K </a:t>
            </a:r>
            <a:r>
              <a:rPr lang="en-US" sz="1800" dirty="0"/>
              <a:t>rising</a:t>
            </a:r>
            <a:endParaRPr lang="en-US" sz="1800" i="1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329B2B7-72B8-05DA-8C7D-4AD5BBD5AEAA}"/>
              </a:ext>
            </a:extLst>
          </p:cNvPr>
          <p:cNvCxnSpPr>
            <a:cxnSpLocks/>
          </p:cNvCxnSpPr>
          <p:nvPr/>
        </p:nvCxnSpPr>
        <p:spPr>
          <a:xfrm flipH="1">
            <a:off x="7036904" y="2957963"/>
            <a:ext cx="799714" cy="47103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1" grpId="0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Detailed waveforms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0801"/>
            <a:ext cx="7772400" cy="2294466"/>
          </a:xfrm>
        </p:spPr>
        <p:txBody>
          <a:bodyPr/>
          <a:lstStyle/>
          <a:p>
            <a:r>
              <a:rPr lang="en-US" dirty="0"/>
              <a:t>If you were to guess, how do you think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 change over the course of a spike? Draw it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D681FBB6-2392-60BA-9700-0875C3BCB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57" y="2692417"/>
            <a:ext cx="2497394" cy="2466561"/>
          </a:xfrm>
          <a:prstGeom prst="rect">
            <a:avLst/>
          </a:prstGeom>
        </p:spPr>
      </p:pic>
      <p:sp>
        <p:nvSpPr>
          <p:cNvPr id="65" name="Left Brace 64">
            <a:extLst>
              <a:ext uri="{FF2B5EF4-FFF2-40B4-BE49-F238E27FC236}">
                <a16:creationId xmlns:a16="http://schemas.microsoft.com/office/drawing/2014/main" id="{67CB8C32-9456-08A8-00FC-F6A441C96FFE}"/>
              </a:ext>
            </a:extLst>
          </p:cNvPr>
          <p:cNvSpPr/>
          <p:nvPr/>
        </p:nvSpPr>
        <p:spPr>
          <a:xfrm rot="16200000">
            <a:off x="5682623" y="4868976"/>
            <a:ext cx="491067" cy="601133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0035FB2-D5B6-CFAC-1D8D-83125DB51E6F}"/>
              </a:ext>
            </a:extLst>
          </p:cNvPr>
          <p:cNvSpPr txBox="1"/>
          <p:nvPr/>
        </p:nvSpPr>
        <p:spPr>
          <a:xfrm>
            <a:off x="5398385" y="5339700"/>
            <a:ext cx="1567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Na and K both have low 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B3D1A22-5836-EB1B-B2C7-068F21CDC629}"/>
              </a:ext>
            </a:extLst>
          </p:cNvPr>
          <p:cNvSpPr txBox="1"/>
          <p:nvPr/>
        </p:nvSpPr>
        <p:spPr>
          <a:xfrm>
            <a:off x="7350558" y="257450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Na has high G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A1D18D1-BEB6-4B9C-8935-835B4901EA44}"/>
              </a:ext>
            </a:extLst>
          </p:cNvPr>
          <p:cNvCxnSpPr>
            <a:cxnSpLocks/>
          </p:cNvCxnSpPr>
          <p:nvPr/>
        </p:nvCxnSpPr>
        <p:spPr>
          <a:xfrm flipH="1">
            <a:off x="7179182" y="3004294"/>
            <a:ext cx="416910" cy="60197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4555B45-74A2-BAFC-A35D-0595C2CC41FA}"/>
              </a:ext>
            </a:extLst>
          </p:cNvPr>
          <p:cNvSpPr txBox="1"/>
          <p:nvPr/>
        </p:nvSpPr>
        <p:spPr>
          <a:xfrm>
            <a:off x="7596092" y="508910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K has high G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0C02791-19C0-18DF-C172-63211737C5D9}"/>
              </a:ext>
            </a:extLst>
          </p:cNvPr>
          <p:cNvCxnSpPr>
            <a:cxnSpLocks/>
            <a:stCxn id="69" idx="1"/>
          </p:cNvCxnSpPr>
          <p:nvPr/>
        </p:nvCxnSpPr>
        <p:spPr>
          <a:xfrm flipH="1" flipV="1">
            <a:off x="7113490" y="4801243"/>
            <a:ext cx="482602" cy="61103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453B6BC-1BF3-6B8E-877A-9DE7B4C74F27}"/>
              </a:ext>
            </a:extLst>
          </p:cNvPr>
          <p:cNvSpPr txBox="1"/>
          <p:nvPr/>
        </p:nvSpPr>
        <p:spPr>
          <a:xfrm>
            <a:off x="7799289" y="3482681"/>
            <a:ext cx="125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Both return to baseline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E126952-A8CE-7874-AC2A-B6C1EE45F83B}"/>
              </a:ext>
            </a:extLst>
          </p:cNvPr>
          <p:cNvCxnSpPr>
            <a:cxnSpLocks/>
            <a:stCxn id="71" idx="1"/>
          </p:cNvCxnSpPr>
          <p:nvPr/>
        </p:nvCxnSpPr>
        <p:spPr>
          <a:xfrm flipH="1">
            <a:off x="7596093" y="3805847"/>
            <a:ext cx="203196" cy="41893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E86E53F6-F01C-44E6-914D-26BCC3E7EE5D}"/>
              </a:ext>
            </a:extLst>
          </p:cNvPr>
          <p:cNvSpPr/>
          <p:nvPr/>
        </p:nvSpPr>
        <p:spPr>
          <a:xfrm>
            <a:off x="5650574" y="3073885"/>
            <a:ext cx="2176272" cy="1451829"/>
          </a:xfrm>
          <a:custGeom>
            <a:avLst/>
            <a:gdLst>
              <a:gd name="connsiteX0" fmla="*/ 0 w 2176272"/>
              <a:gd name="connsiteY0" fmla="*/ 1437254 h 1451829"/>
              <a:gd name="connsiteX1" fmla="*/ 530352 w 2176272"/>
              <a:gd name="connsiteY1" fmla="*/ 1446398 h 1451829"/>
              <a:gd name="connsiteX2" fmla="*/ 658368 w 2176272"/>
              <a:gd name="connsiteY2" fmla="*/ 1364102 h 1451829"/>
              <a:gd name="connsiteX3" fmla="*/ 676656 w 2176272"/>
              <a:gd name="connsiteY3" fmla="*/ 1318382 h 1451829"/>
              <a:gd name="connsiteX4" fmla="*/ 795528 w 2176272"/>
              <a:gd name="connsiteY4" fmla="*/ 724022 h 1451829"/>
              <a:gd name="connsiteX5" fmla="*/ 850392 w 2176272"/>
              <a:gd name="connsiteY5" fmla="*/ 413126 h 1451829"/>
              <a:gd name="connsiteX6" fmla="*/ 923544 w 2176272"/>
              <a:gd name="connsiteY6" fmla="*/ 111374 h 1451829"/>
              <a:gd name="connsiteX7" fmla="*/ 1014984 w 2176272"/>
              <a:gd name="connsiteY7" fmla="*/ 1646 h 1451829"/>
              <a:gd name="connsiteX8" fmla="*/ 1051560 w 2176272"/>
              <a:gd name="connsiteY8" fmla="*/ 47366 h 1451829"/>
              <a:gd name="connsiteX9" fmla="*/ 1042416 w 2176272"/>
              <a:gd name="connsiteY9" fmla="*/ 74798 h 1451829"/>
              <a:gd name="connsiteX10" fmla="*/ 1042416 w 2176272"/>
              <a:gd name="connsiteY10" fmla="*/ 202814 h 1451829"/>
              <a:gd name="connsiteX11" fmla="*/ 1051560 w 2176272"/>
              <a:gd name="connsiteY11" fmla="*/ 358262 h 1451829"/>
              <a:gd name="connsiteX12" fmla="*/ 1051560 w 2176272"/>
              <a:gd name="connsiteY12" fmla="*/ 614294 h 1451829"/>
              <a:gd name="connsiteX13" fmla="*/ 1097280 w 2176272"/>
              <a:gd name="connsiteY13" fmla="*/ 897758 h 1451829"/>
              <a:gd name="connsiteX14" fmla="*/ 1170432 w 2176272"/>
              <a:gd name="connsiteY14" fmla="*/ 1117214 h 1451829"/>
              <a:gd name="connsiteX15" fmla="*/ 1261872 w 2176272"/>
              <a:gd name="connsiteY15" fmla="*/ 1226942 h 1451829"/>
              <a:gd name="connsiteX16" fmla="*/ 1472184 w 2176272"/>
              <a:gd name="connsiteY16" fmla="*/ 1354958 h 1451829"/>
              <a:gd name="connsiteX17" fmla="*/ 1865376 w 2176272"/>
              <a:gd name="connsiteY17" fmla="*/ 1382390 h 1451829"/>
              <a:gd name="connsiteX18" fmla="*/ 2176272 w 2176272"/>
              <a:gd name="connsiteY18" fmla="*/ 1373246 h 145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6272" h="1451829">
                <a:moveTo>
                  <a:pt x="0" y="1437254"/>
                </a:moveTo>
                <a:cubicBezTo>
                  <a:pt x="210312" y="1447922"/>
                  <a:pt x="420624" y="1458590"/>
                  <a:pt x="530352" y="1446398"/>
                </a:cubicBezTo>
                <a:cubicBezTo>
                  <a:pt x="640080" y="1434206"/>
                  <a:pt x="633984" y="1385438"/>
                  <a:pt x="658368" y="1364102"/>
                </a:cubicBezTo>
                <a:cubicBezTo>
                  <a:pt x="682752" y="1342766"/>
                  <a:pt x="653796" y="1425062"/>
                  <a:pt x="676656" y="1318382"/>
                </a:cubicBezTo>
                <a:cubicBezTo>
                  <a:pt x="699516" y="1211702"/>
                  <a:pt x="766572" y="874898"/>
                  <a:pt x="795528" y="724022"/>
                </a:cubicBezTo>
                <a:cubicBezTo>
                  <a:pt x="824484" y="573146"/>
                  <a:pt x="829056" y="515234"/>
                  <a:pt x="850392" y="413126"/>
                </a:cubicBezTo>
                <a:cubicBezTo>
                  <a:pt x="871728" y="311018"/>
                  <a:pt x="896112" y="179954"/>
                  <a:pt x="923544" y="111374"/>
                </a:cubicBezTo>
                <a:cubicBezTo>
                  <a:pt x="950976" y="42794"/>
                  <a:pt x="993648" y="12314"/>
                  <a:pt x="1014984" y="1646"/>
                </a:cubicBezTo>
                <a:cubicBezTo>
                  <a:pt x="1036320" y="-9022"/>
                  <a:pt x="1046988" y="35174"/>
                  <a:pt x="1051560" y="47366"/>
                </a:cubicBezTo>
                <a:cubicBezTo>
                  <a:pt x="1056132" y="59558"/>
                  <a:pt x="1043940" y="48890"/>
                  <a:pt x="1042416" y="74798"/>
                </a:cubicBezTo>
                <a:cubicBezTo>
                  <a:pt x="1040892" y="100706"/>
                  <a:pt x="1040892" y="155570"/>
                  <a:pt x="1042416" y="202814"/>
                </a:cubicBezTo>
                <a:cubicBezTo>
                  <a:pt x="1043940" y="250058"/>
                  <a:pt x="1050036" y="289682"/>
                  <a:pt x="1051560" y="358262"/>
                </a:cubicBezTo>
                <a:cubicBezTo>
                  <a:pt x="1053084" y="426842"/>
                  <a:pt x="1043940" y="524378"/>
                  <a:pt x="1051560" y="614294"/>
                </a:cubicBezTo>
                <a:cubicBezTo>
                  <a:pt x="1059180" y="704210"/>
                  <a:pt x="1077468" y="813938"/>
                  <a:pt x="1097280" y="897758"/>
                </a:cubicBezTo>
                <a:cubicBezTo>
                  <a:pt x="1117092" y="981578"/>
                  <a:pt x="1143000" y="1062350"/>
                  <a:pt x="1170432" y="1117214"/>
                </a:cubicBezTo>
                <a:cubicBezTo>
                  <a:pt x="1197864" y="1172078"/>
                  <a:pt x="1211580" y="1187318"/>
                  <a:pt x="1261872" y="1226942"/>
                </a:cubicBezTo>
                <a:cubicBezTo>
                  <a:pt x="1312164" y="1266566"/>
                  <a:pt x="1371600" y="1329050"/>
                  <a:pt x="1472184" y="1354958"/>
                </a:cubicBezTo>
                <a:cubicBezTo>
                  <a:pt x="1572768" y="1380866"/>
                  <a:pt x="1748028" y="1379342"/>
                  <a:pt x="1865376" y="1382390"/>
                </a:cubicBezTo>
                <a:cubicBezTo>
                  <a:pt x="1982724" y="1385438"/>
                  <a:pt x="2079498" y="1379342"/>
                  <a:pt x="2176272" y="1373246"/>
                </a:cubicBezTo>
              </a:path>
            </a:pathLst>
          </a:custGeom>
          <a:noFill/>
          <a:ln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26CA90D-DE37-0701-AFD4-4616E3E3B1C9}"/>
              </a:ext>
            </a:extLst>
          </p:cNvPr>
          <p:cNvSpPr/>
          <p:nvPr/>
        </p:nvSpPr>
        <p:spPr>
          <a:xfrm>
            <a:off x="5667496" y="3712314"/>
            <a:ext cx="2249424" cy="818811"/>
          </a:xfrm>
          <a:custGeom>
            <a:avLst/>
            <a:gdLst>
              <a:gd name="connsiteX0" fmla="*/ 0 w 2249424"/>
              <a:gd name="connsiteY0" fmla="*/ 805243 h 818811"/>
              <a:gd name="connsiteX1" fmla="*/ 484632 w 2249424"/>
              <a:gd name="connsiteY1" fmla="*/ 814387 h 818811"/>
              <a:gd name="connsiteX2" fmla="*/ 731520 w 2249424"/>
              <a:gd name="connsiteY2" fmla="*/ 814387 h 818811"/>
              <a:gd name="connsiteX3" fmla="*/ 877824 w 2249424"/>
              <a:gd name="connsiteY3" fmla="*/ 759523 h 818811"/>
              <a:gd name="connsiteX4" fmla="*/ 1078992 w 2249424"/>
              <a:gd name="connsiteY4" fmla="*/ 457771 h 818811"/>
              <a:gd name="connsiteX5" fmla="*/ 1152144 w 2249424"/>
              <a:gd name="connsiteY5" fmla="*/ 174307 h 818811"/>
              <a:gd name="connsiteX6" fmla="*/ 1243584 w 2249424"/>
              <a:gd name="connsiteY6" fmla="*/ 46291 h 818811"/>
              <a:gd name="connsiteX7" fmla="*/ 1463040 w 2249424"/>
              <a:gd name="connsiteY7" fmla="*/ 9715 h 818811"/>
              <a:gd name="connsiteX8" fmla="*/ 1618488 w 2249424"/>
              <a:gd name="connsiteY8" fmla="*/ 210883 h 818811"/>
              <a:gd name="connsiteX9" fmla="*/ 1709928 w 2249424"/>
              <a:gd name="connsiteY9" fmla="*/ 476059 h 818811"/>
              <a:gd name="connsiteX10" fmla="*/ 1847088 w 2249424"/>
              <a:gd name="connsiteY10" fmla="*/ 649795 h 818811"/>
              <a:gd name="connsiteX11" fmla="*/ 1984248 w 2249424"/>
              <a:gd name="connsiteY11" fmla="*/ 713803 h 818811"/>
              <a:gd name="connsiteX12" fmla="*/ 2249424 w 2249424"/>
              <a:gd name="connsiteY12" fmla="*/ 722947 h 81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9424" h="818811">
                <a:moveTo>
                  <a:pt x="0" y="805243"/>
                </a:moveTo>
                <a:lnTo>
                  <a:pt x="484632" y="814387"/>
                </a:lnTo>
                <a:cubicBezTo>
                  <a:pt x="606552" y="815911"/>
                  <a:pt x="665988" y="823531"/>
                  <a:pt x="731520" y="814387"/>
                </a:cubicBezTo>
                <a:cubicBezTo>
                  <a:pt x="797052" y="805243"/>
                  <a:pt x="819912" y="818959"/>
                  <a:pt x="877824" y="759523"/>
                </a:cubicBezTo>
                <a:cubicBezTo>
                  <a:pt x="935736" y="700087"/>
                  <a:pt x="1033272" y="555307"/>
                  <a:pt x="1078992" y="457771"/>
                </a:cubicBezTo>
                <a:cubicBezTo>
                  <a:pt x="1124712" y="360235"/>
                  <a:pt x="1124712" y="242887"/>
                  <a:pt x="1152144" y="174307"/>
                </a:cubicBezTo>
                <a:cubicBezTo>
                  <a:pt x="1179576" y="105727"/>
                  <a:pt x="1191768" y="73723"/>
                  <a:pt x="1243584" y="46291"/>
                </a:cubicBezTo>
                <a:cubicBezTo>
                  <a:pt x="1295400" y="18859"/>
                  <a:pt x="1400556" y="-17717"/>
                  <a:pt x="1463040" y="9715"/>
                </a:cubicBezTo>
                <a:cubicBezTo>
                  <a:pt x="1525524" y="37147"/>
                  <a:pt x="1577340" y="133159"/>
                  <a:pt x="1618488" y="210883"/>
                </a:cubicBezTo>
                <a:cubicBezTo>
                  <a:pt x="1659636" y="288607"/>
                  <a:pt x="1671828" y="402907"/>
                  <a:pt x="1709928" y="476059"/>
                </a:cubicBezTo>
                <a:cubicBezTo>
                  <a:pt x="1748028" y="549211"/>
                  <a:pt x="1801368" y="610171"/>
                  <a:pt x="1847088" y="649795"/>
                </a:cubicBezTo>
                <a:cubicBezTo>
                  <a:pt x="1892808" y="689419"/>
                  <a:pt x="1917192" y="701611"/>
                  <a:pt x="1984248" y="713803"/>
                </a:cubicBezTo>
                <a:cubicBezTo>
                  <a:pt x="2051304" y="725995"/>
                  <a:pt x="2150364" y="724471"/>
                  <a:pt x="2249424" y="72294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66A7DF2-FC98-484C-C6CB-83B7898525FC}"/>
              </a:ext>
            </a:extLst>
          </p:cNvPr>
          <p:cNvSpPr txBox="1"/>
          <p:nvPr/>
        </p:nvSpPr>
        <p:spPr>
          <a:xfrm>
            <a:off x="3631407" y="2357963"/>
            <a:ext cx="147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err="1">
                <a:solidFill>
                  <a:srgbClr val="006600"/>
                </a:solidFill>
              </a:rPr>
              <a:t>G</a:t>
            </a:r>
            <a:r>
              <a:rPr lang="en-US" sz="1800" baseline="-25000" dirty="0" err="1">
                <a:solidFill>
                  <a:srgbClr val="006600"/>
                </a:solidFill>
              </a:rPr>
              <a:t>Na</a:t>
            </a:r>
            <a:r>
              <a:rPr lang="en-US" sz="1800" dirty="0">
                <a:solidFill>
                  <a:srgbClr val="006600"/>
                </a:solidFill>
              </a:rPr>
              <a:t> is the green curve</a:t>
            </a:r>
            <a:endParaRPr lang="en-US" sz="1800" i="1" dirty="0">
              <a:solidFill>
                <a:srgbClr val="006600"/>
              </a:solidFill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280C39D-6235-98C9-F54E-F3A79995AAA8}"/>
              </a:ext>
            </a:extLst>
          </p:cNvPr>
          <p:cNvCxnSpPr>
            <a:cxnSpLocks/>
          </p:cNvCxnSpPr>
          <p:nvPr/>
        </p:nvCxnSpPr>
        <p:spPr>
          <a:xfrm>
            <a:off x="4048093" y="3036988"/>
            <a:ext cx="2405259" cy="339356"/>
          </a:xfrm>
          <a:prstGeom prst="straightConnector1">
            <a:avLst/>
          </a:prstGeom>
          <a:ln w="28575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E4245E4E-3812-6FE0-1667-A259EB784827}"/>
              </a:ext>
            </a:extLst>
          </p:cNvPr>
          <p:cNvSpPr txBox="1"/>
          <p:nvPr/>
        </p:nvSpPr>
        <p:spPr>
          <a:xfrm>
            <a:off x="7239268" y="2526248"/>
            <a:ext cx="147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accent2"/>
                </a:solidFill>
              </a:rPr>
              <a:t>G</a:t>
            </a:r>
            <a:r>
              <a:rPr lang="en-US" sz="1800" baseline="-25000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is the blue curve</a:t>
            </a:r>
            <a:endParaRPr lang="en-US" sz="1800" i="1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705B95-C052-4CD7-8509-E1C6D12B21C0}"/>
              </a:ext>
            </a:extLst>
          </p:cNvPr>
          <p:cNvSpPr txBox="1"/>
          <p:nvPr/>
        </p:nvSpPr>
        <p:spPr>
          <a:xfrm>
            <a:off x="283778" y="5491566"/>
            <a:ext cx="4459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30000" dirty="0" err="1"/>
              <a:t>N</a:t>
            </a:r>
            <a:r>
              <a:rPr lang="en-US" sz="2000" baseline="-25000" dirty="0" err="1"/>
              <a:t>Na</a:t>
            </a:r>
            <a:r>
              <a:rPr lang="en-US" sz="2000" dirty="0"/>
              <a:t>=+54mV; </a:t>
            </a:r>
            <a:r>
              <a:rPr lang="en-US" sz="2000" i="1" dirty="0"/>
              <a:t>V</a:t>
            </a:r>
            <a:r>
              <a:rPr lang="en-US" sz="2000" baseline="30000" dirty="0"/>
              <a:t>N</a:t>
            </a:r>
            <a:r>
              <a:rPr lang="en-US" sz="2000" baseline="-25000" dirty="0"/>
              <a:t>K</a:t>
            </a:r>
            <a:r>
              <a:rPr lang="en-US" sz="2000" dirty="0"/>
              <a:t>=-90mV; </a:t>
            </a:r>
            <a:r>
              <a:rPr lang="en-US" sz="2000" i="1" dirty="0" err="1"/>
              <a:t>V</a:t>
            </a:r>
            <a:r>
              <a:rPr lang="en-US" sz="2000" baseline="30000" dirty="0" err="1"/>
              <a:t>N</a:t>
            </a:r>
            <a:r>
              <a:rPr lang="en-US" sz="2000" baseline="-25000" dirty="0" err="1"/>
              <a:t>Cl</a:t>
            </a:r>
            <a:r>
              <a:rPr lang="en-US" sz="2000" dirty="0"/>
              <a:t>=-70mV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D305678-974F-43EA-84BE-909B5C0287FE}"/>
              </a:ext>
            </a:extLst>
          </p:cNvPr>
          <p:cNvCxnSpPr/>
          <p:nvPr/>
        </p:nvCxnSpPr>
        <p:spPr>
          <a:xfrm flipH="1">
            <a:off x="6884890" y="2904709"/>
            <a:ext cx="618067" cy="228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47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80" grpId="0" animBg="1"/>
      <p:bldP spid="81" grpId="0" animBg="1"/>
      <p:bldP spid="82" grpId="0"/>
      <p:bldP spid="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How do we get those shapes?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33" y="1191437"/>
            <a:ext cx="5371255" cy="4916755"/>
          </a:xfrm>
        </p:spPr>
        <p:txBody>
          <a:bodyPr/>
          <a:lstStyle/>
          <a:p>
            <a:r>
              <a:rPr lang="en-US" sz="2400" dirty="0"/>
              <a:t>Now we know what shapes we want for </a:t>
            </a:r>
            <a:r>
              <a:rPr lang="en-US" sz="2400" i="1" dirty="0" err="1"/>
              <a:t>G</a:t>
            </a:r>
            <a:r>
              <a:rPr lang="en-US" sz="2400" baseline="-25000" dirty="0" err="1"/>
              <a:t>Na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baseline="-25000" dirty="0"/>
              <a:t>K</a:t>
            </a:r>
            <a:r>
              <a:rPr lang="en-US" sz="2400" dirty="0"/>
              <a:t>; how do we get them?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400" dirty="0"/>
              <a:t>The </a:t>
            </a:r>
            <a:r>
              <a:rPr lang="en-US" sz="2400" i="1" dirty="0" err="1"/>
              <a:t>Hodgkins</a:t>
            </a:r>
            <a:r>
              <a:rPr lang="en-US" sz="2400" i="1" dirty="0"/>
              <a:t>-Huxley</a:t>
            </a:r>
            <a:r>
              <a:rPr lang="en-US" sz="2400" dirty="0"/>
              <a:t> model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Differential equations for the blue and green curves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Basic idea is </a:t>
            </a:r>
            <a:r>
              <a:rPr lang="en-US" sz="2000" i="1" dirty="0"/>
              <a:t>voltage-sensitive </a:t>
            </a:r>
            <a:r>
              <a:rPr lang="en-US" sz="2000" dirty="0"/>
              <a:t>ion-channel </a:t>
            </a:r>
            <a:r>
              <a:rPr lang="en-US" sz="2000" dirty="0" err="1"/>
              <a:t>turnon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contains an increasing function of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; fast positive feedback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000" dirty="0"/>
              <a:t> rising spike with a </a:t>
            </a:r>
            <a:r>
              <a:rPr lang="en-US" sz="2000" dirty="0" err="1"/>
              <a:t>turnon</a:t>
            </a:r>
            <a:r>
              <a:rPr lang="en-US" sz="2000" dirty="0"/>
              <a:t> threshold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Slow negative-feedback mechanism shuts the spike off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Exercise – can you explain the refractory period?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45464AD-2E73-EA7E-436F-3E27A2B209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957" y="2692417"/>
            <a:ext cx="2497394" cy="2466561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98728E9-CF82-BC3B-DD71-07239F6FAE6C}"/>
              </a:ext>
            </a:extLst>
          </p:cNvPr>
          <p:cNvCxnSpPr>
            <a:cxnSpLocks/>
          </p:cNvCxnSpPr>
          <p:nvPr/>
        </p:nvCxnSpPr>
        <p:spPr>
          <a:xfrm flipH="1">
            <a:off x="7179182" y="3004294"/>
            <a:ext cx="416910" cy="60197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B53F425-2A4F-D1A3-27BA-B567993D7868}"/>
              </a:ext>
            </a:extLst>
          </p:cNvPr>
          <p:cNvSpPr/>
          <p:nvPr/>
        </p:nvSpPr>
        <p:spPr>
          <a:xfrm>
            <a:off x="5650574" y="3073885"/>
            <a:ext cx="2176272" cy="1451829"/>
          </a:xfrm>
          <a:custGeom>
            <a:avLst/>
            <a:gdLst>
              <a:gd name="connsiteX0" fmla="*/ 0 w 2176272"/>
              <a:gd name="connsiteY0" fmla="*/ 1437254 h 1451829"/>
              <a:gd name="connsiteX1" fmla="*/ 530352 w 2176272"/>
              <a:gd name="connsiteY1" fmla="*/ 1446398 h 1451829"/>
              <a:gd name="connsiteX2" fmla="*/ 658368 w 2176272"/>
              <a:gd name="connsiteY2" fmla="*/ 1364102 h 1451829"/>
              <a:gd name="connsiteX3" fmla="*/ 676656 w 2176272"/>
              <a:gd name="connsiteY3" fmla="*/ 1318382 h 1451829"/>
              <a:gd name="connsiteX4" fmla="*/ 795528 w 2176272"/>
              <a:gd name="connsiteY4" fmla="*/ 724022 h 1451829"/>
              <a:gd name="connsiteX5" fmla="*/ 850392 w 2176272"/>
              <a:gd name="connsiteY5" fmla="*/ 413126 h 1451829"/>
              <a:gd name="connsiteX6" fmla="*/ 923544 w 2176272"/>
              <a:gd name="connsiteY6" fmla="*/ 111374 h 1451829"/>
              <a:gd name="connsiteX7" fmla="*/ 1014984 w 2176272"/>
              <a:gd name="connsiteY7" fmla="*/ 1646 h 1451829"/>
              <a:gd name="connsiteX8" fmla="*/ 1051560 w 2176272"/>
              <a:gd name="connsiteY8" fmla="*/ 47366 h 1451829"/>
              <a:gd name="connsiteX9" fmla="*/ 1042416 w 2176272"/>
              <a:gd name="connsiteY9" fmla="*/ 74798 h 1451829"/>
              <a:gd name="connsiteX10" fmla="*/ 1042416 w 2176272"/>
              <a:gd name="connsiteY10" fmla="*/ 202814 h 1451829"/>
              <a:gd name="connsiteX11" fmla="*/ 1051560 w 2176272"/>
              <a:gd name="connsiteY11" fmla="*/ 358262 h 1451829"/>
              <a:gd name="connsiteX12" fmla="*/ 1051560 w 2176272"/>
              <a:gd name="connsiteY12" fmla="*/ 614294 h 1451829"/>
              <a:gd name="connsiteX13" fmla="*/ 1097280 w 2176272"/>
              <a:gd name="connsiteY13" fmla="*/ 897758 h 1451829"/>
              <a:gd name="connsiteX14" fmla="*/ 1170432 w 2176272"/>
              <a:gd name="connsiteY14" fmla="*/ 1117214 h 1451829"/>
              <a:gd name="connsiteX15" fmla="*/ 1261872 w 2176272"/>
              <a:gd name="connsiteY15" fmla="*/ 1226942 h 1451829"/>
              <a:gd name="connsiteX16" fmla="*/ 1472184 w 2176272"/>
              <a:gd name="connsiteY16" fmla="*/ 1354958 h 1451829"/>
              <a:gd name="connsiteX17" fmla="*/ 1865376 w 2176272"/>
              <a:gd name="connsiteY17" fmla="*/ 1382390 h 1451829"/>
              <a:gd name="connsiteX18" fmla="*/ 2176272 w 2176272"/>
              <a:gd name="connsiteY18" fmla="*/ 1373246 h 145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6272" h="1451829">
                <a:moveTo>
                  <a:pt x="0" y="1437254"/>
                </a:moveTo>
                <a:cubicBezTo>
                  <a:pt x="210312" y="1447922"/>
                  <a:pt x="420624" y="1458590"/>
                  <a:pt x="530352" y="1446398"/>
                </a:cubicBezTo>
                <a:cubicBezTo>
                  <a:pt x="640080" y="1434206"/>
                  <a:pt x="633984" y="1385438"/>
                  <a:pt x="658368" y="1364102"/>
                </a:cubicBezTo>
                <a:cubicBezTo>
                  <a:pt x="682752" y="1342766"/>
                  <a:pt x="653796" y="1425062"/>
                  <a:pt x="676656" y="1318382"/>
                </a:cubicBezTo>
                <a:cubicBezTo>
                  <a:pt x="699516" y="1211702"/>
                  <a:pt x="766572" y="874898"/>
                  <a:pt x="795528" y="724022"/>
                </a:cubicBezTo>
                <a:cubicBezTo>
                  <a:pt x="824484" y="573146"/>
                  <a:pt x="829056" y="515234"/>
                  <a:pt x="850392" y="413126"/>
                </a:cubicBezTo>
                <a:cubicBezTo>
                  <a:pt x="871728" y="311018"/>
                  <a:pt x="896112" y="179954"/>
                  <a:pt x="923544" y="111374"/>
                </a:cubicBezTo>
                <a:cubicBezTo>
                  <a:pt x="950976" y="42794"/>
                  <a:pt x="993648" y="12314"/>
                  <a:pt x="1014984" y="1646"/>
                </a:cubicBezTo>
                <a:cubicBezTo>
                  <a:pt x="1036320" y="-9022"/>
                  <a:pt x="1046988" y="35174"/>
                  <a:pt x="1051560" y="47366"/>
                </a:cubicBezTo>
                <a:cubicBezTo>
                  <a:pt x="1056132" y="59558"/>
                  <a:pt x="1043940" y="48890"/>
                  <a:pt x="1042416" y="74798"/>
                </a:cubicBezTo>
                <a:cubicBezTo>
                  <a:pt x="1040892" y="100706"/>
                  <a:pt x="1040892" y="155570"/>
                  <a:pt x="1042416" y="202814"/>
                </a:cubicBezTo>
                <a:cubicBezTo>
                  <a:pt x="1043940" y="250058"/>
                  <a:pt x="1050036" y="289682"/>
                  <a:pt x="1051560" y="358262"/>
                </a:cubicBezTo>
                <a:cubicBezTo>
                  <a:pt x="1053084" y="426842"/>
                  <a:pt x="1043940" y="524378"/>
                  <a:pt x="1051560" y="614294"/>
                </a:cubicBezTo>
                <a:cubicBezTo>
                  <a:pt x="1059180" y="704210"/>
                  <a:pt x="1077468" y="813938"/>
                  <a:pt x="1097280" y="897758"/>
                </a:cubicBezTo>
                <a:cubicBezTo>
                  <a:pt x="1117092" y="981578"/>
                  <a:pt x="1143000" y="1062350"/>
                  <a:pt x="1170432" y="1117214"/>
                </a:cubicBezTo>
                <a:cubicBezTo>
                  <a:pt x="1197864" y="1172078"/>
                  <a:pt x="1211580" y="1187318"/>
                  <a:pt x="1261872" y="1226942"/>
                </a:cubicBezTo>
                <a:cubicBezTo>
                  <a:pt x="1312164" y="1266566"/>
                  <a:pt x="1371600" y="1329050"/>
                  <a:pt x="1472184" y="1354958"/>
                </a:cubicBezTo>
                <a:cubicBezTo>
                  <a:pt x="1572768" y="1380866"/>
                  <a:pt x="1748028" y="1379342"/>
                  <a:pt x="1865376" y="1382390"/>
                </a:cubicBezTo>
                <a:cubicBezTo>
                  <a:pt x="1982724" y="1385438"/>
                  <a:pt x="2079498" y="1379342"/>
                  <a:pt x="2176272" y="1373246"/>
                </a:cubicBezTo>
              </a:path>
            </a:pathLst>
          </a:custGeom>
          <a:noFill/>
          <a:ln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6A1BF3-EE19-88CE-04D3-A418492F74CA}"/>
              </a:ext>
            </a:extLst>
          </p:cNvPr>
          <p:cNvSpPr/>
          <p:nvPr/>
        </p:nvSpPr>
        <p:spPr>
          <a:xfrm>
            <a:off x="5667496" y="3712314"/>
            <a:ext cx="2249424" cy="818811"/>
          </a:xfrm>
          <a:custGeom>
            <a:avLst/>
            <a:gdLst>
              <a:gd name="connsiteX0" fmla="*/ 0 w 2249424"/>
              <a:gd name="connsiteY0" fmla="*/ 805243 h 818811"/>
              <a:gd name="connsiteX1" fmla="*/ 484632 w 2249424"/>
              <a:gd name="connsiteY1" fmla="*/ 814387 h 818811"/>
              <a:gd name="connsiteX2" fmla="*/ 731520 w 2249424"/>
              <a:gd name="connsiteY2" fmla="*/ 814387 h 818811"/>
              <a:gd name="connsiteX3" fmla="*/ 877824 w 2249424"/>
              <a:gd name="connsiteY3" fmla="*/ 759523 h 818811"/>
              <a:gd name="connsiteX4" fmla="*/ 1078992 w 2249424"/>
              <a:gd name="connsiteY4" fmla="*/ 457771 h 818811"/>
              <a:gd name="connsiteX5" fmla="*/ 1152144 w 2249424"/>
              <a:gd name="connsiteY5" fmla="*/ 174307 h 818811"/>
              <a:gd name="connsiteX6" fmla="*/ 1243584 w 2249424"/>
              <a:gd name="connsiteY6" fmla="*/ 46291 h 818811"/>
              <a:gd name="connsiteX7" fmla="*/ 1463040 w 2249424"/>
              <a:gd name="connsiteY7" fmla="*/ 9715 h 818811"/>
              <a:gd name="connsiteX8" fmla="*/ 1618488 w 2249424"/>
              <a:gd name="connsiteY8" fmla="*/ 210883 h 818811"/>
              <a:gd name="connsiteX9" fmla="*/ 1709928 w 2249424"/>
              <a:gd name="connsiteY9" fmla="*/ 476059 h 818811"/>
              <a:gd name="connsiteX10" fmla="*/ 1847088 w 2249424"/>
              <a:gd name="connsiteY10" fmla="*/ 649795 h 818811"/>
              <a:gd name="connsiteX11" fmla="*/ 1984248 w 2249424"/>
              <a:gd name="connsiteY11" fmla="*/ 713803 h 818811"/>
              <a:gd name="connsiteX12" fmla="*/ 2249424 w 2249424"/>
              <a:gd name="connsiteY12" fmla="*/ 722947 h 81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9424" h="818811">
                <a:moveTo>
                  <a:pt x="0" y="805243"/>
                </a:moveTo>
                <a:lnTo>
                  <a:pt x="484632" y="814387"/>
                </a:lnTo>
                <a:cubicBezTo>
                  <a:pt x="606552" y="815911"/>
                  <a:pt x="665988" y="823531"/>
                  <a:pt x="731520" y="814387"/>
                </a:cubicBezTo>
                <a:cubicBezTo>
                  <a:pt x="797052" y="805243"/>
                  <a:pt x="819912" y="818959"/>
                  <a:pt x="877824" y="759523"/>
                </a:cubicBezTo>
                <a:cubicBezTo>
                  <a:pt x="935736" y="700087"/>
                  <a:pt x="1033272" y="555307"/>
                  <a:pt x="1078992" y="457771"/>
                </a:cubicBezTo>
                <a:cubicBezTo>
                  <a:pt x="1124712" y="360235"/>
                  <a:pt x="1124712" y="242887"/>
                  <a:pt x="1152144" y="174307"/>
                </a:cubicBezTo>
                <a:cubicBezTo>
                  <a:pt x="1179576" y="105727"/>
                  <a:pt x="1191768" y="73723"/>
                  <a:pt x="1243584" y="46291"/>
                </a:cubicBezTo>
                <a:cubicBezTo>
                  <a:pt x="1295400" y="18859"/>
                  <a:pt x="1400556" y="-17717"/>
                  <a:pt x="1463040" y="9715"/>
                </a:cubicBezTo>
                <a:cubicBezTo>
                  <a:pt x="1525524" y="37147"/>
                  <a:pt x="1577340" y="133159"/>
                  <a:pt x="1618488" y="210883"/>
                </a:cubicBezTo>
                <a:cubicBezTo>
                  <a:pt x="1659636" y="288607"/>
                  <a:pt x="1671828" y="402907"/>
                  <a:pt x="1709928" y="476059"/>
                </a:cubicBezTo>
                <a:cubicBezTo>
                  <a:pt x="1748028" y="549211"/>
                  <a:pt x="1801368" y="610171"/>
                  <a:pt x="1847088" y="649795"/>
                </a:cubicBezTo>
                <a:cubicBezTo>
                  <a:pt x="1892808" y="689419"/>
                  <a:pt x="1917192" y="701611"/>
                  <a:pt x="1984248" y="713803"/>
                </a:cubicBezTo>
                <a:cubicBezTo>
                  <a:pt x="2051304" y="725995"/>
                  <a:pt x="2150364" y="724471"/>
                  <a:pt x="2249424" y="72294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73E44A-FD1E-3BA4-A7BD-9C99BCC676FF}"/>
              </a:ext>
            </a:extLst>
          </p:cNvPr>
          <p:cNvSpPr txBox="1"/>
          <p:nvPr/>
        </p:nvSpPr>
        <p:spPr>
          <a:xfrm>
            <a:off x="5407652" y="1832448"/>
            <a:ext cx="147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err="1">
                <a:solidFill>
                  <a:srgbClr val="006600"/>
                </a:solidFill>
              </a:rPr>
              <a:t>G</a:t>
            </a:r>
            <a:r>
              <a:rPr lang="en-US" sz="1800" baseline="-25000" dirty="0" err="1">
                <a:solidFill>
                  <a:srgbClr val="006600"/>
                </a:solidFill>
              </a:rPr>
              <a:t>Na</a:t>
            </a:r>
            <a:r>
              <a:rPr lang="en-US" sz="1800" dirty="0">
                <a:solidFill>
                  <a:srgbClr val="006600"/>
                </a:solidFill>
              </a:rPr>
              <a:t> is the green curve</a:t>
            </a:r>
            <a:endParaRPr lang="en-US" sz="1800" i="1" dirty="0">
              <a:solidFill>
                <a:srgbClr val="00660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722769-A97B-0711-A4E2-F6F4C60D1C6D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6145527" y="2478779"/>
            <a:ext cx="307825" cy="897565"/>
          </a:xfrm>
          <a:prstGeom prst="straightConnector1">
            <a:avLst/>
          </a:prstGeom>
          <a:ln w="28575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1309A0E-4D76-B9B4-A355-38EC99C333FC}"/>
              </a:ext>
            </a:extLst>
          </p:cNvPr>
          <p:cNvSpPr txBox="1"/>
          <p:nvPr/>
        </p:nvSpPr>
        <p:spPr>
          <a:xfrm>
            <a:off x="7239268" y="2526248"/>
            <a:ext cx="147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accent2"/>
                </a:solidFill>
              </a:rPr>
              <a:t>G</a:t>
            </a:r>
            <a:r>
              <a:rPr lang="en-US" sz="1800" baseline="-25000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is the blue curve</a:t>
            </a:r>
            <a:endParaRPr lang="en-US" sz="18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89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E1620-F620-4598-9CBA-EF9E794E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7" y="304800"/>
            <a:ext cx="8229600" cy="1143000"/>
          </a:xfrm>
        </p:spPr>
        <p:txBody>
          <a:bodyPr/>
          <a:lstStyle/>
          <a:p>
            <a:r>
              <a:rPr lang="en-US" dirty="0"/>
              <a:t>It’s nice that APs are short &amp; sweet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89867-0EAA-4765-821C-AD238A04A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2323"/>
            <a:ext cx="7772400" cy="4902209"/>
          </a:xfrm>
        </p:spPr>
        <p:txBody>
          <a:bodyPr/>
          <a:lstStyle/>
          <a:p>
            <a:r>
              <a:rPr lang="en-US" dirty="0"/>
              <a:t>Neurons are fast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Change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and/or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 → near instant change in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  <a:p>
            <a:r>
              <a:rPr lang="en-US" dirty="0"/>
              <a:t>But…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march to a new steady state starts instantly too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changes in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and/or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 lasted long enough, the internal [</a:t>
            </a:r>
            <a:r>
              <a:rPr lang="en-US" i="1" dirty="0"/>
              <a:t>Na</a:t>
            </a:r>
            <a:r>
              <a:rPr lang="en-US" dirty="0"/>
              <a:t>], [</a:t>
            </a:r>
            <a:r>
              <a:rPr lang="en-US" i="1" dirty="0"/>
              <a:t>K</a:t>
            </a:r>
            <a:r>
              <a:rPr lang="en-US" dirty="0"/>
              <a:t>] and [</a:t>
            </a:r>
            <a:r>
              <a:rPr lang="en-US" i="1" dirty="0"/>
              <a:t>Cl</a:t>
            </a:r>
            <a:r>
              <a:rPr lang="en-US" dirty="0"/>
              <a:t>] would change</a:t>
            </a:r>
          </a:p>
          <a:p>
            <a:r>
              <a:rPr lang="en-US" dirty="0"/>
              <a:t>Any consequences of that?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neuron would function differently at the next spike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it doesn’t happen; we saw that neurons return to baseline quite quickly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There’s a good reason why action-potential spikes are short and sweet!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577A8-9C24-4DF6-B1F2-27548C4F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232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203DD-2B0B-40ED-B73C-645F3BCF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APs travel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1A68C-C52E-49A1-B0EB-312C3901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D479AF-2745-46E2-8A08-C825DE0DD0CD}"/>
              </a:ext>
            </a:extLst>
          </p:cNvPr>
          <p:cNvCxnSpPr/>
          <p:nvPr/>
        </p:nvCxnSpPr>
        <p:spPr>
          <a:xfrm>
            <a:off x="3683259" y="5790676"/>
            <a:ext cx="223113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FF66D4-B0CB-4981-875D-FCE7D384FA80}"/>
              </a:ext>
            </a:extLst>
          </p:cNvPr>
          <p:cNvCxnSpPr/>
          <p:nvPr/>
        </p:nvCxnSpPr>
        <p:spPr>
          <a:xfrm flipV="1">
            <a:off x="3683259" y="3650980"/>
            <a:ext cx="0" cy="21396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4B16B2-3CB3-4DA2-BC34-5E75376D4CE8}"/>
              </a:ext>
            </a:extLst>
          </p:cNvPr>
          <p:cNvSpPr txBox="1"/>
          <p:nvPr/>
        </p:nvSpPr>
        <p:spPr>
          <a:xfrm>
            <a:off x="4597446" y="5898491"/>
            <a:ext cx="60375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Time(</a:t>
            </a:r>
            <a:r>
              <a:rPr lang="en-US" sz="1200" dirty="0" err="1"/>
              <a:t>ms</a:t>
            </a:r>
            <a:r>
              <a:rPr lang="en-US" sz="1200" dirty="0"/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AC361A-94B2-4CF4-A385-3CA0831FD5FB}"/>
              </a:ext>
            </a:extLst>
          </p:cNvPr>
          <p:cNvSpPr txBox="1"/>
          <p:nvPr/>
        </p:nvSpPr>
        <p:spPr>
          <a:xfrm>
            <a:off x="3901227" y="575977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E413A-C7B1-4C03-BEE4-6CBEA68C1206}"/>
              </a:ext>
            </a:extLst>
          </p:cNvPr>
          <p:cNvSpPr txBox="1"/>
          <p:nvPr/>
        </p:nvSpPr>
        <p:spPr>
          <a:xfrm>
            <a:off x="4250329" y="575977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C41477-C479-48FC-A307-1801224E50D0}"/>
              </a:ext>
            </a:extLst>
          </p:cNvPr>
          <p:cNvSpPr txBox="1"/>
          <p:nvPr/>
        </p:nvSpPr>
        <p:spPr>
          <a:xfrm>
            <a:off x="4574622" y="575977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168CC8-F040-4619-8A9A-740EC75DEC09}"/>
              </a:ext>
            </a:extLst>
          </p:cNvPr>
          <p:cNvSpPr txBox="1"/>
          <p:nvPr/>
        </p:nvSpPr>
        <p:spPr>
          <a:xfrm>
            <a:off x="4946762" y="575977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7CAC21-32CE-4C27-A410-838157F1F555}"/>
              </a:ext>
            </a:extLst>
          </p:cNvPr>
          <p:cNvSpPr txBox="1"/>
          <p:nvPr/>
        </p:nvSpPr>
        <p:spPr>
          <a:xfrm>
            <a:off x="5297637" y="575977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CECE7-DE57-497F-A923-BBF2A49D0384}"/>
              </a:ext>
            </a:extLst>
          </p:cNvPr>
          <p:cNvSpPr txBox="1"/>
          <p:nvPr/>
        </p:nvSpPr>
        <p:spPr>
          <a:xfrm>
            <a:off x="5632562" y="575977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AB2942-901C-4837-9650-807CB546D486}"/>
              </a:ext>
            </a:extLst>
          </p:cNvPr>
          <p:cNvSpPr txBox="1"/>
          <p:nvPr/>
        </p:nvSpPr>
        <p:spPr>
          <a:xfrm rot="16200000">
            <a:off x="3149646" y="4461322"/>
            <a:ext cx="64921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baseline="-25000" dirty="0" err="1"/>
              <a:t>mem</a:t>
            </a:r>
            <a:r>
              <a:rPr lang="en-US" sz="1200" dirty="0"/>
              <a:t>(mV)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F44EA8-AE98-4B91-A8DA-8837857C3258}"/>
              </a:ext>
            </a:extLst>
          </p:cNvPr>
          <p:cNvSpPr txBox="1"/>
          <p:nvPr/>
        </p:nvSpPr>
        <p:spPr>
          <a:xfrm>
            <a:off x="3467065" y="4933974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-55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E496CB-8BA9-4A44-AA7D-5FBF37B2DA93}"/>
              </a:ext>
            </a:extLst>
          </p:cNvPr>
          <p:cNvSpPr txBox="1"/>
          <p:nvPr/>
        </p:nvSpPr>
        <p:spPr>
          <a:xfrm>
            <a:off x="3477697" y="5135993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-70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FF693E-0AF5-434B-8E62-CFB3AFBCB543}"/>
              </a:ext>
            </a:extLst>
          </p:cNvPr>
          <p:cNvSpPr txBox="1"/>
          <p:nvPr/>
        </p:nvSpPr>
        <p:spPr>
          <a:xfrm>
            <a:off x="3568074" y="4418295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6DF768-9970-4B1B-B9CC-698BAF56E50E}"/>
              </a:ext>
            </a:extLst>
          </p:cNvPr>
          <p:cNvSpPr txBox="1"/>
          <p:nvPr/>
        </p:nvSpPr>
        <p:spPr>
          <a:xfrm>
            <a:off x="3397953" y="3913249"/>
            <a:ext cx="2404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+40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09BF569-491A-41F1-A727-7F0E3FF9E997}"/>
              </a:ext>
            </a:extLst>
          </p:cNvPr>
          <p:cNvSpPr/>
          <p:nvPr/>
        </p:nvSpPr>
        <p:spPr>
          <a:xfrm>
            <a:off x="4348359" y="3994933"/>
            <a:ext cx="1380744" cy="1691988"/>
          </a:xfrm>
          <a:custGeom>
            <a:avLst/>
            <a:gdLst>
              <a:gd name="connsiteX0" fmla="*/ 0 w 1380744"/>
              <a:gd name="connsiteY0" fmla="*/ 1252775 h 1691988"/>
              <a:gd name="connsiteX1" fmla="*/ 109728 w 1380744"/>
              <a:gd name="connsiteY1" fmla="*/ 804719 h 1691988"/>
              <a:gd name="connsiteX2" fmla="*/ 228600 w 1380744"/>
              <a:gd name="connsiteY2" fmla="*/ 301799 h 1691988"/>
              <a:gd name="connsiteX3" fmla="*/ 301752 w 1380744"/>
              <a:gd name="connsiteY3" fmla="*/ 82343 h 1691988"/>
              <a:gd name="connsiteX4" fmla="*/ 365760 w 1380744"/>
              <a:gd name="connsiteY4" fmla="*/ 47 h 1691988"/>
              <a:gd name="connsiteX5" fmla="*/ 393192 w 1380744"/>
              <a:gd name="connsiteY5" fmla="*/ 73199 h 1691988"/>
              <a:gd name="connsiteX6" fmla="*/ 393192 w 1380744"/>
              <a:gd name="connsiteY6" fmla="*/ 237791 h 1691988"/>
              <a:gd name="connsiteX7" fmla="*/ 429768 w 1380744"/>
              <a:gd name="connsiteY7" fmla="*/ 603551 h 1691988"/>
              <a:gd name="connsiteX8" fmla="*/ 512064 w 1380744"/>
              <a:gd name="connsiteY8" fmla="*/ 1124759 h 1691988"/>
              <a:gd name="connsiteX9" fmla="*/ 548640 w 1380744"/>
              <a:gd name="connsiteY9" fmla="*/ 1307639 h 1691988"/>
              <a:gd name="connsiteX10" fmla="*/ 676656 w 1380744"/>
              <a:gd name="connsiteY10" fmla="*/ 1581959 h 1691988"/>
              <a:gd name="connsiteX11" fmla="*/ 777240 w 1380744"/>
              <a:gd name="connsiteY11" fmla="*/ 1682543 h 1691988"/>
              <a:gd name="connsiteX12" fmla="*/ 832104 w 1380744"/>
              <a:gd name="connsiteY12" fmla="*/ 1682543 h 1691988"/>
              <a:gd name="connsiteX13" fmla="*/ 896112 w 1380744"/>
              <a:gd name="connsiteY13" fmla="*/ 1636823 h 1691988"/>
              <a:gd name="connsiteX14" fmla="*/ 987552 w 1380744"/>
              <a:gd name="connsiteY14" fmla="*/ 1499663 h 1691988"/>
              <a:gd name="connsiteX15" fmla="*/ 1060704 w 1380744"/>
              <a:gd name="connsiteY15" fmla="*/ 1399079 h 1691988"/>
              <a:gd name="connsiteX16" fmla="*/ 1216152 w 1380744"/>
              <a:gd name="connsiteY16" fmla="*/ 1271063 h 1691988"/>
              <a:gd name="connsiteX17" fmla="*/ 1325880 w 1380744"/>
              <a:gd name="connsiteY17" fmla="*/ 1234487 h 1691988"/>
              <a:gd name="connsiteX18" fmla="*/ 1380744 w 1380744"/>
              <a:gd name="connsiteY18" fmla="*/ 1234487 h 169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744" h="1691988">
                <a:moveTo>
                  <a:pt x="0" y="1252775"/>
                </a:moveTo>
                <a:cubicBezTo>
                  <a:pt x="35814" y="1107995"/>
                  <a:pt x="71628" y="963215"/>
                  <a:pt x="109728" y="804719"/>
                </a:cubicBezTo>
                <a:cubicBezTo>
                  <a:pt x="147828" y="646223"/>
                  <a:pt x="196596" y="422195"/>
                  <a:pt x="228600" y="301799"/>
                </a:cubicBezTo>
                <a:cubicBezTo>
                  <a:pt x="260604" y="181403"/>
                  <a:pt x="278892" y="132635"/>
                  <a:pt x="301752" y="82343"/>
                </a:cubicBezTo>
                <a:cubicBezTo>
                  <a:pt x="324612" y="32051"/>
                  <a:pt x="350520" y="1571"/>
                  <a:pt x="365760" y="47"/>
                </a:cubicBezTo>
                <a:cubicBezTo>
                  <a:pt x="381000" y="-1477"/>
                  <a:pt x="388620" y="33575"/>
                  <a:pt x="393192" y="73199"/>
                </a:cubicBezTo>
                <a:cubicBezTo>
                  <a:pt x="397764" y="112823"/>
                  <a:pt x="387096" y="149399"/>
                  <a:pt x="393192" y="237791"/>
                </a:cubicBezTo>
                <a:cubicBezTo>
                  <a:pt x="399288" y="326183"/>
                  <a:pt x="409956" y="455723"/>
                  <a:pt x="429768" y="603551"/>
                </a:cubicBezTo>
                <a:cubicBezTo>
                  <a:pt x="449580" y="751379"/>
                  <a:pt x="492252" y="1007411"/>
                  <a:pt x="512064" y="1124759"/>
                </a:cubicBezTo>
                <a:cubicBezTo>
                  <a:pt x="531876" y="1242107"/>
                  <a:pt x="521208" y="1231439"/>
                  <a:pt x="548640" y="1307639"/>
                </a:cubicBezTo>
                <a:cubicBezTo>
                  <a:pt x="576072" y="1383839"/>
                  <a:pt x="638556" y="1519475"/>
                  <a:pt x="676656" y="1581959"/>
                </a:cubicBezTo>
                <a:cubicBezTo>
                  <a:pt x="714756" y="1644443"/>
                  <a:pt x="751332" y="1665779"/>
                  <a:pt x="777240" y="1682543"/>
                </a:cubicBezTo>
                <a:cubicBezTo>
                  <a:pt x="803148" y="1699307"/>
                  <a:pt x="812292" y="1690163"/>
                  <a:pt x="832104" y="1682543"/>
                </a:cubicBezTo>
                <a:cubicBezTo>
                  <a:pt x="851916" y="1674923"/>
                  <a:pt x="870204" y="1667303"/>
                  <a:pt x="896112" y="1636823"/>
                </a:cubicBezTo>
                <a:cubicBezTo>
                  <a:pt x="922020" y="1606343"/>
                  <a:pt x="960120" y="1539287"/>
                  <a:pt x="987552" y="1499663"/>
                </a:cubicBezTo>
                <a:cubicBezTo>
                  <a:pt x="1014984" y="1460039"/>
                  <a:pt x="1022604" y="1437179"/>
                  <a:pt x="1060704" y="1399079"/>
                </a:cubicBezTo>
                <a:cubicBezTo>
                  <a:pt x="1098804" y="1360979"/>
                  <a:pt x="1171956" y="1298495"/>
                  <a:pt x="1216152" y="1271063"/>
                </a:cubicBezTo>
                <a:cubicBezTo>
                  <a:pt x="1260348" y="1243631"/>
                  <a:pt x="1298448" y="1240583"/>
                  <a:pt x="1325880" y="1234487"/>
                </a:cubicBezTo>
                <a:cubicBezTo>
                  <a:pt x="1353312" y="1228391"/>
                  <a:pt x="1367028" y="1231439"/>
                  <a:pt x="1380744" y="123448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E52CC0C-0BC4-4D4A-8CDF-6A962F6E90B4}"/>
              </a:ext>
            </a:extLst>
          </p:cNvPr>
          <p:cNvCxnSpPr>
            <a:cxnSpLocks/>
          </p:cNvCxnSpPr>
          <p:nvPr/>
        </p:nvCxnSpPr>
        <p:spPr>
          <a:xfrm>
            <a:off x="3692403" y="5251180"/>
            <a:ext cx="64922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26D659B-B547-4472-91D2-C61120FE6F24}"/>
              </a:ext>
            </a:extLst>
          </p:cNvPr>
          <p:cNvSpPr/>
          <p:nvPr/>
        </p:nvSpPr>
        <p:spPr>
          <a:xfrm>
            <a:off x="4615947" y="3989261"/>
            <a:ext cx="1380744" cy="1691988"/>
          </a:xfrm>
          <a:custGeom>
            <a:avLst/>
            <a:gdLst>
              <a:gd name="connsiteX0" fmla="*/ 0 w 1380744"/>
              <a:gd name="connsiteY0" fmla="*/ 1252775 h 1691988"/>
              <a:gd name="connsiteX1" fmla="*/ 109728 w 1380744"/>
              <a:gd name="connsiteY1" fmla="*/ 804719 h 1691988"/>
              <a:gd name="connsiteX2" fmla="*/ 228600 w 1380744"/>
              <a:gd name="connsiteY2" fmla="*/ 301799 h 1691988"/>
              <a:gd name="connsiteX3" fmla="*/ 301752 w 1380744"/>
              <a:gd name="connsiteY3" fmla="*/ 82343 h 1691988"/>
              <a:gd name="connsiteX4" fmla="*/ 365760 w 1380744"/>
              <a:gd name="connsiteY4" fmla="*/ 47 h 1691988"/>
              <a:gd name="connsiteX5" fmla="*/ 393192 w 1380744"/>
              <a:gd name="connsiteY5" fmla="*/ 73199 h 1691988"/>
              <a:gd name="connsiteX6" fmla="*/ 393192 w 1380744"/>
              <a:gd name="connsiteY6" fmla="*/ 237791 h 1691988"/>
              <a:gd name="connsiteX7" fmla="*/ 429768 w 1380744"/>
              <a:gd name="connsiteY7" fmla="*/ 603551 h 1691988"/>
              <a:gd name="connsiteX8" fmla="*/ 512064 w 1380744"/>
              <a:gd name="connsiteY8" fmla="*/ 1124759 h 1691988"/>
              <a:gd name="connsiteX9" fmla="*/ 548640 w 1380744"/>
              <a:gd name="connsiteY9" fmla="*/ 1307639 h 1691988"/>
              <a:gd name="connsiteX10" fmla="*/ 676656 w 1380744"/>
              <a:gd name="connsiteY10" fmla="*/ 1581959 h 1691988"/>
              <a:gd name="connsiteX11" fmla="*/ 777240 w 1380744"/>
              <a:gd name="connsiteY11" fmla="*/ 1682543 h 1691988"/>
              <a:gd name="connsiteX12" fmla="*/ 832104 w 1380744"/>
              <a:gd name="connsiteY12" fmla="*/ 1682543 h 1691988"/>
              <a:gd name="connsiteX13" fmla="*/ 896112 w 1380744"/>
              <a:gd name="connsiteY13" fmla="*/ 1636823 h 1691988"/>
              <a:gd name="connsiteX14" fmla="*/ 987552 w 1380744"/>
              <a:gd name="connsiteY14" fmla="*/ 1499663 h 1691988"/>
              <a:gd name="connsiteX15" fmla="*/ 1060704 w 1380744"/>
              <a:gd name="connsiteY15" fmla="*/ 1399079 h 1691988"/>
              <a:gd name="connsiteX16" fmla="*/ 1216152 w 1380744"/>
              <a:gd name="connsiteY16" fmla="*/ 1271063 h 1691988"/>
              <a:gd name="connsiteX17" fmla="*/ 1325880 w 1380744"/>
              <a:gd name="connsiteY17" fmla="*/ 1234487 h 1691988"/>
              <a:gd name="connsiteX18" fmla="*/ 1380744 w 1380744"/>
              <a:gd name="connsiteY18" fmla="*/ 1234487 h 169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744" h="1691988">
                <a:moveTo>
                  <a:pt x="0" y="1252775"/>
                </a:moveTo>
                <a:cubicBezTo>
                  <a:pt x="35814" y="1107995"/>
                  <a:pt x="71628" y="963215"/>
                  <a:pt x="109728" y="804719"/>
                </a:cubicBezTo>
                <a:cubicBezTo>
                  <a:pt x="147828" y="646223"/>
                  <a:pt x="196596" y="422195"/>
                  <a:pt x="228600" y="301799"/>
                </a:cubicBezTo>
                <a:cubicBezTo>
                  <a:pt x="260604" y="181403"/>
                  <a:pt x="278892" y="132635"/>
                  <a:pt x="301752" y="82343"/>
                </a:cubicBezTo>
                <a:cubicBezTo>
                  <a:pt x="324612" y="32051"/>
                  <a:pt x="350520" y="1571"/>
                  <a:pt x="365760" y="47"/>
                </a:cubicBezTo>
                <a:cubicBezTo>
                  <a:pt x="381000" y="-1477"/>
                  <a:pt x="388620" y="33575"/>
                  <a:pt x="393192" y="73199"/>
                </a:cubicBezTo>
                <a:cubicBezTo>
                  <a:pt x="397764" y="112823"/>
                  <a:pt x="387096" y="149399"/>
                  <a:pt x="393192" y="237791"/>
                </a:cubicBezTo>
                <a:cubicBezTo>
                  <a:pt x="399288" y="326183"/>
                  <a:pt x="409956" y="455723"/>
                  <a:pt x="429768" y="603551"/>
                </a:cubicBezTo>
                <a:cubicBezTo>
                  <a:pt x="449580" y="751379"/>
                  <a:pt x="492252" y="1007411"/>
                  <a:pt x="512064" y="1124759"/>
                </a:cubicBezTo>
                <a:cubicBezTo>
                  <a:pt x="531876" y="1242107"/>
                  <a:pt x="521208" y="1231439"/>
                  <a:pt x="548640" y="1307639"/>
                </a:cubicBezTo>
                <a:cubicBezTo>
                  <a:pt x="576072" y="1383839"/>
                  <a:pt x="638556" y="1519475"/>
                  <a:pt x="676656" y="1581959"/>
                </a:cubicBezTo>
                <a:cubicBezTo>
                  <a:pt x="714756" y="1644443"/>
                  <a:pt x="751332" y="1665779"/>
                  <a:pt x="777240" y="1682543"/>
                </a:cubicBezTo>
                <a:cubicBezTo>
                  <a:pt x="803148" y="1699307"/>
                  <a:pt x="812292" y="1690163"/>
                  <a:pt x="832104" y="1682543"/>
                </a:cubicBezTo>
                <a:cubicBezTo>
                  <a:pt x="851916" y="1674923"/>
                  <a:pt x="870204" y="1667303"/>
                  <a:pt x="896112" y="1636823"/>
                </a:cubicBezTo>
                <a:cubicBezTo>
                  <a:pt x="922020" y="1606343"/>
                  <a:pt x="960120" y="1539287"/>
                  <a:pt x="987552" y="1499663"/>
                </a:cubicBezTo>
                <a:cubicBezTo>
                  <a:pt x="1014984" y="1460039"/>
                  <a:pt x="1022604" y="1437179"/>
                  <a:pt x="1060704" y="1399079"/>
                </a:cubicBezTo>
                <a:cubicBezTo>
                  <a:pt x="1098804" y="1360979"/>
                  <a:pt x="1171956" y="1298495"/>
                  <a:pt x="1216152" y="1271063"/>
                </a:cubicBezTo>
                <a:cubicBezTo>
                  <a:pt x="1260348" y="1243631"/>
                  <a:pt x="1298448" y="1240583"/>
                  <a:pt x="1325880" y="1234487"/>
                </a:cubicBezTo>
                <a:cubicBezTo>
                  <a:pt x="1353312" y="1228391"/>
                  <a:pt x="1367028" y="1231439"/>
                  <a:pt x="1380744" y="12344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C4650EA-CB33-443A-994E-344C478BEC8D}"/>
              </a:ext>
            </a:extLst>
          </p:cNvPr>
          <p:cNvCxnSpPr>
            <a:cxnSpLocks/>
          </p:cNvCxnSpPr>
          <p:nvPr/>
        </p:nvCxnSpPr>
        <p:spPr>
          <a:xfrm>
            <a:off x="4369059" y="5248132"/>
            <a:ext cx="256032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D8F19A9-38A4-4239-ADA2-672513C60136}"/>
              </a:ext>
            </a:extLst>
          </p:cNvPr>
          <p:cNvSpPr/>
          <p:nvPr/>
        </p:nvSpPr>
        <p:spPr>
          <a:xfrm>
            <a:off x="4868931" y="3995357"/>
            <a:ext cx="1380744" cy="1691988"/>
          </a:xfrm>
          <a:custGeom>
            <a:avLst/>
            <a:gdLst>
              <a:gd name="connsiteX0" fmla="*/ 0 w 1380744"/>
              <a:gd name="connsiteY0" fmla="*/ 1252775 h 1691988"/>
              <a:gd name="connsiteX1" fmla="*/ 109728 w 1380744"/>
              <a:gd name="connsiteY1" fmla="*/ 804719 h 1691988"/>
              <a:gd name="connsiteX2" fmla="*/ 228600 w 1380744"/>
              <a:gd name="connsiteY2" fmla="*/ 301799 h 1691988"/>
              <a:gd name="connsiteX3" fmla="*/ 301752 w 1380744"/>
              <a:gd name="connsiteY3" fmla="*/ 82343 h 1691988"/>
              <a:gd name="connsiteX4" fmla="*/ 365760 w 1380744"/>
              <a:gd name="connsiteY4" fmla="*/ 47 h 1691988"/>
              <a:gd name="connsiteX5" fmla="*/ 393192 w 1380744"/>
              <a:gd name="connsiteY5" fmla="*/ 73199 h 1691988"/>
              <a:gd name="connsiteX6" fmla="*/ 393192 w 1380744"/>
              <a:gd name="connsiteY6" fmla="*/ 237791 h 1691988"/>
              <a:gd name="connsiteX7" fmla="*/ 429768 w 1380744"/>
              <a:gd name="connsiteY7" fmla="*/ 603551 h 1691988"/>
              <a:gd name="connsiteX8" fmla="*/ 512064 w 1380744"/>
              <a:gd name="connsiteY8" fmla="*/ 1124759 h 1691988"/>
              <a:gd name="connsiteX9" fmla="*/ 548640 w 1380744"/>
              <a:gd name="connsiteY9" fmla="*/ 1307639 h 1691988"/>
              <a:gd name="connsiteX10" fmla="*/ 676656 w 1380744"/>
              <a:gd name="connsiteY10" fmla="*/ 1581959 h 1691988"/>
              <a:gd name="connsiteX11" fmla="*/ 777240 w 1380744"/>
              <a:gd name="connsiteY11" fmla="*/ 1682543 h 1691988"/>
              <a:gd name="connsiteX12" fmla="*/ 832104 w 1380744"/>
              <a:gd name="connsiteY12" fmla="*/ 1682543 h 1691988"/>
              <a:gd name="connsiteX13" fmla="*/ 896112 w 1380744"/>
              <a:gd name="connsiteY13" fmla="*/ 1636823 h 1691988"/>
              <a:gd name="connsiteX14" fmla="*/ 987552 w 1380744"/>
              <a:gd name="connsiteY14" fmla="*/ 1499663 h 1691988"/>
              <a:gd name="connsiteX15" fmla="*/ 1060704 w 1380744"/>
              <a:gd name="connsiteY15" fmla="*/ 1399079 h 1691988"/>
              <a:gd name="connsiteX16" fmla="*/ 1216152 w 1380744"/>
              <a:gd name="connsiteY16" fmla="*/ 1271063 h 1691988"/>
              <a:gd name="connsiteX17" fmla="*/ 1325880 w 1380744"/>
              <a:gd name="connsiteY17" fmla="*/ 1234487 h 1691988"/>
              <a:gd name="connsiteX18" fmla="*/ 1380744 w 1380744"/>
              <a:gd name="connsiteY18" fmla="*/ 1234487 h 169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744" h="1691988">
                <a:moveTo>
                  <a:pt x="0" y="1252775"/>
                </a:moveTo>
                <a:cubicBezTo>
                  <a:pt x="35814" y="1107995"/>
                  <a:pt x="71628" y="963215"/>
                  <a:pt x="109728" y="804719"/>
                </a:cubicBezTo>
                <a:cubicBezTo>
                  <a:pt x="147828" y="646223"/>
                  <a:pt x="196596" y="422195"/>
                  <a:pt x="228600" y="301799"/>
                </a:cubicBezTo>
                <a:cubicBezTo>
                  <a:pt x="260604" y="181403"/>
                  <a:pt x="278892" y="132635"/>
                  <a:pt x="301752" y="82343"/>
                </a:cubicBezTo>
                <a:cubicBezTo>
                  <a:pt x="324612" y="32051"/>
                  <a:pt x="350520" y="1571"/>
                  <a:pt x="365760" y="47"/>
                </a:cubicBezTo>
                <a:cubicBezTo>
                  <a:pt x="381000" y="-1477"/>
                  <a:pt x="388620" y="33575"/>
                  <a:pt x="393192" y="73199"/>
                </a:cubicBezTo>
                <a:cubicBezTo>
                  <a:pt x="397764" y="112823"/>
                  <a:pt x="387096" y="149399"/>
                  <a:pt x="393192" y="237791"/>
                </a:cubicBezTo>
                <a:cubicBezTo>
                  <a:pt x="399288" y="326183"/>
                  <a:pt x="409956" y="455723"/>
                  <a:pt x="429768" y="603551"/>
                </a:cubicBezTo>
                <a:cubicBezTo>
                  <a:pt x="449580" y="751379"/>
                  <a:pt x="492252" y="1007411"/>
                  <a:pt x="512064" y="1124759"/>
                </a:cubicBezTo>
                <a:cubicBezTo>
                  <a:pt x="531876" y="1242107"/>
                  <a:pt x="521208" y="1231439"/>
                  <a:pt x="548640" y="1307639"/>
                </a:cubicBezTo>
                <a:cubicBezTo>
                  <a:pt x="576072" y="1383839"/>
                  <a:pt x="638556" y="1519475"/>
                  <a:pt x="676656" y="1581959"/>
                </a:cubicBezTo>
                <a:cubicBezTo>
                  <a:pt x="714756" y="1644443"/>
                  <a:pt x="751332" y="1665779"/>
                  <a:pt x="777240" y="1682543"/>
                </a:cubicBezTo>
                <a:cubicBezTo>
                  <a:pt x="803148" y="1699307"/>
                  <a:pt x="812292" y="1690163"/>
                  <a:pt x="832104" y="1682543"/>
                </a:cubicBezTo>
                <a:cubicBezTo>
                  <a:pt x="851916" y="1674923"/>
                  <a:pt x="870204" y="1667303"/>
                  <a:pt x="896112" y="1636823"/>
                </a:cubicBezTo>
                <a:cubicBezTo>
                  <a:pt x="922020" y="1606343"/>
                  <a:pt x="960120" y="1539287"/>
                  <a:pt x="987552" y="1499663"/>
                </a:cubicBezTo>
                <a:cubicBezTo>
                  <a:pt x="1014984" y="1460039"/>
                  <a:pt x="1022604" y="1437179"/>
                  <a:pt x="1060704" y="1399079"/>
                </a:cubicBezTo>
                <a:cubicBezTo>
                  <a:pt x="1098804" y="1360979"/>
                  <a:pt x="1171956" y="1298495"/>
                  <a:pt x="1216152" y="1271063"/>
                </a:cubicBezTo>
                <a:cubicBezTo>
                  <a:pt x="1260348" y="1243631"/>
                  <a:pt x="1298448" y="1240583"/>
                  <a:pt x="1325880" y="1234487"/>
                </a:cubicBezTo>
                <a:cubicBezTo>
                  <a:pt x="1353312" y="1228391"/>
                  <a:pt x="1367028" y="1231439"/>
                  <a:pt x="1380744" y="1234487"/>
                </a:cubicBezTo>
              </a:path>
            </a:pathLst>
          </a:custGeom>
          <a:noFill/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76B691D-ADC7-4688-A4EF-20317FCC5C63}"/>
              </a:ext>
            </a:extLst>
          </p:cNvPr>
          <p:cNvCxnSpPr>
            <a:cxnSpLocks/>
          </p:cNvCxnSpPr>
          <p:nvPr/>
        </p:nvCxnSpPr>
        <p:spPr>
          <a:xfrm>
            <a:off x="4622043" y="5254228"/>
            <a:ext cx="256032" cy="0"/>
          </a:xfrm>
          <a:prstGeom prst="line">
            <a:avLst/>
          </a:prstGeom>
          <a:ln w="28575"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4E6765-87B5-4BF7-B03C-8BBFA8255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893" y="1549123"/>
            <a:ext cx="4196871" cy="1886213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7EDE24E-26A7-4BDE-B5B2-A3DDE3FA319B}"/>
              </a:ext>
            </a:extLst>
          </p:cNvPr>
          <p:cNvCxnSpPr/>
          <p:nvPr/>
        </p:nvCxnSpPr>
        <p:spPr>
          <a:xfrm>
            <a:off x="3580289" y="2848708"/>
            <a:ext cx="916786" cy="114055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E8D89BE-ABEA-4FEB-9178-AF51F7B9A4C9}"/>
              </a:ext>
            </a:extLst>
          </p:cNvPr>
          <p:cNvCxnSpPr>
            <a:cxnSpLocks/>
          </p:cNvCxnSpPr>
          <p:nvPr/>
        </p:nvCxnSpPr>
        <p:spPr>
          <a:xfrm>
            <a:off x="4571090" y="2955114"/>
            <a:ext cx="306985" cy="926333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B4EDF68-D3BF-44F6-B31F-100B89184E08}"/>
              </a:ext>
            </a:extLst>
          </p:cNvPr>
          <p:cNvCxnSpPr>
            <a:cxnSpLocks/>
          </p:cNvCxnSpPr>
          <p:nvPr/>
        </p:nvCxnSpPr>
        <p:spPr>
          <a:xfrm>
            <a:off x="5212641" y="2673315"/>
            <a:ext cx="0" cy="1140553"/>
          </a:xfrm>
          <a:prstGeom prst="straightConnector1">
            <a:avLst/>
          </a:prstGeom>
          <a:ln w="28575">
            <a:solidFill>
              <a:srgbClr val="0066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248C187-2DD5-4280-9034-E3CF1AB6AA9B}"/>
              </a:ext>
            </a:extLst>
          </p:cNvPr>
          <p:cNvSpPr txBox="1"/>
          <p:nvPr/>
        </p:nvSpPr>
        <p:spPr>
          <a:xfrm>
            <a:off x="5803119" y="3813868"/>
            <a:ext cx="283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Speed=0.5 – 150 m/s</a:t>
            </a:r>
          </a:p>
        </p:txBody>
      </p:sp>
    </p:spTree>
    <p:extLst>
      <p:ext uri="{BB962C8B-B14F-4D97-AF65-F5344CB8AC3E}">
        <p14:creationId xmlns:p14="http://schemas.microsoft.com/office/powerpoint/2010/main" val="375102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1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842E-78EC-458C-A60E-8F3ED436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travel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CD070-0B33-4686-A460-7B5FFC0C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A8154-28C5-472A-9B34-E626762F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37576" cy="2644740"/>
          </a:xfrm>
        </p:spPr>
        <p:txBody>
          <a:bodyPr/>
          <a:lstStyle/>
          <a:p>
            <a:r>
              <a:rPr lang="en-US" sz="2400" dirty="0"/>
              <a:t>Start with an action potential (AP) at one end of a neuron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started when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was pushed high enough</a:t>
            </a:r>
          </a:p>
          <a:p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is changing via drift, diffusion through ion channels</a:t>
            </a:r>
          </a:p>
          <a:p>
            <a:r>
              <a:rPr lang="en-US" sz="2400" dirty="0"/>
              <a:t>But – diffusion is 3D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goes axially as well as radially</a:t>
            </a:r>
            <a:endParaRPr lang="en-US" sz="1600" dirty="0"/>
          </a:p>
          <a:p>
            <a:pPr lvl="1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B6BE3B-6CE7-2F76-F261-F29EDC70A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235" y="3356916"/>
            <a:ext cx="2497394" cy="246656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0ED6E2D-DCB8-9004-2235-196F3B4918E7}"/>
              </a:ext>
            </a:extLst>
          </p:cNvPr>
          <p:cNvGrpSpPr/>
          <p:nvPr/>
        </p:nvGrpSpPr>
        <p:grpSpPr>
          <a:xfrm>
            <a:off x="361661" y="4704915"/>
            <a:ext cx="4014216" cy="173736"/>
            <a:chOff x="1847088" y="1972056"/>
            <a:chExt cx="4014216" cy="1737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ECA426-085E-92F6-461D-36421F6B8B50}"/>
                </a:ext>
              </a:extLst>
            </p:cNvPr>
            <p:cNvSpPr/>
            <p:nvPr/>
          </p:nvSpPr>
          <p:spPr>
            <a:xfrm>
              <a:off x="1847088" y="2013204"/>
              <a:ext cx="4014216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03B5F2-0304-0348-4DA9-194D2A57E4A0}"/>
                </a:ext>
              </a:extLst>
            </p:cNvPr>
            <p:cNvSpPr/>
            <p:nvPr/>
          </p:nvSpPr>
          <p:spPr>
            <a:xfrm>
              <a:off x="219456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CC8ACD3-ADFE-78BD-DE8B-F6FF9F4518D7}"/>
                </a:ext>
              </a:extLst>
            </p:cNvPr>
            <p:cNvSpPr/>
            <p:nvPr/>
          </p:nvSpPr>
          <p:spPr>
            <a:xfrm>
              <a:off x="2502408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C3D118E-C9E6-DF0C-32E1-DCA332DCE1C6}"/>
                </a:ext>
              </a:extLst>
            </p:cNvPr>
            <p:cNvSpPr/>
            <p:nvPr/>
          </p:nvSpPr>
          <p:spPr>
            <a:xfrm>
              <a:off x="298704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BA35C3A-34F7-4528-69B5-87562A3B0E64}"/>
                </a:ext>
              </a:extLst>
            </p:cNvPr>
            <p:cNvSpPr/>
            <p:nvPr/>
          </p:nvSpPr>
          <p:spPr>
            <a:xfrm>
              <a:off x="3572256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6F740A4-CCEF-3E85-41C7-92AC93D39B23}"/>
                </a:ext>
              </a:extLst>
            </p:cNvPr>
            <p:cNvSpPr/>
            <p:nvPr/>
          </p:nvSpPr>
          <p:spPr>
            <a:xfrm>
              <a:off x="4203192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8312AF2-A2DC-F15A-4083-5CBDFFDBAB5C}"/>
                </a:ext>
              </a:extLst>
            </p:cNvPr>
            <p:cNvSpPr/>
            <p:nvPr/>
          </p:nvSpPr>
          <p:spPr>
            <a:xfrm>
              <a:off x="4788408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678DEF8-4B65-DAF4-B83E-16CABF7EBCA8}"/>
                </a:ext>
              </a:extLst>
            </p:cNvPr>
            <p:cNvSpPr/>
            <p:nvPr/>
          </p:nvSpPr>
          <p:spPr>
            <a:xfrm>
              <a:off x="545592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2B0BA6D-6846-5737-835F-1D6E358DA095}"/>
              </a:ext>
            </a:extLst>
          </p:cNvPr>
          <p:cNvGrpSpPr/>
          <p:nvPr/>
        </p:nvGrpSpPr>
        <p:grpSpPr>
          <a:xfrm flipH="1">
            <a:off x="361661" y="5186499"/>
            <a:ext cx="4014216" cy="173736"/>
            <a:chOff x="1871472" y="2554224"/>
            <a:chExt cx="4014216" cy="17373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16D81D-AC17-91C0-6CA1-70AE210B6E42}"/>
                </a:ext>
              </a:extLst>
            </p:cNvPr>
            <p:cNvSpPr/>
            <p:nvPr/>
          </p:nvSpPr>
          <p:spPr>
            <a:xfrm>
              <a:off x="1871472" y="2595372"/>
              <a:ext cx="4014216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96EE2E6-8151-0DA7-3FBC-0C394AFB0378}"/>
                </a:ext>
              </a:extLst>
            </p:cNvPr>
            <p:cNvSpPr/>
            <p:nvPr/>
          </p:nvSpPr>
          <p:spPr>
            <a:xfrm>
              <a:off x="221894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C6448B3-F0A9-EBB9-3946-853CB8CA410F}"/>
                </a:ext>
              </a:extLst>
            </p:cNvPr>
            <p:cNvSpPr/>
            <p:nvPr/>
          </p:nvSpPr>
          <p:spPr>
            <a:xfrm>
              <a:off x="2526792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B067B0C-AAC2-B486-4434-0E73342EF421}"/>
                </a:ext>
              </a:extLst>
            </p:cNvPr>
            <p:cNvSpPr/>
            <p:nvPr/>
          </p:nvSpPr>
          <p:spPr>
            <a:xfrm>
              <a:off x="301142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7BD30F6-59F7-8D2C-9010-994E235367CD}"/>
                </a:ext>
              </a:extLst>
            </p:cNvPr>
            <p:cNvSpPr/>
            <p:nvPr/>
          </p:nvSpPr>
          <p:spPr>
            <a:xfrm>
              <a:off x="3596640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7113B1A-56F5-2BC3-DB67-92837BE712BA}"/>
                </a:ext>
              </a:extLst>
            </p:cNvPr>
            <p:cNvSpPr/>
            <p:nvPr/>
          </p:nvSpPr>
          <p:spPr>
            <a:xfrm>
              <a:off x="4227576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48DE214-3F4C-6AB6-D5EB-9FF39C196FCD}"/>
                </a:ext>
              </a:extLst>
            </p:cNvPr>
            <p:cNvSpPr/>
            <p:nvPr/>
          </p:nvSpPr>
          <p:spPr>
            <a:xfrm>
              <a:off x="4812792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238EE0-9322-F225-28C3-E607761BC204}"/>
                </a:ext>
              </a:extLst>
            </p:cNvPr>
            <p:cNvSpPr/>
            <p:nvPr/>
          </p:nvSpPr>
          <p:spPr>
            <a:xfrm>
              <a:off x="548030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0AAA166-7F18-EA8E-2F0B-3E92555D74CB}"/>
              </a:ext>
            </a:extLst>
          </p:cNvPr>
          <p:cNvSpPr txBox="1"/>
          <p:nvPr/>
        </p:nvSpPr>
        <p:spPr>
          <a:xfrm>
            <a:off x="3138389" y="4113603"/>
            <a:ext cx="1316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ion channels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F971B2A-C4E2-6C63-745E-B76BBD5400AC}"/>
              </a:ext>
            </a:extLst>
          </p:cNvPr>
          <p:cNvCxnSpPr>
            <a:endCxn id="20" idx="0"/>
          </p:cNvCxnSpPr>
          <p:nvPr/>
        </p:nvCxnSpPr>
        <p:spPr>
          <a:xfrm flipH="1">
            <a:off x="4025357" y="4451931"/>
            <a:ext cx="18288" cy="2529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8FC8B1-7593-B423-611D-5558893A2003}"/>
              </a:ext>
            </a:extLst>
          </p:cNvPr>
          <p:cNvCxnSpPr/>
          <p:nvPr/>
        </p:nvCxnSpPr>
        <p:spPr>
          <a:xfrm flipH="1">
            <a:off x="3345653" y="4494603"/>
            <a:ext cx="18288" cy="2529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14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842E-78EC-458C-A60E-8F3ED436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travel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CD070-0B33-4686-A460-7B5FFC0C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A8154-28C5-472A-9B34-E626762F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37576" cy="1972056"/>
          </a:xfrm>
        </p:spPr>
        <p:txBody>
          <a:bodyPr/>
          <a:lstStyle/>
          <a:p>
            <a:r>
              <a:rPr lang="en-US" sz="2400" dirty="0"/>
              <a:t>Next plot: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vs. </a:t>
            </a:r>
            <a:r>
              <a:rPr lang="en-US" sz="2400" i="1" dirty="0"/>
              <a:t>x</a:t>
            </a:r>
            <a:endParaRPr lang="en-US" sz="2000" i="1" dirty="0"/>
          </a:p>
          <a:p>
            <a:pPr lvl="1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2284C78-5957-B649-1386-0563282A019E}"/>
              </a:ext>
            </a:extLst>
          </p:cNvPr>
          <p:cNvCxnSpPr>
            <a:cxnSpLocks/>
          </p:cNvCxnSpPr>
          <p:nvPr/>
        </p:nvCxnSpPr>
        <p:spPr>
          <a:xfrm>
            <a:off x="3180520" y="2514600"/>
            <a:ext cx="0" cy="192819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A7B10E-52E6-417F-178C-FAC1FC61CACD}"/>
              </a:ext>
            </a:extLst>
          </p:cNvPr>
          <p:cNvCxnSpPr>
            <a:cxnSpLocks/>
          </p:cNvCxnSpPr>
          <p:nvPr/>
        </p:nvCxnSpPr>
        <p:spPr>
          <a:xfrm flipH="1">
            <a:off x="3183837" y="4436166"/>
            <a:ext cx="262061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DDA4B21A-DE64-8212-71ED-E646AA649EFD}"/>
              </a:ext>
            </a:extLst>
          </p:cNvPr>
          <p:cNvSpPr/>
          <p:nvPr/>
        </p:nvSpPr>
        <p:spPr>
          <a:xfrm>
            <a:off x="3210340" y="2792897"/>
            <a:ext cx="119268" cy="12920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A67B4D-A1E3-C903-94BE-AD3749E0308A}"/>
              </a:ext>
            </a:extLst>
          </p:cNvPr>
          <p:cNvSpPr txBox="1"/>
          <p:nvPr/>
        </p:nvSpPr>
        <p:spPr>
          <a:xfrm>
            <a:off x="3939275" y="2374197"/>
            <a:ext cx="1606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=0: blue</a:t>
            </a:r>
          </a:p>
          <a:p>
            <a:r>
              <a:rPr lang="en-US" i="1" dirty="0">
                <a:solidFill>
                  <a:srgbClr val="00B050"/>
                </a:solidFill>
              </a:rPr>
              <a:t>t</a:t>
            </a:r>
            <a:r>
              <a:rPr lang="en-US" dirty="0">
                <a:solidFill>
                  <a:srgbClr val="00B050"/>
                </a:solidFill>
              </a:rPr>
              <a:t>=1: green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66521E2-6EF9-B444-FB7D-BD4847C4F33E}"/>
              </a:ext>
            </a:extLst>
          </p:cNvPr>
          <p:cNvSpPr/>
          <p:nvPr/>
        </p:nvSpPr>
        <p:spPr>
          <a:xfrm>
            <a:off x="3190461" y="3220278"/>
            <a:ext cx="1162878" cy="1183896"/>
          </a:xfrm>
          <a:custGeom>
            <a:avLst/>
            <a:gdLst>
              <a:gd name="connsiteX0" fmla="*/ 0 w 1162878"/>
              <a:gd name="connsiteY0" fmla="*/ 0 h 1183896"/>
              <a:gd name="connsiteX1" fmla="*/ 218661 w 1162878"/>
              <a:gd name="connsiteY1" fmla="*/ 79513 h 1183896"/>
              <a:gd name="connsiteX2" fmla="*/ 377687 w 1162878"/>
              <a:gd name="connsiteY2" fmla="*/ 447261 h 1183896"/>
              <a:gd name="connsiteX3" fmla="*/ 506896 w 1162878"/>
              <a:gd name="connsiteY3" fmla="*/ 914400 h 1183896"/>
              <a:gd name="connsiteX4" fmla="*/ 1053548 w 1162878"/>
              <a:gd name="connsiteY4" fmla="*/ 1143000 h 1183896"/>
              <a:gd name="connsiteX5" fmla="*/ 1162878 w 1162878"/>
              <a:gd name="connsiteY5" fmla="*/ 1182757 h 118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878" h="1183896">
                <a:moveTo>
                  <a:pt x="0" y="0"/>
                </a:moveTo>
                <a:cubicBezTo>
                  <a:pt x="77856" y="2485"/>
                  <a:pt x="155713" y="4970"/>
                  <a:pt x="218661" y="79513"/>
                </a:cubicBezTo>
                <a:cubicBezTo>
                  <a:pt x="281609" y="154056"/>
                  <a:pt x="329648" y="308113"/>
                  <a:pt x="377687" y="447261"/>
                </a:cubicBezTo>
                <a:cubicBezTo>
                  <a:pt x="425726" y="586409"/>
                  <a:pt x="394253" y="798444"/>
                  <a:pt x="506896" y="914400"/>
                </a:cubicBezTo>
                <a:cubicBezTo>
                  <a:pt x="619539" y="1030356"/>
                  <a:pt x="944218" y="1098274"/>
                  <a:pt x="1053548" y="1143000"/>
                </a:cubicBezTo>
                <a:cubicBezTo>
                  <a:pt x="1162878" y="1187726"/>
                  <a:pt x="1162878" y="1185241"/>
                  <a:pt x="1162878" y="1182757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31D12D-A808-B048-D774-76554E5B29D3}"/>
              </a:ext>
            </a:extLst>
          </p:cNvPr>
          <p:cNvSpPr txBox="1"/>
          <p:nvPr/>
        </p:nvSpPr>
        <p:spPr>
          <a:xfrm>
            <a:off x="271538" y="3748098"/>
            <a:ext cx="2392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there’s enough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here to fire an AP</a:t>
            </a:r>
            <a:endParaRPr lang="en-US" i="1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66E8AE-E5B6-062B-802D-1AF9612F9BD4}"/>
              </a:ext>
            </a:extLst>
          </p:cNvPr>
          <p:cNvCxnSpPr>
            <a:cxnSpLocks/>
          </p:cNvCxnSpPr>
          <p:nvPr/>
        </p:nvCxnSpPr>
        <p:spPr>
          <a:xfrm flipV="1">
            <a:off x="2027584" y="3548270"/>
            <a:ext cx="1470990" cy="646043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379B755-E3CE-9921-B9CD-1D14E9819949}"/>
              </a:ext>
            </a:extLst>
          </p:cNvPr>
          <p:cNvSpPr txBox="1"/>
          <p:nvPr/>
        </p:nvSpPr>
        <p:spPr>
          <a:xfrm>
            <a:off x="3180520" y="4591878"/>
            <a:ext cx="16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0   1    2     3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5A3B9-1CB8-2122-65D1-E2C3337BD842}"/>
              </a:ext>
            </a:extLst>
          </p:cNvPr>
          <p:cNvSpPr txBox="1"/>
          <p:nvPr/>
        </p:nvSpPr>
        <p:spPr>
          <a:xfrm>
            <a:off x="2684761" y="1786277"/>
            <a:ext cx="492443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4AC5F6-0D2C-EF47-2979-E658F81ED71D}"/>
              </a:ext>
            </a:extLst>
          </p:cNvPr>
          <p:cNvSpPr txBox="1"/>
          <p:nvPr/>
        </p:nvSpPr>
        <p:spPr>
          <a:xfrm>
            <a:off x="5284298" y="4363281"/>
            <a:ext cx="3071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distance from the neuron’s starting (dendrite) end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667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842E-78EC-458C-A60E-8F3ED436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travel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CD070-0B33-4686-A460-7B5FFC0C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05EF12-0898-41F8-9073-4AB41CC14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235" y="3356916"/>
            <a:ext cx="2497394" cy="2466561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5446B27-B490-4F3D-895D-218974F9F5CB}"/>
              </a:ext>
            </a:extLst>
          </p:cNvPr>
          <p:cNvSpPr/>
          <p:nvPr/>
        </p:nvSpPr>
        <p:spPr>
          <a:xfrm>
            <a:off x="5961888" y="3721561"/>
            <a:ext cx="1380744" cy="1691988"/>
          </a:xfrm>
          <a:custGeom>
            <a:avLst/>
            <a:gdLst>
              <a:gd name="connsiteX0" fmla="*/ 0 w 1380744"/>
              <a:gd name="connsiteY0" fmla="*/ 1252775 h 1691988"/>
              <a:gd name="connsiteX1" fmla="*/ 109728 w 1380744"/>
              <a:gd name="connsiteY1" fmla="*/ 804719 h 1691988"/>
              <a:gd name="connsiteX2" fmla="*/ 228600 w 1380744"/>
              <a:gd name="connsiteY2" fmla="*/ 301799 h 1691988"/>
              <a:gd name="connsiteX3" fmla="*/ 301752 w 1380744"/>
              <a:gd name="connsiteY3" fmla="*/ 82343 h 1691988"/>
              <a:gd name="connsiteX4" fmla="*/ 365760 w 1380744"/>
              <a:gd name="connsiteY4" fmla="*/ 47 h 1691988"/>
              <a:gd name="connsiteX5" fmla="*/ 393192 w 1380744"/>
              <a:gd name="connsiteY5" fmla="*/ 73199 h 1691988"/>
              <a:gd name="connsiteX6" fmla="*/ 393192 w 1380744"/>
              <a:gd name="connsiteY6" fmla="*/ 237791 h 1691988"/>
              <a:gd name="connsiteX7" fmla="*/ 429768 w 1380744"/>
              <a:gd name="connsiteY7" fmla="*/ 603551 h 1691988"/>
              <a:gd name="connsiteX8" fmla="*/ 512064 w 1380744"/>
              <a:gd name="connsiteY8" fmla="*/ 1124759 h 1691988"/>
              <a:gd name="connsiteX9" fmla="*/ 548640 w 1380744"/>
              <a:gd name="connsiteY9" fmla="*/ 1307639 h 1691988"/>
              <a:gd name="connsiteX10" fmla="*/ 676656 w 1380744"/>
              <a:gd name="connsiteY10" fmla="*/ 1581959 h 1691988"/>
              <a:gd name="connsiteX11" fmla="*/ 777240 w 1380744"/>
              <a:gd name="connsiteY11" fmla="*/ 1682543 h 1691988"/>
              <a:gd name="connsiteX12" fmla="*/ 832104 w 1380744"/>
              <a:gd name="connsiteY12" fmla="*/ 1682543 h 1691988"/>
              <a:gd name="connsiteX13" fmla="*/ 896112 w 1380744"/>
              <a:gd name="connsiteY13" fmla="*/ 1636823 h 1691988"/>
              <a:gd name="connsiteX14" fmla="*/ 987552 w 1380744"/>
              <a:gd name="connsiteY14" fmla="*/ 1499663 h 1691988"/>
              <a:gd name="connsiteX15" fmla="*/ 1060704 w 1380744"/>
              <a:gd name="connsiteY15" fmla="*/ 1399079 h 1691988"/>
              <a:gd name="connsiteX16" fmla="*/ 1216152 w 1380744"/>
              <a:gd name="connsiteY16" fmla="*/ 1271063 h 1691988"/>
              <a:gd name="connsiteX17" fmla="*/ 1325880 w 1380744"/>
              <a:gd name="connsiteY17" fmla="*/ 1234487 h 1691988"/>
              <a:gd name="connsiteX18" fmla="*/ 1380744 w 1380744"/>
              <a:gd name="connsiteY18" fmla="*/ 1234487 h 169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744" h="1691988">
                <a:moveTo>
                  <a:pt x="0" y="1252775"/>
                </a:moveTo>
                <a:cubicBezTo>
                  <a:pt x="35814" y="1107995"/>
                  <a:pt x="71628" y="963215"/>
                  <a:pt x="109728" y="804719"/>
                </a:cubicBezTo>
                <a:cubicBezTo>
                  <a:pt x="147828" y="646223"/>
                  <a:pt x="196596" y="422195"/>
                  <a:pt x="228600" y="301799"/>
                </a:cubicBezTo>
                <a:cubicBezTo>
                  <a:pt x="260604" y="181403"/>
                  <a:pt x="278892" y="132635"/>
                  <a:pt x="301752" y="82343"/>
                </a:cubicBezTo>
                <a:cubicBezTo>
                  <a:pt x="324612" y="32051"/>
                  <a:pt x="350520" y="1571"/>
                  <a:pt x="365760" y="47"/>
                </a:cubicBezTo>
                <a:cubicBezTo>
                  <a:pt x="381000" y="-1477"/>
                  <a:pt x="388620" y="33575"/>
                  <a:pt x="393192" y="73199"/>
                </a:cubicBezTo>
                <a:cubicBezTo>
                  <a:pt x="397764" y="112823"/>
                  <a:pt x="387096" y="149399"/>
                  <a:pt x="393192" y="237791"/>
                </a:cubicBezTo>
                <a:cubicBezTo>
                  <a:pt x="399288" y="326183"/>
                  <a:pt x="409956" y="455723"/>
                  <a:pt x="429768" y="603551"/>
                </a:cubicBezTo>
                <a:cubicBezTo>
                  <a:pt x="449580" y="751379"/>
                  <a:pt x="492252" y="1007411"/>
                  <a:pt x="512064" y="1124759"/>
                </a:cubicBezTo>
                <a:cubicBezTo>
                  <a:pt x="531876" y="1242107"/>
                  <a:pt x="521208" y="1231439"/>
                  <a:pt x="548640" y="1307639"/>
                </a:cubicBezTo>
                <a:cubicBezTo>
                  <a:pt x="576072" y="1383839"/>
                  <a:pt x="638556" y="1519475"/>
                  <a:pt x="676656" y="1581959"/>
                </a:cubicBezTo>
                <a:cubicBezTo>
                  <a:pt x="714756" y="1644443"/>
                  <a:pt x="751332" y="1665779"/>
                  <a:pt x="777240" y="1682543"/>
                </a:cubicBezTo>
                <a:cubicBezTo>
                  <a:pt x="803148" y="1699307"/>
                  <a:pt x="812292" y="1690163"/>
                  <a:pt x="832104" y="1682543"/>
                </a:cubicBezTo>
                <a:cubicBezTo>
                  <a:pt x="851916" y="1674923"/>
                  <a:pt x="870204" y="1667303"/>
                  <a:pt x="896112" y="1636823"/>
                </a:cubicBezTo>
                <a:cubicBezTo>
                  <a:pt x="922020" y="1606343"/>
                  <a:pt x="960120" y="1539287"/>
                  <a:pt x="987552" y="1499663"/>
                </a:cubicBezTo>
                <a:cubicBezTo>
                  <a:pt x="1014984" y="1460039"/>
                  <a:pt x="1022604" y="1437179"/>
                  <a:pt x="1060704" y="1399079"/>
                </a:cubicBezTo>
                <a:cubicBezTo>
                  <a:pt x="1098804" y="1360979"/>
                  <a:pt x="1171956" y="1298495"/>
                  <a:pt x="1216152" y="1271063"/>
                </a:cubicBezTo>
                <a:cubicBezTo>
                  <a:pt x="1260348" y="1243631"/>
                  <a:pt x="1298448" y="1240583"/>
                  <a:pt x="1325880" y="1234487"/>
                </a:cubicBezTo>
                <a:cubicBezTo>
                  <a:pt x="1353312" y="1228391"/>
                  <a:pt x="1367028" y="1231439"/>
                  <a:pt x="1380744" y="12344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A8154-28C5-472A-9B34-E626762F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37576" cy="1972056"/>
          </a:xfrm>
        </p:spPr>
        <p:txBody>
          <a:bodyPr/>
          <a:lstStyle/>
          <a:p>
            <a:r>
              <a:rPr lang="en-US" sz="2400" dirty="0"/>
              <a:t>Start with an action potential (AP) at one end of a neuron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started when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was pushed high enough</a:t>
            </a:r>
          </a:p>
          <a:p>
            <a:r>
              <a:rPr lang="en-US" sz="2400" dirty="0"/>
              <a:t>Diffusion: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damps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this pushes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higher nearby </a:t>
            </a:r>
          </a:p>
          <a:p>
            <a:pPr lvl="1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457156-B679-4F9B-902E-02C02DBCDF74}"/>
              </a:ext>
            </a:extLst>
          </p:cNvPr>
          <p:cNvSpPr txBox="1"/>
          <p:nvPr/>
        </p:nvSpPr>
        <p:spPr>
          <a:xfrm>
            <a:off x="7635240" y="3410712"/>
            <a:ext cx="923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2"/>
                </a:solidFill>
              </a:rPr>
              <a:t>V</a:t>
            </a:r>
            <a:r>
              <a:rPr lang="en-US" sz="2000" baseline="-25000" dirty="0" err="1">
                <a:solidFill>
                  <a:schemeClr val="accent2"/>
                </a:solidFill>
              </a:rPr>
              <a:t>mem</a:t>
            </a:r>
            <a:r>
              <a:rPr lang="en-US" sz="2000" dirty="0">
                <a:solidFill>
                  <a:schemeClr val="accent2"/>
                </a:solidFill>
              </a:rPr>
              <a:t> nearby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5288D4-2B61-48BA-938A-6F0ED6E9A32C}"/>
              </a:ext>
            </a:extLst>
          </p:cNvPr>
          <p:cNvCxnSpPr>
            <a:cxnSpLocks/>
          </p:cNvCxnSpPr>
          <p:nvPr/>
        </p:nvCxnSpPr>
        <p:spPr>
          <a:xfrm flipH="1">
            <a:off x="6520070" y="3968496"/>
            <a:ext cx="1188322" cy="424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8018159-DDA4-92D3-995D-9C4D51428794}"/>
              </a:ext>
            </a:extLst>
          </p:cNvPr>
          <p:cNvSpPr txBox="1"/>
          <p:nvPr/>
        </p:nvSpPr>
        <p:spPr>
          <a:xfrm>
            <a:off x="6162257" y="5783721"/>
            <a:ext cx="271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x axis is time; each graph is a different location</a:t>
            </a:r>
          </a:p>
        </p:txBody>
      </p:sp>
    </p:spTree>
    <p:extLst>
      <p:ext uri="{BB962C8B-B14F-4D97-AF65-F5344CB8AC3E}">
        <p14:creationId xmlns:p14="http://schemas.microsoft.com/office/powerpoint/2010/main" val="359944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842E-78EC-458C-A60E-8F3ED436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Traveling APs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CD070-0B33-4686-A460-7B5FFC0C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45465" y="6253716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A8154-28C5-472A-9B34-E626762F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338072"/>
            <a:ext cx="3648456" cy="3373922"/>
          </a:xfrm>
        </p:spPr>
        <p:txBody>
          <a:bodyPr/>
          <a:lstStyle/>
          <a:p>
            <a:r>
              <a:rPr lang="en-US" sz="2400" dirty="0"/>
              <a:t>Why don’t they reverse direction?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Why doesn’t the green AP at x=2 diffuse to x=1 as well as to x=3?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does diffuse. But x=1 is in refractory mode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Rising above threshold won’t kick off an AP</a:t>
            </a:r>
          </a:p>
          <a:p>
            <a:pPr lvl="1"/>
            <a:endParaRPr lang="en-US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EC9F5A-28A3-4E2E-BE65-184869DE16E6}"/>
              </a:ext>
            </a:extLst>
          </p:cNvPr>
          <p:cNvCxnSpPr/>
          <p:nvPr/>
        </p:nvCxnSpPr>
        <p:spPr>
          <a:xfrm>
            <a:off x="5029200" y="5568696"/>
            <a:ext cx="223113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6D29B0-685E-4098-B698-FB9147F82FD8}"/>
              </a:ext>
            </a:extLst>
          </p:cNvPr>
          <p:cNvCxnSpPr/>
          <p:nvPr/>
        </p:nvCxnSpPr>
        <p:spPr>
          <a:xfrm flipV="1">
            <a:off x="5029200" y="3429000"/>
            <a:ext cx="0" cy="21396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BE325DE-D507-45A8-9D7F-A9E7CE28DA05}"/>
              </a:ext>
            </a:extLst>
          </p:cNvPr>
          <p:cNvSpPr txBox="1"/>
          <p:nvPr/>
        </p:nvSpPr>
        <p:spPr>
          <a:xfrm>
            <a:off x="5943387" y="5676511"/>
            <a:ext cx="60375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Time(</a:t>
            </a:r>
            <a:r>
              <a:rPr lang="en-US" sz="1200" dirty="0" err="1"/>
              <a:t>ms</a:t>
            </a:r>
            <a:r>
              <a:rPr lang="en-US" sz="1200" dirty="0"/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EB0CCE-5EE0-480F-ACC6-337AEB2AE9F7}"/>
              </a:ext>
            </a:extLst>
          </p:cNvPr>
          <p:cNvSpPr txBox="1"/>
          <p:nvPr/>
        </p:nvSpPr>
        <p:spPr>
          <a:xfrm>
            <a:off x="5247168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54BDF0-1ACD-4864-AA0B-69D3A7B36337}"/>
              </a:ext>
            </a:extLst>
          </p:cNvPr>
          <p:cNvSpPr txBox="1"/>
          <p:nvPr/>
        </p:nvSpPr>
        <p:spPr>
          <a:xfrm>
            <a:off x="5596270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D44EC4-EB8F-4D0E-8785-8C5B9D6D9B23}"/>
              </a:ext>
            </a:extLst>
          </p:cNvPr>
          <p:cNvSpPr txBox="1"/>
          <p:nvPr/>
        </p:nvSpPr>
        <p:spPr>
          <a:xfrm>
            <a:off x="5920563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544FD0-45DC-43DD-94CE-5442A70F2BB4}"/>
              </a:ext>
            </a:extLst>
          </p:cNvPr>
          <p:cNvSpPr txBox="1"/>
          <p:nvPr/>
        </p:nvSpPr>
        <p:spPr>
          <a:xfrm>
            <a:off x="6292703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CBC563-0A79-4FA4-9A9B-82C342B1AFEC}"/>
              </a:ext>
            </a:extLst>
          </p:cNvPr>
          <p:cNvSpPr txBox="1"/>
          <p:nvPr/>
        </p:nvSpPr>
        <p:spPr>
          <a:xfrm>
            <a:off x="6643578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953900-3527-4E53-A4F5-FA606597DE64}"/>
              </a:ext>
            </a:extLst>
          </p:cNvPr>
          <p:cNvSpPr txBox="1"/>
          <p:nvPr/>
        </p:nvSpPr>
        <p:spPr>
          <a:xfrm>
            <a:off x="6978503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822D97-D889-4D52-8067-F590AF1449E7}"/>
              </a:ext>
            </a:extLst>
          </p:cNvPr>
          <p:cNvSpPr txBox="1"/>
          <p:nvPr/>
        </p:nvSpPr>
        <p:spPr>
          <a:xfrm rot="16200000">
            <a:off x="4495587" y="4239342"/>
            <a:ext cx="64921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baseline="-25000" dirty="0" err="1"/>
              <a:t>mem</a:t>
            </a:r>
            <a:r>
              <a:rPr lang="en-US" sz="1200" dirty="0"/>
              <a:t>(mV)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0F18D8-A497-46ED-BF9B-8CF1AE6495C8}"/>
              </a:ext>
            </a:extLst>
          </p:cNvPr>
          <p:cNvSpPr txBox="1"/>
          <p:nvPr/>
        </p:nvSpPr>
        <p:spPr>
          <a:xfrm>
            <a:off x="4813006" y="4711994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-55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681194-78EF-4A89-B76D-7B427B0B598A}"/>
              </a:ext>
            </a:extLst>
          </p:cNvPr>
          <p:cNvSpPr txBox="1"/>
          <p:nvPr/>
        </p:nvSpPr>
        <p:spPr>
          <a:xfrm>
            <a:off x="4823638" y="4914013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-70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6C69E5-8695-4CE3-8A25-45B65C8D2B9A}"/>
              </a:ext>
            </a:extLst>
          </p:cNvPr>
          <p:cNvSpPr txBox="1"/>
          <p:nvPr/>
        </p:nvSpPr>
        <p:spPr>
          <a:xfrm>
            <a:off x="4914015" y="4196315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A758AE-C7BE-4B8B-BEDB-43BFD00D77D4}"/>
              </a:ext>
            </a:extLst>
          </p:cNvPr>
          <p:cNvSpPr txBox="1"/>
          <p:nvPr/>
        </p:nvSpPr>
        <p:spPr>
          <a:xfrm>
            <a:off x="4743894" y="3691269"/>
            <a:ext cx="2404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+40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C266762-6880-4661-880E-81D0F345867C}"/>
              </a:ext>
            </a:extLst>
          </p:cNvPr>
          <p:cNvSpPr/>
          <p:nvPr/>
        </p:nvSpPr>
        <p:spPr>
          <a:xfrm>
            <a:off x="5694300" y="3772953"/>
            <a:ext cx="1380744" cy="1691988"/>
          </a:xfrm>
          <a:custGeom>
            <a:avLst/>
            <a:gdLst>
              <a:gd name="connsiteX0" fmla="*/ 0 w 1380744"/>
              <a:gd name="connsiteY0" fmla="*/ 1252775 h 1691988"/>
              <a:gd name="connsiteX1" fmla="*/ 109728 w 1380744"/>
              <a:gd name="connsiteY1" fmla="*/ 804719 h 1691988"/>
              <a:gd name="connsiteX2" fmla="*/ 228600 w 1380744"/>
              <a:gd name="connsiteY2" fmla="*/ 301799 h 1691988"/>
              <a:gd name="connsiteX3" fmla="*/ 301752 w 1380744"/>
              <a:gd name="connsiteY3" fmla="*/ 82343 h 1691988"/>
              <a:gd name="connsiteX4" fmla="*/ 365760 w 1380744"/>
              <a:gd name="connsiteY4" fmla="*/ 47 h 1691988"/>
              <a:gd name="connsiteX5" fmla="*/ 393192 w 1380744"/>
              <a:gd name="connsiteY5" fmla="*/ 73199 h 1691988"/>
              <a:gd name="connsiteX6" fmla="*/ 393192 w 1380744"/>
              <a:gd name="connsiteY6" fmla="*/ 237791 h 1691988"/>
              <a:gd name="connsiteX7" fmla="*/ 429768 w 1380744"/>
              <a:gd name="connsiteY7" fmla="*/ 603551 h 1691988"/>
              <a:gd name="connsiteX8" fmla="*/ 512064 w 1380744"/>
              <a:gd name="connsiteY8" fmla="*/ 1124759 h 1691988"/>
              <a:gd name="connsiteX9" fmla="*/ 548640 w 1380744"/>
              <a:gd name="connsiteY9" fmla="*/ 1307639 h 1691988"/>
              <a:gd name="connsiteX10" fmla="*/ 676656 w 1380744"/>
              <a:gd name="connsiteY10" fmla="*/ 1581959 h 1691988"/>
              <a:gd name="connsiteX11" fmla="*/ 777240 w 1380744"/>
              <a:gd name="connsiteY11" fmla="*/ 1682543 h 1691988"/>
              <a:gd name="connsiteX12" fmla="*/ 832104 w 1380744"/>
              <a:gd name="connsiteY12" fmla="*/ 1682543 h 1691988"/>
              <a:gd name="connsiteX13" fmla="*/ 896112 w 1380744"/>
              <a:gd name="connsiteY13" fmla="*/ 1636823 h 1691988"/>
              <a:gd name="connsiteX14" fmla="*/ 987552 w 1380744"/>
              <a:gd name="connsiteY14" fmla="*/ 1499663 h 1691988"/>
              <a:gd name="connsiteX15" fmla="*/ 1060704 w 1380744"/>
              <a:gd name="connsiteY15" fmla="*/ 1399079 h 1691988"/>
              <a:gd name="connsiteX16" fmla="*/ 1216152 w 1380744"/>
              <a:gd name="connsiteY16" fmla="*/ 1271063 h 1691988"/>
              <a:gd name="connsiteX17" fmla="*/ 1325880 w 1380744"/>
              <a:gd name="connsiteY17" fmla="*/ 1234487 h 1691988"/>
              <a:gd name="connsiteX18" fmla="*/ 1380744 w 1380744"/>
              <a:gd name="connsiteY18" fmla="*/ 1234487 h 169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744" h="1691988">
                <a:moveTo>
                  <a:pt x="0" y="1252775"/>
                </a:moveTo>
                <a:cubicBezTo>
                  <a:pt x="35814" y="1107995"/>
                  <a:pt x="71628" y="963215"/>
                  <a:pt x="109728" y="804719"/>
                </a:cubicBezTo>
                <a:cubicBezTo>
                  <a:pt x="147828" y="646223"/>
                  <a:pt x="196596" y="422195"/>
                  <a:pt x="228600" y="301799"/>
                </a:cubicBezTo>
                <a:cubicBezTo>
                  <a:pt x="260604" y="181403"/>
                  <a:pt x="278892" y="132635"/>
                  <a:pt x="301752" y="82343"/>
                </a:cubicBezTo>
                <a:cubicBezTo>
                  <a:pt x="324612" y="32051"/>
                  <a:pt x="350520" y="1571"/>
                  <a:pt x="365760" y="47"/>
                </a:cubicBezTo>
                <a:cubicBezTo>
                  <a:pt x="381000" y="-1477"/>
                  <a:pt x="388620" y="33575"/>
                  <a:pt x="393192" y="73199"/>
                </a:cubicBezTo>
                <a:cubicBezTo>
                  <a:pt x="397764" y="112823"/>
                  <a:pt x="387096" y="149399"/>
                  <a:pt x="393192" y="237791"/>
                </a:cubicBezTo>
                <a:cubicBezTo>
                  <a:pt x="399288" y="326183"/>
                  <a:pt x="409956" y="455723"/>
                  <a:pt x="429768" y="603551"/>
                </a:cubicBezTo>
                <a:cubicBezTo>
                  <a:pt x="449580" y="751379"/>
                  <a:pt x="492252" y="1007411"/>
                  <a:pt x="512064" y="1124759"/>
                </a:cubicBezTo>
                <a:cubicBezTo>
                  <a:pt x="531876" y="1242107"/>
                  <a:pt x="521208" y="1231439"/>
                  <a:pt x="548640" y="1307639"/>
                </a:cubicBezTo>
                <a:cubicBezTo>
                  <a:pt x="576072" y="1383839"/>
                  <a:pt x="638556" y="1519475"/>
                  <a:pt x="676656" y="1581959"/>
                </a:cubicBezTo>
                <a:cubicBezTo>
                  <a:pt x="714756" y="1644443"/>
                  <a:pt x="751332" y="1665779"/>
                  <a:pt x="777240" y="1682543"/>
                </a:cubicBezTo>
                <a:cubicBezTo>
                  <a:pt x="803148" y="1699307"/>
                  <a:pt x="812292" y="1690163"/>
                  <a:pt x="832104" y="1682543"/>
                </a:cubicBezTo>
                <a:cubicBezTo>
                  <a:pt x="851916" y="1674923"/>
                  <a:pt x="870204" y="1667303"/>
                  <a:pt x="896112" y="1636823"/>
                </a:cubicBezTo>
                <a:cubicBezTo>
                  <a:pt x="922020" y="1606343"/>
                  <a:pt x="960120" y="1539287"/>
                  <a:pt x="987552" y="1499663"/>
                </a:cubicBezTo>
                <a:cubicBezTo>
                  <a:pt x="1014984" y="1460039"/>
                  <a:pt x="1022604" y="1437179"/>
                  <a:pt x="1060704" y="1399079"/>
                </a:cubicBezTo>
                <a:cubicBezTo>
                  <a:pt x="1098804" y="1360979"/>
                  <a:pt x="1171956" y="1298495"/>
                  <a:pt x="1216152" y="1271063"/>
                </a:cubicBezTo>
                <a:cubicBezTo>
                  <a:pt x="1260348" y="1243631"/>
                  <a:pt x="1298448" y="1240583"/>
                  <a:pt x="1325880" y="1234487"/>
                </a:cubicBezTo>
                <a:cubicBezTo>
                  <a:pt x="1353312" y="1228391"/>
                  <a:pt x="1367028" y="1231439"/>
                  <a:pt x="1380744" y="123448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474354D-DCD2-441A-A73F-3FBFB1C528AF}"/>
              </a:ext>
            </a:extLst>
          </p:cNvPr>
          <p:cNvCxnSpPr>
            <a:cxnSpLocks/>
          </p:cNvCxnSpPr>
          <p:nvPr/>
        </p:nvCxnSpPr>
        <p:spPr>
          <a:xfrm>
            <a:off x="5038344" y="5029200"/>
            <a:ext cx="64922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12AEA9E-5421-4727-8770-3C2A38ECC929}"/>
              </a:ext>
            </a:extLst>
          </p:cNvPr>
          <p:cNvGrpSpPr/>
          <p:nvPr/>
        </p:nvGrpSpPr>
        <p:grpSpPr>
          <a:xfrm>
            <a:off x="5715000" y="3611880"/>
            <a:ext cx="2231136" cy="1847389"/>
            <a:chOff x="5715000" y="3611880"/>
            <a:chExt cx="2231136" cy="184738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5446B27-B490-4F3D-895D-218974F9F5CB}"/>
                </a:ext>
              </a:extLst>
            </p:cNvPr>
            <p:cNvSpPr/>
            <p:nvPr/>
          </p:nvSpPr>
          <p:spPr>
            <a:xfrm>
              <a:off x="5961888" y="3767281"/>
              <a:ext cx="1380744" cy="1691988"/>
            </a:xfrm>
            <a:custGeom>
              <a:avLst/>
              <a:gdLst>
                <a:gd name="connsiteX0" fmla="*/ 0 w 1380744"/>
                <a:gd name="connsiteY0" fmla="*/ 1252775 h 1691988"/>
                <a:gd name="connsiteX1" fmla="*/ 109728 w 1380744"/>
                <a:gd name="connsiteY1" fmla="*/ 804719 h 1691988"/>
                <a:gd name="connsiteX2" fmla="*/ 228600 w 1380744"/>
                <a:gd name="connsiteY2" fmla="*/ 301799 h 1691988"/>
                <a:gd name="connsiteX3" fmla="*/ 301752 w 1380744"/>
                <a:gd name="connsiteY3" fmla="*/ 82343 h 1691988"/>
                <a:gd name="connsiteX4" fmla="*/ 365760 w 1380744"/>
                <a:gd name="connsiteY4" fmla="*/ 47 h 1691988"/>
                <a:gd name="connsiteX5" fmla="*/ 393192 w 1380744"/>
                <a:gd name="connsiteY5" fmla="*/ 73199 h 1691988"/>
                <a:gd name="connsiteX6" fmla="*/ 393192 w 1380744"/>
                <a:gd name="connsiteY6" fmla="*/ 237791 h 1691988"/>
                <a:gd name="connsiteX7" fmla="*/ 429768 w 1380744"/>
                <a:gd name="connsiteY7" fmla="*/ 603551 h 1691988"/>
                <a:gd name="connsiteX8" fmla="*/ 512064 w 1380744"/>
                <a:gd name="connsiteY8" fmla="*/ 1124759 h 1691988"/>
                <a:gd name="connsiteX9" fmla="*/ 548640 w 1380744"/>
                <a:gd name="connsiteY9" fmla="*/ 1307639 h 1691988"/>
                <a:gd name="connsiteX10" fmla="*/ 676656 w 1380744"/>
                <a:gd name="connsiteY10" fmla="*/ 1581959 h 1691988"/>
                <a:gd name="connsiteX11" fmla="*/ 777240 w 1380744"/>
                <a:gd name="connsiteY11" fmla="*/ 1682543 h 1691988"/>
                <a:gd name="connsiteX12" fmla="*/ 832104 w 1380744"/>
                <a:gd name="connsiteY12" fmla="*/ 1682543 h 1691988"/>
                <a:gd name="connsiteX13" fmla="*/ 896112 w 1380744"/>
                <a:gd name="connsiteY13" fmla="*/ 1636823 h 1691988"/>
                <a:gd name="connsiteX14" fmla="*/ 987552 w 1380744"/>
                <a:gd name="connsiteY14" fmla="*/ 1499663 h 1691988"/>
                <a:gd name="connsiteX15" fmla="*/ 1060704 w 1380744"/>
                <a:gd name="connsiteY15" fmla="*/ 1399079 h 1691988"/>
                <a:gd name="connsiteX16" fmla="*/ 1216152 w 1380744"/>
                <a:gd name="connsiteY16" fmla="*/ 1271063 h 1691988"/>
                <a:gd name="connsiteX17" fmla="*/ 1325880 w 1380744"/>
                <a:gd name="connsiteY17" fmla="*/ 1234487 h 1691988"/>
                <a:gd name="connsiteX18" fmla="*/ 1380744 w 1380744"/>
                <a:gd name="connsiteY18" fmla="*/ 1234487 h 169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80744" h="1691988">
                  <a:moveTo>
                    <a:pt x="0" y="1252775"/>
                  </a:moveTo>
                  <a:cubicBezTo>
                    <a:pt x="35814" y="1107995"/>
                    <a:pt x="71628" y="963215"/>
                    <a:pt x="109728" y="804719"/>
                  </a:cubicBezTo>
                  <a:cubicBezTo>
                    <a:pt x="147828" y="646223"/>
                    <a:pt x="196596" y="422195"/>
                    <a:pt x="228600" y="301799"/>
                  </a:cubicBezTo>
                  <a:cubicBezTo>
                    <a:pt x="260604" y="181403"/>
                    <a:pt x="278892" y="132635"/>
                    <a:pt x="301752" y="82343"/>
                  </a:cubicBezTo>
                  <a:cubicBezTo>
                    <a:pt x="324612" y="32051"/>
                    <a:pt x="350520" y="1571"/>
                    <a:pt x="365760" y="47"/>
                  </a:cubicBezTo>
                  <a:cubicBezTo>
                    <a:pt x="381000" y="-1477"/>
                    <a:pt x="388620" y="33575"/>
                    <a:pt x="393192" y="73199"/>
                  </a:cubicBezTo>
                  <a:cubicBezTo>
                    <a:pt x="397764" y="112823"/>
                    <a:pt x="387096" y="149399"/>
                    <a:pt x="393192" y="237791"/>
                  </a:cubicBezTo>
                  <a:cubicBezTo>
                    <a:pt x="399288" y="326183"/>
                    <a:pt x="409956" y="455723"/>
                    <a:pt x="429768" y="603551"/>
                  </a:cubicBezTo>
                  <a:cubicBezTo>
                    <a:pt x="449580" y="751379"/>
                    <a:pt x="492252" y="1007411"/>
                    <a:pt x="512064" y="1124759"/>
                  </a:cubicBezTo>
                  <a:cubicBezTo>
                    <a:pt x="531876" y="1242107"/>
                    <a:pt x="521208" y="1231439"/>
                    <a:pt x="548640" y="1307639"/>
                  </a:cubicBezTo>
                  <a:cubicBezTo>
                    <a:pt x="576072" y="1383839"/>
                    <a:pt x="638556" y="1519475"/>
                    <a:pt x="676656" y="1581959"/>
                  </a:cubicBezTo>
                  <a:cubicBezTo>
                    <a:pt x="714756" y="1644443"/>
                    <a:pt x="751332" y="1665779"/>
                    <a:pt x="777240" y="1682543"/>
                  </a:cubicBezTo>
                  <a:cubicBezTo>
                    <a:pt x="803148" y="1699307"/>
                    <a:pt x="812292" y="1690163"/>
                    <a:pt x="832104" y="1682543"/>
                  </a:cubicBezTo>
                  <a:cubicBezTo>
                    <a:pt x="851916" y="1674923"/>
                    <a:pt x="870204" y="1667303"/>
                    <a:pt x="896112" y="1636823"/>
                  </a:cubicBezTo>
                  <a:cubicBezTo>
                    <a:pt x="922020" y="1606343"/>
                    <a:pt x="960120" y="1539287"/>
                    <a:pt x="987552" y="1499663"/>
                  </a:cubicBezTo>
                  <a:cubicBezTo>
                    <a:pt x="1014984" y="1460039"/>
                    <a:pt x="1022604" y="1437179"/>
                    <a:pt x="1060704" y="1399079"/>
                  </a:cubicBezTo>
                  <a:cubicBezTo>
                    <a:pt x="1098804" y="1360979"/>
                    <a:pt x="1171956" y="1298495"/>
                    <a:pt x="1216152" y="1271063"/>
                  </a:cubicBezTo>
                  <a:cubicBezTo>
                    <a:pt x="1260348" y="1243631"/>
                    <a:pt x="1298448" y="1240583"/>
                    <a:pt x="1325880" y="1234487"/>
                  </a:cubicBezTo>
                  <a:cubicBezTo>
                    <a:pt x="1353312" y="1228391"/>
                    <a:pt x="1367028" y="1231439"/>
                    <a:pt x="1380744" y="12344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A457156-B679-4F9B-902E-02C02DBCDF74}"/>
                </a:ext>
              </a:extLst>
            </p:cNvPr>
            <p:cNvSpPr txBox="1"/>
            <p:nvPr/>
          </p:nvSpPr>
          <p:spPr>
            <a:xfrm>
              <a:off x="7351776" y="3611880"/>
              <a:ext cx="594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x=1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B5288D4-2B61-48BA-938A-6F0ED6E9A3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96493" y="3968496"/>
              <a:ext cx="1211899" cy="66729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92862A4-B247-4240-83BC-B48098466C82}"/>
                </a:ext>
              </a:extLst>
            </p:cNvPr>
            <p:cNvCxnSpPr>
              <a:cxnSpLocks/>
            </p:cNvCxnSpPr>
            <p:nvPr/>
          </p:nvCxnSpPr>
          <p:spPr>
            <a:xfrm>
              <a:off x="5715000" y="5026152"/>
              <a:ext cx="256032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67703B-46B0-4B22-B4EF-57D62F94C7DF}"/>
              </a:ext>
            </a:extLst>
          </p:cNvPr>
          <p:cNvGrpSpPr/>
          <p:nvPr/>
        </p:nvGrpSpPr>
        <p:grpSpPr>
          <a:xfrm>
            <a:off x="5967984" y="2795016"/>
            <a:ext cx="2112264" cy="2670349"/>
            <a:chOff x="5967984" y="2795016"/>
            <a:chExt cx="2112264" cy="2670349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9611E51-42F2-46CB-9C8F-392F9BAED72F}"/>
                </a:ext>
              </a:extLst>
            </p:cNvPr>
            <p:cNvSpPr/>
            <p:nvPr/>
          </p:nvSpPr>
          <p:spPr>
            <a:xfrm>
              <a:off x="6214872" y="3773377"/>
              <a:ext cx="1380744" cy="1691988"/>
            </a:xfrm>
            <a:custGeom>
              <a:avLst/>
              <a:gdLst>
                <a:gd name="connsiteX0" fmla="*/ 0 w 1380744"/>
                <a:gd name="connsiteY0" fmla="*/ 1252775 h 1691988"/>
                <a:gd name="connsiteX1" fmla="*/ 109728 w 1380744"/>
                <a:gd name="connsiteY1" fmla="*/ 804719 h 1691988"/>
                <a:gd name="connsiteX2" fmla="*/ 228600 w 1380744"/>
                <a:gd name="connsiteY2" fmla="*/ 301799 h 1691988"/>
                <a:gd name="connsiteX3" fmla="*/ 301752 w 1380744"/>
                <a:gd name="connsiteY3" fmla="*/ 82343 h 1691988"/>
                <a:gd name="connsiteX4" fmla="*/ 365760 w 1380744"/>
                <a:gd name="connsiteY4" fmla="*/ 47 h 1691988"/>
                <a:gd name="connsiteX5" fmla="*/ 393192 w 1380744"/>
                <a:gd name="connsiteY5" fmla="*/ 73199 h 1691988"/>
                <a:gd name="connsiteX6" fmla="*/ 393192 w 1380744"/>
                <a:gd name="connsiteY6" fmla="*/ 237791 h 1691988"/>
                <a:gd name="connsiteX7" fmla="*/ 429768 w 1380744"/>
                <a:gd name="connsiteY7" fmla="*/ 603551 h 1691988"/>
                <a:gd name="connsiteX8" fmla="*/ 512064 w 1380744"/>
                <a:gd name="connsiteY8" fmla="*/ 1124759 h 1691988"/>
                <a:gd name="connsiteX9" fmla="*/ 548640 w 1380744"/>
                <a:gd name="connsiteY9" fmla="*/ 1307639 h 1691988"/>
                <a:gd name="connsiteX10" fmla="*/ 676656 w 1380744"/>
                <a:gd name="connsiteY10" fmla="*/ 1581959 h 1691988"/>
                <a:gd name="connsiteX11" fmla="*/ 777240 w 1380744"/>
                <a:gd name="connsiteY11" fmla="*/ 1682543 h 1691988"/>
                <a:gd name="connsiteX12" fmla="*/ 832104 w 1380744"/>
                <a:gd name="connsiteY12" fmla="*/ 1682543 h 1691988"/>
                <a:gd name="connsiteX13" fmla="*/ 896112 w 1380744"/>
                <a:gd name="connsiteY13" fmla="*/ 1636823 h 1691988"/>
                <a:gd name="connsiteX14" fmla="*/ 987552 w 1380744"/>
                <a:gd name="connsiteY14" fmla="*/ 1499663 h 1691988"/>
                <a:gd name="connsiteX15" fmla="*/ 1060704 w 1380744"/>
                <a:gd name="connsiteY15" fmla="*/ 1399079 h 1691988"/>
                <a:gd name="connsiteX16" fmla="*/ 1216152 w 1380744"/>
                <a:gd name="connsiteY16" fmla="*/ 1271063 h 1691988"/>
                <a:gd name="connsiteX17" fmla="*/ 1325880 w 1380744"/>
                <a:gd name="connsiteY17" fmla="*/ 1234487 h 1691988"/>
                <a:gd name="connsiteX18" fmla="*/ 1380744 w 1380744"/>
                <a:gd name="connsiteY18" fmla="*/ 1234487 h 169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80744" h="1691988">
                  <a:moveTo>
                    <a:pt x="0" y="1252775"/>
                  </a:moveTo>
                  <a:cubicBezTo>
                    <a:pt x="35814" y="1107995"/>
                    <a:pt x="71628" y="963215"/>
                    <a:pt x="109728" y="804719"/>
                  </a:cubicBezTo>
                  <a:cubicBezTo>
                    <a:pt x="147828" y="646223"/>
                    <a:pt x="196596" y="422195"/>
                    <a:pt x="228600" y="301799"/>
                  </a:cubicBezTo>
                  <a:cubicBezTo>
                    <a:pt x="260604" y="181403"/>
                    <a:pt x="278892" y="132635"/>
                    <a:pt x="301752" y="82343"/>
                  </a:cubicBezTo>
                  <a:cubicBezTo>
                    <a:pt x="324612" y="32051"/>
                    <a:pt x="350520" y="1571"/>
                    <a:pt x="365760" y="47"/>
                  </a:cubicBezTo>
                  <a:cubicBezTo>
                    <a:pt x="381000" y="-1477"/>
                    <a:pt x="388620" y="33575"/>
                    <a:pt x="393192" y="73199"/>
                  </a:cubicBezTo>
                  <a:cubicBezTo>
                    <a:pt x="397764" y="112823"/>
                    <a:pt x="387096" y="149399"/>
                    <a:pt x="393192" y="237791"/>
                  </a:cubicBezTo>
                  <a:cubicBezTo>
                    <a:pt x="399288" y="326183"/>
                    <a:pt x="409956" y="455723"/>
                    <a:pt x="429768" y="603551"/>
                  </a:cubicBezTo>
                  <a:cubicBezTo>
                    <a:pt x="449580" y="751379"/>
                    <a:pt x="492252" y="1007411"/>
                    <a:pt x="512064" y="1124759"/>
                  </a:cubicBezTo>
                  <a:cubicBezTo>
                    <a:pt x="531876" y="1242107"/>
                    <a:pt x="521208" y="1231439"/>
                    <a:pt x="548640" y="1307639"/>
                  </a:cubicBezTo>
                  <a:cubicBezTo>
                    <a:pt x="576072" y="1383839"/>
                    <a:pt x="638556" y="1519475"/>
                    <a:pt x="676656" y="1581959"/>
                  </a:cubicBezTo>
                  <a:cubicBezTo>
                    <a:pt x="714756" y="1644443"/>
                    <a:pt x="751332" y="1665779"/>
                    <a:pt x="777240" y="1682543"/>
                  </a:cubicBezTo>
                  <a:cubicBezTo>
                    <a:pt x="803148" y="1699307"/>
                    <a:pt x="812292" y="1690163"/>
                    <a:pt x="832104" y="1682543"/>
                  </a:cubicBezTo>
                  <a:cubicBezTo>
                    <a:pt x="851916" y="1674923"/>
                    <a:pt x="870204" y="1667303"/>
                    <a:pt x="896112" y="1636823"/>
                  </a:cubicBezTo>
                  <a:cubicBezTo>
                    <a:pt x="922020" y="1606343"/>
                    <a:pt x="960120" y="1539287"/>
                    <a:pt x="987552" y="1499663"/>
                  </a:cubicBezTo>
                  <a:cubicBezTo>
                    <a:pt x="1014984" y="1460039"/>
                    <a:pt x="1022604" y="1437179"/>
                    <a:pt x="1060704" y="1399079"/>
                  </a:cubicBezTo>
                  <a:cubicBezTo>
                    <a:pt x="1098804" y="1360979"/>
                    <a:pt x="1171956" y="1298495"/>
                    <a:pt x="1216152" y="1271063"/>
                  </a:cubicBezTo>
                  <a:cubicBezTo>
                    <a:pt x="1260348" y="1243631"/>
                    <a:pt x="1298448" y="1240583"/>
                    <a:pt x="1325880" y="1234487"/>
                  </a:cubicBezTo>
                  <a:cubicBezTo>
                    <a:pt x="1353312" y="1228391"/>
                    <a:pt x="1367028" y="1231439"/>
                    <a:pt x="1380744" y="1234487"/>
                  </a:cubicBezTo>
                </a:path>
              </a:pathLst>
            </a:custGeom>
            <a:noFill/>
            <a:ln>
              <a:solidFill>
                <a:srgbClr val="008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AB75635-4312-4F84-96D8-E9C96FC8E0D9}"/>
                </a:ext>
              </a:extLst>
            </p:cNvPr>
            <p:cNvCxnSpPr>
              <a:cxnSpLocks/>
            </p:cNvCxnSpPr>
            <p:nvPr/>
          </p:nvCxnSpPr>
          <p:spPr>
            <a:xfrm>
              <a:off x="5967984" y="5032248"/>
              <a:ext cx="256032" cy="0"/>
            </a:xfrm>
            <a:prstGeom prst="line">
              <a:avLst/>
            </a:prstGeom>
            <a:ln w="28575">
              <a:solidFill>
                <a:srgbClr val="008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C74C5F-359D-4BA3-A10F-4E39C4EFEBF7}"/>
                </a:ext>
              </a:extLst>
            </p:cNvPr>
            <p:cNvSpPr txBox="1"/>
            <p:nvPr/>
          </p:nvSpPr>
          <p:spPr>
            <a:xfrm>
              <a:off x="7485888" y="2795016"/>
              <a:ext cx="594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6600"/>
                  </a:solidFill>
                </a:rPr>
                <a:t>x=2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9EE48B67-6193-45F1-B31D-0350052B5A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30605" y="3151632"/>
              <a:ext cx="1211899" cy="667299"/>
            </a:xfrm>
            <a:prstGeom prst="straightConnector1">
              <a:avLst/>
            </a:prstGeom>
            <a:ln w="28575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064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EA2-E5A1-440A-BBF7-FB047BEE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31-A316-4FC0-8AF3-D404C161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bioelectricity come from?</a:t>
            </a:r>
          </a:p>
          <a:p>
            <a:r>
              <a:rPr lang="en-US" dirty="0"/>
              <a:t>Neurons and working with the nervous system</a:t>
            </a:r>
          </a:p>
          <a:p>
            <a:r>
              <a:rPr lang="en-US" dirty="0"/>
              <a:t>Cardiac bioelectricity</a:t>
            </a:r>
          </a:p>
          <a:p>
            <a:r>
              <a:rPr lang="en-US" dirty="0"/>
              <a:t>Worms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BD7B-8458-45C8-871C-FBDAA3E4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E2B69-E4B6-4750-B290-80ED5391C427}"/>
              </a:ext>
            </a:extLst>
          </p:cNvPr>
          <p:cNvSpPr/>
          <p:nvPr/>
        </p:nvSpPr>
        <p:spPr>
          <a:xfrm>
            <a:off x="566928" y="2170176"/>
            <a:ext cx="7351776" cy="5547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6B190-BCF3-4A6D-9F4D-D39205873234}"/>
              </a:ext>
            </a:extLst>
          </p:cNvPr>
          <p:cNvSpPr txBox="1"/>
          <p:nvPr/>
        </p:nvSpPr>
        <p:spPr>
          <a:xfrm>
            <a:off x="3196180" y="3717590"/>
            <a:ext cx="5380892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How a single neuron works</a:t>
            </a:r>
          </a:p>
          <a:p>
            <a:r>
              <a:rPr lang="en-US" dirty="0"/>
              <a:t>Lots of neurons – the nervous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9B9CE-A8F7-4E65-8C3C-1DE819FDCE60}"/>
              </a:ext>
            </a:extLst>
          </p:cNvPr>
          <p:cNvSpPr txBox="1"/>
          <p:nvPr/>
        </p:nvSpPr>
        <p:spPr>
          <a:xfrm>
            <a:off x="3196180" y="4766101"/>
            <a:ext cx="5380892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EMG, prosthetics, NCS, SCS, PNS, electroceuticals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73C5A22-9ECD-44DE-A78B-950149962C7E}"/>
              </a:ext>
            </a:extLst>
          </p:cNvPr>
          <p:cNvSpPr/>
          <p:nvPr/>
        </p:nvSpPr>
        <p:spPr>
          <a:xfrm>
            <a:off x="5886626" y="2848708"/>
            <a:ext cx="267989" cy="716482"/>
          </a:xfrm>
          <a:prstGeom prst="downArrow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5A18-DAFF-43CE-90DA-47352FFC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Myelin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2A645-A834-4AC9-BBF3-09AECE8D0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1243165"/>
            <a:ext cx="7936992" cy="1231678"/>
          </a:xfrm>
        </p:spPr>
        <p:txBody>
          <a:bodyPr/>
          <a:lstStyle/>
          <a:p>
            <a:r>
              <a:rPr lang="en-US" dirty="0"/>
              <a:t>Some neurons are coated with </a:t>
            </a:r>
            <a:r>
              <a:rPr lang="en-US" i="1" dirty="0"/>
              <a:t>myelin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fatty, non-conductive layer</a:t>
            </a:r>
          </a:p>
          <a:p>
            <a:pPr>
              <a:spcBef>
                <a:spcPts val="0"/>
              </a:spcBef>
            </a:pPr>
            <a:r>
              <a:rPr lang="en-US" dirty="0"/>
              <a:t>How does myelin affect membrane capacitance?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07E65-7C61-4A23-A65E-1DEDEB6B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2C0F3B-23B0-1807-DF80-7E103FCFE75F}"/>
              </a:ext>
            </a:extLst>
          </p:cNvPr>
          <p:cNvCxnSpPr>
            <a:cxnSpLocks/>
          </p:cNvCxnSpPr>
          <p:nvPr/>
        </p:nvCxnSpPr>
        <p:spPr>
          <a:xfrm>
            <a:off x="2004392" y="4253949"/>
            <a:ext cx="320040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91C6C8-1F1B-6990-F206-1EFD5438A7AC}"/>
              </a:ext>
            </a:extLst>
          </p:cNvPr>
          <p:cNvCxnSpPr>
            <a:cxnSpLocks/>
          </p:cNvCxnSpPr>
          <p:nvPr/>
        </p:nvCxnSpPr>
        <p:spPr>
          <a:xfrm>
            <a:off x="2004392" y="4674703"/>
            <a:ext cx="3200400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A85394CE-7737-E769-3CF0-DDA6C9995D41}"/>
              </a:ext>
            </a:extLst>
          </p:cNvPr>
          <p:cNvSpPr/>
          <p:nvPr/>
        </p:nvSpPr>
        <p:spPr>
          <a:xfrm>
            <a:off x="5128588" y="4263888"/>
            <a:ext cx="129209" cy="40750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357E623-CC5D-167A-DC46-48C4FA614A96}"/>
              </a:ext>
            </a:extLst>
          </p:cNvPr>
          <p:cNvSpPr/>
          <p:nvPr/>
        </p:nvSpPr>
        <p:spPr>
          <a:xfrm>
            <a:off x="1951384" y="4267203"/>
            <a:ext cx="129209" cy="407504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93C8B2-24C0-B438-1141-F732595D3F86}"/>
              </a:ext>
            </a:extLst>
          </p:cNvPr>
          <p:cNvSpPr txBox="1"/>
          <p:nvPr/>
        </p:nvSpPr>
        <p:spPr>
          <a:xfrm>
            <a:off x="5526157" y="3478696"/>
            <a:ext cx="1639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cell membrane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D069C9-9375-E25A-B403-5016F9DFF3BD}"/>
              </a:ext>
            </a:extLst>
          </p:cNvPr>
          <p:cNvSpPr/>
          <p:nvPr/>
        </p:nvSpPr>
        <p:spPr>
          <a:xfrm>
            <a:off x="2004392" y="4114801"/>
            <a:ext cx="3200400" cy="1258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EDE3EF-C828-4803-C9A6-A3C1187F5843}"/>
              </a:ext>
            </a:extLst>
          </p:cNvPr>
          <p:cNvSpPr/>
          <p:nvPr/>
        </p:nvSpPr>
        <p:spPr>
          <a:xfrm>
            <a:off x="2047463" y="4684642"/>
            <a:ext cx="3200400" cy="12588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9001E9-94FE-0E70-6B3F-43B7CFBE6A89}"/>
              </a:ext>
            </a:extLst>
          </p:cNvPr>
          <p:cNvSpPr txBox="1"/>
          <p:nvPr/>
        </p:nvSpPr>
        <p:spPr>
          <a:xfrm>
            <a:off x="177248" y="4240683"/>
            <a:ext cx="108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myelin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112B13-66C1-6CD5-7D03-D9C593F2B853}"/>
              </a:ext>
            </a:extLst>
          </p:cNvPr>
          <p:cNvCxnSpPr>
            <a:cxnSpLocks/>
          </p:cNvCxnSpPr>
          <p:nvPr/>
        </p:nvCxnSpPr>
        <p:spPr>
          <a:xfrm flipH="1">
            <a:off x="4938556" y="3886200"/>
            <a:ext cx="776444" cy="30777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E7775AF-0766-E4FC-0676-9961CF73E3F8}"/>
              </a:ext>
            </a:extLst>
          </p:cNvPr>
          <p:cNvCxnSpPr>
            <a:endCxn id="18" idx="1"/>
          </p:cNvCxnSpPr>
          <p:nvPr/>
        </p:nvCxnSpPr>
        <p:spPr>
          <a:xfrm flipV="1">
            <a:off x="1133061" y="4177742"/>
            <a:ext cx="871331" cy="39872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C1789D9-0E3C-891E-6441-2268DE8D76C7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1133061" y="4602984"/>
            <a:ext cx="914402" cy="144599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275BD05-A092-43AE-CB88-16B6AE3829A3}"/>
                  </a:ext>
                </a:extLst>
              </p:cNvPr>
              <p:cNvSpPr txBox="1"/>
              <p:nvPr/>
            </p:nvSpPr>
            <p:spPr>
              <a:xfrm>
                <a:off x="6308861" y="1175144"/>
                <a:ext cx="136371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275BD05-A092-43AE-CB88-16B6AE382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861" y="1175144"/>
                <a:ext cx="1363716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26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5A18-DAFF-43CE-90DA-47352FFC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Myelin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2A645-A834-4AC9-BBF3-09AECE8D0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1243165"/>
            <a:ext cx="7936992" cy="4419600"/>
          </a:xfrm>
        </p:spPr>
        <p:txBody>
          <a:bodyPr/>
          <a:lstStyle/>
          <a:p>
            <a:r>
              <a:rPr lang="en-US" dirty="0"/>
              <a:t>What good is myelin?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Makes neurons propagate an action potential </a:t>
            </a:r>
            <a:r>
              <a:rPr lang="en-US" i="1" dirty="0"/>
              <a:t>fast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big evolutionary step in our brains being useful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Thick membrane → low C</a:t>
            </a:r>
          </a:p>
          <a:p>
            <a:pPr lvl="1">
              <a:spcBef>
                <a:spcPts val="0"/>
              </a:spcBef>
            </a:pPr>
            <a:r>
              <a:rPr lang="en-US" dirty="0"/>
              <a:t>Q=CV: does low C means faster or slower?</a:t>
            </a:r>
          </a:p>
          <a:p>
            <a:pPr>
              <a:spcBef>
                <a:spcPts val="1800"/>
              </a:spcBef>
            </a:pPr>
            <a:r>
              <a:rPr lang="en-US" i="1" dirty="0"/>
              <a:t>Multiple sclerosis</a:t>
            </a:r>
            <a:r>
              <a:rPr lang="en-US" dirty="0"/>
              <a:t> is an auto-immune disease where (among other issues) nerves get demyelinated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07E65-7C61-4A23-A65E-1DEDEB6B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7B3B0-100E-4DD3-BDE2-DAA0FDEF9FEF}"/>
              </a:ext>
            </a:extLst>
          </p:cNvPr>
          <p:cNvSpPr txBox="1"/>
          <p:nvPr/>
        </p:nvSpPr>
        <p:spPr>
          <a:xfrm>
            <a:off x="6803809" y="2849531"/>
            <a:ext cx="230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faster. Takes less </a:t>
            </a:r>
            <a:r>
              <a:rPr lang="el-GR" sz="2000" dirty="0">
                <a:solidFill>
                  <a:schemeClr val="accent2"/>
                </a:solidFill>
              </a:rPr>
              <a:t>Δ</a:t>
            </a:r>
            <a:r>
              <a:rPr lang="en-US" sz="2000" i="1" dirty="0">
                <a:solidFill>
                  <a:schemeClr val="accent2"/>
                </a:solidFill>
              </a:rPr>
              <a:t>q</a:t>
            </a:r>
            <a:r>
              <a:rPr lang="en-US" sz="2000" dirty="0">
                <a:solidFill>
                  <a:schemeClr val="accent2"/>
                </a:solidFill>
              </a:rPr>
              <a:t> to make enough </a:t>
            </a:r>
            <a:r>
              <a:rPr lang="el-GR" sz="2000" dirty="0">
                <a:solidFill>
                  <a:schemeClr val="accent2"/>
                </a:solidFill>
              </a:rPr>
              <a:t>Δ</a:t>
            </a:r>
            <a:r>
              <a:rPr lang="en-US" sz="2000" i="1" dirty="0">
                <a:solidFill>
                  <a:schemeClr val="accent2"/>
                </a:solidFill>
              </a:rPr>
              <a:t>V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12F7-E004-4991-B4A0-4C8AE57F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myelin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D304-BFC9-43B5-8233-5E87A5B8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36776"/>
            <a:ext cx="4096512" cy="4280548"/>
          </a:xfrm>
        </p:spPr>
        <p:txBody>
          <a:bodyPr/>
          <a:lstStyle/>
          <a:p>
            <a:r>
              <a:rPr lang="en-US" sz="2400" dirty="0"/>
              <a:t>Neuron without myelin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Action potential travels slowly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Gets regenerated frequently</a:t>
            </a:r>
          </a:p>
          <a:p>
            <a:pPr lvl="1"/>
            <a:endParaRPr lang="en-US" sz="2000" dirty="0"/>
          </a:p>
          <a:p>
            <a:r>
              <a:rPr lang="en-US" sz="2400" dirty="0"/>
              <a:t>Neuron with myelin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Ion channels cannot traverse the sheath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wave spreads much faster. But…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Without ion channels, action potentials cannot regenerate!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Die out before reaching the other end of the neuron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0BF76-3D35-48DB-8F16-BF95BE08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FD27B50-2322-4842-8B1D-344E465DDEAC}"/>
              </a:ext>
            </a:extLst>
          </p:cNvPr>
          <p:cNvGrpSpPr/>
          <p:nvPr/>
        </p:nvGrpSpPr>
        <p:grpSpPr>
          <a:xfrm>
            <a:off x="4794504" y="1862328"/>
            <a:ext cx="4014216" cy="173736"/>
            <a:chOff x="1847088" y="1972056"/>
            <a:chExt cx="4014216" cy="17373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C3F82DC-67B1-4AE3-A806-4A53E0675F36}"/>
                </a:ext>
              </a:extLst>
            </p:cNvPr>
            <p:cNvSpPr/>
            <p:nvPr/>
          </p:nvSpPr>
          <p:spPr>
            <a:xfrm>
              <a:off x="1847088" y="2013204"/>
              <a:ext cx="4014216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535FEB-955B-453C-A05A-7D3E03AE39EB}"/>
                </a:ext>
              </a:extLst>
            </p:cNvPr>
            <p:cNvSpPr/>
            <p:nvPr/>
          </p:nvSpPr>
          <p:spPr>
            <a:xfrm>
              <a:off x="219456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5645E4-B2EF-4B40-8CE5-AE1F3D66F82B}"/>
                </a:ext>
              </a:extLst>
            </p:cNvPr>
            <p:cNvSpPr/>
            <p:nvPr/>
          </p:nvSpPr>
          <p:spPr>
            <a:xfrm>
              <a:off x="2502408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1D9ED4-A4C7-4764-B160-385AC71D9D57}"/>
                </a:ext>
              </a:extLst>
            </p:cNvPr>
            <p:cNvSpPr/>
            <p:nvPr/>
          </p:nvSpPr>
          <p:spPr>
            <a:xfrm>
              <a:off x="298704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C74D058-6ECD-4824-A105-843B9F7F0FC9}"/>
                </a:ext>
              </a:extLst>
            </p:cNvPr>
            <p:cNvSpPr/>
            <p:nvPr/>
          </p:nvSpPr>
          <p:spPr>
            <a:xfrm>
              <a:off x="3572256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7D409D-73E6-485E-90AA-A653BD80A145}"/>
                </a:ext>
              </a:extLst>
            </p:cNvPr>
            <p:cNvSpPr/>
            <p:nvPr/>
          </p:nvSpPr>
          <p:spPr>
            <a:xfrm>
              <a:off x="4203192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9948E0-BD3B-478A-8B9C-1E3ECB4BF65B}"/>
                </a:ext>
              </a:extLst>
            </p:cNvPr>
            <p:cNvSpPr/>
            <p:nvPr/>
          </p:nvSpPr>
          <p:spPr>
            <a:xfrm>
              <a:off x="4788408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3A32A8-A780-46DC-A6E5-31869CCF9E1B}"/>
                </a:ext>
              </a:extLst>
            </p:cNvPr>
            <p:cNvSpPr/>
            <p:nvPr/>
          </p:nvSpPr>
          <p:spPr>
            <a:xfrm>
              <a:off x="545592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A8FC3D-9CF4-4C51-A102-8293EDA3D5A8}"/>
              </a:ext>
            </a:extLst>
          </p:cNvPr>
          <p:cNvGrpSpPr/>
          <p:nvPr/>
        </p:nvGrpSpPr>
        <p:grpSpPr>
          <a:xfrm flipH="1">
            <a:off x="4794504" y="2343912"/>
            <a:ext cx="4014216" cy="173736"/>
            <a:chOff x="1871472" y="2554224"/>
            <a:chExt cx="4014216" cy="1737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2E7C8C2-FDBD-4083-AF7E-3B0271B591C9}"/>
                </a:ext>
              </a:extLst>
            </p:cNvPr>
            <p:cNvSpPr/>
            <p:nvPr/>
          </p:nvSpPr>
          <p:spPr>
            <a:xfrm>
              <a:off x="1871472" y="2595372"/>
              <a:ext cx="4014216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D65F06-481C-4BA4-8DB5-97016C7021C6}"/>
                </a:ext>
              </a:extLst>
            </p:cNvPr>
            <p:cNvSpPr/>
            <p:nvPr/>
          </p:nvSpPr>
          <p:spPr>
            <a:xfrm>
              <a:off x="221894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E3EE6EC-05E4-4A0A-8DA6-6BD94EA29F68}"/>
                </a:ext>
              </a:extLst>
            </p:cNvPr>
            <p:cNvSpPr/>
            <p:nvPr/>
          </p:nvSpPr>
          <p:spPr>
            <a:xfrm>
              <a:off x="2526792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C97DB0F-9B25-4B9E-9FCD-4A0335516D00}"/>
                </a:ext>
              </a:extLst>
            </p:cNvPr>
            <p:cNvSpPr/>
            <p:nvPr/>
          </p:nvSpPr>
          <p:spPr>
            <a:xfrm>
              <a:off x="301142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DD35065-85E2-4562-A10D-4FED0422C534}"/>
                </a:ext>
              </a:extLst>
            </p:cNvPr>
            <p:cNvSpPr/>
            <p:nvPr/>
          </p:nvSpPr>
          <p:spPr>
            <a:xfrm>
              <a:off x="3596640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EC69583-AED8-4E64-9C91-A6095378DAA0}"/>
                </a:ext>
              </a:extLst>
            </p:cNvPr>
            <p:cNvSpPr/>
            <p:nvPr/>
          </p:nvSpPr>
          <p:spPr>
            <a:xfrm>
              <a:off x="4227576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99150B5-D04D-450D-940D-B1FF7001CBDC}"/>
                </a:ext>
              </a:extLst>
            </p:cNvPr>
            <p:cNvSpPr/>
            <p:nvPr/>
          </p:nvSpPr>
          <p:spPr>
            <a:xfrm>
              <a:off x="4812792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2993D5-706E-4649-A53F-21E7E310A24C}"/>
                </a:ext>
              </a:extLst>
            </p:cNvPr>
            <p:cNvSpPr/>
            <p:nvPr/>
          </p:nvSpPr>
          <p:spPr>
            <a:xfrm>
              <a:off x="548030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FB13EFE-62D4-416F-9100-F1BE99C051D7}"/>
              </a:ext>
            </a:extLst>
          </p:cNvPr>
          <p:cNvSpPr txBox="1"/>
          <p:nvPr/>
        </p:nvSpPr>
        <p:spPr>
          <a:xfrm>
            <a:off x="7571232" y="1271016"/>
            <a:ext cx="1316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ion channels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B39C6D-3101-45A0-8CB1-2289FEE13169}"/>
              </a:ext>
            </a:extLst>
          </p:cNvPr>
          <p:cNvCxnSpPr>
            <a:endCxn id="14" idx="0"/>
          </p:cNvCxnSpPr>
          <p:nvPr/>
        </p:nvCxnSpPr>
        <p:spPr>
          <a:xfrm flipH="1">
            <a:off x="8458200" y="1609344"/>
            <a:ext cx="18288" cy="2529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A8AC40A-0937-4C39-B588-AE07ED25D9F7}"/>
              </a:ext>
            </a:extLst>
          </p:cNvPr>
          <p:cNvCxnSpPr/>
          <p:nvPr/>
        </p:nvCxnSpPr>
        <p:spPr>
          <a:xfrm flipH="1">
            <a:off x="7778496" y="1652016"/>
            <a:ext cx="18288" cy="2529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472B68E5-D983-4657-9E3B-19BE7329F2B4}"/>
              </a:ext>
            </a:extLst>
          </p:cNvPr>
          <p:cNvSpPr/>
          <p:nvPr/>
        </p:nvSpPr>
        <p:spPr>
          <a:xfrm>
            <a:off x="4771644" y="3272028"/>
            <a:ext cx="4014216" cy="4130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7D0DC0C-2DF9-44DF-905A-4CABBFA36B89}"/>
              </a:ext>
            </a:extLst>
          </p:cNvPr>
          <p:cNvSpPr/>
          <p:nvPr/>
        </p:nvSpPr>
        <p:spPr>
          <a:xfrm>
            <a:off x="4771644" y="4082796"/>
            <a:ext cx="4014216" cy="4130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2C6AC2E-D363-4FAC-9121-154F46A45FF0}"/>
              </a:ext>
            </a:extLst>
          </p:cNvPr>
          <p:cNvGrpSpPr/>
          <p:nvPr/>
        </p:nvGrpSpPr>
        <p:grpSpPr>
          <a:xfrm>
            <a:off x="6175248" y="3090672"/>
            <a:ext cx="813816" cy="1615440"/>
            <a:chOff x="6175248" y="3090672"/>
            <a:chExt cx="813816" cy="161544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6000288-6811-40A3-862E-703E2EA35FBE}"/>
                </a:ext>
              </a:extLst>
            </p:cNvPr>
            <p:cNvSpPr/>
            <p:nvPr/>
          </p:nvSpPr>
          <p:spPr>
            <a:xfrm>
              <a:off x="6175248" y="3090672"/>
              <a:ext cx="813816" cy="484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FFFA141-EE97-4D4A-9B16-2E3A37A09738}"/>
                </a:ext>
              </a:extLst>
            </p:cNvPr>
            <p:cNvSpPr/>
            <p:nvPr/>
          </p:nvSpPr>
          <p:spPr>
            <a:xfrm>
              <a:off x="6175248" y="4221480"/>
              <a:ext cx="813816" cy="484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E06992A-B28D-4F7B-BCF4-84B20C0BA9E9}"/>
                </a:ext>
              </a:extLst>
            </p:cNvPr>
            <p:cNvSpPr/>
            <p:nvPr/>
          </p:nvSpPr>
          <p:spPr>
            <a:xfrm flipH="1">
              <a:off x="6245352" y="3538728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9530D7A-4EA8-4632-BE30-4D09CEBD8489}"/>
                </a:ext>
              </a:extLst>
            </p:cNvPr>
            <p:cNvSpPr/>
            <p:nvPr/>
          </p:nvSpPr>
          <p:spPr>
            <a:xfrm flipH="1">
              <a:off x="6699504" y="3517392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7190782-697C-4ADF-A636-BC9C6AD4A905}"/>
                </a:ext>
              </a:extLst>
            </p:cNvPr>
            <p:cNvSpPr/>
            <p:nvPr/>
          </p:nvSpPr>
          <p:spPr>
            <a:xfrm flipH="1">
              <a:off x="6352032" y="4056888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CB1863B-6EE5-4834-B60F-F08879363845}"/>
                </a:ext>
              </a:extLst>
            </p:cNvPr>
            <p:cNvSpPr/>
            <p:nvPr/>
          </p:nvSpPr>
          <p:spPr>
            <a:xfrm flipH="1">
              <a:off x="6790944" y="40294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0E8E127-C9BE-436D-8A1D-899586762977}"/>
              </a:ext>
            </a:extLst>
          </p:cNvPr>
          <p:cNvSpPr txBox="1"/>
          <p:nvPr/>
        </p:nvSpPr>
        <p:spPr>
          <a:xfrm>
            <a:off x="5102352" y="4989576"/>
            <a:ext cx="3749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Solution: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Nodes of Ranvier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Occasional gaps in the myelin sheath, big enough to allow AP regeneration</a:t>
            </a:r>
          </a:p>
        </p:txBody>
      </p:sp>
    </p:spTree>
    <p:extLst>
      <p:ext uri="{BB962C8B-B14F-4D97-AF65-F5344CB8AC3E}">
        <p14:creationId xmlns:p14="http://schemas.microsoft.com/office/powerpoint/2010/main" val="169613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6" grpId="0" animBg="1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B4EA-E121-4EEF-AC50-AE58D563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 neuron!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D2B14-C3DE-4F45-A75A-BA68B97C6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68320"/>
          </a:xfrm>
        </p:spPr>
        <p:txBody>
          <a:bodyPr/>
          <a:lstStyle/>
          <a:p>
            <a:r>
              <a:rPr lang="en-US" dirty="0"/>
              <a:t>Takes inputs from upstream neurons</a:t>
            </a:r>
          </a:p>
          <a:p>
            <a:r>
              <a:rPr lang="en-US" dirty="0"/>
              <a:t>Generates an AP</a:t>
            </a:r>
          </a:p>
          <a:p>
            <a:r>
              <a:rPr lang="en-US" dirty="0"/>
              <a:t>The AP travels</a:t>
            </a:r>
          </a:p>
          <a:p>
            <a:r>
              <a:rPr lang="en-US" dirty="0"/>
              <a:t>Myelin makes it go fast</a:t>
            </a:r>
          </a:p>
          <a:p>
            <a:r>
              <a:rPr lang="en-US" dirty="0"/>
              <a:t>Drives downstream neurons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A5852-7FF3-4020-9E90-7920F8EA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09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EA2-E5A1-440A-BBF7-FB047BEE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31-A316-4FC0-8AF3-D404C161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 single neuron works</a:t>
            </a:r>
          </a:p>
          <a:p>
            <a:r>
              <a:rPr lang="en-US" dirty="0"/>
              <a:t>Lots of neurons – the nervous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BD7B-8458-45C8-871C-FBDAA3E4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E2B69-E4B6-4750-B290-80ED5391C427}"/>
              </a:ext>
            </a:extLst>
          </p:cNvPr>
          <p:cNvSpPr/>
          <p:nvPr/>
        </p:nvSpPr>
        <p:spPr>
          <a:xfrm>
            <a:off x="566928" y="2209933"/>
            <a:ext cx="6012775" cy="5547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31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neurons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196" y="3067055"/>
            <a:ext cx="7504470" cy="3198278"/>
          </a:xfrm>
        </p:spPr>
        <p:txBody>
          <a:bodyPr/>
          <a:lstStyle/>
          <a:p>
            <a:r>
              <a:rPr lang="en-US" sz="2000" dirty="0"/>
              <a:t>The brain has </a:t>
            </a:r>
            <a:r>
              <a:rPr lang="en-US" sz="2000" dirty="0">
                <a:sym typeface="Symbol" panose="05050102010706020507" pitchFamily="18" charset="2"/>
              </a:rPr>
              <a:t>86</a:t>
            </a:r>
            <a:r>
              <a:rPr lang="en-US" sz="2000" dirty="0"/>
              <a:t>B neurons.</a:t>
            </a:r>
          </a:p>
          <a:p>
            <a:r>
              <a:rPr lang="en-US" sz="2000" dirty="0"/>
              <a:t>Each dendrite takes inputs from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1000 other neurons and decides when to fire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input pulse raises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slightly; fires when it hits a threshold</a:t>
            </a:r>
          </a:p>
          <a:p>
            <a:r>
              <a:rPr lang="en-US" sz="2000" dirty="0"/>
              <a:t>An action potential then travels along the axon to the next downstream synapse(s)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089B2F-3EF7-4960-AABE-35684603F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49" y="1377918"/>
            <a:ext cx="2815980" cy="1458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609234-0BEA-4D07-9529-D2E71BDF8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049" y="1572652"/>
            <a:ext cx="2815980" cy="145841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0DE368F-179E-4263-8AD2-63D00B52F5C2}"/>
              </a:ext>
            </a:extLst>
          </p:cNvPr>
          <p:cNvSpPr/>
          <p:nvPr/>
        </p:nvSpPr>
        <p:spPr>
          <a:xfrm>
            <a:off x="3327399" y="1227665"/>
            <a:ext cx="1693333" cy="9398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E1C243-50D8-41D6-88C4-CA09114E9C60}"/>
              </a:ext>
            </a:extLst>
          </p:cNvPr>
          <p:cNvSpPr txBox="1"/>
          <p:nvPr/>
        </p:nvSpPr>
        <p:spPr>
          <a:xfrm>
            <a:off x="4013200" y="1075265"/>
            <a:ext cx="110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synapse</a:t>
            </a:r>
          </a:p>
        </p:txBody>
      </p:sp>
    </p:spTree>
    <p:extLst>
      <p:ext uri="{BB962C8B-B14F-4D97-AF65-F5344CB8AC3E}">
        <p14:creationId xmlns:p14="http://schemas.microsoft.com/office/powerpoint/2010/main" val="4664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E37A-2A00-449D-BD0B-9A2DEF3AC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neurons talk to each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6B62-0340-4185-90E3-7B50735E2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77" y="2845103"/>
            <a:ext cx="6750084" cy="340329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Driving neuron stores neurotransmitter molecules. AP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release them into the synapse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Neurotransmitter diffuses across the synapse, binds to receptor proteins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Receptor protein acts as an open ion channel, thus allowing a packet of charge to enter or leave it, changes receiver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Doesn’t this diffusion slow down the system?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Cardiac lookahead – some neurons talk with GJs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55F7-C5D0-44B6-9F87-5B8864B5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B9CE48-07C3-4753-90BE-52D390401135}"/>
              </a:ext>
            </a:extLst>
          </p:cNvPr>
          <p:cNvGrpSpPr/>
          <p:nvPr/>
        </p:nvGrpSpPr>
        <p:grpSpPr>
          <a:xfrm>
            <a:off x="3720548" y="1295400"/>
            <a:ext cx="2524540" cy="1653148"/>
            <a:chOff x="6095994" y="1295400"/>
            <a:chExt cx="2524540" cy="165314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E2A2558-5284-4B12-9E0B-24BE094F4C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619" t="-1" r="415" b="31033"/>
            <a:stretch/>
          </p:blipFill>
          <p:spPr>
            <a:xfrm>
              <a:off x="6095994" y="1295400"/>
              <a:ext cx="1097280" cy="100584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D86D01-D5AD-4EC3-9C8D-E232024596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57786"/>
            <a:stretch/>
          </p:blipFill>
          <p:spPr>
            <a:xfrm>
              <a:off x="7431814" y="1490134"/>
              <a:ext cx="1188720" cy="1458414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637A133-1292-4626-8FD7-CF51AC9E16D7}"/>
                </a:ext>
              </a:extLst>
            </p:cNvPr>
            <p:cNvSpPr/>
            <p:nvPr/>
          </p:nvSpPr>
          <p:spPr>
            <a:xfrm>
              <a:off x="7043524" y="1678547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E09EA1E-A3A5-4C91-92D9-BF2BD9E1E9C5}"/>
                </a:ext>
              </a:extLst>
            </p:cNvPr>
            <p:cNvSpPr/>
            <p:nvPr/>
          </p:nvSpPr>
          <p:spPr>
            <a:xfrm>
              <a:off x="6967324" y="1830947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D233B3C-956B-4B7F-B8A7-250D3FF55BCB}"/>
                </a:ext>
              </a:extLst>
            </p:cNvPr>
            <p:cNvSpPr/>
            <p:nvPr/>
          </p:nvSpPr>
          <p:spPr>
            <a:xfrm>
              <a:off x="7195924" y="1830947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05A5A16-465E-4417-B675-5BA15CB3C674}"/>
                </a:ext>
              </a:extLst>
            </p:cNvPr>
            <p:cNvSpPr/>
            <p:nvPr/>
          </p:nvSpPr>
          <p:spPr>
            <a:xfrm>
              <a:off x="7119724" y="1907147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D3BEEE-69E3-4256-8B48-5E48571B9A42}"/>
              </a:ext>
            </a:extLst>
          </p:cNvPr>
          <p:cNvGrpSpPr/>
          <p:nvPr/>
        </p:nvGrpSpPr>
        <p:grpSpPr>
          <a:xfrm>
            <a:off x="2179053" y="1075265"/>
            <a:ext cx="5147870" cy="1761067"/>
            <a:chOff x="1493249" y="1075265"/>
            <a:chExt cx="5028608" cy="176106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D16C89C-19EC-4044-B4E9-CC3A8C328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3249" y="1377918"/>
              <a:ext cx="2815980" cy="145841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8444290-7371-424C-A55E-F611839F0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5877" y="1377918"/>
              <a:ext cx="2815980" cy="1458414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C3739F2-A566-4E63-B9BA-25B0D12BE8A5}"/>
                </a:ext>
              </a:extLst>
            </p:cNvPr>
            <p:cNvSpPr/>
            <p:nvPr/>
          </p:nvSpPr>
          <p:spPr>
            <a:xfrm>
              <a:off x="3327399" y="1227665"/>
              <a:ext cx="1693333" cy="939800"/>
            </a:xfrm>
            <a:prstGeom prst="ellipse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488336-0424-466D-B298-756BC5F559E8}"/>
                </a:ext>
              </a:extLst>
            </p:cNvPr>
            <p:cNvSpPr txBox="1"/>
            <p:nvPr/>
          </p:nvSpPr>
          <p:spPr>
            <a:xfrm>
              <a:off x="4013200" y="1075265"/>
              <a:ext cx="1100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synapse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0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entral vs peripheral nervous system">
            <a:extLst>
              <a:ext uri="{FF2B5EF4-FFF2-40B4-BE49-F238E27FC236}">
                <a16:creationId xmlns:a16="http://schemas.microsoft.com/office/drawing/2014/main" id="{8C6039E8-3C64-467A-BBD6-E2D3616A4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63" y="281414"/>
            <a:ext cx="3642903" cy="601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A9E58-3035-4749-8C95-8F06DA6F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642" y="1020724"/>
            <a:ext cx="4079358" cy="4837815"/>
          </a:xfrm>
        </p:spPr>
        <p:txBody>
          <a:bodyPr/>
          <a:lstStyle/>
          <a:p>
            <a:r>
              <a:rPr lang="en-US" sz="2400" dirty="0"/>
              <a:t>Central nervous system (CNS, red)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brain + spinal cord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controls most everything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big mystery</a:t>
            </a:r>
          </a:p>
          <a:p>
            <a:r>
              <a:rPr lang="en-US" sz="2400" dirty="0"/>
              <a:t>Peripheral nervous system (PNS, blue)</a:t>
            </a:r>
          </a:p>
          <a:p>
            <a:pPr lvl="1"/>
            <a:r>
              <a:rPr lang="en-US" sz="2000" dirty="0"/>
              <a:t>everything but the CNS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CNS signals must usually traverse PNS to do anything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typically 100s of neurons per nerve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electroceuticals target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36981-0A48-465A-A1C7-3B7103F9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51164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entral vs peripheral nervous system">
            <a:extLst>
              <a:ext uri="{FF2B5EF4-FFF2-40B4-BE49-F238E27FC236}">
                <a16:creationId xmlns:a16="http://schemas.microsoft.com/office/drawing/2014/main" id="{8C6039E8-3C64-467A-BBD6-E2D3616A4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63" y="281414"/>
            <a:ext cx="3642903" cy="601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A9E58-3035-4749-8C95-8F06DA6F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642" y="1020725"/>
            <a:ext cx="4079358" cy="3366450"/>
          </a:xfrm>
        </p:spPr>
        <p:txBody>
          <a:bodyPr/>
          <a:lstStyle/>
          <a:p>
            <a:r>
              <a:rPr lang="en-US" sz="2400" dirty="0"/>
              <a:t>Sensory neuron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Carries information </a:t>
            </a:r>
            <a:r>
              <a:rPr lang="en-US" sz="2000" i="1" dirty="0"/>
              <a:t>towards</a:t>
            </a:r>
            <a:r>
              <a:rPr lang="en-US" sz="2000" dirty="0"/>
              <a:t> the brain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touch a hot stove</a:t>
            </a:r>
          </a:p>
          <a:p>
            <a:r>
              <a:rPr lang="en-US" sz="2400" dirty="0"/>
              <a:t>Motor neuron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Carries information </a:t>
            </a:r>
            <a:r>
              <a:rPr lang="en-US" sz="2000" i="1" dirty="0"/>
              <a:t>away from</a:t>
            </a:r>
            <a:r>
              <a:rPr lang="en-US" sz="2000" dirty="0"/>
              <a:t> the brain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control your muscles</a:t>
            </a:r>
          </a:p>
          <a:p>
            <a:pPr lvl="1"/>
            <a:r>
              <a:rPr lang="en-US" sz="2000" dirty="0"/>
              <a:t>anything else?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36981-0A48-465A-A1C7-3B7103F9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4A1A37A-9688-4897-96DD-D82B9C85C917}"/>
              </a:ext>
            </a:extLst>
          </p:cNvPr>
          <p:cNvGrpSpPr/>
          <p:nvPr/>
        </p:nvGrpSpPr>
        <p:grpSpPr>
          <a:xfrm>
            <a:off x="5807413" y="768485"/>
            <a:ext cx="963036" cy="2577830"/>
            <a:chOff x="5807413" y="768485"/>
            <a:chExt cx="963036" cy="2577830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3F475B7F-F0C4-495A-B8F8-C2818BC589C7}"/>
                </a:ext>
              </a:extLst>
            </p:cNvPr>
            <p:cNvSpPr/>
            <p:nvPr/>
          </p:nvSpPr>
          <p:spPr>
            <a:xfrm>
              <a:off x="5807413" y="768485"/>
              <a:ext cx="832274" cy="2577830"/>
            </a:xfrm>
            <a:custGeom>
              <a:avLst/>
              <a:gdLst>
                <a:gd name="connsiteX0" fmla="*/ 0 w 832274"/>
                <a:gd name="connsiteY0" fmla="*/ 2577830 h 2577830"/>
                <a:gd name="connsiteX1" fmla="*/ 165370 w 832274"/>
                <a:gd name="connsiteY1" fmla="*/ 2003898 h 2577830"/>
                <a:gd name="connsiteX2" fmla="*/ 184825 w 832274"/>
                <a:gd name="connsiteY2" fmla="*/ 1099226 h 2577830"/>
                <a:gd name="connsiteX3" fmla="*/ 350196 w 832274"/>
                <a:gd name="connsiteY3" fmla="*/ 758758 h 2577830"/>
                <a:gd name="connsiteX4" fmla="*/ 758757 w 832274"/>
                <a:gd name="connsiteY4" fmla="*/ 680936 h 2577830"/>
                <a:gd name="connsiteX5" fmla="*/ 826851 w 832274"/>
                <a:gd name="connsiteY5" fmla="*/ 651753 h 2577830"/>
                <a:gd name="connsiteX6" fmla="*/ 826851 w 832274"/>
                <a:gd name="connsiteY6" fmla="*/ 535021 h 2577830"/>
                <a:gd name="connsiteX7" fmla="*/ 817123 w 832274"/>
                <a:gd name="connsiteY7" fmla="*/ 0 h 257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2274" h="2577830">
                  <a:moveTo>
                    <a:pt x="0" y="2577830"/>
                  </a:moveTo>
                  <a:cubicBezTo>
                    <a:pt x="67283" y="2414081"/>
                    <a:pt x="134566" y="2250332"/>
                    <a:pt x="165370" y="2003898"/>
                  </a:cubicBezTo>
                  <a:cubicBezTo>
                    <a:pt x="196174" y="1757464"/>
                    <a:pt x="154021" y="1306749"/>
                    <a:pt x="184825" y="1099226"/>
                  </a:cubicBezTo>
                  <a:cubicBezTo>
                    <a:pt x="215629" y="891703"/>
                    <a:pt x="254541" y="828473"/>
                    <a:pt x="350196" y="758758"/>
                  </a:cubicBezTo>
                  <a:cubicBezTo>
                    <a:pt x="445851" y="689043"/>
                    <a:pt x="679315" y="698770"/>
                    <a:pt x="758757" y="680936"/>
                  </a:cubicBezTo>
                  <a:cubicBezTo>
                    <a:pt x="838199" y="663102"/>
                    <a:pt x="815502" y="676072"/>
                    <a:pt x="826851" y="651753"/>
                  </a:cubicBezTo>
                  <a:cubicBezTo>
                    <a:pt x="838200" y="627434"/>
                    <a:pt x="828472" y="643646"/>
                    <a:pt x="826851" y="535021"/>
                  </a:cubicBezTo>
                  <a:cubicBezTo>
                    <a:pt x="825230" y="426396"/>
                    <a:pt x="821176" y="213198"/>
                    <a:pt x="817123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533FD37-01FF-4C30-AE9E-553AD7594131}"/>
                </a:ext>
              </a:extLst>
            </p:cNvPr>
            <p:cNvCxnSpPr>
              <a:cxnSpLocks/>
            </p:cNvCxnSpPr>
            <p:nvPr/>
          </p:nvCxnSpPr>
          <p:spPr>
            <a:xfrm>
              <a:off x="6614806" y="786319"/>
              <a:ext cx="155643" cy="1848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74EEB26-3FA0-4C8E-8F24-BA1AEFCE09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65647" y="786319"/>
              <a:ext cx="155643" cy="1848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4258F4-8851-4B5F-A200-A22ABAF88253}"/>
              </a:ext>
            </a:extLst>
          </p:cNvPr>
          <p:cNvGrpSpPr/>
          <p:nvPr/>
        </p:nvGrpSpPr>
        <p:grpSpPr>
          <a:xfrm>
            <a:off x="6277573" y="817123"/>
            <a:ext cx="363359" cy="4644965"/>
            <a:chOff x="6277573" y="817123"/>
            <a:chExt cx="363359" cy="464496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63B55F-E90F-4BC3-8A42-F25BC6A68147}"/>
                </a:ext>
              </a:extLst>
            </p:cNvPr>
            <p:cNvSpPr/>
            <p:nvPr/>
          </p:nvSpPr>
          <p:spPr>
            <a:xfrm>
              <a:off x="6342362" y="817123"/>
              <a:ext cx="298570" cy="4630366"/>
            </a:xfrm>
            <a:custGeom>
              <a:avLst/>
              <a:gdLst>
                <a:gd name="connsiteX0" fmla="*/ 282174 w 298570"/>
                <a:gd name="connsiteY0" fmla="*/ 0 h 4630366"/>
                <a:gd name="connsiteX1" fmla="*/ 291902 w 298570"/>
                <a:gd name="connsiteY1" fmla="*/ 1994171 h 4630366"/>
                <a:gd name="connsiteX2" fmla="*/ 194625 w 298570"/>
                <a:gd name="connsiteY2" fmla="*/ 2256817 h 4630366"/>
                <a:gd name="connsiteX3" fmla="*/ 48710 w 298570"/>
                <a:gd name="connsiteY3" fmla="*/ 2363822 h 4630366"/>
                <a:gd name="connsiteX4" fmla="*/ 72 w 298570"/>
                <a:gd name="connsiteY4" fmla="*/ 2587558 h 4630366"/>
                <a:gd name="connsiteX5" fmla="*/ 38983 w 298570"/>
                <a:gd name="connsiteY5" fmla="*/ 3394954 h 4630366"/>
                <a:gd name="connsiteX6" fmla="*/ 87621 w 298570"/>
                <a:gd name="connsiteY6" fmla="*/ 4630366 h 463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570" h="4630366">
                  <a:moveTo>
                    <a:pt x="282174" y="0"/>
                  </a:moveTo>
                  <a:cubicBezTo>
                    <a:pt x="294334" y="809017"/>
                    <a:pt x="306494" y="1618035"/>
                    <a:pt x="291902" y="1994171"/>
                  </a:cubicBezTo>
                  <a:cubicBezTo>
                    <a:pt x="277310" y="2370307"/>
                    <a:pt x="235157" y="2195209"/>
                    <a:pt x="194625" y="2256817"/>
                  </a:cubicBezTo>
                  <a:cubicBezTo>
                    <a:pt x="154093" y="2318425"/>
                    <a:pt x="81135" y="2308699"/>
                    <a:pt x="48710" y="2363822"/>
                  </a:cubicBezTo>
                  <a:cubicBezTo>
                    <a:pt x="16284" y="2418946"/>
                    <a:pt x="1693" y="2415703"/>
                    <a:pt x="72" y="2587558"/>
                  </a:cubicBezTo>
                  <a:cubicBezTo>
                    <a:pt x="-1549" y="2759413"/>
                    <a:pt x="24391" y="3054486"/>
                    <a:pt x="38983" y="3394954"/>
                  </a:cubicBezTo>
                  <a:cubicBezTo>
                    <a:pt x="53575" y="3735422"/>
                    <a:pt x="70598" y="4182894"/>
                    <a:pt x="87621" y="4630366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83DC7B8-EBDD-45F7-9ECF-A1AB3A1D6F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26732" y="5277263"/>
              <a:ext cx="155643" cy="1848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6FACE3F-D9D9-4154-B699-5FF711C195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77573" y="5277263"/>
              <a:ext cx="155643" cy="184825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4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77F5-DF8D-4C5E-B2E7-1032C417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598D0-A4A0-46A7-84F0-21EB6709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2133600"/>
            <a:ext cx="5181600" cy="3962400"/>
          </a:xfrm>
        </p:spPr>
        <p:txBody>
          <a:bodyPr/>
          <a:lstStyle/>
          <a:p>
            <a:r>
              <a:rPr lang="en-US" dirty="0"/>
              <a:t>What is a reflex?</a:t>
            </a:r>
          </a:p>
          <a:p>
            <a:pPr lvl="1"/>
            <a:r>
              <a:rPr lang="en-US" dirty="0"/>
              <a:t>A sensory nerve detects a signal</a:t>
            </a:r>
          </a:p>
          <a:p>
            <a:pPr lvl="1"/>
            <a:r>
              <a:rPr lang="en-US" dirty="0"/>
              <a:t>Travels into spine</a:t>
            </a:r>
          </a:p>
          <a:p>
            <a:pPr lvl="1"/>
            <a:r>
              <a:rPr lang="en-US" dirty="0"/>
              <a:t>Synapses with a motor nerve to come right back</a:t>
            </a:r>
          </a:p>
          <a:p>
            <a:r>
              <a:rPr lang="en-US" dirty="0"/>
              <a:t>Example: tap under your kneecap and your leg kicks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3580D-9BF1-425A-8904-B1BE0E2F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27498ECB-B85B-45FC-9BA9-F205F31F1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2493264" cy="50611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392646-8CBA-4E6B-9D0A-AF4DD61B816B}"/>
              </a:ext>
            </a:extLst>
          </p:cNvPr>
          <p:cNvSpPr txBox="1"/>
          <p:nvPr/>
        </p:nvSpPr>
        <p:spPr>
          <a:xfrm>
            <a:off x="609600" y="6400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Lippincott Ch 11</a:t>
            </a:r>
          </a:p>
        </p:txBody>
      </p:sp>
    </p:spTree>
    <p:extLst>
      <p:ext uri="{BB962C8B-B14F-4D97-AF65-F5344CB8AC3E}">
        <p14:creationId xmlns:p14="http://schemas.microsoft.com/office/powerpoint/2010/main" val="205749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6785E-0E77-4EC9-8194-855013E85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off cytokine storms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45B72-EB55-427A-B4C7-DBAA5AD0E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explain the science here?</a:t>
            </a:r>
          </a:p>
          <a:p>
            <a:pPr lvl="1"/>
            <a:r>
              <a:rPr lang="en-US" dirty="0">
                <a:hlinkClick r:id="rId3"/>
              </a:rPr>
              <a:t>www.setpointmedical.com</a:t>
            </a:r>
            <a:r>
              <a:rPr lang="en-US" dirty="0"/>
              <a:t> (white paper at </a:t>
            </a:r>
            <a:r>
              <a:rPr lang="en-US" dirty="0">
                <a:hlinkClick r:id="rId4"/>
              </a:rPr>
              <a:t>https://setpointmedical.com/sp-content/uploads/2018/09/Setpoint_Medical_White_Paper_digital.pdf</a:t>
            </a:r>
            <a:r>
              <a:rPr lang="en-US" dirty="0"/>
              <a:t> )</a:t>
            </a:r>
          </a:p>
          <a:p>
            <a:pPr lvl="1"/>
            <a:r>
              <a:rPr lang="en-US" dirty="0">
                <a:hlinkClick r:id="rId5"/>
              </a:rPr>
              <a:t>https://spectrum.ieee.org/the-human-os/biomedical/devices/handheld-vagus-nerve-stimulator-gets-emergency-approval-for-covid19-use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D7E6E-90D6-4F57-9FEC-62BE605C5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91852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CED0-74C1-4EF6-85DA-CCBB47D1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reflexes?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B498E-D9B3-4F48-A77B-5D245D689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961697"/>
          </a:xfrm>
        </p:spPr>
        <p:txBody>
          <a:bodyPr/>
          <a:lstStyle/>
          <a:p>
            <a:r>
              <a:rPr lang="en-US" dirty="0"/>
              <a:t>Why not have all signals just travel to the brain and back?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BBBE9-4F8D-4276-8DC6-6F7246B57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5" name="Picture 2" descr="Image result for central vs peripheral nervous system">
            <a:extLst>
              <a:ext uri="{FF2B5EF4-FFF2-40B4-BE49-F238E27FC236}">
                <a16:creationId xmlns:a16="http://schemas.microsoft.com/office/drawing/2014/main" id="{EC3F30D0-1EB7-4D4A-A845-7DFCDAAD0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622" y="2078182"/>
            <a:ext cx="2554501" cy="421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A293E-9453-4E5A-B9C3-04E933B2ABB3}"/>
              </a:ext>
            </a:extLst>
          </p:cNvPr>
          <p:cNvSpPr txBox="1"/>
          <p:nvPr/>
        </p:nvSpPr>
        <p:spPr>
          <a:xfrm>
            <a:off x="7057711" y="3707322"/>
            <a:ext cx="862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CPG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767380-997A-8337-3E9E-AD95F691214E}"/>
              </a:ext>
            </a:extLst>
          </p:cNvPr>
          <p:cNvSpPr txBox="1">
            <a:spLocks/>
          </p:cNvSpPr>
          <p:nvPr/>
        </p:nvSpPr>
        <p:spPr bwMode="auto">
          <a:xfrm>
            <a:off x="680543" y="2533000"/>
            <a:ext cx="5562601" cy="285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Central Pattern Generator (CPG)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small state machine in your spine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Why might this be useful in addition to brain, reflexes?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intermediate solution (faster than the brain, more powerful than reflexes)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walking is likely controlled by a CPG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936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6192-EC77-4AE2-86CC-3B498709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5759F-77EF-4550-9FCB-51CFBAA5D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5 minutes &amp; check yourself in groups</a:t>
            </a:r>
          </a:p>
          <a:p>
            <a:pPr lvl="1"/>
            <a:r>
              <a:rPr lang="en-US" dirty="0"/>
              <a:t>What is a refractory period?</a:t>
            </a:r>
          </a:p>
          <a:p>
            <a:pPr lvl="1"/>
            <a:r>
              <a:rPr lang="en-US" dirty="0"/>
              <a:t>What does myelin do, and why?</a:t>
            </a:r>
          </a:p>
          <a:p>
            <a:pPr lvl="1"/>
            <a:r>
              <a:rPr lang="en-US" dirty="0"/>
              <a:t>What do neurotransmitters do? They diffuse from one neuron to another – why doesn’t that slow down the system?</a:t>
            </a:r>
          </a:p>
          <a:p>
            <a:pPr lvl="1"/>
            <a:r>
              <a:rPr lang="en-US" dirty="0"/>
              <a:t>What is the central vs. peripheral nervous system?</a:t>
            </a:r>
          </a:p>
          <a:p>
            <a:pPr lvl="1"/>
            <a:r>
              <a:rPr lang="en-US" dirty="0"/>
              <a:t>What is a reflex?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FB444-AD88-4C43-939C-447055B4F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5954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C658-1BDA-4A31-C49B-1A2C5753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neurons?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983E-75AA-BB9B-C4D8-A7E000D6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humans have neurons?</a:t>
            </a:r>
          </a:p>
          <a:p>
            <a:pPr lvl="1"/>
            <a:r>
              <a:rPr lang="en-US" dirty="0"/>
              <a:t>Bacteria don’t have neurons, and they do fine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Humans have brains and bacteria don’t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Bacteria can “think” without brains!</a:t>
            </a:r>
          </a:p>
          <a:p>
            <a:pPr lvl="1"/>
            <a:r>
              <a:rPr lang="en-US" i="1" dirty="0"/>
              <a:t>On Having No Head: Cognition throughout Biological Systems</a:t>
            </a:r>
            <a:r>
              <a:rPr lang="en-US" dirty="0"/>
              <a:t>, 2016</a:t>
            </a:r>
          </a:p>
          <a:p>
            <a:r>
              <a:rPr lang="en-US" dirty="0">
                <a:sym typeface="Wingdings" panose="05000000000000000000" pitchFamily="2" charset="2"/>
              </a:rPr>
              <a:t>Any other reasons humans have neurons and bacteria don’t?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D8C14-4C7D-01D2-22B1-C39D2C3E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4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5CDA-CAC7-05A5-54F3-A945EB99B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being big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DC517-10A3-EE77-5F3C-AC2C7C6BA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you’re Fred Flintstone and a dinosaur is chasing you</a:t>
            </a:r>
          </a:p>
          <a:p>
            <a:pPr lvl="1"/>
            <a:r>
              <a:rPr lang="en-US" dirty="0"/>
              <a:t>To run away, your brain must send a message to your feet – over 5’ away</a:t>
            </a:r>
          </a:p>
          <a:p>
            <a:pPr lvl="1"/>
            <a:r>
              <a:rPr lang="en-US" dirty="0"/>
              <a:t>Bacteria don’t need long-distance signaling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0C99D-E16A-5415-F69C-23BF9555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08D5-F557-A371-06C8-A8D77793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Long-distance diffusion is </a:t>
            </a:r>
            <a:r>
              <a:rPr lang="en-US" i="1" dirty="0"/>
              <a:t>slow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0CF065-6912-811E-DBEE-B371EAD9D1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799" y="1308540"/>
                <a:ext cx="7880131" cy="4939860"/>
              </a:xfrm>
            </p:spPr>
            <p:txBody>
              <a:bodyPr/>
              <a:lstStyle/>
              <a:p>
                <a:r>
                  <a:rPr lang="en-US" dirty="0"/>
                  <a:t>Another diffusion equation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average distance covered by diffusion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𝐷𝑡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Is diffusion more feasible for smaller or larger creatures?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traveling twice as far takes 4x longer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works fine for bacteria, not so well for humans</a:t>
                </a:r>
              </a:p>
              <a:p>
                <a:r>
                  <a:rPr lang="en-US" dirty="0"/>
                  <a:t>For long-distance communication, electrical is </a:t>
                </a:r>
                <a:r>
                  <a:rPr lang="en-US" i="1" dirty="0"/>
                  <a:t>much</a:t>
                </a:r>
                <a:r>
                  <a:rPr lang="en-US" dirty="0"/>
                  <a:t> faster than diffusion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if you’re bigger than a bacteria, you need neurons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fun fact: bacterial communities communicate electrically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Venus flytraps don’t have brains, but they do use action potentials to act fast!</a:t>
                </a:r>
              </a:p>
              <a:p>
                <a:pPr lvl="1">
                  <a:spcBef>
                    <a:spcPts val="0"/>
                  </a:spcBef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0CF065-6912-811E-DBEE-B371EAD9D1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308540"/>
                <a:ext cx="7880131" cy="4939860"/>
              </a:xfrm>
              <a:blipFill>
                <a:blip r:embed="rId3"/>
                <a:stretch>
                  <a:fillRect l="-1315" t="-1358" r="-541" b="-3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68A27-F72C-F4D0-7DAF-347DD2D6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5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ACBE-D75A-43A8-A624-9B8F25F33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Slick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AC2E-140A-4503-974C-883FAE86E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https://www.youtube.com/watch?v=UZthGjcuTDs</a:t>
            </a:r>
            <a:endParaRPr lang="en-US" dirty="0"/>
          </a:p>
          <a:p>
            <a:pPr lvl="1"/>
            <a:r>
              <a:rPr lang="en-US"/>
              <a:t>Joe Hansen video</a:t>
            </a:r>
          </a:p>
          <a:p>
            <a:pPr lvl="1"/>
            <a:r>
              <a:rPr lang="en-US" dirty="0"/>
              <a:t>5 minutes in class</a:t>
            </a:r>
          </a:p>
          <a:p>
            <a:pPr lvl="1"/>
            <a:r>
              <a:rPr lang="en-US" dirty="0"/>
              <a:t>the rest on your own if you like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EDBF6-66C7-4BF3-BFCB-CD492F7FD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53267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EA2-E5A1-440A-BBF7-FB047BEE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slide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31-A316-4FC0-8AF3-D404C161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 single neuron works</a:t>
            </a:r>
          </a:p>
          <a:p>
            <a:r>
              <a:rPr lang="en-US" dirty="0"/>
              <a:t>Lots of neurons – the nervous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BD7B-8458-45C8-871C-FBDAA3E4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E2B69-E4B6-4750-B290-80ED5391C427}"/>
              </a:ext>
            </a:extLst>
          </p:cNvPr>
          <p:cNvSpPr/>
          <p:nvPr/>
        </p:nvSpPr>
        <p:spPr>
          <a:xfrm>
            <a:off x="566929" y="1693098"/>
            <a:ext cx="4740568" cy="5547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3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A021-2054-4546-ADDD-003594AE3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neuron?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95260-7A82-4606-8515-A25128B1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skinny cell that conducts </a:t>
            </a:r>
            <a:r>
              <a:rPr lang="en-US" i="1" dirty="0"/>
              <a:t>action potentials</a:t>
            </a:r>
          </a:p>
          <a:p>
            <a:pPr lvl="1"/>
            <a:r>
              <a:rPr lang="en-US" dirty="0"/>
              <a:t>Communication (mostly) between your brain and the rest of your body</a:t>
            </a:r>
          </a:p>
          <a:p>
            <a:r>
              <a:rPr lang="en-US" dirty="0"/>
              <a:t>One neuron is not very useful</a:t>
            </a:r>
          </a:p>
          <a:p>
            <a:pPr lvl="1"/>
            <a:r>
              <a:rPr lang="en-US" dirty="0"/>
              <a:t>Your brain has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≈86 billion neurons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C9AC0-2E09-4E8F-9087-E00467B71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165009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51120</TotalTime>
  <Words>2194</Words>
  <Application>Microsoft Office PowerPoint</Application>
  <PresentationFormat>On-screen Show (4:3)</PresentationFormat>
  <Paragraphs>318</Paragraphs>
  <Slides>31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Cambria Math</vt:lpstr>
      <vt:lpstr>Times New Roman</vt:lpstr>
      <vt:lpstr>Default Design</vt:lpstr>
      <vt:lpstr>Bioelectricity</vt:lpstr>
      <vt:lpstr>Big picture of the course</vt:lpstr>
      <vt:lpstr>Turning off cytokine storms</vt:lpstr>
      <vt:lpstr>Why neurons?</vt:lpstr>
      <vt:lpstr>The problem with being big</vt:lpstr>
      <vt:lpstr>Long-distance diffusion is slow</vt:lpstr>
      <vt:lpstr>Slick video</vt:lpstr>
      <vt:lpstr>This slide set</vt:lpstr>
      <vt:lpstr>What is a neuron?</vt:lpstr>
      <vt:lpstr>How neurons spike</vt:lpstr>
      <vt:lpstr>In-class exercise</vt:lpstr>
      <vt:lpstr>Detailed waveforms</vt:lpstr>
      <vt:lpstr>How do we get those shapes?</vt:lpstr>
      <vt:lpstr>It’s nice that APs are short &amp; sweet</vt:lpstr>
      <vt:lpstr>APs travel</vt:lpstr>
      <vt:lpstr>Mechanism of travel</vt:lpstr>
      <vt:lpstr>Mechanism of travel</vt:lpstr>
      <vt:lpstr>Mechanism of travel</vt:lpstr>
      <vt:lpstr>Traveling APs</vt:lpstr>
      <vt:lpstr>Myelin</vt:lpstr>
      <vt:lpstr>Myelin</vt:lpstr>
      <vt:lpstr>The problem with myelin</vt:lpstr>
      <vt:lpstr>That’s a neuron!</vt:lpstr>
      <vt:lpstr>This section</vt:lpstr>
      <vt:lpstr>Lots of neurons</vt:lpstr>
      <vt:lpstr>How neurons talk to each other</vt:lpstr>
      <vt:lpstr>PowerPoint Presentation</vt:lpstr>
      <vt:lpstr>PowerPoint Presentation</vt:lpstr>
      <vt:lpstr>Reflexes</vt:lpstr>
      <vt:lpstr>Why do we have reflexes?</vt:lpstr>
      <vt:lpstr>Mini-quiz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1556</cp:revision>
  <cp:lastPrinted>2019-02-19T18:13:03Z</cp:lastPrinted>
  <dcterms:created xsi:type="dcterms:W3CDTF">2002-09-07T18:50:54Z</dcterms:created>
  <dcterms:modified xsi:type="dcterms:W3CDTF">2022-10-12T14:22:47Z</dcterms:modified>
</cp:coreProperties>
</file>