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28" r:id="rId2"/>
    <p:sldId id="853" r:id="rId3"/>
    <p:sldId id="854" r:id="rId4"/>
    <p:sldId id="330" r:id="rId5"/>
    <p:sldId id="833" r:id="rId6"/>
    <p:sldId id="708" r:id="rId7"/>
    <p:sldId id="868" r:id="rId8"/>
    <p:sldId id="852" r:id="rId9"/>
    <p:sldId id="869" r:id="rId10"/>
    <p:sldId id="713" r:id="rId11"/>
    <p:sldId id="710" r:id="rId12"/>
    <p:sldId id="728" r:id="rId13"/>
    <p:sldId id="870" r:id="rId14"/>
    <p:sldId id="711" r:id="rId15"/>
    <p:sldId id="712" r:id="rId16"/>
    <p:sldId id="848" r:id="rId17"/>
    <p:sldId id="714" r:id="rId18"/>
    <p:sldId id="864" r:id="rId19"/>
    <p:sldId id="866" r:id="rId20"/>
    <p:sldId id="715" r:id="rId21"/>
    <p:sldId id="716" r:id="rId22"/>
    <p:sldId id="735" r:id="rId23"/>
    <p:sldId id="733" r:id="rId24"/>
    <p:sldId id="855" r:id="rId25"/>
    <p:sldId id="734" r:id="rId26"/>
    <p:sldId id="751" r:id="rId27"/>
    <p:sldId id="867" r:id="rId28"/>
    <p:sldId id="849" r:id="rId29"/>
    <p:sldId id="839" r:id="rId30"/>
    <p:sldId id="840" r:id="rId31"/>
    <p:sldId id="842" r:id="rId32"/>
    <p:sldId id="847" r:id="rId33"/>
    <p:sldId id="858" r:id="rId34"/>
    <p:sldId id="843" r:id="rId35"/>
    <p:sldId id="857" r:id="rId36"/>
    <p:sldId id="860" r:id="rId37"/>
    <p:sldId id="872" r:id="rId38"/>
    <p:sldId id="859" r:id="rId39"/>
    <p:sldId id="844" r:id="rId40"/>
    <p:sldId id="845" r:id="rId41"/>
    <p:sldId id="846" r:id="rId42"/>
    <p:sldId id="850" r:id="rId43"/>
    <p:sldId id="736" r:id="rId44"/>
    <p:sldId id="718" r:id="rId45"/>
    <p:sldId id="719" r:id="rId46"/>
    <p:sldId id="717" r:id="rId47"/>
    <p:sldId id="873" r:id="rId48"/>
    <p:sldId id="747" r:id="rId49"/>
    <p:sldId id="748" r:id="rId50"/>
    <p:sldId id="837" r:id="rId51"/>
    <p:sldId id="721" r:id="rId52"/>
    <p:sldId id="723" r:id="rId53"/>
    <p:sldId id="724" r:id="rId54"/>
    <p:sldId id="722" r:id="rId55"/>
    <p:sldId id="725" r:id="rId56"/>
    <p:sldId id="720" r:id="rId57"/>
    <p:sldId id="861" r:id="rId58"/>
    <p:sldId id="851" r:id="rId59"/>
    <p:sldId id="863" r:id="rId60"/>
    <p:sldId id="874" r:id="rId61"/>
    <p:sldId id="741" r:id="rId62"/>
    <p:sldId id="742" r:id="rId63"/>
    <p:sldId id="755" r:id="rId64"/>
    <p:sldId id="743" r:id="rId65"/>
    <p:sldId id="756" r:id="rId66"/>
    <p:sldId id="862" r:id="rId67"/>
    <p:sldId id="744" r:id="rId68"/>
    <p:sldId id="745" r:id="rId69"/>
    <p:sldId id="746" r:id="rId70"/>
    <p:sldId id="749" r:id="rId71"/>
    <p:sldId id="871" r:id="rId72"/>
    <p:sldId id="838" r:id="rId73"/>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AECB"/>
    <a:srgbClr val="FFCCCC"/>
    <a:srgbClr val="FFFF00"/>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83597" autoAdjust="0"/>
  </p:normalViewPr>
  <p:slideViewPr>
    <p:cSldViewPr>
      <p:cViewPr varScale="1">
        <p:scale>
          <a:sx n="66" d="100"/>
          <a:sy n="66" d="100"/>
        </p:scale>
        <p:origin x="1325"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5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defTabSz="966842" eaLnBrk="1" hangingPunct="1">
              <a:defRPr sz="1400">
                <a:cs typeface="+mn-cs"/>
              </a:defRPr>
            </a:lvl1pPr>
          </a:lstStyle>
          <a:p>
            <a:pPr>
              <a:defRPr/>
            </a:pPr>
            <a:endParaRPr lang="en-US"/>
          </a:p>
        </p:txBody>
      </p:sp>
      <p:sp>
        <p:nvSpPr>
          <p:cNvPr id="69635" name="Rectangle 3"/>
          <p:cNvSpPr>
            <a:spLocks noGrp="1" noChangeArrowheads="1"/>
          </p:cNvSpPr>
          <p:nvPr>
            <p:ph type="dt" sz="quarter" idx="1"/>
          </p:nvPr>
        </p:nvSpPr>
        <p:spPr bwMode="auto">
          <a:xfrm>
            <a:off x="5440265" y="0"/>
            <a:ext cx="4160936"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algn="r" defTabSz="966842" eaLnBrk="1" hangingPunct="1">
              <a:defRPr sz="14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951134"/>
            <a:ext cx="4160937"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defTabSz="966842" eaLnBrk="1" hangingPunct="1">
              <a:defRPr sz="14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440265" y="6951134"/>
            <a:ext cx="4160936"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algn="r" defTabSz="966788" eaLnBrk="1" hangingPunct="1">
              <a:defRPr sz="14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defTabSz="956890" eaLnBrk="1" hangingPunct="1">
              <a:defRPr sz="1400">
                <a:cs typeface="+mn-cs"/>
              </a:defRPr>
            </a:lvl1pPr>
          </a:lstStyle>
          <a:p>
            <a:pPr>
              <a:defRPr/>
            </a:pPr>
            <a:endParaRPr lang="en-US"/>
          </a:p>
        </p:txBody>
      </p:sp>
      <p:sp>
        <p:nvSpPr>
          <p:cNvPr id="124931" name="Rectangle 3"/>
          <p:cNvSpPr>
            <a:spLocks noGrp="1" noChangeArrowheads="1"/>
          </p:cNvSpPr>
          <p:nvPr>
            <p:ph type="dt" idx="1"/>
          </p:nvPr>
        </p:nvSpPr>
        <p:spPr bwMode="auto">
          <a:xfrm>
            <a:off x="543818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algn="r" defTabSz="956890" eaLnBrk="1" hangingPunct="1">
              <a:defRPr sz="14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971800" y="549275"/>
            <a:ext cx="3659188" cy="2744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defTabSz="956890" eaLnBrk="1" hangingPunct="1">
              <a:defRPr sz="14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43818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algn="r" defTabSz="955675" eaLnBrk="1" hangingPunct="1">
              <a:defRPr sz="14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a:t>
            </a:fld>
            <a:endParaRPr lang="en-US" altLang="en-US"/>
          </a:p>
        </p:txBody>
      </p:sp>
    </p:spTree>
    <p:extLst>
      <p:ext uri="{BB962C8B-B14F-4D97-AF65-F5344CB8AC3E}">
        <p14:creationId xmlns:p14="http://schemas.microsoft.com/office/powerpoint/2010/main" val="242269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interlacing is a good thing; it smooths out the muscle force (area-wise). And muscles work pretty much fine after losing a MU or two (i.e., the muscle isn’t lopsided).</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20</a:t>
            </a:fld>
            <a:endParaRPr lang="en-US" altLang="en-US"/>
          </a:p>
        </p:txBody>
      </p:sp>
    </p:spTree>
    <p:extLst>
      <p:ext uri="{BB962C8B-B14F-4D97-AF65-F5344CB8AC3E}">
        <p14:creationId xmlns:p14="http://schemas.microsoft.com/office/powerpoint/2010/main" val="298234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hard to measure the height of the CMAP with an EMG. It will depend on what fraction of their motor neurons the subject is recruiting. You can ask them for a maximal contraction – but one of the first results of strength training is the ability to recruit more neurons.</a:t>
            </a:r>
          </a:p>
          <a:p>
            <a:r>
              <a:rPr lang="en-US" dirty="0"/>
              <a:t>NCS gets around this problem since the machine stimulates your neurons.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21</a:t>
            </a:fld>
            <a:endParaRPr lang="en-US" altLang="en-US"/>
          </a:p>
        </p:txBody>
      </p:sp>
    </p:spTree>
    <p:extLst>
      <p:ext uri="{BB962C8B-B14F-4D97-AF65-F5344CB8AC3E}">
        <p14:creationId xmlns:p14="http://schemas.microsoft.com/office/powerpoint/2010/main" val="290999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here is dermatome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At the site of the compression, some/all of the afferent (i.e., sensory) or efferent (motor) neurons will not conduct; others may be partially blocked.</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22</a:t>
            </a:fld>
            <a:endParaRPr lang="en-US" altLang="en-US"/>
          </a:p>
        </p:txBody>
      </p:sp>
    </p:spTree>
    <p:extLst>
      <p:ext uri="{BB962C8B-B14F-4D97-AF65-F5344CB8AC3E}">
        <p14:creationId xmlns:p14="http://schemas.microsoft.com/office/powerpoint/2010/main" val="695007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copy of the same slide as we saw a few slides ago. But that time, we saw how a plain </a:t>
            </a:r>
            <a:r>
              <a:rPr lang="en-US" dirty="0" err="1"/>
              <a:t>sEMG</a:t>
            </a:r>
            <a:r>
              <a:rPr lang="en-US" dirty="0"/>
              <a:t> could not diagnose them. Now </a:t>
            </a:r>
            <a:r>
              <a:rPr lang="en-US"/>
              <a:t>we show how a NCS *can*.</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24</a:t>
            </a:fld>
            <a:endParaRPr lang="en-US" altLang="en-US"/>
          </a:p>
        </p:txBody>
      </p:sp>
    </p:spTree>
    <p:extLst>
      <p:ext uri="{BB962C8B-B14F-4D97-AF65-F5344CB8AC3E}">
        <p14:creationId xmlns:p14="http://schemas.microsoft.com/office/powerpoint/2010/main" val="406616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25</a:t>
            </a:fld>
            <a:endParaRPr lang="en-US" altLang="en-US"/>
          </a:p>
        </p:txBody>
      </p:sp>
    </p:spTree>
    <p:extLst>
      <p:ext uri="{BB962C8B-B14F-4D97-AF65-F5344CB8AC3E}">
        <p14:creationId xmlns:p14="http://schemas.microsoft.com/office/powerpoint/2010/main" val="201014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Remember from a few slides ago: at the site of the compression, neither the afferent (i.e., sensory) or efferent (motor) neurons will conduct at all</a:t>
            </a:r>
          </a:p>
          <a:p>
            <a:r>
              <a:rPr lang="en-US" dirty="0"/>
              <a:t>Problems…</a:t>
            </a:r>
          </a:p>
          <a:p>
            <a:pPr lvl="1">
              <a:spcBef>
                <a:spcPts val="0"/>
              </a:spcBef>
            </a:pPr>
            <a:r>
              <a:rPr lang="en-US" sz="1200" dirty="0"/>
              <a:t>Testing anywhere on the leg will not find any problem</a:t>
            </a:r>
          </a:p>
          <a:p>
            <a:pPr lvl="1">
              <a:spcBef>
                <a:spcPts val="0"/>
              </a:spcBef>
            </a:pPr>
            <a:r>
              <a:rPr lang="en-US" sz="1200" dirty="0"/>
              <a:t>Electric fields will not penetrate into the spinal cord</a:t>
            </a:r>
          </a:p>
          <a:p>
            <a:r>
              <a:rPr lang="en-US" dirty="0"/>
              <a:t>Yes, you can test that the peripheral nerves are working – but you really want a test that actually shows a failure, not just one that shows all is OK. And since you cannot probe in the spine, that’s hard to do!</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26</a:t>
            </a:fld>
            <a:endParaRPr lang="en-US" altLang="en-US"/>
          </a:p>
        </p:txBody>
      </p:sp>
    </p:spTree>
    <p:extLst>
      <p:ext uri="{BB962C8B-B14F-4D97-AF65-F5344CB8AC3E}">
        <p14:creationId xmlns:p14="http://schemas.microsoft.com/office/powerpoint/2010/main" val="262266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on the left is unpowered; on the right has batteries, motors, etc.</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30</a:t>
            </a:fld>
            <a:endParaRPr lang="en-US" altLang="en-US"/>
          </a:p>
        </p:txBody>
      </p:sp>
    </p:spTree>
    <p:extLst>
      <p:ext uri="{BB962C8B-B14F-4D97-AF65-F5344CB8AC3E}">
        <p14:creationId xmlns:p14="http://schemas.microsoft.com/office/powerpoint/2010/main" val="168501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 training required” is a really big deal!</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32</a:t>
            </a:fld>
            <a:endParaRPr lang="en-US" altLang="en-US"/>
          </a:p>
        </p:txBody>
      </p:sp>
    </p:spTree>
    <p:extLst>
      <p:ext uri="{BB962C8B-B14F-4D97-AF65-F5344CB8AC3E}">
        <p14:creationId xmlns:p14="http://schemas.microsoft.com/office/powerpoint/2010/main" val="4083779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 training required” is a really big deal!</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33</a:t>
            </a:fld>
            <a:endParaRPr lang="en-US" altLang="en-US"/>
          </a:p>
        </p:txBody>
      </p:sp>
    </p:spTree>
    <p:extLst>
      <p:ext uri="{BB962C8B-B14F-4D97-AF65-F5344CB8AC3E}">
        <p14:creationId xmlns:p14="http://schemas.microsoft.com/office/powerpoint/2010/main" val="2799377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35</a:t>
            </a:fld>
            <a:endParaRPr lang="en-US" altLang="en-US"/>
          </a:p>
        </p:txBody>
      </p:sp>
    </p:spTree>
    <p:extLst>
      <p:ext uri="{BB962C8B-B14F-4D97-AF65-F5344CB8AC3E}">
        <p14:creationId xmlns:p14="http://schemas.microsoft.com/office/powerpoint/2010/main" val="273984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 disease” actually includes all cardiovascular diseases (as well as being both plumbing and electrical).</a:t>
            </a:r>
          </a:p>
          <a:p>
            <a:r>
              <a:rPr lang="en-US" dirty="0"/>
              <a:t>But “stroke” is counted as a cerebrovascular disease, so it’s separate from heart disease!</a:t>
            </a:r>
          </a:p>
          <a:p>
            <a:r>
              <a:rPr lang="en-US" dirty="0"/>
              <a:t>Narrative: we’ll do cardiac in our next unit. But this unit will be… (on the next slide)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a:t>
            </a:fld>
            <a:endParaRPr lang="en-US" altLang="en-US"/>
          </a:p>
        </p:txBody>
      </p:sp>
    </p:spTree>
    <p:extLst>
      <p:ext uri="{BB962C8B-B14F-4D97-AF65-F5344CB8AC3E}">
        <p14:creationId xmlns:p14="http://schemas.microsoft.com/office/powerpoint/2010/main" val="2107143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36</a:t>
            </a:fld>
            <a:endParaRPr lang="en-US" altLang="en-US"/>
          </a:p>
        </p:txBody>
      </p:sp>
    </p:spTree>
    <p:extLst>
      <p:ext uri="{BB962C8B-B14F-4D97-AF65-F5344CB8AC3E}">
        <p14:creationId xmlns:p14="http://schemas.microsoft.com/office/powerpoint/2010/main" val="3741125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uninjured person, when you contract your biceps it extends your elbow, which stretches your triceps. The sensors in your muscle spindles sense this – contract one muscle and the other one stretches. AMI’s goal is to restore that relationship. </a:t>
            </a:r>
          </a:p>
          <a:p>
            <a:r>
              <a:rPr lang="en-US" dirty="0"/>
              <a:t>As a result of restoring this part of your normal proprioception, people say it feels more natural.</a:t>
            </a:r>
          </a:p>
          <a:p>
            <a:r>
              <a:rPr lang="en-US" dirty="0"/>
              <a:t>It also reduces phantom-limb pain – as usual nobody really knows why (since we don’t really understand pain). They guess that “your brain is just less confused.”</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37</a:t>
            </a:fld>
            <a:endParaRPr lang="en-US" altLang="en-US"/>
          </a:p>
        </p:txBody>
      </p:sp>
    </p:spTree>
    <p:extLst>
      <p:ext uri="{BB962C8B-B14F-4D97-AF65-F5344CB8AC3E}">
        <p14:creationId xmlns:p14="http://schemas.microsoft.com/office/powerpoint/2010/main" val="2905677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a good place for a rant about ML finally having some socially-redeeming value!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38</a:t>
            </a:fld>
            <a:endParaRPr lang="en-US" altLang="en-US"/>
          </a:p>
        </p:txBody>
      </p:sp>
    </p:spTree>
    <p:extLst>
      <p:ext uri="{BB962C8B-B14F-4D97-AF65-F5344CB8AC3E}">
        <p14:creationId xmlns:p14="http://schemas.microsoft.com/office/powerpoint/2010/main" val="1278952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processing -- Many a slip twixt cup and lip</a:t>
            </a:r>
          </a:p>
          <a:p>
            <a:r>
              <a:rPr lang="en-US" dirty="0"/>
              <a:t> </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46</a:t>
            </a:fld>
            <a:endParaRPr lang="en-US" altLang="en-US"/>
          </a:p>
        </p:txBody>
      </p:sp>
    </p:spTree>
    <p:extLst>
      <p:ext uri="{BB962C8B-B14F-4D97-AF65-F5344CB8AC3E}">
        <p14:creationId xmlns:p14="http://schemas.microsoft.com/office/powerpoint/2010/main" val="1816629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 processing -- Many a slip twixt cup and lip </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47</a:t>
            </a:fld>
            <a:endParaRPr lang="en-US" altLang="en-US"/>
          </a:p>
        </p:txBody>
      </p:sp>
    </p:spTree>
    <p:extLst>
      <p:ext uri="{BB962C8B-B14F-4D97-AF65-F5344CB8AC3E}">
        <p14:creationId xmlns:p14="http://schemas.microsoft.com/office/powerpoint/2010/main" val="4243364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A is heavily myelinated, B less so, C not at all.</a:t>
            </a:r>
          </a:p>
          <a:p>
            <a:r>
              <a:rPr lang="en-US" dirty="0"/>
              <a:t>Within a category, alpha is the fastest &amp; delta the slowest (based on a combination of diameter and myelinization).</a:t>
            </a:r>
          </a:p>
          <a:p>
            <a:r>
              <a:rPr lang="en-US" dirty="0"/>
              <a:t>This is called the Erlanger and Gasser classification system (there are others). Note the classification is equally valid for both motor and sensory nerves.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48</a:t>
            </a:fld>
            <a:endParaRPr lang="en-US" altLang="en-US"/>
          </a:p>
        </p:txBody>
      </p:sp>
    </p:spTree>
    <p:extLst>
      <p:ext uri="{BB962C8B-B14F-4D97-AF65-F5344CB8AC3E}">
        <p14:creationId xmlns:p14="http://schemas.microsoft.com/office/powerpoint/2010/main" val="3284862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“T”s are negative and the arrows are positive</a:t>
            </a:r>
          </a:p>
          <a:p>
            <a:r>
              <a:rPr lang="en-US" dirty="0"/>
              <a:t>The original article was </a:t>
            </a:r>
            <a:r>
              <a:rPr lang="en-US" dirty="0" err="1"/>
              <a:t>Melzack</a:t>
            </a:r>
            <a:r>
              <a:rPr lang="en-US" dirty="0"/>
              <a:t> and Wall, 1965</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49</a:t>
            </a:fld>
            <a:endParaRPr lang="en-US" altLang="en-US"/>
          </a:p>
        </p:txBody>
      </p:sp>
    </p:spTree>
    <p:extLst>
      <p:ext uri="{BB962C8B-B14F-4D97-AF65-F5344CB8AC3E}">
        <p14:creationId xmlns:p14="http://schemas.microsoft.com/office/powerpoint/2010/main" val="399014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“T”s are negative and the arrows are positive</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50</a:t>
            </a:fld>
            <a:endParaRPr lang="en-US" altLang="en-US"/>
          </a:p>
        </p:txBody>
      </p:sp>
    </p:spTree>
    <p:extLst>
      <p:ext uri="{BB962C8B-B14F-4D97-AF65-F5344CB8AC3E}">
        <p14:creationId xmlns:p14="http://schemas.microsoft.com/office/powerpoint/2010/main" val="3677027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SCS and PNS</a:t>
            </a:r>
          </a:p>
          <a:p>
            <a:r>
              <a:rPr lang="en-US" dirty="0"/>
              <a:t>C. Norman Shealy is the SCS person. He’s a neurosurgeon who had (and tried out) his idea two years after </a:t>
            </a:r>
            <a:r>
              <a:rPr lang="en-US" dirty="0" err="1"/>
              <a:t>Melzack</a:t>
            </a:r>
            <a:r>
              <a:rPr lang="en-US" dirty="0"/>
              <a:t>/Wall published. Nowadays, he’s in his 80s, focused on holistic medicine (since we all know that pain has descending control), and many people call him a quack.</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51</a:t>
            </a:fld>
            <a:endParaRPr lang="en-US" altLang="en-US"/>
          </a:p>
        </p:txBody>
      </p:sp>
    </p:spTree>
    <p:extLst>
      <p:ext uri="{BB962C8B-B14F-4D97-AF65-F5344CB8AC3E}">
        <p14:creationId xmlns:p14="http://schemas.microsoft.com/office/powerpoint/2010/main" val="120830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adverse-event study, the 61% quoted includes people who had to replace their devices because the battery ran out! Yes, it’s an adverse event, but it was pretty unavoidable (and wireless power is becoming reasonable)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52</a:t>
            </a:fld>
            <a:endParaRPr lang="en-US" altLang="en-US"/>
          </a:p>
        </p:txBody>
      </p:sp>
    </p:spTree>
    <p:extLst>
      <p:ext uri="{BB962C8B-B14F-4D97-AF65-F5344CB8AC3E}">
        <p14:creationId xmlns:p14="http://schemas.microsoft.com/office/powerpoint/2010/main" val="154158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 pain is one of the things we cover in *this* unit.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a:t>
            </a:fld>
            <a:endParaRPr lang="en-US" altLang="en-US"/>
          </a:p>
        </p:txBody>
      </p:sp>
    </p:spTree>
    <p:extLst>
      <p:ext uri="{BB962C8B-B14F-4D97-AF65-F5344CB8AC3E}">
        <p14:creationId xmlns:p14="http://schemas.microsoft.com/office/powerpoint/2010/main" val="3780921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53</a:t>
            </a:fld>
            <a:endParaRPr lang="en-US" altLang="en-US"/>
          </a:p>
        </p:txBody>
      </p:sp>
    </p:spTree>
    <p:extLst>
      <p:ext uri="{BB962C8B-B14F-4D97-AF65-F5344CB8AC3E}">
        <p14:creationId xmlns:p14="http://schemas.microsoft.com/office/powerpoint/2010/main" val="668994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really, as usual, nobody is quite sure how they work</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54</a:t>
            </a:fld>
            <a:endParaRPr lang="en-US" altLang="en-US"/>
          </a:p>
        </p:txBody>
      </p:sp>
    </p:spTree>
    <p:extLst>
      <p:ext uri="{BB962C8B-B14F-4D97-AF65-F5344CB8AC3E}">
        <p14:creationId xmlns:p14="http://schemas.microsoft.com/office/powerpoint/2010/main" val="636972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59</a:t>
            </a:fld>
            <a:endParaRPr lang="en-US" altLang="en-US"/>
          </a:p>
        </p:txBody>
      </p:sp>
    </p:spTree>
    <p:extLst>
      <p:ext uri="{BB962C8B-B14F-4D97-AF65-F5344CB8AC3E}">
        <p14:creationId xmlns:p14="http://schemas.microsoft.com/office/powerpoint/2010/main" val="1354037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Nature article was a current event at the beginning of this slide deck… this slide is just a reminder</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60</a:t>
            </a:fld>
            <a:endParaRPr lang="en-US" altLang="en-US"/>
          </a:p>
        </p:txBody>
      </p:sp>
    </p:spTree>
    <p:extLst>
      <p:ext uri="{BB962C8B-B14F-4D97-AF65-F5344CB8AC3E}">
        <p14:creationId xmlns:p14="http://schemas.microsoft.com/office/powerpoint/2010/main" val="1912117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61</a:t>
            </a:fld>
            <a:endParaRPr lang="en-US" altLang="en-US"/>
          </a:p>
        </p:txBody>
      </p:sp>
    </p:spTree>
    <p:extLst>
      <p:ext uri="{BB962C8B-B14F-4D97-AF65-F5344CB8AC3E}">
        <p14:creationId xmlns:p14="http://schemas.microsoft.com/office/powerpoint/2010/main" val="2128411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bring Imran in? Because a VC is well placed for a sober assessment of whether stuff can make money or not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67</a:t>
            </a:fld>
            <a:endParaRPr lang="en-US" altLang="en-US"/>
          </a:p>
        </p:txBody>
      </p:sp>
    </p:spTree>
    <p:extLst>
      <p:ext uri="{BB962C8B-B14F-4D97-AF65-F5344CB8AC3E}">
        <p14:creationId xmlns:p14="http://schemas.microsoft.com/office/powerpoint/2010/main" val="1025929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68</a:t>
            </a:fld>
            <a:endParaRPr lang="en-US" altLang="en-US"/>
          </a:p>
        </p:txBody>
      </p:sp>
    </p:spTree>
    <p:extLst>
      <p:ext uri="{BB962C8B-B14F-4D97-AF65-F5344CB8AC3E}">
        <p14:creationId xmlns:p14="http://schemas.microsoft.com/office/powerpoint/2010/main" val="3631237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Cala health website no longer mentions the gyroscope, so I’m not sure if it’s still true. Ditto for collecting data. But the web site does mention that the therapeutic benefit lasts for an hour or so </a:t>
            </a:r>
            <a:r>
              <a:rPr lang="en-US" i="1" dirty="0"/>
              <a:t>after</a:t>
            </a:r>
            <a:r>
              <a:rPr lang="en-US" i="0" dirty="0"/>
              <a:t> you turn the device off.</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70</a:t>
            </a:fld>
            <a:endParaRPr lang="en-US" altLang="en-US"/>
          </a:p>
        </p:txBody>
      </p:sp>
    </p:spTree>
    <p:extLst>
      <p:ext uri="{BB962C8B-B14F-4D97-AF65-F5344CB8AC3E}">
        <p14:creationId xmlns:p14="http://schemas.microsoft.com/office/powerpoint/2010/main" val="567058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trial had very impressive results. But there was no control group or placebo. And the method-of-action isn’t clear. They placed their electrode in the epidural space, where it will hit </a:t>
            </a:r>
            <a:r>
              <a:rPr lang="en-US" i="1" dirty="0"/>
              <a:t>all</a:t>
            </a:r>
            <a:r>
              <a:rPr lang="en-US" i="0" dirty="0"/>
              <a:t> neurons at that spinal level – both pain and touch, and even (I think) motor neurons. So why doesn’t it numb and paralyze you? In fact, their animal testing (where they </a:t>
            </a:r>
            <a:r>
              <a:rPr lang="en-US" i="1" dirty="0"/>
              <a:t>could</a:t>
            </a:r>
            <a:r>
              <a:rPr lang="en-US" i="0" dirty="0"/>
              <a:t> differentiate neuron types) showed that it inhibited “touch” neurons even </a:t>
            </a:r>
            <a:r>
              <a:rPr lang="en-US" i="1" dirty="0"/>
              <a:t>more</a:t>
            </a:r>
            <a:r>
              <a:rPr lang="en-US" i="0" dirty="0"/>
              <a:t> than it inhibited pain neurons!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71</a:t>
            </a:fld>
            <a:endParaRPr lang="en-US" altLang="en-US"/>
          </a:p>
        </p:txBody>
      </p:sp>
    </p:spTree>
    <p:extLst>
      <p:ext uri="{BB962C8B-B14F-4D97-AF65-F5344CB8AC3E}">
        <p14:creationId xmlns:p14="http://schemas.microsoft.com/office/powerpoint/2010/main" val="412886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we’ve skipped a neuron type – sensory, motor and </a:t>
            </a:r>
            <a:r>
              <a:rPr lang="en-US" i="1" dirty="0"/>
              <a:t>interneurons</a:t>
            </a:r>
            <a:r>
              <a:rPr lang="en-US" i="0" dirty="0"/>
              <a:t> (which connect the two, especially in reflexes).</a:t>
            </a:r>
          </a:p>
          <a:p>
            <a:r>
              <a:rPr lang="en-US" i="0" dirty="0"/>
              <a:t>Second – a motor neuron can drive a gland as well as a muscle. Glands produce &amp; secrete various molecules, typically under nervous-system control. E.g., your sweat glands or your hormones.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9</a:t>
            </a:fld>
            <a:endParaRPr lang="en-US" altLang="en-US"/>
          </a:p>
        </p:txBody>
      </p:sp>
    </p:spTree>
    <p:extLst>
      <p:ext uri="{BB962C8B-B14F-4D97-AF65-F5344CB8AC3E}">
        <p14:creationId xmlns:p14="http://schemas.microsoft.com/office/powerpoint/2010/main" val="118914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the five main senses. There are sensory neurons sensing lots of internal signals; proprioception, </a:t>
            </a:r>
            <a:r>
              <a:rPr lang="en-US" dirty="0" err="1"/>
              <a:t>smomach</a:t>
            </a:r>
            <a:r>
              <a:rPr lang="en-US" dirty="0"/>
              <a:t> fullness, blood pressure, …</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10</a:t>
            </a:fld>
            <a:endParaRPr lang="en-US" altLang="en-US"/>
          </a:p>
        </p:txBody>
      </p:sp>
    </p:spTree>
    <p:extLst>
      <p:ext uri="{BB962C8B-B14F-4D97-AF65-F5344CB8AC3E}">
        <p14:creationId xmlns:p14="http://schemas.microsoft.com/office/powerpoint/2010/main" val="76370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One-hot takes lots of neurons; encoded takes lots of processing, and the encoding may be lossy (as evidenced by optical illusions).</a:t>
            </a:r>
          </a:p>
          <a:p>
            <a:r>
              <a:rPr lang="en-US" dirty="0"/>
              <a:t>Perhaps use one-hot coding for high-priority signals that have a small number of choices or whose range is just 1D.</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12</a:t>
            </a:fld>
            <a:endParaRPr lang="en-US" altLang="en-US"/>
          </a:p>
        </p:txBody>
      </p:sp>
    </p:spTree>
    <p:extLst>
      <p:ext uri="{BB962C8B-B14F-4D97-AF65-F5344CB8AC3E}">
        <p14:creationId xmlns:p14="http://schemas.microsoft.com/office/powerpoint/2010/main" val="198589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really don’t have enough info to vote for themselves on this one yet, since they may not know about three types of cones.</a:t>
            </a:r>
          </a:p>
          <a:p>
            <a:r>
              <a:rPr lang="en-US" dirty="0"/>
              <a:t>Now we’re back to the “black box inside” problem </a:t>
            </a:r>
            <a:r>
              <a:rPr lang="en-US" dirty="0">
                <a:sym typeface="Wingdings" panose="05000000000000000000" pitchFamily="2" charset="2"/>
              </a:rPr>
              <a:t></a:t>
            </a:r>
          </a:p>
          <a:p>
            <a:r>
              <a:rPr lang="en-US" dirty="0">
                <a:sym typeface="Wingdings" panose="05000000000000000000" pitchFamily="2" charset="2"/>
              </a:rPr>
              <a:t>There are only 3 types of cones.</a:t>
            </a:r>
          </a:p>
          <a:p>
            <a:r>
              <a:rPr lang="en-US" dirty="0">
                <a:sym typeface="Wingdings" panose="05000000000000000000" pitchFamily="2" charset="2"/>
              </a:rPr>
              <a:t>BTW, rods are for seeing in low light and are monochromatic; cones are for medium-high light and come in 3 flavors.</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13</a:t>
            </a:fld>
            <a:endParaRPr lang="en-US" altLang="en-US"/>
          </a:p>
        </p:txBody>
      </p:sp>
    </p:spTree>
    <p:extLst>
      <p:ext uri="{BB962C8B-B14F-4D97-AF65-F5344CB8AC3E}">
        <p14:creationId xmlns:p14="http://schemas.microsoft.com/office/powerpoint/2010/main" val="1342514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references give theories and then admit we don’t really know</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15</a:t>
            </a:fld>
            <a:endParaRPr lang="en-US" altLang="en-US"/>
          </a:p>
        </p:txBody>
      </p:sp>
    </p:spTree>
    <p:extLst>
      <p:ext uri="{BB962C8B-B14F-4D97-AF65-F5344CB8AC3E}">
        <p14:creationId xmlns:p14="http://schemas.microsoft.com/office/powerpoint/2010/main" val="247326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Interlacing gives the brain the ability to control muscles without spatial lopsidedness, and does so even if you lose a MU or two.</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17</a:t>
            </a:fld>
            <a:endParaRPr lang="en-US" altLang="en-US"/>
          </a:p>
        </p:txBody>
      </p:sp>
    </p:spTree>
    <p:extLst>
      <p:ext uri="{BB962C8B-B14F-4D97-AF65-F5344CB8AC3E}">
        <p14:creationId xmlns:p14="http://schemas.microsoft.com/office/powerpoint/2010/main" val="371717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400800"/>
            <a:ext cx="2895600" cy="304800"/>
          </a:xfrm>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123 -- Bioelectricity</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EE 123 -- Bioelectricity</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el.grodstein@tufts.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tweN9sCSd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hs/products/databriefs/db328.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hyperlink" Target="https://steppingstrong.bwh.harvard.edu/wp-content/uploads/2021/12/AMI-Hand-Clinic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hhs.gov/opioids/about-the-epidemic/index.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ubmed.ncbi.nlm.nih.gov/1959039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lastwordonnothing.com/2019/03/08/the-tool-that-lost-its-nam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galvani.bio/cnn-international-saved-by-the-future-2/"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theengineer.co.uk/content/in-depth/nervous-energy-how-bioelectronics-is-transforming-healthcare/" TargetMode="External"/><Relationship Id="rId4" Type="http://schemas.openxmlformats.org/officeDocument/2006/relationships/hyperlink" Target="https://galvani.bio/#new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setpointmedical.com/sp-content/uploads/2018/09/Setpoint_Medical_White_Paper_digital.pdf" TargetMode="External"/><Relationship Id="rId2" Type="http://schemas.openxmlformats.org/officeDocument/2006/relationships/hyperlink" Target="http://www.setpointmedical.com/" TargetMode="External"/><Relationship Id="rId1" Type="http://schemas.openxmlformats.org/officeDocument/2006/relationships/slideLayout" Target="../slideLayouts/slideLayout2.xml"/><Relationship Id="rId4" Type="http://schemas.openxmlformats.org/officeDocument/2006/relationships/hyperlink" Target="https://spectrum.ieee.org/the-human-os/biomedical/devices/handheld-vagus-nerve-stimulator-gets-emergency-approval-for-covid19-use"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actionpotentialvc.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auhfMzF2l-w&amp;feature=youtu.b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cvrx.com/"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presidiomedical.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143000"/>
          </a:xfrm>
        </p:spPr>
        <p:txBody>
          <a:bodyPr/>
          <a:lstStyle/>
          <a:p>
            <a:pPr eaLnBrk="1" hangingPunct="1"/>
            <a:r>
              <a:rPr lang="en-US" altLang="en-US" dirty="0"/>
              <a:t>EE 123</a:t>
            </a:r>
            <a:br>
              <a:rPr lang="en-US" altLang="en-US" dirty="0"/>
            </a:br>
            <a:r>
              <a:rPr lang="en-US" altLang="en-US" dirty="0"/>
              <a:t>Bioelectricity</a:t>
            </a:r>
          </a:p>
        </p:txBody>
      </p:sp>
      <p:sp>
        <p:nvSpPr>
          <p:cNvPr id="4099" name="Rectangle 3"/>
          <p:cNvSpPr>
            <a:spLocks noGrp="1" noChangeArrowheads="1"/>
          </p:cNvSpPr>
          <p:nvPr>
            <p:ph type="subTitle" idx="1"/>
          </p:nvPr>
        </p:nvSpPr>
        <p:spPr>
          <a:xfrm>
            <a:off x="381000" y="2133600"/>
            <a:ext cx="8382000" cy="3733800"/>
          </a:xfrm>
        </p:spPr>
        <p:txBody>
          <a:bodyPr/>
          <a:lstStyle/>
          <a:p>
            <a:pPr eaLnBrk="1" hangingPunct="1"/>
            <a:r>
              <a:rPr lang="en-US" altLang="en-US" dirty="0"/>
              <a:t>Fall 2022</a:t>
            </a:r>
          </a:p>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3"/>
              </a:rPr>
              <a:t>joel.grodstein@tufts.edu</a:t>
            </a:r>
            <a:endParaRPr lang="en-US" altLang="en-US" dirty="0">
              <a:solidFill>
                <a:schemeClr val="accent2"/>
              </a:solidFill>
            </a:endParaRPr>
          </a:p>
          <a:p>
            <a:pPr eaLnBrk="1" hangingPunct="1"/>
            <a:r>
              <a:rPr lang="en-US" altLang="en-US" dirty="0"/>
              <a:t>2b. EMG, NCS, SCS, PNS and other nice acronyms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29F7-F7F0-41C9-85A8-66B03501260D}"/>
              </a:ext>
            </a:extLst>
          </p:cNvPr>
          <p:cNvSpPr>
            <a:spLocks noGrp="1"/>
          </p:cNvSpPr>
          <p:nvPr>
            <p:ph type="title"/>
          </p:nvPr>
        </p:nvSpPr>
        <p:spPr/>
        <p:txBody>
          <a:bodyPr/>
          <a:lstStyle/>
          <a:p>
            <a:r>
              <a:rPr lang="en-US" dirty="0"/>
              <a:t>Sensation</a:t>
            </a:r>
          </a:p>
        </p:txBody>
      </p:sp>
      <p:sp>
        <p:nvSpPr>
          <p:cNvPr id="3" name="Content Placeholder 2">
            <a:extLst>
              <a:ext uri="{FF2B5EF4-FFF2-40B4-BE49-F238E27FC236}">
                <a16:creationId xmlns:a16="http://schemas.microsoft.com/office/drawing/2014/main" id="{F5CEAD07-8307-4643-8F6C-E966E8F47F5A}"/>
              </a:ext>
            </a:extLst>
          </p:cNvPr>
          <p:cNvSpPr>
            <a:spLocks noGrp="1"/>
          </p:cNvSpPr>
          <p:nvPr>
            <p:ph idx="1"/>
          </p:nvPr>
        </p:nvSpPr>
        <p:spPr/>
        <p:txBody>
          <a:bodyPr/>
          <a:lstStyle/>
          <a:p>
            <a:r>
              <a:rPr lang="en-US" sz="2400" i="1" dirty="0"/>
              <a:t>Numerous</a:t>
            </a:r>
            <a:r>
              <a:rPr lang="en-US" sz="2400" dirty="0"/>
              <a:t> sensory neurons throughout the body</a:t>
            </a:r>
          </a:p>
          <a:p>
            <a:r>
              <a:rPr lang="en-US" sz="2400" dirty="0"/>
              <a:t>How many types can you think of?</a:t>
            </a:r>
          </a:p>
          <a:p>
            <a:r>
              <a:rPr lang="en-US" sz="2400" dirty="0"/>
              <a:t>As expected, they head into the spine</a:t>
            </a:r>
          </a:p>
          <a:p>
            <a:pPr lvl="1">
              <a:spcBef>
                <a:spcPts val="0"/>
              </a:spcBef>
            </a:pPr>
            <a:r>
              <a:rPr lang="en-US" sz="2000" dirty="0"/>
              <a:t>typically involved in several “relays” before entering the brain</a:t>
            </a:r>
          </a:p>
          <a:p>
            <a:pPr lvl="1">
              <a:spcBef>
                <a:spcPts val="0"/>
              </a:spcBef>
            </a:pPr>
            <a:r>
              <a:rPr lang="en-US" sz="2000" dirty="0"/>
              <a:t>relays allow nontrivial processing before the brain</a:t>
            </a:r>
          </a:p>
          <a:p>
            <a:r>
              <a:rPr lang="en-US" sz="2400" dirty="0"/>
              <a:t>Any neuron can suppress its neighbors</a:t>
            </a:r>
          </a:p>
          <a:p>
            <a:pPr lvl="1">
              <a:spcBef>
                <a:spcPts val="0"/>
              </a:spcBef>
            </a:pPr>
            <a:r>
              <a:rPr lang="en-US" sz="2000" dirty="0"/>
              <a:t>this can allow effective edge detection</a:t>
            </a:r>
          </a:p>
          <a:p>
            <a:pPr lvl="1">
              <a:spcBef>
                <a:spcPts val="0"/>
              </a:spcBef>
            </a:pPr>
            <a:r>
              <a:rPr lang="en-US" sz="2000" dirty="0"/>
              <a:t>as well as producing a “winner-take-all” behavior among competing stimuli</a:t>
            </a:r>
          </a:p>
          <a:p>
            <a:r>
              <a:rPr lang="en-US" sz="2400" dirty="0"/>
              <a:t>Relays allow efferent neurons to gate incoming stimuli</a:t>
            </a:r>
          </a:p>
          <a:p>
            <a:pPr lvl="1">
              <a:spcBef>
                <a:spcPts val="0"/>
              </a:spcBef>
            </a:pPr>
            <a:r>
              <a:rPr lang="en-US" sz="2000" dirty="0"/>
              <a:t>lookahead: your brain can turn off pain</a:t>
            </a:r>
          </a:p>
        </p:txBody>
      </p:sp>
      <p:sp>
        <p:nvSpPr>
          <p:cNvPr id="4" name="Footer Placeholder 3">
            <a:extLst>
              <a:ext uri="{FF2B5EF4-FFF2-40B4-BE49-F238E27FC236}">
                <a16:creationId xmlns:a16="http://schemas.microsoft.com/office/drawing/2014/main" id="{0F419BF4-2F90-4323-8EBE-D8CA59777B02}"/>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1812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9B38-0600-47A2-A790-4C19349CB0F6}"/>
              </a:ext>
            </a:extLst>
          </p:cNvPr>
          <p:cNvSpPr>
            <a:spLocks noGrp="1"/>
          </p:cNvSpPr>
          <p:nvPr>
            <p:ph type="title"/>
          </p:nvPr>
        </p:nvSpPr>
        <p:spPr>
          <a:xfrm>
            <a:off x="76200" y="537745"/>
            <a:ext cx="8991600" cy="677108"/>
          </a:xfrm>
        </p:spPr>
        <p:txBody>
          <a:bodyPr wrap="square" lIns="0" tIns="0" rIns="0" bIns="0">
            <a:spAutoFit/>
          </a:bodyPr>
          <a:lstStyle/>
          <a:p>
            <a:r>
              <a:rPr lang="en-US" dirty="0"/>
              <a:t>The nervous system is really confusing!</a:t>
            </a:r>
          </a:p>
        </p:txBody>
      </p:sp>
      <p:sp>
        <p:nvSpPr>
          <p:cNvPr id="3" name="Content Placeholder 2">
            <a:extLst>
              <a:ext uri="{FF2B5EF4-FFF2-40B4-BE49-F238E27FC236}">
                <a16:creationId xmlns:a16="http://schemas.microsoft.com/office/drawing/2014/main" id="{87DF0ABB-D9F9-4C17-A474-8DABE3473DCE}"/>
              </a:ext>
            </a:extLst>
          </p:cNvPr>
          <p:cNvSpPr>
            <a:spLocks noGrp="1"/>
          </p:cNvSpPr>
          <p:nvPr>
            <p:ph idx="1"/>
          </p:nvPr>
        </p:nvSpPr>
        <p:spPr/>
        <p:txBody>
          <a:bodyPr/>
          <a:lstStyle/>
          <a:p>
            <a:r>
              <a:rPr lang="en-US" sz="2400" dirty="0"/>
              <a:t>There’s just too many neurons</a:t>
            </a:r>
          </a:p>
          <a:p>
            <a:r>
              <a:rPr lang="en-US" sz="2400" dirty="0"/>
              <a:t>Optogenetics are starting to get us there; but myelin is very good at scattering light, and so light only penetrates about 200μ into the spinal cord.</a:t>
            </a:r>
          </a:p>
          <a:p>
            <a:r>
              <a:rPr lang="en-US" sz="2400" dirty="0"/>
              <a:t>And lots of processing in the brain itself – no way to see inside</a:t>
            </a:r>
          </a:p>
          <a:p>
            <a:r>
              <a:rPr lang="en-US" sz="2400" dirty="0"/>
              <a:t>We want to intercept/alter signaling</a:t>
            </a:r>
          </a:p>
          <a:p>
            <a:pPr lvl="1">
              <a:spcBef>
                <a:spcPts val="0"/>
              </a:spcBef>
            </a:pPr>
            <a:r>
              <a:rPr lang="en-US" dirty="0"/>
              <a:t>but it would help to have some idea how it works!</a:t>
            </a:r>
          </a:p>
          <a:p>
            <a:pPr>
              <a:spcBef>
                <a:spcPts val="0"/>
              </a:spcBef>
            </a:pPr>
            <a:r>
              <a:rPr lang="en-US" sz="2400" dirty="0"/>
              <a:t>Again – the convergence of big data + microelectronics is getting closer, but not there yet!</a:t>
            </a:r>
          </a:p>
          <a:p>
            <a:endParaRPr lang="en-US" dirty="0"/>
          </a:p>
        </p:txBody>
      </p:sp>
      <p:sp>
        <p:nvSpPr>
          <p:cNvPr id="4" name="Footer Placeholder 3">
            <a:extLst>
              <a:ext uri="{FF2B5EF4-FFF2-40B4-BE49-F238E27FC236}">
                <a16:creationId xmlns:a16="http://schemas.microsoft.com/office/drawing/2014/main" id="{8AD0514F-D566-4226-8B56-3E8234CBDC8A}"/>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6848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844E-D17F-445C-8116-3B261F141812}"/>
              </a:ext>
            </a:extLst>
          </p:cNvPr>
          <p:cNvSpPr>
            <a:spLocks noGrp="1"/>
          </p:cNvSpPr>
          <p:nvPr>
            <p:ph type="title"/>
          </p:nvPr>
        </p:nvSpPr>
        <p:spPr/>
        <p:txBody>
          <a:bodyPr/>
          <a:lstStyle/>
          <a:p>
            <a:r>
              <a:rPr lang="en-US" dirty="0"/>
              <a:t>How would you encode data?</a:t>
            </a:r>
          </a:p>
        </p:txBody>
      </p:sp>
      <p:sp>
        <p:nvSpPr>
          <p:cNvPr id="3" name="Content Placeholder 2">
            <a:extLst>
              <a:ext uri="{FF2B5EF4-FFF2-40B4-BE49-F238E27FC236}">
                <a16:creationId xmlns:a16="http://schemas.microsoft.com/office/drawing/2014/main" id="{F1CB442D-5789-494C-A407-ED802E177DE8}"/>
              </a:ext>
            </a:extLst>
          </p:cNvPr>
          <p:cNvSpPr>
            <a:spLocks noGrp="1"/>
          </p:cNvSpPr>
          <p:nvPr>
            <p:ph idx="1"/>
          </p:nvPr>
        </p:nvSpPr>
        <p:spPr>
          <a:xfrm>
            <a:off x="685799" y="1996440"/>
            <a:ext cx="8265353" cy="2499360"/>
          </a:xfrm>
        </p:spPr>
        <p:txBody>
          <a:bodyPr/>
          <a:lstStyle/>
          <a:p>
            <a:r>
              <a:rPr lang="en-US" dirty="0"/>
              <a:t>One hot, fully encoded or in between?</a:t>
            </a:r>
          </a:p>
          <a:p>
            <a:r>
              <a:rPr lang="en-US" dirty="0"/>
              <a:t>What are the pros and cons of each?</a:t>
            </a:r>
          </a:p>
          <a:p>
            <a:r>
              <a:rPr lang="en-US" dirty="0"/>
              <a:t>If you were designing people, which senses would you make one-hot and which encoded?</a:t>
            </a:r>
          </a:p>
        </p:txBody>
      </p:sp>
      <p:sp>
        <p:nvSpPr>
          <p:cNvPr id="4" name="Footer Placeholder 3">
            <a:extLst>
              <a:ext uri="{FF2B5EF4-FFF2-40B4-BE49-F238E27FC236}">
                <a16:creationId xmlns:a16="http://schemas.microsoft.com/office/drawing/2014/main" id="{D96AFBCE-D9A0-4F10-91E6-C6F8BDB5C1C8}"/>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294144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device&#10;&#10;Description automatically generated">
            <a:extLst>
              <a:ext uri="{FF2B5EF4-FFF2-40B4-BE49-F238E27FC236}">
                <a16:creationId xmlns:a16="http://schemas.microsoft.com/office/drawing/2014/main" id="{3136443F-CA2C-4D88-B238-05A8CB43B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794760"/>
            <a:ext cx="3921953" cy="2758440"/>
          </a:xfrm>
          <a:prstGeom prst="rect">
            <a:avLst/>
          </a:prstGeom>
        </p:spPr>
      </p:pic>
      <p:sp>
        <p:nvSpPr>
          <p:cNvPr id="2" name="Title 1">
            <a:extLst>
              <a:ext uri="{FF2B5EF4-FFF2-40B4-BE49-F238E27FC236}">
                <a16:creationId xmlns:a16="http://schemas.microsoft.com/office/drawing/2014/main" id="{AE76844E-D17F-445C-8116-3B261F141812}"/>
              </a:ext>
            </a:extLst>
          </p:cNvPr>
          <p:cNvSpPr>
            <a:spLocks noGrp="1"/>
          </p:cNvSpPr>
          <p:nvPr>
            <p:ph type="title"/>
          </p:nvPr>
        </p:nvSpPr>
        <p:spPr/>
        <p:txBody>
          <a:bodyPr/>
          <a:lstStyle/>
          <a:p>
            <a:r>
              <a:rPr lang="en-US" dirty="0"/>
              <a:t>Vision</a:t>
            </a:r>
          </a:p>
        </p:txBody>
      </p:sp>
      <p:sp>
        <p:nvSpPr>
          <p:cNvPr id="3" name="Content Placeholder 2">
            <a:extLst>
              <a:ext uri="{FF2B5EF4-FFF2-40B4-BE49-F238E27FC236}">
                <a16:creationId xmlns:a16="http://schemas.microsoft.com/office/drawing/2014/main" id="{F1CB442D-5789-494C-A407-ED802E177DE8}"/>
              </a:ext>
            </a:extLst>
          </p:cNvPr>
          <p:cNvSpPr>
            <a:spLocks noGrp="1"/>
          </p:cNvSpPr>
          <p:nvPr>
            <p:ph idx="1"/>
          </p:nvPr>
        </p:nvSpPr>
        <p:spPr>
          <a:xfrm>
            <a:off x="685799" y="1295400"/>
            <a:ext cx="8265353" cy="2346960"/>
          </a:xfrm>
        </p:spPr>
        <p:txBody>
          <a:bodyPr/>
          <a:lstStyle/>
          <a:p>
            <a:r>
              <a:rPr lang="en-US" dirty="0"/>
              <a:t>Consider vision</a:t>
            </a:r>
          </a:p>
          <a:p>
            <a:pPr lvl="1">
              <a:spcBef>
                <a:spcPts val="0"/>
              </a:spcBef>
            </a:pPr>
            <a:r>
              <a:rPr lang="en-US" dirty="0"/>
              <a:t>Vote: one-hot, encoded, or not sure?</a:t>
            </a:r>
          </a:p>
          <a:p>
            <a:pPr lvl="1">
              <a:spcBef>
                <a:spcPts val="0"/>
              </a:spcBef>
            </a:pPr>
            <a:r>
              <a:rPr lang="en-US" dirty="0"/>
              <a:t>How many colors can you distinguish?</a:t>
            </a:r>
          </a:p>
          <a:p>
            <a:pPr lvl="1">
              <a:spcBef>
                <a:spcPts val="0"/>
              </a:spcBef>
            </a:pPr>
            <a:r>
              <a:rPr lang="en-US" dirty="0"/>
              <a:t>How many types of cones?</a:t>
            </a:r>
          </a:p>
          <a:p>
            <a:pPr lvl="1">
              <a:spcBef>
                <a:spcPts val="0"/>
              </a:spcBef>
            </a:pPr>
            <a:r>
              <a:rPr lang="en-US" dirty="0"/>
              <a:t>If we needed 100 types we couldn’t pack them tightly enough on the retina for visual acuity</a:t>
            </a:r>
          </a:p>
          <a:p>
            <a:pPr lvl="1">
              <a:spcBef>
                <a:spcPts val="0"/>
              </a:spcBef>
            </a:pPr>
            <a:endParaRPr lang="en-US" dirty="0"/>
          </a:p>
        </p:txBody>
      </p:sp>
      <p:sp>
        <p:nvSpPr>
          <p:cNvPr id="4" name="Footer Placeholder 3">
            <a:extLst>
              <a:ext uri="{FF2B5EF4-FFF2-40B4-BE49-F238E27FC236}">
                <a16:creationId xmlns:a16="http://schemas.microsoft.com/office/drawing/2014/main" id="{D96AFBCE-D9A0-4F10-91E6-C6F8BDB5C1C8}"/>
              </a:ext>
            </a:extLst>
          </p:cNvPr>
          <p:cNvSpPr>
            <a:spLocks noGrp="1"/>
          </p:cNvSpPr>
          <p:nvPr>
            <p:ph type="ftr" sz="quarter" idx="11"/>
          </p:nvPr>
        </p:nvSpPr>
        <p:spPr/>
        <p:txBody>
          <a:bodyPr/>
          <a:lstStyle/>
          <a:p>
            <a:pPr>
              <a:defRPr/>
            </a:pPr>
            <a:r>
              <a:rPr lang="en-US"/>
              <a:t>EE 123 -- Bioelectricity</a:t>
            </a:r>
            <a:endParaRPr lang="en-US" dirty="0"/>
          </a:p>
        </p:txBody>
      </p:sp>
      <p:sp>
        <p:nvSpPr>
          <p:cNvPr id="8" name="Content Placeholder 2">
            <a:extLst>
              <a:ext uri="{FF2B5EF4-FFF2-40B4-BE49-F238E27FC236}">
                <a16:creationId xmlns:a16="http://schemas.microsoft.com/office/drawing/2014/main" id="{D6AA9571-34CF-43BE-880A-88ABCE593993}"/>
              </a:ext>
            </a:extLst>
          </p:cNvPr>
          <p:cNvSpPr txBox="1">
            <a:spLocks/>
          </p:cNvSpPr>
          <p:nvPr/>
        </p:nvSpPr>
        <p:spPr bwMode="auto">
          <a:xfrm>
            <a:off x="668867" y="3566160"/>
            <a:ext cx="4131733"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dirty="0"/>
              <a:t>Is vision one-hot?</a:t>
            </a:r>
          </a:p>
          <a:p>
            <a:pPr lvl="1">
              <a:spcBef>
                <a:spcPts val="0"/>
              </a:spcBef>
              <a:buFont typeface="Times New Roman" panose="02020603050405020304" pitchFamily="18" charset="0"/>
              <a:buChar char="‐"/>
            </a:pPr>
            <a:r>
              <a:rPr lang="en-US" dirty="0"/>
              <a:t>colors are highly encoded in the eye, then decoded in the brain</a:t>
            </a:r>
          </a:p>
          <a:p>
            <a:pPr lvl="1">
              <a:spcBef>
                <a:spcPts val="0"/>
              </a:spcBef>
              <a:buFont typeface="Times New Roman" panose="02020603050405020304" pitchFamily="18" charset="0"/>
              <a:buChar char="‐"/>
            </a:pPr>
            <a:r>
              <a:rPr lang="en-US" dirty="0"/>
              <a:t>works so well that we rarely notice it – except for optical illusions</a:t>
            </a:r>
          </a:p>
        </p:txBody>
      </p:sp>
    </p:spTree>
    <p:extLst>
      <p:ext uri="{BB962C8B-B14F-4D97-AF65-F5344CB8AC3E}">
        <p14:creationId xmlns:p14="http://schemas.microsoft.com/office/powerpoint/2010/main" val="19182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500"/>
                                        <p:tgtEl>
                                          <p:spTgt spid="8">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7D61-E566-4F25-AD57-5CE1BFF78D78}"/>
              </a:ext>
            </a:extLst>
          </p:cNvPr>
          <p:cNvSpPr>
            <a:spLocks noGrp="1"/>
          </p:cNvSpPr>
          <p:nvPr>
            <p:ph type="title"/>
          </p:nvPr>
        </p:nvSpPr>
        <p:spPr/>
        <p:txBody>
          <a:bodyPr/>
          <a:lstStyle/>
          <a:p>
            <a:r>
              <a:rPr lang="en-US" dirty="0"/>
              <a:t>What about smell?</a:t>
            </a:r>
          </a:p>
        </p:txBody>
      </p:sp>
      <p:sp>
        <p:nvSpPr>
          <p:cNvPr id="3" name="Content Placeholder 2">
            <a:extLst>
              <a:ext uri="{FF2B5EF4-FFF2-40B4-BE49-F238E27FC236}">
                <a16:creationId xmlns:a16="http://schemas.microsoft.com/office/drawing/2014/main" id="{88287EF4-5CAB-457B-853A-8138C655D56B}"/>
              </a:ext>
            </a:extLst>
          </p:cNvPr>
          <p:cNvSpPr>
            <a:spLocks noGrp="1"/>
          </p:cNvSpPr>
          <p:nvPr>
            <p:ph idx="1"/>
          </p:nvPr>
        </p:nvSpPr>
        <p:spPr/>
        <p:txBody>
          <a:bodyPr/>
          <a:lstStyle/>
          <a:p>
            <a:r>
              <a:rPr lang="en-US" sz="2400" dirty="0"/>
              <a:t>Time to vote again: is smell one-hot?</a:t>
            </a:r>
          </a:p>
          <a:p>
            <a:r>
              <a:rPr lang="en-US" sz="2400" dirty="0"/>
              <a:t>What do you think? (discuss in groups)</a:t>
            </a:r>
          </a:p>
          <a:p>
            <a:pPr lvl="1"/>
            <a:r>
              <a:rPr lang="en-US" sz="2000" dirty="0"/>
              <a:t>data point: we have over 100 types of </a:t>
            </a:r>
            <a:r>
              <a:rPr lang="en-US" sz="2000" dirty="0" err="1"/>
              <a:t>olefactory</a:t>
            </a:r>
            <a:r>
              <a:rPr lang="en-US" sz="2000" dirty="0"/>
              <a:t> neurons</a:t>
            </a:r>
          </a:p>
          <a:p>
            <a:pPr lvl="1">
              <a:spcBef>
                <a:spcPts val="0"/>
              </a:spcBef>
            </a:pPr>
            <a:r>
              <a:rPr lang="en-US" sz="2000" dirty="0"/>
              <a:t>each type runs relatively straight to the brain</a:t>
            </a:r>
          </a:p>
          <a:p>
            <a:pPr lvl="1"/>
            <a:r>
              <a:rPr lang="en-US" sz="2000" dirty="0"/>
              <a:t>there are </a:t>
            </a:r>
            <a:r>
              <a:rPr lang="en-US" sz="2000" i="1" dirty="0"/>
              <a:t>many</a:t>
            </a:r>
            <a:r>
              <a:rPr lang="en-US" sz="2000" dirty="0"/>
              <a:t> more that 100 smells in the world!</a:t>
            </a:r>
          </a:p>
          <a:p>
            <a:pPr lvl="1">
              <a:spcBef>
                <a:spcPts val="0"/>
              </a:spcBef>
            </a:pPr>
            <a:r>
              <a:rPr lang="en-US" sz="2000" dirty="0"/>
              <a:t>so the </a:t>
            </a:r>
            <a:r>
              <a:rPr lang="en-US" sz="2000" dirty="0" err="1"/>
              <a:t>olefactory</a:t>
            </a:r>
            <a:r>
              <a:rPr lang="en-US" sz="2000" dirty="0"/>
              <a:t> neurons are fairly nonspecific</a:t>
            </a:r>
          </a:p>
          <a:p>
            <a:pPr lvl="1">
              <a:spcBef>
                <a:spcPts val="0"/>
              </a:spcBef>
            </a:pPr>
            <a:r>
              <a:rPr lang="en-US" sz="2000" dirty="0"/>
              <a:t>we interpret a smell by the pattern of neurons it activates</a:t>
            </a:r>
            <a:endParaRPr lang="en-US" sz="2800" dirty="0"/>
          </a:p>
        </p:txBody>
      </p:sp>
      <p:sp>
        <p:nvSpPr>
          <p:cNvPr id="4" name="Footer Placeholder 3">
            <a:extLst>
              <a:ext uri="{FF2B5EF4-FFF2-40B4-BE49-F238E27FC236}">
                <a16:creationId xmlns:a16="http://schemas.microsoft.com/office/drawing/2014/main" id="{936F48D8-7358-475E-ADFD-9958E8FEA472}"/>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80265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8032-4924-4E8D-8C10-90F4D6288227}"/>
              </a:ext>
            </a:extLst>
          </p:cNvPr>
          <p:cNvSpPr>
            <a:spLocks noGrp="1"/>
          </p:cNvSpPr>
          <p:nvPr>
            <p:ph type="title"/>
          </p:nvPr>
        </p:nvSpPr>
        <p:spPr/>
        <p:txBody>
          <a:bodyPr/>
          <a:lstStyle/>
          <a:p>
            <a:r>
              <a:rPr lang="en-US" dirty="0"/>
              <a:t>Thunberg’s thermal grill</a:t>
            </a:r>
          </a:p>
        </p:txBody>
      </p:sp>
      <p:sp>
        <p:nvSpPr>
          <p:cNvPr id="3" name="Content Placeholder 2">
            <a:extLst>
              <a:ext uri="{FF2B5EF4-FFF2-40B4-BE49-F238E27FC236}">
                <a16:creationId xmlns:a16="http://schemas.microsoft.com/office/drawing/2014/main" id="{326674E8-162F-4C66-9012-FA85FD8588E8}"/>
              </a:ext>
            </a:extLst>
          </p:cNvPr>
          <p:cNvSpPr>
            <a:spLocks noGrp="1"/>
          </p:cNvSpPr>
          <p:nvPr>
            <p:ph idx="1"/>
          </p:nvPr>
        </p:nvSpPr>
        <p:spPr>
          <a:xfrm>
            <a:off x="304800" y="1676400"/>
            <a:ext cx="8458200" cy="4419600"/>
          </a:xfrm>
        </p:spPr>
        <p:txBody>
          <a:bodyPr/>
          <a:lstStyle/>
          <a:p>
            <a:r>
              <a:rPr lang="en-US" dirty="0"/>
              <a:t>A grid of alternating warm (104°) and cool (68°) bars</a:t>
            </a:r>
          </a:p>
          <a:p>
            <a:r>
              <a:rPr lang="en-US" dirty="0"/>
              <a:t>Touch multiple bars at once </a:t>
            </a:r>
            <a:r>
              <a:rPr lang="en-US" dirty="0">
                <a:sym typeface="Symbol" panose="05050102010706020507" pitchFamily="18" charset="2"/>
              </a:rPr>
              <a:t> </a:t>
            </a:r>
            <a:r>
              <a:rPr lang="en-US" dirty="0"/>
              <a:t>you feel painful heat</a:t>
            </a:r>
          </a:p>
          <a:p>
            <a:r>
              <a:rPr lang="en-US" dirty="0">
                <a:hlinkClick r:id="rId3"/>
              </a:rPr>
              <a:t>https://www.youtube.com/watch?v=otweN9sCSd8</a:t>
            </a:r>
            <a:r>
              <a:rPr lang="en-US" dirty="0"/>
              <a:t> </a:t>
            </a:r>
          </a:p>
          <a:p>
            <a:r>
              <a:rPr lang="en-US" dirty="0"/>
              <a:t>Is pain one-hot or encoded?</a:t>
            </a:r>
          </a:p>
          <a:p>
            <a:pPr lvl="1">
              <a:spcBef>
                <a:spcPts val="0"/>
              </a:spcBef>
            </a:pPr>
            <a:r>
              <a:rPr lang="en-US" dirty="0"/>
              <a:t>Probably some circuit combines various inputs to create pain</a:t>
            </a:r>
          </a:p>
          <a:p>
            <a:pPr lvl="1">
              <a:spcBef>
                <a:spcPts val="0"/>
              </a:spcBef>
            </a:pPr>
            <a:r>
              <a:rPr lang="en-US" dirty="0"/>
              <a:t>Unfortunately, we do not really know how!</a:t>
            </a:r>
          </a:p>
        </p:txBody>
      </p:sp>
      <p:sp>
        <p:nvSpPr>
          <p:cNvPr id="4" name="Footer Placeholder 3">
            <a:extLst>
              <a:ext uri="{FF2B5EF4-FFF2-40B4-BE49-F238E27FC236}">
                <a16:creationId xmlns:a16="http://schemas.microsoft.com/office/drawing/2014/main" id="{721210EF-9628-4FC7-9242-1B7E2C25E1BE}"/>
              </a:ext>
            </a:extLst>
          </p:cNvPr>
          <p:cNvSpPr>
            <a:spLocks noGrp="1"/>
          </p:cNvSpPr>
          <p:nvPr>
            <p:ph type="ftr" sz="quarter" idx="11"/>
          </p:nvPr>
        </p:nvSpPr>
        <p:spPr/>
        <p:txBody>
          <a:bodyPr/>
          <a:lstStyle/>
          <a:p>
            <a:pPr>
              <a:defRPr/>
            </a:pPr>
            <a:r>
              <a:rPr lang="en-US"/>
              <a:t>EE 123 -- Bioelectricity</a:t>
            </a:r>
            <a:endParaRPr lang="en-US" dirty="0"/>
          </a:p>
        </p:txBody>
      </p:sp>
      <p:sp>
        <p:nvSpPr>
          <p:cNvPr id="5" name="TextBox 4">
            <a:extLst>
              <a:ext uri="{FF2B5EF4-FFF2-40B4-BE49-F238E27FC236}">
                <a16:creationId xmlns:a16="http://schemas.microsoft.com/office/drawing/2014/main" id="{A8FF6C92-3B83-C47D-CF3B-C3EF685D2F7D}"/>
              </a:ext>
            </a:extLst>
          </p:cNvPr>
          <p:cNvSpPr txBox="1"/>
          <p:nvPr/>
        </p:nvSpPr>
        <p:spPr>
          <a:xfrm>
            <a:off x="76200" y="5715000"/>
            <a:ext cx="6934200" cy="646331"/>
          </a:xfrm>
          <a:prstGeom prst="rect">
            <a:avLst/>
          </a:prstGeom>
          <a:noFill/>
        </p:spPr>
        <p:txBody>
          <a:bodyPr wrap="square" rtlCol="0">
            <a:spAutoFit/>
          </a:bodyPr>
          <a:lstStyle/>
          <a:p>
            <a:r>
              <a:rPr lang="en-US" sz="1800" i="1" u="none" strike="noStrike" dirty="0">
                <a:solidFill>
                  <a:srgbClr val="000000"/>
                </a:solidFill>
                <a:effectLst/>
                <a:latin typeface="Arial" panose="020B0604020202020204" pitchFamily="34" charset="0"/>
              </a:rPr>
              <a:t>Normal and abnormal coding of pain sensations</a:t>
            </a:r>
            <a:r>
              <a:rPr lang="en-US" sz="1800"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Prescott 2014</a:t>
            </a:r>
          </a:p>
          <a:p>
            <a:r>
              <a:rPr lang="en-US" sz="1800" i="1" u="none" strike="noStrike" dirty="0">
                <a:solidFill>
                  <a:srgbClr val="000000"/>
                </a:solidFill>
                <a:effectLst/>
                <a:latin typeface="Arial" panose="020B0604020202020204" pitchFamily="34" charset="0"/>
              </a:rPr>
              <a:t>Spinal circuits transmitting mechanical pain and itch</a:t>
            </a:r>
            <a:r>
              <a:rPr lang="en-US" sz="1800" b="0" i="0" u="none" strike="noStrike" dirty="0">
                <a:solidFill>
                  <a:srgbClr val="000000"/>
                </a:solidFill>
                <a:effectLst/>
                <a:latin typeface="Arial" panose="020B0604020202020204" pitchFamily="34" charset="0"/>
              </a:rPr>
              <a:t>, Duan 2018</a:t>
            </a:r>
          </a:p>
        </p:txBody>
      </p:sp>
    </p:spTree>
    <p:extLst>
      <p:ext uri="{BB962C8B-B14F-4D97-AF65-F5344CB8AC3E}">
        <p14:creationId xmlns:p14="http://schemas.microsoft.com/office/powerpoint/2010/main" val="415527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600-55B4-4E91-A4F6-906D53F0CDDC}"/>
              </a:ext>
            </a:extLst>
          </p:cNvPr>
          <p:cNvSpPr>
            <a:spLocks noGrp="1"/>
          </p:cNvSpPr>
          <p:nvPr>
            <p:ph type="title"/>
          </p:nvPr>
        </p:nvSpPr>
        <p:spPr/>
        <p:txBody>
          <a:bodyPr/>
          <a:lstStyle/>
          <a:p>
            <a:r>
              <a:rPr lang="en-US" dirty="0"/>
              <a:t>Table of contents of this unit</a:t>
            </a:r>
          </a:p>
        </p:txBody>
      </p:sp>
      <p:sp>
        <p:nvSpPr>
          <p:cNvPr id="3" name="Content Placeholder 2">
            <a:extLst>
              <a:ext uri="{FF2B5EF4-FFF2-40B4-BE49-F238E27FC236}">
                <a16:creationId xmlns:a16="http://schemas.microsoft.com/office/drawing/2014/main" id="{F1EB3E2F-27C8-4A14-93C5-978E17A9CBB3}"/>
              </a:ext>
            </a:extLst>
          </p:cNvPr>
          <p:cNvSpPr>
            <a:spLocks noGrp="1"/>
          </p:cNvSpPr>
          <p:nvPr>
            <p:ph idx="1"/>
          </p:nvPr>
        </p:nvSpPr>
        <p:spPr>
          <a:xfrm>
            <a:off x="304800" y="1524000"/>
            <a:ext cx="8305800" cy="4419600"/>
          </a:xfrm>
        </p:spPr>
        <p:txBody>
          <a:bodyPr/>
          <a:lstStyle/>
          <a:p>
            <a:r>
              <a:rPr lang="en-US" dirty="0"/>
              <a:t>Our senses (we don’t understand them)</a:t>
            </a:r>
          </a:p>
          <a:p>
            <a:r>
              <a:rPr lang="en-US" dirty="0"/>
              <a:t>Motor nerves, EMG &amp; NCS</a:t>
            </a:r>
          </a:p>
          <a:p>
            <a:r>
              <a:rPr lang="en-US" dirty="0"/>
              <a:t>Prosthetics</a:t>
            </a:r>
          </a:p>
          <a:p>
            <a:r>
              <a:rPr lang="en-US" dirty="0">
                <a:sym typeface="Symbol" panose="05050102010706020507" pitchFamily="18" charset="2"/>
              </a:rPr>
              <a:t>Pain</a:t>
            </a:r>
          </a:p>
          <a:p>
            <a:r>
              <a:rPr lang="en-US" dirty="0">
                <a:sym typeface="Symbol" panose="05050102010706020507" pitchFamily="18" charset="2"/>
              </a:rPr>
              <a:t>Electroceuticals</a:t>
            </a:r>
          </a:p>
          <a:p>
            <a:endParaRPr lang="en-US" dirty="0"/>
          </a:p>
        </p:txBody>
      </p:sp>
      <p:sp>
        <p:nvSpPr>
          <p:cNvPr id="4" name="Footer Placeholder 3">
            <a:extLst>
              <a:ext uri="{FF2B5EF4-FFF2-40B4-BE49-F238E27FC236}">
                <a16:creationId xmlns:a16="http://schemas.microsoft.com/office/drawing/2014/main" id="{AAF00BCF-F083-4B38-8065-AACE15303982}"/>
              </a:ext>
            </a:extLst>
          </p:cNvPr>
          <p:cNvSpPr>
            <a:spLocks noGrp="1"/>
          </p:cNvSpPr>
          <p:nvPr>
            <p:ph type="ftr" sz="quarter" idx="11"/>
          </p:nvPr>
        </p:nvSpPr>
        <p:spPr/>
        <p:txBody>
          <a:bodyPr/>
          <a:lstStyle/>
          <a:p>
            <a:pPr>
              <a:defRPr/>
            </a:pPr>
            <a:r>
              <a:rPr lang="en-US"/>
              <a:t>EE 123 -- Bioelectricity</a:t>
            </a:r>
            <a:endParaRPr lang="en-US" dirty="0"/>
          </a:p>
        </p:txBody>
      </p:sp>
      <p:sp>
        <p:nvSpPr>
          <p:cNvPr id="5" name="Rectangle 4">
            <a:extLst>
              <a:ext uri="{FF2B5EF4-FFF2-40B4-BE49-F238E27FC236}">
                <a16:creationId xmlns:a16="http://schemas.microsoft.com/office/drawing/2014/main" id="{DB079BD5-122B-4652-8BDF-0F7225F1F286}"/>
              </a:ext>
            </a:extLst>
          </p:cNvPr>
          <p:cNvSpPr/>
          <p:nvPr/>
        </p:nvSpPr>
        <p:spPr>
          <a:xfrm>
            <a:off x="304800" y="2057400"/>
            <a:ext cx="5943600" cy="5334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58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B643-AE07-437A-95A7-E5974BDAC6CE}"/>
              </a:ext>
            </a:extLst>
          </p:cNvPr>
          <p:cNvSpPr>
            <a:spLocks noGrp="1"/>
          </p:cNvSpPr>
          <p:nvPr>
            <p:ph type="title"/>
          </p:nvPr>
        </p:nvSpPr>
        <p:spPr/>
        <p:txBody>
          <a:bodyPr/>
          <a:lstStyle/>
          <a:p>
            <a:r>
              <a:rPr lang="en-US" b="1" i="1" dirty="0"/>
              <a:t>Muscles</a:t>
            </a:r>
            <a:endParaRPr lang="en-US" dirty="0"/>
          </a:p>
        </p:txBody>
      </p:sp>
      <p:sp>
        <p:nvSpPr>
          <p:cNvPr id="3" name="Content Placeholder 2">
            <a:extLst>
              <a:ext uri="{FF2B5EF4-FFF2-40B4-BE49-F238E27FC236}">
                <a16:creationId xmlns:a16="http://schemas.microsoft.com/office/drawing/2014/main" id="{7EE8922E-49B1-42B2-8578-74AE77EAA298}"/>
              </a:ext>
            </a:extLst>
          </p:cNvPr>
          <p:cNvSpPr>
            <a:spLocks noGrp="1"/>
          </p:cNvSpPr>
          <p:nvPr>
            <p:ph idx="1"/>
          </p:nvPr>
        </p:nvSpPr>
        <p:spPr>
          <a:xfrm>
            <a:off x="685800" y="1676400"/>
            <a:ext cx="7772400" cy="1066800"/>
          </a:xfrm>
        </p:spPr>
        <p:txBody>
          <a:bodyPr/>
          <a:lstStyle/>
          <a:p>
            <a:r>
              <a:rPr lang="en-US" dirty="0"/>
              <a:t>Motor unit = a single neuron and all of the fibers it drives</a:t>
            </a:r>
          </a:p>
          <a:p>
            <a:pPr marL="0" indent="0">
              <a:buNone/>
            </a:pPr>
            <a:endParaRPr lang="en-US" dirty="0"/>
          </a:p>
        </p:txBody>
      </p:sp>
      <p:sp>
        <p:nvSpPr>
          <p:cNvPr id="4" name="Footer Placeholder 3">
            <a:extLst>
              <a:ext uri="{FF2B5EF4-FFF2-40B4-BE49-F238E27FC236}">
                <a16:creationId xmlns:a16="http://schemas.microsoft.com/office/drawing/2014/main" id="{B9A94BBF-E051-4E3B-B214-7854A895C99D}"/>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54DE8A84-D3B8-4463-9A3F-F45EDD0AF89F}"/>
              </a:ext>
            </a:extLst>
          </p:cNvPr>
          <p:cNvPicPr>
            <a:picLocks noChangeAspect="1"/>
          </p:cNvPicPr>
          <p:nvPr/>
        </p:nvPicPr>
        <p:blipFill>
          <a:blip r:embed="rId3"/>
          <a:stretch>
            <a:fillRect/>
          </a:stretch>
        </p:blipFill>
        <p:spPr>
          <a:xfrm>
            <a:off x="4648200" y="2209800"/>
            <a:ext cx="4021778" cy="4105275"/>
          </a:xfrm>
          <a:prstGeom prst="rect">
            <a:avLst/>
          </a:prstGeom>
        </p:spPr>
      </p:pic>
      <p:sp>
        <p:nvSpPr>
          <p:cNvPr id="6" name="Content Placeholder 2">
            <a:extLst>
              <a:ext uri="{FF2B5EF4-FFF2-40B4-BE49-F238E27FC236}">
                <a16:creationId xmlns:a16="http://schemas.microsoft.com/office/drawing/2014/main" id="{B7630194-1FE9-4042-8F5C-E806F74602AB}"/>
              </a:ext>
            </a:extLst>
          </p:cNvPr>
          <p:cNvSpPr txBox="1">
            <a:spLocks/>
          </p:cNvSpPr>
          <p:nvPr/>
        </p:nvSpPr>
        <p:spPr bwMode="auto">
          <a:xfrm>
            <a:off x="681617" y="2590800"/>
            <a:ext cx="411898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Fine motor control:</a:t>
            </a:r>
          </a:p>
          <a:p>
            <a:pPr lvl="1">
              <a:spcBef>
                <a:spcPts val="0"/>
              </a:spcBef>
            </a:pPr>
            <a:r>
              <a:rPr lang="en-US" kern="0" dirty="0"/>
              <a:t>Eye = 9 muscle fibers/neuron</a:t>
            </a:r>
          </a:p>
          <a:p>
            <a:pPr lvl="1">
              <a:spcBef>
                <a:spcPts val="0"/>
              </a:spcBef>
            </a:pPr>
            <a:r>
              <a:rPr lang="en-US" kern="0" dirty="0"/>
              <a:t>Biceps = 750:1</a:t>
            </a:r>
          </a:p>
          <a:p>
            <a:pPr>
              <a:spcBef>
                <a:spcPts val="0"/>
              </a:spcBef>
            </a:pPr>
            <a:r>
              <a:rPr lang="en-US" kern="0" dirty="0"/>
              <a:t>Any advantages of interlacing?</a:t>
            </a:r>
          </a:p>
          <a:p>
            <a:pPr>
              <a:spcBef>
                <a:spcPts val="0"/>
              </a:spcBef>
            </a:pPr>
            <a:r>
              <a:rPr lang="en-US" kern="0" dirty="0"/>
              <a:t>Pros/cons of varying innervation ratio?</a:t>
            </a:r>
          </a:p>
          <a:p>
            <a:endParaRPr lang="en-US" kern="0" dirty="0"/>
          </a:p>
        </p:txBody>
      </p:sp>
    </p:spTree>
    <p:extLst>
      <p:ext uri="{BB962C8B-B14F-4D97-AF65-F5344CB8AC3E}">
        <p14:creationId xmlns:p14="http://schemas.microsoft.com/office/powerpoint/2010/main" val="33065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3408-3BD9-4FFA-A063-1898FE47DC9E}"/>
              </a:ext>
            </a:extLst>
          </p:cNvPr>
          <p:cNvSpPr>
            <a:spLocks noGrp="1"/>
          </p:cNvSpPr>
          <p:nvPr>
            <p:ph type="title"/>
          </p:nvPr>
        </p:nvSpPr>
        <p:spPr/>
        <p:txBody>
          <a:bodyPr/>
          <a:lstStyle/>
          <a:p>
            <a:r>
              <a:rPr lang="en-US" dirty="0"/>
              <a:t>Muscle force</a:t>
            </a:r>
          </a:p>
        </p:txBody>
      </p:sp>
      <p:sp>
        <p:nvSpPr>
          <p:cNvPr id="3" name="Content Placeholder 2">
            <a:extLst>
              <a:ext uri="{FF2B5EF4-FFF2-40B4-BE49-F238E27FC236}">
                <a16:creationId xmlns:a16="http://schemas.microsoft.com/office/drawing/2014/main" id="{B2308785-7C08-485A-ACF3-51AFDC7CC555}"/>
              </a:ext>
            </a:extLst>
          </p:cNvPr>
          <p:cNvSpPr>
            <a:spLocks noGrp="1"/>
          </p:cNvSpPr>
          <p:nvPr>
            <p:ph idx="1"/>
          </p:nvPr>
        </p:nvSpPr>
        <p:spPr>
          <a:xfrm>
            <a:off x="2355158" y="1210755"/>
            <a:ext cx="6560241" cy="1684845"/>
          </a:xfrm>
        </p:spPr>
        <p:txBody>
          <a:bodyPr/>
          <a:lstStyle/>
          <a:p>
            <a:r>
              <a:rPr lang="en-US" dirty="0"/>
              <a:t>How can your brain control muscle force?</a:t>
            </a:r>
          </a:p>
          <a:p>
            <a:pPr lvl="1"/>
            <a:r>
              <a:rPr lang="en-US" dirty="0"/>
              <a:t>Activate more motor units</a:t>
            </a:r>
          </a:p>
          <a:p>
            <a:pPr lvl="1"/>
            <a:r>
              <a:rPr lang="en-US" dirty="0"/>
              <a:t>Activate the same ones more frequently</a:t>
            </a:r>
          </a:p>
        </p:txBody>
      </p:sp>
      <p:sp>
        <p:nvSpPr>
          <p:cNvPr id="4" name="Footer Placeholder 3">
            <a:extLst>
              <a:ext uri="{FF2B5EF4-FFF2-40B4-BE49-F238E27FC236}">
                <a16:creationId xmlns:a16="http://schemas.microsoft.com/office/drawing/2014/main" id="{9BB82C37-67CA-4379-BF1E-CF05543A6E85}"/>
              </a:ext>
            </a:extLst>
          </p:cNvPr>
          <p:cNvSpPr>
            <a:spLocks noGrp="1"/>
          </p:cNvSpPr>
          <p:nvPr>
            <p:ph type="ftr" sz="quarter" idx="11"/>
          </p:nvPr>
        </p:nvSpPr>
        <p:spPr/>
        <p:txBody>
          <a:bodyPr/>
          <a:lstStyle/>
          <a:p>
            <a:pPr>
              <a:defRPr/>
            </a:pPr>
            <a:r>
              <a:rPr lang="en-US" dirty="0"/>
              <a:t>EE 123 -- Bioelectricity</a:t>
            </a:r>
          </a:p>
        </p:txBody>
      </p:sp>
      <p:pic>
        <p:nvPicPr>
          <p:cNvPr id="6" name="Picture 5" descr="A picture containing person, standing, person, posing&#10;&#10;Description automatically generated">
            <a:extLst>
              <a:ext uri="{FF2B5EF4-FFF2-40B4-BE49-F238E27FC236}">
                <a16:creationId xmlns:a16="http://schemas.microsoft.com/office/drawing/2014/main" id="{A70B1442-4AF1-4142-840E-8AA9F8271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75004"/>
            <a:ext cx="1821758" cy="3168650"/>
          </a:xfrm>
          <a:prstGeom prst="rect">
            <a:avLst/>
          </a:prstGeom>
        </p:spPr>
      </p:pic>
      <p:sp>
        <p:nvSpPr>
          <p:cNvPr id="7" name="TextBox 6">
            <a:extLst>
              <a:ext uri="{FF2B5EF4-FFF2-40B4-BE49-F238E27FC236}">
                <a16:creationId xmlns:a16="http://schemas.microsoft.com/office/drawing/2014/main" id="{8FEBD7FF-2658-457A-BDCB-23F6DE8202D3}"/>
              </a:ext>
            </a:extLst>
          </p:cNvPr>
          <p:cNvSpPr txBox="1"/>
          <p:nvPr/>
        </p:nvSpPr>
        <p:spPr>
          <a:xfrm>
            <a:off x="380222" y="6093023"/>
            <a:ext cx="1752600" cy="307777"/>
          </a:xfrm>
          <a:prstGeom prst="rect">
            <a:avLst/>
          </a:prstGeom>
          <a:noFill/>
        </p:spPr>
        <p:txBody>
          <a:bodyPr wrap="square" rtlCol="0">
            <a:spAutoFit/>
          </a:bodyPr>
          <a:lstStyle/>
          <a:p>
            <a:r>
              <a:rPr lang="en-US" sz="1400" dirty="0"/>
              <a:t>Wikimedia commons</a:t>
            </a:r>
          </a:p>
        </p:txBody>
      </p:sp>
      <p:pic>
        <p:nvPicPr>
          <p:cNvPr id="9" name="Picture 8" descr="A picture containing tree, person, outdoor, hand&#10;&#10;Description automatically generated">
            <a:extLst>
              <a:ext uri="{FF2B5EF4-FFF2-40B4-BE49-F238E27FC236}">
                <a16:creationId xmlns:a16="http://schemas.microsoft.com/office/drawing/2014/main" id="{35D01EA0-8927-480D-923D-6EC83B5EC94C}"/>
              </a:ext>
            </a:extLst>
          </p:cNvPr>
          <p:cNvPicPr>
            <a:picLocks noChangeAspect="1"/>
          </p:cNvPicPr>
          <p:nvPr/>
        </p:nvPicPr>
        <p:blipFill>
          <a:blip r:embed="rId3"/>
          <a:stretch>
            <a:fillRect/>
          </a:stretch>
        </p:blipFill>
        <p:spPr>
          <a:xfrm>
            <a:off x="2534816" y="3717612"/>
            <a:ext cx="3505200" cy="2271830"/>
          </a:xfrm>
          <a:prstGeom prst="rect">
            <a:avLst/>
          </a:prstGeom>
        </p:spPr>
      </p:pic>
      <p:sp>
        <p:nvSpPr>
          <p:cNvPr id="10" name="TextBox 9">
            <a:extLst>
              <a:ext uri="{FF2B5EF4-FFF2-40B4-BE49-F238E27FC236}">
                <a16:creationId xmlns:a16="http://schemas.microsoft.com/office/drawing/2014/main" id="{6604BA8F-EFF3-40E3-BD48-B634FE1E1F98}"/>
              </a:ext>
            </a:extLst>
          </p:cNvPr>
          <p:cNvSpPr txBox="1"/>
          <p:nvPr/>
        </p:nvSpPr>
        <p:spPr>
          <a:xfrm>
            <a:off x="2534816" y="5970981"/>
            <a:ext cx="1752600" cy="307777"/>
          </a:xfrm>
          <a:prstGeom prst="rect">
            <a:avLst/>
          </a:prstGeom>
          <a:noFill/>
        </p:spPr>
        <p:txBody>
          <a:bodyPr wrap="square" rtlCol="0">
            <a:spAutoFit/>
          </a:bodyPr>
          <a:lstStyle/>
          <a:p>
            <a:r>
              <a:rPr lang="en-US" sz="1400" dirty="0" err="1"/>
              <a:t>Pixabay</a:t>
            </a:r>
            <a:endParaRPr lang="en-US" sz="1400" dirty="0"/>
          </a:p>
        </p:txBody>
      </p:sp>
    </p:spTree>
    <p:extLst>
      <p:ext uri="{BB962C8B-B14F-4D97-AF65-F5344CB8AC3E}">
        <p14:creationId xmlns:p14="http://schemas.microsoft.com/office/powerpoint/2010/main" val="1331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B58E-ED10-48B6-B4E9-EFB8D71D59CC}"/>
              </a:ext>
            </a:extLst>
          </p:cNvPr>
          <p:cNvSpPr>
            <a:spLocks noGrp="1"/>
          </p:cNvSpPr>
          <p:nvPr>
            <p:ph type="title"/>
          </p:nvPr>
        </p:nvSpPr>
        <p:spPr/>
        <p:txBody>
          <a:bodyPr/>
          <a:lstStyle/>
          <a:p>
            <a:r>
              <a:rPr lang="en-US" dirty="0"/>
              <a:t>What most people’s brain does</a:t>
            </a:r>
          </a:p>
        </p:txBody>
      </p:sp>
      <p:sp>
        <p:nvSpPr>
          <p:cNvPr id="3" name="Content Placeholder 2">
            <a:extLst>
              <a:ext uri="{FF2B5EF4-FFF2-40B4-BE49-F238E27FC236}">
                <a16:creationId xmlns:a16="http://schemas.microsoft.com/office/drawing/2014/main" id="{77F52649-16A0-4921-8B8B-890AD41CBEA8}"/>
              </a:ext>
            </a:extLst>
          </p:cNvPr>
          <p:cNvSpPr>
            <a:spLocks noGrp="1"/>
          </p:cNvSpPr>
          <p:nvPr>
            <p:ph idx="1"/>
          </p:nvPr>
        </p:nvSpPr>
        <p:spPr/>
        <p:txBody>
          <a:bodyPr/>
          <a:lstStyle/>
          <a:p>
            <a:pPr marL="514350" indent="-514350">
              <a:buFont typeface="+mj-lt"/>
              <a:buAutoNum type="arabicPeriod"/>
            </a:pPr>
            <a:r>
              <a:rPr lang="en-US" dirty="0"/>
              <a:t>Start with the smallest motor unit</a:t>
            </a:r>
          </a:p>
          <a:p>
            <a:pPr marL="514350" indent="-514350">
              <a:buFont typeface="+mj-lt"/>
              <a:buAutoNum type="arabicPeriod"/>
            </a:pPr>
            <a:r>
              <a:rPr lang="en-US" dirty="0"/>
              <a:t>Fire it about 5 Hz</a:t>
            </a:r>
          </a:p>
          <a:p>
            <a:pPr marL="514350" indent="-514350">
              <a:buFont typeface="+mj-lt"/>
              <a:buAutoNum type="arabicPeriod"/>
            </a:pPr>
            <a:r>
              <a:rPr lang="en-US" dirty="0"/>
              <a:t>If more force needed… up it to about 10 Hz</a:t>
            </a:r>
          </a:p>
          <a:p>
            <a:pPr marL="514350" indent="-514350">
              <a:buFont typeface="+mj-lt"/>
              <a:buAutoNum type="arabicPeriod"/>
            </a:pPr>
            <a:r>
              <a:rPr lang="en-US" dirty="0"/>
              <a:t>If more force needed, activate the next smallest motor unit (with all MUs now at 10 Hz)</a:t>
            </a:r>
          </a:p>
          <a:p>
            <a:pPr marL="514350" indent="-514350">
              <a:buFont typeface="+mj-lt"/>
              <a:buAutoNum type="arabicPeriod"/>
            </a:pPr>
            <a:r>
              <a:rPr lang="en-US" dirty="0"/>
              <a:t>Go to step 3</a:t>
            </a:r>
          </a:p>
          <a:p>
            <a:pPr marL="514350" indent="-514350">
              <a:buFont typeface="+mj-lt"/>
              <a:buAutoNum type="arabicPeriod"/>
            </a:pPr>
            <a:endParaRPr lang="en-US" dirty="0"/>
          </a:p>
          <a:p>
            <a:pPr marL="0" indent="0">
              <a:buNone/>
            </a:pPr>
            <a:r>
              <a:rPr lang="en-US" dirty="0"/>
              <a:t>But we’re all different, and our brains are complex</a:t>
            </a:r>
          </a:p>
        </p:txBody>
      </p:sp>
      <p:sp>
        <p:nvSpPr>
          <p:cNvPr id="4" name="Footer Placeholder 3">
            <a:extLst>
              <a:ext uri="{FF2B5EF4-FFF2-40B4-BE49-F238E27FC236}">
                <a16:creationId xmlns:a16="http://schemas.microsoft.com/office/drawing/2014/main" id="{D89DEB31-3BEC-4AF7-AD5A-00EC3C159FFB}"/>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342750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1EA2-E5A1-440A-BBF7-FB047BEE8DC4}"/>
              </a:ext>
            </a:extLst>
          </p:cNvPr>
          <p:cNvSpPr>
            <a:spLocks noGrp="1"/>
          </p:cNvSpPr>
          <p:nvPr>
            <p:ph type="title"/>
          </p:nvPr>
        </p:nvSpPr>
        <p:spPr/>
        <p:txBody>
          <a:bodyPr/>
          <a:lstStyle/>
          <a:p>
            <a:r>
              <a:rPr lang="en-US" dirty="0"/>
              <a:t>Big picture of the course</a:t>
            </a:r>
          </a:p>
        </p:txBody>
      </p:sp>
      <p:sp>
        <p:nvSpPr>
          <p:cNvPr id="3" name="Content Placeholder 2">
            <a:extLst>
              <a:ext uri="{FF2B5EF4-FFF2-40B4-BE49-F238E27FC236}">
                <a16:creationId xmlns:a16="http://schemas.microsoft.com/office/drawing/2014/main" id="{EBFCE431-A316-4FC0-8AF3-D404C161E888}"/>
              </a:ext>
            </a:extLst>
          </p:cNvPr>
          <p:cNvSpPr>
            <a:spLocks noGrp="1"/>
          </p:cNvSpPr>
          <p:nvPr>
            <p:ph idx="1"/>
          </p:nvPr>
        </p:nvSpPr>
        <p:spPr/>
        <p:txBody>
          <a:bodyPr/>
          <a:lstStyle/>
          <a:p>
            <a:r>
              <a:rPr lang="en-US" dirty="0"/>
              <a:t>Where does bioelectricity come from?</a:t>
            </a:r>
          </a:p>
          <a:p>
            <a:r>
              <a:rPr lang="en-US" dirty="0"/>
              <a:t>Neurons and working with the nervous system</a:t>
            </a:r>
          </a:p>
          <a:p>
            <a:r>
              <a:rPr lang="en-US" dirty="0"/>
              <a:t>Cardiac bioelectricity</a:t>
            </a:r>
          </a:p>
          <a:p>
            <a:r>
              <a:rPr lang="en-US" dirty="0"/>
              <a:t>Worms</a:t>
            </a:r>
          </a:p>
        </p:txBody>
      </p:sp>
      <p:sp>
        <p:nvSpPr>
          <p:cNvPr id="4" name="Footer Placeholder 3">
            <a:extLst>
              <a:ext uri="{FF2B5EF4-FFF2-40B4-BE49-F238E27FC236}">
                <a16:creationId xmlns:a16="http://schemas.microsoft.com/office/drawing/2014/main" id="{14E3BD7B-8458-45C8-871C-FBDAA3E4015E}"/>
              </a:ext>
            </a:extLst>
          </p:cNvPr>
          <p:cNvSpPr>
            <a:spLocks noGrp="1"/>
          </p:cNvSpPr>
          <p:nvPr>
            <p:ph type="ftr" sz="quarter" idx="11"/>
          </p:nvPr>
        </p:nvSpPr>
        <p:spPr/>
        <p:txBody>
          <a:bodyPr/>
          <a:lstStyle/>
          <a:p>
            <a:pPr>
              <a:defRPr/>
            </a:pPr>
            <a:r>
              <a:rPr lang="en-US" dirty="0"/>
              <a:t>Bioelectricity Joel Grodstein</a:t>
            </a:r>
          </a:p>
        </p:txBody>
      </p:sp>
      <p:sp>
        <p:nvSpPr>
          <p:cNvPr id="5" name="Rectangle 4">
            <a:extLst>
              <a:ext uri="{FF2B5EF4-FFF2-40B4-BE49-F238E27FC236}">
                <a16:creationId xmlns:a16="http://schemas.microsoft.com/office/drawing/2014/main" id="{041E2B69-E4B6-4750-B290-80ED5391C427}"/>
              </a:ext>
            </a:extLst>
          </p:cNvPr>
          <p:cNvSpPr/>
          <p:nvPr/>
        </p:nvSpPr>
        <p:spPr>
          <a:xfrm>
            <a:off x="566928" y="2170176"/>
            <a:ext cx="7351776" cy="554736"/>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B6B190-BCF3-4A6D-9F4D-D39205873234}"/>
              </a:ext>
            </a:extLst>
          </p:cNvPr>
          <p:cNvSpPr txBox="1"/>
          <p:nvPr/>
        </p:nvSpPr>
        <p:spPr>
          <a:xfrm>
            <a:off x="3196180" y="3717590"/>
            <a:ext cx="5380892" cy="830997"/>
          </a:xfrm>
          <a:prstGeom prst="rect">
            <a:avLst/>
          </a:prstGeom>
          <a:noFill/>
          <a:ln w="19050">
            <a:noFill/>
          </a:ln>
        </p:spPr>
        <p:txBody>
          <a:bodyPr wrap="square" rtlCol="0">
            <a:spAutoFit/>
          </a:bodyPr>
          <a:lstStyle/>
          <a:p>
            <a:r>
              <a:rPr lang="en-US" dirty="0"/>
              <a:t>How a single neuron works</a:t>
            </a:r>
          </a:p>
          <a:p>
            <a:r>
              <a:rPr lang="en-US" dirty="0"/>
              <a:t>Lots of neurons – the nervous system</a:t>
            </a:r>
          </a:p>
        </p:txBody>
      </p:sp>
      <p:sp>
        <p:nvSpPr>
          <p:cNvPr id="8" name="TextBox 7">
            <a:extLst>
              <a:ext uri="{FF2B5EF4-FFF2-40B4-BE49-F238E27FC236}">
                <a16:creationId xmlns:a16="http://schemas.microsoft.com/office/drawing/2014/main" id="{6C99B9CE-A8F7-4E65-8C3C-1DE819FDCE60}"/>
              </a:ext>
            </a:extLst>
          </p:cNvPr>
          <p:cNvSpPr txBox="1"/>
          <p:nvPr/>
        </p:nvSpPr>
        <p:spPr>
          <a:xfrm>
            <a:off x="3196180" y="4766101"/>
            <a:ext cx="5380892" cy="461665"/>
          </a:xfrm>
          <a:prstGeom prst="rect">
            <a:avLst/>
          </a:prstGeom>
          <a:noFill/>
          <a:ln w="19050">
            <a:solidFill>
              <a:schemeClr val="accent2"/>
            </a:solidFill>
          </a:ln>
        </p:spPr>
        <p:txBody>
          <a:bodyPr wrap="square" rtlCol="0">
            <a:spAutoFit/>
          </a:bodyPr>
          <a:lstStyle/>
          <a:p>
            <a:r>
              <a:rPr lang="en-US" dirty="0"/>
              <a:t>EMG, NCS, SCS, PNS, electroceuticals</a:t>
            </a:r>
          </a:p>
        </p:txBody>
      </p:sp>
      <p:sp>
        <p:nvSpPr>
          <p:cNvPr id="9" name="Arrow: Down 8">
            <a:extLst>
              <a:ext uri="{FF2B5EF4-FFF2-40B4-BE49-F238E27FC236}">
                <a16:creationId xmlns:a16="http://schemas.microsoft.com/office/drawing/2014/main" id="{673C5A22-9ECD-44DE-A78B-950149962C7E}"/>
              </a:ext>
            </a:extLst>
          </p:cNvPr>
          <p:cNvSpPr/>
          <p:nvPr/>
        </p:nvSpPr>
        <p:spPr>
          <a:xfrm>
            <a:off x="5886626" y="2848708"/>
            <a:ext cx="267989" cy="716482"/>
          </a:xfrm>
          <a:prstGeom prst="down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25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5BD2-0609-4B8F-B482-A67165B47E37}"/>
              </a:ext>
            </a:extLst>
          </p:cNvPr>
          <p:cNvSpPr>
            <a:spLocks noGrp="1"/>
          </p:cNvSpPr>
          <p:nvPr>
            <p:ph type="title"/>
          </p:nvPr>
        </p:nvSpPr>
        <p:spPr/>
        <p:txBody>
          <a:bodyPr/>
          <a:lstStyle/>
          <a:p>
            <a:r>
              <a:rPr lang="en-US" dirty="0"/>
              <a:t>Electromyogram (</a:t>
            </a:r>
            <a:r>
              <a:rPr lang="en-US" dirty="0" err="1"/>
              <a:t>sEMG</a:t>
            </a:r>
            <a:r>
              <a:rPr lang="en-US" dirty="0"/>
              <a:t>)</a:t>
            </a:r>
          </a:p>
        </p:txBody>
      </p:sp>
      <p:sp>
        <p:nvSpPr>
          <p:cNvPr id="3" name="Content Placeholder 2">
            <a:extLst>
              <a:ext uri="{FF2B5EF4-FFF2-40B4-BE49-F238E27FC236}">
                <a16:creationId xmlns:a16="http://schemas.microsoft.com/office/drawing/2014/main" id="{EDE0CDC5-58F9-4B3B-AE29-23907C6DD51F}"/>
              </a:ext>
            </a:extLst>
          </p:cNvPr>
          <p:cNvSpPr>
            <a:spLocks noGrp="1"/>
          </p:cNvSpPr>
          <p:nvPr>
            <p:ph idx="1"/>
          </p:nvPr>
        </p:nvSpPr>
        <p:spPr>
          <a:xfrm>
            <a:off x="381000" y="1295400"/>
            <a:ext cx="4114801" cy="4953000"/>
          </a:xfrm>
        </p:spPr>
        <p:txBody>
          <a:bodyPr/>
          <a:lstStyle/>
          <a:p>
            <a:r>
              <a:rPr lang="en-US" dirty="0"/>
              <a:t>Place an electrode on a muscle, read the action potential</a:t>
            </a:r>
          </a:p>
          <a:p>
            <a:r>
              <a:rPr lang="en-US" dirty="0"/>
              <a:t>Different motor units are quite interlaced</a:t>
            </a:r>
          </a:p>
          <a:p>
            <a:pPr lvl="1">
              <a:spcBef>
                <a:spcPts val="0"/>
              </a:spcBef>
            </a:pPr>
            <a:r>
              <a:rPr lang="en-US" dirty="0"/>
              <a:t>clinicians measure the </a:t>
            </a:r>
            <a:r>
              <a:rPr lang="en-US" i="1" dirty="0"/>
              <a:t>compound action potential</a:t>
            </a:r>
          </a:p>
          <a:p>
            <a:pPr lvl="1">
              <a:spcBef>
                <a:spcPts val="0"/>
              </a:spcBef>
            </a:pPr>
            <a:r>
              <a:rPr lang="en-US" dirty="0"/>
              <a:t>the summed voltage from multiple neurons driving nearby fibers</a:t>
            </a:r>
          </a:p>
        </p:txBody>
      </p:sp>
      <p:sp>
        <p:nvSpPr>
          <p:cNvPr id="4" name="Footer Placeholder 3">
            <a:extLst>
              <a:ext uri="{FF2B5EF4-FFF2-40B4-BE49-F238E27FC236}">
                <a16:creationId xmlns:a16="http://schemas.microsoft.com/office/drawing/2014/main" id="{CDC73D8B-8AE0-48AB-8766-763CC567564B}"/>
              </a:ext>
            </a:extLst>
          </p:cNvPr>
          <p:cNvSpPr>
            <a:spLocks noGrp="1"/>
          </p:cNvSpPr>
          <p:nvPr>
            <p:ph type="ftr" sz="quarter" idx="11"/>
          </p:nvPr>
        </p:nvSpPr>
        <p:spPr/>
        <p:txBody>
          <a:bodyPr/>
          <a:lstStyle/>
          <a:p>
            <a:pPr>
              <a:defRPr/>
            </a:pPr>
            <a:r>
              <a:rPr lang="en-US" dirty="0"/>
              <a:t>EE 123 -- Bioelectricity</a:t>
            </a:r>
          </a:p>
        </p:txBody>
      </p:sp>
      <p:pic>
        <p:nvPicPr>
          <p:cNvPr id="5" name="Picture 4">
            <a:extLst>
              <a:ext uri="{FF2B5EF4-FFF2-40B4-BE49-F238E27FC236}">
                <a16:creationId xmlns:a16="http://schemas.microsoft.com/office/drawing/2014/main" id="{35547EBE-0F11-4489-8317-8862CF855185}"/>
              </a:ext>
            </a:extLst>
          </p:cNvPr>
          <p:cNvPicPr>
            <a:picLocks noChangeAspect="1"/>
          </p:cNvPicPr>
          <p:nvPr/>
        </p:nvPicPr>
        <p:blipFill>
          <a:blip r:embed="rId3"/>
          <a:stretch>
            <a:fillRect/>
          </a:stretch>
        </p:blipFill>
        <p:spPr>
          <a:xfrm>
            <a:off x="4648200" y="2209800"/>
            <a:ext cx="4021778" cy="4105275"/>
          </a:xfrm>
          <a:prstGeom prst="rect">
            <a:avLst/>
          </a:prstGeom>
        </p:spPr>
      </p:pic>
      <p:sp>
        <p:nvSpPr>
          <p:cNvPr id="7" name="Freeform: Shape 6">
            <a:extLst>
              <a:ext uri="{FF2B5EF4-FFF2-40B4-BE49-F238E27FC236}">
                <a16:creationId xmlns:a16="http://schemas.microsoft.com/office/drawing/2014/main" id="{9F2AB8DE-6D6E-48AF-A245-4E4E0BF44C25}"/>
              </a:ext>
            </a:extLst>
          </p:cNvPr>
          <p:cNvSpPr/>
          <p:nvPr/>
        </p:nvSpPr>
        <p:spPr>
          <a:xfrm>
            <a:off x="6685965" y="3853145"/>
            <a:ext cx="977459" cy="1416867"/>
          </a:xfrm>
          <a:custGeom>
            <a:avLst/>
            <a:gdLst>
              <a:gd name="connsiteX0" fmla="*/ 807035 w 977459"/>
              <a:gd name="connsiteY0" fmla="*/ 1303055 h 1416867"/>
              <a:gd name="connsiteX1" fmla="*/ 815502 w 977459"/>
              <a:gd name="connsiteY1" fmla="*/ 896655 h 1416867"/>
              <a:gd name="connsiteX2" fmla="*/ 764702 w 977459"/>
              <a:gd name="connsiteY2" fmla="*/ 718855 h 1416867"/>
              <a:gd name="connsiteX3" fmla="*/ 629235 w 977459"/>
              <a:gd name="connsiteY3" fmla="*/ 481788 h 1416867"/>
              <a:gd name="connsiteX4" fmla="*/ 349835 w 977459"/>
              <a:gd name="connsiteY4" fmla="*/ 236255 h 1416867"/>
              <a:gd name="connsiteX5" fmla="*/ 265168 w 977459"/>
              <a:gd name="connsiteY5" fmla="*/ 168522 h 1416867"/>
              <a:gd name="connsiteX6" fmla="*/ 11168 w 977459"/>
              <a:gd name="connsiteY6" fmla="*/ 193922 h 1416867"/>
              <a:gd name="connsiteX7" fmla="*/ 61968 w 977459"/>
              <a:gd name="connsiteY7" fmla="*/ 16122 h 1416867"/>
              <a:gd name="connsiteX8" fmla="*/ 214368 w 977459"/>
              <a:gd name="connsiteY8" fmla="*/ 24588 h 1416867"/>
              <a:gd name="connsiteX9" fmla="*/ 569968 w 977459"/>
              <a:gd name="connsiteY9" fmla="*/ 160055 h 1416867"/>
              <a:gd name="connsiteX10" fmla="*/ 705435 w 977459"/>
              <a:gd name="connsiteY10" fmla="*/ 278588 h 1416867"/>
              <a:gd name="connsiteX11" fmla="*/ 934035 w 977459"/>
              <a:gd name="connsiteY11" fmla="*/ 625722 h 1416867"/>
              <a:gd name="connsiteX12" fmla="*/ 967902 w 977459"/>
              <a:gd name="connsiteY12" fmla="*/ 1040588 h 1416867"/>
              <a:gd name="connsiteX13" fmla="*/ 967902 w 977459"/>
              <a:gd name="connsiteY13" fmla="*/ 1387722 h 1416867"/>
              <a:gd name="connsiteX14" fmla="*/ 857835 w 977459"/>
              <a:gd name="connsiteY14" fmla="*/ 1387722 h 1416867"/>
              <a:gd name="connsiteX15" fmla="*/ 807035 w 977459"/>
              <a:gd name="connsiteY15" fmla="*/ 1303055 h 141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7459" h="1416867">
                <a:moveTo>
                  <a:pt x="807035" y="1303055"/>
                </a:moveTo>
                <a:cubicBezTo>
                  <a:pt x="799979" y="1221210"/>
                  <a:pt x="822558" y="994022"/>
                  <a:pt x="815502" y="896655"/>
                </a:cubicBezTo>
                <a:cubicBezTo>
                  <a:pt x="808446" y="799288"/>
                  <a:pt x="795746" y="787999"/>
                  <a:pt x="764702" y="718855"/>
                </a:cubicBezTo>
                <a:cubicBezTo>
                  <a:pt x="733658" y="649711"/>
                  <a:pt x="698379" y="562221"/>
                  <a:pt x="629235" y="481788"/>
                </a:cubicBezTo>
                <a:cubicBezTo>
                  <a:pt x="560090" y="401355"/>
                  <a:pt x="410513" y="288466"/>
                  <a:pt x="349835" y="236255"/>
                </a:cubicBezTo>
                <a:cubicBezTo>
                  <a:pt x="289157" y="184044"/>
                  <a:pt x="321612" y="175577"/>
                  <a:pt x="265168" y="168522"/>
                </a:cubicBezTo>
                <a:cubicBezTo>
                  <a:pt x="208723" y="161466"/>
                  <a:pt x="45035" y="219322"/>
                  <a:pt x="11168" y="193922"/>
                </a:cubicBezTo>
                <a:cubicBezTo>
                  <a:pt x="-22699" y="168522"/>
                  <a:pt x="28101" y="44344"/>
                  <a:pt x="61968" y="16122"/>
                </a:cubicBezTo>
                <a:cubicBezTo>
                  <a:pt x="95835" y="-12100"/>
                  <a:pt x="129701" y="599"/>
                  <a:pt x="214368" y="24588"/>
                </a:cubicBezTo>
                <a:cubicBezTo>
                  <a:pt x="299035" y="48577"/>
                  <a:pt x="488124" y="117722"/>
                  <a:pt x="569968" y="160055"/>
                </a:cubicBezTo>
                <a:cubicBezTo>
                  <a:pt x="651812" y="202388"/>
                  <a:pt x="644757" y="200977"/>
                  <a:pt x="705435" y="278588"/>
                </a:cubicBezTo>
                <a:cubicBezTo>
                  <a:pt x="766113" y="356199"/>
                  <a:pt x="890291" y="498722"/>
                  <a:pt x="934035" y="625722"/>
                </a:cubicBezTo>
                <a:cubicBezTo>
                  <a:pt x="977779" y="752722"/>
                  <a:pt x="962257" y="913588"/>
                  <a:pt x="967902" y="1040588"/>
                </a:cubicBezTo>
                <a:cubicBezTo>
                  <a:pt x="973547" y="1167588"/>
                  <a:pt x="986246" y="1329866"/>
                  <a:pt x="967902" y="1387722"/>
                </a:cubicBezTo>
                <a:cubicBezTo>
                  <a:pt x="949558" y="1445578"/>
                  <a:pt x="888880" y="1401833"/>
                  <a:pt x="857835" y="1387722"/>
                </a:cubicBezTo>
                <a:cubicBezTo>
                  <a:pt x="826791" y="1373611"/>
                  <a:pt x="814091" y="1384900"/>
                  <a:pt x="807035" y="1303055"/>
                </a:cubicBez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7EB9B7-43B6-428E-A494-9E1349BB2F51}"/>
              </a:ext>
            </a:extLst>
          </p:cNvPr>
          <p:cNvSpPr txBox="1"/>
          <p:nvPr/>
        </p:nvSpPr>
        <p:spPr>
          <a:xfrm>
            <a:off x="7472923" y="4721177"/>
            <a:ext cx="685800" cy="400110"/>
          </a:xfrm>
          <a:prstGeom prst="rect">
            <a:avLst/>
          </a:prstGeom>
          <a:noFill/>
        </p:spPr>
        <p:txBody>
          <a:bodyPr wrap="square" rtlCol="0">
            <a:spAutoFit/>
          </a:bodyPr>
          <a:lstStyle/>
          <a:p>
            <a:r>
              <a:rPr lang="en-US" sz="2000" dirty="0"/>
              <a:t>skin</a:t>
            </a:r>
            <a:endParaRPr lang="en-US" dirty="0"/>
          </a:p>
        </p:txBody>
      </p:sp>
      <p:sp>
        <p:nvSpPr>
          <p:cNvPr id="9" name="Oval 8">
            <a:extLst>
              <a:ext uri="{FF2B5EF4-FFF2-40B4-BE49-F238E27FC236}">
                <a16:creationId xmlns:a16="http://schemas.microsoft.com/office/drawing/2014/main" id="{AF8BF60E-91BB-489A-A6F5-90DD4676B6AC}"/>
              </a:ext>
            </a:extLst>
          </p:cNvPr>
          <p:cNvSpPr/>
          <p:nvPr/>
        </p:nvSpPr>
        <p:spPr>
          <a:xfrm rot="19177762">
            <a:off x="7451701" y="3936999"/>
            <a:ext cx="272024"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A8A6BBF-4D07-420A-8645-7111023EE029}"/>
              </a:ext>
            </a:extLst>
          </p:cNvPr>
          <p:cNvSpPr txBox="1"/>
          <p:nvPr/>
        </p:nvSpPr>
        <p:spPr>
          <a:xfrm>
            <a:off x="7772400" y="3886200"/>
            <a:ext cx="1066800" cy="338554"/>
          </a:xfrm>
          <a:prstGeom prst="rect">
            <a:avLst/>
          </a:prstGeom>
          <a:noFill/>
        </p:spPr>
        <p:txBody>
          <a:bodyPr wrap="square" rtlCol="0">
            <a:spAutoFit/>
          </a:bodyPr>
          <a:lstStyle/>
          <a:p>
            <a:r>
              <a:rPr lang="en-US" sz="1600" dirty="0"/>
              <a:t>electrode</a:t>
            </a:r>
            <a:endParaRPr lang="en-US" dirty="0"/>
          </a:p>
        </p:txBody>
      </p:sp>
    </p:spTree>
    <p:extLst>
      <p:ext uri="{BB962C8B-B14F-4D97-AF65-F5344CB8AC3E}">
        <p14:creationId xmlns:p14="http://schemas.microsoft.com/office/powerpoint/2010/main" val="129669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5C24-5B7F-4B64-98C2-3661D3EEB5A4}"/>
              </a:ext>
            </a:extLst>
          </p:cNvPr>
          <p:cNvSpPr>
            <a:spLocks noGrp="1"/>
          </p:cNvSpPr>
          <p:nvPr>
            <p:ph type="title"/>
          </p:nvPr>
        </p:nvSpPr>
        <p:spPr/>
        <p:txBody>
          <a:bodyPr/>
          <a:lstStyle/>
          <a:p>
            <a:r>
              <a:rPr lang="en-US" dirty="0"/>
              <a:t>What can go wrong with neurons</a:t>
            </a:r>
          </a:p>
        </p:txBody>
      </p:sp>
      <p:sp>
        <p:nvSpPr>
          <p:cNvPr id="3" name="Content Placeholder 2">
            <a:extLst>
              <a:ext uri="{FF2B5EF4-FFF2-40B4-BE49-F238E27FC236}">
                <a16:creationId xmlns:a16="http://schemas.microsoft.com/office/drawing/2014/main" id="{6816F88F-5CAB-49AF-98AB-94B234BFB0FB}"/>
              </a:ext>
            </a:extLst>
          </p:cNvPr>
          <p:cNvSpPr>
            <a:spLocks noGrp="1"/>
          </p:cNvSpPr>
          <p:nvPr>
            <p:ph idx="1"/>
          </p:nvPr>
        </p:nvSpPr>
        <p:spPr>
          <a:xfrm>
            <a:off x="685800" y="1676400"/>
            <a:ext cx="8077200" cy="4572000"/>
          </a:xfrm>
        </p:spPr>
        <p:txBody>
          <a:bodyPr/>
          <a:lstStyle/>
          <a:p>
            <a:r>
              <a:rPr lang="en-US" dirty="0"/>
              <a:t>Diabetes neuropathy</a:t>
            </a:r>
          </a:p>
          <a:p>
            <a:pPr lvl="1">
              <a:spcBef>
                <a:spcPts val="0"/>
              </a:spcBef>
            </a:pPr>
            <a:r>
              <a:rPr lang="en-US" dirty="0"/>
              <a:t>likely caused by years of high blood sugar</a:t>
            </a:r>
          </a:p>
          <a:p>
            <a:pPr lvl="1">
              <a:spcBef>
                <a:spcPts val="0"/>
              </a:spcBef>
            </a:pPr>
            <a:r>
              <a:rPr lang="en-US" dirty="0"/>
              <a:t>amplitude reduction of the CMAP</a:t>
            </a:r>
          </a:p>
          <a:p>
            <a:pPr lvl="1">
              <a:spcBef>
                <a:spcPts val="0"/>
              </a:spcBef>
            </a:pPr>
            <a:r>
              <a:rPr lang="en-US" dirty="0"/>
              <a:t>slowing of nerve conduction speeds</a:t>
            </a:r>
          </a:p>
          <a:p>
            <a:r>
              <a:rPr lang="en-US" dirty="0"/>
              <a:t>Multiple sclerosis</a:t>
            </a:r>
          </a:p>
          <a:p>
            <a:pPr lvl="1">
              <a:spcBef>
                <a:spcPts val="0"/>
              </a:spcBef>
            </a:pPr>
            <a:r>
              <a:rPr lang="en-US" dirty="0"/>
              <a:t>the myelin coating of large fibers degenerates</a:t>
            </a:r>
          </a:p>
          <a:p>
            <a:pPr lvl="1">
              <a:spcBef>
                <a:spcPts val="0"/>
              </a:spcBef>
            </a:pPr>
            <a:r>
              <a:rPr lang="en-US" dirty="0"/>
              <a:t>reduced nerve-conduction speed</a:t>
            </a:r>
          </a:p>
          <a:p>
            <a:pPr>
              <a:spcBef>
                <a:spcPts val="0"/>
              </a:spcBef>
            </a:pPr>
            <a:r>
              <a:rPr lang="en-US" dirty="0"/>
              <a:t>Neuropathy</a:t>
            </a:r>
          </a:p>
          <a:p>
            <a:pPr lvl="1">
              <a:spcBef>
                <a:spcPts val="0"/>
              </a:spcBef>
            </a:pPr>
            <a:r>
              <a:rPr lang="en-US" dirty="0"/>
              <a:t>From carpal-tunnel, sciatica, </a:t>
            </a:r>
            <a:r>
              <a:rPr lang="en-US" dirty="0" err="1"/>
              <a:t>lyme</a:t>
            </a:r>
            <a:r>
              <a:rPr lang="en-US" dirty="0"/>
              <a:t> disease, …</a:t>
            </a:r>
          </a:p>
          <a:p>
            <a:r>
              <a:rPr lang="en-US" dirty="0"/>
              <a:t>Thought question: what do you think the clinical consequences of slowed velocity might be?</a:t>
            </a:r>
          </a:p>
        </p:txBody>
      </p:sp>
      <p:sp>
        <p:nvSpPr>
          <p:cNvPr id="4" name="Footer Placeholder 3">
            <a:extLst>
              <a:ext uri="{FF2B5EF4-FFF2-40B4-BE49-F238E27FC236}">
                <a16:creationId xmlns:a16="http://schemas.microsoft.com/office/drawing/2014/main" id="{C3C352EB-8FAD-4C5E-BF12-3D29743D220F}"/>
              </a:ext>
            </a:extLst>
          </p:cNvPr>
          <p:cNvSpPr>
            <a:spLocks noGrp="1"/>
          </p:cNvSpPr>
          <p:nvPr>
            <p:ph type="ftr" sz="quarter" idx="11"/>
          </p:nvPr>
        </p:nvSpPr>
        <p:spPr/>
        <p:txBody>
          <a:bodyPr/>
          <a:lstStyle/>
          <a:p>
            <a:pPr>
              <a:defRPr/>
            </a:pPr>
            <a:r>
              <a:rPr lang="en-US"/>
              <a:t>EE 123 -- Bioelectricity</a:t>
            </a:r>
            <a:endParaRPr lang="en-US" dirty="0"/>
          </a:p>
        </p:txBody>
      </p:sp>
      <p:sp>
        <p:nvSpPr>
          <p:cNvPr id="5" name="TextBox 4">
            <a:extLst>
              <a:ext uri="{FF2B5EF4-FFF2-40B4-BE49-F238E27FC236}">
                <a16:creationId xmlns:a16="http://schemas.microsoft.com/office/drawing/2014/main" id="{489A8F25-91CC-44F0-A4E2-F4F778F8F6A1}"/>
              </a:ext>
            </a:extLst>
          </p:cNvPr>
          <p:cNvSpPr txBox="1"/>
          <p:nvPr/>
        </p:nvSpPr>
        <p:spPr>
          <a:xfrm>
            <a:off x="6781800" y="2743200"/>
            <a:ext cx="1981200" cy="1200329"/>
          </a:xfrm>
          <a:prstGeom prst="rect">
            <a:avLst/>
          </a:prstGeom>
          <a:noFill/>
        </p:spPr>
        <p:txBody>
          <a:bodyPr wrap="square" rtlCol="0">
            <a:spAutoFit/>
          </a:bodyPr>
          <a:lstStyle/>
          <a:p>
            <a:pPr algn="ctr"/>
            <a:r>
              <a:rPr lang="en-US" dirty="0">
                <a:solidFill>
                  <a:schemeClr val="accent2"/>
                </a:solidFill>
              </a:rPr>
              <a:t>Can you measure this with an EMG?</a:t>
            </a:r>
          </a:p>
        </p:txBody>
      </p:sp>
      <p:cxnSp>
        <p:nvCxnSpPr>
          <p:cNvPr id="7" name="Straight Arrow Connector 6">
            <a:extLst>
              <a:ext uri="{FF2B5EF4-FFF2-40B4-BE49-F238E27FC236}">
                <a16:creationId xmlns:a16="http://schemas.microsoft.com/office/drawing/2014/main" id="{DC145F85-B81E-45C2-A9DA-049FB922B657}"/>
              </a:ext>
            </a:extLst>
          </p:cNvPr>
          <p:cNvCxnSpPr/>
          <p:nvPr/>
        </p:nvCxnSpPr>
        <p:spPr>
          <a:xfrm flipH="1" flipV="1">
            <a:off x="5791200" y="2743200"/>
            <a:ext cx="1295400" cy="5334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AF415A-4C45-4066-8E6D-794A9C755352}"/>
              </a:ext>
            </a:extLst>
          </p:cNvPr>
          <p:cNvSpPr txBox="1"/>
          <p:nvPr/>
        </p:nvSpPr>
        <p:spPr>
          <a:xfrm>
            <a:off x="6934200" y="4503003"/>
            <a:ext cx="1981199" cy="830997"/>
          </a:xfrm>
          <a:prstGeom prst="rect">
            <a:avLst/>
          </a:prstGeom>
          <a:noFill/>
        </p:spPr>
        <p:txBody>
          <a:bodyPr wrap="square" rtlCol="0">
            <a:spAutoFit/>
          </a:bodyPr>
          <a:lstStyle/>
          <a:p>
            <a:pPr algn="ctr"/>
            <a:r>
              <a:rPr lang="en-US" dirty="0">
                <a:solidFill>
                  <a:schemeClr val="accent2"/>
                </a:solidFill>
              </a:rPr>
              <a:t>How can we measure this?</a:t>
            </a:r>
          </a:p>
        </p:txBody>
      </p:sp>
      <p:cxnSp>
        <p:nvCxnSpPr>
          <p:cNvPr id="9" name="Straight Arrow Connector 8">
            <a:extLst>
              <a:ext uri="{FF2B5EF4-FFF2-40B4-BE49-F238E27FC236}">
                <a16:creationId xmlns:a16="http://schemas.microsoft.com/office/drawing/2014/main" id="{E6DB5D9C-D67D-4C71-9A8C-78BC993F24AE}"/>
              </a:ext>
            </a:extLst>
          </p:cNvPr>
          <p:cNvCxnSpPr>
            <a:cxnSpLocks/>
          </p:cNvCxnSpPr>
          <p:nvPr/>
        </p:nvCxnSpPr>
        <p:spPr>
          <a:xfrm flipH="1" flipV="1">
            <a:off x="5562600" y="4343400"/>
            <a:ext cx="1219200" cy="3810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797080-47F3-47D1-8293-917B52D290C8}"/>
              </a:ext>
            </a:extLst>
          </p:cNvPr>
          <p:cNvCxnSpPr>
            <a:cxnSpLocks/>
          </p:cNvCxnSpPr>
          <p:nvPr/>
        </p:nvCxnSpPr>
        <p:spPr>
          <a:xfrm flipH="1" flipV="1">
            <a:off x="5943602" y="3276600"/>
            <a:ext cx="990598" cy="14478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1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DDA73A1-9B9F-48B9-A1B6-EAC32A17BDC1}"/>
              </a:ext>
            </a:extLst>
          </p:cNvPr>
          <p:cNvPicPr>
            <a:picLocks noChangeAspect="1"/>
          </p:cNvPicPr>
          <p:nvPr/>
        </p:nvPicPr>
        <p:blipFill>
          <a:blip r:embed="rId3"/>
          <a:stretch>
            <a:fillRect/>
          </a:stretch>
        </p:blipFill>
        <p:spPr>
          <a:xfrm>
            <a:off x="5638800" y="2614467"/>
            <a:ext cx="3215888" cy="4167333"/>
          </a:xfrm>
          <a:prstGeom prst="rect">
            <a:avLst/>
          </a:prstGeom>
        </p:spPr>
      </p:pic>
      <p:sp>
        <p:nvSpPr>
          <p:cNvPr id="2" name="Title 1">
            <a:extLst>
              <a:ext uri="{FF2B5EF4-FFF2-40B4-BE49-F238E27FC236}">
                <a16:creationId xmlns:a16="http://schemas.microsoft.com/office/drawing/2014/main" id="{065C77B1-B939-475A-B577-6B37607A8EBD}"/>
              </a:ext>
            </a:extLst>
          </p:cNvPr>
          <p:cNvSpPr>
            <a:spLocks noGrp="1"/>
          </p:cNvSpPr>
          <p:nvPr>
            <p:ph type="title"/>
          </p:nvPr>
        </p:nvSpPr>
        <p:spPr/>
        <p:txBody>
          <a:bodyPr/>
          <a:lstStyle/>
          <a:p>
            <a:r>
              <a:rPr lang="en-US" dirty="0"/>
              <a:t>Sciatica</a:t>
            </a:r>
          </a:p>
        </p:txBody>
      </p:sp>
      <p:sp>
        <p:nvSpPr>
          <p:cNvPr id="4" name="Footer Placeholder 3">
            <a:extLst>
              <a:ext uri="{FF2B5EF4-FFF2-40B4-BE49-F238E27FC236}">
                <a16:creationId xmlns:a16="http://schemas.microsoft.com/office/drawing/2014/main" id="{ABC6F19D-7EB5-4E88-A39F-2AFB4795C1EF}"/>
              </a:ext>
            </a:extLst>
          </p:cNvPr>
          <p:cNvSpPr>
            <a:spLocks noGrp="1"/>
          </p:cNvSpPr>
          <p:nvPr>
            <p:ph type="ftr" sz="quarter" idx="11"/>
          </p:nvPr>
        </p:nvSpPr>
        <p:spPr/>
        <p:txBody>
          <a:bodyPr/>
          <a:lstStyle/>
          <a:p>
            <a:pPr>
              <a:defRPr/>
            </a:pPr>
            <a:r>
              <a:rPr lang="en-US"/>
              <a:t>EE 123 -- Bioelectricity</a:t>
            </a:r>
            <a:endParaRPr lang="en-US" dirty="0"/>
          </a:p>
        </p:txBody>
      </p:sp>
      <p:pic>
        <p:nvPicPr>
          <p:cNvPr id="11" name="Picture 10" descr="A picture containing food&#10;&#10;Description automatically generated">
            <a:extLst>
              <a:ext uri="{FF2B5EF4-FFF2-40B4-BE49-F238E27FC236}">
                <a16:creationId xmlns:a16="http://schemas.microsoft.com/office/drawing/2014/main" id="{AE3ADC5B-FE07-4CAD-8EB3-84EA013C7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04913"/>
            <a:ext cx="5098393" cy="5043487"/>
          </a:xfrm>
          <a:prstGeom prst="rect">
            <a:avLst/>
          </a:prstGeom>
        </p:spPr>
      </p:pic>
      <p:sp>
        <p:nvSpPr>
          <p:cNvPr id="12" name="TextBox 11">
            <a:extLst>
              <a:ext uri="{FF2B5EF4-FFF2-40B4-BE49-F238E27FC236}">
                <a16:creationId xmlns:a16="http://schemas.microsoft.com/office/drawing/2014/main" id="{B36B7829-7098-4B5E-83AD-CD25368311DA}"/>
              </a:ext>
            </a:extLst>
          </p:cNvPr>
          <p:cNvSpPr txBox="1"/>
          <p:nvPr/>
        </p:nvSpPr>
        <p:spPr>
          <a:xfrm>
            <a:off x="685800" y="5984696"/>
            <a:ext cx="2514600" cy="461665"/>
          </a:xfrm>
          <a:prstGeom prst="rect">
            <a:avLst/>
          </a:prstGeom>
          <a:noFill/>
        </p:spPr>
        <p:txBody>
          <a:bodyPr wrap="square" rtlCol="0">
            <a:spAutoFit/>
          </a:bodyPr>
          <a:lstStyle/>
          <a:p>
            <a:r>
              <a:rPr lang="en-US" dirty="0"/>
              <a:t>orthoinfo.aaos.org</a:t>
            </a:r>
          </a:p>
        </p:txBody>
      </p:sp>
      <p:sp>
        <p:nvSpPr>
          <p:cNvPr id="13" name="TextBox 12">
            <a:extLst>
              <a:ext uri="{FF2B5EF4-FFF2-40B4-BE49-F238E27FC236}">
                <a16:creationId xmlns:a16="http://schemas.microsoft.com/office/drawing/2014/main" id="{C87A0711-AD85-4061-B5AF-AFA3BA5DB0E1}"/>
              </a:ext>
            </a:extLst>
          </p:cNvPr>
          <p:cNvSpPr txBox="1"/>
          <p:nvPr/>
        </p:nvSpPr>
        <p:spPr>
          <a:xfrm>
            <a:off x="6662389" y="3697278"/>
            <a:ext cx="1578207" cy="461665"/>
          </a:xfrm>
          <a:prstGeom prst="rect">
            <a:avLst/>
          </a:prstGeom>
          <a:noFill/>
        </p:spPr>
        <p:txBody>
          <a:bodyPr wrap="square" rtlCol="0">
            <a:spAutoFit/>
          </a:bodyPr>
          <a:lstStyle/>
          <a:p>
            <a:r>
              <a:rPr lang="en-US" dirty="0" err="1"/>
              <a:t>wikipedia</a:t>
            </a:r>
            <a:endParaRPr lang="en-US" dirty="0"/>
          </a:p>
        </p:txBody>
      </p:sp>
      <p:sp>
        <p:nvSpPr>
          <p:cNvPr id="3" name="Rectangle: Rounded Corners 2">
            <a:extLst>
              <a:ext uri="{FF2B5EF4-FFF2-40B4-BE49-F238E27FC236}">
                <a16:creationId xmlns:a16="http://schemas.microsoft.com/office/drawing/2014/main" id="{BF27147E-7AEB-497D-9003-AE24638C99FB}"/>
              </a:ext>
            </a:extLst>
          </p:cNvPr>
          <p:cNvSpPr/>
          <p:nvPr/>
        </p:nvSpPr>
        <p:spPr>
          <a:xfrm>
            <a:off x="3742264" y="3417879"/>
            <a:ext cx="182880" cy="137160"/>
          </a:xfrm>
          <a:prstGeom prst="roundRect">
            <a:avLst/>
          </a:prstGeom>
          <a:solidFill>
            <a:srgbClr val="4FA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20ED61-BBA2-4ADE-91F6-8C616E5D7C5D}"/>
              </a:ext>
            </a:extLst>
          </p:cNvPr>
          <p:cNvSpPr txBox="1"/>
          <p:nvPr/>
        </p:nvSpPr>
        <p:spPr>
          <a:xfrm>
            <a:off x="4650969" y="3799748"/>
            <a:ext cx="1186211" cy="707886"/>
          </a:xfrm>
          <a:prstGeom prst="rect">
            <a:avLst/>
          </a:prstGeom>
          <a:noFill/>
        </p:spPr>
        <p:txBody>
          <a:bodyPr wrap="square" rtlCol="0">
            <a:spAutoFit/>
          </a:bodyPr>
          <a:lstStyle/>
          <a:p>
            <a:r>
              <a:rPr lang="en-US" sz="2000" dirty="0"/>
              <a:t>Bulging disc</a:t>
            </a:r>
          </a:p>
        </p:txBody>
      </p:sp>
      <p:cxnSp>
        <p:nvCxnSpPr>
          <p:cNvPr id="8" name="Straight Arrow Connector 7">
            <a:extLst>
              <a:ext uri="{FF2B5EF4-FFF2-40B4-BE49-F238E27FC236}">
                <a16:creationId xmlns:a16="http://schemas.microsoft.com/office/drawing/2014/main" id="{F50549DA-4463-4BFE-878C-E32AB6E95A3F}"/>
              </a:ext>
            </a:extLst>
          </p:cNvPr>
          <p:cNvCxnSpPr>
            <a:cxnSpLocks/>
            <a:stCxn id="6" idx="1"/>
            <a:endCxn id="3" idx="2"/>
          </p:cNvCxnSpPr>
          <p:nvPr/>
        </p:nvCxnSpPr>
        <p:spPr>
          <a:xfrm flipH="1" flipV="1">
            <a:off x="3833704" y="3555039"/>
            <a:ext cx="817265" cy="598652"/>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4089D979-AB44-496B-93B7-392C5B77469D}"/>
              </a:ext>
            </a:extLst>
          </p:cNvPr>
          <p:cNvSpPr>
            <a:spLocks noGrp="1"/>
          </p:cNvSpPr>
          <p:nvPr>
            <p:ph idx="1"/>
          </p:nvPr>
        </p:nvSpPr>
        <p:spPr>
          <a:xfrm>
            <a:off x="5821420" y="533400"/>
            <a:ext cx="3215888" cy="1752600"/>
          </a:xfrm>
        </p:spPr>
        <p:txBody>
          <a:bodyPr/>
          <a:lstStyle/>
          <a:p>
            <a:r>
              <a:rPr lang="en-US" sz="2000" dirty="0"/>
              <a:t>Nerve conduction blocked</a:t>
            </a:r>
          </a:p>
          <a:p>
            <a:r>
              <a:rPr lang="en-US" sz="2000" dirty="0"/>
              <a:t>Pain follows the path of the compressed nerve</a:t>
            </a:r>
          </a:p>
          <a:p>
            <a:r>
              <a:rPr lang="en-US" sz="2000" dirty="0"/>
              <a:t>Nothing wrong with your leg, but it still hurts!</a:t>
            </a:r>
          </a:p>
        </p:txBody>
      </p:sp>
    </p:spTree>
    <p:extLst>
      <p:ext uri="{BB962C8B-B14F-4D97-AF65-F5344CB8AC3E}">
        <p14:creationId xmlns:p14="http://schemas.microsoft.com/office/powerpoint/2010/main" val="114961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xEl>
                                              <p:pRg st="2" end="2"/>
                                            </p:txEl>
                                          </p:spTgt>
                                        </p:tgtEl>
                                        <p:attrNameLst>
                                          <p:attrName>style.visibility</p:attrName>
                                        </p:attrNameLst>
                                      </p:cBhvr>
                                      <p:to>
                                        <p:strVal val="visible"/>
                                      </p:to>
                                    </p:set>
                                    <p:animEffect transition="in" filter="fade">
                                      <p:cBhvr>
                                        <p:cTn id="34"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5C24-5B7F-4B64-98C2-3661D3EEB5A4}"/>
              </a:ext>
            </a:extLst>
          </p:cNvPr>
          <p:cNvSpPr>
            <a:spLocks noGrp="1"/>
          </p:cNvSpPr>
          <p:nvPr>
            <p:ph type="title"/>
          </p:nvPr>
        </p:nvSpPr>
        <p:spPr>
          <a:xfrm>
            <a:off x="685800" y="228600"/>
            <a:ext cx="7772400" cy="1143000"/>
          </a:xfrm>
        </p:spPr>
        <p:txBody>
          <a:bodyPr/>
          <a:lstStyle/>
          <a:p>
            <a:r>
              <a:rPr lang="en-US" dirty="0"/>
              <a:t>Nerve-conduction study (NCS)</a:t>
            </a:r>
          </a:p>
        </p:txBody>
      </p:sp>
      <p:sp>
        <p:nvSpPr>
          <p:cNvPr id="3" name="Content Placeholder 2">
            <a:extLst>
              <a:ext uri="{FF2B5EF4-FFF2-40B4-BE49-F238E27FC236}">
                <a16:creationId xmlns:a16="http://schemas.microsoft.com/office/drawing/2014/main" id="{6816F88F-5CAB-49AF-98AB-94B234BFB0FB}"/>
              </a:ext>
            </a:extLst>
          </p:cNvPr>
          <p:cNvSpPr>
            <a:spLocks noGrp="1"/>
          </p:cNvSpPr>
          <p:nvPr>
            <p:ph idx="1"/>
          </p:nvPr>
        </p:nvSpPr>
        <p:spPr>
          <a:xfrm>
            <a:off x="457200" y="1143000"/>
            <a:ext cx="8229600" cy="3080918"/>
          </a:xfrm>
        </p:spPr>
        <p:txBody>
          <a:bodyPr/>
          <a:lstStyle/>
          <a:p>
            <a:r>
              <a:rPr lang="en-US" dirty="0"/>
              <a:t>A common diagnostic test</a:t>
            </a:r>
          </a:p>
          <a:p>
            <a:r>
              <a:rPr lang="en-US" dirty="0"/>
              <a:t>Provide the source of a signal</a:t>
            </a:r>
          </a:p>
          <a:p>
            <a:pPr lvl="1">
              <a:spcBef>
                <a:spcPts val="0"/>
              </a:spcBef>
            </a:pPr>
            <a:r>
              <a:rPr lang="en-US" dirty="0"/>
              <a:t>You can recruit essentially 100% of the neurons </a:t>
            </a:r>
          </a:p>
          <a:p>
            <a:pPr lvl="1">
              <a:spcBef>
                <a:spcPts val="0"/>
              </a:spcBef>
            </a:pPr>
            <a:r>
              <a:rPr lang="en-US" dirty="0"/>
              <a:t>Measure the CMAP amplitude more reliably</a:t>
            </a:r>
          </a:p>
          <a:p>
            <a:r>
              <a:rPr lang="en-US" dirty="0"/>
              <a:t>Known distance from source to destination</a:t>
            </a:r>
          </a:p>
          <a:p>
            <a:pPr lvl="1">
              <a:spcBef>
                <a:spcPts val="0"/>
              </a:spcBef>
            </a:pPr>
            <a:r>
              <a:rPr lang="en-US" dirty="0"/>
              <a:t>Measure delay </a:t>
            </a:r>
            <a:r>
              <a:rPr lang="en-US" dirty="0">
                <a:sym typeface="Symbol" panose="05050102010706020507" pitchFamily="18" charset="2"/>
              </a:rPr>
              <a:t> compute </a:t>
            </a:r>
            <a:r>
              <a:rPr lang="en-US" dirty="0"/>
              <a:t>speed</a:t>
            </a:r>
          </a:p>
        </p:txBody>
      </p:sp>
      <p:sp>
        <p:nvSpPr>
          <p:cNvPr id="4" name="Footer Placeholder 3">
            <a:extLst>
              <a:ext uri="{FF2B5EF4-FFF2-40B4-BE49-F238E27FC236}">
                <a16:creationId xmlns:a16="http://schemas.microsoft.com/office/drawing/2014/main" id="{C3C352EB-8FAD-4C5E-BF12-3D29743D220F}"/>
              </a:ext>
            </a:extLst>
          </p:cNvPr>
          <p:cNvSpPr>
            <a:spLocks noGrp="1"/>
          </p:cNvSpPr>
          <p:nvPr>
            <p:ph type="ftr" sz="quarter" idx="11"/>
          </p:nvPr>
        </p:nvSpPr>
        <p:spPr/>
        <p:txBody>
          <a:bodyPr/>
          <a:lstStyle/>
          <a:p>
            <a:pPr>
              <a:defRPr/>
            </a:pPr>
            <a:r>
              <a:rPr lang="en-US"/>
              <a:t>EE 123 -- Bioelectricity</a:t>
            </a:r>
            <a:endParaRPr lang="en-US" dirty="0"/>
          </a:p>
        </p:txBody>
      </p:sp>
      <p:pic>
        <p:nvPicPr>
          <p:cNvPr id="1026" name="Picture 2" descr="Nerve Conduction Studies | Johns Hopkins Medicine">
            <a:extLst>
              <a:ext uri="{FF2B5EF4-FFF2-40B4-BE49-F238E27FC236}">
                <a16:creationId xmlns:a16="http://schemas.microsoft.com/office/drawing/2014/main" id="{84C264C7-41FC-4778-99BB-7760C08A8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007225"/>
            <a:ext cx="5759824" cy="21978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682C434-2C12-4684-9489-DB0F515A5538}"/>
              </a:ext>
            </a:extLst>
          </p:cNvPr>
          <p:cNvSpPr txBox="1"/>
          <p:nvPr/>
        </p:nvSpPr>
        <p:spPr>
          <a:xfrm>
            <a:off x="685800" y="6091535"/>
            <a:ext cx="5334000" cy="461665"/>
          </a:xfrm>
          <a:prstGeom prst="rect">
            <a:avLst/>
          </a:prstGeom>
          <a:noFill/>
        </p:spPr>
        <p:txBody>
          <a:bodyPr wrap="square" rtlCol="0">
            <a:spAutoFit/>
          </a:bodyPr>
          <a:lstStyle/>
          <a:p>
            <a:r>
              <a:rPr lang="en-US" dirty="0"/>
              <a:t>Credit: https://www.hopkinsmedicine.org</a:t>
            </a:r>
          </a:p>
        </p:txBody>
      </p:sp>
    </p:spTree>
    <p:extLst>
      <p:ext uri="{BB962C8B-B14F-4D97-AF65-F5344CB8AC3E}">
        <p14:creationId xmlns:p14="http://schemas.microsoft.com/office/powerpoint/2010/main" val="269738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5C24-5B7F-4B64-98C2-3661D3EEB5A4}"/>
              </a:ext>
            </a:extLst>
          </p:cNvPr>
          <p:cNvSpPr>
            <a:spLocks noGrp="1"/>
          </p:cNvSpPr>
          <p:nvPr>
            <p:ph type="title"/>
          </p:nvPr>
        </p:nvSpPr>
        <p:spPr/>
        <p:txBody>
          <a:bodyPr/>
          <a:lstStyle/>
          <a:p>
            <a:r>
              <a:rPr lang="en-US" dirty="0"/>
              <a:t>Diseases affecting neurons</a:t>
            </a:r>
          </a:p>
        </p:txBody>
      </p:sp>
      <p:sp>
        <p:nvSpPr>
          <p:cNvPr id="3" name="Content Placeholder 2">
            <a:extLst>
              <a:ext uri="{FF2B5EF4-FFF2-40B4-BE49-F238E27FC236}">
                <a16:creationId xmlns:a16="http://schemas.microsoft.com/office/drawing/2014/main" id="{6816F88F-5CAB-49AF-98AB-94B234BFB0FB}"/>
              </a:ext>
            </a:extLst>
          </p:cNvPr>
          <p:cNvSpPr>
            <a:spLocks noGrp="1"/>
          </p:cNvSpPr>
          <p:nvPr>
            <p:ph idx="1"/>
          </p:nvPr>
        </p:nvSpPr>
        <p:spPr>
          <a:xfrm>
            <a:off x="685800" y="1676400"/>
            <a:ext cx="8077200" cy="4572000"/>
          </a:xfrm>
        </p:spPr>
        <p:txBody>
          <a:bodyPr/>
          <a:lstStyle/>
          <a:p>
            <a:r>
              <a:rPr lang="en-US" dirty="0"/>
              <a:t>Diabetes neuropathy</a:t>
            </a:r>
          </a:p>
          <a:p>
            <a:pPr lvl="1">
              <a:spcBef>
                <a:spcPts val="0"/>
              </a:spcBef>
            </a:pPr>
            <a:r>
              <a:rPr lang="en-US" dirty="0"/>
              <a:t>likely caused by years of high blood sugar</a:t>
            </a:r>
          </a:p>
          <a:p>
            <a:pPr lvl="1">
              <a:spcBef>
                <a:spcPts val="0"/>
              </a:spcBef>
            </a:pPr>
            <a:r>
              <a:rPr lang="en-US" dirty="0"/>
              <a:t>amplitude reduction of the CMAP</a:t>
            </a:r>
          </a:p>
          <a:p>
            <a:pPr lvl="1">
              <a:spcBef>
                <a:spcPts val="0"/>
              </a:spcBef>
            </a:pPr>
            <a:r>
              <a:rPr lang="en-US" dirty="0"/>
              <a:t>slowing of nerve conduction speeds</a:t>
            </a:r>
          </a:p>
          <a:p>
            <a:r>
              <a:rPr lang="en-US" dirty="0"/>
              <a:t>Multiple sclerosis</a:t>
            </a:r>
          </a:p>
          <a:p>
            <a:pPr lvl="1">
              <a:spcBef>
                <a:spcPts val="0"/>
              </a:spcBef>
            </a:pPr>
            <a:r>
              <a:rPr lang="en-US" dirty="0"/>
              <a:t>the myelin coating of large fibers degenerates</a:t>
            </a:r>
          </a:p>
          <a:p>
            <a:pPr lvl="1">
              <a:spcBef>
                <a:spcPts val="0"/>
              </a:spcBef>
            </a:pPr>
            <a:r>
              <a:rPr lang="en-US" dirty="0"/>
              <a:t>reduced nerve-conduction speed</a:t>
            </a:r>
          </a:p>
          <a:p>
            <a:pPr>
              <a:spcBef>
                <a:spcPts val="0"/>
              </a:spcBef>
            </a:pPr>
            <a:r>
              <a:rPr lang="en-US" dirty="0"/>
              <a:t>Neuropathy</a:t>
            </a:r>
          </a:p>
          <a:p>
            <a:pPr lvl="1">
              <a:spcBef>
                <a:spcPts val="0"/>
              </a:spcBef>
            </a:pPr>
            <a:r>
              <a:rPr lang="en-US" dirty="0"/>
              <a:t>From carpal-tunnel, sciatica, </a:t>
            </a:r>
            <a:r>
              <a:rPr lang="en-US" dirty="0" err="1"/>
              <a:t>lyme</a:t>
            </a:r>
            <a:r>
              <a:rPr lang="en-US" dirty="0"/>
              <a:t> disease, …</a:t>
            </a:r>
          </a:p>
          <a:p>
            <a:r>
              <a:rPr lang="en-US" dirty="0"/>
              <a:t>We could not diagnose any of these with </a:t>
            </a:r>
            <a:r>
              <a:rPr lang="en-US" dirty="0" err="1"/>
              <a:t>sEMG</a:t>
            </a:r>
            <a:r>
              <a:rPr lang="en-US" dirty="0"/>
              <a:t>. Does a NCS do better?</a:t>
            </a:r>
          </a:p>
        </p:txBody>
      </p:sp>
      <p:sp>
        <p:nvSpPr>
          <p:cNvPr id="4" name="Footer Placeholder 3">
            <a:extLst>
              <a:ext uri="{FF2B5EF4-FFF2-40B4-BE49-F238E27FC236}">
                <a16:creationId xmlns:a16="http://schemas.microsoft.com/office/drawing/2014/main" id="{C3C352EB-8FAD-4C5E-BF12-3D29743D220F}"/>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2456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5C24-5B7F-4B64-98C2-3661D3EEB5A4}"/>
              </a:ext>
            </a:extLst>
          </p:cNvPr>
          <p:cNvSpPr>
            <a:spLocks noGrp="1"/>
          </p:cNvSpPr>
          <p:nvPr>
            <p:ph type="title"/>
          </p:nvPr>
        </p:nvSpPr>
        <p:spPr/>
        <p:txBody>
          <a:bodyPr/>
          <a:lstStyle/>
          <a:p>
            <a:r>
              <a:rPr lang="en-US" dirty="0"/>
              <a:t>Nerve-conduction study</a:t>
            </a:r>
          </a:p>
        </p:txBody>
      </p:sp>
      <p:sp>
        <p:nvSpPr>
          <p:cNvPr id="3" name="Content Placeholder 2">
            <a:extLst>
              <a:ext uri="{FF2B5EF4-FFF2-40B4-BE49-F238E27FC236}">
                <a16:creationId xmlns:a16="http://schemas.microsoft.com/office/drawing/2014/main" id="{6816F88F-5CAB-49AF-98AB-94B234BFB0FB}"/>
              </a:ext>
            </a:extLst>
          </p:cNvPr>
          <p:cNvSpPr>
            <a:spLocks noGrp="1"/>
          </p:cNvSpPr>
          <p:nvPr>
            <p:ph idx="1"/>
          </p:nvPr>
        </p:nvSpPr>
        <p:spPr>
          <a:xfrm>
            <a:off x="2514600" y="1676400"/>
            <a:ext cx="6248400" cy="4191000"/>
          </a:xfrm>
        </p:spPr>
        <p:txBody>
          <a:bodyPr/>
          <a:lstStyle/>
          <a:p>
            <a:r>
              <a:rPr lang="en-US" sz="2400" dirty="0"/>
              <a:t>Where would you place the NCS driver and receiver to</a:t>
            </a:r>
          </a:p>
          <a:p>
            <a:pPr lvl="1">
              <a:spcBef>
                <a:spcPts val="0"/>
              </a:spcBef>
            </a:pPr>
            <a:r>
              <a:rPr lang="en-US" sz="1800" dirty="0"/>
              <a:t>test afferent neurons?</a:t>
            </a:r>
          </a:p>
          <a:p>
            <a:pPr lvl="1">
              <a:spcBef>
                <a:spcPts val="0"/>
              </a:spcBef>
            </a:pPr>
            <a:r>
              <a:rPr lang="en-US" sz="1800" dirty="0"/>
              <a:t>test efferent neurons?</a:t>
            </a:r>
          </a:p>
          <a:p>
            <a:endParaRPr lang="en-US" dirty="0"/>
          </a:p>
        </p:txBody>
      </p:sp>
      <p:sp>
        <p:nvSpPr>
          <p:cNvPr id="4" name="Footer Placeholder 3">
            <a:extLst>
              <a:ext uri="{FF2B5EF4-FFF2-40B4-BE49-F238E27FC236}">
                <a16:creationId xmlns:a16="http://schemas.microsoft.com/office/drawing/2014/main" id="{C3C352EB-8FAD-4C5E-BF12-3D29743D220F}"/>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3A9C77BF-1CA8-4941-A59C-8DBFB644FCBC}"/>
              </a:ext>
            </a:extLst>
          </p:cNvPr>
          <p:cNvPicPr>
            <a:picLocks noChangeAspect="1"/>
          </p:cNvPicPr>
          <p:nvPr/>
        </p:nvPicPr>
        <p:blipFill>
          <a:blip r:embed="rId3"/>
          <a:stretch>
            <a:fillRect/>
          </a:stretch>
        </p:blipFill>
        <p:spPr>
          <a:xfrm>
            <a:off x="228600" y="1447800"/>
            <a:ext cx="1651355" cy="5053452"/>
          </a:xfrm>
          <a:prstGeom prst="rect">
            <a:avLst/>
          </a:prstGeom>
        </p:spPr>
      </p:pic>
    </p:spTree>
    <p:extLst>
      <p:ext uri="{BB962C8B-B14F-4D97-AF65-F5344CB8AC3E}">
        <p14:creationId xmlns:p14="http://schemas.microsoft.com/office/powerpoint/2010/main" val="83191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B51E-90EA-4BDD-86E8-65A5C981F6BD}"/>
              </a:ext>
            </a:extLst>
          </p:cNvPr>
          <p:cNvSpPr>
            <a:spLocks noGrp="1"/>
          </p:cNvSpPr>
          <p:nvPr>
            <p:ph type="title"/>
          </p:nvPr>
        </p:nvSpPr>
        <p:spPr/>
        <p:txBody>
          <a:bodyPr/>
          <a:lstStyle/>
          <a:p>
            <a:r>
              <a:rPr lang="en-US" dirty="0"/>
              <a:t>Diagnosis problem</a:t>
            </a:r>
          </a:p>
        </p:txBody>
      </p:sp>
      <p:sp>
        <p:nvSpPr>
          <p:cNvPr id="3" name="Content Placeholder 2">
            <a:extLst>
              <a:ext uri="{FF2B5EF4-FFF2-40B4-BE49-F238E27FC236}">
                <a16:creationId xmlns:a16="http://schemas.microsoft.com/office/drawing/2014/main" id="{2931F544-F56E-4B91-9ACA-DB91ACFB0595}"/>
              </a:ext>
            </a:extLst>
          </p:cNvPr>
          <p:cNvSpPr>
            <a:spLocks noGrp="1"/>
          </p:cNvSpPr>
          <p:nvPr>
            <p:ph idx="1"/>
          </p:nvPr>
        </p:nvSpPr>
        <p:spPr>
          <a:xfrm>
            <a:off x="1879954" y="1676400"/>
            <a:ext cx="6578245" cy="4419600"/>
          </a:xfrm>
        </p:spPr>
        <p:txBody>
          <a:bodyPr/>
          <a:lstStyle/>
          <a:p>
            <a:r>
              <a:rPr lang="en-US" dirty="0"/>
              <a:t>Symptom: patient presents with numbness in right leg</a:t>
            </a:r>
          </a:p>
          <a:p>
            <a:r>
              <a:rPr lang="en-US" dirty="0"/>
              <a:t>History:</a:t>
            </a:r>
          </a:p>
          <a:p>
            <a:pPr lvl="1">
              <a:spcBef>
                <a:spcPts val="0"/>
              </a:spcBef>
            </a:pPr>
            <a:r>
              <a:rPr lang="en-US" dirty="0"/>
              <a:t>Chronic back pain, herniated disk</a:t>
            </a:r>
          </a:p>
          <a:p>
            <a:pPr lvl="1">
              <a:spcBef>
                <a:spcPts val="0"/>
              </a:spcBef>
            </a:pPr>
            <a:r>
              <a:rPr lang="en-US" dirty="0"/>
              <a:t>Ugly, slow-to-heal bug bite just before symptom onset</a:t>
            </a:r>
          </a:p>
          <a:p>
            <a:r>
              <a:rPr lang="en-US" dirty="0"/>
              <a:t>Is it sciatica or a bacterial/viral neuropathy?</a:t>
            </a:r>
          </a:p>
          <a:p>
            <a:r>
              <a:rPr lang="en-US" dirty="0"/>
              <a:t>How will you diagnose this?</a:t>
            </a:r>
          </a:p>
          <a:p>
            <a:r>
              <a:rPr lang="en-US" dirty="0"/>
              <a:t>You want a test that shows a failure</a:t>
            </a:r>
          </a:p>
        </p:txBody>
      </p:sp>
      <p:sp>
        <p:nvSpPr>
          <p:cNvPr id="4" name="Footer Placeholder 3">
            <a:extLst>
              <a:ext uri="{FF2B5EF4-FFF2-40B4-BE49-F238E27FC236}">
                <a16:creationId xmlns:a16="http://schemas.microsoft.com/office/drawing/2014/main" id="{BD48EDC2-9119-4712-9506-E5756547CE16}"/>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4">
            <a:extLst>
              <a:ext uri="{FF2B5EF4-FFF2-40B4-BE49-F238E27FC236}">
                <a16:creationId xmlns:a16="http://schemas.microsoft.com/office/drawing/2014/main" id="{67289413-636E-4C2E-819C-B5DE9D13B30C}"/>
              </a:ext>
            </a:extLst>
          </p:cNvPr>
          <p:cNvPicPr>
            <a:picLocks noChangeAspect="1"/>
          </p:cNvPicPr>
          <p:nvPr/>
        </p:nvPicPr>
        <p:blipFill>
          <a:blip r:embed="rId3"/>
          <a:stretch>
            <a:fillRect/>
          </a:stretch>
        </p:blipFill>
        <p:spPr>
          <a:xfrm>
            <a:off x="228600" y="1447800"/>
            <a:ext cx="1651355" cy="5053452"/>
          </a:xfrm>
          <a:prstGeom prst="rect">
            <a:avLst/>
          </a:prstGeom>
        </p:spPr>
      </p:pic>
      <p:sp>
        <p:nvSpPr>
          <p:cNvPr id="6" name="TextBox 5">
            <a:extLst>
              <a:ext uri="{FF2B5EF4-FFF2-40B4-BE49-F238E27FC236}">
                <a16:creationId xmlns:a16="http://schemas.microsoft.com/office/drawing/2014/main" id="{0822CBD3-4EAF-9479-2E36-092153075EFC}"/>
              </a:ext>
            </a:extLst>
          </p:cNvPr>
          <p:cNvSpPr txBox="1"/>
          <p:nvPr/>
        </p:nvSpPr>
        <p:spPr>
          <a:xfrm>
            <a:off x="6858000" y="3962400"/>
            <a:ext cx="2032355" cy="1200329"/>
          </a:xfrm>
          <a:prstGeom prst="rect">
            <a:avLst/>
          </a:prstGeom>
          <a:noFill/>
          <a:ln>
            <a:solidFill>
              <a:schemeClr val="accent2"/>
            </a:solidFill>
          </a:ln>
        </p:spPr>
        <p:txBody>
          <a:bodyPr wrap="square" rtlCol="0">
            <a:spAutoFit/>
          </a:bodyPr>
          <a:lstStyle/>
          <a:p>
            <a:r>
              <a:rPr lang="en-US" dirty="0">
                <a:solidFill>
                  <a:schemeClr val="accent2"/>
                </a:solidFill>
              </a:rPr>
              <a:t>Hint – potential quiz question </a:t>
            </a:r>
            <a:r>
              <a:rPr lang="en-US" dirty="0">
                <a:solidFill>
                  <a:schemeClr val="accent2"/>
                </a:solidFill>
                <a:sym typeface="Wingdings" panose="05000000000000000000" pitchFamily="2" charset="2"/>
              </a:rPr>
              <a:t></a:t>
            </a:r>
            <a:endParaRPr lang="en-US" dirty="0">
              <a:solidFill>
                <a:schemeClr val="accent2"/>
              </a:solidFill>
            </a:endParaRPr>
          </a:p>
        </p:txBody>
      </p:sp>
    </p:spTree>
    <p:extLst>
      <p:ext uri="{BB962C8B-B14F-4D97-AF65-F5344CB8AC3E}">
        <p14:creationId xmlns:p14="http://schemas.microsoft.com/office/powerpoint/2010/main" val="3848701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64F6-1BEF-D141-FC6F-6E8F3709091E}"/>
              </a:ext>
            </a:extLst>
          </p:cNvPr>
          <p:cNvSpPr>
            <a:spLocks noGrp="1"/>
          </p:cNvSpPr>
          <p:nvPr>
            <p:ph type="title"/>
          </p:nvPr>
        </p:nvSpPr>
        <p:spPr/>
        <p:txBody>
          <a:bodyPr/>
          <a:lstStyle/>
          <a:p>
            <a:r>
              <a:rPr lang="en-US" dirty="0"/>
              <a:t>Mini quiz</a:t>
            </a:r>
          </a:p>
        </p:txBody>
      </p:sp>
      <p:sp>
        <p:nvSpPr>
          <p:cNvPr id="3" name="Content Placeholder 2">
            <a:extLst>
              <a:ext uri="{FF2B5EF4-FFF2-40B4-BE49-F238E27FC236}">
                <a16:creationId xmlns:a16="http://schemas.microsoft.com/office/drawing/2014/main" id="{89C6B0D8-83C6-2628-45E0-1921931F6472}"/>
              </a:ext>
            </a:extLst>
          </p:cNvPr>
          <p:cNvSpPr>
            <a:spLocks noGrp="1"/>
          </p:cNvSpPr>
          <p:nvPr>
            <p:ph idx="1"/>
          </p:nvPr>
        </p:nvSpPr>
        <p:spPr/>
        <p:txBody>
          <a:bodyPr/>
          <a:lstStyle/>
          <a:p>
            <a:r>
              <a:rPr lang="en-US" dirty="0"/>
              <a:t>Work in groups as usual…</a:t>
            </a:r>
          </a:p>
          <a:p>
            <a:pPr lvl="1">
              <a:spcBef>
                <a:spcPts val="0"/>
              </a:spcBef>
            </a:pPr>
            <a:r>
              <a:rPr lang="en-US" dirty="0"/>
              <a:t>What does afferent vs. efferent mean?</a:t>
            </a:r>
          </a:p>
          <a:p>
            <a:pPr lvl="1">
              <a:spcBef>
                <a:spcPts val="0"/>
              </a:spcBef>
            </a:pPr>
            <a:r>
              <a:rPr lang="en-US" dirty="0"/>
              <a:t>What kinds of neurons do you have other than sensory and motor neurons?</a:t>
            </a:r>
          </a:p>
          <a:p>
            <a:pPr lvl="1">
              <a:spcBef>
                <a:spcPts val="0"/>
              </a:spcBef>
            </a:pPr>
            <a:r>
              <a:rPr lang="en-US" dirty="0"/>
              <a:t>What do optical illusions tell us about visual processing?</a:t>
            </a:r>
          </a:p>
          <a:p>
            <a:pPr lvl="1">
              <a:spcBef>
                <a:spcPts val="0"/>
              </a:spcBef>
            </a:pPr>
            <a:r>
              <a:rPr lang="en-US" dirty="0"/>
              <a:t>What things can a NCS do that EMG cannot?</a:t>
            </a:r>
          </a:p>
          <a:p>
            <a:pPr lvl="1">
              <a:spcBef>
                <a:spcPts val="0"/>
              </a:spcBef>
            </a:pPr>
            <a:r>
              <a:rPr lang="en-US" dirty="0"/>
              <a:t>How do interlaced muscle filters help our body function despite minor neuron damage, but make diagnosis more difficult? </a:t>
            </a:r>
          </a:p>
        </p:txBody>
      </p:sp>
      <p:sp>
        <p:nvSpPr>
          <p:cNvPr id="4" name="Footer Placeholder 3">
            <a:extLst>
              <a:ext uri="{FF2B5EF4-FFF2-40B4-BE49-F238E27FC236}">
                <a16:creationId xmlns:a16="http://schemas.microsoft.com/office/drawing/2014/main" id="{BAF17222-671C-444C-4CD3-77153C0A5330}"/>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41775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600-55B4-4E91-A4F6-906D53F0CDDC}"/>
              </a:ext>
            </a:extLst>
          </p:cNvPr>
          <p:cNvSpPr>
            <a:spLocks noGrp="1"/>
          </p:cNvSpPr>
          <p:nvPr>
            <p:ph type="title"/>
          </p:nvPr>
        </p:nvSpPr>
        <p:spPr/>
        <p:txBody>
          <a:bodyPr/>
          <a:lstStyle/>
          <a:p>
            <a:r>
              <a:rPr lang="en-US" dirty="0"/>
              <a:t>Table of contents of this unit</a:t>
            </a:r>
          </a:p>
        </p:txBody>
      </p:sp>
      <p:sp>
        <p:nvSpPr>
          <p:cNvPr id="3" name="Content Placeholder 2">
            <a:extLst>
              <a:ext uri="{FF2B5EF4-FFF2-40B4-BE49-F238E27FC236}">
                <a16:creationId xmlns:a16="http://schemas.microsoft.com/office/drawing/2014/main" id="{F1EB3E2F-27C8-4A14-93C5-978E17A9CBB3}"/>
              </a:ext>
            </a:extLst>
          </p:cNvPr>
          <p:cNvSpPr>
            <a:spLocks noGrp="1"/>
          </p:cNvSpPr>
          <p:nvPr>
            <p:ph idx="1"/>
          </p:nvPr>
        </p:nvSpPr>
        <p:spPr>
          <a:xfrm>
            <a:off x="304800" y="1524000"/>
            <a:ext cx="8305800" cy="4419600"/>
          </a:xfrm>
        </p:spPr>
        <p:txBody>
          <a:bodyPr/>
          <a:lstStyle/>
          <a:p>
            <a:r>
              <a:rPr lang="en-US" dirty="0"/>
              <a:t>Our senses (we don’t understand them)</a:t>
            </a:r>
          </a:p>
          <a:p>
            <a:r>
              <a:rPr lang="en-US" dirty="0"/>
              <a:t>Motor nerves, EMG &amp; NCS</a:t>
            </a:r>
          </a:p>
          <a:p>
            <a:r>
              <a:rPr lang="en-US" dirty="0"/>
              <a:t>Prosthetics</a:t>
            </a:r>
          </a:p>
          <a:p>
            <a:r>
              <a:rPr lang="en-US" dirty="0">
                <a:sym typeface="Symbol" panose="05050102010706020507" pitchFamily="18" charset="2"/>
              </a:rPr>
              <a:t>Pain</a:t>
            </a:r>
          </a:p>
          <a:p>
            <a:r>
              <a:rPr lang="en-US" dirty="0">
                <a:sym typeface="Symbol" panose="05050102010706020507" pitchFamily="18" charset="2"/>
              </a:rPr>
              <a:t>Electroceuticals</a:t>
            </a:r>
          </a:p>
          <a:p>
            <a:endParaRPr lang="en-US" dirty="0"/>
          </a:p>
        </p:txBody>
      </p:sp>
      <p:sp>
        <p:nvSpPr>
          <p:cNvPr id="4" name="Footer Placeholder 3">
            <a:extLst>
              <a:ext uri="{FF2B5EF4-FFF2-40B4-BE49-F238E27FC236}">
                <a16:creationId xmlns:a16="http://schemas.microsoft.com/office/drawing/2014/main" id="{AAF00BCF-F083-4B38-8065-AACE15303982}"/>
              </a:ext>
            </a:extLst>
          </p:cNvPr>
          <p:cNvSpPr>
            <a:spLocks noGrp="1"/>
          </p:cNvSpPr>
          <p:nvPr>
            <p:ph type="ftr" sz="quarter" idx="11"/>
          </p:nvPr>
        </p:nvSpPr>
        <p:spPr/>
        <p:txBody>
          <a:bodyPr/>
          <a:lstStyle/>
          <a:p>
            <a:pPr>
              <a:defRPr/>
            </a:pPr>
            <a:r>
              <a:rPr lang="en-US"/>
              <a:t>EE 123 -- Bioelectricity</a:t>
            </a:r>
            <a:endParaRPr lang="en-US" dirty="0"/>
          </a:p>
        </p:txBody>
      </p:sp>
      <p:sp>
        <p:nvSpPr>
          <p:cNvPr id="5" name="Rectangle 4">
            <a:extLst>
              <a:ext uri="{FF2B5EF4-FFF2-40B4-BE49-F238E27FC236}">
                <a16:creationId xmlns:a16="http://schemas.microsoft.com/office/drawing/2014/main" id="{DB079BD5-122B-4652-8BDF-0F7225F1F286}"/>
              </a:ext>
            </a:extLst>
          </p:cNvPr>
          <p:cNvSpPr/>
          <p:nvPr/>
        </p:nvSpPr>
        <p:spPr>
          <a:xfrm>
            <a:off x="304800" y="2514600"/>
            <a:ext cx="2362200" cy="5334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1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F508-D57E-4DB1-9C3B-1DF5FEFEBBD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0BD74D7-6991-436E-BCC7-4C3B10E0C5DF}"/>
              </a:ext>
            </a:extLst>
          </p:cNvPr>
          <p:cNvSpPr>
            <a:spLocks noGrp="1"/>
          </p:cNvSpPr>
          <p:nvPr>
            <p:ph idx="1"/>
          </p:nvPr>
        </p:nvSpPr>
        <p:spPr/>
        <p:txBody>
          <a:bodyPr/>
          <a:lstStyle/>
          <a:p>
            <a:r>
              <a:rPr lang="en-US" dirty="0"/>
              <a:t>1.7M people with limb amputation in US in 2005</a:t>
            </a:r>
            <a:r>
              <a:rPr lang="en-US" baseline="30000" dirty="0"/>
              <a:t>1</a:t>
            </a:r>
            <a:endParaRPr lang="en-US" dirty="0"/>
          </a:p>
          <a:p>
            <a:r>
              <a:rPr lang="en-US" dirty="0"/>
              <a:t>Causes: war, infection, electric shock, …</a:t>
            </a:r>
          </a:p>
        </p:txBody>
      </p:sp>
      <p:sp>
        <p:nvSpPr>
          <p:cNvPr id="4" name="Footer Placeholder 3">
            <a:extLst>
              <a:ext uri="{FF2B5EF4-FFF2-40B4-BE49-F238E27FC236}">
                <a16:creationId xmlns:a16="http://schemas.microsoft.com/office/drawing/2014/main" id="{8993C625-4A2D-4B67-BD3B-117E8AF6D39B}"/>
              </a:ext>
            </a:extLst>
          </p:cNvPr>
          <p:cNvSpPr>
            <a:spLocks noGrp="1"/>
          </p:cNvSpPr>
          <p:nvPr>
            <p:ph type="ftr" sz="quarter" idx="11"/>
          </p:nvPr>
        </p:nvSpPr>
        <p:spPr/>
        <p:txBody>
          <a:bodyPr/>
          <a:lstStyle/>
          <a:p>
            <a:pPr>
              <a:defRPr/>
            </a:pPr>
            <a:r>
              <a:rPr lang="en-US" dirty="0"/>
              <a:t>EE 123 -- Bioelectricity</a:t>
            </a:r>
          </a:p>
        </p:txBody>
      </p:sp>
      <p:sp>
        <p:nvSpPr>
          <p:cNvPr id="5" name="TextBox 4">
            <a:extLst>
              <a:ext uri="{FF2B5EF4-FFF2-40B4-BE49-F238E27FC236}">
                <a16:creationId xmlns:a16="http://schemas.microsoft.com/office/drawing/2014/main" id="{37E683CA-58D1-4335-933B-962A8ECCC58D}"/>
              </a:ext>
            </a:extLst>
          </p:cNvPr>
          <p:cNvSpPr txBox="1"/>
          <p:nvPr/>
        </p:nvSpPr>
        <p:spPr>
          <a:xfrm>
            <a:off x="228600" y="5334000"/>
            <a:ext cx="6705600" cy="369332"/>
          </a:xfrm>
          <a:prstGeom prst="rect">
            <a:avLst/>
          </a:prstGeom>
          <a:noFill/>
        </p:spPr>
        <p:txBody>
          <a:bodyPr wrap="square" rtlCol="0">
            <a:spAutoFit/>
          </a:bodyPr>
          <a:lstStyle/>
          <a:p>
            <a:r>
              <a:rPr lang="en-US" sz="1800" baseline="30000" dirty="0"/>
              <a:t>1</a:t>
            </a:r>
            <a:r>
              <a:rPr lang="en-US" sz="1800" dirty="0"/>
              <a:t>Targeted Muscle Reinnervation and Advanced Prosthetic Arms, 2015</a:t>
            </a:r>
          </a:p>
        </p:txBody>
      </p:sp>
    </p:spTree>
    <p:extLst>
      <p:ext uri="{BB962C8B-B14F-4D97-AF65-F5344CB8AC3E}">
        <p14:creationId xmlns:p14="http://schemas.microsoft.com/office/powerpoint/2010/main" val="428563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Deaths/year in U.S.</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sz="3200" dirty="0"/>
              <a:t>2.8M deaths/year total (.9 / 100 people)</a:t>
            </a:r>
          </a:p>
          <a:p>
            <a:pPr lvl="1">
              <a:spcBef>
                <a:spcPts val="0"/>
              </a:spcBef>
            </a:pPr>
            <a:r>
              <a:rPr lang="en-US" dirty="0"/>
              <a:t>Heart disease = 650K</a:t>
            </a:r>
          </a:p>
          <a:p>
            <a:pPr lvl="1">
              <a:spcBef>
                <a:spcPts val="0"/>
              </a:spcBef>
            </a:pPr>
            <a:r>
              <a:rPr lang="en-US" dirty="0"/>
              <a:t>Cancer = 600K</a:t>
            </a:r>
          </a:p>
          <a:p>
            <a:pPr lvl="1">
              <a:spcBef>
                <a:spcPts val="0"/>
              </a:spcBef>
            </a:pPr>
            <a:r>
              <a:rPr lang="en-US" dirty="0"/>
              <a:t>Coronavirus = 470K (700K / 1.5 years at 10/2021) </a:t>
            </a:r>
          </a:p>
          <a:p>
            <a:pPr lvl="1">
              <a:spcBef>
                <a:spcPts val="0"/>
              </a:spcBef>
            </a:pPr>
            <a:r>
              <a:rPr lang="en-US" dirty="0"/>
              <a:t>Accidents = 170K</a:t>
            </a:r>
          </a:p>
          <a:p>
            <a:pPr lvl="1">
              <a:spcBef>
                <a:spcPts val="0"/>
              </a:spcBef>
            </a:pPr>
            <a:r>
              <a:rPr lang="en-US" dirty="0"/>
              <a:t>Chronic lower respiratory diseases: 160K</a:t>
            </a:r>
          </a:p>
          <a:p>
            <a:pPr lvl="1">
              <a:spcBef>
                <a:spcPts val="0"/>
              </a:spcBef>
            </a:pPr>
            <a:r>
              <a:rPr lang="en-US" dirty="0"/>
              <a:t>Stroke = 150K</a:t>
            </a:r>
          </a:p>
          <a:p>
            <a:pPr lvl="1">
              <a:spcBef>
                <a:spcPts val="0"/>
              </a:spcBef>
            </a:pPr>
            <a:r>
              <a:rPr lang="en-US" dirty="0"/>
              <a:t>Alzheimer’s = 120K</a:t>
            </a:r>
          </a:p>
          <a:p>
            <a:pPr lvl="1">
              <a:spcBef>
                <a:spcPts val="0"/>
              </a:spcBef>
            </a:pPr>
            <a:r>
              <a:rPr lang="en-US" dirty="0"/>
              <a:t>Diabetes = 80K</a:t>
            </a:r>
          </a:p>
          <a:p>
            <a:pPr lvl="1">
              <a:spcBef>
                <a:spcPts val="0"/>
              </a:spcBef>
            </a:pPr>
            <a:endParaRPr lang="en-US" sz="4000" dirty="0"/>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
        <p:nvSpPr>
          <p:cNvPr id="5" name="TextBox 4">
            <a:extLst>
              <a:ext uri="{FF2B5EF4-FFF2-40B4-BE49-F238E27FC236}">
                <a16:creationId xmlns:a16="http://schemas.microsoft.com/office/drawing/2014/main" id="{98D9A938-802B-4B32-BF3B-5026EFEAE0A6}"/>
              </a:ext>
            </a:extLst>
          </p:cNvPr>
          <p:cNvSpPr txBox="1"/>
          <p:nvPr/>
        </p:nvSpPr>
        <p:spPr>
          <a:xfrm>
            <a:off x="304800" y="6096000"/>
            <a:ext cx="7162800" cy="369332"/>
          </a:xfrm>
          <a:prstGeom prst="rect">
            <a:avLst/>
          </a:prstGeom>
          <a:noFill/>
        </p:spPr>
        <p:txBody>
          <a:bodyPr wrap="square" rtlCol="0">
            <a:spAutoFit/>
          </a:bodyPr>
          <a:lstStyle/>
          <a:p>
            <a:r>
              <a:rPr lang="en-US" sz="1800" dirty="0"/>
              <a:t>(from </a:t>
            </a:r>
            <a:r>
              <a:rPr lang="en-US" sz="1800" dirty="0">
                <a:hlinkClick r:id="rId3"/>
              </a:rPr>
              <a:t>https://www.cdc.gov/nchs/products/databriefs/db328.htm</a:t>
            </a:r>
            <a:r>
              <a:rPr lang="en-US" sz="1800" dirty="0"/>
              <a:t>, 2018)</a:t>
            </a:r>
          </a:p>
        </p:txBody>
      </p:sp>
    </p:spTree>
    <p:extLst>
      <p:ext uri="{BB962C8B-B14F-4D97-AF65-F5344CB8AC3E}">
        <p14:creationId xmlns:p14="http://schemas.microsoft.com/office/powerpoint/2010/main" val="379783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EC11-01A9-4B0B-BCC7-076415616E0D}"/>
              </a:ext>
            </a:extLst>
          </p:cNvPr>
          <p:cNvSpPr>
            <a:spLocks noGrp="1"/>
          </p:cNvSpPr>
          <p:nvPr>
            <p:ph type="title"/>
          </p:nvPr>
        </p:nvSpPr>
        <p:spPr/>
        <p:txBody>
          <a:bodyPr/>
          <a:lstStyle/>
          <a:p>
            <a:r>
              <a:rPr lang="en-US" dirty="0"/>
              <a:t>Different types of prostheses</a:t>
            </a:r>
          </a:p>
        </p:txBody>
      </p:sp>
      <p:sp>
        <p:nvSpPr>
          <p:cNvPr id="3" name="Content Placeholder 2">
            <a:extLst>
              <a:ext uri="{FF2B5EF4-FFF2-40B4-BE49-F238E27FC236}">
                <a16:creationId xmlns:a16="http://schemas.microsoft.com/office/drawing/2014/main" id="{1A55BC2D-9781-4E71-A6E5-44B57061EA5F}"/>
              </a:ext>
            </a:extLst>
          </p:cNvPr>
          <p:cNvSpPr>
            <a:spLocks noGrp="1"/>
          </p:cNvSpPr>
          <p:nvPr>
            <p:ph idx="1"/>
          </p:nvPr>
        </p:nvSpPr>
        <p:spPr>
          <a:xfrm>
            <a:off x="5936569" y="4429124"/>
            <a:ext cx="2978831" cy="1600200"/>
          </a:xfrm>
        </p:spPr>
        <p:txBody>
          <a:bodyPr/>
          <a:lstStyle/>
          <a:p>
            <a:r>
              <a:rPr lang="en-US" dirty="0"/>
              <a:t>How do you control the movable parts?</a:t>
            </a:r>
          </a:p>
        </p:txBody>
      </p:sp>
      <p:sp>
        <p:nvSpPr>
          <p:cNvPr id="4" name="Footer Placeholder 3">
            <a:extLst>
              <a:ext uri="{FF2B5EF4-FFF2-40B4-BE49-F238E27FC236}">
                <a16:creationId xmlns:a16="http://schemas.microsoft.com/office/drawing/2014/main" id="{12682175-BD9C-46EF-8B78-E32ABC139408}"/>
              </a:ext>
            </a:extLst>
          </p:cNvPr>
          <p:cNvSpPr>
            <a:spLocks noGrp="1"/>
          </p:cNvSpPr>
          <p:nvPr>
            <p:ph type="ftr" sz="quarter" idx="11"/>
          </p:nvPr>
        </p:nvSpPr>
        <p:spPr/>
        <p:txBody>
          <a:bodyPr/>
          <a:lstStyle/>
          <a:p>
            <a:pPr>
              <a:defRPr/>
            </a:pPr>
            <a:r>
              <a:rPr lang="en-US"/>
              <a:t>EE 123 -- Bioelectricity</a:t>
            </a:r>
            <a:endParaRPr lang="en-US" dirty="0"/>
          </a:p>
        </p:txBody>
      </p:sp>
      <p:pic>
        <p:nvPicPr>
          <p:cNvPr id="8" name="Picture 7">
            <a:extLst>
              <a:ext uri="{FF2B5EF4-FFF2-40B4-BE49-F238E27FC236}">
                <a16:creationId xmlns:a16="http://schemas.microsoft.com/office/drawing/2014/main" id="{D033E26B-D896-4149-A53F-5E81E836A275}"/>
              </a:ext>
            </a:extLst>
          </p:cNvPr>
          <p:cNvPicPr>
            <a:picLocks noChangeAspect="1"/>
          </p:cNvPicPr>
          <p:nvPr/>
        </p:nvPicPr>
        <p:blipFill>
          <a:blip r:embed="rId3"/>
          <a:stretch>
            <a:fillRect/>
          </a:stretch>
        </p:blipFill>
        <p:spPr>
          <a:xfrm>
            <a:off x="3283857" y="2057399"/>
            <a:ext cx="2978830" cy="3171825"/>
          </a:xfrm>
          <a:prstGeom prst="rect">
            <a:avLst/>
          </a:prstGeom>
        </p:spPr>
      </p:pic>
      <p:pic>
        <p:nvPicPr>
          <p:cNvPr id="7" name="Picture 6" descr="A person jumping in the air&#10;&#10;Description automatically generated">
            <a:extLst>
              <a:ext uri="{FF2B5EF4-FFF2-40B4-BE49-F238E27FC236}">
                <a16:creationId xmlns:a16="http://schemas.microsoft.com/office/drawing/2014/main" id="{89828E21-4B48-4FEA-89A5-6AD4D1885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86" y="1364129"/>
            <a:ext cx="2895600" cy="4655671"/>
          </a:xfrm>
          <a:prstGeom prst="rect">
            <a:avLst/>
          </a:prstGeom>
        </p:spPr>
      </p:pic>
      <p:sp>
        <p:nvSpPr>
          <p:cNvPr id="9" name="TextBox 8">
            <a:extLst>
              <a:ext uri="{FF2B5EF4-FFF2-40B4-BE49-F238E27FC236}">
                <a16:creationId xmlns:a16="http://schemas.microsoft.com/office/drawing/2014/main" id="{404565CF-EAD2-444C-893F-3679B91BF9D9}"/>
              </a:ext>
            </a:extLst>
          </p:cNvPr>
          <p:cNvSpPr txBox="1"/>
          <p:nvPr/>
        </p:nvSpPr>
        <p:spPr>
          <a:xfrm>
            <a:off x="228600" y="5950803"/>
            <a:ext cx="2514600" cy="461665"/>
          </a:xfrm>
          <a:prstGeom prst="rect">
            <a:avLst/>
          </a:prstGeom>
          <a:noFill/>
        </p:spPr>
        <p:txBody>
          <a:bodyPr wrap="square" rtlCol="0">
            <a:spAutoFit/>
          </a:bodyPr>
          <a:lstStyle/>
          <a:p>
            <a:r>
              <a:rPr lang="en-US" dirty="0"/>
              <a:t>Oscar Pistorius</a:t>
            </a:r>
          </a:p>
        </p:txBody>
      </p:sp>
      <p:sp>
        <p:nvSpPr>
          <p:cNvPr id="5" name="TextBox 4">
            <a:extLst>
              <a:ext uri="{FF2B5EF4-FFF2-40B4-BE49-F238E27FC236}">
                <a16:creationId xmlns:a16="http://schemas.microsoft.com/office/drawing/2014/main" id="{AA58225D-2E92-49F4-8611-4D16AE75D597}"/>
              </a:ext>
            </a:extLst>
          </p:cNvPr>
          <p:cNvSpPr txBox="1"/>
          <p:nvPr/>
        </p:nvSpPr>
        <p:spPr>
          <a:xfrm>
            <a:off x="152400" y="6400800"/>
            <a:ext cx="2133600" cy="369332"/>
          </a:xfrm>
          <a:prstGeom prst="rect">
            <a:avLst/>
          </a:prstGeom>
          <a:noFill/>
        </p:spPr>
        <p:txBody>
          <a:bodyPr wrap="square" rtlCol="0">
            <a:spAutoFit/>
          </a:bodyPr>
          <a:lstStyle/>
          <a:p>
            <a:r>
              <a:rPr lang="en-US" sz="1800" dirty="0"/>
              <a:t>Images: Wikipedia</a:t>
            </a:r>
          </a:p>
        </p:txBody>
      </p:sp>
    </p:spTree>
    <p:extLst>
      <p:ext uri="{BB962C8B-B14F-4D97-AF65-F5344CB8AC3E}">
        <p14:creationId xmlns:p14="http://schemas.microsoft.com/office/powerpoint/2010/main" val="821923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4B22B-12DE-4550-B009-6CD92E4B36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B2EB37-54BF-44E9-B197-8E3D6F7BAE00}"/>
              </a:ext>
            </a:extLst>
          </p:cNvPr>
          <p:cNvSpPr>
            <a:spLocks noGrp="1"/>
          </p:cNvSpPr>
          <p:nvPr>
            <p:ph idx="1"/>
          </p:nvPr>
        </p:nvSpPr>
        <p:spPr>
          <a:xfrm>
            <a:off x="4267200" y="1905000"/>
            <a:ext cx="4495800" cy="4495800"/>
          </a:xfrm>
        </p:spPr>
        <p:txBody>
          <a:bodyPr/>
          <a:lstStyle/>
          <a:p>
            <a:r>
              <a:rPr lang="en-US" dirty="0"/>
              <a:t>Really simple option – lots of switches somewhere</a:t>
            </a:r>
          </a:p>
          <a:p>
            <a:pPr lvl="1">
              <a:spcBef>
                <a:spcPts val="0"/>
              </a:spcBef>
            </a:pPr>
            <a:r>
              <a:rPr lang="en-US" dirty="0"/>
              <a:t>Push one button to flex elbow, another to extend, another to rotate wrist, …</a:t>
            </a:r>
          </a:p>
          <a:p>
            <a:r>
              <a:rPr lang="en-US" dirty="0"/>
              <a:t>Any obvious problems?</a:t>
            </a:r>
          </a:p>
          <a:p>
            <a:pPr lvl="1">
              <a:spcBef>
                <a:spcPts val="0"/>
              </a:spcBef>
            </a:pPr>
            <a:r>
              <a:rPr lang="en-US" dirty="0"/>
              <a:t>if you need your right hand to control your left arm, you still effectively have only one arm </a:t>
            </a:r>
            <a:r>
              <a:rPr lang="en-US"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125D8B7A-36C7-4DEF-8B82-6BA61E32B05D}"/>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a:extLst>
              <a:ext uri="{FF2B5EF4-FFF2-40B4-BE49-F238E27FC236}">
                <a16:creationId xmlns:a16="http://schemas.microsoft.com/office/drawing/2014/main" id="{54C5E94D-62D8-48A7-991B-56C438BCB402}"/>
              </a:ext>
            </a:extLst>
          </p:cNvPr>
          <p:cNvPicPr>
            <a:picLocks noChangeAspect="1"/>
          </p:cNvPicPr>
          <p:nvPr/>
        </p:nvPicPr>
        <p:blipFill>
          <a:blip r:embed="rId2"/>
          <a:stretch>
            <a:fillRect/>
          </a:stretch>
        </p:blipFill>
        <p:spPr>
          <a:xfrm>
            <a:off x="914400" y="2009775"/>
            <a:ext cx="2978830" cy="3171825"/>
          </a:xfrm>
          <a:prstGeom prst="rect">
            <a:avLst/>
          </a:prstGeom>
        </p:spPr>
      </p:pic>
      <p:sp>
        <p:nvSpPr>
          <p:cNvPr id="5" name="TextBox 4">
            <a:extLst>
              <a:ext uri="{FF2B5EF4-FFF2-40B4-BE49-F238E27FC236}">
                <a16:creationId xmlns:a16="http://schemas.microsoft.com/office/drawing/2014/main" id="{F11EC8A2-3C34-4DEF-BF26-969C6156CE7C}"/>
              </a:ext>
            </a:extLst>
          </p:cNvPr>
          <p:cNvSpPr txBox="1"/>
          <p:nvPr/>
        </p:nvSpPr>
        <p:spPr>
          <a:xfrm>
            <a:off x="152400" y="6400800"/>
            <a:ext cx="2133600" cy="369332"/>
          </a:xfrm>
          <a:prstGeom prst="rect">
            <a:avLst/>
          </a:prstGeom>
          <a:noFill/>
        </p:spPr>
        <p:txBody>
          <a:bodyPr wrap="square" rtlCol="0">
            <a:spAutoFit/>
          </a:bodyPr>
          <a:lstStyle/>
          <a:p>
            <a:r>
              <a:rPr lang="en-US" sz="1800" dirty="0"/>
              <a:t>Images: Wikipedia</a:t>
            </a:r>
          </a:p>
        </p:txBody>
      </p:sp>
    </p:spTree>
    <p:extLst>
      <p:ext uri="{BB962C8B-B14F-4D97-AF65-F5344CB8AC3E}">
        <p14:creationId xmlns:p14="http://schemas.microsoft.com/office/powerpoint/2010/main" val="15582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F3A9-E9F9-4810-9106-161749CFD425}"/>
              </a:ext>
            </a:extLst>
          </p:cNvPr>
          <p:cNvSpPr>
            <a:spLocks noGrp="1"/>
          </p:cNvSpPr>
          <p:nvPr>
            <p:ph type="title"/>
          </p:nvPr>
        </p:nvSpPr>
        <p:spPr/>
        <p:txBody>
          <a:bodyPr/>
          <a:lstStyle/>
          <a:p>
            <a:r>
              <a:rPr lang="en-US" dirty="0"/>
              <a:t>Myoelectric prosthesis</a:t>
            </a:r>
          </a:p>
        </p:txBody>
      </p:sp>
      <p:sp>
        <p:nvSpPr>
          <p:cNvPr id="3" name="Content Placeholder 2">
            <a:extLst>
              <a:ext uri="{FF2B5EF4-FFF2-40B4-BE49-F238E27FC236}">
                <a16:creationId xmlns:a16="http://schemas.microsoft.com/office/drawing/2014/main" id="{ADF05233-88C5-46F3-9159-F5A8B877F7AB}"/>
              </a:ext>
            </a:extLst>
          </p:cNvPr>
          <p:cNvSpPr>
            <a:spLocks noGrp="1"/>
          </p:cNvSpPr>
          <p:nvPr>
            <p:ph idx="1"/>
          </p:nvPr>
        </p:nvSpPr>
        <p:spPr>
          <a:xfrm>
            <a:off x="3207430" y="1066800"/>
            <a:ext cx="5784170" cy="5105400"/>
          </a:xfrm>
        </p:spPr>
        <p:txBody>
          <a:bodyPr/>
          <a:lstStyle/>
          <a:p>
            <a:r>
              <a:rPr lang="en-US" dirty="0"/>
              <a:t>Assume you’ve lost your limb </a:t>
            </a:r>
            <a:r>
              <a:rPr lang="en-US" i="1" dirty="0"/>
              <a:t>after</a:t>
            </a:r>
            <a:r>
              <a:rPr lang="en-US" dirty="0"/>
              <a:t> learning how to use it</a:t>
            </a:r>
          </a:p>
          <a:p>
            <a:pPr lvl="1">
              <a:spcBef>
                <a:spcPts val="0"/>
              </a:spcBef>
            </a:pPr>
            <a:r>
              <a:rPr lang="en-US" dirty="0"/>
              <a:t>Not a birth defect</a:t>
            </a:r>
          </a:p>
          <a:p>
            <a:pPr lvl="1">
              <a:spcBef>
                <a:spcPts val="0"/>
              </a:spcBef>
            </a:pPr>
            <a:r>
              <a:rPr lang="en-US" dirty="0"/>
              <a:t>Your brain knows how to send APs to your muscles</a:t>
            </a:r>
          </a:p>
          <a:p>
            <a:r>
              <a:rPr lang="en-US" dirty="0"/>
              <a:t>After limb loss</a:t>
            </a:r>
          </a:p>
          <a:p>
            <a:pPr lvl="1"/>
            <a:r>
              <a:rPr lang="en-US" dirty="0"/>
              <a:t>Biceps no longer connected to elbow; your brain </a:t>
            </a:r>
            <a:r>
              <a:rPr lang="en-US" i="1" dirty="0"/>
              <a:t>still</a:t>
            </a:r>
            <a:r>
              <a:rPr lang="en-US" dirty="0"/>
              <a:t> sending APs to biceps</a:t>
            </a:r>
          </a:p>
          <a:p>
            <a:pPr lvl="1">
              <a:spcBef>
                <a:spcPts val="0"/>
              </a:spcBef>
            </a:pPr>
            <a:r>
              <a:rPr lang="en-US" dirty="0"/>
              <a:t>Can we intercept the APs (with </a:t>
            </a:r>
            <a:r>
              <a:rPr lang="en-US" dirty="0" err="1"/>
              <a:t>sEMG</a:t>
            </a:r>
            <a:r>
              <a:rPr lang="en-US" dirty="0"/>
              <a:t>) and use them to drive motors instead?</a:t>
            </a:r>
          </a:p>
          <a:p>
            <a:pPr lvl="1">
              <a:spcBef>
                <a:spcPts val="0"/>
              </a:spcBef>
            </a:pPr>
            <a:r>
              <a:rPr lang="en-US" dirty="0"/>
              <a:t>Holy grail – prosthesis becomes a seamless extension of your brain!</a:t>
            </a:r>
          </a:p>
          <a:p>
            <a:endParaRPr lang="en-US" dirty="0"/>
          </a:p>
        </p:txBody>
      </p:sp>
      <p:sp>
        <p:nvSpPr>
          <p:cNvPr id="4" name="Footer Placeholder 3">
            <a:extLst>
              <a:ext uri="{FF2B5EF4-FFF2-40B4-BE49-F238E27FC236}">
                <a16:creationId xmlns:a16="http://schemas.microsoft.com/office/drawing/2014/main" id="{4E88B8DA-5126-4099-AF9A-17F93C1893AB}"/>
              </a:ext>
            </a:extLst>
          </p:cNvPr>
          <p:cNvSpPr>
            <a:spLocks noGrp="1"/>
          </p:cNvSpPr>
          <p:nvPr>
            <p:ph type="ftr" sz="quarter" idx="11"/>
          </p:nvPr>
        </p:nvSpPr>
        <p:spPr/>
        <p:txBody>
          <a:bodyPr/>
          <a:lstStyle/>
          <a:p>
            <a:pPr>
              <a:defRPr/>
            </a:pPr>
            <a:r>
              <a:rPr lang="en-US"/>
              <a:t>EE 123 -- Bioelectricity</a:t>
            </a:r>
            <a:endParaRPr lang="en-US" dirty="0"/>
          </a:p>
        </p:txBody>
      </p:sp>
      <p:pic>
        <p:nvPicPr>
          <p:cNvPr id="1026" name="Picture 2" descr="Muscle Biceps - Free image on Pixabay">
            <a:extLst>
              <a:ext uri="{FF2B5EF4-FFF2-40B4-BE49-F238E27FC236}">
                <a16:creationId xmlns:a16="http://schemas.microsoft.com/office/drawing/2014/main" id="{157962C0-6B5A-4C18-8623-11F8E4F5A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990599" y="2905626"/>
            <a:ext cx="1943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CB5B99-2AFD-4398-BE7C-12FF9C6EA46F}"/>
              </a:ext>
            </a:extLst>
          </p:cNvPr>
          <p:cNvPicPr>
            <a:picLocks noChangeAspect="1"/>
          </p:cNvPicPr>
          <p:nvPr/>
        </p:nvPicPr>
        <p:blipFill>
          <a:blip r:embed="rId4"/>
          <a:stretch>
            <a:fillRect/>
          </a:stretch>
        </p:blipFill>
        <p:spPr>
          <a:xfrm>
            <a:off x="113286" y="3148513"/>
            <a:ext cx="2978830" cy="3171825"/>
          </a:xfrm>
          <a:prstGeom prst="rect">
            <a:avLst/>
          </a:prstGeom>
        </p:spPr>
      </p:pic>
      <p:cxnSp>
        <p:nvCxnSpPr>
          <p:cNvPr id="9" name="Straight Arrow Connector 8">
            <a:extLst>
              <a:ext uri="{FF2B5EF4-FFF2-40B4-BE49-F238E27FC236}">
                <a16:creationId xmlns:a16="http://schemas.microsoft.com/office/drawing/2014/main" id="{6C147864-F185-4873-90DE-E7DC500D3712}"/>
              </a:ext>
            </a:extLst>
          </p:cNvPr>
          <p:cNvCxnSpPr>
            <a:cxnSpLocks/>
          </p:cNvCxnSpPr>
          <p:nvPr/>
        </p:nvCxnSpPr>
        <p:spPr>
          <a:xfrm>
            <a:off x="989585" y="2894752"/>
            <a:ext cx="1376130" cy="1128056"/>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B505C7B-A4B7-48FE-92C4-4538F89CFDFB}"/>
              </a:ext>
            </a:extLst>
          </p:cNvPr>
          <p:cNvSpPr txBox="1"/>
          <p:nvPr/>
        </p:nvSpPr>
        <p:spPr>
          <a:xfrm>
            <a:off x="239852" y="2138922"/>
            <a:ext cx="1376130" cy="830997"/>
          </a:xfrm>
          <a:prstGeom prst="rect">
            <a:avLst/>
          </a:prstGeom>
          <a:noFill/>
        </p:spPr>
        <p:txBody>
          <a:bodyPr wrap="square" rtlCol="0">
            <a:spAutoFit/>
          </a:bodyPr>
          <a:lstStyle/>
          <a:p>
            <a:r>
              <a:rPr lang="en-US" dirty="0"/>
              <a:t>biceps is still there</a:t>
            </a:r>
          </a:p>
        </p:txBody>
      </p:sp>
      <p:sp>
        <p:nvSpPr>
          <p:cNvPr id="12" name="TextBox 11">
            <a:extLst>
              <a:ext uri="{FF2B5EF4-FFF2-40B4-BE49-F238E27FC236}">
                <a16:creationId xmlns:a16="http://schemas.microsoft.com/office/drawing/2014/main" id="{FAF2AF8E-8CBB-442E-A6D2-816EF8857766}"/>
              </a:ext>
            </a:extLst>
          </p:cNvPr>
          <p:cNvSpPr txBox="1"/>
          <p:nvPr/>
        </p:nvSpPr>
        <p:spPr>
          <a:xfrm>
            <a:off x="152400" y="6400800"/>
            <a:ext cx="2133600" cy="369332"/>
          </a:xfrm>
          <a:prstGeom prst="rect">
            <a:avLst/>
          </a:prstGeom>
          <a:noFill/>
        </p:spPr>
        <p:txBody>
          <a:bodyPr wrap="square" rtlCol="0">
            <a:spAutoFit/>
          </a:bodyPr>
          <a:lstStyle/>
          <a:p>
            <a:r>
              <a:rPr lang="en-US" sz="1800" dirty="0"/>
              <a:t>Images: Wikipedia</a:t>
            </a:r>
          </a:p>
        </p:txBody>
      </p:sp>
      <p:cxnSp>
        <p:nvCxnSpPr>
          <p:cNvPr id="10" name="Straight Connector 9">
            <a:extLst>
              <a:ext uri="{FF2B5EF4-FFF2-40B4-BE49-F238E27FC236}">
                <a16:creationId xmlns:a16="http://schemas.microsoft.com/office/drawing/2014/main" id="{F7AEC934-B12F-5E96-3930-8413A6AE5A26}"/>
              </a:ext>
            </a:extLst>
          </p:cNvPr>
          <p:cNvCxnSpPr>
            <a:cxnSpLocks/>
          </p:cNvCxnSpPr>
          <p:nvPr/>
        </p:nvCxnSpPr>
        <p:spPr>
          <a:xfrm>
            <a:off x="1893689" y="3810000"/>
            <a:ext cx="1154311" cy="488995"/>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1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F3A9-E9F9-4810-9106-161749CFD425}"/>
              </a:ext>
            </a:extLst>
          </p:cNvPr>
          <p:cNvSpPr>
            <a:spLocks noGrp="1"/>
          </p:cNvSpPr>
          <p:nvPr>
            <p:ph type="title"/>
          </p:nvPr>
        </p:nvSpPr>
        <p:spPr/>
        <p:txBody>
          <a:bodyPr/>
          <a:lstStyle/>
          <a:p>
            <a:r>
              <a:rPr lang="en-US" dirty="0"/>
              <a:t>Myoelectric prosthesis</a:t>
            </a:r>
          </a:p>
        </p:txBody>
      </p:sp>
      <p:sp>
        <p:nvSpPr>
          <p:cNvPr id="3" name="Content Placeholder 2">
            <a:extLst>
              <a:ext uri="{FF2B5EF4-FFF2-40B4-BE49-F238E27FC236}">
                <a16:creationId xmlns:a16="http://schemas.microsoft.com/office/drawing/2014/main" id="{ADF05233-88C5-46F3-9159-F5A8B877F7AB}"/>
              </a:ext>
            </a:extLst>
          </p:cNvPr>
          <p:cNvSpPr>
            <a:spLocks noGrp="1"/>
          </p:cNvSpPr>
          <p:nvPr>
            <p:ph idx="1"/>
          </p:nvPr>
        </p:nvSpPr>
        <p:spPr>
          <a:xfrm>
            <a:off x="3207430" y="1524000"/>
            <a:ext cx="5784170" cy="4419600"/>
          </a:xfrm>
        </p:spPr>
        <p:txBody>
          <a:bodyPr/>
          <a:lstStyle/>
          <a:p>
            <a:r>
              <a:rPr lang="en-US" dirty="0"/>
              <a:t>Takes </a:t>
            </a:r>
            <a:r>
              <a:rPr lang="en-US" dirty="0" err="1"/>
              <a:t>sEMG</a:t>
            </a:r>
            <a:r>
              <a:rPr lang="en-US" dirty="0"/>
              <a:t> from biceps, triceps muscles</a:t>
            </a:r>
          </a:p>
          <a:p>
            <a:r>
              <a:rPr lang="en-US" dirty="0"/>
              <a:t>Compute amplitude delta biceps – triceps</a:t>
            </a:r>
          </a:p>
          <a:p>
            <a:pPr lvl="1">
              <a:spcBef>
                <a:spcPts val="0"/>
              </a:spcBef>
            </a:pPr>
            <a:r>
              <a:rPr lang="en-US" dirty="0"/>
              <a:t>Positive/negative/zero </a:t>
            </a:r>
            <a:r>
              <a:rPr lang="en-US" dirty="0">
                <a:latin typeface="Times New Roman" panose="02020603050405020304" pitchFamily="18" charset="0"/>
                <a:cs typeface="Times New Roman" panose="02020603050405020304" pitchFamily="18" charset="0"/>
              </a:rPr>
              <a:t>→ elbow flexes/extends/static</a:t>
            </a:r>
          </a:p>
          <a:p>
            <a:pPr lvl="1">
              <a:spcBef>
                <a:spcPts val="0"/>
              </a:spcBef>
            </a:pPr>
            <a:r>
              <a:rPr lang="en-US" dirty="0">
                <a:latin typeface="Times New Roman" panose="02020603050405020304" pitchFamily="18" charset="0"/>
                <a:cs typeface="Times New Roman" panose="02020603050405020304" pitchFamily="18" charset="0"/>
              </a:rPr>
              <a:t>Magnitude → motion speed</a:t>
            </a:r>
          </a:p>
          <a:p>
            <a:r>
              <a:rPr lang="en-US" dirty="0">
                <a:latin typeface="Times New Roman" panose="02020603050405020304" pitchFamily="18" charset="0"/>
                <a:cs typeface="Times New Roman" panose="02020603050405020304" pitchFamily="18" charset="0"/>
              </a:rPr>
              <a:t>Use biceps/triceps EMG to control the elbow → no training required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lvl="1">
              <a:spcBef>
                <a:spcPts val="0"/>
              </a:spcBef>
            </a:pPr>
            <a:r>
              <a:rPr lang="en-US" dirty="0">
                <a:latin typeface="Times New Roman" panose="02020603050405020304" pitchFamily="18" charset="0"/>
                <a:cs typeface="Times New Roman" panose="02020603050405020304" pitchFamily="18" charset="0"/>
              </a:rPr>
              <a:t>But what about controlling the hand?</a:t>
            </a:r>
            <a:endParaRPr lang="en-US" dirty="0"/>
          </a:p>
          <a:p>
            <a:endParaRPr lang="en-US" dirty="0"/>
          </a:p>
        </p:txBody>
      </p:sp>
      <p:sp>
        <p:nvSpPr>
          <p:cNvPr id="4" name="Footer Placeholder 3">
            <a:extLst>
              <a:ext uri="{FF2B5EF4-FFF2-40B4-BE49-F238E27FC236}">
                <a16:creationId xmlns:a16="http://schemas.microsoft.com/office/drawing/2014/main" id="{4E88B8DA-5126-4099-AF9A-17F93C1893AB}"/>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a:extLst>
              <a:ext uri="{FF2B5EF4-FFF2-40B4-BE49-F238E27FC236}">
                <a16:creationId xmlns:a16="http://schemas.microsoft.com/office/drawing/2014/main" id="{71CB5B99-2AFD-4398-BE7C-12FF9C6EA46F}"/>
              </a:ext>
            </a:extLst>
          </p:cNvPr>
          <p:cNvPicPr>
            <a:picLocks noChangeAspect="1"/>
          </p:cNvPicPr>
          <p:nvPr/>
        </p:nvPicPr>
        <p:blipFill>
          <a:blip r:embed="rId3"/>
          <a:stretch>
            <a:fillRect/>
          </a:stretch>
        </p:blipFill>
        <p:spPr>
          <a:xfrm>
            <a:off x="152400" y="2009775"/>
            <a:ext cx="2978830" cy="3171825"/>
          </a:xfrm>
          <a:prstGeom prst="rect">
            <a:avLst/>
          </a:prstGeom>
        </p:spPr>
      </p:pic>
      <p:sp>
        <p:nvSpPr>
          <p:cNvPr id="7" name="TextBox 6">
            <a:extLst>
              <a:ext uri="{FF2B5EF4-FFF2-40B4-BE49-F238E27FC236}">
                <a16:creationId xmlns:a16="http://schemas.microsoft.com/office/drawing/2014/main" id="{9B505C7B-A4B7-48FE-92C4-4538F89CFDFB}"/>
              </a:ext>
            </a:extLst>
          </p:cNvPr>
          <p:cNvSpPr txBox="1"/>
          <p:nvPr/>
        </p:nvSpPr>
        <p:spPr>
          <a:xfrm>
            <a:off x="152400" y="2057400"/>
            <a:ext cx="1066800" cy="461665"/>
          </a:xfrm>
          <a:prstGeom prst="rect">
            <a:avLst/>
          </a:prstGeom>
          <a:noFill/>
        </p:spPr>
        <p:txBody>
          <a:bodyPr wrap="square" rtlCol="0">
            <a:spAutoFit/>
          </a:bodyPr>
          <a:lstStyle/>
          <a:p>
            <a:r>
              <a:rPr lang="en-US" dirty="0"/>
              <a:t>biceps</a:t>
            </a:r>
          </a:p>
        </p:txBody>
      </p:sp>
      <p:cxnSp>
        <p:nvCxnSpPr>
          <p:cNvPr id="9" name="Straight Arrow Connector 8">
            <a:extLst>
              <a:ext uri="{FF2B5EF4-FFF2-40B4-BE49-F238E27FC236}">
                <a16:creationId xmlns:a16="http://schemas.microsoft.com/office/drawing/2014/main" id="{6C147864-F185-4873-90DE-E7DC500D3712}"/>
              </a:ext>
            </a:extLst>
          </p:cNvPr>
          <p:cNvCxnSpPr/>
          <p:nvPr/>
        </p:nvCxnSpPr>
        <p:spPr>
          <a:xfrm>
            <a:off x="990600" y="2286000"/>
            <a:ext cx="1295400" cy="8382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3AA228-8AB5-4A7F-BDB4-EEF1F9B17867}"/>
              </a:ext>
            </a:extLst>
          </p:cNvPr>
          <p:cNvSpPr txBox="1"/>
          <p:nvPr/>
        </p:nvSpPr>
        <p:spPr>
          <a:xfrm>
            <a:off x="457200" y="3538834"/>
            <a:ext cx="1066800" cy="461665"/>
          </a:xfrm>
          <a:prstGeom prst="rect">
            <a:avLst/>
          </a:prstGeom>
          <a:noFill/>
        </p:spPr>
        <p:txBody>
          <a:bodyPr wrap="square" rtlCol="0">
            <a:spAutoFit/>
          </a:bodyPr>
          <a:lstStyle/>
          <a:p>
            <a:r>
              <a:rPr lang="en-US" dirty="0"/>
              <a:t>triceps</a:t>
            </a:r>
          </a:p>
        </p:txBody>
      </p:sp>
      <p:cxnSp>
        <p:nvCxnSpPr>
          <p:cNvPr id="11" name="Straight Arrow Connector 10">
            <a:extLst>
              <a:ext uri="{FF2B5EF4-FFF2-40B4-BE49-F238E27FC236}">
                <a16:creationId xmlns:a16="http://schemas.microsoft.com/office/drawing/2014/main" id="{A13DF3DC-188D-45D5-B10C-E89A6702AA5A}"/>
              </a:ext>
            </a:extLst>
          </p:cNvPr>
          <p:cNvCxnSpPr>
            <a:cxnSpLocks/>
            <a:stCxn id="10" idx="3"/>
          </p:cNvCxnSpPr>
          <p:nvPr/>
        </p:nvCxnSpPr>
        <p:spPr>
          <a:xfrm flipV="1">
            <a:off x="1524000" y="2932584"/>
            <a:ext cx="1309460" cy="83708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FB86684-A131-410F-A1EC-37EC068DD761}"/>
              </a:ext>
            </a:extLst>
          </p:cNvPr>
          <p:cNvSpPr txBox="1"/>
          <p:nvPr/>
        </p:nvSpPr>
        <p:spPr>
          <a:xfrm>
            <a:off x="152400" y="6400800"/>
            <a:ext cx="2133600" cy="369332"/>
          </a:xfrm>
          <a:prstGeom prst="rect">
            <a:avLst/>
          </a:prstGeom>
          <a:noFill/>
        </p:spPr>
        <p:txBody>
          <a:bodyPr wrap="square" rtlCol="0">
            <a:spAutoFit/>
          </a:bodyPr>
          <a:lstStyle/>
          <a:p>
            <a:r>
              <a:rPr lang="en-US" sz="1800" dirty="0"/>
              <a:t>Images: Wikipedia</a:t>
            </a:r>
          </a:p>
        </p:txBody>
      </p:sp>
    </p:spTree>
    <p:extLst>
      <p:ext uri="{BB962C8B-B14F-4D97-AF65-F5344CB8AC3E}">
        <p14:creationId xmlns:p14="http://schemas.microsoft.com/office/powerpoint/2010/main" val="370746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F3A9-E9F9-4810-9106-161749CFD425}"/>
              </a:ext>
            </a:extLst>
          </p:cNvPr>
          <p:cNvSpPr>
            <a:spLocks noGrp="1"/>
          </p:cNvSpPr>
          <p:nvPr>
            <p:ph type="title"/>
          </p:nvPr>
        </p:nvSpPr>
        <p:spPr/>
        <p:txBody>
          <a:bodyPr/>
          <a:lstStyle/>
          <a:p>
            <a:r>
              <a:rPr lang="en-US" dirty="0"/>
              <a:t>Mode switching</a:t>
            </a:r>
          </a:p>
        </p:txBody>
      </p:sp>
      <p:sp>
        <p:nvSpPr>
          <p:cNvPr id="3" name="Content Placeholder 2">
            <a:extLst>
              <a:ext uri="{FF2B5EF4-FFF2-40B4-BE49-F238E27FC236}">
                <a16:creationId xmlns:a16="http://schemas.microsoft.com/office/drawing/2014/main" id="{ADF05233-88C5-46F3-9159-F5A8B877F7AB}"/>
              </a:ext>
            </a:extLst>
          </p:cNvPr>
          <p:cNvSpPr>
            <a:spLocks noGrp="1"/>
          </p:cNvSpPr>
          <p:nvPr>
            <p:ph idx="1"/>
          </p:nvPr>
        </p:nvSpPr>
        <p:spPr>
          <a:xfrm>
            <a:off x="3366860" y="1676400"/>
            <a:ext cx="5091340" cy="4648200"/>
          </a:xfrm>
        </p:spPr>
        <p:txBody>
          <a:bodyPr/>
          <a:lstStyle/>
          <a:p>
            <a:r>
              <a:rPr lang="en-US" dirty="0"/>
              <a:t>Biceps &amp; !triceps </a:t>
            </a:r>
            <a:r>
              <a:rPr lang="en-US" dirty="0">
                <a:latin typeface="Times New Roman" panose="02020603050405020304" pitchFamily="18" charset="0"/>
                <a:cs typeface="Times New Roman" panose="02020603050405020304" pitchFamily="18" charset="0"/>
              </a:rPr>
              <a:t>→ flexion</a:t>
            </a:r>
          </a:p>
          <a:p>
            <a:r>
              <a:rPr lang="en-US" dirty="0">
                <a:latin typeface="Times New Roman" panose="02020603050405020304" pitchFamily="18" charset="0"/>
                <a:cs typeface="Times New Roman" panose="02020603050405020304" pitchFamily="18" charset="0"/>
              </a:rPr>
              <a:t>Triceps &amp; !biceps → extension</a:t>
            </a:r>
          </a:p>
          <a:p>
            <a:r>
              <a:rPr lang="en-US" dirty="0">
                <a:latin typeface="Times New Roman" panose="02020603050405020304" pitchFamily="18" charset="0"/>
                <a:cs typeface="Times New Roman" panose="02020603050405020304" pitchFamily="18" charset="0"/>
              </a:rPr>
              <a:t>Biceps &amp; triceps → next mode</a:t>
            </a:r>
          </a:p>
          <a:p>
            <a:r>
              <a:rPr lang="en-US" dirty="0">
                <a:latin typeface="Times New Roman" panose="02020603050405020304" pitchFamily="18" charset="0"/>
                <a:cs typeface="Times New Roman" panose="02020603050405020304" pitchFamily="18" charset="0"/>
              </a:rPr>
              <a:t>Can cycle between modes</a:t>
            </a:r>
          </a:p>
          <a:p>
            <a:pPr lvl="1">
              <a:spcBef>
                <a:spcPts val="0"/>
              </a:spcBef>
            </a:pPr>
            <a:r>
              <a:rPr lang="en-US" dirty="0">
                <a:latin typeface="Times New Roman" panose="02020603050405020304" pitchFamily="18" charset="0"/>
                <a:cs typeface="Times New Roman" panose="02020603050405020304" pitchFamily="18" charset="0"/>
              </a:rPr>
              <a:t>Elbow flex/extend</a:t>
            </a:r>
          </a:p>
          <a:p>
            <a:pPr lvl="1">
              <a:spcBef>
                <a:spcPts val="0"/>
              </a:spcBef>
            </a:pPr>
            <a:r>
              <a:rPr lang="en-US" dirty="0"/>
              <a:t>Wrist flex/extend</a:t>
            </a:r>
          </a:p>
          <a:p>
            <a:pPr lvl="1">
              <a:spcBef>
                <a:spcPts val="0"/>
              </a:spcBef>
            </a:pPr>
            <a:r>
              <a:rPr lang="en-US" dirty="0"/>
              <a:t>Write rotate left/right</a:t>
            </a:r>
          </a:p>
          <a:p>
            <a:pPr lvl="1">
              <a:spcBef>
                <a:spcPts val="0"/>
              </a:spcBef>
            </a:pPr>
            <a:r>
              <a:rPr lang="en-US" dirty="0"/>
              <a:t>Thumb/forefinger grasp</a:t>
            </a:r>
          </a:p>
          <a:p>
            <a:pPr>
              <a:spcBef>
                <a:spcPts val="0"/>
              </a:spcBef>
            </a:pPr>
            <a:r>
              <a:rPr lang="en-US" dirty="0"/>
              <a:t>Limitations of this approach?</a:t>
            </a:r>
          </a:p>
          <a:p>
            <a:pPr lvl="1">
              <a:spcBef>
                <a:spcPts val="0"/>
              </a:spcBef>
            </a:pPr>
            <a:r>
              <a:rPr lang="en-US" dirty="0"/>
              <a:t>cannot do two degrees of freedom at once </a:t>
            </a:r>
            <a:r>
              <a:rPr lang="en-US"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4E88B8DA-5126-4099-AF9A-17F93C1893AB}"/>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a:extLst>
              <a:ext uri="{FF2B5EF4-FFF2-40B4-BE49-F238E27FC236}">
                <a16:creationId xmlns:a16="http://schemas.microsoft.com/office/drawing/2014/main" id="{71CB5B99-2AFD-4398-BE7C-12FF9C6EA46F}"/>
              </a:ext>
            </a:extLst>
          </p:cNvPr>
          <p:cNvPicPr>
            <a:picLocks noChangeAspect="1"/>
          </p:cNvPicPr>
          <p:nvPr/>
        </p:nvPicPr>
        <p:blipFill>
          <a:blip r:embed="rId2"/>
          <a:stretch>
            <a:fillRect/>
          </a:stretch>
        </p:blipFill>
        <p:spPr>
          <a:xfrm>
            <a:off x="76200" y="2009775"/>
            <a:ext cx="2978830" cy="3171825"/>
          </a:xfrm>
          <a:prstGeom prst="rect">
            <a:avLst/>
          </a:prstGeom>
        </p:spPr>
      </p:pic>
      <p:sp>
        <p:nvSpPr>
          <p:cNvPr id="7" name="TextBox 6">
            <a:extLst>
              <a:ext uri="{FF2B5EF4-FFF2-40B4-BE49-F238E27FC236}">
                <a16:creationId xmlns:a16="http://schemas.microsoft.com/office/drawing/2014/main" id="{9B505C7B-A4B7-48FE-92C4-4538F89CFDFB}"/>
              </a:ext>
            </a:extLst>
          </p:cNvPr>
          <p:cNvSpPr txBox="1"/>
          <p:nvPr/>
        </p:nvSpPr>
        <p:spPr>
          <a:xfrm>
            <a:off x="76200" y="2057400"/>
            <a:ext cx="1066800" cy="461665"/>
          </a:xfrm>
          <a:prstGeom prst="rect">
            <a:avLst/>
          </a:prstGeom>
          <a:noFill/>
        </p:spPr>
        <p:txBody>
          <a:bodyPr wrap="square" rtlCol="0">
            <a:spAutoFit/>
          </a:bodyPr>
          <a:lstStyle/>
          <a:p>
            <a:r>
              <a:rPr lang="en-US" dirty="0"/>
              <a:t>biceps</a:t>
            </a:r>
          </a:p>
        </p:txBody>
      </p:sp>
      <p:cxnSp>
        <p:nvCxnSpPr>
          <p:cNvPr id="9" name="Straight Arrow Connector 8">
            <a:extLst>
              <a:ext uri="{FF2B5EF4-FFF2-40B4-BE49-F238E27FC236}">
                <a16:creationId xmlns:a16="http://schemas.microsoft.com/office/drawing/2014/main" id="{6C147864-F185-4873-90DE-E7DC500D3712}"/>
              </a:ext>
            </a:extLst>
          </p:cNvPr>
          <p:cNvCxnSpPr/>
          <p:nvPr/>
        </p:nvCxnSpPr>
        <p:spPr>
          <a:xfrm>
            <a:off x="914400" y="2286000"/>
            <a:ext cx="1295400" cy="83820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43AA228-8AB5-4A7F-BDB4-EEF1F9B17867}"/>
              </a:ext>
            </a:extLst>
          </p:cNvPr>
          <p:cNvSpPr txBox="1"/>
          <p:nvPr/>
        </p:nvSpPr>
        <p:spPr>
          <a:xfrm>
            <a:off x="381000" y="3538834"/>
            <a:ext cx="1066800" cy="461665"/>
          </a:xfrm>
          <a:prstGeom prst="rect">
            <a:avLst/>
          </a:prstGeom>
          <a:noFill/>
        </p:spPr>
        <p:txBody>
          <a:bodyPr wrap="square" rtlCol="0">
            <a:spAutoFit/>
          </a:bodyPr>
          <a:lstStyle/>
          <a:p>
            <a:r>
              <a:rPr lang="en-US" dirty="0"/>
              <a:t>triceps</a:t>
            </a:r>
          </a:p>
        </p:txBody>
      </p:sp>
      <p:cxnSp>
        <p:nvCxnSpPr>
          <p:cNvPr id="11" name="Straight Arrow Connector 10">
            <a:extLst>
              <a:ext uri="{FF2B5EF4-FFF2-40B4-BE49-F238E27FC236}">
                <a16:creationId xmlns:a16="http://schemas.microsoft.com/office/drawing/2014/main" id="{A13DF3DC-188D-45D5-B10C-E89A6702AA5A}"/>
              </a:ext>
            </a:extLst>
          </p:cNvPr>
          <p:cNvCxnSpPr>
            <a:cxnSpLocks/>
            <a:stCxn id="10" idx="3"/>
          </p:cNvCxnSpPr>
          <p:nvPr/>
        </p:nvCxnSpPr>
        <p:spPr>
          <a:xfrm flipV="1">
            <a:off x="1447800" y="2932584"/>
            <a:ext cx="1309460" cy="837083"/>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E01EBDE-ECB7-4870-AE8C-353F36CD0804}"/>
              </a:ext>
            </a:extLst>
          </p:cNvPr>
          <p:cNvSpPr txBox="1"/>
          <p:nvPr/>
        </p:nvSpPr>
        <p:spPr>
          <a:xfrm>
            <a:off x="152400" y="6400800"/>
            <a:ext cx="2133600" cy="369332"/>
          </a:xfrm>
          <a:prstGeom prst="rect">
            <a:avLst/>
          </a:prstGeom>
          <a:noFill/>
        </p:spPr>
        <p:txBody>
          <a:bodyPr wrap="square" rtlCol="0">
            <a:spAutoFit/>
          </a:bodyPr>
          <a:lstStyle/>
          <a:p>
            <a:r>
              <a:rPr lang="en-US" sz="1800" dirty="0"/>
              <a:t>Images: Wikipedia</a:t>
            </a:r>
          </a:p>
        </p:txBody>
      </p:sp>
    </p:spTree>
    <p:extLst>
      <p:ext uri="{BB962C8B-B14F-4D97-AF65-F5344CB8AC3E}">
        <p14:creationId xmlns:p14="http://schemas.microsoft.com/office/powerpoint/2010/main" val="185681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F3A9-E9F9-4810-9106-161749CFD425}"/>
              </a:ext>
            </a:extLst>
          </p:cNvPr>
          <p:cNvSpPr>
            <a:spLocks noGrp="1"/>
          </p:cNvSpPr>
          <p:nvPr>
            <p:ph type="title"/>
          </p:nvPr>
        </p:nvSpPr>
        <p:spPr/>
        <p:txBody>
          <a:bodyPr/>
          <a:lstStyle/>
          <a:p>
            <a:r>
              <a:rPr lang="en-US" dirty="0"/>
              <a:t>TMR</a:t>
            </a:r>
          </a:p>
        </p:txBody>
      </p:sp>
      <p:sp>
        <p:nvSpPr>
          <p:cNvPr id="4" name="Footer Placeholder 3">
            <a:extLst>
              <a:ext uri="{FF2B5EF4-FFF2-40B4-BE49-F238E27FC236}">
                <a16:creationId xmlns:a16="http://schemas.microsoft.com/office/drawing/2014/main" id="{4E88B8DA-5126-4099-AF9A-17F93C1893AB}"/>
              </a:ext>
            </a:extLst>
          </p:cNvPr>
          <p:cNvSpPr>
            <a:spLocks noGrp="1"/>
          </p:cNvSpPr>
          <p:nvPr>
            <p:ph type="ftr" sz="quarter" idx="11"/>
          </p:nvPr>
        </p:nvSpPr>
        <p:spPr/>
        <p:txBody>
          <a:bodyPr/>
          <a:lstStyle/>
          <a:p>
            <a:pPr>
              <a:defRPr/>
            </a:pPr>
            <a:r>
              <a:rPr lang="en-US"/>
              <a:t>EE 123 -- Bioelectricity</a:t>
            </a:r>
            <a:endParaRPr lang="en-US" dirty="0"/>
          </a:p>
        </p:txBody>
      </p:sp>
      <p:sp>
        <p:nvSpPr>
          <p:cNvPr id="3" name="Content Placeholder 2">
            <a:extLst>
              <a:ext uri="{FF2B5EF4-FFF2-40B4-BE49-F238E27FC236}">
                <a16:creationId xmlns:a16="http://schemas.microsoft.com/office/drawing/2014/main" id="{ADF05233-88C5-46F3-9159-F5A8B877F7AB}"/>
              </a:ext>
            </a:extLst>
          </p:cNvPr>
          <p:cNvSpPr>
            <a:spLocks noGrp="1"/>
          </p:cNvSpPr>
          <p:nvPr>
            <p:ph idx="1"/>
          </p:nvPr>
        </p:nvSpPr>
        <p:spPr>
          <a:xfrm>
            <a:off x="2811781" y="1219200"/>
            <a:ext cx="6096000" cy="4867656"/>
          </a:xfrm>
        </p:spPr>
        <p:txBody>
          <a:bodyPr/>
          <a:lstStyle/>
          <a:p>
            <a:r>
              <a:rPr lang="en-US" dirty="0"/>
              <a:t>Problem</a:t>
            </a:r>
          </a:p>
          <a:p>
            <a:pPr lvl="1">
              <a:spcBef>
                <a:spcPts val="0"/>
              </a:spcBef>
            </a:pPr>
            <a:r>
              <a:rPr lang="en-US" dirty="0"/>
              <a:t>Wrist-control muscles no longer exist, so cannot take </a:t>
            </a:r>
            <a:r>
              <a:rPr lang="en-US" dirty="0" err="1"/>
              <a:t>sEMG</a:t>
            </a:r>
            <a:endParaRPr lang="en-US" dirty="0"/>
          </a:p>
          <a:p>
            <a:pPr lvl="1">
              <a:spcBef>
                <a:spcPts val="0"/>
              </a:spcBef>
            </a:pPr>
            <a:r>
              <a:rPr lang="en-US" dirty="0"/>
              <a:t>Motor nerves driving them are accessible in the upper-arm stub!</a:t>
            </a:r>
          </a:p>
          <a:p>
            <a:r>
              <a:rPr lang="en-US" dirty="0"/>
              <a:t>Biceps is actually two muscles</a:t>
            </a:r>
          </a:p>
          <a:p>
            <a:pPr lvl="1">
              <a:spcBef>
                <a:spcPts val="0"/>
              </a:spcBef>
            </a:pPr>
            <a:r>
              <a:rPr lang="en-US" dirty="0"/>
              <a:t>Triceps is three</a:t>
            </a:r>
          </a:p>
          <a:p>
            <a:r>
              <a:rPr lang="en-US" dirty="0"/>
              <a:t>Targeted muscle reinnervation (TMR)</a:t>
            </a:r>
          </a:p>
          <a:p>
            <a:pPr lvl="1">
              <a:spcBef>
                <a:spcPts val="0"/>
              </a:spcBef>
            </a:pPr>
            <a:r>
              <a:rPr lang="en-US" dirty="0"/>
              <a:t>Surgically cut motor neurons driving one biceps head, two triceps heads</a:t>
            </a:r>
          </a:p>
          <a:p>
            <a:pPr lvl="1">
              <a:spcBef>
                <a:spcPts val="0"/>
              </a:spcBef>
            </a:pPr>
            <a:r>
              <a:rPr lang="en-US" dirty="0"/>
              <a:t>Drive them with forearm-muscle nerves!</a:t>
            </a:r>
          </a:p>
        </p:txBody>
      </p:sp>
      <p:pic>
        <p:nvPicPr>
          <p:cNvPr id="5" name="Picture 2" descr="Muscle Biceps - Free image on Pixabay">
            <a:extLst>
              <a:ext uri="{FF2B5EF4-FFF2-40B4-BE49-F238E27FC236}">
                <a16:creationId xmlns:a16="http://schemas.microsoft.com/office/drawing/2014/main" id="{AD796FA4-D6FE-44B1-8FAF-1B22CB703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42900" y="3581400"/>
            <a:ext cx="1943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fruit, food&#10;&#10;Description automatically generated">
            <a:extLst>
              <a:ext uri="{FF2B5EF4-FFF2-40B4-BE49-F238E27FC236}">
                <a16:creationId xmlns:a16="http://schemas.microsoft.com/office/drawing/2014/main" id="{A7E84722-8650-4630-A8CA-30BD81503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58" y="1447800"/>
            <a:ext cx="1676634" cy="1419423"/>
          </a:xfrm>
          <a:prstGeom prst="rect">
            <a:avLst/>
          </a:prstGeom>
        </p:spPr>
      </p:pic>
      <p:cxnSp>
        <p:nvCxnSpPr>
          <p:cNvPr id="15" name="Straight Connector 14">
            <a:extLst>
              <a:ext uri="{FF2B5EF4-FFF2-40B4-BE49-F238E27FC236}">
                <a16:creationId xmlns:a16="http://schemas.microsoft.com/office/drawing/2014/main" id="{D0102233-BB89-4556-99DD-718C8B68892C}"/>
              </a:ext>
            </a:extLst>
          </p:cNvPr>
          <p:cNvCxnSpPr>
            <a:cxnSpLocks/>
          </p:cNvCxnSpPr>
          <p:nvPr/>
        </p:nvCxnSpPr>
        <p:spPr>
          <a:xfrm>
            <a:off x="1447800" y="2743200"/>
            <a:ext cx="115678" cy="1143000"/>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A3808E-6B83-4496-A291-E910C1B574CB}"/>
              </a:ext>
            </a:extLst>
          </p:cNvPr>
          <p:cNvCxnSpPr>
            <a:cxnSpLocks/>
          </p:cNvCxnSpPr>
          <p:nvPr/>
        </p:nvCxnSpPr>
        <p:spPr>
          <a:xfrm>
            <a:off x="1695333" y="2743200"/>
            <a:ext cx="133467" cy="1233388"/>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94A8FA6F-71AE-4E9E-9DEB-827778DF0901}"/>
              </a:ext>
            </a:extLst>
          </p:cNvPr>
          <p:cNvSpPr/>
          <p:nvPr/>
        </p:nvSpPr>
        <p:spPr>
          <a:xfrm>
            <a:off x="1085088" y="2657856"/>
            <a:ext cx="956781" cy="2499360"/>
          </a:xfrm>
          <a:custGeom>
            <a:avLst/>
            <a:gdLst>
              <a:gd name="connsiteX0" fmla="*/ 719328 w 956781"/>
              <a:gd name="connsiteY0" fmla="*/ 0 h 2499360"/>
              <a:gd name="connsiteX1" fmla="*/ 914400 w 956781"/>
              <a:gd name="connsiteY1" fmla="*/ 1267968 h 2499360"/>
              <a:gd name="connsiteX2" fmla="*/ 865632 w 956781"/>
              <a:gd name="connsiteY2" fmla="*/ 2133600 h 2499360"/>
              <a:gd name="connsiteX3" fmla="*/ 0 w 956781"/>
              <a:gd name="connsiteY3" fmla="*/ 2499360 h 2499360"/>
            </a:gdLst>
            <a:ahLst/>
            <a:cxnLst>
              <a:cxn ang="0">
                <a:pos x="connsiteX0" y="connsiteY0"/>
              </a:cxn>
              <a:cxn ang="0">
                <a:pos x="connsiteX1" y="connsiteY1"/>
              </a:cxn>
              <a:cxn ang="0">
                <a:pos x="connsiteX2" y="connsiteY2"/>
              </a:cxn>
              <a:cxn ang="0">
                <a:pos x="connsiteX3" y="connsiteY3"/>
              </a:cxn>
            </a:cxnLst>
            <a:rect l="l" t="t" r="r" b="b"/>
            <a:pathLst>
              <a:path w="956781" h="2499360">
                <a:moveTo>
                  <a:pt x="719328" y="0"/>
                </a:moveTo>
                <a:cubicBezTo>
                  <a:pt x="804672" y="456184"/>
                  <a:pt x="890016" y="912368"/>
                  <a:pt x="914400" y="1267968"/>
                </a:cubicBezTo>
                <a:cubicBezTo>
                  <a:pt x="938784" y="1623568"/>
                  <a:pt x="1018032" y="1928368"/>
                  <a:pt x="865632" y="2133600"/>
                </a:cubicBezTo>
                <a:cubicBezTo>
                  <a:pt x="713232" y="2338832"/>
                  <a:pt x="356616" y="2419096"/>
                  <a:pt x="0" y="249936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92E03AC-D484-4DA8-8C1A-1A12A30AD469}"/>
              </a:ext>
            </a:extLst>
          </p:cNvPr>
          <p:cNvGrpSpPr/>
          <p:nvPr/>
        </p:nvGrpSpPr>
        <p:grpSpPr>
          <a:xfrm>
            <a:off x="1704477" y="3521438"/>
            <a:ext cx="133467" cy="69106"/>
            <a:chOff x="1771533" y="3436094"/>
            <a:chExt cx="133467" cy="69106"/>
          </a:xfrm>
        </p:grpSpPr>
        <p:cxnSp>
          <p:nvCxnSpPr>
            <p:cNvPr id="22" name="Straight Connector 21">
              <a:extLst>
                <a:ext uri="{FF2B5EF4-FFF2-40B4-BE49-F238E27FC236}">
                  <a16:creationId xmlns:a16="http://schemas.microsoft.com/office/drawing/2014/main" id="{B97ABEFB-A539-4ADB-9FA1-1AC75FF34E6A}"/>
                </a:ext>
              </a:extLst>
            </p:cNvPr>
            <p:cNvCxnSpPr>
              <a:cxnSpLocks/>
            </p:cNvCxnSpPr>
            <p:nvPr/>
          </p:nvCxnSpPr>
          <p:spPr>
            <a:xfrm>
              <a:off x="1771533" y="3436094"/>
              <a:ext cx="133467" cy="6910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743343-2C5D-4BF4-9AE3-064E0D9FF402}"/>
                </a:ext>
              </a:extLst>
            </p:cNvPr>
            <p:cNvCxnSpPr>
              <a:cxnSpLocks/>
            </p:cNvCxnSpPr>
            <p:nvPr/>
          </p:nvCxnSpPr>
          <p:spPr>
            <a:xfrm flipH="1">
              <a:off x="1771533" y="3436094"/>
              <a:ext cx="133467" cy="6910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0E9B4082-5490-4F02-A31E-B3DFF313719D}"/>
              </a:ext>
            </a:extLst>
          </p:cNvPr>
          <p:cNvCxnSpPr>
            <a:cxnSpLocks/>
          </p:cNvCxnSpPr>
          <p:nvPr/>
        </p:nvCxnSpPr>
        <p:spPr>
          <a:xfrm flipH="1">
            <a:off x="1856812" y="3521438"/>
            <a:ext cx="102762" cy="378794"/>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65665B-DE08-4858-9B30-BA4ED775D631}"/>
              </a:ext>
            </a:extLst>
          </p:cNvPr>
          <p:cNvCxnSpPr>
            <a:cxnSpLocks/>
          </p:cNvCxnSpPr>
          <p:nvPr/>
        </p:nvCxnSpPr>
        <p:spPr>
          <a:xfrm>
            <a:off x="1152937" y="4343400"/>
            <a:ext cx="1514063" cy="641395"/>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36B3F7A-19C4-428F-85E6-93B0237D9AF8}"/>
              </a:ext>
            </a:extLst>
          </p:cNvPr>
          <p:cNvSpPr txBox="1"/>
          <p:nvPr/>
        </p:nvSpPr>
        <p:spPr>
          <a:xfrm>
            <a:off x="1281496" y="5159514"/>
            <a:ext cx="1690304" cy="707886"/>
          </a:xfrm>
          <a:prstGeom prst="rect">
            <a:avLst/>
          </a:prstGeom>
          <a:noFill/>
        </p:spPr>
        <p:txBody>
          <a:bodyPr wrap="square" rtlCol="0">
            <a:spAutoFit/>
          </a:bodyPr>
          <a:lstStyle/>
          <a:p>
            <a:r>
              <a:rPr lang="en-US" sz="2000" dirty="0"/>
              <a:t>Trans-humoral amputation</a:t>
            </a:r>
          </a:p>
        </p:txBody>
      </p:sp>
      <p:grpSp>
        <p:nvGrpSpPr>
          <p:cNvPr id="32" name="Group 31">
            <a:extLst>
              <a:ext uri="{FF2B5EF4-FFF2-40B4-BE49-F238E27FC236}">
                <a16:creationId xmlns:a16="http://schemas.microsoft.com/office/drawing/2014/main" id="{F1AFDEF4-0157-4E2D-94A5-06CA146DA611}"/>
              </a:ext>
            </a:extLst>
          </p:cNvPr>
          <p:cNvGrpSpPr/>
          <p:nvPr/>
        </p:nvGrpSpPr>
        <p:grpSpPr>
          <a:xfrm>
            <a:off x="685800" y="4844744"/>
            <a:ext cx="687344" cy="641656"/>
            <a:chOff x="608056" y="4814316"/>
            <a:chExt cx="687344" cy="641656"/>
          </a:xfrm>
        </p:grpSpPr>
        <p:cxnSp>
          <p:nvCxnSpPr>
            <p:cNvPr id="34" name="Straight Connector 33">
              <a:extLst>
                <a:ext uri="{FF2B5EF4-FFF2-40B4-BE49-F238E27FC236}">
                  <a16:creationId xmlns:a16="http://schemas.microsoft.com/office/drawing/2014/main" id="{BD9DFE5A-DE62-4024-9827-7565E06AE13E}"/>
                </a:ext>
              </a:extLst>
            </p:cNvPr>
            <p:cNvCxnSpPr>
              <a:cxnSpLocks/>
            </p:cNvCxnSpPr>
            <p:nvPr/>
          </p:nvCxnSpPr>
          <p:spPr>
            <a:xfrm>
              <a:off x="608056" y="4814316"/>
              <a:ext cx="687344" cy="641656"/>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1BD8C4-5FA3-4C89-A114-DD19EA6E2B61}"/>
                </a:ext>
              </a:extLst>
            </p:cNvPr>
            <p:cNvCxnSpPr>
              <a:cxnSpLocks/>
            </p:cNvCxnSpPr>
            <p:nvPr/>
          </p:nvCxnSpPr>
          <p:spPr>
            <a:xfrm flipH="1">
              <a:off x="608056" y="4814316"/>
              <a:ext cx="687344" cy="641656"/>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94A56F1F-B8DE-45C4-AD84-27A06802EAA7}"/>
              </a:ext>
            </a:extLst>
          </p:cNvPr>
          <p:cNvSpPr txBox="1"/>
          <p:nvPr/>
        </p:nvSpPr>
        <p:spPr>
          <a:xfrm>
            <a:off x="152400" y="6400800"/>
            <a:ext cx="2133600" cy="369332"/>
          </a:xfrm>
          <a:prstGeom prst="rect">
            <a:avLst/>
          </a:prstGeom>
          <a:noFill/>
        </p:spPr>
        <p:txBody>
          <a:bodyPr wrap="square" rtlCol="0">
            <a:spAutoFit/>
          </a:bodyPr>
          <a:lstStyle/>
          <a:p>
            <a:r>
              <a:rPr lang="en-US" sz="1800" dirty="0"/>
              <a:t>Images: Wikipedia</a:t>
            </a:r>
          </a:p>
        </p:txBody>
      </p:sp>
    </p:spTree>
    <p:extLst>
      <p:ext uri="{BB962C8B-B14F-4D97-AF65-F5344CB8AC3E}">
        <p14:creationId xmlns:p14="http://schemas.microsoft.com/office/powerpoint/2010/main" val="983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F3A9-E9F9-4810-9106-161749CFD425}"/>
              </a:ext>
            </a:extLst>
          </p:cNvPr>
          <p:cNvSpPr>
            <a:spLocks noGrp="1"/>
          </p:cNvSpPr>
          <p:nvPr>
            <p:ph type="title"/>
          </p:nvPr>
        </p:nvSpPr>
        <p:spPr/>
        <p:txBody>
          <a:bodyPr/>
          <a:lstStyle/>
          <a:p>
            <a:r>
              <a:rPr lang="en-US" dirty="0"/>
              <a:t>TMR</a:t>
            </a:r>
          </a:p>
        </p:txBody>
      </p:sp>
      <p:sp>
        <p:nvSpPr>
          <p:cNvPr id="4" name="Footer Placeholder 3">
            <a:extLst>
              <a:ext uri="{FF2B5EF4-FFF2-40B4-BE49-F238E27FC236}">
                <a16:creationId xmlns:a16="http://schemas.microsoft.com/office/drawing/2014/main" id="{4E88B8DA-5126-4099-AF9A-17F93C1893AB}"/>
              </a:ext>
            </a:extLst>
          </p:cNvPr>
          <p:cNvSpPr>
            <a:spLocks noGrp="1"/>
          </p:cNvSpPr>
          <p:nvPr>
            <p:ph type="ftr" sz="quarter" idx="11"/>
          </p:nvPr>
        </p:nvSpPr>
        <p:spPr/>
        <p:txBody>
          <a:bodyPr/>
          <a:lstStyle/>
          <a:p>
            <a:pPr>
              <a:defRPr/>
            </a:pPr>
            <a:r>
              <a:rPr lang="en-US"/>
              <a:t>EE 123 -- Bioelectricity</a:t>
            </a:r>
            <a:endParaRPr lang="en-US" dirty="0"/>
          </a:p>
        </p:txBody>
      </p:sp>
      <p:sp>
        <p:nvSpPr>
          <p:cNvPr id="3" name="Content Placeholder 2">
            <a:extLst>
              <a:ext uri="{FF2B5EF4-FFF2-40B4-BE49-F238E27FC236}">
                <a16:creationId xmlns:a16="http://schemas.microsoft.com/office/drawing/2014/main" id="{ADF05233-88C5-46F3-9159-F5A8B877F7AB}"/>
              </a:ext>
            </a:extLst>
          </p:cNvPr>
          <p:cNvSpPr>
            <a:spLocks noGrp="1"/>
          </p:cNvSpPr>
          <p:nvPr>
            <p:ph idx="1"/>
          </p:nvPr>
        </p:nvSpPr>
        <p:spPr>
          <a:xfrm>
            <a:off x="2811781" y="1219200"/>
            <a:ext cx="6096000" cy="4867656"/>
          </a:xfrm>
        </p:spPr>
        <p:txBody>
          <a:bodyPr/>
          <a:lstStyle/>
          <a:p>
            <a:r>
              <a:rPr lang="en-US" dirty="0"/>
              <a:t>What if it’s a trans-radial amputation?</a:t>
            </a:r>
          </a:p>
          <a:p>
            <a:pPr lvl="1">
              <a:spcBef>
                <a:spcPts val="0"/>
              </a:spcBef>
            </a:pPr>
            <a:r>
              <a:rPr lang="en-US" dirty="0"/>
              <a:t>Biceps is still useful, since elbow exists</a:t>
            </a:r>
          </a:p>
          <a:p>
            <a:r>
              <a:rPr lang="en-US" dirty="0"/>
              <a:t>TMR as usual?</a:t>
            </a:r>
          </a:p>
          <a:p>
            <a:pPr lvl="1">
              <a:spcBef>
                <a:spcPts val="0"/>
              </a:spcBef>
            </a:pPr>
            <a:r>
              <a:rPr lang="en-US" dirty="0"/>
              <a:t>Think “move wrist” </a:t>
            </a:r>
            <a:r>
              <a:rPr lang="en-US" dirty="0">
                <a:latin typeface="Times New Roman" panose="02020603050405020304" pitchFamily="18" charset="0"/>
                <a:cs typeface="Times New Roman" panose="02020603050405020304" pitchFamily="18" charset="0"/>
              </a:rPr>
              <a:t>→ elbow flexes!</a:t>
            </a:r>
            <a:endParaRPr lang="en-US" dirty="0"/>
          </a:p>
          <a:p>
            <a:r>
              <a:rPr lang="en-US" dirty="0"/>
              <a:t>Must cut one biceps tendon</a:t>
            </a:r>
          </a:p>
          <a:p>
            <a:pPr lvl="1">
              <a:spcBef>
                <a:spcPts val="0"/>
              </a:spcBef>
            </a:pPr>
            <a:r>
              <a:rPr lang="en-US" dirty="0"/>
              <a:t>Leave one biceps head attached to elbow</a:t>
            </a:r>
          </a:p>
          <a:p>
            <a:pPr lvl="1">
              <a:spcBef>
                <a:spcPts val="0"/>
              </a:spcBef>
            </a:pPr>
            <a:r>
              <a:rPr lang="en-US" dirty="0"/>
              <a:t>Their elbow will be weak</a:t>
            </a:r>
          </a:p>
        </p:txBody>
      </p:sp>
      <p:pic>
        <p:nvPicPr>
          <p:cNvPr id="5" name="Picture 2" descr="Muscle Biceps - Free image on Pixabay">
            <a:extLst>
              <a:ext uri="{FF2B5EF4-FFF2-40B4-BE49-F238E27FC236}">
                <a16:creationId xmlns:a16="http://schemas.microsoft.com/office/drawing/2014/main" id="{AD796FA4-D6FE-44B1-8FAF-1B22CB703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42900" y="3581400"/>
            <a:ext cx="1943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fruit, food&#10;&#10;Description automatically generated">
            <a:extLst>
              <a:ext uri="{FF2B5EF4-FFF2-40B4-BE49-F238E27FC236}">
                <a16:creationId xmlns:a16="http://schemas.microsoft.com/office/drawing/2014/main" id="{A7E84722-8650-4630-A8CA-30BD81503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258" y="1447800"/>
            <a:ext cx="1676634" cy="1419423"/>
          </a:xfrm>
          <a:prstGeom prst="rect">
            <a:avLst/>
          </a:prstGeom>
        </p:spPr>
      </p:pic>
      <p:cxnSp>
        <p:nvCxnSpPr>
          <p:cNvPr id="15" name="Straight Connector 14">
            <a:extLst>
              <a:ext uri="{FF2B5EF4-FFF2-40B4-BE49-F238E27FC236}">
                <a16:creationId xmlns:a16="http://schemas.microsoft.com/office/drawing/2014/main" id="{D0102233-BB89-4556-99DD-718C8B68892C}"/>
              </a:ext>
            </a:extLst>
          </p:cNvPr>
          <p:cNvCxnSpPr>
            <a:cxnSpLocks/>
          </p:cNvCxnSpPr>
          <p:nvPr/>
        </p:nvCxnSpPr>
        <p:spPr>
          <a:xfrm>
            <a:off x="1447800" y="2743200"/>
            <a:ext cx="115678" cy="1143000"/>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A3808E-6B83-4496-A291-E910C1B574CB}"/>
              </a:ext>
            </a:extLst>
          </p:cNvPr>
          <p:cNvCxnSpPr>
            <a:cxnSpLocks/>
          </p:cNvCxnSpPr>
          <p:nvPr/>
        </p:nvCxnSpPr>
        <p:spPr>
          <a:xfrm>
            <a:off x="1695333" y="2743200"/>
            <a:ext cx="133467" cy="1233388"/>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94A8FA6F-71AE-4E9E-9DEB-827778DF0901}"/>
              </a:ext>
            </a:extLst>
          </p:cNvPr>
          <p:cNvSpPr/>
          <p:nvPr/>
        </p:nvSpPr>
        <p:spPr>
          <a:xfrm>
            <a:off x="1085088" y="2657856"/>
            <a:ext cx="956781" cy="2499360"/>
          </a:xfrm>
          <a:custGeom>
            <a:avLst/>
            <a:gdLst>
              <a:gd name="connsiteX0" fmla="*/ 719328 w 956781"/>
              <a:gd name="connsiteY0" fmla="*/ 0 h 2499360"/>
              <a:gd name="connsiteX1" fmla="*/ 914400 w 956781"/>
              <a:gd name="connsiteY1" fmla="*/ 1267968 h 2499360"/>
              <a:gd name="connsiteX2" fmla="*/ 865632 w 956781"/>
              <a:gd name="connsiteY2" fmla="*/ 2133600 h 2499360"/>
              <a:gd name="connsiteX3" fmla="*/ 0 w 956781"/>
              <a:gd name="connsiteY3" fmla="*/ 2499360 h 2499360"/>
            </a:gdLst>
            <a:ahLst/>
            <a:cxnLst>
              <a:cxn ang="0">
                <a:pos x="connsiteX0" y="connsiteY0"/>
              </a:cxn>
              <a:cxn ang="0">
                <a:pos x="connsiteX1" y="connsiteY1"/>
              </a:cxn>
              <a:cxn ang="0">
                <a:pos x="connsiteX2" y="connsiteY2"/>
              </a:cxn>
              <a:cxn ang="0">
                <a:pos x="connsiteX3" y="connsiteY3"/>
              </a:cxn>
            </a:cxnLst>
            <a:rect l="l" t="t" r="r" b="b"/>
            <a:pathLst>
              <a:path w="956781" h="2499360">
                <a:moveTo>
                  <a:pt x="719328" y="0"/>
                </a:moveTo>
                <a:cubicBezTo>
                  <a:pt x="804672" y="456184"/>
                  <a:pt x="890016" y="912368"/>
                  <a:pt x="914400" y="1267968"/>
                </a:cubicBezTo>
                <a:cubicBezTo>
                  <a:pt x="938784" y="1623568"/>
                  <a:pt x="1018032" y="1928368"/>
                  <a:pt x="865632" y="2133600"/>
                </a:cubicBezTo>
                <a:cubicBezTo>
                  <a:pt x="713232" y="2338832"/>
                  <a:pt x="356616" y="2419096"/>
                  <a:pt x="0" y="249936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92E03AC-D484-4DA8-8C1A-1A12A30AD469}"/>
              </a:ext>
            </a:extLst>
          </p:cNvPr>
          <p:cNvGrpSpPr/>
          <p:nvPr/>
        </p:nvGrpSpPr>
        <p:grpSpPr>
          <a:xfrm>
            <a:off x="1704477" y="3521438"/>
            <a:ext cx="133467" cy="69106"/>
            <a:chOff x="1771533" y="3436094"/>
            <a:chExt cx="133467" cy="69106"/>
          </a:xfrm>
        </p:grpSpPr>
        <p:cxnSp>
          <p:nvCxnSpPr>
            <p:cNvPr id="22" name="Straight Connector 21">
              <a:extLst>
                <a:ext uri="{FF2B5EF4-FFF2-40B4-BE49-F238E27FC236}">
                  <a16:creationId xmlns:a16="http://schemas.microsoft.com/office/drawing/2014/main" id="{B97ABEFB-A539-4ADB-9FA1-1AC75FF34E6A}"/>
                </a:ext>
              </a:extLst>
            </p:cNvPr>
            <p:cNvCxnSpPr>
              <a:cxnSpLocks/>
            </p:cNvCxnSpPr>
            <p:nvPr/>
          </p:nvCxnSpPr>
          <p:spPr>
            <a:xfrm>
              <a:off x="1771533" y="3436094"/>
              <a:ext cx="133467" cy="6910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5743343-2C5D-4BF4-9AE3-064E0D9FF402}"/>
                </a:ext>
              </a:extLst>
            </p:cNvPr>
            <p:cNvCxnSpPr>
              <a:cxnSpLocks/>
            </p:cNvCxnSpPr>
            <p:nvPr/>
          </p:nvCxnSpPr>
          <p:spPr>
            <a:xfrm flipH="1">
              <a:off x="1771533" y="3436094"/>
              <a:ext cx="133467" cy="69106"/>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0E9B4082-5490-4F02-A31E-B3DFF313719D}"/>
              </a:ext>
            </a:extLst>
          </p:cNvPr>
          <p:cNvCxnSpPr>
            <a:cxnSpLocks/>
          </p:cNvCxnSpPr>
          <p:nvPr/>
        </p:nvCxnSpPr>
        <p:spPr>
          <a:xfrm flipH="1">
            <a:off x="1856812" y="3521438"/>
            <a:ext cx="102762" cy="378794"/>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465665B-DE08-4858-9B30-BA4ED775D631}"/>
              </a:ext>
            </a:extLst>
          </p:cNvPr>
          <p:cNvCxnSpPr/>
          <p:nvPr/>
        </p:nvCxnSpPr>
        <p:spPr>
          <a:xfrm>
            <a:off x="1085088" y="4572000"/>
            <a:ext cx="610245" cy="8382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36B3F7A-19C4-428F-85E6-93B0237D9AF8}"/>
              </a:ext>
            </a:extLst>
          </p:cNvPr>
          <p:cNvSpPr txBox="1"/>
          <p:nvPr/>
        </p:nvSpPr>
        <p:spPr>
          <a:xfrm>
            <a:off x="626177" y="5410200"/>
            <a:ext cx="1438796" cy="707886"/>
          </a:xfrm>
          <a:prstGeom prst="rect">
            <a:avLst/>
          </a:prstGeom>
          <a:noFill/>
        </p:spPr>
        <p:txBody>
          <a:bodyPr wrap="square" rtlCol="0">
            <a:spAutoFit/>
          </a:bodyPr>
          <a:lstStyle/>
          <a:p>
            <a:r>
              <a:rPr lang="en-US" sz="2000" dirty="0"/>
              <a:t>Trans-radial amputation</a:t>
            </a:r>
          </a:p>
        </p:txBody>
      </p:sp>
      <p:grpSp>
        <p:nvGrpSpPr>
          <p:cNvPr id="32" name="Group 31">
            <a:extLst>
              <a:ext uri="{FF2B5EF4-FFF2-40B4-BE49-F238E27FC236}">
                <a16:creationId xmlns:a16="http://schemas.microsoft.com/office/drawing/2014/main" id="{F1AFDEF4-0157-4E2D-94A5-06CA146DA611}"/>
              </a:ext>
            </a:extLst>
          </p:cNvPr>
          <p:cNvGrpSpPr/>
          <p:nvPr/>
        </p:nvGrpSpPr>
        <p:grpSpPr>
          <a:xfrm>
            <a:off x="381000" y="4844744"/>
            <a:ext cx="687344" cy="641656"/>
            <a:chOff x="608056" y="4814316"/>
            <a:chExt cx="687344" cy="641656"/>
          </a:xfrm>
        </p:grpSpPr>
        <p:cxnSp>
          <p:nvCxnSpPr>
            <p:cNvPr id="34" name="Straight Connector 33">
              <a:extLst>
                <a:ext uri="{FF2B5EF4-FFF2-40B4-BE49-F238E27FC236}">
                  <a16:creationId xmlns:a16="http://schemas.microsoft.com/office/drawing/2014/main" id="{BD9DFE5A-DE62-4024-9827-7565E06AE13E}"/>
                </a:ext>
              </a:extLst>
            </p:cNvPr>
            <p:cNvCxnSpPr>
              <a:cxnSpLocks/>
            </p:cNvCxnSpPr>
            <p:nvPr/>
          </p:nvCxnSpPr>
          <p:spPr>
            <a:xfrm>
              <a:off x="608056" y="4814316"/>
              <a:ext cx="687344" cy="641656"/>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1BD8C4-5FA3-4C89-A114-DD19EA6E2B61}"/>
                </a:ext>
              </a:extLst>
            </p:cNvPr>
            <p:cNvCxnSpPr>
              <a:cxnSpLocks/>
            </p:cNvCxnSpPr>
            <p:nvPr/>
          </p:nvCxnSpPr>
          <p:spPr>
            <a:xfrm flipH="1">
              <a:off x="608056" y="4814316"/>
              <a:ext cx="687344" cy="641656"/>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E475B6DB-5DCC-4447-82CE-258AB6029C71}"/>
              </a:ext>
            </a:extLst>
          </p:cNvPr>
          <p:cNvCxnSpPr/>
          <p:nvPr/>
        </p:nvCxnSpPr>
        <p:spPr>
          <a:xfrm>
            <a:off x="1704477" y="4419600"/>
            <a:ext cx="255097" cy="15240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6D7AC3-2296-457E-B8CF-0C8ACF045066}"/>
              </a:ext>
            </a:extLst>
          </p:cNvPr>
          <p:cNvSpPr txBox="1"/>
          <p:nvPr/>
        </p:nvSpPr>
        <p:spPr>
          <a:xfrm>
            <a:off x="152400" y="6400800"/>
            <a:ext cx="2133600" cy="369332"/>
          </a:xfrm>
          <a:prstGeom prst="rect">
            <a:avLst/>
          </a:prstGeom>
          <a:noFill/>
        </p:spPr>
        <p:txBody>
          <a:bodyPr wrap="square" rtlCol="0">
            <a:spAutoFit/>
          </a:bodyPr>
          <a:lstStyle/>
          <a:p>
            <a:r>
              <a:rPr lang="en-US" sz="1800" dirty="0"/>
              <a:t>Images: Wikipedia</a:t>
            </a:r>
          </a:p>
        </p:txBody>
      </p:sp>
    </p:spTree>
    <p:extLst>
      <p:ext uri="{BB962C8B-B14F-4D97-AF65-F5344CB8AC3E}">
        <p14:creationId xmlns:p14="http://schemas.microsoft.com/office/powerpoint/2010/main" val="42751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9A69-825E-6F13-7AC9-AE51E2E5E6EA}"/>
              </a:ext>
            </a:extLst>
          </p:cNvPr>
          <p:cNvSpPr>
            <a:spLocks noGrp="1"/>
          </p:cNvSpPr>
          <p:nvPr>
            <p:ph type="title"/>
          </p:nvPr>
        </p:nvSpPr>
        <p:spPr/>
        <p:txBody>
          <a:bodyPr/>
          <a:lstStyle/>
          <a:p>
            <a:r>
              <a:rPr lang="en-US" dirty="0"/>
              <a:t>AMI</a:t>
            </a:r>
          </a:p>
        </p:txBody>
      </p:sp>
      <p:sp>
        <p:nvSpPr>
          <p:cNvPr id="3" name="Content Placeholder 2">
            <a:extLst>
              <a:ext uri="{FF2B5EF4-FFF2-40B4-BE49-F238E27FC236}">
                <a16:creationId xmlns:a16="http://schemas.microsoft.com/office/drawing/2014/main" id="{0EA0A270-26E7-B29E-83F6-94A91D513EE2}"/>
              </a:ext>
            </a:extLst>
          </p:cNvPr>
          <p:cNvSpPr>
            <a:spLocks noGrp="1"/>
          </p:cNvSpPr>
          <p:nvPr>
            <p:ph idx="1"/>
          </p:nvPr>
        </p:nvSpPr>
        <p:spPr>
          <a:xfrm>
            <a:off x="2474789" y="1219200"/>
            <a:ext cx="6516811" cy="4419600"/>
          </a:xfrm>
        </p:spPr>
        <p:txBody>
          <a:bodyPr/>
          <a:lstStyle/>
          <a:p>
            <a:r>
              <a:rPr lang="en-US" dirty="0"/>
              <a:t>Agonist-Antagonist Myoneural Interface</a:t>
            </a:r>
          </a:p>
          <a:p>
            <a:r>
              <a:rPr lang="en-US" dirty="0"/>
              <a:t>Consider a trans-humoral amputation</a:t>
            </a:r>
          </a:p>
          <a:p>
            <a:pPr lvl="1">
              <a:spcBef>
                <a:spcPts val="0"/>
              </a:spcBef>
            </a:pPr>
            <a:r>
              <a:rPr lang="en-US" dirty="0"/>
              <a:t>Biceps, triceps still exist but don’t attach to lower arm</a:t>
            </a:r>
          </a:p>
          <a:p>
            <a:pPr lvl="1">
              <a:spcBef>
                <a:spcPts val="0"/>
              </a:spcBef>
            </a:pPr>
            <a:r>
              <a:rPr lang="en-US" dirty="0"/>
              <a:t>Add a little pulley, attach the two tendons </a:t>
            </a:r>
            <a:r>
              <a:rPr lang="en-US" i="1" dirty="0"/>
              <a:t>to each other</a:t>
            </a:r>
          </a:p>
          <a:p>
            <a:pPr lvl="1">
              <a:spcBef>
                <a:spcPts val="0"/>
              </a:spcBef>
            </a:pPr>
            <a:r>
              <a:rPr lang="en-US" dirty="0"/>
              <a:t>Use </a:t>
            </a:r>
            <a:r>
              <a:rPr lang="en-US" dirty="0" err="1"/>
              <a:t>sEMG</a:t>
            </a:r>
            <a:r>
              <a:rPr lang="en-US" dirty="0"/>
              <a:t> as usual</a:t>
            </a:r>
          </a:p>
          <a:p>
            <a:pPr lvl="1">
              <a:spcBef>
                <a:spcPts val="0"/>
              </a:spcBef>
            </a:pPr>
            <a:r>
              <a:rPr lang="en-US" dirty="0"/>
              <a:t>Feels more natural, reduces phantom pain</a:t>
            </a:r>
          </a:p>
          <a:p>
            <a:r>
              <a:rPr lang="en-US" b="0" i="0" u="sng" strike="noStrike" dirty="0">
                <a:solidFill>
                  <a:srgbClr val="1155CC"/>
                </a:solidFill>
                <a:effectLst/>
                <a:hlinkClick r:id="rId3"/>
              </a:rPr>
              <a:t>https://steppingstrong.bwh.harvard.edu/wp-content/uploads/2021/12/AMI-Hand-Clinics.pdf</a:t>
            </a:r>
            <a:r>
              <a:rPr lang="en-US" b="0" i="0" u="sng" strike="noStrike" dirty="0">
                <a:solidFill>
                  <a:srgbClr val="1155CC"/>
                </a:solidFill>
                <a:effectLst/>
              </a:rPr>
              <a:t> </a:t>
            </a:r>
            <a:endParaRPr lang="en-US" dirty="0"/>
          </a:p>
        </p:txBody>
      </p:sp>
      <p:sp>
        <p:nvSpPr>
          <p:cNvPr id="4" name="Footer Placeholder 3">
            <a:extLst>
              <a:ext uri="{FF2B5EF4-FFF2-40B4-BE49-F238E27FC236}">
                <a16:creationId xmlns:a16="http://schemas.microsoft.com/office/drawing/2014/main" id="{7825A058-D528-F17C-BBE2-52578EC53D61}"/>
              </a:ext>
            </a:extLst>
          </p:cNvPr>
          <p:cNvSpPr>
            <a:spLocks noGrp="1"/>
          </p:cNvSpPr>
          <p:nvPr>
            <p:ph type="ftr" sz="quarter" idx="11"/>
          </p:nvPr>
        </p:nvSpPr>
        <p:spPr/>
        <p:txBody>
          <a:bodyPr/>
          <a:lstStyle/>
          <a:p>
            <a:pPr>
              <a:defRPr/>
            </a:pPr>
            <a:r>
              <a:rPr lang="en-US"/>
              <a:t>EE 123 -- Bioelectricity</a:t>
            </a:r>
            <a:endParaRPr lang="en-US" dirty="0"/>
          </a:p>
        </p:txBody>
      </p:sp>
      <p:pic>
        <p:nvPicPr>
          <p:cNvPr id="5" name="Picture 2" descr="Muscle Biceps - Free image on Pixabay">
            <a:extLst>
              <a:ext uri="{FF2B5EF4-FFF2-40B4-BE49-F238E27FC236}">
                <a16:creationId xmlns:a16="http://schemas.microsoft.com/office/drawing/2014/main" id="{D4C28287-93BD-0C2F-6AE8-055C9E66B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H="1">
            <a:off x="38101" y="3581400"/>
            <a:ext cx="1943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ruit, food&#10;&#10;Description automatically generated">
            <a:extLst>
              <a:ext uri="{FF2B5EF4-FFF2-40B4-BE49-F238E27FC236}">
                <a16:creationId xmlns:a16="http://schemas.microsoft.com/office/drawing/2014/main" id="{D2FAD4C5-F630-934C-3A5D-C7442140F3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459" y="1447800"/>
            <a:ext cx="1676634" cy="1419423"/>
          </a:xfrm>
          <a:prstGeom prst="rect">
            <a:avLst/>
          </a:prstGeom>
        </p:spPr>
      </p:pic>
      <p:cxnSp>
        <p:nvCxnSpPr>
          <p:cNvPr id="7" name="Straight Connector 6">
            <a:extLst>
              <a:ext uri="{FF2B5EF4-FFF2-40B4-BE49-F238E27FC236}">
                <a16:creationId xmlns:a16="http://schemas.microsoft.com/office/drawing/2014/main" id="{B58CEE8D-4CF9-3AB4-EEA3-0F8AC6029E42}"/>
              </a:ext>
            </a:extLst>
          </p:cNvPr>
          <p:cNvCxnSpPr>
            <a:cxnSpLocks/>
          </p:cNvCxnSpPr>
          <p:nvPr/>
        </p:nvCxnSpPr>
        <p:spPr>
          <a:xfrm>
            <a:off x="1143001" y="2743200"/>
            <a:ext cx="115678" cy="1143000"/>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8E4CC9-64D3-F388-C015-218FA6DDE985}"/>
              </a:ext>
            </a:extLst>
          </p:cNvPr>
          <p:cNvCxnSpPr>
            <a:cxnSpLocks/>
          </p:cNvCxnSpPr>
          <p:nvPr/>
        </p:nvCxnSpPr>
        <p:spPr>
          <a:xfrm>
            <a:off x="1390534" y="2743200"/>
            <a:ext cx="133467" cy="1233388"/>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F44D7B9B-0A25-39F3-E124-A59F3BEA7049}"/>
              </a:ext>
            </a:extLst>
          </p:cNvPr>
          <p:cNvSpPr/>
          <p:nvPr/>
        </p:nvSpPr>
        <p:spPr>
          <a:xfrm>
            <a:off x="780289" y="2657856"/>
            <a:ext cx="956781" cy="2499360"/>
          </a:xfrm>
          <a:custGeom>
            <a:avLst/>
            <a:gdLst>
              <a:gd name="connsiteX0" fmla="*/ 719328 w 956781"/>
              <a:gd name="connsiteY0" fmla="*/ 0 h 2499360"/>
              <a:gd name="connsiteX1" fmla="*/ 914400 w 956781"/>
              <a:gd name="connsiteY1" fmla="*/ 1267968 h 2499360"/>
              <a:gd name="connsiteX2" fmla="*/ 865632 w 956781"/>
              <a:gd name="connsiteY2" fmla="*/ 2133600 h 2499360"/>
              <a:gd name="connsiteX3" fmla="*/ 0 w 956781"/>
              <a:gd name="connsiteY3" fmla="*/ 2499360 h 2499360"/>
            </a:gdLst>
            <a:ahLst/>
            <a:cxnLst>
              <a:cxn ang="0">
                <a:pos x="connsiteX0" y="connsiteY0"/>
              </a:cxn>
              <a:cxn ang="0">
                <a:pos x="connsiteX1" y="connsiteY1"/>
              </a:cxn>
              <a:cxn ang="0">
                <a:pos x="connsiteX2" y="connsiteY2"/>
              </a:cxn>
              <a:cxn ang="0">
                <a:pos x="connsiteX3" y="connsiteY3"/>
              </a:cxn>
            </a:cxnLst>
            <a:rect l="l" t="t" r="r" b="b"/>
            <a:pathLst>
              <a:path w="956781" h="2499360">
                <a:moveTo>
                  <a:pt x="719328" y="0"/>
                </a:moveTo>
                <a:cubicBezTo>
                  <a:pt x="804672" y="456184"/>
                  <a:pt x="890016" y="912368"/>
                  <a:pt x="914400" y="1267968"/>
                </a:cubicBezTo>
                <a:cubicBezTo>
                  <a:pt x="938784" y="1623568"/>
                  <a:pt x="1018032" y="1928368"/>
                  <a:pt x="865632" y="2133600"/>
                </a:cubicBezTo>
                <a:cubicBezTo>
                  <a:pt x="713232" y="2338832"/>
                  <a:pt x="356616" y="2419096"/>
                  <a:pt x="0" y="2499360"/>
                </a:cubicBezTo>
              </a:path>
            </a:pathLst>
          </a:cu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9356A83-E740-84B7-457B-0C82BA98119C}"/>
              </a:ext>
            </a:extLst>
          </p:cNvPr>
          <p:cNvCxnSpPr>
            <a:cxnSpLocks/>
          </p:cNvCxnSpPr>
          <p:nvPr/>
        </p:nvCxnSpPr>
        <p:spPr>
          <a:xfrm>
            <a:off x="848138" y="4495800"/>
            <a:ext cx="1514063" cy="641395"/>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B126655-4C4D-E792-037F-A2FB0FECB8C5}"/>
              </a:ext>
            </a:extLst>
          </p:cNvPr>
          <p:cNvSpPr txBox="1"/>
          <p:nvPr/>
        </p:nvSpPr>
        <p:spPr>
          <a:xfrm>
            <a:off x="976697" y="5159514"/>
            <a:ext cx="1690304" cy="707886"/>
          </a:xfrm>
          <a:prstGeom prst="rect">
            <a:avLst/>
          </a:prstGeom>
          <a:noFill/>
        </p:spPr>
        <p:txBody>
          <a:bodyPr wrap="square" rtlCol="0">
            <a:spAutoFit/>
          </a:bodyPr>
          <a:lstStyle/>
          <a:p>
            <a:r>
              <a:rPr lang="en-US" sz="2000" dirty="0"/>
              <a:t>Trans-humoral amputation</a:t>
            </a:r>
          </a:p>
        </p:txBody>
      </p:sp>
      <p:grpSp>
        <p:nvGrpSpPr>
          <p:cNvPr id="16" name="Group 15">
            <a:extLst>
              <a:ext uri="{FF2B5EF4-FFF2-40B4-BE49-F238E27FC236}">
                <a16:creationId xmlns:a16="http://schemas.microsoft.com/office/drawing/2014/main" id="{31D080A0-2CE0-E048-AA99-5F57F1F3D692}"/>
              </a:ext>
            </a:extLst>
          </p:cNvPr>
          <p:cNvGrpSpPr/>
          <p:nvPr/>
        </p:nvGrpSpPr>
        <p:grpSpPr>
          <a:xfrm>
            <a:off x="381001" y="4844744"/>
            <a:ext cx="687344" cy="641656"/>
            <a:chOff x="608056" y="4814316"/>
            <a:chExt cx="687344" cy="641656"/>
          </a:xfrm>
        </p:grpSpPr>
        <p:cxnSp>
          <p:nvCxnSpPr>
            <p:cNvPr id="17" name="Straight Connector 16">
              <a:extLst>
                <a:ext uri="{FF2B5EF4-FFF2-40B4-BE49-F238E27FC236}">
                  <a16:creationId xmlns:a16="http://schemas.microsoft.com/office/drawing/2014/main" id="{DDF490D0-CB09-628C-3EA6-A291F58C5DFF}"/>
                </a:ext>
              </a:extLst>
            </p:cNvPr>
            <p:cNvCxnSpPr>
              <a:cxnSpLocks/>
            </p:cNvCxnSpPr>
            <p:nvPr/>
          </p:nvCxnSpPr>
          <p:spPr>
            <a:xfrm>
              <a:off x="608056" y="4814316"/>
              <a:ext cx="687344" cy="641656"/>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1F0789-12DD-251B-E8B6-F82DA8EEA7D7}"/>
                </a:ext>
              </a:extLst>
            </p:cNvPr>
            <p:cNvCxnSpPr>
              <a:cxnSpLocks/>
            </p:cNvCxnSpPr>
            <p:nvPr/>
          </p:nvCxnSpPr>
          <p:spPr>
            <a:xfrm flipH="1">
              <a:off x="608056" y="4814316"/>
              <a:ext cx="687344" cy="641656"/>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098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D704-4FF2-4C7E-929C-0060CE24B2D9}"/>
              </a:ext>
            </a:extLst>
          </p:cNvPr>
          <p:cNvSpPr>
            <a:spLocks noGrp="1"/>
          </p:cNvSpPr>
          <p:nvPr>
            <p:ph type="title"/>
          </p:nvPr>
        </p:nvSpPr>
        <p:spPr/>
        <p:txBody>
          <a:bodyPr/>
          <a:lstStyle/>
          <a:p>
            <a:r>
              <a:rPr lang="en-US" dirty="0"/>
              <a:t>What makes prosthetics hard?</a:t>
            </a:r>
          </a:p>
        </p:txBody>
      </p:sp>
      <p:sp>
        <p:nvSpPr>
          <p:cNvPr id="3" name="Content Placeholder 2">
            <a:extLst>
              <a:ext uri="{FF2B5EF4-FFF2-40B4-BE49-F238E27FC236}">
                <a16:creationId xmlns:a16="http://schemas.microsoft.com/office/drawing/2014/main" id="{DD68C89C-95C3-4728-A4F2-D65299C03F47}"/>
              </a:ext>
            </a:extLst>
          </p:cNvPr>
          <p:cNvSpPr>
            <a:spLocks noGrp="1"/>
          </p:cNvSpPr>
          <p:nvPr>
            <p:ph idx="1"/>
          </p:nvPr>
        </p:nvSpPr>
        <p:spPr>
          <a:xfrm>
            <a:off x="685800" y="1676400"/>
            <a:ext cx="8001000" cy="4724400"/>
          </a:xfrm>
        </p:spPr>
        <p:txBody>
          <a:bodyPr/>
          <a:lstStyle/>
          <a:p>
            <a:r>
              <a:rPr lang="en-US" dirty="0"/>
              <a:t>TMR and AMI are surgery</a:t>
            </a:r>
          </a:p>
          <a:p>
            <a:r>
              <a:rPr lang="en-US" dirty="0"/>
              <a:t>We all have our muscles in slightly different places</a:t>
            </a:r>
          </a:p>
          <a:p>
            <a:pPr lvl="1">
              <a:spcBef>
                <a:spcPts val="0"/>
              </a:spcBef>
            </a:pPr>
            <a:r>
              <a:rPr lang="en-US" dirty="0"/>
              <a:t>Where do you attach the electrodes?</a:t>
            </a:r>
          </a:p>
          <a:p>
            <a:r>
              <a:rPr lang="en-US" dirty="0"/>
              <a:t>Multiple muscles combine for one action</a:t>
            </a:r>
          </a:p>
          <a:p>
            <a:pPr lvl="1">
              <a:spcBef>
                <a:spcPts val="0"/>
              </a:spcBef>
            </a:pPr>
            <a:r>
              <a:rPr lang="en-US" dirty="0"/>
              <a:t>Arm flexion controlled by biceps, brachialis, brachioradialis</a:t>
            </a:r>
          </a:p>
          <a:p>
            <a:r>
              <a:rPr lang="en-US" dirty="0"/>
              <a:t>One muscle can do multiple actions</a:t>
            </a:r>
          </a:p>
          <a:p>
            <a:pPr lvl="1">
              <a:spcBef>
                <a:spcPts val="0"/>
              </a:spcBef>
            </a:pPr>
            <a:r>
              <a:rPr lang="en-US" dirty="0"/>
              <a:t>Biceps </a:t>
            </a:r>
            <a:r>
              <a:rPr lang="en-US" dirty="0">
                <a:latin typeface="Times New Roman" panose="02020603050405020304" pitchFamily="18" charset="0"/>
                <a:cs typeface="Times New Roman" panose="02020603050405020304" pitchFamily="18" charset="0"/>
              </a:rPr>
              <a:t>→ elbow flexion, forearm supination</a:t>
            </a:r>
          </a:p>
          <a:p>
            <a:pPr>
              <a:spcBef>
                <a:spcPts val="600"/>
              </a:spcBef>
            </a:pPr>
            <a:r>
              <a:rPr lang="en-US" dirty="0">
                <a:latin typeface="Times New Roman" panose="02020603050405020304" pitchFamily="18" charset="0"/>
                <a:cs typeface="Times New Roman" panose="02020603050405020304" pitchFamily="18" charset="0"/>
              </a:rPr>
              <a:t>But it’s still lots better than nothing</a:t>
            </a:r>
          </a:p>
          <a:p>
            <a:pPr lvl="1">
              <a:spcBef>
                <a:spcPts val="0"/>
              </a:spcBef>
            </a:pPr>
            <a:r>
              <a:rPr lang="en-US" dirty="0">
                <a:latin typeface="Times New Roman" panose="02020603050405020304" pitchFamily="18" charset="0"/>
                <a:cs typeface="Times New Roman" panose="02020603050405020304" pitchFamily="18" charset="0"/>
              </a:rPr>
              <a:t>And plenty of room for good engineering</a:t>
            </a:r>
          </a:p>
          <a:p>
            <a:pPr lvl="1">
              <a:spcBef>
                <a:spcPts val="0"/>
              </a:spcBef>
            </a:pPr>
            <a:r>
              <a:rPr lang="en-US" dirty="0">
                <a:latin typeface="Times New Roman" panose="02020603050405020304" pitchFamily="18" charset="0"/>
                <a:cs typeface="Times New Roman" panose="02020603050405020304" pitchFamily="18" charset="0"/>
              </a:rPr>
              <a:t>Machine-learning algorithms starting to be used</a:t>
            </a:r>
            <a:endParaRPr lang="en-US" dirty="0"/>
          </a:p>
        </p:txBody>
      </p:sp>
      <p:sp>
        <p:nvSpPr>
          <p:cNvPr id="4" name="Footer Placeholder 3">
            <a:extLst>
              <a:ext uri="{FF2B5EF4-FFF2-40B4-BE49-F238E27FC236}">
                <a16:creationId xmlns:a16="http://schemas.microsoft.com/office/drawing/2014/main" id="{176695EB-6811-43CE-B6D5-A29E36152851}"/>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6773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0887-93EF-48EF-A893-5EF991DE6EA9}"/>
              </a:ext>
            </a:extLst>
          </p:cNvPr>
          <p:cNvSpPr>
            <a:spLocks noGrp="1"/>
          </p:cNvSpPr>
          <p:nvPr>
            <p:ph type="title"/>
          </p:nvPr>
        </p:nvSpPr>
        <p:spPr/>
        <p:txBody>
          <a:bodyPr/>
          <a:lstStyle/>
          <a:p>
            <a:r>
              <a:rPr lang="en-US" dirty="0"/>
              <a:t>Cool example</a:t>
            </a:r>
          </a:p>
        </p:txBody>
      </p:sp>
      <p:sp>
        <p:nvSpPr>
          <p:cNvPr id="3" name="Content Placeholder 2">
            <a:extLst>
              <a:ext uri="{FF2B5EF4-FFF2-40B4-BE49-F238E27FC236}">
                <a16:creationId xmlns:a16="http://schemas.microsoft.com/office/drawing/2014/main" id="{49BC36D4-6501-487C-BE0A-12C16F629B35}"/>
              </a:ext>
            </a:extLst>
          </p:cNvPr>
          <p:cNvSpPr>
            <a:spLocks noGrp="1"/>
          </p:cNvSpPr>
          <p:nvPr>
            <p:ph idx="1"/>
          </p:nvPr>
        </p:nvSpPr>
        <p:spPr>
          <a:xfrm>
            <a:off x="4800600" y="1676400"/>
            <a:ext cx="3810000" cy="4419600"/>
          </a:xfrm>
        </p:spPr>
        <p:txBody>
          <a:bodyPr/>
          <a:lstStyle/>
          <a:p>
            <a:r>
              <a:rPr lang="en-US" dirty="0"/>
              <a:t>Liberating Technologies </a:t>
            </a:r>
            <a:r>
              <a:rPr lang="en-US" dirty="0" err="1"/>
              <a:t>PsiCon</a:t>
            </a:r>
            <a:endParaRPr lang="en-US" dirty="0"/>
          </a:p>
          <a:p>
            <a:pPr lvl="1"/>
            <a:r>
              <a:rPr lang="en-US" b="1" dirty="0"/>
              <a:t>S</a:t>
            </a:r>
            <a:r>
              <a:rPr lang="en-US" dirty="0"/>
              <a:t>imultaneous, </a:t>
            </a:r>
            <a:r>
              <a:rPr lang="en-US" b="1" dirty="0"/>
              <a:t>p</a:t>
            </a:r>
            <a:r>
              <a:rPr lang="en-US" dirty="0"/>
              <a:t>roportional, </a:t>
            </a:r>
            <a:r>
              <a:rPr lang="en-US" b="1" dirty="0"/>
              <a:t>i</a:t>
            </a:r>
            <a:r>
              <a:rPr lang="en-US" dirty="0"/>
              <a:t>ndependent </a:t>
            </a:r>
            <a:r>
              <a:rPr lang="en-US" b="1" dirty="0"/>
              <a:t>con</a:t>
            </a:r>
            <a:r>
              <a:rPr lang="en-US" dirty="0"/>
              <a:t>trol</a:t>
            </a:r>
          </a:p>
          <a:p>
            <a:pPr lvl="1"/>
            <a:r>
              <a:rPr lang="en-US" dirty="0"/>
              <a:t>Pick two muscle pairs (four electrodes) and control two </a:t>
            </a:r>
            <a:r>
              <a:rPr lang="en-US" dirty="0" err="1"/>
              <a:t>DoF</a:t>
            </a:r>
            <a:endParaRPr lang="en-US" dirty="0"/>
          </a:p>
          <a:p>
            <a:r>
              <a:rPr lang="en-US" dirty="0"/>
              <a:t>But: clearly takes some training</a:t>
            </a:r>
          </a:p>
        </p:txBody>
      </p:sp>
      <p:sp>
        <p:nvSpPr>
          <p:cNvPr id="4" name="Footer Placeholder 3">
            <a:extLst>
              <a:ext uri="{FF2B5EF4-FFF2-40B4-BE49-F238E27FC236}">
                <a16:creationId xmlns:a16="http://schemas.microsoft.com/office/drawing/2014/main" id="{F1A7A2A4-E91A-4FC6-9A97-E058528CA7BE}"/>
              </a:ext>
            </a:extLst>
          </p:cNvPr>
          <p:cNvSpPr>
            <a:spLocks noGrp="1"/>
          </p:cNvSpPr>
          <p:nvPr>
            <p:ph type="ftr" sz="quarter" idx="11"/>
          </p:nvPr>
        </p:nvSpPr>
        <p:spPr/>
        <p:txBody>
          <a:bodyPr/>
          <a:lstStyle/>
          <a:p>
            <a:pPr>
              <a:defRPr/>
            </a:pPr>
            <a:r>
              <a:rPr lang="en-US"/>
              <a:t>EE 123 -- Bioelectricity</a:t>
            </a:r>
            <a:endParaRPr lang="en-US" dirty="0"/>
          </a:p>
        </p:txBody>
      </p:sp>
      <p:pic>
        <p:nvPicPr>
          <p:cNvPr id="8" name="Picture 7">
            <a:extLst>
              <a:ext uri="{FF2B5EF4-FFF2-40B4-BE49-F238E27FC236}">
                <a16:creationId xmlns:a16="http://schemas.microsoft.com/office/drawing/2014/main" id="{DDA51DCE-7831-4A9B-A039-6C581082D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781174"/>
            <a:ext cx="4010025" cy="4010025"/>
          </a:xfrm>
          <a:prstGeom prst="rect">
            <a:avLst/>
          </a:prstGeom>
        </p:spPr>
      </p:pic>
    </p:spTree>
    <p:extLst>
      <p:ext uri="{BB962C8B-B14F-4D97-AF65-F5344CB8AC3E}">
        <p14:creationId xmlns:p14="http://schemas.microsoft.com/office/powerpoint/2010/main" val="156581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Teaser – the cost of pain</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543800" cy="4419600"/>
          </a:xfrm>
        </p:spPr>
        <p:txBody>
          <a:bodyPr/>
          <a:lstStyle/>
          <a:p>
            <a:r>
              <a:rPr lang="en-US" sz="3200" dirty="0"/>
              <a:t>Annual cost of diseases (health-care cost + lost economic productivity) in 2010</a:t>
            </a:r>
            <a:r>
              <a:rPr lang="en-US" sz="3200" baseline="30000" dirty="0"/>
              <a:t>1</a:t>
            </a:r>
            <a:r>
              <a:rPr lang="en-US" sz="3200" dirty="0"/>
              <a:t>:</a:t>
            </a:r>
          </a:p>
          <a:p>
            <a:pPr lvl="1">
              <a:spcBef>
                <a:spcPts val="0"/>
              </a:spcBef>
            </a:pPr>
            <a:r>
              <a:rPr lang="en-US" sz="2800" dirty="0"/>
              <a:t>chronic pain = $635 billion</a:t>
            </a:r>
          </a:p>
          <a:p>
            <a:pPr lvl="1">
              <a:spcBef>
                <a:spcPts val="0"/>
              </a:spcBef>
            </a:pPr>
            <a:r>
              <a:rPr lang="en-US" sz="2800" dirty="0"/>
              <a:t>heart disease = $309 billion</a:t>
            </a:r>
          </a:p>
          <a:p>
            <a:pPr lvl="1">
              <a:spcBef>
                <a:spcPts val="0"/>
              </a:spcBef>
            </a:pPr>
            <a:r>
              <a:rPr lang="en-US" sz="2800" dirty="0"/>
              <a:t>cancer = $243 billion</a:t>
            </a:r>
          </a:p>
          <a:p>
            <a:pPr lvl="1">
              <a:spcBef>
                <a:spcPts val="0"/>
              </a:spcBef>
            </a:pPr>
            <a:r>
              <a:rPr lang="en-US" sz="2800" dirty="0"/>
              <a:t>diabetes = $188 billion</a:t>
            </a:r>
          </a:p>
          <a:p>
            <a:r>
              <a:rPr lang="en-US" sz="3200" dirty="0"/>
              <a:t>OK, with that tease out of the way…</a:t>
            </a:r>
          </a:p>
          <a:p>
            <a:pPr lvl="1"/>
            <a:endParaRPr lang="en-US" sz="2800" dirty="0"/>
          </a:p>
          <a:p>
            <a:pPr marL="0" indent="0">
              <a:buNone/>
            </a:pPr>
            <a:r>
              <a:rPr lang="en-US" sz="3200" baseline="30000" dirty="0"/>
              <a:t>1</a:t>
            </a:r>
            <a:r>
              <a:rPr lang="en-US" sz="3200" dirty="0"/>
              <a:t> ncbi.nlm.nih.gov/books/NBK92521/</a:t>
            </a:r>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
        <p:nvSpPr>
          <p:cNvPr id="5" name="TextBox 4">
            <a:extLst>
              <a:ext uri="{FF2B5EF4-FFF2-40B4-BE49-F238E27FC236}">
                <a16:creationId xmlns:a16="http://schemas.microsoft.com/office/drawing/2014/main" id="{B1B12D07-4BD3-43E6-AFC2-52AE70A20594}"/>
              </a:ext>
            </a:extLst>
          </p:cNvPr>
          <p:cNvSpPr txBox="1"/>
          <p:nvPr/>
        </p:nvSpPr>
        <p:spPr>
          <a:xfrm>
            <a:off x="5943600" y="2819400"/>
            <a:ext cx="2971800" cy="830997"/>
          </a:xfrm>
          <a:prstGeom prst="rect">
            <a:avLst/>
          </a:prstGeom>
          <a:noFill/>
        </p:spPr>
        <p:txBody>
          <a:bodyPr wrap="square" rtlCol="0">
            <a:spAutoFit/>
          </a:bodyPr>
          <a:lstStyle/>
          <a:p>
            <a:r>
              <a:rPr lang="en-US" dirty="0" err="1"/>
              <a:t>Covid</a:t>
            </a:r>
            <a:r>
              <a:rPr lang="en-US" dirty="0"/>
              <a:t> </a:t>
            </a:r>
            <a:r>
              <a:rPr lang="en-US" dirty="0">
                <a:cs typeface="Times New Roman" panose="02020603050405020304" pitchFamily="18" charset="0"/>
              </a:rPr>
              <a:t>≈ 3% of GDP, or $8 trillion/year</a:t>
            </a:r>
            <a:endParaRPr lang="en-US" dirty="0"/>
          </a:p>
        </p:txBody>
      </p:sp>
    </p:spTree>
    <p:extLst>
      <p:ext uri="{BB962C8B-B14F-4D97-AF65-F5344CB8AC3E}">
        <p14:creationId xmlns:p14="http://schemas.microsoft.com/office/powerpoint/2010/main" val="635779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3B1F-9A1D-41C1-8C6F-C780AA2710BD}"/>
              </a:ext>
            </a:extLst>
          </p:cNvPr>
          <p:cNvSpPr>
            <a:spLocks noGrp="1"/>
          </p:cNvSpPr>
          <p:nvPr>
            <p:ph type="title"/>
          </p:nvPr>
        </p:nvSpPr>
        <p:spPr/>
        <p:txBody>
          <a:bodyPr/>
          <a:lstStyle/>
          <a:p>
            <a:r>
              <a:rPr lang="en-US" dirty="0"/>
              <a:t>Arm muscles</a:t>
            </a:r>
          </a:p>
        </p:txBody>
      </p:sp>
      <p:sp>
        <p:nvSpPr>
          <p:cNvPr id="3" name="Content Placeholder 2">
            <a:extLst>
              <a:ext uri="{FF2B5EF4-FFF2-40B4-BE49-F238E27FC236}">
                <a16:creationId xmlns:a16="http://schemas.microsoft.com/office/drawing/2014/main" id="{78EF4D6C-C094-4278-8BD8-65059B2C94A4}"/>
              </a:ext>
            </a:extLst>
          </p:cNvPr>
          <p:cNvSpPr>
            <a:spLocks noGrp="1"/>
          </p:cNvSpPr>
          <p:nvPr>
            <p:ph idx="1"/>
          </p:nvPr>
        </p:nvSpPr>
        <p:spPr>
          <a:xfrm>
            <a:off x="4572000" y="1676400"/>
            <a:ext cx="4343400" cy="4419600"/>
          </a:xfrm>
        </p:spPr>
        <p:txBody>
          <a:bodyPr/>
          <a:lstStyle/>
          <a:p>
            <a:r>
              <a:rPr lang="en-US" dirty="0"/>
              <a:t>Lots of muscles to attach electrodes</a:t>
            </a:r>
          </a:p>
          <a:p>
            <a:r>
              <a:rPr lang="en-US" dirty="0"/>
              <a:t>Reverse-engineering user intent is an interesting engineering challenge</a:t>
            </a:r>
          </a:p>
          <a:p>
            <a:endParaRPr lang="en-US" dirty="0"/>
          </a:p>
        </p:txBody>
      </p:sp>
      <p:sp>
        <p:nvSpPr>
          <p:cNvPr id="4" name="Footer Placeholder 3">
            <a:extLst>
              <a:ext uri="{FF2B5EF4-FFF2-40B4-BE49-F238E27FC236}">
                <a16:creationId xmlns:a16="http://schemas.microsoft.com/office/drawing/2014/main" id="{0631845B-C7B9-4782-9FC9-8E7D0CDCA7E1}"/>
              </a:ext>
            </a:extLst>
          </p:cNvPr>
          <p:cNvSpPr>
            <a:spLocks noGrp="1"/>
          </p:cNvSpPr>
          <p:nvPr>
            <p:ph type="ftr" sz="quarter" idx="11"/>
          </p:nvPr>
        </p:nvSpPr>
        <p:spPr/>
        <p:txBody>
          <a:bodyPr/>
          <a:lstStyle/>
          <a:p>
            <a:pPr>
              <a:defRPr/>
            </a:pPr>
            <a:r>
              <a:rPr lang="en-US"/>
              <a:t>EE 123 -- Bioelectricity</a:t>
            </a:r>
            <a:endParaRPr lang="en-US" dirty="0"/>
          </a:p>
        </p:txBody>
      </p:sp>
      <p:pic>
        <p:nvPicPr>
          <p:cNvPr id="6" name="Picture 5" descr="A screenshot of a cell phone&#10;&#10;Description automatically generated">
            <a:extLst>
              <a:ext uri="{FF2B5EF4-FFF2-40B4-BE49-F238E27FC236}">
                <a16:creationId xmlns:a16="http://schemas.microsoft.com/office/drawing/2014/main" id="{C8220CC2-42D1-4A8B-99B6-90D85E9BD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544851"/>
            <a:ext cx="4244915" cy="2588363"/>
          </a:xfrm>
          <a:prstGeom prst="rect">
            <a:avLst/>
          </a:prstGeom>
        </p:spPr>
      </p:pic>
      <p:pic>
        <p:nvPicPr>
          <p:cNvPr id="1026" name="Picture 2">
            <a:extLst>
              <a:ext uri="{FF2B5EF4-FFF2-40B4-BE49-F238E27FC236}">
                <a16:creationId xmlns:a16="http://schemas.microsoft.com/office/drawing/2014/main" id="{400F960C-014C-4768-8666-7955C60A8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4114800" cy="24155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B1AABA5-EE4C-4912-90C4-23D7C084E41F}"/>
              </a:ext>
            </a:extLst>
          </p:cNvPr>
          <p:cNvSpPr txBox="1"/>
          <p:nvPr/>
        </p:nvSpPr>
        <p:spPr>
          <a:xfrm>
            <a:off x="228600" y="6324600"/>
            <a:ext cx="3048000" cy="400110"/>
          </a:xfrm>
          <a:prstGeom prst="rect">
            <a:avLst/>
          </a:prstGeom>
          <a:noFill/>
        </p:spPr>
        <p:txBody>
          <a:bodyPr wrap="square" rtlCol="0">
            <a:spAutoFit/>
          </a:bodyPr>
          <a:lstStyle/>
          <a:p>
            <a:r>
              <a:rPr lang="en-US" sz="2000" dirty="0"/>
              <a:t>Images from Wikipedia</a:t>
            </a:r>
          </a:p>
        </p:txBody>
      </p:sp>
    </p:spTree>
    <p:extLst>
      <p:ext uri="{BB962C8B-B14F-4D97-AF65-F5344CB8AC3E}">
        <p14:creationId xmlns:p14="http://schemas.microsoft.com/office/powerpoint/2010/main" val="3792657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A4A2-25D7-449E-8D52-8FDE38AF3D24}"/>
              </a:ext>
            </a:extLst>
          </p:cNvPr>
          <p:cNvSpPr>
            <a:spLocks noGrp="1"/>
          </p:cNvSpPr>
          <p:nvPr>
            <p:ph type="title"/>
          </p:nvPr>
        </p:nvSpPr>
        <p:spPr/>
        <p:txBody>
          <a:bodyPr/>
          <a:lstStyle/>
          <a:p>
            <a:r>
              <a:rPr lang="en-US" dirty="0"/>
              <a:t> Mini quiz</a:t>
            </a:r>
          </a:p>
        </p:txBody>
      </p:sp>
      <p:sp>
        <p:nvSpPr>
          <p:cNvPr id="3" name="Content Placeholder 2">
            <a:extLst>
              <a:ext uri="{FF2B5EF4-FFF2-40B4-BE49-F238E27FC236}">
                <a16:creationId xmlns:a16="http://schemas.microsoft.com/office/drawing/2014/main" id="{8B966EAE-3792-449F-9698-C42B44669BE1}"/>
              </a:ext>
            </a:extLst>
          </p:cNvPr>
          <p:cNvSpPr>
            <a:spLocks noGrp="1"/>
          </p:cNvSpPr>
          <p:nvPr>
            <p:ph idx="1"/>
          </p:nvPr>
        </p:nvSpPr>
        <p:spPr/>
        <p:txBody>
          <a:bodyPr/>
          <a:lstStyle/>
          <a:p>
            <a:r>
              <a:rPr lang="en-US" dirty="0"/>
              <a:t>What is a surface EMG? Give one example of using it in medicine</a:t>
            </a:r>
          </a:p>
          <a:p>
            <a:r>
              <a:rPr lang="en-US" dirty="0"/>
              <a:t>At a high level, how does a myoelectric prosthesis work? What are the engineering difficulties?</a:t>
            </a:r>
          </a:p>
        </p:txBody>
      </p:sp>
      <p:sp>
        <p:nvSpPr>
          <p:cNvPr id="4" name="Footer Placeholder 3">
            <a:extLst>
              <a:ext uri="{FF2B5EF4-FFF2-40B4-BE49-F238E27FC236}">
                <a16:creationId xmlns:a16="http://schemas.microsoft.com/office/drawing/2014/main" id="{DF9AEBFB-E0D2-4E5A-8A0F-1049E8E75CB7}"/>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311454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600-55B4-4E91-A4F6-906D53F0CDDC}"/>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F1EB3E2F-27C8-4A14-93C5-978E17A9CBB3}"/>
              </a:ext>
            </a:extLst>
          </p:cNvPr>
          <p:cNvSpPr>
            <a:spLocks noGrp="1"/>
          </p:cNvSpPr>
          <p:nvPr>
            <p:ph idx="1"/>
          </p:nvPr>
        </p:nvSpPr>
        <p:spPr>
          <a:xfrm>
            <a:off x="304800" y="1524000"/>
            <a:ext cx="8305800" cy="4419600"/>
          </a:xfrm>
        </p:spPr>
        <p:txBody>
          <a:bodyPr/>
          <a:lstStyle/>
          <a:p>
            <a:r>
              <a:rPr lang="en-US" dirty="0"/>
              <a:t>Our senses (we don’t understand them)</a:t>
            </a:r>
          </a:p>
          <a:p>
            <a:r>
              <a:rPr lang="en-US" dirty="0"/>
              <a:t>Motor nerves, EMG &amp; NCS</a:t>
            </a:r>
          </a:p>
          <a:p>
            <a:r>
              <a:rPr lang="en-US" dirty="0"/>
              <a:t>Prosthetics</a:t>
            </a:r>
          </a:p>
          <a:p>
            <a:r>
              <a:rPr lang="en-US" dirty="0">
                <a:sym typeface="Symbol" panose="05050102010706020507" pitchFamily="18" charset="2"/>
              </a:rPr>
              <a:t>Pain</a:t>
            </a:r>
          </a:p>
          <a:p>
            <a:r>
              <a:rPr lang="en-US" dirty="0">
                <a:sym typeface="Symbol" panose="05050102010706020507" pitchFamily="18" charset="2"/>
              </a:rPr>
              <a:t>Electroceuticals</a:t>
            </a:r>
          </a:p>
          <a:p>
            <a:endParaRPr lang="en-US" dirty="0"/>
          </a:p>
        </p:txBody>
      </p:sp>
      <p:sp>
        <p:nvSpPr>
          <p:cNvPr id="4" name="Footer Placeholder 3">
            <a:extLst>
              <a:ext uri="{FF2B5EF4-FFF2-40B4-BE49-F238E27FC236}">
                <a16:creationId xmlns:a16="http://schemas.microsoft.com/office/drawing/2014/main" id="{AAF00BCF-F083-4B38-8065-AACE15303982}"/>
              </a:ext>
            </a:extLst>
          </p:cNvPr>
          <p:cNvSpPr>
            <a:spLocks noGrp="1"/>
          </p:cNvSpPr>
          <p:nvPr>
            <p:ph type="ftr" sz="quarter" idx="11"/>
          </p:nvPr>
        </p:nvSpPr>
        <p:spPr/>
        <p:txBody>
          <a:bodyPr/>
          <a:lstStyle/>
          <a:p>
            <a:pPr>
              <a:defRPr/>
            </a:pPr>
            <a:r>
              <a:rPr lang="en-US"/>
              <a:t>EE 123 -- Bioelectricity</a:t>
            </a:r>
            <a:endParaRPr lang="en-US" dirty="0"/>
          </a:p>
        </p:txBody>
      </p:sp>
      <p:sp>
        <p:nvSpPr>
          <p:cNvPr id="5" name="Rectangle 4">
            <a:extLst>
              <a:ext uri="{FF2B5EF4-FFF2-40B4-BE49-F238E27FC236}">
                <a16:creationId xmlns:a16="http://schemas.microsoft.com/office/drawing/2014/main" id="{DB079BD5-122B-4652-8BDF-0F7225F1F286}"/>
              </a:ext>
            </a:extLst>
          </p:cNvPr>
          <p:cNvSpPr/>
          <p:nvPr/>
        </p:nvSpPr>
        <p:spPr>
          <a:xfrm>
            <a:off x="304800" y="3048000"/>
            <a:ext cx="1447800" cy="5334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437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6F47-4758-44E3-B351-535B164F19EE}"/>
              </a:ext>
            </a:extLst>
          </p:cNvPr>
          <p:cNvSpPr>
            <a:spLocks noGrp="1"/>
          </p:cNvSpPr>
          <p:nvPr>
            <p:ph type="title"/>
          </p:nvPr>
        </p:nvSpPr>
        <p:spPr/>
        <p:txBody>
          <a:bodyPr/>
          <a:lstStyle/>
          <a:p>
            <a:r>
              <a:rPr lang="en-US" dirty="0"/>
              <a:t>The cost of pain</a:t>
            </a:r>
          </a:p>
        </p:txBody>
      </p:sp>
      <p:sp>
        <p:nvSpPr>
          <p:cNvPr id="3" name="Content Placeholder 2">
            <a:extLst>
              <a:ext uri="{FF2B5EF4-FFF2-40B4-BE49-F238E27FC236}">
                <a16:creationId xmlns:a16="http://schemas.microsoft.com/office/drawing/2014/main" id="{7D9E3DAA-271B-438B-8286-57DEF344ADDD}"/>
              </a:ext>
            </a:extLst>
          </p:cNvPr>
          <p:cNvSpPr>
            <a:spLocks noGrp="1"/>
          </p:cNvSpPr>
          <p:nvPr>
            <p:ph idx="1"/>
          </p:nvPr>
        </p:nvSpPr>
        <p:spPr>
          <a:xfrm>
            <a:off x="685800" y="1524000"/>
            <a:ext cx="7772400" cy="4419600"/>
          </a:xfrm>
        </p:spPr>
        <p:txBody>
          <a:bodyPr/>
          <a:lstStyle/>
          <a:p>
            <a:r>
              <a:rPr lang="en-US" sz="3200" dirty="0"/>
              <a:t>Annual cost of diseases (health-care cost + lost economic productivity) in 2010</a:t>
            </a:r>
            <a:r>
              <a:rPr lang="en-US" sz="3200" baseline="30000" dirty="0"/>
              <a:t>1</a:t>
            </a:r>
            <a:r>
              <a:rPr lang="en-US" sz="3200" dirty="0"/>
              <a:t>:</a:t>
            </a:r>
          </a:p>
          <a:p>
            <a:pPr lvl="1">
              <a:spcBef>
                <a:spcPts val="0"/>
              </a:spcBef>
            </a:pPr>
            <a:r>
              <a:rPr lang="en-US" sz="2800" dirty="0"/>
              <a:t>chronic pain = $635 billion</a:t>
            </a:r>
          </a:p>
          <a:p>
            <a:pPr lvl="1">
              <a:spcBef>
                <a:spcPts val="0"/>
              </a:spcBef>
            </a:pPr>
            <a:r>
              <a:rPr lang="en-US" sz="2800" dirty="0"/>
              <a:t>heart disease = $309 billion</a:t>
            </a:r>
          </a:p>
          <a:p>
            <a:pPr lvl="1">
              <a:spcBef>
                <a:spcPts val="0"/>
              </a:spcBef>
            </a:pPr>
            <a:r>
              <a:rPr lang="en-US" sz="2800" dirty="0"/>
              <a:t>cancer = $243 billion</a:t>
            </a:r>
          </a:p>
          <a:p>
            <a:pPr lvl="1">
              <a:spcBef>
                <a:spcPts val="0"/>
              </a:spcBef>
            </a:pPr>
            <a:r>
              <a:rPr lang="en-US" sz="2800" dirty="0"/>
              <a:t>diabetes = $188 billion</a:t>
            </a:r>
          </a:p>
          <a:p>
            <a:r>
              <a:rPr lang="en-US" sz="3200" dirty="0"/>
              <a:t>Now let’s look at pain in more detail</a:t>
            </a:r>
          </a:p>
        </p:txBody>
      </p:sp>
      <p:sp>
        <p:nvSpPr>
          <p:cNvPr id="4" name="Footer Placeholder 3">
            <a:extLst>
              <a:ext uri="{FF2B5EF4-FFF2-40B4-BE49-F238E27FC236}">
                <a16:creationId xmlns:a16="http://schemas.microsoft.com/office/drawing/2014/main" id="{992E666A-A935-4C87-A597-A3DDFADD674F}"/>
              </a:ext>
            </a:extLst>
          </p:cNvPr>
          <p:cNvSpPr>
            <a:spLocks noGrp="1"/>
          </p:cNvSpPr>
          <p:nvPr>
            <p:ph type="ftr" sz="quarter" idx="11"/>
          </p:nvPr>
        </p:nvSpPr>
        <p:spPr/>
        <p:txBody>
          <a:bodyPr/>
          <a:lstStyle/>
          <a:p>
            <a:pPr>
              <a:defRPr/>
            </a:pPr>
            <a:r>
              <a:rPr lang="en-US" dirty="0"/>
              <a:t>EE 123 -- Bioelectricity</a:t>
            </a:r>
          </a:p>
        </p:txBody>
      </p:sp>
      <p:sp>
        <p:nvSpPr>
          <p:cNvPr id="5" name="TextBox 4">
            <a:extLst>
              <a:ext uri="{FF2B5EF4-FFF2-40B4-BE49-F238E27FC236}">
                <a16:creationId xmlns:a16="http://schemas.microsoft.com/office/drawing/2014/main" id="{65C85624-5C86-4DCA-AA6A-31625E3C3FBE}"/>
              </a:ext>
            </a:extLst>
          </p:cNvPr>
          <p:cNvSpPr txBox="1"/>
          <p:nvPr/>
        </p:nvSpPr>
        <p:spPr>
          <a:xfrm rot="20016434">
            <a:off x="5452758" y="2859983"/>
            <a:ext cx="3048000" cy="523220"/>
          </a:xfrm>
          <a:prstGeom prst="rect">
            <a:avLst/>
          </a:prstGeom>
          <a:noFill/>
        </p:spPr>
        <p:txBody>
          <a:bodyPr wrap="square" rtlCol="0">
            <a:spAutoFit/>
          </a:bodyPr>
          <a:lstStyle/>
          <a:p>
            <a:r>
              <a:rPr lang="en-US" sz="2800" dirty="0">
                <a:solidFill>
                  <a:srgbClr val="FF0000"/>
                </a:solidFill>
              </a:rPr>
              <a:t>The teaser… again</a:t>
            </a:r>
          </a:p>
        </p:txBody>
      </p:sp>
    </p:spTree>
    <p:extLst>
      <p:ext uri="{BB962C8B-B14F-4D97-AF65-F5344CB8AC3E}">
        <p14:creationId xmlns:p14="http://schemas.microsoft.com/office/powerpoint/2010/main" val="2843783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B693-4015-43FE-A622-0F0CD8EBCA8A}"/>
              </a:ext>
            </a:extLst>
          </p:cNvPr>
          <p:cNvSpPr>
            <a:spLocks noGrp="1"/>
          </p:cNvSpPr>
          <p:nvPr>
            <p:ph type="title"/>
          </p:nvPr>
        </p:nvSpPr>
        <p:spPr/>
        <p:txBody>
          <a:bodyPr/>
          <a:lstStyle/>
          <a:p>
            <a:r>
              <a:rPr lang="en-US" dirty="0"/>
              <a:t>The opiate crisis</a:t>
            </a:r>
          </a:p>
        </p:txBody>
      </p:sp>
      <p:sp>
        <p:nvSpPr>
          <p:cNvPr id="3" name="Content Placeholder 2">
            <a:extLst>
              <a:ext uri="{FF2B5EF4-FFF2-40B4-BE49-F238E27FC236}">
                <a16:creationId xmlns:a16="http://schemas.microsoft.com/office/drawing/2014/main" id="{2D80A3E3-6766-41C6-8967-94BD7DD5E22D}"/>
              </a:ext>
            </a:extLst>
          </p:cNvPr>
          <p:cNvSpPr>
            <a:spLocks noGrp="1"/>
          </p:cNvSpPr>
          <p:nvPr>
            <p:ph idx="1"/>
          </p:nvPr>
        </p:nvSpPr>
        <p:spPr>
          <a:xfrm>
            <a:off x="228600" y="1295400"/>
            <a:ext cx="8686800" cy="4953000"/>
          </a:xfrm>
        </p:spPr>
        <p:txBody>
          <a:bodyPr/>
          <a:lstStyle/>
          <a:p>
            <a:r>
              <a:rPr lang="en-US" dirty="0"/>
              <a:t>Pre-1980s: opioids mostly used for acute pain,</a:t>
            </a:r>
          </a:p>
          <a:p>
            <a:pPr marL="0" indent="0">
              <a:buNone/>
            </a:pPr>
            <a:r>
              <a:rPr lang="en-US" dirty="0"/>
              <a:t>    chronic cancer pain</a:t>
            </a:r>
          </a:p>
          <a:p>
            <a:r>
              <a:rPr lang="en-US" dirty="0"/>
              <a:t>Successful marketing:</a:t>
            </a:r>
          </a:p>
          <a:p>
            <a:pPr lvl="1">
              <a:spcBef>
                <a:spcPts val="0"/>
              </a:spcBef>
            </a:pPr>
            <a:r>
              <a:rPr lang="en-US" sz="2000" dirty="0"/>
              <a:t>RCTs testing opioids (morphine, oxycodone, fentanyl, hydromorphone, and methadone) for chronic, noncancer pain </a:t>
            </a:r>
            <a:r>
              <a:rPr lang="en-US" sz="2000" dirty="0">
                <a:sym typeface="Symbol" panose="05050102010706020507" pitchFamily="18" charset="2"/>
              </a:rPr>
              <a:t></a:t>
            </a:r>
            <a:r>
              <a:rPr lang="en-US" sz="2000" dirty="0"/>
              <a:t> average pain reduction ≈30%</a:t>
            </a:r>
          </a:p>
          <a:p>
            <a:pPr lvl="1">
              <a:spcBef>
                <a:spcPts val="0"/>
              </a:spcBef>
            </a:pPr>
            <a:r>
              <a:rPr lang="en-US" sz="2000" dirty="0"/>
              <a:t>62 million Americans filled one or more opioid prescriptions in 2016</a:t>
            </a:r>
          </a:p>
          <a:p>
            <a:r>
              <a:rPr lang="en-US" dirty="0"/>
              <a:t>Downside</a:t>
            </a:r>
          </a:p>
          <a:p>
            <a:pPr lvl="1">
              <a:spcBef>
                <a:spcPts val="0"/>
              </a:spcBef>
            </a:pPr>
            <a:r>
              <a:rPr lang="en-US" sz="2000" dirty="0"/>
              <a:t>1999 to 2014: &gt;165K Americans died from prescription-opioid overdose</a:t>
            </a:r>
          </a:p>
          <a:p>
            <a:pPr lvl="1">
              <a:spcBef>
                <a:spcPts val="0"/>
              </a:spcBef>
            </a:pPr>
            <a:r>
              <a:rPr lang="en-US" sz="2000" dirty="0"/>
              <a:t>2017: HHS declared a public-health emergency. See </a:t>
            </a:r>
            <a:r>
              <a:rPr lang="en-US" sz="2000" u="sng" dirty="0">
                <a:hlinkClick r:id="rId2"/>
              </a:rPr>
              <a:t>https://www.hhs.gov/opioids/about-the-epidemic/index.html</a:t>
            </a:r>
            <a:endParaRPr lang="en-US" sz="2000" dirty="0"/>
          </a:p>
          <a:p>
            <a:r>
              <a:rPr lang="en-US" dirty="0"/>
              <a:t>Problem remains:</a:t>
            </a:r>
          </a:p>
          <a:p>
            <a:pPr lvl="1">
              <a:spcBef>
                <a:spcPts val="0"/>
              </a:spcBef>
            </a:pPr>
            <a:r>
              <a:rPr lang="en-US" sz="2000" dirty="0"/>
              <a:t>20% of US adults have some chronic pain; 8% of adults high-impact (CDC)</a:t>
            </a:r>
          </a:p>
          <a:p>
            <a:pPr lvl="1">
              <a:spcBef>
                <a:spcPts val="0"/>
              </a:spcBef>
            </a:pPr>
            <a:r>
              <a:rPr lang="en-US" sz="2000" dirty="0"/>
              <a:t>What do you replace opioids with?</a:t>
            </a:r>
          </a:p>
          <a:p>
            <a:pPr marL="0" indent="0">
              <a:buNone/>
            </a:pPr>
            <a:endParaRPr lang="en-US" dirty="0"/>
          </a:p>
        </p:txBody>
      </p:sp>
      <p:sp>
        <p:nvSpPr>
          <p:cNvPr id="4" name="Footer Placeholder 3">
            <a:extLst>
              <a:ext uri="{FF2B5EF4-FFF2-40B4-BE49-F238E27FC236}">
                <a16:creationId xmlns:a16="http://schemas.microsoft.com/office/drawing/2014/main" id="{605F5E4D-DEB2-4F12-B3FC-EDBDED51DF39}"/>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2140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2E1D-4D45-4553-BEF9-38975D23C216}"/>
              </a:ext>
            </a:extLst>
          </p:cNvPr>
          <p:cNvSpPr>
            <a:spLocks noGrp="1"/>
          </p:cNvSpPr>
          <p:nvPr>
            <p:ph type="title"/>
          </p:nvPr>
        </p:nvSpPr>
        <p:spPr/>
        <p:txBody>
          <a:bodyPr/>
          <a:lstStyle/>
          <a:p>
            <a:r>
              <a:rPr lang="en-US" dirty="0"/>
              <a:t>Why opiates cause long-term pain hypersensitivity</a:t>
            </a:r>
          </a:p>
        </p:txBody>
      </p:sp>
      <p:sp>
        <p:nvSpPr>
          <p:cNvPr id="3" name="Content Placeholder 2">
            <a:extLst>
              <a:ext uri="{FF2B5EF4-FFF2-40B4-BE49-F238E27FC236}">
                <a16:creationId xmlns:a16="http://schemas.microsoft.com/office/drawing/2014/main" id="{26BCBC4E-20EA-470E-97B5-458344F6B74B}"/>
              </a:ext>
            </a:extLst>
          </p:cNvPr>
          <p:cNvSpPr>
            <a:spLocks noGrp="1"/>
          </p:cNvSpPr>
          <p:nvPr>
            <p:ph idx="1"/>
          </p:nvPr>
        </p:nvSpPr>
        <p:spPr/>
        <p:txBody>
          <a:bodyPr/>
          <a:lstStyle/>
          <a:p>
            <a:r>
              <a:rPr lang="en-US" sz="1600" dirty="0"/>
              <a:t>See </a:t>
            </a:r>
            <a:r>
              <a:rPr lang="en-US" sz="1800" i="1" u="none" strike="noStrike" dirty="0">
                <a:solidFill>
                  <a:srgbClr val="000000"/>
                </a:solidFill>
                <a:effectLst/>
                <a:latin typeface="Arial" panose="020B0604020202020204" pitchFamily="34" charset="0"/>
              </a:rPr>
              <a:t>Inhibitory regulation of the pain gate and how its failure causes pathological pain</a:t>
            </a:r>
            <a:r>
              <a:rPr lang="en-US" sz="1800" b="0" i="0" u="none" strike="noStrike" dirty="0">
                <a:solidFill>
                  <a:srgbClr val="000000"/>
                </a:solidFill>
                <a:effectLst/>
                <a:latin typeface="Arial" panose="020B0604020202020204" pitchFamily="34" charset="0"/>
              </a:rPr>
              <a:t>, Ted Price 2016</a:t>
            </a:r>
            <a:endParaRPr lang="en-US" sz="1100" dirty="0">
              <a:effectLst/>
            </a:endParaRPr>
          </a:p>
          <a:p>
            <a:r>
              <a:rPr lang="en-US" sz="1600" dirty="0"/>
              <a:t>The pain-gate theory says that pain signals traveling up the spinal cord can be inhibited at many stages. If that inhibition no longer functions, then chronic pain would result. This paper explains the mechanism for this lack of inhibition, which they state can be caused by opiates, peripheral-nerve injury, or persistent inflammation.</a:t>
            </a:r>
          </a:p>
          <a:p>
            <a:r>
              <a:rPr lang="en-US" sz="1600" dirty="0"/>
              <a:t>The mechanism:</a:t>
            </a:r>
          </a:p>
          <a:p>
            <a:pPr lvl="1"/>
            <a:r>
              <a:rPr lang="en-US" sz="1400" dirty="0"/>
              <a:t>Most CNS neurons (including those in the dorsal horn) have a  K</a:t>
            </a:r>
            <a:r>
              <a:rPr lang="en-US" sz="1400" baseline="30000" dirty="0"/>
              <a:t>+</a:t>
            </a:r>
            <a:r>
              <a:rPr lang="en-US" sz="1400" dirty="0"/>
              <a:t>/Cl</a:t>
            </a:r>
            <a:r>
              <a:rPr lang="en-US" sz="1400" baseline="30000" dirty="0"/>
              <a:t>-</a:t>
            </a:r>
            <a:r>
              <a:rPr lang="en-US" sz="1400" dirty="0"/>
              <a:t> co-transporter called </a:t>
            </a:r>
            <a:r>
              <a:rPr lang="en-US" sz="1400" i="1" dirty="0"/>
              <a:t>KCC2</a:t>
            </a:r>
            <a:r>
              <a:rPr lang="en-US" sz="1400" dirty="0"/>
              <a:t>. It transports Cl out and K in, resulting in a high [Cl]</a:t>
            </a:r>
            <a:r>
              <a:rPr lang="en-US" sz="1400" baseline="-25000" dirty="0" err="1"/>
              <a:t>ext</a:t>
            </a:r>
            <a:r>
              <a:rPr lang="en-US" sz="1400" dirty="0"/>
              <a:t> and low [Cl]</a:t>
            </a:r>
            <a:r>
              <a:rPr lang="en-US" sz="1400" baseline="-25000" dirty="0"/>
              <a:t>int</a:t>
            </a:r>
            <a:r>
              <a:rPr lang="en-US" sz="1400" dirty="0"/>
              <a:t>.</a:t>
            </a:r>
          </a:p>
          <a:p>
            <a:pPr lvl="1"/>
            <a:r>
              <a:rPr lang="en-US" sz="1400" i="1" dirty="0"/>
              <a:t>GABA</a:t>
            </a:r>
            <a:r>
              <a:rPr lang="en-US" sz="1400" baseline="-25000" dirty="0"/>
              <a:t>A</a:t>
            </a:r>
            <a:r>
              <a:rPr lang="en-US" sz="1400" dirty="0"/>
              <a:t> receptors, when activated, are permeable to Cl</a:t>
            </a:r>
            <a:r>
              <a:rPr lang="en-US" sz="1400" baseline="30000" dirty="0"/>
              <a:t>-</a:t>
            </a:r>
            <a:r>
              <a:rPr lang="en-US" sz="1400" dirty="0"/>
              <a:t> and bicarbonate (HCO</a:t>
            </a:r>
            <a:r>
              <a:rPr lang="en-US" sz="1400" baseline="-25000" dirty="0"/>
              <a:t>3</a:t>
            </a:r>
            <a:r>
              <a:rPr lang="en-US" sz="1400" baseline="30000" dirty="0"/>
              <a:t>-</a:t>
            </a:r>
            <a:r>
              <a:rPr lang="en-US" sz="1400" dirty="0"/>
              <a:t>). Because the KCC2 co-transporter has set up [Cl]</a:t>
            </a:r>
            <a:r>
              <a:rPr lang="en-US" sz="1400" baseline="-25000" dirty="0" err="1"/>
              <a:t>ext</a:t>
            </a:r>
            <a:r>
              <a:rPr lang="en-US" sz="1400" dirty="0"/>
              <a:t>&gt;[Cl]</a:t>
            </a:r>
            <a:r>
              <a:rPr lang="en-US" sz="1400" baseline="-25000" dirty="0"/>
              <a:t>int</a:t>
            </a:r>
            <a:r>
              <a:rPr lang="en-US" sz="1400" dirty="0"/>
              <a:t>, activating a GABA</a:t>
            </a:r>
            <a:r>
              <a:rPr lang="en-US" sz="1400" baseline="-25000" dirty="0"/>
              <a:t>A</a:t>
            </a:r>
            <a:r>
              <a:rPr lang="en-US" sz="1400" dirty="0"/>
              <a:t> receptor allows Cl to flow </a:t>
            </a:r>
            <a:r>
              <a:rPr lang="en-US" sz="1400" i="1" dirty="0"/>
              <a:t>inwards</a:t>
            </a:r>
            <a:r>
              <a:rPr lang="en-US" sz="1400" dirty="0"/>
              <a:t> (as well as HCO</a:t>
            </a:r>
            <a:r>
              <a:rPr lang="en-US" sz="1400" baseline="-25000" dirty="0"/>
              <a:t>3</a:t>
            </a:r>
            <a:r>
              <a:rPr lang="en-US" sz="1400" dirty="0"/>
              <a:t> outwards).</a:t>
            </a:r>
          </a:p>
          <a:p>
            <a:pPr lvl="1"/>
            <a:r>
              <a:rPr lang="en-US" sz="1400" dirty="0"/>
              <a:t>This is the mechanism of inhibition of pain: the pain-inhibitor stimulus (whatever it may be) activates a GABA</a:t>
            </a:r>
            <a:r>
              <a:rPr lang="en-US" sz="1400" baseline="-25000" dirty="0"/>
              <a:t>A</a:t>
            </a:r>
            <a:r>
              <a:rPr lang="en-US" sz="1400" dirty="0"/>
              <a:t> receptor, which allows a short inrush of Cl</a:t>
            </a:r>
            <a:r>
              <a:rPr lang="en-US" sz="1400" baseline="30000" dirty="0"/>
              <a:t>-</a:t>
            </a:r>
            <a:r>
              <a:rPr lang="en-US" sz="1400" dirty="0"/>
              <a:t>, which makes the neuron a bit more negative (and hence more difficult to depolarize and launch a spike).</a:t>
            </a:r>
          </a:p>
          <a:p>
            <a:r>
              <a:rPr lang="en-US" sz="1600" dirty="0"/>
              <a:t>The problem is that opiate use, nerve injury and persistent inflammation all reduce the amount of KCC2 in the neuron, and thus break the inhibition. This leaves the neuron abnormally sensitive to pain</a:t>
            </a:r>
          </a:p>
        </p:txBody>
      </p:sp>
      <p:sp>
        <p:nvSpPr>
          <p:cNvPr id="4" name="Footer Placeholder 3">
            <a:extLst>
              <a:ext uri="{FF2B5EF4-FFF2-40B4-BE49-F238E27FC236}">
                <a16:creationId xmlns:a16="http://schemas.microsoft.com/office/drawing/2014/main" id="{5E0ADA77-59C7-4BCB-9A97-B3283F6CC821}"/>
              </a:ext>
            </a:extLst>
          </p:cNvPr>
          <p:cNvSpPr>
            <a:spLocks noGrp="1"/>
          </p:cNvSpPr>
          <p:nvPr>
            <p:ph type="ftr" sz="quarter" idx="11"/>
          </p:nvPr>
        </p:nvSpPr>
        <p:spPr/>
        <p:txBody>
          <a:bodyPr/>
          <a:lstStyle/>
          <a:p>
            <a:pPr>
              <a:defRPr/>
            </a:pPr>
            <a:r>
              <a:rPr lang="en-US"/>
              <a:t>EE 123 -- Bioelectricity</a:t>
            </a:r>
            <a:endParaRPr lang="en-US" dirty="0"/>
          </a:p>
        </p:txBody>
      </p:sp>
      <p:sp>
        <p:nvSpPr>
          <p:cNvPr id="5" name="TextBox 4">
            <a:extLst>
              <a:ext uri="{FF2B5EF4-FFF2-40B4-BE49-F238E27FC236}">
                <a16:creationId xmlns:a16="http://schemas.microsoft.com/office/drawing/2014/main" id="{BF900C08-90CC-486C-AF9B-4DC4F1F57537}"/>
              </a:ext>
            </a:extLst>
          </p:cNvPr>
          <p:cNvSpPr txBox="1"/>
          <p:nvPr/>
        </p:nvSpPr>
        <p:spPr>
          <a:xfrm>
            <a:off x="152400" y="914400"/>
            <a:ext cx="1905000" cy="461665"/>
          </a:xfrm>
          <a:prstGeom prst="rect">
            <a:avLst/>
          </a:prstGeom>
          <a:noFill/>
          <a:ln w="28575">
            <a:solidFill>
              <a:srgbClr val="FF0000"/>
            </a:solidFill>
          </a:ln>
        </p:spPr>
        <p:txBody>
          <a:bodyPr wrap="square" rtlCol="0">
            <a:spAutoFit/>
          </a:bodyPr>
          <a:lstStyle/>
          <a:p>
            <a:r>
              <a:rPr lang="en-US" dirty="0">
                <a:solidFill>
                  <a:srgbClr val="FF0000"/>
                </a:solidFill>
              </a:rPr>
              <a:t>BACKUP</a:t>
            </a:r>
          </a:p>
        </p:txBody>
      </p:sp>
    </p:spTree>
    <p:extLst>
      <p:ext uri="{BB962C8B-B14F-4D97-AF65-F5344CB8AC3E}">
        <p14:creationId xmlns:p14="http://schemas.microsoft.com/office/powerpoint/2010/main" val="1306676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F710-2DD8-453D-AFBC-5B0C52F4EF92}"/>
              </a:ext>
            </a:extLst>
          </p:cNvPr>
          <p:cNvSpPr>
            <a:spLocks noGrp="1"/>
          </p:cNvSpPr>
          <p:nvPr>
            <p:ph type="title"/>
          </p:nvPr>
        </p:nvSpPr>
        <p:spPr/>
        <p:txBody>
          <a:bodyPr/>
          <a:lstStyle/>
          <a:p>
            <a:r>
              <a:rPr lang="en-US" dirty="0"/>
              <a:t>Pain-processing circuits</a:t>
            </a:r>
          </a:p>
        </p:txBody>
      </p:sp>
      <p:sp>
        <p:nvSpPr>
          <p:cNvPr id="3" name="Content Placeholder 2">
            <a:extLst>
              <a:ext uri="{FF2B5EF4-FFF2-40B4-BE49-F238E27FC236}">
                <a16:creationId xmlns:a16="http://schemas.microsoft.com/office/drawing/2014/main" id="{345E3207-AABE-4CC1-A12E-85D4939A3173}"/>
              </a:ext>
            </a:extLst>
          </p:cNvPr>
          <p:cNvSpPr>
            <a:spLocks noGrp="1"/>
          </p:cNvSpPr>
          <p:nvPr>
            <p:ph idx="1"/>
          </p:nvPr>
        </p:nvSpPr>
        <p:spPr>
          <a:xfrm>
            <a:off x="685800" y="1524000"/>
            <a:ext cx="8001000" cy="4419600"/>
          </a:xfrm>
        </p:spPr>
        <p:txBody>
          <a:bodyPr/>
          <a:lstStyle/>
          <a:p>
            <a:r>
              <a:rPr lang="en-US" i="1" dirty="0"/>
              <a:t>Nociceptive</a:t>
            </a:r>
            <a:r>
              <a:rPr lang="en-US" dirty="0"/>
              <a:t> neurons perceive “noxious stimuli”</a:t>
            </a:r>
          </a:p>
          <a:p>
            <a:pPr lvl="1">
              <a:spcBef>
                <a:spcPts val="0"/>
              </a:spcBef>
            </a:pPr>
            <a:r>
              <a:rPr lang="en-US" dirty="0"/>
              <a:t>But lots of processing between there and pain perception! </a:t>
            </a:r>
          </a:p>
          <a:p>
            <a:r>
              <a:rPr lang="en-US" dirty="0"/>
              <a:t>Examples:</a:t>
            </a:r>
          </a:p>
          <a:p>
            <a:pPr lvl="1">
              <a:spcBef>
                <a:spcPts val="0"/>
              </a:spcBef>
            </a:pPr>
            <a:r>
              <a:rPr lang="en-US" dirty="0"/>
              <a:t>wounded soldier may not perceive pain until away from the shooting</a:t>
            </a:r>
          </a:p>
          <a:p>
            <a:pPr lvl="1">
              <a:spcBef>
                <a:spcPts val="0"/>
              </a:spcBef>
            </a:pPr>
            <a:r>
              <a:rPr lang="en-US" dirty="0"/>
              <a:t>wounded athlete may not notice an injury until after a game ends</a:t>
            </a:r>
          </a:p>
          <a:p>
            <a:r>
              <a:rPr lang="en-US" dirty="0"/>
              <a:t>2010 </a:t>
            </a:r>
            <a:r>
              <a:rPr lang="en-US" dirty="0" err="1"/>
              <a:t>IgNobel</a:t>
            </a:r>
            <a:r>
              <a:rPr lang="en-US" dirty="0"/>
              <a:t> prize</a:t>
            </a:r>
          </a:p>
          <a:p>
            <a:pPr lvl="1">
              <a:spcBef>
                <a:spcPts val="0"/>
              </a:spcBef>
            </a:pPr>
            <a:r>
              <a:rPr lang="en-US" i="1" dirty="0"/>
              <a:t>Swearing as a response to pain</a:t>
            </a:r>
            <a:r>
              <a:rPr lang="en-US" dirty="0"/>
              <a:t>, Stevens 2009</a:t>
            </a:r>
          </a:p>
          <a:p>
            <a:pPr lvl="1">
              <a:spcBef>
                <a:spcPts val="0"/>
              </a:spcBef>
            </a:pPr>
            <a:r>
              <a:rPr lang="en-US" dirty="0">
                <a:hlinkClick r:id="rId3"/>
              </a:rPr>
              <a:t>https://pubmed.ncbi.nlm.nih.gov/19590391</a:t>
            </a:r>
            <a:r>
              <a:rPr lang="en-US" dirty="0"/>
              <a:t> </a:t>
            </a:r>
          </a:p>
        </p:txBody>
      </p:sp>
      <p:sp>
        <p:nvSpPr>
          <p:cNvPr id="4" name="Footer Placeholder 3">
            <a:extLst>
              <a:ext uri="{FF2B5EF4-FFF2-40B4-BE49-F238E27FC236}">
                <a16:creationId xmlns:a16="http://schemas.microsoft.com/office/drawing/2014/main" id="{1F86AA0E-5470-4F9B-9C17-09B76B21C7CD}"/>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341345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F710-2DD8-453D-AFBC-5B0C52F4EF92}"/>
              </a:ext>
            </a:extLst>
          </p:cNvPr>
          <p:cNvSpPr>
            <a:spLocks noGrp="1"/>
          </p:cNvSpPr>
          <p:nvPr>
            <p:ph type="title"/>
          </p:nvPr>
        </p:nvSpPr>
        <p:spPr/>
        <p:txBody>
          <a:bodyPr/>
          <a:lstStyle/>
          <a:p>
            <a:r>
              <a:rPr lang="en-US" dirty="0"/>
              <a:t>Pain-processing circuits</a:t>
            </a:r>
          </a:p>
        </p:txBody>
      </p:sp>
      <p:sp>
        <p:nvSpPr>
          <p:cNvPr id="3" name="Content Placeholder 2">
            <a:extLst>
              <a:ext uri="{FF2B5EF4-FFF2-40B4-BE49-F238E27FC236}">
                <a16:creationId xmlns:a16="http://schemas.microsoft.com/office/drawing/2014/main" id="{345E3207-AABE-4CC1-A12E-85D4939A3173}"/>
              </a:ext>
            </a:extLst>
          </p:cNvPr>
          <p:cNvSpPr>
            <a:spLocks noGrp="1"/>
          </p:cNvSpPr>
          <p:nvPr>
            <p:ph idx="1"/>
          </p:nvPr>
        </p:nvSpPr>
        <p:spPr>
          <a:xfrm>
            <a:off x="685800" y="1524000"/>
            <a:ext cx="8001000" cy="4419600"/>
          </a:xfrm>
        </p:spPr>
        <p:txBody>
          <a:bodyPr/>
          <a:lstStyle/>
          <a:p>
            <a:r>
              <a:rPr lang="en-US" dirty="0"/>
              <a:t>Classroom exercise</a:t>
            </a:r>
          </a:p>
          <a:p>
            <a:pPr lvl="1">
              <a:spcBef>
                <a:spcPts val="0"/>
              </a:spcBef>
            </a:pPr>
            <a:r>
              <a:rPr lang="en-US" dirty="0"/>
              <a:t>Pinch yourself hard (OK, not too hard)</a:t>
            </a:r>
          </a:p>
          <a:p>
            <a:pPr lvl="1">
              <a:spcBef>
                <a:spcPts val="0"/>
              </a:spcBef>
            </a:pPr>
            <a:r>
              <a:rPr lang="en-US" dirty="0"/>
              <a:t>It hurts!</a:t>
            </a:r>
          </a:p>
          <a:p>
            <a:pPr lvl="1">
              <a:spcBef>
                <a:spcPts val="0"/>
              </a:spcBef>
            </a:pPr>
            <a:r>
              <a:rPr lang="en-US" dirty="0"/>
              <a:t>Rub it. Does it feel better? Why?</a:t>
            </a:r>
          </a:p>
        </p:txBody>
      </p:sp>
      <p:sp>
        <p:nvSpPr>
          <p:cNvPr id="4" name="Footer Placeholder 3">
            <a:extLst>
              <a:ext uri="{FF2B5EF4-FFF2-40B4-BE49-F238E27FC236}">
                <a16:creationId xmlns:a16="http://schemas.microsoft.com/office/drawing/2014/main" id="{1F86AA0E-5470-4F9B-9C17-09B76B21C7CD}"/>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1221169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0535-5155-4FE7-ACDD-531410CD8423}"/>
              </a:ext>
            </a:extLst>
          </p:cNvPr>
          <p:cNvSpPr>
            <a:spLocks noGrp="1"/>
          </p:cNvSpPr>
          <p:nvPr>
            <p:ph type="title"/>
          </p:nvPr>
        </p:nvSpPr>
        <p:spPr/>
        <p:txBody>
          <a:bodyPr/>
          <a:lstStyle/>
          <a:p>
            <a:r>
              <a:rPr lang="en-US" dirty="0"/>
              <a:t>What is pain?</a:t>
            </a:r>
          </a:p>
        </p:txBody>
      </p:sp>
      <p:sp>
        <p:nvSpPr>
          <p:cNvPr id="3" name="Content Placeholder 2">
            <a:extLst>
              <a:ext uri="{FF2B5EF4-FFF2-40B4-BE49-F238E27FC236}">
                <a16:creationId xmlns:a16="http://schemas.microsoft.com/office/drawing/2014/main" id="{4E1CC719-BD04-4966-BA9A-66EAA7354A3B}"/>
              </a:ext>
            </a:extLst>
          </p:cNvPr>
          <p:cNvSpPr>
            <a:spLocks noGrp="1"/>
          </p:cNvSpPr>
          <p:nvPr>
            <p:ph idx="1"/>
          </p:nvPr>
        </p:nvSpPr>
        <p:spPr>
          <a:xfrm>
            <a:off x="599535" y="1383104"/>
            <a:ext cx="8233914" cy="4419600"/>
          </a:xfrm>
        </p:spPr>
        <p:txBody>
          <a:bodyPr/>
          <a:lstStyle/>
          <a:p>
            <a:r>
              <a:rPr lang="en-US" sz="2400" dirty="0"/>
              <a:t>Short answer: nobody really knows</a:t>
            </a:r>
          </a:p>
          <a:p>
            <a:pPr lvl="1">
              <a:spcBef>
                <a:spcPts val="0"/>
              </a:spcBef>
            </a:pPr>
            <a:r>
              <a:rPr lang="en-US" sz="2000" dirty="0"/>
              <a:t>No good way to measure pain!</a:t>
            </a:r>
          </a:p>
          <a:p>
            <a:pPr lvl="1">
              <a:spcBef>
                <a:spcPts val="0"/>
              </a:spcBef>
            </a:pPr>
            <a:r>
              <a:rPr lang="en-US" sz="2000" dirty="0"/>
              <a:t>We have </a:t>
            </a:r>
            <a:r>
              <a:rPr lang="en-US" sz="2000" i="1" dirty="0"/>
              <a:t>nociceptors</a:t>
            </a:r>
            <a:r>
              <a:rPr lang="en-US" sz="2000" dirty="0"/>
              <a:t> in our body, but…</a:t>
            </a:r>
          </a:p>
          <a:p>
            <a:pPr lvl="1">
              <a:spcBef>
                <a:spcPts val="0"/>
              </a:spcBef>
            </a:pPr>
            <a:r>
              <a:rPr lang="en-US" sz="2000" dirty="0"/>
              <a:t>Different people, at different times, perceive the same stimulus very differently</a:t>
            </a:r>
          </a:p>
          <a:p>
            <a:pPr lvl="1">
              <a:spcBef>
                <a:spcPts val="0"/>
              </a:spcBef>
            </a:pPr>
            <a:r>
              <a:rPr lang="en-US" sz="2000" dirty="0"/>
              <a:t>There is clearly processing between nociceptors and pain sensation</a:t>
            </a:r>
          </a:p>
          <a:p>
            <a:r>
              <a:rPr lang="en-US" sz="2400" dirty="0"/>
              <a:t>Types of nociceptors in our skin:</a:t>
            </a:r>
          </a:p>
          <a:p>
            <a:pPr lvl="1">
              <a:spcBef>
                <a:spcPts val="0"/>
              </a:spcBef>
            </a:pPr>
            <a:r>
              <a:rPr lang="en-US" sz="2000" dirty="0"/>
              <a:t>Pressure sensors, temperature sensors. </a:t>
            </a:r>
            <a:r>
              <a:rPr lang="en-US" sz="2000" dirty="0" err="1"/>
              <a:t>Aδ</a:t>
            </a:r>
            <a:r>
              <a:rPr lang="en-US" sz="2000" dirty="0"/>
              <a:t> fibers (small-diameter, myelinated, 5-30 m/s). Hot stove</a:t>
            </a:r>
          </a:p>
          <a:p>
            <a:pPr lvl="1">
              <a:spcBef>
                <a:spcPts val="0"/>
              </a:spcBef>
            </a:pPr>
            <a:r>
              <a:rPr lang="en-US" sz="2000" dirty="0"/>
              <a:t>Polymodal nociceptors; C fibers (small-diameter, unmyelinated at &lt;1 m/s). Sprained ankle</a:t>
            </a:r>
          </a:p>
          <a:p>
            <a:r>
              <a:rPr lang="en-US" sz="2400" dirty="0"/>
              <a:t>Other sensors in our skin</a:t>
            </a:r>
          </a:p>
          <a:p>
            <a:pPr lvl="1">
              <a:spcBef>
                <a:spcPts val="0"/>
              </a:spcBef>
            </a:pPr>
            <a:r>
              <a:rPr lang="en-US" sz="2000" dirty="0"/>
              <a:t>Sense of touch (Aβ fibers, 35-75 m/s), proprioception (A</a:t>
            </a:r>
            <a:r>
              <a:rPr lang="el-GR" sz="2000" dirty="0"/>
              <a:t>α</a:t>
            </a:r>
            <a:r>
              <a:rPr lang="en-US" sz="2000" dirty="0"/>
              <a:t>, 80-120), …  </a:t>
            </a:r>
          </a:p>
          <a:p>
            <a:pPr lvl="1"/>
            <a:endParaRPr lang="en-US" sz="1800" dirty="0"/>
          </a:p>
        </p:txBody>
      </p:sp>
      <p:sp>
        <p:nvSpPr>
          <p:cNvPr id="4" name="Footer Placeholder 3">
            <a:extLst>
              <a:ext uri="{FF2B5EF4-FFF2-40B4-BE49-F238E27FC236}">
                <a16:creationId xmlns:a16="http://schemas.microsoft.com/office/drawing/2014/main" id="{9E7A8F2E-8A43-48BC-A697-4C68B828B819}"/>
              </a:ext>
            </a:extLst>
          </p:cNvPr>
          <p:cNvSpPr>
            <a:spLocks noGrp="1"/>
          </p:cNvSpPr>
          <p:nvPr>
            <p:ph type="ftr" sz="quarter" idx="11"/>
          </p:nvPr>
        </p:nvSpPr>
        <p:spPr/>
        <p:txBody>
          <a:bodyPr/>
          <a:lstStyle/>
          <a:p>
            <a:pPr>
              <a:defRPr/>
            </a:pPr>
            <a:r>
              <a:rPr lang="en-US" dirty="0"/>
              <a:t>EE 123 -- Bioelectricity</a:t>
            </a:r>
          </a:p>
        </p:txBody>
      </p:sp>
    </p:spTree>
    <p:extLst>
      <p:ext uri="{BB962C8B-B14F-4D97-AF65-F5344CB8AC3E}">
        <p14:creationId xmlns:p14="http://schemas.microsoft.com/office/powerpoint/2010/main" val="2937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7F8A-16DB-4011-B936-5D7C2125DFC8}"/>
              </a:ext>
            </a:extLst>
          </p:cNvPr>
          <p:cNvSpPr>
            <a:spLocks noGrp="1"/>
          </p:cNvSpPr>
          <p:nvPr>
            <p:ph type="title"/>
          </p:nvPr>
        </p:nvSpPr>
        <p:spPr/>
        <p:txBody>
          <a:bodyPr/>
          <a:lstStyle/>
          <a:p>
            <a:r>
              <a:rPr lang="en-US" dirty="0"/>
              <a:t>Gate-control theory</a:t>
            </a:r>
          </a:p>
        </p:txBody>
      </p:sp>
      <p:sp>
        <p:nvSpPr>
          <p:cNvPr id="3" name="Content Placeholder 2">
            <a:extLst>
              <a:ext uri="{FF2B5EF4-FFF2-40B4-BE49-F238E27FC236}">
                <a16:creationId xmlns:a16="http://schemas.microsoft.com/office/drawing/2014/main" id="{0B096BF0-2CF3-44AB-8931-EC11F316CFF4}"/>
              </a:ext>
            </a:extLst>
          </p:cNvPr>
          <p:cNvSpPr>
            <a:spLocks noGrp="1"/>
          </p:cNvSpPr>
          <p:nvPr>
            <p:ph idx="1"/>
          </p:nvPr>
        </p:nvSpPr>
        <p:spPr>
          <a:xfrm>
            <a:off x="879894" y="3133305"/>
            <a:ext cx="7578305" cy="3126597"/>
          </a:xfrm>
        </p:spPr>
        <p:txBody>
          <a:bodyPr/>
          <a:lstStyle/>
          <a:p>
            <a:r>
              <a:rPr lang="en-US" sz="2000" dirty="0"/>
              <a:t>The nociceptor (top neuron) creates pain two ways:</a:t>
            </a:r>
          </a:p>
          <a:p>
            <a:pPr lvl="1">
              <a:spcBef>
                <a:spcPts val="0"/>
              </a:spcBef>
            </a:pPr>
            <a:r>
              <a:rPr lang="en-US" sz="1800" dirty="0"/>
              <a:t>directly stimulates the downstream neuron</a:t>
            </a:r>
          </a:p>
          <a:p>
            <a:pPr lvl="1">
              <a:spcBef>
                <a:spcPts val="0"/>
              </a:spcBef>
            </a:pPr>
            <a:r>
              <a:rPr lang="en-US" sz="1800" dirty="0"/>
              <a:t>inhibits the intermediate inhibiting neuron</a:t>
            </a:r>
          </a:p>
          <a:p>
            <a:r>
              <a:rPr lang="en-US" sz="2000" dirty="0"/>
              <a:t>The nearby rubbing-sensory neuron</a:t>
            </a:r>
          </a:p>
          <a:p>
            <a:pPr lvl="1">
              <a:spcBef>
                <a:spcPts val="0"/>
              </a:spcBef>
            </a:pPr>
            <a:r>
              <a:rPr lang="en-US" sz="1800" dirty="0"/>
              <a:t>increases the pain by enhancing the downstream neuron (minor effect)</a:t>
            </a:r>
          </a:p>
          <a:p>
            <a:pPr lvl="1">
              <a:spcBef>
                <a:spcPts val="0"/>
              </a:spcBef>
            </a:pPr>
            <a:r>
              <a:rPr lang="en-US" sz="1800" dirty="0"/>
              <a:t>diminishes the pain by stimulating the intermediate neuron (large effect)</a:t>
            </a:r>
          </a:p>
          <a:p>
            <a:r>
              <a:rPr lang="en-US" sz="2000" dirty="0"/>
              <a:t>Gate-control theory (1965): the basis of TENS, SCS, </a:t>
            </a:r>
            <a:r>
              <a:rPr lang="en-US" sz="2000" dirty="0" err="1"/>
              <a:t>etc</a:t>
            </a:r>
            <a:r>
              <a:rPr lang="en-US" sz="2000" dirty="0"/>
              <a:t>…</a:t>
            </a:r>
            <a:endParaRPr lang="en-US" sz="2200" dirty="0"/>
          </a:p>
          <a:p>
            <a:pPr lvl="1">
              <a:spcBef>
                <a:spcPts val="0"/>
              </a:spcBef>
            </a:pPr>
            <a:r>
              <a:rPr lang="en-US" sz="1800" dirty="0"/>
              <a:t>current belief: this model is reasonable, but over-simplified</a:t>
            </a:r>
          </a:p>
          <a:p>
            <a:pPr lvl="1">
              <a:spcBef>
                <a:spcPts val="0"/>
              </a:spcBef>
            </a:pPr>
            <a:r>
              <a:rPr lang="en-US" sz="1800" dirty="0"/>
              <a:t>does not explain HF10 stimulation (see later)</a:t>
            </a:r>
          </a:p>
          <a:p>
            <a:pPr lvl="1">
              <a:spcBef>
                <a:spcPts val="0"/>
              </a:spcBef>
            </a:pPr>
            <a:r>
              <a:rPr lang="en-US" sz="1800" dirty="0"/>
              <a:t>add a descending pathway from the brain to inhibit pain for the soldier</a:t>
            </a:r>
          </a:p>
          <a:p>
            <a:pPr lvl="1">
              <a:spcBef>
                <a:spcPts val="0"/>
              </a:spcBef>
            </a:pPr>
            <a:endParaRPr lang="en-US" sz="1800" dirty="0"/>
          </a:p>
        </p:txBody>
      </p:sp>
      <p:sp>
        <p:nvSpPr>
          <p:cNvPr id="4" name="Footer Placeholder 3">
            <a:extLst>
              <a:ext uri="{FF2B5EF4-FFF2-40B4-BE49-F238E27FC236}">
                <a16:creationId xmlns:a16="http://schemas.microsoft.com/office/drawing/2014/main" id="{285513E7-FF78-4958-9566-E36507DAC2E0}"/>
              </a:ext>
            </a:extLst>
          </p:cNvPr>
          <p:cNvSpPr>
            <a:spLocks noGrp="1"/>
          </p:cNvSpPr>
          <p:nvPr>
            <p:ph type="ftr" sz="quarter" idx="11"/>
          </p:nvPr>
        </p:nvSpPr>
        <p:spPr/>
        <p:txBody>
          <a:bodyPr/>
          <a:lstStyle/>
          <a:p>
            <a:pPr>
              <a:defRPr/>
            </a:pPr>
            <a:r>
              <a:rPr lang="en-US" dirty="0"/>
              <a:t>EE 123 -- Bioelectricity</a:t>
            </a:r>
          </a:p>
        </p:txBody>
      </p:sp>
      <p:grpSp>
        <p:nvGrpSpPr>
          <p:cNvPr id="19" name="Group 18">
            <a:extLst>
              <a:ext uri="{FF2B5EF4-FFF2-40B4-BE49-F238E27FC236}">
                <a16:creationId xmlns:a16="http://schemas.microsoft.com/office/drawing/2014/main" id="{1EE1FBF7-0849-4A8F-90A1-C9D95DC42899}"/>
              </a:ext>
            </a:extLst>
          </p:cNvPr>
          <p:cNvGrpSpPr/>
          <p:nvPr/>
        </p:nvGrpSpPr>
        <p:grpSpPr>
          <a:xfrm>
            <a:off x="1463616" y="1219200"/>
            <a:ext cx="6317411" cy="1895196"/>
            <a:chOff x="1463616" y="1219200"/>
            <a:chExt cx="6317411" cy="1895196"/>
          </a:xfrm>
        </p:grpSpPr>
        <p:sp>
          <p:nvSpPr>
            <p:cNvPr id="7" name="Arrow: Right 6">
              <a:extLst>
                <a:ext uri="{FF2B5EF4-FFF2-40B4-BE49-F238E27FC236}">
                  <a16:creationId xmlns:a16="http://schemas.microsoft.com/office/drawing/2014/main" id="{CB195EFF-008B-4949-839B-D4124B3D0155}"/>
                </a:ext>
              </a:extLst>
            </p:cNvPr>
            <p:cNvSpPr/>
            <p:nvPr/>
          </p:nvSpPr>
          <p:spPr>
            <a:xfrm>
              <a:off x="5253485" y="1903915"/>
              <a:ext cx="2527540" cy="508958"/>
            </a:xfrm>
            <a:prstGeom prst="right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C2CEAA-4FEF-44C5-80DF-D4C2810FBA39}"/>
                </a:ext>
              </a:extLst>
            </p:cNvPr>
            <p:cNvSpPr txBox="1"/>
            <p:nvPr/>
          </p:nvSpPr>
          <p:spPr>
            <a:xfrm>
              <a:off x="5564041" y="1938424"/>
              <a:ext cx="2216986" cy="400110"/>
            </a:xfrm>
            <a:prstGeom prst="rect">
              <a:avLst/>
            </a:prstGeom>
            <a:noFill/>
          </p:spPr>
          <p:txBody>
            <a:bodyPr wrap="square" rtlCol="0">
              <a:spAutoFit/>
            </a:bodyPr>
            <a:lstStyle/>
            <a:p>
              <a:r>
                <a:rPr lang="en-US" sz="2000" dirty="0"/>
                <a:t>downstream neuron</a:t>
              </a:r>
            </a:p>
          </p:txBody>
        </p:sp>
        <p:sp>
          <p:nvSpPr>
            <p:cNvPr id="9" name="Rectangle 8">
              <a:extLst>
                <a:ext uri="{FF2B5EF4-FFF2-40B4-BE49-F238E27FC236}">
                  <a16:creationId xmlns:a16="http://schemas.microsoft.com/office/drawing/2014/main" id="{4CB0C425-409B-46D2-A95C-F9B1D99C0D64}"/>
                </a:ext>
              </a:extLst>
            </p:cNvPr>
            <p:cNvSpPr/>
            <p:nvPr/>
          </p:nvSpPr>
          <p:spPr>
            <a:xfrm>
              <a:off x="5073230" y="1921170"/>
              <a:ext cx="86264" cy="534838"/>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995D39-04BE-46A6-B879-793A5D885A43}"/>
                </a:ext>
              </a:extLst>
            </p:cNvPr>
            <p:cNvSpPr/>
            <p:nvPr/>
          </p:nvSpPr>
          <p:spPr>
            <a:xfrm>
              <a:off x="3477344" y="2106638"/>
              <a:ext cx="1595887" cy="163902"/>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B1BC25-1829-4C24-AB9B-E453A303E249}"/>
                </a:ext>
              </a:extLst>
            </p:cNvPr>
            <p:cNvSpPr txBox="1"/>
            <p:nvPr/>
          </p:nvSpPr>
          <p:spPr>
            <a:xfrm>
              <a:off x="1561381" y="1219200"/>
              <a:ext cx="4225961" cy="353943"/>
            </a:xfrm>
            <a:prstGeom prst="rect">
              <a:avLst/>
            </a:prstGeom>
            <a:noFill/>
            <a:ln w="28575">
              <a:solidFill>
                <a:schemeClr val="accent2"/>
              </a:solidFill>
            </a:ln>
          </p:spPr>
          <p:txBody>
            <a:bodyPr wrap="none" lIns="0" tIns="0" rIns="0" rtlCol="0" anchor="ctr" anchorCtr="0">
              <a:noAutofit/>
            </a:bodyPr>
            <a:lstStyle/>
            <a:p>
              <a:pPr algn="ctr"/>
              <a:r>
                <a:rPr lang="en-US" sz="2000" dirty="0"/>
                <a:t>pain (</a:t>
              </a:r>
              <a:r>
                <a:rPr lang="en-US" sz="2000" dirty="0" err="1"/>
                <a:t>Aδ</a:t>
              </a:r>
              <a:r>
                <a:rPr lang="en-US" sz="2000" dirty="0"/>
                <a:t>, C)</a:t>
              </a:r>
            </a:p>
          </p:txBody>
        </p:sp>
        <p:sp>
          <p:nvSpPr>
            <p:cNvPr id="13" name="TextBox 12">
              <a:extLst>
                <a:ext uri="{FF2B5EF4-FFF2-40B4-BE49-F238E27FC236}">
                  <a16:creationId xmlns:a16="http://schemas.microsoft.com/office/drawing/2014/main" id="{7CC04913-8A10-4D91-BD6F-A9C61F7A0E7D}"/>
                </a:ext>
              </a:extLst>
            </p:cNvPr>
            <p:cNvSpPr txBox="1"/>
            <p:nvPr/>
          </p:nvSpPr>
          <p:spPr>
            <a:xfrm>
              <a:off x="1463616" y="2760453"/>
              <a:ext cx="4330461" cy="353943"/>
            </a:xfrm>
            <a:prstGeom prst="rect">
              <a:avLst/>
            </a:prstGeom>
            <a:noFill/>
            <a:ln w="28575">
              <a:solidFill>
                <a:schemeClr val="accent2"/>
              </a:solidFill>
            </a:ln>
          </p:spPr>
          <p:txBody>
            <a:bodyPr wrap="none" lIns="0" tIns="0" rIns="0" rtlCol="0" anchor="ctr" anchorCtr="0">
              <a:noAutofit/>
            </a:bodyPr>
            <a:lstStyle/>
            <a:p>
              <a:pPr algn="ctr"/>
              <a:r>
                <a:rPr lang="en-US" sz="2000" dirty="0"/>
                <a:t>touch (Aβ)</a:t>
              </a:r>
            </a:p>
          </p:txBody>
        </p:sp>
        <p:sp>
          <p:nvSpPr>
            <p:cNvPr id="14" name="Rectangle 13">
              <a:extLst>
                <a:ext uri="{FF2B5EF4-FFF2-40B4-BE49-F238E27FC236}">
                  <a16:creationId xmlns:a16="http://schemas.microsoft.com/office/drawing/2014/main" id="{CDB26974-204D-4607-94C8-0CED5DDAFC80}"/>
                </a:ext>
              </a:extLst>
            </p:cNvPr>
            <p:cNvSpPr/>
            <p:nvPr/>
          </p:nvSpPr>
          <p:spPr>
            <a:xfrm>
              <a:off x="3500888" y="1564337"/>
              <a:ext cx="96326" cy="365760"/>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A3F22F-08EA-4EF9-80B7-9DFCF4599ECB}"/>
                </a:ext>
              </a:extLst>
            </p:cNvPr>
            <p:cNvSpPr/>
            <p:nvPr/>
          </p:nvSpPr>
          <p:spPr>
            <a:xfrm>
              <a:off x="3352801" y="1939858"/>
              <a:ext cx="382438" cy="76201"/>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18B481FB-305A-4E4E-BFF1-6137B931112A}"/>
                </a:ext>
              </a:extLst>
            </p:cNvPr>
            <p:cNvSpPr/>
            <p:nvPr/>
          </p:nvSpPr>
          <p:spPr>
            <a:xfrm>
              <a:off x="5677584" y="2352490"/>
              <a:ext cx="155275" cy="560717"/>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37E5D501-712E-4105-9331-79B3679AC4EC}"/>
                </a:ext>
              </a:extLst>
            </p:cNvPr>
            <p:cNvSpPr/>
            <p:nvPr/>
          </p:nvSpPr>
          <p:spPr>
            <a:xfrm>
              <a:off x="3424806" y="2315109"/>
              <a:ext cx="201283" cy="457200"/>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8218E0-0EC3-42A7-95B8-454921AFD69E}"/>
                </a:ext>
              </a:extLst>
            </p:cNvPr>
            <p:cNvSpPr/>
            <p:nvPr/>
          </p:nvSpPr>
          <p:spPr>
            <a:xfrm>
              <a:off x="3512016" y="1869411"/>
              <a:ext cx="64008"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FFC2E04-89AE-4976-81C5-32D920D2CAC5}"/>
                </a:ext>
              </a:extLst>
            </p:cNvPr>
            <p:cNvSpPr/>
            <p:nvPr/>
          </p:nvSpPr>
          <p:spPr>
            <a:xfrm>
              <a:off x="3521641" y="1527232"/>
              <a:ext cx="64008"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D1545B-0369-4CED-B4C3-CD161AF17CCE}"/>
                </a:ext>
              </a:extLst>
            </p:cNvPr>
            <p:cNvSpPr/>
            <p:nvPr/>
          </p:nvSpPr>
          <p:spPr>
            <a:xfrm>
              <a:off x="3496375" y="2676104"/>
              <a:ext cx="73152"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3C9EB15-9DE2-49C2-9177-003BDC442799}"/>
                </a:ext>
              </a:extLst>
            </p:cNvPr>
            <p:cNvSpPr/>
            <p:nvPr/>
          </p:nvSpPr>
          <p:spPr>
            <a:xfrm>
              <a:off x="5025271" y="2120009"/>
              <a:ext cx="73152" cy="13716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EBB192C2-624E-4D6E-A08E-C6588185BEB3}"/>
                </a:ext>
              </a:extLst>
            </p:cNvPr>
            <p:cNvSpPr/>
            <p:nvPr/>
          </p:nvSpPr>
          <p:spPr>
            <a:xfrm flipV="1">
              <a:off x="5677584" y="1407318"/>
              <a:ext cx="155275" cy="560717"/>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93265A-AB31-4431-A8A6-EB7019304FAE}"/>
                </a:ext>
              </a:extLst>
            </p:cNvPr>
            <p:cNvSpPr/>
            <p:nvPr/>
          </p:nvSpPr>
          <p:spPr>
            <a:xfrm>
              <a:off x="5732361" y="1482139"/>
              <a:ext cx="45720"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5EBB89-A512-4FFC-B760-A845460C9360}"/>
                </a:ext>
              </a:extLst>
            </p:cNvPr>
            <p:cNvSpPr/>
            <p:nvPr/>
          </p:nvSpPr>
          <p:spPr>
            <a:xfrm>
              <a:off x="5732361" y="2702190"/>
              <a:ext cx="45720"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E1E2CC-23B4-44EC-9282-F2FFF0730520}"/>
                </a:ext>
              </a:extLst>
            </p:cNvPr>
            <p:cNvSpPr txBox="1"/>
            <p:nvPr/>
          </p:nvSpPr>
          <p:spPr>
            <a:xfrm>
              <a:off x="5770769" y="1616419"/>
              <a:ext cx="381000" cy="461665"/>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01220E1F-DC81-46D0-BD4B-945C18C93D8B}"/>
                </a:ext>
              </a:extLst>
            </p:cNvPr>
            <p:cNvSpPr txBox="1"/>
            <p:nvPr/>
          </p:nvSpPr>
          <p:spPr>
            <a:xfrm>
              <a:off x="5778081" y="2250764"/>
              <a:ext cx="381000" cy="461665"/>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486A06BD-46E4-45B9-B171-CDC1657B6D19}"/>
                </a:ext>
              </a:extLst>
            </p:cNvPr>
            <p:cNvSpPr txBox="1"/>
            <p:nvPr/>
          </p:nvSpPr>
          <p:spPr>
            <a:xfrm>
              <a:off x="3631909" y="2210751"/>
              <a:ext cx="381000" cy="461665"/>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F623A7DF-4079-4801-90FD-B3F1F3F9F220}"/>
                </a:ext>
              </a:extLst>
            </p:cNvPr>
            <p:cNvSpPr txBox="1"/>
            <p:nvPr/>
          </p:nvSpPr>
          <p:spPr>
            <a:xfrm>
              <a:off x="3760513" y="1680897"/>
              <a:ext cx="381000" cy="461665"/>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338571E2-0DCF-44BF-9E99-778E40C74204}"/>
                </a:ext>
              </a:extLst>
            </p:cNvPr>
            <p:cNvSpPr txBox="1"/>
            <p:nvPr/>
          </p:nvSpPr>
          <p:spPr>
            <a:xfrm>
              <a:off x="4730639" y="1706880"/>
              <a:ext cx="381000" cy="461665"/>
            </a:xfrm>
            <a:prstGeom prst="rect">
              <a:avLst/>
            </a:prstGeom>
            <a:noFill/>
          </p:spPr>
          <p:txBody>
            <a:bodyPr wrap="square" rtlCol="0">
              <a:spAutoFit/>
            </a:bodyPr>
            <a:lstStyle/>
            <a:p>
              <a:r>
                <a:rPr lang="en-US" dirty="0"/>
                <a:t>-</a:t>
              </a:r>
            </a:p>
          </p:txBody>
        </p:sp>
      </p:grpSp>
    </p:spTree>
    <p:extLst>
      <p:ext uri="{BB962C8B-B14F-4D97-AF65-F5344CB8AC3E}">
        <p14:creationId xmlns:p14="http://schemas.microsoft.com/office/powerpoint/2010/main" val="11541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600-55B4-4E91-A4F6-906D53F0CDDC}"/>
              </a:ext>
            </a:extLst>
          </p:cNvPr>
          <p:cNvSpPr>
            <a:spLocks noGrp="1"/>
          </p:cNvSpPr>
          <p:nvPr>
            <p:ph type="title"/>
          </p:nvPr>
        </p:nvSpPr>
        <p:spPr/>
        <p:txBody>
          <a:bodyPr/>
          <a:lstStyle/>
          <a:p>
            <a:r>
              <a:rPr lang="en-US" dirty="0"/>
              <a:t>Table of contents of this unit</a:t>
            </a:r>
          </a:p>
        </p:txBody>
      </p:sp>
      <p:sp>
        <p:nvSpPr>
          <p:cNvPr id="3" name="Content Placeholder 2">
            <a:extLst>
              <a:ext uri="{FF2B5EF4-FFF2-40B4-BE49-F238E27FC236}">
                <a16:creationId xmlns:a16="http://schemas.microsoft.com/office/drawing/2014/main" id="{F1EB3E2F-27C8-4A14-93C5-978E17A9CBB3}"/>
              </a:ext>
            </a:extLst>
          </p:cNvPr>
          <p:cNvSpPr>
            <a:spLocks noGrp="1"/>
          </p:cNvSpPr>
          <p:nvPr>
            <p:ph idx="1"/>
          </p:nvPr>
        </p:nvSpPr>
        <p:spPr>
          <a:xfrm>
            <a:off x="304800" y="1524000"/>
            <a:ext cx="8305800" cy="4419600"/>
          </a:xfrm>
        </p:spPr>
        <p:txBody>
          <a:bodyPr/>
          <a:lstStyle/>
          <a:p>
            <a:r>
              <a:rPr lang="en-US" dirty="0"/>
              <a:t>Our senses (we don’t understand them)</a:t>
            </a:r>
          </a:p>
          <a:p>
            <a:r>
              <a:rPr lang="en-US" dirty="0"/>
              <a:t>Motor nerves, EMG &amp; NCS</a:t>
            </a:r>
          </a:p>
          <a:p>
            <a:r>
              <a:rPr lang="en-US" dirty="0"/>
              <a:t>Prosthetics</a:t>
            </a:r>
          </a:p>
          <a:p>
            <a:r>
              <a:rPr lang="en-US" dirty="0">
                <a:sym typeface="Symbol" panose="05050102010706020507" pitchFamily="18" charset="2"/>
              </a:rPr>
              <a:t>Pain</a:t>
            </a:r>
          </a:p>
          <a:p>
            <a:r>
              <a:rPr lang="en-US" dirty="0">
                <a:sym typeface="Symbol" panose="05050102010706020507" pitchFamily="18" charset="2"/>
              </a:rPr>
              <a:t>Electroceuticals</a:t>
            </a:r>
          </a:p>
          <a:p>
            <a:endParaRPr lang="en-US" dirty="0"/>
          </a:p>
        </p:txBody>
      </p:sp>
      <p:sp>
        <p:nvSpPr>
          <p:cNvPr id="4" name="Footer Placeholder 3">
            <a:extLst>
              <a:ext uri="{FF2B5EF4-FFF2-40B4-BE49-F238E27FC236}">
                <a16:creationId xmlns:a16="http://schemas.microsoft.com/office/drawing/2014/main" id="{AAF00BCF-F083-4B38-8065-AACE15303982}"/>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721973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7F8A-16DB-4011-B936-5D7C2125DFC8}"/>
              </a:ext>
            </a:extLst>
          </p:cNvPr>
          <p:cNvSpPr>
            <a:spLocks noGrp="1"/>
          </p:cNvSpPr>
          <p:nvPr>
            <p:ph type="title"/>
          </p:nvPr>
        </p:nvSpPr>
        <p:spPr/>
        <p:txBody>
          <a:bodyPr/>
          <a:lstStyle/>
          <a:p>
            <a:r>
              <a:rPr lang="en-US" dirty="0"/>
              <a:t>Idea</a:t>
            </a:r>
          </a:p>
        </p:txBody>
      </p:sp>
      <p:sp>
        <p:nvSpPr>
          <p:cNvPr id="4" name="Footer Placeholder 3">
            <a:extLst>
              <a:ext uri="{FF2B5EF4-FFF2-40B4-BE49-F238E27FC236}">
                <a16:creationId xmlns:a16="http://schemas.microsoft.com/office/drawing/2014/main" id="{285513E7-FF78-4958-9566-E36507DAC2E0}"/>
              </a:ext>
            </a:extLst>
          </p:cNvPr>
          <p:cNvSpPr>
            <a:spLocks noGrp="1"/>
          </p:cNvSpPr>
          <p:nvPr>
            <p:ph type="ftr" sz="quarter" idx="11"/>
          </p:nvPr>
        </p:nvSpPr>
        <p:spPr/>
        <p:txBody>
          <a:bodyPr/>
          <a:lstStyle/>
          <a:p>
            <a:pPr>
              <a:defRPr/>
            </a:pPr>
            <a:r>
              <a:rPr lang="en-US" dirty="0"/>
              <a:t>EE 123 -- Bioelectricity</a:t>
            </a:r>
          </a:p>
        </p:txBody>
      </p:sp>
      <p:sp>
        <p:nvSpPr>
          <p:cNvPr id="7" name="Arrow: Right 6">
            <a:extLst>
              <a:ext uri="{FF2B5EF4-FFF2-40B4-BE49-F238E27FC236}">
                <a16:creationId xmlns:a16="http://schemas.microsoft.com/office/drawing/2014/main" id="{CB195EFF-008B-4949-839B-D4124B3D0155}"/>
              </a:ext>
            </a:extLst>
          </p:cNvPr>
          <p:cNvSpPr/>
          <p:nvPr/>
        </p:nvSpPr>
        <p:spPr>
          <a:xfrm>
            <a:off x="5253485" y="1903915"/>
            <a:ext cx="2527540" cy="508958"/>
          </a:xfrm>
          <a:prstGeom prst="right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C2CEAA-4FEF-44C5-80DF-D4C2810FBA39}"/>
              </a:ext>
            </a:extLst>
          </p:cNvPr>
          <p:cNvSpPr txBox="1"/>
          <p:nvPr/>
        </p:nvSpPr>
        <p:spPr>
          <a:xfrm>
            <a:off x="5564041" y="1938424"/>
            <a:ext cx="2216986" cy="400110"/>
          </a:xfrm>
          <a:prstGeom prst="rect">
            <a:avLst/>
          </a:prstGeom>
          <a:noFill/>
        </p:spPr>
        <p:txBody>
          <a:bodyPr wrap="square" rtlCol="0">
            <a:spAutoFit/>
          </a:bodyPr>
          <a:lstStyle/>
          <a:p>
            <a:r>
              <a:rPr lang="en-US" sz="2000" dirty="0"/>
              <a:t>downstream neuron</a:t>
            </a:r>
          </a:p>
        </p:txBody>
      </p:sp>
      <p:sp>
        <p:nvSpPr>
          <p:cNvPr id="9" name="Rectangle 8">
            <a:extLst>
              <a:ext uri="{FF2B5EF4-FFF2-40B4-BE49-F238E27FC236}">
                <a16:creationId xmlns:a16="http://schemas.microsoft.com/office/drawing/2014/main" id="{4CB0C425-409B-46D2-A95C-F9B1D99C0D64}"/>
              </a:ext>
            </a:extLst>
          </p:cNvPr>
          <p:cNvSpPr/>
          <p:nvPr/>
        </p:nvSpPr>
        <p:spPr>
          <a:xfrm>
            <a:off x="5073230" y="1921170"/>
            <a:ext cx="86264" cy="534838"/>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995D39-04BE-46A6-B879-793A5D885A43}"/>
              </a:ext>
            </a:extLst>
          </p:cNvPr>
          <p:cNvSpPr/>
          <p:nvPr/>
        </p:nvSpPr>
        <p:spPr>
          <a:xfrm>
            <a:off x="3477344" y="2106638"/>
            <a:ext cx="1595887" cy="163902"/>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B1BC25-1829-4C24-AB9B-E453A303E249}"/>
              </a:ext>
            </a:extLst>
          </p:cNvPr>
          <p:cNvSpPr txBox="1"/>
          <p:nvPr/>
        </p:nvSpPr>
        <p:spPr>
          <a:xfrm>
            <a:off x="1561381" y="1219200"/>
            <a:ext cx="4225961" cy="353943"/>
          </a:xfrm>
          <a:prstGeom prst="rect">
            <a:avLst/>
          </a:prstGeom>
          <a:noFill/>
          <a:ln w="28575">
            <a:solidFill>
              <a:schemeClr val="accent2"/>
            </a:solidFill>
          </a:ln>
        </p:spPr>
        <p:txBody>
          <a:bodyPr wrap="none" lIns="0" tIns="0" rIns="0" rtlCol="0" anchor="ctr" anchorCtr="0">
            <a:noAutofit/>
          </a:bodyPr>
          <a:lstStyle/>
          <a:p>
            <a:pPr algn="ctr"/>
            <a:r>
              <a:rPr lang="en-US" sz="2000" dirty="0"/>
              <a:t>pain (</a:t>
            </a:r>
            <a:r>
              <a:rPr lang="en-US" sz="2000" dirty="0" err="1"/>
              <a:t>Aδ</a:t>
            </a:r>
            <a:r>
              <a:rPr lang="en-US" sz="2000" dirty="0"/>
              <a:t>, C)</a:t>
            </a:r>
          </a:p>
        </p:txBody>
      </p:sp>
      <p:sp>
        <p:nvSpPr>
          <p:cNvPr id="13" name="TextBox 12">
            <a:extLst>
              <a:ext uri="{FF2B5EF4-FFF2-40B4-BE49-F238E27FC236}">
                <a16:creationId xmlns:a16="http://schemas.microsoft.com/office/drawing/2014/main" id="{7CC04913-8A10-4D91-BD6F-A9C61F7A0E7D}"/>
              </a:ext>
            </a:extLst>
          </p:cNvPr>
          <p:cNvSpPr txBox="1"/>
          <p:nvPr/>
        </p:nvSpPr>
        <p:spPr>
          <a:xfrm>
            <a:off x="1463616" y="2760453"/>
            <a:ext cx="4330461" cy="353943"/>
          </a:xfrm>
          <a:prstGeom prst="rect">
            <a:avLst/>
          </a:prstGeom>
          <a:noFill/>
          <a:ln w="28575">
            <a:solidFill>
              <a:schemeClr val="accent2"/>
            </a:solidFill>
          </a:ln>
        </p:spPr>
        <p:txBody>
          <a:bodyPr wrap="none" lIns="0" tIns="0" rIns="0" rtlCol="0" anchor="ctr" anchorCtr="0">
            <a:noAutofit/>
          </a:bodyPr>
          <a:lstStyle/>
          <a:p>
            <a:pPr algn="ctr"/>
            <a:r>
              <a:rPr lang="en-US" sz="2000" dirty="0"/>
              <a:t>touch (Aβ)</a:t>
            </a:r>
          </a:p>
        </p:txBody>
      </p:sp>
      <p:sp>
        <p:nvSpPr>
          <p:cNvPr id="14" name="Rectangle 13">
            <a:extLst>
              <a:ext uri="{FF2B5EF4-FFF2-40B4-BE49-F238E27FC236}">
                <a16:creationId xmlns:a16="http://schemas.microsoft.com/office/drawing/2014/main" id="{CDB26974-204D-4607-94C8-0CED5DDAFC80}"/>
              </a:ext>
            </a:extLst>
          </p:cNvPr>
          <p:cNvSpPr/>
          <p:nvPr/>
        </p:nvSpPr>
        <p:spPr>
          <a:xfrm>
            <a:off x="3500888" y="1564337"/>
            <a:ext cx="96326" cy="365760"/>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1A3F22F-08EA-4EF9-80B7-9DFCF4599ECB}"/>
              </a:ext>
            </a:extLst>
          </p:cNvPr>
          <p:cNvSpPr/>
          <p:nvPr/>
        </p:nvSpPr>
        <p:spPr>
          <a:xfrm>
            <a:off x="3352801" y="1939858"/>
            <a:ext cx="382438" cy="76201"/>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18B481FB-305A-4E4E-BFF1-6137B931112A}"/>
              </a:ext>
            </a:extLst>
          </p:cNvPr>
          <p:cNvSpPr/>
          <p:nvPr/>
        </p:nvSpPr>
        <p:spPr>
          <a:xfrm>
            <a:off x="5677584" y="2352490"/>
            <a:ext cx="155275" cy="560717"/>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37E5D501-712E-4105-9331-79B3679AC4EC}"/>
              </a:ext>
            </a:extLst>
          </p:cNvPr>
          <p:cNvSpPr/>
          <p:nvPr/>
        </p:nvSpPr>
        <p:spPr>
          <a:xfrm>
            <a:off x="3424806" y="2315109"/>
            <a:ext cx="201283" cy="457200"/>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8218E0-0EC3-42A7-95B8-454921AFD69E}"/>
              </a:ext>
            </a:extLst>
          </p:cNvPr>
          <p:cNvSpPr/>
          <p:nvPr/>
        </p:nvSpPr>
        <p:spPr>
          <a:xfrm>
            <a:off x="3512016" y="1869411"/>
            <a:ext cx="64008"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FFC2E04-89AE-4976-81C5-32D920D2CAC5}"/>
              </a:ext>
            </a:extLst>
          </p:cNvPr>
          <p:cNvSpPr/>
          <p:nvPr/>
        </p:nvSpPr>
        <p:spPr>
          <a:xfrm>
            <a:off x="3521641" y="1527232"/>
            <a:ext cx="64008"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D1545B-0369-4CED-B4C3-CD161AF17CCE}"/>
              </a:ext>
            </a:extLst>
          </p:cNvPr>
          <p:cNvSpPr/>
          <p:nvPr/>
        </p:nvSpPr>
        <p:spPr>
          <a:xfrm>
            <a:off x="3496375" y="2676104"/>
            <a:ext cx="73152"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3C9EB15-9DE2-49C2-9177-003BDC442799}"/>
              </a:ext>
            </a:extLst>
          </p:cNvPr>
          <p:cNvSpPr/>
          <p:nvPr/>
        </p:nvSpPr>
        <p:spPr>
          <a:xfrm>
            <a:off x="5025271" y="2120009"/>
            <a:ext cx="73152" cy="13716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Up 24">
            <a:extLst>
              <a:ext uri="{FF2B5EF4-FFF2-40B4-BE49-F238E27FC236}">
                <a16:creationId xmlns:a16="http://schemas.microsoft.com/office/drawing/2014/main" id="{EBB192C2-624E-4D6E-A08E-C6588185BEB3}"/>
              </a:ext>
            </a:extLst>
          </p:cNvPr>
          <p:cNvSpPr/>
          <p:nvPr/>
        </p:nvSpPr>
        <p:spPr>
          <a:xfrm flipV="1">
            <a:off x="5677584" y="1407318"/>
            <a:ext cx="155275" cy="560717"/>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93265A-AB31-4431-A8A6-EB7019304FAE}"/>
              </a:ext>
            </a:extLst>
          </p:cNvPr>
          <p:cNvSpPr/>
          <p:nvPr/>
        </p:nvSpPr>
        <p:spPr>
          <a:xfrm>
            <a:off x="5732361" y="1482139"/>
            <a:ext cx="45720"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5EBB89-A512-4FFC-B760-A845460C9360}"/>
              </a:ext>
            </a:extLst>
          </p:cNvPr>
          <p:cNvSpPr/>
          <p:nvPr/>
        </p:nvSpPr>
        <p:spPr>
          <a:xfrm>
            <a:off x="5732361" y="2702190"/>
            <a:ext cx="45720"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E1E2CC-23B4-44EC-9282-F2FFF0730520}"/>
              </a:ext>
            </a:extLst>
          </p:cNvPr>
          <p:cNvSpPr txBox="1"/>
          <p:nvPr/>
        </p:nvSpPr>
        <p:spPr>
          <a:xfrm>
            <a:off x="5770769" y="1616419"/>
            <a:ext cx="381000" cy="461665"/>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01220E1F-DC81-46D0-BD4B-945C18C93D8B}"/>
              </a:ext>
            </a:extLst>
          </p:cNvPr>
          <p:cNvSpPr txBox="1"/>
          <p:nvPr/>
        </p:nvSpPr>
        <p:spPr>
          <a:xfrm>
            <a:off x="5778081" y="2250764"/>
            <a:ext cx="381000" cy="461665"/>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486A06BD-46E4-45B9-B171-CDC1657B6D19}"/>
              </a:ext>
            </a:extLst>
          </p:cNvPr>
          <p:cNvSpPr txBox="1"/>
          <p:nvPr/>
        </p:nvSpPr>
        <p:spPr>
          <a:xfrm>
            <a:off x="3631909" y="2210751"/>
            <a:ext cx="381000" cy="461665"/>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F623A7DF-4079-4801-90FD-B3F1F3F9F220}"/>
              </a:ext>
            </a:extLst>
          </p:cNvPr>
          <p:cNvSpPr txBox="1"/>
          <p:nvPr/>
        </p:nvSpPr>
        <p:spPr>
          <a:xfrm>
            <a:off x="3760513" y="1680897"/>
            <a:ext cx="381000" cy="461665"/>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338571E2-0DCF-44BF-9E99-778E40C74204}"/>
              </a:ext>
            </a:extLst>
          </p:cNvPr>
          <p:cNvSpPr txBox="1"/>
          <p:nvPr/>
        </p:nvSpPr>
        <p:spPr>
          <a:xfrm>
            <a:off x="4730639" y="1706880"/>
            <a:ext cx="381000" cy="461665"/>
          </a:xfrm>
          <a:prstGeom prst="rect">
            <a:avLst/>
          </a:prstGeom>
          <a:noFill/>
        </p:spPr>
        <p:txBody>
          <a:bodyPr wrap="square" rtlCol="0">
            <a:spAutoFit/>
          </a:bodyPr>
          <a:lstStyle/>
          <a:p>
            <a:r>
              <a:rPr lang="en-US" dirty="0"/>
              <a:t>-</a:t>
            </a:r>
          </a:p>
        </p:txBody>
      </p:sp>
      <p:sp>
        <p:nvSpPr>
          <p:cNvPr id="19" name="TextBox 18">
            <a:extLst>
              <a:ext uri="{FF2B5EF4-FFF2-40B4-BE49-F238E27FC236}">
                <a16:creationId xmlns:a16="http://schemas.microsoft.com/office/drawing/2014/main" id="{A2C541D0-490B-4D7D-8131-EA58225E63BE}"/>
              </a:ext>
            </a:extLst>
          </p:cNvPr>
          <p:cNvSpPr txBox="1"/>
          <p:nvPr/>
        </p:nvSpPr>
        <p:spPr>
          <a:xfrm>
            <a:off x="1735764" y="1149871"/>
            <a:ext cx="1295400" cy="461665"/>
          </a:xfrm>
          <a:prstGeom prst="rect">
            <a:avLst/>
          </a:prstGeom>
          <a:noFill/>
        </p:spPr>
        <p:txBody>
          <a:bodyPr wrap="square" rtlCol="0">
            <a:spAutoFit/>
          </a:bodyPr>
          <a:lstStyle/>
          <a:p>
            <a:r>
              <a:rPr lang="en-US" b="1" dirty="0">
                <a:solidFill>
                  <a:srgbClr val="FF0000"/>
                </a:solidFill>
              </a:rPr>
              <a:t>OUCH!</a:t>
            </a:r>
          </a:p>
        </p:txBody>
      </p:sp>
      <p:sp>
        <p:nvSpPr>
          <p:cNvPr id="28" name="TextBox 27">
            <a:extLst>
              <a:ext uri="{FF2B5EF4-FFF2-40B4-BE49-F238E27FC236}">
                <a16:creationId xmlns:a16="http://schemas.microsoft.com/office/drawing/2014/main" id="{B9FC8F18-3104-464F-A013-CDA31ADA9447}"/>
              </a:ext>
            </a:extLst>
          </p:cNvPr>
          <p:cNvSpPr txBox="1"/>
          <p:nvPr/>
        </p:nvSpPr>
        <p:spPr>
          <a:xfrm>
            <a:off x="4371585" y="1178346"/>
            <a:ext cx="1295400" cy="461665"/>
          </a:xfrm>
          <a:prstGeom prst="rect">
            <a:avLst/>
          </a:prstGeom>
          <a:noFill/>
        </p:spPr>
        <p:txBody>
          <a:bodyPr wrap="square" rtlCol="0">
            <a:spAutoFit/>
          </a:bodyPr>
          <a:lstStyle/>
          <a:p>
            <a:r>
              <a:rPr lang="en-US" b="1" dirty="0">
                <a:solidFill>
                  <a:srgbClr val="FF0000"/>
                </a:solidFill>
              </a:rPr>
              <a:t>OUCH!</a:t>
            </a:r>
          </a:p>
        </p:txBody>
      </p:sp>
      <p:sp>
        <p:nvSpPr>
          <p:cNvPr id="29" name="TextBox 28">
            <a:extLst>
              <a:ext uri="{FF2B5EF4-FFF2-40B4-BE49-F238E27FC236}">
                <a16:creationId xmlns:a16="http://schemas.microsoft.com/office/drawing/2014/main" id="{B60BDB9E-F551-4313-BC56-3D45E1C89653}"/>
              </a:ext>
            </a:extLst>
          </p:cNvPr>
          <p:cNvSpPr txBox="1"/>
          <p:nvPr/>
        </p:nvSpPr>
        <p:spPr>
          <a:xfrm>
            <a:off x="556042" y="3915322"/>
            <a:ext cx="2492768" cy="461665"/>
          </a:xfrm>
          <a:prstGeom prst="rect">
            <a:avLst/>
          </a:prstGeom>
          <a:noFill/>
        </p:spPr>
        <p:txBody>
          <a:bodyPr wrap="square" rtlCol="0">
            <a:spAutoFit/>
          </a:bodyPr>
          <a:lstStyle/>
          <a:p>
            <a:r>
              <a:rPr lang="en-US" dirty="0"/>
              <a:t>Nerve stimulation</a:t>
            </a:r>
          </a:p>
        </p:txBody>
      </p:sp>
      <p:cxnSp>
        <p:nvCxnSpPr>
          <p:cNvPr id="31" name="Straight Arrow Connector 30">
            <a:extLst>
              <a:ext uri="{FF2B5EF4-FFF2-40B4-BE49-F238E27FC236}">
                <a16:creationId xmlns:a16="http://schemas.microsoft.com/office/drawing/2014/main" id="{2FA0572F-BA45-4429-BEC5-CB74F445B3E6}"/>
              </a:ext>
            </a:extLst>
          </p:cNvPr>
          <p:cNvCxnSpPr>
            <a:cxnSpLocks/>
          </p:cNvCxnSpPr>
          <p:nvPr/>
        </p:nvCxnSpPr>
        <p:spPr>
          <a:xfrm flipV="1">
            <a:off x="1295400" y="2913207"/>
            <a:ext cx="609600" cy="928652"/>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6B4566DB-B8DD-4637-984D-2E678709FA11}"/>
              </a:ext>
            </a:extLst>
          </p:cNvPr>
          <p:cNvSpPr/>
          <p:nvPr/>
        </p:nvSpPr>
        <p:spPr>
          <a:xfrm>
            <a:off x="2009965" y="2555244"/>
            <a:ext cx="818147" cy="500514"/>
          </a:xfrm>
          <a:custGeom>
            <a:avLst/>
            <a:gdLst>
              <a:gd name="connsiteX0" fmla="*/ 0 w 818147"/>
              <a:gd name="connsiteY0" fmla="*/ 404261 h 500514"/>
              <a:gd name="connsiteX1" fmla="*/ 356135 w 818147"/>
              <a:gd name="connsiteY1" fmla="*/ 413887 h 500514"/>
              <a:gd name="connsiteX2" fmla="*/ 442762 w 818147"/>
              <a:gd name="connsiteY2" fmla="*/ 0 h 500514"/>
              <a:gd name="connsiteX3" fmla="*/ 500514 w 818147"/>
              <a:gd name="connsiteY3" fmla="*/ 500514 h 500514"/>
              <a:gd name="connsiteX4" fmla="*/ 818147 w 818147"/>
              <a:gd name="connsiteY4" fmla="*/ 433137 h 500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147" h="500514">
                <a:moveTo>
                  <a:pt x="0" y="404261"/>
                </a:moveTo>
                <a:lnTo>
                  <a:pt x="356135" y="413887"/>
                </a:lnTo>
                <a:lnTo>
                  <a:pt x="442762" y="0"/>
                </a:lnTo>
                <a:lnTo>
                  <a:pt x="500514" y="500514"/>
                </a:lnTo>
                <a:lnTo>
                  <a:pt x="818147" y="433137"/>
                </a:lnTo>
              </a:path>
            </a:pathLst>
          </a:cu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D6C3D0D-EE53-4807-970C-C2DE122FB267}"/>
              </a:ext>
            </a:extLst>
          </p:cNvPr>
          <p:cNvSpPr txBox="1"/>
          <p:nvPr/>
        </p:nvSpPr>
        <p:spPr>
          <a:xfrm>
            <a:off x="4488257" y="1106626"/>
            <a:ext cx="1143810" cy="461665"/>
          </a:xfrm>
          <a:prstGeom prst="rect">
            <a:avLst/>
          </a:prstGeom>
          <a:noFill/>
        </p:spPr>
        <p:txBody>
          <a:bodyPr wrap="square" rtlCol="0">
            <a:spAutoFit/>
          </a:bodyPr>
          <a:lstStyle/>
          <a:p>
            <a:r>
              <a:rPr lang="en-US" dirty="0"/>
              <a:t>nice…</a:t>
            </a:r>
          </a:p>
        </p:txBody>
      </p:sp>
      <p:sp>
        <p:nvSpPr>
          <p:cNvPr id="35" name="TextBox 34">
            <a:extLst>
              <a:ext uri="{FF2B5EF4-FFF2-40B4-BE49-F238E27FC236}">
                <a16:creationId xmlns:a16="http://schemas.microsoft.com/office/drawing/2014/main" id="{D1D85CB6-233A-4911-83CF-644AB495F8EB}"/>
              </a:ext>
            </a:extLst>
          </p:cNvPr>
          <p:cNvSpPr txBox="1"/>
          <p:nvPr/>
        </p:nvSpPr>
        <p:spPr>
          <a:xfrm>
            <a:off x="1847133" y="1126935"/>
            <a:ext cx="1143810" cy="461665"/>
          </a:xfrm>
          <a:prstGeom prst="rect">
            <a:avLst/>
          </a:prstGeom>
          <a:noFill/>
        </p:spPr>
        <p:txBody>
          <a:bodyPr wrap="square" rtlCol="0">
            <a:spAutoFit/>
          </a:bodyPr>
          <a:lstStyle/>
          <a:p>
            <a:r>
              <a:rPr lang="en-US" dirty="0" err="1"/>
              <a:t>oohh</a:t>
            </a:r>
            <a:r>
              <a:rPr lang="en-US" dirty="0"/>
              <a:t>…</a:t>
            </a:r>
          </a:p>
        </p:txBody>
      </p:sp>
      <p:sp>
        <p:nvSpPr>
          <p:cNvPr id="36" name="Content Placeholder 35">
            <a:extLst>
              <a:ext uri="{FF2B5EF4-FFF2-40B4-BE49-F238E27FC236}">
                <a16:creationId xmlns:a16="http://schemas.microsoft.com/office/drawing/2014/main" id="{E15FCE78-634E-4741-8649-A054E1882A1D}"/>
              </a:ext>
            </a:extLst>
          </p:cNvPr>
          <p:cNvSpPr>
            <a:spLocks noGrp="1"/>
          </p:cNvSpPr>
          <p:nvPr>
            <p:ph idx="1"/>
          </p:nvPr>
        </p:nvSpPr>
        <p:spPr>
          <a:xfrm>
            <a:off x="685800" y="4724690"/>
            <a:ext cx="7772400" cy="1371309"/>
          </a:xfrm>
        </p:spPr>
        <p:txBody>
          <a:bodyPr/>
          <a:lstStyle/>
          <a:p>
            <a:r>
              <a:rPr lang="en-US" dirty="0"/>
              <a:t>Paresthesia – the “touch” nerve is activated, but not really being touched</a:t>
            </a:r>
          </a:p>
          <a:p>
            <a:pPr lvl="1"/>
            <a:r>
              <a:rPr lang="en-US" dirty="0"/>
              <a:t>Weird sensation of not-quite-numbness</a:t>
            </a:r>
          </a:p>
        </p:txBody>
      </p:sp>
    </p:spTree>
    <p:extLst>
      <p:ext uri="{BB962C8B-B14F-4D97-AF65-F5344CB8AC3E}">
        <p14:creationId xmlns:p14="http://schemas.microsoft.com/office/powerpoint/2010/main" val="15740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anim calcmode="lin" valueType="num">
                                      <p:cBhvr>
                                        <p:cTn id="13" dur="2000" fill="hold"/>
                                        <p:tgtEl>
                                          <p:spTgt spid="28"/>
                                        </p:tgtEl>
                                        <p:attrNameLst>
                                          <p:attrName>ppt_w</p:attrName>
                                        </p:attrNameLst>
                                      </p:cBhvr>
                                      <p:tavLst>
                                        <p:tav tm="0" fmla="#ppt_w*sin(2.5*pi*$)">
                                          <p:val>
                                            <p:fltVal val="0"/>
                                          </p:val>
                                        </p:tav>
                                        <p:tav tm="100000">
                                          <p:val>
                                            <p:fltVal val="1"/>
                                          </p:val>
                                        </p:tav>
                                      </p:tavLst>
                                    </p:anim>
                                    <p:anim calcmode="lin" valueType="num">
                                      <p:cBhvr>
                                        <p:cTn id="14"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fade">
                                      <p:cBhvr>
                                        <p:cTn id="44" dur="500"/>
                                        <p:tgtEl>
                                          <p:spTgt spid="36">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6">
                                            <p:txEl>
                                              <p:pRg st="1" end="1"/>
                                            </p:txEl>
                                          </p:spTgt>
                                        </p:tgtEl>
                                        <p:attrNameLst>
                                          <p:attrName>style.visibility</p:attrName>
                                        </p:attrNameLst>
                                      </p:cBhvr>
                                      <p:to>
                                        <p:strVal val="visible"/>
                                      </p:to>
                                    </p:set>
                                    <p:animEffect transition="in" filter="fade">
                                      <p:cBhvr>
                                        <p:cTn id="47"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8" grpId="0"/>
      <p:bldP spid="28" grpId="1"/>
      <p:bldP spid="29" grpId="0"/>
      <p:bldP spid="33" grpId="0" animBg="1"/>
      <p:bldP spid="34" grpId="0"/>
      <p:bldP spid="35" grpId="0"/>
      <p:bldP spid="3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18D4-DC04-4591-A974-4260FC68A990}"/>
              </a:ext>
            </a:extLst>
          </p:cNvPr>
          <p:cNvSpPr>
            <a:spLocks noGrp="1"/>
          </p:cNvSpPr>
          <p:nvPr>
            <p:ph type="title"/>
          </p:nvPr>
        </p:nvSpPr>
        <p:spPr/>
        <p:txBody>
          <a:bodyPr/>
          <a:lstStyle/>
          <a:p>
            <a:r>
              <a:rPr lang="en-US" dirty="0"/>
              <a:t>SCS</a:t>
            </a:r>
          </a:p>
        </p:txBody>
      </p:sp>
      <p:sp>
        <p:nvSpPr>
          <p:cNvPr id="3" name="Content Placeholder 2">
            <a:extLst>
              <a:ext uri="{FF2B5EF4-FFF2-40B4-BE49-F238E27FC236}">
                <a16:creationId xmlns:a16="http://schemas.microsoft.com/office/drawing/2014/main" id="{0F79FEF7-A6FF-49E4-B961-8B924C34BD7A}"/>
              </a:ext>
            </a:extLst>
          </p:cNvPr>
          <p:cNvSpPr>
            <a:spLocks noGrp="1"/>
          </p:cNvSpPr>
          <p:nvPr>
            <p:ph idx="1"/>
          </p:nvPr>
        </p:nvSpPr>
        <p:spPr>
          <a:xfrm>
            <a:off x="381000" y="1447800"/>
            <a:ext cx="8305800" cy="4419600"/>
          </a:xfrm>
        </p:spPr>
        <p:txBody>
          <a:bodyPr/>
          <a:lstStyle/>
          <a:p>
            <a:r>
              <a:rPr lang="en-US" dirty="0"/>
              <a:t>Idea: can you electrically “rub on” nerves near where you hurt?</a:t>
            </a:r>
          </a:p>
          <a:p>
            <a:r>
              <a:rPr lang="en-US" dirty="0"/>
              <a:t>Spinal-Cord Stimulation (SCS)</a:t>
            </a:r>
          </a:p>
          <a:p>
            <a:pPr lvl="1">
              <a:spcBef>
                <a:spcPts val="0"/>
              </a:spcBef>
            </a:pPr>
            <a:r>
              <a:rPr lang="en-US" dirty="0"/>
              <a:t>started by Shealy in 1967 based on gate-control theory</a:t>
            </a:r>
          </a:p>
          <a:p>
            <a:pPr lvl="1">
              <a:spcBef>
                <a:spcPts val="0"/>
              </a:spcBef>
            </a:pPr>
            <a:r>
              <a:rPr lang="en-US" dirty="0"/>
              <a:t>electrically stimulate sensory neurons to “turn off the gate” </a:t>
            </a:r>
          </a:p>
          <a:p>
            <a:pPr lvl="1">
              <a:spcBef>
                <a:spcPts val="0"/>
              </a:spcBef>
            </a:pPr>
            <a:r>
              <a:rPr lang="en-US" dirty="0"/>
              <a:t>stimulate them near spinal cord (SCS) or at a peripheral location (Peripheral Nerve Stimulation, PNS)</a:t>
            </a:r>
          </a:p>
          <a:p>
            <a:pPr lvl="1">
              <a:spcBef>
                <a:spcPts val="0"/>
              </a:spcBef>
            </a:pPr>
            <a:r>
              <a:rPr lang="en-US" dirty="0"/>
              <a:t>turns off the gate, induces </a:t>
            </a:r>
            <a:r>
              <a:rPr lang="en-US" i="1" dirty="0"/>
              <a:t>paresthesia</a:t>
            </a:r>
            <a:r>
              <a:rPr lang="en-US" dirty="0"/>
              <a:t> instead of pain</a:t>
            </a:r>
          </a:p>
          <a:p>
            <a:endParaRPr lang="en-US" sz="2000" dirty="0"/>
          </a:p>
        </p:txBody>
      </p:sp>
      <p:sp>
        <p:nvSpPr>
          <p:cNvPr id="4" name="Footer Placeholder 3">
            <a:extLst>
              <a:ext uri="{FF2B5EF4-FFF2-40B4-BE49-F238E27FC236}">
                <a16:creationId xmlns:a16="http://schemas.microsoft.com/office/drawing/2014/main" id="{9A4891C5-6DC6-4EF1-8844-F3588B05EAAF}"/>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182004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0A76-C05D-4103-901A-8D56DC7DC439}"/>
              </a:ext>
            </a:extLst>
          </p:cNvPr>
          <p:cNvSpPr>
            <a:spLocks noGrp="1"/>
          </p:cNvSpPr>
          <p:nvPr>
            <p:ph type="title"/>
          </p:nvPr>
        </p:nvSpPr>
        <p:spPr/>
        <p:txBody>
          <a:bodyPr/>
          <a:lstStyle/>
          <a:p>
            <a:r>
              <a:rPr lang="en-US" dirty="0"/>
              <a:t>50 years of tweaking</a:t>
            </a:r>
          </a:p>
        </p:txBody>
      </p:sp>
      <p:sp>
        <p:nvSpPr>
          <p:cNvPr id="3" name="Content Placeholder 2">
            <a:extLst>
              <a:ext uri="{FF2B5EF4-FFF2-40B4-BE49-F238E27FC236}">
                <a16:creationId xmlns:a16="http://schemas.microsoft.com/office/drawing/2014/main" id="{1588A693-5477-4A06-AF22-E58EDF85A051}"/>
              </a:ext>
            </a:extLst>
          </p:cNvPr>
          <p:cNvSpPr>
            <a:spLocks noGrp="1"/>
          </p:cNvSpPr>
          <p:nvPr>
            <p:ph idx="1"/>
          </p:nvPr>
        </p:nvSpPr>
        <p:spPr>
          <a:xfrm>
            <a:off x="533400" y="1447800"/>
            <a:ext cx="8458200" cy="4724400"/>
          </a:xfrm>
        </p:spPr>
        <p:txBody>
          <a:bodyPr/>
          <a:lstStyle/>
          <a:p>
            <a:r>
              <a:rPr lang="en-US" dirty="0"/>
              <a:t>Complications and issues</a:t>
            </a:r>
          </a:p>
          <a:p>
            <a:pPr lvl="1">
              <a:spcBef>
                <a:spcPts val="0"/>
              </a:spcBef>
            </a:pPr>
            <a:r>
              <a:rPr lang="en-US" dirty="0"/>
              <a:t>results do not always last long-term</a:t>
            </a:r>
          </a:p>
          <a:p>
            <a:pPr lvl="1">
              <a:spcBef>
                <a:spcPts val="0"/>
              </a:spcBef>
            </a:pPr>
            <a:r>
              <a:rPr lang="en-US" dirty="0"/>
              <a:t>infections, hardware malfunction, lead migration, fractured electrodes, pulse-generator discomfort,  battery replacements…</a:t>
            </a:r>
          </a:p>
          <a:p>
            <a:pPr lvl="1">
              <a:spcBef>
                <a:spcPts val="0"/>
              </a:spcBef>
            </a:pPr>
            <a:r>
              <a:rPr lang="en-US" dirty="0"/>
              <a:t>2013 study over 12 years: adverse events in 61% of patients</a:t>
            </a:r>
          </a:p>
          <a:p>
            <a:r>
              <a:rPr lang="en-US" sz="2400" dirty="0"/>
              <a:t>Since 1967</a:t>
            </a:r>
          </a:p>
          <a:p>
            <a:pPr lvl="1">
              <a:spcBef>
                <a:spcPts val="0"/>
              </a:spcBef>
            </a:pPr>
            <a:r>
              <a:rPr lang="en-US" dirty="0"/>
              <a:t>Incremental improvements: smaller batteries, electrodes, and then wireless charging</a:t>
            </a:r>
          </a:p>
          <a:p>
            <a:pPr lvl="1">
              <a:spcBef>
                <a:spcPts val="0"/>
              </a:spcBef>
            </a:pPr>
            <a:r>
              <a:rPr lang="en-US" dirty="0"/>
              <a:t>&gt;50% pain relief in 40% to 65% of patients for at least 6 months</a:t>
            </a:r>
            <a:endParaRPr lang="en-US" sz="2000" dirty="0"/>
          </a:p>
          <a:p>
            <a:pPr lvl="1">
              <a:spcBef>
                <a:spcPts val="0"/>
              </a:spcBef>
            </a:pPr>
            <a:r>
              <a:rPr lang="en-US" dirty="0"/>
              <a:t>And see, e.g., SaludaMedical.com</a:t>
            </a:r>
          </a:p>
          <a:p>
            <a:pPr marL="0" indent="0">
              <a:buNone/>
            </a:pPr>
            <a:endParaRPr lang="en-US" dirty="0"/>
          </a:p>
        </p:txBody>
      </p:sp>
      <p:sp>
        <p:nvSpPr>
          <p:cNvPr id="4" name="Footer Placeholder 3">
            <a:extLst>
              <a:ext uri="{FF2B5EF4-FFF2-40B4-BE49-F238E27FC236}">
                <a16:creationId xmlns:a16="http://schemas.microsoft.com/office/drawing/2014/main" id="{5BEB7F2C-0BCD-4843-873B-9E7AFCE5759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1188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0BB1-B922-4D65-8CF6-53D1D44006F2}"/>
              </a:ext>
            </a:extLst>
          </p:cNvPr>
          <p:cNvSpPr>
            <a:spLocks noGrp="1"/>
          </p:cNvSpPr>
          <p:nvPr>
            <p:ph type="title"/>
          </p:nvPr>
        </p:nvSpPr>
        <p:spPr/>
        <p:txBody>
          <a:bodyPr/>
          <a:lstStyle/>
          <a:p>
            <a:r>
              <a:rPr lang="en-US" dirty="0"/>
              <a:t>SCS – the last 10 years</a:t>
            </a:r>
          </a:p>
        </p:txBody>
      </p:sp>
      <p:sp>
        <p:nvSpPr>
          <p:cNvPr id="3" name="Content Placeholder 2">
            <a:extLst>
              <a:ext uri="{FF2B5EF4-FFF2-40B4-BE49-F238E27FC236}">
                <a16:creationId xmlns:a16="http://schemas.microsoft.com/office/drawing/2014/main" id="{9BD218CB-8BBF-4BB8-803B-4265BA12EF75}"/>
              </a:ext>
            </a:extLst>
          </p:cNvPr>
          <p:cNvSpPr>
            <a:spLocks noGrp="1"/>
          </p:cNvSpPr>
          <p:nvPr>
            <p:ph idx="1"/>
          </p:nvPr>
        </p:nvSpPr>
        <p:spPr/>
        <p:txBody>
          <a:bodyPr/>
          <a:lstStyle/>
          <a:p>
            <a:r>
              <a:rPr lang="en-US" dirty="0"/>
              <a:t>What does “electrically rub the nerves” mean?</a:t>
            </a:r>
          </a:p>
          <a:p>
            <a:pPr lvl="1">
              <a:spcBef>
                <a:spcPts val="0"/>
              </a:spcBef>
            </a:pPr>
            <a:r>
              <a:rPr lang="en-US" dirty="0"/>
              <a:t>35-80 Hz; pulse width of 210-450 </a:t>
            </a:r>
            <a:r>
              <a:rPr lang="el-GR" dirty="0"/>
              <a:t>μ</a:t>
            </a:r>
            <a:r>
              <a:rPr lang="en-US" dirty="0"/>
              <a:t>s; 4-8 mA</a:t>
            </a:r>
          </a:p>
          <a:p>
            <a:r>
              <a:rPr lang="en-US" dirty="0"/>
              <a:t>New patterns being tried</a:t>
            </a:r>
          </a:p>
          <a:p>
            <a:pPr lvl="1">
              <a:spcBef>
                <a:spcPts val="0"/>
              </a:spcBef>
            </a:pPr>
            <a:r>
              <a:rPr lang="en-US" dirty="0"/>
              <a:t>Steady 10 kHz; burst 500 Hz</a:t>
            </a:r>
          </a:p>
          <a:p>
            <a:r>
              <a:rPr lang="en-US" dirty="0"/>
              <a:t>Results:</a:t>
            </a:r>
          </a:p>
          <a:p>
            <a:pPr lvl="1">
              <a:spcBef>
                <a:spcPts val="0"/>
              </a:spcBef>
            </a:pPr>
            <a:r>
              <a:rPr lang="en-US" dirty="0"/>
              <a:t>No paresthesia! Patient just knows that the pain is gone</a:t>
            </a:r>
          </a:p>
          <a:p>
            <a:pPr lvl="1">
              <a:spcBef>
                <a:spcPts val="0"/>
              </a:spcBef>
            </a:pPr>
            <a:r>
              <a:rPr lang="en-US" dirty="0"/>
              <a:t>Better results</a:t>
            </a:r>
          </a:p>
          <a:p>
            <a:pPr lvl="1">
              <a:spcBef>
                <a:spcPts val="0"/>
              </a:spcBef>
            </a:pPr>
            <a:r>
              <a:rPr lang="en-US" dirty="0"/>
              <a:t>Newer patterns have largely replaced traditional SCS</a:t>
            </a:r>
          </a:p>
          <a:p>
            <a:r>
              <a:rPr lang="en-US" dirty="0"/>
              <a:t>Why do the new patterns work?</a:t>
            </a:r>
          </a:p>
          <a:p>
            <a:pPr lvl="1">
              <a:spcBef>
                <a:spcPts val="0"/>
              </a:spcBef>
            </a:pPr>
            <a:r>
              <a:rPr lang="en-US" dirty="0"/>
              <a:t>As usual: nobody quite knows for sure</a:t>
            </a:r>
          </a:p>
        </p:txBody>
      </p:sp>
      <p:sp>
        <p:nvSpPr>
          <p:cNvPr id="4" name="Footer Placeholder 3">
            <a:extLst>
              <a:ext uri="{FF2B5EF4-FFF2-40B4-BE49-F238E27FC236}">
                <a16:creationId xmlns:a16="http://schemas.microsoft.com/office/drawing/2014/main" id="{CF02356B-05E2-4D5B-B084-FAB81CD11A5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0417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72CB-9BD8-4DD7-84EA-B59228CF0EBE}"/>
              </a:ext>
            </a:extLst>
          </p:cNvPr>
          <p:cNvSpPr>
            <a:spLocks noGrp="1"/>
          </p:cNvSpPr>
          <p:nvPr>
            <p:ph type="title"/>
          </p:nvPr>
        </p:nvSpPr>
        <p:spPr/>
        <p:txBody>
          <a:bodyPr/>
          <a:lstStyle/>
          <a:p>
            <a:r>
              <a:rPr lang="en-US" dirty="0"/>
              <a:t>How do new patterns work?</a:t>
            </a:r>
          </a:p>
        </p:txBody>
      </p:sp>
      <p:sp>
        <p:nvSpPr>
          <p:cNvPr id="3" name="Content Placeholder 2">
            <a:extLst>
              <a:ext uri="{FF2B5EF4-FFF2-40B4-BE49-F238E27FC236}">
                <a16:creationId xmlns:a16="http://schemas.microsoft.com/office/drawing/2014/main" id="{A25C844A-7D4C-480A-96D7-D4AD7612F536}"/>
              </a:ext>
            </a:extLst>
          </p:cNvPr>
          <p:cNvSpPr>
            <a:spLocks noGrp="1"/>
          </p:cNvSpPr>
          <p:nvPr>
            <p:ph idx="1"/>
          </p:nvPr>
        </p:nvSpPr>
        <p:spPr>
          <a:xfrm>
            <a:off x="533400" y="3505200"/>
            <a:ext cx="8534400" cy="2701346"/>
          </a:xfrm>
        </p:spPr>
        <p:txBody>
          <a:bodyPr/>
          <a:lstStyle/>
          <a:p>
            <a:r>
              <a:rPr lang="en-US" sz="2400" dirty="0"/>
              <a:t>Since they are paresthesia-free, they are unlikely to be affecting the sensory neuron</a:t>
            </a:r>
          </a:p>
          <a:p>
            <a:r>
              <a:rPr lang="en-US" sz="2400" dirty="0"/>
              <a:t>So how could they work?</a:t>
            </a:r>
          </a:p>
          <a:p>
            <a:r>
              <a:rPr lang="en-US" sz="2400" dirty="0"/>
              <a:t>After much research (on animals and using EEGs):</a:t>
            </a:r>
          </a:p>
          <a:p>
            <a:pPr lvl="1">
              <a:spcBef>
                <a:spcPts val="0"/>
              </a:spcBef>
            </a:pPr>
            <a:r>
              <a:rPr lang="en-US" sz="2000" dirty="0"/>
              <a:t>Does not affect the sensory neuron (hence no paresthesia)</a:t>
            </a:r>
          </a:p>
          <a:p>
            <a:pPr lvl="1">
              <a:spcBef>
                <a:spcPts val="0"/>
              </a:spcBef>
            </a:pPr>
            <a:r>
              <a:rPr lang="en-US" sz="2000" dirty="0"/>
              <a:t>Instead, diminishes how much the incoming pain neuron inhibits the intermediate neuron</a:t>
            </a:r>
          </a:p>
          <a:p>
            <a:endParaRPr lang="en-US" dirty="0"/>
          </a:p>
        </p:txBody>
      </p:sp>
      <p:sp>
        <p:nvSpPr>
          <p:cNvPr id="4" name="Footer Placeholder 3">
            <a:extLst>
              <a:ext uri="{FF2B5EF4-FFF2-40B4-BE49-F238E27FC236}">
                <a16:creationId xmlns:a16="http://schemas.microsoft.com/office/drawing/2014/main" id="{DD6B13F5-1F3D-4C6B-911A-A65F1EC77B57}"/>
              </a:ext>
            </a:extLst>
          </p:cNvPr>
          <p:cNvSpPr>
            <a:spLocks noGrp="1"/>
          </p:cNvSpPr>
          <p:nvPr>
            <p:ph type="ftr" sz="quarter" idx="11"/>
          </p:nvPr>
        </p:nvSpPr>
        <p:spPr>
          <a:xfrm>
            <a:off x="3124200" y="6400800"/>
            <a:ext cx="2895600" cy="304800"/>
          </a:xfrm>
        </p:spPr>
        <p:txBody>
          <a:bodyPr/>
          <a:lstStyle/>
          <a:p>
            <a:pPr>
              <a:defRPr/>
            </a:pPr>
            <a:r>
              <a:rPr lang="en-US"/>
              <a:t>EE 123 -- Bioelectricity</a:t>
            </a:r>
            <a:endParaRPr lang="en-US" dirty="0"/>
          </a:p>
        </p:txBody>
      </p:sp>
      <p:grpSp>
        <p:nvGrpSpPr>
          <p:cNvPr id="23" name="Group 22">
            <a:extLst>
              <a:ext uri="{FF2B5EF4-FFF2-40B4-BE49-F238E27FC236}">
                <a16:creationId xmlns:a16="http://schemas.microsoft.com/office/drawing/2014/main" id="{48EB7D81-41F9-4371-8E65-1BB78FDE3E53}"/>
              </a:ext>
            </a:extLst>
          </p:cNvPr>
          <p:cNvGrpSpPr/>
          <p:nvPr/>
        </p:nvGrpSpPr>
        <p:grpSpPr>
          <a:xfrm>
            <a:off x="1463616" y="1219200"/>
            <a:ext cx="6317411" cy="1895196"/>
            <a:chOff x="1463616" y="1219200"/>
            <a:chExt cx="6317411" cy="1895196"/>
          </a:xfrm>
        </p:grpSpPr>
        <p:sp>
          <p:nvSpPr>
            <p:cNvPr id="24" name="Arrow: Right 23">
              <a:extLst>
                <a:ext uri="{FF2B5EF4-FFF2-40B4-BE49-F238E27FC236}">
                  <a16:creationId xmlns:a16="http://schemas.microsoft.com/office/drawing/2014/main" id="{11CCB5E3-A218-4F85-AF69-963F3239ED88}"/>
                </a:ext>
              </a:extLst>
            </p:cNvPr>
            <p:cNvSpPr/>
            <p:nvPr/>
          </p:nvSpPr>
          <p:spPr>
            <a:xfrm>
              <a:off x="5253485" y="1903915"/>
              <a:ext cx="2527540" cy="508958"/>
            </a:xfrm>
            <a:prstGeom prst="right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71BD223-7501-4D18-9FED-2C32B7BB2285}"/>
                </a:ext>
              </a:extLst>
            </p:cNvPr>
            <p:cNvSpPr txBox="1"/>
            <p:nvPr/>
          </p:nvSpPr>
          <p:spPr>
            <a:xfrm>
              <a:off x="5564041" y="1938424"/>
              <a:ext cx="2216986" cy="400110"/>
            </a:xfrm>
            <a:prstGeom prst="rect">
              <a:avLst/>
            </a:prstGeom>
            <a:noFill/>
          </p:spPr>
          <p:txBody>
            <a:bodyPr wrap="square" rtlCol="0">
              <a:spAutoFit/>
            </a:bodyPr>
            <a:lstStyle/>
            <a:p>
              <a:r>
                <a:rPr lang="en-US" sz="2000" dirty="0"/>
                <a:t>downstream neuron</a:t>
              </a:r>
            </a:p>
          </p:txBody>
        </p:sp>
        <p:sp>
          <p:nvSpPr>
            <p:cNvPr id="44" name="Rectangle 43">
              <a:extLst>
                <a:ext uri="{FF2B5EF4-FFF2-40B4-BE49-F238E27FC236}">
                  <a16:creationId xmlns:a16="http://schemas.microsoft.com/office/drawing/2014/main" id="{D4259858-56EA-4E05-B8F0-244A5C61F999}"/>
                </a:ext>
              </a:extLst>
            </p:cNvPr>
            <p:cNvSpPr/>
            <p:nvPr/>
          </p:nvSpPr>
          <p:spPr>
            <a:xfrm>
              <a:off x="5073230" y="1921170"/>
              <a:ext cx="86264" cy="534838"/>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F3E1DD1-A1D2-43E8-AA68-47B51CC18E9D}"/>
                </a:ext>
              </a:extLst>
            </p:cNvPr>
            <p:cNvSpPr/>
            <p:nvPr/>
          </p:nvSpPr>
          <p:spPr>
            <a:xfrm>
              <a:off x="3477344" y="2106638"/>
              <a:ext cx="1595887" cy="163902"/>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E0DD9D-2396-4DF2-9CFF-3A70CC2E7E72}"/>
                </a:ext>
              </a:extLst>
            </p:cNvPr>
            <p:cNvSpPr txBox="1"/>
            <p:nvPr/>
          </p:nvSpPr>
          <p:spPr>
            <a:xfrm>
              <a:off x="1561381" y="1219200"/>
              <a:ext cx="4225961" cy="353943"/>
            </a:xfrm>
            <a:prstGeom prst="rect">
              <a:avLst/>
            </a:prstGeom>
            <a:noFill/>
            <a:ln w="28575">
              <a:solidFill>
                <a:schemeClr val="accent2"/>
              </a:solidFill>
            </a:ln>
          </p:spPr>
          <p:txBody>
            <a:bodyPr wrap="none" lIns="0" tIns="0" rIns="0" rtlCol="0" anchor="ctr" anchorCtr="0">
              <a:noAutofit/>
            </a:bodyPr>
            <a:lstStyle/>
            <a:p>
              <a:pPr algn="ctr"/>
              <a:r>
                <a:rPr lang="en-US" sz="2000" dirty="0"/>
                <a:t>pain (</a:t>
              </a:r>
              <a:r>
                <a:rPr lang="en-US" sz="2000" dirty="0" err="1"/>
                <a:t>Aδ</a:t>
              </a:r>
              <a:r>
                <a:rPr lang="en-US" sz="2000" dirty="0"/>
                <a:t>, C)</a:t>
              </a:r>
            </a:p>
          </p:txBody>
        </p:sp>
        <p:sp>
          <p:nvSpPr>
            <p:cNvPr id="47" name="TextBox 46">
              <a:extLst>
                <a:ext uri="{FF2B5EF4-FFF2-40B4-BE49-F238E27FC236}">
                  <a16:creationId xmlns:a16="http://schemas.microsoft.com/office/drawing/2014/main" id="{58DAF09C-3560-44CE-AF44-536466844C14}"/>
                </a:ext>
              </a:extLst>
            </p:cNvPr>
            <p:cNvSpPr txBox="1"/>
            <p:nvPr/>
          </p:nvSpPr>
          <p:spPr>
            <a:xfrm>
              <a:off x="1463616" y="2760453"/>
              <a:ext cx="4330461" cy="353943"/>
            </a:xfrm>
            <a:prstGeom prst="rect">
              <a:avLst/>
            </a:prstGeom>
            <a:noFill/>
            <a:ln w="28575">
              <a:solidFill>
                <a:schemeClr val="accent2"/>
              </a:solidFill>
            </a:ln>
          </p:spPr>
          <p:txBody>
            <a:bodyPr wrap="none" lIns="0" tIns="0" rIns="0" rtlCol="0" anchor="ctr" anchorCtr="0">
              <a:noAutofit/>
            </a:bodyPr>
            <a:lstStyle/>
            <a:p>
              <a:pPr algn="ctr"/>
              <a:r>
                <a:rPr lang="en-US" sz="2000" dirty="0"/>
                <a:t>touch (Aβ)</a:t>
              </a:r>
            </a:p>
          </p:txBody>
        </p:sp>
        <p:sp>
          <p:nvSpPr>
            <p:cNvPr id="48" name="Rectangle 47">
              <a:extLst>
                <a:ext uri="{FF2B5EF4-FFF2-40B4-BE49-F238E27FC236}">
                  <a16:creationId xmlns:a16="http://schemas.microsoft.com/office/drawing/2014/main" id="{F58A8EF4-2DC4-451A-8AE8-749B5D5820BD}"/>
                </a:ext>
              </a:extLst>
            </p:cNvPr>
            <p:cNvSpPr/>
            <p:nvPr/>
          </p:nvSpPr>
          <p:spPr>
            <a:xfrm>
              <a:off x="3500888" y="1564337"/>
              <a:ext cx="96326" cy="365760"/>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F0CDA22-08EC-4BC4-AE30-33E112FE3832}"/>
                </a:ext>
              </a:extLst>
            </p:cNvPr>
            <p:cNvSpPr/>
            <p:nvPr/>
          </p:nvSpPr>
          <p:spPr>
            <a:xfrm>
              <a:off x="3352801" y="1939858"/>
              <a:ext cx="382438" cy="76201"/>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Up 49">
              <a:extLst>
                <a:ext uri="{FF2B5EF4-FFF2-40B4-BE49-F238E27FC236}">
                  <a16:creationId xmlns:a16="http://schemas.microsoft.com/office/drawing/2014/main" id="{D39E17CC-3ED1-4204-B030-F62C20175C3E}"/>
                </a:ext>
              </a:extLst>
            </p:cNvPr>
            <p:cNvSpPr/>
            <p:nvPr/>
          </p:nvSpPr>
          <p:spPr>
            <a:xfrm>
              <a:off x="5677584" y="2352490"/>
              <a:ext cx="155275" cy="560717"/>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Up 50">
              <a:extLst>
                <a:ext uri="{FF2B5EF4-FFF2-40B4-BE49-F238E27FC236}">
                  <a16:creationId xmlns:a16="http://schemas.microsoft.com/office/drawing/2014/main" id="{0E26BC44-1B23-4D36-AD24-5748CCE5A6A1}"/>
                </a:ext>
              </a:extLst>
            </p:cNvPr>
            <p:cNvSpPr/>
            <p:nvPr/>
          </p:nvSpPr>
          <p:spPr>
            <a:xfrm>
              <a:off x="3424806" y="2315109"/>
              <a:ext cx="201283" cy="457200"/>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1EA91CB-BCD3-4894-A519-49619D270ADC}"/>
                </a:ext>
              </a:extLst>
            </p:cNvPr>
            <p:cNvSpPr/>
            <p:nvPr/>
          </p:nvSpPr>
          <p:spPr>
            <a:xfrm>
              <a:off x="3512016" y="1869411"/>
              <a:ext cx="64008"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DADACF0-B41A-4A30-B2A4-1B76513E17F8}"/>
                </a:ext>
              </a:extLst>
            </p:cNvPr>
            <p:cNvSpPr/>
            <p:nvPr/>
          </p:nvSpPr>
          <p:spPr>
            <a:xfrm>
              <a:off x="3521641" y="1527232"/>
              <a:ext cx="64008"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671C896-188F-4359-AAC7-734242549907}"/>
                </a:ext>
              </a:extLst>
            </p:cNvPr>
            <p:cNvSpPr/>
            <p:nvPr/>
          </p:nvSpPr>
          <p:spPr>
            <a:xfrm>
              <a:off x="3496375" y="2676104"/>
              <a:ext cx="73152"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BA64C24-D4CF-4066-8DAA-24DEFE0775FA}"/>
                </a:ext>
              </a:extLst>
            </p:cNvPr>
            <p:cNvSpPr/>
            <p:nvPr/>
          </p:nvSpPr>
          <p:spPr>
            <a:xfrm>
              <a:off x="5025271" y="2120009"/>
              <a:ext cx="73152" cy="13716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Up 55">
              <a:extLst>
                <a:ext uri="{FF2B5EF4-FFF2-40B4-BE49-F238E27FC236}">
                  <a16:creationId xmlns:a16="http://schemas.microsoft.com/office/drawing/2014/main" id="{92C3C135-E4BB-44C8-9C1D-AB6269DECDB2}"/>
                </a:ext>
              </a:extLst>
            </p:cNvPr>
            <p:cNvSpPr/>
            <p:nvPr/>
          </p:nvSpPr>
          <p:spPr>
            <a:xfrm flipV="1">
              <a:off x="5677584" y="1407318"/>
              <a:ext cx="155275" cy="560717"/>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1F21876-3E12-4909-BA00-CF9CA5AF7C7B}"/>
                </a:ext>
              </a:extLst>
            </p:cNvPr>
            <p:cNvSpPr/>
            <p:nvPr/>
          </p:nvSpPr>
          <p:spPr>
            <a:xfrm>
              <a:off x="5732361" y="1482139"/>
              <a:ext cx="45720"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8C2BE46-2581-4F4D-A296-8A9830269312}"/>
                </a:ext>
              </a:extLst>
            </p:cNvPr>
            <p:cNvSpPr/>
            <p:nvPr/>
          </p:nvSpPr>
          <p:spPr>
            <a:xfrm>
              <a:off x="5732361" y="2702190"/>
              <a:ext cx="45720"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AA6A6D8-B54A-4EDA-BD97-F52BB0FDC2E3}"/>
                </a:ext>
              </a:extLst>
            </p:cNvPr>
            <p:cNvSpPr txBox="1"/>
            <p:nvPr/>
          </p:nvSpPr>
          <p:spPr>
            <a:xfrm>
              <a:off x="5770769" y="1616419"/>
              <a:ext cx="381000" cy="461665"/>
            </a:xfrm>
            <a:prstGeom prst="rect">
              <a:avLst/>
            </a:prstGeom>
            <a:noFill/>
          </p:spPr>
          <p:txBody>
            <a:bodyPr wrap="square" rtlCol="0">
              <a:spAutoFit/>
            </a:bodyPr>
            <a:lstStyle/>
            <a:p>
              <a:r>
                <a:rPr lang="en-US" dirty="0"/>
                <a:t>+</a:t>
              </a:r>
            </a:p>
          </p:txBody>
        </p:sp>
        <p:sp>
          <p:nvSpPr>
            <p:cNvPr id="60" name="TextBox 59">
              <a:extLst>
                <a:ext uri="{FF2B5EF4-FFF2-40B4-BE49-F238E27FC236}">
                  <a16:creationId xmlns:a16="http://schemas.microsoft.com/office/drawing/2014/main" id="{87257AA9-0541-4480-A125-5AE7A59E26DE}"/>
                </a:ext>
              </a:extLst>
            </p:cNvPr>
            <p:cNvSpPr txBox="1"/>
            <p:nvPr/>
          </p:nvSpPr>
          <p:spPr>
            <a:xfrm>
              <a:off x="5778081" y="2250764"/>
              <a:ext cx="381000" cy="461665"/>
            </a:xfrm>
            <a:prstGeom prst="rect">
              <a:avLst/>
            </a:prstGeom>
            <a:noFill/>
          </p:spPr>
          <p:txBody>
            <a:bodyPr wrap="square" rtlCol="0">
              <a:spAutoFit/>
            </a:bodyPr>
            <a:lstStyle/>
            <a:p>
              <a:r>
                <a:rPr lang="en-US" dirty="0"/>
                <a:t>+</a:t>
              </a:r>
            </a:p>
          </p:txBody>
        </p:sp>
        <p:sp>
          <p:nvSpPr>
            <p:cNvPr id="61" name="TextBox 60">
              <a:extLst>
                <a:ext uri="{FF2B5EF4-FFF2-40B4-BE49-F238E27FC236}">
                  <a16:creationId xmlns:a16="http://schemas.microsoft.com/office/drawing/2014/main" id="{73CF4089-C9D7-4236-9A04-44E6C205BA0E}"/>
                </a:ext>
              </a:extLst>
            </p:cNvPr>
            <p:cNvSpPr txBox="1"/>
            <p:nvPr/>
          </p:nvSpPr>
          <p:spPr>
            <a:xfrm>
              <a:off x="3631909" y="2210751"/>
              <a:ext cx="381000" cy="461665"/>
            </a:xfrm>
            <a:prstGeom prst="rect">
              <a:avLst/>
            </a:prstGeom>
            <a:noFill/>
          </p:spPr>
          <p:txBody>
            <a:bodyPr wrap="square" rtlCol="0">
              <a:spAutoFit/>
            </a:bodyPr>
            <a:lstStyle/>
            <a:p>
              <a:r>
                <a:rPr lang="en-US" dirty="0"/>
                <a:t>+</a:t>
              </a:r>
            </a:p>
          </p:txBody>
        </p:sp>
        <p:sp>
          <p:nvSpPr>
            <p:cNvPr id="62" name="TextBox 61">
              <a:extLst>
                <a:ext uri="{FF2B5EF4-FFF2-40B4-BE49-F238E27FC236}">
                  <a16:creationId xmlns:a16="http://schemas.microsoft.com/office/drawing/2014/main" id="{40A2EDB1-AA05-4F47-BBFD-1CB7C497B384}"/>
                </a:ext>
              </a:extLst>
            </p:cNvPr>
            <p:cNvSpPr txBox="1"/>
            <p:nvPr/>
          </p:nvSpPr>
          <p:spPr>
            <a:xfrm>
              <a:off x="3760513" y="1680897"/>
              <a:ext cx="381000" cy="461665"/>
            </a:xfrm>
            <a:prstGeom prst="rect">
              <a:avLst/>
            </a:prstGeom>
            <a:noFill/>
          </p:spPr>
          <p:txBody>
            <a:bodyPr wrap="square" rtlCol="0">
              <a:spAutoFit/>
            </a:bodyPr>
            <a:lstStyle/>
            <a:p>
              <a:r>
                <a:rPr lang="en-US" dirty="0"/>
                <a:t>-</a:t>
              </a:r>
            </a:p>
          </p:txBody>
        </p:sp>
        <p:sp>
          <p:nvSpPr>
            <p:cNvPr id="63" name="TextBox 62">
              <a:extLst>
                <a:ext uri="{FF2B5EF4-FFF2-40B4-BE49-F238E27FC236}">
                  <a16:creationId xmlns:a16="http://schemas.microsoft.com/office/drawing/2014/main" id="{13F4748E-2B51-458E-82C5-132BD85574EF}"/>
                </a:ext>
              </a:extLst>
            </p:cNvPr>
            <p:cNvSpPr txBox="1"/>
            <p:nvPr/>
          </p:nvSpPr>
          <p:spPr>
            <a:xfrm>
              <a:off x="4730639" y="1706880"/>
              <a:ext cx="381000" cy="461665"/>
            </a:xfrm>
            <a:prstGeom prst="rect">
              <a:avLst/>
            </a:prstGeom>
            <a:noFill/>
          </p:spPr>
          <p:txBody>
            <a:bodyPr wrap="square" rtlCol="0">
              <a:spAutoFit/>
            </a:bodyPr>
            <a:lstStyle/>
            <a:p>
              <a:r>
                <a:rPr lang="en-US" dirty="0"/>
                <a:t>-</a:t>
              </a:r>
            </a:p>
          </p:txBody>
        </p:sp>
      </p:grpSp>
    </p:spTree>
    <p:extLst>
      <p:ext uri="{BB962C8B-B14F-4D97-AF65-F5344CB8AC3E}">
        <p14:creationId xmlns:p14="http://schemas.microsoft.com/office/powerpoint/2010/main" val="254673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E416-9FCD-4747-9DE6-A80CAD4F41C9}"/>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E1AF4564-61E2-4BB8-9343-7C3B1BFAE6EC}"/>
              </a:ext>
            </a:extLst>
          </p:cNvPr>
          <p:cNvSpPr>
            <a:spLocks noGrp="1"/>
          </p:cNvSpPr>
          <p:nvPr>
            <p:ph idx="1"/>
          </p:nvPr>
        </p:nvSpPr>
        <p:spPr>
          <a:xfrm>
            <a:off x="685800" y="1295400"/>
            <a:ext cx="7772400" cy="4876800"/>
          </a:xfrm>
        </p:spPr>
        <p:txBody>
          <a:bodyPr/>
          <a:lstStyle/>
          <a:p>
            <a:r>
              <a:rPr lang="en-US" dirty="0"/>
              <a:t>10 kHz SCS approved for treating chronic, intractable trunk and limb pain in Europe since 2010 and the US since 2015</a:t>
            </a:r>
          </a:p>
          <a:p>
            <a:r>
              <a:rPr lang="en-US" dirty="0"/>
              <a:t>Typical results for 10kHz SCS</a:t>
            </a:r>
          </a:p>
          <a:p>
            <a:pPr lvl="1">
              <a:spcBef>
                <a:spcPts val="0"/>
              </a:spcBef>
            </a:pPr>
            <a:r>
              <a:rPr lang="en-US" dirty="0"/>
              <a:t>Pain substantially reduced but not eliminated in about ⅔ of patients</a:t>
            </a:r>
          </a:p>
          <a:p>
            <a:pPr lvl="1">
              <a:spcBef>
                <a:spcPts val="0"/>
              </a:spcBef>
            </a:pPr>
            <a:r>
              <a:rPr lang="en-US" dirty="0"/>
              <a:t>Opioid use at 50-60% in about ⅔ of patients</a:t>
            </a:r>
          </a:p>
          <a:p>
            <a:pPr lvl="1">
              <a:spcBef>
                <a:spcPts val="0"/>
              </a:spcBef>
            </a:pPr>
            <a:r>
              <a:rPr lang="en-US" dirty="0"/>
              <a:t>For regular SCS, the “⅔ of patients” is more like “½”</a:t>
            </a:r>
          </a:p>
          <a:p>
            <a:pPr lvl="1">
              <a:spcBef>
                <a:spcPts val="0"/>
              </a:spcBef>
            </a:pPr>
            <a:r>
              <a:rPr lang="en-US" dirty="0"/>
              <a:t>Paresthesia-free stimulation allows placebo-controlled studies!</a:t>
            </a:r>
          </a:p>
          <a:p>
            <a:pPr>
              <a:spcBef>
                <a:spcPts val="0"/>
              </a:spcBef>
            </a:pPr>
            <a:r>
              <a:rPr lang="en-US" dirty="0"/>
              <a:t>And the wheel keeps turning…</a:t>
            </a:r>
          </a:p>
          <a:p>
            <a:pPr lvl="1">
              <a:spcBef>
                <a:spcPts val="0"/>
              </a:spcBef>
            </a:pPr>
            <a:r>
              <a:rPr lang="en-US" dirty="0"/>
              <a:t>See Presidio Medical later in this slide set</a:t>
            </a:r>
          </a:p>
          <a:p>
            <a:pPr marL="0" indent="0">
              <a:buNone/>
            </a:pPr>
            <a:endParaRPr lang="en-US" dirty="0"/>
          </a:p>
        </p:txBody>
      </p:sp>
      <p:sp>
        <p:nvSpPr>
          <p:cNvPr id="4" name="Footer Placeholder 3">
            <a:extLst>
              <a:ext uri="{FF2B5EF4-FFF2-40B4-BE49-F238E27FC236}">
                <a16:creationId xmlns:a16="http://schemas.microsoft.com/office/drawing/2014/main" id="{8FA4FF9E-2402-4DAF-84A1-6E2659C355DD}"/>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2966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E6BA-8458-4F37-8640-B7D5B3E569FE}"/>
              </a:ext>
            </a:extLst>
          </p:cNvPr>
          <p:cNvSpPr>
            <a:spLocks noGrp="1"/>
          </p:cNvSpPr>
          <p:nvPr>
            <p:ph type="title"/>
          </p:nvPr>
        </p:nvSpPr>
        <p:spPr/>
        <p:txBody>
          <a:bodyPr/>
          <a:lstStyle/>
          <a:p>
            <a:r>
              <a:rPr lang="en-US" dirty="0"/>
              <a:t>SCS vs PNS</a:t>
            </a:r>
          </a:p>
        </p:txBody>
      </p:sp>
      <p:sp>
        <p:nvSpPr>
          <p:cNvPr id="3" name="Content Placeholder 2">
            <a:extLst>
              <a:ext uri="{FF2B5EF4-FFF2-40B4-BE49-F238E27FC236}">
                <a16:creationId xmlns:a16="http://schemas.microsoft.com/office/drawing/2014/main" id="{69A4873A-4288-4C70-BACD-8B7EA5E8E324}"/>
              </a:ext>
            </a:extLst>
          </p:cNvPr>
          <p:cNvSpPr>
            <a:spLocks noGrp="1"/>
          </p:cNvSpPr>
          <p:nvPr>
            <p:ph idx="1"/>
          </p:nvPr>
        </p:nvSpPr>
        <p:spPr>
          <a:xfrm>
            <a:off x="685800" y="1219200"/>
            <a:ext cx="7772400" cy="4876800"/>
          </a:xfrm>
        </p:spPr>
        <p:txBody>
          <a:bodyPr/>
          <a:lstStyle/>
          <a:p>
            <a:r>
              <a:rPr lang="en-US" dirty="0"/>
              <a:t>SCS: leads inserted percutaneously into the epidural space</a:t>
            </a:r>
          </a:p>
          <a:p>
            <a:r>
              <a:rPr lang="en-US" dirty="0"/>
              <a:t>Peripheral Nerve Stimulation (PNS)</a:t>
            </a:r>
          </a:p>
          <a:p>
            <a:pPr lvl="1">
              <a:spcBef>
                <a:spcPts val="0"/>
              </a:spcBef>
            </a:pPr>
            <a:r>
              <a:rPr lang="en-US" dirty="0"/>
              <a:t>places a small electrode next to one of the peripheral nerves (FDA approval in 2012)</a:t>
            </a:r>
          </a:p>
          <a:p>
            <a:pPr lvl="1">
              <a:spcBef>
                <a:spcPts val="0"/>
              </a:spcBef>
            </a:pPr>
            <a:r>
              <a:rPr lang="en-US" dirty="0"/>
              <a:t>also done percutaneously</a:t>
            </a:r>
          </a:p>
          <a:p>
            <a:pPr lvl="1">
              <a:spcBef>
                <a:spcPts val="0"/>
              </a:spcBef>
            </a:pPr>
            <a:r>
              <a:rPr lang="en-US" dirty="0"/>
              <a:t>works well for pain that follows the course of a single peripheral nerve</a:t>
            </a:r>
          </a:p>
          <a:p>
            <a:r>
              <a:rPr lang="en-US" dirty="0"/>
              <a:t>Fancy medical-term alert</a:t>
            </a:r>
          </a:p>
          <a:p>
            <a:pPr lvl="1">
              <a:spcBef>
                <a:spcPts val="0"/>
              </a:spcBef>
            </a:pPr>
            <a:r>
              <a:rPr lang="en-US" dirty="0"/>
              <a:t>Percutaneous = surgically implant the electrode under the skin</a:t>
            </a:r>
          </a:p>
          <a:p>
            <a:pPr lvl="1">
              <a:spcBef>
                <a:spcPts val="0"/>
              </a:spcBef>
            </a:pPr>
            <a:r>
              <a:rPr lang="en-US" dirty="0"/>
              <a:t>Transcutaneous = works through the intact skin</a:t>
            </a:r>
          </a:p>
          <a:p>
            <a:endParaRPr lang="en-US" dirty="0"/>
          </a:p>
        </p:txBody>
      </p:sp>
      <p:sp>
        <p:nvSpPr>
          <p:cNvPr id="4" name="Footer Placeholder 3">
            <a:extLst>
              <a:ext uri="{FF2B5EF4-FFF2-40B4-BE49-F238E27FC236}">
                <a16:creationId xmlns:a16="http://schemas.microsoft.com/office/drawing/2014/main" id="{B3047F08-95AF-4E63-B96F-C14A7EBF7809}"/>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918722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2833-A9CE-4A97-A151-ECBD9B9F4D92}"/>
              </a:ext>
            </a:extLst>
          </p:cNvPr>
          <p:cNvSpPr>
            <a:spLocks noGrp="1"/>
          </p:cNvSpPr>
          <p:nvPr>
            <p:ph type="title"/>
          </p:nvPr>
        </p:nvSpPr>
        <p:spPr/>
        <p:txBody>
          <a:bodyPr/>
          <a:lstStyle/>
          <a:p>
            <a:r>
              <a:rPr lang="en-US" dirty="0"/>
              <a:t>Pain-management flowchart</a:t>
            </a:r>
          </a:p>
        </p:txBody>
      </p:sp>
      <p:sp>
        <p:nvSpPr>
          <p:cNvPr id="3" name="Content Placeholder 2">
            <a:extLst>
              <a:ext uri="{FF2B5EF4-FFF2-40B4-BE49-F238E27FC236}">
                <a16:creationId xmlns:a16="http://schemas.microsoft.com/office/drawing/2014/main" id="{D07F2237-74DB-4383-AA1F-E46A89015559}"/>
              </a:ext>
            </a:extLst>
          </p:cNvPr>
          <p:cNvSpPr>
            <a:spLocks noGrp="1"/>
          </p:cNvSpPr>
          <p:nvPr>
            <p:ph idx="1"/>
          </p:nvPr>
        </p:nvSpPr>
        <p:spPr>
          <a:xfrm>
            <a:off x="304800" y="1676400"/>
            <a:ext cx="8610600" cy="4572000"/>
          </a:xfrm>
        </p:spPr>
        <p:txBody>
          <a:bodyPr/>
          <a:lstStyle/>
          <a:p>
            <a:r>
              <a:rPr lang="en-US" dirty="0"/>
              <a:t>From a palliative-care specialist</a:t>
            </a:r>
          </a:p>
          <a:p>
            <a:pPr marL="914400" lvl="1" indent="-514350">
              <a:spcBef>
                <a:spcPts val="0"/>
              </a:spcBef>
              <a:buFont typeface="+mj-lt"/>
              <a:buAutoNum type="arabicPeriod"/>
            </a:pPr>
            <a:r>
              <a:rPr lang="en-US" dirty="0"/>
              <a:t>Yoga, relaxation, </a:t>
            </a:r>
            <a:r>
              <a:rPr lang="en-US" dirty="0" err="1"/>
              <a:t>etc</a:t>
            </a:r>
            <a:endParaRPr lang="en-US" dirty="0"/>
          </a:p>
          <a:p>
            <a:pPr marL="914400" lvl="1" indent="-514350">
              <a:spcBef>
                <a:spcPts val="0"/>
              </a:spcBef>
              <a:buFont typeface="+mj-lt"/>
              <a:buAutoNum type="arabicPeriod"/>
            </a:pPr>
            <a:r>
              <a:rPr lang="en-US" dirty="0"/>
              <a:t>Tylenol, </a:t>
            </a:r>
            <a:r>
              <a:rPr lang="en-US" dirty="0" err="1"/>
              <a:t>motrin</a:t>
            </a:r>
            <a:r>
              <a:rPr lang="en-US" dirty="0"/>
              <a:t>, </a:t>
            </a:r>
            <a:r>
              <a:rPr lang="en-US" dirty="0" err="1"/>
              <a:t>etc</a:t>
            </a:r>
            <a:endParaRPr lang="en-US" dirty="0"/>
          </a:p>
          <a:p>
            <a:pPr marL="914400" lvl="1" indent="-514350">
              <a:spcBef>
                <a:spcPts val="0"/>
              </a:spcBef>
              <a:buFont typeface="+mj-lt"/>
              <a:buAutoNum type="arabicPeriod"/>
            </a:pPr>
            <a:r>
              <a:rPr lang="en-US" dirty="0"/>
              <a:t>More powerful drugs</a:t>
            </a:r>
          </a:p>
          <a:p>
            <a:pPr marL="914400" lvl="1" indent="-514350">
              <a:spcBef>
                <a:spcPts val="0"/>
              </a:spcBef>
              <a:buFont typeface="+mj-lt"/>
              <a:buAutoNum type="arabicPeriod"/>
            </a:pPr>
            <a:r>
              <a:rPr lang="en-US" dirty="0"/>
              <a:t>PNS</a:t>
            </a:r>
          </a:p>
          <a:p>
            <a:pPr marL="914400" lvl="1" indent="-514350">
              <a:spcBef>
                <a:spcPts val="0"/>
              </a:spcBef>
              <a:buFont typeface="+mj-lt"/>
              <a:buAutoNum type="arabicPeriod"/>
            </a:pPr>
            <a:r>
              <a:rPr lang="en-US" dirty="0"/>
              <a:t>SCS</a:t>
            </a:r>
          </a:p>
          <a:p>
            <a:r>
              <a:rPr lang="en-US" dirty="0"/>
              <a:t>PNS &amp; SCS “should” be higher on the list</a:t>
            </a:r>
          </a:p>
          <a:p>
            <a:pPr lvl="1">
              <a:spcBef>
                <a:spcPts val="0"/>
              </a:spcBef>
            </a:pPr>
            <a:r>
              <a:rPr lang="en-US" dirty="0"/>
              <a:t>They work quite well</a:t>
            </a:r>
          </a:p>
          <a:p>
            <a:pPr lvl="1">
              <a:spcBef>
                <a:spcPts val="0"/>
              </a:spcBef>
            </a:pPr>
            <a:r>
              <a:rPr lang="en-US" dirty="0"/>
              <a:t>But they involve surgery, and many/most chronic-pain patients do not have the support system to recover from surgery</a:t>
            </a:r>
          </a:p>
        </p:txBody>
      </p:sp>
      <p:sp>
        <p:nvSpPr>
          <p:cNvPr id="4" name="Footer Placeholder 3">
            <a:extLst>
              <a:ext uri="{FF2B5EF4-FFF2-40B4-BE49-F238E27FC236}">
                <a16:creationId xmlns:a16="http://schemas.microsoft.com/office/drawing/2014/main" id="{069A82CD-A370-4100-BC58-770806784E3A}"/>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2812596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600-55B4-4E91-A4F6-906D53F0CDDC}"/>
              </a:ext>
            </a:extLst>
          </p:cNvPr>
          <p:cNvSpPr>
            <a:spLocks noGrp="1"/>
          </p:cNvSpPr>
          <p:nvPr>
            <p:ph type="title"/>
          </p:nvPr>
        </p:nvSpPr>
        <p:spPr/>
        <p:txBody>
          <a:bodyPr/>
          <a:lstStyle/>
          <a:p>
            <a:r>
              <a:rPr lang="en-US" dirty="0"/>
              <a:t>Table of contents of this unit</a:t>
            </a:r>
          </a:p>
        </p:txBody>
      </p:sp>
      <p:sp>
        <p:nvSpPr>
          <p:cNvPr id="3" name="Content Placeholder 2">
            <a:extLst>
              <a:ext uri="{FF2B5EF4-FFF2-40B4-BE49-F238E27FC236}">
                <a16:creationId xmlns:a16="http://schemas.microsoft.com/office/drawing/2014/main" id="{F1EB3E2F-27C8-4A14-93C5-978E17A9CBB3}"/>
              </a:ext>
            </a:extLst>
          </p:cNvPr>
          <p:cNvSpPr>
            <a:spLocks noGrp="1"/>
          </p:cNvSpPr>
          <p:nvPr>
            <p:ph idx="1"/>
          </p:nvPr>
        </p:nvSpPr>
        <p:spPr>
          <a:xfrm>
            <a:off x="304800" y="1524000"/>
            <a:ext cx="8305800" cy="4419600"/>
          </a:xfrm>
        </p:spPr>
        <p:txBody>
          <a:bodyPr/>
          <a:lstStyle/>
          <a:p>
            <a:r>
              <a:rPr lang="en-US" dirty="0"/>
              <a:t>Our senses (we don’t understand them)</a:t>
            </a:r>
          </a:p>
          <a:p>
            <a:r>
              <a:rPr lang="en-US" dirty="0"/>
              <a:t>Motor nerves, EMG &amp; NCS</a:t>
            </a:r>
          </a:p>
          <a:p>
            <a:r>
              <a:rPr lang="en-US" dirty="0"/>
              <a:t>Prosthetics</a:t>
            </a:r>
          </a:p>
          <a:p>
            <a:r>
              <a:rPr lang="en-US" dirty="0">
                <a:sym typeface="Symbol" panose="05050102010706020507" pitchFamily="18" charset="2"/>
              </a:rPr>
              <a:t>Pain</a:t>
            </a:r>
          </a:p>
          <a:p>
            <a:r>
              <a:rPr lang="en-US" dirty="0">
                <a:sym typeface="Symbol" panose="05050102010706020507" pitchFamily="18" charset="2"/>
              </a:rPr>
              <a:t>Electroceuticals</a:t>
            </a:r>
          </a:p>
          <a:p>
            <a:endParaRPr lang="en-US" dirty="0"/>
          </a:p>
        </p:txBody>
      </p:sp>
      <p:sp>
        <p:nvSpPr>
          <p:cNvPr id="4" name="Footer Placeholder 3">
            <a:extLst>
              <a:ext uri="{FF2B5EF4-FFF2-40B4-BE49-F238E27FC236}">
                <a16:creationId xmlns:a16="http://schemas.microsoft.com/office/drawing/2014/main" id="{AAF00BCF-F083-4B38-8065-AACE15303982}"/>
              </a:ext>
            </a:extLst>
          </p:cNvPr>
          <p:cNvSpPr>
            <a:spLocks noGrp="1"/>
          </p:cNvSpPr>
          <p:nvPr>
            <p:ph type="ftr" sz="quarter" idx="11"/>
          </p:nvPr>
        </p:nvSpPr>
        <p:spPr/>
        <p:txBody>
          <a:bodyPr/>
          <a:lstStyle/>
          <a:p>
            <a:pPr>
              <a:defRPr/>
            </a:pPr>
            <a:r>
              <a:rPr lang="en-US"/>
              <a:t>EE 123 -- Bioelectricity</a:t>
            </a:r>
            <a:endParaRPr lang="en-US" dirty="0"/>
          </a:p>
        </p:txBody>
      </p:sp>
      <p:sp>
        <p:nvSpPr>
          <p:cNvPr id="5" name="Rectangle 4">
            <a:extLst>
              <a:ext uri="{FF2B5EF4-FFF2-40B4-BE49-F238E27FC236}">
                <a16:creationId xmlns:a16="http://schemas.microsoft.com/office/drawing/2014/main" id="{DB079BD5-122B-4652-8BDF-0F7225F1F286}"/>
              </a:ext>
            </a:extLst>
          </p:cNvPr>
          <p:cNvSpPr/>
          <p:nvPr/>
        </p:nvSpPr>
        <p:spPr>
          <a:xfrm>
            <a:off x="304800" y="3581400"/>
            <a:ext cx="2819400" cy="5334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932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1F64-BE45-4BAF-ACD5-A0FC519DBBE0}"/>
              </a:ext>
            </a:extLst>
          </p:cNvPr>
          <p:cNvSpPr>
            <a:spLocks noGrp="1"/>
          </p:cNvSpPr>
          <p:nvPr>
            <p:ph type="title"/>
          </p:nvPr>
        </p:nvSpPr>
        <p:spPr/>
        <p:txBody>
          <a:bodyPr/>
          <a:lstStyle/>
          <a:p>
            <a:r>
              <a:rPr lang="en-US" dirty="0"/>
              <a:t>What’s in a name?</a:t>
            </a:r>
          </a:p>
        </p:txBody>
      </p:sp>
      <p:sp>
        <p:nvSpPr>
          <p:cNvPr id="3" name="Content Placeholder 2">
            <a:extLst>
              <a:ext uri="{FF2B5EF4-FFF2-40B4-BE49-F238E27FC236}">
                <a16:creationId xmlns:a16="http://schemas.microsoft.com/office/drawing/2014/main" id="{2DB87DD3-7C63-468D-BF32-E539A53BA69F}"/>
              </a:ext>
            </a:extLst>
          </p:cNvPr>
          <p:cNvSpPr>
            <a:spLocks noGrp="1"/>
          </p:cNvSpPr>
          <p:nvPr>
            <p:ph idx="1"/>
          </p:nvPr>
        </p:nvSpPr>
        <p:spPr/>
        <p:txBody>
          <a:bodyPr/>
          <a:lstStyle/>
          <a:p>
            <a:r>
              <a:rPr lang="en-US" dirty="0"/>
              <a:t>Electroceutical: “Electrical + pharmaceutical”</a:t>
            </a:r>
          </a:p>
          <a:p>
            <a:pPr lvl="1">
              <a:spcBef>
                <a:spcPts val="0"/>
              </a:spcBef>
            </a:pPr>
            <a:r>
              <a:rPr lang="en-US" dirty="0"/>
              <a:t>Electricity as medicine</a:t>
            </a:r>
          </a:p>
          <a:p>
            <a:pPr lvl="1">
              <a:spcBef>
                <a:spcPts val="0"/>
              </a:spcBef>
            </a:pPr>
            <a:r>
              <a:rPr lang="en-US" dirty="0"/>
              <a:t>Typically stimulation of a nerve to improve health</a:t>
            </a:r>
          </a:p>
          <a:p>
            <a:r>
              <a:rPr lang="en-US" dirty="0"/>
              <a:t>And see </a:t>
            </a:r>
            <a:r>
              <a:rPr lang="en-US" dirty="0">
                <a:hlinkClick r:id="rId3"/>
              </a:rPr>
              <a:t>https://www.lastwordonnothing.com/2019/03/08/the-tool-that-lost-its-name/</a:t>
            </a:r>
            <a:r>
              <a:rPr lang="en-US" dirty="0"/>
              <a:t> </a:t>
            </a:r>
          </a:p>
          <a:p>
            <a:pPr lvl="1">
              <a:spcBef>
                <a:spcPts val="0"/>
              </a:spcBef>
            </a:pPr>
            <a:endParaRPr lang="en-US" dirty="0"/>
          </a:p>
        </p:txBody>
      </p:sp>
      <p:sp>
        <p:nvSpPr>
          <p:cNvPr id="4" name="Footer Placeholder 3">
            <a:extLst>
              <a:ext uri="{FF2B5EF4-FFF2-40B4-BE49-F238E27FC236}">
                <a16:creationId xmlns:a16="http://schemas.microsoft.com/office/drawing/2014/main" id="{9E882708-1349-479B-BAAB-830A80DD8EC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293592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600-55B4-4E91-A4F6-906D53F0CDDC}"/>
              </a:ext>
            </a:extLst>
          </p:cNvPr>
          <p:cNvSpPr>
            <a:spLocks noGrp="1"/>
          </p:cNvSpPr>
          <p:nvPr>
            <p:ph type="title"/>
          </p:nvPr>
        </p:nvSpPr>
        <p:spPr/>
        <p:txBody>
          <a:bodyPr/>
          <a:lstStyle/>
          <a:p>
            <a:r>
              <a:rPr lang="en-US" dirty="0"/>
              <a:t>Where we are, where we’re going</a:t>
            </a:r>
          </a:p>
        </p:txBody>
      </p:sp>
      <p:sp>
        <p:nvSpPr>
          <p:cNvPr id="3" name="Content Placeholder 2">
            <a:extLst>
              <a:ext uri="{FF2B5EF4-FFF2-40B4-BE49-F238E27FC236}">
                <a16:creationId xmlns:a16="http://schemas.microsoft.com/office/drawing/2014/main" id="{F1EB3E2F-27C8-4A14-93C5-978E17A9CBB3}"/>
              </a:ext>
            </a:extLst>
          </p:cNvPr>
          <p:cNvSpPr>
            <a:spLocks noGrp="1"/>
          </p:cNvSpPr>
          <p:nvPr>
            <p:ph idx="1"/>
          </p:nvPr>
        </p:nvSpPr>
        <p:spPr>
          <a:xfrm>
            <a:off x="457200" y="1524000"/>
            <a:ext cx="8153400" cy="4724400"/>
          </a:xfrm>
        </p:spPr>
        <p:txBody>
          <a:bodyPr/>
          <a:lstStyle/>
          <a:p>
            <a:r>
              <a:rPr lang="en-US" sz="2400" dirty="0"/>
              <a:t>Brain &amp; nervous system control most everything in your body</a:t>
            </a:r>
          </a:p>
          <a:p>
            <a:r>
              <a:rPr lang="en-US" sz="2400" dirty="0"/>
              <a:t>What we can do today</a:t>
            </a:r>
          </a:p>
          <a:p>
            <a:pPr lvl="1">
              <a:spcBef>
                <a:spcPts val="0"/>
              </a:spcBef>
            </a:pPr>
            <a:r>
              <a:rPr lang="en-US" sz="2000" dirty="0"/>
              <a:t>Monitor &amp; control signals to muscles</a:t>
            </a:r>
          </a:p>
          <a:p>
            <a:r>
              <a:rPr lang="en-US" sz="2400" dirty="0"/>
              <a:t>The future</a:t>
            </a:r>
          </a:p>
          <a:p>
            <a:pPr lvl="1">
              <a:spcBef>
                <a:spcPts val="0"/>
              </a:spcBef>
            </a:pPr>
            <a:r>
              <a:rPr lang="en-US" sz="2000" dirty="0"/>
              <a:t>Alter the signals </a:t>
            </a:r>
            <a:r>
              <a:rPr lang="en-US" sz="2000" dirty="0">
                <a:sym typeface="Symbol" panose="05050102010706020507" pitchFamily="18" charset="2"/>
              </a:rPr>
              <a:t> cure numerous diseases</a:t>
            </a:r>
          </a:p>
          <a:p>
            <a:pPr lvl="1">
              <a:spcBef>
                <a:spcPts val="0"/>
              </a:spcBef>
            </a:pPr>
            <a:r>
              <a:rPr lang="en-US" sz="2000" dirty="0">
                <a:sym typeface="Symbol" panose="05050102010706020507" pitchFamily="18" charset="2"/>
              </a:rPr>
              <a:t>But nobody really understands which neurons do what</a:t>
            </a:r>
          </a:p>
          <a:p>
            <a:pPr lvl="1">
              <a:spcBef>
                <a:spcPts val="0"/>
              </a:spcBef>
            </a:pPr>
            <a:r>
              <a:rPr lang="en-US" sz="2000" dirty="0">
                <a:sym typeface="Symbol" panose="05050102010706020507" pitchFamily="18" charset="2"/>
              </a:rPr>
              <a:t>We’re shooting lots of arrows in the dark – some of them are hitting useful targets</a:t>
            </a:r>
          </a:p>
          <a:p>
            <a:r>
              <a:rPr lang="en-US" sz="2400" dirty="0">
                <a:sym typeface="Symbol" panose="05050102010706020507" pitchFamily="18" charset="2"/>
              </a:rPr>
              <a:t>Why now?</a:t>
            </a:r>
          </a:p>
          <a:p>
            <a:pPr lvl="1">
              <a:spcBef>
                <a:spcPts val="0"/>
              </a:spcBef>
            </a:pPr>
            <a:r>
              <a:rPr lang="en-US" sz="2000" dirty="0">
                <a:sym typeface="Symbol" panose="05050102010706020507" pitchFamily="18" charset="2"/>
              </a:rPr>
              <a:t>miniaturization of electronics</a:t>
            </a:r>
          </a:p>
          <a:p>
            <a:pPr lvl="1">
              <a:spcBef>
                <a:spcPts val="0"/>
              </a:spcBef>
            </a:pPr>
            <a:r>
              <a:rPr lang="en-US" sz="2000" dirty="0">
                <a:sym typeface="Symbol" panose="05050102010706020507" pitchFamily="18" charset="2"/>
              </a:rPr>
              <a:t>wireless power</a:t>
            </a:r>
          </a:p>
          <a:p>
            <a:pPr lvl="1">
              <a:spcBef>
                <a:spcPts val="0"/>
              </a:spcBef>
            </a:pPr>
            <a:r>
              <a:rPr lang="en-US" sz="2000" dirty="0">
                <a:sym typeface="Symbol" panose="05050102010706020507" pitchFamily="18" charset="2"/>
              </a:rPr>
              <a:t>embedded computing, offline analysis</a:t>
            </a:r>
            <a:endParaRPr lang="en-US" dirty="0"/>
          </a:p>
        </p:txBody>
      </p:sp>
      <p:sp>
        <p:nvSpPr>
          <p:cNvPr id="4" name="Footer Placeholder 3">
            <a:extLst>
              <a:ext uri="{FF2B5EF4-FFF2-40B4-BE49-F238E27FC236}">
                <a16:creationId xmlns:a16="http://schemas.microsoft.com/office/drawing/2014/main" id="{AAF00BCF-F083-4B38-8065-AACE15303982}"/>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392512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1F64-BE45-4BAF-ACD5-A0FC519DBBE0}"/>
              </a:ext>
            </a:extLst>
          </p:cNvPr>
          <p:cNvSpPr>
            <a:spLocks noGrp="1"/>
          </p:cNvSpPr>
          <p:nvPr>
            <p:ph type="title"/>
          </p:nvPr>
        </p:nvSpPr>
        <p:spPr/>
        <p:txBody>
          <a:bodyPr/>
          <a:lstStyle/>
          <a:p>
            <a:r>
              <a:rPr lang="en-US" dirty="0"/>
              <a:t>Recent articles</a:t>
            </a:r>
          </a:p>
        </p:txBody>
      </p:sp>
      <p:sp>
        <p:nvSpPr>
          <p:cNvPr id="3" name="Content Placeholder 2">
            <a:extLst>
              <a:ext uri="{FF2B5EF4-FFF2-40B4-BE49-F238E27FC236}">
                <a16:creationId xmlns:a16="http://schemas.microsoft.com/office/drawing/2014/main" id="{2DB87DD3-7C63-468D-BF32-E539A53BA69F}"/>
              </a:ext>
            </a:extLst>
          </p:cNvPr>
          <p:cNvSpPr>
            <a:spLocks noGrp="1"/>
          </p:cNvSpPr>
          <p:nvPr>
            <p:ph idx="1"/>
          </p:nvPr>
        </p:nvSpPr>
        <p:spPr/>
        <p:txBody>
          <a:bodyPr/>
          <a:lstStyle/>
          <a:p>
            <a:r>
              <a:rPr lang="en-US" dirty="0"/>
              <a:t>Some current events</a:t>
            </a:r>
          </a:p>
          <a:p>
            <a:pPr lvl="1">
              <a:spcBef>
                <a:spcPts val="0"/>
              </a:spcBef>
            </a:pPr>
            <a:r>
              <a:rPr lang="en-US" dirty="0">
                <a:effectLst/>
              </a:rPr>
              <a:t>Electroceuticals jolt into the clinic, sparking autoimmune opportunities, Nature 2022</a:t>
            </a:r>
          </a:p>
          <a:p>
            <a:r>
              <a:rPr lang="en-US" dirty="0"/>
              <a:t>More fun links:</a:t>
            </a:r>
          </a:p>
          <a:p>
            <a:pPr lvl="1"/>
            <a:r>
              <a:rPr lang="en-US" dirty="0">
                <a:hlinkClick r:id="rId3"/>
              </a:rPr>
              <a:t>https://galvani.bio/cnn-international-saved-by-the-future-2/</a:t>
            </a:r>
            <a:r>
              <a:rPr lang="en-US" dirty="0"/>
              <a:t> </a:t>
            </a:r>
          </a:p>
          <a:p>
            <a:pPr lvl="1"/>
            <a:r>
              <a:rPr lang="en-US" dirty="0">
                <a:hlinkClick r:id="rId4"/>
              </a:rPr>
              <a:t>https://galvani.bio/#news</a:t>
            </a:r>
            <a:endParaRPr lang="en-US" dirty="0"/>
          </a:p>
          <a:p>
            <a:pPr lvl="1"/>
            <a:r>
              <a:rPr lang="en-US" dirty="0">
                <a:hlinkClick r:id="rId5"/>
              </a:rPr>
              <a:t>https://www.theengineer.co.uk/content/in-depth/nervous-energy-how-bioelectronics-is-transforming-healthcare/</a:t>
            </a:r>
            <a:r>
              <a:rPr lang="en-US" dirty="0"/>
              <a:t> </a:t>
            </a:r>
          </a:p>
          <a:p>
            <a:pPr lvl="1">
              <a:spcBef>
                <a:spcPts val="0"/>
              </a:spcBef>
            </a:pPr>
            <a:endParaRPr lang="en-US" dirty="0"/>
          </a:p>
        </p:txBody>
      </p:sp>
      <p:sp>
        <p:nvSpPr>
          <p:cNvPr id="4" name="Footer Placeholder 3">
            <a:extLst>
              <a:ext uri="{FF2B5EF4-FFF2-40B4-BE49-F238E27FC236}">
                <a16:creationId xmlns:a16="http://schemas.microsoft.com/office/drawing/2014/main" id="{9E882708-1349-479B-BAAB-830A80DD8EC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2851344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entral vs peripheral nervous system">
            <a:extLst>
              <a:ext uri="{FF2B5EF4-FFF2-40B4-BE49-F238E27FC236}">
                <a16:creationId xmlns:a16="http://schemas.microsoft.com/office/drawing/2014/main" id="{8C6039E8-3C64-467A-BBD6-E2D3616A4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63" y="422090"/>
            <a:ext cx="3642903" cy="60138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8A9E58-3035-4749-8C95-8F06DA6F068B}"/>
              </a:ext>
            </a:extLst>
          </p:cNvPr>
          <p:cNvSpPr>
            <a:spLocks noGrp="1"/>
          </p:cNvSpPr>
          <p:nvPr>
            <p:ph idx="1"/>
          </p:nvPr>
        </p:nvSpPr>
        <p:spPr>
          <a:xfrm>
            <a:off x="492642" y="1020724"/>
            <a:ext cx="4079358" cy="4837815"/>
          </a:xfrm>
        </p:spPr>
        <p:txBody>
          <a:bodyPr/>
          <a:lstStyle/>
          <a:p>
            <a:r>
              <a:rPr lang="en-US" sz="2400" dirty="0"/>
              <a:t>Central nervous system (CNS, red)</a:t>
            </a:r>
          </a:p>
          <a:p>
            <a:pPr lvl="1">
              <a:spcBef>
                <a:spcPts val="0"/>
              </a:spcBef>
            </a:pPr>
            <a:r>
              <a:rPr lang="en-US" sz="2000" dirty="0"/>
              <a:t>brain + spinal cord</a:t>
            </a:r>
          </a:p>
          <a:p>
            <a:pPr lvl="1">
              <a:spcBef>
                <a:spcPts val="0"/>
              </a:spcBef>
            </a:pPr>
            <a:r>
              <a:rPr lang="en-US" sz="2000" dirty="0"/>
              <a:t>controls most everything</a:t>
            </a:r>
          </a:p>
          <a:p>
            <a:pPr lvl="1">
              <a:spcBef>
                <a:spcPts val="0"/>
              </a:spcBef>
            </a:pPr>
            <a:r>
              <a:rPr lang="en-US" sz="2000" dirty="0"/>
              <a:t>mostly too complex to touch</a:t>
            </a:r>
          </a:p>
          <a:p>
            <a:r>
              <a:rPr lang="en-US" sz="2400" dirty="0"/>
              <a:t>Peripheral nervous system (PNS, blue)</a:t>
            </a:r>
          </a:p>
          <a:p>
            <a:pPr lvl="1"/>
            <a:r>
              <a:rPr lang="en-US" sz="2000" dirty="0"/>
              <a:t>everything but the CNS</a:t>
            </a:r>
          </a:p>
          <a:p>
            <a:pPr lvl="1">
              <a:spcBef>
                <a:spcPts val="0"/>
              </a:spcBef>
            </a:pPr>
            <a:r>
              <a:rPr lang="en-US" sz="2000" dirty="0"/>
              <a:t>signals from CNS must usually travel through PNS to do anything</a:t>
            </a:r>
          </a:p>
          <a:p>
            <a:pPr lvl="1">
              <a:spcBef>
                <a:spcPts val="0"/>
              </a:spcBef>
            </a:pPr>
            <a:r>
              <a:rPr lang="en-US" sz="2000" dirty="0"/>
              <a:t>typically 100s of neurons per nerve</a:t>
            </a:r>
          </a:p>
          <a:p>
            <a:pPr lvl="1">
              <a:spcBef>
                <a:spcPts val="0"/>
              </a:spcBef>
            </a:pPr>
            <a:r>
              <a:rPr lang="en-US" sz="2000" dirty="0"/>
              <a:t>electroceuticals target here</a:t>
            </a:r>
          </a:p>
        </p:txBody>
      </p:sp>
      <p:sp>
        <p:nvSpPr>
          <p:cNvPr id="4" name="Footer Placeholder 3">
            <a:extLst>
              <a:ext uri="{FF2B5EF4-FFF2-40B4-BE49-F238E27FC236}">
                <a16:creationId xmlns:a16="http://schemas.microsoft.com/office/drawing/2014/main" id="{A0F36981-0A48-465A-A1C7-3B7103F9BA22}"/>
              </a:ext>
            </a:extLst>
          </p:cNvPr>
          <p:cNvSpPr>
            <a:spLocks noGrp="1"/>
          </p:cNvSpPr>
          <p:nvPr>
            <p:ph type="ftr" sz="quarter" idx="11"/>
          </p:nvPr>
        </p:nvSpPr>
        <p:spPr/>
        <p:txBody>
          <a:bodyPr/>
          <a:lstStyle/>
          <a:p>
            <a:pPr>
              <a:defRPr/>
            </a:pPr>
            <a:r>
              <a:rPr lang="en-US" dirty="0"/>
              <a:t>EE 123 Joel Grodstein</a:t>
            </a:r>
          </a:p>
        </p:txBody>
      </p:sp>
      <p:sp>
        <p:nvSpPr>
          <p:cNvPr id="2" name="TextBox 1">
            <a:extLst>
              <a:ext uri="{FF2B5EF4-FFF2-40B4-BE49-F238E27FC236}">
                <a16:creationId xmlns:a16="http://schemas.microsoft.com/office/drawing/2014/main" id="{B0F29CC5-BF07-4990-AE8A-CD6D14B0A155}"/>
              </a:ext>
            </a:extLst>
          </p:cNvPr>
          <p:cNvSpPr txBox="1"/>
          <p:nvPr/>
        </p:nvSpPr>
        <p:spPr>
          <a:xfrm rot="20009704">
            <a:off x="7049397" y="5232187"/>
            <a:ext cx="2057400" cy="523220"/>
          </a:xfrm>
          <a:prstGeom prst="rect">
            <a:avLst/>
          </a:prstGeom>
          <a:noFill/>
        </p:spPr>
        <p:txBody>
          <a:bodyPr wrap="square" rtlCol="0">
            <a:spAutoFit/>
          </a:bodyPr>
          <a:lstStyle/>
          <a:p>
            <a:r>
              <a:rPr lang="en-US" sz="2800" dirty="0">
                <a:solidFill>
                  <a:srgbClr val="FF0000"/>
                </a:solidFill>
              </a:rPr>
              <a:t>reminder…</a:t>
            </a:r>
          </a:p>
        </p:txBody>
      </p:sp>
    </p:spTree>
    <p:extLst>
      <p:ext uri="{BB962C8B-B14F-4D97-AF65-F5344CB8AC3E}">
        <p14:creationId xmlns:p14="http://schemas.microsoft.com/office/powerpoint/2010/main" val="511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92056-EE90-4B0C-9900-F67DE590F34B}"/>
              </a:ext>
            </a:extLst>
          </p:cNvPr>
          <p:cNvSpPr>
            <a:spLocks noGrp="1"/>
          </p:cNvSpPr>
          <p:nvPr>
            <p:ph idx="1"/>
          </p:nvPr>
        </p:nvSpPr>
        <p:spPr>
          <a:xfrm>
            <a:off x="4284920" y="4848446"/>
            <a:ext cx="4173279" cy="1247553"/>
          </a:xfrm>
        </p:spPr>
        <p:txBody>
          <a:bodyPr/>
          <a:lstStyle/>
          <a:p>
            <a:r>
              <a:rPr lang="en-US" dirty="0"/>
              <a:t>a</a:t>
            </a:r>
          </a:p>
        </p:txBody>
      </p:sp>
      <p:sp>
        <p:nvSpPr>
          <p:cNvPr id="4" name="Footer Placeholder 3">
            <a:extLst>
              <a:ext uri="{FF2B5EF4-FFF2-40B4-BE49-F238E27FC236}">
                <a16:creationId xmlns:a16="http://schemas.microsoft.com/office/drawing/2014/main" id="{02341FC2-D9A6-48DA-915C-B4CF16500956}"/>
              </a:ext>
            </a:extLst>
          </p:cNvPr>
          <p:cNvSpPr>
            <a:spLocks noGrp="1"/>
          </p:cNvSpPr>
          <p:nvPr>
            <p:ph type="ftr" sz="quarter" idx="11"/>
          </p:nvPr>
        </p:nvSpPr>
        <p:spPr/>
        <p:txBody>
          <a:bodyPr/>
          <a:lstStyle/>
          <a:p>
            <a:pPr>
              <a:defRPr/>
            </a:pPr>
            <a:r>
              <a:rPr lang="en-US" dirty="0"/>
              <a:t>EE 123 Joel Grodstein</a:t>
            </a:r>
          </a:p>
        </p:txBody>
      </p:sp>
      <p:pic>
        <p:nvPicPr>
          <p:cNvPr id="1026" name="Picture 2" descr="File:NSdiagram.png">
            <a:extLst>
              <a:ext uri="{FF2B5EF4-FFF2-40B4-BE49-F238E27FC236}">
                <a16:creationId xmlns:a16="http://schemas.microsoft.com/office/drawing/2014/main" id="{4B1CB384-408A-4974-86EA-0162B43B0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985838"/>
            <a:ext cx="5924550" cy="4886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E3B38C-3CCE-4C41-BC85-011EAAF117A9}"/>
              </a:ext>
            </a:extLst>
          </p:cNvPr>
          <p:cNvSpPr txBox="1"/>
          <p:nvPr/>
        </p:nvSpPr>
        <p:spPr>
          <a:xfrm rot="20009704">
            <a:off x="6866630" y="2336587"/>
            <a:ext cx="2057400" cy="523220"/>
          </a:xfrm>
          <a:prstGeom prst="rect">
            <a:avLst/>
          </a:prstGeom>
          <a:noFill/>
        </p:spPr>
        <p:txBody>
          <a:bodyPr wrap="square" rtlCol="0">
            <a:spAutoFit/>
          </a:bodyPr>
          <a:lstStyle/>
          <a:p>
            <a:r>
              <a:rPr lang="en-US" sz="2800" dirty="0">
                <a:solidFill>
                  <a:srgbClr val="FF0000"/>
                </a:solidFill>
              </a:rPr>
              <a:t>reminder…</a:t>
            </a:r>
          </a:p>
        </p:txBody>
      </p:sp>
    </p:spTree>
    <p:extLst>
      <p:ext uri="{BB962C8B-B14F-4D97-AF65-F5344CB8AC3E}">
        <p14:creationId xmlns:p14="http://schemas.microsoft.com/office/powerpoint/2010/main" val="216685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600-55B4-4E91-A4F6-906D53F0CDDC}"/>
              </a:ext>
            </a:extLst>
          </p:cNvPr>
          <p:cNvSpPr>
            <a:spLocks noGrp="1"/>
          </p:cNvSpPr>
          <p:nvPr>
            <p:ph type="title"/>
          </p:nvPr>
        </p:nvSpPr>
        <p:spPr/>
        <p:txBody>
          <a:bodyPr/>
          <a:lstStyle/>
          <a:p>
            <a:r>
              <a:rPr lang="en-US" dirty="0"/>
              <a:t>Electroceuticals</a:t>
            </a:r>
          </a:p>
        </p:txBody>
      </p:sp>
      <p:sp>
        <p:nvSpPr>
          <p:cNvPr id="3" name="Content Placeholder 2">
            <a:extLst>
              <a:ext uri="{FF2B5EF4-FFF2-40B4-BE49-F238E27FC236}">
                <a16:creationId xmlns:a16="http://schemas.microsoft.com/office/drawing/2014/main" id="{F1EB3E2F-27C8-4A14-93C5-978E17A9CBB3}"/>
              </a:ext>
            </a:extLst>
          </p:cNvPr>
          <p:cNvSpPr>
            <a:spLocks noGrp="1"/>
          </p:cNvSpPr>
          <p:nvPr>
            <p:ph idx="1"/>
          </p:nvPr>
        </p:nvSpPr>
        <p:spPr>
          <a:xfrm>
            <a:off x="304800" y="1524000"/>
            <a:ext cx="8305800" cy="4419600"/>
          </a:xfrm>
        </p:spPr>
        <p:txBody>
          <a:bodyPr/>
          <a:lstStyle/>
          <a:p>
            <a:r>
              <a:rPr lang="en-US" dirty="0">
                <a:sym typeface="Symbol" panose="05050102010706020507" pitchFamily="18" charset="2"/>
              </a:rPr>
              <a:t>But nobody really understands which neurons do what</a:t>
            </a:r>
          </a:p>
          <a:p>
            <a:pPr lvl="1">
              <a:spcBef>
                <a:spcPts val="0"/>
              </a:spcBef>
            </a:pPr>
            <a:r>
              <a:rPr lang="en-US" dirty="0">
                <a:sym typeface="Symbol" panose="05050102010706020507" pitchFamily="18" charset="2"/>
              </a:rPr>
              <a:t>We’re shooting lots of arrows in the dark</a:t>
            </a:r>
          </a:p>
          <a:p>
            <a:pPr lvl="1">
              <a:spcBef>
                <a:spcPts val="0"/>
              </a:spcBef>
            </a:pPr>
            <a:r>
              <a:rPr lang="en-US" dirty="0">
                <a:sym typeface="Symbol" panose="05050102010706020507" pitchFamily="18" charset="2"/>
              </a:rPr>
              <a:t>Some of them are hitting useful targets</a:t>
            </a:r>
          </a:p>
          <a:p>
            <a:r>
              <a:rPr lang="en-US" dirty="0">
                <a:sym typeface="Symbol" panose="05050102010706020507" pitchFamily="18" charset="2"/>
              </a:rPr>
              <a:t>The keys:</a:t>
            </a:r>
          </a:p>
          <a:p>
            <a:pPr lvl="1">
              <a:spcBef>
                <a:spcPts val="0"/>
              </a:spcBef>
            </a:pPr>
            <a:r>
              <a:rPr lang="en-US" dirty="0">
                <a:sym typeface="Symbol" panose="05050102010706020507" pitchFamily="18" charset="2"/>
              </a:rPr>
              <a:t>miniaturization of electronics</a:t>
            </a:r>
          </a:p>
          <a:p>
            <a:pPr lvl="1">
              <a:spcBef>
                <a:spcPts val="0"/>
              </a:spcBef>
            </a:pPr>
            <a:r>
              <a:rPr lang="en-US" dirty="0">
                <a:sym typeface="Symbol" panose="05050102010706020507" pitchFamily="18" charset="2"/>
              </a:rPr>
              <a:t>wireless power</a:t>
            </a:r>
          </a:p>
          <a:p>
            <a:pPr lvl="1">
              <a:spcBef>
                <a:spcPts val="0"/>
              </a:spcBef>
            </a:pPr>
            <a:r>
              <a:rPr lang="en-US" dirty="0">
                <a:sym typeface="Symbol" panose="05050102010706020507" pitchFamily="18" charset="2"/>
              </a:rPr>
              <a:t>embedded computing, offline analysis</a:t>
            </a:r>
          </a:p>
          <a:p>
            <a:pPr>
              <a:spcBef>
                <a:spcPts val="0"/>
              </a:spcBef>
            </a:pPr>
            <a:endParaRPr lang="en-US" dirty="0"/>
          </a:p>
        </p:txBody>
      </p:sp>
      <p:sp>
        <p:nvSpPr>
          <p:cNvPr id="4" name="Footer Placeholder 3">
            <a:extLst>
              <a:ext uri="{FF2B5EF4-FFF2-40B4-BE49-F238E27FC236}">
                <a16:creationId xmlns:a16="http://schemas.microsoft.com/office/drawing/2014/main" id="{AAF00BCF-F083-4B38-8065-AACE15303982}"/>
              </a:ext>
            </a:extLst>
          </p:cNvPr>
          <p:cNvSpPr>
            <a:spLocks noGrp="1"/>
          </p:cNvSpPr>
          <p:nvPr>
            <p:ph type="ftr" sz="quarter" idx="11"/>
          </p:nvPr>
        </p:nvSpPr>
        <p:spPr/>
        <p:txBody>
          <a:bodyPr/>
          <a:lstStyle/>
          <a:p>
            <a:pPr>
              <a:defRPr/>
            </a:pPr>
            <a:r>
              <a:rPr lang="en-US"/>
              <a:t>EE 123 -- Bioelectricity</a:t>
            </a:r>
            <a:endParaRPr lang="en-US" dirty="0"/>
          </a:p>
        </p:txBody>
      </p:sp>
      <p:sp>
        <p:nvSpPr>
          <p:cNvPr id="5" name="TextBox 4">
            <a:extLst>
              <a:ext uri="{FF2B5EF4-FFF2-40B4-BE49-F238E27FC236}">
                <a16:creationId xmlns:a16="http://schemas.microsoft.com/office/drawing/2014/main" id="{A87759D2-1BE0-4E86-92DB-8047FB21130D}"/>
              </a:ext>
            </a:extLst>
          </p:cNvPr>
          <p:cNvSpPr txBox="1"/>
          <p:nvPr/>
        </p:nvSpPr>
        <p:spPr>
          <a:xfrm rot="20009704">
            <a:off x="6218929" y="2804605"/>
            <a:ext cx="2057400" cy="523220"/>
          </a:xfrm>
          <a:prstGeom prst="rect">
            <a:avLst/>
          </a:prstGeom>
          <a:noFill/>
        </p:spPr>
        <p:txBody>
          <a:bodyPr wrap="square" rtlCol="0">
            <a:spAutoFit/>
          </a:bodyPr>
          <a:lstStyle/>
          <a:p>
            <a:r>
              <a:rPr lang="en-US" sz="2800" dirty="0">
                <a:solidFill>
                  <a:srgbClr val="FF0000"/>
                </a:solidFill>
              </a:rPr>
              <a:t>reminder…</a:t>
            </a:r>
          </a:p>
        </p:txBody>
      </p:sp>
    </p:spTree>
    <p:extLst>
      <p:ext uri="{BB962C8B-B14F-4D97-AF65-F5344CB8AC3E}">
        <p14:creationId xmlns:p14="http://schemas.microsoft.com/office/powerpoint/2010/main" val="1843968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22ED-8E7A-489D-A135-0B46696C08C6}"/>
              </a:ext>
            </a:extLst>
          </p:cNvPr>
          <p:cNvSpPr>
            <a:spLocks noGrp="1"/>
          </p:cNvSpPr>
          <p:nvPr>
            <p:ph type="title"/>
          </p:nvPr>
        </p:nvSpPr>
        <p:spPr/>
        <p:txBody>
          <a:bodyPr/>
          <a:lstStyle/>
          <a:p>
            <a:r>
              <a:rPr lang="en-US" dirty="0"/>
              <a:t>Why electroceuticals</a:t>
            </a:r>
          </a:p>
        </p:txBody>
      </p:sp>
      <p:sp>
        <p:nvSpPr>
          <p:cNvPr id="3" name="Content Placeholder 2">
            <a:extLst>
              <a:ext uri="{FF2B5EF4-FFF2-40B4-BE49-F238E27FC236}">
                <a16:creationId xmlns:a16="http://schemas.microsoft.com/office/drawing/2014/main" id="{C072B386-7AF4-4353-83B8-D281B0A6AF76}"/>
              </a:ext>
            </a:extLst>
          </p:cNvPr>
          <p:cNvSpPr>
            <a:spLocks noGrp="1"/>
          </p:cNvSpPr>
          <p:nvPr>
            <p:ph idx="1"/>
          </p:nvPr>
        </p:nvSpPr>
        <p:spPr>
          <a:xfrm>
            <a:off x="685800" y="1371600"/>
            <a:ext cx="7772400" cy="4724400"/>
          </a:xfrm>
        </p:spPr>
        <p:txBody>
          <a:bodyPr/>
          <a:lstStyle/>
          <a:p>
            <a:r>
              <a:rPr lang="en-US" dirty="0"/>
              <a:t>Drugs are systemic; PNS is specific</a:t>
            </a:r>
          </a:p>
          <a:p>
            <a:pPr lvl="1">
              <a:spcBef>
                <a:spcPts val="0"/>
              </a:spcBef>
            </a:pPr>
            <a:r>
              <a:rPr lang="en-US" dirty="0"/>
              <a:t>Most organs in chronic disease are innervated by controlling neurons</a:t>
            </a:r>
          </a:p>
          <a:p>
            <a:r>
              <a:rPr lang="en-US" dirty="0"/>
              <a:t>It’s more economical than drugs</a:t>
            </a:r>
          </a:p>
          <a:p>
            <a:pPr lvl="1">
              <a:spcBef>
                <a:spcPts val="0"/>
              </a:spcBef>
            </a:pPr>
            <a:r>
              <a:rPr lang="en-US" dirty="0"/>
              <a:t>Every new molecule interacts very differently, and needs to be separately tested</a:t>
            </a:r>
          </a:p>
          <a:p>
            <a:pPr lvl="1">
              <a:spcBef>
                <a:spcPts val="0"/>
              </a:spcBef>
            </a:pPr>
            <a:r>
              <a:rPr lang="en-US" dirty="0"/>
              <a:t>90% of the hardware for electroceuticals is the same, no matter what disease it’s treating</a:t>
            </a:r>
          </a:p>
          <a:p>
            <a:r>
              <a:rPr lang="en-US" dirty="0"/>
              <a:t>Electronics = ability to monitor</a:t>
            </a:r>
          </a:p>
          <a:p>
            <a:pPr lvl="1">
              <a:spcBef>
                <a:spcPts val="0"/>
              </a:spcBef>
            </a:pPr>
            <a:r>
              <a:rPr lang="en-US" dirty="0"/>
              <a:t>Many people don’t fill prescriptions or take pills</a:t>
            </a:r>
          </a:p>
          <a:p>
            <a:pPr lvl="1">
              <a:spcBef>
                <a:spcPts val="0"/>
              </a:spcBef>
            </a:pPr>
            <a:r>
              <a:rPr lang="en-US" dirty="0"/>
              <a:t>Electroceuticals can monitor your neurons &amp; report home</a:t>
            </a:r>
          </a:p>
          <a:p>
            <a:endParaRPr lang="en-US" dirty="0"/>
          </a:p>
        </p:txBody>
      </p:sp>
      <p:sp>
        <p:nvSpPr>
          <p:cNvPr id="4" name="Footer Placeholder 3">
            <a:extLst>
              <a:ext uri="{FF2B5EF4-FFF2-40B4-BE49-F238E27FC236}">
                <a16:creationId xmlns:a16="http://schemas.microsoft.com/office/drawing/2014/main" id="{89F73EE6-2996-46E3-9A18-CC362FEE7579}"/>
              </a:ext>
            </a:extLst>
          </p:cNvPr>
          <p:cNvSpPr>
            <a:spLocks noGrp="1"/>
          </p:cNvSpPr>
          <p:nvPr>
            <p:ph type="ftr" sz="quarter" idx="11"/>
          </p:nvPr>
        </p:nvSpPr>
        <p:spPr/>
        <p:txBody>
          <a:bodyPr/>
          <a:lstStyle/>
          <a:p>
            <a:pPr>
              <a:defRPr/>
            </a:pPr>
            <a:r>
              <a:rPr lang="en-US" dirty="0"/>
              <a:t>EE 123 Joel Grodstein</a:t>
            </a:r>
          </a:p>
        </p:txBody>
      </p:sp>
    </p:spTree>
    <p:extLst>
      <p:ext uri="{BB962C8B-B14F-4D97-AF65-F5344CB8AC3E}">
        <p14:creationId xmlns:p14="http://schemas.microsoft.com/office/powerpoint/2010/main" val="263106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6785E-0E77-4EC9-8194-855013E852A2}"/>
              </a:ext>
            </a:extLst>
          </p:cNvPr>
          <p:cNvSpPr>
            <a:spLocks noGrp="1"/>
          </p:cNvSpPr>
          <p:nvPr>
            <p:ph type="title"/>
          </p:nvPr>
        </p:nvSpPr>
        <p:spPr/>
        <p:txBody>
          <a:bodyPr/>
          <a:lstStyle/>
          <a:p>
            <a:r>
              <a:rPr lang="en-US" dirty="0"/>
              <a:t>Turning off cytokine storms</a:t>
            </a:r>
          </a:p>
        </p:txBody>
      </p:sp>
      <p:sp>
        <p:nvSpPr>
          <p:cNvPr id="3" name="Content Placeholder 2">
            <a:extLst>
              <a:ext uri="{FF2B5EF4-FFF2-40B4-BE49-F238E27FC236}">
                <a16:creationId xmlns:a16="http://schemas.microsoft.com/office/drawing/2014/main" id="{8E545B72-EB55-427A-B4C7-DBAA5AD0EB9C}"/>
              </a:ext>
            </a:extLst>
          </p:cNvPr>
          <p:cNvSpPr>
            <a:spLocks noGrp="1"/>
          </p:cNvSpPr>
          <p:nvPr>
            <p:ph idx="1"/>
          </p:nvPr>
        </p:nvSpPr>
        <p:spPr/>
        <p:txBody>
          <a:bodyPr/>
          <a:lstStyle/>
          <a:p>
            <a:r>
              <a:rPr lang="en-US" dirty="0"/>
              <a:t>Can you explain the science here?</a:t>
            </a:r>
          </a:p>
          <a:p>
            <a:pPr lvl="1"/>
            <a:r>
              <a:rPr lang="en-US" dirty="0">
                <a:hlinkClick r:id="rId2"/>
              </a:rPr>
              <a:t>www.setpointmedical.com</a:t>
            </a:r>
            <a:r>
              <a:rPr lang="en-US" dirty="0"/>
              <a:t> (white paper at </a:t>
            </a:r>
            <a:r>
              <a:rPr lang="en-US" dirty="0">
                <a:hlinkClick r:id="rId3"/>
              </a:rPr>
              <a:t>https://setpointmedical.com/sp-content/uploads/2018/09/Setpoint_Medical_White_Paper_digital.pdf</a:t>
            </a:r>
            <a:r>
              <a:rPr lang="en-US" dirty="0"/>
              <a:t> )</a:t>
            </a:r>
          </a:p>
          <a:p>
            <a:pPr lvl="1"/>
            <a:r>
              <a:rPr lang="en-US" dirty="0">
                <a:hlinkClick r:id="rId4"/>
              </a:rPr>
              <a:t>https://spectrum.ieee.org/the-human-os/biomedical/devices/handheld-vagus-nerve-stimulator-gets-emergency-approval-for-covid19-use</a:t>
            </a:r>
            <a:endParaRPr lang="en-US" dirty="0"/>
          </a:p>
          <a:p>
            <a:endParaRPr lang="en-US" dirty="0"/>
          </a:p>
        </p:txBody>
      </p:sp>
      <p:sp>
        <p:nvSpPr>
          <p:cNvPr id="4" name="Footer Placeholder 3">
            <a:extLst>
              <a:ext uri="{FF2B5EF4-FFF2-40B4-BE49-F238E27FC236}">
                <a16:creationId xmlns:a16="http://schemas.microsoft.com/office/drawing/2014/main" id="{430D7E6E-90D6-4F57-9FEC-62BE605C5F2E}"/>
              </a:ext>
            </a:extLst>
          </p:cNvPr>
          <p:cNvSpPr>
            <a:spLocks noGrp="1"/>
          </p:cNvSpPr>
          <p:nvPr>
            <p:ph type="ftr" sz="quarter" idx="11"/>
          </p:nvPr>
        </p:nvSpPr>
        <p:spPr/>
        <p:txBody>
          <a:bodyPr/>
          <a:lstStyle/>
          <a:p>
            <a:pPr>
              <a:defRPr/>
            </a:pPr>
            <a:r>
              <a:rPr lang="en-US"/>
              <a:t>EE 123 -- Bioelectricity</a:t>
            </a:r>
            <a:endParaRPr lang="en-US" dirty="0"/>
          </a:p>
        </p:txBody>
      </p:sp>
      <p:sp>
        <p:nvSpPr>
          <p:cNvPr id="5" name="TextBox 4">
            <a:extLst>
              <a:ext uri="{FF2B5EF4-FFF2-40B4-BE49-F238E27FC236}">
                <a16:creationId xmlns:a16="http://schemas.microsoft.com/office/drawing/2014/main" id="{28BB037F-CF1C-2ADE-7934-0CA25248FA72}"/>
              </a:ext>
            </a:extLst>
          </p:cNvPr>
          <p:cNvSpPr txBox="1"/>
          <p:nvPr/>
        </p:nvSpPr>
        <p:spPr>
          <a:xfrm>
            <a:off x="4343400" y="5181600"/>
            <a:ext cx="4267200" cy="830997"/>
          </a:xfrm>
          <a:prstGeom prst="rect">
            <a:avLst/>
          </a:prstGeom>
          <a:noFill/>
        </p:spPr>
        <p:txBody>
          <a:bodyPr wrap="square" rtlCol="0">
            <a:spAutoFit/>
          </a:bodyPr>
          <a:lstStyle/>
          <a:p>
            <a:r>
              <a:rPr lang="en-US" dirty="0"/>
              <a:t>Reminder… this was our current event. Anyone want to discuss it?</a:t>
            </a:r>
          </a:p>
        </p:txBody>
      </p:sp>
    </p:spTree>
    <p:extLst>
      <p:ext uri="{BB962C8B-B14F-4D97-AF65-F5344CB8AC3E}">
        <p14:creationId xmlns:p14="http://schemas.microsoft.com/office/powerpoint/2010/main" val="2512657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6ED6-A7D6-4438-AD8D-81C321B44B7E}"/>
              </a:ext>
            </a:extLst>
          </p:cNvPr>
          <p:cNvSpPr>
            <a:spLocks noGrp="1"/>
          </p:cNvSpPr>
          <p:nvPr>
            <p:ph type="title"/>
          </p:nvPr>
        </p:nvSpPr>
        <p:spPr/>
        <p:txBody>
          <a:bodyPr/>
          <a:lstStyle/>
          <a:p>
            <a:r>
              <a:rPr lang="en-US" dirty="0"/>
              <a:t>Imran </a:t>
            </a:r>
            <a:r>
              <a:rPr lang="en-US" dirty="0" err="1"/>
              <a:t>Eba</a:t>
            </a:r>
            <a:r>
              <a:rPr lang="en-US" dirty="0"/>
              <a:t> visit</a:t>
            </a:r>
          </a:p>
        </p:txBody>
      </p:sp>
      <p:sp>
        <p:nvSpPr>
          <p:cNvPr id="3" name="Content Placeholder 2">
            <a:extLst>
              <a:ext uri="{FF2B5EF4-FFF2-40B4-BE49-F238E27FC236}">
                <a16:creationId xmlns:a16="http://schemas.microsoft.com/office/drawing/2014/main" id="{ACE51075-9BF7-4ECD-89D5-765C2A399748}"/>
              </a:ext>
            </a:extLst>
          </p:cNvPr>
          <p:cNvSpPr>
            <a:spLocks noGrp="1"/>
          </p:cNvSpPr>
          <p:nvPr>
            <p:ph idx="1"/>
          </p:nvPr>
        </p:nvSpPr>
        <p:spPr/>
        <p:txBody>
          <a:bodyPr/>
          <a:lstStyle/>
          <a:p>
            <a:r>
              <a:rPr lang="en-US" dirty="0"/>
              <a:t>Wed Nov 30 during class time (3:00-4:15)</a:t>
            </a:r>
          </a:p>
          <a:p>
            <a:r>
              <a:rPr lang="en-US" dirty="0"/>
              <a:t>Topics</a:t>
            </a:r>
          </a:p>
          <a:p>
            <a:pPr lvl="1"/>
            <a:r>
              <a:rPr lang="en-US" dirty="0"/>
              <a:t>He’ll talk about electroceuticals, APVC</a:t>
            </a:r>
          </a:p>
          <a:p>
            <a:pPr lvl="1"/>
            <a:r>
              <a:rPr lang="en-US" dirty="0"/>
              <a:t>Answer any question you have about it</a:t>
            </a:r>
          </a:p>
          <a:p>
            <a:pPr lvl="1"/>
            <a:r>
              <a:rPr lang="en-US" dirty="0"/>
              <a:t>If you choose to research a company for your final project, he’ll answer any questions you have</a:t>
            </a:r>
          </a:p>
          <a:p>
            <a:pPr lvl="1"/>
            <a:r>
              <a:rPr lang="en-US" dirty="0"/>
              <a:t>He’s a very knowledgeable, friendly guy </a:t>
            </a:r>
            <a:r>
              <a:rPr lang="en-US"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0822022D-9B94-493A-A666-D49C952FC34F}"/>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2569076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6F14-2BB7-48EE-B426-6A2BE25A4820}"/>
              </a:ext>
            </a:extLst>
          </p:cNvPr>
          <p:cNvSpPr>
            <a:spLocks noGrp="1"/>
          </p:cNvSpPr>
          <p:nvPr>
            <p:ph type="title"/>
          </p:nvPr>
        </p:nvSpPr>
        <p:spPr/>
        <p:txBody>
          <a:bodyPr/>
          <a:lstStyle/>
          <a:p>
            <a:r>
              <a:rPr lang="en-US" dirty="0"/>
              <a:t>Action Potential VC</a:t>
            </a:r>
          </a:p>
        </p:txBody>
      </p:sp>
      <p:sp>
        <p:nvSpPr>
          <p:cNvPr id="3" name="Content Placeholder 2">
            <a:extLst>
              <a:ext uri="{FF2B5EF4-FFF2-40B4-BE49-F238E27FC236}">
                <a16:creationId xmlns:a16="http://schemas.microsoft.com/office/drawing/2014/main" id="{9D1DA312-BF57-4924-80E7-A42898AF2F93}"/>
              </a:ext>
            </a:extLst>
          </p:cNvPr>
          <p:cNvSpPr>
            <a:spLocks noGrp="1"/>
          </p:cNvSpPr>
          <p:nvPr>
            <p:ph idx="1"/>
          </p:nvPr>
        </p:nvSpPr>
        <p:spPr>
          <a:xfrm>
            <a:off x="685800" y="1676400"/>
            <a:ext cx="7772400" cy="4419600"/>
          </a:xfrm>
        </p:spPr>
        <p:txBody>
          <a:bodyPr/>
          <a:lstStyle/>
          <a:p>
            <a:r>
              <a:rPr lang="en-US" dirty="0">
                <a:hlinkClick r:id="rId3"/>
              </a:rPr>
              <a:t>www.actionpotentialvc.com</a:t>
            </a:r>
            <a:r>
              <a:rPr lang="en-US" dirty="0"/>
              <a:t> </a:t>
            </a:r>
          </a:p>
          <a:p>
            <a:r>
              <a:rPr lang="en-US" dirty="0"/>
              <a:t>Backed by GlaxoSmithKline but a separate entity</a:t>
            </a:r>
          </a:p>
          <a:p>
            <a:r>
              <a:rPr lang="en-US" dirty="0"/>
              <a:t>Invests in electroceutical startups</a:t>
            </a:r>
          </a:p>
          <a:p>
            <a:pPr lvl="1"/>
            <a:r>
              <a:rPr lang="en-US" dirty="0"/>
              <a:t>New nerve targets for existing neurostimulation devices</a:t>
            </a:r>
          </a:p>
          <a:p>
            <a:pPr lvl="1"/>
            <a:r>
              <a:rPr lang="en-US" dirty="0"/>
              <a:t>New devices for existing targets</a:t>
            </a:r>
          </a:p>
          <a:p>
            <a:pPr lvl="1"/>
            <a:r>
              <a:rPr lang="en-US" dirty="0"/>
              <a:t>Advanced technologies to bring the field forwards</a:t>
            </a:r>
          </a:p>
          <a:p>
            <a:endParaRPr lang="en-US" dirty="0"/>
          </a:p>
        </p:txBody>
      </p:sp>
      <p:sp>
        <p:nvSpPr>
          <p:cNvPr id="4" name="Footer Placeholder 3">
            <a:extLst>
              <a:ext uri="{FF2B5EF4-FFF2-40B4-BE49-F238E27FC236}">
                <a16:creationId xmlns:a16="http://schemas.microsoft.com/office/drawing/2014/main" id="{72906672-745E-4066-86EF-0B97468BD377}"/>
              </a:ext>
            </a:extLst>
          </p:cNvPr>
          <p:cNvSpPr>
            <a:spLocks noGrp="1"/>
          </p:cNvSpPr>
          <p:nvPr>
            <p:ph type="ftr" sz="quarter" idx="11"/>
          </p:nvPr>
        </p:nvSpPr>
        <p:spPr/>
        <p:txBody>
          <a:bodyPr/>
          <a:lstStyle/>
          <a:p>
            <a:pPr>
              <a:defRPr/>
            </a:pPr>
            <a:r>
              <a:rPr lang="en-US" dirty="0"/>
              <a:t>EE 123 Joel Grodstein</a:t>
            </a:r>
          </a:p>
        </p:txBody>
      </p:sp>
    </p:spTree>
    <p:extLst>
      <p:ext uri="{BB962C8B-B14F-4D97-AF65-F5344CB8AC3E}">
        <p14:creationId xmlns:p14="http://schemas.microsoft.com/office/powerpoint/2010/main" val="2980511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4C4E-B81B-4942-9271-4444B6EDDA03}"/>
              </a:ext>
            </a:extLst>
          </p:cNvPr>
          <p:cNvSpPr>
            <a:spLocks noGrp="1"/>
          </p:cNvSpPr>
          <p:nvPr>
            <p:ph type="title"/>
          </p:nvPr>
        </p:nvSpPr>
        <p:spPr/>
        <p:txBody>
          <a:bodyPr/>
          <a:lstStyle/>
          <a:p>
            <a:r>
              <a:rPr lang="en-US" dirty="0"/>
              <a:t>Companies</a:t>
            </a:r>
          </a:p>
        </p:txBody>
      </p:sp>
      <p:sp>
        <p:nvSpPr>
          <p:cNvPr id="3" name="Content Placeholder 2">
            <a:extLst>
              <a:ext uri="{FF2B5EF4-FFF2-40B4-BE49-F238E27FC236}">
                <a16:creationId xmlns:a16="http://schemas.microsoft.com/office/drawing/2014/main" id="{36DC51A2-BF4D-472E-986F-93BC6338E142}"/>
              </a:ext>
            </a:extLst>
          </p:cNvPr>
          <p:cNvSpPr>
            <a:spLocks noGrp="1"/>
          </p:cNvSpPr>
          <p:nvPr>
            <p:ph idx="1"/>
          </p:nvPr>
        </p:nvSpPr>
        <p:spPr>
          <a:xfrm>
            <a:off x="476250" y="1304260"/>
            <a:ext cx="8096250" cy="4639340"/>
          </a:xfrm>
        </p:spPr>
        <p:txBody>
          <a:bodyPr/>
          <a:lstStyle/>
          <a:p>
            <a:r>
              <a:rPr lang="en-US" sz="2400" dirty="0" err="1"/>
              <a:t>Neuspera</a:t>
            </a:r>
            <a:r>
              <a:rPr lang="en-US" sz="2400" dirty="0"/>
              <a:t> (http://neuspera.com/ )</a:t>
            </a:r>
          </a:p>
          <a:p>
            <a:pPr lvl="1">
              <a:spcBef>
                <a:spcPts val="0"/>
              </a:spcBef>
            </a:pPr>
            <a:r>
              <a:rPr lang="en-US" sz="2000" dirty="0"/>
              <a:t>Mid-field powering = wireless power for a neural implant 10 cm deep</a:t>
            </a:r>
          </a:p>
          <a:p>
            <a:pPr lvl="1">
              <a:spcBef>
                <a:spcPts val="0"/>
              </a:spcBef>
            </a:pPr>
            <a:r>
              <a:rPr lang="en-US" sz="2000" dirty="0"/>
              <a:t>No internal battery (?) → small, less-invasive implant, can be put in previously-inaccessible locations</a:t>
            </a:r>
          </a:p>
          <a:p>
            <a:pPr lvl="1">
              <a:spcBef>
                <a:spcPts val="0"/>
              </a:spcBef>
            </a:pPr>
            <a:r>
              <a:rPr lang="en-US" sz="2000" dirty="0"/>
              <a:t>Currently used for urinary-urge incompetence (other uses planned)</a:t>
            </a:r>
          </a:p>
          <a:p>
            <a:r>
              <a:rPr lang="en-US" sz="2400" dirty="0"/>
              <a:t>Setpoint Medical (https://setpointmedical.com )</a:t>
            </a:r>
          </a:p>
          <a:p>
            <a:pPr lvl="1">
              <a:spcBef>
                <a:spcPts val="0"/>
              </a:spcBef>
            </a:pPr>
            <a:r>
              <a:rPr lang="en-US" sz="2000" dirty="0" err="1"/>
              <a:t>Vagus</a:t>
            </a:r>
            <a:r>
              <a:rPr lang="en-US" sz="2000" dirty="0"/>
              <a:t> nerve: controls heart rate, peristalsis &amp; sweating – and affects the immune system</a:t>
            </a:r>
            <a:endParaRPr lang="en-US" sz="1800" dirty="0"/>
          </a:p>
          <a:p>
            <a:pPr lvl="1">
              <a:spcBef>
                <a:spcPts val="0"/>
              </a:spcBef>
            </a:pPr>
            <a:r>
              <a:rPr lang="en-US" sz="2000" dirty="0"/>
              <a:t>Stimulate </a:t>
            </a:r>
            <a:r>
              <a:rPr lang="en-US" sz="2000" dirty="0" err="1"/>
              <a:t>vagus</a:t>
            </a:r>
            <a:r>
              <a:rPr lang="en-US" sz="2000" dirty="0"/>
              <a:t> nerve → target autoimmune inflammatory diseases </a:t>
            </a:r>
          </a:p>
          <a:p>
            <a:pPr lvl="1">
              <a:spcBef>
                <a:spcPts val="0"/>
              </a:spcBef>
            </a:pPr>
            <a:r>
              <a:rPr lang="en-US" sz="2000" dirty="0"/>
              <a:t>Inflammatory reflex: senses inflammation &amp; injury, sends messages → </a:t>
            </a:r>
            <a:r>
              <a:rPr lang="en-US" sz="2000" dirty="0" err="1"/>
              <a:t>vagus</a:t>
            </a:r>
            <a:r>
              <a:rPr lang="en-US" sz="2000" dirty="0"/>
              <a:t> nerve → controls TNF, which regulates immune system &amp; inflammation</a:t>
            </a:r>
          </a:p>
          <a:p>
            <a:pPr lvl="1">
              <a:spcBef>
                <a:spcPts val="0"/>
              </a:spcBef>
            </a:pPr>
            <a:r>
              <a:rPr lang="en-US" sz="2000" dirty="0"/>
              <a:t>1 minute of </a:t>
            </a:r>
            <a:r>
              <a:rPr lang="en-US" sz="2000" dirty="0" err="1"/>
              <a:t>vagus</a:t>
            </a:r>
            <a:r>
              <a:rPr lang="en-US" sz="2000" dirty="0"/>
              <a:t>-nerve stimulation → 24 hours of cytokine reduction</a:t>
            </a:r>
          </a:p>
          <a:p>
            <a:pPr lvl="1">
              <a:spcBef>
                <a:spcPts val="0"/>
              </a:spcBef>
            </a:pPr>
            <a:r>
              <a:rPr lang="en-US" sz="2000" dirty="0"/>
              <a:t>initial disease targets: rheumatoid arthritis, Crone’s disease</a:t>
            </a:r>
          </a:p>
          <a:p>
            <a:endParaRPr lang="en-US" dirty="0"/>
          </a:p>
        </p:txBody>
      </p:sp>
      <p:sp>
        <p:nvSpPr>
          <p:cNvPr id="4" name="Footer Placeholder 3">
            <a:extLst>
              <a:ext uri="{FF2B5EF4-FFF2-40B4-BE49-F238E27FC236}">
                <a16:creationId xmlns:a16="http://schemas.microsoft.com/office/drawing/2014/main" id="{6EF60AD9-F35B-4EB1-8DF1-4458AD1C93F9}"/>
              </a:ext>
            </a:extLst>
          </p:cNvPr>
          <p:cNvSpPr>
            <a:spLocks noGrp="1"/>
          </p:cNvSpPr>
          <p:nvPr>
            <p:ph type="ftr" sz="quarter" idx="11"/>
          </p:nvPr>
        </p:nvSpPr>
        <p:spPr/>
        <p:txBody>
          <a:bodyPr/>
          <a:lstStyle/>
          <a:p>
            <a:pPr>
              <a:defRPr/>
            </a:pPr>
            <a:r>
              <a:rPr lang="en-US" dirty="0"/>
              <a:t>EE 123 Joel Grodstein</a:t>
            </a:r>
          </a:p>
        </p:txBody>
      </p:sp>
    </p:spTree>
    <p:extLst>
      <p:ext uri="{BB962C8B-B14F-4D97-AF65-F5344CB8AC3E}">
        <p14:creationId xmlns:p14="http://schemas.microsoft.com/office/powerpoint/2010/main" val="23066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B76F-5BA3-451C-87B6-F31682AB2B0C}"/>
              </a:ext>
            </a:extLst>
          </p:cNvPr>
          <p:cNvSpPr>
            <a:spLocks noGrp="1"/>
          </p:cNvSpPr>
          <p:nvPr>
            <p:ph type="title"/>
          </p:nvPr>
        </p:nvSpPr>
        <p:spPr/>
        <p:txBody>
          <a:bodyPr/>
          <a:lstStyle/>
          <a:p>
            <a:r>
              <a:rPr lang="en-US" dirty="0"/>
              <a:t>Saluda Medical</a:t>
            </a:r>
          </a:p>
        </p:txBody>
      </p:sp>
      <p:sp>
        <p:nvSpPr>
          <p:cNvPr id="3" name="Content Placeholder 2">
            <a:extLst>
              <a:ext uri="{FF2B5EF4-FFF2-40B4-BE49-F238E27FC236}">
                <a16:creationId xmlns:a16="http://schemas.microsoft.com/office/drawing/2014/main" id="{6B955997-E6D9-41F3-A8BA-A3ABAFAF0D4A}"/>
              </a:ext>
            </a:extLst>
          </p:cNvPr>
          <p:cNvSpPr>
            <a:spLocks noGrp="1"/>
          </p:cNvSpPr>
          <p:nvPr>
            <p:ph idx="1"/>
          </p:nvPr>
        </p:nvSpPr>
        <p:spPr>
          <a:xfrm>
            <a:off x="685800" y="1295400"/>
            <a:ext cx="7772400" cy="4876800"/>
          </a:xfrm>
        </p:spPr>
        <p:txBody>
          <a:bodyPr/>
          <a:lstStyle/>
          <a:p>
            <a:r>
              <a:rPr lang="en-US" dirty="0"/>
              <a:t>Problem: electrodes tend to move over time</a:t>
            </a:r>
          </a:p>
          <a:p>
            <a:pPr lvl="1">
              <a:spcBef>
                <a:spcPts val="0"/>
              </a:spcBef>
            </a:pPr>
            <a:r>
              <a:rPr lang="en-US" dirty="0"/>
              <a:t>Neuron may be stimulated too much or too little</a:t>
            </a:r>
          </a:p>
          <a:p>
            <a:pPr lvl="1">
              <a:spcBef>
                <a:spcPts val="0"/>
              </a:spcBef>
            </a:pPr>
            <a:r>
              <a:rPr lang="en-US" dirty="0"/>
              <a:t>One reason SCS effectiveness fades over time</a:t>
            </a:r>
          </a:p>
          <a:p>
            <a:r>
              <a:rPr lang="en-US" dirty="0"/>
              <a:t>Saluda basic technology:</a:t>
            </a:r>
          </a:p>
          <a:p>
            <a:pPr lvl="1">
              <a:spcBef>
                <a:spcPts val="0"/>
              </a:spcBef>
            </a:pPr>
            <a:r>
              <a:rPr lang="en-US" dirty="0"/>
              <a:t>Developed a bio-amplifier design to measure neuron activation</a:t>
            </a:r>
          </a:p>
          <a:p>
            <a:pPr lvl="1">
              <a:spcBef>
                <a:spcPts val="0"/>
              </a:spcBef>
            </a:pPr>
            <a:r>
              <a:rPr lang="en-US" dirty="0"/>
              <a:t>Use it to close the loop; adjust stimulator intensity until you get the desired target response</a:t>
            </a:r>
          </a:p>
          <a:p>
            <a:r>
              <a:rPr lang="en-US" dirty="0"/>
              <a:t>Application:</a:t>
            </a:r>
          </a:p>
          <a:p>
            <a:pPr lvl="1">
              <a:spcBef>
                <a:spcPts val="0"/>
              </a:spcBef>
            </a:pPr>
            <a:r>
              <a:rPr lang="en-US" dirty="0"/>
              <a:t>Improved long-term results for SCS</a:t>
            </a:r>
          </a:p>
          <a:p>
            <a:pPr lvl="1">
              <a:spcBef>
                <a:spcPts val="0"/>
              </a:spcBef>
            </a:pPr>
            <a:r>
              <a:rPr lang="en-US" dirty="0"/>
              <a:t>FDA approval March 2022; commercial use in 2023</a:t>
            </a:r>
          </a:p>
          <a:p>
            <a:pPr lvl="1">
              <a:spcBef>
                <a:spcPts val="0"/>
              </a:spcBef>
            </a:pPr>
            <a:r>
              <a:rPr lang="en-US" i="1" dirty="0"/>
              <a:t>Evoke</a:t>
            </a:r>
            <a:r>
              <a:rPr lang="en-US" dirty="0"/>
              <a:t> SCS system</a:t>
            </a:r>
            <a:endParaRPr lang="en-US" i="1" dirty="0"/>
          </a:p>
        </p:txBody>
      </p:sp>
      <p:sp>
        <p:nvSpPr>
          <p:cNvPr id="4" name="Footer Placeholder 3">
            <a:extLst>
              <a:ext uri="{FF2B5EF4-FFF2-40B4-BE49-F238E27FC236}">
                <a16:creationId xmlns:a16="http://schemas.microsoft.com/office/drawing/2014/main" id="{877BCCBA-3901-4596-8C51-56B30BDE0418}"/>
              </a:ext>
            </a:extLst>
          </p:cNvPr>
          <p:cNvSpPr>
            <a:spLocks noGrp="1"/>
          </p:cNvSpPr>
          <p:nvPr>
            <p:ph type="ftr" sz="quarter" idx="11"/>
          </p:nvPr>
        </p:nvSpPr>
        <p:spPr/>
        <p:txBody>
          <a:bodyPr/>
          <a:lstStyle/>
          <a:p>
            <a:pPr>
              <a:defRPr/>
            </a:pPr>
            <a:r>
              <a:rPr lang="en-US" dirty="0"/>
              <a:t>EE 123 Joel Grodstein</a:t>
            </a:r>
          </a:p>
        </p:txBody>
      </p:sp>
    </p:spTree>
    <p:extLst>
      <p:ext uri="{BB962C8B-B14F-4D97-AF65-F5344CB8AC3E}">
        <p14:creationId xmlns:p14="http://schemas.microsoft.com/office/powerpoint/2010/main" val="424653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1F64-BE45-4BAF-ACD5-A0FC519DBBE0}"/>
              </a:ext>
            </a:extLst>
          </p:cNvPr>
          <p:cNvSpPr>
            <a:spLocks noGrp="1"/>
          </p:cNvSpPr>
          <p:nvPr>
            <p:ph type="title"/>
          </p:nvPr>
        </p:nvSpPr>
        <p:spPr/>
        <p:txBody>
          <a:bodyPr/>
          <a:lstStyle/>
          <a:p>
            <a:r>
              <a:rPr lang="en-US" dirty="0"/>
              <a:t>More current events</a:t>
            </a:r>
          </a:p>
        </p:txBody>
      </p:sp>
      <p:sp>
        <p:nvSpPr>
          <p:cNvPr id="3" name="Content Placeholder 2">
            <a:extLst>
              <a:ext uri="{FF2B5EF4-FFF2-40B4-BE49-F238E27FC236}">
                <a16:creationId xmlns:a16="http://schemas.microsoft.com/office/drawing/2014/main" id="{2DB87DD3-7C63-468D-BF32-E539A53BA69F}"/>
              </a:ext>
            </a:extLst>
          </p:cNvPr>
          <p:cNvSpPr>
            <a:spLocks noGrp="1"/>
          </p:cNvSpPr>
          <p:nvPr>
            <p:ph idx="1"/>
          </p:nvPr>
        </p:nvSpPr>
        <p:spPr/>
        <p:txBody>
          <a:bodyPr/>
          <a:lstStyle/>
          <a:p>
            <a:pPr>
              <a:spcBef>
                <a:spcPts val="0"/>
              </a:spcBef>
            </a:pPr>
            <a:r>
              <a:rPr lang="en-US" dirty="0">
                <a:effectLst/>
              </a:rPr>
              <a:t>Electroceuticals jolt into the clinic, sparking autoimmune opportunities, Nature 2022</a:t>
            </a:r>
          </a:p>
          <a:p>
            <a:pPr lvl="1">
              <a:spcBef>
                <a:spcPts val="0"/>
              </a:spcBef>
            </a:pPr>
            <a:r>
              <a:rPr lang="en-US" dirty="0"/>
              <a:t>Available via Tisch with your Tufts login/password</a:t>
            </a:r>
          </a:p>
          <a:p>
            <a:pPr lvl="1">
              <a:spcBef>
                <a:spcPts val="0"/>
              </a:spcBef>
            </a:pPr>
            <a:r>
              <a:rPr lang="en-US" dirty="0"/>
              <a:t>Interview with CTO of Galvani about state of the art</a:t>
            </a:r>
          </a:p>
        </p:txBody>
      </p:sp>
      <p:sp>
        <p:nvSpPr>
          <p:cNvPr id="4" name="Footer Placeholder 3">
            <a:extLst>
              <a:ext uri="{FF2B5EF4-FFF2-40B4-BE49-F238E27FC236}">
                <a16:creationId xmlns:a16="http://schemas.microsoft.com/office/drawing/2014/main" id="{9E882708-1349-479B-BAAB-830A80DD8EC6}"/>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762745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2BD71-254C-4D98-A616-B37F918DF540}"/>
              </a:ext>
            </a:extLst>
          </p:cNvPr>
          <p:cNvSpPr>
            <a:spLocks noGrp="1"/>
          </p:cNvSpPr>
          <p:nvPr>
            <p:ph idx="1"/>
          </p:nvPr>
        </p:nvSpPr>
        <p:spPr>
          <a:xfrm>
            <a:off x="685800" y="416764"/>
            <a:ext cx="7772400" cy="5535461"/>
          </a:xfrm>
        </p:spPr>
        <p:txBody>
          <a:bodyPr/>
          <a:lstStyle/>
          <a:p>
            <a:r>
              <a:rPr lang="en-US" sz="2400" dirty="0"/>
              <a:t>Cala Health (https://www.calahealth.com )</a:t>
            </a:r>
          </a:p>
          <a:p>
            <a:pPr lvl="1">
              <a:spcBef>
                <a:spcPts val="0"/>
              </a:spcBef>
            </a:pPr>
            <a:r>
              <a:rPr lang="en-US" sz="2000" dirty="0"/>
              <a:t>Essential tremor</a:t>
            </a:r>
          </a:p>
          <a:p>
            <a:pPr lvl="1">
              <a:spcBef>
                <a:spcPts val="0"/>
              </a:spcBef>
            </a:pPr>
            <a:r>
              <a:rPr lang="en-US" sz="2000" dirty="0"/>
              <a:t>Gyroscope in a special watch detects tremors (still true?)</a:t>
            </a:r>
          </a:p>
          <a:p>
            <a:pPr lvl="1">
              <a:spcBef>
                <a:spcPts val="0"/>
              </a:spcBef>
            </a:pPr>
            <a:r>
              <a:rPr lang="en-US" sz="2000" dirty="0"/>
              <a:t>Electrodes on the wrist to target median &amp; radial nerve in timed combination (transcutaneous)</a:t>
            </a:r>
          </a:p>
          <a:p>
            <a:pPr lvl="1">
              <a:spcBef>
                <a:spcPts val="0"/>
              </a:spcBef>
            </a:pPr>
            <a:r>
              <a:rPr lang="en-US" sz="2000" dirty="0"/>
              <a:t>Multiple clinical trials; now available by prescription</a:t>
            </a:r>
          </a:p>
          <a:p>
            <a:pPr lvl="1">
              <a:spcBef>
                <a:spcPts val="0"/>
              </a:spcBef>
            </a:pPr>
            <a:r>
              <a:rPr lang="en-US" sz="2000" dirty="0"/>
              <a:t>The watch collects data on how well the stimulation worked; uploaded during recharging</a:t>
            </a:r>
          </a:p>
          <a:p>
            <a:pPr lvl="1">
              <a:spcBef>
                <a:spcPts val="0"/>
              </a:spcBef>
            </a:pPr>
            <a:r>
              <a:rPr lang="en-US" sz="2000" dirty="0">
                <a:hlinkClick r:id="rId3"/>
              </a:rPr>
              <a:t>https://www.youtube.com/watch?v=auhfMzF2l-w&amp;feature=youtu.be</a:t>
            </a:r>
            <a:endParaRPr lang="en-US" sz="2000" dirty="0"/>
          </a:p>
          <a:p>
            <a:pPr lvl="1">
              <a:spcBef>
                <a:spcPts val="0"/>
              </a:spcBef>
            </a:pPr>
            <a:endParaRPr lang="en-US" sz="2000" dirty="0"/>
          </a:p>
          <a:p>
            <a:r>
              <a:rPr lang="en-US" sz="2400" dirty="0" err="1"/>
              <a:t>CVRx</a:t>
            </a:r>
            <a:r>
              <a:rPr lang="en-US" sz="2400" dirty="0"/>
              <a:t> ( </a:t>
            </a:r>
            <a:r>
              <a:rPr lang="en-US" sz="2400" dirty="0">
                <a:hlinkClick r:id="rId4"/>
              </a:rPr>
              <a:t>www.cvrx.com</a:t>
            </a:r>
            <a:r>
              <a:rPr lang="en-US" sz="2400" dirty="0"/>
              <a:t> )</a:t>
            </a:r>
          </a:p>
          <a:p>
            <a:pPr lvl="1">
              <a:spcBef>
                <a:spcPts val="0"/>
              </a:spcBef>
            </a:pPr>
            <a:r>
              <a:rPr lang="en-US" sz="2000" dirty="0"/>
              <a:t>Electrical pulses activate pressure-sensor neurons in the carotid artery (part of a negative-feedback system called the </a:t>
            </a:r>
            <a:r>
              <a:rPr lang="en-US" sz="2000" i="1" dirty="0"/>
              <a:t>baroreflex</a:t>
            </a:r>
            <a:r>
              <a:rPr lang="en-US" sz="2000" dirty="0"/>
              <a:t>)</a:t>
            </a:r>
          </a:p>
          <a:p>
            <a:pPr lvl="1">
              <a:spcBef>
                <a:spcPts val="0"/>
              </a:spcBef>
            </a:pPr>
            <a:r>
              <a:rPr lang="en-US" sz="2000" dirty="0"/>
              <a:t>Helps with high blood pressure and heart failure</a:t>
            </a:r>
          </a:p>
          <a:p>
            <a:pPr lvl="1">
              <a:spcBef>
                <a:spcPts val="0"/>
              </a:spcBef>
            </a:pPr>
            <a:r>
              <a:rPr lang="en-US" sz="2000" dirty="0"/>
              <a:t>https://en.wikipedia.org/wiki/Baroreflex_activation_therapy</a:t>
            </a:r>
          </a:p>
          <a:p>
            <a:r>
              <a:rPr lang="en-US" sz="2400" dirty="0"/>
              <a:t>Axon Therapies: nerve targets for neurogenic heart failure</a:t>
            </a:r>
          </a:p>
        </p:txBody>
      </p:sp>
      <p:sp>
        <p:nvSpPr>
          <p:cNvPr id="4" name="Footer Placeholder 3">
            <a:extLst>
              <a:ext uri="{FF2B5EF4-FFF2-40B4-BE49-F238E27FC236}">
                <a16:creationId xmlns:a16="http://schemas.microsoft.com/office/drawing/2014/main" id="{989740AE-86F3-4235-869A-E27DF9DDE10D}"/>
              </a:ext>
            </a:extLst>
          </p:cNvPr>
          <p:cNvSpPr>
            <a:spLocks noGrp="1"/>
          </p:cNvSpPr>
          <p:nvPr>
            <p:ph type="ftr" sz="quarter" idx="11"/>
          </p:nvPr>
        </p:nvSpPr>
        <p:spPr/>
        <p:txBody>
          <a:bodyPr/>
          <a:lstStyle/>
          <a:p>
            <a:pPr>
              <a:defRPr/>
            </a:pPr>
            <a:r>
              <a:rPr lang="en-US" dirty="0"/>
              <a:t>EE 123 Joel Grodstein</a:t>
            </a:r>
          </a:p>
        </p:txBody>
      </p:sp>
    </p:spTree>
    <p:extLst>
      <p:ext uri="{BB962C8B-B14F-4D97-AF65-F5344CB8AC3E}">
        <p14:creationId xmlns:p14="http://schemas.microsoft.com/office/powerpoint/2010/main" val="51448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Effect transition="in" filter="fade">
                                      <p:cBhvr>
                                        <p:cTn id="16" dur="500"/>
                                        <p:tgtEl>
                                          <p:spTgt spid="3">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fade">
                                      <p:cBhvr>
                                        <p:cTn id="2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2BD71-254C-4D98-A616-B37F918DF540}"/>
              </a:ext>
            </a:extLst>
          </p:cNvPr>
          <p:cNvSpPr>
            <a:spLocks noGrp="1"/>
          </p:cNvSpPr>
          <p:nvPr>
            <p:ph idx="1"/>
          </p:nvPr>
        </p:nvSpPr>
        <p:spPr>
          <a:xfrm>
            <a:off x="685800" y="416764"/>
            <a:ext cx="7772400" cy="5535461"/>
          </a:xfrm>
        </p:spPr>
        <p:txBody>
          <a:bodyPr/>
          <a:lstStyle/>
          <a:p>
            <a:r>
              <a:rPr lang="en-US" sz="2400" dirty="0"/>
              <a:t>Presidio Medical</a:t>
            </a:r>
          </a:p>
          <a:p>
            <a:pPr lvl="1">
              <a:spcBef>
                <a:spcPts val="0"/>
              </a:spcBef>
            </a:pPr>
            <a:r>
              <a:rPr lang="en-US" sz="2000" dirty="0"/>
              <a:t>Another version of SCS – but different </a:t>
            </a:r>
            <a:r>
              <a:rPr lang="en-US" sz="2000" dirty="0">
                <a:sym typeface="Wingdings" panose="05000000000000000000" pitchFamily="2" charset="2"/>
              </a:rPr>
              <a:t></a:t>
            </a:r>
          </a:p>
          <a:p>
            <a:pPr lvl="1">
              <a:spcBef>
                <a:spcPts val="0"/>
              </a:spcBef>
            </a:pPr>
            <a:r>
              <a:rPr lang="en-US" sz="2000" dirty="0">
                <a:sym typeface="Wingdings" panose="05000000000000000000" pitchFamily="2" charset="2"/>
              </a:rPr>
              <a:t>This one is </a:t>
            </a:r>
            <a:r>
              <a:rPr lang="en-US" sz="2000" i="1" dirty="0">
                <a:sym typeface="Wingdings" panose="05000000000000000000" pitchFamily="2" charset="2"/>
              </a:rPr>
              <a:t>low</a:t>
            </a:r>
            <a:r>
              <a:rPr lang="en-US" sz="2000" dirty="0">
                <a:sym typeface="Wingdings" panose="05000000000000000000" pitchFamily="2" charset="2"/>
              </a:rPr>
              <a:t> frequency (.1 Hz). It claims to drastically raise the firing threshold of the pain-conductor neurons, and to be substantially more effective than HF and pulsed SCS</a:t>
            </a:r>
          </a:p>
          <a:p>
            <a:pPr lvl="1">
              <a:spcBef>
                <a:spcPts val="0"/>
              </a:spcBef>
            </a:pPr>
            <a:r>
              <a:rPr lang="en-US" sz="2000" dirty="0">
                <a:sym typeface="Wingdings" panose="05000000000000000000" pitchFamily="2" charset="2"/>
                <a:hlinkClick r:id="rId3"/>
              </a:rPr>
              <a:t>https://presidiomedical.com/</a:t>
            </a:r>
            <a:endParaRPr lang="en-US" sz="2000" dirty="0">
              <a:sym typeface="Wingdings" panose="05000000000000000000" pitchFamily="2" charset="2"/>
            </a:endParaRPr>
          </a:p>
          <a:p>
            <a:pPr lvl="1">
              <a:spcBef>
                <a:spcPts val="0"/>
              </a:spcBef>
            </a:pPr>
            <a:r>
              <a:rPr lang="en-US" sz="2000" dirty="0"/>
              <a:t>Neuromodulation using ultra low frequency current waveform reversibly blocks axonal conduction and chronic pain, 2021. First clinical trial, along with animal results and modeling</a:t>
            </a:r>
          </a:p>
          <a:p>
            <a:pPr lvl="1"/>
            <a:endParaRPr lang="en-US" sz="2000" dirty="0"/>
          </a:p>
        </p:txBody>
      </p:sp>
      <p:sp>
        <p:nvSpPr>
          <p:cNvPr id="4" name="Footer Placeholder 3">
            <a:extLst>
              <a:ext uri="{FF2B5EF4-FFF2-40B4-BE49-F238E27FC236}">
                <a16:creationId xmlns:a16="http://schemas.microsoft.com/office/drawing/2014/main" id="{989740AE-86F3-4235-869A-E27DF9DDE10D}"/>
              </a:ext>
            </a:extLst>
          </p:cNvPr>
          <p:cNvSpPr>
            <a:spLocks noGrp="1"/>
          </p:cNvSpPr>
          <p:nvPr>
            <p:ph type="ftr" sz="quarter" idx="11"/>
          </p:nvPr>
        </p:nvSpPr>
        <p:spPr/>
        <p:txBody>
          <a:bodyPr/>
          <a:lstStyle/>
          <a:p>
            <a:pPr>
              <a:defRPr/>
            </a:pPr>
            <a:r>
              <a:rPr lang="en-US" dirty="0"/>
              <a:t>EE 123 Joel Grodstein</a:t>
            </a:r>
          </a:p>
        </p:txBody>
      </p:sp>
      <p:grpSp>
        <p:nvGrpSpPr>
          <p:cNvPr id="2" name="Group 1">
            <a:extLst>
              <a:ext uri="{FF2B5EF4-FFF2-40B4-BE49-F238E27FC236}">
                <a16:creationId xmlns:a16="http://schemas.microsoft.com/office/drawing/2014/main" id="{7CFBD55B-81BE-BF7B-6989-22120831DA0E}"/>
              </a:ext>
            </a:extLst>
          </p:cNvPr>
          <p:cNvGrpSpPr/>
          <p:nvPr/>
        </p:nvGrpSpPr>
        <p:grpSpPr>
          <a:xfrm>
            <a:off x="1463616" y="3810000"/>
            <a:ext cx="6317411" cy="1895196"/>
            <a:chOff x="1463616" y="1219200"/>
            <a:chExt cx="6317411" cy="1895196"/>
          </a:xfrm>
        </p:grpSpPr>
        <p:sp>
          <p:nvSpPr>
            <p:cNvPr id="5" name="Arrow: Right 4">
              <a:extLst>
                <a:ext uri="{FF2B5EF4-FFF2-40B4-BE49-F238E27FC236}">
                  <a16:creationId xmlns:a16="http://schemas.microsoft.com/office/drawing/2014/main" id="{9B81BC9D-FA37-CE95-C711-FBA29AECD9CA}"/>
                </a:ext>
              </a:extLst>
            </p:cNvPr>
            <p:cNvSpPr/>
            <p:nvPr/>
          </p:nvSpPr>
          <p:spPr>
            <a:xfrm>
              <a:off x="5253485" y="1903915"/>
              <a:ext cx="2527540" cy="508958"/>
            </a:xfrm>
            <a:prstGeom prst="right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1B953FD-0CC0-F18C-6538-C68865D1B9AC}"/>
                </a:ext>
              </a:extLst>
            </p:cNvPr>
            <p:cNvSpPr txBox="1"/>
            <p:nvPr/>
          </p:nvSpPr>
          <p:spPr>
            <a:xfrm>
              <a:off x="5564041" y="1938424"/>
              <a:ext cx="2216986" cy="400110"/>
            </a:xfrm>
            <a:prstGeom prst="rect">
              <a:avLst/>
            </a:prstGeom>
            <a:noFill/>
          </p:spPr>
          <p:txBody>
            <a:bodyPr wrap="square" rtlCol="0">
              <a:spAutoFit/>
            </a:bodyPr>
            <a:lstStyle/>
            <a:p>
              <a:r>
                <a:rPr lang="en-US" sz="2000" dirty="0"/>
                <a:t>downstream neuron</a:t>
              </a:r>
            </a:p>
          </p:txBody>
        </p:sp>
        <p:sp>
          <p:nvSpPr>
            <p:cNvPr id="7" name="Rectangle 6">
              <a:extLst>
                <a:ext uri="{FF2B5EF4-FFF2-40B4-BE49-F238E27FC236}">
                  <a16:creationId xmlns:a16="http://schemas.microsoft.com/office/drawing/2014/main" id="{1841D3E4-1968-3438-5CFD-1170F337EA0A}"/>
                </a:ext>
              </a:extLst>
            </p:cNvPr>
            <p:cNvSpPr/>
            <p:nvPr/>
          </p:nvSpPr>
          <p:spPr>
            <a:xfrm>
              <a:off x="5073230" y="1921170"/>
              <a:ext cx="86264" cy="534838"/>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2F0CF8-1F30-1EA5-70A9-1298843294C5}"/>
                </a:ext>
              </a:extLst>
            </p:cNvPr>
            <p:cNvSpPr/>
            <p:nvPr/>
          </p:nvSpPr>
          <p:spPr>
            <a:xfrm>
              <a:off x="3477344" y="2106638"/>
              <a:ext cx="1595887" cy="163902"/>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9DF877-A33C-87E9-364B-D228A15C831D}"/>
                </a:ext>
              </a:extLst>
            </p:cNvPr>
            <p:cNvSpPr txBox="1"/>
            <p:nvPr/>
          </p:nvSpPr>
          <p:spPr>
            <a:xfrm>
              <a:off x="1561381" y="1219200"/>
              <a:ext cx="4225961" cy="353943"/>
            </a:xfrm>
            <a:prstGeom prst="rect">
              <a:avLst/>
            </a:prstGeom>
            <a:noFill/>
            <a:ln w="28575">
              <a:solidFill>
                <a:schemeClr val="accent2"/>
              </a:solidFill>
            </a:ln>
          </p:spPr>
          <p:txBody>
            <a:bodyPr wrap="none" lIns="0" tIns="0" rIns="0" rtlCol="0" anchor="ctr" anchorCtr="0">
              <a:noAutofit/>
            </a:bodyPr>
            <a:lstStyle/>
            <a:p>
              <a:pPr algn="ctr"/>
              <a:r>
                <a:rPr lang="en-US" sz="2000" dirty="0"/>
                <a:t>pain (</a:t>
              </a:r>
              <a:r>
                <a:rPr lang="en-US" sz="2000" dirty="0" err="1"/>
                <a:t>Aδ</a:t>
              </a:r>
              <a:r>
                <a:rPr lang="en-US" sz="2000" dirty="0"/>
                <a:t>, C)</a:t>
              </a:r>
            </a:p>
          </p:txBody>
        </p:sp>
        <p:sp>
          <p:nvSpPr>
            <p:cNvPr id="10" name="TextBox 9">
              <a:extLst>
                <a:ext uri="{FF2B5EF4-FFF2-40B4-BE49-F238E27FC236}">
                  <a16:creationId xmlns:a16="http://schemas.microsoft.com/office/drawing/2014/main" id="{6E29B47F-3256-D70A-C72E-1F72A358DD6D}"/>
                </a:ext>
              </a:extLst>
            </p:cNvPr>
            <p:cNvSpPr txBox="1"/>
            <p:nvPr/>
          </p:nvSpPr>
          <p:spPr>
            <a:xfrm>
              <a:off x="1463616" y="2760453"/>
              <a:ext cx="4330461" cy="353943"/>
            </a:xfrm>
            <a:prstGeom prst="rect">
              <a:avLst/>
            </a:prstGeom>
            <a:noFill/>
            <a:ln w="28575">
              <a:solidFill>
                <a:schemeClr val="accent2"/>
              </a:solidFill>
            </a:ln>
          </p:spPr>
          <p:txBody>
            <a:bodyPr wrap="none" lIns="0" tIns="0" rIns="0" rtlCol="0" anchor="ctr" anchorCtr="0">
              <a:noAutofit/>
            </a:bodyPr>
            <a:lstStyle/>
            <a:p>
              <a:pPr algn="ctr"/>
              <a:r>
                <a:rPr lang="en-US" sz="2000" dirty="0"/>
                <a:t>touch (Aβ)</a:t>
              </a:r>
            </a:p>
          </p:txBody>
        </p:sp>
        <p:sp>
          <p:nvSpPr>
            <p:cNvPr id="11" name="Rectangle 10">
              <a:extLst>
                <a:ext uri="{FF2B5EF4-FFF2-40B4-BE49-F238E27FC236}">
                  <a16:creationId xmlns:a16="http://schemas.microsoft.com/office/drawing/2014/main" id="{C475444C-57CD-934D-231F-C4DC47D845F6}"/>
                </a:ext>
              </a:extLst>
            </p:cNvPr>
            <p:cNvSpPr/>
            <p:nvPr/>
          </p:nvSpPr>
          <p:spPr>
            <a:xfrm>
              <a:off x="3500888" y="1564337"/>
              <a:ext cx="96326" cy="365760"/>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29D3BA-2031-A841-B46C-4CAB14301DBE}"/>
                </a:ext>
              </a:extLst>
            </p:cNvPr>
            <p:cNvSpPr/>
            <p:nvPr/>
          </p:nvSpPr>
          <p:spPr>
            <a:xfrm>
              <a:off x="3352801" y="1939858"/>
              <a:ext cx="382438" cy="76201"/>
            </a:xfrm>
            <a:prstGeom prst="rect">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7C79D0D3-2370-1362-C9C3-440739CA35E7}"/>
                </a:ext>
              </a:extLst>
            </p:cNvPr>
            <p:cNvSpPr/>
            <p:nvPr/>
          </p:nvSpPr>
          <p:spPr>
            <a:xfrm>
              <a:off x="5677584" y="2352490"/>
              <a:ext cx="155275" cy="560717"/>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770C3456-247E-9829-27AD-4F49E47FF16D}"/>
                </a:ext>
              </a:extLst>
            </p:cNvPr>
            <p:cNvSpPr/>
            <p:nvPr/>
          </p:nvSpPr>
          <p:spPr>
            <a:xfrm>
              <a:off x="3424806" y="2315109"/>
              <a:ext cx="201283" cy="457200"/>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C6D882-21A2-A36D-2E02-A59746778A07}"/>
                </a:ext>
              </a:extLst>
            </p:cNvPr>
            <p:cNvSpPr/>
            <p:nvPr/>
          </p:nvSpPr>
          <p:spPr>
            <a:xfrm>
              <a:off x="3512016" y="1869411"/>
              <a:ext cx="64008"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A9FFC9-78F4-AB9F-927A-4C966000A71F}"/>
                </a:ext>
              </a:extLst>
            </p:cNvPr>
            <p:cNvSpPr/>
            <p:nvPr/>
          </p:nvSpPr>
          <p:spPr>
            <a:xfrm>
              <a:off x="3521641" y="1527232"/>
              <a:ext cx="64008"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C1D397-DAE5-5EE8-99A4-EA3AEA146EB1}"/>
                </a:ext>
              </a:extLst>
            </p:cNvPr>
            <p:cNvSpPr/>
            <p:nvPr/>
          </p:nvSpPr>
          <p:spPr>
            <a:xfrm>
              <a:off x="3496375" y="2676104"/>
              <a:ext cx="73152"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392237-E290-DD34-FBE9-4842CBB4A81F}"/>
                </a:ext>
              </a:extLst>
            </p:cNvPr>
            <p:cNvSpPr/>
            <p:nvPr/>
          </p:nvSpPr>
          <p:spPr>
            <a:xfrm>
              <a:off x="5025271" y="2120009"/>
              <a:ext cx="73152" cy="13716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F0526D04-CF7B-B123-7AEE-CF7AD739EC43}"/>
                </a:ext>
              </a:extLst>
            </p:cNvPr>
            <p:cNvSpPr/>
            <p:nvPr/>
          </p:nvSpPr>
          <p:spPr>
            <a:xfrm flipV="1">
              <a:off x="5677584" y="1407318"/>
              <a:ext cx="155275" cy="560717"/>
            </a:xfrm>
            <a:prstGeom prst="upArrow">
              <a:avLst/>
            </a:prstGeom>
            <a:no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190707-2D22-CA61-8A67-36D6AAB90CD2}"/>
                </a:ext>
              </a:extLst>
            </p:cNvPr>
            <p:cNvSpPr/>
            <p:nvPr/>
          </p:nvSpPr>
          <p:spPr>
            <a:xfrm>
              <a:off x="5732361" y="1482139"/>
              <a:ext cx="45720"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AD3D66-D269-9B96-C56F-2949D4E14991}"/>
                </a:ext>
              </a:extLst>
            </p:cNvPr>
            <p:cNvSpPr/>
            <p:nvPr/>
          </p:nvSpPr>
          <p:spPr>
            <a:xfrm>
              <a:off x="5732361" y="2702190"/>
              <a:ext cx="45720" cy="129397"/>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375C1E8-9C96-A0FD-A431-F7FF197C0822}"/>
                </a:ext>
              </a:extLst>
            </p:cNvPr>
            <p:cNvSpPr txBox="1"/>
            <p:nvPr/>
          </p:nvSpPr>
          <p:spPr>
            <a:xfrm>
              <a:off x="5770769" y="1616419"/>
              <a:ext cx="381000" cy="461665"/>
            </a:xfrm>
            <a:prstGeom prst="rect">
              <a:avLst/>
            </a:prstGeom>
            <a:noFill/>
          </p:spPr>
          <p:txBody>
            <a:bodyPr wrap="square" rtlCol="0">
              <a:spAutoFit/>
            </a:bodyPr>
            <a:lstStyle/>
            <a:p>
              <a:r>
                <a:rPr lang="en-US" dirty="0"/>
                <a:t>+</a:t>
              </a:r>
            </a:p>
          </p:txBody>
        </p:sp>
        <p:sp>
          <p:nvSpPr>
            <p:cNvPr id="23" name="TextBox 22">
              <a:extLst>
                <a:ext uri="{FF2B5EF4-FFF2-40B4-BE49-F238E27FC236}">
                  <a16:creationId xmlns:a16="http://schemas.microsoft.com/office/drawing/2014/main" id="{B8029A3C-E56A-3ACF-A662-A41D1AD2B3AE}"/>
                </a:ext>
              </a:extLst>
            </p:cNvPr>
            <p:cNvSpPr txBox="1"/>
            <p:nvPr/>
          </p:nvSpPr>
          <p:spPr>
            <a:xfrm>
              <a:off x="5778081" y="2250764"/>
              <a:ext cx="381000" cy="461665"/>
            </a:xfrm>
            <a:prstGeom prst="rect">
              <a:avLst/>
            </a:prstGeom>
            <a:noFill/>
          </p:spPr>
          <p:txBody>
            <a:bodyPr wrap="square" rtlCol="0">
              <a:spAutoFit/>
            </a:bodyPr>
            <a:lstStyle/>
            <a:p>
              <a:r>
                <a:rPr lang="en-US" dirty="0"/>
                <a:t>+</a:t>
              </a:r>
            </a:p>
          </p:txBody>
        </p:sp>
        <p:sp>
          <p:nvSpPr>
            <p:cNvPr id="24" name="TextBox 23">
              <a:extLst>
                <a:ext uri="{FF2B5EF4-FFF2-40B4-BE49-F238E27FC236}">
                  <a16:creationId xmlns:a16="http://schemas.microsoft.com/office/drawing/2014/main" id="{B21021BE-3EC5-1D49-E9B5-FE9571D42A46}"/>
                </a:ext>
              </a:extLst>
            </p:cNvPr>
            <p:cNvSpPr txBox="1"/>
            <p:nvPr/>
          </p:nvSpPr>
          <p:spPr>
            <a:xfrm>
              <a:off x="3631909" y="2210751"/>
              <a:ext cx="381000" cy="461665"/>
            </a:xfrm>
            <a:prstGeom prst="rect">
              <a:avLst/>
            </a:prstGeom>
            <a:noFill/>
          </p:spPr>
          <p:txBody>
            <a:bodyPr wrap="square" rtlCol="0">
              <a:spAutoFit/>
            </a:bodyPr>
            <a:lstStyle/>
            <a:p>
              <a:r>
                <a:rPr lang="en-US" dirty="0"/>
                <a:t>+</a:t>
              </a:r>
            </a:p>
          </p:txBody>
        </p:sp>
        <p:sp>
          <p:nvSpPr>
            <p:cNvPr id="25" name="TextBox 24">
              <a:extLst>
                <a:ext uri="{FF2B5EF4-FFF2-40B4-BE49-F238E27FC236}">
                  <a16:creationId xmlns:a16="http://schemas.microsoft.com/office/drawing/2014/main" id="{4C1D24C8-0AAF-9B25-DEDD-6B8B16CBFF0C}"/>
                </a:ext>
              </a:extLst>
            </p:cNvPr>
            <p:cNvSpPr txBox="1"/>
            <p:nvPr/>
          </p:nvSpPr>
          <p:spPr>
            <a:xfrm>
              <a:off x="3760513" y="1680897"/>
              <a:ext cx="381000" cy="461665"/>
            </a:xfrm>
            <a:prstGeom prst="rect">
              <a:avLst/>
            </a:prstGeom>
            <a:noFill/>
          </p:spPr>
          <p:txBody>
            <a:bodyPr wrap="square" rtlCol="0">
              <a:spAutoFit/>
            </a:bodyPr>
            <a:lstStyle/>
            <a:p>
              <a:r>
                <a:rPr lang="en-US" dirty="0"/>
                <a:t>-</a:t>
              </a:r>
            </a:p>
          </p:txBody>
        </p:sp>
        <p:sp>
          <p:nvSpPr>
            <p:cNvPr id="26" name="TextBox 25">
              <a:extLst>
                <a:ext uri="{FF2B5EF4-FFF2-40B4-BE49-F238E27FC236}">
                  <a16:creationId xmlns:a16="http://schemas.microsoft.com/office/drawing/2014/main" id="{81B3BBCD-4ACD-FB2E-2C1B-C5268E197671}"/>
                </a:ext>
              </a:extLst>
            </p:cNvPr>
            <p:cNvSpPr txBox="1"/>
            <p:nvPr/>
          </p:nvSpPr>
          <p:spPr>
            <a:xfrm>
              <a:off x="4730639" y="1706880"/>
              <a:ext cx="381000" cy="461665"/>
            </a:xfrm>
            <a:prstGeom prst="rect">
              <a:avLst/>
            </a:prstGeom>
            <a:noFill/>
          </p:spPr>
          <p:txBody>
            <a:bodyPr wrap="square" rtlCol="0">
              <a:spAutoFit/>
            </a:bodyPr>
            <a:lstStyle/>
            <a:p>
              <a:r>
                <a:rPr lang="en-US" dirty="0"/>
                <a:t>-</a:t>
              </a:r>
            </a:p>
          </p:txBody>
        </p:sp>
      </p:grpSp>
      <p:sp>
        <p:nvSpPr>
          <p:cNvPr id="27" name="TextBox 26">
            <a:extLst>
              <a:ext uri="{FF2B5EF4-FFF2-40B4-BE49-F238E27FC236}">
                <a16:creationId xmlns:a16="http://schemas.microsoft.com/office/drawing/2014/main" id="{CFE6279C-10D7-F3A7-B468-65F179466B89}"/>
              </a:ext>
            </a:extLst>
          </p:cNvPr>
          <p:cNvSpPr txBox="1"/>
          <p:nvPr/>
        </p:nvSpPr>
        <p:spPr>
          <a:xfrm>
            <a:off x="457200" y="6172200"/>
            <a:ext cx="2286000" cy="461665"/>
          </a:xfrm>
          <a:prstGeom prst="rect">
            <a:avLst/>
          </a:prstGeom>
          <a:noFill/>
        </p:spPr>
        <p:txBody>
          <a:bodyPr wrap="square" rtlCol="0">
            <a:spAutoFit/>
          </a:bodyPr>
          <a:lstStyle/>
          <a:p>
            <a:r>
              <a:rPr lang="en-US" dirty="0"/>
              <a:t>SCS excites A</a:t>
            </a:r>
            <a:r>
              <a:rPr lang="en-US" sz="2400" dirty="0"/>
              <a:t>β</a:t>
            </a:r>
            <a:endParaRPr lang="en-US" dirty="0"/>
          </a:p>
        </p:txBody>
      </p:sp>
      <p:sp>
        <p:nvSpPr>
          <p:cNvPr id="28" name="TextBox 27">
            <a:extLst>
              <a:ext uri="{FF2B5EF4-FFF2-40B4-BE49-F238E27FC236}">
                <a16:creationId xmlns:a16="http://schemas.microsoft.com/office/drawing/2014/main" id="{2830BABE-B85F-BFF5-85DA-2DA148ABC2F6}"/>
              </a:ext>
            </a:extLst>
          </p:cNvPr>
          <p:cNvSpPr txBox="1"/>
          <p:nvPr/>
        </p:nvSpPr>
        <p:spPr>
          <a:xfrm>
            <a:off x="152400" y="4104996"/>
            <a:ext cx="1788873" cy="830997"/>
          </a:xfrm>
          <a:prstGeom prst="rect">
            <a:avLst/>
          </a:prstGeom>
          <a:noFill/>
        </p:spPr>
        <p:txBody>
          <a:bodyPr wrap="square" rtlCol="0">
            <a:spAutoFit/>
          </a:bodyPr>
          <a:lstStyle/>
          <a:p>
            <a:r>
              <a:rPr lang="en-US" dirty="0"/>
              <a:t>.1Hz inhibits </a:t>
            </a:r>
            <a:r>
              <a:rPr lang="en-US" sz="2400" dirty="0" err="1"/>
              <a:t>Aδ</a:t>
            </a:r>
            <a:r>
              <a:rPr lang="en-US" sz="2400" dirty="0"/>
              <a:t>, C</a:t>
            </a:r>
            <a:endParaRPr lang="en-US" dirty="0"/>
          </a:p>
        </p:txBody>
      </p:sp>
    </p:spTree>
    <p:extLst>
      <p:ext uri="{BB962C8B-B14F-4D97-AF65-F5344CB8AC3E}">
        <p14:creationId xmlns:p14="http://schemas.microsoft.com/office/powerpoint/2010/main" val="251825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217E-99CE-4FB1-97D0-FB1F30C46689}"/>
              </a:ext>
            </a:extLst>
          </p:cNvPr>
          <p:cNvSpPr>
            <a:spLocks noGrp="1"/>
          </p:cNvSpPr>
          <p:nvPr>
            <p:ph type="title"/>
          </p:nvPr>
        </p:nvSpPr>
        <p:spPr/>
        <p:txBody>
          <a:bodyPr/>
          <a:lstStyle/>
          <a:p>
            <a:r>
              <a:rPr lang="en-US" dirty="0"/>
              <a:t>Mini-quiz</a:t>
            </a:r>
          </a:p>
        </p:txBody>
      </p:sp>
      <p:sp>
        <p:nvSpPr>
          <p:cNvPr id="3" name="Content Placeholder 2">
            <a:extLst>
              <a:ext uri="{FF2B5EF4-FFF2-40B4-BE49-F238E27FC236}">
                <a16:creationId xmlns:a16="http://schemas.microsoft.com/office/drawing/2014/main" id="{DD86FC4F-C1DD-4C60-ADFC-841E73680323}"/>
              </a:ext>
            </a:extLst>
          </p:cNvPr>
          <p:cNvSpPr>
            <a:spLocks noGrp="1"/>
          </p:cNvSpPr>
          <p:nvPr>
            <p:ph idx="1"/>
          </p:nvPr>
        </p:nvSpPr>
        <p:spPr/>
        <p:txBody>
          <a:bodyPr/>
          <a:lstStyle/>
          <a:p>
            <a:r>
              <a:rPr lang="en-US" dirty="0"/>
              <a:t>Can you give a two-minute overview of the gate-control theory of pain?</a:t>
            </a:r>
          </a:p>
          <a:p>
            <a:r>
              <a:rPr lang="en-US" dirty="0"/>
              <a:t>The gate theory is a nice theory, and fits some fact quite well. Which facts that we’ve discussed (slides 45-46) does it explain? Which doesn’t it?</a:t>
            </a:r>
          </a:p>
          <a:p>
            <a:r>
              <a:rPr lang="en-US" dirty="0"/>
              <a:t>How do electroceuticals try to turn pain off?</a:t>
            </a:r>
          </a:p>
          <a:p>
            <a:r>
              <a:rPr lang="en-US" dirty="0"/>
              <a:t>What convergences are making electroceuticals happen now (as opposed to, say, 20 years ago)</a:t>
            </a:r>
          </a:p>
          <a:p>
            <a:endParaRPr lang="en-US" dirty="0"/>
          </a:p>
        </p:txBody>
      </p:sp>
      <p:sp>
        <p:nvSpPr>
          <p:cNvPr id="4" name="Footer Placeholder 3">
            <a:extLst>
              <a:ext uri="{FF2B5EF4-FFF2-40B4-BE49-F238E27FC236}">
                <a16:creationId xmlns:a16="http://schemas.microsoft.com/office/drawing/2014/main" id="{FC9FA395-7C7B-4EF2-8A1B-BFFD70312F75}"/>
              </a:ext>
            </a:extLst>
          </p:cNvPr>
          <p:cNvSpPr>
            <a:spLocks noGrp="1"/>
          </p:cNvSpPr>
          <p:nvPr>
            <p:ph type="ftr" sz="quarter" idx="11"/>
          </p:nvPr>
        </p:nvSpPr>
        <p:spPr/>
        <p:txBody>
          <a:bodyPr/>
          <a:lstStyle/>
          <a:p>
            <a:pPr>
              <a:defRPr/>
            </a:pPr>
            <a:r>
              <a:rPr lang="en-US"/>
              <a:t>EE 123 -- Bioelectricity</a:t>
            </a:r>
            <a:endParaRPr lang="en-US" dirty="0"/>
          </a:p>
        </p:txBody>
      </p:sp>
    </p:spTree>
    <p:extLst>
      <p:ext uri="{BB962C8B-B14F-4D97-AF65-F5344CB8AC3E}">
        <p14:creationId xmlns:p14="http://schemas.microsoft.com/office/powerpoint/2010/main" val="170224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8600-55B4-4E91-A4F6-906D53F0CDDC}"/>
              </a:ext>
            </a:extLst>
          </p:cNvPr>
          <p:cNvSpPr>
            <a:spLocks noGrp="1"/>
          </p:cNvSpPr>
          <p:nvPr>
            <p:ph type="title"/>
          </p:nvPr>
        </p:nvSpPr>
        <p:spPr/>
        <p:txBody>
          <a:bodyPr/>
          <a:lstStyle/>
          <a:p>
            <a:r>
              <a:rPr lang="en-US" dirty="0"/>
              <a:t>Table of contents of this unit</a:t>
            </a:r>
          </a:p>
        </p:txBody>
      </p:sp>
      <p:sp>
        <p:nvSpPr>
          <p:cNvPr id="3" name="Content Placeholder 2">
            <a:extLst>
              <a:ext uri="{FF2B5EF4-FFF2-40B4-BE49-F238E27FC236}">
                <a16:creationId xmlns:a16="http://schemas.microsoft.com/office/drawing/2014/main" id="{F1EB3E2F-27C8-4A14-93C5-978E17A9CBB3}"/>
              </a:ext>
            </a:extLst>
          </p:cNvPr>
          <p:cNvSpPr>
            <a:spLocks noGrp="1"/>
          </p:cNvSpPr>
          <p:nvPr>
            <p:ph idx="1"/>
          </p:nvPr>
        </p:nvSpPr>
        <p:spPr>
          <a:xfrm>
            <a:off x="304800" y="1524000"/>
            <a:ext cx="8305800" cy="4419600"/>
          </a:xfrm>
        </p:spPr>
        <p:txBody>
          <a:bodyPr/>
          <a:lstStyle/>
          <a:p>
            <a:r>
              <a:rPr lang="en-US" dirty="0"/>
              <a:t>Our senses (we don’t understand them)</a:t>
            </a:r>
          </a:p>
          <a:p>
            <a:r>
              <a:rPr lang="en-US" dirty="0"/>
              <a:t>Motor nerves, EMG &amp; NCS</a:t>
            </a:r>
          </a:p>
          <a:p>
            <a:r>
              <a:rPr lang="en-US" dirty="0"/>
              <a:t>Prosthetics</a:t>
            </a:r>
          </a:p>
          <a:p>
            <a:r>
              <a:rPr lang="en-US" dirty="0">
                <a:sym typeface="Symbol" panose="05050102010706020507" pitchFamily="18" charset="2"/>
              </a:rPr>
              <a:t>Pain</a:t>
            </a:r>
          </a:p>
          <a:p>
            <a:r>
              <a:rPr lang="en-US" dirty="0">
                <a:sym typeface="Symbol" panose="05050102010706020507" pitchFamily="18" charset="2"/>
              </a:rPr>
              <a:t>Electroceuticals</a:t>
            </a:r>
          </a:p>
          <a:p>
            <a:endParaRPr lang="en-US" dirty="0"/>
          </a:p>
        </p:txBody>
      </p:sp>
      <p:sp>
        <p:nvSpPr>
          <p:cNvPr id="4" name="Footer Placeholder 3">
            <a:extLst>
              <a:ext uri="{FF2B5EF4-FFF2-40B4-BE49-F238E27FC236}">
                <a16:creationId xmlns:a16="http://schemas.microsoft.com/office/drawing/2014/main" id="{AAF00BCF-F083-4B38-8065-AACE15303982}"/>
              </a:ext>
            </a:extLst>
          </p:cNvPr>
          <p:cNvSpPr>
            <a:spLocks noGrp="1"/>
          </p:cNvSpPr>
          <p:nvPr>
            <p:ph type="ftr" sz="quarter" idx="11"/>
          </p:nvPr>
        </p:nvSpPr>
        <p:spPr/>
        <p:txBody>
          <a:bodyPr/>
          <a:lstStyle/>
          <a:p>
            <a:pPr>
              <a:defRPr/>
            </a:pPr>
            <a:r>
              <a:rPr lang="en-US" dirty="0"/>
              <a:t>EE 123 -- Bioelectricity</a:t>
            </a:r>
          </a:p>
        </p:txBody>
      </p:sp>
      <p:sp>
        <p:nvSpPr>
          <p:cNvPr id="5" name="Rectangle 4">
            <a:extLst>
              <a:ext uri="{FF2B5EF4-FFF2-40B4-BE49-F238E27FC236}">
                <a16:creationId xmlns:a16="http://schemas.microsoft.com/office/drawing/2014/main" id="{DB079BD5-122B-4652-8BDF-0F7225F1F286}"/>
              </a:ext>
            </a:extLst>
          </p:cNvPr>
          <p:cNvSpPr/>
          <p:nvPr/>
        </p:nvSpPr>
        <p:spPr>
          <a:xfrm>
            <a:off x="304800" y="1524000"/>
            <a:ext cx="7010400" cy="533400"/>
          </a:xfrm>
          <a:prstGeom prst="rect">
            <a:avLst/>
          </a:prstGeom>
          <a:noFill/>
          <a:ln>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16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entral vs peripheral nervous system">
            <a:extLst>
              <a:ext uri="{FF2B5EF4-FFF2-40B4-BE49-F238E27FC236}">
                <a16:creationId xmlns:a16="http://schemas.microsoft.com/office/drawing/2014/main" id="{8C6039E8-3C64-467A-BBD6-E2D3616A4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63" y="281414"/>
            <a:ext cx="3642903" cy="60138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88A9E58-3035-4749-8C95-8F06DA6F068B}"/>
              </a:ext>
            </a:extLst>
          </p:cNvPr>
          <p:cNvSpPr>
            <a:spLocks noGrp="1"/>
          </p:cNvSpPr>
          <p:nvPr>
            <p:ph idx="1"/>
          </p:nvPr>
        </p:nvSpPr>
        <p:spPr>
          <a:xfrm>
            <a:off x="492642" y="1020725"/>
            <a:ext cx="4079358" cy="3366450"/>
          </a:xfrm>
        </p:spPr>
        <p:txBody>
          <a:bodyPr/>
          <a:lstStyle/>
          <a:p>
            <a:r>
              <a:rPr lang="en-US" sz="2400" dirty="0"/>
              <a:t>Sensory neuron</a:t>
            </a:r>
          </a:p>
          <a:p>
            <a:pPr lvl="1">
              <a:spcBef>
                <a:spcPts val="0"/>
              </a:spcBef>
            </a:pPr>
            <a:r>
              <a:rPr lang="en-US" sz="2000" dirty="0" err="1"/>
              <a:t>a.k.a</a:t>
            </a:r>
            <a:r>
              <a:rPr lang="en-US" sz="2000" dirty="0"/>
              <a:t> </a:t>
            </a:r>
            <a:r>
              <a:rPr lang="en-US" sz="2000" i="1" dirty="0"/>
              <a:t>afferent</a:t>
            </a:r>
            <a:endParaRPr lang="en-US" sz="2000" dirty="0"/>
          </a:p>
          <a:p>
            <a:pPr lvl="1">
              <a:spcBef>
                <a:spcPts val="0"/>
              </a:spcBef>
            </a:pPr>
            <a:r>
              <a:rPr lang="en-US" sz="2000" dirty="0"/>
              <a:t>Carries information </a:t>
            </a:r>
            <a:r>
              <a:rPr lang="en-US" sz="2000" i="1" dirty="0"/>
              <a:t>towards</a:t>
            </a:r>
            <a:r>
              <a:rPr lang="en-US" sz="2000" dirty="0"/>
              <a:t> the brain</a:t>
            </a:r>
          </a:p>
          <a:p>
            <a:pPr lvl="1">
              <a:spcBef>
                <a:spcPts val="0"/>
              </a:spcBef>
            </a:pPr>
            <a:r>
              <a:rPr lang="en-US" sz="2000" dirty="0"/>
              <a:t>E.g., touch a hot stove</a:t>
            </a:r>
          </a:p>
          <a:p>
            <a:r>
              <a:rPr lang="en-US" sz="2400" dirty="0"/>
              <a:t>Motor neuron</a:t>
            </a:r>
          </a:p>
          <a:p>
            <a:pPr lvl="1">
              <a:spcBef>
                <a:spcPts val="0"/>
              </a:spcBef>
            </a:pPr>
            <a:r>
              <a:rPr lang="en-US" sz="2000" dirty="0"/>
              <a:t>a.k.a. </a:t>
            </a:r>
            <a:r>
              <a:rPr lang="en-US" sz="2000" i="1" dirty="0"/>
              <a:t>efferent</a:t>
            </a:r>
            <a:endParaRPr lang="en-US" sz="2000" dirty="0"/>
          </a:p>
          <a:p>
            <a:pPr lvl="1">
              <a:spcBef>
                <a:spcPts val="0"/>
              </a:spcBef>
            </a:pPr>
            <a:r>
              <a:rPr lang="en-US" sz="2000" dirty="0"/>
              <a:t>Carries information </a:t>
            </a:r>
            <a:r>
              <a:rPr lang="en-US" sz="2000" i="1" dirty="0"/>
              <a:t>away from</a:t>
            </a:r>
            <a:r>
              <a:rPr lang="en-US" sz="2000" dirty="0"/>
              <a:t> the brain</a:t>
            </a:r>
          </a:p>
          <a:p>
            <a:pPr lvl="1">
              <a:spcBef>
                <a:spcPts val="0"/>
              </a:spcBef>
            </a:pPr>
            <a:r>
              <a:rPr lang="en-US" sz="2000" dirty="0"/>
              <a:t>e.g., control your muscles</a:t>
            </a:r>
          </a:p>
          <a:p>
            <a:pPr lvl="1"/>
            <a:r>
              <a:rPr lang="en-US" sz="2000" dirty="0"/>
              <a:t>anything else?</a:t>
            </a:r>
          </a:p>
        </p:txBody>
      </p:sp>
      <p:sp>
        <p:nvSpPr>
          <p:cNvPr id="4" name="Footer Placeholder 3">
            <a:extLst>
              <a:ext uri="{FF2B5EF4-FFF2-40B4-BE49-F238E27FC236}">
                <a16:creationId xmlns:a16="http://schemas.microsoft.com/office/drawing/2014/main" id="{A0F36981-0A48-465A-A1C7-3B7103F9BA22}"/>
              </a:ext>
            </a:extLst>
          </p:cNvPr>
          <p:cNvSpPr>
            <a:spLocks noGrp="1"/>
          </p:cNvSpPr>
          <p:nvPr>
            <p:ph type="ftr" sz="quarter" idx="11"/>
          </p:nvPr>
        </p:nvSpPr>
        <p:spPr/>
        <p:txBody>
          <a:bodyPr/>
          <a:lstStyle/>
          <a:p>
            <a:pPr>
              <a:defRPr/>
            </a:pPr>
            <a:r>
              <a:rPr lang="en-US" dirty="0"/>
              <a:t>EE 123 -- Bioelectricity</a:t>
            </a:r>
          </a:p>
        </p:txBody>
      </p:sp>
      <p:grpSp>
        <p:nvGrpSpPr>
          <p:cNvPr id="7" name="Group 6">
            <a:extLst>
              <a:ext uri="{FF2B5EF4-FFF2-40B4-BE49-F238E27FC236}">
                <a16:creationId xmlns:a16="http://schemas.microsoft.com/office/drawing/2014/main" id="{F4A1A37A-9688-4897-96DD-D82B9C85C917}"/>
              </a:ext>
            </a:extLst>
          </p:cNvPr>
          <p:cNvGrpSpPr/>
          <p:nvPr/>
        </p:nvGrpSpPr>
        <p:grpSpPr>
          <a:xfrm>
            <a:off x="5807413" y="768485"/>
            <a:ext cx="963036" cy="2577830"/>
            <a:chOff x="5807413" y="768485"/>
            <a:chExt cx="963036" cy="2577830"/>
          </a:xfrm>
        </p:grpSpPr>
        <p:sp>
          <p:nvSpPr>
            <p:cNvPr id="2" name="Freeform: Shape 1">
              <a:extLst>
                <a:ext uri="{FF2B5EF4-FFF2-40B4-BE49-F238E27FC236}">
                  <a16:creationId xmlns:a16="http://schemas.microsoft.com/office/drawing/2014/main" id="{3F475B7F-F0C4-495A-B8F8-C2818BC589C7}"/>
                </a:ext>
              </a:extLst>
            </p:cNvPr>
            <p:cNvSpPr/>
            <p:nvPr/>
          </p:nvSpPr>
          <p:spPr>
            <a:xfrm>
              <a:off x="5807413" y="768485"/>
              <a:ext cx="832274" cy="2577830"/>
            </a:xfrm>
            <a:custGeom>
              <a:avLst/>
              <a:gdLst>
                <a:gd name="connsiteX0" fmla="*/ 0 w 832274"/>
                <a:gd name="connsiteY0" fmla="*/ 2577830 h 2577830"/>
                <a:gd name="connsiteX1" fmla="*/ 165370 w 832274"/>
                <a:gd name="connsiteY1" fmla="*/ 2003898 h 2577830"/>
                <a:gd name="connsiteX2" fmla="*/ 184825 w 832274"/>
                <a:gd name="connsiteY2" fmla="*/ 1099226 h 2577830"/>
                <a:gd name="connsiteX3" fmla="*/ 350196 w 832274"/>
                <a:gd name="connsiteY3" fmla="*/ 758758 h 2577830"/>
                <a:gd name="connsiteX4" fmla="*/ 758757 w 832274"/>
                <a:gd name="connsiteY4" fmla="*/ 680936 h 2577830"/>
                <a:gd name="connsiteX5" fmla="*/ 826851 w 832274"/>
                <a:gd name="connsiteY5" fmla="*/ 651753 h 2577830"/>
                <a:gd name="connsiteX6" fmla="*/ 826851 w 832274"/>
                <a:gd name="connsiteY6" fmla="*/ 535021 h 2577830"/>
                <a:gd name="connsiteX7" fmla="*/ 817123 w 832274"/>
                <a:gd name="connsiteY7" fmla="*/ 0 h 257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274" h="2577830">
                  <a:moveTo>
                    <a:pt x="0" y="2577830"/>
                  </a:moveTo>
                  <a:cubicBezTo>
                    <a:pt x="67283" y="2414081"/>
                    <a:pt x="134566" y="2250332"/>
                    <a:pt x="165370" y="2003898"/>
                  </a:cubicBezTo>
                  <a:cubicBezTo>
                    <a:pt x="196174" y="1757464"/>
                    <a:pt x="154021" y="1306749"/>
                    <a:pt x="184825" y="1099226"/>
                  </a:cubicBezTo>
                  <a:cubicBezTo>
                    <a:pt x="215629" y="891703"/>
                    <a:pt x="254541" y="828473"/>
                    <a:pt x="350196" y="758758"/>
                  </a:cubicBezTo>
                  <a:cubicBezTo>
                    <a:pt x="445851" y="689043"/>
                    <a:pt x="679315" y="698770"/>
                    <a:pt x="758757" y="680936"/>
                  </a:cubicBezTo>
                  <a:cubicBezTo>
                    <a:pt x="838199" y="663102"/>
                    <a:pt x="815502" y="676072"/>
                    <a:pt x="826851" y="651753"/>
                  </a:cubicBezTo>
                  <a:cubicBezTo>
                    <a:pt x="838200" y="627434"/>
                    <a:pt x="828472" y="643646"/>
                    <a:pt x="826851" y="535021"/>
                  </a:cubicBezTo>
                  <a:cubicBezTo>
                    <a:pt x="825230" y="426396"/>
                    <a:pt x="821176" y="213198"/>
                    <a:pt x="817123"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B533FD37-01FF-4C30-AE9E-553AD7594131}"/>
                </a:ext>
              </a:extLst>
            </p:cNvPr>
            <p:cNvCxnSpPr>
              <a:cxnSpLocks/>
            </p:cNvCxnSpPr>
            <p:nvPr/>
          </p:nvCxnSpPr>
          <p:spPr>
            <a:xfrm>
              <a:off x="6614806" y="786319"/>
              <a:ext cx="155643" cy="184825"/>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4EEB26-3FA0-4C8E-8F24-BA1AEFCE09DE}"/>
                </a:ext>
              </a:extLst>
            </p:cNvPr>
            <p:cNvCxnSpPr>
              <a:cxnSpLocks/>
            </p:cNvCxnSpPr>
            <p:nvPr/>
          </p:nvCxnSpPr>
          <p:spPr>
            <a:xfrm flipH="1">
              <a:off x="6465647" y="786319"/>
              <a:ext cx="155643" cy="184825"/>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944258F4-8851-4B5F-A200-A22ABAF88253}"/>
              </a:ext>
            </a:extLst>
          </p:cNvPr>
          <p:cNvGrpSpPr/>
          <p:nvPr/>
        </p:nvGrpSpPr>
        <p:grpSpPr>
          <a:xfrm>
            <a:off x="6277573" y="841435"/>
            <a:ext cx="363359" cy="4644965"/>
            <a:chOff x="6277573" y="817123"/>
            <a:chExt cx="363359" cy="4644965"/>
          </a:xfrm>
        </p:grpSpPr>
        <p:sp>
          <p:nvSpPr>
            <p:cNvPr id="9" name="Freeform: Shape 8">
              <a:extLst>
                <a:ext uri="{FF2B5EF4-FFF2-40B4-BE49-F238E27FC236}">
                  <a16:creationId xmlns:a16="http://schemas.microsoft.com/office/drawing/2014/main" id="{7463B55F-E90F-4BC3-8A42-F25BC6A68147}"/>
                </a:ext>
              </a:extLst>
            </p:cNvPr>
            <p:cNvSpPr/>
            <p:nvPr/>
          </p:nvSpPr>
          <p:spPr>
            <a:xfrm>
              <a:off x="6342362" y="817123"/>
              <a:ext cx="298570" cy="4630366"/>
            </a:xfrm>
            <a:custGeom>
              <a:avLst/>
              <a:gdLst>
                <a:gd name="connsiteX0" fmla="*/ 282174 w 298570"/>
                <a:gd name="connsiteY0" fmla="*/ 0 h 4630366"/>
                <a:gd name="connsiteX1" fmla="*/ 291902 w 298570"/>
                <a:gd name="connsiteY1" fmla="*/ 1994171 h 4630366"/>
                <a:gd name="connsiteX2" fmla="*/ 194625 w 298570"/>
                <a:gd name="connsiteY2" fmla="*/ 2256817 h 4630366"/>
                <a:gd name="connsiteX3" fmla="*/ 48710 w 298570"/>
                <a:gd name="connsiteY3" fmla="*/ 2363822 h 4630366"/>
                <a:gd name="connsiteX4" fmla="*/ 72 w 298570"/>
                <a:gd name="connsiteY4" fmla="*/ 2587558 h 4630366"/>
                <a:gd name="connsiteX5" fmla="*/ 38983 w 298570"/>
                <a:gd name="connsiteY5" fmla="*/ 3394954 h 4630366"/>
                <a:gd name="connsiteX6" fmla="*/ 87621 w 298570"/>
                <a:gd name="connsiteY6" fmla="*/ 4630366 h 463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70" h="4630366">
                  <a:moveTo>
                    <a:pt x="282174" y="0"/>
                  </a:moveTo>
                  <a:cubicBezTo>
                    <a:pt x="294334" y="809017"/>
                    <a:pt x="306494" y="1618035"/>
                    <a:pt x="291902" y="1994171"/>
                  </a:cubicBezTo>
                  <a:cubicBezTo>
                    <a:pt x="277310" y="2370307"/>
                    <a:pt x="235157" y="2195209"/>
                    <a:pt x="194625" y="2256817"/>
                  </a:cubicBezTo>
                  <a:cubicBezTo>
                    <a:pt x="154093" y="2318425"/>
                    <a:pt x="81135" y="2308699"/>
                    <a:pt x="48710" y="2363822"/>
                  </a:cubicBezTo>
                  <a:cubicBezTo>
                    <a:pt x="16284" y="2418946"/>
                    <a:pt x="1693" y="2415703"/>
                    <a:pt x="72" y="2587558"/>
                  </a:cubicBezTo>
                  <a:cubicBezTo>
                    <a:pt x="-1549" y="2759413"/>
                    <a:pt x="24391" y="3054486"/>
                    <a:pt x="38983" y="3394954"/>
                  </a:cubicBezTo>
                  <a:cubicBezTo>
                    <a:pt x="53575" y="3735422"/>
                    <a:pt x="70598" y="4182894"/>
                    <a:pt x="87621" y="4630366"/>
                  </a:cubicBezTo>
                </a:path>
              </a:pathLst>
            </a:custGeom>
            <a:no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83DC7B8-EBDD-45F7-9ECF-A1AB3A1D6F26}"/>
                </a:ext>
              </a:extLst>
            </p:cNvPr>
            <p:cNvCxnSpPr>
              <a:cxnSpLocks/>
            </p:cNvCxnSpPr>
            <p:nvPr/>
          </p:nvCxnSpPr>
          <p:spPr>
            <a:xfrm flipV="1">
              <a:off x="6426732" y="5277263"/>
              <a:ext cx="155643" cy="184825"/>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FACE3F-D9D9-4154-B699-5FF711C19524}"/>
                </a:ext>
              </a:extLst>
            </p:cNvPr>
            <p:cNvCxnSpPr>
              <a:cxnSpLocks/>
            </p:cNvCxnSpPr>
            <p:nvPr/>
          </p:nvCxnSpPr>
          <p:spPr>
            <a:xfrm flipH="1" flipV="1">
              <a:off x="6277573" y="5277263"/>
              <a:ext cx="155643" cy="184825"/>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273A7F88-8DDE-71CE-CF32-24F3EBC00385}"/>
              </a:ext>
            </a:extLst>
          </p:cNvPr>
          <p:cNvSpPr txBox="1"/>
          <p:nvPr/>
        </p:nvSpPr>
        <p:spPr>
          <a:xfrm rot="20586151">
            <a:off x="2092842" y="5105400"/>
            <a:ext cx="1869558" cy="461665"/>
          </a:xfrm>
          <a:prstGeom prst="rect">
            <a:avLst/>
          </a:prstGeom>
          <a:noFill/>
          <a:ln>
            <a:solidFill>
              <a:schemeClr val="accent2"/>
            </a:solidFill>
          </a:ln>
        </p:spPr>
        <p:txBody>
          <a:bodyPr wrap="square" rtlCol="0">
            <a:spAutoFit/>
          </a:bodyPr>
          <a:lstStyle/>
          <a:p>
            <a:pPr algn="ctr"/>
            <a:r>
              <a:rPr lang="en-US" dirty="0">
                <a:solidFill>
                  <a:srgbClr val="FF0000"/>
                </a:solidFill>
              </a:rPr>
              <a:t>Review</a:t>
            </a:r>
          </a:p>
        </p:txBody>
      </p:sp>
    </p:spTree>
    <p:extLst>
      <p:ext uri="{BB962C8B-B14F-4D97-AF65-F5344CB8AC3E}">
        <p14:creationId xmlns:p14="http://schemas.microsoft.com/office/powerpoint/2010/main" val="369014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headEnd type="none" w="med" len="med"/>
          <a:tailEnd type="triangl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42217</TotalTime>
  <Words>5891</Words>
  <Application>Microsoft Office PowerPoint</Application>
  <PresentationFormat>On-screen Show (4:3)</PresentationFormat>
  <Paragraphs>766</Paragraphs>
  <Slides>72</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Arial</vt:lpstr>
      <vt:lpstr>Times New Roman</vt:lpstr>
      <vt:lpstr>Default Design</vt:lpstr>
      <vt:lpstr>EE 123 Bioelectricity</vt:lpstr>
      <vt:lpstr>Big picture of the course</vt:lpstr>
      <vt:lpstr>Deaths/year in U.S.</vt:lpstr>
      <vt:lpstr>Teaser – the cost of pain</vt:lpstr>
      <vt:lpstr>Table of contents of this unit</vt:lpstr>
      <vt:lpstr>Where we are, where we’re going</vt:lpstr>
      <vt:lpstr>More current events</vt:lpstr>
      <vt:lpstr>Table of contents of this unit</vt:lpstr>
      <vt:lpstr>PowerPoint Presentation</vt:lpstr>
      <vt:lpstr>Sensation</vt:lpstr>
      <vt:lpstr>The nervous system is really confusing!</vt:lpstr>
      <vt:lpstr>How would you encode data?</vt:lpstr>
      <vt:lpstr>Vision</vt:lpstr>
      <vt:lpstr>What about smell?</vt:lpstr>
      <vt:lpstr>Thunberg’s thermal grill</vt:lpstr>
      <vt:lpstr>Table of contents of this unit</vt:lpstr>
      <vt:lpstr>Muscles</vt:lpstr>
      <vt:lpstr>Muscle force</vt:lpstr>
      <vt:lpstr>What most people’s brain does</vt:lpstr>
      <vt:lpstr>Electromyogram (sEMG)</vt:lpstr>
      <vt:lpstr>What can go wrong with neurons</vt:lpstr>
      <vt:lpstr>Sciatica</vt:lpstr>
      <vt:lpstr>Nerve-conduction study (NCS)</vt:lpstr>
      <vt:lpstr>Diseases affecting neurons</vt:lpstr>
      <vt:lpstr>Nerve-conduction study</vt:lpstr>
      <vt:lpstr>Diagnosis problem</vt:lpstr>
      <vt:lpstr>Mini quiz</vt:lpstr>
      <vt:lpstr>Table of contents of this unit</vt:lpstr>
      <vt:lpstr>Background</vt:lpstr>
      <vt:lpstr>Different types of prostheses</vt:lpstr>
      <vt:lpstr>PowerPoint Presentation</vt:lpstr>
      <vt:lpstr>Myoelectric prosthesis</vt:lpstr>
      <vt:lpstr>Myoelectric prosthesis</vt:lpstr>
      <vt:lpstr>Mode switching</vt:lpstr>
      <vt:lpstr>TMR</vt:lpstr>
      <vt:lpstr>TMR</vt:lpstr>
      <vt:lpstr>AMI</vt:lpstr>
      <vt:lpstr>What makes prosthetics hard?</vt:lpstr>
      <vt:lpstr>Cool example</vt:lpstr>
      <vt:lpstr>Arm muscles</vt:lpstr>
      <vt:lpstr> Mini quiz</vt:lpstr>
      <vt:lpstr>Table of contents</vt:lpstr>
      <vt:lpstr>The cost of pain</vt:lpstr>
      <vt:lpstr>The opiate crisis</vt:lpstr>
      <vt:lpstr>Why opiates cause long-term pain hypersensitivity</vt:lpstr>
      <vt:lpstr>Pain-processing circuits</vt:lpstr>
      <vt:lpstr>Pain-processing circuits</vt:lpstr>
      <vt:lpstr>What is pain?</vt:lpstr>
      <vt:lpstr>Gate-control theory</vt:lpstr>
      <vt:lpstr>Idea</vt:lpstr>
      <vt:lpstr>SCS</vt:lpstr>
      <vt:lpstr>50 years of tweaking</vt:lpstr>
      <vt:lpstr>SCS – the last 10 years</vt:lpstr>
      <vt:lpstr>How do new patterns work?</vt:lpstr>
      <vt:lpstr>Results</vt:lpstr>
      <vt:lpstr>SCS vs PNS</vt:lpstr>
      <vt:lpstr>Pain-management flowchart</vt:lpstr>
      <vt:lpstr>Table of contents of this unit</vt:lpstr>
      <vt:lpstr>What’s in a name?</vt:lpstr>
      <vt:lpstr>Recent articles</vt:lpstr>
      <vt:lpstr>PowerPoint Presentation</vt:lpstr>
      <vt:lpstr>PowerPoint Presentation</vt:lpstr>
      <vt:lpstr>Electroceuticals</vt:lpstr>
      <vt:lpstr>Why electroceuticals</vt:lpstr>
      <vt:lpstr>Turning off cytokine storms</vt:lpstr>
      <vt:lpstr>Imran Eba visit</vt:lpstr>
      <vt:lpstr>Action Potential VC</vt:lpstr>
      <vt:lpstr>Companies</vt:lpstr>
      <vt:lpstr>Saluda Medical</vt:lpstr>
      <vt:lpstr>PowerPoint Presentation</vt:lpstr>
      <vt:lpstr>PowerPoint Presentation</vt:lpstr>
      <vt:lpstr>Mini-quiz</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Bioelectricity</dc:title>
  <dc:creator>Joel G</dc:creator>
  <cp:lastModifiedBy>Grodstein, Joel</cp:lastModifiedBy>
  <cp:revision>1268</cp:revision>
  <cp:lastPrinted>2005-02-07T17:53:54Z</cp:lastPrinted>
  <dcterms:created xsi:type="dcterms:W3CDTF">2002-09-07T18:50:54Z</dcterms:created>
  <dcterms:modified xsi:type="dcterms:W3CDTF">2022-10-31T14:06:40Z</dcterms:modified>
</cp:coreProperties>
</file>