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328" r:id="rId2"/>
    <p:sldId id="832" r:id="rId3"/>
    <p:sldId id="736" r:id="rId4"/>
    <p:sldId id="734" r:id="rId5"/>
    <p:sldId id="870" r:id="rId6"/>
    <p:sldId id="834" r:id="rId7"/>
    <p:sldId id="875" r:id="rId8"/>
    <p:sldId id="876" r:id="rId9"/>
    <p:sldId id="859" r:id="rId10"/>
    <p:sldId id="860" r:id="rId11"/>
    <p:sldId id="835" r:id="rId12"/>
    <p:sldId id="838" r:id="rId13"/>
    <p:sldId id="839" r:id="rId14"/>
    <p:sldId id="840" r:id="rId15"/>
    <p:sldId id="865" r:id="rId16"/>
    <p:sldId id="871" r:id="rId17"/>
    <p:sldId id="837" r:id="rId18"/>
    <p:sldId id="809" r:id="rId19"/>
    <p:sldId id="810" r:id="rId20"/>
    <p:sldId id="841" r:id="rId21"/>
    <p:sldId id="842" r:id="rId22"/>
    <p:sldId id="843" r:id="rId23"/>
    <p:sldId id="844" r:id="rId24"/>
    <p:sldId id="845" r:id="rId25"/>
    <p:sldId id="847" r:id="rId26"/>
    <p:sldId id="867" r:id="rId27"/>
    <p:sldId id="872" r:id="rId28"/>
    <p:sldId id="846" r:id="rId29"/>
    <p:sldId id="848" r:id="rId30"/>
    <p:sldId id="861" r:id="rId31"/>
    <p:sldId id="874" r:id="rId32"/>
    <p:sldId id="873" r:id="rId33"/>
    <p:sldId id="858" r:id="rId34"/>
    <p:sldId id="857" r:id="rId35"/>
    <p:sldId id="856" r:id="rId36"/>
    <p:sldId id="807" r:id="rId37"/>
    <p:sldId id="877" r:id="rId38"/>
    <p:sldId id="863" r:id="rId39"/>
    <p:sldId id="850" r:id="rId40"/>
    <p:sldId id="851" r:id="rId41"/>
    <p:sldId id="852" r:id="rId42"/>
    <p:sldId id="853" r:id="rId43"/>
    <p:sldId id="854" r:id="rId44"/>
    <p:sldId id="855" r:id="rId45"/>
    <p:sldId id="820" r:id="rId46"/>
    <p:sldId id="821" r:id="rId47"/>
    <p:sldId id="822" r:id="rId48"/>
    <p:sldId id="819" r:id="rId49"/>
    <p:sldId id="823" r:id="rId50"/>
    <p:sldId id="824" r:id="rId51"/>
    <p:sldId id="825" r:id="rId52"/>
    <p:sldId id="830" r:id="rId53"/>
    <p:sldId id="826" r:id="rId54"/>
    <p:sldId id="829" r:id="rId55"/>
    <p:sldId id="827" r:id="rId56"/>
  </p:sldIdLst>
  <p:sldSz cx="9144000" cy="6858000" type="screen4x3"/>
  <p:notesSz cx="9388475" cy="7102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02658ED4-02B7-407F-B04E-0B16F0BB8C04}">
          <p14:sldIdLst>
            <p14:sldId id="328"/>
            <p14:sldId id="832"/>
            <p14:sldId id="736"/>
            <p14:sldId id="734"/>
            <p14:sldId id="870"/>
            <p14:sldId id="834"/>
            <p14:sldId id="875"/>
            <p14:sldId id="876"/>
            <p14:sldId id="859"/>
            <p14:sldId id="860"/>
            <p14:sldId id="835"/>
            <p14:sldId id="838"/>
            <p14:sldId id="839"/>
            <p14:sldId id="840"/>
            <p14:sldId id="865"/>
            <p14:sldId id="871"/>
            <p14:sldId id="837"/>
            <p14:sldId id="809"/>
            <p14:sldId id="810"/>
            <p14:sldId id="841"/>
            <p14:sldId id="842"/>
            <p14:sldId id="843"/>
            <p14:sldId id="844"/>
            <p14:sldId id="845"/>
            <p14:sldId id="847"/>
            <p14:sldId id="867"/>
            <p14:sldId id="872"/>
            <p14:sldId id="846"/>
            <p14:sldId id="848"/>
            <p14:sldId id="861"/>
            <p14:sldId id="874"/>
            <p14:sldId id="873"/>
            <p14:sldId id="858"/>
            <p14:sldId id="857"/>
            <p14:sldId id="856"/>
            <p14:sldId id="807"/>
            <p14:sldId id="877"/>
            <p14:sldId id="863"/>
            <p14:sldId id="850"/>
            <p14:sldId id="851"/>
            <p14:sldId id="852"/>
            <p14:sldId id="853"/>
            <p14:sldId id="854"/>
            <p14:sldId id="855"/>
            <p14:sldId id="820"/>
            <p14:sldId id="821"/>
            <p14:sldId id="822"/>
            <p14:sldId id="819"/>
            <p14:sldId id="823"/>
            <p14:sldId id="824"/>
            <p14:sldId id="825"/>
            <p14:sldId id="830"/>
            <p14:sldId id="826"/>
            <p14:sldId id="829"/>
            <p14:sldId id="82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006600"/>
    <a:srgbClr val="F1B28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46" autoAdjust="0"/>
    <p:restoredTop sz="81726" autoAdjust="0"/>
  </p:normalViewPr>
  <p:slideViewPr>
    <p:cSldViewPr snapToGrid="0">
      <p:cViewPr varScale="1">
        <p:scale>
          <a:sx n="74" d="100"/>
          <a:sy n="74" d="100"/>
        </p:scale>
        <p:origin x="898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2573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scale</a:t>
            </a:r>
            <a:r>
              <a:rPr lang="en-US" baseline="0" dirty="0"/>
              <a:t> vs. TF for N=</a:t>
            </a:r>
            <a:r>
              <a:rPr lang="en-US" dirty="0"/>
              <a:t>1,</a:t>
            </a:r>
            <a:r>
              <a:rPr lang="en-US" sz="1400" b="0" i="0" u="none" strike="noStrike" baseline="0" dirty="0">
                <a:effectLst/>
              </a:rPr>
              <a:t> </a:t>
            </a:r>
            <a:r>
              <a:rPr lang="en-US" sz="1400" b="0" i="1" u="none" strike="noStrike" baseline="0" dirty="0" err="1">
                <a:effectLst/>
              </a:rPr>
              <a:t>k</a:t>
            </a:r>
            <a:r>
              <a:rPr lang="en-US" sz="1400" b="0" i="0" u="none" strike="noStrike" baseline="-25000" dirty="0" err="1">
                <a:effectLst/>
              </a:rPr>
              <a:t>M</a:t>
            </a:r>
            <a:r>
              <a:rPr lang="en-US" sz="1400" b="0" i="0" u="none" strike="noStrike" baseline="0" dirty="0">
                <a:effectLst/>
              </a:rPr>
              <a:t>=10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N=1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Sheet1!$A$2:$A$32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Sheet1!$B$2:$B$32</c:f>
              <c:numCache>
                <c:formatCode>0.00</c:formatCode>
                <c:ptCount val="31"/>
                <c:pt idx="0">
                  <c:v>1</c:v>
                </c:pt>
                <c:pt idx="1">
                  <c:v>0.90909090909090906</c:v>
                </c:pt>
                <c:pt idx="2">
                  <c:v>0.83333333333333337</c:v>
                </c:pt>
                <c:pt idx="3">
                  <c:v>0.76923076923076916</c:v>
                </c:pt>
                <c:pt idx="4">
                  <c:v>0.7142857142857143</c:v>
                </c:pt>
                <c:pt idx="5">
                  <c:v>0.66666666666666663</c:v>
                </c:pt>
                <c:pt idx="6">
                  <c:v>0.625</c:v>
                </c:pt>
                <c:pt idx="7">
                  <c:v>0.58823529411764708</c:v>
                </c:pt>
                <c:pt idx="8">
                  <c:v>0.55555555555555558</c:v>
                </c:pt>
                <c:pt idx="9">
                  <c:v>0.52631578947368418</c:v>
                </c:pt>
                <c:pt idx="10">
                  <c:v>0.5</c:v>
                </c:pt>
                <c:pt idx="11">
                  <c:v>0.47619047619047616</c:v>
                </c:pt>
                <c:pt idx="12">
                  <c:v>0.45454545454545453</c:v>
                </c:pt>
                <c:pt idx="13">
                  <c:v>0.43478260869565222</c:v>
                </c:pt>
                <c:pt idx="14">
                  <c:v>0.41666666666666669</c:v>
                </c:pt>
                <c:pt idx="15">
                  <c:v>0.4</c:v>
                </c:pt>
                <c:pt idx="16">
                  <c:v>0.38461538461538458</c:v>
                </c:pt>
                <c:pt idx="17">
                  <c:v>0.37037037037037035</c:v>
                </c:pt>
                <c:pt idx="18">
                  <c:v>0.35714285714285715</c:v>
                </c:pt>
                <c:pt idx="19">
                  <c:v>0.34482758620689657</c:v>
                </c:pt>
                <c:pt idx="20">
                  <c:v>0.33333333333333331</c:v>
                </c:pt>
                <c:pt idx="21">
                  <c:v>0.32258064516129031</c:v>
                </c:pt>
                <c:pt idx="22">
                  <c:v>0.3125</c:v>
                </c:pt>
                <c:pt idx="23">
                  <c:v>0.30303030303030304</c:v>
                </c:pt>
                <c:pt idx="24">
                  <c:v>0.29411764705882354</c:v>
                </c:pt>
                <c:pt idx="25">
                  <c:v>0.2857142857142857</c:v>
                </c:pt>
                <c:pt idx="26">
                  <c:v>0.27777777777777779</c:v>
                </c:pt>
                <c:pt idx="27">
                  <c:v>0.27027027027027023</c:v>
                </c:pt>
                <c:pt idx="28">
                  <c:v>0.26315789473684209</c:v>
                </c:pt>
                <c:pt idx="29">
                  <c:v>0.25641025641025644</c:v>
                </c:pt>
                <c:pt idx="30">
                  <c:v>0.25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289F-4C23-A43D-B00FFFAE6E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0056864"/>
        <c:axId val="480058504"/>
      </c:scatterChart>
      <c:valAx>
        <c:axId val="480056864"/>
        <c:scaling>
          <c:orientation val="minMax"/>
          <c:max val="3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[ion]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0058504"/>
        <c:crosses val="autoZero"/>
        <c:crossBetween val="midCat"/>
      </c:valAx>
      <c:valAx>
        <c:axId val="48005850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scale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0056864"/>
        <c:crosses val="autoZero"/>
        <c:crossBetween val="midCat"/>
        <c:majorUnit val="0.1"/>
        <c:minorUnit val="0.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scale</a:t>
            </a:r>
            <a:r>
              <a:rPr lang="en-US" baseline="0" dirty="0"/>
              <a:t> vs. TF for N=</a:t>
            </a:r>
            <a:r>
              <a:rPr lang="en-US" dirty="0"/>
              <a:t>1,</a:t>
            </a:r>
            <a:r>
              <a:rPr lang="en-US" sz="1400" b="0" i="0" u="none" strike="noStrike" baseline="0" dirty="0">
                <a:effectLst/>
              </a:rPr>
              <a:t> </a:t>
            </a:r>
            <a:r>
              <a:rPr lang="en-US" sz="1400" b="0" i="1" u="none" strike="noStrike" baseline="0" dirty="0" err="1">
                <a:effectLst/>
              </a:rPr>
              <a:t>k</a:t>
            </a:r>
            <a:r>
              <a:rPr lang="en-US" sz="1400" b="0" i="0" u="none" strike="noStrike" baseline="-25000" dirty="0" err="1">
                <a:effectLst/>
              </a:rPr>
              <a:t>M</a:t>
            </a:r>
            <a:r>
              <a:rPr lang="en-US" sz="1400" b="0" i="0" u="none" strike="noStrike" baseline="0" dirty="0">
                <a:effectLst/>
              </a:rPr>
              <a:t>=10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N=1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Sheet1!$A$2:$A$32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Sheet1!$B$2:$B$32</c:f>
              <c:numCache>
                <c:formatCode>0.00</c:formatCode>
                <c:ptCount val="31"/>
                <c:pt idx="0">
                  <c:v>1</c:v>
                </c:pt>
                <c:pt idx="1">
                  <c:v>0.90909090909090906</c:v>
                </c:pt>
                <c:pt idx="2">
                  <c:v>0.83333333333333337</c:v>
                </c:pt>
                <c:pt idx="3">
                  <c:v>0.76923076923076916</c:v>
                </c:pt>
                <c:pt idx="4">
                  <c:v>0.7142857142857143</c:v>
                </c:pt>
                <c:pt idx="5">
                  <c:v>0.66666666666666663</c:v>
                </c:pt>
                <c:pt idx="6">
                  <c:v>0.625</c:v>
                </c:pt>
                <c:pt idx="7">
                  <c:v>0.58823529411764708</c:v>
                </c:pt>
                <c:pt idx="8">
                  <c:v>0.55555555555555558</c:v>
                </c:pt>
                <c:pt idx="9">
                  <c:v>0.52631578947368418</c:v>
                </c:pt>
                <c:pt idx="10">
                  <c:v>0.5</c:v>
                </c:pt>
                <c:pt idx="11">
                  <c:v>0.47619047619047616</c:v>
                </c:pt>
                <c:pt idx="12">
                  <c:v>0.45454545454545453</c:v>
                </c:pt>
                <c:pt idx="13">
                  <c:v>0.43478260869565222</c:v>
                </c:pt>
                <c:pt idx="14">
                  <c:v>0.41666666666666669</c:v>
                </c:pt>
                <c:pt idx="15">
                  <c:v>0.4</c:v>
                </c:pt>
                <c:pt idx="16">
                  <c:v>0.38461538461538458</c:v>
                </c:pt>
                <c:pt idx="17">
                  <c:v>0.37037037037037035</c:v>
                </c:pt>
                <c:pt idx="18">
                  <c:v>0.35714285714285715</c:v>
                </c:pt>
                <c:pt idx="19">
                  <c:v>0.34482758620689657</c:v>
                </c:pt>
                <c:pt idx="20">
                  <c:v>0.33333333333333331</c:v>
                </c:pt>
                <c:pt idx="21">
                  <c:v>0.32258064516129031</c:v>
                </c:pt>
                <c:pt idx="22">
                  <c:v>0.3125</c:v>
                </c:pt>
                <c:pt idx="23">
                  <c:v>0.30303030303030304</c:v>
                </c:pt>
                <c:pt idx="24">
                  <c:v>0.29411764705882354</c:v>
                </c:pt>
                <c:pt idx="25">
                  <c:v>0.2857142857142857</c:v>
                </c:pt>
                <c:pt idx="26">
                  <c:v>0.27777777777777779</c:v>
                </c:pt>
                <c:pt idx="27">
                  <c:v>0.27027027027027023</c:v>
                </c:pt>
                <c:pt idx="28">
                  <c:v>0.26315789473684209</c:v>
                </c:pt>
                <c:pt idx="29">
                  <c:v>0.25641025641025644</c:v>
                </c:pt>
                <c:pt idx="30">
                  <c:v>0.25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BEA5-4D76-8E76-566F29E9C1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0056864"/>
        <c:axId val="480058504"/>
      </c:scatterChart>
      <c:valAx>
        <c:axId val="480056864"/>
        <c:scaling>
          <c:orientation val="minMax"/>
          <c:max val="3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[ion]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0058504"/>
        <c:crosses val="autoZero"/>
        <c:crossBetween val="midCat"/>
      </c:valAx>
      <c:valAx>
        <c:axId val="48005850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scale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0056864"/>
        <c:crosses val="autoZero"/>
        <c:crossBetween val="midCat"/>
        <c:majorUnit val="0.1"/>
        <c:minorUnit val="0.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scale</a:t>
            </a:r>
            <a:r>
              <a:rPr lang="en-US" baseline="0" dirty="0"/>
              <a:t> vs. TF for N=</a:t>
            </a:r>
            <a:r>
              <a:rPr lang="en-US" dirty="0"/>
              <a:t>1</a:t>
            </a:r>
            <a:r>
              <a:rPr lang="en-US" sz="1400" b="0" i="0" u="none" strike="noStrike" baseline="0" dirty="0">
                <a:effectLst/>
              </a:rPr>
              <a:t>, </a:t>
            </a:r>
            <a:r>
              <a:rPr lang="en-US" sz="1400" b="0" i="1" u="none" strike="noStrike" baseline="0" dirty="0" err="1">
                <a:effectLst/>
              </a:rPr>
              <a:t>k</a:t>
            </a:r>
            <a:r>
              <a:rPr lang="en-US" sz="1400" b="0" i="0" u="none" strike="noStrike" baseline="-25000" dirty="0" err="1">
                <a:effectLst/>
              </a:rPr>
              <a:t>M</a:t>
            </a:r>
            <a:r>
              <a:rPr lang="en-US" sz="1400" b="0" i="0" u="none" strike="noStrike" baseline="0" dirty="0">
                <a:effectLst/>
              </a:rPr>
              <a:t>=10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N=1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Sheet1!$A$2:$A$32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Sheet1!$B$2:$B$32</c:f>
              <c:numCache>
                <c:formatCode>0.00</c:formatCode>
                <c:ptCount val="31"/>
                <c:pt idx="0">
                  <c:v>0</c:v>
                </c:pt>
                <c:pt idx="1">
                  <c:v>9.0909090909090939E-2</c:v>
                </c:pt>
                <c:pt idx="2">
                  <c:v>0.16666666666666663</c:v>
                </c:pt>
                <c:pt idx="3">
                  <c:v>0.23076923076923084</c:v>
                </c:pt>
                <c:pt idx="4">
                  <c:v>0.2857142857142857</c:v>
                </c:pt>
                <c:pt idx="5">
                  <c:v>0.33333333333333337</c:v>
                </c:pt>
                <c:pt idx="6">
                  <c:v>0.375</c:v>
                </c:pt>
                <c:pt idx="7">
                  <c:v>0.41176470588235292</c:v>
                </c:pt>
                <c:pt idx="8">
                  <c:v>0.44444444444444442</c:v>
                </c:pt>
                <c:pt idx="9">
                  <c:v>0.47368421052631582</c:v>
                </c:pt>
                <c:pt idx="10">
                  <c:v>0.5</c:v>
                </c:pt>
                <c:pt idx="11">
                  <c:v>0.52380952380952384</c:v>
                </c:pt>
                <c:pt idx="12">
                  <c:v>0.54545454545454541</c:v>
                </c:pt>
                <c:pt idx="13">
                  <c:v>0.56521739130434778</c:v>
                </c:pt>
                <c:pt idx="14">
                  <c:v>0.58333333333333326</c:v>
                </c:pt>
                <c:pt idx="15">
                  <c:v>0.6</c:v>
                </c:pt>
                <c:pt idx="16">
                  <c:v>0.61538461538461542</c:v>
                </c:pt>
                <c:pt idx="17">
                  <c:v>0.62962962962962965</c:v>
                </c:pt>
                <c:pt idx="18">
                  <c:v>0.64285714285714279</c:v>
                </c:pt>
                <c:pt idx="19">
                  <c:v>0.65517241379310343</c:v>
                </c:pt>
                <c:pt idx="20">
                  <c:v>0.66666666666666674</c:v>
                </c:pt>
                <c:pt idx="21">
                  <c:v>0.67741935483870974</c:v>
                </c:pt>
                <c:pt idx="22">
                  <c:v>0.6875</c:v>
                </c:pt>
                <c:pt idx="23">
                  <c:v>0.69696969696969702</c:v>
                </c:pt>
                <c:pt idx="24">
                  <c:v>0.70588235294117641</c:v>
                </c:pt>
                <c:pt idx="25">
                  <c:v>0.7142857142857143</c:v>
                </c:pt>
                <c:pt idx="26">
                  <c:v>0.72222222222222221</c:v>
                </c:pt>
                <c:pt idx="27">
                  <c:v>0.72972972972972983</c:v>
                </c:pt>
                <c:pt idx="28">
                  <c:v>0.73684210526315796</c:v>
                </c:pt>
                <c:pt idx="29">
                  <c:v>0.74358974358974361</c:v>
                </c:pt>
                <c:pt idx="30">
                  <c:v>0.75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6F6D-4346-B3FC-BDEC56FDF7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0056864"/>
        <c:axId val="480058504"/>
      </c:scatterChart>
      <c:valAx>
        <c:axId val="480056864"/>
        <c:scaling>
          <c:orientation val="minMax"/>
          <c:max val="3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[ion]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0058504"/>
        <c:crosses val="autoZero"/>
        <c:crossBetween val="midCat"/>
      </c:valAx>
      <c:valAx>
        <c:axId val="48005850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scale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0056864"/>
        <c:crosses val="autoZero"/>
        <c:crossBetween val="midCat"/>
        <c:majorUnit val="0.1"/>
        <c:minorUnit val="0.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scale vs. [ion] for various N, </a:t>
            </a:r>
            <a:r>
              <a:rPr lang="en-US" i="1" dirty="0" err="1"/>
              <a:t>k</a:t>
            </a:r>
            <a:r>
              <a:rPr lang="en-US" i="0" baseline="-25000" dirty="0" err="1"/>
              <a:t>M</a:t>
            </a:r>
            <a:r>
              <a:rPr lang="en-US" i="0" baseline="0" dirty="0"/>
              <a:t>=10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N=1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Sheet1!$A$2:$A$32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Sheet1!$B$2:$B$32</c:f>
              <c:numCache>
                <c:formatCode>0.00</c:formatCode>
                <c:ptCount val="31"/>
                <c:pt idx="0">
                  <c:v>1</c:v>
                </c:pt>
                <c:pt idx="1">
                  <c:v>0.90909090909090906</c:v>
                </c:pt>
                <c:pt idx="2">
                  <c:v>0.83333333333333337</c:v>
                </c:pt>
                <c:pt idx="3">
                  <c:v>0.76923076923076916</c:v>
                </c:pt>
                <c:pt idx="4">
                  <c:v>0.7142857142857143</c:v>
                </c:pt>
                <c:pt idx="5">
                  <c:v>0.66666666666666663</c:v>
                </c:pt>
                <c:pt idx="6">
                  <c:v>0.625</c:v>
                </c:pt>
                <c:pt idx="7">
                  <c:v>0.58823529411764708</c:v>
                </c:pt>
                <c:pt idx="8">
                  <c:v>0.55555555555555558</c:v>
                </c:pt>
                <c:pt idx="9">
                  <c:v>0.52631578947368418</c:v>
                </c:pt>
                <c:pt idx="10">
                  <c:v>0.5</c:v>
                </c:pt>
                <c:pt idx="11">
                  <c:v>0.47619047619047616</c:v>
                </c:pt>
                <c:pt idx="12">
                  <c:v>0.45454545454545453</c:v>
                </c:pt>
                <c:pt idx="13">
                  <c:v>0.43478260869565222</c:v>
                </c:pt>
                <c:pt idx="14">
                  <c:v>0.41666666666666669</c:v>
                </c:pt>
                <c:pt idx="15">
                  <c:v>0.4</c:v>
                </c:pt>
                <c:pt idx="16">
                  <c:v>0.38461538461538458</c:v>
                </c:pt>
                <c:pt idx="17">
                  <c:v>0.37037037037037035</c:v>
                </c:pt>
                <c:pt idx="18">
                  <c:v>0.35714285714285715</c:v>
                </c:pt>
                <c:pt idx="19">
                  <c:v>0.34482758620689657</c:v>
                </c:pt>
                <c:pt idx="20">
                  <c:v>0.33333333333333331</c:v>
                </c:pt>
                <c:pt idx="21">
                  <c:v>0.32258064516129031</c:v>
                </c:pt>
                <c:pt idx="22">
                  <c:v>0.3125</c:v>
                </c:pt>
                <c:pt idx="23">
                  <c:v>0.30303030303030304</c:v>
                </c:pt>
                <c:pt idx="24">
                  <c:v>0.29411764705882354</c:v>
                </c:pt>
                <c:pt idx="25">
                  <c:v>0.2857142857142857</c:v>
                </c:pt>
                <c:pt idx="26">
                  <c:v>0.27777777777777779</c:v>
                </c:pt>
                <c:pt idx="27">
                  <c:v>0.27027027027027023</c:v>
                </c:pt>
                <c:pt idx="28">
                  <c:v>0.26315789473684209</c:v>
                </c:pt>
                <c:pt idx="29">
                  <c:v>0.25641025641025644</c:v>
                </c:pt>
                <c:pt idx="30">
                  <c:v>0.25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5A5E-43A0-AC36-0AC71471F32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N=3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Sheet1!$A$2:$A$32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Sheet1!$C$2:$C$32</c:f>
              <c:numCache>
                <c:formatCode>0.000</c:formatCode>
                <c:ptCount val="31"/>
                <c:pt idx="0">
                  <c:v>1</c:v>
                </c:pt>
                <c:pt idx="1">
                  <c:v>0.99900099900099915</c:v>
                </c:pt>
                <c:pt idx="2">
                  <c:v>0.99206349206349209</c:v>
                </c:pt>
                <c:pt idx="3">
                  <c:v>0.97370983446932824</c:v>
                </c:pt>
                <c:pt idx="4">
                  <c:v>0.93984962406015038</c:v>
                </c:pt>
                <c:pt idx="5">
                  <c:v>0.88888888888888884</c:v>
                </c:pt>
                <c:pt idx="6">
                  <c:v>0.82236842105263164</c:v>
                </c:pt>
                <c:pt idx="7">
                  <c:v>0.74460163812360391</c:v>
                </c:pt>
                <c:pt idx="8">
                  <c:v>0.66137566137566139</c:v>
                </c:pt>
                <c:pt idx="9">
                  <c:v>0.578368999421631</c:v>
                </c:pt>
                <c:pt idx="10">
                  <c:v>0.5</c:v>
                </c:pt>
                <c:pt idx="11">
                  <c:v>0.42900042900042895</c:v>
                </c:pt>
                <c:pt idx="12">
                  <c:v>0.36656891495601174</c:v>
                </c:pt>
                <c:pt idx="13">
                  <c:v>0.31279324366593675</c:v>
                </c:pt>
                <c:pt idx="14">
                  <c:v>0.26709401709401714</c:v>
                </c:pt>
                <c:pt idx="15">
                  <c:v>0.22857142857142856</c:v>
                </c:pt>
                <c:pt idx="16">
                  <c:v>0.1962323390894819</c:v>
                </c:pt>
                <c:pt idx="17">
                  <c:v>0.16911889058007781</c:v>
                </c:pt>
                <c:pt idx="18">
                  <c:v>0.14637002341920374</c:v>
                </c:pt>
                <c:pt idx="19">
                  <c:v>0.12724265173686222</c:v>
                </c:pt>
                <c:pt idx="20">
                  <c:v>0.1111111111111111</c:v>
                </c:pt>
                <c:pt idx="21">
                  <c:v>9.7456388266250846E-2</c:v>
                </c:pt>
                <c:pt idx="22">
                  <c:v>8.5851648351648324E-2</c:v>
                </c:pt>
                <c:pt idx="23">
                  <c:v>7.5947444368497027E-2</c:v>
                </c:pt>
                <c:pt idx="24">
                  <c:v>6.7458175930922834E-2</c:v>
                </c:pt>
                <c:pt idx="25">
                  <c:v>6.0150375939849621E-2</c:v>
                </c:pt>
                <c:pt idx="26">
                  <c:v>5.3832902670111961E-2</c:v>
                </c:pt>
                <c:pt idx="27">
                  <c:v>4.8348885558187879E-2</c:v>
                </c:pt>
                <c:pt idx="28">
                  <c:v>4.3569187870338109E-2</c:v>
                </c:pt>
                <c:pt idx="29">
                  <c:v>3.938713616132971E-2</c:v>
                </c:pt>
                <c:pt idx="30">
                  <c:v>3.5714285714285712E-2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5A5E-43A0-AC36-0AC71471F32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N=8</c:v>
                </c:pt>
              </c:strCache>
            </c:strRef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Sheet1!$A$2:$A$32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Sheet1!$D$2:$D$32</c:f>
              <c:numCache>
                <c:formatCode>0.000</c:formatCode>
                <c:ptCount val="31"/>
                <c:pt idx="0">
                  <c:v>1</c:v>
                </c:pt>
                <c:pt idx="1">
                  <c:v>0.99999999000000017</c:v>
                </c:pt>
                <c:pt idx="2">
                  <c:v>0.99999744000655355</c:v>
                </c:pt>
                <c:pt idx="3">
                  <c:v>0.99993439430438968</c:v>
                </c:pt>
                <c:pt idx="4">
                  <c:v>0.99934506921543886</c:v>
                </c:pt>
                <c:pt idx="5">
                  <c:v>0.99610894941634243</c:v>
                </c:pt>
                <c:pt idx="6">
                  <c:v>0.98348129088135039</c:v>
                </c:pt>
                <c:pt idx="7">
                  <c:v>0.94549414412456567</c:v>
                </c:pt>
                <c:pt idx="8">
                  <c:v>0.85633142684271546</c:v>
                </c:pt>
                <c:pt idx="9">
                  <c:v>0.69907229820388528</c:v>
                </c:pt>
                <c:pt idx="10">
                  <c:v>0.5</c:v>
                </c:pt>
                <c:pt idx="11">
                  <c:v>0.31810776168273724</c:v>
                </c:pt>
                <c:pt idx="12">
                  <c:v>0.18868576170600429</c:v>
                </c:pt>
                <c:pt idx="13">
                  <c:v>0.1092024082044529</c:v>
                </c:pt>
                <c:pt idx="14">
                  <c:v>6.3460270662014331E-2</c:v>
                </c:pt>
                <c:pt idx="15">
                  <c:v>3.7553175883819859E-2</c:v>
                </c:pt>
                <c:pt idx="16">
                  <c:v>2.2753297866633299E-2</c:v>
                </c:pt>
                <c:pt idx="17">
                  <c:v>1.4132762581791847E-2</c:v>
                </c:pt>
                <c:pt idx="18">
                  <c:v>8.9928376379164576E-3</c:v>
                </c:pt>
                <c:pt idx="19">
                  <c:v>5.8535798275806536E-3</c:v>
                </c:pt>
                <c:pt idx="20">
                  <c:v>3.8910505836575876E-3</c:v>
                </c:pt>
                <c:pt idx="21">
                  <c:v>2.6369319635966147E-3</c:v>
                </c:pt>
                <c:pt idx="22">
                  <c:v>1.8189797372572293E-3</c:v>
                </c:pt>
                <c:pt idx="23">
                  <c:v>1.2753315066968221E-3</c:v>
                </c:pt>
                <c:pt idx="24">
                  <c:v>9.0764433709945782E-4</c:v>
                </c:pt>
                <c:pt idx="25">
                  <c:v>6.5493078456103004E-4</c:v>
                </c:pt>
                <c:pt idx="26">
                  <c:v>4.7863593069161052E-4</c:v>
                </c:pt>
                <c:pt idx="27">
                  <c:v>3.5394529451870216E-4</c:v>
                </c:pt>
                <c:pt idx="28">
                  <c:v>2.6461887060752752E-4</c:v>
                </c:pt>
                <c:pt idx="29">
                  <c:v>1.9986153075068533E-4</c:v>
                </c:pt>
                <c:pt idx="30">
                  <c:v>1.5239256324291374E-4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5A5E-43A0-AC36-0AC71471F3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7386736"/>
        <c:axId val="477387064"/>
      </c:scatterChart>
      <c:valAx>
        <c:axId val="477386736"/>
        <c:scaling>
          <c:orientation val="minMax"/>
          <c:max val="3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[ion]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7387064"/>
        <c:crosses val="autoZero"/>
        <c:crossBetween val="midCat"/>
      </c:valAx>
      <c:valAx>
        <c:axId val="47738706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scale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738673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6809722222222222"/>
          <c:y val="0.27356481481481482"/>
          <c:w val="0.12458333333333334"/>
          <c:h val="0.2343766404199475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68747" cy="353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70" tIns="47088" rIns="94170" bIns="47088" numCol="1" anchor="t" anchorCtr="0" compatLnSpc="1">
            <a:prstTxWarp prst="textNoShape">
              <a:avLst/>
            </a:prstTxWarp>
          </a:bodyPr>
          <a:lstStyle>
            <a:lvl1pPr defTabSz="942478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319730" y="0"/>
            <a:ext cx="4068746" cy="353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70" tIns="47088" rIns="94170" bIns="47088" numCol="1" anchor="t" anchorCtr="0" compatLnSpc="1">
            <a:prstTxWarp prst="textNoShape">
              <a:avLst/>
            </a:prstTxWarp>
          </a:bodyPr>
          <a:lstStyle>
            <a:lvl1pPr algn="r" defTabSz="942478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8996"/>
            <a:ext cx="4068747" cy="353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70" tIns="47088" rIns="94170" bIns="47088" numCol="1" anchor="b" anchorCtr="0" compatLnSpc="1">
            <a:prstTxWarp prst="textNoShape">
              <a:avLst/>
            </a:prstTxWarp>
          </a:bodyPr>
          <a:lstStyle>
            <a:lvl1pPr defTabSz="942478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319730" y="6748996"/>
            <a:ext cx="4068746" cy="353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70" tIns="47088" rIns="94170" bIns="47088" numCol="1" anchor="b" anchorCtr="0" compatLnSpc="1">
            <a:prstTxWarp prst="textNoShape">
              <a:avLst/>
            </a:prstTxWarp>
          </a:bodyPr>
          <a:lstStyle>
            <a:lvl1pPr algn="r" defTabSz="942425" eaLnBrk="1" hangingPunct="1">
              <a:defRPr sz="1400"/>
            </a:lvl1pPr>
          </a:lstStyle>
          <a:p>
            <a:pPr>
              <a:defRPr/>
            </a:pPr>
            <a:fld id="{549A7FA7-E1B8-4CDD-8F7C-1E113DA1F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439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68747" cy="353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14" tIns="46608" rIns="93214" bIns="46608" numCol="1" anchor="t" anchorCtr="0" compatLnSpc="1">
            <a:prstTxWarp prst="textNoShape">
              <a:avLst/>
            </a:prstTxWarp>
          </a:bodyPr>
          <a:lstStyle>
            <a:lvl1pPr defTabSz="932776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317692" y="0"/>
            <a:ext cx="4068747" cy="353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14" tIns="46608" rIns="93214" bIns="46608" numCol="1" anchor="t" anchorCtr="0" compatLnSpc="1">
            <a:prstTxWarp prst="textNoShape">
              <a:avLst/>
            </a:prstTxWarp>
          </a:bodyPr>
          <a:lstStyle>
            <a:lvl1pPr algn="r" defTabSz="932776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7825" y="533400"/>
            <a:ext cx="3554413" cy="26654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9257" y="3373911"/>
            <a:ext cx="7509965" cy="3195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14" tIns="46608" rIns="93214" bIns="466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5472"/>
            <a:ext cx="4068747" cy="355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14" tIns="46608" rIns="93214" bIns="46608" numCol="1" anchor="b" anchorCtr="0" compatLnSpc="1">
            <a:prstTxWarp prst="textNoShape">
              <a:avLst/>
            </a:prstTxWarp>
          </a:bodyPr>
          <a:lstStyle>
            <a:lvl1pPr defTabSz="932776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317692" y="6745472"/>
            <a:ext cx="4068747" cy="355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14" tIns="46608" rIns="93214" bIns="46608" numCol="1" anchor="b" anchorCtr="0" compatLnSpc="1">
            <a:prstTxWarp prst="textNoShape">
              <a:avLst/>
            </a:prstTxWarp>
          </a:bodyPr>
          <a:lstStyle>
            <a:lvl1pPr algn="r" defTabSz="931592" eaLnBrk="1" hangingPunct="1">
              <a:defRPr sz="1400"/>
            </a:lvl1pPr>
          </a:lstStyle>
          <a:p>
            <a:pPr>
              <a:defRPr/>
            </a:pPr>
            <a:fld id="{5B598F11-C2C5-40D4-B32B-C1AF9DA15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7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sets the context for the rest of the unit.</a:t>
            </a:r>
          </a:p>
          <a:p>
            <a:r>
              <a:rPr lang="en-US" dirty="0"/>
              <a:t>The rest of the unit discusses how to build a </a:t>
            </a:r>
            <a:r>
              <a:rPr lang="en-US" dirty="0" err="1"/>
              <a:t>Vmem</a:t>
            </a:r>
            <a:r>
              <a:rPr lang="en-US" dirty="0"/>
              <a:t> pattern. This slide shows *why* we build it; i.e., what the pattern might mean &amp; how the growing body might use the pattern.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0775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problem is that we still have ion channels only in the two endmost cells. So if we cut off those cells, then the remaining middle-body segment has no ICs and no positive-feedback mechanism. Then </a:t>
            </a:r>
            <a:r>
              <a:rPr lang="en-US" i="1" dirty="0" err="1"/>
              <a:t>V</a:t>
            </a:r>
            <a:r>
              <a:rPr lang="en-US" i="0" baseline="-25000" dirty="0" err="1"/>
              <a:t>mem</a:t>
            </a:r>
            <a:r>
              <a:rPr lang="en-US" i="0" baseline="0" dirty="0"/>
              <a:t> just collapses.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2243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said from the beginning that having the two end cells somehow knowing the value of </a:t>
            </a:r>
            <a:r>
              <a:rPr lang="en-US" i="1" dirty="0" err="1"/>
              <a:t>V</a:t>
            </a:r>
            <a:r>
              <a:rPr lang="en-US" i="0" baseline="-25000" dirty="0" err="1"/>
              <a:t>mem</a:t>
            </a:r>
            <a:r>
              <a:rPr lang="en-US" i="0" baseline="0" dirty="0"/>
              <a:t> in the middle was a bit magical, and it’s still a problem.</a:t>
            </a:r>
          </a:p>
          <a:p>
            <a:r>
              <a:rPr lang="en-US" dirty="0"/>
              <a:t>And as we saw a few slides ago, if the end cells are the only ones with ICs, then a middle segment just cannot regrow.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7625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“M” is because it’s a mystery ion – we haven’t actually found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67264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74157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key here is that there’s a fixed amount of </a:t>
            </a:r>
            <a:r>
              <a:rPr lang="en-US" i="1" dirty="0"/>
              <a:t>M</a:t>
            </a:r>
            <a:r>
              <a:rPr lang="en-US" i="0" dirty="0"/>
              <a:t> in the tube. So having more </a:t>
            </a:r>
            <a:r>
              <a:rPr lang="en-US" i="1" dirty="0"/>
              <a:t>M</a:t>
            </a:r>
            <a:r>
              <a:rPr lang="en-US" i="0" dirty="0"/>
              <a:t> in one place means less everywhere else.</a:t>
            </a:r>
            <a:endParaRPr lang="en-US" dirty="0"/>
          </a:p>
          <a:p>
            <a:r>
              <a:rPr lang="en-US" dirty="0"/>
              <a:t>In other words, knowing our own local [</a:t>
            </a:r>
            <a:r>
              <a:rPr lang="en-US" i="1" dirty="0"/>
              <a:t>M</a:t>
            </a:r>
            <a:r>
              <a:rPr lang="en-US" i="0" dirty="0"/>
              <a:t>] really does tell us whether we’re above or below average!</a:t>
            </a:r>
          </a:p>
          <a:p>
            <a:r>
              <a:rPr lang="en-US" i="0" dirty="0"/>
              <a:t>If anyone asks, this is simple math. If every cell generates </a:t>
            </a:r>
            <a:r>
              <a:rPr lang="en-US" i="1" dirty="0"/>
              <a:t>M</a:t>
            </a:r>
            <a:r>
              <a:rPr lang="en-US" i="0" dirty="0"/>
              <a:t> at, say, 1 mole/(m</a:t>
            </a:r>
            <a:r>
              <a:rPr lang="en-US" i="0" baseline="30000" dirty="0"/>
              <a:t>3</a:t>
            </a:r>
            <a:r>
              <a:rPr lang="en-US" i="0" baseline="0" dirty="0"/>
              <a:t>s) and if </a:t>
            </a:r>
            <a:r>
              <a:rPr lang="en-US" i="1" baseline="0" dirty="0"/>
              <a:t>M</a:t>
            </a:r>
            <a:r>
              <a:rPr lang="en-US" i="0" baseline="0" dirty="0"/>
              <a:t> decays at a rate of .1/s (or equivalently .1 mole/sec per mole), then steady state will have an average concentration of gen/decay = 10 moles/m</a:t>
            </a:r>
            <a:r>
              <a:rPr lang="en-US" i="0" baseline="30000" dirty="0"/>
              <a:t>3</a:t>
            </a:r>
            <a:r>
              <a:rPr lang="en-US" i="0" baseline="0" dirty="0"/>
              <a:t>. So anyone above(below) that is on the right(left) side of the worm.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50597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two red dots in the upper-right graph represent the [</a:t>
            </a:r>
            <a:r>
              <a:rPr lang="en-US" i="1" dirty="0"/>
              <a:t>M</a:t>
            </a:r>
            <a:r>
              <a:rPr lang="en-US" i="0" dirty="0"/>
              <a:t>] at the left and right ends of the worm respectively. They start out very close, and explode away to the maximum rails via positive feedback.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07021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Adding ICs everywhere makes our system no longer just do simple interpolation as a voltage divider. It’s now a complex system with no simple mathematical explanation. But simulation shows that it usually still works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2858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talk doesn’t say which colors are which; I’m guessing that orange is depolarized, dark blue is hyperpolarized and green is intermediate.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6952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doesn’t it happen more frequently? Our positive-feedback system will tend to amplify an existing gradient rather than create a 2H profile. But it certainly can.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87914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answer to “why not” is mostly on the next slides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0653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No, planaria don’t really have mermaid tails or smiley heads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13717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“Do their own thing” has cancer overtones (i.e., whether a cell can ignore signals from other cells and replicate uncontrollably.</a:t>
            </a:r>
          </a:p>
          <a:p>
            <a:r>
              <a:rPr lang="en-US" dirty="0"/>
              <a:t>But working as a team is a basic requirement for building a body.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34282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And just in case people don’t believe the </a:t>
            </a:r>
            <a:r>
              <a:rPr lang="en-US" dirty="0" err="1"/>
              <a:t>Vmem</a:t>
            </a:r>
            <a:r>
              <a:rPr lang="en-US" dirty="0"/>
              <a:t> theory, the idea that one layer builds a morphogen pattern and another layer uses it is quite well accepted in </a:t>
            </a:r>
            <a:r>
              <a:rPr lang="en-US"/>
              <a:t>developmental biology.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87273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49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63453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50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783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The final answer, of course, is that we get nice intermediate voltages (as the picture shows). The picture is somewhat wrong, though; usually they’re more logarithmic interpolation rather than linear.</a:t>
            </a:r>
          </a:p>
          <a:p>
            <a:r>
              <a:rPr lang="en-US" dirty="0">
                <a:sym typeface="Wingdings" panose="05000000000000000000" pitchFamily="2" charset="2"/>
              </a:rPr>
              <a:t>Resistors are not a great model here, since they only model drift and not diffusion. But we use them anyway for simplicity .</a:t>
            </a:r>
          </a:p>
          <a:p>
            <a:r>
              <a:rPr lang="en-US" dirty="0">
                <a:sym typeface="Wingdings" panose="05000000000000000000" pitchFamily="2" charset="2"/>
              </a:rPr>
              <a:t>If drift and diffusion balance in each GJ, then there’s no net current in that GJ – but there can (and indeed must be) a voltage drop for that to happen. The diffusion is insensitive to </a:t>
            </a:r>
            <a:r>
              <a:rPr lang="en-US" dirty="0" err="1">
                <a:sym typeface="Wingdings" panose="05000000000000000000" pitchFamily="2" charset="2"/>
              </a:rPr>
              <a:t>deltaV</a:t>
            </a:r>
            <a:r>
              <a:rPr lang="en-US" dirty="0">
                <a:sym typeface="Wingdings" panose="05000000000000000000" pitchFamily="2" charset="2"/>
              </a:rPr>
              <a:t>, but if there’s any drift then it can only be because of a </a:t>
            </a:r>
            <a:r>
              <a:rPr lang="en-US" dirty="0" err="1">
                <a:sym typeface="Wingdings" panose="05000000000000000000" pitchFamily="2" charset="2"/>
              </a:rPr>
              <a:t>deltaV</a:t>
            </a:r>
            <a:r>
              <a:rPr lang="en-US" dirty="0">
                <a:sym typeface="Wingdings" panose="05000000000000000000" pitchFamily="2" charset="2"/>
              </a:rPr>
              <a:t>. So drift and diffusion balancing means that there’s drift, which implies </a:t>
            </a:r>
            <a:r>
              <a:rPr lang="en-US" dirty="0" err="1">
                <a:sym typeface="Wingdings" panose="05000000000000000000" pitchFamily="2" charset="2"/>
              </a:rPr>
              <a:t>deltaV</a:t>
            </a:r>
            <a:r>
              <a:rPr lang="en-US" dirty="0">
                <a:sym typeface="Wingdings" panose="05000000000000000000" pitchFamily="2" charset="2"/>
              </a:rPr>
              <a:t>. Ohm’s Law applies only to the drift current, not the diffusion current.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1583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8337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Why is </a:t>
            </a:r>
            <a:r>
              <a:rPr lang="en-US" dirty="0" err="1"/>
              <a:t>Vthev</a:t>
            </a:r>
            <a:r>
              <a:rPr lang="en-US" dirty="0"/>
              <a:t>=-71mV? Because when </a:t>
            </a:r>
            <a:r>
              <a:rPr lang="en-US" dirty="0" err="1"/>
              <a:t>Vmem</a:t>
            </a:r>
            <a:r>
              <a:rPr lang="en-US" dirty="0"/>
              <a:t> = -71mV, we already said there’s no *net* current across the membrane. This is true in both QSS and SS.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What do we give up with this simple model? Since our Thevenin equivalent no longer distinguishes between ions, it can no longer say if each individual ion is balanced – and thus cannot say if we are in SS vs. QSS. But it’s simple!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15788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4539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showed how a </a:t>
            </a:r>
            <a:r>
              <a:rPr lang="en-US" dirty="0" err="1"/>
              <a:t>Vmem</a:t>
            </a:r>
            <a:r>
              <a:rPr lang="en-US" dirty="0"/>
              <a:t> at both ends can make intermediate voltages in the middle. But now we’re asking how the end cells know what </a:t>
            </a:r>
            <a:r>
              <a:rPr lang="en-US" dirty="0" err="1"/>
              <a:t>Vmem</a:t>
            </a:r>
            <a:r>
              <a:rPr lang="en-US" dirty="0"/>
              <a:t> to set themselves to.</a:t>
            </a:r>
          </a:p>
          <a:p>
            <a:r>
              <a:rPr lang="en-US" dirty="0"/>
              <a:t>And how do they know to </a:t>
            </a:r>
            <a:r>
              <a:rPr lang="en-US" i="1" dirty="0"/>
              <a:t>only</a:t>
            </a:r>
            <a:r>
              <a:rPr lang="en-US" i="0" dirty="0"/>
              <a:t> set themselves to +25mV or -65mV, not random other values (which would result in lots of body parts at odd locations).</a:t>
            </a:r>
          </a:p>
          <a:p>
            <a:r>
              <a:rPr lang="en-US" i="0" dirty="0"/>
              <a:t>The graphic on the bottom says that a first reasonable guess might be that a cutting would have its end cells set to whatever they *used* to be, not to the standard head &amp; tail voltages.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54037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 Note that we’re only adding feedback at the two end cells – the middle cells are still IC-free and do nothing other than interpolate via drift/diffusion.</a:t>
            </a:r>
          </a:p>
          <a:p>
            <a:r>
              <a:rPr lang="en-US" dirty="0"/>
              <a:t>2. There’s some magic here – how do faraway cells know what the middle-of-worm </a:t>
            </a:r>
            <a:r>
              <a:rPr lang="en-US" dirty="0" err="1"/>
              <a:t>Vmem</a:t>
            </a:r>
            <a:r>
              <a:rPr lang="en-US" dirty="0"/>
              <a:t> is? We’ll sweep that under the rug for now </a:t>
            </a:r>
            <a:r>
              <a:rPr lang="en-US" dirty="0">
                <a:sym typeface="Wingdings" panose="05000000000000000000" pitchFamily="2" charset="2"/>
              </a:rPr>
              <a:t>.</a:t>
            </a:r>
            <a:endParaRPr lang="en-US" dirty="0"/>
          </a:p>
          <a:p>
            <a:r>
              <a:rPr lang="en-US" dirty="0"/>
              <a:t>3. A cool thing: with each cell’s software *independent* of each other, there are only two final outcomes! Can they suggest why, intuitively, that happens? Latches in EE have the only-two-choices property, though they don’t have our extra bonus of working across many cells.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47312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Yes – our positive-feedback idea </a:t>
            </a:r>
            <a:r>
              <a:rPr lang="en-US" i="1" dirty="0"/>
              <a:t>does</a:t>
            </a:r>
            <a:r>
              <a:rPr lang="en-US" i="0" dirty="0"/>
              <a:t> explain the head-tail reversal via two batteries </a:t>
            </a:r>
            <a:r>
              <a:rPr lang="en-US" i="0" dirty="0">
                <a:sym typeface="Wingdings" panose="05000000000000000000" pitchFamily="2" charset="2"/>
              </a:rPr>
              <a:t></a:t>
            </a:r>
          </a:p>
          <a:p>
            <a:r>
              <a:rPr lang="en-US" i="0" dirty="0">
                <a:sym typeface="Wingdings" panose="05000000000000000000" pitchFamily="2" charset="2"/>
              </a:rPr>
              <a:t>Say the batteries change the end </a:t>
            </a:r>
            <a:r>
              <a:rPr lang="en-US" i="1" dirty="0" err="1">
                <a:sym typeface="Wingdings" panose="05000000000000000000" pitchFamily="2" charset="2"/>
              </a:rPr>
              <a:t>V</a:t>
            </a:r>
            <a:r>
              <a:rPr lang="en-US" i="0" baseline="-25000" dirty="0" err="1">
                <a:sym typeface="Wingdings" panose="05000000000000000000" pitchFamily="2" charset="2"/>
              </a:rPr>
              <a:t>mem</a:t>
            </a:r>
            <a:r>
              <a:rPr lang="en-US" i="0" baseline="0" dirty="0" err="1">
                <a:sym typeface="Wingdings" panose="05000000000000000000" pitchFamily="2" charset="2"/>
              </a:rPr>
              <a:t>values</a:t>
            </a:r>
            <a:r>
              <a:rPr lang="en-US" i="0" baseline="0" dirty="0">
                <a:sym typeface="Wingdings" panose="05000000000000000000" pitchFamily="2" charset="2"/>
              </a:rPr>
              <a:t> from the usual -60/20mV to, say, 10/-30mV. Then positive feedback will expand this to 20/-60mV, which will presumably lead to a full body reversal.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8641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307777"/>
          </a:xfrm>
          <a:ln/>
        </p:spPr>
        <p:txBody>
          <a:bodyPr>
            <a:spAutoFit/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123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05376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123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41151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123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87693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307777"/>
          </a:xfrm>
          <a:ln/>
        </p:spPr>
        <p:txBody>
          <a:bodyPr>
            <a:spAutoFit/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123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46669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123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9310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123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15055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123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65896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123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52176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123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05385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123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87689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123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42147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EE 123 Joel Grodstein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2ECDC20A-2A00-44F3-B6D9-A07784439C41}" type="slidenum">
              <a:rPr lang="en-US" altLang="en-US" sz="1400" smtClean="0"/>
              <a:pPr algn="r" eaLnBrk="1" hangingPunct="1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oel.grodstein@tufts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vimeo.com/184365295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EE 123</a:t>
            </a:r>
            <a:br>
              <a:rPr lang="en-US" altLang="en-US" dirty="0"/>
            </a:br>
            <a:r>
              <a:rPr lang="en-US" altLang="en-US" dirty="0"/>
              <a:t>Bioelectricity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514599"/>
            <a:ext cx="8382000" cy="3750733"/>
          </a:xfrm>
        </p:spPr>
        <p:txBody>
          <a:bodyPr/>
          <a:lstStyle/>
          <a:p>
            <a:pPr eaLnBrk="1" hangingPunct="1"/>
            <a:r>
              <a:rPr lang="en-US" altLang="en-US" dirty="0"/>
              <a:t>Fall 2022</a:t>
            </a:r>
          </a:p>
          <a:p>
            <a:pPr eaLnBrk="1" hangingPunct="1"/>
            <a:r>
              <a:rPr lang="en-US" altLang="en-US" dirty="0"/>
              <a:t>Tufts University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Instructor: Joel </a:t>
            </a:r>
            <a:r>
              <a:rPr lang="en-US" altLang="en-US" dirty="0" err="1"/>
              <a:t>Grodstein</a:t>
            </a:r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chemeClr val="accent2"/>
                </a:solidFill>
                <a:hlinkClick r:id="rId2"/>
              </a:rPr>
              <a:t>joel.grodstein@tufts.edu</a:t>
            </a: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it-IT" altLang="en-US" dirty="0"/>
              <a:t>Lecture 4c: worms</a:t>
            </a: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1C602-B553-4F5D-B8BF-CCA50C7DA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the ends dip?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EDC89-6F88-43C4-84FC-3DCC782A9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197" y="4972383"/>
            <a:ext cx="7916750" cy="819150"/>
          </a:xfrm>
        </p:spPr>
        <p:txBody>
          <a:bodyPr/>
          <a:lstStyle/>
          <a:p>
            <a:r>
              <a:rPr lang="en-US" dirty="0"/>
              <a:t>Basic circuit theory predicts </a:t>
            </a:r>
            <a:r>
              <a:rPr lang="en-US" i="1" dirty="0" err="1"/>
              <a:t>V</a:t>
            </a:r>
            <a:r>
              <a:rPr lang="en-US" baseline="-25000" dirty="0" err="1"/>
              <a:t>mem</a:t>
            </a:r>
            <a:r>
              <a:rPr lang="en-US" dirty="0"/>
              <a:t> dip at the ends</a:t>
            </a:r>
          </a:p>
          <a:p>
            <a:pPr lvl="1"/>
            <a:r>
              <a:rPr lang="en-US" dirty="0"/>
              <a:t>Same theory will make other predictions later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B4C8EA-A2D2-47A4-B2E3-19E22B385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123 Joel Grodstein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65AD35-E127-48DA-A6DD-C82B9C1068FF}"/>
              </a:ext>
            </a:extLst>
          </p:cNvPr>
          <p:cNvSpPr/>
          <p:nvPr/>
        </p:nvSpPr>
        <p:spPr>
          <a:xfrm>
            <a:off x="2529416" y="2025969"/>
            <a:ext cx="3640665" cy="249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78DDD5F-0B4E-4E9A-BBF0-1DD043ECEEB9}"/>
              </a:ext>
            </a:extLst>
          </p:cNvPr>
          <p:cNvSpPr/>
          <p:nvPr/>
        </p:nvSpPr>
        <p:spPr>
          <a:xfrm>
            <a:off x="208915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A81E9F6-1999-423D-9650-F74CEB476E04}"/>
              </a:ext>
            </a:extLst>
          </p:cNvPr>
          <p:cNvSpPr/>
          <p:nvPr/>
        </p:nvSpPr>
        <p:spPr>
          <a:xfrm>
            <a:off x="302260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2F2F1DF-3009-4EEF-9188-FCE6A358F215}"/>
              </a:ext>
            </a:extLst>
          </p:cNvPr>
          <p:cNvSpPr/>
          <p:nvPr/>
        </p:nvSpPr>
        <p:spPr>
          <a:xfrm>
            <a:off x="395605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79E6DA0-F983-42F0-AA01-F7010388713B}"/>
              </a:ext>
            </a:extLst>
          </p:cNvPr>
          <p:cNvSpPr/>
          <p:nvPr/>
        </p:nvSpPr>
        <p:spPr>
          <a:xfrm>
            <a:off x="488950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30917FF-BD0E-45B4-BA25-CCD3EC32524F}"/>
              </a:ext>
            </a:extLst>
          </p:cNvPr>
          <p:cNvSpPr/>
          <p:nvPr/>
        </p:nvSpPr>
        <p:spPr>
          <a:xfrm>
            <a:off x="582295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059DBB-6CA6-4FE2-8D66-F870E2302567}"/>
              </a:ext>
            </a:extLst>
          </p:cNvPr>
          <p:cNvSpPr txBox="1"/>
          <p:nvPr/>
        </p:nvSpPr>
        <p:spPr>
          <a:xfrm>
            <a:off x="6476898" y="2036516"/>
            <a:ext cx="7069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+25mV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FDB6EF-A195-417C-AE0D-556D89F161D4}"/>
              </a:ext>
            </a:extLst>
          </p:cNvPr>
          <p:cNvSpPr txBox="1"/>
          <p:nvPr/>
        </p:nvSpPr>
        <p:spPr>
          <a:xfrm>
            <a:off x="1305395" y="2029586"/>
            <a:ext cx="6540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-65mV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49321C4-0B8A-418F-B3B7-52871F9360C8}"/>
              </a:ext>
            </a:extLst>
          </p:cNvPr>
          <p:cNvSpPr/>
          <p:nvPr/>
        </p:nvSpPr>
        <p:spPr>
          <a:xfrm>
            <a:off x="2495550" y="2047151"/>
            <a:ext cx="3699934" cy="207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8E96087-7B08-410E-9488-832AC35AF935}"/>
              </a:ext>
            </a:extLst>
          </p:cNvPr>
          <p:cNvSpPr txBox="1"/>
          <p:nvPr/>
        </p:nvSpPr>
        <p:spPr>
          <a:xfrm>
            <a:off x="6476898" y="2046041"/>
            <a:ext cx="7069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+20mV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43697E4-E3B9-4A58-A8FA-93EA0DAA5727}"/>
              </a:ext>
            </a:extLst>
          </p:cNvPr>
          <p:cNvSpPr txBox="1"/>
          <p:nvPr/>
        </p:nvSpPr>
        <p:spPr>
          <a:xfrm>
            <a:off x="1305395" y="2029586"/>
            <a:ext cx="6540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-60mV</a:t>
            </a:r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F5A356-852E-45E9-B4DD-A68E081BBC90}"/>
              </a:ext>
            </a:extLst>
          </p:cNvPr>
          <p:cNvCxnSpPr>
            <a:cxnSpLocks/>
          </p:cNvCxnSpPr>
          <p:nvPr/>
        </p:nvCxnSpPr>
        <p:spPr>
          <a:xfrm>
            <a:off x="800486" y="4673559"/>
            <a:ext cx="7276714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8CDF034-A6C2-4E24-BB23-65F7216475B2}"/>
              </a:ext>
            </a:extLst>
          </p:cNvPr>
          <p:cNvCxnSpPr/>
          <p:nvPr/>
        </p:nvCxnSpPr>
        <p:spPr>
          <a:xfrm>
            <a:off x="2396805" y="4199427"/>
            <a:ext cx="457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06F9BB2-8BC2-46D8-B06A-7FA62E2C45D2}"/>
              </a:ext>
            </a:extLst>
          </p:cNvPr>
          <p:cNvCxnSpPr>
            <a:cxnSpLocks/>
          </p:cNvCxnSpPr>
          <p:nvPr/>
        </p:nvCxnSpPr>
        <p:spPr>
          <a:xfrm>
            <a:off x="2498404" y="4301026"/>
            <a:ext cx="254003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283F981-528E-4773-9A4E-52D5BFE1711C}"/>
              </a:ext>
            </a:extLst>
          </p:cNvPr>
          <p:cNvCxnSpPr>
            <a:cxnSpLocks/>
          </p:cNvCxnSpPr>
          <p:nvPr/>
        </p:nvCxnSpPr>
        <p:spPr>
          <a:xfrm>
            <a:off x="2625410" y="4309489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A7690BB-1C32-4DBF-8EA0-338FA2176760}"/>
              </a:ext>
            </a:extLst>
          </p:cNvPr>
          <p:cNvGrpSpPr/>
          <p:nvPr/>
        </p:nvGrpSpPr>
        <p:grpSpPr>
          <a:xfrm>
            <a:off x="2235939" y="3318893"/>
            <a:ext cx="381000" cy="685800"/>
            <a:chOff x="5562600" y="3429000"/>
            <a:chExt cx="381000" cy="685800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879AD1D-283F-4FB6-8242-1C948804294D}"/>
                </a:ext>
              </a:extLst>
            </p:cNvPr>
            <p:cNvCxnSpPr/>
            <p:nvPr/>
          </p:nvCxnSpPr>
          <p:spPr>
            <a:xfrm>
              <a:off x="5715000" y="3429000"/>
              <a:ext cx="2286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758A74E-FB1D-429D-B921-6A9B362F9222}"/>
                </a:ext>
              </a:extLst>
            </p:cNvPr>
            <p:cNvCxnSpPr/>
            <p:nvPr/>
          </p:nvCxnSpPr>
          <p:spPr>
            <a:xfrm flipV="1">
              <a:off x="5562600" y="35052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8D3FFE4E-9269-46FC-B4F4-AA5168D9F287}"/>
                </a:ext>
              </a:extLst>
            </p:cNvPr>
            <p:cNvCxnSpPr/>
            <p:nvPr/>
          </p:nvCxnSpPr>
          <p:spPr>
            <a:xfrm flipH="1" flipV="1">
              <a:off x="5562600" y="36576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D0F8BBC-40C6-4632-9A6D-130B7B47B72B}"/>
                </a:ext>
              </a:extLst>
            </p:cNvPr>
            <p:cNvCxnSpPr/>
            <p:nvPr/>
          </p:nvCxnSpPr>
          <p:spPr>
            <a:xfrm flipV="1">
              <a:off x="5562600" y="38100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55F1164E-D16E-4EB8-A60A-8E9BEA13A6BF}"/>
                </a:ext>
              </a:extLst>
            </p:cNvPr>
            <p:cNvCxnSpPr/>
            <p:nvPr/>
          </p:nvCxnSpPr>
          <p:spPr>
            <a:xfrm flipH="1" flipV="1">
              <a:off x="5562600" y="39624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EC91E6B-E163-47E0-9A40-F88E6FF310EA}"/>
              </a:ext>
            </a:extLst>
          </p:cNvPr>
          <p:cNvCxnSpPr>
            <a:cxnSpLocks/>
          </p:cNvCxnSpPr>
          <p:nvPr/>
        </p:nvCxnSpPr>
        <p:spPr>
          <a:xfrm>
            <a:off x="2608472" y="3987761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C4E5B04-76C1-4096-9C61-A291CFB92CAB}"/>
              </a:ext>
            </a:extLst>
          </p:cNvPr>
          <p:cNvCxnSpPr>
            <a:cxnSpLocks/>
          </p:cNvCxnSpPr>
          <p:nvPr/>
        </p:nvCxnSpPr>
        <p:spPr>
          <a:xfrm>
            <a:off x="2415755" y="3127335"/>
            <a:ext cx="27432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F65AB23-CF83-462B-90FB-529F990DC37B}"/>
              </a:ext>
            </a:extLst>
          </p:cNvPr>
          <p:cNvCxnSpPr>
            <a:cxnSpLocks/>
          </p:cNvCxnSpPr>
          <p:nvPr/>
        </p:nvCxnSpPr>
        <p:spPr>
          <a:xfrm>
            <a:off x="2405267" y="3124161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7EBD9A05-3695-436C-81BF-C009EB8BA95E}"/>
              </a:ext>
            </a:extLst>
          </p:cNvPr>
          <p:cNvSpPr/>
          <p:nvPr/>
        </p:nvSpPr>
        <p:spPr>
          <a:xfrm>
            <a:off x="1447812" y="4037319"/>
            <a:ext cx="11670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  -65mV</a:t>
            </a:r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E4180CE-C087-463F-83CA-63817D44F8EB}"/>
              </a:ext>
            </a:extLst>
          </p:cNvPr>
          <p:cNvSpPr txBox="1"/>
          <p:nvPr/>
        </p:nvSpPr>
        <p:spPr>
          <a:xfrm>
            <a:off x="2017711" y="3480458"/>
            <a:ext cx="34624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G</a:t>
            </a:r>
            <a:r>
              <a:rPr lang="en-US" sz="2000" baseline="-25000" dirty="0" err="1"/>
              <a:t>eq</a:t>
            </a:r>
            <a:endParaRPr lang="en-US" sz="2000" i="1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9DF0D1-BE36-4706-9C34-A281134ED6B5}"/>
              </a:ext>
            </a:extLst>
          </p:cNvPr>
          <p:cNvSpPr txBox="1"/>
          <p:nvPr/>
        </p:nvSpPr>
        <p:spPr>
          <a:xfrm>
            <a:off x="3734439" y="4264813"/>
            <a:ext cx="795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ECF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A735164F-F5A7-4F6A-B8DA-D634E675B3C6}"/>
              </a:ext>
            </a:extLst>
          </p:cNvPr>
          <p:cNvGrpSpPr/>
          <p:nvPr/>
        </p:nvGrpSpPr>
        <p:grpSpPr>
          <a:xfrm>
            <a:off x="2682555" y="2941556"/>
            <a:ext cx="340044" cy="381000"/>
            <a:chOff x="2912964" y="3702510"/>
            <a:chExt cx="609600" cy="381000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DAFBBF6-2EB8-46C8-9D55-94FC4292DF84}"/>
                </a:ext>
              </a:extLst>
            </p:cNvPr>
            <p:cNvCxnSpPr/>
            <p:nvPr/>
          </p:nvCxnSpPr>
          <p:spPr>
            <a:xfrm rot="5400000">
              <a:off x="3370164" y="3931110"/>
              <a:ext cx="2286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7379D00-7039-4203-9893-89852496C9CA}"/>
                </a:ext>
              </a:extLst>
            </p:cNvPr>
            <p:cNvCxnSpPr/>
            <p:nvPr/>
          </p:nvCxnSpPr>
          <p:spPr>
            <a:xfrm rot="5400000" flipV="1">
              <a:off x="3179664" y="381681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D187F53-02AB-4E4C-AD0A-7CC9FE804C7A}"/>
                </a:ext>
              </a:extLst>
            </p:cNvPr>
            <p:cNvCxnSpPr/>
            <p:nvPr/>
          </p:nvCxnSpPr>
          <p:spPr>
            <a:xfrm rot="5400000" flipH="1" flipV="1">
              <a:off x="3027264" y="381681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46F70ED4-935B-4061-AD24-A0C3415904C1}"/>
                </a:ext>
              </a:extLst>
            </p:cNvPr>
            <p:cNvCxnSpPr/>
            <p:nvPr/>
          </p:nvCxnSpPr>
          <p:spPr>
            <a:xfrm rot="5400000" flipV="1">
              <a:off x="2874864" y="381681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60CF995-2620-43EF-BE0F-6354EE4668C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12964" y="3702510"/>
              <a:ext cx="76200" cy="1905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A763588-A706-4170-A52A-7CB16BA42E64}"/>
              </a:ext>
            </a:extLst>
          </p:cNvPr>
          <p:cNvGrpSpPr/>
          <p:nvPr/>
        </p:nvGrpSpPr>
        <p:grpSpPr>
          <a:xfrm>
            <a:off x="3644580" y="2941556"/>
            <a:ext cx="340044" cy="381000"/>
            <a:chOff x="2912964" y="3702510"/>
            <a:chExt cx="609600" cy="381000"/>
          </a:xfrm>
        </p:grpSpPr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B9356DAA-0B42-431B-9BA5-396796A93290}"/>
                </a:ext>
              </a:extLst>
            </p:cNvPr>
            <p:cNvCxnSpPr/>
            <p:nvPr/>
          </p:nvCxnSpPr>
          <p:spPr>
            <a:xfrm rot="5400000">
              <a:off x="3370164" y="3931110"/>
              <a:ext cx="2286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731B4848-43F5-409C-9035-5B184216481C}"/>
                </a:ext>
              </a:extLst>
            </p:cNvPr>
            <p:cNvCxnSpPr/>
            <p:nvPr/>
          </p:nvCxnSpPr>
          <p:spPr>
            <a:xfrm rot="5400000" flipV="1">
              <a:off x="3179664" y="381681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04DF57D-1E2E-44B9-BEAC-2D828CE58F71}"/>
                </a:ext>
              </a:extLst>
            </p:cNvPr>
            <p:cNvCxnSpPr/>
            <p:nvPr/>
          </p:nvCxnSpPr>
          <p:spPr>
            <a:xfrm rot="5400000" flipH="1" flipV="1">
              <a:off x="3027264" y="381681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4132843-CDCA-4DDE-B3DF-0E350CA26655}"/>
                </a:ext>
              </a:extLst>
            </p:cNvPr>
            <p:cNvCxnSpPr/>
            <p:nvPr/>
          </p:nvCxnSpPr>
          <p:spPr>
            <a:xfrm rot="5400000" flipV="1">
              <a:off x="2874864" y="381681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AD3DF1D9-41C6-41A9-A90D-306AC5DA1F7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12964" y="3702510"/>
              <a:ext cx="76200" cy="1905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99F790F-20C2-4E32-A875-05C154F9FEA7}"/>
              </a:ext>
            </a:extLst>
          </p:cNvPr>
          <p:cNvGrpSpPr/>
          <p:nvPr/>
        </p:nvGrpSpPr>
        <p:grpSpPr>
          <a:xfrm>
            <a:off x="4578030" y="2941556"/>
            <a:ext cx="340044" cy="381000"/>
            <a:chOff x="2912964" y="3702510"/>
            <a:chExt cx="609600" cy="381000"/>
          </a:xfrm>
        </p:grpSpPr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F600DAB-DA52-486C-822D-2234DE27110F}"/>
                </a:ext>
              </a:extLst>
            </p:cNvPr>
            <p:cNvCxnSpPr/>
            <p:nvPr/>
          </p:nvCxnSpPr>
          <p:spPr>
            <a:xfrm rot="5400000">
              <a:off x="3370164" y="3931110"/>
              <a:ext cx="2286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C0C49E15-57AB-4DB5-922D-E97BE4C8EE66}"/>
                </a:ext>
              </a:extLst>
            </p:cNvPr>
            <p:cNvCxnSpPr/>
            <p:nvPr/>
          </p:nvCxnSpPr>
          <p:spPr>
            <a:xfrm rot="5400000" flipV="1">
              <a:off x="3179664" y="381681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87B9375E-CB42-4389-A2AE-9FD4A9BAB873}"/>
                </a:ext>
              </a:extLst>
            </p:cNvPr>
            <p:cNvCxnSpPr/>
            <p:nvPr/>
          </p:nvCxnSpPr>
          <p:spPr>
            <a:xfrm rot="5400000" flipH="1" flipV="1">
              <a:off x="3027264" y="381681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48219E9C-C0D7-4B5F-BC29-0703B6E09CAE}"/>
                </a:ext>
              </a:extLst>
            </p:cNvPr>
            <p:cNvCxnSpPr/>
            <p:nvPr/>
          </p:nvCxnSpPr>
          <p:spPr>
            <a:xfrm rot="5400000" flipV="1">
              <a:off x="2874864" y="381681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A1ECE4E1-9915-4DE5-BEB9-1879E9B0A2E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12964" y="3702510"/>
              <a:ext cx="76200" cy="1905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A7AAFB0-3840-4DE5-835D-57EF8248BBFD}"/>
              </a:ext>
            </a:extLst>
          </p:cNvPr>
          <p:cNvGrpSpPr/>
          <p:nvPr/>
        </p:nvGrpSpPr>
        <p:grpSpPr>
          <a:xfrm>
            <a:off x="5473380" y="2941556"/>
            <a:ext cx="340044" cy="381000"/>
            <a:chOff x="2912964" y="3702510"/>
            <a:chExt cx="609600" cy="381000"/>
          </a:xfrm>
        </p:grpSpPr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CB721E4F-370E-475F-B673-C758627C90F5}"/>
                </a:ext>
              </a:extLst>
            </p:cNvPr>
            <p:cNvCxnSpPr/>
            <p:nvPr/>
          </p:nvCxnSpPr>
          <p:spPr>
            <a:xfrm rot="5400000">
              <a:off x="3370164" y="3931110"/>
              <a:ext cx="2286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C8095585-6F87-4943-B1E4-03F0DD7296AB}"/>
                </a:ext>
              </a:extLst>
            </p:cNvPr>
            <p:cNvCxnSpPr/>
            <p:nvPr/>
          </p:nvCxnSpPr>
          <p:spPr>
            <a:xfrm rot="5400000" flipV="1">
              <a:off x="3179664" y="381681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B448EAA4-3D03-4C80-99E0-3D8FACB1D1A3}"/>
                </a:ext>
              </a:extLst>
            </p:cNvPr>
            <p:cNvCxnSpPr/>
            <p:nvPr/>
          </p:nvCxnSpPr>
          <p:spPr>
            <a:xfrm rot="5400000" flipH="1" flipV="1">
              <a:off x="3027264" y="381681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2829DC5-8488-42FF-B5B1-09D62FAEA5D1}"/>
                </a:ext>
              </a:extLst>
            </p:cNvPr>
            <p:cNvCxnSpPr/>
            <p:nvPr/>
          </p:nvCxnSpPr>
          <p:spPr>
            <a:xfrm rot="5400000" flipV="1">
              <a:off x="2874864" y="381681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C59A125C-C328-4A4F-913B-525CE3095A1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12964" y="3702510"/>
              <a:ext cx="76200" cy="1905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5522076D-6EB1-4661-B8BE-E6956A37A0A9}"/>
              </a:ext>
            </a:extLst>
          </p:cNvPr>
          <p:cNvCxnSpPr/>
          <p:nvPr/>
        </p:nvCxnSpPr>
        <p:spPr>
          <a:xfrm>
            <a:off x="6130605" y="4161327"/>
            <a:ext cx="457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28073BDE-FCF9-45F2-833B-75A205222360}"/>
              </a:ext>
            </a:extLst>
          </p:cNvPr>
          <p:cNvCxnSpPr>
            <a:cxnSpLocks/>
          </p:cNvCxnSpPr>
          <p:nvPr/>
        </p:nvCxnSpPr>
        <p:spPr>
          <a:xfrm>
            <a:off x="6232204" y="4262926"/>
            <a:ext cx="254003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64E0DBF6-B3B1-432D-8D94-212B11E20724}"/>
              </a:ext>
            </a:extLst>
          </p:cNvPr>
          <p:cNvCxnSpPr>
            <a:cxnSpLocks/>
          </p:cNvCxnSpPr>
          <p:nvPr/>
        </p:nvCxnSpPr>
        <p:spPr>
          <a:xfrm>
            <a:off x="6359210" y="4271389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72">
            <a:extLst>
              <a:ext uri="{FF2B5EF4-FFF2-40B4-BE49-F238E27FC236}">
                <a16:creationId xmlns:a16="http://schemas.microsoft.com/office/drawing/2014/main" id="{43B79BBD-0A3F-40B9-A4AB-8CA543B70CE4}"/>
              </a:ext>
            </a:extLst>
          </p:cNvPr>
          <p:cNvGrpSpPr/>
          <p:nvPr/>
        </p:nvGrpSpPr>
        <p:grpSpPr>
          <a:xfrm>
            <a:off x="5969739" y="3280793"/>
            <a:ext cx="381000" cy="685800"/>
            <a:chOff x="5562600" y="3429000"/>
            <a:chExt cx="381000" cy="685800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A6107899-029A-4A5A-B943-FC833C7A52A0}"/>
                </a:ext>
              </a:extLst>
            </p:cNvPr>
            <p:cNvCxnSpPr/>
            <p:nvPr/>
          </p:nvCxnSpPr>
          <p:spPr>
            <a:xfrm>
              <a:off x="5715000" y="3429000"/>
              <a:ext cx="2286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11271795-9D23-4BA7-9C5D-AF30030968CF}"/>
                </a:ext>
              </a:extLst>
            </p:cNvPr>
            <p:cNvCxnSpPr/>
            <p:nvPr/>
          </p:nvCxnSpPr>
          <p:spPr>
            <a:xfrm flipV="1">
              <a:off x="5562600" y="35052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C8A4D60E-A121-4034-A889-B9E1B63FDD26}"/>
                </a:ext>
              </a:extLst>
            </p:cNvPr>
            <p:cNvCxnSpPr/>
            <p:nvPr/>
          </p:nvCxnSpPr>
          <p:spPr>
            <a:xfrm flipH="1" flipV="1">
              <a:off x="5562600" y="36576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0A850EEC-ED23-4A9F-A393-4FB35132B812}"/>
                </a:ext>
              </a:extLst>
            </p:cNvPr>
            <p:cNvCxnSpPr/>
            <p:nvPr/>
          </p:nvCxnSpPr>
          <p:spPr>
            <a:xfrm flipV="1">
              <a:off x="5562600" y="38100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22FFA7C9-2948-4C85-B1C6-56B992255A70}"/>
                </a:ext>
              </a:extLst>
            </p:cNvPr>
            <p:cNvCxnSpPr/>
            <p:nvPr/>
          </p:nvCxnSpPr>
          <p:spPr>
            <a:xfrm flipH="1" flipV="1">
              <a:off x="5562600" y="39624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581E5DD0-3F82-42E8-AFD9-7839A0434C71}"/>
              </a:ext>
            </a:extLst>
          </p:cNvPr>
          <p:cNvCxnSpPr>
            <a:cxnSpLocks/>
          </p:cNvCxnSpPr>
          <p:nvPr/>
        </p:nvCxnSpPr>
        <p:spPr>
          <a:xfrm>
            <a:off x="6342272" y="3949661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ECA8C131-3F8A-4887-94A9-D782396ED374}"/>
              </a:ext>
            </a:extLst>
          </p:cNvPr>
          <p:cNvCxnSpPr>
            <a:cxnSpLocks/>
          </p:cNvCxnSpPr>
          <p:nvPr/>
        </p:nvCxnSpPr>
        <p:spPr>
          <a:xfrm>
            <a:off x="5797130" y="3084431"/>
            <a:ext cx="36576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D3A32671-4AFE-4238-A39A-C8C853A00992}"/>
              </a:ext>
            </a:extLst>
          </p:cNvPr>
          <p:cNvCxnSpPr>
            <a:cxnSpLocks/>
          </p:cNvCxnSpPr>
          <p:nvPr/>
        </p:nvCxnSpPr>
        <p:spPr>
          <a:xfrm>
            <a:off x="6139067" y="3086061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09B8D19E-22DE-42AB-906C-FCA1127E15D3}"/>
              </a:ext>
            </a:extLst>
          </p:cNvPr>
          <p:cNvSpPr txBox="1"/>
          <p:nvPr/>
        </p:nvSpPr>
        <p:spPr>
          <a:xfrm>
            <a:off x="6237286" y="3347108"/>
            <a:ext cx="34624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G</a:t>
            </a:r>
            <a:r>
              <a:rPr lang="en-US" sz="2000" baseline="-25000" dirty="0" err="1"/>
              <a:t>eq</a:t>
            </a:r>
            <a:endParaRPr lang="en-US" sz="2000" i="1" dirty="0"/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CB612E5C-BD9C-4D35-92F0-AE415870C42F}"/>
              </a:ext>
            </a:extLst>
          </p:cNvPr>
          <p:cNvCxnSpPr>
            <a:cxnSpLocks/>
          </p:cNvCxnSpPr>
          <p:nvPr/>
        </p:nvCxnSpPr>
        <p:spPr>
          <a:xfrm>
            <a:off x="4930355" y="3108243"/>
            <a:ext cx="54302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08139377-B90F-40E3-B894-74EA6D047CE3}"/>
              </a:ext>
            </a:extLst>
          </p:cNvPr>
          <p:cNvCxnSpPr>
            <a:cxnSpLocks/>
          </p:cNvCxnSpPr>
          <p:nvPr/>
        </p:nvCxnSpPr>
        <p:spPr>
          <a:xfrm>
            <a:off x="3996905" y="3117768"/>
            <a:ext cx="56662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C087FC99-0320-4558-B70C-F82A863B662B}"/>
              </a:ext>
            </a:extLst>
          </p:cNvPr>
          <p:cNvCxnSpPr>
            <a:cxnSpLocks/>
          </p:cNvCxnSpPr>
          <p:nvPr/>
        </p:nvCxnSpPr>
        <p:spPr>
          <a:xfrm>
            <a:off x="3034880" y="3108243"/>
            <a:ext cx="6097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>
            <a:extLst>
              <a:ext uri="{FF2B5EF4-FFF2-40B4-BE49-F238E27FC236}">
                <a16:creationId xmlns:a16="http://schemas.microsoft.com/office/drawing/2014/main" id="{0FEC30F5-5C26-4F0D-B227-4A194B7E9914}"/>
              </a:ext>
            </a:extLst>
          </p:cNvPr>
          <p:cNvSpPr/>
          <p:nvPr/>
        </p:nvSpPr>
        <p:spPr>
          <a:xfrm>
            <a:off x="6296037" y="4065894"/>
            <a:ext cx="11670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  +25mV</a:t>
            </a:r>
            <a:endParaRPr lang="en-US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B37D843-73BE-442C-8937-663BD87204BE}"/>
              </a:ext>
            </a:extLst>
          </p:cNvPr>
          <p:cNvSpPr txBox="1"/>
          <p:nvPr/>
        </p:nvSpPr>
        <p:spPr>
          <a:xfrm>
            <a:off x="6238773" y="2979491"/>
            <a:ext cx="7069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+20mV</a:t>
            </a:r>
            <a:endParaRPr lang="en-US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D7990AE3-BD3A-44D0-9BA9-57F994AFAD45}"/>
              </a:ext>
            </a:extLst>
          </p:cNvPr>
          <p:cNvSpPr txBox="1"/>
          <p:nvPr/>
        </p:nvSpPr>
        <p:spPr>
          <a:xfrm>
            <a:off x="1714970" y="2963036"/>
            <a:ext cx="6540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-60mV</a:t>
            </a:r>
            <a:endParaRPr lang="en-US" dirty="0"/>
          </a:p>
        </p:txBody>
      </p:sp>
      <p:sp>
        <p:nvSpPr>
          <p:cNvPr id="94" name="Smiley Face 93">
            <a:extLst>
              <a:ext uri="{FF2B5EF4-FFF2-40B4-BE49-F238E27FC236}">
                <a16:creationId xmlns:a16="http://schemas.microsoft.com/office/drawing/2014/main" id="{67502418-80AE-4FFB-B1C1-1AF4D1EB0E42}"/>
              </a:ext>
            </a:extLst>
          </p:cNvPr>
          <p:cNvSpPr/>
          <p:nvPr/>
        </p:nvSpPr>
        <p:spPr>
          <a:xfrm>
            <a:off x="6459187" y="1171575"/>
            <a:ext cx="553288" cy="548835"/>
          </a:xfrm>
          <a:prstGeom prst="smileyFace">
            <a:avLst/>
          </a:pr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6" name="Picture 95" descr="A picture containing shape&#10;&#10;Description automatically generated">
            <a:extLst>
              <a:ext uri="{FF2B5EF4-FFF2-40B4-BE49-F238E27FC236}">
                <a16:creationId xmlns:a16="http://schemas.microsoft.com/office/drawing/2014/main" id="{AD15FB86-7788-4F82-BD87-433EC7872A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90582" y="945357"/>
            <a:ext cx="968435" cy="968435"/>
          </a:xfrm>
          <a:prstGeom prst="rect">
            <a:avLst/>
          </a:prstGeom>
        </p:spPr>
      </p:pic>
      <p:sp>
        <p:nvSpPr>
          <p:cNvPr id="98" name="TextBox 97">
            <a:extLst>
              <a:ext uri="{FF2B5EF4-FFF2-40B4-BE49-F238E27FC236}">
                <a16:creationId xmlns:a16="http://schemas.microsoft.com/office/drawing/2014/main" id="{3D1802AA-7C89-46FD-8F66-C35A4EF762D5}"/>
              </a:ext>
            </a:extLst>
          </p:cNvPr>
          <p:cNvSpPr txBox="1"/>
          <p:nvPr/>
        </p:nvSpPr>
        <p:spPr>
          <a:xfrm>
            <a:off x="5924550" y="2343150"/>
            <a:ext cx="553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IC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1867FCFD-7E42-4A9B-8B03-43740FA72958}"/>
              </a:ext>
            </a:extLst>
          </p:cNvPr>
          <p:cNvSpPr txBox="1"/>
          <p:nvPr/>
        </p:nvSpPr>
        <p:spPr>
          <a:xfrm>
            <a:off x="2162175" y="2343150"/>
            <a:ext cx="553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IC</a:t>
            </a:r>
          </a:p>
        </p:txBody>
      </p:sp>
    </p:spTree>
    <p:extLst>
      <p:ext uri="{BB962C8B-B14F-4D97-AF65-F5344CB8AC3E}">
        <p14:creationId xmlns:p14="http://schemas.microsoft.com/office/powerpoint/2010/main" val="245915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7" grpId="0"/>
      <p:bldP spid="18" grpId="0"/>
      <p:bldP spid="91" grpId="0"/>
      <p:bldP spid="9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5ED5E-694E-4EAA-8949-60407AD14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 or tail?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9A25B-E321-405E-939E-B18538819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983" y="2718013"/>
            <a:ext cx="8433761" cy="2028828"/>
          </a:xfrm>
        </p:spPr>
        <p:txBody>
          <a:bodyPr/>
          <a:lstStyle/>
          <a:p>
            <a:r>
              <a:rPr lang="en-US" dirty="0"/>
              <a:t>Good so far; we have a </a:t>
            </a:r>
            <a:r>
              <a:rPr lang="en-US" i="1" dirty="0" err="1"/>
              <a:t>V</a:t>
            </a:r>
            <a:r>
              <a:rPr lang="en-US" baseline="-25000" dirty="0" err="1"/>
              <a:t>mem</a:t>
            </a:r>
            <a:r>
              <a:rPr lang="en-US" dirty="0"/>
              <a:t> pattern</a:t>
            </a:r>
          </a:p>
          <a:p>
            <a:pPr lvl="1">
              <a:spcBef>
                <a:spcPts val="0"/>
              </a:spcBef>
            </a:pPr>
            <a:r>
              <a:rPr lang="en-US" dirty="0"/>
              <a:t>How do the ends know which is which?</a:t>
            </a:r>
          </a:p>
          <a:p>
            <a:pPr lvl="1">
              <a:spcBef>
                <a:spcPts val="0"/>
              </a:spcBef>
            </a:pPr>
            <a:r>
              <a:rPr lang="en-US" dirty="0"/>
              <a:t>Why don’t they both pick a negative (i.e., tail) </a:t>
            </a:r>
            <a:r>
              <a:rPr lang="en-US" i="1" dirty="0" err="1"/>
              <a:t>V</a:t>
            </a:r>
            <a:r>
              <a:rPr lang="en-US" baseline="-25000" dirty="0" err="1"/>
              <a:t>mem</a:t>
            </a:r>
            <a:r>
              <a:rPr lang="en-US" dirty="0"/>
              <a:t>?</a:t>
            </a:r>
          </a:p>
          <a:p>
            <a:pPr lvl="1">
              <a:spcBef>
                <a:spcPts val="0"/>
              </a:spcBef>
            </a:pPr>
            <a:r>
              <a:rPr lang="en-US" dirty="0"/>
              <a:t>Or why not both heads?</a:t>
            </a:r>
          </a:p>
          <a:p>
            <a:pPr lvl="1">
              <a:spcBef>
                <a:spcPts val="0"/>
              </a:spcBef>
            </a:pPr>
            <a:r>
              <a:rPr lang="en-US" dirty="0"/>
              <a:t>Why don’t the end cells set front and back to random </a:t>
            </a:r>
            <a:r>
              <a:rPr lang="en-US" i="1" dirty="0" err="1"/>
              <a:t>V</a:t>
            </a:r>
            <a:r>
              <a:rPr lang="en-US" baseline="-25000" dirty="0" err="1"/>
              <a:t>mem</a:t>
            </a:r>
            <a:r>
              <a:rPr lang="en-US" dirty="0"/>
              <a:t>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55F6CB-DD37-40A3-9202-6F49977D2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123 Joel Grodstein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1A7789-7D80-4954-A471-8FFCC83EA4D4}"/>
              </a:ext>
            </a:extLst>
          </p:cNvPr>
          <p:cNvSpPr/>
          <p:nvPr/>
        </p:nvSpPr>
        <p:spPr>
          <a:xfrm>
            <a:off x="2529416" y="2025969"/>
            <a:ext cx="3640665" cy="249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843341D-DFAD-4B30-B548-34BDCBB2B78B}"/>
              </a:ext>
            </a:extLst>
          </p:cNvPr>
          <p:cNvSpPr/>
          <p:nvPr/>
        </p:nvSpPr>
        <p:spPr>
          <a:xfrm>
            <a:off x="208915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08B8E78-BE1C-4A3B-A95F-C785F4682117}"/>
              </a:ext>
            </a:extLst>
          </p:cNvPr>
          <p:cNvSpPr/>
          <p:nvPr/>
        </p:nvSpPr>
        <p:spPr>
          <a:xfrm>
            <a:off x="302260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4540981-EE5B-42CC-9ED4-9FAF0091C76A}"/>
              </a:ext>
            </a:extLst>
          </p:cNvPr>
          <p:cNvSpPr/>
          <p:nvPr/>
        </p:nvSpPr>
        <p:spPr>
          <a:xfrm>
            <a:off x="395605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72D19EF-E43B-4B87-BDAB-68F41F302F39}"/>
              </a:ext>
            </a:extLst>
          </p:cNvPr>
          <p:cNvSpPr/>
          <p:nvPr/>
        </p:nvSpPr>
        <p:spPr>
          <a:xfrm>
            <a:off x="488950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A09B05D-1DB1-44A3-8ADB-B904878E3FDA}"/>
              </a:ext>
            </a:extLst>
          </p:cNvPr>
          <p:cNvSpPr/>
          <p:nvPr/>
        </p:nvSpPr>
        <p:spPr>
          <a:xfrm>
            <a:off x="582295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C98C0B-49DB-45EF-961C-DE41E9E9AD66}"/>
              </a:ext>
            </a:extLst>
          </p:cNvPr>
          <p:cNvSpPr txBox="1"/>
          <p:nvPr/>
        </p:nvSpPr>
        <p:spPr>
          <a:xfrm>
            <a:off x="6476898" y="2065091"/>
            <a:ext cx="7069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+25mV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4EEDD05-18FD-4E64-BF77-AC8A16EF6403}"/>
              </a:ext>
            </a:extLst>
          </p:cNvPr>
          <p:cNvSpPr txBox="1"/>
          <p:nvPr/>
        </p:nvSpPr>
        <p:spPr>
          <a:xfrm>
            <a:off x="1305395" y="2029586"/>
            <a:ext cx="6540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-65mV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F6F2AE0-B006-4506-B949-9C9E90EAB10E}"/>
              </a:ext>
            </a:extLst>
          </p:cNvPr>
          <p:cNvSpPr/>
          <p:nvPr/>
        </p:nvSpPr>
        <p:spPr>
          <a:xfrm>
            <a:off x="2495550" y="2047151"/>
            <a:ext cx="3699934" cy="207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47AF0AC-DD71-4F6F-AC37-BAF971F85857}"/>
              </a:ext>
            </a:extLst>
          </p:cNvPr>
          <p:cNvSpPr txBox="1"/>
          <p:nvPr/>
        </p:nvSpPr>
        <p:spPr>
          <a:xfrm>
            <a:off x="6529798" y="2061201"/>
            <a:ext cx="6540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-65mV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E6850C5-B1F7-4AD4-A21E-A35690E05172}"/>
              </a:ext>
            </a:extLst>
          </p:cNvPr>
          <p:cNvSpPr txBox="1"/>
          <p:nvPr/>
        </p:nvSpPr>
        <p:spPr>
          <a:xfrm>
            <a:off x="1305395" y="2061201"/>
            <a:ext cx="7069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+25mV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6705DCC-EF54-4D51-A9AB-4884F52411E4}"/>
              </a:ext>
            </a:extLst>
          </p:cNvPr>
          <p:cNvSpPr txBox="1"/>
          <p:nvPr/>
        </p:nvSpPr>
        <p:spPr>
          <a:xfrm>
            <a:off x="6472648" y="2061201"/>
            <a:ext cx="7069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+25mV</a:t>
            </a:r>
            <a:endParaRPr lang="en-US" dirty="0"/>
          </a:p>
        </p:txBody>
      </p:sp>
      <p:sp>
        <p:nvSpPr>
          <p:cNvPr id="14" name="Smiley Face 13">
            <a:extLst>
              <a:ext uri="{FF2B5EF4-FFF2-40B4-BE49-F238E27FC236}">
                <a16:creationId xmlns:a16="http://schemas.microsoft.com/office/drawing/2014/main" id="{AEDBAAC9-58F7-44F0-A017-30631369EF00}"/>
              </a:ext>
            </a:extLst>
          </p:cNvPr>
          <p:cNvSpPr/>
          <p:nvPr/>
        </p:nvSpPr>
        <p:spPr>
          <a:xfrm>
            <a:off x="6459187" y="1171575"/>
            <a:ext cx="553288" cy="548835"/>
          </a:xfrm>
          <a:prstGeom prst="smileyFace">
            <a:avLst/>
          </a:pr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A picture containing shape&#10;&#10;Description automatically generated">
            <a:extLst>
              <a:ext uri="{FF2B5EF4-FFF2-40B4-BE49-F238E27FC236}">
                <a16:creationId xmlns:a16="http://schemas.microsoft.com/office/drawing/2014/main" id="{1759A329-192B-44A0-A51D-45E72E01A1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90582" y="945357"/>
            <a:ext cx="968435" cy="968435"/>
          </a:xfrm>
          <a:prstGeom prst="rect">
            <a:avLst/>
          </a:prstGeom>
        </p:spPr>
      </p:pic>
      <p:sp>
        <p:nvSpPr>
          <p:cNvPr id="16" name="Smiley Face 15">
            <a:extLst>
              <a:ext uri="{FF2B5EF4-FFF2-40B4-BE49-F238E27FC236}">
                <a16:creationId xmlns:a16="http://schemas.microsoft.com/office/drawing/2014/main" id="{8D84136F-6D12-4D30-9C22-2F7D53EA6AC4}"/>
              </a:ext>
            </a:extLst>
          </p:cNvPr>
          <p:cNvSpPr/>
          <p:nvPr/>
        </p:nvSpPr>
        <p:spPr>
          <a:xfrm>
            <a:off x="1355763" y="1123649"/>
            <a:ext cx="553288" cy="548835"/>
          </a:xfrm>
          <a:prstGeom prst="smileyFace">
            <a:avLst/>
          </a:pr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497CC972-B6E2-4F02-84C0-E73F4C0FBA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H="1">
            <a:off x="6220283" y="980068"/>
            <a:ext cx="968435" cy="968435"/>
          </a:xfrm>
          <a:prstGeom prst="rect">
            <a:avLst/>
          </a:prstGeom>
        </p:spPr>
      </p:pic>
      <p:sp>
        <p:nvSpPr>
          <p:cNvPr id="20" name="Smiley Face 19">
            <a:extLst>
              <a:ext uri="{FF2B5EF4-FFF2-40B4-BE49-F238E27FC236}">
                <a16:creationId xmlns:a16="http://schemas.microsoft.com/office/drawing/2014/main" id="{52BDDF24-5578-4798-8FE6-125F24872FAD}"/>
              </a:ext>
            </a:extLst>
          </p:cNvPr>
          <p:cNvSpPr/>
          <p:nvPr/>
        </p:nvSpPr>
        <p:spPr>
          <a:xfrm>
            <a:off x="6459187" y="1171575"/>
            <a:ext cx="553288" cy="548835"/>
          </a:xfrm>
          <a:prstGeom prst="smileyFace">
            <a:avLst/>
          </a:pr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010FEE7-02BC-4BC8-A2D7-2D913A0D3E7C}"/>
              </a:ext>
            </a:extLst>
          </p:cNvPr>
          <p:cNvSpPr txBox="1"/>
          <p:nvPr/>
        </p:nvSpPr>
        <p:spPr>
          <a:xfrm>
            <a:off x="5924550" y="2343150"/>
            <a:ext cx="553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IC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E4B15C0-F681-422D-9FA5-41D0AF8235E7}"/>
              </a:ext>
            </a:extLst>
          </p:cNvPr>
          <p:cNvSpPr txBox="1"/>
          <p:nvPr/>
        </p:nvSpPr>
        <p:spPr>
          <a:xfrm>
            <a:off x="2162175" y="2343150"/>
            <a:ext cx="553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IC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1142CFE-37ED-4439-832E-E9D8DED52C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100" y="4716156"/>
            <a:ext cx="5765800" cy="163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96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1" grpId="0"/>
      <p:bldP spid="21" grpId="1"/>
      <p:bldP spid="22" grpId="0"/>
      <p:bldP spid="23" grpId="0"/>
      <p:bldP spid="14" grpId="0" animBg="1"/>
      <p:bldP spid="16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5ED5E-694E-4EAA-8949-60407AD14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 or tail?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9A25B-E321-405E-939E-B18538819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5" y="3120426"/>
            <a:ext cx="7772400" cy="2792218"/>
          </a:xfrm>
        </p:spPr>
        <p:txBody>
          <a:bodyPr/>
          <a:lstStyle/>
          <a:p>
            <a:r>
              <a:rPr lang="en-US" dirty="0"/>
              <a:t>Next idea: add positive feedback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Still not obvious why head &amp; tail never swap</a:t>
            </a:r>
          </a:p>
          <a:p>
            <a:r>
              <a:rPr lang="en-US" dirty="0"/>
              <a:t>But cannot have two heads or two tails, at least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55F6CB-DD37-40A3-9202-6F49977D2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123 Joel Grodstein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A242AB-F9F9-4B5B-AFAC-168BFEC2493C}"/>
              </a:ext>
            </a:extLst>
          </p:cNvPr>
          <p:cNvSpPr/>
          <p:nvPr/>
        </p:nvSpPr>
        <p:spPr>
          <a:xfrm>
            <a:off x="2529416" y="2025969"/>
            <a:ext cx="3640665" cy="249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B6ABF28-162C-497C-9114-2FA8E3026E52}"/>
              </a:ext>
            </a:extLst>
          </p:cNvPr>
          <p:cNvSpPr/>
          <p:nvPr/>
        </p:nvSpPr>
        <p:spPr>
          <a:xfrm>
            <a:off x="208915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5CDD761-CC23-418F-A029-24D16FE64369}"/>
              </a:ext>
            </a:extLst>
          </p:cNvPr>
          <p:cNvSpPr/>
          <p:nvPr/>
        </p:nvSpPr>
        <p:spPr>
          <a:xfrm>
            <a:off x="302260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00CB857-2A7B-4240-8892-6EDD5D881C87}"/>
              </a:ext>
            </a:extLst>
          </p:cNvPr>
          <p:cNvSpPr/>
          <p:nvPr/>
        </p:nvSpPr>
        <p:spPr>
          <a:xfrm>
            <a:off x="395605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1B13EAE-2565-4B58-9898-ADB237D07B06}"/>
              </a:ext>
            </a:extLst>
          </p:cNvPr>
          <p:cNvSpPr/>
          <p:nvPr/>
        </p:nvSpPr>
        <p:spPr>
          <a:xfrm>
            <a:off x="488950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BF7C1C3-4554-4022-8358-CBA70F08E8F0}"/>
              </a:ext>
            </a:extLst>
          </p:cNvPr>
          <p:cNvSpPr/>
          <p:nvPr/>
        </p:nvSpPr>
        <p:spPr>
          <a:xfrm>
            <a:off x="582295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159C67-39BD-4BBC-9B62-59C94204FE0B}"/>
              </a:ext>
            </a:extLst>
          </p:cNvPr>
          <p:cNvSpPr txBox="1"/>
          <p:nvPr/>
        </p:nvSpPr>
        <p:spPr>
          <a:xfrm>
            <a:off x="6476898" y="2033051"/>
            <a:ext cx="591509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+5mV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7C2BF1-DD67-4A8F-8D29-B15B28BAB6C5}"/>
              </a:ext>
            </a:extLst>
          </p:cNvPr>
          <p:cNvSpPr txBox="1"/>
          <p:nvPr/>
        </p:nvSpPr>
        <p:spPr>
          <a:xfrm>
            <a:off x="1305395" y="2033051"/>
            <a:ext cx="6540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-10mV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C495544-34E2-499E-897C-9B2D275CBB1E}"/>
              </a:ext>
            </a:extLst>
          </p:cNvPr>
          <p:cNvSpPr/>
          <p:nvPr/>
        </p:nvSpPr>
        <p:spPr>
          <a:xfrm>
            <a:off x="2495550" y="2047151"/>
            <a:ext cx="3699934" cy="207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EC62477-80CC-4B2E-8CD1-8D9126013D58}"/>
              </a:ext>
            </a:extLst>
          </p:cNvPr>
          <p:cNvSpPr txBox="1"/>
          <p:nvPr/>
        </p:nvSpPr>
        <p:spPr>
          <a:xfrm>
            <a:off x="6472648" y="2037389"/>
            <a:ext cx="7069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+20mV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56E88C4-7AB1-46D3-84BF-5EDB170D0095}"/>
              </a:ext>
            </a:extLst>
          </p:cNvPr>
          <p:cNvSpPr txBox="1"/>
          <p:nvPr/>
        </p:nvSpPr>
        <p:spPr>
          <a:xfrm>
            <a:off x="1305395" y="2032626"/>
            <a:ext cx="6540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-20mV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3CBCFF9-702E-42E9-A0A7-995B221989BF}"/>
              </a:ext>
            </a:extLst>
          </p:cNvPr>
          <p:cNvSpPr txBox="1"/>
          <p:nvPr/>
        </p:nvSpPr>
        <p:spPr>
          <a:xfrm>
            <a:off x="6472648" y="2032626"/>
            <a:ext cx="7069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+15mV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AAA092F-C6BD-4D93-A02A-0682E070C921}"/>
              </a:ext>
            </a:extLst>
          </p:cNvPr>
          <p:cNvSpPr txBox="1"/>
          <p:nvPr/>
        </p:nvSpPr>
        <p:spPr>
          <a:xfrm>
            <a:off x="2945339" y="3557189"/>
            <a:ext cx="3343274" cy="120032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if (</a:t>
            </a:r>
            <a:r>
              <a:rPr lang="en-US" i="1" dirty="0" err="1">
                <a:solidFill>
                  <a:schemeClr val="accent2"/>
                </a:solidFill>
              </a:rPr>
              <a:t>V</a:t>
            </a:r>
            <a:r>
              <a:rPr lang="en-US" baseline="-25000" dirty="0" err="1">
                <a:solidFill>
                  <a:schemeClr val="accent2"/>
                </a:solidFill>
              </a:rPr>
              <a:t>mem,me</a:t>
            </a:r>
            <a:r>
              <a:rPr lang="en-US" dirty="0">
                <a:solidFill>
                  <a:schemeClr val="accent2"/>
                </a:solidFill>
              </a:rPr>
              <a:t> &gt; </a:t>
            </a:r>
            <a:r>
              <a:rPr lang="en-US" i="1" dirty="0" err="1">
                <a:solidFill>
                  <a:schemeClr val="accent2"/>
                </a:solidFill>
              </a:rPr>
              <a:t>V</a:t>
            </a:r>
            <a:r>
              <a:rPr lang="en-US" baseline="-25000" dirty="0" err="1">
                <a:solidFill>
                  <a:schemeClr val="accent2"/>
                </a:solidFill>
              </a:rPr>
              <a:t>mem,middle</a:t>
            </a:r>
            <a:r>
              <a:rPr lang="en-US" dirty="0">
                <a:solidFill>
                  <a:schemeClr val="accent2"/>
                </a:solidFill>
              </a:rPr>
              <a:t>)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increase my </a:t>
            </a:r>
            <a:r>
              <a:rPr lang="en-US" i="1" dirty="0" err="1">
                <a:solidFill>
                  <a:schemeClr val="accent2"/>
                </a:solidFill>
              </a:rPr>
              <a:t>V</a:t>
            </a:r>
            <a:r>
              <a:rPr lang="en-US" baseline="-25000" dirty="0" err="1">
                <a:solidFill>
                  <a:schemeClr val="accent2"/>
                </a:solidFill>
              </a:rPr>
              <a:t>mem</a:t>
            </a:r>
            <a:endParaRPr lang="en-US" baseline="-250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else decrease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CEB4DC8-B8CA-4345-9A6A-A675D2BF9259}"/>
              </a:ext>
            </a:extLst>
          </p:cNvPr>
          <p:cNvSpPr txBox="1"/>
          <p:nvPr/>
        </p:nvSpPr>
        <p:spPr>
          <a:xfrm>
            <a:off x="1233898" y="2037389"/>
            <a:ext cx="6540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-65mV</a:t>
            </a:r>
            <a:endParaRPr lang="en-US" dirty="0"/>
          </a:p>
        </p:txBody>
      </p:sp>
      <p:sp>
        <p:nvSpPr>
          <p:cNvPr id="20" name="Smiley Face 19">
            <a:extLst>
              <a:ext uri="{FF2B5EF4-FFF2-40B4-BE49-F238E27FC236}">
                <a16:creationId xmlns:a16="http://schemas.microsoft.com/office/drawing/2014/main" id="{8646AA47-E87D-427C-B2B7-E7D1EF6C9550}"/>
              </a:ext>
            </a:extLst>
          </p:cNvPr>
          <p:cNvSpPr/>
          <p:nvPr/>
        </p:nvSpPr>
        <p:spPr>
          <a:xfrm>
            <a:off x="6459187" y="1171575"/>
            <a:ext cx="553288" cy="548835"/>
          </a:xfrm>
          <a:prstGeom prst="smileyFace">
            <a:avLst/>
          </a:pr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 descr="A picture containing shape&#10;&#10;Description automatically generated">
            <a:extLst>
              <a:ext uri="{FF2B5EF4-FFF2-40B4-BE49-F238E27FC236}">
                <a16:creationId xmlns:a16="http://schemas.microsoft.com/office/drawing/2014/main" id="{03A5F588-E96B-44EA-8F5B-802BC6C616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90582" y="945357"/>
            <a:ext cx="968435" cy="968435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15660933-532B-4E77-A96E-11CBA72CBCB8}"/>
              </a:ext>
            </a:extLst>
          </p:cNvPr>
          <p:cNvSpPr txBox="1"/>
          <p:nvPr/>
        </p:nvSpPr>
        <p:spPr>
          <a:xfrm>
            <a:off x="5924550" y="2343150"/>
            <a:ext cx="553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IC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B7DE8C9-EDF1-48B4-9E39-BFE231ACFE09}"/>
              </a:ext>
            </a:extLst>
          </p:cNvPr>
          <p:cNvSpPr txBox="1"/>
          <p:nvPr/>
        </p:nvSpPr>
        <p:spPr>
          <a:xfrm>
            <a:off x="2162175" y="2343150"/>
            <a:ext cx="553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IC</a:t>
            </a:r>
          </a:p>
        </p:txBody>
      </p:sp>
    </p:spTree>
    <p:extLst>
      <p:ext uri="{BB962C8B-B14F-4D97-AF65-F5344CB8AC3E}">
        <p14:creationId xmlns:p14="http://schemas.microsoft.com/office/powerpoint/2010/main" val="199685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14" grpId="0"/>
      <p:bldP spid="15" grpId="0"/>
      <p:bldP spid="15" grpId="1"/>
      <p:bldP spid="16" grpId="0"/>
      <p:bldP spid="16" grpId="1"/>
      <p:bldP spid="17" grpId="0" animBg="1"/>
      <p:bldP spid="18" grpId="0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90F76-9706-4B0C-9B67-FF328DFDB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Explains batteries?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9D7F5-B59F-40BE-9C79-539005271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75" y="3124660"/>
            <a:ext cx="5102177" cy="2023791"/>
          </a:xfrm>
        </p:spPr>
        <p:txBody>
          <a:bodyPr/>
          <a:lstStyle/>
          <a:p>
            <a:r>
              <a:rPr lang="en-US" dirty="0"/>
              <a:t>Connect batteries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reverse voltage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Quickly regenerate the full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 and tail reverse!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8C4650-A2C6-40F1-931B-FEA5D912B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123 Joel Grodstein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E448DE-535D-4595-BD50-E143DA7EC27E}"/>
              </a:ext>
            </a:extLst>
          </p:cNvPr>
          <p:cNvSpPr/>
          <p:nvPr/>
        </p:nvSpPr>
        <p:spPr>
          <a:xfrm>
            <a:off x="2529416" y="2025969"/>
            <a:ext cx="3640665" cy="249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C2BB905-6350-42E8-B108-0306B8F9BE2F}"/>
              </a:ext>
            </a:extLst>
          </p:cNvPr>
          <p:cNvSpPr/>
          <p:nvPr/>
        </p:nvSpPr>
        <p:spPr>
          <a:xfrm>
            <a:off x="208915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0531321-9929-4DEE-8937-7D593CDFC48B}"/>
              </a:ext>
            </a:extLst>
          </p:cNvPr>
          <p:cNvSpPr/>
          <p:nvPr/>
        </p:nvSpPr>
        <p:spPr>
          <a:xfrm>
            <a:off x="302260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9A4B1B1-0873-4CA5-B257-B9FF16A13F64}"/>
              </a:ext>
            </a:extLst>
          </p:cNvPr>
          <p:cNvSpPr/>
          <p:nvPr/>
        </p:nvSpPr>
        <p:spPr>
          <a:xfrm>
            <a:off x="395605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FE197A9-2560-4D6F-8FEA-9FD907810DBD}"/>
              </a:ext>
            </a:extLst>
          </p:cNvPr>
          <p:cNvSpPr/>
          <p:nvPr/>
        </p:nvSpPr>
        <p:spPr>
          <a:xfrm>
            <a:off x="488950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AD04C52-3AC5-4AC0-8167-182682F968F2}"/>
              </a:ext>
            </a:extLst>
          </p:cNvPr>
          <p:cNvSpPr/>
          <p:nvPr/>
        </p:nvSpPr>
        <p:spPr>
          <a:xfrm>
            <a:off x="582295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818867-7118-4B35-A052-453A0CC42DEF}"/>
              </a:ext>
            </a:extLst>
          </p:cNvPr>
          <p:cNvSpPr txBox="1"/>
          <p:nvPr/>
        </p:nvSpPr>
        <p:spPr>
          <a:xfrm>
            <a:off x="6476898" y="2033051"/>
            <a:ext cx="7069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+20mV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6D935D-214D-488C-9C25-E573AB8868AA}"/>
              </a:ext>
            </a:extLst>
          </p:cNvPr>
          <p:cNvSpPr txBox="1"/>
          <p:nvPr/>
        </p:nvSpPr>
        <p:spPr>
          <a:xfrm>
            <a:off x="1305395" y="2033051"/>
            <a:ext cx="6540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-60mV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44109F3-D580-4D44-8BFF-443751FCE71E}"/>
              </a:ext>
            </a:extLst>
          </p:cNvPr>
          <p:cNvSpPr/>
          <p:nvPr/>
        </p:nvSpPr>
        <p:spPr>
          <a:xfrm>
            <a:off x="2495550" y="2047151"/>
            <a:ext cx="3699934" cy="207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8053525-1F4C-4247-BF44-5ECDECD798A5}"/>
              </a:ext>
            </a:extLst>
          </p:cNvPr>
          <p:cNvSpPr txBox="1"/>
          <p:nvPr/>
        </p:nvSpPr>
        <p:spPr>
          <a:xfrm>
            <a:off x="6472648" y="2037389"/>
            <a:ext cx="6540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-60mV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4FB691D-BDE0-4472-86C1-F41189638EF2}"/>
              </a:ext>
            </a:extLst>
          </p:cNvPr>
          <p:cNvSpPr txBox="1"/>
          <p:nvPr/>
        </p:nvSpPr>
        <p:spPr>
          <a:xfrm>
            <a:off x="1343495" y="2013576"/>
            <a:ext cx="7069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+10mV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DD02F64-AC6B-4E1D-8485-5583DF7075D4}"/>
              </a:ext>
            </a:extLst>
          </p:cNvPr>
          <p:cNvSpPr txBox="1"/>
          <p:nvPr/>
        </p:nvSpPr>
        <p:spPr>
          <a:xfrm>
            <a:off x="6510748" y="2013576"/>
            <a:ext cx="6540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-30mV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CED9A7C-15B1-4C22-9420-8CB78472BF37}"/>
              </a:ext>
            </a:extLst>
          </p:cNvPr>
          <p:cNvSpPr txBox="1"/>
          <p:nvPr/>
        </p:nvSpPr>
        <p:spPr>
          <a:xfrm>
            <a:off x="1233898" y="2037389"/>
            <a:ext cx="7069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+20mV</a:t>
            </a:r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C84F9D22-5AC1-4D8F-B4E8-E833ED0A4D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702" y="3912755"/>
            <a:ext cx="3029917" cy="232504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403B796-2B82-4FDD-8E70-882D9468F4E6}"/>
              </a:ext>
            </a:extLst>
          </p:cNvPr>
          <p:cNvSpPr txBox="1"/>
          <p:nvPr/>
        </p:nvSpPr>
        <p:spPr>
          <a:xfrm>
            <a:off x="5240867" y="2698205"/>
            <a:ext cx="3343274" cy="120032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if (</a:t>
            </a:r>
            <a:r>
              <a:rPr lang="en-US" i="1" dirty="0" err="1">
                <a:solidFill>
                  <a:schemeClr val="accent2"/>
                </a:solidFill>
              </a:rPr>
              <a:t>V</a:t>
            </a:r>
            <a:r>
              <a:rPr lang="en-US" baseline="-25000" dirty="0" err="1">
                <a:solidFill>
                  <a:schemeClr val="accent2"/>
                </a:solidFill>
              </a:rPr>
              <a:t>mem,me</a:t>
            </a:r>
            <a:r>
              <a:rPr lang="en-US" dirty="0">
                <a:solidFill>
                  <a:schemeClr val="accent2"/>
                </a:solidFill>
              </a:rPr>
              <a:t> &gt; </a:t>
            </a:r>
            <a:r>
              <a:rPr lang="en-US" i="1" dirty="0" err="1">
                <a:solidFill>
                  <a:schemeClr val="accent2"/>
                </a:solidFill>
              </a:rPr>
              <a:t>V</a:t>
            </a:r>
            <a:r>
              <a:rPr lang="en-US" baseline="-25000" dirty="0" err="1">
                <a:solidFill>
                  <a:schemeClr val="accent2"/>
                </a:solidFill>
              </a:rPr>
              <a:t>mem,middle</a:t>
            </a:r>
            <a:r>
              <a:rPr lang="en-US" dirty="0">
                <a:solidFill>
                  <a:schemeClr val="accent2"/>
                </a:solidFill>
              </a:rPr>
              <a:t>)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increase my </a:t>
            </a:r>
            <a:r>
              <a:rPr lang="en-US" i="1" dirty="0" err="1">
                <a:solidFill>
                  <a:schemeClr val="accent2"/>
                </a:solidFill>
              </a:rPr>
              <a:t>V</a:t>
            </a:r>
            <a:r>
              <a:rPr lang="en-US" baseline="-25000" dirty="0" err="1">
                <a:solidFill>
                  <a:schemeClr val="accent2"/>
                </a:solidFill>
              </a:rPr>
              <a:t>mem</a:t>
            </a:r>
            <a:endParaRPr lang="en-US" baseline="-250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else decrease</a:t>
            </a:r>
          </a:p>
        </p:txBody>
      </p:sp>
      <p:sp>
        <p:nvSpPr>
          <p:cNvPr id="21" name="Smiley Face 20">
            <a:extLst>
              <a:ext uri="{FF2B5EF4-FFF2-40B4-BE49-F238E27FC236}">
                <a16:creationId xmlns:a16="http://schemas.microsoft.com/office/drawing/2014/main" id="{A6D55E90-E8C3-4419-8A3B-ACD5039A1E8D}"/>
              </a:ext>
            </a:extLst>
          </p:cNvPr>
          <p:cNvSpPr/>
          <p:nvPr/>
        </p:nvSpPr>
        <p:spPr>
          <a:xfrm>
            <a:off x="6459187" y="1171575"/>
            <a:ext cx="553288" cy="548835"/>
          </a:xfrm>
          <a:prstGeom prst="smileyFace">
            <a:avLst/>
          </a:pr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 descr="A picture containing shape&#10;&#10;Description automatically generated">
            <a:extLst>
              <a:ext uri="{FF2B5EF4-FFF2-40B4-BE49-F238E27FC236}">
                <a16:creationId xmlns:a16="http://schemas.microsoft.com/office/drawing/2014/main" id="{E6FDCF65-57E1-48AB-9955-4F83EE1885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90582" y="945357"/>
            <a:ext cx="968435" cy="968435"/>
          </a:xfrm>
          <a:prstGeom prst="rect">
            <a:avLst/>
          </a:prstGeom>
        </p:spPr>
      </p:pic>
      <p:sp>
        <p:nvSpPr>
          <p:cNvPr id="23" name="Smiley Face 22">
            <a:extLst>
              <a:ext uri="{FF2B5EF4-FFF2-40B4-BE49-F238E27FC236}">
                <a16:creationId xmlns:a16="http://schemas.microsoft.com/office/drawing/2014/main" id="{0980A6E0-A4E8-46D0-BE08-428CCDFB932A}"/>
              </a:ext>
            </a:extLst>
          </p:cNvPr>
          <p:cNvSpPr/>
          <p:nvPr/>
        </p:nvSpPr>
        <p:spPr>
          <a:xfrm>
            <a:off x="1420313" y="1140432"/>
            <a:ext cx="553288" cy="548835"/>
          </a:xfrm>
          <a:prstGeom prst="smileyFace">
            <a:avLst/>
          </a:pr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 descr="A picture containing shape&#10;&#10;Description automatically generated">
            <a:extLst>
              <a:ext uri="{FF2B5EF4-FFF2-40B4-BE49-F238E27FC236}">
                <a16:creationId xmlns:a16="http://schemas.microsoft.com/office/drawing/2014/main" id="{78F37B8A-F976-45E0-844C-B135C4DF1C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H="1">
            <a:off x="6346142" y="980014"/>
            <a:ext cx="968435" cy="968435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33E4BCFE-8372-4671-9622-7B778B8A9293}"/>
              </a:ext>
            </a:extLst>
          </p:cNvPr>
          <p:cNvSpPr txBox="1"/>
          <p:nvPr/>
        </p:nvSpPr>
        <p:spPr>
          <a:xfrm>
            <a:off x="5924550" y="2343150"/>
            <a:ext cx="553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IC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0575495-91FF-43BE-8647-D023976EA012}"/>
              </a:ext>
            </a:extLst>
          </p:cNvPr>
          <p:cNvSpPr txBox="1"/>
          <p:nvPr/>
        </p:nvSpPr>
        <p:spPr>
          <a:xfrm>
            <a:off x="2162175" y="2343150"/>
            <a:ext cx="553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IC</a:t>
            </a:r>
          </a:p>
        </p:txBody>
      </p:sp>
    </p:spTree>
    <p:extLst>
      <p:ext uri="{BB962C8B-B14F-4D97-AF65-F5344CB8AC3E}">
        <p14:creationId xmlns:p14="http://schemas.microsoft.com/office/powerpoint/2010/main" val="428402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1"/>
      <p:bldP spid="12" grpId="1"/>
      <p:bldP spid="14" grpId="0"/>
      <p:bldP spid="15" grpId="0"/>
      <p:bldP spid="15" grpId="1"/>
      <p:bldP spid="16" grpId="0"/>
      <p:bldP spid="16" grpId="1"/>
      <p:bldP spid="17" grpId="0"/>
      <p:bldP spid="21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430D1-5CD7-4308-8D25-AABE061F6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Regeneration?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F3EC3-A51E-47A5-B661-E51441624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050157"/>
            <a:ext cx="7772400" cy="2147965"/>
          </a:xfrm>
        </p:spPr>
        <p:txBody>
          <a:bodyPr/>
          <a:lstStyle/>
          <a:p>
            <a:r>
              <a:rPr lang="en-US" dirty="0"/>
              <a:t>Cut off the head and tail; keep the middle</a:t>
            </a:r>
          </a:p>
          <a:p>
            <a:r>
              <a:rPr lang="en-US" dirty="0"/>
              <a:t>Will the worm regenerate?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ion channels in the remaining worm!</a:t>
            </a:r>
          </a:p>
          <a:p>
            <a:pPr lvl="1">
              <a:spcBef>
                <a:spcPts val="0"/>
              </a:spcBef>
            </a:pPr>
            <a:r>
              <a:rPr lang="en-US" dirty="0"/>
              <a:t>Positive feedback is gone</a:t>
            </a:r>
          </a:p>
          <a:p>
            <a:pPr lvl="1">
              <a:spcBef>
                <a:spcPts val="0"/>
              </a:spcBef>
            </a:pPr>
            <a:r>
              <a:rPr lang="en-US" dirty="0"/>
              <a:t>Charge all diffuses equally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787610-C097-42B8-807E-053C295F6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123 Joel Grodstein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19F448-0196-4D7A-859C-A6B2FC93F297}"/>
              </a:ext>
            </a:extLst>
          </p:cNvPr>
          <p:cNvSpPr/>
          <p:nvPr/>
        </p:nvSpPr>
        <p:spPr>
          <a:xfrm>
            <a:off x="2529416" y="2025969"/>
            <a:ext cx="3640665" cy="249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DFD1894-4276-4B4F-882E-38708536EE57}"/>
              </a:ext>
            </a:extLst>
          </p:cNvPr>
          <p:cNvSpPr/>
          <p:nvPr/>
        </p:nvSpPr>
        <p:spPr>
          <a:xfrm>
            <a:off x="208915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CCB8AB2-30A0-4173-A086-83B9566BE9FA}"/>
              </a:ext>
            </a:extLst>
          </p:cNvPr>
          <p:cNvSpPr/>
          <p:nvPr/>
        </p:nvSpPr>
        <p:spPr>
          <a:xfrm>
            <a:off x="302260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3A728B4-6382-49B5-9F4A-C0AC9B328451}"/>
              </a:ext>
            </a:extLst>
          </p:cNvPr>
          <p:cNvSpPr/>
          <p:nvPr/>
        </p:nvSpPr>
        <p:spPr>
          <a:xfrm>
            <a:off x="395605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30535C3-BCB9-4E36-90C6-BCA0C2397129}"/>
              </a:ext>
            </a:extLst>
          </p:cNvPr>
          <p:cNvSpPr/>
          <p:nvPr/>
        </p:nvSpPr>
        <p:spPr>
          <a:xfrm>
            <a:off x="488950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9ABAED5-BFBD-44E6-A974-95A970CAE353}"/>
              </a:ext>
            </a:extLst>
          </p:cNvPr>
          <p:cNvSpPr/>
          <p:nvPr/>
        </p:nvSpPr>
        <p:spPr>
          <a:xfrm>
            <a:off x="582295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5DB9DC-8AE1-4F24-B2C0-D1DA2F9284CC}"/>
              </a:ext>
            </a:extLst>
          </p:cNvPr>
          <p:cNvSpPr txBox="1"/>
          <p:nvPr/>
        </p:nvSpPr>
        <p:spPr>
          <a:xfrm>
            <a:off x="6476898" y="2033051"/>
            <a:ext cx="7069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+20mV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BBA738-744D-4D16-8651-709504064C3E}"/>
              </a:ext>
            </a:extLst>
          </p:cNvPr>
          <p:cNvSpPr txBox="1"/>
          <p:nvPr/>
        </p:nvSpPr>
        <p:spPr>
          <a:xfrm>
            <a:off x="1305395" y="2033051"/>
            <a:ext cx="6540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-60mV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70070F0-3B6C-4F51-936F-63EAC3FFDF5C}"/>
              </a:ext>
            </a:extLst>
          </p:cNvPr>
          <p:cNvSpPr/>
          <p:nvPr/>
        </p:nvSpPr>
        <p:spPr>
          <a:xfrm>
            <a:off x="2495550" y="2047151"/>
            <a:ext cx="3699934" cy="207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E8E8D7A-8F0B-4497-956B-985E478974ED}"/>
              </a:ext>
            </a:extLst>
          </p:cNvPr>
          <p:cNvSpPr txBox="1"/>
          <p:nvPr/>
        </p:nvSpPr>
        <p:spPr>
          <a:xfrm>
            <a:off x="3019895" y="1453324"/>
            <a:ext cx="2588529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-40mV      -20mV     -10mV</a:t>
            </a:r>
            <a:endParaRPr lang="en-US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426BDC1-F2C9-4BD8-9A2B-DCBE9927B2B5}"/>
              </a:ext>
            </a:extLst>
          </p:cNvPr>
          <p:cNvCxnSpPr>
            <a:cxnSpLocks/>
          </p:cNvCxnSpPr>
          <p:nvPr/>
        </p:nvCxnSpPr>
        <p:spPr>
          <a:xfrm>
            <a:off x="2838450" y="1682698"/>
            <a:ext cx="0" cy="993827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832528F-92DA-4F24-9A1A-68D517FD6849}"/>
              </a:ext>
            </a:extLst>
          </p:cNvPr>
          <p:cNvCxnSpPr>
            <a:cxnSpLocks/>
          </p:cNvCxnSpPr>
          <p:nvPr/>
        </p:nvCxnSpPr>
        <p:spPr>
          <a:xfrm>
            <a:off x="5657850" y="1682698"/>
            <a:ext cx="0" cy="993827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7EA27D0-FDE6-4728-AB5A-3922E9FE06C3}"/>
              </a:ext>
            </a:extLst>
          </p:cNvPr>
          <p:cNvGrpSpPr/>
          <p:nvPr/>
        </p:nvGrpSpPr>
        <p:grpSpPr>
          <a:xfrm>
            <a:off x="2130123" y="1730478"/>
            <a:ext cx="451465" cy="748899"/>
            <a:chOff x="1197654" y="937026"/>
            <a:chExt cx="451465" cy="748899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D1ECE888-35E6-446C-8CB4-2AA01A191D16}"/>
                </a:ext>
              </a:extLst>
            </p:cNvPr>
            <p:cNvCxnSpPr>
              <a:cxnSpLocks/>
            </p:cNvCxnSpPr>
            <p:nvPr/>
          </p:nvCxnSpPr>
          <p:spPr>
            <a:xfrm>
              <a:off x="1197654" y="937026"/>
              <a:ext cx="451465" cy="748899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C59EC160-FCC1-4ECC-A72E-5507BAFAF2C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97654" y="937026"/>
              <a:ext cx="451465" cy="748899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E536F9D-9B79-4571-81C7-E561E7C7A3FC}"/>
              </a:ext>
            </a:extLst>
          </p:cNvPr>
          <p:cNvGrpSpPr/>
          <p:nvPr/>
        </p:nvGrpSpPr>
        <p:grpSpPr>
          <a:xfrm>
            <a:off x="5910484" y="1730478"/>
            <a:ext cx="451465" cy="748899"/>
            <a:chOff x="1197654" y="937026"/>
            <a:chExt cx="451465" cy="748899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959BF88-89E6-4E5A-AA82-AC6CD75E5A49}"/>
                </a:ext>
              </a:extLst>
            </p:cNvPr>
            <p:cNvCxnSpPr>
              <a:cxnSpLocks/>
            </p:cNvCxnSpPr>
            <p:nvPr/>
          </p:nvCxnSpPr>
          <p:spPr>
            <a:xfrm>
              <a:off x="1197654" y="937026"/>
              <a:ext cx="451465" cy="748899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DBAB62FE-ABB5-422E-9D2C-65641110FA4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97654" y="937026"/>
              <a:ext cx="451465" cy="748899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3568E67A-985C-4411-B3DE-21BD7C8A53C1}"/>
              </a:ext>
            </a:extLst>
          </p:cNvPr>
          <p:cNvSpPr txBox="1"/>
          <p:nvPr/>
        </p:nvSpPr>
        <p:spPr>
          <a:xfrm>
            <a:off x="3019895" y="1453324"/>
            <a:ext cx="2588529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-20mV      -20mV     -20mV</a:t>
            </a:r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735AB04-18AD-4C49-9FF6-E576CFFACDA7}"/>
              </a:ext>
            </a:extLst>
          </p:cNvPr>
          <p:cNvSpPr txBox="1"/>
          <p:nvPr/>
        </p:nvSpPr>
        <p:spPr>
          <a:xfrm>
            <a:off x="5657850" y="2692608"/>
            <a:ext cx="3343274" cy="120032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if (</a:t>
            </a:r>
            <a:r>
              <a:rPr lang="en-US" i="1" dirty="0" err="1">
                <a:solidFill>
                  <a:schemeClr val="accent2"/>
                </a:solidFill>
              </a:rPr>
              <a:t>V</a:t>
            </a:r>
            <a:r>
              <a:rPr lang="en-US" baseline="-25000" dirty="0" err="1">
                <a:solidFill>
                  <a:schemeClr val="accent2"/>
                </a:solidFill>
              </a:rPr>
              <a:t>mem,me</a:t>
            </a:r>
            <a:r>
              <a:rPr lang="en-US" dirty="0">
                <a:solidFill>
                  <a:schemeClr val="accent2"/>
                </a:solidFill>
              </a:rPr>
              <a:t> &gt; </a:t>
            </a:r>
            <a:r>
              <a:rPr lang="en-US" i="1" dirty="0" err="1">
                <a:solidFill>
                  <a:schemeClr val="accent2"/>
                </a:solidFill>
              </a:rPr>
              <a:t>V</a:t>
            </a:r>
            <a:r>
              <a:rPr lang="en-US" baseline="-25000" dirty="0" err="1">
                <a:solidFill>
                  <a:schemeClr val="accent2"/>
                </a:solidFill>
              </a:rPr>
              <a:t>mem,middle</a:t>
            </a:r>
            <a:r>
              <a:rPr lang="en-US" dirty="0">
                <a:solidFill>
                  <a:schemeClr val="accent2"/>
                </a:solidFill>
              </a:rPr>
              <a:t>)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increase my </a:t>
            </a:r>
            <a:r>
              <a:rPr lang="en-US" i="1" dirty="0" err="1">
                <a:solidFill>
                  <a:schemeClr val="accent2"/>
                </a:solidFill>
              </a:rPr>
              <a:t>V</a:t>
            </a:r>
            <a:r>
              <a:rPr lang="en-US" baseline="-25000" dirty="0" err="1">
                <a:solidFill>
                  <a:schemeClr val="accent2"/>
                </a:solidFill>
              </a:rPr>
              <a:t>mem</a:t>
            </a:r>
            <a:endParaRPr lang="en-US" baseline="-250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else decrease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3E317E9-CD9D-40F3-8683-770F522705AA}"/>
              </a:ext>
            </a:extLst>
          </p:cNvPr>
          <p:cNvGrpSpPr/>
          <p:nvPr/>
        </p:nvGrpSpPr>
        <p:grpSpPr>
          <a:xfrm>
            <a:off x="5486707" y="2833745"/>
            <a:ext cx="3640661" cy="748899"/>
            <a:chOff x="1197654" y="937026"/>
            <a:chExt cx="451465" cy="748899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D73A4DD-99B6-475D-BE01-DBF698918D8D}"/>
                </a:ext>
              </a:extLst>
            </p:cNvPr>
            <p:cNvCxnSpPr>
              <a:cxnSpLocks/>
            </p:cNvCxnSpPr>
            <p:nvPr/>
          </p:nvCxnSpPr>
          <p:spPr>
            <a:xfrm>
              <a:off x="1197654" y="937026"/>
              <a:ext cx="451465" cy="748899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5264E87-8AD6-4D3F-A29F-F0A2BBBBFA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97654" y="937026"/>
              <a:ext cx="451465" cy="748899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Smiley Face 13">
            <a:extLst>
              <a:ext uri="{FF2B5EF4-FFF2-40B4-BE49-F238E27FC236}">
                <a16:creationId xmlns:a16="http://schemas.microsoft.com/office/drawing/2014/main" id="{3327E652-2374-4FA5-B999-D7428BE5830B}"/>
              </a:ext>
            </a:extLst>
          </p:cNvPr>
          <p:cNvSpPr/>
          <p:nvPr/>
        </p:nvSpPr>
        <p:spPr>
          <a:xfrm>
            <a:off x="6459187" y="1171575"/>
            <a:ext cx="553288" cy="548835"/>
          </a:xfrm>
          <a:prstGeom prst="smileyFace">
            <a:avLst/>
          </a:pr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A picture containing shape&#10;&#10;Description automatically generated">
            <a:extLst>
              <a:ext uri="{FF2B5EF4-FFF2-40B4-BE49-F238E27FC236}">
                <a16:creationId xmlns:a16="http://schemas.microsoft.com/office/drawing/2014/main" id="{CE203652-C8DB-45CD-AA8C-76585CC8A9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90582" y="945357"/>
            <a:ext cx="968435" cy="968435"/>
          </a:xfrm>
          <a:prstGeom prst="rect">
            <a:avLst/>
          </a:prstGeom>
        </p:spPr>
      </p:pic>
      <p:pic>
        <p:nvPicPr>
          <p:cNvPr id="1026" name="Picture 2" descr="Free Sad Face Clip Art Pictures - Clipartix">
            <a:extLst>
              <a:ext uri="{FF2B5EF4-FFF2-40B4-BE49-F238E27FC236}">
                <a16:creationId xmlns:a16="http://schemas.microsoft.com/office/drawing/2014/main" id="{7ED3FACC-8B99-4022-8296-EFDA37E94A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299" y="2533649"/>
            <a:ext cx="73342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E2995A3-CB38-4D24-BACE-B732511BBA31}"/>
              </a:ext>
            </a:extLst>
          </p:cNvPr>
          <p:cNvSpPr txBox="1"/>
          <p:nvPr/>
        </p:nvSpPr>
        <p:spPr>
          <a:xfrm>
            <a:off x="5924550" y="2343150"/>
            <a:ext cx="553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IC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A336B2-AE76-4105-B4CF-797A08721319}"/>
              </a:ext>
            </a:extLst>
          </p:cNvPr>
          <p:cNvSpPr txBox="1"/>
          <p:nvPr/>
        </p:nvSpPr>
        <p:spPr>
          <a:xfrm>
            <a:off x="2162175" y="2343150"/>
            <a:ext cx="553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IC</a:t>
            </a:r>
          </a:p>
        </p:txBody>
      </p:sp>
    </p:spTree>
    <p:extLst>
      <p:ext uri="{BB962C8B-B14F-4D97-AF65-F5344CB8AC3E}">
        <p14:creationId xmlns:p14="http://schemas.microsoft.com/office/powerpoint/2010/main" val="223379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4" grpId="0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058C1-2F1F-4BE5-ACCC-DA4D63A5F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Mini-quiz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B1FBC-8334-4221-9040-4B3F9392B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 up how we built up our </a:t>
            </a:r>
            <a:r>
              <a:rPr lang="en-US" i="1" dirty="0" err="1"/>
              <a:t>V</a:t>
            </a:r>
            <a:r>
              <a:rPr lang="en-US" baseline="-25000" dirty="0" err="1"/>
              <a:t>mem</a:t>
            </a:r>
            <a:r>
              <a:rPr lang="en-US" dirty="0"/>
              <a:t> pattern in a few sentences</a:t>
            </a:r>
          </a:p>
          <a:p>
            <a:r>
              <a:rPr lang="en-US" dirty="0"/>
              <a:t>What are its problem(s)?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28A84A-6237-411F-B47B-301FE8E32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123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5289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FF09D-242F-4531-91D5-32CBC1445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 for this unit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7288F-CFB5-4403-A7D3-2A47886E1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Patterning a 5-cell worm – our first try</a:t>
            </a:r>
          </a:p>
          <a:p>
            <a:r>
              <a:rPr lang="en-US" dirty="0" err="1"/>
              <a:t>Morphagens</a:t>
            </a:r>
            <a:r>
              <a:rPr lang="en-US" dirty="0"/>
              <a:t> + lots of feedback – our second try</a:t>
            </a:r>
          </a:p>
          <a:p>
            <a:r>
              <a:rPr lang="en-US" dirty="0"/>
              <a:t>GJ connectivity range – from collapse to multiple heads</a:t>
            </a:r>
          </a:p>
          <a:p>
            <a:r>
              <a:rPr lang="en-US" dirty="0" err="1"/>
              <a:t>Wrapup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B23EDC-54CD-47C2-9604-A5F0FEBB8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123 Joel Grodstein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87A0A0-3C8F-4438-B0A5-A602FE9CC72D}"/>
              </a:ext>
            </a:extLst>
          </p:cNvPr>
          <p:cNvSpPr/>
          <p:nvPr/>
        </p:nvSpPr>
        <p:spPr>
          <a:xfrm>
            <a:off x="542925" y="2228850"/>
            <a:ext cx="7486650" cy="485775"/>
          </a:xfrm>
          <a:prstGeom prst="rect">
            <a:avLst/>
          </a:pr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0794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E9A82-1BEE-4F52-B9E6-9496E40B3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 missing?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690BC-35FE-482E-BDCD-FE3C1D9A1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4242395"/>
            <a:ext cx="8143875" cy="1853604"/>
          </a:xfrm>
        </p:spPr>
        <p:txBody>
          <a:bodyPr/>
          <a:lstStyle/>
          <a:p>
            <a:r>
              <a:rPr lang="en-US" dirty="0"/>
              <a:t>End cells cannot be special (e.g., the </a:t>
            </a:r>
            <a:r>
              <a:rPr lang="en-US" i="1" dirty="0"/>
              <a:t>only</a:t>
            </a:r>
            <a:r>
              <a:rPr lang="en-US" dirty="0"/>
              <a:t> cells with ion channels)</a:t>
            </a:r>
          </a:p>
          <a:p>
            <a:r>
              <a:rPr lang="en-US" dirty="0"/>
              <a:t>End cells can’t easily determine “</a:t>
            </a:r>
            <a:r>
              <a:rPr lang="en-US" i="1" dirty="0" err="1"/>
              <a:t>V</a:t>
            </a:r>
            <a:r>
              <a:rPr lang="en-US" baseline="-25000" dirty="0" err="1"/>
              <a:t>mem,middle</a:t>
            </a:r>
            <a:r>
              <a:rPr lang="en-US" dirty="0"/>
              <a:t>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1C57A3-FB00-4199-90C5-6333BAC3A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123 Joel Grodstein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F57562-A4B4-4FCD-A68F-C69464BAC38E}"/>
              </a:ext>
            </a:extLst>
          </p:cNvPr>
          <p:cNvSpPr/>
          <p:nvPr/>
        </p:nvSpPr>
        <p:spPr>
          <a:xfrm>
            <a:off x="2529416" y="2025969"/>
            <a:ext cx="3640665" cy="249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6DBCEFE-AC3C-40DD-8A1E-EAEDD538A045}"/>
              </a:ext>
            </a:extLst>
          </p:cNvPr>
          <p:cNvSpPr/>
          <p:nvPr/>
        </p:nvSpPr>
        <p:spPr>
          <a:xfrm>
            <a:off x="208915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17940D3-3957-4300-8E6B-B1B2D7E67357}"/>
              </a:ext>
            </a:extLst>
          </p:cNvPr>
          <p:cNvSpPr/>
          <p:nvPr/>
        </p:nvSpPr>
        <p:spPr>
          <a:xfrm>
            <a:off x="302260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30D78FE-5535-4193-A566-DD8D5C0D0B52}"/>
              </a:ext>
            </a:extLst>
          </p:cNvPr>
          <p:cNvSpPr/>
          <p:nvPr/>
        </p:nvSpPr>
        <p:spPr>
          <a:xfrm>
            <a:off x="395605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47C46B7-C28F-40CD-8E12-D0B9CC0DBF59}"/>
              </a:ext>
            </a:extLst>
          </p:cNvPr>
          <p:cNvSpPr/>
          <p:nvPr/>
        </p:nvSpPr>
        <p:spPr>
          <a:xfrm>
            <a:off x="488950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079C516-1C93-4899-A34C-B2F5906DAF8F}"/>
              </a:ext>
            </a:extLst>
          </p:cNvPr>
          <p:cNvSpPr/>
          <p:nvPr/>
        </p:nvSpPr>
        <p:spPr>
          <a:xfrm>
            <a:off x="582295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EE419C-C36C-4796-B806-7C2A702344F3}"/>
              </a:ext>
            </a:extLst>
          </p:cNvPr>
          <p:cNvSpPr txBox="1"/>
          <p:nvPr/>
        </p:nvSpPr>
        <p:spPr>
          <a:xfrm>
            <a:off x="6476898" y="2033051"/>
            <a:ext cx="7069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+20mV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3C4E31-9BC2-4FFE-A534-C755C0F4B559}"/>
              </a:ext>
            </a:extLst>
          </p:cNvPr>
          <p:cNvSpPr txBox="1"/>
          <p:nvPr/>
        </p:nvSpPr>
        <p:spPr>
          <a:xfrm>
            <a:off x="1305395" y="2033051"/>
            <a:ext cx="6540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-60mV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516B691-D96D-4928-85F6-1E7752E0C118}"/>
              </a:ext>
            </a:extLst>
          </p:cNvPr>
          <p:cNvSpPr/>
          <p:nvPr/>
        </p:nvSpPr>
        <p:spPr>
          <a:xfrm>
            <a:off x="2495550" y="2047151"/>
            <a:ext cx="3699934" cy="207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6A0A013-210B-49F2-BE4E-3E545541920D}"/>
              </a:ext>
            </a:extLst>
          </p:cNvPr>
          <p:cNvSpPr txBox="1"/>
          <p:nvPr/>
        </p:nvSpPr>
        <p:spPr>
          <a:xfrm>
            <a:off x="3019895" y="1453324"/>
            <a:ext cx="2588529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-40mV      -20mV     -10mV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660BDBB-595B-402B-8D54-5608ADFA273F}"/>
              </a:ext>
            </a:extLst>
          </p:cNvPr>
          <p:cNvSpPr txBox="1"/>
          <p:nvPr/>
        </p:nvSpPr>
        <p:spPr>
          <a:xfrm>
            <a:off x="5924550" y="2343150"/>
            <a:ext cx="553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IC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42B00ED-5FEF-47C1-92E4-9C8038DA402E}"/>
              </a:ext>
            </a:extLst>
          </p:cNvPr>
          <p:cNvSpPr txBox="1"/>
          <p:nvPr/>
        </p:nvSpPr>
        <p:spPr>
          <a:xfrm>
            <a:off x="2162175" y="2343150"/>
            <a:ext cx="553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058FE44-4265-4218-9DA8-272E3C762D32}"/>
              </a:ext>
            </a:extLst>
          </p:cNvPr>
          <p:cNvSpPr txBox="1"/>
          <p:nvPr/>
        </p:nvSpPr>
        <p:spPr>
          <a:xfrm>
            <a:off x="5657850" y="2778333"/>
            <a:ext cx="3343274" cy="120032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if (</a:t>
            </a:r>
            <a:r>
              <a:rPr lang="en-US" i="1" dirty="0" err="1">
                <a:solidFill>
                  <a:schemeClr val="accent2"/>
                </a:solidFill>
              </a:rPr>
              <a:t>V</a:t>
            </a:r>
            <a:r>
              <a:rPr lang="en-US" baseline="-25000" dirty="0" err="1">
                <a:solidFill>
                  <a:schemeClr val="accent2"/>
                </a:solidFill>
              </a:rPr>
              <a:t>mem,me</a:t>
            </a:r>
            <a:r>
              <a:rPr lang="en-US" dirty="0">
                <a:solidFill>
                  <a:schemeClr val="accent2"/>
                </a:solidFill>
              </a:rPr>
              <a:t> &gt; </a:t>
            </a:r>
            <a:r>
              <a:rPr lang="en-US" i="1" dirty="0" err="1">
                <a:solidFill>
                  <a:schemeClr val="accent2"/>
                </a:solidFill>
              </a:rPr>
              <a:t>V</a:t>
            </a:r>
            <a:r>
              <a:rPr lang="en-US" baseline="-25000" dirty="0" err="1">
                <a:solidFill>
                  <a:schemeClr val="accent2"/>
                </a:solidFill>
              </a:rPr>
              <a:t>mem,middle</a:t>
            </a:r>
            <a:r>
              <a:rPr lang="en-US" dirty="0">
                <a:solidFill>
                  <a:schemeClr val="accent2"/>
                </a:solidFill>
              </a:rPr>
              <a:t>):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increase my </a:t>
            </a:r>
            <a:r>
              <a:rPr lang="en-US" i="1" dirty="0" err="1">
                <a:solidFill>
                  <a:schemeClr val="accent2"/>
                </a:solidFill>
              </a:rPr>
              <a:t>V</a:t>
            </a:r>
            <a:r>
              <a:rPr lang="en-US" baseline="-25000" dirty="0" err="1">
                <a:solidFill>
                  <a:schemeClr val="accent2"/>
                </a:solidFill>
              </a:rPr>
              <a:t>mem</a:t>
            </a:r>
            <a:endParaRPr lang="en-US" baseline="-250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else decrease</a:t>
            </a:r>
          </a:p>
        </p:txBody>
      </p:sp>
    </p:spTree>
    <p:extLst>
      <p:ext uri="{BB962C8B-B14F-4D97-AF65-F5344CB8AC3E}">
        <p14:creationId xmlns:p14="http://schemas.microsoft.com/office/powerpoint/2010/main" val="326359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4F0F8-1E8C-4D46-9B28-BE752FA97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616" y="3887149"/>
            <a:ext cx="8796867" cy="2570212"/>
          </a:xfrm>
        </p:spPr>
        <p:txBody>
          <a:bodyPr/>
          <a:lstStyle/>
          <a:p>
            <a:r>
              <a:rPr lang="en-US" sz="2400" dirty="0"/>
              <a:t>Start with a tube full of negative ions </a:t>
            </a:r>
            <a:r>
              <a:rPr lang="en-US" sz="2400" i="1" dirty="0"/>
              <a:t>M</a:t>
            </a:r>
            <a:endParaRPr lang="en-US" sz="2400" dirty="0"/>
          </a:p>
          <a:p>
            <a:r>
              <a:rPr lang="en-US" sz="2400" dirty="0"/>
              <a:t>Diffusion: it all spreads out evenly</a:t>
            </a:r>
          </a:p>
          <a:p>
            <a:r>
              <a:rPr lang="en-US" sz="2400" dirty="0"/>
              <a:t>Add a voltage differential (-60 to +20 mV)</a:t>
            </a:r>
          </a:p>
          <a:p>
            <a:pPr lvl="1"/>
            <a:r>
              <a:rPr lang="en-US" sz="2000" dirty="0"/>
              <a:t>Drift: M all moves to the right</a:t>
            </a:r>
          </a:p>
          <a:p>
            <a:pPr lvl="1">
              <a:spcBef>
                <a:spcPts val="600"/>
              </a:spcBef>
            </a:pPr>
            <a:r>
              <a:rPr lang="en-US" sz="2000" dirty="0"/>
              <a:t>Diffusion: M goes back to the left</a:t>
            </a:r>
          </a:p>
          <a:p>
            <a:pPr lvl="1">
              <a:spcBef>
                <a:spcPts val="600"/>
              </a:spcBef>
            </a:pPr>
            <a:r>
              <a:rPr lang="en-US" sz="2000" dirty="0"/>
              <a:t>Eventually: steady state where diffusion and drift balance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EBFB1F-E500-45C9-83C7-395D62770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3648" y="6468707"/>
            <a:ext cx="2895600" cy="307777"/>
          </a:xfrm>
        </p:spPr>
        <p:txBody>
          <a:bodyPr/>
          <a:lstStyle/>
          <a:p>
            <a:pPr>
              <a:defRPr/>
            </a:pPr>
            <a:r>
              <a:rPr lang="en-US" dirty="0"/>
              <a:t>EE 123 Joel Grodstein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FAA4A5-DFC4-4C86-9594-66209D8088A6}"/>
              </a:ext>
            </a:extLst>
          </p:cNvPr>
          <p:cNvSpPr txBox="1"/>
          <p:nvPr/>
        </p:nvSpPr>
        <p:spPr>
          <a:xfrm>
            <a:off x="493030" y="1263851"/>
            <a:ext cx="5461000" cy="71966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612C2A-EF44-4CF9-8556-11F8E2A224EB}"/>
              </a:ext>
            </a:extLst>
          </p:cNvPr>
          <p:cNvSpPr txBox="1"/>
          <p:nvPr/>
        </p:nvSpPr>
        <p:spPr>
          <a:xfrm>
            <a:off x="344864" y="879684"/>
            <a:ext cx="1245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-60mV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1E0AA3-BEF4-4F02-B7BB-5A8EEA9DC7E7}"/>
              </a:ext>
            </a:extLst>
          </p:cNvPr>
          <p:cNvSpPr txBox="1"/>
          <p:nvPr/>
        </p:nvSpPr>
        <p:spPr>
          <a:xfrm>
            <a:off x="5661931" y="908259"/>
            <a:ext cx="1119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+20mV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DB48E4-DCC1-495E-8118-8BF0332F0E1D}"/>
              </a:ext>
            </a:extLst>
          </p:cNvPr>
          <p:cNvSpPr txBox="1"/>
          <p:nvPr/>
        </p:nvSpPr>
        <p:spPr>
          <a:xfrm flipH="1">
            <a:off x="445899" y="3054944"/>
            <a:ext cx="5492988" cy="719667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  <a:alpha val="0"/>
                </a:schemeClr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A6E7A9B-9CDC-4253-A952-F6A6921D0DC5}"/>
              </a:ext>
            </a:extLst>
          </p:cNvPr>
          <p:cNvSpPr txBox="1"/>
          <p:nvPr/>
        </p:nvSpPr>
        <p:spPr>
          <a:xfrm>
            <a:off x="6671252" y="3987125"/>
            <a:ext cx="174038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the </a:t>
            </a:r>
            <a:r>
              <a:rPr lang="en-US" sz="2000" i="1" dirty="0">
                <a:solidFill>
                  <a:schemeClr val="accent2"/>
                </a:solidFill>
              </a:rPr>
              <a:t>mystery</a:t>
            </a:r>
            <a:r>
              <a:rPr lang="en-US" sz="2000" dirty="0">
                <a:solidFill>
                  <a:schemeClr val="accent2"/>
                </a:solidFill>
              </a:rPr>
              <a:t> ion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1144D51-7669-4231-9FE3-EEE024A6D06F}"/>
              </a:ext>
            </a:extLst>
          </p:cNvPr>
          <p:cNvCxnSpPr>
            <a:cxnSpLocks/>
          </p:cNvCxnSpPr>
          <p:nvPr/>
        </p:nvCxnSpPr>
        <p:spPr>
          <a:xfrm flipH="1" flipV="1">
            <a:off x="5674935" y="4187180"/>
            <a:ext cx="996318" cy="53258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F4B62EE-3F0A-4283-B455-CA95F30E4A4E}"/>
              </a:ext>
            </a:extLst>
          </p:cNvPr>
          <p:cNvSpPr txBox="1"/>
          <p:nvPr/>
        </p:nvSpPr>
        <p:spPr>
          <a:xfrm>
            <a:off x="447469" y="2194747"/>
            <a:ext cx="5491417" cy="7196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93FD60D-E6D4-41FE-B594-CE19C344CDF8}"/>
              </a:ext>
            </a:extLst>
          </p:cNvPr>
          <p:cNvSpPr txBox="1"/>
          <p:nvPr/>
        </p:nvSpPr>
        <p:spPr>
          <a:xfrm>
            <a:off x="5674935" y="2194747"/>
            <a:ext cx="263951" cy="71966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8CB867E-F2B7-41FB-8E0D-5BEED17B12FB}"/>
              </a:ext>
            </a:extLst>
          </p:cNvPr>
          <p:cNvSpPr txBox="1"/>
          <p:nvPr/>
        </p:nvSpPr>
        <p:spPr>
          <a:xfrm>
            <a:off x="6334812" y="2242583"/>
            <a:ext cx="69463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drift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70A425A-ED87-48AB-BA0C-C3FA4F94F223}"/>
              </a:ext>
            </a:extLst>
          </p:cNvPr>
          <p:cNvSpPr txBox="1"/>
          <p:nvPr/>
        </p:nvSpPr>
        <p:spPr>
          <a:xfrm>
            <a:off x="6336383" y="3139701"/>
            <a:ext cx="143601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steady state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5E209E9E-7E7E-45F7-A416-89D5FB288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57175"/>
            <a:ext cx="7772400" cy="707886"/>
          </a:xfrm>
        </p:spPr>
        <p:txBody>
          <a:bodyPr/>
          <a:lstStyle/>
          <a:p>
            <a:r>
              <a:rPr lang="en-US" dirty="0" err="1"/>
              <a:t>Morphagens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0326B1F-73BA-4CF4-9E2D-A636E2E9DC34}"/>
              </a:ext>
            </a:extLst>
          </p:cNvPr>
          <p:cNvSpPr txBox="1"/>
          <p:nvPr/>
        </p:nvSpPr>
        <p:spPr>
          <a:xfrm>
            <a:off x="6325286" y="1432958"/>
            <a:ext cx="254248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Equal [M] everywhere</a:t>
            </a:r>
          </a:p>
        </p:txBody>
      </p:sp>
    </p:spTree>
    <p:extLst>
      <p:ext uri="{BB962C8B-B14F-4D97-AF65-F5344CB8AC3E}">
        <p14:creationId xmlns:p14="http://schemas.microsoft.com/office/powerpoint/2010/main" val="98337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14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6BF57-B07A-42A9-8F87-5B82065A3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Nernst again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3180BB-AE6F-4D3C-BD66-C5BCF63BA2F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62870" y="3590140"/>
                <a:ext cx="7772400" cy="2375561"/>
              </a:xfrm>
            </p:spPr>
            <p:txBody>
              <a:bodyPr/>
              <a:lstStyle/>
              <a:p>
                <a:r>
                  <a:rPr lang="en-US" sz="2400" dirty="0"/>
                  <a:t>“We settle to a steady state where diffusion and drift balance”</a:t>
                </a:r>
              </a:p>
              <a:p>
                <a:r>
                  <a:rPr lang="en-US" sz="2400" dirty="0"/>
                  <a:t>Sounds a lot like the Nernst equation!</a:t>
                </a:r>
              </a:p>
              <a:p>
                <a:pPr lvl="1">
                  <a:spcBef>
                    <a:spcPts val="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</m:d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</m:d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𝑚𝑒𝑚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sub>
                            </m:s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𝑚𝑒𝑚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26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𝑚𝑉</m:t>
                            </m:r>
                          </m:den>
                        </m:f>
                      </m:sup>
                    </m:sSup>
                  </m:oMath>
                </a14:m>
                <a:endParaRPr lang="en-US" dirty="0"/>
              </a:p>
              <a:p>
                <a:r>
                  <a:rPr lang="en-US" sz="2400" dirty="0"/>
                  <a:t>Conclusions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if we know the </a:t>
                </a:r>
                <a:r>
                  <a:rPr lang="en-US" sz="2000" i="1" dirty="0" err="1"/>
                  <a:t>V</a:t>
                </a:r>
                <a:r>
                  <a:rPr lang="en-US" sz="2000" baseline="-25000" dirty="0" err="1"/>
                  <a:t>mem</a:t>
                </a:r>
                <a:r>
                  <a:rPr lang="en-US" sz="2000" dirty="0"/>
                  <a:t> profile, we know [</a:t>
                </a:r>
                <a:r>
                  <a:rPr lang="en-US" sz="2000" i="1" dirty="0"/>
                  <a:t>M</a:t>
                </a:r>
                <a:r>
                  <a:rPr lang="en-US" sz="2000" dirty="0"/>
                  <a:t>]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there’s a nice, smooth [</a:t>
                </a:r>
                <a:r>
                  <a:rPr lang="en-US" sz="2000" i="1" dirty="0"/>
                  <a:t>M</a:t>
                </a:r>
                <a:r>
                  <a:rPr lang="en-US" sz="2000" dirty="0"/>
                  <a:t>] profile!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3180BB-AE6F-4D3C-BD66-C5BCF63BA2F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2870" y="3590140"/>
                <a:ext cx="7772400" cy="2375561"/>
              </a:xfrm>
              <a:blipFill>
                <a:blip r:embed="rId3"/>
                <a:stretch>
                  <a:fillRect l="-1020" t="-2051" b="-25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CA9FC0-F471-4C72-BF36-AF9F60931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49070" y="6399311"/>
            <a:ext cx="2895600" cy="307777"/>
          </a:xfrm>
        </p:spPr>
        <p:txBody>
          <a:bodyPr/>
          <a:lstStyle/>
          <a:p>
            <a:pPr>
              <a:defRPr/>
            </a:pPr>
            <a:r>
              <a:rPr lang="en-US" dirty="0"/>
              <a:t>EE 123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9034D2-EB44-4085-848F-3DA42F09C352}"/>
              </a:ext>
            </a:extLst>
          </p:cNvPr>
          <p:cNvSpPr txBox="1"/>
          <p:nvPr/>
        </p:nvSpPr>
        <p:spPr>
          <a:xfrm flipH="1">
            <a:off x="1850493" y="1667038"/>
            <a:ext cx="5492988" cy="719667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  <a:alpha val="0"/>
                </a:schemeClr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04ACDC-C09B-426B-B743-534F87D95452}"/>
              </a:ext>
            </a:extLst>
          </p:cNvPr>
          <p:cNvSpPr txBox="1"/>
          <p:nvPr/>
        </p:nvSpPr>
        <p:spPr>
          <a:xfrm>
            <a:off x="1701626" y="1280554"/>
            <a:ext cx="55918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-60mV     -40mV       -20mV         0mV          +20mV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B80865-8792-4864-8C9D-F68728D3DE4E}"/>
                  </a:ext>
                </a:extLst>
              </p:cNvPr>
              <p:cNvSpPr txBox="1"/>
              <p:nvPr/>
            </p:nvSpPr>
            <p:spPr>
              <a:xfrm>
                <a:off x="424205" y="3035425"/>
                <a:ext cx="2215299" cy="4957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d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</m:d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40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𝑚𝑉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26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𝑚𝑉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B80865-8792-4864-8C9D-F68728D3DE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205" y="3035425"/>
                <a:ext cx="2215299" cy="49571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A8AA85A2-E202-419F-88C6-64B9BB626E17}"/>
              </a:ext>
            </a:extLst>
          </p:cNvPr>
          <p:cNvSpPr txBox="1"/>
          <p:nvPr/>
        </p:nvSpPr>
        <p:spPr>
          <a:xfrm>
            <a:off x="1527142" y="2450963"/>
            <a:ext cx="8295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[</a:t>
            </a:r>
            <a:r>
              <a:rPr lang="en-US" sz="2000" i="1" dirty="0"/>
              <a:t>M</a:t>
            </a:r>
            <a:r>
              <a:rPr lang="en-US" sz="2000" dirty="0"/>
              <a:t>]</a:t>
            </a:r>
            <a:r>
              <a:rPr lang="en-US" sz="2000" baseline="-25000" dirty="0"/>
              <a:t>0</a:t>
            </a:r>
            <a:endParaRPr lang="en-US" sz="200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B0E5A0A-EC24-4FDD-AD43-F72719EBA423}"/>
              </a:ext>
            </a:extLst>
          </p:cNvPr>
          <p:cNvSpPr/>
          <p:nvPr/>
        </p:nvSpPr>
        <p:spPr>
          <a:xfrm>
            <a:off x="2507530" y="2488671"/>
            <a:ext cx="1593130" cy="867266"/>
          </a:xfrm>
          <a:custGeom>
            <a:avLst/>
            <a:gdLst>
              <a:gd name="connsiteX0" fmla="*/ 0 w 1593130"/>
              <a:gd name="connsiteY0" fmla="*/ 867266 h 867266"/>
              <a:gd name="connsiteX1" fmla="*/ 1112363 w 1593130"/>
              <a:gd name="connsiteY1" fmla="*/ 707010 h 867266"/>
              <a:gd name="connsiteX2" fmla="*/ 1593130 w 1593130"/>
              <a:gd name="connsiteY2" fmla="*/ 0 h 8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3130" h="867266">
                <a:moveTo>
                  <a:pt x="0" y="867266"/>
                </a:moveTo>
                <a:cubicBezTo>
                  <a:pt x="423420" y="859410"/>
                  <a:pt x="846841" y="851554"/>
                  <a:pt x="1112363" y="707010"/>
                </a:cubicBezTo>
                <a:cubicBezTo>
                  <a:pt x="1377885" y="562466"/>
                  <a:pt x="1485507" y="281233"/>
                  <a:pt x="1593130" y="0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C5695C4-002B-47AA-8A14-324DA1BA353E}"/>
                  </a:ext>
                </a:extLst>
              </p:cNvPr>
              <p:cNvSpPr txBox="1"/>
              <p:nvPr/>
            </p:nvSpPr>
            <p:spPr>
              <a:xfrm>
                <a:off x="6072432" y="2923874"/>
                <a:ext cx="2215299" cy="4957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d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</m:d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80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𝑚𝑉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26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𝑚𝑉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C5695C4-002B-47AA-8A14-324DA1BA35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2432" y="2923874"/>
                <a:ext cx="2215299" cy="49571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EDA5C86-D04E-4882-B27A-8385A6F46123}"/>
              </a:ext>
            </a:extLst>
          </p:cNvPr>
          <p:cNvCxnSpPr>
            <a:cxnSpLocks/>
          </p:cNvCxnSpPr>
          <p:nvPr/>
        </p:nvCxnSpPr>
        <p:spPr>
          <a:xfrm flipV="1">
            <a:off x="6740165" y="2562225"/>
            <a:ext cx="0" cy="62403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511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 animBg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41EA2-E5A1-440A-BBF7-FB047BEE8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picture of the course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CE431-A316-4FC0-8AF3-D404C161E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does bioelectricity come from?</a:t>
            </a:r>
          </a:p>
          <a:p>
            <a:r>
              <a:rPr lang="en-US" dirty="0"/>
              <a:t>Neurons and working with the nervous system</a:t>
            </a:r>
          </a:p>
          <a:p>
            <a:r>
              <a:rPr lang="en-US" dirty="0"/>
              <a:t>Cardiac bioelectricity</a:t>
            </a:r>
          </a:p>
          <a:p>
            <a:r>
              <a:rPr lang="en-US" dirty="0"/>
              <a:t>Worms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E3BD7B-8458-45C8-871C-FBDAA3E40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123 Joel Grodstein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1E2B69-E4B6-4750-B290-80ED5391C427}"/>
              </a:ext>
            </a:extLst>
          </p:cNvPr>
          <p:cNvSpPr/>
          <p:nvPr/>
        </p:nvSpPr>
        <p:spPr>
          <a:xfrm>
            <a:off x="566928" y="3242735"/>
            <a:ext cx="1863005" cy="554736"/>
          </a:xfrm>
          <a:prstGeom prst="rect">
            <a:avLst/>
          </a:pr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C5779E-FD33-4B42-81BC-22D9AC4472F0}"/>
              </a:ext>
            </a:extLst>
          </p:cNvPr>
          <p:cNvSpPr txBox="1"/>
          <p:nvPr/>
        </p:nvSpPr>
        <p:spPr>
          <a:xfrm>
            <a:off x="2715490" y="3797471"/>
            <a:ext cx="42949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Bio backgrounder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Morphogenesis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Building a worm </a:t>
            </a:r>
            <a:r>
              <a:rPr lang="en-US" i="1" dirty="0" err="1"/>
              <a:t>V</a:t>
            </a:r>
            <a:r>
              <a:rPr lang="en-US" baseline="-25000" dirty="0" err="1"/>
              <a:t>mem</a:t>
            </a:r>
            <a:r>
              <a:rPr lang="en-US" dirty="0"/>
              <a:t> pattern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7F89B9-C304-477C-A998-73454F9D4D1A}"/>
              </a:ext>
            </a:extLst>
          </p:cNvPr>
          <p:cNvSpPr/>
          <p:nvPr/>
        </p:nvSpPr>
        <p:spPr>
          <a:xfrm>
            <a:off x="3102316" y="4535920"/>
            <a:ext cx="3908083" cy="430813"/>
          </a:xfrm>
          <a:prstGeom prst="rect">
            <a:avLst/>
          </a:pr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36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6BF57-B07A-42A9-8F87-5B82065A3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180BB-AE6F-4D3C-BD66-C5BCF63BA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2870" y="3590140"/>
            <a:ext cx="7772400" cy="2375561"/>
          </a:xfrm>
        </p:spPr>
        <p:txBody>
          <a:bodyPr/>
          <a:lstStyle/>
          <a:p>
            <a:r>
              <a:rPr lang="en-US" sz="2400" dirty="0"/>
              <a:t>Old problem: cannot know </a:t>
            </a:r>
            <a:r>
              <a:rPr lang="en-US" sz="2400" i="1" dirty="0" err="1"/>
              <a:t>V</a:t>
            </a:r>
            <a:r>
              <a:rPr lang="en-US" sz="2400" baseline="-25000" dirty="0" err="1"/>
              <a:t>mem,middle</a:t>
            </a:r>
            <a:endParaRPr lang="en-US" sz="2400" dirty="0"/>
          </a:p>
          <a:p>
            <a:pPr lvl="1"/>
            <a:r>
              <a:rPr lang="en-US" sz="2000" dirty="0"/>
              <a:t>There’s a fixed total amount of </a:t>
            </a:r>
            <a:r>
              <a:rPr lang="en-US" sz="2000" i="1" dirty="0"/>
              <a:t>M</a:t>
            </a:r>
            <a:r>
              <a:rPr lang="en-US" sz="2000" dirty="0"/>
              <a:t>, and it redistributes itself according to the global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r>
              <a:rPr lang="en-US" sz="2000" dirty="0"/>
              <a:t> profile</a:t>
            </a:r>
          </a:p>
          <a:p>
            <a:pPr lvl="1"/>
            <a:r>
              <a:rPr lang="en-US" sz="2000" dirty="0"/>
              <a:t>Your own local [</a:t>
            </a:r>
            <a:r>
              <a:rPr lang="en-US" sz="2000" i="1" dirty="0"/>
              <a:t>M</a:t>
            </a:r>
            <a:r>
              <a:rPr lang="en-US" sz="2000" dirty="0"/>
              <a:t>] reflects the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r>
              <a:rPr lang="en-US" sz="2000" dirty="0"/>
              <a:t> profile</a:t>
            </a:r>
          </a:p>
          <a:p>
            <a:pPr lvl="1"/>
            <a:r>
              <a:rPr lang="en-US" sz="2000" dirty="0"/>
              <a:t>And so we can use it for our positive feedback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CA9FC0-F471-4C72-BF36-AF9F60931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49070" y="6399311"/>
            <a:ext cx="2895600" cy="307777"/>
          </a:xfrm>
        </p:spPr>
        <p:txBody>
          <a:bodyPr/>
          <a:lstStyle/>
          <a:p>
            <a:pPr>
              <a:defRPr/>
            </a:pPr>
            <a:r>
              <a:rPr lang="en-US" dirty="0"/>
              <a:t>EE 123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9034D2-EB44-4085-848F-3DA42F09C352}"/>
              </a:ext>
            </a:extLst>
          </p:cNvPr>
          <p:cNvSpPr txBox="1"/>
          <p:nvPr/>
        </p:nvSpPr>
        <p:spPr>
          <a:xfrm flipH="1">
            <a:off x="1850493" y="1667038"/>
            <a:ext cx="5492988" cy="719667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  <a:alpha val="0"/>
                </a:schemeClr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04ACDC-C09B-426B-B743-534F87D95452}"/>
              </a:ext>
            </a:extLst>
          </p:cNvPr>
          <p:cNvSpPr txBox="1"/>
          <p:nvPr/>
        </p:nvSpPr>
        <p:spPr>
          <a:xfrm>
            <a:off x="1701626" y="1280554"/>
            <a:ext cx="55918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-60mV     -40mV       -20mV         0mV          +20mV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8AA85A2-E202-419F-88C6-64B9BB626E17}"/>
              </a:ext>
            </a:extLst>
          </p:cNvPr>
          <p:cNvSpPr txBox="1"/>
          <p:nvPr/>
        </p:nvSpPr>
        <p:spPr>
          <a:xfrm>
            <a:off x="1527142" y="2450963"/>
            <a:ext cx="8295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[</a:t>
            </a:r>
            <a:r>
              <a:rPr lang="en-US" sz="2000" i="1" dirty="0"/>
              <a:t>M</a:t>
            </a:r>
            <a:r>
              <a:rPr lang="en-US" sz="2000" dirty="0"/>
              <a:t>]</a:t>
            </a:r>
            <a:r>
              <a:rPr lang="en-US" sz="2000" baseline="-25000" dirty="0"/>
              <a:t>0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C5695C4-002B-47AA-8A14-324DA1BA353E}"/>
                  </a:ext>
                </a:extLst>
              </p:cNvPr>
              <p:cNvSpPr txBox="1"/>
              <p:nvPr/>
            </p:nvSpPr>
            <p:spPr>
              <a:xfrm>
                <a:off x="6072432" y="2923874"/>
                <a:ext cx="2215299" cy="4957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d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</m:d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80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𝑚𝑉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26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𝑚𝑉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C5695C4-002B-47AA-8A14-324DA1BA35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2432" y="2923874"/>
                <a:ext cx="2215299" cy="4957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EDA5C86-D04E-4882-B27A-8385A6F46123}"/>
              </a:ext>
            </a:extLst>
          </p:cNvPr>
          <p:cNvCxnSpPr>
            <a:cxnSpLocks/>
          </p:cNvCxnSpPr>
          <p:nvPr/>
        </p:nvCxnSpPr>
        <p:spPr>
          <a:xfrm flipV="1">
            <a:off x="6740165" y="2562225"/>
            <a:ext cx="0" cy="62403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851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E9A82-1BEE-4F52-B9E6-9496E40B3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Morphagen</a:t>
            </a:r>
            <a:r>
              <a:rPr lang="en-US" dirty="0"/>
              <a:t>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690BC-35FE-482E-BDCD-FE3C1D9A1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725" y="4131332"/>
            <a:ext cx="6010173" cy="2021867"/>
          </a:xfrm>
        </p:spPr>
        <p:txBody>
          <a:bodyPr/>
          <a:lstStyle/>
          <a:p>
            <a:r>
              <a:rPr lang="en-US" dirty="0"/>
              <a:t>Higher [M]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higher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Higher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attracts more M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feedback!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need to sense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mem,middle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1C57A3-FB00-4199-90C5-6333BAC3A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123 Joel Grodstein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F57562-A4B4-4FCD-A68F-C69464BAC38E}"/>
              </a:ext>
            </a:extLst>
          </p:cNvPr>
          <p:cNvSpPr/>
          <p:nvPr/>
        </p:nvSpPr>
        <p:spPr>
          <a:xfrm>
            <a:off x="1138766" y="2025969"/>
            <a:ext cx="3640665" cy="249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6DBCEFE-AC3C-40DD-8A1E-EAEDD538A045}"/>
              </a:ext>
            </a:extLst>
          </p:cNvPr>
          <p:cNvSpPr/>
          <p:nvPr/>
        </p:nvSpPr>
        <p:spPr>
          <a:xfrm>
            <a:off x="69850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17940D3-3957-4300-8E6B-B1B2D7E67357}"/>
              </a:ext>
            </a:extLst>
          </p:cNvPr>
          <p:cNvSpPr/>
          <p:nvPr/>
        </p:nvSpPr>
        <p:spPr>
          <a:xfrm>
            <a:off x="163195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30D78FE-5535-4193-A566-DD8D5C0D0B52}"/>
              </a:ext>
            </a:extLst>
          </p:cNvPr>
          <p:cNvSpPr/>
          <p:nvPr/>
        </p:nvSpPr>
        <p:spPr>
          <a:xfrm>
            <a:off x="256540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47C46B7-C28F-40CD-8E12-D0B9CC0DBF59}"/>
              </a:ext>
            </a:extLst>
          </p:cNvPr>
          <p:cNvSpPr/>
          <p:nvPr/>
        </p:nvSpPr>
        <p:spPr>
          <a:xfrm>
            <a:off x="349885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079C516-1C93-4899-A34C-B2F5906DAF8F}"/>
              </a:ext>
            </a:extLst>
          </p:cNvPr>
          <p:cNvSpPr/>
          <p:nvPr/>
        </p:nvSpPr>
        <p:spPr>
          <a:xfrm>
            <a:off x="443230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EE419C-C36C-4796-B806-7C2A702344F3}"/>
              </a:ext>
            </a:extLst>
          </p:cNvPr>
          <p:cNvSpPr txBox="1"/>
          <p:nvPr/>
        </p:nvSpPr>
        <p:spPr>
          <a:xfrm>
            <a:off x="5086248" y="2033051"/>
            <a:ext cx="6540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-20mV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3C4E31-9BC2-4FFE-A534-C755C0F4B559}"/>
              </a:ext>
            </a:extLst>
          </p:cNvPr>
          <p:cNvSpPr txBox="1"/>
          <p:nvPr/>
        </p:nvSpPr>
        <p:spPr>
          <a:xfrm>
            <a:off x="38570" y="2033051"/>
            <a:ext cx="6540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-25mV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516B691-D96D-4928-85F6-1E7752E0C118}"/>
              </a:ext>
            </a:extLst>
          </p:cNvPr>
          <p:cNvSpPr/>
          <p:nvPr/>
        </p:nvSpPr>
        <p:spPr>
          <a:xfrm>
            <a:off x="1104900" y="2047151"/>
            <a:ext cx="3699934" cy="207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6483525-B621-41D9-8D97-06E317DA1FA1}"/>
              </a:ext>
            </a:extLst>
          </p:cNvPr>
          <p:cNvSpPr txBox="1"/>
          <p:nvPr/>
        </p:nvSpPr>
        <p:spPr>
          <a:xfrm>
            <a:off x="6202768" y="1866402"/>
            <a:ext cx="2569633" cy="46166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i="1" dirty="0" err="1">
                <a:solidFill>
                  <a:schemeClr val="accent2"/>
                </a:solidFill>
              </a:rPr>
              <a:t>V</a:t>
            </a:r>
            <a:r>
              <a:rPr lang="en-US" baseline="-25000" dirty="0" err="1">
                <a:solidFill>
                  <a:schemeClr val="accent2"/>
                </a:solidFill>
              </a:rPr>
              <a:t>mem,me</a:t>
            </a:r>
            <a:r>
              <a:rPr lang="en-US" dirty="0">
                <a:solidFill>
                  <a:schemeClr val="accent2"/>
                </a:solidFill>
              </a:rPr>
              <a:t> = f([</a:t>
            </a:r>
            <a:r>
              <a:rPr lang="en-US" i="1" dirty="0">
                <a:solidFill>
                  <a:schemeClr val="accent2"/>
                </a:solidFill>
              </a:rPr>
              <a:t>M</a:t>
            </a:r>
            <a:r>
              <a:rPr lang="en-US" dirty="0">
                <a:solidFill>
                  <a:schemeClr val="accent2"/>
                </a:solidFill>
              </a:rPr>
              <a:t>]</a:t>
            </a:r>
            <a:r>
              <a:rPr lang="en-US" baseline="-25000" dirty="0">
                <a:solidFill>
                  <a:schemeClr val="accent2"/>
                </a:solidFill>
              </a:rPr>
              <a:t>me</a:t>
            </a:r>
            <a:r>
              <a:rPr lang="en-US" dirty="0">
                <a:solidFill>
                  <a:schemeClr val="accent2"/>
                </a:solidFill>
              </a:rPr>
              <a:t>)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F024816-36FF-4598-BA78-157F5156CC79}"/>
              </a:ext>
            </a:extLst>
          </p:cNvPr>
          <p:cNvCxnSpPr/>
          <p:nvPr/>
        </p:nvCxnSpPr>
        <p:spPr>
          <a:xfrm>
            <a:off x="6257925" y="2354239"/>
            <a:ext cx="0" cy="1119867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FB91F37-3018-4002-8564-F216CDA034EE}"/>
              </a:ext>
            </a:extLst>
          </p:cNvPr>
          <p:cNvCxnSpPr>
            <a:cxnSpLocks/>
          </p:cNvCxnSpPr>
          <p:nvPr/>
        </p:nvCxnSpPr>
        <p:spPr>
          <a:xfrm>
            <a:off x="6248400" y="3476625"/>
            <a:ext cx="22764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C3A8B29-D518-4974-A4DE-8DB2EB972BDE}"/>
              </a:ext>
            </a:extLst>
          </p:cNvPr>
          <p:cNvSpPr txBox="1"/>
          <p:nvPr/>
        </p:nvSpPr>
        <p:spPr>
          <a:xfrm>
            <a:off x="7961099" y="3124200"/>
            <a:ext cx="626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[</a:t>
            </a:r>
            <a:r>
              <a:rPr lang="en-US" sz="2000" i="1" dirty="0"/>
              <a:t>M</a:t>
            </a:r>
            <a:r>
              <a:rPr lang="en-US" sz="2000" dirty="0"/>
              <a:t>]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94191C5-F2FB-4EC7-8C6D-82DCDFBD7FEE}"/>
              </a:ext>
            </a:extLst>
          </p:cNvPr>
          <p:cNvSpPr txBox="1"/>
          <p:nvPr/>
        </p:nvSpPr>
        <p:spPr>
          <a:xfrm>
            <a:off x="5640917" y="2339689"/>
            <a:ext cx="716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endParaRPr lang="en-US" sz="2000" i="1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80BC3F62-AFEB-407F-95CA-0E501642D41F}"/>
              </a:ext>
            </a:extLst>
          </p:cNvPr>
          <p:cNvSpPr/>
          <p:nvPr/>
        </p:nvSpPr>
        <p:spPr>
          <a:xfrm>
            <a:off x="6286500" y="2413294"/>
            <a:ext cx="2238375" cy="1053806"/>
          </a:xfrm>
          <a:custGeom>
            <a:avLst/>
            <a:gdLst>
              <a:gd name="connsiteX0" fmla="*/ 0 w 2238375"/>
              <a:gd name="connsiteY0" fmla="*/ 1053806 h 1053806"/>
              <a:gd name="connsiteX1" fmla="*/ 514350 w 2238375"/>
              <a:gd name="connsiteY1" fmla="*/ 987131 h 1053806"/>
              <a:gd name="connsiteX2" fmla="*/ 790575 w 2238375"/>
              <a:gd name="connsiteY2" fmla="*/ 729956 h 1053806"/>
              <a:gd name="connsiteX3" fmla="*/ 1181100 w 2238375"/>
              <a:gd name="connsiteY3" fmla="*/ 177506 h 1053806"/>
              <a:gd name="connsiteX4" fmla="*/ 1581150 w 2238375"/>
              <a:gd name="connsiteY4" fmla="*/ 15581 h 1053806"/>
              <a:gd name="connsiteX5" fmla="*/ 2238375 w 2238375"/>
              <a:gd name="connsiteY5" fmla="*/ 15581 h 1053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8375" h="1053806">
                <a:moveTo>
                  <a:pt x="0" y="1053806"/>
                </a:moveTo>
                <a:cubicBezTo>
                  <a:pt x="191294" y="1047456"/>
                  <a:pt x="382588" y="1041106"/>
                  <a:pt x="514350" y="987131"/>
                </a:cubicBezTo>
                <a:cubicBezTo>
                  <a:pt x="646113" y="933156"/>
                  <a:pt x="679450" y="864893"/>
                  <a:pt x="790575" y="729956"/>
                </a:cubicBezTo>
                <a:cubicBezTo>
                  <a:pt x="901700" y="595018"/>
                  <a:pt x="1049338" y="296568"/>
                  <a:pt x="1181100" y="177506"/>
                </a:cubicBezTo>
                <a:cubicBezTo>
                  <a:pt x="1312862" y="58444"/>
                  <a:pt x="1404938" y="42568"/>
                  <a:pt x="1581150" y="15581"/>
                </a:cubicBezTo>
                <a:cubicBezTo>
                  <a:pt x="1757362" y="-11406"/>
                  <a:pt x="1997868" y="2087"/>
                  <a:pt x="2238375" y="15581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row: Curved Down 28">
            <a:extLst>
              <a:ext uri="{FF2B5EF4-FFF2-40B4-BE49-F238E27FC236}">
                <a16:creationId xmlns:a16="http://schemas.microsoft.com/office/drawing/2014/main" id="{FA810634-EE9A-4760-A337-3B21FBAFA6E1}"/>
              </a:ext>
            </a:extLst>
          </p:cNvPr>
          <p:cNvSpPr/>
          <p:nvPr/>
        </p:nvSpPr>
        <p:spPr>
          <a:xfrm rot="5400000" flipH="1">
            <a:off x="5384418" y="4409224"/>
            <a:ext cx="723900" cy="460669"/>
          </a:xfrm>
          <a:prstGeom prst="curvedDownArrow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3FE4963-0AE5-4E1D-893D-903FC3DEAB15}"/>
              </a:ext>
            </a:extLst>
          </p:cNvPr>
          <p:cNvSpPr/>
          <p:nvPr/>
        </p:nvSpPr>
        <p:spPr>
          <a:xfrm>
            <a:off x="752475" y="5612196"/>
            <a:ext cx="4619625" cy="636204"/>
          </a:xfrm>
          <a:prstGeom prst="rect">
            <a:avLst/>
          </a:pr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iley Face 14">
            <a:extLst>
              <a:ext uri="{FF2B5EF4-FFF2-40B4-BE49-F238E27FC236}">
                <a16:creationId xmlns:a16="http://schemas.microsoft.com/office/drawing/2014/main" id="{D3AE9EB5-C49A-46C9-B0DE-6423D92F0AE5}"/>
              </a:ext>
            </a:extLst>
          </p:cNvPr>
          <p:cNvSpPr/>
          <p:nvPr/>
        </p:nvSpPr>
        <p:spPr>
          <a:xfrm>
            <a:off x="4496997" y="1190441"/>
            <a:ext cx="553288" cy="548835"/>
          </a:xfrm>
          <a:prstGeom prst="smileyFace">
            <a:avLst/>
          </a:pr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A picture containing shape&#10;&#10;Description automatically generated">
            <a:extLst>
              <a:ext uri="{FF2B5EF4-FFF2-40B4-BE49-F238E27FC236}">
                <a16:creationId xmlns:a16="http://schemas.microsoft.com/office/drawing/2014/main" id="{4E8DB8F4-6646-4348-A2FD-6088476C3E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52382" y="945357"/>
            <a:ext cx="968435" cy="968435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E68A893A-D559-41CF-9C35-14CFD9B437E6}"/>
              </a:ext>
            </a:extLst>
          </p:cNvPr>
          <p:cNvSpPr txBox="1"/>
          <p:nvPr/>
        </p:nvSpPr>
        <p:spPr>
          <a:xfrm>
            <a:off x="4505546" y="2343443"/>
            <a:ext cx="553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IC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B586903-98F7-4D3B-8319-1FECA83C78F3}"/>
              </a:ext>
            </a:extLst>
          </p:cNvPr>
          <p:cNvSpPr txBox="1"/>
          <p:nvPr/>
        </p:nvSpPr>
        <p:spPr>
          <a:xfrm>
            <a:off x="714375" y="2343150"/>
            <a:ext cx="553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IC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0A879E2-DA91-4C0A-8B98-20A9F63C4DC7}"/>
              </a:ext>
            </a:extLst>
          </p:cNvPr>
          <p:cNvCxnSpPr>
            <a:cxnSpLocks/>
          </p:cNvCxnSpPr>
          <p:nvPr/>
        </p:nvCxnSpPr>
        <p:spPr>
          <a:xfrm>
            <a:off x="500532" y="2668564"/>
            <a:ext cx="0" cy="1119867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29E97D8-5141-486C-9AC5-8959C1C14676}"/>
              </a:ext>
            </a:extLst>
          </p:cNvPr>
          <p:cNvCxnSpPr>
            <a:cxnSpLocks/>
          </p:cNvCxnSpPr>
          <p:nvPr/>
        </p:nvCxnSpPr>
        <p:spPr>
          <a:xfrm>
            <a:off x="491007" y="3790950"/>
            <a:ext cx="4690593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88F6FE8E-7B93-48B2-B9CA-E735AED53522}"/>
              </a:ext>
            </a:extLst>
          </p:cNvPr>
          <p:cNvSpPr txBox="1"/>
          <p:nvPr/>
        </p:nvSpPr>
        <p:spPr>
          <a:xfrm>
            <a:off x="-85255" y="2888100"/>
            <a:ext cx="626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[M]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7D26F0C4-0C11-45B7-9974-53BBEB0960DB}"/>
              </a:ext>
            </a:extLst>
          </p:cNvPr>
          <p:cNvCxnSpPr/>
          <p:nvPr/>
        </p:nvCxnSpPr>
        <p:spPr>
          <a:xfrm flipV="1">
            <a:off x="568770" y="3088155"/>
            <a:ext cx="4365180" cy="200055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436C3C15-2127-463A-9852-34CA830C0597}"/>
              </a:ext>
            </a:extLst>
          </p:cNvPr>
          <p:cNvSpPr>
            <a:spLocks noChangeAspect="1"/>
          </p:cNvSpPr>
          <p:nvPr/>
        </p:nvSpPr>
        <p:spPr>
          <a:xfrm>
            <a:off x="7200968" y="2847911"/>
            <a:ext cx="76251" cy="8373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1A0AB810-CD7C-4459-8518-53D77F95F25C}"/>
              </a:ext>
            </a:extLst>
          </p:cNvPr>
          <p:cNvSpPr>
            <a:spLocks noChangeAspect="1"/>
          </p:cNvSpPr>
          <p:nvPr/>
        </p:nvSpPr>
        <p:spPr>
          <a:xfrm>
            <a:off x="7305896" y="2721076"/>
            <a:ext cx="76251" cy="8373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9D58442-7248-486C-AD20-2BCA8F8380E6}"/>
              </a:ext>
            </a:extLst>
          </p:cNvPr>
          <p:cNvSpPr txBox="1"/>
          <p:nvPr/>
        </p:nvSpPr>
        <p:spPr>
          <a:xfrm>
            <a:off x="5038623" y="2033051"/>
            <a:ext cx="7069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+10mV</a:t>
            </a:r>
            <a:endParaRPr lang="en-US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9B841AF-1282-4A80-BCF5-111BFC9B70E7}"/>
              </a:ext>
            </a:extLst>
          </p:cNvPr>
          <p:cNvSpPr txBox="1"/>
          <p:nvPr/>
        </p:nvSpPr>
        <p:spPr>
          <a:xfrm>
            <a:off x="48095" y="2033051"/>
            <a:ext cx="6540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-40mV</a:t>
            </a:r>
            <a:endParaRPr lang="en-US" dirty="0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FBE12D8-120A-4793-85F6-E038F262C87A}"/>
              </a:ext>
            </a:extLst>
          </p:cNvPr>
          <p:cNvCxnSpPr>
            <a:cxnSpLocks/>
          </p:cNvCxnSpPr>
          <p:nvPr/>
        </p:nvCxnSpPr>
        <p:spPr>
          <a:xfrm flipV="1">
            <a:off x="540196" y="2872065"/>
            <a:ext cx="4421245" cy="633353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>
            <a:extLst>
              <a:ext uri="{FF2B5EF4-FFF2-40B4-BE49-F238E27FC236}">
                <a16:creationId xmlns:a16="http://schemas.microsoft.com/office/drawing/2014/main" id="{0A85CD77-E3B7-4317-BF1A-9CE6632DBB46}"/>
              </a:ext>
            </a:extLst>
          </p:cNvPr>
          <p:cNvSpPr>
            <a:spLocks noChangeAspect="1"/>
          </p:cNvSpPr>
          <p:nvPr/>
        </p:nvSpPr>
        <p:spPr>
          <a:xfrm>
            <a:off x="7047548" y="3067250"/>
            <a:ext cx="76251" cy="8373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882C3AD3-C7DA-4662-85B5-2C9E2FA4DD3F}"/>
              </a:ext>
            </a:extLst>
          </p:cNvPr>
          <p:cNvSpPr>
            <a:spLocks noChangeAspect="1"/>
          </p:cNvSpPr>
          <p:nvPr/>
        </p:nvSpPr>
        <p:spPr>
          <a:xfrm>
            <a:off x="7487584" y="2512057"/>
            <a:ext cx="76251" cy="8373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1A57964A-63E3-4018-AABA-AF8F34EE51F0}"/>
              </a:ext>
            </a:extLst>
          </p:cNvPr>
          <p:cNvSpPr>
            <a:spLocks noChangeAspect="1"/>
          </p:cNvSpPr>
          <p:nvPr/>
        </p:nvSpPr>
        <p:spPr>
          <a:xfrm>
            <a:off x="6739014" y="3345202"/>
            <a:ext cx="76251" cy="8373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EC9E03F8-42FD-41F7-989A-BD74B7E20194}"/>
              </a:ext>
            </a:extLst>
          </p:cNvPr>
          <p:cNvSpPr>
            <a:spLocks noChangeAspect="1"/>
          </p:cNvSpPr>
          <p:nvPr/>
        </p:nvSpPr>
        <p:spPr>
          <a:xfrm>
            <a:off x="7961099" y="2363726"/>
            <a:ext cx="76251" cy="8373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B5354FF4-80EE-4B47-90EA-E038B1CEC6B6}"/>
              </a:ext>
            </a:extLst>
          </p:cNvPr>
          <p:cNvCxnSpPr>
            <a:cxnSpLocks/>
          </p:cNvCxnSpPr>
          <p:nvPr/>
        </p:nvCxnSpPr>
        <p:spPr>
          <a:xfrm flipV="1">
            <a:off x="596436" y="2716165"/>
            <a:ext cx="4374530" cy="979584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03322221-25BD-4208-B0EC-93D9D240E759}"/>
              </a:ext>
            </a:extLst>
          </p:cNvPr>
          <p:cNvSpPr txBox="1"/>
          <p:nvPr/>
        </p:nvSpPr>
        <p:spPr>
          <a:xfrm>
            <a:off x="5029098" y="2023526"/>
            <a:ext cx="7069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+20mV</a:t>
            </a:r>
            <a:endParaRPr lang="en-US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3D6F137-37A5-49AD-BCF9-43FDC7AB45CA}"/>
              </a:ext>
            </a:extLst>
          </p:cNvPr>
          <p:cNvSpPr txBox="1"/>
          <p:nvPr/>
        </p:nvSpPr>
        <p:spPr>
          <a:xfrm>
            <a:off x="48095" y="2033051"/>
            <a:ext cx="6540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-60mV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96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9" grpId="0" animBg="1"/>
      <p:bldP spid="30" grpId="0" animBg="1"/>
      <p:bldP spid="15" grpId="0" animBg="1"/>
      <p:bldP spid="40" grpId="0" animBg="1"/>
      <p:bldP spid="41" grpId="0" animBg="1"/>
      <p:bldP spid="43" grpId="0"/>
      <p:bldP spid="43" grpId="1"/>
      <p:bldP spid="45" grpId="0"/>
      <p:bldP spid="45" grpId="1"/>
      <p:bldP spid="50" grpId="0" animBg="1"/>
      <p:bldP spid="50" grpId="1" animBg="1"/>
      <p:bldP spid="52" grpId="0" animBg="1"/>
      <p:bldP spid="52" grpId="1" animBg="1"/>
      <p:bldP spid="55" grpId="0" animBg="1"/>
      <p:bldP spid="56" grpId="0" animBg="1"/>
      <p:bldP spid="60" grpId="0"/>
      <p:bldP spid="6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E9A82-1BEE-4F52-B9E6-9496E40B3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Remaining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690BC-35FE-482E-BDCD-FE3C1D9A1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166836"/>
            <a:ext cx="7772400" cy="1929163"/>
          </a:xfrm>
        </p:spPr>
        <p:txBody>
          <a:bodyPr/>
          <a:lstStyle/>
          <a:p>
            <a:r>
              <a:rPr lang="en-US" dirty="0"/>
              <a:t>Middle segment has no ion channels or feedback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cannot regrow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1C57A3-FB00-4199-90C5-6333BAC3A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123 Joel Grodstein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F57562-A4B4-4FCD-A68F-C69464BAC38E}"/>
              </a:ext>
            </a:extLst>
          </p:cNvPr>
          <p:cNvSpPr/>
          <p:nvPr/>
        </p:nvSpPr>
        <p:spPr>
          <a:xfrm>
            <a:off x="2529416" y="2025969"/>
            <a:ext cx="3640665" cy="249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6DBCEFE-AC3C-40DD-8A1E-EAEDD538A045}"/>
              </a:ext>
            </a:extLst>
          </p:cNvPr>
          <p:cNvSpPr/>
          <p:nvPr/>
        </p:nvSpPr>
        <p:spPr>
          <a:xfrm>
            <a:off x="208915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17940D3-3957-4300-8E6B-B1B2D7E67357}"/>
              </a:ext>
            </a:extLst>
          </p:cNvPr>
          <p:cNvSpPr/>
          <p:nvPr/>
        </p:nvSpPr>
        <p:spPr>
          <a:xfrm>
            <a:off x="302260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30D78FE-5535-4193-A566-DD8D5C0D0B52}"/>
              </a:ext>
            </a:extLst>
          </p:cNvPr>
          <p:cNvSpPr/>
          <p:nvPr/>
        </p:nvSpPr>
        <p:spPr>
          <a:xfrm>
            <a:off x="395605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47C46B7-C28F-40CD-8E12-D0B9CC0DBF59}"/>
              </a:ext>
            </a:extLst>
          </p:cNvPr>
          <p:cNvSpPr/>
          <p:nvPr/>
        </p:nvSpPr>
        <p:spPr>
          <a:xfrm>
            <a:off x="488950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079C516-1C93-4899-A34C-B2F5906DAF8F}"/>
              </a:ext>
            </a:extLst>
          </p:cNvPr>
          <p:cNvSpPr/>
          <p:nvPr/>
        </p:nvSpPr>
        <p:spPr>
          <a:xfrm>
            <a:off x="582295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EE419C-C36C-4796-B806-7C2A702344F3}"/>
              </a:ext>
            </a:extLst>
          </p:cNvPr>
          <p:cNvSpPr txBox="1"/>
          <p:nvPr/>
        </p:nvSpPr>
        <p:spPr>
          <a:xfrm>
            <a:off x="6476898" y="2033051"/>
            <a:ext cx="7069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+20mV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3C4E31-9BC2-4FFE-A534-C755C0F4B559}"/>
              </a:ext>
            </a:extLst>
          </p:cNvPr>
          <p:cNvSpPr txBox="1"/>
          <p:nvPr/>
        </p:nvSpPr>
        <p:spPr>
          <a:xfrm>
            <a:off x="1305395" y="2033051"/>
            <a:ext cx="6540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-60mV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516B691-D96D-4928-85F6-1E7752E0C118}"/>
              </a:ext>
            </a:extLst>
          </p:cNvPr>
          <p:cNvSpPr/>
          <p:nvPr/>
        </p:nvSpPr>
        <p:spPr>
          <a:xfrm>
            <a:off x="2495550" y="2047151"/>
            <a:ext cx="3699934" cy="207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6A0A013-210B-49F2-BE4E-3E545541920D}"/>
              </a:ext>
            </a:extLst>
          </p:cNvPr>
          <p:cNvSpPr txBox="1"/>
          <p:nvPr/>
        </p:nvSpPr>
        <p:spPr>
          <a:xfrm>
            <a:off x="3019895" y="1453324"/>
            <a:ext cx="251158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-40mV      -20mV       0mV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BDC5F45-A2F3-4E09-AC47-F0ED9B724974}"/>
              </a:ext>
            </a:extLst>
          </p:cNvPr>
          <p:cNvSpPr txBox="1"/>
          <p:nvPr/>
        </p:nvSpPr>
        <p:spPr>
          <a:xfrm>
            <a:off x="685800" y="2969566"/>
            <a:ext cx="2569633" cy="461665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err="1">
                <a:solidFill>
                  <a:schemeClr val="accent2"/>
                </a:solidFill>
              </a:rPr>
              <a:t>V</a:t>
            </a:r>
            <a:r>
              <a:rPr lang="en-US" baseline="-25000" dirty="0" err="1">
                <a:solidFill>
                  <a:schemeClr val="accent2"/>
                </a:solidFill>
              </a:rPr>
              <a:t>mem,me</a:t>
            </a:r>
            <a:r>
              <a:rPr lang="en-US" dirty="0">
                <a:solidFill>
                  <a:schemeClr val="accent2"/>
                </a:solidFill>
              </a:rPr>
              <a:t> = f([</a:t>
            </a:r>
            <a:r>
              <a:rPr lang="en-US" i="1" dirty="0">
                <a:solidFill>
                  <a:schemeClr val="accent2"/>
                </a:solidFill>
              </a:rPr>
              <a:t>M</a:t>
            </a:r>
            <a:r>
              <a:rPr lang="en-US" dirty="0">
                <a:solidFill>
                  <a:schemeClr val="accent2"/>
                </a:solidFill>
              </a:rPr>
              <a:t>]</a:t>
            </a:r>
            <a:r>
              <a:rPr lang="en-US" baseline="-25000" dirty="0">
                <a:solidFill>
                  <a:schemeClr val="accent2"/>
                </a:solidFill>
              </a:rPr>
              <a:t>me</a:t>
            </a:r>
            <a:r>
              <a:rPr lang="en-US" dirty="0">
                <a:solidFill>
                  <a:schemeClr val="accent2"/>
                </a:solidFill>
              </a:rPr>
              <a:t>)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E05380F-9DCE-47C7-8981-CC44281CA7D7}"/>
              </a:ext>
            </a:extLst>
          </p:cNvPr>
          <p:cNvGrpSpPr/>
          <p:nvPr/>
        </p:nvGrpSpPr>
        <p:grpSpPr>
          <a:xfrm>
            <a:off x="3631142" y="2654014"/>
            <a:ext cx="3022916" cy="1337021"/>
            <a:chOff x="3631142" y="2654014"/>
            <a:chExt cx="3022916" cy="1337021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F51DA01-51BE-4EA2-A442-4B8557483E1B}"/>
                </a:ext>
              </a:extLst>
            </p:cNvPr>
            <p:cNvCxnSpPr/>
            <p:nvPr/>
          </p:nvCxnSpPr>
          <p:spPr>
            <a:xfrm>
              <a:off x="4324350" y="2820964"/>
              <a:ext cx="0" cy="1119867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A37AEE9-7891-48D3-850D-D0C66937FEAF}"/>
                </a:ext>
              </a:extLst>
            </p:cNvPr>
            <p:cNvCxnSpPr>
              <a:cxnSpLocks/>
            </p:cNvCxnSpPr>
            <p:nvPr/>
          </p:nvCxnSpPr>
          <p:spPr>
            <a:xfrm>
              <a:off x="4314825" y="3943350"/>
              <a:ext cx="2276475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0403BA2-A721-4DFC-BA0B-78EDE34694F3}"/>
                </a:ext>
              </a:extLst>
            </p:cNvPr>
            <p:cNvSpPr txBox="1"/>
            <p:nvPr/>
          </p:nvSpPr>
          <p:spPr>
            <a:xfrm>
              <a:off x="6027524" y="3590925"/>
              <a:ext cx="6265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[</a:t>
              </a:r>
              <a:r>
                <a:rPr lang="en-US" sz="2000" i="1" dirty="0"/>
                <a:t>M</a:t>
              </a:r>
              <a:r>
                <a:rPr lang="en-US" sz="2000" dirty="0"/>
                <a:t>]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7ADAA89-5186-44AA-8005-5B4618F73D07}"/>
                </a:ext>
              </a:extLst>
            </p:cNvPr>
            <p:cNvSpPr txBox="1"/>
            <p:nvPr/>
          </p:nvSpPr>
          <p:spPr>
            <a:xfrm>
              <a:off x="3631142" y="2654014"/>
              <a:ext cx="7160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err="1"/>
                <a:t>V</a:t>
              </a:r>
              <a:r>
                <a:rPr lang="en-US" sz="2000" baseline="-25000" dirty="0" err="1"/>
                <a:t>mem</a:t>
              </a:r>
              <a:endParaRPr lang="en-US" sz="2000" i="1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E526783-7C7A-488D-B065-7EA927E86910}"/>
                </a:ext>
              </a:extLst>
            </p:cNvPr>
            <p:cNvSpPr/>
            <p:nvPr/>
          </p:nvSpPr>
          <p:spPr>
            <a:xfrm>
              <a:off x="4352925" y="2880019"/>
              <a:ext cx="2238375" cy="1053806"/>
            </a:xfrm>
            <a:custGeom>
              <a:avLst/>
              <a:gdLst>
                <a:gd name="connsiteX0" fmla="*/ 0 w 2238375"/>
                <a:gd name="connsiteY0" fmla="*/ 1053806 h 1053806"/>
                <a:gd name="connsiteX1" fmla="*/ 514350 w 2238375"/>
                <a:gd name="connsiteY1" fmla="*/ 987131 h 1053806"/>
                <a:gd name="connsiteX2" fmla="*/ 790575 w 2238375"/>
                <a:gd name="connsiteY2" fmla="*/ 729956 h 1053806"/>
                <a:gd name="connsiteX3" fmla="*/ 1181100 w 2238375"/>
                <a:gd name="connsiteY3" fmla="*/ 177506 h 1053806"/>
                <a:gd name="connsiteX4" fmla="*/ 1581150 w 2238375"/>
                <a:gd name="connsiteY4" fmla="*/ 15581 h 1053806"/>
                <a:gd name="connsiteX5" fmla="*/ 2238375 w 2238375"/>
                <a:gd name="connsiteY5" fmla="*/ 15581 h 1053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38375" h="1053806">
                  <a:moveTo>
                    <a:pt x="0" y="1053806"/>
                  </a:moveTo>
                  <a:cubicBezTo>
                    <a:pt x="191294" y="1047456"/>
                    <a:pt x="382588" y="1041106"/>
                    <a:pt x="514350" y="987131"/>
                  </a:cubicBezTo>
                  <a:cubicBezTo>
                    <a:pt x="646113" y="933156"/>
                    <a:pt x="679450" y="864893"/>
                    <a:pt x="790575" y="729956"/>
                  </a:cubicBezTo>
                  <a:cubicBezTo>
                    <a:pt x="901700" y="595018"/>
                    <a:pt x="1049338" y="296568"/>
                    <a:pt x="1181100" y="177506"/>
                  </a:cubicBezTo>
                  <a:cubicBezTo>
                    <a:pt x="1312862" y="58444"/>
                    <a:pt x="1404938" y="42568"/>
                    <a:pt x="1581150" y="15581"/>
                  </a:cubicBezTo>
                  <a:cubicBezTo>
                    <a:pt x="1757362" y="-11406"/>
                    <a:pt x="1997868" y="2087"/>
                    <a:pt x="2238375" y="15581"/>
                  </a:cubicBezTo>
                </a:path>
              </a:pathLst>
            </a:custGeom>
            <a:noFill/>
            <a:ln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85C1DE48-59BD-4E20-8A6B-57E4897E438E}"/>
              </a:ext>
            </a:extLst>
          </p:cNvPr>
          <p:cNvSpPr txBox="1"/>
          <p:nvPr/>
        </p:nvSpPr>
        <p:spPr>
          <a:xfrm>
            <a:off x="5924550" y="2343150"/>
            <a:ext cx="553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4BDF94-44F5-46B3-A110-5E713CAEA8A2}"/>
              </a:ext>
            </a:extLst>
          </p:cNvPr>
          <p:cNvSpPr txBox="1"/>
          <p:nvPr/>
        </p:nvSpPr>
        <p:spPr>
          <a:xfrm>
            <a:off x="2162175" y="2343150"/>
            <a:ext cx="553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IC</a:t>
            </a:r>
          </a:p>
        </p:txBody>
      </p:sp>
    </p:spTree>
    <p:extLst>
      <p:ext uri="{BB962C8B-B14F-4D97-AF65-F5344CB8AC3E}">
        <p14:creationId xmlns:p14="http://schemas.microsoft.com/office/powerpoint/2010/main" val="365929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E9A82-1BEE-4F52-B9E6-9496E40B3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Remaining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690BC-35FE-482E-BDCD-FE3C1D9A1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800798"/>
            <a:ext cx="7772400" cy="2295201"/>
          </a:xfrm>
        </p:spPr>
        <p:txBody>
          <a:bodyPr/>
          <a:lstStyle/>
          <a:p>
            <a:r>
              <a:rPr lang="en-US" dirty="0"/>
              <a:t>Middle segment has no ion channels or feedback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cannot regrow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What happens?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1C57A3-FB00-4199-90C5-6333BAC3A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123 Joel Grodstein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F57562-A4B4-4FCD-A68F-C69464BAC38E}"/>
              </a:ext>
            </a:extLst>
          </p:cNvPr>
          <p:cNvSpPr/>
          <p:nvPr/>
        </p:nvSpPr>
        <p:spPr>
          <a:xfrm>
            <a:off x="2529416" y="2025969"/>
            <a:ext cx="3640665" cy="249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6DBCEFE-AC3C-40DD-8A1E-EAEDD538A045}"/>
              </a:ext>
            </a:extLst>
          </p:cNvPr>
          <p:cNvSpPr/>
          <p:nvPr/>
        </p:nvSpPr>
        <p:spPr>
          <a:xfrm>
            <a:off x="208915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17940D3-3957-4300-8E6B-B1B2D7E67357}"/>
              </a:ext>
            </a:extLst>
          </p:cNvPr>
          <p:cNvSpPr/>
          <p:nvPr/>
        </p:nvSpPr>
        <p:spPr>
          <a:xfrm>
            <a:off x="302260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30D78FE-5535-4193-A566-DD8D5C0D0B52}"/>
              </a:ext>
            </a:extLst>
          </p:cNvPr>
          <p:cNvSpPr/>
          <p:nvPr/>
        </p:nvSpPr>
        <p:spPr>
          <a:xfrm>
            <a:off x="395605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47C46B7-C28F-40CD-8E12-D0B9CC0DBF59}"/>
              </a:ext>
            </a:extLst>
          </p:cNvPr>
          <p:cNvSpPr/>
          <p:nvPr/>
        </p:nvSpPr>
        <p:spPr>
          <a:xfrm>
            <a:off x="488950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079C516-1C93-4899-A34C-B2F5906DAF8F}"/>
              </a:ext>
            </a:extLst>
          </p:cNvPr>
          <p:cNvSpPr/>
          <p:nvPr/>
        </p:nvSpPr>
        <p:spPr>
          <a:xfrm>
            <a:off x="582295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EE419C-C36C-4796-B806-7C2A702344F3}"/>
              </a:ext>
            </a:extLst>
          </p:cNvPr>
          <p:cNvSpPr txBox="1"/>
          <p:nvPr/>
        </p:nvSpPr>
        <p:spPr>
          <a:xfrm>
            <a:off x="6476898" y="2033051"/>
            <a:ext cx="7069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+20mV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3C4E31-9BC2-4FFE-A534-C755C0F4B559}"/>
              </a:ext>
            </a:extLst>
          </p:cNvPr>
          <p:cNvSpPr txBox="1"/>
          <p:nvPr/>
        </p:nvSpPr>
        <p:spPr>
          <a:xfrm>
            <a:off x="1305395" y="2033051"/>
            <a:ext cx="6540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-60mV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516B691-D96D-4928-85F6-1E7752E0C118}"/>
              </a:ext>
            </a:extLst>
          </p:cNvPr>
          <p:cNvSpPr/>
          <p:nvPr/>
        </p:nvSpPr>
        <p:spPr>
          <a:xfrm>
            <a:off x="2495550" y="2047151"/>
            <a:ext cx="3699934" cy="207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6A0A013-210B-49F2-BE4E-3E545541920D}"/>
              </a:ext>
            </a:extLst>
          </p:cNvPr>
          <p:cNvSpPr txBox="1"/>
          <p:nvPr/>
        </p:nvSpPr>
        <p:spPr>
          <a:xfrm>
            <a:off x="3019895" y="1453324"/>
            <a:ext cx="251158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-40mV      -20mV       0mV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6483525-B621-41D9-8D97-06E317DA1FA1}"/>
              </a:ext>
            </a:extLst>
          </p:cNvPr>
          <p:cNvSpPr txBox="1"/>
          <p:nvPr/>
        </p:nvSpPr>
        <p:spPr>
          <a:xfrm>
            <a:off x="3621515" y="2969566"/>
            <a:ext cx="286490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Put this </a:t>
            </a:r>
            <a:r>
              <a:rPr lang="en-US" b="1" i="1" dirty="0">
                <a:solidFill>
                  <a:schemeClr val="accent2"/>
                </a:solidFill>
              </a:rPr>
              <a:t>in every cell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98FCEA8-E6BF-4A94-B0D1-DB9B634A3147}"/>
              </a:ext>
            </a:extLst>
          </p:cNvPr>
          <p:cNvSpPr txBox="1"/>
          <p:nvPr/>
        </p:nvSpPr>
        <p:spPr>
          <a:xfrm>
            <a:off x="685800" y="2969566"/>
            <a:ext cx="2569633" cy="461665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err="1">
                <a:solidFill>
                  <a:schemeClr val="accent2"/>
                </a:solidFill>
              </a:rPr>
              <a:t>V</a:t>
            </a:r>
            <a:r>
              <a:rPr lang="en-US" baseline="-25000" dirty="0" err="1">
                <a:solidFill>
                  <a:schemeClr val="accent2"/>
                </a:solidFill>
              </a:rPr>
              <a:t>mem,me</a:t>
            </a:r>
            <a:r>
              <a:rPr lang="en-US" dirty="0">
                <a:solidFill>
                  <a:schemeClr val="accent2"/>
                </a:solidFill>
              </a:rPr>
              <a:t> = f([</a:t>
            </a:r>
            <a:r>
              <a:rPr lang="en-US" i="1" dirty="0">
                <a:solidFill>
                  <a:schemeClr val="accent2"/>
                </a:solidFill>
              </a:rPr>
              <a:t>M</a:t>
            </a:r>
            <a:r>
              <a:rPr lang="en-US" dirty="0">
                <a:solidFill>
                  <a:schemeClr val="accent2"/>
                </a:solidFill>
              </a:rPr>
              <a:t>]</a:t>
            </a:r>
            <a:r>
              <a:rPr lang="en-US" baseline="-25000" dirty="0">
                <a:solidFill>
                  <a:schemeClr val="accent2"/>
                </a:solidFill>
              </a:rPr>
              <a:t>me</a:t>
            </a:r>
            <a:r>
              <a:rPr lang="en-US" dirty="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A22F22-97DA-42DC-8E6C-065B3C103651}"/>
              </a:ext>
            </a:extLst>
          </p:cNvPr>
          <p:cNvSpPr txBox="1"/>
          <p:nvPr/>
        </p:nvSpPr>
        <p:spPr>
          <a:xfrm>
            <a:off x="5895975" y="2333625"/>
            <a:ext cx="553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IC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39146AD-FE2B-44FF-A062-126B68EB3638}"/>
              </a:ext>
            </a:extLst>
          </p:cNvPr>
          <p:cNvSpPr txBox="1"/>
          <p:nvPr/>
        </p:nvSpPr>
        <p:spPr>
          <a:xfrm>
            <a:off x="2162175" y="2333625"/>
            <a:ext cx="553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IC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AD76685-F1DD-4FAC-B3F5-C1BF5B367D7A}"/>
              </a:ext>
            </a:extLst>
          </p:cNvPr>
          <p:cNvSpPr txBox="1"/>
          <p:nvPr/>
        </p:nvSpPr>
        <p:spPr>
          <a:xfrm>
            <a:off x="4953000" y="2333625"/>
            <a:ext cx="553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C0746CE-16DD-4694-955D-18DA21B2F3BD}"/>
              </a:ext>
            </a:extLst>
          </p:cNvPr>
          <p:cNvSpPr txBox="1"/>
          <p:nvPr/>
        </p:nvSpPr>
        <p:spPr>
          <a:xfrm>
            <a:off x="3114675" y="2333625"/>
            <a:ext cx="553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IC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CD3423D-65FB-47A6-BE64-0ACEE66B1E56}"/>
              </a:ext>
            </a:extLst>
          </p:cNvPr>
          <p:cNvSpPr txBox="1"/>
          <p:nvPr/>
        </p:nvSpPr>
        <p:spPr>
          <a:xfrm>
            <a:off x="4019550" y="2333625"/>
            <a:ext cx="553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IC</a:t>
            </a:r>
          </a:p>
        </p:txBody>
      </p:sp>
    </p:spTree>
    <p:extLst>
      <p:ext uri="{BB962C8B-B14F-4D97-AF65-F5344CB8AC3E}">
        <p14:creationId xmlns:p14="http://schemas.microsoft.com/office/powerpoint/2010/main" val="9274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2" grpId="0"/>
      <p:bldP spid="24" grpId="0"/>
      <p:bldP spid="2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E9A82-1BEE-4F52-B9E6-9496E40B3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works fine?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690BC-35FE-482E-BDCD-FE3C1D9A1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25" y="4176069"/>
            <a:ext cx="8001000" cy="2062797"/>
          </a:xfrm>
        </p:spPr>
        <p:txBody>
          <a:bodyPr/>
          <a:lstStyle/>
          <a:p>
            <a:r>
              <a:rPr lang="en-US" sz="2400" dirty="0"/>
              <a:t>Both </a:t>
            </a:r>
            <a:r>
              <a:rPr lang="en-US" sz="2400" i="1" dirty="0" err="1"/>
              <a:t>V</a:t>
            </a:r>
            <a:r>
              <a:rPr lang="en-US" sz="2400" baseline="-25000" dirty="0" err="1"/>
              <a:t>mem</a:t>
            </a:r>
            <a:r>
              <a:rPr lang="en-US" sz="2400" dirty="0"/>
              <a:t> and [</a:t>
            </a:r>
            <a:r>
              <a:rPr lang="en-US" sz="2400" i="1" dirty="0"/>
              <a:t>M</a:t>
            </a:r>
            <a:r>
              <a:rPr lang="en-US" sz="2400" dirty="0"/>
              <a:t>] gradually increase from tail to head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Intermediate ion channels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Nernst profile no longer applies</a:t>
            </a:r>
            <a:endParaRPr lang="en-US" sz="2000" i="1" dirty="0"/>
          </a:p>
          <a:p>
            <a:pPr lvl="1">
              <a:spcBef>
                <a:spcPts val="0"/>
              </a:spcBef>
            </a:pPr>
            <a:r>
              <a:rPr lang="en-US" sz="2000" dirty="0"/>
              <a:t>Global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r>
              <a:rPr lang="en-US" sz="2000" dirty="0"/>
              <a:t> pattern determines [</a:t>
            </a:r>
            <a:r>
              <a:rPr lang="en-US" sz="2000" i="1" dirty="0"/>
              <a:t>M</a:t>
            </a:r>
            <a:r>
              <a:rPr lang="en-US" sz="2000" dirty="0"/>
              <a:t>] profile</a:t>
            </a:r>
          </a:p>
          <a:p>
            <a:r>
              <a:rPr lang="en-US" sz="2400" dirty="0"/>
              <a:t>Each cell is mostly locally consistent with </a:t>
            </a:r>
            <a:r>
              <a:rPr lang="en-US" sz="2400" i="1" dirty="0" err="1"/>
              <a:t>V</a:t>
            </a:r>
            <a:r>
              <a:rPr lang="en-US" sz="2400" baseline="-25000" dirty="0" err="1"/>
              <a:t>mem,me</a:t>
            </a:r>
            <a:r>
              <a:rPr lang="en-US" sz="2400" dirty="0"/>
              <a:t> = f([</a:t>
            </a:r>
            <a:r>
              <a:rPr lang="en-US" sz="2400" i="1" dirty="0"/>
              <a:t>M</a:t>
            </a:r>
            <a:r>
              <a:rPr lang="en-US" sz="2400" dirty="0"/>
              <a:t>]</a:t>
            </a:r>
            <a:r>
              <a:rPr lang="en-US" sz="2400" baseline="-25000" dirty="0"/>
              <a:t>me</a:t>
            </a:r>
            <a:r>
              <a:rPr lang="en-US" sz="2400" dirty="0"/>
              <a:t>)</a:t>
            </a:r>
          </a:p>
          <a:p>
            <a:pPr lvl="1">
              <a:spcBef>
                <a:spcPts val="0"/>
              </a:spcBef>
            </a:pPr>
            <a:r>
              <a:rPr lang="en-US" dirty="0"/>
              <a:t> </a:t>
            </a:r>
            <a:r>
              <a:rPr lang="en-US" sz="2000" dirty="0"/>
              <a:t>Not fully; </a:t>
            </a:r>
            <a:r>
              <a:rPr lang="en-US" sz="2000" i="1" dirty="0"/>
              <a:t>f</a:t>
            </a:r>
            <a:r>
              <a:rPr lang="en-US" sz="2000" dirty="0"/>
              <a:t>() actually sets </a:t>
            </a:r>
            <a:r>
              <a:rPr lang="en-US" sz="2000" i="1" dirty="0" err="1"/>
              <a:t>G</a:t>
            </a:r>
            <a:r>
              <a:rPr lang="en-US" sz="2000" baseline="-25000" dirty="0" err="1"/>
              <a:t>Na</a:t>
            </a:r>
            <a:r>
              <a:rPr lang="en-US" sz="2000" dirty="0"/>
              <a:t>, </a:t>
            </a:r>
            <a:r>
              <a:rPr lang="en-US" sz="2000" i="1" dirty="0"/>
              <a:t>G</a:t>
            </a:r>
            <a:r>
              <a:rPr lang="en-US" sz="2000" baseline="-25000" dirty="0"/>
              <a:t>K</a:t>
            </a:r>
            <a:r>
              <a:rPr lang="en-US" sz="2000" dirty="0"/>
              <a:t> and not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1C57A3-FB00-4199-90C5-6333BAC3A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123 Joel Grodstein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F57562-A4B4-4FCD-A68F-C69464BAC38E}"/>
              </a:ext>
            </a:extLst>
          </p:cNvPr>
          <p:cNvSpPr/>
          <p:nvPr/>
        </p:nvSpPr>
        <p:spPr>
          <a:xfrm>
            <a:off x="2529416" y="2025969"/>
            <a:ext cx="3640665" cy="249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6DBCEFE-AC3C-40DD-8A1E-EAEDD538A045}"/>
              </a:ext>
            </a:extLst>
          </p:cNvPr>
          <p:cNvSpPr/>
          <p:nvPr/>
        </p:nvSpPr>
        <p:spPr>
          <a:xfrm>
            <a:off x="208915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17940D3-3957-4300-8E6B-B1B2D7E67357}"/>
              </a:ext>
            </a:extLst>
          </p:cNvPr>
          <p:cNvSpPr/>
          <p:nvPr/>
        </p:nvSpPr>
        <p:spPr>
          <a:xfrm>
            <a:off x="302260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30D78FE-5535-4193-A566-DD8D5C0D0B52}"/>
              </a:ext>
            </a:extLst>
          </p:cNvPr>
          <p:cNvSpPr/>
          <p:nvPr/>
        </p:nvSpPr>
        <p:spPr>
          <a:xfrm>
            <a:off x="395605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47C46B7-C28F-40CD-8E12-D0B9CC0DBF59}"/>
              </a:ext>
            </a:extLst>
          </p:cNvPr>
          <p:cNvSpPr/>
          <p:nvPr/>
        </p:nvSpPr>
        <p:spPr>
          <a:xfrm>
            <a:off x="488950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079C516-1C93-4899-A34C-B2F5906DAF8F}"/>
              </a:ext>
            </a:extLst>
          </p:cNvPr>
          <p:cNvSpPr/>
          <p:nvPr/>
        </p:nvSpPr>
        <p:spPr>
          <a:xfrm>
            <a:off x="582295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EE419C-C36C-4796-B806-7C2A702344F3}"/>
              </a:ext>
            </a:extLst>
          </p:cNvPr>
          <p:cNvSpPr txBox="1"/>
          <p:nvPr/>
        </p:nvSpPr>
        <p:spPr>
          <a:xfrm>
            <a:off x="6476898" y="2033051"/>
            <a:ext cx="7069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+20mV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3C4E31-9BC2-4FFE-A534-C755C0F4B559}"/>
              </a:ext>
            </a:extLst>
          </p:cNvPr>
          <p:cNvSpPr txBox="1"/>
          <p:nvPr/>
        </p:nvSpPr>
        <p:spPr>
          <a:xfrm>
            <a:off x="1305395" y="2033051"/>
            <a:ext cx="6540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-60mV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516B691-D96D-4928-85F6-1E7752E0C118}"/>
              </a:ext>
            </a:extLst>
          </p:cNvPr>
          <p:cNvSpPr/>
          <p:nvPr/>
        </p:nvSpPr>
        <p:spPr>
          <a:xfrm>
            <a:off x="2495550" y="2047151"/>
            <a:ext cx="3699934" cy="207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6A0A013-210B-49F2-BE4E-3E545541920D}"/>
              </a:ext>
            </a:extLst>
          </p:cNvPr>
          <p:cNvSpPr txBox="1"/>
          <p:nvPr/>
        </p:nvSpPr>
        <p:spPr>
          <a:xfrm>
            <a:off x="3019895" y="1453324"/>
            <a:ext cx="2588529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800" dirty="0"/>
              <a:t>-40mV      -20mV       0mV</a:t>
            </a:r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5E78950-FFC8-495F-9D38-57B4AB190E35}"/>
              </a:ext>
            </a:extLst>
          </p:cNvPr>
          <p:cNvCxnSpPr/>
          <p:nvPr/>
        </p:nvCxnSpPr>
        <p:spPr>
          <a:xfrm>
            <a:off x="1790700" y="2668564"/>
            <a:ext cx="0" cy="1119867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59F7893-28B4-4E9F-ABA4-26A7FF79B06F}"/>
              </a:ext>
            </a:extLst>
          </p:cNvPr>
          <p:cNvCxnSpPr>
            <a:cxnSpLocks/>
          </p:cNvCxnSpPr>
          <p:nvPr/>
        </p:nvCxnSpPr>
        <p:spPr>
          <a:xfrm>
            <a:off x="1771650" y="3790950"/>
            <a:ext cx="504918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51FC89F-572D-4C91-9603-32FB478B82E2}"/>
              </a:ext>
            </a:extLst>
          </p:cNvPr>
          <p:cNvSpPr/>
          <p:nvPr/>
        </p:nvSpPr>
        <p:spPr>
          <a:xfrm>
            <a:off x="1819275" y="2727619"/>
            <a:ext cx="4798797" cy="1053806"/>
          </a:xfrm>
          <a:custGeom>
            <a:avLst/>
            <a:gdLst>
              <a:gd name="connsiteX0" fmla="*/ 0 w 2238375"/>
              <a:gd name="connsiteY0" fmla="*/ 1053806 h 1053806"/>
              <a:gd name="connsiteX1" fmla="*/ 514350 w 2238375"/>
              <a:gd name="connsiteY1" fmla="*/ 987131 h 1053806"/>
              <a:gd name="connsiteX2" fmla="*/ 790575 w 2238375"/>
              <a:gd name="connsiteY2" fmla="*/ 729956 h 1053806"/>
              <a:gd name="connsiteX3" fmla="*/ 1181100 w 2238375"/>
              <a:gd name="connsiteY3" fmla="*/ 177506 h 1053806"/>
              <a:gd name="connsiteX4" fmla="*/ 1581150 w 2238375"/>
              <a:gd name="connsiteY4" fmla="*/ 15581 h 1053806"/>
              <a:gd name="connsiteX5" fmla="*/ 2238375 w 2238375"/>
              <a:gd name="connsiteY5" fmla="*/ 15581 h 1053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8375" h="1053806">
                <a:moveTo>
                  <a:pt x="0" y="1053806"/>
                </a:moveTo>
                <a:cubicBezTo>
                  <a:pt x="191294" y="1047456"/>
                  <a:pt x="382588" y="1041106"/>
                  <a:pt x="514350" y="987131"/>
                </a:cubicBezTo>
                <a:cubicBezTo>
                  <a:pt x="646113" y="933156"/>
                  <a:pt x="679450" y="864893"/>
                  <a:pt x="790575" y="729956"/>
                </a:cubicBezTo>
                <a:cubicBezTo>
                  <a:pt x="901700" y="595018"/>
                  <a:pt x="1049338" y="296568"/>
                  <a:pt x="1181100" y="177506"/>
                </a:cubicBezTo>
                <a:cubicBezTo>
                  <a:pt x="1312862" y="58444"/>
                  <a:pt x="1404938" y="42568"/>
                  <a:pt x="1581150" y="15581"/>
                </a:cubicBezTo>
                <a:cubicBezTo>
                  <a:pt x="1757362" y="-11406"/>
                  <a:pt x="1997868" y="2087"/>
                  <a:pt x="2238375" y="15581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DFA6E73-7987-4EA7-B9CE-A760C7F6DBE8}"/>
              </a:ext>
            </a:extLst>
          </p:cNvPr>
          <p:cNvSpPr txBox="1"/>
          <p:nvPr/>
        </p:nvSpPr>
        <p:spPr>
          <a:xfrm>
            <a:off x="409577" y="2970217"/>
            <a:ext cx="1259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r>
              <a:rPr lang="en-US" sz="2000" dirty="0"/>
              <a:t>, [</a:t>
            </a:r>
            <a:r>
              <a:rPr lang="en-US" sz="2000" i="1" dirty="0"/>
              <a:t>M</a:t>
            </a:r>
            <a:r>
              <a:rPr lang="en-US" sz="2000" dirty="0"/>
              <a:t>]</a:t>
            </a:r>
            <a:endParaRPr lang="en-US" sz="2000" i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90C5F07-4675-4A9D-9406-1D9C7CA659C0}"/>
              </a:ext>
            </a:extLst>
          </p:cNvPr>
          <p:cNvSpPr txBox="1"/>
          <p:nvPr/>
        </p:nvSpPr>
        <p:spPr>
          <a:xfrm>
            <a:off x="1089051" y="3642925"/>
            <a:ext cx="6540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-60mV</a:t>
            </a:r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7BCF4B6-0A80-47BF-95F9-6BE9519882CA}"/>
              </a:ext>
            </a:extLst>
          </p:cNvPr>
          <p:cNvSpPr txBox="1"/>
          <p:nvPr/>
        </p:nvSpPr>
        <p:spPr>
          <a:xfrm>
            <a:off x="1112350" y="2549276"/>
            <a:ext cx="7069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+20mV</a:t>
            </a:r>
            <a:endParaRPr lang="en-US" dirty="0"/>
          </a:p>
        </p:txBody>
      </p:sp>
      <p:sp>
        <p:nvSpPr>
          <p:cNvPr id="16" name="Smiley Face 15">
            <a:extLst>
              <a:ext uri="{FF2B5EF4-FFF2-40B4-BE49-F238E27FC236}">
                <a16:creationId xmlns:a16="http://schemas.microsoft.com/office/drawing/2014/main" id="{5193EF16-D042-46CE-989E-EA04402DC091}"/>
              </a:ext>
            </a:extLst>
          </p:cNvPr>
          <p:cNvSpPr/>
          <p:nvPr/>
        </p:nvSpPr>
        <p:spPr>
          <a:xfrm>
            <a:off x="6459187" y="1171575"/>
            <a:ext cx="553288" cy="548835"/>
          </a:xfrm>
          <a:prstGeom prst="smileyFace">
            <a:avLst/>
          </a:pr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 descr="A picture containing shape&#10;&#10;Description automatically generated">
            <a:extLst>
              <a:ext uri="{FF2B5EF4-FFF2-40B4-BE49-F238E27FC236}">
                <a16:creationId xmlns:a16="http://schemas.microsoft.com/office/drawing/2014/main" id="{6528673A-9B3F-43F8-B94A-749C60A32A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90582" y="945357"/>
            <a:ext cx="968435" cy="968435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72A20568-5E92-433F-A22E-2C66125D991C}"/>
              </a:ext>
            </a:extLst>
          </p:cNvPr>
          <p:cNvSpPr txBox="1"/>
          <p:nvPr/>
        </p:nvSpPr>
        <p:spPr>
          <a:xfrm>
            <a:off x="5895975" y="2333625"/>
            <a:ext cx="553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IC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FCDE45A-929C-4520-BB68-E942D86F7361}"/>
              </a:ext>
            </a:extLst>
          </p:cNvPr>
          <p:cNvSpPr txBox="1"/>
          <p:nvPr/>
        </p:nvSpPr>
        <p:spPr>
          <a:xfrm>
            <a:off x="2162175" y="2333625"/>
            <a:ext cx="553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IC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1C82EB2-C962-4679-8A25-252945674167}"/>
              </a:ext>
            </a:extLst>
          </p:cNvPr>
          <p:cNvSpPr txBox="1"/>
          <p:nvPr/>
        </p:nvSpPr>
        <p:spPr>
          <a:xfrm>
            <a:off x="4953000" y="2333625"/>
            <a:ext cx="553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68F1E1E-30CA-4770-840F-E3B825A252C4}"/>
              </a:ext>
            </a:extLst>
          </p:cNvPr>
          <p:cNvSpPr txBox="1"/>
          <p:nvPr/>
        </p:nvSpPr>
        <p:spPr>
          <a:xfrm>
            <a:off x="3114675" y="2333625"/>
            <a:ext cx="553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IC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83CFF3E-CF89-4113-8681-035D0624D001}"/>
              </a:ext>
            </a:extLst>
          </p:cNvPr>
          <p:cNvSpPr txBox="1"/>
          <p:nvPr/>
        </p:nvSpPr>
        <p:spPr>
          <a:xfrm>
            <a:off x="4019550" y="2333625"/>
            <a:ext cx="553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IC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8F5E4D6-26F8-4A22-B8C7-1BB9AF993B29}"/>
              </a:ext>
            </a:extLst>
          </p:cNvPr>
          <p:cNvGrpSpPr/>
          <p:nvPr/>
        </p:nvGrpSpPr>
        <p:grpSpPr>
          <a:xfrm>
            <a:off x="7100038" y="2893987"/>
            <a:ext cx="1917120" cy="1350574"/>
            <a:chOff x="7100038" y="2893987"/>
            <a:chExt cx="1917120" cy="1350574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6C4142B4-6FC1-444A-B27C-C26E160D2054}"/>
                </a:ext>
              </a:extLst>
            </p:cNvPr>
            <p:cNvCxnSpPr/>
            <p:nvPr/>
          </p:nvCxnSpPr>
          <p:spPr>
            <a:xfrm>
              <a:off x="7125600" y="3074490"/>
              <a:ext cx="0" cy="1119867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F8BE184-C39C-4BCC-B055-C54518FD3F8F}"/>
                </a:ext>
              </a:extLst>
            </p:cNvPr>
            <p:cNvCxnSpPr>
              <a:cxnSpLocks/>
            </p:cNvCxnSpPr>
            <p:nvPr/>
          </p:nvCxnSpPr>
          <p:spPr>
            <a:xfrm>
              <a:off x="7125600" y="4196876"/>
              <a:ext cx="18288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E6DA647-15F4-4698-91AA-B21849435143}"/>
                </a:ext>
              </a:extLst>
            </p:cNvPr>
            <p:cNvSpPr txBox="1"/>
            <p:nvPr/>
          </p:nvSpPr>
          <p:spPr>
            <a:xfrm>
              <a:off x="8390624" y="3844451"/>
              <a:ext cx="6265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[</a:t>
              </a:r>
              <a:r>
                <a:rPr lang="en-US" sz="2000" i="1" dirty="0"/>
                <a:t>M</a:t>
              </a:r>
              <a:r>
                <a:rPr lang="en-US" sz="2000" dirty="0"/>
                <a:t>]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2FF1FCE-891D-4B5F-B118-62DBC47E3845}"/>
                </a:ext>
              </a:extLst>
            </p:cNvPr>
            <p:cNvSpPr txBox="1"/>
            <p:nvPr/>
          </p:nvSpPr>
          <p:spPr>
            <a:xfrm>
              <a:off x="7100038" y="2893987"/>
              <a:ext cx="7160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err="1"/>
                <a:t>V</a:t>
              </a:r>
              <a:r>
                <a:rPr lang="en-US" sz="2000" baseline="-25000" dirty="0" err="1"/>
                <a:t>mem</a:t>
              </a:r>
              <a:endParaRPr lang="en-US" sz="2000" i="1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F690E63-24C4-496B-AC2D-3DED8F515B66}"/>
                </a:ext>
              </a:extLst>
            </p:cNvPr>
            <p:cNvSpPr/>
            <p:nvPr/>
          </p:nvSpPr>
          <p:spPr>
            <a:xfrm>
              <a:off x="7183822" y="3133545"/>
              <a:ext cx="1770577" cy="1053806"/>
            </a:xfrm>
            <a:custGeom>
              <a:avLst/>
              <a:gdLst>
                <a:gd name="connsiteX0" fmla="*/ 0 w 2238375"/>
                <a:gd name="connsiteY0" fmla="*/ 1053806 h 1053806"/>
                <a:gd name="connsiteX1" fmla="*/ 514350 w 2238375"/>
                <a:gd name="connsiteY1" fmla="*/ 987131 h 1053806"/>
                <a:gd name="connsiteX2" fmla="*/ 790575 w 2238375"/>
                <a:gd name="connsiteY2" fmla="*/ 729956 h 1053806"/>
                <a:gd name="connsiteX3" fmla="*/ 1181100 w 2238375"/>
                <a:gd name="connsiteY3" fmla="*/ 177506 h 1053806"/>
                <a:gd name="connsiteX4" fmla="*/ 1581150 w 2238375"/>
                <a:gd name="connsiteY4" fmla="*/ 15581 h 1053806"/>
                <a:gd name="connsiteX5" fmla="*/ 2238375 w 2238375"/>
                <a:gd name="connsiteY5" fmla="*/ 15581 h 1053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38375" h="1053806">
                  <a:moveTo>
                    <a:pt x="0" y="1053806"/>
                  </a:moveTo>
                  <a:cubicBezTo>
                    <a:pt x="191294" y="1047456"/>
                    <a:pt x="382588" y="1041106"/>
                    <a:pt x="514350" y="987131"/>
                  </a:cubicBezTo>
                  <a:cubicBezTo>
                    <a:pt x="646113" y="933156"/>
                    <a:pt x="679450" y="864893"/>
                    <a:pt x="790575" y="729956"/>
                  </a:cubicBezTo>
                  <a:cubicBezTo>
                    <a:pt x="901700" y="595018"/>
                    <a:pt x="1049338" y="296568"/>
                    <a:pt x="1181100" y="177506"/>
                  </a:cubicBezTo>
                  <a:cubicBezTo>
                    <a:pt x="1312862" y="58444"/>
                    <a:pt x="1404938" y="42568"/>
                    <a:pt x="1581150" y="15581"/>
                  </a:cubicBezTo>
                  <a:cubicBezTo>
                    <a:pt x="1757362" y="-11406"/>
                    <a:pt x="1997868" y="2087"/>
                    <a:pt x="2238375" y="15581"/>
                  </a:cubicBezTo>
                </a:path>
              </a:pathLst>
            </a:custGeom>
            <a:noFill/>
            <a:ln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15331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E9A82-1BEE-4F52-B9E6-9496E40B3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works fine?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1C57A3-FB00-4199-90C5-6333BAC3A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123 Joel Grodstein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F57562-A4B4-4FCD-A68F-C69464BAC38E}"/>
              </a:ext>
            </a:extLst>
          </p:cNvPr>
          <p:cNvSpPr/>
          <p:nvPr/>
        </p:nvSpPr>
        <p:spPr>
          <a:xfrm>
            <a:off x="2529416" y="2025969"/>
            <a:ext cx="3640665" cy="249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6DBCEFE-AC3C-40DD-8A1E-EAEDD538A045}"/>
              </a:ext>
            </a:extLst>
          </p:cNvPr>
          <p:cNvSpPr/>
          <p:nvPr/>
        </p:nvSpPr>
        <p:spPr>
          <a:xfrm>
            <a:off x="208915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17940D3-3957-4300-8E6B-B1B2D7E67357}"/>
              </a:ext>
            </a:extLst>
          </p:cNvPr>
          <p:cNvSpPr/>
          <p:nvPr/>
        </p:nvSpPr>
        <p:spPr>
          <a:xfrm>
            <a:off x="302260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30D78FE-5535-4193-A566-DD8D5C0D0B52}"/>
              </a:ext>
            </a:extLst>
          </p:cNvPr>
          <p:cNvSpPr/>
          <p:nvPr/>
        </p:nvSpPr>
        <p:spPr>
          <a:xfrm>
            <a:off x="395605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47C46B7-C28F-40CD-8E12-D0B9CC0DBF59}"/>
              </a:ext>
            </a:extLst>
          </p:cNvPr>
          <p:cNvSpPr/>
          <p:nvPr/>
        </p:nvSpPr>
        <p:spPr>
          <a:xfrm>
            <a:off x="488950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079C516-1C93-4899-A34C-B2F5906DAF8F}"/>
              </a:ext>
            </a:extLst>
          </p:cNvPr>
          <p:cNvSpPr/>
          <p:nvPr/>
        </p:nvSpPr>
        <p:spPr>
          <a:xfrm>
            <a:off x="582295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EE419C-C36C-4796-B806-7C2A702344F3}"/>
              </a:ext>
            </a:extLst>
          </p:cNvPr>
          <p:cNvSpPr txBox="1"/>
          <p:nvPr/>
        </p:nvSpPr>
        <p:spPr>
          <a:xfrm>
            <a:off x="6476898" y="2033051"/>
            <a:ext cx="7069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+20mV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3C4E31-9BC2-4FFE-A534-C755C0F4B559}"/>
              </a:ext>
            </a:extLst>
          </p:cNvPr>
          <p:cNvSpPr txBox="1"/>
          <p:nvPr/>
        </p:nvSpPr>
        <p:spPr>
          <a:xfrm>
            <a:off x="1305395" y="2033051"/>
            <a:ext cx="6540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-60mV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516B691-D96D-4928-85F6-1E7752E0C118}"/>
              </a:ext>
            </a:extLst>
          </p:cNvPr>
          <p:cNvSpPr/>
          <p:nvPr/>
        </p:nvSpPr>
        <p:spPr>
          <a:xfrm>
            <a:off x="2495550" y="2047151"/>
            <a:ext cx="3699934" cy="207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6A0A013-210B-49F2-BE4E-3E545541920D}"/>
              </a:ext>
            </a:extLst>
          </p:cNvPr>
          <p:cNvSpPr txBox="1"/>
          <p:nvPr/>
        </p:nvSpPr>
        <p:spPr>
          <a:xfrm>
            <a:off x="3019895" y="1453324"/>
            <a:ext cx="2588529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800" dirty="0"/>
              <a:t>-40mV      -20mV       0mV</a:t>
            </a:r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5E78950-FFC8-495F-9D38-57B4AB190E35}"/>
              </a:ext>
            </a:extLst>
          </p:cNvPr>
          <p:cNvCxnSpPr/>
          <p:nvPr/>
        </p:nvCxnSpPr>
        <p:spPr>
          <a:xfrm>
            <a:off x="1790700" y="2668564"/>
            <a:ext cx="0" cy="1119867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59F7893-28B4-4E9F-ABA4-26A7FF79B06F}"/>
              </a:ext>
            </a:extLst>
          </p:cNvPr>
          <p:cNvCxnSpPr>
            <a:cxnSpLocks/>
          </p:cNvCxnSpPr>
          <p:nvPr/>
        </p:nvCxnSpPr>
        <p:spPr>
          <a:xfrm>
            <a:off x="1771650" y="3790950"/>
            <a:ext cx="504918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51FC89F-572D-4C91-9603-32FB478B82E2}"/>
              </a:ext>
            </a:extLst>
          </p:cNvPr>
          <p:cNvSpPr/>
          <p:nvPr/>
        </p:nvSpPr>
        <p:spPr>
          <a:xfrm>
            <a:off x="1819275" y="2727619"/>
            <a:ext cx="4798797" cy="1053806"/>
          </a:xfrm>
          <a:custGeom>
            <a:avLst/>
            <a:gdLst>
              <a:gd name="connsiteX0" fmla="*/ 0 w 2238375"/>
              <a:gd name="connsiteY0" fmla="*/ 1053806 h 1053806"/>
              <a:gd name="connsiteX1" fmla="*/ 514350 w 2238375"/>
              <a:gd name="connsiteY1" fmla="*/ 987131 h 1053806"/>
              <a:gd name="connsiteX2" fmla="*/ 790575 w 2238375"/>
              <a:gd name="connsiteY2" fmla="*/ 729956 h 1053806"/>
              <a:gd name="connsiteX3" fmla="*/ 1181100 w 2238375"/>
              <a:gd name="connsiteY3" fmla="*/ 177506 h 1053806"/>
              <a:gd name="connsiteX4" fmla="*/ 1581150 w 2238375"/>
              <a:gd name="connsiteY4" fmla="*/ 15581 h 1053806"/>
              <a:gd name="connsiteX5" fmla="*/ 2238375 w 2238375"/>
              <a:gd name="connsiteY5" fmla="*/ 15581 h 1053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8375" h="1053806">
                <a:moveTo>
                  <a:pt x="0" y="1053806"/>
                </a:moveTo>
                <a:cubicBezTo>
                  <a:pt x="191294" y="1047456"/>
                  <a:pt x="382588" y="1041106"/>
                  <a:pt x="514350" y="987131"/>
                </a:cubicBezTo>
                <a:cubicBezTo>
                  <a:pt x="646113" y="933156"/>
                  <a:pt x="679450" y="864893"/>
                  <a:pt x="790575" y="729956"/>
                </a:cubicBezTo>
                <a:cubicBezTo>
                  <a:pt x="901700" y="595018"/>
                  <a:pt x="1049338" y="296568"/>
                  <a:pt x="1181100" y="177506"/>
                </a:cubicBezTo>
                <a:cubicBezTo>
                  <a:pt x="1312862" y="58444"/>
                  <a:pt x="1404938" y="42568"/>
                  <a:pt x="1581150" y="15581"/>
                </a:cubicBezTo>
                <a:cubicBezTo>
                  <a:pt x="1757362" y="-11406"/>
                  <a:pt x="1997868" y="2087"/>
                  <a:pt x="2238375" y="15581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DFA6E73-7987-4EA7-B9CE-A760C7F6DBE8}"/>
              </a:ext>
            </a:extLst>
          </p:cNvPr>
          <p:cNvSpPr txBox="1"/>
          <p:nvPr/>
        </p:nvSpPr>
        <p:spPr>
          <a:xfrm>
            <a:off x="409577" y="2970217"/>
            <a:ext cx="1259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r>
              <a:rPr lang="en-US" sz="2000" dirty="0"/>
              <a:t>, [</a:t>
            </a:r>
            <a:r>
              <a:rPr lang="en-US" sz="2000" i="1" dirty="0"/>
              <a:t>M</a:t>
            </a:r>
            <a:r>
              <a:rPr lang="en-US" sz="2000" dirty="0"/>
              <a:t>]</a:t>
            </a:r>
            <a:endParaRPr lang="en-US" sz="2000" i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90C5F07-4675-4A9D-9406-1D9C7CA659C0}"/>
              </a:ext>
            </a:extLst>
          </p:cNvPr>
          <p:cNvSpPr txBox="1"/>
          <p:nvPr/>
        </p:nvSpPr>
        <p:spPr>
          <a:xfrm>
            <a:off x="1089051" y="3642925"/>
            <a:ext cx="6540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-60mV</a:t>
            </a:r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7BCF4B6-0A80-47BF-95F9-6BE9519882CA}"/>
              </a:ext>
            </a:extLst>
          </p:cNvPr>
          <p:cNvSpPr txBox="1"/>
          <p:nvPr/>
        </p:nvSpPr>
        <p:spPr>
          <a:xfrm>
            <a:off x="1112350" y="2549276"/>
            <a:ext cx="7069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+20mV</a:t>
            </a:r>
            <a:endParaRPr lang="en-US" dirty="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243EEB81-E6FB-4CA0-84DE-9AECAE42D4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0575" y="3959768"/>
            <a:ext cx="3883077" cy="1789380"/>
          </a:xfrm>
          <a:prstGeom prst="rect">
            <a:avLst/>
          </a:prstGeom>
        </p:spPr>
      </p:pic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6E84EA6A-8FD9-4E67-A635-4995EAB8920A}"/>
              </a:ext>
            </a:extLst>
          </p:cNvPr>
          <p:cNvSpPr txBox="1">
            <a:spLocks/>
          </p:cNvSpPr>
          <p:nvPr/>
        </p:nvSpPr>
        <p:spPr bwMode="auto">
          <a:xfrm>
            <a:off x="5136196" y="5667205"/>
            <a:ext cx="3789601" cy="62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kern="0" dirty="0"/>
              <a:t>From </a:t>
            </a:r>
            <a:r>
              <a:rPr lang="en-US" sz="1800" dirty="0">
                <a:hlinkClick r:id="rId4"/>
              </a:rPr>
              <a:t>https://vimeo.com/184365295</a:t>
            </a:r>
            <a:r>
              <a:rPr lang="en-US" sz="1800" dirty="0"/>
              <a:t> , time 27:00</a:t>
            </a:r>
            <a:endParaRPr lang="en-US" sz="1800" kern="0" dirty="0"/>
          </a:p>
        </p:txBody>
      </p:sp>
      <p:sp>
        <p:nvSpPr>
          <p:cNvPr id="3" name="Smiley Face 2">
            <a:extLst>
              <a:ext uri="{FF2B5EF4-FFF2-40B4-BE49-F238E27FC236}">
                <a16:creationId xmlns:a16="http://schemas.microsoft.com/office/drawing/2014/main" id="{6C38CC3C-1E64-4206-86E1-CB97514ED5BD}"/>
              </a:ext>
            </a:extLst>
          </p:cNvPr>
          <p:cNvSpPr/>
          <p:nvPr/>
        </p:nvSpPr>
        <p:spPr>
          <a:xfrm>
            <a:off x="6459187" y="1171575"/>
            <a:ext cx="553288" cy="548835"/>
          </a:xfrm>
          <a:prstGeom prst="smileyFace">
            <a:avLst/>
          </a:pr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A picture containing shape&#10;&#10;Description automatically generated">
            <a:extLst>
              <a:ext uri="{FF2B5EF4-FFF2-40B4-BE49-F238E27FC236}">
                <a16:creationId xmlns:a16="http://schemas.microsoft.com/office/drawing/2014/main" id="{9B7F52E4-4DB8-47BD-B416-65A068E02B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90582" y="945357"/>
            <a:ext cx="968435" cy="96843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6DD9324-3E4E-4987-9AC6-5AC1438201A0}"/>
              </a:ext>
            </a:extLst>
          </p:cNvPr>
          <p:cNvSpPr txBox="1"/>
          <p:nvPr/>
        </p:nvSpPr>
        <p:spPr>
          <a:xfrm>
            <a:off x="5895975" y="2333625"/>
            <a:ext cx="553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IC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33BF180-1767-47B3-B794-13C1C56BD92F}"/>
              </a:ext>
            </a:extLst>
          </p:cNvPr>
          <p:cNvSpPr txBox="1"/>
          <p:nvPr/>
        </p:nvSpPr>
        <p:spPr>
          <a:xfrm>
            <a:off x="2162175" y="2333625"/>
            <a:ext cx="553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IC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DC2B0A9-E2DC-46F1-8575-2130BFE588F3}"/>
              </a:ext>
            </a:extLst>
          </p:cNvPr>
          <p:cNvSpPr txBox="1"/>
          <p:nvPr/>
        </p:nvSpPr>
        <p:spPr>
          <a:xfrm>
            <a:off x="4953000" y="2333625"/>
            <a:ext cx="553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IC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00998CA-961B-4737-81B7-F629E0F68147}"/>
              </a:ext>
            </a:extLst>
          </p:cNvPr>
          <p:cNvSpPr txBox="1"/>
          <p:nvPr/>
        </p:nvSpPr>
        <p:spPr>
          <a:xfrm>
            <a:off x="3114675" y="2333625"/>
            <a:ext cx="553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IC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E5D24E1-901C-4159-97CD-C2091DD073F3}"/>
              </a:ext>
            </a:extLst>
          </p:cNvPr>
          <p:cNvSpPr txBox="1"/>
          <p:nvPr/>
        </p:nvSpPr>
        <p:spPr>
          <a:xfrm>
            <a:off x="4019550" y="2333625"/>
            <a:ext cx="553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IC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5B72BFBC-498F-0A3B-37B9-47FF5F5C3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049" y="4185603"/>
            <a:ext cx="4333875" cy="2062797"/>
          </a:xfrm>
        </p:spPr>
        <p:txBody>
          <a:bodyPr/>
          <a:lstStyle/>
          <a:p>
            <a:r>
              <a:rPr lang="en-US" sz="2400" dirty="0"/>
              <a:t>Do you believe this evidence?</a:t>
            </a:r>
          </a:p>
          <a:p>
            <a:r>
              <a:rPr lang="en-US" sz="2400" dirty="0"/>
              <a:t>How much does it suggest that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there is a voltage gradient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it’s caused by a positive-feedback system?</a:t>
            </a:r>
          </a:p>
        </p:txBody>
      </p:sp>
    </p:spTree>
    <p:extLst>
      <p:ext uri="{BB962C8B-B14F-4D97-AF65-F5344CB8AC3E}">
        <p14:creationId xmlns:p14="http://schemas.microsoft.com/office/powerpoint/2010/main" val="181207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9F45E-CF76-4E48-AA9C-18081DBAA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Mini-quiz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116B3-3A98-4A64-8B29-E8813CD45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few sentences, what problem did our </a:t>
            </a:r>
            <a:r>
              <a:rPr lang="en-US" dirty="0" err="1"/>
              <a:t>morphagen</a:t>
            </a:r>
            <a:r>
              <a:rPr lang="en-US" dirty="0"/>
              <a:t> solve &amp; how?</a:t>
            </a:r>
          </a:p>
          <a:p>
            <a:r>
              <a:rPr lang="en-US" dirty="0"/>
              <a:t>Ditto for adding multiple feedback points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4B1659-CF65-4FE4-8EDE-9CA3C01E2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123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3840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FF09D-242F-4531-91D5-32CBC1445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 for this unit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7288F-CFB5-4403-A7D3-2A47886E1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Patterning a 5-cell worm – our first try</a:t>
            </a:r>
          </a:p>
          <a:p>
            <a:r>
              <a:rPr lang="en-US" dirty="0" err="1"/>
              <a:t>Morphagens</a:t>
            </a:r>
            <a:r>
              <a:rPr lang="en-US" dirty="0"/>
              <a:t> + lots of feedback – our second try</a:t>
            </a:r>
          </a:p>
          <a:p>
            <a:r>
              <a:rPr lang="en-US" dirty="0"/>
              <a:t>GJ connectivity range – from collapse to multiple heads</a:t>
            </a:r>
          </a:p>
          <a:p>
            <a:r>
              <a:rPr lang="en-US" dirty="0" err="1"/>
              <a:t>Wrapup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B23EDC-54CD-47C2-9604-A5F0FEBB8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123 Joel Grodstein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D65007-7881-41EB-8F43-4895D88D3BF6}"/>
              </a:ext>
            </a:extLst>
          </p:cNvPr>
          <p:cNvSpPr/>
          <p:nvPr/>
        </p:nvSpPr>
        <p:spPr>
          <a:xfrm>
            <a:off x="542924" y="2752725"/>
            <a:ext cx="7915275" cy="866775"/>
          </a:xfrm>
          <a:prstGeom prst="rect">
            <a:avLst/>
          </a:pr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088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E9A82-1BEE-4F52-B9E6-9496E40B3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heads?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690BC-35FE-482E-BDCD-FE3C1D9A1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25" y="4176069"/>
            <a:ext cx="8134350" cy="2062797"/>
          </a:xfrm>
        </p:spPr>
        <p:txBody>
          <a:bodyPr/>
          <a:lstStyle/>
          <a:p>
            <a:r>
              <a:rPr lang="en-US" sz="2400" dirty="0"/>
              <a:t>No more guarantee of Nernst profile. Each cell is mostly locally consistent with </a:t>
            </a:r>
            <a:r>
              <a:rPr lang="en-US" sz="2400" i="1" dirty="0" err="1"/>
              <a:t>V</a:t>
            </a:r>
            <a:r>
              <a:rPr lang="en-US" sz="2400" baseline="-25000" dirty="0" err="1"/>
              <a:t>mem,me</a:t>
            </a:r>
            <a:r>
              <a:rPr lang="en-US" sz="2400" dirty="0"/>
              <a:t> = f([</a:t>
            </a:r>
            <a:r>
              <a:rPr lang="en-US" sz="2400" i="1" dirty="0"/>
              <a:t>M</a:t>
            </a:r>
            <a:r>
              <a:rPr lang="en-US" sz="2400" dirty="0"/>
              <a:t>]</a:t>
            </a:r>
            <a:r>
              <a:rPr lang="en-US" sz="2400" baseline="-25000" dirty="0"/>
              <a:t>me</a:t>
            </a:r>
            <a:r>
              <a:rPr lang="en-US" sz="2400" dirty="0"/>
              <a:t>)!</a:t>
            </a:r>
          </a:p>
          <a:p>
            <a:r>
              <a:rPr lang="en-US" sz="2400" dirty="0"/>
              <a:t>Unfortunate by-product of local repeaters </a:t>
            </a:r>
            <a:r>
              <a:rPr lang="en-US" sz="2400" dirty="0">
                <a:sym typeface="Wingdings" panose="05000000000000000000" pitchFamily="2" charset="2"/>
              </a:rPr>
              <a:t>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ym typeface="Wingdings" panose="05000000000000000000" pitchFamily="2" charset="2"/>
              </a:rPr>
              <a:t>Does this explain a two-headed worm?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ym typeface="Wingdings" panose="05000000000000000000" pitchFamily="2" charset="2"/>
              </a:rPr>
              <a:t>Why doesn’t this happen frequently?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1C57A3-FB00-4199-90C5-6333BAC3A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123 Joel Grodstein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F57562-A4B4-4FCD-A68F-C69464BAC38E}"/>
              </a:ext>
            </a:extLst>
          </p:cNvPr>
          <p:cNvSpPr/>
          <p:nvPr/>
        </p:nvSpPr>
        <p:spPr>
          <a:xfrm>
            <a:off x="2529416" y="2025969"/>
            <a:ext cx="3640665" cy="249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6DBCEFE-AC3C-40DD-8A1E-EAEDD538A045}"/>
              </a:ext>
            </a:extLst>
          </p:cNvPr>
          <p:cNvSpPr/>
          <p:nvPr/>
        </p:nvSpPr>
        <p:spPr>
          <a:xfrm>
            <a:off x="208915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17940D3-3957-4300-8E6B-B1B2D7E67357}"/>
              </a:ext>
            </a:extLst>
          </p:cNvPr>
          <p:cNvSpPr/>
          <p:nvPr/>
        </p:nvSpPr>
        <p:spPr>
          <a:xfrm>
            <a:off x="302260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30D78FE-5535-4193-A566-DD8D5C0D0B52}"/>
              </a:ext>
            </a:extLst>
          </p:cNvPr>
          <p:cNvSpPr/>
          <p:nvPr/>
        </p:nvSpPr>
        <p:spPr>
          <a:xfrm>
            <a:off x="395605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47C46B7-C28F-40CD-8E12-D0B9CC0DBF59}"/>
              </a:ext>
            </a:extLst>
          </p:cNvPr>
          <p:cNvSpPr/>
          <p:nvPr/>
        </p:nvSpPr>
        <p:spPr>
          <a:xfrm>
            <a:off x="488950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079C516-1C93-4899-A34C-B2F5906DAF8F}"/>
              </a:ext>
            </a:extLst>
          </p:cNvPr>
          <p:cNvSpPr/>
          <p:nvPr/>
        </p:nvSpPr>
        <p:spPr>
          <a:xfrm>
            <a:off x="582295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EE419C-C36C-4796-B806-7C2A702344F3}"/>
              </a:ext>
            </a:extLst>
          </p:cNvPr>
          <p:cNvSpPr txBox="1"/>
          <p:nvPr/>
        </p:nvSpPr>
        <p:spPr>
          <a:xfrm>
            <a:off x="6476898" y="2033051"/>
            <a:ext cx="7069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+20mV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3C4E31-9BC2-4FFE-A534-C755C0F4B559}"/>
              </a:ext>
            </a:extLst>
          </p:cNvPr>
          <p:cNvSpPr txBox="1"/>
          <p:nvPr/>
        </p:nvSpPr>
        <p:spPr>
          <a:xfrm>
            <a:off x="1305395" y="2033051"/>
            <a:ext cx="7069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+20mV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516B691-D96D-4928-85F6-1E7752E0C118}"/>
              </a:ext>
            </a:extLst>
          </p:cNvPr>
          <p:cNvSpPr/>
          <p:nvPr/>
        </p:nvSpPr>
        <p:spPr>
          <a:xfrm>
            <a:off x="2495550" y="2047151"/>
            <a:ext cx="3699934" cy="207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6A0A013-210B-49F2-BE4E-3E545541920D}"/>
              </a:ext>
            </a:extLst>
          </p:cNvPr>
          <p:cNvSpPr txBox="1"/>
          <p:nvPr/>
        </p:nvSpPr>
        <p:spPr>
          <a:xfrm>
            <a:off x="3019895" y="1453324"/>
            <a:ext cx="2588529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800" dirty="0"/>
              <a:t>-20mV      -40mV     -20mV</a:t>
            </a:r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5E78950-FFC8-495F-9D38-57B4AB190E35}"/>
              </a:ext>
            </a:extLst>
          </p:cNvPr>
          <p:cNvCxnSpPr/>
          <p:nvPr/>
        </p:nvCxnSpPr>
        <p:spPr>
          <a:xfrm>
            <a:off x="1790700" y="2668564"/>
            <a:ext cx="0" cy="1119867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59F7893-28B4-4E9F-ABA4-26A7FF79B06F}"/>
              </a:ext>
            </a:extLst>
          </p:cNvPr>
          <p:cNvCxnSpPr>
            <a:cxnSpLocks/>
          </p:cNvCxnSpPr>
          <p:nvPr/>
        </p:nvCxnSpPr>
        <p:spPr>
          <a:xfrm>
            <a:off x="1771650" y="3790950"/>
            <a:ext cx="504918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51FC89F-572D-4C91-9603-32FB478B82E2}"/>
              </a:ext>
            </a:extLst>
          </p:cNvPr>
          <p:cNvSpPr/>
          <p:nvPr/>
        </p:nvSpPr>
        <p:spPr>
          <a:xfrm flipV="1">
            <a:off x="1866900" y="2727619"/>
            <a:ext cx="2371717" cy="1053806"/>
          </a:xfrm>
          <a:custGeom>
            <a:avLst/>
            <a:gdLst>
              <a:gd name="connsiteX0" fmla="*/ 0 w 2238375"/>
              <a:gd name="connsiteY0" fmla="*/ 1053806 h 1053806"/>
              <a:gd name="connsiteX1" fmla="*/ 514350 w 2238375"/>
              <a:gd name="connsiteY1" fmla="*/ 987131 h 1053806"/>
              <a:gd name="connsiteX2" fmla="*/ 790575 w 2238375"/>
              <a:gd name="connsiteY2" fmla="*/ 729956 h 1053806"/>
              <a:gd name="connsiteX3" fmla="*/ 1181100 w 2238375"/>
              <a:gd name="connsiteY3" fmla="*/ 177506 h 1053806"/>
              <a:gd name="connsiteX4" fmla="*/ 1581150 w 2238375"/>
              <a:gd name="connsiteY4" fmla="*/ 15581 h 1053806"/>
              <a:gd name="connsiteX5" fmla="*/ 2238375 w 2238375"/>
              <a:gd name="connsiteY5" fmla="*/ 15581 h 1053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8375" h="1053806">
                <a:moveTo>
                  <a:pt x="0" y="1053806"/>
                </a:moveTo>
                <a:cubicBezTo>
                  <a:pt x="191294" y="1047456"/>
                  <a:pt x="382588" y="1041106"/>
                  <a:pt x="514350" y="987131"/>
                </a:cubicBezTo>
                <a:cubicBezTo>
                  <a:pt x="646113" y="933156"/>
                  <a:pt x="679450" y="864893"/>
                  <a:pt x="790575" y="729956"/>
                </a:cubicBezTo>
                <a:cubicBezTo>
                  <a:pt x="901700" y="595018"/>
                  <a:pt x="1049338" y="296568"/>
                  <a:pt x="1181100" y="177506"/>
                </a:cubicBezTo>
                <a:cubicBezTo>
                  <a:pt x="1312862" y="58444"/>
                  <a:pt x="1404938" y="42568"/>
                  <a:pt x="1581150" y="15581"/>
                </a:cubicBezTo>
                <a:cubicBezTo>
                  <a:pt x="1757362" y="-11406"/>
                  <a:pt x="1997868" y="2087"/>
                  <a:pt x="2238375" y="15581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DFA6E73-7987-4EA7-B9CE-A760C7F6DBE8}"/>
              </a:ext>
            </a:extLst>
          </p:cNvPr>
          <p:cNvSpPr txBox="1"/>
          <p:nvPr/>
        </p:nvSpPr>
        <p:spPr>
          <a:xfrm>
            <a:off x="409577" y="2970217"/>
            <a:ext cx="1259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r>
              <a:rPr lang="en-US" sz="2000" dirty="0"/>
              <a:t>, [M]</a:t>
            </a:r>
            <a:endParaRPr lang="en-US" sz="2000" i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90C5F07-4675-4A9D-9406-1D9C7CA659C0}"/>
              </a:ext>
            </a:extLst>
          </p:cNvPr>
          <p:cNvSpPr txBox="1"/>
          <p:nvPr/>
        </p:nvSpPr>
        <p:spPr>
          <a:xfrm>
            <a:off x="1089051" y="3642925"/>
            <a:ext cx="6540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-60mV</a:t>
            </a:r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7BCF4B6-0A80-47BF-95F9-6BE9519882CA}"/>
              </a:ext>
            </a:extLst>
          </p:cNvPr>
          <p:cNvSpPr txBox="1"/>
          <p:nvPr/>
        </p:nvSpPr>
        <p:spPr>
          <a:xfrm>
            <a:off x="1112350" y="2549276"/>
            <a:ext cx="7069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+20mV</a:t>
            </a:r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E802B39-5BE4-4CF7-94AA-2512A3059512}"/>
              </a:ext>
            </a:extLst>
          </p:cNvPr>
          <p:cNvSpPr/>
          <p:nvPr/>
        </p:nvSpPr>
        <p:spPr>
          <a:xfrm flipH="1" flipV="1">
            <a:off x="3943350" y="2727619"/>
            <a:ext cx="2371715" cy="1053806"/>
          </a:xfrm>
          <a:custGeom>
            <a:avLst/>
            <a:gdLst>
              <a:gd name="connsiteX0" fmla="*/ 0 w 2238375"/>
              <a:gd name="connsiteY0" fmla="*/ 1053806 h 1053806"/>
              <a:gd name="connsiteX1" fmla="*/ 514350 w 2238375"/>
              <a:gd name="connsiteY1" fmla="*/ 987131 h 1053806"/>
              <a:gd name="connsiteX2" fmla="*/ 790575 w 2238375"/>
              <a:gd name="connsiteY2" fmla="*/ 729956 h 1053806"/>
              <a:gd name="connsiteX3" fmla="*/ 1181100 w 2238375"/>
              <a:gd name="connsiteY3" fmla="*/ 177506 h 1053806"/>
              <a:gd name="connsiteX4" fmla="*/ 1581150 w 2238375"/>
              <a:gd name="connsiteY4" fmla="*/ 15581 h 1053806"/>
              <a:gd name="connsiteX5" fmla="*/ 2238375 w 2238375"/>
              <a:gd name="connsiteY5" fmla="*/ 15581 h 1053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8375" h="1053806">
                <a:moveTo>
                  <a:pt x="0" y="1053806"/>
                </a:moveTo>
                <a:cubicBezTo>
                  <a:pt x="191294" y="1047456"/>
                  <a:pt x="382588" y="1041106"/>
                  <a:pt x="514350" y="987131"/>
                </a:cubicBezTo>
                <a:cubicBezTo>
                  <a:pt x="646113" y="933156"/>
                  <a:pt x="679450" y="864893"/>
                  <a:pt x="790575" y="729956"/>
                </a:cubicBezTo>
                <a:cubicBezTo>
                  <a:pt x="901700" y="595018"/>
                  <a:pt x="1049338" y="296568"/>
                  <a:pt x="1181100" y="177506"/>
                </a:cubicBezTo>
                <a:cubicBezTo>
                  <a:pt x="1312862" y="58444"/>
                  <a:pt x="1404938" y="42568"/>
                  <a:pt x="1581150" y="15581"/>
                </a:cubicBezTo>
                <a:cubicBezTo>
                  <a:pt x="1757362" y="-11406"/>
                  <a:pt x="1997868" y="2087"/>
                  <a:pt x="2238375" y="15581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iley Face 18">
            <a:extLst>
              <a:ext uri="{FF2B5EF4-FFF2-40B4-BE49-F238E27FC236}">
                <a16:creationId xmlns:a16="http://schemas.microsoft.com/office/drawing/2014/main" id="{9EFD3F0D-0079-4808-98A1-F61EBCFA0E7F}"/>
              </a:ext>
            </a:extLst>
          </p:cNvPr>
          <p:cNvSpPr/>
          <p:nvPr/>
        </p:nvSpPr>
        <p:spPr>
          <a:xfrm>
            <a:off x="5897212" y="1266825"/>
            <a:ext cx="553288" cy="548835"/>
          </a:xfrm>
          <a:prstGeom prst="smileyFace">
            <a:avLst/>
          </a:pr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A picture containing shape&#10;&#10;Description automatically generated">
            <a:extLst>
              <a:ext uri="{FF2B5EF4-FFF2-40B4-BE49-F238E27FC236}">
                <a16:creationId xmlns:a16="http://schemas.microsoft.com/office/drawing/2014/main" id="{9D5CCD69-24B9-49F0-A793-1953C621DA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768035" y="2012412"/>
            <a:ext cx="968435" cy="968435"/>
          </a:xfrm>
          <a:prstGeom prst="rect">
            <a:avLst/>
          </a:prstGeom>
        </p:spPr>
      </p:pic>
      <p:sp>
        <p:nvSpPr>
          <p:cNvPr id="22" name="Smiley Face 21">
            <a:extLst>
              <a:ext uri="{FF2B5EF4-FFF2-40B4-BE49-F238E27FC236}">
                <a16:creationId xmlns:a16="http://schemas.microsoft.com/office/drawing/2014/main" id="{A42C0240-76F9-4FD7-94AF-A2F9BFC5DC6B}"/>
              </a:ext>
            </a:extLst>
          </p:cNvPr>
          <p:cNvSpPr/>
          <p:nvPr/>
        </p:nvSpPr>
        <p:spPr>
          <a:xfrm>
            <a:off x="2001487" y="1171575"/>
            <a:ext cx="553288" cy="548835"/>
          </a:xfrm>
          <a:prstGeom prst="smileyFace">
            <a:avLst/>
          </a:pr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5567472-849D-47D3-9E93-28DBFCD382E8}"/>
              </a:ext>
            </a:extLst>
          </p:cNvPr>
          <p:cNvSpPr txBox="1"/>
          <p:nvPr/>
        </p:nvSpPr>
        <p:spPr>
          <a:xfrm>
            <a:off x="5895975" y="2333625"/>
            <a:ext cx="553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IC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FEE67C8-3D7C-43EA-B90A-758A60B87D93}"/>
              </a:ext>
            </a:extLst>
          </p:cNvPr>
          <p:cNvSpPr txBox="1"/>
          <p:nvPr/>
        </p:nvSpPr>
        <p:spPr>
          <a:xfrm>
            <a:off x="2162175" y="2333625"/>
            <a:ext cx="553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IC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62B2DD4-E6FF-43C8-B885-14AC9FE4B0E1}"/>
              </a:ext>
            </a:extLst>
          </p:cNvPr>
          <p:cNvSpPr txBox="1"/>
          <p:nvPr/>
        </p:nvSpPr>
        <p:spPr>
          <a:xfrm>
            <a:off x="4953000" y="2333625"/>
            <a:ext cx="553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IC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E19C663-DD7F-4E19-9504-CA0970F870D1}"/>
              </a:ext>
            </a:extLst>
          </p:cNvPr>
          <p:cNvSpPr txBox="1"/>
          <p:nvPr/>
        </p:nvSpPr>
        <p:spPr>
          <a:xfrm>
            <a:off x="3114675" y="2333625"/>
            <a:ext cx="553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IC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E2B772B-FDD9-4E7E-B995-695A80D6F8DD}"/>
              </a:ext>
            </a:extLst>
          </p:cNvPr>
          <p:cNvSpPr txBox="1"/>
          <p:nvPr/>
        </p:nvSpPr>
        <p:spPr>
          <a:xfrm>
            <a:off x="4019550" y="2333625"/>
            <a:ext cx="553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IC</a:t>
            </a:r>
          </a:p>
        </p:txBody>
      </p:sp>
    </p:spTree>
    <p:extLst>
      <p:ext uri="{BB962C8B-B14F-4D97-AF65-F5344CB8AC3E}">
        <p14:creationId xmlns:p14="http://schemas.microsoft.com/office/powerpoint/2010/main" val="309616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E9A82-1BEE-4F52-B9E6-9496E40B3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Bizarro shapes?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690BC-35FE-482E-BDCD-FE3C1D9A1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25" y="4176069"/>
            <a:ext cx="8134350" cy="1367479"/>
          </a:xfrm>
        </p:spPr>
        <p:txBody>
          <a:bodyPr/>
          <a:lstStyle/>
          <a:p>
            <a:r>
              <a:rPr lang="en-US" dirty="0"/>
              <a:t>Can this happen?</a:t>
            </a:r>
          </a:p>
          <a:p>
            <a:pPr lvl="1"/>
            <a:r>
              <a:rPr lang="en-US" dirty="0"/>
              <a:t>Seems plausible, but not present in nature</a:t>
            </a:r>
          </a:p>
          <a:p>
            <a:pPr lvl="1"/>
            <a:r>
              <a:rPr lang="en-US" dirty="0"/>
              <a:t>Any idea why not?</a:t>
            </a: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1C57A3-FB00-4199-90C5-6333BAC3A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123 Joel Grodstein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F57562-A4B4-4FCD-A68F-C69464BAC38E}"/>
              </a:ext>
            </a:extLst>
          </p:cNvPr>
          <p:cNvSpPr/>
          <p:nvPr/>
        </p:nvSpPr>
        <p:spPr>
          <a:xfrm>
            <a:off x="2529416" y="2025969"/>
            <a:ext cx="3640665" cy="249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6DBCEFE-AC3C-40DD-8A1E-EAEDD538A045}"/>
              </a:ext>
            </a:extLst>
          </p:cNvPr>
          <p:cNvSpPr/>
          <p:nvPr/>
        </p:nvSpPr>
        <p:spPr>
          <a:xfrm>
            <a:off x="208915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17940D3-3957-4300-8E6B-B1B2D7E67357}"/>
              </a:ext>
            </a:extLst>
          </p:cNvPr>
          <p:cNvSpPr/>
          <p:nvPr/>
        </p:nvSpPr>
        <p:spPr>
          <a:xfrm>
            <a:off x="302260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30D78FE-5535-4193-A566-DD8D5C0D0B52}"/>
              </a:ext>
            </a:extLst>
          </p:cNvPr>
          <p:cNvSpPr/>
          <p:nvPr/>
        </p:nvSpPr>
        <p:spPr>
          <a:xfrm>
            <a:off x="395605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47C46B7-C28F-40CD-8E12-D0B9CC0DBF59}"/>
              </a:ext>
            </a:extLst>
          </p:cNvPr>
          <p:cNvSpPr/>
          <p:nvPr/>
        </p:nvSpPr>
        <p:spPr>
          <a:xfrm>
            <a:off x="488950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079C516-1C93-4899-A34C-B2F5906DAF8F}"/>
              </a:ext>
            </a:extLst>
          </p:cNvPr>
          <p:cNvSpPr/>
          <p:nvPr/>
        </p:nvSpPr>
        <p:spPr>
          <a:xfrm>
            <a:off x="582295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EE419C-C36C-4796-B806-7C2A702344F3}"/>
              </a:ext>
            </a:extLst>
          </p:cNvPr>
          <p:cNvSpPr txBox="1"/>
          <p:nvPr/>
        </p:nvSpPr>
        <p:spPr>
          <a:xfrm>
            <a:off x="6476898" y="2033051"/>
            <a:ext cx="7069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+20mV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3C4E31-9BC2-4FFE-A534-C755C0F4B559}"/>
              </a:ext>
            </a:extLst>
          </p:cNvPr>
          <p:cNvSpPr txBox="1"/>
          <p:nvPr/>
        </p:nvSpPr>
        <p:spPr>
          <a:xfrm>
            <a:off x="1305395" y="2033051"/>
            <a:ext cx="7069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+20mV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516B691-D96D-4928-85F6-1E7752E0C118}"/>
              </a:ext>
            </a:extLst>
          </p:cNvPr>
          <p:cNvSpPr/>
          <p:nvPr/>
        </p:nvSpPr>
        <p:spPr>
          <a:xfrm>
            <a:off x="2495550" y="2047151"/>
            <a:ext cx="3699934" cy="207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6A0A013-210B-49F2-BE4E-3E545541920D}"/>
              </a:ext>
            </a:extLst>
          </p:cNvPr>
          <p:cNvSpPr txBox="1"/>
          <p:nvPr/>
        </p:nvSpPr>
        <p:spPr>
          <a:xfrm>
            <a:off x="3019895" y="1453324"/>
            <a:ext cx="2588529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800" dirty="0"/>
              <a:t>-60mV     +20mV     -60mV</a:t>
            </a:r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5E78950-FFC8-495F-9D38-57B4AB190E35}"/>
              </a:ext>
            </a:extLst>
          </p:cNvPr>
          <p:cNvCxnSpPr/>
          <p:nvPr/>
        </p:nvCxnSpPr>
        <p:spPr>
          <a:xfrm>
            <a:off x="1790700" y="2668564"/>
            <a:ext cx="0" cy="1119867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59F7893-28B4-4E9F-ABA4-26A7FF79B06F}"/>
              </a:ext>
            </a:extLst>
          </p:cNvPr>
          <p:cNvCxnSpPr>
            <a:cxnSpLocks/>
          </p:cNvCxnSpPr>
          <p:nvPr/>
        </p:nvCxnSpPr>
        <p:spPr>
          <a:xfrm>
            <a:off x="1771650" y="3790950"/>
            <a:ext cx="504918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51FC89F-572D-4C91-9603-32FB478B82E2}"/>
              </a:ext>
            </a:extLst>
          </p:cNvPr>
          <p:cNvSpPr/>
          <p:nvPr/>
        </p:nvSpPr>
        <p:spPr>
          <a:xfrm flipV="1">
            <a:off x="1866901" y="2727619"/>
            <a:ext cx="1571624" cy="1053806"/>
          </a:xfrm>
          <a:custGeom>
            <a:avLst/>
            <a:gdLst>
              <a:gd name="connsiteX0" fmla="*/ 0 w 2238375"/>
              <a:gd name="connsiteY0" fmla="*/ 1053806 h 1053806"/>
              <a:gd name="connsiteX1" fmla="*/ 514350 w 2238375"/>
              <a:gd name="connsiteY1" fmla="*/ 987131 h 1053806"/>
              <a:gd name="connsiteX2" fmla="*/ 790575 w 2238375"/>
              <a:gd name="connsiteY2" fmla="*/ 729956 h 1053806"/>
              <a:gd name="connsiteX3" fmla="*/ 1181100 w 2238375"/>
              <a:gd name="connsiteY3" fmla="*/ 177506 h 1053806"/>
              <a:gd name="connsiteX4" fmla="*/ 1581150 w 2238375"/>
              <a:gd name="connsiteY4" fmla="*/ 15581 h 1053806"/>
              <a:gd name="connsiteX5" fmla="*/ 2238375 w 2238375"/>
              <a:gd name="connsiteY5" fmla="*/ 15581 h 1053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8375" h="1053806">
                <a:moveTo>
                  <a:pt x="0" y="1053806"/>
                </a:moveTo>
                <a:cubicBezTo>
                  <a:pt x="191294" y="1047456"/>
                  <a:pt x="382588" y="1041106"/>
                  <a:pt x="514350" y="987131"/>
                </a:cubicBezTo>
                <a:cubicBezTo>
                  <a:pt x="646113" y="933156"/>
                  <a:pt x="679450" y="864893"/>
                  <a:pt x="790575" y="729956"/>
                </a:cubicBezTo>
                <a:cubicBezTo>
                  <a:pt x="901700" y="595018"/>
                  <a:pt x="1049338" y="296568"/>
                  <a:pt x="1181100" y="177506"/>
                </a:cubicBezTo>
                <a:cubicBezTo>
                  <a:pt x="1312862" y="58444"/>
                  <a:pt x="1404938" y="42568"/>
                  <a:pt x="1581150" y="15581"/>
                </a:cubicBezTo>
                <a:cubicBezTo>
                  <a:pt x="1757362" y="-11406"/>
                  <a:pt x="1997868" y="2087"/>
                  <a:pt x="2238375" y="15581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DFA6E73-7987-4EA7-B9CE-A760C7F6DBE8}"/>
              </a:ext>
            </a:extLst>
          </p:cNvPr>
          <p:cNvSpPr txBox="1"/>
          <p:nvPr/>
        </p:nvSpPr>
        <p:spPr>
          <a:xfrm>
            <a:off x="409577" y="2970217"/>
            <a:ext cx="1259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r>
              <a:rPr lang="en-US" sz="2000" dirty="0"/>
              <a:t>, [M]</a:t>
            </a:r>
            <a:endParaRPr lang="en-US" sz="2000" i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90C5F07-4675-4A9D-9406-1D9C7CA659C0}"/>
              </a:ext>
            </a:extLst>
          </p:cNvPr>
          <p:cNvSpPr txBox="1"/>
          <p:nvPr/>
        </p:nvSpPr>
        <p:spPr>
          <a:xfrm>
            <a:off x="1089051" y="3642925"/>
            <a:ext cx="6540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-60mV</a:t>
            </a:r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7BCF4B6-0A80-47BF-95F9-6BE9519882CA}"/>
              </a:ext>
            </a:extLst>
          </p:cNvPr>
          <p:cNvSpPr txBox="1"/>
          <p:nvPr/>
        </p:nvSpPr>
        <p:spPr>
          <a:xfrm>
            <a:off x="1112350" y="2549276"/>
            <a:ext cx="7069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+20mV</a:t>
            </a:r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E802B39-5BE4-4CF7-94AA-2512A3059512}"/>
              </a:ext>
            </a:extLst>
          </p:cNvPr>
          <p:cNvSpPr/>
          <p:nvPr/>
        </p:nvSpPr>
        <p:spPr>
          <a:xfrm flipH="1" flipV="1">
            <a:off x="2990849" y="2727619"/>
            <a:ext cx="1381125" cy="1053806"/>
          </a:xfrm>
          <a:custGeom>
            <a:avLst/>
            <a:gdLst>
              <a:gd name="connsiteX0" fmla="*/ 0 w 2238375"/>
              <a:gd name="connsiteY0" fmla="*/ 1053806 h 1053806"/>
              <a:gd name="connsiteX1" fmla="*/ 514350 w 2238375"/>
              <a:gd name="connsiteY1" fmla="*/ 987131 h 1053806"/>
              <a:gd name="connsiteX2" fmla="*/ 790575 w 2238375"/>
              <a:gd name="connsiteY2" fmla="*/ 729956 h 1053806"/>
              <a:gd name="connsiteX3" fmla="*/ 1181100 w 2238375"/>
              <a:gd name="connsiteY3" fmla="*/ 177506 h 1053806"/>
              <a:gd name="connsiteX4" fmla="*/ 1581150 w 2238375"/>
              <a:gd name="connsiteY4" fmla="*/ 15581 h 1053806"/>
              <a:gd name="connsiteX5" fmla="*/ 2238375 w 2238375"/>
              <a:gd name="connsiteY5" fmla="*/ 15581 h 1053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8375" h="1053806">
                <a:moveTo>
                  <a:pt x="0" y="1053806"/>
                </a:moveTo>
                <a:cubicBezTo>
                  <a:pt x="191294" y="1047456"/>
                  <a:pt x="382588" y="1041106"/>
                  <a:pt x="514350" y="987131"/>
                </a:cubicBezTo>
                <a:cubicBezTo>
                  <a:pt x="646113" y="933156"/>
                  <a:pt x="679450" y="864893"/>
                  <a:pt x="790575" y="729956"/>
                </a:cubicBezTo>
                <a:cubicBezTo>
                  <a:pt x="901700" y="595018"/>
                  <a:pt x="1049338" y="296568"/>
                  <a:pt x="1181100" y="177506"/>
                </a:cubicBezTo>
                <a:cubicBezTo>
                  <a:pt x="1312862" y="58444"/>
                  <a:pt x="1404938" y="42568"/>
                  <a:pt x="1581150" y="15581"/>
                </a:cubicBezTo>
                <a:cubicBezTo>
                  <a:pt x="1757362" y="-11406"/>
                  <a:pt x="1997868" y="2087"/>
                  <a:pt x="2238375" y="15581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D852CE21-CC0E-4D3D-98C0-49540DCECC52}"/>
              </a:ext>
            </a:extLst>
          </p:cNvPr>
          <p:cNvSpPr/>
          <p:nvPr/>
        </p:nvSpPr>
        <p:spPr>
          <a:xfrm flipV="1">
            <a:off x="4267201" y="2727619"/>
            <a:ext cx="1571624" cy="1053806"/>
          </a:xfrm>
          <a:custGeom>
            <a:avLst/>
            <a:gdLst>
              <a:gd name="connsiteX0" fmla="*/ 0 w 2238375"/>
              <a:gd name="connsiteY0" fmla="*/ 1053806 h 1053806"/>
              <a:gd name="connsiteX1" fmla="*/ 514350 w 2238375"/>
              <a:gd name="connsiteY1" fmla="*/ 987131 h 1053806"/>
              <a:gd name="connsiteX2" fmla="*/ 790575 w 2238375"/>
              <a:gd name="connsiteY2" fmla="*/ 729956 h 1053806"/>
              <a:gd name="connsiteX3" fmla="*/ 1181100 w 2238375"/>
              <a:gd name="connsiteY3" fmla="*/ 177506 h 1053806"/>
              <a:gd name="connsiteX4" fmla="*/ 1581150 w 2238375"/>
              <a:gd name="connsiteY4" fmla="*/ 15581 h 1053806"/>
              <a:gd name="connsiteX5" fmla="*/ 2238375 w 2238375"/>
              <a:gd name="connsiteY5" fmla="*/ 15581 h 1053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8375" h="1053806">
                <a:moveTo>
                  <a:pt x="0" y="1053806"/>
                </a:moveTo>
                <a:cubicBezTo>
                  <a:pt x="191294" y="1047456"/>
                  <a:pt x="382588" y="1041106"/>
                  <a:pt x="514350" y="987131"/>
                </a:cubicBezTo>
                <a:cubicBezTo>
                  <a:pt x="646113" y="933156"/>
                  <a:pt x="679450" y="864893"/>
                  <a:pt x="790575" y="729956"/>
                </a:cubicBezTo>
                <a:cubicBezTo>
                  <a:pt x="901700" y="595018"/>
                  <a:pt x="1049338" y="296568"/>
                  <a:pt x="1181100" y="177506"/>
                </a:cubicBezTo>
                <a:cubicBezTo>
                  <a:pt x="1312862" y="58444"/>
                  <a:pt x="1404938" y="42568"/>
                  <a:pt x="1581150" y="15581"/>
                </a:cubicBezTo>
                <a:cubicBezTo>
                  <a:pt x="1757362" y="-11406"/>
                  <a:pt x="1997868" y="2087"/>
                  <a:pt x="2238375" y="15581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0CD62E5B-545B-460C-A819-89C1026C7DBB}"/>
              </a:ext>
            </a:extLst>
          </p:cNvPr>
          <p:cNvSpPr/>
          <p:nvPr/>
        </p:nvSpPr>
        <p:spPr>
          <a:xfrm flipH="1" flipV="1">
            <a:off x="5314949" y="2727619"/>
            <a:ext cx="1381125" cy="1053806"/>
          </a:xfrm>
          <a:custGeom>
            <a:avLst/>
            <a:gdLst>
              <a:gd name="connsiteX0" fmla="*/ 0 w 2238375"/>
              <a:gd name="connsiteY0" fmla="*/ 1053806 h 1053806"/>
              <a:gd name="connsiteX1" fmla="*/ 514350 w 2238375"/>
              <a:gd name="connsiteY1" fmla="*/ 987131 h 1053806"/>
              <a:gd name="connsiteX2" fmla="*/ 790575 w 2238375"/>
              <a:gd name="connsiteY2" fmla="*/ 729956 h 1053806"/>
              <a:gd name="connsiteX3" fmla="*/ 1181100 w 2238375"/>
              <a:gd name="connsiteY3" fmla="*/ 177506 h 1053806"/>
              <a:gd name="connsiteX4" fmla="*/ 1581150 w 2238375"/>
              <a:gd name="connsiteY4" fmla="*/ 15581 h 1053806"/>
              <a:gd name="connsiteX5" fmla="*/ 2238375 w 2238375"/>
              <a:gd name="connsiteY5" fmla="*/ 15581 h 1053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8375" h="1053806">
                <a:moveTo>
                  <a:pt x="0" y="1053806"/>
                </a:moveTo>
                <a:cubicBezTo>
                  <a:pt x="191294" y="1047456"/>
                  <a:pt x="382588" y="1041106"/>
                  <a:pt x="514350" y="987131"/>
                </a:cubicBezTo>
                <a:cubicBezTo>
                  <a:pt x="646113" y="933156"/>
                  <a:pt x="679450" y="864893"/>
                  <a:pt x="790575" y="729956"/>
                </a:cubicBezTo>
                <a:cubicBezTo>
                  <a:pt x="901700" y="595018"/>
                  <a:pt x="1049338" y="296568"/>
                  <a:pt x="1181100" y="177506"/>
                </a:cubicBezTo>
                <a:cubicBezTo>
                  <a:pt x="1312862" y="58444"/>
                  <a:pt x="1404938" y="42568"/>
                  <a:pt x="1581150" y="15581"/>
                </a:cubicBezTo>
                <a:cubicBezTo>
                  <a:pt x="1757362" y="-11406"/>
                  <a:pt x="1997868" y="2087"/>
                  <a:pt x="2238375" y="15581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iley Face 14">
            <a:extLst>
              <a:ext uri="{FF2B5EF4-FFF2-40B4-BE49-F238E27FC236}">
                <a16:creationId xmlns:a16="http://schemas.microsoft.com/office/drawing/2014/main" id="{9AF61C0B-7AEE-49FE-A2A2-12AC9490791B}"/>
              </a:ext>
            </a:extLst>
          </p:cNvPr>
          <p:cNvSpPr/>
          <p:nvPr/>
        </p:nvSpPr>
        <p:spPr>
          <a:xfrm>
            <a:off x="6390857" y="2792632"/>
            <a:ext cx="553288" cy="548835"/>
          </a:xfrm>
          <a:prstGeom prst="smileyFace">
            <a:avLst/>
          </a:pr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iley Face 18">
            <a:extLst>
              <a:ext uri="{FF2B5EF4-FFF2-40B4-BE49-F238E27FC236}">
                <a16:creationId xmlns:a16="http://schemas.microsoft.com/office/drawing/2014/main" id="{3DAD7BB2-6015-4483-94DA-4E139A8BDA44}"/>
              </a:ext>
            </a:extLst>
          </p:cNvPr>
          <p:cNvSpPr/>
          <p:nvPr/>
        </p:nvSpPr>
        <p:spPr>
          <a:xfrm>
            <a:off x="1768820" y="2791083"/>
            <a:ext cx="553288" cy="548835"/>
          </a:xfrm>
          <a:prstGeom prst="smileyFace">
            <a:avLst/>
          </a:pr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iley Face 20">
            <a:extLst>
              <a:ext uri="{FF2B5EF4-FFF2-40B4-BE49-F238E27FC236}">
                <a16:creationId xmlns:a16="http://schemas.microsoft.com/office/drawing/2014/main" id="{C08C6054-1441-42F6-B0C9-AA104AF6A547}"/>
              </a:ext>
            </a:extLst>
          </p:cNvPr>
          <p:cNvSpPr/>
          <p:nvPr/>
        </p:nvSpPr>
        <p:spPr>
          <a:xfrm>
            <a:off x="4009186" y="2792119"/>
            <a:ext cx="553288" cy="548835"/>
          </a:xfrm>
          <a:prstGeom prst="smileyFace">
            <a:avLst/>
          </a:pr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 descr="A picture containing shape&#10;&#10;Description automatically generated">
            <a:extLst>
              <a:ext uri="{FF2B5EF4-FFF2-40B4-BE49-F238E27FC236}">
                <a16:creationId xmlns:a16="http://schemas.microsoft.com/office/drawing/2014/main" id="{27CE4D7D-BCA4-4B7A-8599-59DDCE3373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729810" y="2698212"/>
            <a:ext cx="968435" cy="968435"/>
          </a:xfrm>
          <a:prstGeom prst="rect">
            <a:avLst/>
          </a:prstGeom>
        </p:spPr>
      </p:pic>
      <p:pic>
        <p:nvPicPr>
          <p:cNvPr id="33" name="Picture 32" descr="A picture containing shape&#10;&#10;Description automatically generated">
            <a:extLst>
              <a:ext uri="{FF2B5EF4-FFF2-40B4-BE49-F238E27FC236}">
                <a16:creationId xmlns:a16="http://schemas.microsoft.com/office/drawing/2014/main" id="{391DDB2C-4BAC-40B9-8759-05D00E527A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063435" y="2755362"/>
            <a:ext cx="968435" cy="968435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751D7E84-E984-4B24-B156-20D7BC722A57}"/>
              </a:ext>
            </a:extLst>
          </p:cNvPr>
          <p:cNvSpPr txBox="1"/>
          <p:nvPr/>
        </p:nvSpPr>
        <p:spPr>
          <a:xfrm>
            <a:off x="5895975" y="2333625"/>
            <a:ext cx="553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IC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D7F0267-B8F6-4B30-9069-B29DB5F0FA4A}"/>
              </a:ext>
            </a:extLst>
          </p:cNvPr>
          <p:cNvSpPr txBox="1"/>
          <p:nvPr/>
        </p:nvSpPr>
        <p:spPr>
          <a:xfrm>
            <a:off x="2162175" y="2333625"/>
            <a:ext cx="553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IC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934C2D2-5328-463B-8A58-41A8015C563F}"/>
              </a:ext>
            </a:extLst>
          </p:cNvPr>
          <p:cNvSpPr txBox="1"/>
          <p:nvPr/>
        </p:nvSpPr>
        <p:spPr>
          <a:xfrm>
            <a:off x="4953000" y="2333625"/>
            <a:ext cx="553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IC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67A715B-F4D9-4A4D-8681-7B473E921C83}"/>
              </a:ext>
            </a:extLst>
          </p:cNvPr>
          <p:cNvSpPr txBox="1"/>
          <p:nvPr/>
        </p:nvSpPr>
        <p:spPr>
          <a:xfrm>
            <a:off x="3114675" y="2333625"/>
            <a:ext cx="553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IC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49FB3FC-59AE-4CDE-A4A2-010290BC474F}"/>
              </a:ext>
            </a:extLst>
          </p:cNvPr>
          <p:cNvSpPr txBox="1"/>
          <p:nvPr/>
        </p:nvSpPr>
        <p:spPr>
          <a:xfrm>
            <a:off x="4019550" y="2333625"/>
            <a:ext cx="553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IC</a:t>
            </a:r>
          </a:p>
        </p:txBody>
      </p:sp>
    </p:spTree>
    <p:extLst>
      <p:ext uri="{BB962C8B-B14F-4D97-AF65-F5344CB8AC3E}">
        <p14:creationId xmlns:p14="http://schemas.microsoft.com/office/powerpoint/2010/main" val="194878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E1A99-0089-4D35-8B98-CC045FA76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DDAED-AD3B-488C-A1C4-EFA2FCBD6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76400"/>
            <a:ext cx="8271934" cy="4199467"/>
          </a:xfrm>
        </p:spPr>
        <p:txBody>
          <a:bodyPr/>
          <a:lstStyle/>
          <a:p>
            <a:r>
              <a:rPr lang="en-US" sz="2400" dirty="0"/>
              <a:t>Remember the morphogenesis problem?</a:t>
            </a:r>
          </a:p>
          <a:p>
            <a:pPr lvl="1"/>
            <a:r>
              <a:rPr lang="en-US" sz="2000" dirty="0"/>
              <a:t>37 trillion cells, same software but some are eyes, ears, toes, …</a:t>
            </a:r>
          </a:p>
          <a:p>
            <a:pPr lvl="1"/>
            <a:r>
              <a:rPr lang="en-US" sz="2000" dirty="0"/>
              <a:t>Our hypothesis: a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r>
              <a:rPr lang="en-US" sz="2000" dirty="0"/>
              <a:t> pattern is the API that decides which cells become what</a:t>
            </a:r>
          </a:p>
          <a:p>
            <a:pPr lvl="1"/>
            <a:r>
              <a:rPr lang="en-US" sz="2000" dirty="0"/>
              <a:t>A machine compares current shape vs. the goal &amp; decides what to do</a:t>
            </a:r>
          </a:p>
          <a:p>
            <a:pPr lvl="1"/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9333DD-3556-4973-965A-7F11E261C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123 Joel Grodstein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BA8CB1-C37C-4E29-B084-CDD792975D8B}"/>
              </a:ext>
            </a:extLst>
          </p:cNvPr>
          <p:cNvSpPr/>
          <p:nvPr/>
        </p:nvSpPr>
        <p:spPr>
          <a:xfrm>
            <a:off x="1371600" y="2535766"/>
            <a:ext cx="7162800" cy="569384"/>
          </a:xfrm>
          <a:prstGeom prst="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02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1C602-B553-4F5D-B8BF-CCA50C7DA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basic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EDC89-6F88-43C4-84FC-3DCC782A9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182" y="4226275"/>
            <a:ext cx="7916750" cy="1998842"/>
          </a:xfrm>
        </p:spPr>
        <p:txBody>
          <a:bodyPr/>
          <a:lstStyle/>
          <a:p>
            <a:r>
              <a:rPr lang="en-US" dirty="0"/>
              <a:t>No longer just a simple voltage divider! How does the size of </a:t>
            </a:r>
            <a:r>
              <a:rPr lang="en-US" i="1" dirty="0"/>
              <a:t>R</a:t>
            </a:r>
            <a:r>
              <a:rPr lang="en-US" baseline="-25000" dirty="0"/>
              <a:t>GJ</a:t>
            </a:r>
            <a:r>
              <a:rPr lang="en-US" dirty="0"/>
              <a:t> affect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size of the gradient?</a:t>
            </a:r>
          </a:p>
          <a:p>
            <a:pPr lvl="1">
              <a:spcBef>
                <a:spcPts val="0"/>
              </a:spcBef>
            </a:pPr>
            <a:r>
              <a:rPr lang="en-US" dirty="0"/>
              <a:t>whether the cells can “do their own thing?”</a:t>
            </a:r>
          </a:p>
          <a:p>
            <a:pPr lvl="1">
              <a:spcBef>
                <a:spcPts val="0"/>
              </a:spcBef>
            </a:pPr>
            <a:r>
              <a:rPr lang="en-US" dirty="0"/>
              <a:t>what happens in the limits of </a:t>
            </a:r>
            <a:r>
              <a:rPr lang="en-US" i="1" dirty="0"/>
              <a:t>R</a:t>
            </a:r>
            <a:r>
              <a:rPr lang="en-US" baseline="-25000" dirty="0"/>
              <a:t>GJ</a:t>
            </a:r>
            <a:r>
              <a:rPr lang="en-US" dirty="0"/>
              <a:t>=0 and </a:t>
            </a:r>
            <a:r>
              <a:rPr lang="en-US" i="1" dirty="0"/>
              <a:t>R</a:t>
            </a:r>
            <a:r>
              <a:rPr lang="en-US" baseline="-25000" dirty="0"/>
              <a:t>GJ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≈∞?</a:t>
            </a:r>
            <a:endParaRPr lang="en-US" dirty="0"/>
          </a:p>
          <a:p>
            <a:pPr lvl="1">
              <a:spcBef>
                <a:spcPts val="0"/>
              </a:spcBef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B4C8EA-A2D2-47A4-B2E3-19E22B385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123 Joel Grodstein</a:t>
            </a:r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F5A356-852E-45E9-B4DD-A68E081BBC90}"/>
              </a:ext>
            </a:extLst>
          </p:cNvPr>
          <p:cNvCxnSpPr>
            <a:cxnSpLocks/>
          </p:cNvCxnSpPr>
          <p:nvPr/>
        </p:nvCxnSpPr>
        <p:spPr>
          <a:xfrm>
            <a:off x="800486" y="4167866"/>
            <a:ext cx="7276714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C4E5B04-76C1-4096-9C61-A291CFB92CAB}"/>
              </a:ext>
            </a:extLst>
          </p:cNvPr>
          <p:cNvCxnSpPr>
            <a:cxnSpLocks/>
          </p:cNvCxnSpPr>
          <p:nvPr/>
        </p:nvCxnSpPr>
        <p:spPr>
          <a:xfrm>
            <a:off x="2415755" y="2621642"/>
            <a:ext cx="27432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7EBD9A05-3695-436C-81BF-C009EB8BA95E}"/>
              </a:ext>
            </a:extLst>
          </p:cNvPr>
          <p:cNvSpPr/>
          <p:nvPr/>
        </p:nvSpPr>
        <p:spPr>
          <a:xfrm>
            <a:off x="1511097" y="3660836"/>
            <a:ext cx="65140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  +25mV        -65           +25       - 65                   +25mV</a:t>
            </a:r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9DF0D1-BE36-4706-9C34-A281134ED6B5}"/>
              </a:ext>
            </a:extLst>
          </p:cNvPr>
          <p:cNvSpPr txBox="1"/>
          <p:nvPr/>
        </p:nvSpPr>
        <p:spPr>
          <a:xfrm>
            <a:off x="3448689" y="3797220"/>
            <a:ext cx="795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ECF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A735164F-F5A7-4F6A-B8DA-D634E675B3C6}"/>
              </a:ext>
            </a:extLst>
          </p:cNvPr>
          <p:cNvGrpSpPr/>
          <p:nvPr/>
        </p:nvGrpSpPr>
        <p:grpSpPr>
          <a:xfrm>
            <a:off x="2682555" y="2435863"/>
            <a:ext cx="340044" cy="381000"/>
            <a:chOff x="2912964" y="3702510"/>
            <a:chExt cx="609600" cy="381000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DAFBBF6-2EB8-46C8-9D55-94FC4292DF84}"/>
                </a:ext>
              </a:extLst>
            </p:cNvPr>
            <p:cNvCxnSpPr/>
            <p:nvPr/>
          </p:nvCxnSpPr>
          <p:spPr>
            <a:xfrm rot="5400000">
              <a:off x="3370164" y="3931110"/>
              <a:ext cx="2286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7379D00-7039-4203-9893-89852496C9CA}"/>
                </a:ext>
              </a:extLst>
            </p:cNvPr>
            <p:cNvCxnSpPr/>
            <p:nvPr/>
          </p:nvCxnSpPr>
          <p:spPr>
            <a:xfrm rot="5400000" flipV="1">
              <a:off x="3179664" y="381681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D187F53-02AB-4E4C-AD0A-7CC9FE804C7A}"/>
                </a:ext>
              </a:extLst>
            </p:cNvPr>
            <p:cNvCxnSpPr/>
            <p:nvPr/>
          </p:nvCxnSpPr>
          <p:spPr>
            <a:xfrm rot="5400000" flipH="1" flipV="1">
              <a:off x="3027264" y="381681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46F70ED4-935B-4061-AD24-A0C3415904C1}"/>
                </a:ext>
              </a:extLst>
            </p:cNvPr>
            <p:cNvCxnSpPr/>
            <p:nvPr/>
          </p:nvCxnSpPr>
          <p:spPr>
            <a:xfrm rot="5400000" flipV="1">
              <a:off x="2874864" y="381681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60CF995-2620-43EF-BE0F-6354EE4668C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12964" y="3702510"/>
              <a:ext cx="76200" cy="1905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A763588-A706-4170-A52A-7CB16BA42E64}"/>
              </a:ext>
            </a:extLst>
          </p:cNvPr>
          <p:cNvGrpSpPr/>
          <p:nvPr/>
        </p:nvGrpSpPr>
        <p:grpSpPr>
          <a:xfrm>
            <a:off x="3644580" y="2435863"/>
            <a:ext cx="340044" cy="381000"/>
            <a:chOff x="2912964" y="3702510"/>
            <a:chExt cx="609600" cy="381000"/>
          </a:xfrm>
        </p:grpSpPr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B9356DAA-0B42-431B-9BA5-396796A93290}"/>
                </a:ext>
              </a:extLst>
            </p:cNvPr>
            <p:cNvCxnSpPr/>
            <p:nvPr/>
          </p:nvCxnSpPr>
          <p:spPr>
            <a:xfrm rot="5400000">
              <a:off x="3370164" y="3931110"/>
              <a:ext cx="2286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731B4848-43F5-409C-9035-5B184216481C}"/>
                </a:ext>
              </a:extLst>
            </p:cNvPr>
            <p:cNvCxnSpPr/>
            <p:nvPr/>
          </p:nvCxnSpPr>
          <p:spPr>
            <a:xfrm rot="5400000" flipV="1">
              <a:off x="3179664" y="381681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04DF57D-1E2E-44B9-BEAC-2D828CE58F71}"/>
                </a:ext>
              </a:extLst>
            </p:cNvPr>
            <p:cNvCxnSpPr/>
            <p:nvPr/>
          </p:nvCxnSpPr>
          <p:spPr>
            <a:xfrm rot="5400000" flipH="1" flipV="1">
              <a:off x="3027264" y="381681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4132843-CDCA-4DDE-B3DF-0E350CA26655}"/>
                </a:ext>
              </a:extLst>
            </p:cNvPr>
            <p:cNvCxnSpPr/>
            <p:nvPr/>
          </p:nvCxnSpPr>
          <p:spPr>
            <a:xfrm rot="5400000" flipV="1">
              <a:off x="2874864" y="381681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AD3DF1D9-41C6-41A9-A90D-306AC5DA1F7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12964" y="3702510"/>
              <a:ext cx="76200" cy="1905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99F790F-20C2-4E32-A875-05C154F9FEA7}"/>
              </a:ext>
            </a:extLst>
          </p:cNvPr>
          <p:cNvGrpSpPr/>
          <p:nvPr/>
        </p:nvGrpSpPr>
        <p:grpSpPr>
          <a:xfrm>
            <a:off x="4578030" y="2435863"/>
            <a:ext cx="340044" cy="381000"/>
            <a:chOff x="2912964" y="3702510"/>
            <a:chExt cx="609600" cy="381000"/>
          </a:xfrm>
        </p:grpSpPr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F600DAB-DA52-486C-822D-2234DE27110F}"/>
                </a:ext>
              </a:extLst>
            </p:cNvPr>
            <p:cNvCxnSpPr/>
            <p:nvPr/>
          </p:nvCxnSpPr>
          <p:spPr>
            <a:xfrm rot="5400000">
              <a:off x="3370164" y="3931110"/>
              <a:ext cx="2286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C0C49E15-57AB-4DB5-922D-E97BE4C8EE66}"/>
                </a:ext>
              </a:extLst>
            </p:cNvPr>
            <p:cNvCxnSpPr/>
            <p:nvPr/>
          </p:nvCxnSpPr>
          <p:spPr>
            <a:xfrm rot="5400000" flipV="1">
              <a:off x="3179664" y="381681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87B9375E-CB42-4389-A2AE-9FD4A9BAB873}"/>
                </a:ext>
              </a:extLst>
            </p:cNvPr>
            <p:cNvCxnSpPr/>
            <p:nvPr/>
          </p:nvCxnSpPr>
          <p:spPr>
            <a:xfrm rot="5400000" flipH="1" flipV="1">
              <a:off x="3027264" y="381681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48219E9C-C0D7-4B5F-BC29-0703B6E09CAE}"/>
                </a:ext>
              </a:extLst>
            </p:cNvPr>
            <p:cNvCxnSpPr/>
            <p:nvPr/>
          </p:nvCxnSpPr>
          <p:spPr>
            <a:xfrm rot="5400000" flipV="1">
              <a:off x="2874864" y="381681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A1ECE4E1-9915-4DE5-BEB9-1879E9B0A2E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12964" y="3702510"/>
              <a:ext cx="76200" cy="1905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A7AAFB0-3840-4DE5-835D-57EF8248BBFD}"/>
              </a:ext>
            </a:extLst>
          </p:cNvPr>
          <p:cNvGrpSpPr/>
          <p:nvPr/>
        </p:nvGrpSpPr>
        <p:grpSpPr>
          <a:xfrm>
            <a:off x="5473380" y="2435863"/>
            <a:ext cx="340044" cy="381000"/>
            <a:chOff x="2912964" y="3702510"/>
            <a:chExt cx="609600" cy="381000"/>
          </a:xfrm>
        </p:grpSpPr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CB721E4F-370E-475F-B673-C758627C90F5}"/>
                </a:ext>
              </a:extLst>
            </p:cNvPr>
            <p:cNvCxnSpPr/>
            <p:nvPr/>
          </p:nvCxnSpPr>
          <p:spPr>
            <a:xfrm rot="5400000">
              <a:off x="3370164" y="3931110"/>
              <a:ext cx="2286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C8095585-6F87-4943-B1E4-03F0DD7296AB}"/>
                </a:ext>
              </a:extLst>
            </p:cNvPr>
            <p:cNvCxnSpPr/>
            <p:nvPr/>
          </p:nvCxnSpPr>
          <p:spPr>
            <a:xfrm rot="5400000" flipV="1">
              <a:off x="3179664" y="381681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B448EAA4-3D03-4C80-99E0-3D8FACB1D1A3}"/>
                </a:ext>
              </a:extLst>
            </p:cNvPr>
            <p:cNvCxnSpPr/>
            <p:nvPr/>
          </p:nvCxnSpPr>
          <p:spPr>
            <a:xfrm rot="5400000" flipH="1" flipV="1">
              <a:off x="3027264" y="381681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2829DC5-8488-42FF-B5B1-09D62FAEA5D1}"/>
                </a:ext>
              </a:extLst>
            </p:cNvPr>
            <p:cNvCxnSpPr/>
            <p:nvPr/>
          </p:nvCxnSpPr>
          <p:spPr>
            <a:xfrm rot="5400000" flipV="1">
              <a:off x="2874864" y="381681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C59A125C-C328-4A4F-913B-525CE3095A1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12964" y="3702510"/>
              <a:ext cx="76200" cy="1905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ECA8C131-3F8A-4887-94A9-D782396ED374}"/>
              </a:ext>
            </a:extLst>
          </p:cNvPr>
          <p:cNvCxnSpPr>
            <a:cxnSpLocks/>
          </p:cNvCxnSpPr>
          <p:nvPr/>
        </p:nvCxnSpPr>
        <p:spPr>
          <a:xfrm>
            <a:off x="5797130" y="2578738"/>
            <a:ext cx="36576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CB612E5C-BD9C-4D35-92F0-AE415870C42F}"/>
              </a:ext>
            </a:extLst>
          </p:cNvPr>
          <p:cNvCxnSpPr>
            <a:cxnSpLocks/>
          </p:cNvCxnSpPr>
          <p:nvPr/>
        </p:nvCxnSpPr>
        <p:spPr>
          <a:xfrm>
            <a:off x="4930355" y="2602550"/>
            <a:ext cx="54302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08139377-B90F-40E3-B894-74EA6D047CE3}"/>
              </a:ext>
            </a:extLst>
          </p:cNvPr>
          <p:cNvCxnSpPr>
            <a:cxnSpLocks/>
          </p:cNvCxnSpPr>
          <p:nvPr/>
        </p:nvCxnSpPr>
        <p:spPr>
          <a:xfrm>
            <a:off x="3996905" y="2612075"/>
            <a:ext cx="56662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C087FC99-0320-4558-B70C-F82A863B662B}"/>
              </a:ext>
            </a:extLst>
          </p:cNvPr>
          <p:cNvCxnSpPr>
            <a:cxnSpLocks/>
          </p:cNvCxnSpPr>
          <p:nvPr/>
        </p:nvCxnSpPr>
        <p:spPr>
          <a:xfrm>
            <a:off x="3034880" y="2602550"/>
            <a:ext cx="6097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id="{2B37D843-73BE-442C-8937-663BD87204BE}"/>
              </a:ext>
            </a:extLst>
          </p:cNvPr>
          <p:cNvSpPr txBox="1"/>
          <p:nvPr/>
        </p:nvSpPr>
        <p:spPr>
          <a:xfrm>
            <a:off x="6238773" y="2473798"/>
            <a:ext cx="7069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+20mV</a:t>
            </a:r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F776FBB-6D3C-420A-89B4-BA42C3F8BEC8}"/>
              </a:ext>
            </a:extLst>
          </p:cNvPr>
          <p:cNvGrpSpPr/>
          <p:nvPr/>
        </p:nvGrpSpPr>
        <p:grpSpPr>
          <a:xfrm>
            <a:off x="2253899" y="2592544"/>
            <a:ext cx="618066" cy="1566328"/>
            <a:chOff x="7770824" y="2343904"/>
            <a:chExt cx="618066" cy="1566328"/>
          </a:xfrm>
        </p:grpSpPr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1985FF95-1EDB-41A0-BDBA-7933B24733ED}"/>
                </a:ext>
              </a:extLst>
            </p:cNvPr>
            <p:cNvCxnSpPr/>
            <p:nvPr/>
          </p:nvCxnSpPr>
          <p:spPr>
            <a:xfrm>
              <a:off x="7931690" y="3419170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D630B717-3492-4725-ABA3-C660D3800D50}"/>
                </a:ext>
              </a:extLst>
            </p:cNvPr>
            <p:cNvCxnSpPr>
              <a:cxnSpLocks/>
            </p:cNvCxnSpPr>
            <p:nvPr/>
          </p:nvCxnSpPr>
          <p:spPr>
            <a:xfrm>
              <a:off x="8033289" y="3520769"/>
              <a:ext cx="254003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5B00D337-D8C1-4981-A355-865659CB5EA9}"/>
                </a:ext>
              </a:extLst>
            </p:cNvPr>
            <p:cNvCxnSpPr>
              <a:cxnSpLocks/>
            </p:cNvCxnSpPr>
            <p:nvPr/>
          </p:nvCxnSpPr>
          <p:spPr>
            <a:xfrm>
              <a:off x="8160295" y="3529232"/>
              <a:ext cx="0" cy="381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810F594B-28F8-41A2-ADF1-7A65FB9EDB24}"/>
                </a:ext>
              </a:extLst>
            </p:cNvPr>
            <p:cNvGrpSpPr/>
            <p:nvPr/>
          </p:nvGrpSpPr>
          <p:grpSpPr>
            <a:xfrm>
              <a:off x="7770824" y="2538636"/>
              <a:ext cx="381000" cy="685800"/>
              <a:chOff x="5562600" y="3429000"/>
              <a:chExt cx="381000" cy="685800"/>
            </a:xfrm>
          </p:grpSpPr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6431BCB9-2E83-4B89-AE88-BD0B520EB9E5}"/>
                  </a:ext>
                </a:extLst>
              </p:cNvPr>
              <p:cNvCxnSpPr/>
              <p:nvPr/>
            </p:nvCxnSpPr>
            <p:spPr>
              <a:xfrm>
                <a:off x="5715000" y="342900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11539333-8666-4F5A-BE66-3FE01DA90E4F}"/>
                  </a:ext>
                </a:extLst>
              </p:cNvPr>
              <p:cNvCxnSpPr/>
              <p:nvPr/>
            </p:nvCxnSpPr>
            <p:spPr>
              <a:xfrm flipV="1">
                <a:off x="5562600" y="35052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5D66F718-4AB6-45FF-8B39-BD454D0C9E79}"/>
                  </a:ext>
                </a:extLst>
              </p:cNvPr>
              <p:cNvCxnSpPr/>
              <p:nvPr/>
            </p:nvCxnSpPr>
            <p:spPr>
              <a:xfrm flipH="1" flipV="1">
                <a:off x="5562600" y="36576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AC0BAEC1-81D9-461F-99BA-2786FF09B68B}"/>
                  </a:ext>
                </a:extLst>
              </p:cNvPr>
              <p:cNvCxnSpPr/>
              <p:nvPr/>
            </p:nvCxnSpPr>
            <p:spPr>
              <a:xfrm flipV="1">
                <a:off x="5562600" y="38100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D54E5DA8-160F-4747-A838-8F0DC76AEDBA}"/>
                  </a:ext>
                </a:extLst>
              </p:cNvPr>
              <p:cNvCxnSpPr/>
              <p:nvPr/>
            </p:nvCxnSpPr>
            <p:spPr>
              <a:xfrm flipH="1" flipV="1">
                <a:off x="5562600" y="39624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03C0B588-2FE9-4AD7-95E9-ECDB4F7109F9}"/>
                </a:ext>
              </a:extLst>
            </p:cNvPr>
            <p:cNvCxnSpPr>
              <a:cxnSpLocks/>
            </p:cNvCxnSpPr>
            <p:nvPr/>
          </p:nvCxnSpPr>
          <p:spPr>
            <a:xfrm>
              <a:off x="8143357" y="3207504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3B04FFA4-3F54-416F-94D4-41F7AE4BA20E}"/>
                </a:ext>
              </a:extLst>
            </p:cNvPr>
            <p:cNvCxnSpPr>
              <a:cxnSpLocks/>
            </p:cNvCxnSpPr>
            <p:nvPr/>
          </p:nvCxnSpPr>
          <p:spPr>
            <a:xfrm>
              <a:off x="7949677" y="2343904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3F8EC199-639D-44A7-BD03-8CD459E64751}"/>
              </a:ext>
            </a:extLst>
          </p:cNvPr>
          <p:cNvGrpSpPr/>
          <p:nvPr/>
        </p:nvGrpSpPr>
        <p:grpSpPr>
          <a:xfrm>
            <a:off x="3082574" y="2592544"/>
            <a:ext cx="618066" cy="1566328"/>
            <a:chOff x="7770824" y="2343904"/>
            <a:chExt cx="618066" cy="1566328"/>
          </a:xfrm>
        </p:grpSpPr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8DD39495-B923-4454-AFE8-282A2B59F79F}"/>
                </a:ext>
              </a:extLst>
            </p:cNvPr>
            <p:cNvCxnSpPr/>
            <p:nvPr/>
          </p:nvCxnSpPr>
          <p:spPr>
            <a:xfrm>
              <a:off x="7931690" y="3419170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0C4D4ADA-2556-4A97-AD49-8A2251BB07F5}"/>
                </a:ext>
              </a:extLst>
            </p:cNvPr>
            <p:cNvCxnSpPr>
              <a:cxnSpLocks/>
            </p:cNvCxnSpPr>
            <p:nvPr/>
          </p:nvCxnSpPr>
          <p:spPr>
            <a:xfrm>
              <a:off x="8033289" y="3520769"/>
              <a:ext cx="254003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6E862FA9-265E-430D-8E50-DFA79FA9D23C}"/>
                </a:ext>
              </a:extLst>
            </p:cNvPr>
            <p:cNvCxnSpPr>
              <a:cxnSpLocks/>
            </p:cNvCxnSpPr>
            <p:nvPr/>
          </p:nvCxnSpPr>
          <p:spPr>
            <a:xfrm>
              <a:off x="8160295" y="3529232"/>
              <a:ext cx="0" cy="381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22A2D57A-2501-4994-9A6F-707EFFFC0CD5}"/>
                </a:ext>
              </a:extLst>
            </p:cNvPr>
            <p:cNvGrpSpPr/>
            <p:nvPr/>
          </p:nvGrpSpPr>
          <p:grpSpPr>
            <a:xfrm>
              <a:off x="7770824" y="2538636"/>
              <a:ext cx="381000" cy="685800"/>
              <a:chOff x="5562600" y="3429000"/>
              <a:chExt cx="381000" cy="685800"/>
            </a:xfrm>
          </p:grpSpPr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C484C9BD-0BE5-4987-974C-E54302AD23ED}"/>
                  </a:ext>
                </a:extLst>
              </p:cNvPr>
              <p:cNvCxnSpPr/>
              <p:nvPr/>
            </p:nvCxnSpPr>
            <p:spPr>
              <a:xfrm>
                <a:off x="5715000" y="342900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CC405D07-A3BC-4FC0-A189-700F258D182C}"/>
                  </a:ext>
                </a:extLst>
              </p:cNvPr>
              <p:cNvCxnSpPr/>
              <p:nvPr/>
            </p:nvCxnSpPr>
            <p:spPr>
              <a:xfrm flipV="1">
                <a:off x="5562600" y="35052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>
                <a:extLst>
                  <a:ext uri="{FF2B5EF4-FFF2-40B4-BE49-F238E27FC236}">
                    <a16:creationId xmlns:a16="http://schemas.microsoft.com/office/drawing/2014/main" id="{2901E0C7-4F28-4BFE-B897-EF4418F8F80C}"/>
                  </a:ext>
                </a:extLst>
              </p:cNvPr>
              <p:cNvCxnSpPr/>
              <p:nvPr/>
            </p:nvCxnSpPr>
            <p:spPr>
              <a:xfrm flipH="1" flipV="1">
                <a:off x="5562600" y="36576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BA98E19E-9557-46EE-8E68-610AA56E3224}"/>
                  </a:ext>
                </a:extLst>
              </p:cNvPr>
              <p:cNvCxnSpPr/>
              <p:nvPr/>
            </p:nvCxnSpPr>
            <p:spPr>
              <a:xfrm flipV="1">
                <a:off x="5562600" y="38100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7472B1C6-06C5-4A9D-B79F-7815792171C6}"/>
                  </a:ext>
                </a:extLst>
              </p:cNvPr>
              <p:cNvCxnSpPr/>
              <p:nvPr/>
            </p:nvCxnSpPr>
            <p:spPr>
              <a:xfrm flipH="1" flipV="1">
                <a:off x="5562600" y="39624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6FD36C4A-25B6-4B31-A19A-17A8A9CA90EC}"/>
                </a:ext>
              </a:extLst>
            </p:cNvPr>
            <p:cNvCxnSpPr>
              <a:cxnSpLocks/>
            </p:cNvCxnSpPr>
            <p:nvPr/>
          </p:nvCxnSpPr>
          <p:spPr>
            <a:xfrm>
              <a:off x="8143357" y="3207504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28C220D0-3A90-4F57-A339-4AC9F5DA6ACB}"/>
                </a:ext>
              </a:extLst>
            </p:cNvPr>
            <p:cNvCxnSpPr>
              <a:cxnSpLocks/>
            </p:cNvCxnSpPr>
            <p:nvPr/>
          </p:nvCxnSpPr>
          <p:spPr>
            <a:xfrm>
              <a:off x="7949677" y="2343904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FC188D1F-BE93-4C21-8177-2626404A2EFD}"/>
              </a:ext>
            </a:extLst>
          </p:cNvPr>
          <p:cNvGrpSpPr/>
          <p:nvPr/>
        </p:nvGrpSpPr>
        <p:grpSpPr>
          <a:xfrm>
            <a:off x="4139849" y="2592544"/>
            <a:ext cx="618066" cy="1566328"/>
            <a:chOff x="7770824" y="2343904"/>
            <a:chExt cx="618066" cy="1566328"/>
          </a:xfrm>
        </p:grpSpPr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C2F979C1-4DF0-45EA-BCEA-F9099646B8C4}"/>
                </a:ext>
              </a:extLst>
            </p:cNvPr>
            <p:cNvCxnSpPr/>
            <p:nvPr/>
          </p:nvCxnSpPr>
          <p:spPr>
            <a:xfrm>
              <a:off x="7931690" y="3419170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7811A59B-1E8C-4D58-94A9-F2BE16059A01}"/>
                </a:ext>
              </a:extLst>
            </p:cNvPr>
            <p:cNvCxnSpPr>
              <a:cxnSpLocks/>
            </p:cNvCxnSpPr>
            <p:nvPr/>
          </p:nvCxnSpPr>
          <p:spPr>
            <a:xfrm>
              <a:off x="8033289" y="3520769"/>
              <a:ext cx="254003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C9A3DFE0-9FDC-45E2-8AE8-E2CA20ED8F2A}"/>
                </a:ext>
              </a:extLst>
            </p:cNvPr>
            <p:cNvCxnSpPr>
              <a:cxnSpLocks/>
            </p:cNvCxnSpPr>
            <p:nvPr/>
          </p:nvCxnSpPr>
          <p:spPr>
            <a:xfrm>
              <a:off x="8160295" y="3529232"/>
              <a:ext cx="0" cy="381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1" name="Group 140">
              <a:extLst>
                <a:ext uri="{FF2B5EF4-FFF2-40B4-BE49-F238E27FC236}">
                  <a16:creationId xmlns:a16="http://schemas.microsoft.com/office/drawing/2014/main" id="{AC701920-C15E-4D52-9A5D-A55B53AF628F}"/>
                </a:ext>
              </a:extLst>
            </p:cNvPr>
            <p:cNvGrpSpPr/>
            <p:nvPr/>
          </p:nvGrpSpPr>
          <p:grpSpPr>
            <a:xfrm>
              <a:off x="7770824" y="2538636"/>
              <a:ext cx="381000" cy="685800"/>
              <a:chOff x="5562600" y="3429000"/>
              <a:chExt cx="381000" cy="685800"/>
            </a:xfrm>
          </p:grpSpPr>
          <p:cxnSp>
            <p:nvCxnSpPr>
              <p:cNvPr id="144" name="Straight Connector 143">
                <a:extLst>
                  <a:ext uri="{FF2B5EF4-FFF2-40B4-BE49-F238E27FC236}">
                    <a16:creationId xmlns:a16="http://schemas.microsoft.com/office/drawing/2014/main" id="{A0783B0B-D394-4984-A9DD-B6AF22F8DA62}"/>
                  </a:ext>
                </a:extLst>
              </p:cNvPr>
              <p:cNvCxnSpPr/>
              <p:nvPr/>
            </p:nvCxnSpPr>
            <p:spPr>
              <a:xfrm>
                <a:off x="5715000" y="342900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>
                <a:extLst>
                  <a:ext uri="{FF2B5EF4-FFF2-40B4-BE49-F238E27FC236}">
                    <a16:creationId xmlns:a16="http://schemas.microsoft.com/office/drawing/2014/main" id="{A21C59A6-F042-4C86-961E-7AB0FB54EBD9}"/>
                  </a:ext>
                </a:extLst>
              </p:cNvPr>
              <p:cNvCxnSpPr/>
              <p:nvPr/>
            </p:nvCxnSpPr>
            <p:spPr>
              <a:xfrm flipV="1">
                <a:off x="5562600" y="35052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>
                <a:extLst>
                  <a:ext uri="{FF2B5EF4-FFF2-40B4-BE49-F238E27FC236}">
                    <a16:creationId xmlns:a16="http://schemas.microsoft.com/office/drawing/2014/main" id="{67C30456-35F4-4FA4-8465-2F08D5D42FA1}"/>
                  </a:ext>
                </a:extLst>
              </p:cNvPr>
              <p:cNvCxnSpPr/>
              <p:nvPr/>
            </p:nvCxnSpPr>
            <p:spPr>
              <a:xfrm flipH="1" flipV="1">
                <a:off x="5562600" y="36576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>
                <a:extLst>
                  <a:ext uri="{FF2B5EF4-FFF2-40B4-BE49-F238E27FC236}">
                    <a16:creationId xmlns:a16="http://schemas.microsoft.com/office/drawing/2014/main" id="{D76E8929-1D57-4D26-83D1-9409A02B578F}"/>
                  </a:ext>
                </a:extLst>
              </p:cNvPr>
              <p:cNvCxnSpPr/>
              <p:nvPr/>
            </p:nvCxnSpPr>
            <p:spPr>
              <a:xfrm flipV="1">
                <a:off x="5562600" y="38100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>
                <a:extLst>
                  <a:ext uri="{FF2B5EF4-FFF2-40B4-BE49-F238E27FC236}">
                    <a16:creationId xmlns:a16="http://schemas.microsoft.com/office/drawing/2014/main" id="{BCEC6C84-9C99-4290-88AB-7E2FFD30FB08}"/>
                  </a:ext>
                </a:extLst>
              </p:cNvPr>
              <p:cNvCxnSpPr/>
              <p:nvPr/>
            </p:nvCxnSpPr>
            <p:spPr>
              <a:xfrm flipH="1" flipV="1">
                <a:off x="5562600" y="39624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99E23201-A6F6-4019-B4FA-B5FE7F96D682}"/>
                </a:ext>
              </a:extLst>
            </p:cNvPr>
            <p:cNvCxnSpPr>
              <a:cxnSpLocks/>
            </p:cNvCxnSpPr>
            <p:nvPr/>
          </p:nvCxnSpPr>
          <p:spPr>
            <a:xfrm>
              <a:off x="8143357" y="3207504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E31B8DDF-C3F3-49D5-9E33-33029BF3E1E4}"/>
                </a:ext>
              </a:extLst>
            </p:cNvPr>
            <p:cNvCxnSpPr>
              <a:cxnSpLocks/>
            </p:cNvCxnSpPr>
            <p:nvPr/>
          </p:nvCxnSpPr>
          <p:spPr>
            <a:xfrm>
              <a:off x="7949677" y="2343904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090F69C6-894C-4A94-AB20-F84CF3350F5B}"/>
              </a:ext>
            </a:extLst>
          </p:cNvPr>
          <p:cNvGrpSpPr/>
          <p:nvPr/>
        </p:nvGrpSpPr>
        <p:grpSpPr>
          <a:xfrm>
            <a:off x="5035199" y="2592544"/>
            <a:ext cx="618066" cy="1566328"/>
            <a:chOff x="7770824" y="2343904"/>
            <a:chExt cx="618066" cy="1566328"/>
          </a:xfrm>
        </p:grpSpPr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CC47BAF4-B410-49AC-98C1-4C931707372F}"/>
                </a:ext>
              </a:extLst>
            </p:cNvPr>
            <p:cNvCxnSpPr/>
            <p:nvPr/>
          </p:nvCxnSpPr>
          <p:spPr>
            <a:xfrm>
              <a:off x="7931690" y="3419170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C10A715C-0111-4B05-9130-A93266A9DB4A}"/>
                </a:ext>
              </a:extLst>
            </p:cNvPr>
            <p:cNvCxnSpPr>
              <a:cxnSpLocks/>
            </p:cNvCxnSpPr>
            <p:nvPr/>
          </p:nvCxnSpPr>
          <p:spPr>
            <a:xfrm>
              <a:off x="8033289" y="3520769"/>
              <a:ext cx="254003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CF49D68D-D88F-430D-A364-D3C3E65D2EDB}"/>
                </a:ext>
              </a:extLst>
            </p:cNvPr>
            <p:cNvCxnSpPr>
              <a:cxnSpLocks/>
            </p:cNvCxnSpPr>
            <p:nvPr/>
          </p:nvCxnSpPr>
          <p:spPr>
            <a:xfrm>
              <a:off x="8160295" y="3529232"/>
              <a:ext cx="0" cy="381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4A9E6779-DB88-4900-B0ED-06ED3BBF3D26}"/>
                </a:ext>
              </a:extLst>
            </p:cNvPr>
            <p:cNvGrpSpPr/>
            <p:nvPr/>
          </p:nvGrpSpPr>
          <p:grpSpPr>
            <a:xfrm>
              <a:off x="7770824" y="2538636"/>
              <a:ext cx="381000" cy="685800"/>
              <a:chOff x="5562600" y="3429000"/>
              <a:chExt cx="381000" cy="685800"/>
            </a:xfrm>
          </p:grpSpPr>
          <p:cxnSp>
            <p:nvCxnSpPr>
              <p:cNvPr id="156" name="Straight Connector 155">
                <a:extLst>
                  <a:ext uri="{FF2B5EF4-FFF2-40B4-BE49-F238E27FC236}">
                    <a16:creationId xmlns:a16="http://schemas.microsoft.com/office/drawing/2014/main" id="{7BC51E5D-E9D5-4EBE-AEC1-2C614493B5E4}"/>
                  </a:ext>
                </a:extLst>
              </p:cNvPr>
              <p:cNvCxnSpPr/>
              <p:nvPr/>
            </p:nvCxnSpPr>
            <p:spPr>
              <a:xfrm>
                <a:off x="5715000" y="342900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>
                <a:extLst>
                  <a:ext uri="{FF2B5EF4-FFF2-40B4-BE49-F238E27FC236}">
                    <a16:creationId xmlns:a16="http://schemas.microsoft.com/office/drawing/2014/main" id="{00D1C920-F35A-453A-8E76-585F95B5E794}"/>
                  </a:ext>
                </a:extLst>
              </p:cNvPr>
              <p:cNvCxnSpPr/>
              <p:nvPr/>
            </p:nvCxnSpPr>
            <p:spPr>
              <a:xfrm flipV="1">
                <a:off x="5562600" y="35052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>
                <a:extLst>
                  <a:ext uri="{FF2B5EF4-FFF2-40B4-BE49-F238E27FC236}">
                    <a16:creationId xmlns:a16="http://schemas.microsoft.com/office/drawing/2014/main" id="{E9FA4F0E-7822-4419-B52E-B952ED34A5FE}"/>
                  </a:ext>
                </a:extLst>
              </p:cNvPr>
              <p:cNvCxnSpPr/>
              <p:nvPr/>
            </p:nvCxnSpPr>
            <p:spPr>
              <a:xfrm flipH="1" flipV="1">
                <a:off x="5562600" y="36576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>
                <a:extLst>
                  <a:ext uri="{FF2B5EF4-FFF2-40B4-BE49-F238E27FC236}">
                    <a16:creationId xmlns:a16="http://schemas.microsoft.com/office/drawing/2014/main" id="{E9B56149-0885-41A9-9D30-A647FC2053C3}"/>
                  </a:ext>
                </a:extLst>
              </p:cNvPr>
              <p:cNvCxnSpPr/>
              <p:nvPr/>
            </p:nvCxnSpPr>
            <p:spPr>
              <a:xfrm flipV="1">
                <a:off x="5562600" y="38100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>
                <a:extLst>
                  <a:ext uri="{FF2B5EF4-FFF2-40B4-BE49-F238E27FC236}">
                    <a16:creationId xmlns:a16="http://schemas.microsoft.com/office/drawing/2014/main" id="{C24E6C47-A67B-4E13-94D0-BD1ED6CE43BD}"/>
                  </a:ext>
                </a:extLst>
              </p:cNvPr>
              <p:cNvCxnSpPr/>
              <p:nvPr/>
            </p:nvCxnSpPr>
            <p:spPr>
              <a:xfrm flipH="1" flipV="1">
                <a:off x="5562600" y="39624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123CF3BF-1675-4750-BD8A-E3CB1153D04E}"/>
                </a:ext>
              </a:extLst>
            </p:cNvPr>
            <p:cNvCxnSpPr>
              <a:cxnSpLocks/>
            </p:cNvCxnSpPr>
            <p:nvPr/>
          </p:nvCxnSpPr>
          <p:spPr>
            <a:xfrm>
              <a:off x="8143357" y="3207504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>
              <a:extLst>
                <a:ext uri="{FF2B5EF4-FFF2-40B4-BE49-F238E27FC236}">
                  <a16:creationId xmlns:a16="http://schemas.microsoft.com/office/drawing/2014/main" id="{E145AEA3-50A6-4D12-8D1A-3DBFFE3F0CDD}"/>
                </a:ext>
              </a:extLst>
            </p:cNvPr>
            <p:cNvCxnSpPr>
              <a:cxnSpLocks/>
            </p:cNvCxnSpPr>
            <p:nvPr/>
          </p:nvCxnSpPr>
          <p:spPr>
            <a:xfrm>
              <a:off x="7949677" y="2343904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71F207FD-78C8-491C-8A97-C6723EF6A1E3}"/>
              </a:ext>
            </a:extLst>
          </p:cNvPr>
          <p:cNvSpPr/>
          <p:nvPr/>
        </p:nvSpPr>
        <p:spPr>
          <a:xfrm>
            <a:off x="2529416" y="1786976"/>
            <a:ext cx="3640665" cy="249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8E71EB5-8DF9-4821-8760-6B381214D254}"/>
              </a:ext>
            </a:extLst>
          </p:cNvPr>
          <p:cNvSpPr/>
          <p:nvPr/>
        </p:nvSpPr>
        <p:spPr>
          <a:xfrm>
            <a:off x="2089150" y="1602908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11D996A-78D9-4E1E-9662-4EA8C5199C0A}"/>
              </a:ext>
            </a:extLst>
          </p:cNvPr>
          <p:cNvSpPr/>
          <p:nvPr/>
        </p:nvSpPr>
        <p:spPr>
          <a:xfrm>
            <a:off x="3022600" y="1602908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9B48F13E-F281-4821-9B61-8E0EDBA58582}"/>
              </a:ext>
            </a:extLst>
          </p:cNvPr>
          <p:cNvSpPr/>
          <p:nvPr/>
        </p:nvSpPr>
        <p:spPr>
          <a:xfrm>
            <a:off x="3956050" y="1602908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6EAA99B3-DA08-41D2-8E2D-76139434E49C}"/>
              </a:ext>
            </a:extLst>
          </p:cNvPr>
          <p:cNvSpPr/>
          <p:nvPr/>
        </p:nvSpPr>
        <p:spPr>
          <a:xfrm>
            <a:off x="4889500" y="1602908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EB3468B1-6BEF-45FC-A1E3-02F78F92418F}"/>
              </a:ext>
            </a:extLst>
          </p:cNvPr>
          <p:cNvSpPr/>
          <p:nvPr/>
        </p:nvSpPr>
        <p:spPr>
          <a:xfrm>
            <a:off x="5822950" y="1602908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0E49AD6-9A79-4E6C-B5E0-D66454B23F4B}"/>
              </a:ext>
            </a:extLst>
          </p:cNvPr>
          <p:cNvSpPr txBox="1"/>
          <p:nvPr/>
        </p:nvSpPr>
        <p:spPr>
          <a:xfrm>
            <a:off x="6476898" y="1794058"/>
            <a:ext cx="7069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+25mV</a:t>
            </a:r>
            <a:endParaRPr lang="en-US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B6C8319-7A13-4BE5-8B4E-FCE2FE69A265}"/>
              </a:ext>
            </a:extLst>
          </p:cNvPr>
          <p:cNvSpPr txBox="1"/>
          <p:nvPr/>
        </p:nvSpPr>
        <p:spPr>
          <a:xfrm>
            <a:off x="1305395" y="1794058"/>
            <a:ext cx="706925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800" dirty="0"/>
              <a:t>+25mV</a:t>
            </a:r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FD0C873-812A-44E5-B9E0-9E52EC0DF438}"/>
              </a:ext>
            </a:extLst>
          </p:cNvPr>
          <p:cNvSpPr/>
          <p:nvPr/>
        </p:nvSpPr>
        <p:spPr>
          <a:xfrm>
            <a:off x="2495550" y="1808158"/>
            <a:ext cx="3699934" cy="207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29EC8E5-37CC-4C6B-B7E9-A75B77CEFAF5}"/>
              </a:ext>
            </a:extLst>
          </p:cNvPr>
          <p:cNvSpPr txBox="1"/>
          <p:nvPr/>
        </p:nvSpPr>
        <p:spPr>
          <a:xfrm>
            <a:off x="3019895" y="1214331"/>
            <a:ext cx="2588529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800" dirty="0"/>
              <a:t>-65mV     +25mV     -65mV</a:t>
            </a:r>
            <a:endParaRPr lang="en-US" dirty="0"/>
          </a:p>
        </p:txBody>
      </p: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8C1100FD-6141-4743-B502-88F7716D3802}"/>
              </a:ext>
            </a:extLst>
          </p:cNvPr>
          <p:cNvGrpSpPr/>
          <p:nvPr/>
        </p:nvGrpSpPr>
        <p:grpSpPr>
          <a:xfrm>
            <a:off x="5978174" y="2592544"/>
            <a:ext cx="618066" cy="1566328"/>
            <a:chOff x="7770824" y="2343904"/>
            <a:chExt cx="618066" cy="1566328"/>
          </a:xfrm>
        </p:grpSpPr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D4CEB8D8-4C6C-492B-A5EB-65CEBABD8D16}"/>
                </a:ext>
              </a:extLst>
            </p:cNvPr>
            <p:cNvCxnSpPr/>
            <p:nvPr/>
          </p:nvCxnSpPr>
          <p:spPr>
            <a:xfrm>
              <a:off x="7931690" y="3419170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5AC14A41-5995-462B-8F00-A133FDA533B9}"/>
                </a:ext>
              </a:extLst>
            </p:cNvPr>
            <p:cNvCxnSpPr>
              <a:cxnSpLocks/>
            </p:cNvCxnSpPr>
            <p:nvPr/>
          </p:nvCxnSpPr>
          <p:spPr>
            <a:xfrm>
              <a:off x="8033289" y="3520769"/>
              <a:ext cx="254003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B151BB31-E407-43B7-95FF-0397222CF858}"/>
                </a:ext>
              </a:extLst>
            </p:cNvPr>
            <p:cNvCxnSpPr>
              <a:cxnSpLocks/>
            </p:cNvCxnSpPr>
            <p:nvPr/>
          </p:nvCxnSpPr>
          <p:spPr>
            <a:xfrm>
              <a:off x="8160295" y="3529232"/>
              <a:ext cx="0" cy="381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5" name="Group 174">
              <a:extLst>
                <a:ext uri="{FF2B5EF4-FFF2-40B4-BE49-F238E27FC236}">
                  <a16:creationId xmlns:a16="http://schemas.microsoft.com/office/drawing/2014/main" id="{182C24FD-8D33-498A-9E5A-46BF73DD810B}"/>
                </a:ext>
              </a:extLst>
            </p:cNvPr>
            <p:cNvGrpSpPr/>
            <p:nvPr/>
          </p:nvGrpSpPr>
          <p:grpSpPr>
            <a:xfrm>
              <a:off x="7770824" y="2538636"/>
              <a:ext cx="381000" cy="685800"/>
              <a:chOff x="5562600" y="3429000"/>
              <a:chExt cx="381000" cy="685800"/>
            </a:xfrm>
          </p:grpSpPr>
          <p:cxnSp>
            <p:nvCxnSpPr>
              <p:cNvPr id="178" name="Straight Connector 177">
                <a:extLst>
                  <a:ext uri="{FF2B5EF4-FFF2-40B4-BE49-F238E27FC236}">
                    <a16:creationId xmlns:a16="http://schemas.microsoft.com/office/drawing/2014/main" id="{E51D868C-CE18-43CD-8CDD-D05E293017D4}"/>
                  </a:ext>
                </a:extLst>
              </p:cNvPr>
              <p:cNvCxnSpPr/>
              <p:nvPr/>
            </p:nvCxnSpPr>
            <p:spPr>
              <a:xfrm>
                <a:off x="5715000" y="342900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>
                <a:extLst>
                  <a:ext uri="{FF2B5EF4-FFF2-40B4-BE49-F238E27FC236}">
                    <a16:creationId xmlns:a16="http://schemas.microsoft.com/office/drawing/2014/main" id="{3FE6E083-CEB1-4743-8FEC-C3F9D7DA2F81}"/>
                  </a:ext>
                </a:extLst>
              </p:cNvPr>
              <p:cNvCxnSpPr/>
              <p:nvPr/>
            </p:nvCxnSpPr>
            <p:spPr>
              <a:xfrm flipV="1">
                <a:off x="5562600" y="35052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>
                <a:extLst>
                  <a:ext uri="{FF2B5EF4-FFF2-40B4-BE49-F238E27FC236}">
                    <a16:creationId xmlns:a16="http://schemas.microsoft.com/office/drawing/2014/main" id="{87D78F9C-25A9-4FF2-9F64-6B58A5BF3020}"/>
                  </a:ext>
                </a:extLst>
              </p:cNvPr>
              <p:cNvCxnSpPr/>
              <p:nvPr/>
            </p:nvCxnSpPr>
            <p:spPr>
              <a:xfrm flipH="1" flipV="1">
                <a:off x="5562600" y="36576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>
                <a:extLst>
                  <a:ext uri="{FF2B5EF4-FFF2-40B4-BE49-F238E27FC236}">
                    <a16:creationId xmlns:a16="http://schemas.microsoft.com/office/drawing/2014/main" id="{37C42068-2DDA-4735-A221-B624B5CA1398}"/>
                  </a:ext>
                </a:extLst>
              </p:cNvPr>
              <p:cNvCxnSpPr/>
              <p:nvPr/>
            </p:nvCxnSpPr>
            <p:spPr>
              <a:xfrm flipV="1">
                <a:off x="5562600" y="38100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>
                <a:extLst>
                  <a:ext uri="{FF2B5EF4-FFF2-40B4-BE49-F238E27FC236}">
                    <a16:creationId xmlns:a16="http://schemas.microsoft.com/office/drawing/2014/main" id="{D87497EB-3D3A-4E30-BAC8-871340164245}"/>
                  </a:ext>
                </a:extLst>
              </p:cNvPr>
              <p:cNvCxnSpPr/>
              <p:nvPr/>
            </p:nvCxnSpPr>
            <p:spPr>
              <a:xfrm flipH="1" flipV="1">
                <a:off x="5562600" y="39624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453F9D45-C8EE-45DB-81A0-D577F513200F}"/>
                </a:ext>
              </a:extLst>
            </p:cNvPr>
            <p:cNvCxnSpPr>
              <a:cxnSpLocks/>
            </p:cNvCxnSpPr>
            <p:nvPr/>
          </p:nvCxnSpPr>
          <p:spPr>
            <a:xfrm>
              <a:off x="8143357" y="3207504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4A3979DD-64ED-4116-A80E-9E78B51A0051}"/>
                </a:ext>
              </a:extLst>
            </p:cNvPr>
            <p:cNvCxnSpPr>
              <a:cxnSpLocks/>
            </p:cNvCxnSpPr>
            <p:nvPr/>
          </p:nvCxnSpPr>
          <p:spPr>
            <a:xfrm>
              <a:off x="7949677" y="2343904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004B91E3-1D8F-47E1-9B8C-DB543B0A04C5}"/>
              </a:ext>
            </a:extLst>
          </p:cNvPr>
          <p:cNvSpPr txBox="1"/>
          <p:nvPr/>
        </p:nvSpPr>
        <p:spPr>
          <a:xfrm>
            <a:off x="2638247" y="2681937"/>
            <a:ext cx="3957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R</a:t>
            </a:r>
            <a:r>
              <a:rPr lang="en-US" baseline="-25000" dirty="0"/>
              <a:t>GJ</a:t>
            </a:r>
            <a:r>
              <a:rPr lang="en-US" dirty="0"/>
              <a:t>      </a:t>
            </a:r>
            <a:r>
              <a:rPr lang="en-US" i="1" dirty="0" err="1"/>
              <a:t>R</a:t>
            </a:r>
            <a:r>
              <a:rPr lang="en-US" baseline="-25000" dirty="0" err="1"/>
              <a:t>GJ</a:t>
            </a:r>
            <a:r>
              <a:rPr lang="en-US" i="1" dirty="0"/>
              <a:t>        </a:t>
            </a:r>
            <a:r>
              <a:rPr lang="en-US" i="1" dirty="0" err="1"/>
              <a:t>R</a:t>
            </a:r>
            <a:r>
              <a:rPr lang="en-US" baseline="-25000" dirty="0" err="1"/>
              <a:t>GJ</a:t>
            </a:r>
            <a:r>
              <a:rPr lang="en-US" i="1" baseline="-25000" dirty="0"/>
              <a:t>         </a:t>
            </a:r>
            <a:r>
              <a:rPr lang="en-US" i="1" dirty="0" err="1"/>
              <a:t>R</a:t>
            </a:r>
            <a:r>
              <a:rPr lang="en-US" baseline="-25000" dirty="0" err="1"/>
              <a:t>GJ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538356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9F45E-CF76-4E48-AA9C-18081DBAA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Mini-quiz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116B3-3A98-4A64-8B29-E8813CD45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few sentences, what happens as we interconnect worm cells with more and more gap junctions?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4B1659-CF65-4FE4-8EDE-9CA3C01E2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123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866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FF09D-242F-4531-91D5-32CBC1445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 for this unit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7288F-CFB5-4403-A7D3-2A47886E1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Patterning a 5-cell worm – our first try</a:t>
            </a:r>
          </a:p>
          <a:p>
            <a:r>
              <a:rPr lang="en-US" dirty="0" err="1"/>
              <a:t>Morphagens</a:t>
            </a:r>
            <a:r>
              <a:rPr lang="en-US" dirty="0"/>
              <a:t> + lots of feedback – our second try</a:t>
            </a:r>
          </a:p>
          <a:p>
            <a:r>
              <a:rPr lang="en-US" dirty="0"/>
              <a:t>GJ connectivity range – from collapse to multiple heads</a:t>
            </a:r>
          </a:p>
          <a:p>
            <a:r>
              <a:rPr lang="en-US" dirty="0" err="1"/>
              <a:t>Wrapup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B23EDC-54CD-47C2-9604-A5F0FEBB8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123 Joel Grodstein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78477D-5026-49C9-84F5-F72F32D7CE3D}"/>
              </a:ext>
            </a:extLst>
          </p:cNvPr>
          <p:cNvSpPr/>
          <p:nvPr/>
        </p:nvSpPr>
        <p:spPr>
          <a:xfrm>
            <a:off x="542925" y="3714750"/>
            <a:ext cx="2305050" cy="485775"/>
          </a:xfrm>
          <a:prstGeom prst="rect">
            <a:avLst/>
          </a:pr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5945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C9836-27D7-4070-9FF9-365536C9D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comes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B714A-B4FE-4109-B20A-F71EA55CA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 and analyze a simple worm (virtual-lab #4)</a:t>
            </a:r>
          </a:p>
          <a:p>
            <a:r>
              <a:rPr lang="en-US" dirty="0"/>
              <a:t>We will see correct formation, 2H and failure for various GJ densities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0DC50-3313-4FA6-B66E-954CE3D76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123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7595202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DD668-FABC-4D73-9C6E-4E4053D83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did we care, again?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F93C7-CDF0-46FC-BADA-165E89C8E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2785533"/>
          </a:xfrm>
        </p:spPr>
        <p:txBody>
          <a:bodyPr/>
          <a:lstStyle/>
          <a:p>
            <a:r>
              <a:rPr lang="en-US" dirty="0"/>
              <a:t>Let’s remind ourselves what connection this has with our initial mysteries.</a:t>
            </a:r>
          </a:p>
          <a:p>
            <a:r>
              <a:rPr lang="en-US" dirty="0"/>
              <a:t>Hypothesis: morphogenesis is a layered system</a:t>
            </a:r>
          </a:p>
          <a:p>
            <a:pPr lvl="1"/>
            <a:r>
              <a:rPr lang="en-US" dirty="0"/>
              <a:t>A higher layer builds a </a:t>
            </a:r>
            <a:r>
              <a:rPr lang="en-US" i="1" dirty="0" err="1"/>
              <a:t>V</a:t>
            </a:r>
            <a:r>
              <a:rPr lang="en-US" baseline="-25000" dirty="0" err="1"/>
              <a:t>mem</a:t>
            </a:r>
            <a:r>
              <a:rPr lang="en-US" dirty="0"/>
              <a:t> pattern</a:t>
            </a:r>
          </a:p>
          <a:p>
            <a:pPr lvl="1"/>
            <a:r>
              <a:rPr lang="en-US" dirty="0"/>
              <a:t>A lower layer implements cell development accordingly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82E2EE-E6C1-4B95-AA1F-1525B645F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123 Joel Grodstein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CECCBF-42D0-47BA-8E0C-4B1B9D5C1B62}"/>
              </a:ext>
            </a:extLst>
          </p:cNvPr>
          <p:cNvSpPr txBox="1"/>
          <p:nvPr/>
        </p:nvSpPr>
        <p:spPr>
          <a:xfrm>
            <a:off x="5791201" y="4402663"/>
            <a:ext cx="280352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What we’ve just finished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A9C2D5-2519-4C69-9BC0-EC00AA9F1810}"/>
              </a:ext>
            </a:extLst>
          </p:cNvPr>
          <p:cNvSpPr txBox="1"/>
          <p:nvPr/>
        </p:nvSpPr>
        <p:spPr>
          <a:xfrm>
            <a:off x="186266" y="4817533"/>
            <a:ext cx="497566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</a:rPr>
              <a:t>Compares current body shape to desired body shape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</a:rPr>
              <a:t>Outputs instructions on what to do next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01D56A8-5FA9-4106-ACB0-3A3832882166}"/>
              </a:ext>
            </a:extLst>
          </p:cNvPr>
          <p:cNvSpPr/>
          <p:nvPr/>
        </p:nvSpPr>
        <p:spPr>
          <a:xfrm>
            <a:off x="6273800" y="3232501"/>
            <a:ext cx="1710521" cy="1271766"/>
          </a:xfrm>
          <a:custGeom>
            <a:avLst/>
            <a:gdLst>
              <a:gd name="connsiteX0" fmla="*/ 1515533 w 1710521"/>
              <a:gd name="connsiteY0" fmla="*/ 1271766 h 1271766"/>
              <a:gd name="connsiteX1" fmla="*/ 1667933 w 1710521"/>
              <a:gd name="connsiteY1" fmla="*/ 696032 h 1271766"/>
              <a:gd name="connsiteX2" fmla="*/ 838200 w 1710521"/>
              <a:gd name="connsiteY2" fmla="*/ 44099 h 1271766"/>
              <a:gd name="connsiteX3" fmla="*/ 0 w 1710521"/>
              <a:gd name="connsiteY3" fmla="*/ 111832 h 1271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0521" h="1271766">
                <a:moveTo>
                  <a:pt x="1515533" y="1271766"/>
                </a:moveTo>
                <a:cubicBezTo>
                  <a:pt x="1648177" y="1086204"/>
                  <a:pt x="1780822" y="900643"/>
                  <a:pt x="1667933" y="696032"/>
                </a:cubicBezTo>
                <a:cubicBezTo>
                  <a:pt x="1555044" y="491421"/>
                  <a:pt x="1116189" y="141466"/>
                  <a:pt x="838200" y="44099"/>
                </a:cubicBezTo>
                <a:cubicBezTo>
                  <a:pt x="560211" y="-53268"/>
                  <a:pt x="280105" y="29282"/>
                  <a:pt x="0" y="111832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E201B14-87BB-4695-BD9A-E442C645AF4B}"/>
              </a:ext>
            </a:extLst>
          </p:cNvPr>
          <p:cNvCxnSpPr>
            <a:cxnSpLocks/>
          </p:cNvCxnSpPr>
          <p:nvPr/>
        </p:nvCxnSpPr>
        <p:spPr>
          <a:xfrm flipV="1">
            <a:off x="2565401" y="4029075"/>
            <a:ext cx="92074" cy="991658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8951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9E6DE-3EF7-49F0-9ABA-8D5021277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5413D-2E17-48D7-AA2A-1894D7CD0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We’re about done with worms!</a:t>
            </a:r>
          </a:p>
          <a:p>
            <a:r>
              <a:rPr lang="en-US" dirty="0"/>
              <a:t>What have we learned?</a:t>
            </a:r>
          </a:p>
          <a:p>
            <a:pPr lvl="1"/>
            <a:r>
              <a:rPr lang="en-US" dirty="0"/>
              <a:t>Hopefully some interesting weird nature</a:t>
            </a:r>
          </a:p>
          <a:p>
            <a:pPr lvl="1"/>
            <a:r>
              <a:rPr lang="en-US" dirty="0"/>
              <a:t>Some long-range insight into regenerative medicine</a:t>
            </a:r>
          </a:p>
          <a:p>
            <a:pPr lvl="1"/>
            <a:r>
              <a:rPr lang="en-US" dirty="0"/>
              <a:t>If we set </a:t>
            </a:r>
            <a:r>
              <a:rPr lang="en-US" i="1" dirty="0" err="1"/>
              <a:t>V</a:t>
            </a:r>
            <a:r>
              <a:rPr lang="en-US" baseline="-25000" dirty="0" err="1"/>
              <a:t>mem</a:t>
            </a:r>
            <a:r>
              <a:rPr lang="en-US" dirty="0"/>
              <a:t> correctly, can we turn stem cell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kidney?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A904BB-2AFF-4195-A718-FBAE5475A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123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5784520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A0A3F-0EFD-457D-89DB-B222F14E7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F9183-5908-4094-8AD3-8EE08D3C1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24109C-2754-4576-8BB4-083459D81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123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4805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1C602-B553-4F5D-B8BF-CCA50C7DA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Islands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EDC89-6F88-43C4-84FC-3DCC782A9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182" y="4781882"/>
            <a:ext cx="7916750" cy="1247437"/>
          </a:xfrm>
        </p:spPr>
        <p:txBody>
          <a:bodyPr/>
          <a:lstStyle/>
          <a:p>
            <a:r>
              <a:rPr lang="en-US" dirty="0"/>
              <a:t>What happens when </a:t>
            </a:r>
            <a:r>
              <a:rPr lang="en-US" i="1" dirty="0"/>
              <a:t>R</a:t>
            </a:r>
            <a:r>
              <a:rPr lang="en-US" baseline="-25000" dirty="0"/>
              <a:t>GJ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≈∞?</a:t>
            </a:r>
          </a:p>
          <a:p>
            <a:pPr lvl="1"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cells are isolated from each other</a:t>
            </a:r>
          </a:p>
          <a:p>
            <a:pPr lvl="1"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Archipelago is quite possible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B4C8EA-A2D2-47A4-B2E3-19E22B385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123 Joel Grodstein</a:t>
            </a:r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F5A356-852E-45E9-B4DD-A68E081BBC90}"/>
              </a:ext>
            </a:extLst>
          </p:cNvPr>
          <p:cNvCxnSpPr>
            <a:cxnSpLocks/>
          </p:cNvCxnSpPr>
          <p:nvPr/>
        </p:nvCxnSpPr>
        <p:spPr>
          <a:xfrm>
            <a:off x="800486" y="4406859"/>
            <a:ext cx="7276714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C4E5B04-76C1-4096-9C61-A291CFB92CAB}"/>
              </a:ext>
            </a:extLst>
          </p:cNvPr>
          <p:cNvCxnSpPr>
            <a:cxnSpLocks/>
          </p:cNvCxnSpPr>
          <p:nvPr/>
        </p:nvCxnSpPr>
        <p:spPr>
          <a:xfrm>
            <a:off x="2415755" y="2860635"/>
            <a:ext cx="27432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7EBD9A05-3695-436C-81BF-C009EB8BA95E}"/>
              </a:ext>
            </a:extLst>
          </p:cNvPr>
          <p:cNvSpPr/>
          <p:nvPr/>
        </p:nvSpPr>
        <p:spPr>
          <a:xfrm>
            <a:off x="1511097" y="3899829"/>
            <a:ext cx="65140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  +25mV        -65           +25       - 65                   +25mV</a:t>
            </a:r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9DF0D1-BE36-4706-9C34-A281134ED6B5}"/>
              </a:ext>
            </a:extLst>
          </p:cNvPr>
          <p:cNvSpPr txBox="1"/>
          <p:nvPr/>
        </p:nvSpPr>
        <p:spPr>
          <a:xfrm>
            <a:off x="3448689" y="4036213"/>
            <a:ext cx="795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ECF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A735164F-F5A7-4F6A-B8DA-D634E675B3C6}"/>
              </a:ext>
            </a:extLst>
          </p:cNvPr>
          <p:cNvGrpSpPr/>
          <p:nvPr/>
        </p:nvGrpSpPr>
        <p:grpSpPr>
          <a:xfrm>
            <a:off x="2682555" y="2674856"/>
            <a:ext cx="340044" cy="381000"/>
            <a:chOff x="2912964" y="3702510"/>
            <a:chExt cx="609600" cy="381000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DAFBBF6-2EB8-46C8-9D55-94FC4292DF84}"/>
                </a:ext>
              </a:extLst>
            </p:cNvPr>
            <p:cNvCxnSpPr/>
            <p:nvPr/>
          </p:nvCxnSpPr>
          <p:spPr>
            <a:xfrm rot="5400000">
              <a:off x="3370164" y="3931110"/>
              <a:ext cx="2286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7379D00-7039-4203-9893-89852496C9CA}"/>
                </a:ext>
              </a:extLst>
            </p:cNvPr>
            <p:cNvCxnSpPr/>
            <p:nvPr/>
          </p:nvCxnSpPr>
          <p:spPr>
            <a:xfrm rot="5400000" flipV="1">
              <a:off x="3179664" y="381681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D187F53-02AB-4E4C-AD0A-7CC9FE804C7A}"/>
                </a:ext>
              </a:extLst>
            </p:cNvPr>
            <p:cNvCxnSpPr/>
            <p:nvPr/>
          </p:nvCxnSpPr>
          <p:spPr>
            <a:xfrm rot="5400000" flipH="1" flipV="1">
              <a:off x="3027264" y="381681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46F70ED4-935B-4061-AD24-A0C3415904C1}"/>
                </a:ext>
              </a:extLst>
            </p:cNvPr>
            <p:cNvCxnSpPr/>
            <p:nvPr/>
          </p:nvCxnSpPr>
          <p:spPr>
            <a:xfrm rot="5400000" flipV="1">
              <a:off x="2874864" y="381681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60CF995-2620-43EF-BE0F-6354EE4668C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12964" y="3702510"/>
              <a:ext cx="76200" cy="1905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A763588-A706-4170-A52A-7CB16BA42E64}"/>
              </a:ext>
            </a:extLst>
          </p:cNvPr>
          <p:cNvGrpSpPr/>
          <p:nvPr/>
        </p:nvGrpSpPr>
        <p:grpSpPr>
          <a:xfrm>
            <a:off x="3644580" y="2674856"/>
            <a:ext cx="340044" cy="381000"/>
            <a:chOff x="2912964" y="3702510"/>
            <a:chExt cx="609600" cy="381000"/>
          </a:xfrm>
        </p:grpSpPr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B9356DAA-0B42-431B-9BA5-396796A93290}"/>
                </a:ext>
              </a:extLst>
            </p:cNvPr>
            <p:cNvCxnSpPr/>
            <p:nvPr/>
          </p:nvCxnSpPr>
          <p:spPr>
            <a:xfrm rot="5400000">
              <a:off x="3370164" y="3931110"/>
              <a:ext cx="2286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731B4848-43F5-409C-9035-5B184216481C}"/>
                </a:ext>
              </a:extLst>
            </p:cNvPr>
            <p:cNvCxnSpPr/>
            <p:nvPr/>
          </p:nvCxnSpPr>
          <p:spPr>
            <a:xfrm rot="5400000" flipV="1">
              <a:off x="3179664" y="381681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04DF57D-1E2E-44B9-BEAC-2D828CE58F71}"/>
                </a:ext>
              </a:extLst>
            </p:cNvPr>
            <p:cNvCxnSpPr/>
            <p:nvPr/>
          </p:nvCxnSpPr>
          <p:spPr>
            <a:xfrm rot="5400000" flipH="1" flipV="1">
              <a:off x="3027264" y="381681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4132843-CDCA-4DDE-B3DF-0E350CA26655}"/>
                </a:ext>
              </a:extLst>
            </p:cNvPr>
            <p:cNvCxnSpPr/>
            <p:nvPr/>
          </p:nvCxnSpPr>
          <p:spPr>
            <a:xfrm rot="5400000" flipV="1">
              <a:off x="2874864" y="381681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AD3DF1D9-41C6-41A9-A90D-306AC5DA1F7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12964" y="3702510"/>
              <a:ext cx="76200" cy="1905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99F790F-20C2-4E32-A875-05C154F9FEA7}"/>
              </a:ext>
            </a:extLst>
          </p:cNvPr>
          <p:cNvGrpSpPr/>
          <p:nvPr/>
        </p:nvGrpSpPr>
        <p:grpSpPr>
          <a:xfrm>
            <a:off x="4578030" y="2674856"/>
            <a:ext cx="340044" cy="381000"/>
            <a:chOff x="2912964" y="3702510"/>
            <a:chExt cx="609600" cy="381000"/>
          </a:xfrm>
        </p:grpSpPr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F600DAB-DA52-486C-822D-2234DE27110F}"/>
                </a:ext>
              </a:extLst>
            </p:cNvPr>
            <p:cNvCxnSpPr/>
            <p:nvPr/>
          </p:nvCxnSpPr>
          <p:spPr>
            <a:xfrm rot="5400000">
              <a:off x="3370164" y="3931110"/>
              <a:ext cx="2286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C0C49E15-57AB-4DB5-922D-E97BE4C8EE66}"/>
                </a:ext>
              </a:extLst>
            </p:cNvPr>
            <p:cNvCxnSpPr/>
            <p:nvPr/>
          </p:nvCxnSpPr>
          <p:spPr>
            <a:xfrm rot="5400000" flipV="1">
              <a:off x="3179664" y="381681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87B9375E-CB42-4389-A2AE-9FD4A9BAB873}"/>
                </a:ext>
              </a:extLst>
            </p:cNvPr>
            <p:cNvCxnSpPr/>
            <p:nvPr/>
          </p:nvCxnSpPr>
          <p:spPr>
            <a:xfrm rot="5400000" flipH="1" flipV="1">
              <a:off x="3027264" y="381681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48219E9C-C0D7-4B5F-BC29-0703B6E09CAE}"/>
                </a:ext>
              </a:extLst>
            </p:cNvPr>
            <p:cNvCxnSpPr/>
            <p:nvPr/>
          </p:nvCxnSpPr>
          <p:spPr>
            <a:xfrm rot="5400000" flipV="1">
              <a:off x="2874864" y="381681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A1ECE4E1-9915-4DE5-BEB9-1879E9B0A2E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12964" y="3702510"/>
              <a:ext cx="76200" cy="1905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A7AAFB0-3840-4DE5-835D-57EF8248BBFD}"/>
              </a:ext>
            </a:extLst>
          </p:cNvPr>
          <p:cNvGrpSpPr/>
          <p:nvPr/>
        </p:nvGrpSpPr>
        <p:grpSpPr>
          <a:xfrm>
            <a:off x="5473380" y="2674856"/>
            <a:ext cx="340044" cy="381000"/>
            <a:chOff x="2912964" y="3702510"/>
            <a:chExt cx="609600" cy="381000"/>
          </a:xfrm>
        </p:grpSpPr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CB721E4F-370E-475F-B673-C758627C90F5}"/>
                </a:ext>
              </a:extLst>
            </p:cNvPr>
            <p:cNvCxnSpPr/>
            <p:nvPr/>
          </p:nvCxnSpPr>
          <p:spPr>
            <a:xfrm rot="5400000">
              <a:off x="3370164" y="3931110"/>
              <a:ext cx="2286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C8095585-6F87-4943-B1E4-03F0DD7296AB}"/>
                </a:ext>
              </a:extLst>
            </p:cNvPr>
            <p:cNvCxnSpPr/>
            <p:nvPr/>
          </p:nvCxnSpPr>
          <p:spPr>
            <a:xfrm rot="5400000" flipV="1">
              <a:off x="3179664" y="381681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B448EAA4-3D03-4C80-99E0-3D8FACB1D1A3}"/>
                </a:ext>
              </a:extLst>
            </p:cNvPr>
            <p:cNvCxnSpPr/>
            <p:nvPr/>
          </p:nvCxnSpPr>
          <p:spPr>
            <a:xfrm rot="5400000" flipH="1" flipV="1">
              <a:off x="3027264" y="381681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2829DC5-8488-42FF-B5B1-09D62FAEA5D1}"/>
                </a:ext>
              </a:extLst>
            </p:cNvPr>
            <p:cNvCxnSpPr/>
            <p:nvPr/>
          </p:nvCxnSpPr>
          <p:spPr>
            <a:xfrm rot="5400000" flipV="1">
              <a:off x="2874864" y="381681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C59A125C-C328-4A4F-913B-525CE3095A1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12964" y="3702510"/>
              <a:ext cx="76200" cy="1905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ECA8C131-3F8A-4887-94A9-D782396ED374}"/>
              </a:ext>
            </a:extLst>
          </p:cNvPr>
          <p:cNvCxnSpPr>
            <a:cxnSpLocks/>
          </p:cNvCxnSpPr>
          <p:nvPr/>
        </p:nvCxnSpPr>
        <p:spPr>
          <a:xfrm>
            <a:off x="5797130" y="2817731"/>
            <a:ext cx="36576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CB612E5C-BD9C-4D35-92F0-AE415870C42F}"/>
              </a:ext>
            </a:extLst>
          </p:cNvPr>
          <p:cNvCxnSpPr>
            <a:cxnSpLocks/>
          </p:cNvCxnSpPr>
          <p:nvPr/>
        </p:nvCxnSpPr>
        <p:spPr>
          <a:xfrm>
            <a:off x="4930355" y="2841543"/>
            <a:ext cx="54302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08139377-B90F-40E3-B894-74EA6D047CE3}"/>
              </a:ext>
            </a:extLst>
          </p:cNvPr>
          <p:cNvCxnSpPr>
            <a:cxnSpLocks/>
          </p:cNvCxnSpPr>
          <p:nvPr/>
        </p:nvCxnSpPr>
        <p:spPr>
          <a:xfrm>
            <a:off x="3996905" y="2851068"/>
            <a:ext cx="56662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C087FC99-0320-4558-B70C-F82A863B662B}"/>
              </a:ext>
            </a:extLst>
          </p:cNvPr>
          <p:cNvCxnSpPr>
            <a:cxnSpLocks/>
          </p:cNvCxnSpPr>
          <p:nvPr/>
        </p:nvCxnSpPr>
        <p:spPr>
          <a:xfrm>
            <a:off x="3034880" y="2841543"/>
            <a:ext cx="6097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id="{2B37D843-73BE-442C-8937-663BD87204BE}"/>
              </a:ext>
            </a:extLst>
          </p:cNvPr>
          <p:cNvSpPr txBox="1"/>
          <p:nvPr/>
        </p:nvSpPr>
        <p:spPr>
          <a:xfrm>
            <a:off x="6238773" y="2712791"/>
            <a:ext cx="7069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+20mV</a:t>
            </a:r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F776FBB-6D3C-420A-89B4-BA42C3F8BEC8}"/>
              </a:ext>
            </a:extLst>
          </p:cNvPr>
          <p:cNvGrpSpPr/>
          <p:nvPr/>
        </p:nvGrpSpPr>
        <p:grpSpPr>
          <a:xfrm>
            <a:off x="2253899" y="2831537"/>
            <a:ext cx="618066" cy="1566328"/>
            <a:chOff x="7770824" y="2343904"/>
            <a:chExt cx="618066" cy="1566328"/>
          </a:xfrm>
        </p:grpSpPr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1985FF95-1EDB-41A0-BDBA-7933B24733ED}"/>
                </a:ext>
              </a:extLst>
            </p:cNvPr>
            <p:cNvCxnSpPr/>
            <p:nvPr/>
          </p:nvCxnSpPr>
          <p:spPr>
            <a:xfrm>
              <a:off x="7931690" y="3419170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D630B717-3492-4725-ABA3-C660D3800D50}"/>
                </a:ext>
              </a:extLst>
            </p:cNvPr>
            <p:cNvCxnSpPr>
              <a:cxnSpLocks/>
            </p:cNvCxnSpPr>
            <p:nvPr/>
          </p:nvCxnSpPr>
          <p:spPr>
            <a:xfrm>
              <a:off x="8033289" y="3520769"/>
              <a:ext cx="254003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5B00D337-D8C1-4981-A355-865659CB5EA9}"/>
                </a:ext>
              </a:extLst>
            </p:cNvPr>
            <p:cNvCxnSpPr>
              <a:cxnSpLocks/>
            </p:cNvCxnSpPr>
            <p:nvPr/>
          </p:nvCxnSpPr>
          <p:spPr>
            <a:xfrm>
              <a:off x="8160295" y="3529232"/>
              <a:ext cx="0" cy="381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810F594B-28F8-41A2-ADF1-7A65FB9EDB24}"/>
                </a:ext>
              </a:extLst>
            </p:cNvPr>
            <p:cNvGrpSpPr/>
            <p:nvPr/>
          </p:nvGrpSpPr>
          <p:grpSpPr>
            <a:xfrm>
              <a:off x="7770824" y="2538636"/>
              <a:ext cx="381000" cy="685800"/>
              <a:chOff x="5562600" y="3429000"/>
              <a:chExt cx="381000" cy="685800"/>
            </a:xfrm>
          </p:grpSpPr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6431BCB9-2E83-4B89-AE88-BD0B520EB9E5}"/>
                  </a:ext>
                </a:extLst>
              </p:cNvPr>
              <p:cNvCxnSpPr/>
              <p:nvPr/>
            </p:nvCxnSpPr>
            <p:spPr>
              <a:xfrm>
                <a:off x="5715000" y="342900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11539333-8666-4F5A-BE66-3FE01DA90E4F}"/>
                  </a:ext>
                </a:extLst>
              </p:cNvPr>
              <p:cNvCxnSpPr/>
              <p:nvPr/>
            </p:nvCxnSpPr>
            <p:spPr>
              <a:xfrm flipV="1">
                <a:off x="5562600" y="35052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5D66F718-4AB6-45FF-8B39-BD454D0C9E79}"/>
                  </a:ext>
                </a:extLst>
              </p:cNvPr>
              <p:cNvCxnSpPr/>
              <p:nvPr/>
            </p:nvCxnSpPr>
            <p:spPr>
              <a:xfrm flipH="1" flipV="1">
                <a:off x="5562600" y="36576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AC0BAEC1-81D9-461F-99BA-2786FF09B68B}"/>
                  </a:ext>
                </a:extLst>
              </p:cNvPr>
              <p:cNvCxnSpPr/>
              <p:nvPr/>
            </p:nvCxnSpPr>
            <p:spPr>
              <a:xfrm flipV="1">
                <a:off x="5562600" y="38100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D54E5DA8-160F-4747-A838-8F0DC76AEDBA}"/>
                  </a:ext>
                </a:extLst>
              </p:cNvPr>
              <p:cNvCxnSpPr/>
              <p:nvPr/>
            </p:nvCxnSpPr>
            <p:spPr>
              <a:xfrm flipH="1" flipV="1">
                <a:off x="5562600" y="39624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03C0B588-2FE9-4AD7-95E9-ECDB4F7109F9}"/>
                </a:ext>
              </a:extLst>
            </p:cNvPr>
            <p:cNvCxnSpPr>
              <a:cxnSpLocks/>
            </p:cNvCxnSpPr>
            <p:nvPr/>
          </p:nvCxnSpPr>
          <p:spPr>
            <a:xfrm>
              <a:off x="8143357" y="3207504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3B04FFA4-3F54-416F-94D4-41F7AE4BA20E}"/>
                </a:ext>
              </a:extLst>
            </p:cNvPr>
            <p:cNvCxnSpPr>
              <a:cxnSpLocks/>
            </p:cNvCxnSpPr>
            <p:nvPr/>
          </p:nvCxnSpPr>
          <p:spPr>
            <a:xfrm>
              <a:off x="7949677" y="2343904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3F8EC199-639D-44A7-BD03-8CD459E64751}"/>
              </a:ext>
            </a:extLst>
          </p:cNvPr>
          <p:cNvGrpSpPr/>
          <p:nvPr/>
        </p:nvGrpSpPr>
        <p:grpSpPr>
          <a:xfrm>
            <a:off x="3082574" y="2831537"/>
            <a:ext cx="618066" cy="1566328"/>
            <a:chOff x="7770824" y="2343904"/>
            <a:chExt cx="618066" cy="1566328"/>
          </a:xfrm>
        </p:grpSpPr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8DD39495-B923-4454-AFE8-282A2B59F79F}"/>
                </a:ext>
              </a:extLst>
            </p:cNvPr>
            <p:cNvCxnSpPr/>
            <p:nvPr/>
          </p:nvCxnSpPr>
          <p:spPr>
            <a:xfrm>
              <a:off x="7931690" y="3419170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0C4D4ADA-2556-4A97-AD49-8A2251BB07F5}"/>
                </a:ext>
              </a:extLst>
            </p:cNvPr>
            <p:cNvCxnSpPr>
              <a:cxnSpLocks/>
            </p:cNvCxnSpPr>
            <p:nvPr/>
          </p:nvCxnSpPr>
          <p:spPr>
            <a:xfrm>
              <a:off x="8033289" y="3520769"/>
              <a:ext cx="254003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6E862FA9-265E-430D-8E50-DFA79FA9D23C}"/>
                </a:ext>
              </a:extLst>
            </p:cNvPr>
            <p:cNvCxnSpPr>
              <a:cxnSpLocks/>
            </p:cNvCxnSpPr>
            <p:nvPr/>
          </p:nvCxnSpPr>
          <p:spPr>
            <a:xfrm>
              <a:off x="8160295" y="3529232"/>
              <a:ext cx="0" cy="381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22A2D57A-2501-4994-9A6F-707EFFFC0CD5}"/>
                </a:ext>
              </a:extLst>
            </p:cNvPr>
            <p:cNvGrpSpPr/>
            <p:nvPr/>
          </p:nvGrpSpPr>
          <p:grpSpPr>
            <a:xfrm>
              <a:off x="7770824" y="2538636"/>
              <a:ext cx="381000" cy="685800"/>
              <a:chOff x="5562600" y="3429000"/>
              <a:chExt cx="381000" cy="685800"/>
            </a:xfrm>
          </p:grpSpPr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C484C9BD-0BE5-4987-974C-E54302AD23ED}"/>
                  </a:ext>
                </a:extLst>
              </p:cNvPr>
              <p:cNvCxnSpPr/>
              <p:nvPr/>
            </p:nvCxnSpPr>
            <p:spPr>
              <a:xfrm>
                <a:off x="5715000" y="342900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CC405D07-A3BC-4FC0-A189-700F258D182C}"/>
                  </a:ext>
                </a:extLst>
              </p:cNvPr>
              <p:cNvCxnSpPr/>
              <p:nvPr/>
            </p:nvCxnSpPr>
            <p:spPr>
              <a:xfrm flipV="1">
                <a:off x="5562600" y="35052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>
                <a:extLst>
                  <a:ext uri="{FF2B5EF4-FFF2-40B4-BE49-F238E27FC236}">
                    <a16:creationId xmlns:a16="http://schemas.microsoft.com/office/drawing/2014/main" id="{2901E0C7-4F28-4BFE-B897-EF4418F8F80C}"/>
                  </a:ext>
                </a:extLst>
              </p:cNvPr>
              <p:cNvCxnSpPr/>
              <p:nvPr/>
            </p:nvCxnSpPr>
            <p:spPr>
              <a:xfrm flipH="1" flipV="1">
                <a:off x="5562600" y="36576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BA98E19E-9557-46EE-8E68-610AA56E3224}"/>
                  </a:ext>
                </a:extLst>
              </p:cNvPr>
              <p:cNvCxnSpPr/>
              <p:nvPr/>
            </p:nvCxnSpPr>
            <p:spPr>
              <a:xfrm flipV="1">
                <a:off x="5562600" y="38100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7472B1C6-06C5-4A9D-B79F-7815792171C6}"/>
                  </a:ext>
                </a:extLst>
              </p:cNvPr>
              <p:cNvCxnSpPr/>
              <p:nvPr/>
            </p:nvCxnSpPr>
            <p:spPr>
              <a:xfrm flipH="1" flipV="1">
                <a:off x="5562600" y="39624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6FD36C4A-25B6-4B31-A19A-17A8A9CA90EC}"/>
                </a:ext>
              </a:extLst>
            </p:cNvPr>
            <p:cNvCxnSpPr>
              <a:cxnSpLocks/>
            </p:cNvCxnSpPr>
            <p:nvPr/>
          </p:nvCxnSpPr>
          <p:spPr>
            <a:xfrm>
              <a:off x="8143357" y="3207504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28C220D0-3A90-4F57-A339-4AC9F5DA6ACB}"/>
                </a:ext>
              </a:extLst>
            </p:cNvPr>
            <p:cNvCxnSpPr>
              <a:cxnSpLocks/>
            </p:cNvCxnSpPr>
            <p:nvPr/>
          </p:nvCxnSpPr>
          <p:spPr>
            <a:xfrm>
              <a:off x="7949677" y="2343904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FC188D1F-BE93-4C21-8177-2626404A2EFD}"/>
              </a:ext>
            </a:extLst>
          </p:cNvPr>
          <p:cNvGrpSpPr/>
          <p:nvPr/>
        </p:nvGrpSpPr>
        <p:grpSpPr>
          <a:xfrm>
            <a:off x="4139849" y="2831537"/>
            <a:ext cx="618066" cy="1566328"/>
            <a:chOff x="7770824" y="2343904"/>
            <a:chExt cx="618066" cy="1566328"/>
          </a:xfrm>
        </p:grpSpPr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C2F979C1-4DF0-45EA-BCEA-F9099646B8C4}"/>
                </a:ext>
              </a:extLst>
            </p:cNvPr>
            <p:cNvCxnSpPr/>
            <p:nvPr/>
          </p:nvCxnSpPr>
          <p:spPr>
            <a:xfrm>
              <a:off x="7931690" y="3419170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7811A59B-1E8C-4D58-94A9-F2BE16059A01}"/>
                </a:ext>
              </a:extLst>
            </p:cNvPr>
            <p:cNvCxnSpPr>
              <a:cxnSpLocks/>
            </p:cNvCxnSpPr>
            <p:nvPr/>
          </p:nvCxnSpPr>
          <p:spPr>
            <a:xfrm>
              <a:off x="8033289" y="3520769"/>
              <a:ext cx="254003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C9A3DFE0-9FDC-45E2-8AE8-E2CA20ED8F2A}"/>
                </a:ext>
              </a:extLst>
            </p:cNvPr>
            <p:cNvCxnSpPr>
              <a:cxnSpLocks/>
            </p:cNvCxnSpPr>
            <p:nvPr/>
          </p:nvCxnSpPr>
          <p:spPr>
            <a:xfrm>
              <a:off x="8160295" y="3529232"/>
              <a:ext cx="0" cy="381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1" name="Group 140">
              <a:extLst>
                <a:ext uri="{FF2B5EF4-FFF2-40B4-BE49-F238E27FC236}">
                  <a16:creationId xmlns:a16="http://schemas.microsoft.com/office/drawing/2014/main" id="{AC701920-C15E-4D52-9A5D-A55B53AF628F}"/>
                </a:ext>
              </a:extLst>
            </p:cNvPr>
            <p:cNvGrpSpPr/>
            <p:nvPr/>
          </p:nvGrpSpPr>
          <p:grpSpPr>
            <a:xfrm>
              <a:off x="7770824" y="2538636"/>
              <a:ext cx="381000" cy="685800"/>
              <a:chOff x="5562600" y="3429000"/>
              <a:chExt cx="381000" cy="685800"/>
            </a:xfrm>
          </p:grpSpPr>
          <p:cxnSp>
            <p:nvCxnSpPr>
              <p:cNvPr id="144" name="Straight Connector 143">
                <a:extLst>
                  <a:ext uri="{FF2B5EF4-FFF2-40B4-BE49-F238E27FC236}">
                    <a16:creationId xmlns:a16="http://schemas.microsoft.com/office/drawing/2014/main" id="{A0783B0B-D394-4984-A9DD-B6AF22F8DA62}"/>
                  </a:ext>
                </a:extLst>
              </p:cNvPr>
              <p:cNvCxnSpPr/>
              <p:nvPr/>
            </p:nvCxnSpPr>
            <p:spPr>
              <a:xfrm>
                <a:off x="5715000" y="342900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>
                <a:extLst>
                  <a:ext uri="{FF2B5EF4-FFF2-40B4-BE49-F238E27FC236}">
                    <a16:creationId xmlns:a16="http://schemas.microsoft.com/office/drawing/2014/main" id="{A21C59A6-F042-4C86-961E-7AB0FB54EBD9}"/>
                  </a:ext>
                </a:extLst>
              </p:cNvPr>
              <p:cNvCxnSpPr/>
              <p:nvPr/>
            </p:nvCxnSpPr>
            <p:spPr>
              <a:xfrm flipV="1">
                <a:off x="5562600" y="35052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>
                <a:extLst>
                  <a:ext uri="{FF2B5EF4-FFF2-40B4-BE49-F238E27FC236}">
                    <a16:creationId xmlns:a16="http://schemas.microsoft.com/office/drawing/2014/main" id="{67C30456-35F4-4FA4-8465-2F08D5D42FA1}"/>
                  </a:ext>
                </a:extLst>
              </p:cNvPr>
              <p:cNvCxnSpPr/>
              <p:nvPr/>
            </p:nvCxnSpPr>
            <p:spPr>
              <a:xfrm flipH="1" flipV="1">
                <a:off x="5562600" y="36576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>
                <a:extLst>
                  <a:ext uri="{FF2B5EF4-FFF2-40B4-BE49-F238E27FC236}">
                    <a16:creationId xmlns:a16="http://schemas.microsoft.com/office/drawing/2014/main" id="{D76E8929-1D57-4D26-83D1-9409A02B578F}"/>
                  </a:ext>
                </a:extLst>
              </p:cNvPr>
              <p:cNvCxnSpPr/>
              <p:nvPr/>
            </p:nvCxnSpPr>
            <p:spPr>
              <a:xfrm flipV="1">
                <a:off x="5562600" y="38100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>
                <a:extLst>
                  <a:ext uri="{FF2B5EF4-FFF2-40B4-BE49-F238E27FC236}">
                    <a16:creationId xmlns:a16="http://schemas.microsoft.com/office/drawing/2014/main" id="{BCEC6C84-9C99-4290-88AB-7E2FFD30FB08}"/>
                  </a:ext>
                </a:extLst>
              </p:cNvPr>
              <p:cNvCxnSpPr/>
              <p:nvPr/>
            </p:nvCxnSpPr>
            <p:spPr>
              <a:xfrm flipH="1" flipV="1">
                <a:off x="5562600" y="39624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99E23201-A6F6-4019-B4FA-B5FE7F96D682}"/>
                </a:ext>
              </a:extLst>
            </p:cNvPr>
            <p:cNvCxnSpPr>
              <a:cxnSpLocks/>
            </p:cNvCxnSpPr>
            <p:nvPr/>
          </p:nvCxnSpPr>
          <p:spPr>
            <a:xfrm>
              <a:off x="8143357" y="3207504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E31B8DDF-C3F3-49D5-9E33-33029BF3E1E4}"/>
                </a:ext>
              </a:extLst>
            </p:cNvPr>
            <p:cNvCxnSpPr>
              <a:cxnSpLocks/>
            </p:cNvCxnSpPr>
            <p:nvPr/>
          </p:nvCxnSpPr>
          <p:spPr>
            <a:xfrm>
              <a:off x="7949677" y="2343904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090F69C6-894C-4A94-AB20-F84CF3350F5B}"/>
              </a:ext>
            </a:extLst>
          </p:cNvPr>
          <p:cNvGrpSpPr/>
          <p:nvPr/>
        </p:nvGrpSpPr>
        <p:grpSpPr>
          <a:xfrm>
            <a:off x="5035199" y="2831537"/>
            <a:ext cx="618066" cy="1566328"/>
            <a:chOff x="7770824" y="2343904"/>
            <a:chExt cx="618066" cy="1566328"/>
          </a:xfrm>
        </p:grpSpPr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CC47BAF4-B410-49AC-98C1-4C931707372F}"/>
                </a:ext>
              </a:extLst>
            </p:cNvPr>
            <p:cNvCxnSpPr/>
            <p:nvPr/>
          </p:nvCxnSpPr>
          <p:spPr>
            <a:xfrm>
              <a:off x="7931690" y="3419170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C10A715C-0111-4B05-9130-A93266A9DB4A}"/>
                </a:ext>
              </a:extLst>
            </p:cNvPr>
            <p:cNvCxnSpPr>
              <a:cxnSpLocks/>
            </p:cNvCxnSpPr>
            <p:nvPr/>
          </p:nvCxnSpPr>
          <p:spPr>
            <a:xfrm>
              <a:off x="8033289" y="3520769"/>
              <a:ext cx="254003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CF49D68D-D88F-430D-A364-D3C3E65D2EDB}"/>
                </a:ext>
              </a:extLst>
            </p:cNvPr>
            <p:cNvCxnSpPr>
              <a:cxnSpLocks/>
            </p:cNvCxnSpPr>
            <p:nvPr/>
          </p:nvCxnSpPr>
          <p:spPr>
            <a:xfrm>
              <a:off x="8160295" y="3529232"/>
              <a:ext cx="0" cy="381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4A9E6779-DB88-4900-B0ED-06ED3BBF3D26}"/>
                </a:ext>
              </a:extLst>
            </p:cNvPr>
            <p:cNvGrpSpPr/>
            <p:nvPr/>
          </p:nvGrpSpPr>
          <p:grpSpPr>
            <a:xfrm>
              <a:off x="7770824" y="2538636"/>
              <a:ext cx="381000" cy="685800"/>
              <a:chOff x="5562600" y="3429000"/>
              <a:chExt cx="381000" cy="685800"/>
            </a:xfrm>
          </p:grpSpPr>
          <p:cxnSp>
            <p:nvCxnSpPr>
              <p:cNvPr id="156" name="Straight Connector 155">
                <a:extLst>
                  <a:ext uri="{FF2B5EF4-FFF2-40B4-BE49-F238E27FC236}">
                    <a16:creationId xmlns:a16="http://schemas.microsoft.com/office/drawing/2014/main" id="{7BC51E5D-E9D5-4EBE-AEC1-2C614493B5E4}"/>
                  </a:ext>
                </a:extLst>
              </p:cNvPr>
              <p:cNvCxnSpPr/>
              <p:nvPr/>
            </p:nvCxnSpPr>
            <p:spPr>
              <a:xfrm>
                <a:off x="5715000" y="342900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>
                <a:extLst>
                  <a:ext uri="{FF2B5EF4-FFF2-40B4-BE49-F238E27FC236}">
                    <a16:creationId xmlns:a16="http://schemas.microsoft.com/office/drawing/2014/main" id="{00D1C920-F35A-453A-8E76-585F95B5E794}"/>
                  </a:ext>
                </a:extLst>
              </p:cNvPr>
              <p:cNvCxnSpPr/>
              <p:nvPr/>
            </p:nvCxnSpPr>
            <p:spPr>
              <a:xfrm flipV="1">
                <a:off x="5562600" y="35052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>
                <a:extLst>
                  <a:ext uri="{FF2B5EF4-FFF2-40B4-BE49-F238E27FC236}">
                    <a16:creationId xmlns:a16="http://schemas.microsoft.com/office/drawing/2014/main" id="{E9FA4F0E-7822-4419-B52E-B952ED34A5FE}"/>
                  </a:ext>
                </a:extLst>
              </p:cNvPr>
              <p:cNvCxnSpPr/>
              <p:nvPr/>
            </p:nvCxnSpPr>
            <p:spPr>
              <a:xfrm flipH="1" flipV="1">
                <a:off x="5562600" y="36576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>
                <a:extLst>
                  <a:ext uri="{FF2B5EF4-FFF2-40B4-BE49-F238E27FC236}">
                    <a16:creationId xmlns:a16="http://schemas.microsoft.com/office/drawing/2014/main" id="{E9B56149-0885-41A9-9D30-A647FC2053C3}"/>
                  </a:ext>
                </a:extLst>
              </p:cNvPr>
              <p:cNvCxnSpPr/>
              <p:nvPr/>
            </p:nvCxnSpPr>
            <p:spPr>
              <a:xfrm flipV="1">
                <a:off x="5562600" y="38100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>
                <a:extLst>
                  <a:ext uri="{FF2B5EF4-FFF2-40B4-BE49-F238E27FC236}">
                    <a16:creationId xmlns:a16="http://schemas.microsoft.com/office/drawing/2014/main" id="{C24E6C47-A67B-4E13-94D0-BD1ED6CE43BD}"/>
                  </a:ext>
                </a:extLst>
              </p:cNvPr>
              <p:cNvCxnSpPr/>
              <p:nvPr/>
            </p:nvCxnSpPr>
            <p:spPr>
              <a:xfrm flipH="1" flipV="1">
                <a:off x="5562600" y="39624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123CF3BF-1675-4750-BD8A-E3CB1153D04E}"/>
                </a:ext>
              </a:extLst>
            </p:cNvPr>
            <p:cNvCxnSpPr>
              <a:cxnSpLocks/>
            </p:cNvCxnSpPr>
            <p:nvPr/>
          </p:nvCxnSpPr>
          <p:spPr>
            <a:xfrm>
              <a:off x="8143357" y="3207504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>
              <a:extLst>
                <a:ext uri="{FF2B5EF4-FFF2-40B4-BE49-F238E27FC236}">
                  <a16:creationId xmlns:a16="http://schemas.microsoft.com/office/drawing/2014/main" id="{E145AEA3-50A6-4D12-8D1A-3DBFFE3F0CDD}"/>
                </a:ext>
              </a:extLst>
            </p:cNvPr>
            <p:cNvCxnSpPr>
              <a:cxnSpLocks/>
            </p:cNvCxnSpPr>
            <p:nvPr/>
          </p:nvCxnSpPr>
          <p:spPr>
            <a:xfrm>
              <a:off x="7949677" y="2343904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71F207FD-78C8-491C-8A97-C6723EF6A1E3}"/>
              </a:ext>
            </a:extLst>
          </p:cNvPr>
          <p:cNvSpPr/>
          <p:nvPr/>
        </p:nvSpPr>
        <p:spPr>
          <a:xfrm>
            <a:off x="2529416" y="2025969"/>
            <a:ext cx="3640665" cy="249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8E71EB5-8DF9-4821-8760-6B381214D254}"/>
              </a:ext>
            </a:extLst>
          </p:cNvPr>
          <p:cNvSpPr/>
          <p:nvPr/>
        </p:nvSpPr>
        <p:spPr>
          <a:xfrm>
            <a:off x="208915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11D996A-78D9-4E1E-9662-4EA8C5199C0A}"/>
              </a:ext>
            </a:extLst>
          </p:cNvPr>
          <p:cNvSpPr/>
          <p:nvPr/>
        </p:nvSpPr>
        <p:spPr>
          <a:xfrm>
            <a:off x="302260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9B48F13E-F281-4821-9B61-8E0EDBA58582}"/>
              </a:ext>
            </a:extLst>
          </p:cNvPr>
          <p:cNvSpPr/>
          <p:nvPr/>
        </p:nvSpPr>
        <p:spPr>
          <a:xfrm>
            <a:off x="395605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6EAA99B3-DA08-41D2-8E2D-76139434E49C}"/>
              </a:ext>
            </a:extLst>
          </p:cNvPr>
          <p:cNvSpPr/>
          <p:nvPr/>
        </p:nvSpPr>
        <p:spPr>
          <a:xfrm>
            <a:off x="488950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EB3468B1-6BEF-45FC-A1E3-02F78F92418F}"/>
              </a:ext>
            </a:extLst>
          </p:cNvPr>
          <p:cNvSpPr/>
          <p:nvPr/>
        </p:nvSpPr>
        <p:spPr>
          <a:xfrm>
            <a:off x="582295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0E49AD6-9A79-4E6C-B5E0-D66454B23F4B}"/>
              </a:ext>
            </a:extLst>
          </p:cNvPr>
          <p:cNvSpPr txBox="1"/>
          <p:nvPr/>
        </p:nvSpPr>
        <p:spPr>
          <a:xfrm>
            <a:off x="6476898" y="2033051"/>
            <a:ext cx="7069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+25mV</a:t>
            </a:r>
            <a:endParaRPr lang="en-US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B6C8319-7A13-4BE5-8B4E-FCE2FE69A265}"/>
              </a:ext>
            </a:extLst>
          </p:cNvPr>
          <p:cNvSpPr txBox="1"/>
          <p:nvPr/>
        </p:nvSpPr>
        <p:spPr>
          <a:xfrm>
            <a:off x="1305395" y="2033051"/>
            <a:ext cx="706925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800" dirty="0"/>
              <a:t>+25mV</a:t>
            </a:r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FD0C873-812A-44E5-B9E0-9E52EC0DF438}"/>
              </a:ext>
            </a:extLst>
          </p:cNvPr>
          <p:cNvSpPr/>
          <p:nvPr/>
        </p:nvSpPr>
        <p:spPr>
          <a:xfrm>
            <a:off x="2495550" y="2047151"/>
            <a:ext cx="3699934" cy="207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29EC8E5-37CC-4C6B-B7E9-A75B77CEFAF5}"/>
              </a:ext>
            </a:extLst>
          </p:cNvPr>
          <p:cNvSpPr txBox="1"/>
          <p:nvPr/>
        </p:nvSpPr>
        <p:spPr>
          <a:xfrm>
            <a:off x="3019895" y="1453324"/>
            <a:ext cx="2588529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800" dirty="0"/>
              <a:t>-65mV     +25mV     -65mV</a:t>
            </a:r>
            <a:endParaRPr lang="en-US" dirty="0"/>
          </a:p>
        </p:txBody>
      </p: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8C1100FD-6141-4743-B502-88F7716D3802}"/>
              </a:ext>
            </a:extLst>
          </p:cNvPr>
          <p:cNvGrpSpPr/>
          <p:nvPr/>
        </p:nvGrpSpPr>
        <p:grpSpPr>
          <a:xfrm>
            <a:off x="5978174" y="2831537"/>
            <a:ext cx="618066" cy="1566328"/>
            <a:chOff x="7770824" y="2343904"/>
            <a:chExt cx="618066" cy="1566328"/>
          </a:xfrm>
        </p:grpSpPr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D4CEB8D8-4C6C-492B-A5EB-65CEBABD8D16}"/>
                </a:ext>
              </a:extLst>
            </p:cNvPr>
            <p:cNvCxnSpPr/>
            <p:nvPr/>
          </p:nvCxnSpPr>
          <p:spPr>
            <a:xfrm>
              <a:off x="7931690" y="3419170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5AC14A41-5995-462B-8F00-A133FDA533B9}"/>
                </a:ext>
              </a:extLst>
            </p:cNvPr>
            <p:cNvCxnSpPr>
              <a:cxnSpLocks/>
            </p:cNvCxnSpPr>
            <p:nvPr/>
          </p:nvCxnSpPr>
          <p:spPr>
            <a:xfrm>
              <a:off x="8033289" y="3520769"/>
              <a:ext cx="254003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B151BB31-E407-43B7-95FF-0397222CF858}"/>
                </a:ext>
              </a:extLst>
            </p:cNvPr>
            <p:cNvCxnSpPr>
              <a:cxnSpLocks/>
            </p:cNvCxnSpPr>
            <p:nvPr/>
          </p:nvCxnSpPr>
          <p:spPr>
            <a:xfrm>
              <a:off x="8160295" y="3529232"/>
              <a:ext cx="0" cy="381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5" name="Group 174">
              <a:extLst>
                <a:ext uri="{FF2B5EF4-FFF2-40B4-BE49-F238E27FC236}">
                  <a16:creationId xmlns:a16="http://schemas.microsoft.com/office/drawing/2014/main" id="{182C24FD-8D33-498A-9E5A-46BF73DD810B}"/>
                </a:ext>
              </a:extLst>
            </p:cNvPr>
            <p:cNvGrpSpPr/>
            <p:nvPr/>
          </p:nvGrpSpPr>
          <p:grpSpPr>
            <a:xfrm>
              <a:off x="7770824" y="2538636"/>
              <a:ext cx="381000" cy="685800"/>
              <a:chOff x="5562600" y="3429000"/>
              <a:chExt cx="381000" cy="685800"/>
            </a:xfrm>
          </p:grpSpPr>
          <p:cxnSp>
            <p:nvCxnSpPr>
              <p:cNvPr id="178" name="Straight Connector 177">
                <a:extLst>
                  <a:ext uri="{FF2B5EF4-FFF2-40B4-BE49-F238E27FC236}">
                    <a16:creationId xmlns:a16="http://schemas.microsoft.com/office/drawing/2014/main" id="{E51D868C-CE18-43CD-8CDD-D05E293017D4}"/>
                  </a:ext>
                </a:extLst>
              </p:cNvPr>
              <p:cNvCxnSpPr/>
              <p:nvPr/>
            </p:nvCxnSpPr>
            <p:spPr>
              <a:xfrm>
                <a:off x="5715000" y="342900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>
                <a:extLst>
                  <a:ext uri="{FF2B5EF4-FFF2-40B4-BE49-F238E27FC236}">
                    <a16:creationId xmlns:a16="http://schemas.microsoft.com/office/drawing/2014/main" id="{3FE6E083-CEB1-4743-8FEC-C3F9D7DA2F81}"/>
                  </a:ext>
                </a:extLst>
              </p:cNvPr>
              <p:cNvCxnSpPr/>
              <p:nvPr/>
            </p:nvCxnSpPr>
            <p:spPr>
              <a:xfrm flipV="1">
                <a:off x="5562600" y="35052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>
                <a:extLst>
                  <a:ext uri="{FF2B5EF4-FFF2-40B4-BE49-F238E27FC236}">
                    <a16:creationId xmlns:a16="http://schemas.microsoft.com/office/drawing/2014/main" id="{87D78F9C-25A9-4FF2-9F64-6B58A5BF3020}"/>
                  </a:ext>
                </a:extLst>
              </p:cNvPr>
              <p:cNvCxnSpPr/>
              <p:nvPr/>
            </p:nvCxnSpPr>
            <p:spPr>
              <a:xfrm flipH="1" flipV="1">
                <a:off x="5562600" y="36576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>
                <a:extLst>
                  <a:ext uri="{FF2B5EF4-FFF2-40B4-BE49-F238E27FC236}">
                    <a16:creationId xmlns:a16="http://schemas.microsoft.com/office/drawing/2014/main" id="{37C42068-2DDA-4735-A221-B624B5CA1398}"/>
                  </a:ext>
                </a:extLst>
              </p:cNvPr>
              <p:cNvCxnSpPr/>
              <p:nvPr/>
            </p:nvCxnSpPr>
            <p:spPr>
              <a:xfrm flipV="1">
                <a:off x="5562600" y="38100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>
                <a:extLst>
                  <a:ext uri="{FF2B5EF4-FFF2-40B4-BE49-F238E27FC236}">
                    <a16:creationId xmlns:a16="http://schemas.microsoft.com/office/drawing/2014/main" id="{D87497EB-3D3A-4E30-BAC8-871340164245}"/>
                  </a:ext>
                </a:extLst>
              </p:cNvPr>
              <p:cNvCxnSpPr/>
              <p:nvPr/>
            </p:nvCxnSpPr>
            <p:spPr>
              <a:xfrm flipH="1" flipV="1">
                <a:off x="5562600" y="39624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453F9D45-C8EE-45DB-81A0-D577F513200F}"/>
                </a:ext>
              </a:extLst>
            </p:cNvPr>
            <p:cNvCxnSpPr>
              <a:cxnSpLocks/>
            </p:cNvCxnSpPr>
            <p:nvPr/>
          </p:nvCxnSpPr>
          <p:spPr>
            <a:xfrm>
              <a:off x="8143357" y="3207504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4A3979DD-64ED-4116-A80E-9E78B51A0051}"/>
                </a:ext>
              </a:extLst>
            </p:cNvPr>
            <p:cNvCxnSpPr>
              <a:cxnSpLocks/>
            </p:cNvCxnSpPr>
            <p:nvPr/>
          </p:nvCxnSpPr>
          <p:spPr>
            <a:xfrm>
              <a:off x="7949677" y="2343904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Rectangle 48">
            <a:extLst>
              <a:ext uri="{FF2B5EF4-FFF2-40B4-BE49-F238E27FC236}">
                <a16:creationId xmlns:a16="http://schemas.microsoft.com/office/drawing/2014/main" id="{52746BDB-6678-4D9C-BEFC-D90C2DCFEEF5}"/>
              </a:ext>
            </a:extLst>
          </p:cNvPr>
          <p:cNvSpPr/>
          <p:nvPr/>
        </p:nvSpPr>
        <p:spPr>
          <a:xfrm>
            <a:off x="1663497" y="2461554"/>
            <a:ext cx="65140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  +25mV        -65           +25       - 65                   +25mV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4B91E3-1D8F-47E1-9B8C-DB543B0A04C5}"/>
              </a:ext>
            </a:extLst>
          </p:cNvPr>
          <p:cNvSpPr txBox="1"/>
          <p:nvPr/>
        </p:nvSpPr>
        <p:spPr>
          <a:xfrm>
            <a:off x="2638247" y="2920930"/>
            <a:ext cx="3957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R</a:t>
            </a:r>
            <a:r>
              <a:rPr lang="en-US" baseline="-25000" dirty="0"/>
              <a:t>GJ</a:t>
            </a:r>
            <a:r>
              <a:rPr lang="en-US" dirty="0"/>
              <a:t>      </a:t>
            </a:r>
            <a:r>
              <a:rPr lang="en-US" i="1" dirty="0" err="1"/>
              <a:t>R</a:t>
            </a:r>
            <a:r>
              <a:rPr lang="en-US" baseline="-25000" dirty="0" err="1"/>
              <a:t>GJ</a:t>
            </a:r>
            <a:r>
              <a:rPr lang="en-US" i="1" dirty="0"/>
              <a:t>        </a:t>
            </a:r>
            <a:r>
              <a:rPr lang="en-US" i="1" dirty="0" err="1"/>
              <a:t>R</a:t>
            </a:r>
            <a:r>
              <a:rPr lang="en-US" baseline="-25000" dirty="0" err="1"/>
              <a:t>GJ</a:t>
            </a:r>
            <a:r>
              <a:rPr lang="en-US" i="1" baseline="-25000" dirty="0"/>
              <a:t>         </a:t>
            </a:r>
            <a:r>
              <a:rPr lang="en-US" i="1" dirty="0" err="1"/>
              <a:t>R</a:t>
            </a:r>
            <a:r>
              <a:rPr lang="en-US" baseline="-25000" dirty="0" err="1"/>
              <a:t>GJ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2021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7" grpId="0"/>
      <p:bldP spid="49" grpId="0"/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1C602-B553-4F5D-B8BF-CCA50C7DA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circuits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B4C8EA-A2D2-47A4-B2E3-19E22B385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123 Joel Grodstein</a:t>
            </a:r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F5A356-852E-45E9-B4DD-A68E081BBC90}"/>
              </a:ext>
            </a:extLst>
          </p:cNvPr>
          <p:cNvCxnSpPr>
            <a:cxnSpLocks/>
          </p:cNvCxnSpPr>
          <p:nvPr/>
        </p:nvCxnSpPr>
        <p:spPr>
          <a:xfrm>
            <a:off x="800486" y="4406859"/>
            <a:ext cx="7276714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7EBD9A05-3695-436C-81BF-C009EB8BA95E}"/>
              </a:ext>
            </a:extLst>
          </p:cNvPr>
          <p:cNvSpPr/>
          <p:nvPr/>
        </p:nvSpPr>
        <p:spPr>
          <a:xfrm>
            <a:off x="1511097" y="3899829"/>
            <a:ext cx="65140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  +25mV        -65           +25       - 65                   +25mV</a:t>
            </a:r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9DF0D1-BE36-4706-9C34-A281134ED6B5}"/>
              </a:ext>
            </a:extLst>
          </p:cNvPr>
          <p:cNvSpPr txBox="1"/>
          <p:nvPr/>
        </p:nvSpPr>
        <p:spPr>
          <a:xfrm>
            <a:off x="3448689" y="4036213"/>
            <a:ext cx="795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ECF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B5D0625-5711-4CF0-B393-8664A9B6079A}"/>
              </a:ext>
            </a:extLst>
          </p:cNvPr>
          <p:cNvGrpSpPr/>
          <p:nvPr/>
        </p:nvGrpSpPr>
        <p:grpSpPr>
          <a:xfrm>
            <a:off x="2415755" y="2674856"/>
            <a:ext cx="3747135" cy="381000"/>
            <a:chOff x="2415755" y="2674856"/>
            <a:chExt cx="3747135" cy="381000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C4E5B04-76C1-4096-9C61-A291CFB92CAB}"/>
                </a:ext>
              </a:extLst>
            </p:cNvPr>
            <p:cNvCxnSpPr>
              <a:cxnSpLocks/>
            </p:cNvCxnSpPr>
            <p:nvPr/>
          </p:nvCxnSpPr>
          <p:spPr>
            <a:xfrm>
              <a:off x="2415755" y="2860635"/>
              <a:ext cx="27432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A735164F-F5A7-4F6A-B8DA-D634E675B3C6}"/>
                </a:ext>
              </a:extLst>
            </p:cNvPr>
            <p:cNvGrpSpPr/>
            <p:nvPr/>
          </p:nvGrpSpPr>
          <p:grpSpPr>
            <a:xfrm>
              <a:off x="2682555" y="2674856"/>
              <a:ext cx="340044" cy="381000"/>
              <a:chOff x="2912964" y="3702510"/>
              <a:chExt cx="609600" cy="381000"/>
            </a:xfrm>
          </p:grpSpPr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ADAFBBF6-2EB8-46C8-9D55-94FC4292DF84}"/>
                  </a:ext>
                </a:extLst>
              </p:cNvPr>
              <p:cNvCxnSpPr/>
              <p:nvPr/>
            </p:nvCxnSpPr>
            <p:spPr>
              <a:xfrm rot="5400000">
                <a:off x="3370164" y="393111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57379D00-7039-4203-9893-89852496C9CA}"/>
                  </a:ext>
                </a:extLst>
              </p:cNvPr>
              <p:cNvCxnSpPr/>
              <p:nvPr/>
            </p:nvCxnSpPr>
            <p:spPr>
              <a:xfrm rot="5400000" flipV="1">
                <a:off x="3179664" y="381681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0D187F53-02AB-4E4C-AD0A-7CC9FE804C7A}"/>
                  </a:ext>
                </a:extLst>
              </p:cNvPr>
              <p:cNvCxnSpPr/>
              <p:nvPr/>
            </p:nvCxnSpPr>
            <p:spPr>
              <a:xfrm rot="5400000" flipH="1" flipV="1">
                <a:off x="3027264" y="381681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46F70ED4-935B-4061-AD24-A0C3415904C1}"/>
                  </a:ext>
                </a:extLst>
              </p:cNvPr>
              <p:cNvCxnSpPr/>
              <p:nvPr/>
            </p:nvCxnSpPr>
            <p:spPr>
              <a:xfrm rot="5400000" flipV="1">
                <a:off x="2874864" y="381681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D60CF995-2620-43EF-BE0F-6354EE4668C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912964" y="3702510"/>
                <a:ext cx="76200" cy="1905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5A763588-A706-4170-A52A-7CB16BA42E64}"/>
                </a:ext>
              </a:extLst>
            </p:cNvPr>
            <p:cNvGrpSpPr/>
            <p:nvPr/>
          </p:nvGrpSpPr>
          <p:grpSpPr>
            <a:xfrm>
              <a:off x="3644580" y="2674856"/>
              <a:ext cx="340044" cy="381000"/>
              <a:chOff x="2912964" y="3702510"/>
              <a:chExt cx="609600" cy="381000"/>
            </a:xfrm>
          </p:grpSpPr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B9356DAA-0B42-431B-9BA5-396796A93290}"/>
                  </a:ext>
                </a:extLst>
              </p:cNvPr>
              <p:cNvCxnSpPr/>
              <p:nvPr/>
            </p:nvCxnSpPr>
            <p:spPr>
              <a:xfrm rot="5400000">
                <a:off x="3370164" y="393111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731B4848-43F5-409C-9035-5B184216481C}"/>
                  </a:ext>
                </a:extLst>
              </p:cNvPr>
              <p:cNvCxnSpPr/>
              <p:nvPr/>
            </p:nvCxnSpPr>
            <p:spPr>
              <a:xfrm rot="5400000" flipV="1">
                <a:off x="3179664" y="381681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004DF57D-1E2E-44B9-BEAC-2D828CE58F71}"/>
                  </a:ext>
                </a:extLst>
              </p:cNvPr>
              <p:cNvCxnSpPr/>
              <p:nvPr/>
            </p:nvCxnSpPr>
            <p:spPr>
              <a:xfrm rot="5400000" flipH="1" flipV="1">
                <a:off x="3027264" y="381681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44132843-CDCA-4DDE-B3DF-0E350CA26655}"/>
                  </a:ext>
                </a:extLst>
              </p:cNvPr>
              <p:cNvCxnSpPr/>
              <p:nvPr/>
            </p:nvCxnSpPr>
            <p:spPr>
              <a:xfrm rot="5400000" flipV="1">
                <a:off x="2874864" y="381681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AD3DF1D9-41C6-41A9-A90D-306AC5DA1F7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912964" y="3702510"/>
                <a:ext cx="76200" cy="1905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B99F790F-20C2-4E32-A875-05C154F9FEA7}"/>
                </a:ext>
              </a:extLst>
            </p:cNvPr>
            <p:cNvGrpSpPr/>
            <p:nvPr/>
          </p:nvGrpSpPr>
          <p:grpSpPr>
            <a:xfrm>
              <a:off x="4578030" y="2674856"/>
              <a:ext cx="340044" cy="381000"/>
              <a:chOff x="2912964" y="3702510"/>
              <a:chExt cx="609600" cy="381000"/>
            </a:xfrm>
          </p:grpSpPr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7F600DAB-DA52-486C-822D-2234DE27110F}"/>
                  </a:ext>
                </a:extLst>
              </p:cNvPr>
              <p:cNvCxnSpPr/>
              <p:nvPr/>
            </p:nvCxnSpPr>
            <p:spPr>
              <a:xfrm rot="5400000">
                <a:off x="3370164" y="393111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C0C49E15-57AB-4DB5-922D-E97BE4C8EE66}"/>
                  </a:ext>
                </a:extLst>
              </p:cNvPr>
              <p:cNvCxnSpPr/>
              <p:nvPr/>
            </p:nvCxnSpPr>
            <p:spPr>
              <a:xfrm rot="5400000" flipV="1">
                <a:off x="3179664" y="381681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87B9375E-CB42-4389-A2AE-9FD4A9BAB873}"/>
                  </a:ext>
                </a:extLst>
              </p:cNvPr>
              <p:cNvCxnSpPr/>
              <p:nvPr/>
            </p:nvCxnSpPr>
            <p:spPr>
              <a:xfrm rot="5400000" flipH="1" flipV="1">
                <a:off x="3027264" y="381681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48219E9C-C0D7-4B5F-BC29-0703B6E09CAE}"/>
                  </a:ext>
                </a:extLst>
              </p:cNvPr>
              <p:cNvCxnSpPr/>
              <p:nvPr/>
            </p:nvCxnSpPr>
            <p:spPr>
              <a:xfrm rot="5400000" flipV="1">
                <a:off x="2874864" y="381681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A1ECE4E1-9915-4DE5-BEB9-1879E9B0A2E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912964" y="3702510"/>
                <a:ext cx="76200" cy="1905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9A7AAFB0-3840-4DE5-835D-57EF8248BBFD}"/>
                </a:ext>
              </a:extLst>
            </p:cNvPr>
            <p:cNvGrpSpPr/>
            <p:nvPr/>
          </p:nvGrpSpPr>
          <p:grpSpPr>
            <a:xfrm>
              <a:off x="5473380" y="2674856"/>
              <a:ext cx="340044" cy="381000"/>
              <a:chOff x="2912964" y="3702510"/>
              <a:chExt cx="609600" cy="381000"/>
            </a:xfrm>
          </p:grpSpPr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CB721E4F-370E-475F-B673-C758627C90F5}"/>
                  </a:ext>
                </a:extLst>
              </p:cNvPr>
              <p:cNvCxnSpPr/>
              <p:nvPr/>
            </p:nvCxnSpPr>
            <p:spPr>
              <a:xfrm rot="5400000">
                <a:off x="3370164" y="393111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C8095585-6F87-4943-B1E4-03F0DD7296AB}"/>
                  </a:ext>
                </a:extLst>
              </p:cNvPr>
              <p:cNvCxnSpPr/>
              <p:nvPr/>
            </p:nvCxnSpPr>
            <p:spPr>
              <a:xfrm rot="5400000" flipV="1">
                <a:off x="3179664" y="381681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B448EAA4-3D03-4C80-99E0-3D8FACB1D1A3}"/>
                  </a:ext>
                </a:extLst>
              </p:cNvPr>
              <p:cNvCxnSpPr/>
              <p:nvPr/>
            </p:nvCxnSpPr>
            <p:spPr>
              <a:xfrm rot="5400000" flipH="1" flipV="1">
                <a:off x="3027264" y="381681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D2829DC5-8488-42FF-B5B1-09D62FAEA5D1}"/>
                  </a:ext>
                </a:extLst>
              </p:cNvPr>
              <p:cNvCxnSpPr/>
              <p:nvPr/>
            </p:nvCxnSpPr>
            <p:spPr>
              <a:xfrm rot="5400000" flipV="1">
                <a:off x="2874864" y="381681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C59A125C-C328-4A4F-913B-525CE3095A1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912964" y="3702510"/>
                <a:ext cx="76200" cy="1905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ECA8C131-3F8A-4887-94A9-D782396ED374}"/>
                </a:ext>
              </a:extLst>
            </p:cNvPr>
            <p:cNvCxnSpPr>
              <a:cxnSpLocks/>
            </p:cNvCxnSpPr>
            <p:nvPr/>
          </p:nvCxnSpPr>
          <p:spPr>
            <a:xfrm>
              <a:off x="5797130" y="2817731"/>
              <a:ext cx="36576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CB612E5C-BD9C-4D35-92F0-AE415870C42F}"/>
                </a:ext>
              </a:extLst>
            </p:cNvPr>
            <p:cNvCxnSpPr>
              <a:cxnSpLocks/>
            </p:cNvCxnSpPr>
            <p:nvPr/>
          </p:nvCxnSpPr>
          <p:spPr>
            <a:xfrm>
              <a:off x="4930355" y="2841543"/>
              <a:ext cx="543025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08139377-B90F-40E3-B894-74EA6D047CE3}"/>
                </a:ext>
              </a:extLst>
            </p:cNvPr>
            <p:cNvCxnSpPr>
              <a:cxnSpLocks/>
            </p:cNvCxnSpPr>
            <p:nvPr/>
          </p:nvCxnSpPr>
          <p:spPr>
            <a:xfrm>
              <a:off x="3996905" y="2851068"/>
              <a:ext cx="566629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C087FC99-0320-4558-B70C-F82A863B662B}"/>
                </a:ext>
              </a:extLst>
            </p:cNvPr>
            <p:cNvCxnSpPr>
              <a:cxnSpLocks/>
            </p:cNvCxnSpPr>
            <p:nvPr/>
          </p:nvCxnSpPr>
          <p:spPr>
            <a:xfrm>
              <a:off x="3034880" y="2841543"/>
              <a:ext cx="6097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F776FBB-6D3C-420A-89B4-BA42C3F8BEC8}"/>
              </a:ext>
            </a:extLst>
          </p:cNvPr>
          <p:cNvGrpSpPr/>
          <p:nvPr/>
        </p:nvGrpSpPr>
        <p:grpSpPr>
          <a:xfrm>
            <a:off x="2253899" y="2831537"/>
            <a:ext cx="618066" cy="1566328"/>
            <a:chOff x="7770824" y="2343904"/>
            <a:chExt cx="618066" cy="1566328"/>
          </a:xfrm>
        </p:grpSpPr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1985FF95-1EDB-41A0-BDBA-7933B24733ED}"/>
                </a:ext>
              </a:extLst>
            </p:cNvPr>
            <p:cNvCxnSpPr/>
            <p:nvPr/>
          </p:nvCxnSpPr>
          <p:spPr>
            <a:xfrm>
              <a:off x="7931690" y="3419170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D630B717-3492-4725-ABA3-C660D3800D50}"/>
                </a:ext>
              </a:extLst>
            </p:cNvPr>
            <p:cNvCxnSpPr>
              <a:cxnSpLocks/>
            </p:cNvCxnSpPr>
            <p:nvPr/>
          </p:nvCxnSpPr>
          <p:spPr>
            <a:xfrm>
              <a:off x="8033289" y="3520769"/>
              <a:ext cx="254003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5B00D337-D8C1-4981-A355-865659CB5EA9}"/>
                </a:ext>
              </a:extLst>
            </p:cNvPr>
            <p:cNvCxnSpPr>
              <a:cxnSpLocks/>
            </p:cNvCxnSpPr>
            <p:nvPr/>
          </p:nvCxnSpPr>
          <p:spPr>
            <a:xfrm>
              <a:off x="8160295" y="3529232"/>
              <a:ext cx="0" cy="381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810F594B-28F8-41A2-ADF1-7A65FB9EDB24}"/>
                </a:ext>
              </a:extLst>
            </p:cNvPr>
            <p:cNvGrpSpPr/>
            <p:nvPr/>
          </p:nvGrpSpPr>
          <p:grpSpPr>
            <a:xfrm>
              <a:off x="7770824" y="2538636"/>
              <a:ext cx="381000" cy="685800"/>
              <a:chOff x="5562600" y="3429000"/>
              <a:chExt cx="381000" cy="685800"/>
            </a:xfrm>
          </p:grpSpPr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6431BCB9-2E83-4B89-AE88-BD0B520EB9E5}"/>
                  </a:ext>
                </a:extLst>
              </p:cNvPr>
              <p:cNvCxnSpPr/>
              <p:nvPr/>
            </p:nvCxnSpPr>
            <p:spPr>
              <a:xfrm>
                <a:off x="5715000" y="342900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11539333-8666-4F5A-BE66-3FE01DA90E4F}"/>
                  </a:ext>
                </a:extLst>
              </p:cNvPr>
              <p:cNvCxnSpPr/>
              <p:nvPr/>
            </p:nvCxnSpPr>
            <p:spPr>
              <a:xfrm flipV="1">
                <a:off x="5562600" y="35052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5D66F718-4AB6-45FF-8B39-BD454D0C9E79}"/>
                  </a:ext>
                </a:extLst>
              </p:cNvPr>
              <p:cNvCxnSpPr/>
              <p:nvPr/>
            </p:nvCxnSpPr>
            <p:spPr>
              <a:xfrm flipH="1" flipV="1">
                <a:off x="5562600" y="36576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AC0BAEC1-81D9-461F-99BA-2786FF09B68B}"/>
                  </a:ext>
                </a:extLst>
              </p:cNvPr>
              <p:cNvCxnSpPr/>
              <p:nvPr/>
            </p:nvCxnSpPr>
            <p:spPr>
              <a:xfrm flipV="1">
                <a:off x="5562600" y="38100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D54E5DA8-160F-4747-A838-8F0DC76AEDBA}"/>
                  </a:ext>
                </a:extLst>
              </p:cNvPr>
              <p:cNvCxnSpPr/>
              <p:nvPr/>
            </p:nvCxnSpPr>
            <p:spPr>
              <a:xfrm flipH="1" flipV="1">
                <a:off x="5562600" y="39624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03C0B588-2FE9-4AD7-95E9-ECDB4F7109F9}"/>
                </a:ext>
              </a:extLst>
            </p:cNvPr>
            <p:cNvCxnSpPr>
              <a:cxnSpLocks/>
            </p:cNvCxnSpPr>
            <p:nvPr/>
          </p:nvCxnSpPr>
          <p:spPr>
            <a:xfrm>
              <a:off x="8143357" y="3207504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3B04FFA4-3F54-416F-94D4-41F7AE4BA20E}"/>
                </a:ext>
              </a:extLst>
            </p:cNvPr>
            <p:cNvCxnSpPr>
              <a:cxnSpLocks/>
            </p:cNvCxnSpPr>
            <p:nvPr/>
          </p:nvCxnSpPr>
          <p:spPr>
            <a:xfrm>
              <a:off x="7949677" y="2343904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3F8EC199-639D-44A7-BD03-8CD459E64751}"/>
              </a:ext>
            </a:extLst>
          </p:cNvPr>
          <p:cNvGrpSpPr/>
          <p:nvPr/>
        </p:nvGrpSpPr>
        <p:grpSpPr>
          <a:xfrm>
            <a:off x="3082574" y="2831537"/>
            <a:ext cx="618066" cy="1566328"/>
            <a:chOff x="7770824" y="2343904"/>
            <a:chExt cx="618066" cy="1566328"/>
          </a:xfrm>
        </p:grpSpPr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8DD39495-B923-4454-AFE8-282A2B59F79F}"/>
                </a:ext>
              </a:extLst>
            </p:cNvPr>
            <p:cNvCxnSpPr/>
            <p:nvPr/>
          </p:nvCxnSpPr>
          <p:spPr>
            <a:xfrm>
              <a:off x="7931690" y="3419170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0C4D4ADA-2556-4A97-AD49-8A2251BB07F5}"/>
                </a:ext>
              </a:extLst>
            </p:cNvPr>
            <p:cNvCxnSpPr>
              <a:cxnSpLocks/>
            </p:cNvCxnSpPr>
            <p:nvPr/>
          </p:nvCxnSpPr>
          <p:spPr>
            <a:xfrm>
              <a:off x="8033289" y="3520769"/>
              <a:ext cx="254003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6E862FA9-265E-430D-8E50-DFA79FA9D23C}"/>
                </a:ext>
              </a:extLst>
            </p:cNvPr>
            <p:cNvCxnSpPr>
              <a:cxnSpLocks/>
            </p:cNvCxnSpPr>
            <p:nvPr/>
          </p:nvCxnSpPr>
          <p:spPr>
            <a:xfrm>
              <a:off x="8160295" y="3529232"/>
              <a:ext cx="0" cy="381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22A2D57A-2501-4994-9A6F-707EFFFC0CD5}"/>
                </a:ext>
              </a:extLst>
            </p:cNvPr>
            <p:cNvGrpSpPr/>
            <p:nvPr/>
          </p:nvGrpSpPr>
          <p:grpSpPr>
            <a:xfrm>
              <a:off x="7770824" y="2538636"/>
              <a:ext cx="381000" cy="685800"/>
              <a:chOff x="5562600" y="3429000"/>
              <a:chExt cx="381000" cy="685800"/>
            </a:xfrm>
          </p:grpSpPr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C484C9BD-0BE5-4987-974C-E54302AD23ED}"/>
                  </a:ext>
                </a:extLst>
              </p:cNvPr>
              <p:cNvCxnSpPr/>
              <p:nvPr/>
            </p:nvCxnSpPr>
            <p:spPr>
              <a:xfrm>
                <a:off x="5715000" y="342900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CC405D07-A3BC-4FC0-A189-700F258D182C}"/>
                  </a:ext>
                </a:extLst>
              </p:cNvPr>
              <p:cNvCxnSpPr/>
              <p:nvPr/>
            </p:nvCxnSpPr>
            <p:spPr>
              <a:xfrm flipV="1">
                <a:off x="5562600" y="35052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>
                <a:extLst>
                  <a:ext uri="{FF2B5EF4-FFF2-40B4-BE49-F238E27FC236}">
                    <a16:creationId xmlns:a16="http://schemas.microsoft.com/office/drawing/2014/main" id="{2901E0C7-4F28-4BFE-B897-EF4418F8F80C}"/>
                  </a:ext>
                </a:extLst>
              </p:cNvPr>
              <p:cNvCxnSpPr/>
              <p:nvPr/>
            </p:nvCxnSpPr>
            <p:spPr>
              <a:xfrm flipH="1" flipV="1">
                <a:off x="5562600" y="36576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BA98E19E-9557-46EE-8E68-610AA56E3224}"/>
                  </a:ext>
                </a:extLst>
              </p:cNvPr>
              <p:cNvCxnSpPr/>
              <p:nvPr/>
            </p:nvCxnSpPr>
            <p:spPr>
              <a:xfrm flipV="1">
                <a:off x="5562600" y="38100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7472B1C6-06C5-4A9D-B79F-7815792171C6}"/>
                  </a:ext>
                </a:extLst>
              </p:cNvPr>
              <p:cNvCxnSpPr/>
              <p:nvPr/>
            </p:nvCxnSpPr>
            <p:spPr>
              <a:xfrm flipH="1" flipV="1">
                <a:off x="5562600" y="39624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6FD36C4A-25B6-4B31-A19A-17A8A9CA90EC}"/>
                </a:ext>
              </a:extLst>
            </p:cNvPr>
            <p:cNvCxnSpPr>
              <a:cxnSpLocks/>
            </p:cNvCxnSpPr>
            <p:nvPr/>
          </p:nvCxnSpPr>
          <p:spPr>
            <a:xfrm>
              <a:off x="8143357" y="3207504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28C220D0-3A90-4F57-A339-4AC9F5DA6ACB}"/>
                </a:ext>
              </a:extLst>
            </p:cNvPr>
            <p:cNvCxnSpPr>
              <a:cxnSpLocks/>
            </p:cNvCxnSpPr>
            <p:nvPr/>
          </p:nvCxnSpPr>
          <p:spPr>
            <a:xfrm>
              <a:off x="7949677" y="2343904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FC188D1F-BE93-4C21-8177-2626404A2EFD}"/>
              </a:ext>
            </a:extLst>
          </p:cNvPr>
          <p:cNvGrpSpPr/>
          <p:nvPr/>
        </p:nvGrpSpPr>
        <p:grpSpPr>
          <a:xfrm>
            <a:off x="4139849" y="2831537"/>
            <a:ext cx="618066" cy="1566328"/>
            <a:chOff x="7770824" y="2343904"/>
            <a:chExt cx="618066" cy="1566328"/>
          </a:xfrm>
        </p:grpSpPr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C2F979C1-4DF0-45EA-BCEA-F9099646B8C4}"/>
                </a:ext>
              </a:extLst>
            </p:cNvPr>
            <p:cNvCxnSpPr/>
            <p:nvPr/>
          </p:nvCxnSpPr>
          <p:spPr>
            <a:xfrm>
              <a:off x="7931690" y="3419170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7811A59B-1E8C-4D58-94A9-F2BE16059A01}"/>
                </a:ext>
              </a:extLst>
            </p:cNvPr>
            <p:cNvCxnSpPr>
              <a:cxnSpLocks/>
            </p:cNvCxnSpPr>
            <p:nvPr/>
          </p:nvCxnSpPr>
          <p:spPr>
            <a:xfrm>
              <a:off x="8033289" y="3520769"/>
              <a:ext cx="254003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C9A3DFE0-9FDC-45E2-8AE8-E2CA20ED8F2A}"/>
                </a:ext>
              </a:extLst>
            </p:cNvPr>
            <p:cNvCxnSpPr>
              <a:cxnSpLocks/>
            </p:cNvCxnSpPr>
            <p:nvPr/>
          </p:nvCxnSpPr>
          <p:spPr>
            <a:xfrm>
              <a:off x="8160295" y="3529232"/>
              <a:ext cx="0" cy="381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1" name="Group 140">
              <a:extLst>
                <a:ext uri="{FF2B5EF4-FFF2-40B4-BE49-F238E27FC236}">
                  <a16:creationId xmlns:a16="http://schemas.microsoft.com/office/drawing/2014/main" id="{AC701920-C15E-4D52-9A5D-A55B53AF628F}"/>
                </a:ext>
              </a:extLst>
            </p:cNvPr>
            <p:cNvGrpSpPr/>
            <p:nvPr/>
          </p:nvGrpSpPr>
          <p:grpSpPr>
            <a:xfrm>
              <a:off x="7770824" y="2538636"/>
              <a:ext cx="381000" cy="685800"/>
              <a:chOff x="5562600" y="3429000"/>
              <a:chExt cx="381000" cy="685800"/>
            </a:xfrm>
          </p:grpSpPr>
          <p:cxnSp>
            <p:nvCxnSpPr>
              <p:cNvPr id="144" name="Straight Connector 143">
                <a:extLst>
                  <a:ext uri="{FF2B5EF4-FFF2-40B4-BE49-F238E27FC236}">
                    <a16:creationId xmlns:a16="http://schemas.microsoft.com/office/drawing/2014/main" id="{A0783B0B-D394-4984-A9DD-B6AF22F8DA62}"/>
                  </a:ext>
                </a:extLst>
              </p:cNvPr>
              <p:cNvCxnSpPr/>
              <p:nvPr/>
            </p:nvCxnSpPr>
            <p:spPr>
              <a:xfrm>
                <a:off x="5715000" y="342900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>
                <a:extLst>
                  <a:ext uri="{FF2B5EF4-FFF2-40B4-BE49-F238E27FC236}">
                    <a16:creationId xmlns:a16="http://schemas.microsoft.com/office/drawing/2014/main" id="{A21C59A6-F042-4C86-961E-7AB0FB54EBD9}"/>
                  </a:ext>
                </a:extLst>
              </p:cNvPr>
              <p:cNvCxnSpPr/>
              <p:nvPr/>
            </p:nvCxnSpPr>
            <p:spPr>
              <a:xfrm flipV="1">
                <a:off x="5562600" y="35052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>
                <a:extLst>
                  <a:ext uri="{FF2B5EF4-FFF2-40B4-BE49-F238E27FC236}">
                    <a16:creationId xmlns:a16="http://schemas.microsoft.com/office/drawing/2014/main" id="{67C30456-35F4-4FA4-8465-2F08D5D42FA1}"/>
                  </a:ext>
                </a:extLst>
              </p:cNvPr>
              <p:cNvCxnSpPr/>
              <p:nvPr/>
            </p:nvCxnSpPr>
            <p:spPr>
              <a:xfrm flipH="1" flipV="1">
                <a:off x="5562600" y="36576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>
                <a:extLst>
                  <a:ext uri="{FF2B5EF4-FFF2-40B4-BE49-F238E27FC236}">
                    <a16:creationId xmlns:a16="http://schemas.microsoft.com/office/drawing/2014/main" id="{D76E8929-1D57-4D26-83D1-9409A02B578F}"/>
                  </a:ext>
                </a:extLst>
              </p:cNvPr>
              <p:cNvCxnSpPr/>
              <p:nvPr/>
            </p:nvCxnSpPr>
            <p:spPr>
              <a:xfrm flipV="1">
                <a:off x="5562600" y="38100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>
                <a:extLst>
                  <a:ext uri="{FF2B5EF4-FFF2-40B4-BE49-F238E27FC236}">
                    <a16:creationId xmlns:a16="http://schemas.microsoft.com/office/drawing/2014/main" id="{BCEC6C84-9C99-4290-88AB-7E2FFD30FB08}"/>
                  </a:ext>
                </a:extLst>
              </p:cNvPr>
              <p:cNvCxnSpPr/>
              <p:nvPr/>
            </p:nvCxnSpPr>
            <p:spPr>
              <a:xfrm flipH="1" flipV="1">
                <a:off x="5562600" y="39624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99E23201-A6F6-4019-B4FA-B5FE7F96D682}"/>
                </a:ext>
              </a:extLst>
            </p:cNvPr>
            <p:cNvCxnSpPr>
              <a:cxnSpLocks/>
            </p:cNvCxnSpPr>
            <p:nvPr/>
          </p:nvCxnSpPr>
          <p:spPr>
            <a:xfrm>
              <a:off x="8143357" y="3207504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E31B8DDF-C3F3-49D5-9E33-33029BF3E1E4}"/>
                </a:ext>
              </a:extLst>
            </p:cNvPr>
            <p:cNvCxnSpPr>
              <a:cxnSpLocks/>
            </p:cNvCxnSpPr>
            <p:nvPr/>
          </p:nvCxnSpPr>
          <p:spPr>
            <a:xfrm>
              <a:off x="7949677" y="2343904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090F69C6-894C-4A94-AB20-F84CF3350F5B}"/>
              </a:ext>
            </a:extLst>
          </p:cNvPr>
          <p:cNvGrpSpPr/>
          <p:nvPr/>
        </p:nvGrpSpPr>
        <p:grpSpPr>
          <a:xfrm>
            <a:off x="5035199" y="2831537"/>
            <a:ext cx="618066" cy="1566328"/>
            <a:chOff x="7770824" y="2343904"/>
            <a:chExt cx="618066" cy="1566328"/>
          </a:xfrm>
        </p:grpSpPr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CC47BAF4-B410-49AC-98C1-4C931707372F}"/>
                </a:ext>
              </a:extLst>
            </p:cNvPr>
            <p:cNvCxnSpPr/>
            <p:nvPr/>
          </p:nvCxnSpPr>
          <p:spPr>
            <a:xfrm>
              <a:off x="7931690" y="3419170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C10A715C-0111-4B05-9130-A93266A9DB4A}"/>
                </a:ext>
              </a:extLst>
            </p:cNvPr>
            <p:cNvCxnSpPr>
              <a:cxnSpLocks/>
            </p:cNvCxnSpPr>
            <p:nvPr/>
          </p:nvCxnSpPr>
          <p:spPr>
            <a:xfrm>
              <a:off x="8033289" y="3520769"/>
              <a:ext cx="254003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CF49D68D-D88F-430D-A364-D3C3E65D2EDB}"/>
                </a:ext>
              </a:extLst>
            </p:cNvPr>
            <p:cNvCxnSpPr>
              <a:cxnSpLocks/>
            </p:cNvCxnSpPr>
            <p:nvPr/>
          </p:nvCxnSpPr>
          <p:spPr>
            <a:xfrm>
              <a:off x="8160295" y="3529232"/>
              <a:ext cx="0" cy="381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4A9E6779-DB88-4900-B0ED-06ED3BBF3D26}"/>
                </a:ext>
              </a:extLst>
            </p:cNvPr>
            <p:cNvGrpSpPr/>
            <p:nvPr/>
          </p:nvGrpSpPr>
          <p:grpSpPr>
            <a:xfrm>
              <a:off x="7770824" y="2538636"/>
              <a:ext cx="381000" cy="685800"/>
              <a:chOff x="5562600" y="3429000"/>
              <a:chExt cx="381000" cy="685800"/>
            </a:xfrm>
          </p:grpSpPr>
          <p:cxnSp>
            <p:nvCxnSpPr>
              <p:cNvPr id="156" name="Straight Connector 155">
                <a:extLst>
                  <a:ext uri="{FF2B5EF4-FFF2-40B4-BE49-F238E27FC236}">
                    <a16:creationId xmlns:a16="http://schemas.microsoft.com/office/drawing/2014/main" id="{7BC51E5D-E9D5-4EBE-AEC1-2C614493B5E4}"/>
                  </a:ext>
                </a:extLst>
              </p:cNvPr>
              <p:cNvCxnSpPr/>
              <p:nvPr/>
            </p:nvCxnSpPr>
            <p:spPr>
              <a:xfrm>
                <a:off x="5715000" y="342900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>
                <a:extLst>
                  <a:ext uri="{FF2B5EF4-FFF2-40B4-BE49-F238E27FC236}">
                    <a16:creationId xmlns:a16="http://schemas.microsoft.com/office/drawing/2014/main" id="{00D1C920-F35A-453A-8E76-585F95B5E794}"/>
                  </a:ext>
                </a:extLst>
              </p:cNvPr>
              <p:cNvCxnSpPr/>
              <p:nvPr/>
            </p:nvCxnSpPr>
            <p:spPr>
              <a:xfrm flipV="1">
                <a:off x="5562600" y="35052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>
                <a:extLst>
                  <a:ext uri="{FF2B5EF4-FFF2-40B4-BE49-F238E27FC236}">
                    <a16:creationId xmlns:a16="http://schemas.microsoft.com/office/drawing/2014/main" id="{E9FA4F0E-7822-4419-B52E-B952ED34A5FE}"/>
                  </a:ext>
                </a:extLst>
              </p:cNvPr>
              <p:cNvCxnSpPr/>
              <p:nvPr/>
            </p:nvCxnSpPr>
            <p:spPr>
              <a:xfrm flipH="1" flipV="1">
                <a:off x="5562600" y="36576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>
                <a:extLst>
                  <a:ext uri="{FF2B5EF4-FFF2-40B4-BE49-F238E27FC236}">
                    <a16:creationId xmlns:a16="http://schemas.microsoft.com/office/drawing/2014/main" id="{E9B56149-0885-41A9-9D30-A647FC2053C3}"/>
                  </a:ext>
                </a:extLst>
              </p:cNvPr>
              <p:cNvCxnSpPr/>
              <p:nvPr/>
            </p:nvCxnSpPr>
            <p:spPr>
              <a:xfrm flipV="1">
                <a:off x="5562600" y="38100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>
                <a:extLst>
                  <a:ext uri="{FF2B5EF4-FFF2-40B4-BE49-F238E27FC236}">
                    <a16:creationId xmlns:a16="http://schemas.microsoft.com/office/drawing/2014/main" id="{C24E6C47-A67B-4E13-94D0-BD1ED6CE43BD}"/>
                  </a:ext>
                </a:extLst>
              </p:cNvPr>
              <p:cNvCxnSpPr/>
              <p:nvPr/>
            </p:nvCxnSpPr>
            <p:spPr>
              <a:xfrm flipH="1" flipV="1">
                <a:off x="5562600" y="39624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123CF3BF-1675-4750-BD8A-E3CB1153D04E}"/>
                </a:ext>
              </a:extLst>
            </p:cNvPr>
            <p:cNvCxnSpPr>
              <a:cxnSpLocks/>
            </p:cNvCxnSpPr>
            <p:nvPr/>
          </p:nvCxnSpPr>
          <p:spPr>
            <a:xfrm>
              <a:off x="8143357" y="3207504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>
              <a:extLst>
                <a:ext uri="{FF2B5EF4-FFF2-40B4-BE49-F238E27FC236}">
                  <a16:creationId xmlns:a16="http://schemas.microsoft.com/office/drawing/2014/main" id="{E145AEA3-50A6-4D12-8D1A-3DBFFE3F0CDD}"/>
                </a:ext>
              </a:extLst>
            </p:cNvPr>
            <p:cNvCxnSpPr>
              <a:cxnSpLocks/>
            </p:cNvCxnSpPr>
            <p:nvPr/>
          </p:nvCxnSpPr>
          <p:spPr>
            <a:xfrm>
              <a:off x="7949677" y="2343904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71F207FD-78C8-491C-8A97-C6723EF6A1E3}"/>
              </a:ext>
            </a:extLst>
          </p:cNvPr>
          <p:cNvSpPr/>
          <p:nvPr/>
        </p:nvSpPr>
        <p:spPr>
          <a:xfrm>
            <a:off x="2529416" y="2025969"/>
            <a:ext cx="3640665" cy="249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8E71EB5-8DF9-4821-8760-6B381214D254}"/>
              </a:ext>
            </a:extLst>
          </p:cNvPr>
          <p:cNvSpPr/>
          <p:nvPr/>
        </p:nvSpPr>
        <p:spPr>
          <a:xfrm>
            <a:off x="208915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11D996A-78D9-4E1E-9662-4EA8C5199C0A}"/>
              </a:ext>
            </a:extLst>
          </p:cNvPr>
          <p:cNvSpPr/>
          <p:nvPr/>
        </p:nvSpPr>
        <p:spPr>
          <a:xfrm>
            <a:off x="302260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9B48F13E-F281-4821-9B61-8E0EDBA58582}"/>
              </a:ext>
            </a:extLst>
          </p:cNvPr>
          <p:cNvSpPr/>
          <p:nvPr/>
        </p:nvSpPr>
        <p:spPr>
          <a:xfrm>
            <a:off x="395605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6EAA99B3-DA08-41D2-8E2D-76139434E49C}"/>
              </a:ext>
            </a:extLst>
          </p:cNvPr>
          <p:cNvSpPr/>
          <p:nvPr/>
        </p:nvSpPr>
        <p:spPr>
          <a:xfrm>
            <a:off x="488950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EB3468B1-6BEF-45FC-A1E3-02F78F92418F}"/>
              </a:ext>
            </a:extLst>
          </p:cNvPr>
          <p:cNvSpPr/>
          <p:nvPr/>
        </p:nvSpPr>
        <p:spPr>
          <a:xfrm>
            <a:off x="582295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FD0C873-812A-44E5-B9E0-9E52EC0DF438}"/>
              </a:ext>
            </a:extLst>
          </p:cNvPr>
          <p:cNvSpPr/>
          <p:nvPr/>
        </p:nvSpPr>
        <p:spPr>
          <a:xfrm>
            <a:off x="2495550" y="2047151"/>
            <a:ext cx="3699934" cy="207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8C1100FD-6141-4743-B502-88F7716D3802}"/>
              </a:ext>
            </a:extLst>
          </p:cNvPr>
          <p:cNvGrpSpPr/>
          <p:nvPr/>
        </p:nvGrpSpPr>
        <p:grpSpPr>
          <a:xfrm>
            <a:off x="5978174" y="2831537"/>
            <a:ext cx="618066" cy="1566328"/>
            <a:chOff x="7770824" y="2343904"/>
            <a:chExt cx="618066" cy="1566328"/>
          </a:xfrm>
        </p:grpSpPr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D4CEB8D8-4C6C-492B-A5EB-65CEBABD8D16}"/>
                </a:ext>
              </a:extLst>
            </p:cNvPr>
            <p:cNvCxnSpPr/>
            <p:nvPr/>
          </p:nvCxnSpPr>
          <p:spPr>
            <a:xfrm>
              <a:off x="7931690" y="3419170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5AC14A41-5995-462B-8F00-A133FDA533B9}"/>
                </a:ext>
              </a:extLst>
            </p:cNvPr>
            <p:cNvCxnSpPr>
              <a:cxnSpLocks/>
            </p:cNvCxnSpPr>
            <p:nvPr/>
          </p:nvCxnSpPr>
          <p:spPr>
            <a:xfrm>
              <a:off x="8033289" y="3520769"/>
              <a:ext cx="254003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B151BB31-E407-43B7-95FF-0397222CF858}"/>
                </a:ext>
              </a:extLst>
            </p:cNvPr>
            <p:cNvCxnSpPr>
              <a:cxnSpLocks/>
            </p:cNvCxnSpPr>
            <p:nvPr/>
          </p:nvCxnSpPr>
          <p:spPr>
            <a:xfrm>
              <a:off x="8160295" y="3529232"/>
              <a:ext cx="0" cy="381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5" name="Group 174">
              <a:extLst>
                <a:ext uri="{FF2B5EF4-FFF2-40B4-BE49-F238E27FC236}">
                  <a16:creationId xmlns:a16="http://schemas.microsoft.com/office/drawing/2014/main" id="{182C24FD-8D33-498A-9E5A-46BF73DD810B}"/>
                </a:ext>
              </a:extLst>
            </p:cNvPr>
            <p:cNvGrpSpPr/>
            <p:nvPr/>
          </p:nvGrpSpPr>
          <p:grpSpPr>
            <a:xfrm>
              <a:off x="7770824" y="2538636"/>
              <a:ext cx="381000" cy="685800"/>
              <a:chOff x="5562600" y="3429000"/>
              <a:chExt cx="381000" cy="685800"/>
            </a:xfrm>
          </p:grpSpPr>
          <p:cxnSp>
            <p:nvCxnSpPr>
              <p:cNvPr id="178" name="Straight Connector 177">
                <a:extLst>
                  <a:ext uri="{FF2B5EF4-FFF2-40B4-BE49-F238E27FC236}">
                    <a16:creationId xmlns:a16="http://schemas.microsoft.com/office/drawing/2014/main" id="{E51D868C-CE18-43CD-8CDD-D05E293017D4}"/>
                  </a:ext>
                </a:extLst>
              </p:cNvPr>
              <p:cNvCxnSpPr/>
              <p:nvPr/>
            </p:nvCxnSpPr>
            <p:spPr>
              <a:xfrm>
                <a:off x="5715000" y="342900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>
                <a:extLst>
                  <a:ext uri="{FF2B5EF4-FFF2-40B4-BE49-F238E27FC236}">
                    <a16:creationId xmlns:a16="http://schemas.microsoft.com/office/drawing/2014/main" id="{3FE6E083-CEB1-4743-8FEC-C3F9D7DA2F81}"/>
                  </a:ext>
                </a:extLst>
              </p:cNvPr>
              <p:cNvCxnSpPr/>
              <p:nvPr/>
            </p:nvCxnSpPr>
            <p:spPr>
              <a:xfrm flipV="1">
                <a:off x="5562600" y="35052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>
                <a:extLst>
                  <a:ext uri="{FF2B5EF4-FFF2-40B4-BE49-F238E27FC236}">
                    <a16:creationId xmlns:a16="http://schemas.microsoft.com/office/drawing/2014/main" id="{87D78F9C-25A9-4FF2-9F64-6B58A5BF3020}"/>
                  </a:ext>
                </a:extLst>
              </p:cNvPr>
              <p:cNvCxnSpPr/>
              <p:nvPr/>
            </p:nvCxnSpPr>
            <p:spPr>
              <a:xfrm flipH="1" flipV="1">
                <a:off x="5562600" y="36576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>
                <a:extLst>
                  <a:ext uri="{FF2B5EF4-FFF2-40B4-BE49-F238E27FC236}">
                    <a16:creationId xmlns:a16="http://schemas.microsoft.com/office/drawing/2014/main" id="{37C42068-2DDA-4735-A221-B624B5CA1398}"/>
                  </a:ext>
                </a:extLst>
              </p:cNvPr>
              <p:cNvCxnSpPr/>
              <p:nvPr/>
            </p:nvCxnSpPr>
            <p:spPr>
              <a:xfrm flipV="1">
                <a:off x="5562600" y="38100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>
                <a:extLst>
                  <a:ext uri="{FF2B5EF4-FFF2-40B4-BE49-F238E27FC236}">
                    <a16:creationId xmlns:a16="http://schemas.microsoft.com/office/drawing/2014/main" id="{D87497EB-3D3A-4E30-BAC8-871340164245}"/>
                  </a:ext>
                </a:extLst>
              </p:cNvPr>
              <p:cNvCxnSpPr/>
              <p:nvPr/>
            </p:nvCxnSpPr>
            <p:spPr>
              <a:xfrm flipH="1" flipV="1">
                <a:off x="5562600" y="39624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453F9D45-C8EE-45DB-81A0-D577F513200F}"/>
                </a:ext>
              </a:extLst>
            </p:cNvPr>
            <p:cNvCxnSpPr>
              <a:cxnSpLocks/>
            </p:cNvCxnSpPr>
            <p:nvPr/>
          </p:nvCxnSpPr>
          <p:spPr>
            <a:xfrm>
              <a:off x="8143357" y="3207504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4A3979DD-64ED-4116-A80E-9E78B51A0051}"/>
                </a:ext>
              </a:extLst>
            </p:cNvPr>
            <p:cNvCxnSpPr>
              <a:cxnSpLocks/>
            </p:cNvCxnSpPr>
            <p:nvPr/>
          </p:nvCxnSpPr>
          <p:spPr>
            <a:xfrm>
              <a:off x="7949677" y="2343904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Content Placeholder 2">
            <a:extLst>
              <a:ext uri="{FF2B5EF4-FFF2-40B4-BE49-F238E27FC236}">
                <a16:creationId xmlns:a16="http://schemas.microsoft.com/office/drawing/2014/main" id="{6C382DFF-3B89-48C3-951E-211B1859F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182" y="4781882"/>
            <a:ext cx="7916750" cy="1657017"/>
          </a:xfrm>
        </p:spPr>
        <p:txBody>
          <a:bodyPr/>
          <a:lstStyle/>
          <a:p>
            <a:r>
              <a:rPr lang="en-US" sz="2400" dirty="0"/>
              <a:t>What happens when </a:t>
            </a:r>
            <a:r>
              <a:rPr lang="en-US" sz="2400" i="1" dirty="0"/>
              <a:t>R</a:t>
            </a:r>
            <a:r>
              <a:rPr lang="en-US" sz="2400" baseline="-25000" dirty="0"/>
              <a:t>GJ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→0?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 are short circuited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Worm cannot create a head or tail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an intermediate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GJ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where 2H is possible, but not archipelago </a:t>
            </a:r>
            <a:endParaRPr lang="en-US" sz="2000" dirty="0"/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F8CA0BF6-4E43-4B2C-90AA-60C8DC9EAD69}"/>
              </a:ext>
            </a:extLst>
          </p:cNvPr>
          <p:cNvCxnSpPr>
            <a:cxnSpLocks/>
          </p:cNvCxnSpPr>
          <p:nvPr/>
        </p:nvCxnSpPr>
        <p:spPr>
          <a:xfrm>
            <a:off x="2432752" y="2817731"/>
            <a:ext cx="3730138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122">
            <a:extLst>
              <a:ext uri="{FF2B5EF4-FFF2-40B4-BE49-F238E27FC236}">
                <a16:creationId xmlns:a16="http://schemas.microsoft.com/office/drawing/2014/main" id="{A31D504C-8EF4-4375-AFDC-618BC085F700}"/>
              </a:ext>
            </a:extLst>
          </p:cNvPr>
          <p:cNvSpPr/>
          <p:nvPr/>
        </p:nvSpPr>
        <p:spPr>
          <a:xfrm>
            <a:off x="1882573" y="2461554"/>
            <a:ext cx="5071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  -20mV     -20           -20       -20          -20mV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C2055E-9C47-4087-851F-DB44EF8CB5C4}"/>
              </a:ext>
            </a:extLst>
          </p:cNvPr>
          <p:cNvSpPr txBox="1"/>
          <p:nvPr/>
        </p:nvSpPr>
        <p:spPr>
          <a:xfrm>
            <a:off x="2638247" y="2920930"/>
            <a:ext cx="3957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R</a:t>
            </a:r>
            <a:r>
              <a:rPr lang="en-US" baseline="-25000" dirty="0"/>
              <a:t>GJ</a:t>
            </a:r>
            <a:r>
              <a:rPr lang="en-US" dirty="0"/>
              <a:t>      </a:t>
            </a:r>
            <a:r>
              <a:rPr lang="en-US" i="1" dirty="0" err="1"/>
              <a:t>R</a:t>
            </a:r>
            <a:r>
              <a:rPr lang="en-US" baseline="-25000" dirty="0" err="1"/>
              <a:t>GJ</a:t>
            </a:r>
            <a:r>
              <a:rPr lang="en-US" i="1" dirty="0"/>
              <a:t>        </a:t>
            </a:r>
            <a:r>
              <a:rPr lang="en-US" i="1" dirty="0" err="1"/>
              <a:t>R</a:t>
            </a:r>
            <a:r>
              <a:rPr lang="en-US" baseline="-25000" dirty="0" err="1"/>
              <a:t>GJ</a:t>
            </a:r>
            <a:r>
              <a:rPr lang="en-US" i="1" baseline="-25000" dirty="0"/>
              <a:t>         </a:t>
            </a:r>
            <a:r>
              <a:rPr lang="en-US" i="1" dirty="0" err="1"/>
              <a:t>R</a:t>
            </a:r>
            <a:r>
              <a:rPr lang="en-US" baseline="-25000" dirty="0" err="1"/>
              <a:t>GJ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2552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  <p:bldP spid="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A6738-B72D-40BB-98AC-38D9F14F3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Bitsey</a:t>
            </a:r>
            <a:r>
              <a:rPr lang="en-US" dirty="0"/>
              <a:t> gating system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170A00B-DF11-44A6-BA9F-545C49602C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1336763"/>
                <a:ext cx="7772400" cy="2164080"/>
              </a:xfrm>
            </p:spPr>
            <p:txBody>
              <a:bodyPr/>
              <a:lstStyle/>
              <a:p>
                <a:r>
                  <a:rPr lang="en-US" sz="2400" dirty="0"/>
                  <a:t>Bitsey lets you control any ion-channel conductance with any </a:t>
                </a:r>
                <a:r>
                  <a:rPr lang="en-US" sz="2400" i="1" dirty="0" err="1"/>
                  <a:t>V</a:t>
                </a:r>
                <a:r>
                  <a:rPr lang="en-US" sz="2400" i="1" baseline="-25000" dirty="0" err="1"/>
                  <a:t>mem</a:t>
                </a:r>
                <a:r>
                  <a:rPr lang="en-US" sz="2400" dirty="0"/>
                  <a:t> or [</a:t>
                </a:r>
                <a:r>
                  <a:rPr lang="en-US" sz="2400" i="1" dirty="0"/>
                  <a:t>ion</a:t>
                </a:r>
                <a:r>
                  <a:rPr lang="en-US" sz="2400" dirty="0"/>
                  <a:t>]</a:t>
                </a:r>
              </a:p>
              <a:p>
                <a:pPr lvl="1"/>
                <a:r>
                  <a:rPr lang="en-US" sz="2000" i="1" dirty="0" err="1"/>
                  <a:t>V</a:t>
                </a:r>
                <a:r>
                  <a:rPr lang="en-US" sz="2000" baseline="-25000" dirty="0" err="1"/>
                  <a:t>mem</a:t>
                </a:r>
                <a:r>
                  <a:rPr lang="en-US" sz="2000" dirty="0"/>
                  <a:t> in a cell could control its </a:t>
                </a:r>
                <a:r>
                  <a:rPr lang="en-US" sz="2000" i="1" dirty="0" err="1"/>
                  <a:t>G</a:t>
                </a:r>
                <a:r>
                  <a:rPr lang="en-US" sz="2000" baseline="-25000" dirty="0" err="1"/>
                  <a:t>Na</a:t>
                </a:r>
                <a:r>
                  <a:rPr lang="en-US" sz="2000" dirty="0"/>
                  <a:t> and/or </a:t>
                </a:r>
                <a:r>
                  <a:rPr lang="en-US" sz="2000" i="1" dirty="0"/>
                  <a:t>G</a:t>
                </a:r>
                <a:r>
                  <a:rPr lang="en-US" sz="2000" baseline="-25000" dirty="0"/>
                  <a:t>K</a:t>
                </a:r>
                <a:r>
                  <a:rPr lang="en-US" sz="2000" dirty="0"/>
                  <a:t> (neuron)</a:t>
                </a:r>
              </a:p>
              <a:p>
                <a:pPr lvl="1"/>
                <a:r>
                  <a:rPr lang="en-US" sz="2000" dirty="0"/>
                  <a:t>[</a:t>
                </a:r>
                <a:r>
                  <a:rPr lang="en-US" sz="2000" i="1" dirty="0"/>
                  <a:t>M</a:t>
                </a:r>
                <a:r>
                  <a:rPr lang="en-US" sz="2000" dirty="0"/>
                  <a:t>] in the head can control the head’s </a:t>
                </a:r>
                <a:r>
                  <a:rPr lang="en-US" sz="2000" i="1" dirty="0" err="1"/>
                  <a:t>G</a:t>
                </a:r>
                <a:r>
                  <a:rPr lang="en-US" sz="2000" baseline="-25000" dirty="0" err="1"/>
                  <a:t>Na</a:t>
                </a:r>
                <a:r>
                  <a:rPr lang="en-US" sz="2000" dirty="0"/>
                  <a:t> and/or </a:t>
                </a:r>
                <a:r>
                  <a:rPr lang="en-US" sz="2000" i="1" dirty="0"/>
                  <a:t>G</a:t>
                </a:r>
                <a:r>
                  <a:rPr lang="en-US" sz="2000" baseline="-25000" dirty="0"/>
                  <a:t>K</a:t>
                </a:r>
                <a:endParaRPr lang="en-US" sz="20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𝐾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𝐾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𝑖𝑜𝑛</m:t>
                                        </m:r>
                                      </m:e>
                                    </m:d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𝑀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</m:sSup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170A00B-DF11-44A6-BA9F-545C49602C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336763"/>
                <a:ext cx="7772400" cy="2164080"/>
              </a:xfrm>
              <a:blipFill>
                <a:blip r:embed="rId2"/>
                <a:stretch>
                  <a:fillRect l="-1098" t="-2254" b="-15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4C5356-3A9A-47A2-990F-1967FFBF9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123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60C8322-D192-4AC1-87B0-F9A27537539C}"/>
              </a:ext>
            </a:extLst>
          </p:cNvPr>
          <p:cNvSpPr txBox="1">
            <a:spLocks/>
          </p:cNvSpPr>
          <p:nvPr/>
        </p:nvSpPr>
        <p:spPr bwMode="auto">
          <a:xfrm>
            <a:off x="690154" y="3896101"/>
            <a:ext cx="3881846" cy="1226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Known as an inverting </a:t>
            </a:r>
            <a:r>
              <a:rPr lang="en-US" i="1" dirty="0"/>
              <a:t>Hill equation</a:t>
            </a:r>
            <a:endParaRPr lang="en-US" i="1" kern="0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40F3B9A1-8EC1-4061-B6B6-9530C5919BE1}"/>
              </a:ext>
            </a:extLst>
          </p:cNvPr>
          <p:cNvGraphicFramePr>
            <a:graphicFrameLocks/>
          </p:cNvGraphicFramePr>
          <p:nvPr/>
        </p:nvGraphicFramePr>
        <p:xfrm>
          <a:off x="4424543" y="3172097"/>
          <a:ext cx="4549775" cy="2776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9C3E9E99-C09F-471E-9C16-4C94CD323C03}"/>
              </a:ext>
            </a:extLst>
          </p:cNvPr>
          <p:cNvSpPr txBox="1"/>
          <p:nvPr/>
        </p:nvSpPr>
        <p:spPr>
          <a:xfrm>
            <a:off x="3778266" y="5767948"/>
            <a:ext cx="2847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[</a:t>
            </a:r>
            <a:r>
              <a:rPr lang="en-US" i="1" dirty="0">
                <a:solidFill>
                  <a:schemeClr val="accent2"/>
                </a:solidFill>
              </a:rPr>
              <a:t>ion</a:t>
            </a:r>
            <a:r>
              <a:rPr lang="en-US" dirty="0">
                <a:solidFill>
                  <a:schemeClr val="accent2"/>
                </a:solidFill>
              </a:rPr>
              <a:t>]=</a:t>
            </a:r>
            <a:r>
              <a:rPr lang="en-US" i="1" dirty="0" err="1">
                <a:solidFill>
                  <a:schemeClr val="accent2"/>
                </a:solidFill>
              </a:rPr>
              <a:t>k</a:t>
            </a:r>
            <a:r>
              <a:rPr lang="en-US" baseline="-25000" dirty="0" err="1">
                <a:solidFill>
                  <a:schemeClr val="accent2"/>
                </a:solidFill>
              </a:rPr>
              <a:t>M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  <a:sym typeface="Symbol" panose="05050102010706020507" pitchFamily="18" charset="2"/>
              </a:rPr>
              <a:t> scale=½ 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0E30CFA-849C-4591-B014-A6B80274A71B}"/>
              </a:ext>
            </a:extLst>
          </p:cNvPr>
          <p:cNvCxnSpPr>
            <a:cxnSpLocks/>
          </p:cNvCxnSpPr>
          <p:nvPr/>
        </p:nvCxnSpPr>
        <p:spPr>
          <a:xfrm flipV="1">
            <a:off x="5554455" y="4528457"/>
            <a:ext cx="722811" cy="1358539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750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9328"/>
            <a:ext cx="7772400" cy="929802"/>
          </a:xfrm>
        </p:spPr>
        <p:txBody>
          <a:bodyPr/>
          <a:lstStyle/>
          <a:p>
            <a:r>
              <a:rPr lang="en-US" dirty="0"/>
              <a:t>Using the </a:t>
            </a:r>
            <a:r>
              <a:rPr lang="en-US" i="1" dirty="0" err="1"/>
              <a:t>V</a:t>
            </a:r>
            <a:r>
              <a:rPr lang="en-US" baseline="-25000" dirty="0" err="1"/>
              <a:t>mem</a:t>
            </a:r>
            <a:r>
              <a:rPr lang="en-US" dirty="0"/>
              <a:t>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627" y="3754437"/>
            <a:ext cx="8367250" cy="22437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Some  cells set </a:t>
            </a:r>
            <a:r>
              <a:rPr lang="en-US" sz="2400" dirty="0" err="1"/>
              <a:t>I_am_head</a:t>
            </a:r>
            <a:r>
              <a:rPr lang="en-US" sz="2400" dirty="0"/>
              <a:t>=True (whatever that means)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That triggers their DNA if-then code to build head proteins</a:t>
            </a:r>
          </a:p>
          <a:p>
            <a:r>
              <a:rPr lang="en-US" sz="2400" dirty="0"/>
              <a:t>Objection: something needs to deal with 3D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Could do per-region subdivision</a:t>
            </a:r>
          </a:p>
          <a:p>
            <a:r>
              <a:rPr lang="en-US" sz="2400" dirty="0"/>
              <a:t>Next up – how can we build this </a:t>
            </a:r>
            <a:r>
              <a:rPr lang="en-US" sz="2400" i="1" dirty="0" err="1"/>
              <a:t>V</a:t>
            </a:r>
            <a:r>
              <a:rPr lang="en-US" sz="2400" baseline="-25000" dirty="0" err="1"/>
              <a:t>mem</a:t>
            </a:r>
            <a:r>
              <a:rPr lang="en-US" sz="2400" dirty="0"/>
              <a:t> pattern?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555"/>
            <a:ext cx="2895600" cy="307777"/>
          </a:xfrm>
        </p:spPr>
        <p:txBody>
          <a:bodyPr/>
          <a:lstStyle/>
          <a:p>
            <a:pPr>
              <a:defRPr/>
            </a:pPr>
            <a:r>
              <a:rPr lang="en-US" dirty="0"/>
              <a:t>EE 123 Joel Grodstein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1" y="1193443"/>
            <a:ext cx="1926225" cy="24156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95625" y="2047303"/>
            <a:ext cx="20254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Human embryo, 9-10 weeks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4E1428-C7BD-4656-A5BA-A6D7341FC9EA}"/>
              </a:ext>
            </a:extLst>
          </p:cNvPr>
          <p:cNvSpPr txBox="1"/>
          <p:nvPr/>
        </p:nvSpPr>
        <p:spPr>
          <a:xfrm>
            <a:off x="1619250" y="1116176"/>
            <a:ext cx="344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46CDF6-BDEE-4639-A041-309669DD9AE5}"/>
              </a:ext>
            </a:extLst>
          </p:cNvPr>
          <p:cNvSpPr txBox="1"/>
          <p:nvPr/>
        </p:nvSpPr>
        <p:spPr>
          <a:xfrm>
            <a:off x="1095375" y="3180689"/>
            <a:ext cx="344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0642712-C760-4CCC-B3DE-8D12EAA933CE}"/>
              </a:ext>
            </a:extLst>
          </p:cNvPr>
          <p:cNvSpPr txBox="1"/>
          <p:nvPr/>
        </p:nvSpPr>
        <p:spPr>
          <a:xfrm>
            <a:off x="1877587" y="1562458"/>
            <a:ext cx="428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.2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493666D-0E7A-4002-9718-865A779FA2AB}"/>
              </a:ext>
            </a:extLst>
          </p:cNvPr>
          <p:cNvSpPr txBox="1"/>
          <p:nvPr/>
        </p:nvSpPr>
        <p:spPr>
          <a:xfrm>
            <a:off x="1877588" y="2382482"/>
            <a:ext cx="428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.5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9C2BF46-64EA-40F2-8DC4-08097D92EE0A}"/>
              </a:ext>
            </a:extLst>
          </p:cNvPr>
          <p:cNvSpPr txBox="1"/>
          <p:nvPr/>
        </p:nvSpPr>
        <p:spPr>
          <a:xfrm>
            <a:off x="1651489" y="2837627"/>
            <a:ext cx="428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.7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16ED29-284B-427D-A478-EA185E862F5F}"/>
              </a:ext>
            </a:extLst>
          </p:cNvPr>
          <p:cNvSpPr txBox="1"/>
          <p:nvPr/>
        </p:nvSpPr>
        <p:spPr>
          <a:xfrm>
            <a:off x="4945827" y="1620723"/>
            <a:ext cx="389337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Per-cell software:</a:t>
            </a:r>
          </a:p>
          <a:p>
            <a:pPr marL="857250" lvl="2" indent="0">
              <a:spcBef>
                <a:spcPts val="600"/>
              </a:spcBef>
              <a:buNone/>
            </a:pPr>
            <a:r>
              <a:rPr lang="en-US" sz="2000" dirty="0">
                <a:solidFill>
                  <a:schemeClr val="accent2"/>
                </a:solidFill>
              </a:rPr>
              <a:t>if (0</a:t>
            </a:r>
            <a:r>
              <a:rPr lang="en-US" sz="2000" dirty="0">
                <a:solidFill>
                  <a:schemeClr val="accent2"/>
                </a:solidFill>
                <a:cs typeface="Times New Roman" panose="02020603050405020304" pitchFamily="18" charset="0"/>
              </a:rPr>
              <a:t>≤</a:t>
            </a:r>
            <a:r>
              <a:rPr lang="en-US" sz="2000" i="1" dirty="0">
                <a:solidFill>
                  <a:schemeClr val="accent2"/>
                </a:solidFill>
              </a:rPr>
              <a:t>V</a:t>
            </a:r>
            <a:r>
              <a:rPr lang="en-US" sz="2000" baseline="-25000" dirty="0">
                <a:solidFill>
                  <a:schemeClr val="accent2"/>
                </a:solidFill>
              </a:rPr>
              <a:t>mem</a:t>
            </a:r>
            <a:r>
              <a:rPr lang="en-US" sz="2000" dirty="0">
                <a:solidFill>
                  <a:schemeClr val="accent2"/>
                </a:solidFill>
                <a:cs typeface="Times New Roman" panose="02020603050405020304" pitchFamily="18" charset="0"/>
              </a:rPr>
              <a:t> ≤ .2)</a:t>
            </a:r>
            <a:r>
              <a:rPr lang="en-US" sz="2000" dirty="0">
                <a:solidFill>
                  <a:schemeClr val="accent2"/>
                </a:solidFill>
              </a:rPr>
              <a:t>:</a:t>
            </a:r>
          </a:p>
          <a:p>
            <a:pPr marL="1314450" lvl="3" indent="0">
              <a:spcBef>
                <a:spcPts val="0"/>
              </a:spcBef>
              <a:buNone/>
            </a:pPr>
            <a:r>
              <a:rPr lang="en-US" sz="2000" dirty="0" err="1">
                <a:solidFill>
                  <a:schemeClr val="accent2"/>
                </a:solidFill>
              </a:rPr>
              <a:t>I_am_head</a:t>
            </a:r>
            <a:r>
              <a:rPr lang="en-US" sz="2000" dirty="0">
                <a:solidFill>
                  <a:schemeClr val="accent2"/>
                </a:solidFill>
              </a:rPr>
              <a:t>=True</a:t>
            </a:r>
          </a:p>
          <a:p>
            <a:pPr marL="857250" lvl="2" indent="0">
              <a:spcBef>
                <a:spcPts val="600"/>
              </a:spcBef>
              <a:buNone/>
            </a:pPr>
            <a:r>
              <a:rPr lang="en-US" sz="2000" dirty="0">
                <a:solidFill>
                  <a:schemeClr val="accent2"/>
                </a:solidFill>
              </a:rPr>
              <a:t>if (.4</a:t>
            </a:r>
            <a:r>
              <a:rPr lang="en-US" sz="2000" dirty="0">
                <a:solidFill>
                  <a:schemeClr val="accent2"/>
                </a:solidFill>
                <a:cs typeface="Times New Roman" panose="02020603050405020304" pitchFamily="18" charset="0"/>
              </a:rPr>
              <a:t>≤</a:t>
            </a:r>
            <a:r>
              <a:rPr lang="en-US" sz="2000" i="1" dirty="0">
                <a:solidFill>
                  <a:schemeClr val="accent2"/>
                </a:solidFill>
              </a:rPr>
              <a:t>V</a:t>
            </a:r>
            <a:r>
              <a:rPr lang="en-US" sz="2000" baseline="-25000" dirty="0">
                <a:solidFill>
                  <a:schemeClr val="accent2"/>
                </a:solidFill>
              </a:rPr>
              <a:t>mem</a:t>
            </a:r>
            <a:r>
              <a:rPr lang="en-US" sz="2000" dirty="0">
                <a:solidFill>
                  <a:schemeClr val="accent2"/>
                </a:solidFill>
                <a:cs typeface="Times New Roman" panose="02020603050405020304" pitchFamily="18" charset="0"/>
              </a:rPr>
              <a:t> ≤ .6)</a:t>
            </a:r>
            <a:r>
              <a:rPr lang="en-US" sz="2000" dirty="0">
                <a:solidFill>
                  <a:schemeClr val="accent2"/>
                </a:solidFill>
              </a:rPr>
              <a:t>:</a:t>
            </a:r>
          </a:p>
          <a:p>
            <a:pPr marL="1314450" lvl="3" indent="0">
              <a:spcBef>
                <a:spcPts val="0"/>
              </a:spcBef>
              <a:buNone/>
            </a:pPr>
            <a:r>
              <a:rPr lang="en-US" sz="2000" dirty="0" err="1">
                <a:solidFill>
                  <a:schemeClr val="accent2"/>
                </a:solidFill>
              </a:rPr>
              <a:t>I_am_chest</a:t>
            </a:r>
            <a:r>
              <a:rPr lang="en-US" sz="2000" dirty="0">
                <a:solidFill>
                  <a:schemeClr val="accent2"/>
                </a:solidFill>
              </a:rPr>
              <a:t>=True</a:t>
            </a:r>
          </a:p>
          <a:p>
            <a:endParaRPr lang="en-US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18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22" grpId="0"/>
      <p:bldP spid="2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A6738-B72D-40BB-98AC-38D9F14F3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Bitsey</a:t>
            </a:r>
            <a:r>
              <a:rPr lang="en-US" dirty="0"/>
              <a:t> gating system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170A00B-DF11-44A6-BA9F-545C49602C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1336763"/>
                <a:ext cx="7772400" cy="1441449"/>
              </a:xfrm>
            </p:spPr>
            <p:txBody>
              <a:bodyPr/>
              <a:lstStyle/>
              <a:p>
                <a:r>
                  <a:rPr lang="en-US" dirty="0"/>
                  <a:t>Remember: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𝑁𝑎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𝑁𝑒𝑟𝑛𝑠𝑡</m:t>
                        </m:r>
                      </m:sup>
                    </m:sSubSup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+60mV,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𝑁𝑒𝑟𝑛𝑠𝑡</m:t>
                        </m:r>
                      </m:sup>
                    </m:sSubSup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-80mV</a:t>
                </a:r>
              </a:p>
              <a:p>
                <a:r>
                  <a:rPr lang="en-US" dirty="0">
                    <a:sym typeface="Symbol" panose="05050102010706020507" pitchFamily="18" charset="2"/>
                  </a:rPr>
                  <a:t>If we want high [</a:t>
                </a:r>
                <a:r>
                  <a:rPr lang="en-US" i="1" dirty="0">
                    <a:sym typeface="Symbol" panose="05050102010706020507" pitchFamily="18" charset="2"/>
                  </a:rPr>
                  <a:t>M</a:t>
                </a:r>
                <a:r>
                  <a:rPr lang="en-US" dirty="0">
                    <a:sym typeface="Symbol" panose="05050102010706020507" pitchFamily="18" charset="2"/>
                  </a:rPr>
                  <a:t>]  high </a:t>
                </a:r>
                <a:r>
                  <a:rPr lang="en-US" i="1" dirty="0" err="1">
                    <a:sym typeface="Symbol" panose="05050102010706020507" pitchFamily="18" charset="2"/>
                  </a:rPr>
                  <a:t>V</a:t>
                </a:r>
                <a:r>
                  <a:rPr lang="en-US" baseline="-25000" dirty="0" err="1">
                    <a:sym typeface="Symbol" panose="05050102010706020507" pitchFamily="18" charset="2"/>
                  </a:rPr>
                  <a:t>mem</a:t>
                </a:r>
                <a:r>
                  <a:rPr lang="en-US" dirty="0">
                    <a:sym typeface="Symbol" panose="05050102010706020507" pitchFamily="18" charset="2"/>
                  </a:rPr>
                  <a:t> with a Hill inverter, which ion channel should [</a:t>
                </a:r>
                <a:r>
                  <a:rPr lang="en-US" i="1" dirty="0">
                    <a:sym typeface="Symbol" panose="05050102010706020507" pitchFamily="18" charset="2"/>
                  </a:rPr>
                  <a:t>M</a:t>
                </a:r>
                <a:r>
                  <a:rPr lang="en-US" dirty="0">
                    <a:sym typeface="Symbol" panose="05050102010706020507" pitchFamily="18" charset="2"/>
                  </a:rPr>
                  <a:t>] control?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170A00B-DF11-44A6-BA9F-545C49602C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336763"/>
                <a:ext cx="7772400" cy="1441449"/>
              </a:xfrm>
              <a:blipFill>
                <a:blip r:embed="rId2"/>
                <a:stretch>
                  <a:fillRect l="-1412" t="-3797" b="-135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4C5356-3A9A-47A2-990F-1967FFBF9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123 Joel </a:t>
            </a:r>
            <a:r>
              <a:rPr lang="en-US" dirty="0" err="1"/>
              <a:t>Grodstein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819BE16E-C8D2-4877-BF12-44824265AED4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603316" y="2778212"/>
                <a:ext cx="3940404" cy="19917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lvl="1"/>
                <a:r>
                  <a:rPr lang="en-US" kern="0" dirty="0">
                    <a:sym typeface="Symbol" panose="05050102010706020507" pitchFamily="18" charset="2"/>
                  </a:rPr>
                  <a:t>K</a:t>
                </a:r>
              </a:p>
              <a:p>
                <a:pPr lvl="1"/>
                <a:r>
                  <a:rPr lang="en-US" kern="0" dirty="0">
                    <a:sym typeface="Symbol" panose="05050102010706020507" pitchFamily="18" charset="2"/>
                  </a:rPr>
                  <a:t>Higher [</a:t>
                </a:r>
                <a:r>
                  <a:rPr lang="en-US" i="1" kern="0" dirty="0">
                    <a:sym typeface="Symbol" panose="05050102010706020507" pitchFamily="18" charset="2"/>
                  </a:rPr>
                  <a:t>M</a:t>
                </a:r>
                <a:r>
                  <a:rPr lang="en-US" kern="0" dirty="0">
                    <a:sym typeface="Symbol" panose="05050102010706020507" pitchFamily="18" charset="2"/>
                  </a:rPr>
                  <a:t>]  lower </a:t>
                </a:r>
                <a:r>
                  <a:rPr lang="en-US" i="1" kern="0" dirty="0">
                    <a:sym typeface="Symbol" panose="05050102010706020507" pitchFamily="18" charset="2"/>
                  </a:rPr>
                  <a:t>G</a:t>
                </a:r>
                <a:r>
                  <a:rPr lang="en-US" kern="0" baseline="-25000" dirty="0">
                    <a:sym typeface="Symbol" panose="05050102010706020507" pitchFamily="18" charset="2"/>
                  </a:rPr>
                  <a:t>K</a:t>
                </a:r>
                <a:endParaRPr lang="en-US" kern="0" dirty="0">
                  <a:sym typeface="Symbol" panose="05050102010706020507" pitchFamily="18" charset="2"/>
                </a:endParaRPr>
              </a:p>
              <a:p>
                <a:pPr lvl="1"/>
                <a:r>
                  <a:rPr lang="en-US" kern="0" dirty="0">
                    <a:sym typeface="Symbol" panose="05050102010706020507" pitchFamily="18" charset="2"/>
                  </a:rPr>
                  <a:t>moves </a:t>
                </a:r>
                <a:r>
                  <a:rPr lang="en-US" i="1" kern="0" dirty="0" err="1">
                    <a:sym typeface="Symbol" panose="05050102010706020507" pitchFamily="18" charset="2"/>
                  </a:rPr>
                  <a:t>V</a:t>
                </a:r>
                <a:r>
                  <a:rPr lang="en-US" kern="0" baseline="-25000" dirty="0" err="1">
                    <a:sym typeface="Symbol" panose="05050102010706020507" pitchFamily="18" charset="2"/>
                  </a:rPr>
                  <a:t>mem</a:t>
                </a:r>
                <a:r>
                  <a:rPr lang="en-US" kern="0" dirty="0">
                    <a:sym typeface="Symbol" panose="05050102010706020507" pitchFamily="18" charset="2"/>
                  </a:rPr>
                  <a:t> closer to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𝑁𝑎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𝑁𝑒𝑟𝑛𝑠𝑡</m:t>
                        </m:r>
                      </m:sup>
                    </m:sSubSup>
                  </m:oMath>
                </a14:m>
                <a:r>
                  <a:rPr lang="en-US" dirty="0"/>
                  <a:t>(</a:t>
                </a:r>
                <a:r>
                  <a:rPr lang="en-US" kern="0" dirty="0">
                    <a:sym typeface="Symbol" panose="05050102010706020507" pitchFamily="18" charset="2"/>
                  </a:rPr>
                  <a:t>+60mV)</a:t>
                </a:r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819BE16E-C8D2-4877-BF12-44824265AE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3316" y="2778212"/>
                <a:ext cx="3940404" cy="1991752"/>
              </a:xfrm>
              <a:prstGeom prst="rect">
                <a:avLst/>
              </a:prstGeom>
              <a:blipFill>
                <a:blip r:embed="rId3"/>
                <a:stretch>
                  <a:fillRect t="-245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BCA5A6FE-F8C6-4AFE-B8FC-3E0BB8554F04}"/>
              </a:ext>
            </a:extLst>
          </p:cNvPr>
          <p:cNvGraphicFramePr>
            <a:graphicFrameLocks/>
          </p:cNvGraphicFramePr>
          <p:nvPr/>
        </p:nvGraphicFramePr>
        <p:xfrm>
          <a:off x="4424543" y="3172097"/>
          <a:ext cx="4549775" cy="2776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3342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65B54-E6AF-4168-868B-7F93EE4AD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932" y="3538299"/>
            <a:ext cx="8083506" cy="2334600"/>
          </a:xfrm>
        </p:spPr>
        <p:txBody>
          <a:bodyPr/>
          <a:lstStyle/>
          <a:p>
            <a:r>
              <a:rPr lang="en-US" sz="2400" dirty="0"/>
              <a:t>High </a:t>
            </a:r>
            <a:r>
              <a:rPr lang="en-US" sz="2400" i="1" dirty="0" err="1"/>
              <a:t>V</a:t>
            </a:r>
            <a:r>
              <a:rPr lang="en-US" sz="2400" baseline="-25000" dirty="0" err="1"/>
              <a:t>mem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 high [</a:t>
            </a:r>
            <a:r>
              <a:rPr lang="en-US" sz="2400" i="1" dirty="0">
                <a:sym typeface="Symbol" panose="05050102010706020507" pitchFamily="18" charset="2"/>
              </a:rPr>
              <a:t>M</a:t>
            </a:r>
            <a:r>
              <a:rPr lang="en-US" sz="2400" dirty="0">
                <a:sym typeface="Symbol" panose="05050102010706020507" pitchFamily="18" charset="2"/>
              </a:rPr>
              <a:t>]  low </a:t>
            </a:r>
            <a:r>
              <a:rPr lang="en-US" sz="2400" i="1" dirty="0">
                <a:sym typeface="Symbol" panose="05050102010706020507" pitchFamily="18" charset="2"/>
              </a:rPr>
              <a:t>G</a:t>
            </a:r>
            <a:r>
              <a:rPr lang="en-US" sz="2400" baseline="-25000" dirty="0">
                <a:sym typeface="Symbol" panose="05050102010706020507" pitchFamily="18" charset="2"/>
              </a:rPr>
              <a:t>K</a:t>
            </a:r>
            <a:r>
              <a:rPr lang="en-US" sz="2400" dirty="0">
                <a:sym typeface="Symbol" panose="05050102010706020507" pitchFamily="18" charset="2"/>
              </a:rPr>
              <a:t>  higher </a:t>
            </a:r>
            <a:r>
              <a:rPr lang="en-US" sz="2400" i="1" dirty="0" err="1"/>
              <a:t>V</a:t>
            </a:r>
            <a:r>
              <a:rPr lang="en-US" sz="2400" baseline="-25000" dirty="0" err="1"/>
              <a:t>mem</a:t>
            </a:r>
            <a:endParaRPr lang="en-US" sz="2400" dirty="0"/>
          </a:p>
          <a:p>
            <a:r>
              <a:rPr lang="en-US" sz="2400" dirty="0"/>
              <a:t>Low </a:t>
            </a:r>
            <a:r>
              <a:rPr lang="en-US" sz="2400" i="1" dirty="0" err="1"/>
              <a:t>V</a:t>
            </a:r>
            <a:r>
              <a:rPr lang="en-US" sz="2400" baseline="-25000" dirty="0" err="1"/>
              <a:t>mem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 low [</a:t>
            </a:r>
            <a:r>
              <a:rPr lang="en-US" sz="2400" i="1" dirty="0">
                <a:sym typeface="Symbol" panose="05050102010706020507" pitchFamily="18" charset="2"/>
              </a:rPr>
              <a:t>M</a:t>
            </a:r>
            <a:r>
              <a:rPr lang="en-US" sz="2400" dirty="0">
                <a:sym typeface="Symbol" panose="05050102010706020507" pitchFamily="18" charset="2"/>
              </a:rPr>
              <a:t>]  high </a:t>
            </a:r>
            <a:r>
              <a:rPr lang="en-US" sz="2400" i="1" dirty="0">
                <a:sym typeface="Symbol" panose="05050102010706020507" pitchFamily="18" charset="2"/>
              </a:rPr>
              <a:t>G</a:t>
            </a:r>
            <a:r>
              <a:rPr lang="en-US" sz="2400" baseline="-25000" dirty="0">
                <a:sym typeface="Symbol" panose="05050102010706020507" pitchFamily="18" charset="2"/>
              </a:rPr>
              <a:t>K</a:t>
            </a:r>
            <a:r>
              <a:rPr lang="en-US" sz="2400" dirty="0">
                <a:sym typeface="Symbol" panose="05050102010706020507" pitchFamily="18" charset="2"/>
              </a:rPr>
              <a:t>  lower </a:t>
            </a:r>
            <a:r>
              <a:rPr lang="en-US" sz="2400" i="1" dirty="0" err="1"/>
              <a:t>V</a:t>
            </a:r>
            <a:r>
              <a:rPr lang="en-US" sz="2400" baseline="-25000" dirty="0" err="1"/>
              <a:t>mem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492B50-0A85-4689-BEB9-EE36A72BE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123 Joel Grodstein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3BF23EF-4DF2-4C49-ADD4-355AD15C2A37}"/>
              </a:ext>
            </a:extLst>
          </p:cNvPr>
          <p:cNvSpPr txBox="1"/>
          <p:nvPr/>
        </p:nvSpPr>
        <p:spPr>
          <a:xfrm>
            <a:off x="4307082" y="541609"/>
            <a:ext cx="4038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14300">
              <a:spcBef>
                <a:spcPts val="0"/>
              </a:spcBef>
            </a:pPr>
            <a:r>
              <a:rPr lang="en-US" sz="2000" dirty="0"/>
              <a:t>if (I’m at an end of the worm)</a:t>
            </a:r>
          </a:p>
          <a:p>
            <a:pPr marL="342900" lvl="1">
              <a:spcBef>
                <a:spcPts val="0"/>
              </a:spcBef>
            </a:pPr>
            <a:r>
              <a:rPr lang="en-US" sz="2000" i="1" dirty="0"/>
              <a:t>G</a:t>
            </a:r>
            <a:r>
              <a:rPr lang="en-US" sz="2000" baseline="-25000" dirty="0"/>
              <a:t>K</a:t>
            </a:r>
            <a:r>
              <a:rPr lang="en-US" sz="2000" dirty="0"/>
              <a:t> = Hill inverter ([</a:t>
            </a:r>
            <a:r>
              <a:rPr lang="en-US" sz="2000" i="1" dirty="0"/>
              <a:t>M</a:t>
            </a:r>
            <a:r>
              <a:rPr lang="en-US" sz="2000" dirty="0"/>
              <a:t>])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59F87FF-3A82-49C7-8BF6-589EC5585328}"/>
              </a:ext>
            </a:extLst>
          </p:cNvPr>
          <p:cNvSpPr txBox="1"/>
          <p:nvPr/>
        </p:nvSpPr>
        <p:spPr>
          <a:xfrm>
            <a:off x="314317" y="149120"/>
            <a:ext cx="403859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14300">
              <a:spcBef>
                <a:spcPts val="0"/>
              </a:spcBef>
            </a:pPr>
            <a:r>
              <a:rPr lang="en-US" sz="2000" dirty="0"/>
              <a:t>if (I’m at an end of the worm)</a:t>
            </a:r>
          </a:p>
          <a:p>
            <a:pPr marL="342900" lvl="1">
              <a:spcBef>
                <a:spcPts val="0"/>
              </a:spcBef>
            </a:pPr>
            <a:r>
              <a:rPr lang="en-US" sz="2000" dirty="0"/>
              <a:t>if my [</a:t>
            </a:r>
            <a:r>
              <a:rPr lang="en-US" sz="2000" i="1" dirty="0"/>
              <a:t>M</a:t>
            </a:r>
            <a:r>
              <a:rPr lang="en-US" sz="2000" dirty="0"/>
              <a:t>] is bigger than average:</a:t>
            </a:r>
          </a:p>
          <a:p>
            <a:pPr marL="800100" lvl="2">
              <a:spcBef>
                <a:spcPts val="0"/>
              </a:spcBef>
            </a:pPr>
            <a:r>
              <a:rPr lang="en-US" sz="2000" dirty="0"/>
              <a:t>raise my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endParaRPr lang="en-US" sz="2000" dirty="0"/>
          </a:p>
          <a:p>
            <a:pPr marL="342900" lvl="1">
              <a:spcBef>
                <a:spcPts val="0"/>
              </a:spcBef>
            </a:pPr>
            <a:r>
              <a:rPr lang="en-US" sz="2000" dirty="0"/>
              <a:t>else:</a:t>
            </a:r>
          </a:p>
          <a:p>
            <a:pPr marL="800100" lvl="2">
              <a:spcBef>
                <a:spcPts val="0"/>
              </a:spcBef>
            </a:pPr>
            <a:r>
              <a:rPr lang="en-US" sz="2000" dirty="0"/>
              <a:t>lower my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endParaRPr lang="en-US" sz="2000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30840D69-7D30-4588-91CC-6AC027368723}"/>
              </a:ext>
            </a:extLst>
          </p:cNvPr>
          <p:cNvSpPr/>
          <p:nvPr/>
        </p:nvSpPr>
        <p:spPr>
          <a:xfrm>
            <a:off x="2908061" y="2315538"/>
            <a:ext cx="3640665" cy="249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08415B1B-5296-4F56-95C7-CD598232660E}"/>
              </a:ext>
            </a:extLst>
          </p:cNvPr>
          <p:cNvSpPr/>
          <p:nvPr/>
        </p:nvSpPr>
        <p:spPr>
          <a:xfrm>
            <a:off x="2467795" y="2129437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3056C664-DE7B-4D79-B0DD-667EA128FAF1}"/>
              </a:ext>
            </a:extLst>
          </p:cNvPr>
          <p:cNvSpPr/>
          <p:nvPr/>
        </p:nvSpPr>
        <p:spPr>
          <a:xfrm>
            <a:off x="3401245" y="2129437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0C9C0F30-7604-43E7-9340-B7EB9BF5EA57}"/>
              </a:ext>
            </a:extLst>
          </p:cNvPr>
          <p:cNvSpPr/>
          <p:nvPr/>
        </p:nvSpPr>
        <p:spPr>
          <a:xfrm>
            <a:off x="4334695" y="2129437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A062F31A-2B9E-464D-A62E-17DF806EC7BC}"/>
              </a:ext>
            </a:extLst>
          </p:cNvPr>
          <p:cNvSpPr/>
          <p:nvPr/>
        </p:nvSpPr>
        <p:spPr>
          <a:xfrm>
            <a:off x="5268145" y="2129437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3C60764F-E61E-4B34-BFC6-EE50247D9B7B}"/>
              </a:ext>
            </a:extLst>
          </p:cNvPr>
          <p:cNvSpPr/>
          <p:nvPr/>
        </p:nvSpPr>
        <p:spPr>
          <a:xfrm>
            <a:off x="6201595" y="2129437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019C671-9A39-40D6-A4C2-3C69DDC1860E}"/>
              </a:ext>
            </a:extLst>
          </p:cNvPr>
          <p:cNvSpPr/>
          <p:nvPr/>
        </p:nvSpPr>
        <p:spPr>
          <a:xfrm>
            <a:off x="2874195" y="2349570"/>
            <a:ext cx="3699934" cy="17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CAB4AD6-FE01-4CBC-9D0B-9E653D799619}"/>
              </a:ext>
            </a:extLst>
          </p:cNvPr>
          <p:cNvSpPr txBox="1"/>
          <p:nvPr/>
        </p:nvSpPr>
        <p:spPr>
          <a:xfrm>
            <a:off x="6223789" y="2331276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D4BCCCA-9BC4-4385-90E8-BE2B22B73855}"/>
              </a:ext>
            </a:extLst>
          </p:cNvPr>
          <p:cNvSpPr txBox="1"/>
          <p:nvPr/>
        </p:nvSpPr>
        <p:spPr>
          <a:xfrm>
            <a:off x="6539476" y="2232382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D51F8F4-2314-4C8B-8841-4AD0704C9E3B}"/>
              </a:ext>
            </a:extLst>
          </p:cNvPr>
          <p:cNvSpPr txBox="1"/>
          <p:nvPr/>
        </p:nvSpPr>
        <p:spPr>
          <a:xfrm>
            <a:off x="4694529" y="2205237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E556D174-DB47-4B9F-80EB-006075D1A63C}"/>
              </a:ext>
            </a:extLst>
          </p:cNvPr>
          <p:cNvSpPr txBox="1"/>
          <p:nvPr/>
        </p:nvSpPr>
        <p:spPr>
          <a:xfrm>
            <a:off x="3703919" y="2230638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6E3484B3-E6DB-4258-A159-AF019264EE99}"/>
              </a:ext>
            </a:extLst>
          </p:cNvPr>
          <p:cNvSpPr txBox="1"/>
          <p:nvPr/>
        </p:nvSpPr>
        <p:spPr>
          <a:xfrm>
            <a:off x="5359039" y="2199301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6CDF844E-46C6-4F92-A540-0ED673BC0FDD}"/>
              </a:ext>
            </a:extLst>
          </p:cNvPr>
          <p:cNvSpPr txBox="1"/>
          <p:nvPr/>
        </p:nvSpPr>
        <p:spPr>
          <a:xfrm>
            <a:off x="2552462" y="2162901"/>
            <a:ext cx="282129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0V</a:t>
            </a:r>
            <a:endParaRPr lang="en-US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3F8290E-4B51-4A5E-9921-5DCA787F5D61}"/>
              </a:ext>
            </a:extLst>
          </p:cNvPr>
          <p:cNvSpPr txBox="1"/>
          <p:nvPr/>
        </p:nvSpPr>
        <p:spPr>
          <a:xfrm>
            <a:off x="6328604" y="2112101"/>
            <a:ext cx="282129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1V</a:t>
            </a:r>
            <a:endParaRPr lang="en-US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0AAF20A9-6058-429C-8B93-70A95F8DDF56}"/>
              </a:ext>
            </a:extLst>
          </p:cNvPr>
          <p:cNvSpPr txBox="1"/>
          <p:nvPr/>
        </p:nvSpPr>
        <p:spPr>
          <a:xfrm>
            <a:off x="6558110" y="2475919"/>
            <a:ext cx="134789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B8BA4CC-5EBD-4850-A64A-0DD3E13AC7F3}"/>
              </a:ext>
            </a:extLst>
          </p:cNvPr>
          <p:cNvSpPr txBox="1"/>
          <p:nvPr/>
        </p:nvSpPr>
        <p:spPr>
          <a:xfrm>
            <a:off x="6351167" y="2455810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58F528C-F220-4DAA-B217-AB781D4B4038}"/>
              </a:ext>
            </a:extLst>
          </p:cNvPr>
          <p:cNvSpPr txBox="1"/>
          <p:nvPr/>
        </p:nvSpPr>
        <p:spPr>
          <a:xfrm>
            <a:off x="5335610" y="2428096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9002583-0523-4E2F-81AC-294091BBB713}"/>
              </a:ext>
            </a:extLst>
          </p:cNvPr>
          <p:cNvSpPr txBox="1"/>
          <p:nvPr/>
        </p:nvSpPr>
        <p:spPr>
          <a:xfrm>
            <a:off x="4610197" y="2310485"/>
            <a:ext cx="157011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6CCBF697-6535-42E2-9732-C0DDF4DFA07E}"/>
              </a:ext>
            </a:extLst>
          </p:cNvPr>
          <p:cNvSpPr txBox="1"/>
          <p:nvPr/>
        </p:nvSpPr>
        <p:spPr>
          <a:xfrm>
            <a:off x="2383604" y="2878735"/>
            <a:ext cx="4376792" cy="46166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  <a:alpha val="0"/>
                </a:schemeClr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            K         B           S         H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53DAE2B0-BF8E-4218-983A-5B986A4EBCBB}"/>
              </a:ext>
            </a:extLst>
          </p:cNvPr>
          <p:cNvSpPr txBox="1"/>
          <p:nvPr/>
        </p:nvSpPr>
        <p:spPr>
          <a:xfrm>
            <a:off x="5578996" y="2320257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020C5F2-03AE-4F95-8258-06E7208A6508}"/>
              </a:ext>
            </a:extLst>
          </p:cNvPr>
          <p:cNvGrpSpPr/>
          <p:nvPr/>
        </p:nvGrpSpPr>
        <p:grpSpPr>
          <a:xfrm>
            <a:off x="551213" y="257219"/>
            <a:ext cx="3434090" cy="1462323"/>
            <a:chOff x="551213" y="257219"/>
            <a:chExt cx="3434090" cy="1462323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2215C21-BFC0-467A-A0C7-AB25C73CF68D}"/>
                </a:ext>
              </a:extLst>
            </p:cNvPr>
            <p:cNvCxnSpPr/>
            <p:nvPr/>
          </p:nvCxnSpPr>
          <p:spPr>
            <a:xfrm>
              <a:off x="551213" y="257219"/>
              <a:ext cx="3434090" cy="1462323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D66D3A9F-C376-40D0-B69B-C3617F24C96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1213" y="257219"/>
              <a:ext cx="3434090" cy="1462323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1273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A6738-B72D-40BB-98AC-38D9F14F3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Hill buffer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0A00B-DF11-44A6-BA9F-545C49602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36763"/>
            <a:ext cx="7772400" cy="1702528"/>
          </a:xfrm>
        </p:spPr>
        <p:txBody>
          <a:bodyPr/>
          <a:lstStyle/>
          <a:p>
            <a:r>
              <a:rPr lang="en-US" dirty="0" err="1"/>
              <a:t>Bitsey</a:t>
            </a:r>
            <a:r>
              <a:rPr lang="en-US" dirty="0"/>
              <a:t> also provides a Hill buffer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4C5356-3A9A-47A2-990F-1967FFBF9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123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19BE16E-C8D2-4877-BF12-44824265AED4}"/>
              </a:ext>
            </a:extLst>
          </p:cNvPr>
          <p:cNvSpPr txBox="1">
            <a:spLocks/>
          </p:cNvSpPr>
          <p:nvPr/>
        </p:nvSpPr>
        <p:spPr bwMode="auto">
          <a:xfrm>
            <a:off x="693745" y="2127761"/>
            <a:ext cx="3472543" cy="2812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Any idea what we might use it for?</a:t>
            </a:r>
          </a:p>
          <a:p>
            <a:pPr lvl="1"/>
            <a:r>
              <a:rPr lang="en-US" kern="0" dirty="0"/>
              <a:t>Control </a:t>
            </a:r>
            <a:r>
              <a:rPr lang="en-US" i="1" kern="0" dirty="0" err="1"/>
              <a:t>G</a:t>
            </a:r>
            <a:r>
              <a:rPr lang="en-US" kern="0" baseline="-25000" dirty="0" err="1"/>
              <a:t>Na</a:t>
            </a:r>
            <a:endParaRPr lang="en-US" kern="0" dirty="0"/>
          </a:p>
          <a:p>
            <a:pPr lvl="1"/>
            <a:r>
              <a:rPr lang="en-US" kern="0" dirty="0"/>
              <a:t>But why bother controlling both of them?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3F49A7-7D91-42D5-912B-143767690D6A}"/>
              </a:ext>
            </a:extLst>
          </p:cNvPr>
          <p:cNvSpPr txBox="1"/>
          <p:nvPr/>
        </p:nvSpPr>
        <p:spPr>
          <a:xfrm>
            <a:off x="3866144" y="5722709"/>
            <a:ext cx="2847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[</a:t>
            </a:r>
            <a:r>
              <a:rPr lang="en-US" i="1" dirty="0">
                <a:solidFill>
                  <a:schemeClr val="accent2"/>
                </a:solidFill>
              </a:rPr>
              <a:t>ion</a:t>
            </a:r>
            <a:r>
              <a:rPr lang="en-US" dirty="0">
                <a:solidFill>
                  <a:schemeClr val="accent2"/>
                </a:solidFill>
              </a:rPr>
              <a:t>]=</a:t>
            </a:r>
            <a:r>
              <a:rPr lang="en-US" i="1" dirty="0" err="1">
                <a:solidFill>
                  <a:schemeClr val="accent2"/>
                </a:solidFill>
              </a:rPr>
              <a:t>k</a:t>
            </a:r>
            <a:r>
              <a:rPr lang="en-US" baseline="-25000" dirty="0" err="1">
                <a:solidFill>
                  <a:schemeClr val="accent2"/>
                </a:solidFill>
              </a:rPr>
              <a:t>M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  <a:sym typeface="Symbol" panose="05050102010706020507" pitchFamily="18" charset="2"/>
              </a:rPr>
              <a:t> scale=½ </a:t>
            </a:r>
            <a:endParaRPr lang="en-US" dirty="0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EB364E4-11F1-4C72-A44A-693181127A96}"/>
                  </a:ext>
                </a:extLst>
              </p:cNvPr>
              <p:cNvSpPr txBox="1"/>
              <p:nvPr/>
            </p:nvSpPr>
            <p:spPr>
              <a:xfrm>
                <a:off x="7160997" y="4218131"/>
                <a:ext cx="1614866" cy="1256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kern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i="1" ker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i="1" ker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800" i="1" ker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sz="1800" i="1" ker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800" b="0" i="1" kern="0" smtClean="0">
                                              <a:latin typeface="Cambria Math" panose="02040503050406030204" pitchFamily="18" charset="0"/>
                                            </a:rPr>
                                            <m:t>𝑖𝑜𝑛</m:t>
                                          </m:r>
                                        </m:e>
                                      </m:d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1800" i="1" ker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i="1" kern="0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n-US" sz="1800" i="1" kern="0">
                                              <a:latin typeface="Cambria Math" panose="02040503050406030204" pitchFamily="18" charset="0"/>
                                            </a:rPr>
                                            <m:t>𝑀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800" i="1" ker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</m:sSup>
                        </m:num>
                        <m:den>
                          <m:r>
                            <a:rPr lang="en-US" sz="1800" i="1" kern="0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1800" i="1" ker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i="1" ker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800" i="1" ker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sz="1800" i="1" ker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800" b="0" i="1" kern="0" smtClean="0">
                                              <a:latin typeface="Cambria Math" panose="02040503050406030204" pitchFamily="18" charset="0"/>
                                            </a:rPr>
                                            <m:t>𝑖𝑜𝑛</m:t>
                                          </m:r>
                                        </m:e>
                                      </m:d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1800" i="1" ker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i="1" kern="0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n-US" sz="1800" i="1" kern="0">
                                              <a:latin typeface="Cambria Math" panose="02040503050406030204" pitchFamily="18" charset="0"/>
                                            </a:rPr>
                                            <m:t>𝑀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800" i="1" ker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EB364E4-11F1-4C72-A44A-693181127A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0997" y="4218131"/>
                <a:ext cx="1614866" cy="125643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957FC21-CA88-4E3B-9B4D-41E40D27F7EA}"/>
              </a:ext>
            </a:extLst>
          </p:cNvPr>
          <p:cNvCxnSpPr>
            <a:cxnSpLocks/>
          </p:cNvCxnSpPr>
          <p:nvPr/>
        </p:nvCxnSpPr>
        <p:spPr>
          <a:xfrm flipV="1">
            <a:off x="5752730" y="4616388"/>
            <a:ext cx="514905" cy="1207363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5FDBB9C5-E98B-4884-8A90-776ABA01B862}"/>
              </a:ext>
            </a:extLst>
          </p:cNvPr>
          <p:cNvGraphicFramePr>
            <a:graphicFrameLocks/>
          </p:cNvGraphicFramePr>
          <p:nvPr/>
        </p:nvGraphicFramePr>
        <p:xfrm>
          <a:off x="4425083" y="324940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2ED049F-84EE-440C-ABB2-737256BA8463}"/>
              </a:ext>
            </a:extLst>
          </p:cNvPr>
          <p:cNvSpPr txBox="1"/>
          <p:nvPr/>
        </p:nvSpPr>
        <p:spPr>
          <a:xfrm>
            <a:off x="693745" y="442452"/>
            <a:ext cx="2344423" cy="4616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BACKUP</a:t>
            </a:r>
          </a:p>
        </p:txBody>
      </p:sp>
    </p:spTree>
    <p:extLst>
      <p:ext uri="{BB962C8B-B14F-4D97-AF65-F5344CB8AC3E}">
        <p14:creationId xmlns:p14="http://schemas.microsoft.com/office/powerpoint/2010/main" val="3436731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B7704-3181-4839-890B-A048A4814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</a:t>
            </a:r>
            <a:r>
              <a:rPr lang="en-US" i="1" dirty="0"/>
              <a:t>N</a:t>
            </a:r>
            <a:r>
              <a:rPr lang="en-US" dirty="0"/>
              <a:t>&gt;1?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8A6CF-DBEB-4EF1-A04E-057F657A7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634" y="1676400"/>
            <a:ext cx="3683726" cy="4419600"/>
          </a:xfrm>
        </p:spPr>
        <p:txBody>
          <a:bodyPr/>
          <a:lstStyle/>
          <a:p>
            <a:r>
              <a:rPr lang="en-US" sz="2400" dirty="0"/>
              <a:t>As </a:t>
            </a:r>
            <a:r>
              <a:rPr lang="en-US" sz="2400" i="1" dirty="0"/>
              <a:t>N</a:t>
            </a:r>
            <a:r>
              <a:rPr lang="en-US" sz="2400" dirty="0"/>
              <a:t> gets larger, is </a:t>
            </a:r>
            <a:r>
              <a:rPr lang="en-US" sz="2400" i="1" dirty="0" err="1"/>
              <a:t>k</a:t>
            </a:r>
            <a:r>
              <a:rPr lang="en-US" sz="2400" baseline="-25000" dirty="0" err="1"/>
              <a:t>M</a:t>
            </a:r>
            <a:r>
              <a:rPr lang="en-US" sz="2400" dirty="0"/>
              <a:t> still the scale=½ point?</a:t>
            </a:r>
          </a:p>
          <a:p>
            <a:pPr lvl="1"/>
            <a:r>
              <a:rPr lang="en-US" sz="2000" dirty="0"/>
              <a:t>[</a:t>
            </a:r>
            <a:r>
              <a:rPr lang="en-US" sz="2000" i="1" dirty="0"/>
              <a:t>ion</a:t>
            </a:r>
            <a:r>
              <a:rPr lang="en-US" sz="2000" dirty="0"/>
              <a:t>]=</a:t>
            </a:r>
            <a:r>
              <a:rPr lang="en-US" sz="2000" i="1" dirty="0" err="1"/>
              <a:t>k</a:t>
            </a:r>
            <a:r>
              <a:rPr lang="en-US" sz="2000" baseline="-25000" dirty="0" err="1"/>
              <a:t>M</a:t>
            </a:r>
            <a:r>
              <a:rPr lang="en-US" sz="2000" dirty="0"/>
              <a:t> </a:t>
            </a:r>
            <a:r>
              <a:rPr lang="en-US" sz="2000" dirty="0">
                <a:sym typeface="Symbol" panose="05050102010706020507" pitchFamily="18" charset="2"/>
              </a:rPr>
              <a:t> scale=½ still</a:t>
            </a:r>
          </a:p>
          <a:p>
            <a:pPr lvl="1"/>
            <a:r>
              <a:rPr lang="en-US" sz="2000" dirty="0">
                <a:sym typeface="Symbol" panose="05050102010706020507" pitchFamily="18" charset="2"/>
              </a:rPr>
              <a:t>higher </a:t>
            </a:r>
            <a:r>
              <a:rPr lang="en-US" sz="2000" i="1" dirty="0">
                <a:sym typeface="Symbol" panose="05050102010706020507" pitchFamily="18" charset="2"/>
              </a:rPr>
              <a:t>gain</a:t>
            </a:r>
            <a:r>
              <a:rPr lang="en-US" sz="2000" dirty="0">
                <a:sym typeface="Symbol" panose="05050102010706020507" pitchFamily="18" charset="2"/>
              </a:rPr>
              <a:t> near </a:t>
            </a:r>
            <a:r>
              <a:rPr lang="en-US" sz="2000" dirty="0"/>
              <a:t>[</a:t>
            </a:r>
            <a:r>
              <a:rPr lang="en-US" sz="2000" i="1" dirty="0"/>
              <a:t>ion</a:t>
            </a:r>
            <a:r>
              <a:rPr lang="en-US" sz="2000" dirty="0"/>
              <a:t>]=</a:t>
            </a:r>
            <a:r>
              <a:rPr lang="en-US" sz="2000" i="1" dirty="0" err="1"/>
              <a:t>k</a:t>
            </a:r>
            <a:r>
              <a:rPr lang="en-US" sz="2000" baseline="-25000" dirty="0" err="1"/>
              <a:t>M</a:t>
            </a:r>
            <a:r>
              <a:rPr lang="en-US" sz="2000" dirty="0"/>
              <a:t> </a:t>
            </a:r>
          </a:p>
          <a:p>
            <a:r>
              <a:rPr lang="en-US" sz="2400" dirty="0"/>
              <a:t>But why is gain useful?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6F08C8-26BA-4ED0-BE43-505C50946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123 Joel </a:t>
            </a:r>
            <a:r>
              <a:rPr lang="en-US" dirty="0" err="1"/>
              <a:t>Grodstein</a:t>
            </a:r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5C5929A-CB8B-441A-8F49-D73ABD381E15}"/>
              </a:ext>
            </a:extLst>
          </p:cNvPr>
          <p:cNvGraphicFramePr>
            <a:graphicFrameLocks/>
          </p:cNvGraphicFramePr>
          <p:nvPr/>
        </p:nvGraphicFramePr>
        <p:xfrm>
          <a:off x="4175761" y="158713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7EE7820-8A50-43DA-ADAA-F602E7BF6A09}"/>
                  </a:ext>
                </a:extLst>
              </p:cNvPr>
              <p:cNvSpPr txBox="1"/>
              <p:nvPr/>
            </p:nvSpPr>
            <p:spPr>
              <a:xfrm>
                <a:off x="5442857" y="4380411"/>
                <a:ext cx="2551611" cy="9273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scale=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𝑖𝑜𝑛</m:t>
                                        </m:r>
                                      </m:e>
                                    </m:d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𝑀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7EE7820-8A50-43DA-ADAA-F602E7BF6A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2857" y="4380411"/>
                <a:ext cx="2551611" cy="927370"/>
              </a:xfrm>
              <a:prstGeom prst="rect">
                <a:avLst/>
              </a:prstGeom>
              <a:blipFill>
                <a:blip r:embed="rId3"/>
                <a:stretch>
                  <a:fillRect l="-38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661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6EDFBC2-B9A3-4C53-BA99-CD2F4785D628}"/>
              </a:ext>
            </a:extLst>
          </p:cNvPr>
          <p:cNvSpPr/>
          <p:nvPr/>
        </p:nvSpPr>
        <p:spPr>
          <a:xfrm>
            <a:off x="2548466" y="1959863"/>
            <a:ext cx="3640665" cy="249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65B54-E6AF-4168-868B-7F93EE4AD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932" y="3254236"/>
            <a:ext cx="8083506" cy="2618663"/>
          </a:xfrm>
        </p:spPr>
        <p:txBody>
          <a:bodyPr/>
          <a:lstStyle/>
          <a:p>
            <a:r>
              <a:rPr lang="en-US" sz="2400" dirty="0"/>
              <a:t>Consider the following sequence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Head-to-tail voltage difference increases by </a:t>
            </a:r>
            <a:r>
              <a:rPr lang="el-GR" sz="2000" dirty="0"/>
              <a:t>Δ</a:t>
            </a:r>
            <a:r>
              <a:rPr lang="en-US" sz="2000" i="1" dirty="0"/>
              <a:t>V</a:t>
            </a:r>
            <a:r>
              <a:rPr lang="en-US" sz="2000" baseline="-25000" dirty="0"/>
              <a:t>0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Nernst equation: the ratio [</a:t>
            </a:r>
            <a:r>
              <a:rPr lang="en-US" sz="2000" i="1" dirty="0"/>
              <a:t>M</a:t>
            </a:r>
            <a:r>
              <a:rPr lang="en-US" sz="2000" dirty="0"/>
              <a:t>]</a:t>
            </a:r>
            <a:r>
              <a:rPr lang="en-US" sz="2000" baseline="-25000" dirty="0"/>
              <a:t>head</a:t>
            </a:r>
            <a:r>
              <a:rPr lang="en-US" sz="2000" dirty="0"/>
              <a:t>/ [</a:t>
            </a:r>
            <a:r>
              <a:rPr lang="en-US" sz="2000" i="1" dirty="0"/>
              <a:t>M</a:t>
            </a:r>
            <a:r>
              <a:rPr lang="en-US" sz="2000" dirty="0"/>
              <a:t>]</a:t>
            </a:r>
            <a:r>
              <a:rPr lang="en-US" sz="2000" baseline="-25000" dirty="0"/>
              <a:t>tail</a:t>
            </a:r>
            <a:r>
              <a:rPr lang="en-US" sz="2000" dirty="0"/>
              <a:t> increases by some </a:t>
            </a:r>
            <a:r>
              <a:rPr lang="el-GR" sz="2000" dirty="0"/>
              <a:t>Δ</a:t>
            </a:r>
            <a:r>
              <a:rPr lang="en-US" sz="2000" i="1" dirty="0"/>
              <a:t>M</a:t>
            </a:r>
            <a:r>
              <a:rPr lang="en-US" sz="2000" baseline="-25000" dirty="0"/>
              <a:t>1</a:t>
            </a:r>
            <a:r>
              <a:rPr lang="en-US" sz="2000" dirty="0"/>
              <a:t> 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Ion-channel gating: resulting head-to-tail voltage difference </a:t>
            </a:r>
            <a:r>
              <a:rPr lang="el-GR" sz="2000" dirty="0"/>
              <a:t>Δ</a:t>
            </a:r>
            <a:r>
              <a:rPr lang="en-US" sz="2000" i="1" dirty="0"/>
              <a:t>V</a:t>
            </a:r>
            <a:r>
              <a:rPr lang="en-US" sz="2000" baseline="-25000" dirty="0"/>
              <a:t>2</a:t>
            </a:r>
            <a:endParaRPr lang="en-US" sz="2000" dirty="0"/>
          </a:p>
          <a:p>
            <a:r>
              <a:rPr lang="en-US" sz="2400" dirty="0"/>
              <a:t>If </a:t>
            </a:r>
            <a:r>
              <a:rPr lang="el-GR" sz="2400" dirty="0"/>
              <a:t>Δ</a:t>
            </a:r>
            <a:r>
              <a:rPr lang="en-US" sz="2400" i="1" dirty="0"/>
              <a:t>V</a:t>
            </a:r>
            <a:r>
              <a:rPr lang="en-US" sz="2400" baseline="-25000" dirty="0"/>
              <a:t>2</a:t>
            </a:r>
            <a:r>
              <a:rPr lang="en-US" sz="2400" dirty="0"/>
              <a:t> &gt; </a:t>
            </a:r>
            <a:r>
              <a:rPr lang="el-GR" sz="2400" dirty="0"/>
              <a:t>Δ</a:t>
            </a:r>
            <a:r>
              <a:rPr lang="en-US" sz="2400" i="1" dirty="0"/>
              <a:t>V</a:t>
            </a:r>
            <a:r>
              <a:rPr lang="en-US" sz="2400" baseline="-25000" dirty="0"/>
              <a:t>1</a:t>
            </a:r>
            <a:r>
              <a:rPr lang="en-US" sz="2400" dirty="0"/>
              <a:t> then we have positive feedback, and the disturbance grows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492B50-0A85-4689-BEB9-EE36A72BE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123 Joel Grodstein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6FB77F0-2DFD-4900-856D-D2DD624EB2B0}"/>
              </a:ext>
            </a:extLst>
          </p:cNvPr>
          <p:cNvSpPr/>
          <p:nvPr/>
        </p:nvSpPr>
        <p:spPr>
          <a:xfrm>
            <a:off x="2108200" y="1773762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D0B3B7F-75CC-42F0-A9A2-2BB38ABDF493}"/>
              </a:ext>
            </a:extLst>
          </p:cNvPr>
          <p:cNvSpPr/>
          <p:nvPr/>
        </p:nvSpPr>
        <p:spPr>
          <a:xfrm>
            <a:off x="3041650" y="1773762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7AA2212-B047-449B-8006-79FE21639268}"/>
              </a:ext>
            </a:extLst>
          </p:cNvPr>
          <p:cNvSpPr/>
          <p:nvPr/>
        </p:nvSpPr>
        <p:spPr>
          <a:xfrm>
            <a:off x="3975100" y="1773762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CB9F6F9-F52F-4565-A27F-6CE379170BB9}"/>
              </a:ext>
            </a:extLst>
          </p:cNvPr>
          <p:cNvSpPr/>
          <p:nvPr/>
        </p:nvSpPr>
        <p:spPr>
          <a:xfrm>
            <a:off x="4908550" y="1773762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4EC5DE1-842C-40AC-9B5D-36E812581B72}"/>
              </a:ext>
            </a:extLst>
          </p:cNvPr>
          <p:cNvSpPr/>
          <p:nvPr/>
        </p:nvSpPr>
        <p:spPr>
          <a:xfrm>
            <a:off x="5842000" y="1773762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F8F82E-21C6-40FA-9561-0EC565AC1DB8}"/>
              </a:ext>
            </a:extLst>
          </p:cNvPr>
          <p:cNvSpPr/>
          <p:nvPr/>
        </p:nvSpPr>
        <p:spPr>
          <a:xfrm>
            <a:off x="2514600" y="1993895"/>
            <a:ext cx="3699934" cy="17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71E863-6A4A-4923-B77E-0D893D0A6D53}"/>
              </a:ext>
            </a:extLst>
          </p:cNvPr>
          <p:cNvSpPr txBox="1"/>
          <p:nvPr/>
        </p:nvSpPr>
        <p:spPr>
          <a:xfrm>
            <a:off x="6194133" y="2060443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F12164-8CA7-40AF-9C3C-E38FD7DD7668}"/>
              </a:ext>
            </a:extLst>
          </p:cNvPr>
          <p:cNvSpPr txBox="1"/>
          <p:nvPr/>
        </p:nvSpPr>
        <p:spPr>
          <a:xfrm>
            <a:off x="4334934" y="1849562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84887AB-8007-4FDA-8248-A5B06907509B}"/>
              </a:ext>
            </a:extLst>
          </p:cNvPr>
          <p:cNvSpPr txBox="1"/>
          <p:nvPr/>
        </p:nvSpPr>
        <p:spPr>
          <a:xfrm>
            <a:off x="3344324" y="1874963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48B057B-FC49-4BA8-98C6-60B02DB1478A}"/>
              </a:ext>
            </a:extLst>
          </p:cNvPr>
          <p:cNvSpPr txBox="1"/>
          <p:nvPr/>
        </p:nvSpPr>
        <p:spPr>
          <a:xfrm>
            <a:off x="3142363" y="1985028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F5E952F-D138-4A05-9C2C-8AAC00EE6200}"/>
              </a:ext>
            </a:extLst>
          </p:cNvPr>
          <p:cNvSpPr txBox="1"/>
          <p:nvPr/>
        </p:nvSpPr>
        <p:spPr>
          <a:xfrm>
            <a:off x="2192867" y="1807226"/>
            <a:ext cx="339837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.5V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FA76FCB-9C32-492D-8165-99838496E62C}"/>
              </a:ext>
            </a:extLst>
          </p:cNvPr>
          <p:cNvSpPr txBox="1"/>
          <p:nvPr/>
        </p:nvSpPr>
        <p:spPr>
          <a:xfrm>
            <a:off x="5969009" y="1756426"/>
            <a:ext cx="339837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.6V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F847BF1-8DBE-427F-BEB3-2C97C024396C}"/>
              </a:ext>
            </a:extLst>
          </p:cNvPr>
          <p:cNvSpPr txBox="1"/>
          <p:nvPr/>
        </p:nvSpPr>
        <p:spPr>
          <a:xfrm>
            <a:off x="2352379" y="1912854"/>
            <a:ext cx="134789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D95B409-D1C0-4A5F-A9E1-5BFB5754C010}"/>
              </a:ext>
            </a:extLst>
          </p:cNvPr>
          <p:cNvSpPr txBox="1"/>
          <p:nvPr/>
        </p:nvSpPr>
        <p:spPr>
          <a:xfrm>
            <a:off x="5035559" y="1897352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FAADBFE-0745-4117-BD69-5D58074CBA07}"/>
              </a:ext>
            </a:extLst>
          </p:cNvPr>
          <p:cNvSpPr txBox="1"/>
          <p:nvPr/>
        </p:nvSpPr>
        <p:spPr>
          <a:xfrm>
            <a:off x="4250602" y="1954810"/>
            <a:ext cx="157011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5C5A560-6BA0-4E0E-AB3C-0E22A7A37CDD}"/>
              </a:ext>
            </a:extLst>
          </p:cNvPr>
          <p:cNvSpPr txBox="1"/>
          <p:nvPr/>
        </p:nvSpPr>
        <p:spPr>
          <a:xfrm>
            <a:off x="2019295" y="2540594"/>
            <a:ext cx="4376792" cy="46166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chemeClr val="accent5">
                  <a:lumMod val="0"/>
                  <a:lumOff val="100000"/>
                </a:schemeClr>
              </a:gs>
              <a:gs pos="99000">
                <a:schemeClr val="accent6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            S          </a:t>
            </a:r>
            <a:r>
              <a:rPr lang="en-US" dirty="0" err="1"/>
              <a:t>S</a:t>
            </a:r>
            <a:r>
              <a:rPr lang="en-US" dirty="0"/>
              <a:t>           </a:t>
            </a:r>
            <a:r>
              <a:rPr lang="en-US" dirty="0" err="1"/>
              <a:t>S</a:t>
            </a:r>
            <a:r>
              <a:rPr lang="en-US" dirty="0"/>
              <a:t>         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D7E431B-92A6-4295-84D3-99F0434095A9}"/>
              </a:ext>
            </a:extLst>
          </p:cNvPr>
          <p:cNvSpPr txBox="1"/>
          <p:nvPr/>
        </p:nvSpPr>
        <p:spPr>
          <a:xfrm>
            <a:off x="5162840" y="1926875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D95B409-D1C0-4A5F-A9E1-5BFB5754C010}"/>
              </a:ext>
            </a:extLst>
          </p:cNvPr>
          <p:cNvSpPr txBox="1"/>
          <p:nvPr/>
        </p:nvSpPr>
        <p:spPr>
          <a:xfrm>
            <a:off x="6203949" y="1886788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D7E431B-92A6-4295-84D3-99F0434095A9}"/>
              </a:ext>
            </a:extLst>
          </p:cNvPr>
          <p:cNvSpPr txBox="1"/>
          <p:nvPr/>
        </p:nvSpPr>
        <p:spPr>
          <a:xfrm>
            <a:off x="2503948" y="2068484"/>
            <a:ext cx="20518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F5E952F-D138-4A05-9C2C-8AAC00EE6200}"/>
              </a:ext>
            </a:extLst>
          </p:cNvPr>
          <p:cNvSpPr txBox="1"/>
          <p:nvPr/>
        </p:nvSpPr>
        <p:spPr>
          <a:xfrm>
            <a:off x="2197313" y="1799234"/>
            <a:ext cx="339837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.2V</a:t>
            </a:r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FA76FCB-9C32-492D-8165-99838496E62C}"/>
              </a:ext>
            </a:extLst>
          </p:cNvPr>
          <p:cNvSpPr txBox="1"/>
          <p:nvPr/>
        </p:nvSpPr>
        <p:spPr>
          <a:xfrm>
            <a:off x="5969729" y="1764948"/>
            <a:ext cx="339837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.8V</a:t>
            </a: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5C5A560-6BA0-4E0E-AB3C-0E22A7A37CDD}"/>
              </a:ext>
            </a:extLst>
          </p:cNvPr>
          <p:cNvSpPr txBox="1"/>
          <p:nvPr/>
        </p:nvSpPr>
        <p:spPr>
          <a:xfrm>
            <a:off x="2019295" y="2540594"/>
            <a:ext cx="4376792" cy="46166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  <a:alpha val="0"/>
                </a:schemeClr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K            B          S           </a:t>
            </a:r>
            <a:r>
              <a:rPr lang="en-US" dirty="0" err="1"/>
              <a:t>S</a:t>
            </a:r>
            <a:r>
              <a:rPr lang="en-US" dirty="0"/>
              <a:t>         H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DB11E99-7CAB-4664-A0D1-9023BB773384}"/>
              </a:ext>
            </a:extLst>
          </p:cNvPr>
          <p:cNvSpPr txBox="1"/>
          <p:nvPr/>
        </p:nvSpPr>
        <p:spPr>
          <a:xfrm>
            <a:off x="467869" y="546533"/>
            <a:ext cx="4038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14300">
              <a:spcBef>
                <a:spcPts val="0"/>
              </a:spcBef>
            </a:pPr>
            <a:r>
              <a:rPr lang="en-US" sz="2000" dirty="0"/>
              <a:t>if (I’m at an end of the worm)</a:t>
            </a:r>
          </a:p>
          <a:p>
            <a:pPr marL="342900" lvl="1">
              <a:spcBef>
                <a:spcPts val="0"/>
              </a:spcBef>
            </a:pPr>
            <a:r>
              <a:rPr lang="en-US" sz="2000" i="1" dirty="0"/>
              <a:t>G</a:t>
            </a:r>
            <a:r>
              <a:rPr lang="en-US" sz="2000" baseline="-25000" dirty="0"/>
              <a:t>K</a:t>
            </a:r>
            <a:r>
              <a:rPr lang="en-US" sz="2000" dirty="0"/>
              <a:t> = Hill inverter ([</a:t>
            </a:r>
            <a:r>
              <a:rPr lang="en-US" sz="2000" i="1" dirty="0"/>
              <a:t>M</a:t>
            </a:r>
            <a:r>
              <a:rPr lang="en-US" sz="2000" dirty="0"/>
              <a:t>])</a:t>
            </a:r>
          </a:p>
        </p:txBody>
      </p:sp>
    </p:spTree>
    <p:extLst>
      <p:ext uri="{BB962C8B-B14F-4D97-AF65-F5344CB8AC3E}">
        <p14:creationId xmlns:p14="http://schemas.microsoft.com/office/powerpoint/2010/main" val="411557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7.40741E-7 L 0.37674 -0.00417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37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2" grpId="0"/>
      <p:bldP spid="27" grpId="0" animBg="1"/>
      <p:bldP spid="30" grpId="0"/>
      <p:bldP spid="33" grpId="0"/>
      <p:bldP spid="34" grpId="0"/>
      <p:bldP spid="3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E85281-D764-4174-9A91-6A6B32D26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123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60278A5-5739-4B9D-AA6F-04F7E3DF4A21}"/>
              </a:ext>
            </a:extLst>
          </p:cNvPr>
          <p:cNvSpPr/>
          <p:nvPr/>
        </p:nvSpPr>
        <p:spPr>
          <a:xfrm>
            <a:off x="747252" y="1381432"/>
            <a:ext cx="452283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.8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1E1FCDA-8A34-496C-A3ED-B9EFB19C2B90}"/>
              </a:ext>
            </a:extLst>
          </p:cNvPr>
          <p:cNvSpPr/>
          <p:nvPr/>
        </p:nvSpPr>
        <p:spPr>
          <a:xfrm>
            <a:off x="1548584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.9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97605BF-4E16-4BBE-8C6A-89C1F658D665}"/>
              </a:ext>
            </a:extLst>
          </p:cNvPr>
          <p:cNvSpPr/>
          <p:nvPr/>
        </p:nvSpPr>
        <p:spPr>
          <a:xfrm>
            <a:off x="2359743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252B25F-4859-4937-80BE-318FCD12BAEA}"/>
              </a:ext>
            </a:extLst>
          </p:cNvPr>
          <p:cNvSpPr/>
          <p:nvPr/>
        </p:nvSpPr>
        <p:spPr>
          <a:xfrm>
            <a:off x="3175822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1.1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9364B25-67D6-457C-8D31-C63B5AB49BA5}"/>
              </a:ext>
            </a:extLst>
          </p:cNvPr>
          <p:cNvSpPr/>
          <p:nvPr/>
        </p:nvSpPr>
        <p:spPr>
          <a:xfrm>
            <a:off x="3982065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1.2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9E5CD85-C038-4A9C-94F9-98200D18964A}"/>
              </a:ext>
            </a:extLst>
          </p:cNvPr>
          <p:cNvSpPr/>
          <p:nvPr/>
        </p:nvSpPr>
        <p:spPr>
          <a:xfrm>
            <a:off x="112640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D27CBFE-1AF4-4027-8E2C-FE9E8A93A5BD}"/>
              </a:ext>
            </a:extLst>
          </p:cNvPr>
          <p:cNvSpPr/>
          <p:nvPr/>
        </p:nvSpPr>
        <p:spPr>
          <a:xfrm>
            <a:off x="10756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577A446-C1B4-4804-AE4C-FC378CB922AA}"/>
              </a:ext>
            </a:extLst>
          </p:cNvPr>
          <p:cNvSpPr/>
          <p:nvPr/>
        </p:nvSpPr>
        <p:spPr>
          <a:xfrm flipH="1">
            <a:off x="15455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42CBED5-A546-4346-8BB8-F23477D8A407}"/>
              </a:ext>
            </a:extLst>
          </p:cNvPr>
          <p:cNvSpPr/>
          <p:nvPr/>
        </p:nvSpPr>
        <p:spPr>
          <a:xfrm>
            <a:off x="194555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B7B2AFD-4BF1-4636-BC5E-D4BC0EBCBA84}"/>
              </a:ext>
            </a:extLst>
          </p:cNvPr>
          <p:cNvSpPr/>
          <p:nvPr/>
        </p:nvSpPr>
        <p:spPr>
          <a:xfrm>
            <a:off x="18630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39FC823-2956-4251-B0E5-B60CB0647A1F}"/>
              </a:ext>
            </a:extLst>
          </p:cNvPr>
          <p:cNvSpPr/>
          <p:nvPr/>
        </p:nvSpPr>
        <p:spPr>
          <a:xfrm flipH="1">
            <a:off x="236465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392A43B-1492-4D04-8B1A-D0CBCDBD7D41}"/>
              </a:ext>
            </a:extLst>
          </p:cNvPr>
          <p:cNvSpPr/>
          <p:nvPr/>
        </p:nvSpPr>
        <p:spPr>
          <a:xfrm>
            <a:off x="275200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7B5352D-3CDA-4CBE-BEDC-7BB30DFFA05C}"/>
              </a:ext>
            </a:extLst>
          </p:cNvPr>
          <p:cNvSpPr/>
          <p:nvPr/>
        </p:nvSpPr>
        <p:spPr>
          <a:xfrm>
            <a:off x="26758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5C7A7F9-6BA4-4BCE-A40D-B4154011C2E0}"/>
              </a:ext>
            </a:extLst>
          </p:cNvPr>
          <p:cNvSpPr/>
          <p:nvPr/>
        </p:nvSpPr>
        <p:spPr>
          <a:xfrm flipH="1">
            <a:off x="3183810" y="1525028"/>
            <a:ext cx="108585" cy="14859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1734E98-50BD-4BC5-BFB8-7F8A869742D4}"/>
              </a:ext>
            </a:extLst>
          </p:cNvPr>
          <p:cNvSpPr/>
          <p:nvPr/>
        </p:nvSpPr>
        <p:spPr>
          <a:xfrm>
            <a:off x="357750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684634B-1452-4132-AD8C-609B605611B7}"/>
              </a:ext>
            </a:extLst>
          </p:cNvPr>
          <p:cNvSpPr/>
          <p:nvPr/>
        </p:nvSpPr>
        <p:spPr>
          <a:xfrm>
            <a:off x="3514010" y="1537728"/>
            <a:ext cx="108585" cy="14859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AC67E83-2078-4C99-8EC6-D8E5D8E8EAA0}"/>
              </a:ext>
            </a:extLst>
          </p:cNvPr>
          <p:cNvSpPr/>
          <p:nvPr/>
        </p:nvSpPr>
        <p:spPr>
          <a:xfrm flipH="1">
            <a:off x="3986776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B3A7E72-3FFD-4940-BEF0-56173BE66A1D}"/>
              </a:ext>
            </a:extLst>
          </p:cNvPr>
          <p:cNvSpPr txBox="1"/>
          <p:nvPr/>
        </p:nvSpPr>
        <p:spPr>
          <a:xfrm>
            <a:off x="5338916" y="1376516"/>
            <a:ext cx="1553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Initial [</a:t>
            </a:r>
            <a:r>
              <a:rPr lang="en-US" i="1" dirty="0"/>
              <a:t>M</a:t>
            </a:r>
            <a:r>
              <a:rPr lang="en-US" dirty="0"/>
              <a:t>]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CB31FF02-A0A5-439E-BF8C-F418E7DAA9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66" y="2110178"/>
            <a:ext cx="5379624" cy="3233498"/>
          </a:xfrm>
          <a:prstGeom prst="rect">
            <a:avLst/>
          </a:prstGeom>
        </p:spPr>
      </p:pic>
      <p:sp>
        <p:nvSpPr>
          <p:cNvPr id="32" name="Oval 31">
            <a:extLst>
              <a:ext uri="{FF2B5EF4-FFF2-40B4-BE49-F238E27FC236}">
                <a16:creationId xmlns:a16="http://schemas.microsoft.com/office/drawing/2014/main" id="{B69AD7F1-4452-4D48-80F5-05FF88C16C50}"/>
              </a:ext>
            </a:extLst>
          </p:cNvPr>
          <p:cNvSpPr/>
          <p:nvPr/>
        </p:nvSpPr>
        <p:spPr>
          <a:xfrm>
            <a:off x="2861186" y="2989007"/>
            <a:ext cx="127820" cy="137651"/>
          </a:xfrm>
          <a:prstGeom prst="ellipse">
            <a:avLst/>
          </a:prstGeom>
          <a:solidFill>
            <a:srgbClr val="FF00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996E2AB-40F8-4536-8175-F923AA8E551E}"/>
              </a:ext>
            </a:extLst>
          </p:cNvPr>
          <p:cNvCxnSpPr>
            <a:cxnSpLocks/>
          </p:cNvCxnSpPr>
          <p:nvPr/>
        </p:nvCxnSpPr>
        <p:spPr>
          <a:xfrm flipH="1" flipV="1">
            <a:off x="1297858" y="1927123"/>
            <a:ext cx="1524001" cy="1022555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DF675881-C4EA-4FCD-B396-D8F7BB0F4544}"/>
              </a:ext>
            </a:extLst>
          </p:cNvPr>
          <p:cNvSpPr/>
          <p:nvPr/>
        </p:nvSpPr>
        <p:spPr>
          <a:xfrm>
            <a:off x="3485534" y="4222955"/>
            <a:ext cx="127820" cy="137651"/>
          </a:xfrm>
          <a:prstGeom prst="ellipse">
            <a:avLst/>
          </a:prstGeom>
          <a:solidFill>
            <a:srgbClr val="FF00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B62C151-731E-421D-8652-787FDA2F4724}"/>
              </a:ext>
            </a:extLst>
          </p:cNvPr>
          <p:cNvCxnSpPr>
            <a:cxnSpLocks/>
          </p:cNvCxnSpPr>
          <p:nvPr/>
        </p:nvCxnSpPr>
        <p:spPr>
          <a:xfrm flipV="1">
            <a:off x="3588774" y="1946787"/>
            <a:ext cx="540774" cy="213360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EBA04FBA-7453-4AB8-BFFF-663A388974F6}"/>
              </a:ext>
            </a:extLst>
          </p:cNvPr>
          <p:cNvSpPr txBox="1"/>
          <p:nvPr/>
        </p:nvSpPr>
        <p:spPr>
          <a:xfrm>
            <a:off x="117987" y="373627"/>
            <a:ext cx="17894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scale=.8</a:t>
            </a:r>
          </a:p>
          <a:p>
            <a:r>
              <a:rPr lang="en-US" sz="2000" i="1" dirty="0"/>
              <a:t>G</a:t>
            </a:r>
            <a:r>
              <a:rPr lang="en-US" sz="2000" baseline="-25000" dirty="0"/>
              <a:t>K</a:t>
            </a:r>
            <a:r>
              <a:rPr lang="en-US" sz="2000" dirty="0"/>
              <a:t>=.8*1.7e-17</a:t>
            </a:r>
          </a:p>
          <a:p>
            <a:r>
              <a:rPr lang="en-US" sz="2000" i="1" dirty="0">
                <a:sym typeface="Symbol" panose="05050102010706020507" pitchFamily="18" charset="2"/>
              </a:rPr>
              <a:t> </a:t>
            </a:r>
            <a:r>
              <a:rPr lang="en-US" sz="2000" dirty="0">
                <a:sym typeface="Symbol" panose="05050102010706020507" pitchFamily="18" charset="2"/>
              </a:rPr>
              <a:t>1.4e-17</a:t>
            </a:r>
            <a:endParaRPr lang="en-US" sz="2000" i="1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8878BF1-2144-4DAD-8921-90C252BA5B39}"/>
              </a:ext>
            </a:extLst>
          </p:cNvPr>
          <p:cNvSpPr txBox="1"/>
          <p:nvPr/>
        </p:nvSpPr>
        <p:spPr>
          <a:xfrm>
            <a:off x="3800168" y="653846"/>
            <a:ext cx="14846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scale=.2</a:t>
            </a:r>
          </a:p>
          <a:p>
            <a:r>
              <a:rPr lang="en-US" sz="2000" i="1" dirty="0"/>
              <a:t>G</a:t>
            </a:r>
            <a:r>
              <a:rPr lang="en-US" sz="2000" baseline="-25000" dirty="0"/>
              <a:t>K</a:t>
            </a:r>
            <a:r>
              <a:rPr lang="en-US" sz="2000" dirty="0"/>
              <a:t>=.34e-17</a:t>
            </a:r>
            <a:endParaRPr lang="en-US" sz="2000" i="1" dirty="0"/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703599E8-E7C0-4469-B501-018919FF6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794" y="5279924"/>
            <a:ext cx="7772400" cy="1022555"/>
          </a:xfrm>
        </p:spPr>
        <p:txBody>
          <a:bodyPr/>
          <a:lstStyle/>
          <a:p>
            <a:r>
              <a:rPr lang="en-US" sz="2400" dirty="0"/>
              <a:t>Look at the </a:t>
            </a:r>
            <a:r>
              <a:rPr lang="en-US" sz="2400" i="1" dirty="0"/>
              <a:t>N</a:t>
            </a:r>
            <a:r>
              <a:rPr lang="en-US" sz="2400" dirty="0"/>
              <a:t>=10 case</a:t>
            </a:r>
          </a:p>
          <a:p>
            <a:r>
              <a:rPr lang="en-US" sz="2400" dirty="0"/>
              <a:t>We build a substantial head-to-tail </a:t>
            </a:r>
            <a:r>
              <a:rPr lang="el-GR" sz="2400" dirty="0"/>
              <a:t>Δ</a:t>
            </a:r>
            <a:r>
              <a:rPr lang="en-US" sz="2400" i="1" dirty="0"/>
              <a:t>V</a:t>
            </a:r>
            <a:r>
              <a:rPr lang="en-US" sz="2400" dirty="0"/>
              <a:t> quite quickly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23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5" grpId="0" animBg="1"/>
      <p:bldP spid="38" grpId="0"/>
      <p:bldP spid="39" grpId="0"/>
      <p:bldP spid="40" grpId="0" uiExpand="1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E85281-D764-4174-9A91-6A6B32D26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123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60278A5-5739-4B9D-AA6F-04F7E3DF4A21}"/>
              </a:ext>
            </a:extLst>
          </p:cNvPr>
          <p:cNvSpPr/>
          <p:nvPr/>
        </p:nvSpPr>
        <p:spPr>
          <a:xfrm>
            <a:off x="747252" y="1381432"/>
            <a:ext cx="452283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.8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1E1FCDA-8A34-496C-A3ED-B9EFB19C2B90}"/>
              </a:ext>
            </a:extLst>
          </p:cNvPr>
          <p:cNvSpPr/>
          <p:nvPr/>
        </p:nvSpPr>
        <p:spPr>
          <a:xfrm>
            <a:off x="1548584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.9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97605BF-4E16-4BBE-8C6A-89C1F658D665}"/>
              </a:ext>
            </a:extLst>
          </p:cNvPr>
          <p:cNvSpPr/>
          <p:nvPr/>
        </p:nvSpPr>
        <p:spPr>
          <a:xfrm>
            <a:off x="2359743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252B25F-4859-4937-80BE-318FCD12BAEA}"/>
              </a:ext>
            </a:extLst>
          </p:cNvPr>
          <p:cNvSpPr/>
          <p:nvPr/>
        </p:nvSpPr>
        <p:spPr>
          <a:xfrm>
            <a:off x="3175822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1.1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9364B25-67D6-457C-8D31-C63B5AB49BA5}"/>
              </a:ext>
            </a:extLst>
          </p:cNvPr>
          <p:cNvSpPr/>
          <p:nvPr/>
        </p:nvSpPr>
        <p:spPr>
          <a:xfrm>
            <a:off x="3982065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1.2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9E5CD85-C038-4A9C-94F9-98200D18964A}"/>
              </a:ext>
            </a:extLst>
          </p:cNvPr>
          <p:cNvSpPr/>
          <p:nvPr/>
        </p:nvSpPr>
        <p:spPr>
          <a:xfrm>
            <a:off x="112640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D27CBFE-1AF4-4027-8E2C-FE9E8A93A5BD}"/>
              </a:ext>
            </a:extLst>
          </p:cNvPr>
          <p:cNvSpPr/>
          <p:nvPr/>
        </p:nvSpPr>
        <p:spPr>
          <a:xfrm>
            <a:off x="10756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577A446-C1B4-4804-AE4C-FC378CB922AA}"/>
              </a:ext>
            </a:extLst>
          </p:cNvPr>
          <p:cNvSpPr/>
          <p:nvPr/>
        </p:nvSpPr>
        <p:spPr>
          <a:xfrm flipH="1">
            <a:off x="15455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42CBED5-A546-4346-8BB8-F23477D8A407}"/>
              </a:ext>
            </a:extLst>
          </p:cNvPr>
          <p:cNvSpPr/>
          <p:nvPr/>
        </p:nvSpPr>
        <p:spPr>
          <a:xfrm>
            <a:off x="194555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B7B2AFD-4BF1-4636-BC5E-D4BC0EBCBA84}"/>
              </a:ext>
            </a:extLst>
          </p:cNvPr>
          <p:cNvSpPr/>
          <p:nvPr/>
        </p:nvSpPr>
        <p:spPr>
          <a:xfrm>
            <a:off x="18630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39FC823-2956-4251-B0E5-B60CB0647A1F}"/>
              </a:ext>
            </a:extLst>
          </p:cNvPr>
          <p:cNvSpPr/>
          <p:nvPr/>
        </p:nvSpPr>
        <p:spPr>
          <a:xfrm flipH="1">
            <a:off x="236465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392A43B-1492-4D04-8B1A-D0CBCDBD7D41}"/>
              </a:ext>
            </a:extLst>
          </p:cNvPr>
          <p:cNvSpPr/>
          <p:nvPr/>
        </p:nvSpPr>
        <p:spPr>
          <a:xfrm>
            <a:off x="275200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7B5352D-3CDA-4CBE-BEDC-7BB30DFFA05C}"/>
              </a:ext>
            </a:extLst>
          </p:cNvPr>
          <p:cNvSpPr/>
          <p:nvPr/>
        </p:nvSpPr>
        <p:spPr>
          <a:xfrm>
            <a:off x="26758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5C7A7F9-6BA4-4BCE-A40D-B4154011C2E0}"/>
              </a:ext>
            </a:extLst>
          </p:cNvPr>
          <p:cNvSpPr/>
          <p:nvPr/>
        </p:nvSpPr>
        <p:spPr>
          <a:xfrm flipH="1">
            <a:off x="3183810" y="1525028"/>
            <a:ext cx="108585" cy="14859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1734E98-50BD-4BC5-BFB8-7F8A869742D4}"/>
              </a:ext>
            </a:extLst>
          </p:cNvPr>
          <p:cNvSpPr/>
          <p:nvPr/>
        </p:nvSpPr>
        <p:spPr>
          <a:xfrm>
            <a:off x="357750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684634B-1452-4132-AD8C-609B605611B7}"/>
              </a:ext>
            </a:extLst>
          </p:cNvPr>
          <p:cNvSpPr/>
          <p:nvPr/>
        </p:nvSpPr>
        <p:spPr>
          <a:xfrm>
            <a:off x="3514010" y="1537728"/>
            <a:ext cx="108585" cy="14859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AC67E83-2078-4C99-8EC6-D8E5D8E8EAA0}"/>
              </a:ext>
            </a:extLst>
          </p:cNvPr>
          <p:cNvSpPr/>
          <p:nvPr/>
        </p:nvSpPr>
        <p:spPr>
          <a:xfrm flipH="1">
            <a:off x="3986776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B3A7E72-3FFD-4940-BEF0-56173BE66A1D}"/>
              </a:ext>
            </a:extLst>
          </p:cNvPr>
          <p:cNvSpPr txBox="1"/>
          <p:nvPr/>
        </p:nvSpPr>
        <p:spPr>
          <a:xfrm>
            <a:off x="5338916" y="1376516"/>
            <a:ext cx="1553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Initial [</a:t>
            </a:r>
            <a:r>
              <a:rPr lang="en-US" i="1" dirty="0"/>
              <a:t>M</a:t>
            </a:r>
            <a:r>
              <a:rPr lang="en-US" dirty="0"/>
              <a:t>]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CB31FF02-A0A5-439E-BF8C-F418E7DAA9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66" y="2110178"/>
            <a:ext cx="5379624" cy="3233498"/>
          </a:xfrm>
          <a:prstGeom prst="rect">
            <a:avLst/>
          </a:prstGeom>
        </p:spPr>
      </p:pic>
      <p:sp>
        <p:nvSpPr>
          <p:cNvPr id="32" name="Oval 31">
            <a:extLst>
              <a:ext uri="{FF2B5EF4-FFF2-40B4-BE49-F238E27FC236}">
                <a16:creationId xmlns:a16="http://schemas.microsoft.com/office/drawing/2014/main" id="{B69AD7F1-4452-4D48-80F5-05FF88C16C50}"/>
              </a:ext>
            </a:extLst>
          </p:cNvPr>
          <p:cNvSpPr/>
          <p:nvPr/>
        </p:nvSpPr>
        <p:spPr>
          <a:xfrm>
            <a:off x="2861186" y="2989007"/>
            <a:ext cx="127820" cy="137651"/>
          </a:xfrm>
          <a:prstGeom prst="ellipse">
            <a:avLst/>
          </a:prstGeom>
          <a:solidFill>
            <a:srgbClr val="FF00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996E2AB-40F8-4536-8175-F923AA8E551E}"/>
              </a:ext>
            </a:extLst>
          </p:cNvPr>
          <p:cNvCxnSpPr>
            <a:cxnSpLocks/>
          </p:cNvCxnSpPr>
          <p:nvPr/>
        </p:nvCxnSpPr>
        <p:spPr>
          <a:xfrm flipH="1" flipV="1">
            <a:off x="1327354" y="1936955"/>
            <a:ext cx="1524001" cy="1022555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DF675881-C4EA-4FCD-B396-D8F7BB0F4544}"/>
              </a:ext>
            </a:extLst>
          </p:cNvPr>
          <p:cNvSpPr/>
          <p:nvPr/>
        </p:nvSpPr>
        <p:spPr>
          <a:xfrm>
            <a:off x="3485534" y="4222955"/>
            <a:ext cx="127820" cy="137651"/>
          </a:xfrm>
          <a:prstGeom prst="ellipse">
            <a:avLst/>
          </a:prstGeom>
          <a:solidFill>
            <a:srgbClr val="FF00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B62C151-731E-421D-8652-787FDA2F4724}"/>
              </a:ext>
            </a:extLst>
          </p:cNvPr>
          <p:cNvCxnSpPr>
            <a:cxnSpLocks/>
          </p:cNvCxnSpPr>
          <p:nvPr/>
        </p:nvCxnSpPr>
        <p:spPr>
          <a:xfrm flipV="1">
            <a:off x="3588774" y="1946787"/>
            <a:ext cx="540774" cy="213360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EBA04FBA-7453-4AB8-BFFF-663A388974F6}"/>
              </a:ext>
            </a:extLst>
          </p:cNvPr>
          <p:cNvSpPr txBox="1"/>
          <p:nvPr/>
        </p:nvSpPr>
        <p:spPr>
          <a:xfrm>
            <a:off x="117987" y="373627"/>
            <a:ext cx="17894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scale=.8</a:t>
            </a:r>
          </a:p>
          <a:p>
            <a:r>
              <a:rPr lang="en-US" sz="2000" i="1" dirty="0"/>
              <a:t>G</a:t>
            </a:r>
            <a:r>
              <a:rPr lang="en-US" sz="2000" baseline="-25000" dirty="0"/>
              <a:t>K</a:t>
            </a:r>
            <a:r>
              <a:rPr lang="en-US" sz="2000" dirty="0"/>
              <a:t>=.8*1.7e-17</a:t>
            </a:r>
          </a:p>
          <a:p>
            <a:r>
              <a:rPr lang="en-US" sz="2000" i="1" dirty="0">
                <a:sym typeface="Symbol" panose="05050102010706020507" pitchFamily="18" charset="2"/>
              </a:rPr>
              <a:t> </a:t>
            </a:r>
            <a:r>
              <a:rPr lang="en-US" sz="2000" dirty="0">
                <a:sym typeface="Symbol" panose="05050102010706020507" pitchFamily="18" charset="2"/>
              </a:rPr>
              <a:t>1.4e-17</a:t>
            </a:r>
            <a:endParaRPr lang="en-US" sz="2000" i="1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8878BF1-2144-4DAD-8921-90C252BA5B39}"/>
              </a:ext>
            </a:extLst>
          </p:cNvPr>
          <p:cNvSpPr txBox="1"/>
          <p:nvPr/>
        </p:nvSpPr>
        <p:spPr>
          <a:xfrm>
            <a:off x="3800168" y="653846"/>
            <a:ext cx="14846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scale=.2</a:t>
            </a:r>
          </a:p>
          <a:p>
            <a:r>
              <a:rPr lang="en-US" sz="2000" i="1" dirty="0"/>
              <a:t>G</a:t>
            </a:r>
            <a:r>
              <a:rPr lang="en-US" sz="2000" baseline="-25000" dirty="0"/>
              <a:t>K</a:t>
            </a:r>
            <a:r>
              <a:rPr lang="en-US" sz="2000" dirty="0"/>
              <a:t>=.34e-17</a:t>
            </a:r>
            <a:endParaRPr lang="en-US" sz="2000" i="1" dirty="0"/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703599E8-E7C0-4469-B501-018919FF6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794" y="5083284"/>
            <a:ext cx="7772400" cy="1209361"/>
          </a:xfrm>
        </p:spPr>
        <p:txBody>
          <a:bodyPr/>
          <a:lstStyle/>
          <a:p>
            <a:r>
              <a:rPr lang="en-US" sz="2400" dirty="0"/>
              <a:t>But what if </a:t>
            </a:r>
            <a:r>
              <a:rPr lang="en-US" sz="2400" i="1" dirty="0"/>
              <a:t>N</a:t>
            </a:r>
            <a:r>
              <a:rPr lang="en-US" sz="2400" dirty="0"/>
              <a:t>=2?</a:t>
            </a:r>
          </a:p>
          <a:p>
            <a:r>
              <a:rPr lang="en-US" sz="2400" dirty="0"/>
              <a:t>We do not build </a:t>
            </a:r>
            <a:r>
              <a:rPr lang="el-GR" sz="2400" dirty="0"/>
              <a:t>Δ</a:t>
            </a:r>
            <a:r>
              <a:rPr lang="en-US" sz="2400" i="1" dirty="0"/>
              <a:t>V</a:t>
            </a:r>
            <a:r>
              <a:rPr lang="en-US" sz="2400" dirty="0"/>
              <a:t> as well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Less gain to amplify a small </a:t>
            </a:r>
            <a:r>
              <a:rPr lang="el-GR" sz="2000" dirty="0"/>
              <a:t>Δ</a:t>
            </a:r>
            <a:r>
              <a:rPr lang="en-US" sz="2000" dirty="0"/>
              <a:t>[</a:t>
            </a:r>
            <a:r>
              <a:rPr lang="en-US" sz="2000" i="1" dirty="0"/>
              <a:t>M</a:t>
            </a:r>
            <a:r>
              <a:rPr lang="en-US" sz="2000" dirty="0"/>
              <a:t>]</a:t>
            </a:r>
          </a:p>
          <a:p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3B762E1-ED12-4DD1-BAB2-9F5E06EF1D14}"/>
              </a:ext>
            </a:extLst>
          </p:cNvPr>
          <p:cNvSpPr txBox="1"/>
          <p:nvPr/>
        </p:nvSpPr>
        <p:spPr>
          <a:xfrm>
            <a:off x="113072" y="378543"/>
            <a:ext cx="17894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scale=.6</a:t>
            </a:r>
          </a:p>
          <a:p>
            <a:r>
              <a:rPr lang="en-US" sz="2000" i="1" dirty="0"/>
              <a:t>G</a:t>
            </a:r>
            <a:r>
              <a:rPr lang="en-US" sz="2000" baseline="-25000" dirty="0"/>
              <a:t>K</a:t>
            </a:r>
            <a:r>
              <a:rPr lang="en-US" sz="2000" i="1" dirty="0">
                <a:sym typeface="Symbol" panose="05050102010706020507" pitchFamily="18" charset="2"/>
              </a:rPr>
              <a:t> </a:t>
            </a:r>
            <a:r>
              <a:rPr lang="en-US" sz="2000" dirty="0">
                <a:sym typeface="Symbol" panose="05050102010706020507" pitchFamily="18" charset="2"/>
              </a:rPr>
              <a:t>1e-17</a:t>
            </a:r>
            <a:endParaRPr lang="en-US" sz="2000" i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12A32A4-F937-496B-9260-4E58940999D3}"/>
              </a:ext>
            </a:extLst>
          </p:cNvPr>
          <p:cNvSpPr txBox="1"/>
          <p:nvPr/>
        </p:nvSpPr>
        <p:spPr>
          <a:xfrm>
            <a:off x="3805084" y="648930"/>
            <a:ext cx="14846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scale=.45</a:t>
            </a:r>
          </a:p>
          <a:p>
            <a:r>
              <a:rPr lang="en-US" sz="2000" i="1" dirty="0"/>
              <a:t>G</a:t>
            </a:r>
            <a:r>
              <a:rPr lang="en-US" sz="2000" baseline="-25000" dirty="0"/>
              <a:t>K</a:t>
            </a:r>
            <a:r>
              <a:rPr lang="en-US" sz="2000" dirty="0">
                <a:sym typeface="Symbol" panose="05050102010706020507" pitchFamily="18" charset="2"/>
              </a:rPr>
              <a:t></a:t>
            </a:r>
            <a:r>
              <a:rPr lang="en-US" sz="2000" dirty="0"/>
              <a:t>.8e-17</a:t>
            </a:r>
            <a:endParaRPr lang="en-US" sz="2000" i="1" dirty="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9D51058-BD9C-4F2E-82C0-D72CCAB85EB9}"/>
              </a:ext>
            </a:extLst>
          </p:cNvPr>
          <p:cNvCxnSpPr>
            <a:cxnSpLocks/>
          </p:cNvCxnSpPr>
          <p:nvPr/>
        </p:nvCxnSpPr>
        <p:spPr>
          <a:xfrm flipV="1">
            <a:off x="3524864" y="1966452"/>
            <a:ext cx="535859" cy="1784554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48C3472-5BA1-426B-9550-A5F36C54CE44}"/>
              </a:ext>
            </a:extLst>
          </p:cNvPr>
          <p:cNvCxnSpPr>
            <a:cxnSpLocks/>
          </p:cNvCxnSpPr>
          <p:nvPr/>
        </p:nvCxnSpPr>
        <p:spPr>
          <a:xfrm flipH="1" flipV="1">
            <a:off x="1337188" y="1966453"/>
            <a:ext cx="1435509" cy="1406012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3328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33333E-6 L -1.66667E-6 0.0703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1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44444E-6 L -4.44444E-6 -0.0722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5" grpId="0" animBg="1"/>
      <p:bldP spid="38" grpId="0"/>
      <p:bldP spid="39" grpId="0"/>
      <p:bldP spid="29" grpId="0"/>
      <p:bldP spid="30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E85281-D764-4174-9A91-6A6B32D26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123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703599E8-E7C0-4469-B501-018919FF6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794" y="2723536"/>
            <a:ext cx="7772400" cy="3578944"/>
          </a:xfrm>
        </p:spPr>
        <p:txBody>
          <a:bodyPr/>
          <a:lstStyle/>
          <a:p>
            <a:r>
              <a:rPr lang="en-US" sz="2400" dirty="0"/>
              <a:t>Assume this is the final [</a:t>
            </a:r>
            <a:r>
              <a:rPr lang="en-US" sz="2400" i="1" dirty="0"/>
              <a:t>M</a:t>
            </a:r>
            <a:r>
              <a:rPr lang="en-US" sz="2400" dirty="0"/>
              <a:t>] for a full-grown worm</a:t>
            </a:r>
          </a:p>
          <a:p>
            <a:r>
              <a:rPr lang="en-US" sz="2400" dirty="0"/>
              <a:t>[</a:t>
            </a:r>
            <a:r>
              <a:rPr lang="en-US" sz="2400" i="1" dirty="0"/>
              <a:t>M</a:t>
            </a:r>
            <a:r>
              <a:rPr lang="en-US" sz="2400" dirty="0"/>
              <a:t>]</a:t>
            </a:r>
            <a:r>
              <a:rPr lang="en-US" sz="2400" baseline="-25000" dirty="0"/>
              <a:t>average</a:t>
            </a:r>
            <a:r>
              <a:rPr lang="en-US" sz="2400" dirty="0"/>
              <a:t> = 1</a:t>
            </a:r>
          </a:p>
          <a:p>
            <a:r>
              <a:rPr lang="en-US" sz="2400" dirty="0"/>
              <a:t>Now try to regrow a slice from the belly</a:t>
            </a:r>
            <a:endParaRPr lang="en-US" dirty="0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FB5671C-B495-42EF-A3EE-58DD52415081}"/>
              </a:ext>
            </a:extLst>
          </p:cNvPr>
          <p:cNvGrpSpPr/>
          <p:nvPr/>
        </p:nvGrpSpPr>
        <p:grpSpPr>
          <a:xfrm>
            <a:off x="5678129" y="3684639"/>
            <a:ext cx="363794" cy="393290"/>
            <a:chOff x="5678129" y="3684639"/>
            <a:chExt cx="363794" cy="393290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F624B05B-6BCC-45A0-8987-17C27970D082}"/>
                </a:ext>
              </a:extLst>
            </p:cNvPr>
            <p:cNvCxnSpPr/>
            <p:nvPr/>
          </p:nvCxnSpPr>
          <p:spPr>
            <a:xfrm flipH="1">
              <a:off x="5678129" y="3684639"/>
              <a:ext cx="363794" cy="393290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FA090912-AC5B-4F0A-8AB2-4EF30F4E9709}"/>
                </a:ext>
              </a:extLst>
            </p:cNvPr>
            <p:cNvCxnSpPr>
              <a:cxnSpLocks/>
            </p:cNvCxnSpPr>
            <p:nvPr/>
          </p:nvCxnSpPr>
          <p:spPr>
            <a:xfrm>
              <a:off x="5678129" y="3684639"/>
              <a:ext cx="363794" cy="393290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C229F5BA-F2FE-492E-9102-0484DD38B342}"/>
              </a:ext>
            </a:extLst>
          </p:cNvPr>
          <p:cNvSpPr txBox="1"/>
          <p:nvPr/>
        </p:nvSpPr>
        <p:spPr>
          <a:xfrm>
            <a:off x="5663380" y="3982065"/>
            <a:ext cx="1494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knees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A8BF09E-8A37-47A8-82BA-486149D3DD30}"/>
              </a:ext>
            </a:extLst>
          </p:cNvPr>
          <p:cNvSpPr/>
          <p:nvPr/>
        </p:nvSpPr>
        <p:spPr>
          <a:xfrm>
            <a:off x="747252" y="1381432"/>
            <a:ext cx="452283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3975A27-84DB-4FD0-84FC-371072A16089}"/>
              </a:ext>
            </a:extLst>
          </p:cNvPr>
          <p:cNvSpPr/>
          <p:nvPr/>
        </p:nvSpPr>
        <p:spPr>
          <a:xfrm>
            <a:off x="1548584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.5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8BFB2C2E-8BD8-4464-BF08-B1EFCF85216A}"/>
              </a:ext>
            </a:extLst>
          </p:cNvPr>
          <p:cNvSpPr/>
          <p:nvPr/>
        </p:nvSpPr>
        <p:spPr>
          <a:xfrm>
            <a:off x="2359743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8DF4ECD3-C8CB-491F-89B1-4AC5B94C093C}"/>
              </a:ext>
            </a:extLst>
          </p:cNvPr>
          <p:cNvSpPr/>
          <p:nvPr/>
        </p:nvSpPr>
        <p:spPr>
          <a:xfrm>
            <a:off x="3175822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1.5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DD67AE86-5485-475F-A3DA-B10E7411D694}"/>
              </a:ext>
            </a:extLst>
          </p:cNvPr>
          <p:cNvSpPr/>
          <p:nvPr/>
        </p:nvSpPr>
        <p:spPr>
          <a:xfrm>
            <a:off x="3982065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BB25967-0A33-4D4C-8E22-F9490A07B5C4}"/>
              </a:ext>
            </a:extLst>
          </p:cNvPr>
          <p:cNvSpPr/>
          <p:nvPr/>
        </p:nvSpPr>
        <p:spPr>
          <a:xfrm>
            <a:off x="112640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01F02A50-6057-4ED3-A368-EA4E827372C3}"/>
              </a:ext>
            </a:extLst>
          </p:cNvPr>
          <p:cNvSpPr/>
          <p:nvPr/>
        </p:nvSpPr>
        <p:spPr>
          <a:xfrm>
            <a:off x="10756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F76D3E70-D40B-4D97-BC06-A7CC1081CC10}"/>
              </a:ext>
            </a:extLst>
          </p:cNvPr>
          <p:cNvSpPr/>
          <p:nvPr/>
        </p:nvSpPr>
        <p:spPr>
          <a:xfrm flipH="1">
            <a:off x="15455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32BC9C3-5ABD-4691-9C26-A3D2DCA72577}"/>
              </a:ext>
            </a:extLst>
          </p:cNvPr>
          <p:cNvSpPr/>
          <p:nvPr/>
        </p:nvSpPr>
        <p:spPr>
          <a:xfrm>
            <a:off x="194555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E050D6D-4F45-45F4-B77F-F9FC5217C39E}"/>
              </a:ext>
            </a:extLst>
          </p:cNvPr>
          <p:cNvSpPr/>
          <p:nvPr/>
        </p:nvSpPr>
        <p:spPr>
          <a:xfrm>
            <a:off x="18630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5BDFF260-8B51-474D-9E1F-726E856A0D2B}"/>
              </a:ext>
            </a:extLst>
          </p:cNvPr>
          <p:cNvSpPr/>
          <p:nvPr/>
        </p:nvSpPr>
        <p:spPr>
          <a:xfrm flipH="1">
            <a:off x="236465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341AFC8-B795-4481-80A6-12446A817BCB}"/>
              </a:ext>
            </a:extLst>
          </p:cNvPr>
          <p:cNvSpPr/>
          <p:nvPr/>
        </p:nvSpPr>
        <p:spPr>
          <a:xfrm>
            <a:off x="275200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C3A1C1F9-9BFC-49F3-BBCF-857D1D9AE788}"/>
              </a:ext>
            </a:extLst>
          </p:cNvPr>
          <p:cNvSpPr/>
          <p:nvPr/>
        </p:nvSpPr>
        <p:spPr>
          <a:xfrm>
            <a:off x="26758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EC8494AA-48AB-4FA1-85ED-86845D86C919}"/>
              </a:ext>
            </a:extLst>
          </p:cNvPr>
          <p:cNvSpPr/>
          <p:nvPr/>
        </p:nvSpPr>
        <p:spPr>
          <a:xfrm flipH="1">
            <a:off x="3183810" y="1525028"/>
            <a:ext cx="108585" cy="14859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44B024F-5E5E-4B34-B6F9-35860CB8ADF8}"/>
              </a:ext>
            </a:extLst>
          </p:cNvPr>
          <p:cNvSpPr/>
          <p:nvPr/>
        </p:nvSpPr>
        <p:spPr>
          <a:xfrm>
            <a:off x="357750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55F6CA7D-CE1C-444F-BA2F-61EEC5A641CB}"/>
              </a:ext>
            </a:extLst>
          </p:cNvPr>
          <p:cNvSpPr/>
          <p:nvPr/>
        </p:nvSpPr>
        <p:spPr>
          <a:xfrm>
            <a:off x="3514010" y="1537728"/>
            <a:ext cx="108585" cy="14859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40118F2E-B9DD-4EFC-90A8-DC7484FB98D0}"/>
              </a:ext>
            </a:extLst>
          </p:cNvPr>
          <p:cNvSpPr/>
          <p:nvPr/>
        </p:nvSpPr>
        <p:spPr>
          <a:xfrm flipH="1">
            <a:off x="39966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8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E85281-D764-4174-9A91-6A6B32D26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123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B3A7E72-3FFD-4940-BEF0-56173BE66A1D}"/>
              </a:ext>
            </a:extLst>
          </p:cNvPr>
          <p:cNvSpPr txBox="1"/>
          <p:nvPr/>
        </p:nvSpPr>
        <p:spPr>
          <a:xfrm>
            <a:off x="5338916" y="1376516"/>
            <a:ext cx="1553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Initial [</a:t>
            </a:r>
            <a:r>
              <a:rPr lang="en-US" i="1" dirty="0"/>
              <a:t>M</a:t>
            </a:r>
            <a:r>
              <a:rPr lang="en-US" dirty="0"/>
              <a:t>]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CB31FF02-A0A5-439E-BF8C-F418E7DAA9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66" y="2110178"/>
            <a:ext cx="5379624" cy="3233498"/>
          </a:xfrm>
          <a:prstGeom prst="rect">
            <a:avLst/>
          </a:prstGeom>
        </p:spPr>
      </p:pic>
      <p:sp>
        <p:nvSpPr>
          <p:cNvPr id="32" name="Oval 31">
            <a:extLst>
              <a:ext uri="{FF2B5EF4-FFF2-40B4-BE49-F238E27FC236}">
                <a16:creationId xmlns:a16="http://schemas.microsoft.com/office/drawing/2014/main" id="{B69AD7F1-4452-4D48-80F5-05FF88C16C50}"/>
              </a:ext>
            </a:extLst>
          </p:cNvPr>
          <p:cNvSpPr/>
          <p:nvPr/>
        </p:nvSpPr>
        <p:spPr>
          <a:xfrm>
            <a:off x="1356851" y="2605549"/>
            <a:ext cx="127820" cy="137651"/>
          </a:xfrm>
          <a:prstGeom prst="ellipse">
            <a:avLst/>
          </a:prstGeom>
          <a:solidFill>
            <a:srgbClr val="FF00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DF675881-C4EA-4FCD-B396-D8F7BB0F4544}"/>
              </a:ext>
            </a:extLst>
          </p:cNvPr>
          <p:cNvSpPr/>
          <p:nvPr/>
        </p:nvSpPr>
        <p:spPr>
          <a:xfrm>
            <a:off x="2305663" y="2620295"/>
            <a:ext cx="127820" cy="137651"/>
          </a:xfrm>
          <a:prstGeom prst="ellipse">
            <a:avLst/>
          </a:prstGeom>
          <a:solidFill>
            <a:srgbClr val="FF00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703599E8-E7C0-4469-B501-018919FF6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794" y="5279924"/>
            <a:ext cx="7772400" cy="1022555"/>
          </a:xfrm>
        </p:spPr>
        <p:txBody>
          <a:bodyPr/>
          <a:lstStyle/>
          <a:p>
            <a:r>
              <a:rPr lang="en-US" sz="2400" dirty="0"/>
              <a:t>Look at the </a:t>
            </a:r>
            <a:r>
              <a:rPr lang="en-US" sz="2400" i="1" dirty="0"/>
              <a:t>N</a:t>
            </a:r>
            <a:r>
              <a:rPr lang="en-US" sz="2400" dirty="0"/>
              <a:t>=10 case</a:t>
            </a:r>
          </a:p>
          <a:p>
            <a:endParaRPr lang="en-US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C5FADC1-6286-4396-B878-99EDFC7A992F}"/>
              </a:ext>
            </a:extLst>
          </p:cNvPr>
          <p:cNvSpPr/>
          <p:nvPr/>
        </p:nvSpPr>
        <p:spPr>
          <a:xfrm>
            <a:off x="747252" y="1381432"/>
            <a:ext cx="452283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.2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EE20AA7-2114-4A09-A22B-E6806940FCE2}"/>
              </a:ext>
            </a:extLst>
          </p:cNvPr>
          <p:cNvSpPr/>
          <p:nvPr/>
        </p:nvSpPr>
        <p:spPr>
          <a:xfrm>
            <a:off x="1548584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.3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D5DC1ADE-656C-40C1-9FC3-4E9C20CA092E}"/>
              </a:ext>
            </a:extLst>
          </p:cNvPr>
          <p:cNvSpPr/>
          <p:nvPr/>
        </p:nvSpPr>
        <p:spPr>
          <a:xfrm>
            <a:off x="2359743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.4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FBC8712B-8737-4C0D-BC59-014C6402206B}"/>
              </a:ext>
            </a:extLst>
          </p:cNvPr>
          <p:cNvSpPr/>
          <p:nvPr/>
        </p:nvSpPr>
        <p:spPr>
          <a:xfrm>
            <a:off x="3175822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.5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AB7915EB-30A1-4717-B29C-4D5F4E703D80}"/>
              </a:ext>
            </a:extLst>
          </p:cNvPr>
          <p:cNvSpPr/>
          <p:nvPr/>
        </p:nvSpPr>
        <p:spPr>
          <a:xfrm>
            <a:off x="3982065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.6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B96F6D9-2E24-4B76-ACFC-0E1242075A73}"/>
              </a:ext>
            </a:extLst>
          </p:cNvPr>
          <p:cNvSpPr/>
          <p:nvPr/>
        </p:nvSpPr>
        <p:spPr>
          <a:xfrm>
            <a:off x="112640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7A9F2749-1AFA-48B8-8C9F-FE84272B420F}"/>
              </a:ext>
            </a:extLst>
          </p:cNvPr>
          <p:cNvSpPr/>
          <p:nvPr/>
        </p:nvSpPr>
        <p:spPr>
          <a:xfrm>
            <a:off x="1095272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E344B765-B5EA-4583-ABC7-09A7E768C4B7}"/>
              </a:ext>
            </a:extLst>
          </p:cNvPr>
          <p:cNvSpPr/>
          <p:nvPr/>
        </p:nvSpPr>
        <p:spPr>
          <a:xfrm flipH="1">
            <a:off x="15455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F1E8036-7813-49BC-8105-1825614E7D62}"/>
              </a:ext>
            </a:extLst>
          </p:cNvPr>
          <p:cNvSpPr/>
          <p:nvPr/>
        </p:nvSpPr>
        <p:spPr>
          <a:xfrm>
            <a:off x="194555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70EDF20A-A71D-4A45-984A-3FF2C95B97C5}"/>
              </a:ext>
            </a:extLst>
          </p:cNvPr>
          <p:cNvSpPr/>
          <p:nvPr/>
        </p:nvSpPr>
        <p:spPr>
          <a:xfrm>
            <a:off x="1892504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D74CBD13-EA7B-4CF7-99B2-63DF7552CFAC}"/>
              </a:ext>
            </a:extLst>
          </p:cNvPr>
          <p:cNvSpPr/>
          <p:nvPr/>
        </p:nvSpPr>
        <p:spPr>
          <a:xfrm flipH="1">
            <a:off x="236465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705DDD4-4A4D-418F-A898-498EA448597F}"/>
              </a:ext>
            </a:extLst>
          </p:cNvPr>
          <p:cNvSpPr/>
          <p:nvPr/>
        </p:nvSpPr>
        <p:spPr>
          <a:xfrm>
            <a:off x="275200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D072DAAD-A0D2-4F85-826D-3087D1E8B984}"/>
              </a:ext>
            </a:extLst>
          </p:cNvPr>
          <p:cNvSpPr/>
          <p:nvPr/>
        </p:nvSpPr>
        <p:spPr>
          <a:xfrm>
            <a:off x="2695472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0B53C947-A253-4B82-B389-21436BF6CF37}"/>
              </a:ext>
            </a:extLst>
          </p:cNvPr>
          <p:cNvSpPr/>
          <p:nvPr/>
        </p:nvSpPr>
        <p:spPr>
          <a:xfrm flipH="1">
            <a:off x="3183810" y="1525028"/>
            <a:ext cx="108585" cy="14859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6F774E8-F1B6-4B7C-9D3F-5BF77C928072}"/>
              </a:ext>
            </a:extLst>
          </p:cNvPr>
          <p:cNvSpPr/>
          <p:nvPr/>
        </p:nvSpPr>
        <p:spPr>
          <a:xfrm>
            <a:off x="357750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F219AECF-31BD-4037-B8C8-5D0EA8CC4CC4}"/>
              </a:ext>
            </a:extLst>
          </p:cNvPr>
          <p:cNvSpPr/>
          <p:nvPr/>
        </p:nvSpPr>
        <p:spPr>
          <a:xfrm>
            <a:off x="3514010" y="1537728"/>
            <a:ext cx="108585" cy="14859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9DDD1F3B-6594-4E13-8900-650546A2678D}"/>
              </a:ext>
            </a:extLst>
          </p:cNvPr>
          <p:cNvSpPr/>
          <p:nvPr/>
        </p:nvSpPr>
        <p:spPr>
          <a:xfrm flipH="1">
            <a:off x="3986776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Content Placeholder 2">
            <a:extLst>
              <a:ext uri="{FF2B5EF4-FFF2-40B4-BE49-F238E27FC236}">
                <a16:creationId xmlns:a16="http://schemas.microsoft.com/office/drawing/2014/main" id="{28FD95B7-2FE1-4DFC-A823-B9FCC6E5C938}"/>
              </a:ext>
            </a:extLst>
          </p:cNvPr>
          <p:cNvSpPr txBox="1">
            <a:spLocks/>
          </p:cNvSpPr>
          <p:nvPr/>
        </p:nvSpPr>
        <p:spPr bwMode="auto">
          <a:xfrm>
            <a:off x="5624054" y="2295833"/>
            <a:ext cx="3352798" cy="3170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/>
              <a:t>Ouch!</a:t>
            </a:r>
          </a:p>
          <a:p>
            <a:r>
              <a:rPr lang="en-US" kern="0" dirty="0"/>
              <a:t>Now almost nothing happens</a:t>
            </a:r>
          </a:p>
          <a:p>
            <a:r>
              <a:rPr lang="en-US" kern="0" dirty="0"/>
              <a:t>Any ideas on how to make a knee regrow well?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4A0F6B36-70C7-4419-91F3-4DAD1A9F713F}"/>
              </a:ext>
            </a:extLst>
          </p:cNvPr>
          <p:cNvCxnSpPr>
            <a:cxnSpLocks/>
          </p:cNvCxnSpPr>
          <p:nvPr/>
        </p:nvCxnSpPr>
        <p:spPr>
          <a:xfrm flipH="1" flipV="1">
            <a:off x="1199535" y="1927124"/>
            <a:ext cx="127820" cy="521108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73809F46-B86A-490A-A640-0090E5FE8ABD}"/>
              </a:ext>
            </a:extLst>
          </p:cNvPr>
          <p:cNvCxnSpPr>
            <a:cxnSpLocks/>
          </p:cNvCxnSpPr>
          <p:nvPr/>
        </p:nvCxnSpPr>
        <p:spPr>
          <a:xfrm flipV="1">
            <a:off x="2477729" y="1917290"/>
            <a:ext cx="1524000" cy="589936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141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5" grpId="0" animBg="1"/>
      <p:bldP spid="54" grpId="0" uiExpand="1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:a16="http://schemas.microsoft.com/office/drawing/2014/main" id="{CB31FF02-A0A5-439E-BF8C-F418E7DAA9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266" y="2110178"/>
            <a:ext cx="5379624" cy="323349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780D3EC-07E8-4978-9560-ED6015708B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812" y="2109071"/>
            <a:ext cx="5368414" cy="322676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E85281-D764-4174-9A91-6A6B32D26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123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B3A7E72-3FFD-4940-BEF0-56173BE66A1D}"/>
              </a:ext>
            </a:extLst>
          </p:cNvPr>
          <p:cNvSpPr txBox="1"/>
          <p:nvPr/>
        </p:nvSpPr>
        <p:spPr>
          <a:xfrm>
            <a:off x="5338916" y="1376516"/>
            <a:ext cx="1553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Initial [</a:t>
            </a:r>
            <a:r>
              <a:rPr lang="en-US" i="1" dirty="0"/>
              <a:t>M</a:t>
            </a:r>
            <a:r>
              <a:rPr lang="en-US" dirty="0"/>
              <a:t>]</a:t>
            </a:r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703599E8-E7C0-4469-B501-018919FF6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794" y="5279924"/>
            <a:ext cx="7772400" cy="1022555"/>
          </a:xfrm>
        </p:spPr>
        <p:txBody>
          <a:bodyPr/>
          <a:lstStyle/>
          <a:p>
            <a:r>
              <a:rPr lang="en-US" sz="2400" dirty="0"/>
              <a:t>Look at the </a:t>
            </a:r>
            <a:r>
              <a:rPr lang="en-US" sz="2400" i="1" dirty="0"/>
              <a:t>N</a:t>
            </a:r>
            <a:r>
              <a:rPr lang="en-US" sz="2400" dirty="0"/>
              <a:t>=10 case</a:t>
            </a:r>
          </a:p>
          <a:p>
            <a:endParaRPr lang="en-US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C5FADC1-6286-4396-B878-99EDFC7A992F}"/>
              </a:ext>
            </a:extLst>
          </p:cNvPr>
          <p:cNvSpPr/>
          <p:nvPr/>
        </p:nvSpPr>
        <p:spPr>
          <a:xfrm>
            <a:off x="747252" y="1381432"/>
            <a:ext cx="452283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.2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EE20AA7-2114-4A09-A22B-E6806940FCE2}"/>
              </a:ext>
            </a:extLst>
          </p:cNvPr>
          <p:cNvSpPr/>
          <p:nvPr/>
        </p:nvSpPr>
        <p:spPr>
          <a:xfrm>
            <a:off x="1548584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.3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D5DC1ADE-656C-40C1-9FC3-4E9C20CA092E}"/>
              </a:ext>
            </a:extLst>
          </p:cNvPr>
          <p:cNvSpPr/>
          <p:nvPr/>
        </p:nvSpPr>
        <p:spPr>
          <a:xfrm>
            <a:off x="2359743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.4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FBC8712B-8737-4C0D-BC59-014C6402206B}"/>
              </a:ext>
            </a:extLst>
          </p:cNvPr>
          <p:cNvSpPr/>
          <p:nvPr/>
        </p:nvSpPr>
        <p:spPr>
          <a:xfrm>
            <a:off x="3175822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.5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AB7915EB-30A1-4717-B29C-4D5F4E703D80}"/>
              </a:ext>
            </a:extLst>
          </p:cNvPr>
          <p:cNvSpPr/>
          <p:nvPr/>
        </p:nvSpPr>
        <p:spPr>
          <a:xfrm>
            <a:off x="3982065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.6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B96F6D9-2E24-4B76-ACFC-0E1242075A73}"/>
              </a:ext>
            </a:extLst>
          </p:cNvPr>
          <p:cNvSpPr/>
          <p:nvPr/>
        </p:nvSpPr>
        <p:spPr>
          <a:xfrm>
            <a:off x="112640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7A9F2749-1AFA-48B8-8C9F-FE84272B420F}"/>
              </a:ext>
            </a:extLst>
          </p:cNvPr>
          <p:cNvSpPr/>
          <p:nvPr/>
        </p:nvSpPr>
        <p:spPr>
          <a:xfrm>
            <a:off x="1095272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E344B765-B5EA-4583-ABC7-09A7E768C4B7}"/>
              </a:ext>
            </a:extLst>
          </p:cNvPr>
          <p:cNvSpPr/>
          <p:nvPr/>
        </p:nvSpPr>
        <p:spPr>
          <a:xfrm flipH="1">
            <a:off x="15455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F1E8036-7813-49BC-8105-1825614E7D62}"/>
              </a:ext>
            </a:extLst>
          </p:cNvPr>
          <p:cNvSpPr/>
          <p:nvPr/>
        </p:nvSpPr>
        <p:spPr>
          <a:xfrm>
            <a:off x="194555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70EDF20A-A71D-4A45-984A-3FF2C95B97C5}"/>
              </a:ext>
            </a:extLst>
          </p:cNvPr>
          <p:cNvSpPr/>
          <p:nvPr/>
        </p:nvSpPr>
        <p:spPr>
          <a:xfrm>
            <a:off x="1892504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D74CBD13-EA7B-4CF7-99B2-63DF7552CFAC}"/>
              </a:ext>
            </a:extLst>
          </p:cNvPr>
          <p:cNvSpPr/>
          <p:nvPr/>
        </p:nvSpPr>
        <p:spPr>
          <a:xfrm flipH="1">
            <a:off x="236465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705DDD4-4A4D-418F-A898-498EA448597F}"/>
              </a:ext>
            </a:extLst>
          </p:cNvPr>
          <p:cNvSpPr/>
          <p:nvPr/>
        </p:nvSpPr>
        <p:spPr>
          <a:xfrm>
            <a:off x="275200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D072DAAD-A0D2-4F85-826D-3087D1E8B984}"/>
              </a:ext>
            </a:extLst>
          </p:cNvPr>
          <p:cNvSpPr/>
          <p:nvPr/>
        </p:nvSpPr>
        <p:spPr>
          <a:xfrm>
            <a:off x="2695472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0B53C947-A253-4B82-B389-21436BF6CF37}"/>
              </a:ext>
            </a:extLst>
          </p:cNvPr>
          <p:cNvSpPr/>
          <p:nvPr/>
        </p:nvSpPr>
        <p:spPr>
          <a:xfrm flipH="1">
            <a:off x="3183810" y="1525028"/>
            <a:ext cx="108585" cy="14859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6F774E8-F1B6-4B7C-9D3F-5BF77C928072}"/>
              </a:ext>
            </a:extLst>
          </p:cNvPr>
          <p:cNvSpPr/>
          <p:nvPr/>
        </p:nvSpPr>
        <p:spPr>
          <a:xfrm>
            <a:off x="357750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F219AECF-31BD-4037-B8C8-5D0EA8CC4CC4}"/>
              </a:ext>
            </a:extLst>
          </p:cNvPr>
          <p:cNvSpPr/>
          <p:nvPr/>
        </p:nvSpPr>
        <p:spPr>
          <a:xfrm>
            <a:off x="3514010" y="1537728"/>
            <a:ext cx="108585" cy="14859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9DDD1F3B-6594-4E13-8900-650546A2678D}"/>
              </a:ext>
            </a:extLst>
          </p:cNvPr>
          <p:cNvSpPr/>
          <p:nvPr/>
        </p:nvSpPr>
        <p:spPr>
          <a:xfrm flipH="1">
            <a:off x="3986776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Content Placeholder 2">
            <a:extLst>
              <a:ext uri="{FF2B5EF4-FFF2-40B4-BE49-F238E27FC236}">
                <a16:creationId xmlns:a16="http://schemas.microsoft.com/office/drawing/2014/main" id="{28FD95B7-2FE1-4DFC-A823-B9FCC6E5C938}"/>
              </a:ext>
            </a:extLst>
          </p:cNvPr>
          <p:cNvSpPr txBox="1">
            <a:spLocks/>
          </p:cNvSpPr>
          <p:nvPr/>
        </p:nvSpPr>
        <p:spPr bwMode="auto">
          <a:xfrm>
            <a:off x="5624054" y="2295833"/>
            <a:ext cx="3352798" cy="369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/>
              <a:t>Set </a:t>
            </a:r>
            <a:r>
              <a:rPr lang="en-US" sz="2400" i="1" kern="0" dirty="0" err="1"/>
              <a:t>k</a:t>
            </a:r>
            <a:r>
              <a:rPr lang="en-US" sz="2400" kern="0" baseline="-25000" dirty="0" err="1"/>
              <a:t>M</a:t>
            </a:r>
            <a:r>
              <a:rPr lang="en-US" sz="2400" kern="0" dirty="0"/>
              <a:t>=.4</a:t>
            </a:r>
          </a:p>
          <a:p>
            <a:r>
              <a:rPr lang="en-US" sz="2400" kern="0" dirty="0"/>
              <a:t>Sure, but…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now the belly and head slices won’t work </a:t>
            </a:r>
            <a:r>
              <a:rPr lang="en-US" sz="2000" kern="0" dirty="0">
                <a:sym typeface="Wingdings" panose="05000000000000000000" pitchFamily="2" charset="2"/>
              </a:rPr>
              <a:t></a:t>
            </a:r>
          </a:p>
          <a:p>
            <a:r>
              <a:rPr lang="en-US" sz="2400" kern="0" dirty="0">
                <a:sym typeface="Wingdings" panose="05000000000000000000" pitchFamily="2" charset="2"/>
              </a:rPr>
              <a:t>Conclusion: try to make </a:t>
            </a:r>
            <a:r>
              <a:rPr lang="en-US" sz="2400" i="1" kern="0" dirty="0">
                <a:sym typeface="Wingdings" panose="05000000000000000000" pitchFamily="2" charset="2"/>
              </a:rPr>
              <a:t>N</a:t>
            </a:r>
            <a:r>
              <a:rPr lang="en-US" sz="2400" kern="0" dirty="0">
                <a:sym typeface="Wingdings" panose="05000000000000000000" pitchFamily="2" charset="2"/>
              </a:rPr>
              <a:t>=2 work (or even </a:t>
            </a:r>
            <a:r>
              <a:rPr lang="en-US" sz="2400" i="1" kern="0" dirty="0">
                <a:sym typeface="Wingdings" panose="05000000000000000000" pitchFamily="2" charset="2"/>
              </a:rPr>
              <a:t>N</a:t>
            </a:r>
            <a:r>
              <a:rPr lang="en-US" sz="2400" kern="0" dirty="0">
                <a:sym typeface="Wingdings" panose="05000000000000000000" pitchFamily="2" charset="2"/>
              </a:rPr>
              <a:t>=1)</a:t>
            </a:r>
          </a:p>
          <a:p>
            <a:pPr lvl="1">
              <a:spcBef>
                <a:spcPts val="0"/>
              </a:spcBef>
            </a:pPr>
            <a:r>
              <a:rPr lang="en-US" sz="2000" kern="0" dirty="0">
                <a:sym typeface="Wingdings" panose="05000000000000000000" pitchFamily="2" charset="2"/>
              </a:rPr>
              <a:t>those have some gain everywhere</a:t>
            </a:r>
            <a:endParaRPr lang="en-US" sz="2000" kern="0" dirty="0"/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4A0F6B36-70C7-4419-91F3-4DAD1A9F713F}"/>
              </a:ext>
            </a:extLst>
          </p:cNvPr>
          <p:cNvCxnSpPr>
            <a:cxnSpLocks/>
          </p:cNvCxnSpPr>
          <p:nvPr/>
        </p:nvCxnSpPr>
        <p:spPr>
          <a:xfrm flipH="1" flipV="1">
            <a:off x="1199535" y="1927124"/>
            <a:ext cx="127820" cy="521108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73809F46-B86A-490A-A640-0090E5FE8ABD}"/>
              </a:ext>
            </a:extLst>
          </p:cNvPr>
          <p:cNvCxnSpPr>
            <a:cxnSpLocks/>
          </p:cNvCxnSpPr>
          <p:nvPr/>
        </p:nvCxnSpPr>
        <p:spPr>
          <a:xfrm flipV="1">
            <a:off x="2477729" y="1917290"/>
            <a:ext cx="1524000" cy="589936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>
            <a:extLst>
              <a:ext uri="{FF2B5EF4-FFF2-40B4-BE49-F238E27FC236}">
                <a16:creationId xmlns:a16="http://schemas.microsoft.com/office/drawing/2014/main" id="{B69AD7F1-4452-4D48-80F5-05FF88C16C50}"/>
              </a:ext>
            </a:extLst>
          </p:cNvPr>
          <p:cNvSpPr/>
          <p:nvPr/>
        </p:nvSpPr>
        <p:spPr>
          <a:xfrm>
            <a:off x="1356851" y="2605549"/>
            <a:ext cx="127820" cy="137651"/>
          </a:xfrm>
          <a:prstGeom prst="ellipse">
            <a:avLst/>
          </a:prstGeom>
          <a:solidFill>
            <a:srgbClr val="FF00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DF675881-C4EA-4FCD-B396-D8F7BB0F4544}"/>
              </a:ext>
            </a:extLst>
          </p:cNvPr>
          <p:cNvSpPr/>
          <p:nvPr/>
        </p:nvSpPr>
        <p:spPr>
          <a:xfrm>
            <a:off x="2305663" y="2620295"/>
            <a:ext cx="127820" cy="137651"/>
          </a:xfrm>
          <a:prstGeom prst="ellipse">
            <a:avLst/>
          </a:prstGeom>
          <a:solidFill>
            <a:srgbClr val="FF00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D15D4BF6-1EED-467A-935B-C80420746B01}"/>
              </a:ext>
            </a:extLst>
          </p:cNvPr>
          <p:cNvSpPr/>
          <p:nvPr/>
        </p:nvSpPr>
        <p:spPr>
          <a:xfrm>
            <a:off x="2320412" y="4601495"/>
            <a:ext cx="127820" cy="137651"/>
          </a:xfrm>
          <a:prstGeom prst="ellipse">
            <a:avLst/>
          </a:prstGeom>
          <a:solidFill>
            <a:srgbClr val="FF00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238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FF09D-242F-4531-91D5-32CBC1445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 for this unit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7288F-CFB5-4403-A7D3-2A47886E1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Patterning a 5-cell worm – our first try</a:t>
            </a:r>
          </a:p>
          <a:p>
            <a:r>
              <a:rPr lang="en-US" dirty="0" err="1"/>
              <a:t>Morphagens</a:t>
            </a:r>
            <a:r>
              <a:rPr lang="en-US" dirty="0"/>
              <a:t> + lots of feedback – our second try</a:t>
            </a:r>
          </a:p>
          <a:p>
            <a:r>
              <a:rPr lang="en-US" dirty="0"/>
              <a:t>GJ connectivity range – archipelagos, 2 heads and collapse</a:t>
            </a:r>
          </a:p>
          <a:p>
            <a:r>
              <a:rPr lang="en-US" dirty="0" err="1"/>
              <a:t>Wrapup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B23EDC-54CD-47C2-9604-A5F0FEBB8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123 Joel Grodstein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2F493B-2C12-48DB-999D-7F2311F5FE44}"/>
              </a:ext>
            </a:extLst>
          </p:cNvPr>
          <p:cNvSpPr/>
          <p:nvPr/>
        </p:nvSpPr>
        <p:spPr>
          <a:xfrm>
            <a:off x="542925" y="1743075"/>
            <a:ext cx="6248400" cy="485775"/>
          </a:xfrm>
          <a:prstGeom prst="rect">
            <a:avLst/>
          </a:pr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0934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E85281-D764-4174-9A91-6A6B32D26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123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60278A5-5739-4B9D-AA6F-04F7E3DF4A21}"/>
              </a:ext>
            </a:extLst>
          </p:cNvPr>
          <p:cNvSpPr/>
          <p:nvPr/>
        </p:nvSpPr>
        <p:spPr>
          <a:xfrm>
            <a:off x="747252" y="1381432"/>
            <a:ext cx="452283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.8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1E1FCDA-8A34-496C-A3ED-B9EFB19C2B90}"/>
              </a:ext>
            </a:extLst>
          </p:cNvPr>
          <p:cNvSpPr/>
          <p:nvPr/>
        </p:nvSpPr>
        <p:spPr>
          <a:xfrm>
            <a:off x="1548584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.9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97605BF-4E16-4BBE-8C6A-89C1F658D665}"/>
              </a:ext>
            </a:extLst>
          </p:cNvPr>
          <p:cNvSpPr/>
          <p:nvPr/>
        </p:nvSpPr>
        <p:spPr>
          <a:xfrm>
            <a:off x="2359743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252B25F-4859-4937-80BE-318FCD12BAEA}"/>
              </a:ext>
            </a:extLst>
          </p:cNvPr>
          <p:cNvSpPr/>
          <p:nvPr/>
        </p:nvSpPr>
        <p:spPr>
          <a:xfrm>
            <a:off x="3175822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1.1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9364B25-67D6-457C-8D31-C63B5AB49BA5}"/>
              </a:ext>
            </a:extLst>
          </p:cNvPr>
          <p:cNvSpPr/>
          <p:nvPr/>
        </p:nvSpPr>
        <p:spPr>
          <a:xfrm>
            <a:off x="3982065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1.2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9E5CD85-C038-4A9C-94F9-98200D18964A}"/>
              </a:ext>
            </a:extLst>
          </p:cNvPr>
          <p:cNvSpPr/>
          <p:nvPr/>
        </p:nvSpPr>
        <p:spPr>
          <a:xfrm>
            <a:off x="112640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D27CBFE-1AF4-4027-8E2C-FE9E8A93A5BD}"/>
              </a:ext>
            </a:extLst>
          </p:cNvPr>
          <p:cNvSpPr/>
          <p:nvPr/>
        </p:nvSpPr>
        <p:spPr>
          <a:xfrm>
            <a:off x="10756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577A446-C1B4-4804-AE4C-FC378CB922AA}"/>
              </a:ext>
            </a:extLst>
          </p:cNvPr>
          <p:cNvSpPr/>
          <p:nvPr/>
        </p:nvSpPr>
        <p:spPr>
          <a:xfrm flipH="1">
            <a:off x="15455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42CBED5-A546-4346-8BB8-F23477D8A407}"/>
              </a:ext>
            </a:extLst>
          </p:cNvPr>
          <p:cNvSpPr/>
          <p:nvPr/>
        </p:nvSpPr>
        <p:spPr>
          <a:xfrm>
            <a:off x="194555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B7B2AFD-4BF1-4636-BC5E-D4BC0EBCBA84}"/>
              </a:ext>
            </a:extLst>
          </p:cNvPr>
          <p:cNvSpPr/>
          <p:nvPr/>
        </p:nvSpPr>
        <p:spPr>
          <a:xfrm>
            <a:off x="18630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39FC823-2956-4251-B0E5-B60CB0647A1F}"/>
              </a:ext>
            </a:extLst>
          </p:cNvPr>
          <p:cNvSpPr/>
          <p:nvPr/>
        </p:nvSpPr>
        <p:spPr>
          <a:xfrm flipH="1">
            <a:off x="236465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392A43B-1492-4D04-8B1A-D0CBCDBD7D41}"/>
              </a:ext>
            </a:extLst>
          </p:cNvPr>
          <p:cNvSpPr/>
          <p:nvPr/>
        </p:nvSpPr>
        <p:spPr>
          <a:xfrm>
            <a:off x="275200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7B5352D-3CDA-4CBE-BEDC-7BB30DFFA05C}"/>
              </a:ext>
            </a:extLst>
          </p:cNvPr>
          <p:cNvSpPr/>
          <p:nvPr/>
        </p:nvSpPr>
        <p:spPr>
          <a:xfrm>
            <a:off x="26758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5C7A7F9-6BA4-4BCE-A40D-B4154011C2E0}"/>
              </a:ext>
            </a:extLst>
          </p:cNvPr>
          <p:cNvSpPr/>
          <p:nvPr/>
        </p:nvSpPr>
        <p:spPr>
          <a:xfrm flipH="1">
            <a:off x="3183810" y="1525028"/>
            <a:ext cx="108585" cy="14859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1734E98-50BD-4BC5-BFB8-7F8A869742D4}"/>
              </a:ext>
            </a:extLst>
          </p:cNvPr>
          <p:cNvSpPr/>
          <p:nvPr/>
        </p:nvSpPr>
        <p:spPr>
          <a:xfrm>
            <a:off x="357750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684634B-1452-4132-AD8C-609B605611B7}"/>
              </a:ext>
            </a:extLst>
          </p:cNvPr>
          <p:cNvSpPr/>
          <p:nvPr/>
        </p:nvSpPr>
        <p:spPr>
          <a:xfrm>
            <a:off x="3514010" y="1537728"/>
            <a:ext cx="108585" cy="14859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AC67E83-2078-4C99-8EC6-D8E5D8E8EAA0}"/>
              </a:ext>
            </a:extLst>
          </p:cNvPr>
          <p:cNvSpPr/>
          <p:nvPr/>
        </p:nvSpPr>
        <p:spPr>
          <a:xfrm flipH="1">
            <a:off x="3986776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B3A7E72-3FFD-4940-BEF0-56173BE66A1D}"/>
              </a:ext>
            </a:extLst>
          </p:cNvPr>
          <p:cNvSpPr txBox="1"/>
          <p:nvPr/>
        </p:nvSpPr>
        <p:spPr>
          <a:xfrm>
            <a:off x="5338916" y="1376516"/>
            <a:ext cx="1553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Initial [</a:t>
            </a:r>
            <a:r>
              <a:rPr lang="en-US" i="1" dirty="0"/>
              <a:t>M</a:t>
            </a:r>
            <a:r>
              <a:rPr lang="en-US" dirty="0"/>
              <a:t>]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499BFBE-6D5F-4752-990A-179829E7817F}"/>
              </a:ext>
            </a:extLst>
          </p:cNvPr>
          <p:cNvGrpSpPr/>
          <p:nvPr/>
        </p:nvGrpSpPr>
        <p:grpSpPr>
          <a:xfrm>
            <a:off x="195266" y="1927123"/>
            <a:ext cx="5379624" cy="3416553"/>
            <a:chOff x="195266" y="1927123"/>
            <a:chExt cx="5379624" cy="3416553"/>
          </a:xfrm>
        </p:grpSpPr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CB31FF02-A0A5-439E-BF8C-F418E7DAA98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5266" y="2110178"/>
              <a:ext cx="5379624" cy="3233498"/>
            </a:xfrm>
            <a:prstGeom prst="rect">
              <a:avLst/>
            </a:prstGeom>
          </p:spPr>
        </p:pic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B69AD7F1-4452-4D48-80F5-05FF88C16C50}"/>
                </a:ext>
              </a:extLst>
            </p:cNvPr>
            <p:cNvSpPr/>
            <p:nvPr/>
          </p:nvSpPr>
          <p:spPr>
            <a:xfrm>
              <a:off x="2861186" y="2989007"/>
              <a:ext cx="127820" cy="137651"/>
            </a:xfrm>
            <a:prstGeom prst="ellipse">
              <a:avLst/>
            </a:prstGeom>
            <a:solidFill>
              <a:srgbClr val="FF0000"/>
            </a:solidFill>
            <a:ln>
              <a:noFill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B996E2AB-40F8-4536-8175-F923AA8E551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97858" y="1927123"/>
              <a:ext cx="1524001" cy="1022555"/>
            </a:xfrm>
            <a:prstGeom prst="straightConnector1">
              <a:avLst/>
            </a:prstGeom>
            <a:ln w="28575">
              <a:solidFill>
                <a:schemeClr val="accent2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DF675881-C4EA-4FCD-B396-D8F7BB0F4544}"/>
                </a:ext>
              </a:extLst>
            </p:cNvPr>
            <p:cNvSpPr/>
            <p:nvPr/>
          </p:nvSpPr>
          <p:spPr>
            <a:xfrm>
              <a:off x="3485534" y="4222955"/>
              <a:ext cx="127820" cy="137651"/>
            </a:xfrm>
            <a:prstGeom prst="ellipse">
              <a:avLst/>
            </a:prstGeom>
            <a:solidFill>
              <a:srgbClr val="FF0000"/>
            </a:solidFill>
            <a:ln>
              <a:noFill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5B62C151-731E-421D-8652-787FDA2F472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88774" y="1946787"/>
              <a:ext cx="540774" cy="2133600"/>
            </a:xfrm>
            <a:prstGeom prst="straightConnector1">
              <a:avLst/>
            </a:prstGeom>
            <a:ln w="28575">
              <a:solidFill>
                <a:schemeClr val="accent2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EBA04FBA-7453-4AB8-BFFF-663A388974F6}"/>
              </a:ext>
            </a:extLst>
          </p:cNvPr>
          <p:cNvSpPr txBox="1"/>
          <p:nvPr/>
        </p:nvSpPr>
        <p:spPr>
          <a:xfrm>
            <a:off x="117987" y="373627"/>
            <a:ext cx="17894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scale=.8</a:t>
            </a:r>
          </a:p>
          <a:p>
            <a:r>
              <a:rPr lang="en-US" sz="2000" i="1" dirty="0"/>
              <a:t>G</a:t>
            </a:r>
            <a:r>
              <a:rPr lang="en-US" sz="2000" baseline="-25000" dirty="0"/>
              <a:t>K</a:t>
            </a:r>
            <a:r>
              <a:rPr lang="en-US" sz="2000" dirty="0"/>
              <a:t>=.8*1.7e-17</a:t>
            </a:r>
          </a:p>
          <a:p>
            <a:r>
              <a:rPr lang="en-US" sz="2000" i="1" dirty="0">
                <a:sym typeface="Symbol" panose="05050102010706020507" pitchFamily="18" charset="2"/>
              </a:rPr>
              <a:t> </a:t>
            </a:r>
            <a:r>
              <a:rPr lang="en-US" sz="2000" dirty="0">
                <a:sym typeface="Symbol" panose="05050102010706020507" pitchFamily="18" charset="2"/>
              </a:rPr>
              <a:t>1.4e-17</a:t>
            </a:r>
            <a:endParaRPr lang="en-US" sz="2000" i="1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8878BF1-2144-4DAD-8921-90C252BA5B39}"/>
              </a:ext>
            </a:extLst>
          </p:cNvPr>
          <p:cNvSpPr txBox="1"/>
          <p:nvPr/>
        </p:nvSpPr>
        <p:spPr>
          <a:xfrm>
            <a:off x="3800168" y="653846"/>
            <a:ext cx="14846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scale=.2</a:t>
            </a:r>
          </a:p>
          <a:p>
            <a:r>
              <a:rPr lang="en-US" sz="2000" i="1" dirty="0"/>
              <a:t>G</a:t>
            </a:r>
            <a:r>
              <a:rPr lang="en-US" sz="2000" baseline="-25000" dirty="0"/>
              <a:t>K</a:t>
            </a:r>
            <a:r>
              <a:rPr lang="en-US" sz="2000" dirty="0"/>
              <a:t>=.34e-17</a:t>
            </a:r>
            <a:endParaRPr lang="en-US" sz="2000" i="1" dirty="0"/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703599E8-E7C0-4469-B501-018919FF6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794" y="5279924"/>
            <a:ext cx="7772400" cy="102255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7BF25287-D5BC-44B7-B2A6-13E9C817EF0E}"/>
              </a:ext>
            </a:extLst>
          </p:cNvPr>
          <p:cNvSpPr txBox="1">
            <a:spLocks/>
          </p:cNvSpPr>
          <p:nvPr/>
        </p:nvSpPr>
        <p:spPr bwMode="auto">
          <a:xfrm>
            <a:off x="5624054" y="2295833"/>
            <a:ext cx="3352798" cy="3092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/>
              <a:t>Next look at </a:t>
            </a:r>
            <a:r>
              <a:rPr lang="en-US" sz="2400" kern="0" dirty="0" err="1"/>
              <a:t>GJ_scale</a:t>
            </a: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363317840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E85281-D764-4174-9A91-6A6B32D26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123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60278A5-5739-4B9D-AA6F-04F7E3DF4A21}"/>
              </a:ext>
            </a:extLst>
          </p:cNvPr>
          <p:cNvSpPr/>
          <p:nvPr/>
        </p:nvSpPr>
        <p:spPr>
          <a:xfrm>
            <a:off x="747252" y="1381432"/>
            <a:ext cx="452283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.8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1E1FCDA-8A34-496C-A3ED-B9EFB19C2B90}"/>
              </a:ext>
            </a:extLst>
          </p:cNvPr>
          <p:cNvSpPr/>
          <p:nvPr/>
        </p:nvSpPr>
        <p:spPr>
          <a:xfrm>
            <a:off x="1548584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.9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97605BF-4E16-4BBE-8C6A-89C1F658D665}"/>
              </a:ext>
            </a:extLst>
          </p:cNvPr>
          <p:cNvSpPr/>
          <p:nvPr/>
        </p:nvSpPr>
        <p:spPr>
          <a:xfrm>
            <a:off x="2359743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252B25F-4859-4937-80BE-318FCD12BAEA}"/>
              </a:ext>
            </a:extLst>
          </p:cNvPr>
          <p:cNvSpPr/>
          <p:nvPr/>
        </p:nvSpPr>
        <p:spPr>
          <a:xfrm>
            <a:off x="3175822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1.1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9364B25-67D6-457C-8D31-C63B5AB49BA5}"/>
              </a:ext>
            </a:extLst>
          </p:cNvPr>
          <p:cNvSpPr/>
          <p:nvPr/>
        </p:nvSpPr>
        <p:spPr>
          <a:xfrm>
            <a:off x="3982065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1.2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9E5CD85-C038-4A9C-94F9-98200D18964A}"/>
              </a:ext>
            </a:extLst>
          </p:cNvPr>
          <p:cNvSpPr/>
          <p:nvPr/>
        </p:nvSpPr>
        <p:spPr>
          <a:xfrm>
            <a:off x="112640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D27CBFE-1AF4-4027-8E2C-FE9E8A93A5BD}"/>
              </a:ext>
            </a:extLst>
          </p:cNvPr>
          <p:cNvSpPr/>
          <p:nvPr/>
        </p:nvSpPr>
        <p:spPr>
          <a:xfrm>
            <a:off x="10756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577A446-C1B4-4804-AE4C-FC378CB922AA}"/>
              </a:ext>
            </a:extLst>
          </p:cNvPr>
          <p:cNvSpPr/>
          <p:nvPr/>
        </p:nvSpPr>
        <p:spPr>
          <a:xfrm flipH="1">
            <a:off x="15455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42CBED5-A546-4346-8BB8-F23477D8A407}"/>
              </a:ext>
            </a:extLst>
          </p:cNvPr>
          <p:cNvSpPr/>
          <p:nvPr/>
        </p:nvSpPr>
        <p:spPr>
          <a:xfrm>
            <a:off x="194555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B7B2AFD-4BF1-4636-BC5E-D4BC0EBCBA84}"/>
              </a:ext>
            </a:extLst>
          </p:cNvPr>
          <p:cNvSpPr/>
          <p:nvPr/>
        </p:nvSpPr>
        <p:spPr>
          <a:xfrm>
            <a:off x="18630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39FC823-2956-4251-B0E5-B60CB0647A1F}"/>
              </a:ext>
            </a:extLst>
          </p:cNvPr>
          <p:cNvSpPr/>
          <p:nvPr/>
        </p:nvSpPr>
        <p:spPr>
          <a:xfrm flipH="1">
            <a:off x="236465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392A43B-1492-4D04-8B1A-D0CBCDBD7D41}"/>
              </a:ext>
            </a:extLst>
          </p:cNvPr>
          <p:cNvSpPr/>
          <p:nvPr/>
        </p:nvSpPr>
        <p:spPr>
          <a:xfrm>
            <a:off x="275200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7B5352D-3CDA-4CBE-BEDC-7BB30DFFA05C}"/>
              </a:ext>
            </a:extLst>
          </p:cNvPr>
          <p:cNvSpPr/>
          <p:nvPr/>
        </p:nvSpPr>
        <p:spPr>
          <a:xfrm>
            <a:off x="26758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5C7A7F9-6BA4-4BCE-A40D-B4154011C2E0}"/>
              </a:ext>
            </a:extLst>
          </p:cNvPr>
          <p:cNvSpPr/>
          <p:nvPr/>
        </p:nvSpPr>
        <p:spPr>
          <a:xfrm flipH="1">
            <a:off x="3183810" y="1525028"/>
            <a:ext cx="108585" cy="14859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1734E98-50BD-4BC5-BFB8-7F8A869742D4}"/>
              </a:ext>
            </a:extLst>
          </p:cNvPr>
          <p:cNvSpPr/>
          <p:nvPr/>
        </p:nvSpPr>
        <p:spPr>
          <a:xfrm>
            <a:off x="357750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684634B-1452-4132-AD8C-609B605611B7}"/>
              </a:ext>
            </a:extLst>
          </p:cNvPr>
          <p:cNvSpPr/>
          <p:nvPr/>
        </p:nvSpPr>
        <p:spPr>
          <a:xfrm>
            <a:off x="3514010" y="1537728"/>
            <a:ext cx="108585" cy="14859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AC67E83-2078-4C99-8EC6-D8E5D8E8EAA0}"/>
              </a:ext>
            </a:extLst>
          </p:cNvPr>
          <p:cNvSpPr/>
          <p:nvPr/>
        </p:nvSpPr>
        <p:spPr>
          <a:xfrm flipH="1">
            <a:off x="3986776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B3A7E72-3FFD-4940-BEF0-56173BE66A1D}"/>
              </a:ext>
            </a:extLst>
          </p:cNvPr>
          <p:cNvSpPr txBox="1"/>
          <p:nvPr/>
        </p:nvSpPr>
        <p:spPr>
          <a:xfrm>
            <a:off x="5338916" y="1376516"/>
            <a:ext cx="1553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Initial [</a:t>
            </a:r>
            <a:r>
              <a:rPr lang="en-US" i="1" dirty="0"/>
              <a:t>M</a:t>
            </a:r>
            <a:r>
              <a:rPr lang="en-US" dirty="0"/>
              <a:t>]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BA04FBA-7453-4AB8-BFFF-663A388974F6}"/>
              </a:ext>
            </a:extLst>
          </p:cNvPr>
          <p:cNvSpPr txBox="1"/>
          <p:nvPr/>
        </p:nvSpPr>
        <p:spPr>
          <a:xfrm>
            <a:off x="117987" y="373627"/>
            <a:ext cx="17894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scale=.8</a:t>
            </a:r>
          </a:p>
          <a:p>
            <a:r>
              <a:rPr lang="en-US" sz="2000" i="1" dirty="0"/>
              <a:t>G</a:t>
            </a:r>
            <a:r>
              <a:rPr lang="en-US" sz="2000" baseline="-25000" dirty="0"/>
              <a:t>K</a:t>
            </a:r>
            <a:r>
              <a:rPr lang="en-US" sz="2000" dirty="0"/>
              <a:t>=.8*1.7e-17</a:t>
            </a:r>
          </a:p>
          <a:p>
            <a:r>
              <a:rPr lang="en-US" sz="2000" i="1" dirty="0">
                <a:sym typeface="Symbol" panose="05050102010706020507" pitchFamily="18" charset="2"/>
              </a:rPr>
              <a:t> </a:t>
            </a:r>
            <a:r>
              <a:rPr lang="en-US" sz="2000" dirty="0">
                <a:sym typeface="Symbol" panose="05050102010706020507" pitchFamily="18" charset="2"/>
              </a:rPr>
              <a:t>1.4e-17</a:t>
            </a:r>
            <a:endParaRPr lang="en-US" sz="2000" i="1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8878BF1-2144-4DAD-8921-90C252BA5B39}"/>
              </a:ext>
            </a:extLst>
          </p:cNvPr>
          <p:cNvSpPr txBox="1"/>
          <p:nvPr/>
        </p:nvSpPr>
        <p:spPr>
          <a:xfrm>
            <a:off x="3800168" y="653846"/>
            <a:ext cx="14846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scale=.2</a:t>
            </a:r>
          </a:p>
          <a:p>
            <a:r>
              <a:rPr lang="en-US" sz="2000" i="1" dirty="0"/>
              <a:t>G</a:t>
            </a:r>
            <a:r>
              <a:rPr lang="en-US" sz="2000" baseline="-25000" dirty="0"/>
              <a:t>K</a:t>
            </a:r>
            <a:r>
              <a:rPr lang="en-US" sz="2000" dirty="0"/>
              <a:t>=.34e-17</a:t>
            </a:r>
            <a:endParaRPr lang="en-US" sz="2000" i="1" dirty="0"/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703599E8-E7C0-4469-B501-018919FF6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794" y="5279924"/>
            <a:ext cx="7772400" cy="102255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7BF25287-D5BC-44B7-B2A6-13E9C817EF0E}"/>
              </a:ext>
            </a:extLst>
          </p:cNvPr>
          <p:cNvSpPr txBox="1">
            <a:spLocks/>
          </p:cNvSpPr>
          <p:nvPr/>
        </p:nvSpPr>
        <p:spPr bwMode="auto">
          <a:xfrm>
            <a:off x="5565060" y="2344994"/>
            <a:ext cx="3352798" cy="2423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 err="1"/>
              <a:t>GJ_scale</a:t>
            </a:r>
            <a:r>
              <a:rPr lang="en-US" sz="2400" kern="0" dirty="0"/>
              <a:t> gets bigger:</a:t>
            </a:r>
          </a:p>
          <a:p>
            <a:pPr lvl="1"/>
            <a:r>
              <a:rPr lang="en-US" sz="2000" kern="0" dirty="0"/>
              <a:t>GJ resistances get lower</a:t>
            </a:r>
          </a:p>
          <a:p>
            <a:pPr lvl="1"/>
            <a:r>
              <a:rPr lang="en-US" sz="2000" kern="0" dirty="0"/>
              <a:t>head and tail short out</a:t>
            </a:r>
          </a:p>
          <a:p>
            <a:pPr lvl="1"/>
            <a:r>
              <a:rPr lang="en-US" sz="2000" i="1" kern="0" dirty="0" err="1"/>
              <a:t>V</a:t>
            </a:r>
            <a:r>
              <a:rPr lang="en-US" sz="2000" kern="0" baseline="-25000" dirty="0" err="1"/>
              <a:t>mem,head</a:t>
            </a:r>
            <a:r>
              <a:rPr lang="en-US" sz="2000" kern="0" dirty="0"/>
              <a:t> and </a:t>
            </a:r>
            <a:r>
              <a:rPr lang="en-US" sz="2000" i="1" kern="0" dirty="0" err="1"/>
              <a:t>V</a:t>
            </a:r>
            <a:r>
              <a:rPr lang="en-US" sz="2000" kern="0" baseline="-25000" dirty="0" err="1"/>
              <a:t>mem,tail</a:t>
            </a:r>
            <a:r>
              <a:rPr lang="en-US" sz="2000" kern="0" dirty="0"/>
              <a:t> both collapse to middle</a:t>
            </a:r>
            <a:endParaRPr lang="en-US" sz="1600" i="1" kern="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CEAB2C2-71FA-468D-AF51-701152724E77}"/>
              </a:ext>
            </a:extLst>
          </p:cNvPr>
          <p:cNvGrpSpPr/>
          <p:nvPr/>
        </p:nvGrpSpPr>
        <p:grpSpPr>
          <a:xfrm>
            <a:off x="24056" y="2859364"/>
            <a:ext cx="1485885" cy="1686046"/>
            <a:chOff x="24056" y="2910983"/>
            <a:chExt cx="1485885" cy="1686046"/>
          </a:xfrm>
        </p:grpSpPr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9593FE5E-E469-4520-B1BD-5D50E8A04F57}"/>
                </a:ext>
              </a:extLst>
            </p:cNvPr>
            <p:cNvCxnSpPr/>
            <p:nvPr/>
          </p:nvCxnSpPr>
          <p:spPr>
            <a:xfrm>
              <a:off x="633644" y="4052012"/>
              <a:ext cx="552252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E4B984A6-70E3-4578-AA05-B17C9BC5E144}"/>
                </a:ext>
              </a:extLst>
            </p:cNvPr>
            <p:cNvCxnSpPr>
              <a:cxnSpLocks/>
            </p:cNvCxnSpPr>
            <p:nvPr/>
          </p:nvCxnSpPr>
          <p:spPr>
            <a:xfrm>
              <a:off x="756366" y="4153935"/>
              <a:ext cx="30681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114">
              <a:extLst>
                <a:ext uri="{FF2B5EF4-FFF2-40B4-BE49-F238E27FC236}">
                  <a16:creationId xmlns:a16="http://schemas.microsoft.com/office/drawing/2014/main" id="{6EB33888-F5E1-4347-A1D9-C48520EF34AA}"/>
                </a:ext>
              </a:extLst>
            </p:cNvPr>
            <p:cNvSpPr txBox="1"/>
            <p:nvPr/>
          </p:nvSpPr>
          <p:spPr>
            <a:xfrm>
              <a:off x="1077130" y="4070872"/>
              <a:ext cx="43281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r>
                <a:rPr lang="en-US" sz="2000" dirty="0" err="1"/>
                <a:t>V</a:t>
              </a:r>
              <a:r>
                <a:rPr lang="en-US" sz="2000" baseline="-25000" dirty="0" err="1"/>
                <a:t>cell</a:t>
              </a:r>
              <a:endParaRPr lang="en-US" sz="2000" baseline="-25000" dirty="0"/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7B52F43D-A9D5-4B4C-894F-400AA1F82C47}"/>
                </a:ext>
              </a:extLst>
            </p:cNvPr>
            <p:cNvCxnSpPr>
              <a:cxnSpLocks/>
            </p:cNvCxnSpPr>
            <p:nvPr/>
          </p:nvCxnSpPr>
          <p:spPr>
            <a:xfrm>
              <a:off x="870720" y="4169229"/>
              <a:ext cx="0" cy="381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FBFB9969-2032-463D-ACEA-CCD5CA340568}"/>
                </a:ext>
              </a:extLst>
            </p:cNvPr>
            <p:cNvGrpSpPr/>
            <p:nvPr/>
          </p:nvGrpSpPr>
          <p:grpSpPr>
            <a:xfrm>
              <a:off x="498185" y="3187096"/>
              <a:ext cx="381000" cy="685800"/>
              <a:chOff x="5562600" y="3429000"/>
              <a:chExt cx="381000" cy="685800"/>
            </a:xfrm>
          </p:grpSpPr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2A084203-1D23-4235-A3ED-77695CC1A2D3}"/>
                  </a:ext>
                </a:extLst>
              </p:cNvPr>
              <p:cNvCxnSpPr/>
              <p:nvPr/>
            </p:nvCxnSpPr>
            <p:spPr>
              <a:xfrm>
                <a:off x="5715000" y="342900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23FCE400-6DEC-4EC8-808C-58FCAE72BD12}"/>
                  </a:ext>
                </a:extLst>
              </p:cNvPr>
              <p:cNvCxnSpPr/>
              <p:nvPr/>
            </p:nvCxnSpPr>
            <p:spPr>
              <a:xfrm flipV="1">
                <a:off x="5562600" y="35052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110C965A-4AD7-4F2D-AD79-1408869029BA}"/>
                  </a:ext>
                </a:extLst>
              </p:cNvPr>
              <p:cNvCxnSpPr/>
              <p:nvPr/>
            </p:nvCxnSpPr>
            <p:spPr>
              <a:xfrm flipH="1" flipV="1">
                <a:off x="5562600" y="36576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8F3ADEE8-7D1E-489B-B86C-D3ED4CFE42CD}"/>
                  </a:ext>
                </a:extLst>
              </p:cNvPr>
              <p:cNvCxnSpPr/>
              <p:nvPr/>
            </p:nvCxnSpPr>
            <p:spPr>
              <a:xfrm flipV="1">
                <a:off x="5562600" y="38100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9DF670F3-6FFB-40B0-B9DB-DA76C4C08D2E}"/>
                  </a:ext>
                </a:extLst>
              </p:cNvPr>
              <p:cNvCxnSpPr/>
              <p:nvPr/>
            </p:nvCxnSpPr>
            <p:spPr>
              <a:xfrm flipH="1" flipV="1">
                <a:off x="5562600" y="39624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CA6F5235-9558-47D8-9113-6DD86409197B}"/>
                </a:ext>
              </a:extLst>
            </p:cNvPr>
            <p:cNvCxnSpPr>
              <a:cxnSpLocks/>
            </p:cNvCxnSpPr>
            <p:nvPr/>
          </p:nvCxnSpPr>
          <p:spPr>
            <a:xfrm>
              <a:off x="870718" y="3855964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AB46786A-78CE-4DCB-96EC-96DBD60D202A}"/>
                </a:ext>
              </a:extLst>
            </p:cNvPr>
            <p:cNvCxnSpPr>
              <a:cxnSpLocks/>
            </p:cNvCxnSpPr>
            <p:nvPr/>
          </p:nvCxnSpPr>
          <p:spPr>
            <a:xfrm>
              <a:off x="667513" y="2975432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80">
              <a:extLst>
                <a:ext uri="{FF2B5EF4-FFF2-40B4-BE49-F238E27FC236}">
                  <a16:creationId xmlns:a16="http://schemas.microsoft.com/office/drawing/2014/main" id="{A199CE23-8E56-47C2-85C8-2B206C424512}"/>
                </a:ext>
              </a:extLst>
            </p:cNvPr>
            <p:cNvSpPr txBox="1"/>
            <p:nvPr/>
          </p:nvSpPr>
          <p:spPr>
            <a:xfrm>
              <a:off x="78225" y="4135364"/>
              <a:ext cx="7958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r>
                <a:rPr lang="en-US" dirty="0"/>
                <a:t>ECF</a:t>
              </a:r>
            </a:p>
          </p:txBody>
        </p:sp>
        <p:sp>
          <p:nvSpPr>
            <p:cNvPr id="50" name="TextBox 81">
              <a:extLst>
                <a:ext uri="{FF2B5EF4-FFF2-40B4-BE49-F238E27FC236}">
                  <a16:creationId xmlns:a16="http://schemas.microsoft.com/office/drawing/2014/main" id="{3E76FC2A-F6C7-40A6-8E72-2A672AB24981}"/>
                </a:ext>
              </a:extLst>
            </p:cNvPr>
            <p:cNvSpPr txBox="1"/>
            <p:nvPr/>
          </p:nvSpPr>
          <p:spPr>
            <a:xfrm>
              <a:off x="24056" y="2910983"/>
              <a:ext cx="7958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r>
                <a:rPr lang="en-US" dirty="0"/>
                <a:t>ICF</a:t>
              </a:r>
            </a:p>
          </p:txBody>
        </p:sp>
        <p:sp>
          <p:nvSpPr>
            <p:cNvPr id="51" name="TextBox 82">
              <a:extLst>
                <a:ext uri="{FF2B5EF4-FFF2-40B4-BE49-F238E27FC236}">
                  <a16:creationId xmlns:a16="http://schemas.microsoft.com/office/drawing/2014/main" id="{E344257F-2CE2-4576-BCE8-2AF956A11E4E}"/>
                </a:ext>
              </a:extLst>
            </p:cNvPr>
            <p:cNvSpPr txBox="1"/>
            <p:nvPr/>
          </p:nvSpPr>
          <p:spPr>
            <a:xfrm>
              <a:off x="870715" y="3263294"/>
              <a:ext cx="40556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r>
                <a:rPr lang="en-US" sz="2000" dirty="0" err="1"/>
                <a:t>G</a:t>
              </a:r>
              <a:r>
                <a:rPr lang="en-US" sz="2000" baseline="-25000" dirty="0" err="1"/>
                <a:t>tail</a:t>
              </a:r>
              <a:endParaRPr lang="en-US" sz="2000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DA3278F-60CD-40A2-897F-798DB4913B78}"/>
              </a:ext>
            </a:extLst>
          </p:cNvPr>
          <p:cNvGrpSpPr/>
          <p:nvPr/>
        </p:nvGrpSpPr>
        <p:grpSpPr>
          <a:xfrm>
            <a:off x="3632587" y="2741377"/>
            <a:ext cx="1431716" cy="1804033"/>
            <a:chOff x="3632587" y="2741377"/>
            <a:chExt cx="1431716" cy="1804033"/>
          </a:xfrm>
        </p:grpSpPr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289A4043-4108-4BC9-8671-CEF97F9A946F}"/>
                </a:ext>
              </a:extLst>
            </p:cNvPr>
            <p:cNvCxnSpPr/>
            <p:nvPr/>
          </p:nvCxnSpPr>
          <p:spPr>
            <a:xfrm>
              <a:off x="4188006" y="4000393"/>
              <a:ext cx="552252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9C2B065F-BB0E-43DB-BE8F-B257647E0FEA}"/>
                </a:ext>
              </a:extLst>
            </p:cNvPr>
            <p:cNvCxnSpPr>
              <a:cxnSpLocks/>
            </p:cNvCxnSpPr>
            <p:nvPr/>
          </p:nvCxnSpPr>
          <p:spPr>
            <a:xfrm>
              <a:off x="4310728" y="4102316"/>
              <a:ext cx="30681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114">
              <a:extLst>
                <a:ext uri="{FF2B5EF4-FFF2-40B4-BE49-F238E27FC236}">
                  <a16:creationId xmlns:a16="http://schemas.microsoft.com/office/drawing/2014/main" id="{2FF2DE37-E4B4-4972-88EA-C6F95CFB1A84}"/>
                </a:ext>
              </a:extLst>
            </p:cNvPr>
            <p:cNvSpPr txBox="1"/>
            <p:nvPr/>
          </p:nvSpPr>
          <p:spPr>
            <a:xfrm>
              <a:off x="4631492" y="4019253"/>
              <a:ext cx="43281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r>
                <a:rPr lang="en-US" sz="2000" dirty="0" err="1"/>
                <a:t>V</a:t>
              </a:r>
              <a:r>
                <a:rPr lang="en-US" sz="2000" baseline="-25000" dirty="0" err="1"/>
                <a:t>cell</a:t>
              </a:r>
              <a:endParaRPr lang="en-US" sz="2000" baseline="-25000" dirty="0"/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F3EA1B3C-D63B-413E-88EA-B73E32585FC5}"/>
                </a:ext>
              </a:extLst>
            </p:cNvPr>
            <p:cNvCxnSpPr>
              <a:cxnSpLocks/>
            </p:cNvCxnSpPr>
            <p:nvPr/>
          </p:nvCxnSpPr>
          <p:spPr>
            <a:xfrm>
              <a:off x="4425082" y="4117610"/>
              <a:ext cx="0" cy="381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E9D7FC1D-C44D-4505-B156-305933ADC990}"/>
                </a:ext>
              </a:extLst>
            </p:cNvPr>
            <p:cNvGrpSpPr/>
            <p:nvPr/>
          </p:nvGrpSpPr>
          <p:grpSpPr>
            <a:xfrm>
              <a:off x="4052547" y="3135477"/>
              <a:ext cx="381000" cy="685800"/>
              <a:chOff x="5562600" y="3429000"/>
              <a:chExt cx="381000" cy="685800"/>
            </a:xfrm>
          </p:grpSpPr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6CF8D700-860D-44D1-B6F3-4DC8C7D501DC}"/>
                  </a:ext>
                </a:extLst>
              </p:cNvPr>
              <p:cNvCxnSpPr/>
              <p:nvPr/>
            </p:nvCxnSpPr>
            <p:spPr>
              <a:xfrm>
                <a:off x="5715000" y="342900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2B0D1EA1-DBA6-440F-AF49-B4939C7871D9}"/>
                  </a:ext>
                </a:extLst>
              </p:cNvPr>
              <p:cNvCxnSpPr/>
              <p:nvPr/>
            </p:nvCxnSpPr>
            <p:spPr>
              <a:xfrm flipV="1">
                <a:off x="5562600" y="35052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9F176011-D415-4B1D-8131-CEA9C2412A73}"/>
                  </a:ext>
                </a:extLst>
              </p:cNvPr>
              <p:cNvCxnSpPr/>
              <p:nvPr/>
            </p:nvCxnSpPr>
            <p:spPr>
              <a:xfrm flipH="1" flipV="1">
                <a:off x="5562600" y="36576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8A6E788F-F06F-4F1B-8150-A5142CF80C0C}"/>
                  </a:ext>
                </a:extLst>
              </p:cNvPr>
              <p:cNvCxnSpPr/>
              <p:nvPr/>
            </p:nvCxnSpPr>
            <p:spPr>
              <a:xfrm flipV="1">
                <a:off x="5562600" y="38100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80DCC112-28D0-4B42-99A9-1429AE2D1F42}"/>
                  </a:ext>
                </a:extLst>
              </p:cNvPr>
              <p:cNvCxnSpPr/>
              <p:nvPr/>
            </p:nvCxnSpPr>
            <p:spPr>
              <a:xfrm flipH="1" flipV="1">
                <a:off x="5562600" y="39624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236B104-AEA5-40B9-BEB1-A488F23DEE69}"/>
                </a:ext>
              </a:extLst>
            </p:cNvPr>
            <p:cNvCxnSpPr>
              <a:cxnSpLocks/>
            </p:cNvCxnSpPr>
            <p:nvPr/>
          </p:nvCxnSpPr>
          <p:spPr>
            <a:xfrm>
              <a:off x="4425080" y="3804345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8933119-925D-4947-99BB-C36A0ADAC539}"/>
                </a:ext>
              </a:extLst>
            </p:cNvPr>
            <p:cNvCxnSpPr>
              <a:cxnSpLocks/>
            </p:cNvCxnSpPr>
            <p:nvPr/>
          </p:nvCxnSpPr>
          <p:spPr>
            <a:xfrm>
              <a:off x="4221875" y="2923813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80">
              <a:extLst>
                <a:ext uri="{FF2B5EF4-FFF2-40B4-BE49-F238E27FC236}">
                  <a16:creationId xmlns:a16="http://schemas.microsoft.com/office/drawing/2014/main" id="{0C54BF87-114E-4209-BE8A-83CD9E6522D5}"/>
                </a:ext>
              </a:extLst>
            </p:cNvPr>
            <p:cNvSpPr txBox="1"/>
            <p:nvPr/>
          </p:nvSpPr>
          <p:spPr>
            <a:xfrm>
              <a:off x="3632587" y="4083745"/>
              <a:ext cx="7958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r>
                <a:rPr lang="en-US" dirty="0"/>
                <a:t>ECF</a:t>
              </a:r>
            </a:p>
          </p:txBody>
        </p:sp>
        <p:sp>
          <p:nvSpPr>
            <p:cNvPr id="70" name="TextBox 81">
              <a:extLst>
                <a:ext uri="{FF2B5EF4-FFF2-40B4-BE49-F238E27FC236}">
                  <a16:creationId xmlns:a16="http://schemas.microsoft.com/office/drawing/2014/main" id="{80521C11-C88B-4C3D-BC78-77576E6D808A}"/>
                </a:ext>
              </a:extLst>
            </p:cNvPr>
            <p:cNvSpPr txBox="1"/>
            <p:nvPr/>
          </p:nvSpPr>
          <p:spPr>
            <a:xfrm>
              <a:off x="4207682" y="2741377"/>
              <a:ext cx="7958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r>
                <a:rPr lang="en-US" dirty="0"/>
                <a:t>ICF</a:t>
              </a:r>
            </a:p>
          </p:txBody>
        </p:sp>
        <p:sp>
          <p:nvSpPr>
            <p:cNvPr id="71" name="TextBox 82">
              <a:extLst>
                <a:ext uri="{FF2B5EF4-FFF2-40B4-BE49-F238E27FC236}">
                  <a16:creationId xmlns:a16="http://schemas.microsoft.com/office/drawing/2014/main" id="{3F11045B-4F0D-44EC-A998-F36462AA5909}"/>
                </a:ext>
              </a:extLst>
            </p:cNvPr>
            <p:cNvSpPr txBox="1"/>
            <p:nvPr/>
          </p:nvSpPr>
          <p:spPr>
            <a:xfrm>
              <a:off x="4425077" y="3211675"/>
              <a:ext cx="506549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r>
                <a:rPr lang="en-US" sz="2000" dirty="0" err="1"/>
                <a:t>G</a:t>
              </a:r>
              <a:r>
                <a:rPr lang="en-US" sz="2000" baseline="-25000" dirty="0" err="1"/>
                <a:t>head</a:t>
              </a:r>
              <a:endParaRPr lang="en-US" sz="2000" dirty="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7FCFE12-18BF-40CE-8F45-FC2142DDED5A}"/>
              </a:ext>
            </a:extLst>
          </p:cNvPr>
          <p:cNvGrpSpPr/>
          <p:nvPr/>
        </p:nvGrpSpPr>
        <p:grpSpPr>
          <a:xfrm>
            <a:off x="1197465" y="2646509"/>
            <a:ext cx="680494" cy="477692"/>
            <a:chOff x="1492435" y="2639134"/>
            <a:chExt cx="680494" cy="477692"/>
          </a:xfrm>
        </p:grpSpPr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DBCDA959-B70D-4AE7-8351-9578DF4D23AB}"/>
                </a:ext>
              </a:extLst>
            </p:cNvPr>
            <p:cNvCxnSpPr/>
            <p:nvPr/>
          </p:nvCxnSpPr>
          <p:spPr>
            <a:xfrm rot="5400000">
              <a:off x="1986802" y="2930699"/>
              <a:ext cx="286615" cy="8563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150AF7F5-A238-46FB-902D-BC92A4645DAE}"/>
                </a:ext>
              </a:extLst>
            </p:cNvPr>
            <p:cNvCxnSpPr/>
            <p:nvPr/>
          </p:nvCxnSpPr>
          <p:spPr>
            <a:xfrm rot="5400000" flipV="1">
              <a:off x="1762807" y="2792342"/>
              <a:ext cx="477692" cy="17127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55995700-A402-4A17-9302-9B187B0B86D8}"/>
                </a:ext>
              </a:extLst>
            </p:cNvPr>
            <p:cNvCxnSpPr/>
            <p:nvPr/>
          </p:nvCxnSpPr>
          <p:spPr>
            <a:xfrm rot="5400000" flipH="1" flipV="1">
              <a:off x="1591531" y="2792342"/>
              <a:ext cx="477692" cy="17127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DDB48C97-6C88-453A-AE24-C0E996B0CF44}"/>
                </a:ext>
              </a:extLst>
            </p:cNvPr>
            <p:cNvCxnSpPr/>
            <p:nvPr/>
          </p:nvCxnSpPr>
          <p:spPr>
            <a:xfrm rot="5400000" flipV="1">
              <a:off x="1420255" y="2792342"/>
              <a:ext cx="477692" cy="17127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783B9714-B8B3-4D58-ABCA-DAB744C04921}"/>
                </a:ext>
              </a:extLst>
            </p:cNvPr>
            <p:cNvCxnSpPr/>
            <p:nvPr/>
          </p:nvCxnSpPr>
          <p:spPr>
            <a:xfrm rot="5400000">
              <a:off x="1391946" y="2768468"/>
              <a:ext cx="286615" cy="8563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4BF3394C-943C-4A53-8C70-9C2DE87F4D47}"/>
              </a:ext>
            </a:extLst>
          </p:cNvPr>
          <p:cNvGrpSpPr/>
          <p:nvPr/>
        </p:nvGrpSpPr>
        <p:grpSpPr>
          <a:xfrm>
            <a:off x="2156112" y="2646509"/>
            <a:ext cx="680494" cy="477692"/>
            <a:chOff x="1492435" y="2639134"/>
            <a:chExt cx="680494" cy="477692"/>
          </a:xfrm>
        </p:grpSpPr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DB0A3B9C-34D7-4A6B-A83B-026731B63E1F}"/>
                </a:ext>
              </a:extLst>
            </p:cNvPr>
            <p:cNvCxnSpPr/>
            <p:nvPr/>
          </p:nvCxnSpPr>
          <p:spPr>
            <a:xfrm rot="5400000">
              <a:off x="1986802" y="2930699"/>
              <a:ext cx="286615" cy="8563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6DA0219E-5114-4F40-83BC-817573DF3275}"/>
                </a:ext>
              </a:extLst>
            </p:cNvPr>
            <p:cNvCxnSpPr/>
            <p:nvPr/>
          </p:nvCxnSpPr>
          <p:spPr>
            <a:xfrm rot="5400000" flipV="1">
              <a:off x="1762807" y="2792342"/>
              <a:ext cx="477692" cy="17127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AC907A01-1AED-4968-A56A-78CAD56517AA}"/>
                </a:ext>
              </a:extLst>
            </p:cNvPr>
            <p:cNvCxnSpPr/>
            <p:nvPr/>
          </p:nvCxnSpPr>
          <p:spPr>
            <a:xfrm rot="5400000" flipH="1" flipV="1">
              <a:off x="1591531" y="2792342"/>
              <a:ext cx="477692" cy="17127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46415C0E-1930-4B6F-B213-6C7A86F59E16}"/>
                </a:ext>
              </a:extLst>
            </p:cNvPr>
            <p:cNvCxnSpPr/>
            <p:nvPr/>
          </p:nvCxnSpPr>
          <p:spPr>
            <a:xfrm rot="5400000" flipV="1">
              <a:off x="1420255" y="2792342"/>
              <a:ext cx="477692" cy="17127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A9F965F7-01D7-4DBA-929F-7B0E885BBF61}"/>
                </a:ext>
              </a:extLst>
            </p:cNvPr>
            <p:cNvCxnSpPr/>
            <p:nvPr/>
          </p:nvCxnSpPr>
          <p:spPr>
            <a:xfrm rot="5400000">
              <a:off x="1391946" y="2768468"/>
              <a:ext cx="286615" cy="8563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C73E0AC2-A03A-42E6-B167-0170AE495A71}"/>
              </a:ext>
            </a:extLst>
          </p:cNvPr>
          <p:cNvGrpSpPr/>
          <p:nvPr/>
        </p:nvGrpSpPr>
        <p:grpSpPr>
          <a:xfrm>
            <a:off x="3144255" y="2646509"/>
            <a:ext cx="680494" cy="477692"/>
            <a:chOff x="1492435" y="2639134"/>
            <a:chExt cx="680494" cy="477692"/>
          </a:xfrm>
        </p:grpSpPr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4008D26-1AE3-428B-B3AB-CA9EA10BDC63}"/>
                </a:ext>
              </a:extLst>
            </p:cNvPr>
            <p:cNvCxnSpPr/>
            <p:nvPr/>
          </p:nvCxnSpPr>
          <p:spPr>
            <a:xfrm rot="5400000">
              <a:off x="1986802" y="2930699"/>
              <a:ext cx="286615" cy="8563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DABF79B2-DB2F-4EF2-A87E-99F0B6487A21}"/>
                </a:ext>
              </a:extLst>
            </p:cNvPr>
            <p:cNvCxnSpPr/>
            <p:nvPr/>
          </p:nvCxnSpPr>
          <p:spPr>
            <a:xfrm rot="5400000" flipV="1">
              <a:off x="1762807" y="2792342"/>
              <a:ext cx="477692" cy="17127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C8A359B3-719A-4146-8CF3-976E8D791D11}"/>
                </a:ext>
              </a:extLst>
            </p:cNvPr>
            <p:cNvCxnSpPr/>
            <p:nvPr/>
          </p:nvCxnSpPr>
          <p:spPr>
            <a:xfrm rot="5400000" flipH="1" flipV="1">
              <a:off x="1591531" y="2792342"/>
              <a:ext cx="477692" cy="17127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50F96E92-8A96-4E0A-A755-65197741AF57}"/>
                </a:ext>
              </a:extLst>
            </p:cNvPr>
            <p:cNvCxnSpPr/>
            <p:nvPr/>
          </p:nvCxnSpPr>
          <p:spPr>
            <a:xfrm rot="5400000" flipV="1">
              <a:off x="1420255" y="2792342"/>
              <a:ext cx="477692" cy="17127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702C164F-DE47-43FD-AEB2-5C0B10B0715D}"/>
                </a:ext>
              </a:extLst>
            </p:cNvPr>
            <p:cNvCxnSpPr/>
            <p:nvPr/>
          </p:nvCxnSpPr>
          <p:spPr>
            <a:xfrm rot="5400000">
              <a:off x="1391946" y="2768468"/>
              <a:ext cx="286615" cy="8563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4E370D3-F9E9-4929-9F0F-19730C64C302}"/>
              </a:ext>
            </a:extLst>
          </p:cNvPr>
          <p:cNvCxnSpPr/>
          <p:nvPr/>
        </p:nvCxnSpPr>
        <p:spPr>
          <a:xfrm>
            <a:off x="668593" y="2949678"/>
            <a:ext cx="540774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0B3D761F-D5EF-48BF-B599-D1CFE806004A}"/>
              </a:ext>
            </a:extLst>
          </p:cNvPr>
          <p:cNvCxnSpPr>
            <a:cxnSpLocks/>
          </p:cNvCxnSpPr>
          <p:nvPr/>
        </p:nvCxnSpPr>
        <p:spPr>
          <a:xfrm>
            <a:off x="1882875" y="2875935"/>
            <a:ext cx="290054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646899C0-5C60-4E4F-989D-07ECF47F0A8C}"/>
              </a:ext>
            </a:extLst>
          </p:cNvPr>
          <p:cNvCxnSpPr>
            <a:cxnSpLocks/>
          </p:cNvCxnSpPr>
          <p:nvPr/>
        </p:nvCxnSpPr>
        <p:spPr>
          <a:xfrm>
            <a:off x="2841520" y="2900516"/>
            <a:ext cx="290054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01C56384-9C88-4E1F-8AC2-032B2B912DB7}"/>
              </a:ext>
            </a:extLst>
          </p:cNvPr>
          <p:cNvCxnSpPr>
            <a:cxnSpLocks/>
          </p:cNvCxnSpPr>
          <p:nvPr/>
        </p:nvCxnSpPr>
        <p:spPr>
          <a:xfrm>
            <a:off x="3814916" y="2925097"/>
            <a:ext cx="40312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14457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E85281-D764-4174-9A91-6A6B32D26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123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60278A5-5739-4B9D-AA6F-04F7E3DF4A21}"/>
              </a:ext>
            </a:extLst>
          </p:cNvPr>
          <p:cNvSpPr/>
          <p:nvPr/>
        </p:nvSpPr>
        <p:spPr>
          <a:xfrm>
            <a:off x="747252" y="1381432"/>
            <a:ext cx="452283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.8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1E1FCDA-8A34-496C-A3ED-B9EFB19C2B90}"/>
              </a:ext>
            </a:extLst>
          </p:cNvPr>
          <p:cNvSpPr/>
          <p:nvPr/>
        </p:nvSpPr>
        <p:spPr>
          <a:xfrm>
            <a:off x="1548584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.9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97605BF-4E16-4BBE-8C6A-89C1F658D665}"/>
              </a:ext>
            </a:extLst>
          </p:cNvPr>
          <p:cNvSpPr/>
          <p:nvPr/>
        </p:nvSpPr>
        <p:spPr>
          <a:xfrm>
            <a:off x="2359743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252B25F-4859-4937-80BE-318FCD12BAEA}"/>
              </a:ext>
            </a:extLst>
          </p:cNvPr>
          <p:cNvSpPr/>
          <p:nvPr/>
        </p:nvSpPr>
        <p:spPr>
          <a:xfrm>
            <a:off x="3175822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1.1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9364B25-67D6-457C-8D31-C63B5AB49BA5}"/>
              </a:ext>
            </a:extLst>
          </p:cNvPr>
          <p:cNvSpPr/>
          <p:nvPr/>
        </p:nvSpPr>
        <p:spPr>
          <a:xfrm>
            <a:off x="3982065" y="138143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1.2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9E5CD85-C038-4A9C-94F9-98200D18964A}"/>
              </a:ext>
            </a:extLst>
          </p:cNvPr>
          <p:cNvSpPr/>
          <p:nvPr/>
        </p:nvSpPr>
        <p:spPr>
          <a:xfrm>
            <a:off x="112640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D27CBFE-1AF4-4027-8E2C-FE9E8A93A5BD}"/>
              </a:ext>
            </a:extLst>
          </p:cNvPr>
          <p:cNvSpPr/>
          <p:nvPr/>
        </p:nvSpPr>
        <p:spPr>
          <a:xfrm>
            <a:off x="10756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577A446-C1B4-4804-AE4C-FC378CB922AA}"/>
              </a:ext>
            </a:extLst>
          </p:cNvPr>
          <p:cNvSpPr/>
          <p:nvPr/>
        </p:nvSpPr>
        <p:spPr>
          <a:xfrm flipH="1">
            <a:off x="15455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42CBED5-A546-4346-8BB8-F23477D8A407}"/>
              </a:ext>
            </a:extLst>
          </p:cNvPr>
          <p:cNvSpPr/>
          <p:nvPr/>
        </p:nvSpPr>
        <p:spPr>
          <a:xfrm>
            <a:off x="194555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B7B2AFD-4BF1-4636-BC5E-D4BC0EBCBA84}"/>
              </a:ext>
            </a:extLst>
          </p:cNvPr>
          <p:cNvSpPr/>
          <p:nvPr/>
        </p:nvSpPr>
        <p:spPr>
          <a:xfrm>
            <a:off x="18630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39FC823-2956-4251-B0E5-B60CB0647A1F}"/>
              </a:ext>
            </a:extLst>
          </p:cNvPr>
          <p:cNvSpPr/>
          <p:nvPr/>
        </p:nvSpPr>
        <p:spPr>
          <a:xfrm flipH="1">
            <a:off x="236465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392A43B-1492-4D04-8B1A-D0CBCDBD7D41}"/>
              </a:ext>
            </a:extLst>
          </p:cNvPr>
          <p:cNvSpPr/>
          <p:nvPr/>
        </p:nvSpPr>
        <p:spPr>
          <a:xfrm>
            <a:off x="275200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7B5352D-3CDA-4CBE-BEDC-7BB30DFFA05C}"/>
              </a:ext>
            </a:extLst>
          </p:cNvPr>
          <p:cNvSpPr/>
          <p:nvPr/>
        </p:nvSpPr>
        <p:spPr>
          <a:xfrm>
            <a:off x="2675808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5C7A7F9-6BA4-4BCE-A40D-B4154011C2E0}"/>
              </a:ext>
            </a:extLst>
          </p:cNvPr>
          <p:cNvSpPr/>
          <p:nvPr/>
        </p:nvSpPr>
        <p:spPr>
          <a:xfrm flipH="1">
            <a:off x="3183810" y="1525028"/>
            <a:ext cx="108585" cy="14859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1734E98-50BD-4BC5-BFB8-7F8A869742D4}"/>
              </a:ext>
            </a:extLst>
          </p:cNvPr>
          <p:cNvSpPr/>
          <p:nvPr/>
        </p:nvSpPr>
        <p:spPr>
          <a:xfrm>
            <a:off x="3577508" y="155677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684634B-1452-4132-AD8C-609B605611B7}"/>
              </a:ext>
            </a:extLst>
          </p:cNvPr>
          <p:cNvSpPr/>
          <p:nvPr/>
        </p:nvSpPr>
        <p:spPr>
          <a:xfrm>
            <a:off x="3514010" y="1537728"/>
            <a:ext cx="108585" cy="14859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AC67E83-2078-4C99-8EC6-D8E5D8E8EAA0}"/>
              </a:ext>
            </a:extLst>
          </p:cNvPr>
          <p:cNvSpPr/>
          <p:nvPr/>
        </p:nvSpPr>
        <p:spPr>
          <a:xfrm flipH="1">
            <a:off x="3986776" y="152502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B3A7E72-3FFD-4940-BEF0-56173BE66A1D}"/>
              </a:ext>
            </a:extLst>
          </p:cNvPr>
          <p:cNvSpPr txBox="1"/>
          <p:nvPr/>
        </p:nvSpPr>
        <p:spPr>
          <a:xfrm>
            <a:off x="5338916" y="1376516"/>
            <a:ext cx="1553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Initial [</a:t>
            </a:r>
            <a:r>
              <a:rPr lang="en-US" i="1" dirty="0"/>
              <a:t>M</a:t>
            </a:r>
            <a:r>
              <a:rPr lang="en-US" dirty="0"/>
              <a:t>]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BA04FBA-7453-4AB8-BFFF-663A388974F6}"/>
              </a:ext>
            </a:extLst>
          </p:cNvPr>
          <p:cNvSpPr txBox="1"/>
          <p:nvPr/>
        </p:nvSpPr>
        <p:spPr>
          <a:xfrm>
            <a:off x="117987" y="373627"/>
            <a:ext cx="17894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scale=.8</a:t>
            </a:r>
          </a:p>
          <a:p>
            <a:r>
              <a:rPr lang="en-US" sz="2000" i="1" dirty="0"/>
              <a:t>G</a:t>
            </a:r>
            <a:r>
              <a:rPr lang="en-US" sz="2000" baseline="-25000" dirty="0"/>
              <a:t>K</a:t>
            </a:r>
            <a:r>
              <a:rPr lang="en-US" sz="2000" dirty="0"/>
              <a:t>=.8*1.7e-17</a:t>
            </a:r>
          </a:p>
          <a:p>
            <a:r>
              <a:rPr lang="en-US" sz="2000" i="1" dirty="0">
                <a:sym typeface="Symbol" panose="05050102010706020507" pitchFamily="18" charset="2"/>
              </a:rPr>
              <a:t> </a:t>
            </a:r>
            <a:r>
              <a:rPr lang="en-US" sz="2000" dirty="0">
                <a:sym typeface="Symbol" panose="05050102010706020507" pitchFamily="18" charset="2"/>
              </a:rPr>
              <a:t>1.4e-17</a:t>
            </a:r>
            <a:endParaRPr lang="en-US" sz="2000" i="1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8878BF1-2144-4DAD-8921-90C252BA5B39}"/>
              </a:ext>
            </a:extLst>
          </p:cNvPr>
          <p:cNvSpPr txBox="1"/>
          <p:nvPr/>
        </p:nvSpPr>
        <p:spPr>
          <a:xfrm>
            <a:off x="3800168" y="653846"/>
            <a:ext cx="14846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scale=.2</a:t>
            </a:r>
          </a:p>
          <a:p>
            <a:r>
              <a:rPr lang="en-US" sz="2000" i="1" dirty="0"/>
              <a:t>G</a:t>
            </a:r>
            <a:r>
              <a:rPr lang="en-US" sz="2000" baseline="-25000" dirty="0"/>
              <a:t>K</a:t>
            </a:r>
            <a:r>
              <a:rPr lang="en-US" sz="2000" dirty="0"/>
              <a:t>=.34e-17</a:t>
            </a:r>
            <a:endParaRPr lang="en-US" sz="2000" i="1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CEAB2C2-71FA-468D-AF51-701152724E77}"/>
              </a:ext>
            </a:extLst>
          </p:cNvPr>
          <p:cNvGrpSpPr/>
          <p:nvPr/>
        </p:nvGrpSpPr>
        <p:grpSpPr>
          <a:xfrm>
            <a:off x="498185" y="2923813"/>
            <a:ext cx="1096715" cy="1574797"/>
            <a:chOff x="498185" y="2975432"/>
            <a:chExt cx="1096715" cy="1574797"/>
          </a:xfrm>
        </p:grpSpPr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9593FE5E-E469-4520-B1BD-5D50E8A04F57}"/>
                </a:ext>
              </a:extLst>
            </p:cNvPr>
            <p:cNvCxnSpPr/>
            <p:nvPr/>
          </p:nvCxnSpPr>
          <p:spPr>
            <a:xfrm>
              <a:off x="633644" y="4052012"/>
              <a:ext cx="552252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E4B984A6-70E3-4578-AA05-B17C9BC5E144}"/>
                </a:ext>
              </a:extLst>
            </p:cNvPr>
            <p:cNvCxnSpPr>
              <a:cxnSpLocks/>
            </p:cNvCxnSpPr>
            <p:nvPr/>
          </p:nvCxnSpPr>
          <p:spPr>
            <a:xfrm>
              <a:off x="756366" y="4153935"/>
              <a:ext cx="30681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114">
              <a:extLst>
                <a:ext uri="{FF2B5EF4-FFF2-40B4-BE49-F238E27FC236}">
                  <a16:creationId xmlns:a16="http://schemas.microsoft.com/office/drawing/2014/main" id="{6EB33888-F5E1-4347-A1D9-C48520EF34AA}"/>
                </a:ext>
              </a:extLst>
            </p:cNvPr>
            <p:cNvSpPr txBox="1"/>
            <p:nvPr/>
          </p:nvSpPr>
          <p:spPr>
            <a:xfrm>
              <a:off x="1077130" y="4070872"/>
              <a:ext cx="51777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r>
                <a:rPr lang="en-US" sz="2000" dirty="0"/>
                <a:t>V</a:t>
              </a:r>
              <a:r>
                <a:rPr lang="en-US" sz="2000" baseline="-25000" dirty="0"/>
                <a:t>cell0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7B52F43D-A9D5-4B4C-894F-400AA1F82C47}"/>
                </a:ext>
              </a:extLst>
            </p:cNvPr>
            <p:cNvCxnSpPr>
              <a:cxnSpLocks/>
            </p:cNvCxnSpPr>
            <p:nvPr/>
          </p:nvCxnSpPr>
          <p:spPr>
            <a:xfrm>
              <a:off x="870720" y="4169229"/>
              <a:ext cx="0" cy="381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FBFB9969-2032-463D-ACEA-CCD5CA340568}"/>
                </a:ext>
              </a:extLst>
            </p:cNvPr>
            <p:cNvGrpSpPr/>
            <p:nvPr/>
          </p:nvGrpSpPr>
          <p:grpSpPr>
            <a:xfrm>
              <a:off x="498185" y="3187096"/>
              <a:ext cx="381000" cy="685800"/>
              <a:chOff x="5562600" y="3429000"/>
              <a:chExt cx="381000" cy="685800"/>
            </a:xfrm>
          </p:grpSpPr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2A084203-1D23-4235-A3ED-77695CC1A2D3}"/>
                  </a:ext>
                </a:extLst>
              </p:cNvPr>
              <p:cNvCxnSpPr/>
              <p:nvPr/>
            </p:nvCxnSpPr>
            <p:spPr>
              <a:xfrm>
                <a:off x="5715000" y="342900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23FCE400-6DEC-4EC8-808C-58FCAE72BD12}"/>
                  </a:ext>
                </a:extLst>
              </p:cNvPr>
              <p:cNvCxnSpPr/>
              <p:nvPr/>
            </p:nvCxnSpPr>
            <p:spPr>
              <a:xfrm flipV="1">
                <a:off x="5562600" y="35052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110C965A-4AD7-4F2D-AD79-1408869029BA}"/>
                  </a:ext>
                </a:extLst>
              </p:cNvPr>
              <p:cNvCxnSpPr/>
              <p:nvPr/>
            </p:nvCxnSpPr>
            <p:spPr>
              <a:xfrm flipH="1" flipV="1">
                <a:off x="5562600" y="36576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8F3ADEE8-7D1E-489B-B86C-D3ED4CFE42CD}"/>
                  </a:ext>
                </a:extLst>
              </p:cNvPr>
              <p:cNvCxnSpPr/>
              <p:nvPr/>
            </p:nvCxnSpPr>
            <p:spPr>
              <a:xfrm flipV="1">
                <a:off x="5562600" y="38100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9DF670F3-6FFB-40B0-B9DB-DA76C4C08D2E}"/>
                  </a:ext>
                </a:extLst>
              </p:cNvPr>
              <p:cNvCxnSpPr/>
              <p:nvPr/>
            </p:nvCxnSpPr>
            <p:spPr>
              <a:xfrm flipH="1" flipV="1">
                <a:off x="5562600" y="39624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CA6F5235-9558-47D8-9113-6DD86409197B}"/>
                </a:ext>
              </a:extLst>
            </p:cNvPr>
            <p:cNvCxnSpPr>
              <a:cxnSpLocks/>
            </p:cNvCxnSpPr>
            <p:nvPr/>
          </p:nvCxnSpPr>
          <p:spPr>
            <a:xfrm>
              <a:off x="870718" y="3855964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AB46786A-78CE-4DCB-96EC-96DBD60D202A}"/>
                </a:ext>
              </a:extLst>
            </p:cNvPr>
            <p:cNvCxnSpPr>
              <a:cxnSpLocks/>
            </p:cNvCxnSpPr>
            <p:nvPr/>
          </p:nvCxnSpPr>
          <p:spPr>
            <a:xfrm>
              <a:off x="667513" y="2975432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82">
              <a:extLst>
                <a:ext uri="{FF2B5EF4-FFF2-40B4-BE49-F238E27FC236}">
                  <a16:creationId xmlns:a16="http://schemas.microsoft.com/office/drawing/2014/main" id="{E344257F-2CE2-4576-BCE8-2AF956A11E4E}"/>
                </a:ext>
              </a:extLst>
            </p:cNvPr>
            <p:cNvSpPr txBox="1"/>
            <p:nvPr/>
          </p:nvSpPr>
          <p:spPr>
            <a:xfrm>
              <a:off x="870715" y="3263294"/>
              <a:ext cx="51777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r>
                <a:rPr lang="en-US" sz="2000" dirty="0"/>
                <a:t>G</a:t>
              </a:r>
              <a:r>
                <a:rPr lang="en-US" sz="2000" baseline="-25000" dirty="0"/>
                <a:t>cell0</a:t>
              </a:r>
              <a:endParaRPr lang="en-US" sz="2000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DA3278F-60CD-40A2-897F-798DB4913B78}"/>
              </a:ext>
            </a:extLst>
          </p:cNvPr>
          <p:cNvGrpSpPr/>
          <p:nvPr/>
        </p:nvGrpSpPr>
        <p:grpSpPr>
          <a:xfrm>
            <a:off x="5525747" y="2923813"/>
            <a:ext cx="1096715" cy="1574797"/>
            <a:chOff x="4052547" y="2923813"/>
            <a:chExt cx="1096715" cy="1574797"/>
          </a:xfrm>
        </p:grpSpPr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289A4043-4108-4BC9-8671-CEF97F9A946F}"/>
                </a:ext>
              </a:extLst>
            </p:cNvPr>
            <p:cNvCxnSpPr/>
            <p:nvPr/>
          </p:nvCxnSpPr>
          <p:spPr>
            <a:xfrm>
              <a:off x="4188006" y="4000393"/>
              <a:ext cx="552252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9C2B065F-BB0E-43DB-BE8F-B257647E0FEA}"/>
                </a:ext>
              </a:extLst>
            </p:cNvPr>
            <p:cNvCxnSpPr>
              <a:cxnSpLocks/>
            </p:cNvCxnSpPr>
            <p:nvPr/>
          </p:nvCxnSpPr>
          <p:spPr>
            <a:xfrm>
              <a:off x="4310728" y="4102316"/>
              <a:ext cx="30681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114">
              <a:extLst>
                <a:ext uri="{FF2B5EF4-FFF2-40B4-BE49-F238E27FC236}">
                  <a16:creationId xmlns:a16="http://schemas.microsoft.com/office/drawing/2014/main" id="{2FF2DE37-E4B4-4972-88EA-C6F95CFB1A84}"/>
                </a:ext>
              </a:extLst>
            </p:cNvPr>
            <p:cNvSpPr txBox="1"/>
            <p:nvPr/>
          </p:nvSpPr>
          <p:spPr>
            <a:xfrm>
              <a:off x="4631492" y="4019253"/>
              <a:ext cx="51777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r>
                <a:rPr lang="en-US" sz="2000" dirty="0"/>
                <a:t>V</a:t>
              </a:r>
              <a:r>
                <a:rPr lang="en-US" sz="2000" baseline="-25000" dirty="0"/>
                <a:t>cell3</a:t>
              </a:r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F3EA1B3C-D63B-413E-88EA-B73E32585FC5}"/>
                </a:ext>
              </a:extLst>
            </p:cNvPr>
            <p:cNvCxnSpPr>
              <a:cxnSpLocks/>
            </p:cNvCxnSpPr>
            <p:nvPr/>
          </p:nvCxnSpPr>
          <p:spPr>
            <a:xfrm>
              <a:off x="4425082" y="4117610"/>
              <a:ext cx="0" cy="381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E9D7FC1D-C44D-4505-B156-305933ADC990}"/>
                </a:ext>
              </a:extLst>
            </p:cNvPr>
            <p:cNvGrpSpPr/>
            <p:nvPr/>
          </p:nvGrpSpPr>
          <p:grpSpPr>
            <a:xfrm>
              <a:off x="4052547" y="3135477"/>
              <a:ext cx="381000" cy="685800"/>
              <a:chOff x="5562600" y="3429000"/>
              <a:chExt cx="381000" cy="685800"/>
            </a:xfrm>
          </p:grpSpPr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6CF8D700-860D-44D1-B6F3-4DC8C7D501DC}"/>
                  </a:ext>
                </a:extLst>
              </p:cNvPr>
              <p:cNvCxnSpPr/>
              <p:nvPr/>
            </p:nvCxnSpPr>
            <p:spPr>
              <a:xfrm>
                <a:off x="5715000" y="342900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2B0D1EA1-DBA6-440F-AF49-B4939C7871D9}"/>
                  </a:ext>
                </a:extLst>
              </p:cNvPr>
              <p:cNvCxnSpPr/>
              <p:nvPr/>
            </p:nvCxnSpPr>
            <p:spPr>
              <a:xfrm flipV="1">
                <a:off x="5562600" y="35052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9F176011-D415-4B1D-8131-CEA9C2412A73}"/>
                  </a:ext>
                </a:extLst>
              </p:cNvPr>
              <p:cNvCxnSpPr/>
              <p:nvPr/>
            </p:nvCxnSpPr>
            <p:spPr>
              <a:xfrm flipH="1" flipV="1">
                <a:off x="5562600" y="36576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8A6E788F-F06F-4F1B-8150-A5142CF80C0C}"/>
                  </a:ext>
                </a:extLst>
              </p:cNvPr>
              <p:cNvCxnSpPr/>
              <p:nvPr/>
            </p:nvCxnSpPr>
            <p:spPr>
              <a:xfrm flipV="1">
                <a:off x="5562600" y="38100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80DCC112-28D0-4B42-99A9-1429AE2D1F42}"/>
                  </a:ext>
                </a:extLst>
              </p:cNvPr>
              <p:cNvCxnSpPr/>
              <p:nvPr/>
            </p:nvCxnSpPr>
            <p:spPr>
              <a:xfrm flipH="1" flipV="1">
                <a:off x="5562600" y="39624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236B104-AEA5-40B9-BEB1-A488F23DEE69}"/>
                </a:ext>
              </a:extLst>
            </p:cNvPr>
            <p:cNvCxnSpPr>
              <a:cxnSpLocks/>
            </p:cNvCxnSpPr>
            <p:nvPr/>
          </p:nvCxnSpPr>
          <p:spPr>
            <a:xfrm>
              <a:off x="4425080" y="3804345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8933119-925D-4947-99BB-C36A0ADAC539}"/>
                </a:ext>
              </a:extLst>
            </p:cNvPr>
            <p:cNvCxnSpPr>
              <a:cxnSpLocks/>
            </p:cNvCxnSpPr>
            <p:nvPr/>
          </p:nvCxnSpPr>
          <p:spPr>
            <a:xfrm>
              <a:off x="4221875" y="2923813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82">
              <a:extLst>
                <a:ext uri="{FF2B5EF4-FFF2-40B4-BE49-F238E27FC236}">
                  <a16:creationId xmlns:a16="http://schemas.microsoft.com/office/drawing/2014/main" id="{3F11045B-4F0D-44EC-A998-F36462AA5909}"/>
                </a:ext>
              </a:extLst>
            </p:cNvPr>
            <p:cNvSpPr txBox="1"/>
            <p:nvPr/>
          </p:nvSpPr>
          <p:spPr>
            <a:xfrm>
              <a:off x="4425077" y="3211675"/>
              <a:ext cx="55225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r>
                <a:rPr lang="en-US" sz="2000" dirty="0"/>
                <a:t>G</a:t>
              </a:r>
              <a:r>
                <a:rPr lang="en-US" sz="2000" baseline="-25000" dirty="0"/>
                <a:t>cell3</a:t>
              </a:r>
              <a:endParaRPr lang="en-US" sz="2000" dirty="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7FCFE12-18BF-40CE-8F45-FC2142DDED5A}"/>
              </a:ext>
            </a:extLst>
          </p:cNvPr>
          <p:cNvGrpSpPr/>
          <p:nvPr/>
        </p:nvGrpSpPr>
        <p:grpSpPr>
          <a:xfrm>
            <a:off x="1197465" y="2646509"/>
            <a:ext cx="680494" cy="477692"/>
            <a:chOff x="1492435" y="2639134"/>
            <a:chExt cx="680494" cy="477692"/>
          </a:xfrm>
        </p:grpSpPr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DBCDA959-B70D-4AE7-8351-9578DF4D23AB}"/>
                </a:ext>
              </a:extLst>
            </p:cNvPr>
            <p:cNvCxnSpPr/>
            <p:nvPr/>
          </p:nvCxnSpPr>
          <p:spPr>
            <a:xfrm rot="5400000">
              <a:off x="1986802" y="2930699"/>
              <a:ext cx="286615" cy="8563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150AF7F5-A238-46FB-902D-BC92A4645DAE}"/>
                </a:ext>
              </a:extLst>
            </p:cNvPr>
            <p:cNvCxnSpPr/>
            <p:nvPr/>
          </p:nvCxnSpPr>
          <p:spPr>
            <a:xfrm rot="5400000" flipV="1">
              <a:off x="1762807" y="2792342"/>
              <a:ext cx="477692" cy="17127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55995700-A402-4A17-9302-9B187B0B86D8}"/>
                </a:ext>
              </a:extLst>
            </p:cNvPr>
            <p:cNvCxnSpPr/>
            <p:nvPr/>
          </p:nvCxnSpPr>
          <p:spPr>
            <a:xfrm rot="5400000" flipH="1" flipV="1">
              <a:off x="1591531" y="2792342"/>
              <a:ext cx="477692" cy="17127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DDB48C97-6C88-453A-AE24-C0E996B0CF44}"/>
                </a:ext>
              </a:extLst>
            </p:cNvPr>
            <p:cNvCxnSpPr/>
            <p:nvPr/>
          </p:nvCxnSpPr>
          <p:spPr>
            <a:xfrm rot="5400000" flipV="1">
              <a:off x="1420255" y="2792342"/>
              <a:ext cx="477692" cy="17127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783B9714-B8B3-4D58-ABCA-DAB744C04921}"/>
                </a:ext>
              </a:extLst>
            </p:cNvPr>
            <p:cNvCxnSpPr/>
            <p:nvPr/>
          </p:nvCxnSpPr>
          <p:spPr>
            <a:xfrm rot="5400000">
              <a:off x="1391946" y="2768468"/>
              <a:ext cx="286615" cy="8563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4BF3394C-943C-4A53-8C70-9C2DE87F4D47}"/>
              </a:ext>
            </a:extLst>
          </p:cNvPr>
          <p:cNvGrpSpPr/>
          <p:nvPr/>
        </p:nvGrpSpPr>
        <p:grpSpPr>
          <a:xfrm>
            <a:off x="2765712" y="2646509"/>
            <a:ext cx="680494" cy="477692"/>
            <a:chOff x="1492435" y="2639134"/>
            <a:chExt cx="680494" cy="477692"/>
          </a:xfrm>
        </p:grpSpPr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DB0A3B9C-34D7-4A6B-A83B-026731B63E1F}"/>
                </a:ext>
              </a:extLst>
            </p:cNvPr>
            <p:cNvCxnSpPr/>
            <p:nvPr/>
          </p:nvCxnSpPr>
          <p:spPr>
            <a:xfrm rot="5400000">
              <a:off x="1986802" y="2930699"/>
              <a:ext cx="286615" cy="8563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6DA0219E-5114-4F40-83BC-817573DF3275}"/>
                </a:ext>
              </a:extLst>
            </p:cNvPr>
            <p:cNvCxnSpPr/>
            <p:nvPr/>
          </p:nvCxnSpPr>
          <p:spPr>
            <a:xfrm rot="5400000" flipV="1">
              <a:off x="1762807" y="2792342"/>
              <a:ext cx="477692" cy="17127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AC907A01-1AED-4968-A56A-78CAD56517AA}"/>
                </a:ext>
              </a:extLst>
            </p:cNvPr>
            <p:cNvCxnSpPr/>
            <p:nvPr/>
          </p:nvCxnSpPr>
          <p:spPr>
            <a:xfrm rot="5400000" flipH="1" flipV="1">
              <a:off x="1591531" y="2792342"/>
              <a:ext cx="477692" cy="17127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46415C0E-1930-4B6F-B213-6C7A86F59E16}"/>
                </a:ext>
              </a:extLst>
            </p:cNvPr>
            <p:cNvCxnSpPr/>
            <p:nvPr/>
          </p:nvCxnSpPr>
          <p:spPr>
            <a:xfrm rot="5400000" flipV="1">
              <a:off x="1420255" y="2792342"/>
              <a:ext cx="477692" cy="17127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A9F965F7-01D7-4DBA-929F-7B0E885BBF61}"/>
                </a:ext>
              </a:extLst>
            </p:cNvPr>
            <p:cNvCxnSpPr/>
            <p:nvPr/>
          </p:nvCxnSpPr>
          <p:spPr>
            <a:xfrm rot="5400000">
              <a:off x="1391946" y="2768468"/>
              <a:ext cx="286615" cy="8563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C73E0AC2-A03A-42E6-B167-0170AE495A71}"/>
              </a:ext>
            </a:extLst>
          </p:cNvPr>
          <p:cNvGrpSpPr/>
          <p:nvPr/>
        </p:nvGrpSpPr>
        <p:grpSpPr>
          <a:xfrm>
            <a:off x="4617455" y="2646509"/>
            <a:ext cx="680494" cy="477692"/>
            <a:chOff x="1492435" y="2639134"/>
            <a:chExt cx="680494" cy="477692"/>
          </a:xfrm>
        </p:grpSpPr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4008D26-1AE3-428B-B3AB-CA9EA10BDC63}"/>
                </a:ext>
              </a:extLst>
            </p:cNvPr>
            <p:cNvCxnSpPr/>
            <p:nvPr/>
          </p:nvCxnSpPr>
          <p:spPr>
            <a:xfrm rot="5400000">
              <a:off x="1986802" y="2930699"/>
              <a:ext cx="286615" cy="8563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DABF79B2-DB2F-4EF2-A87E-99F0B6487A21}"/>
                </a:ext>
              </a:extLst>
            </p:cNvPr>
            <p:cNvCxnSpPr/>
            <p:nvPr/>
          </p:nvCxnSpPr>
          <p:spPr>
            <a:xfrm rot="5400000" flipV="1">
              <a:off x="1762807" y="2792342"/>
              <a:ext cx="477692" cy="17127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C8A359B3-719A-4146-8CF3-976E8D791D11}"/>
                </a:ext>
              </a:extLst>
            </p:cNvPr>
            <p:cNvCxnSpPr/>
            <p:nvPr/>
          </p:nvCxnSpPr>
          <p:spPr>
            <a:xfrm rot="5400000" flipH="1" flipV="1">
              <a:off x="1591531" y="2792342"/>
              <a:ext cx="477692" cy="17127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50F96E92-8A96-4E0A-A755-65197741AF57}"/>
                </a:ext>
              </a:extLst>
            </p:cNvPr>
            <p:cNvCxnSpPr/>
            <p:nvPr/>
          </p:nvCxnSpPr>
          <p:spPr>
            <a:xfrm rot="5400000" flipV="1">
              <a:off x="1420255" y="2792342"/>
              <a:ext cx="477692" cy="17127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702C164F-DE47-43FD-AEB2-5C0B10B0715D}"/>
                </a:ext>
              </a:extLst>
            </p:cNvPr>
            <p:cNvCxnSpPr/>
            <p:nvPr/>
          </p:nvCxnSpPr>
          <p:spPr>
            <a:xfrm rot="5400000">
              <a:off x="1391946" y="2768468"/>
              <a:ext cx="286615" cy="8563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4E370D3-F9E9-4929-9F0F-19730C64C302}"/>
              </a:ext>
            </a:extLst>
          </p:cNvPr>
          <p:cNvCxnSpPr/>
          <p:nvPr/>
        </p:nvCxnSpPr>
        <p:spPr>
          <a:xfrm>
            <a:off x="668593" y="2949678"/>
            <a:ext cx="540774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0B3D761F-D5EF-48BF-B599-D1CFE806004A}"/>
              </a:ext>
            </a:extLst>
          </p:cNvPr>
          <p:cNvCxnSpPr>
            <a:cxnSpLocks/>
          </p:cNvCxnSpPr>
          <p:nvPr/>
        </p:nvCxnSpPr>
        <p:spPr>
          <a:xfrm>
            <a:off x="1882875" y="2875935"/>
            <a:ext cx="913583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646899C0-5C60-4E4F-989D-07ECF47F0A8C}"/>
              </a:ext>
            </a:extLst>
          </p:cNvPr>
          <p:cNvCxnSpPr>
            <a:cxnSpLocks/>
          </p:cNvCxnSpPr>
          <p:nvPr/>
        </p:nvCxnSpPr>
        <p:spPr>
          <a:xfrm>
            <a:off x="3451120" y="2900516"/>
            <a:ext cx="1166334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01C56384-9C88-4E1F-8AC2-032B2B912DB7}"/>
              </a:ext>
            </a:extLst>
          </p:cNvPr>
          <p:cNvCxnSpPr>
            <a:cxnSpLocks/>
          </p:cNvCxnSpPr>
          <p:nvPr/>
        </p:nvCxnSpPr>
        <p:spPr>
          <a:xfrm>
            <a:off x="5288116" y="2925097"/>
            <a:ext cx="40312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4" name="Group 93">
            <a:extLst>
              <a:ext uri="{FF2B5EF4-FFF2-40B4-BE49-F238E27FC236}">
                <a16:creationId xmlns:a16="http://schemas.microsoft.com/office/drawing/2014/main" id="{54B478D0-66B2-417A-AEE7-A66831A06E71}"/>
              </a:ext>
            </a:extLst>
          </p:cNvPr>
          <p:cNvGrpSpPr/>
          <p:nvPr/>
        </p:nvGrpSpPr>
        <p:grpSpPr>
          <a:xfrm>
            <a:off x="2316825" y="2883173"/>
            <a:ext cx="1096715" cy="1574797"/>
            <a:chOff x="498185" y="2975432"/>
            <a:chExt cx="1096715" cy="1574797"/>
          </a:xfrm>
        </p:grpSpPr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630D51A8-F9F5-42F9-9D3D-8CE915CDBB19}"/>
                </a:ext>
              </a:extLst>
            </p:cNvPr>
            <p:cNvCxnSpPr/>
            <p:nvPr/>
          </p:nvCxnSpPr>
          <p:spPr>
            <a:xfrm>
              <a:off x="633644" y="4052012"/>
              <a:ext cx="552252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8DC53C0A-7CFF-4696-AB46-1EEF673C008E}"/>
                </a:ext>
              </a:extLst>
            </p:cNvPr>
            <p:cNvCxnSpPr>
              <a:cxnSpLocks/>
            </p:cNvCxnSpPr>
            <p:nvPr/>
          </p:nvCxnSpPr>
          <p:spPr>
            <a:xfrm>
              <a:off x="756366" y="4153935"/>
              <a:ext cx="30681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TextBox 114">
              <a:extLst>
                <a:ext uri="{FF2B5EF4-FFF2-40B4-BE49-F238E27FC236}">
                  <a16:creationId xmlns:a16="http://schemas.microsoft.com/office/drawing/2014/main" id="{B28A0D27-DB1A-40A7-B80A-D6DFDE047BDA}"/>
                </a:ext>
              </a:extLst>
            </p:cNvPr>
            <p:cNvSpPr txBox="1"/>
            <p:nvPr/>
          </p:nvSpPr>
          <p:spPr>
            <a:xfrm>
              <a:off x="1077130" y="4070872"/>
              <a:ext cx="51777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r>
                <a:rPr lang="en-US" sz="2000" dirty="0"/>
                <a:t>V</a:t>
              </a:r>
              <a:r>
                <a:rPr lang="en-US" sz="2000" baseline="-25000" dirty="0"/>
                <a:t>cell1</a:t>
              </a:r>
            </a:p>
          </p:txBody>
        </p: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609736B1-7890-4597-A93C-A1235739754A}"/>
                </a:ext>
              </a:extLst>
            </p:cNvPr>
            <p:cNvCxnSpPr>
              <a:cxnSpLocks/>
            </p:cNvCxnSpPr>
            <p:nvPr/>
          </p:nvCxnSpPr>
          <p:spPr>
            <a:xfrm>
              <a:off x="870720" y="4169229"/>
              <a:ext cx="0" cy="381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0262CF14-416D-49A2-AF78-6138522408B9}"/>
                </a:ext>
              </a:extLst>
            </p:cNvPr>
            <p:cNvGrpSpPr/>
            <p:nvPr/>
          </p:nvGrpSpPr>
          <p:grpSpPr>
            <a:xfrm>
              <a:off x="498185" y="3187096"/>
              <a:ext cx="381000" cy="685800"/>
              <a:chOff x="5562600" y="3429000"/>
              <a:chExt cx="381000" cy="685800"/>
            </a:xfrm>
          </p:grpSpPr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107BCBFD-B9FC-4EF0-9FF0-7BB6344E73B6}"/>
                  </a:ext>
                </a:extLst>
              </p:cNvPr>
              <p:cNvCxnSpPr/>
              <p:nvPr/>
            </p:nvCxnSpPr>
            <p:spPr>
              <a:xfrm>
                <a:off x="5715000" y="342900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B4DD9E2F-A6E7-40B3-851D-DF7C92C82B09}"/>
                  </a:ext>
                </a:extLst>
              </p:cNvPr>
              <p:cNvCxnSpPr/>
              <p:nvPr/>
            </p:nvCxnSpPr>
            <p:spPr>
              <a:xfrm flipV="1">
                <a:off x="5562600" y="35052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61EF49EE-6D80-46CA-8D03-0EADD9DF839A}"/>
                  </a:ext>
                </a:extLst>
              </p:cNvPr>
              <p:cNvCxnSpPr/>
              <p:nvPr/>
            </p:nvCxnSpPr>
            <p:spPr>
              <a:xfrm flipH="1" flipV="1">
                <a:off x="5562600" y="36576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8DE72A31-CDCC-41B5-8335-14E63443B565}"/>
                  </a:ext>
                </a:extLst>
              </p:cNvPr>
              <p:cNvCxnSpPr/>
              <p:nvPr/>
            </p:nvCxnSpPr>
            <p:spPr>
              <a:xfrm flipV="1">
                <a:off x="5562600" y="38100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070BA8E0-C3F9-4613-B5D5-2BB6A2C42FEB}"/>
                  </a:ext>
                </a:extLst>
              </p:cNvPr>
              <p:cNvCxnSpPr/>
              <p:nvPr/>
            </p:nvCxnSpPr>
            <p:spPr>
              <a:xfrm flipH="1" flipV="1">
                <a:off x="5562600" y="39624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1B5A55D1-E1E7-46D9-A738-DC38C65C0808}"/>
                </a:ext>
              </a:extLst>
            </p:cNvPr>
            <p:cNvCxnSpPr>
              <a:cxnSpLocks/>
            </p:cNvCxnSpPr>
            <p:nvPr/>
          </p:nvCxnSpPr>
          <p:spPr>
            <a:xfrm>
              <a:off x="870718" y="3855964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2F8C9C50-6927-4D61-B1FE-43E8E972B3BD}"/>
                </a:ext>
              </a:extLst>
            </p:cNvPr>
            <p:cNvCxnSpPr>
              <a:cxnSpLocks/>
            </p:cNvCxnSpPr>
            <p:nvPr/>
          </p:nvCxnSpPr>
          <p:spPr>
            <a:xfrm>
              <a:off x="667513" y="2975432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Box 82">
              <a:extLst>
                <a:ext uri="{FF2B5EF4-FFF2-40B4-BE49-F238E27FC236}">
                  <a16:creationId xmlns:a16="http://schemas.microsoft.com/office/drawing/2014/main" id="{6E7FAC4D-3393-4D0C-89C6-FDDC1D48BA21}"/>
                </a:ext>
              </a:extLst>
            </p:cNvPr>
            <p:cNvSpPr txBox="1"/>
            <p:nvPr/>
          </p:nvSpPr>
          <p:spPr>
            <a:xfrm>
              <a:off x="870715" y="3263294"/>
              <a:ext cx="51777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r>
                <a:rPr lang="en-US" sz="2000" dirty="0"/>
                <a:t>G</a:t>
              </a:r>
              <a:r>
                <a:rPr lang="en-US" sz="2000" baseline="-25000" dirty="0"/>
                <a:t>cell1</a:t>
              </a:r>
              <a:endParaRPr lang="en-US" sz="2000" dirty="0"/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8912F981-181F-427F-814D-D03B190A4E7E}"/>
              </a:ext>
            </a:extLst>
          </p:cNvPr>
          <p:cNvGrpSpPr/>
          <p:nvPr/>
        </p:nvGrpSpPr>
        <p:grpSpPr>
          <a:xfrm>
            <a:off x="3922105" y="2903493"/>
            <a:ext cx="1096715" cy="1574797"/>
            <a:chOff x="498185" y="2975432"/>
            <a:chExt cx="1096715" cy="1574797"/>
          </a:xfrm>
        </p:grpSpPr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028632A8-433C-4F63-BA22-412FF56189AE}"/>
                </a:ext>
              </a:extLst>
            </p:cNvPr>
            <p:cNvCxnSpPr/>
            <p:nvPr/>
          </p:nvCxnSpPr>
          <p:spPr>
            <a:xfrm>
              <a:off x="633644" y="4052012"/>
              <a:ext cx="552252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DCBD4458-CA9B-43A7-A808-BBD43986CBDC}"/>
                </a:ext>
              </a:extLst>
            </p:cNvPr>
            <p:cNvCxnSpPr>
              <a:cxnSpLocks/>
            </p:cNvCxnSpPr>
            <p:nvPr/>
          </p:nvCxnSpPr>
          <p:spPr>
            <a:xfrm>
              <a:off x="756366" y="4153935"/>
              <a:ext cx="30681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TextBox 114">
              <a:extLst>
                <a:ext uri="{FF2B5EF4-FFF2-40B4-BE49-F238E27FC236}">
                  <a16:creationId xmlns:a16="http://schemas.microsoft.com/office/drawing/2014/main" id="{5C9953A8-EABE-4A52-8B4A-DE71599DACDB}"/>
                </a:ext>
              </a:extLst>
            </p:cNvPr>
            <p:cNvSpPr txBox="1"/>
            <p:nvPr/>
          </p:nvSpPr>
          <p:spPr>
            <a:xfrm>
              <a:off x="1077130" y="4070872"/>
              <a:ext cx="51777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r>
                <a:rPr lang="en-US" sz="2000" dirty="0"/>
                <a:t>V</a:t>
              </a:r>
              <a:r>
                <a:rPr lang="en-US" sz="2000" baseline="-25000" dirty="0"/>
                <a:t>cell2</a:t>
              </a:r>
            </a:p>
          </p:txBody>
        </p: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653CCD72-57A2-4F6D-A6FC-F2EE3FF6FC1F}"/>
                </a:ext>
              </a:extLst>
            </p:cNvPr>
            <p:cNvCxnSpPr>
              <a:cxnSpLocks/>
            </p:cNvCxnSpPr>
            <p:nvPr/>
          </p:nvCxnSpPr>
          <p:spPr>
            <a:xfrm>
              <a:off x="870720" y="4169229"/>
              <a:ext cx="0" cy="381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520E0F86-C6A3-4BA8-9C49-846628697D2F}"/>
                </a:ext>
              </a:extLst>
            </p:cNvPr>
            <p:cNvGrpSpPr/>
            <p:nvPr/>
          </p:nvGrpSpPr>
          <p:grpSpPr>
            <a:xfrm>
              <a:off x="498185" y="3187096"/>
              <a:ext cx="381000" cy="685800"/>
              <a:chOff x="5562600" y="3429000"/>
              <a:chExt cx="381000" cy="685800"/>
            </a:xfrm>
          </p:grpSpPr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4A6DEC97-7EB2-409F-9955-5E63639040A9}"/>
                  </a:ext>
                </a:extLst>
              </p:cNvPr>
              <p:cNvCxnSpPr/>
              <p:nvPr/>
            </p:nvCxnSpPr>
            <p:spPr>
              <a:xfrm>
                <a:off x="5715000" y="342900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C8ACE98E-3747-42D8-BA10-F2A912CAED7E}"/>
                  </a:ext>
                </a:extLst>
              </p:cNvPr>
              <p:cNvCxnSpPr/>
              <p:nvPr/>
            </p:nvCxnSpPr>
            <p:spPr>
              <a:xfrm flipV="1">
                <a:off x="5562600" y="35052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43B4FA34-8C15-4C54-8D47-3492D42962F5}"/>
                  </a:ext>
                </a:extLst>
              </p:cNvPr>
              <p:cNvCxnSpPr/>
              <p:nvPr/>
            </p:nvCxnSpPr>
            <p:spPr>
              <a:xfrm flipH="1" flipV="1">
                <a:off x="5562600" y="36576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ACCA63DC-A5EE-4C2D-B6E8-03AFE0C13392}"/>
                  </a:ext>
                </a:extLst>
              </p:cNvPr>
              <p:cNvCxnSpPr/>
              <p:nvPr/>
            </p:nvCxnSpPr>
            <p:spPr>
              <a:xfrm flipV="1">
                <a:off x="5562600" y="38100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>
                <a:extLst>
                  <a:ext uri="{FF2B5EF4-FFF2-40B4-BE49-F238E27FC236}">
                    <a16:creationId xmlns:a16="http://schemas.microsoft.com/office/drawing/2014/main" id="{50DAE187-7AD5-4819-BCA5-D8B57C1FA3F3}"/>
                  </a:ext>
                </a:extLst>
              </p:cNvPr>
              <p:cNvCxnSpPr/>
              <p:nvPr/>
            </p:nvCxnSpPr>
            <p:spPr>
              <a:xfrm flipH="1" flipV="1">
                <a:off x="5562600" y="39624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D53B1406-5488-4E85-8ADD-57ED21CEAB64}"/>
                </a:ext>
              </a:extLst>
            </p:cNvPr>
            <p:cNvCxnSpPr>
              <a:cxnSpLocks/>
            </p:cNvCxnSpPr>
            <p:nvPr/>
          </p:nvCxnSpPr>
          <p:spPr>
            <a:xfrm>
              <a:off x="870718" y="3855964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A217BAE6-8CAC-481C-A879-E47291150950}"/>
                </a:ext>
              </a:extLst>
            </p:cNvPr>
            <p:cNvCxnSpPr>
              <a:cxnSpLocks/>
            </p:cNvCxnSpPr>
            <p:nvPr/>
          </p:nvCxnSpPr>
          <p:spPr>
            <a:xfrm>
              <a:off x="667513" y="2975432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Box 82">
              <a:extLst>
                <a:ext uri="{FF2B5EF4-FFF2-40B4-BE49-F238E27FC236}">
                  <a16:creationId xmlns:a16="http://schemas.microsoft.com/office/drawing/2014/main" id="{47CBF574-276B-42C3-8C89-102B9F87D276}"/>
                </a:ext>
              </a:extLst>
            </p:cNvPr>
            <p:cNvSpPr txBox="1"/>
            <p:nvPr/>
          </p:nvSpPr>
          <p:spPr>
            <a:xfrm>
              <a:off x="870715" y="3263294"/>
              <a:ext cx="51777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r>
                <a:rPr lang="en-US" sz="2000" dirty="0"/>
                <a:t>G</a:t>
              </a:r>
              <a:r>
                <a:rPr lang="en-US" sz="2000" baseline="-25000" dirty="0"/>
                <a:t>cell2</a:t>
              </a:r>
              <a:endParaRPr lang="en-US" sz="2000" dirty="0"/>
            </a:p>
          </p:txBody>
        </p:sp>
      </p:grpSp>
      <p:sp>
        <p:nvSpPr>
          <p:cNvPr id="126" name="TextBox 80">
            <a:extLst>
              <a:ext uri="{FF2B5EF4-FFF2-40B4-BE49-F238E27FC236}">
                <a16:creationId xmlns:a16="http://schemas.microsoft.com/office/drawing/2014/main" id="{BE238267-1114-4266-B499-38E26B0D68B6}"/>
              </a:ext>
            </a:extLst>
          </p:cNvPr>
          <p:cNvSpPr txBox="1"/>
          <p:nvPr/>
        </p:nvSpPr>
        <p:spPr>
          <a:xfrm>
            <a:off x="2880747" y="4744145"/>
            <a:ext cx="795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dirty="0"/>
              <a:t>ECF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A70AA31-0889-4AF4-83EA-DB72F143295D}"/>
              </a:ext>
            </a:extLst>
          </p:cNvPr>
          <p:cNvCxnSpPr/>
          <p:nvPr/>
        </p:nvCxnSpPr>
        <p:spPr>
          <a:xfrm>
            <a:off x="879185" y="4498610"/>
            <a:ext cx="502756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82">
            <a:extLst>
              <a:ext uri="{FF2B5EF4-FFF2-40B4-BE49-F238E27FC236}">
                <a16:creationId xmlns:a16="http://schemas.microsoft.com/office/drawing/2014/main" id="{B366131F-F30E-4C33-BDC2-F1FB2D4A7838}"/>
              </a:ext>
            </a:extLst>
          </p:cNvPr>
          <p:cNvSpPr txBox="1"/>
          <p:nvPr/>
        </p:nvSpPr>
        <p:spPr>
          <a:xfrm>
            <a:off x="1214517" y="2266795"/>
            <a:ext cx="502523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G</a:t>
            </a:r>
            <a:r>
              <a:rPr lang="en-US" sz="2000" baseline="-25000" dirty="0"/>
              <a:t>GJ0</a:t>
            </a:r>
            <a:endParaRPr lang="en-US" sz="2000" dirty="0"/>
          </a:p>
        </p:txBody>
      </p:sp>
      <p:sp>
        <p:nvSpPr>
          <p:cNvPr id="129" name="TextBox 82">
            <a:extLst>
              <a:ext uri="{FF2B5EF4-FFF2-40B4-BE49-F238E27FC236}">
                <a16:creationId xmlns:a16="http://schemas.microsoft.com/office/drawing/2014/main" id="{3F25B70D-82D0-41C7-B20F-DDCD36940DFD}"/>
              </a:ext>
            </a:extLst>
          </p:cNvPr>
          <p:cNvSpPr txBox="1"/>
          <p:nvPr/>
        </p:nvSpPr>
        <p:spPr>
          <a:xfrm>
            <a:off x="2880757" y="2266795"/>
            <a:ext cx="502523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G</a:t>
            </a:r>
            <a:r>
              <a:rPr lang="en-US" sz="2000" baseline="-25000" dirty="0"/>
              <a:t>GJ1</a:t>
            </a:r>
            <a:endParaRPr lang="en-US" sz="2000" dirty="0"/>
          </a:p>
        </p:txBody>
      </p:sp>
      <p:sp>
        <p:nvSpPr>
          <p:cNvPr id="130" name="TextBox 82">
            <a:extLst>
              <a:ext uri="{FF2B5EF4-FFF2-40B4-BE49-F238E27FC236}">
                <a16:creationId xmlns:a16="http://schemas.microsoft.com/office/drawing/2014/main" id="{0D0D4320-57B0-49A7-BA36-287EC8054FC9}"/>
              </a:ext>
            </a:extLst>
          </p:cNvPr>
          <p:cNvSpPr txBox="1"/>
          <p:nvPr/>
        </p:nvSpPr>
        <p:spPr>
          <a:xfrm>
            <a:off x="4740037" y="2256635"/>
            <a:ext cx="502523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G</a:t>
            </a:r>
            <a:r>
              <a:rPr lang="en-US" sz="2000" baseline="-25000" dirty="0"/>
              <a:t>GJ2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7952095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EE69F-C84A-44E8-A79D-879F4E3AF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does </a:t>
            </a:r>
            <a:r>
              <a:rPr lang="en-US" i="1" dirty="0"/>
              <a:t>M</a:t>
            </a:r>
            <a:r>
              <a:rPr lang="en-US" dirty="0"/>
              <a:t> come from?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8852E-25A1-4C15-8875-D49992A49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8310" y="1676400"/>
            <a:ext cx="4080387" cy="4242619"/>
          </a:xfrm>
        </p:spPr>
        <p:txBody>
          <a:bodyPr/>
          <a:lstStyle/>
          <a:p>
            <a:r>
              <a:rPr lang="en-US" dirty="0"/>
              <a:t>Take a small tail slice</a:t>
            </a:r>
          </a:p>
          <a:p>
            <a:r>
              <a:rPr lang="en-US" dirty="0"/>
              <a:t>2 cells regrow to 5</a:t>
            </a:r>
          </a:p>
          <a:p>
            <a:pPr lvl="1"/>
            <a:r>
              <a:rPr lang="en-US" dirty="0"/>
              <a:t>total [</a:t>
            </a:r>
            <a:r>
              <a:rPr lang="en-US" i="1" dirty="0"/>
              <a:t>M</a:t>
            </a:r>
            <a:r>
              <a:rPr lang="en-US" dirty="0"/>
              <a:t>] stays constant</a:t>
            </a:r>
          </a:p>
          <a:p>
            <a:r>
              <a:rPr lang="en-US" dirty="0"/>
              <a:t>[</a:t>
            </a:r>
            <a:r>
              <a:rPr lang="en-US" i="1" dirty="0"/>
              <a:t>M</a:t>
            </a:r>
            <a:r>
              <a:rPr lang="en-US" dirty="0"/>
              <a:t>] will keep shrinking as the worm divides and regrows </a:t>
            </a:r>
            <a:r>
              <a:rPr lang="en-US" dirty="0">
                <a:sym typeface="Wingdings" panose="05000000000000000000" pitchFamily="2" charset="2"/>
              </a:rPr>
              <a:t></a:t>
            </a:r>
          </a:p>
          <a:p>
            <a:r>
              <a:rPr lang="en-US" dirty="0">
                <a:sym typeface="Wingdings" panose="05000000000000000000" pitchFamily="2" charset="2"/>
              </a:rPr>
              <a:t>Actually </a:t>
            </a:r>
            <a:r>
              <a:rPr lang="en-US" i="1" dirty="0">
                <a:sym typeface="Wingdings" panose="05000000000000000000" pitchFamily="2" charset="2"/>
              </a:rPr>
              <a:t>M</a:t>
            </a:r>
            <a:r>
              <a:rPr lang="en-US" dirty="0">
                <a:sym typeface="Wingdings" panose="05000000000000000000" pitchFamily="2" charset="2"/>
              </a:rPr>
              <a:t> is constantly being produced and decaying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35A99-6372-4E2E-AEBD-FE04F9E8A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123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BC132C7-1F5F-4E33-9D7E-63DAB67D93B5}"/>
              </a:ext>
            </a:extLst>
          </p:cNvPr>
          <p:cNvSpPr/>
          <p:nvPr/>
        </p:nvSpPr>
        <p:spPr>
          <a:xfrm>
            <a:off x="422787" y="1479752"/>
            <a:ext cx="452283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C7C3969-14FE-44AC-B1E2-D984BA13BF6E}"/>
              </a:ext>
            </a:extLst>
          </p:cNvPr>
          <p:cNvSpPr/>
          <p:nvPr/>
        </p:nvSpPr>
        <p:spPr>
          <a:xfrm>
            <a:off x="1224119" y="147975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.5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3B4E2A0-524D-4A9A-8112-663186DD8160}"/>
              </a:ext>
            </a:extLst>
          </p:cNvPr>
          <p:cNvSpPr/>
          <p:nvPr/>
        </p:nvSpPr>
        <p:spPr>
          <a:xfrm>
            <a:off x="2035278" y="147975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63A970C-1972-4659-8A51-58A62BC44FF4}"/>
              </a:ext>
            </a:extLst>
          </p:cNvPr>
          <p:cNvSpPr/>
          <p:nvPr/>
        </p:nvSpPr>
        <p:spPr>
          <a:xfrm>
            <a:off x="2851357" y="147975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1.5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BEF424C-5A40-4B75-8B8A-EC72557010A3}"/>
              </a:ext>
            </a:extLst>
          </p:cNvPr>
          <p:cNvSpPr/>
          <p:nvPr/>
        </p:nvSpPr>
        <p:spPr>
          <a:xfrm>
            <a:off x="3657600" y="1479752"/>
            <a:ext cx="437535" cy="45228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C2F87ED-E923-45A8-A0A2-FA65CCBC2AFF}"/>
              </a:ext>
            </a:extLst>
          </p:cNvPr>
          <p:cNvSpPr/>
          <p:nvPr/>
        </p:nvSpPr>
        <p:spPr>
          <a:xfrm>
            <a:off x="801943" y="165509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36A1D46-7202-452E-9C8D-E0501EBA307F}"/>
              </a:ext>
            </a:extLst>
          </p:cNvPr>
          <p:cNvSpPr/>
          <p:nvPr/>
        </p:nvSpPr>
        <p:spPr>
          <a:xfrm>
            <a:off x="751143" y="162334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3F29B96-6A62-4CEE-9523-F8C258CE4904}"/>
              </a:ext>
            </a:extLst>
          </p:cNvPr>
          <p:cNvSpPr/>
          <p:nvPr/>
        </p:nvSpPr>
        <p:spPr>
          <a:xfrm flipH="1">
            <a:off x="1221043" y="162334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A48E7D-7821-4496-8A3C-415977074A3D}"/>
              </a:ext>
            </a:extLst>
          </p:cNvPr>
          <p:cNvSpPr/>
          <p:nvPr/>
        </p:nvSpPr>
        <p:spPr>
          <a:xfrm>
            <a:off x="1621093" y="165509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C83E225-2A2B-438F-82F5-FB779DD00A9A}"/>
              </a:ext>
            </a:extLst>
          </p:cNvPr>
          <p:cNvSpPr/>
          <p:nvPr/>
        </p:nvSpPr>
        <p:spPr>
          <a:xfrm>
            <a:off x="1538543" y="162334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A03D386-C6FA-4CA2-B92E-FD1E5B2E037C}"/>
              </a:ext>
            </a:extLst>
          </p:cNvPr>
          <p:cNvSpPr/>
          <p:nvPr/>
        </p:nvSpPr>
        <p:spPr>
          <a:xfrm flipH="1">
            <a:off x="2040193" y="162334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9D30895-F118-4E3D-ACE8-094B6961E9A2}"/>
              </a:ext>
            </a:extLst>
          </p:cNvPr>
          <p:cNvSpPr/>
          <p:nvPr/>
        </p:nvSpPr>
        <p:spPr>
          <a:xfrm>
            <a:off x="2427543" y="165509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6317297-5C85-4A02-AAC8-C767C313CB5F}"/>
              </a:ext>
            </a:extLst>
          </p:cNvPr>
          <p:cNvSpPr/>
          <p:nvPr/>
        </p:nvSpPr>
        <p:spPr>
          <a:xfrm>
            <a:off x="2351343" y="162334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D1CDDFD-4783-4F08-81DE-36F3A409F830}"/>
              </a:ext>
            </a:extLst>
          </p:cNvPr>
          <p:cNvSpPr/>
          <p:nvPr/>
        </p:nvSpPr>
        <p:spPr>
          <a:xfrm flipH="1">
            <a:off x="2859345" y="1623348"/>
            <a:ext cx="108585" cy="14859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1B53E84-6600-4C2C-A522-8AEF90149649}"/>
              </a:ext>
            </a:extLst>
          </p:cNvPr>
          <p:cNvSpPr/>
          <p:nvPr/>
        </p:nvSpPr>
        <p:spPr>
          <a:xfrm>
            <a:off x="3253043" y="1655094"/>
            <a:ext cx="476250" cy="1016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5BFA8DB-502D-4037-BC9F-E7D2614D3431}"/>
              </a:ext>
            </a:extLst>
          </p:cNvPr>
          <p:cNvSpPr/>
          <p:nvPr/>
        </p:nvSpPr>
        <p:spPr>
          <a:xfrm>
            <a:off x="3189545" y="1636048"/>
            <a:ext cx="108585" cy="14859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191FEB5-E044-40B1-8E07-0F762A49FFBD}"/>
              </a:ext>
            </a:extLst>
          </p:cNvPr>
          <p:cNvSpPr/>
          <p:nvPr/>
        </p:nvSpPr>
        <p:spPr>
          <a:xfrm flipH="1">
            <a:off x="3672143" y="1623344"/>
            <a:ext cx="120650" cy="165100"/>
          </a:xfrm>
          <a:prstGeom prst="ellipse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56BB5C8-244D-43AD-9F26-FB8234B690E3}"/>
              </a:ext>
            </a:extLst>
          </p:cNvPr>
          <p:cNvSpPr/>
          <p:nvPr/>
        </p:nvSpPr>
        <p:spPr>
          <a:xfrm>
            <a:off x="275302" y="1268361"/>
            <a:ext cx="1582995" cy="845574"/>
          </a:xfrm>
          <a:prstGeom prst="rect">
            <a:avLst/>
          </a:prstGeom>
          <a:noFill/>
          <a:ln>
            <a:solidFill>
              <a:srgbClr val="008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9F8AB48-10E7-439D-8741-B4DAC84B85EB}"/>
              </a:ext>
            </a:extLst>
          </p:cNvPr>
          <p:cNvGrpSpPr/>
          <p:nvPr/>
        </p:nvGrpSpPr>
        <p:grpSpPr>
          <a:xfrm>
            <a:off x="408043" y="2625212"/>
            <a:ext cx="3672348" cy="452284"/>
            <a:chOff x="408043" y="2625212"/>
            <a:chExt cx="3672348" cy="452284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5466F1A4-6F92-42A5-ABCD-5CD3050DB941}"/>
                </a:ext>
              </a:extLst>
            </p:cNvPr>
            <p:cNvSpPr/>
            <p:nvPr/>
          </p:nvSpPr>
          <p:spPr>
            <a:xfrm>
              <a:off x="408043" y="2625212"/>
              <a:ext cx="452283" cy="452284"/>
            </a:xfrm>
            <a:prstGeom prst="ellipse">
              <a:avLst/>
            </a:prstGeom>
            <a:noFill/>
            <a:ln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A2A5B3C6-8B40-42C6-A3AD-606A53350FD9}"/>
                </a:ext>
              </a:extLst>
            </p:cNvPr>
            <p:cNvSpPr/>
            <p:nvPr/>
          </p:nvSpPr>
          <p:spPr>
            <a:xfrm>
              <a:off x="1209375" y="2625212"/>
              <a:ext cx="437535" cy="452284"/>
            </a:xfrm>
            <a:prstGeom prst="ellipse">
              <a:avLst/>
            </a:prstGeom>
            <a:noFill/>
            <a:ln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.05</a:t>
              </a: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D5CEC9BE-9B8B-4D43-8C33-EEE505E83521}"/>
                </a:ext>
              </a:extLst>
            </p:cNvPr>
            <p:cNvSpPr/>
            <p:nvPr/>
          </p:nvSpPr>
          <p:spPr>
            <a:xfrm>
              <a:off x="2020534" y="2625212"/>
              <a:ext cx="437535" cy="452284"/>
            </a:xfrm>
            <a:prstGeom prst="ellipse">
              <a:avLst/>
            </a:prstGeom>
            <a:noFill/>
            <a:ln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.1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EFD57AA-5BE9-41AD-8FA0-04AD707BC120}"/>
                </a:ext>
              </a:extLst>
            </p:cNvPr>
            <p:cNvSpPr/>
            <p:nvPr/>
          </p:nvSpPr>
          <p:spPr>
            <a:xfrm>
              <a:off x="2836613" y="2625212"/>
              <a:ext cx="437535" cy="452284"/>
            </a:xfrm>
            <a:prstGeom prst="ellipse">
              <a:avLst/>
            </a:prstGeom>
            <a:noFill/>
            <a:ln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.15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C8855EA8-A97C-4ED0-8B6D-F010ACE3541F}"/>
                </a:ext>
              </a:extLst>
            </p:cNvPr>
            <p:cNvSpPr/>
            <p:nvPr/>
          </p:nvSpPr>
          <p:spPr>
            <a:xfrm>
              <a:off x="3642856" y="2625212"/>
              <a:ext cx="437535" cy="452284"/>
            </a:xfrm>
            <a:prstGeom prst="ellipse">
              <a:avLst/>
            </a:prstGeom>
            <a:noFill/>
            <a:ln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.2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CDD78200-7A3E-4F6B-B4C0-99C8D6D2AE20}"/>
                </a:ext>
              </a:extLst>
            </p:cNvPr>
            <p:cNvSpPr/>
            <p:nvPr/>
          </p:nvSpPr>
          <p:spPr>
            <a:xfrm>
              <a:off x="787199" y="2800554"/>
              <a:ext cx="476250" cy="101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31022EEA-C54C-4B98-BCFD-0C85BB2178AB}"/>
                </a:ext>
              </a:extLst>
            </p:cNvPr>
            <p:cNvSpPr/>
            <p:nvPr/>
          </p:nvSpPr>
          <p:spPr>
            <a:xfrm>
              <a:off x="736399" y="2768804"/>
              <a:ext cx="120650" cy="165100"/>
            </a:xfrm>
            <a:prstGeom prst="ellipse">
              <a:avLst/>
            </a:prstGeom>
            <a:solidFill>
              <a:schemeClr val="bg1"/>
            </a:solidFill>
            <a:ln>
              <a:noFill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FCADAE32-3A3E-47F1-B818-0E4B0448F25C}"/>
                </a:ext>
              </a:extLst>
            </p:cNvPr>
            <p:cNvSpPr/>
            <p:nvPr/>
          </p:nvSpPr>
          <p:spPr>
            <a:xfrm flipH="1">
              <a:off x="1206299" y="2768804"/>
              <a:ext cx="120650" cy="165100"/>
            </a:xfrm>
            <a:prstGeom prst="ellipse">
              <a:avLst/>
            </a:prstGeom>
            <a:solidFill>
              <a:schemeClr val="bg1"/>
            </a:solidFill>
            <a:ln>
              <a:noFill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A19274B-F073-491D-AEDB-EC0DC6DB17B8}"/>
                </a:ext>
              </a:extLst>
            </p:cNvPr>
            <p:cNvSpPr/>
            <p:nvPr/>
          </p:nvSpPr>
          <p:spPr>
            <a:xfrm>
              <a:off x="1606349" y="2800554"/>
              <a:ext cx="476250" cy="101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B0E3E6FD-FB51-42C7-BB3E-67FAC9830995}"/>
                </a:ext>
              </a:extLst>
            </p:cNvPr>
            <p:cNvSpPr/>
            <p:nvPr/>
          </p:nvSpPr>
          <p:spPr>
            <a:xfrm>
              <a:off x="1543463" y="2768804"/>
              <a:ext cx="120650" cy="165100"/>
            </a:xfrm>
            <a:prstGeom prst="ellipse">
              <a:avLst/>
            </a:prstGeom>
            <a:solidFill>
              <a:schemeClr val="bg1"/>
            </a:solidFill>
            <a:ln>
              <a:noFill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73DCA5EB-0966-43F4-BFA9-20B0A322D5EB}"/>
                </a:ext>
              </a:extLst>
            </p:cNvPr>
            <p:cNvSpPr/>
            <p:nvPr/>
          </p:nvSpPr>
          <p:spPr>
            <a:xfrm flipH="1">
              <a:off x="2025449" y="2768804"/>
              <a:ext cx="120650" cy="165100"/>
            </a:xfrm>
            <a:prstGeom prst="ellipse">
              <a:avLst/>
            </a:prstGeom>
            <a:solidFill>
              <a:schemeClr val="bg1"/>
            </a:solidFill>
            <a:ln>
              <a:noFill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4577F081-CAAB-4350-BE60-BE518012DC18}"/>
                </a:ext>
              </a:extLst>
            </p:cNvPr>
            <p:cNvSpPr/>
            <p:nvPr/>
          </p:nvSpPr>
          <p:spPr>
            <a:xfrm>
              <a:off x="2412799" y="2800554"/>
              <a:ext cx="476250" cy="101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AEF64372-1B4D-4F77-AE2A-D48BC159A0A8}"/>
                </a:ext>
              </a:extLst>
            </p:cNvPr>
            <p:cNvSpPr/>
            <p:nvPr/>
          </p:nvSpPr>
          <p:spPr>
            <a:xfrm>
              <a:off x="2346431" y="2768804"/>
              <a:ext cx="120650" cy="165100"/>
            </a:xfrm>
            <a:prstGeom prst="ellipse">
              <a:avLst/>
            </a:prstGeom>
            <a:solidFill>
              <a:schemeClr val="bg1"/>
            </a:solidFill>
            <a:ln>
              <a:noFill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102A9970-6D38-4F3B-BBAB-49B115165614}"/>
                </a:ext>
              </a:extLst>
            </p:cNvPr>
            <p:cNvSpPr/>
            <p:nvPr/>
          </p:nvSpPr>
          <p:spPr>
            <a:xfrm flipH="1">
              <a:off x="2844601" y="2768808"/>
              <a:ext cx="108585" cy="148590"/>
            </a:xfrm>
            <a:prstGeom prst="ellipse">
              <a:avLst/>
            </a:prstGeom>
            <a:solidFill>
              <a:schemeClr val="bg1"/>
            </a:solidFill>
            <a:ln>
              <a:noFill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083FF7AB-BBD6-4F76-844D-274EBD10FF30}"/>
                </a:ext>
              </a:extLst>
            </p:cNvPr>
            <p:cNvSpPr/>
            <p:nvPr/>
          </p:nvSpPr>
          <p:spPr>
            <a:xfrm>
              <a:off x="3238299" y="2800554"/>
              <a:ext cx="476250" cy="101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56175F9-214A-48BE-B1CE-116C550B3C16}"/>
                </a:ext>
              </a:extLst>
            </p:cNvPr>
            <p:cNvSpPr/>
            <p:nvPr/>
          </p:nvSpPr>
          <p:spPr>
            <a:xfrm>
              <a:off x="3174801" y="2781508"/>
              <a:ext cx="108585" cy="148590"/>
            </a:xfrm>
            <a:prstGeom prst="ellipse">
              <a:avLst/>
            </a:prstGeom>
            <a:solidFill>
              <a:schemeClr val="bg1"/>
            </a:solidFill>
            <a:ln>
              <a:noFill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5B9B6051-7C35-4498-8E79-2B4B40D36783}"/>
                </a:ext>
              </a:extLst>
            </p:cNvPr>
            <p:cNvSpPr/>
            <p:nvPr/>
          </p:nvSpPr>
          <p:spPr>
            <a:xfrm flipH="1">
              <a:off x="3657399" y="2768804"/>
              <a:ext cx="120650" cy="165100"/>
            </a:xfrm>
            <a:prstGeom prst="ellipse">
              <a:avLst/>
            </a:prstGeom>
            <a:solidFill>
              <a:schemeClr val="bg1"/>
            </a:solidFill>
            <a:ln>
              <a:noFill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08371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2BE97-E4A8-4CCE-858C-8282170D0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Generation and decay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A54276-D110-48DF-85B8-110F612A6FF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76400"/>
                <a:ext cx="7772400" cy="4059382"/>
              </a:xfrm>
            </p:spPr>
            <p:txBody>
              <a:bodyPr/>
              <a:lstStyle/>
              <a:p>
                <a:r>
                  <a:rPr lang="en-US" dirty="0"/>
                  <a:t>Generation: each cell creates </a:t>
                </a:r>
                <a:r>
                  <a:rPr lang="en-US" i="1" dirty="0"/>
                  <a:t>M</a:t>
                </a:r>
                <a:r>
                  <a:rPr lang="en-US" dirty="0"/>
                  <a:t>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𝑔𝑒𝑛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𝑚𝑜𝑙𝑒𝑠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𝑠𝑒𝑐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Total generation rate is </a:t>
                </a:r>
                <a:r>
                  <a:rPr lang="en-US" i="1" dirty="0" err="1"/>
                  <a:t>gen</a:t>
                </a:r>
                <a:r>
                  <a:rPr lang="en-US" baseline="-25000" dirty="0" err="1"/>
                  <a:t>M</a:t>
                </a:r>
                <a:r>
                  <a:rPr lang="en-US" dirty="0"/>
                  <a:t> * </a:t>
                </a:r>
                <a:r>
                  <a:rPr lang="en-US" i="1" dirty="0" err="1"/>
                  <a:t>n_cells</a:t>
                </a:r>
                <a:endParaRPr lang="en-US" dirty="0"/>
              </a:p>
              <a:p>
                <a:r>
                  <a:rPr lang="en-US" i="1" dirty="0"/>
                  <a:t>M</a:t>
                </a:r>
                <a:r>
                  <a:rPr lang="en-US" dirty="0"/>
                  <a:t> decays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𝑑𝑒𝑐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  <m:f>
                      <m:fPr>
                        <m:type m:val="skw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𝑚𝑜𝑙𝑒𝑠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𝑠𝑒𝑐</m:t>
                            </m:r>
                          </m:den>
                        </m:f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𝑚𝑜𝑙𝑒</m:t>
                        </m:r>
                      </m:den>
                    </m:f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(i.e., at </a:t>
                </a:r>
                <a:r>
                  <a:rPr lang="en-US" i="1" dirty="0" err="1"/>
                  <a:t>dec</a:t>
                </a:r>
                <a:r>
                  <a:rPr lang="en-US" baseline="-25000" dirty="0" err="1"/>
                  <a:t>M</a:t>
                </a:r>
                <a:r>
                  <a:rPr lang="en-US" dirty="0"/>
                  <a:t> /sec)</a:t>
                </a:r>
              </a:p>
              <a:p>
                <a:r>
                  <a:rPr lang="en-US" dirty="0"/>
                  <a:t>Steady state: we have </a:t>
                </a:r>
                <a:r>
                  <a:rPr lang="en-US" i="1" dirty="0" err="1"/>
                  <a:t>n</a:t>
                </a:r>
                <a:r>
                  <a:rPr lang="en-US" baseline="-25000" dirty="0" err="1"/>
                  <a:t>cells</a:t>
                </a:r>
                <a:r>
                  <a:rPr lang="en-US" i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𝑔𝑒𝑛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𝑑𝑒𝑐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 moles of </a:t>
                </a:r>
                <a:r>
                  <a:rPr lang="en-US" i="1" dirty="0"/>
                  <a:t>M</a:t>
                </a:r>
                <a:endParaRPr lang="en-US" dirty="0"/>
              </a:p>
              <a:p>
                <a:pPr lvl="1"/>
                <a:r>
                  <a:rPr lang="en-US" dirty="0"/>
                  <a:t>Generation rate = decay rate = </a:t>
                </a:r>
                <a:r>
                  <a:rPr lang="en-US" i="1" dirty="0" err="1"/>
                  <a:t>gen</a:t>
                </a:r>
                <a:r>
                  <a:rPr lang="en-US" baseline="-25000" dirty="0" err="1"/>
                  <a:t>M</a:t>
                </a:r>
                <a:r>
                  <a:rPr lang="en-US" dirty="0"/>
                  <a:t> * </a:t>
                </a:r>
                <a:r>
                  <a:rPr lang="en-US" i="1" dirty="0" err="1"/>
                  <a:t>n</a:t>
                </a:r>
                <a:r>
                  <a:rPr lang="en-US" baseline="-25000" dirty="0" err="1"/>
                  <a:t>cells</a:t>
                </a:r>
                <a:r>
                  <a:rPr lang="en-US" dirty="0"/>
                  <a:t> moles/s</a:t>
                </a:r>
              </a:p>
              <a:p>
                <a:pPr lvl="1"/>
                <a:r>
                  <a:rPr lang="en-US" dirty="0"/>
                  <a:t>Equivalently: we have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𝑔𝑒𝑛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𝑑𝑒𝑐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 moles of </a:t>
                </a:r>
                <a:r>
                  <a:rPr lang="en-US" i="1" dirty="0"/>
                  <a:t>M</a:t>
                </a:r>
                <a:r>
                  <a:rPr lang="en-US" dirty="0"/>
                  <a:t> per cell</a:t>
                </a:r>
              </a:p>
              <a:p>
                <a:pPr marL="457200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A54276-D110-48DF-85B8-110F612A6FF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76400"/>
                <a:ext cx="7772400" cy="4059382"/>
              </a:xfrm>
              <a:blipFill>
                <a:blip r:embed="rId2"/>
                <a:stretch>
                  <a:fillRect l="-1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8CDA99-E63B-4786-A436-1B8E8E1B3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123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6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51649-C370-49DA-BF31-77F70F2CC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vary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50C64-DB34-4333-A39A-B4B7F9C90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inverter parameters: </a:t>
            </a:r>
            <a:r>
              <a:rPr lang="en-US" i="1" dirty="0" err="1"/>
              <a:t>k</a:t>
            </a:r>
            <a:r>
              <a:rPr lang="en-US" baseline="-25000" dirty="0" err="1"/>
              <a:t>M</a:t>
            </a:r>
            <a:r>
              <a:rPr lang="en-US" dirty="0"/>
              <a:t> and </a:t>
            </a:r>
            <a:r>
              <a:rPr lang="en-US" i="1" dirty="0"/>
              <a:t>N</a:t>
            </a:r>
          </a:p>
          <a:p>
            <a:r>
              <a:rPr lang="en-US" dirty="0" err="1"/>
              <a:t>GJ_scale</a:t>
            </a:r>
            <a:r>
              <a:rPr lang="en-US" dirty="0"/>
              <a:t>, number of cells</a:t>
            </a:r>
          </a:p>
          <a:p>
            <a:r>
              <a:rPr lang="en-US" dirty="0"/>
              <a:t>G</a:t>
            </a:r>
            <a:r>
              <a:rPr lang="en-US" baseline="-25000" dirty="0"/>
              <a:t>K</a:t>
            </a:r>
            <a:r>
              <a:rPr lang="en-US" dirty="0"/>
              <a:t>, </a:t>
            </a:r>
            <a:r>
              <a:rPr lang="en-US" dirty="0" err="1"/>
              <a:t>G</a:t>
            </a:r>
            <a:r>
              <a:rPr lang="en-US" baseline="-25000" dirty="0" err="1"/>
              <a:t>Na</a:t>
            </a:r>
            <a:r>
              <a:rPr lang="en-US" dirty="0"/>
              <a:t>, </a:t>
            </a:r>
            <a:r>
              <a:rPr lang="en-US" dirty="0" err="1"/>
              <a:t>G</a:t>
            </a:r>
            <a:r>
              <a:rPr lang="en-US" baseline="-25000" dirty="0" err="1"/>
              <a:t>Cl</a:t>
            </a:r>
            <a:endParaRPr lang="en-US" dirty="0"/>
          </a:p>
          <a:p>
            <a:r>
              <a:rPr lang="en-US" dirty="0" err="1"/>
              <a:t>GJ_diff</a:t>
            </a:r>
            <a:r>
              <a:rPr lang="en-US" dirty="0"/>
              <a:t> and valence for </a:t>
            </a:r>
            <a:r>
              <a:rPr lang="en-US" i="1" dirty="0"/>
              <a:t>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52E09A-6349-4033-802B-70C89F9C4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123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18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6F20927-61C4-47C6-9C53-47E3B5497FAD}"/>
              </a:ext>
            </a:extLst>
          </p:cNvPr>
          <p:cNvSpPr/>
          <p:nvPr/>
        </p:nvSpPr>
        <p:spPr>
          <a:xfrm>
            <a:off x="2529416" y="2025969"/>
            <a:ext cx="3640665" cy="249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00BD80-2DCD-4ACD-BFED-71B31AF11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GJs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5EAD4-18BE-4E25-A7C0-90CFF15FA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024" y="3143249"/>
            <a:ext cx="8054975" cy="2769395"/>
          </a:xfrm>
        </p:spPr>
        <p:txBody>
          <a:bodyPr/>
          <a:lstStyle/>
          <a:p>
            <a:r>
              <a:rPr lang="en-US" sz="2400" dirty="0"/>
              <a:t>Start with 5 cells 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Two end cells have ion channels; set them to -65mV, +25mV</a:t>
            </a:r>
          </a:p>
          <a:p>
            <a:r>
              <a:rPr lang="en-US" sz="2400" dirty="0"/>
              <a:t>Connect them with GJs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If we model GJs as resistors, what voltage pattern results?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Is that a valid model? What happens with drift and diffusion?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Will drift and diffusion balance in each GJ? If so, there’s no net current – so how (by Ohm’s Law) can there be voltage drops?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7502A7-5CB2-4D2D-B2D8-0436FFD90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123 Joel Grodstein</a:t>
            </a:r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74C69C2-0171-4CD5-934F-F1A3F4F4E03E}"/>
              </a:ext>
            </a:extLst>
          </p:cNvPr>
          <p:cNvSpPr/>
          <p:nvPr/>
        </p:nvSpPr>
        <p:spPr>
          <a:xfrm>
            <a:off x="208915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7CEF019-4B8D-4545-AF5B-274CB46BEDF4}"/>
              </a:ext>
            </a:extLst>
          </p:cNvPr>
          <p:cNvSpPr/>
          <p:nvPr/>
        </p:nvSpPr>
        <p:spPr>
          <a:xfrm>
            <a:off x="302260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C4C2F16-5511-4532-B20E-362D86320275}"/>
              </a:ext>
            </a:extLst>
          </p:cNvPr>
          <p:cNvSpPr/>
          <p:nvPr/>
        </p:nvSpPr>
        <p:spPr>
          <a:xfrm>
            <a:off x="395605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D2E7145-3ED6-42D4-BFF4-0FE5A4599FC8}"/>
              </a:ext>
            </a:extLst>
          </p:cNvPr>
          <p:cNvSpPr/>
          <p:nvPr/>
        </p:nvSpPr>
        <p:spPr>
          <a:xfrm>
            <a:off x="488950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727582E-5464-4CC5-AA24-3E83D90AA44D}"/>
              </a:ext>
            </a:extLst>
          </p:cNvPr>
          <p:cNvSpPr/>
          <p:nvPr/>
        </p:nvSpPr>
        <p:spPr>
          <a:xfrm>
            <a:off x="582295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82262B2-C757-45A5-921A-AE0C289D6F82}"/>
              </a:ext>
            </a:extLst>
          </p:cNvPr>
          <p:cNvSpPr txBox="1"/>
          <p:nvPr/>
        </p:nvSpPr>
        <p:spPr>
          <a:xfrm>
            <a:off x="6476898" y="2036516"/>
            <a:ext cx="7069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+25mV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84CC9F2-EE34-4E5D-9DCC-3C31B052881B}"/>
              </a:ext>
            </a:extLst>
          </p:cNvPr>
          <p:cNvSpPr txBox="1"/>
          <p:nvPr/>
        </p:nvSpPr>
        <p:spPr>
          <a:xfrm>
            <a:off x="1305395" y="2029586"/>
            <a:ext cx="6540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-65mV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FB2F008-8F29-475E-AB63-99B44BCAB95F}"/>
              </a:ext>
            </a:extLst>
          </p:cNvPr>
          <p:cNvSpPr/>
          <p:nvPr/>
        </p:nvSpPr>
        <p:spPr>
          <a:xfrm>
            <a:off x="2495550" y="2047151"/>
            <a:ext cx="3699934" cy="207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C94F186-BB82-4E72-87E3-08A071580F27}"/>
              </a:ext>
            </a:extLst>
          </p:cNvPr>
          <p:cNvSpPr txBox="1"/>
          <p:nvPr/>
        </p:nvSpPr>
        <p:spPr>
          <a:xfrm>
            <a:off x="6069295" y="2012435"/>
            <a:ext cx="355867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Na</a:t>
            </a:r>
            <a:r>
              <a:rPr lang="en-US" sz="1800" baseline="30000" dirty="0">
                <a:solidFill>
                  <a:schemeClr val="accent2"/>
                </a:solidFill>
              </a:rPr>
              <a:t>+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2" name="Smiley Face 11">
            <a:extLst>
              <a:ext uri="{FF2B5EF4-FFF2-40B4-BE49-F238E27FC236}">
                <a16:creationId xmlns:a16="http://schemas.microsoft.com/office/drawing/2014/main" id="{F0522981-EE7F-4677-B615-8F917842453F}"/>
              </a:ext>
            </a:extLst>
          </p:cNvPr>
          <p:cNvSpPr/>
          <p:nvPr/>
        </p:nvSpPr>
        <p:spPr>
          <a:xfrm>
            <a:off x="6459187" y="1171575"/>
            <a:ext cx="553288" cy="548835"/>
          </a:xfrm>
          <a:prstGeom prst="smileyFace">
            <a:avLst/>
          </a:pr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A picture containing shape&#10;&#10;Description automatically generated">
            <a:extLst>
              <a:ext uri="{FF2B5EF4-FFF2-40B4-BE49-F238E27FC236}">
                <a16:creationId xmlns:a16="http://schemas.microsoft.com/office/drawing/2014/main" id="{CBC4D5E7-5A89-4BAF-AB89-0FD977E78B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90582" y="945357"/>
            <a:ext cx="968435" cy="96843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FBC324CC-9395-466A-AEF9-5943B7337ED5}"/>
              </a:ext>
            </a:extLst>
          </p:cNvPr>
          <p:cNvSpPr txBox="1"/>
          <p:nvPr/>
        </p:nvSpPr>
        <p:spPr>
          <a:xfrm>
            <a:off x="5924550" y="2343150"/>
            <a:ext cx="553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IC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FCEC0C4-BDFC-4F78-A303-62C950AEFACF}"/>
              </a:ext>
            </a:extLst>
          </p:cNvPr>
          <p:cNvSpPr txBox="1"/>
          <p:nvPr/>
        </p:nvSpPr>
        <p:spPr>
          <a:xfrm>
            <a:off x="2162175" y="2343150"/>
            <a:ext cx="553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IC</a:t>
            </a:r>
          </a:p>
        </p:txBody>
      </p:sp>
    </p:spTree>
    <p:extLst>
      <p:ext uri="{BB962C8B-B14F-4D97-AF65-F5344CB8AC3E}">
        <p14:creationId xmlns:p14="http://schemas.microsoft.com/office/powerpoint/2010/main" val="176221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6F20927-61C4-47C6-9C53-47E3B5497FAD}"/>
              </a:ext>
            </a:extLst>
          </p:cNvPr>
          <p:cNvSpPr/>
          <p:nvPr/>
        </p:nvSpPr>
        <p:spPr>
          <a:xfrm>
            <a:off x="2529416" y="2025969"/>
            <a:ext cx="3640665" cy="249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00BD80-2DCD-4ACD-BFED-71B31AF11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GJs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5EAD4-18BE-4E25-A7C0-90CFF15FA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024" y="3143249"/>
            <a:ext cx="8054975" cy="3044961"/>
          </a:xfrm>
        </p:spPr>
        <p:txBody>
          <a:bodyPr/>
          <a:lstStyle/>
          <a:p>
            <a:r>
              <a:rPr lang="en-US" sz="2400" dirty="0"/>
              <a:t>Model GJs as resistors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Simple electrical intuition: we get a voltage divider</a:t>
            </a:r>
            <a:endParaRPr lang="en-US" sz="1600" dirty="0"/>
          </a:p>
          <a:p>
            <a:r>
              <a:rPr lang="en-US" sz="2400" dirty="0"/>
              <a:t>Is that the correct model?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No: resistors model drift current, but there’s definitely diffusion too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Conclusion that intermediate nodes = intermediate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r>
              <a:rPr lang="en-US" sz="2000" dirty="0"/>
              <a:t> is still valid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If GJ drift = -diffusion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no net GJ current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drift current &gt; 0 implies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&gt;0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Ohm’s Law is only for drift current!</a:t>
            </a: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7502A7-5CB2-4D2D-B2D8-0436FFD90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123 Joel Grodstein</a:t>
            </a:r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74C69C2-0171-4CD5-934F-F1A3F4F4E03E}"/>
              </a:ext>
            </a:extLst>
          </p:cNvPr>
          <p:cNvSpPr/>
          <p:nvPr/>
        </p:nvSpPr>
        <p:spPr>
          <a:xfrm>
            <a:off x="208915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7CEF019-4B8D-4545-AF5B-274CB46BEDF4}"/>
              </a:ext>
            </a:extLst>
          </p:cNvPr>
          <p:cNvSpPr/>
          <p:nvPr/>
        </p:nvSpPr>
        <p:spPr>
          <a:xfrm>
            <a:off x="302260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C4C2F16-5511-4532-B20E-362D86320275}"/>
              </a:ext>
            </a:extLst>
          </p:cNvPr>
          <p:cNvSpPr/>
          <p:nvPr/>
        </p:nvSpPr>
        <p:spPr>
          <a:xfrm>
            <a:off x="395605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D2E7145-3ED6-42D4-BFF4-0FE5A4599FC8}"/>
              </a:ext>
            </a:extLst>
          </p:cNvPr>
          <p:cNvSpPr/>
          <p:nvPr/>
        </p:nvSpPr>
        <p:spPr>
          <a:xfrm>
            <a:off x="488950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727582E-5464-4CC5-AA24-3E83D90AA44D}"/>
              </a:ext>
            </a:extLst>
          </p:cNvPr>
          <p:cNvSpPr/>
          <p:nvPr/>
        </p:nvSpPr>
        <p:spPr>
          <a:xfrm>
            <a:off x="582295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82262B2-C757-45A5-921A-AE0C289D6F82}"/>
              </a:ext>
            </a:extLst>
          </p:cNvPr>
          <p:cNvSpPr txBox="1"/>
          <p:nvPr/>
        </p:nvSpPr>
        <p:spPr>
          <a:xfrm>
            <a:off x="6476898" y="2036516"/>
            <a:ext cx="7069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+25mV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84CC9F2-EE34-4E5D-9DCC-3C31B052881B}"/>
              </a:ext>
            </a:extLst>
          </p:cNvPr>
          <p:cNvSpPr txBox="1"/>
          <p:nvPr/>
        </p:nvSpPr>
        <p:spPr>
          <a:xfrm>
            <a:off x="1305395" y="2029586"/>
            <a:ext cx="6540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-65mV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FB2F008-8F29-475E-AB63-99B44BCAB95F}"/>
              </a:ext>
            </a:extLst>
          </p:cNvPr>
          <p:cNvSpPr/>
          <p:nvPr/>
        </p:nvSpPr>
        <p:spPr>
          <a:xfrm>
            <a:off x="2495550" y="2047151"/>
            <a:ext cx="3699934" cy="207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F9C5721-03AE-4737-AF06-9014C92CD8A2}"/>
              </a:ext>
            </a:extLst>
          </p:cNvPr>
          <p:cNvSpPr txBox="1"/>
          <p:nvPr/>
        </p:nvSpPr>
        <p:spPr>
          <a:xfrm>
            <a:off x="3019895" y="1453324"/>
            <a:ext cx="251158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-40mV      -20mV       0mV</a:t>
            </a:r>
          </a:p>
        </p:txBody>
      </p:sp>
      <p:sp>
        <p:nvSpPr>
          <p:cNvPr id="12" name="Smiley Face 11">
            <a:extLst>
              <a:ext uri="{FF2B5EF4-FFF2-40B4-BE49-F238E27FC236}">
                <a16:creationId xmlns:a16="http://schemas.microsoft.com/office/drawing/2014/main" id="{F0522981-EE7F-4677-B615-8F917842453F}"/>
              </a:ext>
            </a:extLst>
          </p:cNvPr>
          <p:cNvSpPr/>
          <p:nvPr/>
        </p:nvSpPr>
        <p:spPr>
          <a:xfrm>
            <a:off x="6459187" y="1171575"/>
            <a:ext cx="553288" cy="548835"/>
          </a:xfrm>
          <a:prstGeom prst="smileyFace">
            <a:avLst/>
          </a:pr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A picture containing shape&#10;&#10;Description automatically generated">
            <a:extLst>
              <a:ext uri="{FF2B5EF4-FFF2-40B4-BE49-F238E27FC236}">
                <a16:creationId xmlns:a16="http://schemas.microsoft.com/office/drawing/2014/main" id="{CBC4D5E7-5A89-4BAF-AB89-0FD977E78B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90582" y="945357"/>
            <a:ext cx="968435" cy="96843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FBC324CC-9395-466A-AEF9-5943B7337ED5}"/>
              </a:ext>
            </a:extLst>
          </p:cNvPr>
          <p:cNvSpPr txBox="1"/>
          <p:nvPr/>
        </p:nvSpPr>
        <p:spPr>
          <a:xfrm>
            <a:off x="5924550" y="2343150"/>
            <a:ext cx="553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IC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FCEC0C4-BDFC-4F78-A303-62C950AEFACF}"/>
              </a:ext>
            </a:extLst>
          </p:cNvPr>
          <p:cNvSpPr txBox="1"/>
          <p:nvPr/>
        </p:nvSpPr>
        <p:spPr>
          <a:xfrm>
            <a:off x="2162175" y="2343150"/>
            <a:ext cx="553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IC</a:t>
            </a:r>
          </a:p>
        </p:txBody>
      </p:sp>
    </p:spTree>
    <p:extLst>
      <p:ext uri="{BB962C8B-B14F-4D97-AF65-F5344CB8AC3E}">
        <p14:creationId xmlns:p14="http://schemas.microsoft.com/office/powerpoint/2010/main" val="82774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6F20927-61C4-47C6-9C53-47E3B5497FAD}"/>
              </a:ext>
            </a:extLst>
          </p:cNvPr>
          <p:cNvSpPr/>
          <p:nvPr/>
        </p:nvSpPr>
        <p:spPr>
          <a:xfrm>
            <a:off x="2529416" y="2025969"/>
            <a:ext cx="3640665" cy="2499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00BD80-2DCD-4ACD-BFED-71B31AF11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GJs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5EAD4-18BE-4E25-A7C0-90CFF15FA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024" y="3143249"/>
            <a:ext cx="8054975" cy="3044961"/>
          </a:xfrm>
        </p:spPr>
        <p:txBody>
          <a:bodyPr/>
          <a:lstStyle/>
          <a:p>
            <a:r>
              <a:rPr lang="en-US" sz="2400" dirty="0"/>
              <a:t>Connect them with GJs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What happens?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Current flows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With most positive ions on the left, diffusion nudges them back</a:t>
            </a:r>
          </a:p>
          <a:p>
            <a:r>
              <a:rPr lang="en-US" sz="2400" dirty="0"/>
              <a:t>The ends dip a bit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7502A7-5CB2-4D2D-B2D8-0436FFD90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123 Joel Grodstein</a:t>
            </a:r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74C69C2-0171-4CD5-934F-F1A3F4F4E03E}"/>
              </a:ext>
            </a:extLst>
          </p:cNvPr>
          <p:cNvSpPr/>
          <p:nvPr/>
        </p:nvSpPr>
        <p:spPr>
          <a:xfrm>
            <a:off x="208915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7CEF019-4B8D-4545-AF5B-274CB46BEDF4}"/>
              </a:ext>
            </a:extLst>
          </p:cNvPr>
          <p:cNvSpPr/>
          <p:nvPr/>
        </p:nvSpPr>
        <p:spPr>
          <a:xfrm>
            <a:off x="302260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C4C2F16-5511-4532-B20E-362D86320275}"/>
              </a:ext>
            </a:extLst>
          </p:cNvPr>
          <p:cNvSpPr/>
          <p:nvPr/>
        </p:nvSpPr>
        <p:spPr>
          <a:xfrm>
            <a:off x="395605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D2E7145-3ED6-42D4-BFF4-0FE5A4599FC8}"/>
              </a:ext>
            </a:extLst>
          </p:cNvPr>
          <p:cNvSpPr/>
          <p:nvPr/>
        </p:nvSpPr>
        <p:spPr>
          <a:xfrm>
            <a:off x="488950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727582E-5464-4CC5-AA24-3E83D90AA44D}"/>
              </a:ext>
            </a:extLst>
          </p:cNvPr>
          <p:cNvSpPr/>
          <p:nvPr/>
        </p:nvSpPr>
        <p:spPr>
          <a:xfrm>
            <a:off x="5822950" y="1841901"/>
            <a:ext cx="626534" cy="6180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82262B2-C757-45A5-921A-AE0C289D6F82}"/>
              </a:ext>
            </a:extLst>
          </p:cNvPr>
          <p:cNvSpPr txBox="1"/>
          <p:nvPr/>
        </p:nvSpPr>
        <p:spPr>
          <a:xfrm>
            <a:off x="6476898" y="2036516"/>
            <a:ext cx="7069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+25mV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84CC9F2-EE34-4E5D-9DCC-3C31B052881B}"/>
              </a:ext>
            </a:extLst>
          </p:cNvPr>
          <p:cNvSpPr txBox="1"/>
          <p:nvPr/>
        </p:nvSpPr>
        <p:spPr>
          <a:xfrm>
            <a:off x="1305395" y="2029586"/>
            <a:ext cx="6540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-65mV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FB2F008-8F29-475E-AB63-99B44BCAB95F}"/>
              </a:ext>
            </a:extLst>
          </p:cNvPr>
          <p:cNvSpPr/>
          <p:nvPr/>
        </p:nvSpPr>
        <p:spPr>
          <a:xfrm>
            <a:off x="2495550" y="2047151"/>
            <a:ext cx="3699934" cy="207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C94F186-BB82-4E72-87E3-08A071580F27}"/>
              </a:ext>
            </a:extLst>
          </p:cNvPr>
          <p:cNvSpPr txBox="1"/>
          <p:nvPr/>
        </p:nvSpPr>
        <p:spPr>
          <a:xfrm>
            <a:off x="6069295" y="2012435"/>
            <a:ext cx="355867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Na</a:t>
            </a:r>
            <a:r>
              <a:rPr lang="en-US" sz="1800" baseline="30000" dirty="0">
                <a:solidFill>
                  <a:schemeClr val="accent2"/>
                </a:solidFill>
              </a:rPr>
              <a:t>+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DB03D05-D575-440D-9D3A-917DCE5CF174}"/>
              </a:ext>
            </a:extLst>
          </p:cNvPr>
          <p:cNvSpPr txBox="1"/>
          <p:nvPr/>
        </p:nvSpPr>
        <p:spPr>
          <a:xfrm>
            <a:off x="5155085" y="1938711"/>
            <a:ext cx="25327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K</a:t>
            </a:r>
            <a:r>
              <a:rPr lang="en-US" sz="1800" baseline="30000" dirty="0">
                <a:solidFill>
                  <a:schemeClr val="accent2"/>
                </a:solidFill>
              </a:rPr>
              <a:t>+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A12CB21-D15D-4B20-A067-706834241881}"/>
              </a:ext>
            </a:extLst>
          </p:cNvPr>
          <p:cNvSpPr txBox="1"/>
          <p:nvPr/>
        </p:nvSpPr>
        <p:spPr>
          <a:xfrm>
            <a:off x="3231035" y="1976811"/>
            <a:ext cx="269304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Cl</a:t>
            </a:r>
            <a:r>
              <a:rPr lang="en-US" sz="1800" baseline="30000" dirty="0">
                <a:solidFill>
                  <a:schemeClr val="accent2"/>
                </a:solidFill>
              </a:rPr>
              <a:t>-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F9C5721-03AE-4737-AF06-9014C92CD8A2}"/>
              </a:ext>
            </a:extLst>
          </p:cNvPr>
          <p:cNvSpPr txBox="1"/>
          <p:nvPr/>
        </p:nvSpPr>
        <p:spPr>
          <a:xfrm>
            <a:off x="3019895" y="1453324"/>
            <a:ext cx="251158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-40mV      -20mV       0mV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3AFDF7A-19FB-4830-9D69-D87FEE8A1126}"/>
              </a:ext>
            </a:extLst>
          </p:cNvPr>
          <p:cNvSpPr txBox="1"/>
          <p:nvPr/>
        </p:nvSpPr>
        <p:spPr>
          <a:xfrm>
            <a:off x="6476898" y="2036516"/>
            <a:ext cx="7069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+20mV</a:t>
            </a:r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A76D9CC-6F87-4154-BD88-FFF1E4E8041F}"/>
              </a:ext>
            </a:extLst>
          </p:cNvPr>
          <p:cNvSpPr txBox="1"/>
          <p:nvPr/>
        </p:nvSpPr>
        <p:spPr>
          <a:xfrm>
            <a:off x="1305395" y="2029586"/>
            <a:ext cx="654025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sz="1800" dirty="0"/>
              <a:t>-60mV</a:t>
            </a:r>
            <a:endParaRPr lang="en-US" dirty="0"/>
          </a:p>
        </p:txBody>
      </p:sp>
      <p:sp>
        <p:nvSpPr>
          <p:cNvPr id="12" name="Smiley Face 11">
            <a:extLst>
              <a:ext uri="{FF2B5EF4-FFF2-40B4-BE49-F238E27FC236}">
                <a16:creationId xmlns:a16="http://schemas.microsoft.com/office/drawing/2014/main" id="{F0522981-EE7F-4677-B615-8F917842453F}"/>
              </a:ext>
            </a:extLst>
          </p:cNvPr>
          <p:cNvSpPr/>
          <p:nvPr/>
        </p:nvSpPr>
        <p:spPr>
          <a:xfrm>
            <a:off x="6459187" y="1171575"/>
            <a:ext cx="553288" cy="548835"/>
          </a:xfrm>
          <a:prstGeom prst="smileyFace">
            <a:avLst/>
          </a:pr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A picture containing shape&#10;&#10;Description automatically generated">
            <a:extLst>
              <a:ext uri="{FF2B5EF4-FFF2-40B4-BE49-F238E27FC236}">
                <a16:creationId xmlns:a16="http://schemas.microsoft.com/office/drawing/2014/main" id="{CBC4D5E7-5A89-4BAF-AB89-0FD977E78B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90582" y="945357"/>
            <a:ext cx="968435" cy="96843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FBC324CC-9395-466A-AEF9-5943B7337ED5}"/>
              </a:ext>
            </a:extLst>
          </p:cNvPr>
          <p:cNvSpPr txBox="1"/>
          <p:nvPr/>
        </p:nvSpPr>
        <p:spPr>
          <a:xfrm>
            <a:off x="5924550" y="2343150"/>
            <a:ext cx="553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IC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FCEC0C4-BDFC-4F78-A303-62C950AEFACF}"/>
              </a:ext>
            </a:extLst>
          </p:cNvPr>
          <p:cNvSpPr txBox="1"/>
          <p:nvPr/>
        </p:nvSpPr>
        <p:spPr>
          <a:xfrm>
            <a:off x="2162175" y="2343150"/>
            <a:ext cx="553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IC</a:t>
            </a:r>
          </a:p>
        </p:txBody>
      </p:sp>
    </p:spTree>
    <p:extLst>
      <p:ext uri="{BB962C8B-B14F-4D97-AF65-F5344CB8AC3E}">
        <p14:creationId xmlns:p14="http://schemas.microsoft.com/office/powerpoint/2010/main" val="406203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59259E-6 L -0.38142 2.59259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80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22222E-6 L -0.31007 2.22222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03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33333E-6 L 0.31319 0.0053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60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9" grpId="0"/>
      <p:bldP spid="14" grpId="0"/>
      <p:bldP spid="14" grpId="1"/>
      <p:bldP spid="33" grpId="0"/>
      <p:bldP spid="33" grpId="1"/>
      <p:bldP spid="38" grpId="0"/>
      <p:bldP spid="38" grpId="1"/>
      <p:bldP spid="40" grpId="0"/>
      <p:bldP spid="43" grpId="0"/>
      <p:bldP spid="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E9D34-3A4B-4871-8386-A3F6EB9C1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the ends dip?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34E82-4CF7-41DF-BA8F-BDDF2D7E8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6279" y="1676400"/>
            <a:ext cx="4291011" cy="733425"/>
          </a:xfrm>
        </p:spPr>
        <p:txBody>
          <a:bodyPr/>
          <a:lstStyle/>
          <a:p>
            <a:r>
              <a:rPr lang="en-US" dirty="0"/>
              <a:t>Remember our cell model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573521-25BC-438F-8A68-1760B61F8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123 Joel Grodstein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C65DDB4-F9D1-4EF3-B8B4-AEBCE902769C}"/>
              </a:ext>
            </a:extLst>
          </p:cNvPr>
          <p:cNvCxnSpPr>
            <a:cxnSpLocks/>
          </p:cNvCxnSpPr>
          <p:nvPr/>
        </p:nvCxnSpPr>
        <p:spPr>
          <a:xfrm>
            <a:off x="1244269" y="1653180"/>
            <a:ext cx="0" cy="16002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0B0E651F-580A-45DF-B61F-412FF1E11982}"/>
              </a:ext>
            </a:extLst>
          </p:cNvPr>
          <p:cNvSpPr/>
          <p:nvPr/>
        </p:nvSpPr>
        <p:spPr>
          <a:xfrm>
            <a:off x="1100346" y="2068046"/>
            <a:ext cx="279400" cy="67733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43B641-6E6A-4F3D-B0B6-D48976239A57}"/>
              </a:ext>
            </a:extLst>
          </p:cNvPr>
          <p:cNvCxnSpPr>
            <a:cxnSpLocks/>
          </p:cNvCxnSpPr>
          <p:nvPr/>
        </p:nvCxnSpPr>
        <p:spPr>
          <a:xfrm>
            <a:off x="935947" y="3244909"/>
            <a:ext cx="330552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DDEBA7C4-2CB7-42FB-822E-F16A147E14EE}"/>
              </a:ext>
            </a:extLst>
          </p:cNvPr>
          <p:cNvGrpSpPr/>
          <p:nvPr/>
        </p:nvGrpSpPr>
        <p:grpSpPr>
          <a:xfrm>
            <a:off x="1676069" y="2792731"/>
            <a:ext cx="927723" cy="387480"/>
            <a:chOff x="5892800" y="3496733"/>
            <a:chExt cx="853048" cy="355676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4B2368A-9957-44C5-8F50-6C2FADDFA90D}"/>
                </a:ext>
              </a:extLst>
            </p:cNvPr>
            <p:cNvCxnSpPr/>
            <p:nvPr/>
          </p:nvCxnSpPr>
          <p:spPr>
            <a:xfrm>
              <a:off x="5892800" y="3496733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25F4666-CF34-43EF-9D6C-C9AC5B0E672E}"/>
                </a:ext>
              </a:extLst>
            </p:cNvPr>
            <p:cNvCxnSpPr>
              <a:cxnSpLocks/>
            </p:cNvCxnSpPr>
            <p:nvPr/>
          </p:nvCxnSpPr>
          <p:spPr>
            <a:xfrm>
              <a:off x="5994399" y="3598332"/>
              <a:ext cx="254003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9BFB83B-2796-4F3D-B44B-7B89DD1D31AD}"/>
                </a:ext>
              </a:extLst>
            </p:cNvPr>
            <p:cNvSpPr txBox="1"/>
            <p:nvPr/>
          </p:nvSpPr>
          <p:spPr>
            <a:xfrm>
              <a:off x="6215218" y="3598146"/>
              <a:ext cx="530630" cy="25426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800" dirty="0"/>
                <a:t>77mV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5E143DD-66E1-44BE-959A-C31ADA7057C6}"/>
              </a:ext>
            </a:extLst>
          </p:cNvPr>
          <p:cNvGrpSpPr/>
          <p:nvPr/>
        </p:nvGrpSpPr>
        <p:grpSpPr>
          <a:xfrm>
            <a:off x="2903741" y="2770777"/>
            <a:ext cx="988654" cy="312676"/>
            <a:chOff x="5892800" y="3496733"/>
            <a:chExt cx="988654" cy="312676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0BC696E-5B22-4746-B668-C2CCB97B104D}"/>
                </a:ext>
              </a:extLst>
            </p:cNvPr>
            <p:cNvCxnSpPr/>
            <p:nvPr/>
          </p:nvCxnSpPr>
          <p:spPr>
            <a:xfrm>
              <a:off x="5892800" y="3496733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8A5B411E-7923-40C1-B867-A5AAB6853928}"/>
                </a:ext>
              </a:extLst>
            </p:cNvPr>
            <p:cNvCxnSpPr>
              <a:cxnSpLocks/>
            </p:cNvCxnSpPr>
            <p:nvPr/>
          </p:nvCxnSpPr>
          <p:spPr>
            <a:xfrm>
              <a:off x="5994399" y="3598332"/>
              <a:ext cx="254003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B590CB7-09F3-4D72-B0B3-1844485E92D4}"/>
                </a:ext>
              </a:extLst>
            </p:cNvPr>
            <p:cNvSpPr txBox="1"/>
            <p:nvPr/>
          </p:nvSpPr>
          <p:spPr>
            <a:xfrm>
              <a:off x="6227429" y="3532410"/>
              <a:ext cx="654025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800" dirty="0"/>
                <a:t>-89mV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636E8C-5197-4917-8D38-49050BB0421A}"/>
              </a:ext>
            </a:extLst>
          </p:cNvPr>
          <p:cNvGrpSpPr/>
          <p:nvPr/>
        </p:nvGrpSpPr>
        <p:grpSpPr>
          <a:xfrm>
            <a:off x="3995940" y="2770777"/>
            <a:ext cx="941578" cy="375039"/>
            <a:chOff x="5892800" y="3496733"/>
            <a:chExt cx="941578" cy="375039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E000B0A-F4FC-479A-A0BF-AF4C9E2019E2}"/>
                </a:ext>
              </a:extLst>
            </p:cNvPr>
            <p:cNvCxnSpPr/>
            <p:nvPr/>
          </p:nvCxnSpPr>
          <p:spPr>
            <a:xfrm>
              <a:off x="5892800" y="3496733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8B0016E-B5EE-430F-B9C0-180BC638AEF5}"/>
                </a:ext>
              </a:extLst>
            </p:cNvPr>
            <p:cNvCxnSpPr>
              <a:cxnSpLocks/>
            </p:cNvCxnSpPr>
            <p:nvPr/>
          </p:nvCxnSpPr>
          <p:spPr>
            <a:xfrm>
              <a:off x="5994399" y="3598332"/>
              <a:ext cx="254003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1C8149D-F890-4BD0-9677-9D0606853664}"/>
                </a:ext>
              </a:extLst>
            </p:cNvPr>
            <p:cNvSpPr txBox="1"/>
            <p:nvPr/>
          </p:nvSpPr>
          <p:spPr>
            <a:xfrm>
              <a:off x="6180353" y="3594773"/>
              <a:ext cx="654025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800" dirty="0"/>
                <a:t>-71mV</a:t>
              </a:r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7FED352-BBE8-4A94-A7AF-7B048E9FAFB8}"/>
              </a:ext>
            </a:extLst>
          </p:cNvPr>
          <p:cNvCxnSpPr>
            <a:cxnSpLocks/>
          </p:cNvCxnSpPr>
          <p:nvPr/>
        </p:nvCxnSpPr>
        <p:spPr>
          <a:xfrm>
            <a:off x="1913144" y="2872378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2300350-32F5-4AF3-AECB-4A48D17E3EB1}"/>
              </a:ext>
            </a:extLst>
          </p:cNvPr>
          <p:cNvCxnSpPr>
            <a:cxnSpLocks/>
          </p:cNvCxnSpPr>
          <p:nvPr/>
        </p:nvCxnSpPr>
        <p:spPr>
          <a:xfrm>
            <a:off x="3132346" y="2880839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2087517-CDBD-4C00-AC83-D707D29564F8}"/>
              </a:ext>
            </a:extLst>
          </p:cNvPr>
          <p:cNvCxnSpPr>
            <a:cxnSpLocks/>
          </p:cNvCxnSpPr>
          <p:nvPr/>
        </p:nvCxnSpPr>
        <p:spPr>
          <a:xfrm>
            <a:off x="4233011" y="2880844"/>
            <a:ext cx="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6C65FEF-A626-4257-9B14-BD5982B95CFF}"/>
              </a:ext>
            </a:extLst>
          </p:cNvPr>
          <p:cNvGrpSpPr/>
          <p:nvPr/>
        </p:nvGrpSpPr>
        <p:grpSpPr>
          <a:xfrm>
            <a:off x="1540609" y="1890245"/>
            <a:ext cx="381000" cy="685800"/>
            <a:chOff x="5562600" y="3429000"/>
            <a:chExt cx="381000" cy="685800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7EF3C62-CBDE-4505-8927-7E838CD9A924}"/>
                </a:ext>
              </a:extLst>
            </p:cNvPr>
            <p:cNvCxnSpPr/>
            <p:nvPr/>
          </p:nvCxnSpPr>
          <p:spPr>
            <a:xfrm>
              <a:off x="5715000" y="3429000"/>
              <a:ext cx="2286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8B11B38-7205-4240-B842-52B88CFB144F}"/>
                </a:ext>
              </a:extLst>
            </p:cNvPr>
            <p:cNvCxnSpPr/>
            <p:nvPr/>
          </p:nvCxnSpPr>
          <p:spPr>
            <a:xfrm flipV="1">
              <a:off x="5562600" y="35052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3DA5C99-64B3-4C0F-A234-B860091E68AE}"/>
                </a:ext>
              </a:extLst>
            </p:cNvPr>
            <p:cNvCxnSpPr/>
            <p:nvPr/>
          </p:nvCxnSpPr>
          <p:spPr>
            <a:xfrm flipH="1" flipV="1">
              <a:off x="5562600" y="36576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D0B9FA-DBDC-40D3-8D70-4BB670F7B56B}"/>
                </a:ext>
              </a:extLst>
            </p:cNvPr>
            <p:cNvCxnSpPr/>
            <p:nvPr/>
          </p:nvCxnSpPr>
          <p:spPr>
            <a:xfrm flipV="1">
              <a:off x="5562600" y="38100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8F987F7-A283-4C77-BA7A-B1C227166F0F}"/>
                </a:ext>
              </a:extLst>
            </p:cNvPr>
            <p:cNvCxnSpPr/>
            <p:nvPr/>
          </p:nvCxnSpPr>
          <p:spPr>
            <a:xfrm flipH="1" flipV="1">
              <a:off x="5562600" y="39624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A6DB01F-95E0-4451-9EB7-A3966B6FE3AA}"/>
              </a:ext>
            </a:extLst>
          </p:cNvPr>
          <p:cNvCxnSpPr>
            <a:cxnSpLocks/>
          </p:cNvCxnSpPr>
          <p:nvPr/>
        </p:nvCxnSpPr>
        <p:spPr>
          <a:xfrm>
            <a:off x="1913142" y="2559113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62088E7-D47D-4832-9148-313E5E2FDFA3}"/>
              </a:ext>
            </a:extLst>
          </p:cNvPr>
          <p:cNvGrpSpPr/>
          <p:nvPr/>
        </p:nvGrpSpPr>
        <p:grpSpPr>
          <a:xfrm>
            <a:off x="2742875" y="1890243"/>
            <a:ext cx="381000" cy="685800"/>
            <a:chOff x="5562600" y="3429000"/>
            <a:chExt cx="381000" cy="685800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70B437A-4144-4FBA-8ACC-8C416076C30E}"/>
                </a:ext>
              </a:extLst>
            </p:cNvPr>
            <p:cNvCxnSpPr/>
            <p:nvPr/>
          </p:nvCxnSpPr>
          <p:spPr>
            <a:xfrm>
              <a:off x="5715000" y="3429000"/>
              <a:ext cx="2286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62784D7-9A3C-457D-A314-DC9F2F0E2724}"/>
                </a:ext>
              </a:extLst>
            </p:cNvPr>
            <p:cNvCxnSpPr/>
            <p:nvPr/>
          </p:nvCxnSpPr>
          <p:spPr>
            <a:xfrm flipV="1">
              <a:off x="5562600" y="35052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3E5DC4E4-F0E3-4D8C-B982-075DA67C1C0B}"/>
                </a:ext>
              </a:extLst>
            </p:cNvPr>
            <p:cNvCxnSpPr/>
            <p:nvPr/>
          </p:nvCxnSpPr>
          <p:spPr>
            <a:xfrm flipH="1" flipV="1">
              <a:off x="5562600" y="36576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CC4E9090-584D-4465-B254-F2B4525F939D}"/>
                </a:ext>
              </a:extLst>
            </p:cNvPr>
            <p:cNvCxnSpPr/>
            <p:nvPr/>
          </p:nvCxnSpPr>
          <p:spPr>
            <a:xfrm flipV="1">
              <a:off x="5562600" y="38100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827DB783-70DF-4A6A-AB22-4C9A14227191}"/>
                </a:ext>
              </a:extLst>
            </p:cNvPr>
            <p:cNvCxnSpPr/>
            <p:nvPr/>
          </p:nvCxnSpPr>
          <p:spPr>
            <a:xfrm flipH="1" flipV="1">
              <a:off x="5562600" y="39624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4B4738D-F20E-4EAA-9E1A-B889AC93A8AC}"/>
              </a:ext>
            </a:extLst>
          </p:cNvPr>
          <p:cNvCxnSpPr>
            <a:cxnSpLocks/>
          </p:cNvCxnSpPr>
          <p:nvPr/>
        </p:nvCxnSpPr>
        <p:spPr>
          <a:xfrm>
            <a:off x="3115408" y="2559111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40CD3F5-784A-4A09-A04A-1FA5AC51CFD4}"/>
              </a:ext>
            </a:extLst>
          </p:cNvPr>
          <p:cNvGrpSpPr/>
          <p:nvPr/>
        </p:nvGrpSpPr>
        <p:grpSpPr>
          <a:xfrm>
            <a:off x="3860479" y="1890240"/>
            <a:ext cx="381000" cy="685800"/>
            <a:chOff x="5562600" y="3429000"/>
            <a:chExt cx="381000" cy="685800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409120E4-8425-41BE-81FE-A05BDBAEE80A}"/>
                </a:ext>
              </a:extLst>
            </p:cNvPr>
            <p:cNvCxnSpPr/>
            <p:nvPr/>
          </p:nvCxnSpPr>
          <p:spPr>
            <a:xfrm>
              <a:off x="5715000" y="3429000"/>
              <a:ext cx="228600" cy="76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F18FB12-F2D0-4DE9-8D85-9CC7477CC17C}"/>
                </a:ext>
              </a:extLst>
            </p:cNvPr>
            <p:cNvCxnSpPr/>
            <p:nvPr/>
          </p:nvCxnSpPr>
          <p:spPr>
            <a:xfrm flipV="1">
              <a:off x="5562600" y="35052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33872877-01F9-424F-9177-F23976770889}"/>
                </a:ext>
              </a:extLst>
            </p:cNvPr>
            <p:cNvCxnSpPr/>
            <p:nvPr/>
          </p:nvCxnSpPr>
          <p:spPr>
            <a:xfrm flipH="1" flipV="1">
              <a:off x="5562600" y="36576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A4A55D03-7F7E-4324-A223-8151EBB66EE6}"/>
                </a:ext>
              </a:extLst>
            </p:cNvPr>
            <p:cNvCxnSpPr/>
            <p:nvPr/>
          </p:nvCxnSpPr>
          <p:spPr>
            <a:xfrm flipV="1">
              <a:off x="5562600" y="38100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C58E264F-2522-4006-B50C-311A28AA980C}"/>
                </a:ext>
              </a:extLst>
            </p:cNvPr>
            <p:cNvCxnSpPr/>
            <p:nvPr/>
          </p:nvCxnSpPr>
          <p:spPr>
            <a:xfrm flipH="1" flipV="1">
              <a:off x="5562600" y="3962400"/>
              <a:ext cx="38100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A496FC02-EC31-4350-B762-DBB59CB94775}"/>
              </a:ext>
            </a:extLst>
          </p:cNvPr>
          <p:cNvCxnSpPr>
            <a:cxnSpLocks/>
          </p:cNvCxnSpPr>
          <p:nvPr/>
        </p:nvCxnSpPr>
        <p:spPr>
          <a:xfrm>
            <a:off x="4233012" y="2559108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EAE54460-1B1A-448B-A16A-362298ED0926}"/>
              </a:ext>
            </a:extLst>
          </p:cNvPr>
          <p:cNvCxnSpPr>
            <a:cxnSpLocks/>
          </p:cNvCxnSpPr>
          <p:nvPr/>
        </p:nvCxnSpPr>
        <p:spPr>
          <a:xfrm>
            <a:off x="927480" y="1670110"/>
            <a:ext cx="311079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61F21A7-7245-49CD-8384-D1BCF98D504A}"/>
              </a:ext>
            </a:extLst>
          </p:cNvPr>
          <p:cNvCxnSpPr>
            <a:cxnSpLocks/>
          </p:cNvCxnSpPr>
          <p:nvPr/>
        </p:nvCxnSpPr>
        <p:spPr>
          <a:xfrm>
            <a:off x="1709937" y="1678581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FB4363A-BAB2-430D-BDBE-7F3FB0BC9D9F}"/>
              </a:ext>
            </a:extLst>
          </p:cNvPr>
          <p:cNvCxnSpPr>
            <a:cxnSpLocks/>
          </p:cNvCxnSpPr>
          <p:nvPr/>
        </p:nvCxnSpPr>
        <p:spPr>
          <a:xfrm>
            <a:off x="2912203" y="1695511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9061A92D-8785-48EE-B163-CFF47528A185}"/>
              </a:ext>
            </a:extLst>
          </p:cNvPr>
          <p:cNvCxnSpPr>
            <a:cxnSpLocks/>
          </p:cNvCxnSpPr>
          <p:nvPr/>
        </p:nvCxnSpPr>
        <p:spPr>
          <a:xfrm>
            <a:off x="4021336" y="1687048"/>
            <a:ext cx="0" cy="2031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288D4506-B74F-4F02-B824-518BC2EAA1A5}"/>
              </a:ext>
            </a:extLst>
          </p:cNvPr>
          <p:cNvSpPr txBox="1"/>
          <p:nvPr/>
        </p:nvSpPr>
        <p:spPr>
          <a:xfrm>
            <a:off x="1120649" y="2838513"/>
            <a:ext cx="795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ECF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E9F1AB4-B49C-4337-949E-091A67688D15}"/>
              </a:ext>
            </a:extLst>
          </p:cNvPr>
          <p:cNvSpPr txBox="1"/>
          <p:nvPr/>
        </p:nvSpPr>
        <p:spPr>
          <a:xfrm>
            <a:off x="2438078" y="1246779"/>
            <a:ext cx="795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ICF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BBBD8B4-2E36-48A3-A2FA-AECCD1447C22}"/>
              </a:ext>
            </a:extLst>
          </p:cNvPr>
          <p:cNvCxnSpPr>
            <a:cxnSpLocks/>
          </p:cNvCxnSpPr>
          <p:nvPr/>
        </p:nvCxnSpPr>
        <p:spPr>
          <a:xfrm>
            <a:off x="1240046" y="2254313"/>
            <a:ext cx="0" cy="30480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6C9916A-D75E-4052-A43D-A69CD8A2790A}"/>
              </a:ext>
            </a:extLst>
          </p:cNvPr>
          <p:cNvCxnSpPr>
            <a:cxnSpLocks/>
          </p:cNvCxnSpPr>
          <p:nvPr/>
        </p:nvCxnSpPr>
        <p:spPr>
          <a:xfrm>
            <a:off x="931003" y="1644711"/>
            <a:ext cx="0" cy="16002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>
            <a:extLst>
              <a:ext uri="{FF2B5EF4-FFF2-40B4-BE49-F238E27FC236}">
                <a16:creationId xmlns:a16="http://schemas.microsoft.com/office/drawing/2014/main" id="{818EF99A-29EE-41D9-BF2F-FD78CB2866D5}"/>
              </a:ext>
            </a:extLst>
          </p:cNvPr>
          <p:cNvSpPr/>
          <p:nvPr/>
        </p:nvSpPr>
        <p:spPr>
          <a:xfrm>
            <a:off x="787080" y="2059577"/>
            <a:ext cx="279400" cy="67733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3EABBCA7-0F5D-4FFC-8219-5320CC84D2BE}"/>
              </a:ext>
            </a:extLst>
          </p:cNvPr>
          <p:cNvCxnSpPr>
            <a:cxnSpLocks/>
          </p:cNvCxnSpPr>
          <p:nvPr/>
        </p:nvCxnSpPr>
        <p:spPr>
          <a:xfrm>
            <a:off x="926780" y="2245844"/>
            <a:ext cx="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09D09A5C-3DC1-46AC-A0D5-991B8A0CDECB}"/>
              </a:ext>
            </a:extLst>
          </p:cNvPr>
          <p:cNvSpPr txBox="1"/>
          <p:nvPr/>
        </p:nvSpPr>
        <p:spPr>
          <a:xfrm>
            <a:off x="609276" y="1720907"/>
            <a:ext cx="28373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I</a:t>
            </a:r>
            <a:r>
              <a:rPr lang="en-US" sz="2000" baseline="-25000" dirty="0" err="1"/>
              <a:t>Na</a:t>
            </a:r>
            <a:endParaRPr lang="en-US" sz="200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7550088-1A48-4DAF-8A5A-D94EFC3811F3}"/>
              </a:ext>
            </a:extLst>
          </p:cNvPr>
          <p:cNvSpPr txBox="1"/>
          <p:nvPr/>
        </p:nvSpPr>
        <p:spPr>
          <a:xfrm>
            <a:off x="1252742" y="1712442"/>
            <a:ext cx="20839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/>
              <a:t>I</a:t>
            </a:r>
            <a:r>
              <a:rPr lang="en-US" sz="2000" baseline="-25000" dirty="0"/>
              <a:t>K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1D648556-EE93-496E-8684-1274BA12900A}"/>
                  </a:ext>
                </a:extLst>
              </p:cNvPr>
              <p:cNvSpPr/>
              <p:nvPr/>
            </p:nvSpPr>
            <p:spPr>
              <a:xfrm>
                <a:off x="2063248" y="2493568"/>
                <a:ext cx="479991" cy="4062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𝑁𝑎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1D648556-EE93-496E-8684-1274BA1290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248" y="2493568"/>
                <a:ext cx="479991" cy="406201"/>
              </a:xfrm>
              <a:prstGeom prst="rect">
                <a:avLst/>
              </a:prstGeom>
              <a:blipFill>
                <a:blip r:embed="rId3"/>
                <a:stretch>
                  <a:fillRect r="-11392" b="-2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86B86CCC-1C58-48A7-B470-FD61D7623AAD}"/>
                  </a:ext>
                </a:extLst>
              </p:cNvPr>
              <p:cNvSpPr/>
              <p:nvPr/>
            </p:nvSpPr>
            <p:spPr>
              <a:xfrm>
                <a:off x="3320522" y="2494369"/>
                <a:ext cx="479991" cy="4045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86B86CCC-1C58-48A7-B470-FD61D7623A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0522" y="2494369"/>
                <a:ext cx="479991" cy="404598"/>
              </a:xfrm>
              <a:prstGeom prst="rect">
                <a:avLst/>
              </a:prstGeom>
              <a:blipFill>
                <a:blip r:embed="rId4"/>
                <a:stretch>
                  <a:fillRect b="-2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E089CDFA-DAA2-484B-BD26-FE97DC76091E}"/>
                  </a:ext>
                </a:extLst>
              </p:cNvPr>
              <p:cNvSpPr/>
              <p:nvPr/>
            </p:nvSpPr>
            <p:spPr>
              <a:xfrm>
                <a:off x="4457527" y="2559108"/>
                <a:ext cx="479991" cy="4128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𝐶𝑙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E089CDFA-DAA2-484B-BD26-FE97DC7609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7527" y="2559108"/>
                <a:ext cx="479991" cy="412870"/>
              </a:xfrm>
              <a:prstGeom prst="rect">
                <a:avLst/>
              </a:prstGeom>
              <a:blipFill>
                <a:blip r:embed="rId5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58">
            <a:extLst>
              <a:ext uri="{FF2B5EF4-FFF2-40B4-BE49-F238E27FC236}">
                <a16:creationId xmlns:a16="http://schemas.microsoft.com/office/drawing/2014/main" id="{507A5A1E-0B8E-4D69-A82B-A699345F2814}"/>
              </a:ext>
            </a:extLst>
          </p:cNvPr>
          <p:cNvGrpSpPr/>
          <p:nvPr/>
        </p:nvGrpSpPr>
        <p:grpSpPr>
          <a:xfrm>
            <a:off x="1868480" y="1966083"/>
            <a:ext cx="2529160" cy="324711"/>
            <a:chOff x="4215522" y="1303186"/>
            <a:chExt cx="2529160" cy="324711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816D8F1-B2A3-4C5E-9825-39CC0DA3C691}"/>
                </a:ext>
              </a:extLst>
            </p:cNvPr>
            <p:cNvSpPr txBox="1"/>
            <p:nvPr/>
          </p:nvSpPr>
          <p:spPr>
            <a:xfrm>
              <a:off x="4215522" y="1320120"/>
              <a:ext cx="19236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/>
                <a:t>.4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9F74DE6-B085-4AA0-A0BC-0FF581665DFF}"/>
                </a:ext>
              </a:extLst>
            </p:cNvPr>
            <p:cNvSpPr txBox="1"/>
            <p:nvPr/>
          </p:nvSpPr>
          <p:spPr>
            <a:xfrm>
              <a:off x="5366989" y="1303186"/>
              <a:ext cx="32060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/>
                <a:t>2.2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5A382A0-BE33-4A1C-84BD-709B223866DE}"/>
                </a:ext>
              </a:extLst>
            </p:cNvPr>
            <p:cNvSpPr txBox="1"/>
            <p:nvPr/>
          </p:nvSpPr>
          <p:spPr>
            <a:xfrm>
              <a:off x="6552322" y="1320120"/>
              <a:ext cx="19236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/>
                <a:t>.4</a:t>
              </a:r>
            </a:p>
          </p:txBody>
        </p: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A920411D-7B9D-4D13-A588-1C4AE89CB84F}"/>
              </a:ext>
            </a:extLst>
          </p:cNvPr>
          <p:cNvSpPr txBox="1"/>
          <p:nvPr/>
        </p:nvSpPr>
        <p:spPr>
          <a:xfrm>
            <a:off x="497424" y="2451287"/>
            <a:ext cx="115416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60          40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7118C96-0C48-4349-B622-0000024C3864}"/>
              </a:ext>
            </a:extLst>
          </p:cNvPr>
          <p:cNvSpPr txBox="1"/>
          <p:nvPr/>
        </p:nvSpPr>
        <p:spPr>
          <a:xfrm>
            <a:off x="3442696" y="1242309"/>
            <a:ext cx="136896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r>
              <a:rPr lang="en-US" sz="2000" dirty="0"/>
              <a:t>=-71mV</a:t>
            </a:r>
          </a:p>
        </p:txBody>
      </p:sp>
      <p:sp>
        <p:nvSpPr>
          <p:cNvPr id="65" name="Content Placeholder 2">
            <a:extLst>
              <a:ext uri="{FF2B5EF4-FFF2-40B4-BE49-F238E27FC236}">
                <a16:creationId xmlns:a16="http://schemas.microsoft.com/office/drawing/2014/main" id="{D55E9A6F-80F2-49F8-AFE0-811A91A7B1BD}"/>
              </a:ext>
            </a:extLst>
          </p:cNvPr>
          <p:cNvSpPr txBox="1">
            <a:spLocks/>
          </p:cNvSpPr>
          <p:nvPr/>
        </p:nvSpPr>
        <p:spPr bwMode="auto">
          <a:xfrm>
            <a:off x="3687479" y="3803217"/>
            <a:ext cx="5189812" cy="2329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Thevenin equivalent circuit</a:t>
            </a:r>
          </a:p>
          <a:p>
            <a:pPr lvl="1">
              <a:spcBef>
                <a:spcPts val="0"/>
              </a:spcBef>
            </a:pPr>
            <a:r>
              <a:rPr lang="en-US" i="1" kern="0" dirty="0"/>
              <a:t>Any</a:t>
            </a:r>
            <a:r>
              <a:rPr lang="en-US" kern="0" dirty="0"/>
              <a:t> collection of batteries, resistors, current sources </a:t>
            </a:r>
            <a:r>
              <a:rPr 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V + R</a:t>
            </a:r>
            <a:endParaRPr lang="en-US" kern="0" dirty="0"/>
          </a:p>
        </p:txBody>
      </p: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8D3AB5A3-1599-4A76-A427-F4675CDF7BE6}"/>
              </a:ext>
            </a:extLst>
          </p:cNvPr>
          <p:cNvGrpSpPr/>
          <p:nvPr/>
        </p:nvGrpSpPr>
        <p:grpSpPr>
          <a:xfrm>
            <a:off x="792019" y="3632984"/>
            <a:ext cx="2686707" cy="2019530"/>
            <a:chOff x="792019" y="3632984"/>
            <a:chExt cx="2686707" cy="2019530"/>
          </a:xfrm>
        </p:grpSpPr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7054C495-579D-4E7B-A9F3-0FDA652129CE}"/>
                </a:ext>
              </a:extLst>
            </p:cNvPr>
            <p:cNvCxnSpPr>
              <a:cxnSpLocks/>
            </p:cNvCxnSpPr>
            <p:nvPr/>
          </p:nvCxnSpPr>
          <p:spPr>
            <a:xfrm>
              <a:off x="800486" y="5635584"/>
              <a:ext cx="2219461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349DF3E8-4862-4979-A268-596FB8CC401A}"/>
                </a:ext>
              </a:extLst>
            </p:cNvPr>
            <p:cNvCxnSpPr/>
            <p:nvPr/>
          </p:nvCxnSpPr>
          <p:spPr>
            <a:xfrm>
              <a:off x="1339530" y="5161452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B1DE2D73-3DBE-4C55-915E-ABB5B314A157}"/>
                </a:ext>
              </a:extLst>
            </p:cNvPr>
            <p:cNvCxnSpPr>
              <a:cxnSpLocks/>
            </p:cNvCxnSpPr>
            <p:nvPr/>
          </p:nvCxnSpPr>
          <p:spPr>
            <a:xfrm>
              <a:off x="1441129" y="5263051"/>
              <a:ext cx="254003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B9DCD5A2-68D0-4475-B792-5C97F3B6017C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35" y="5271514"/>
              <a:ext cx="0" cy="381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80241211-D908-4885-BA42-FD59F7271271}"/>
                </a:ext>
              </a:extLst>
            </p:cNvPr>
            <p:cNvGrpSpPr/>
            <p:nvPr/>
          </p:nvGrpSpPr>
          <p:grpSpPr>
            <a:xfrm>
              <a:off x="1178664" y="4280918"/>
              <a:ext cx="381000" cy="685800"/>
              <a:chOff x="5562600" y="3429000"/>
              <a:chExt cx="381000" cy="685800"/>
            </a:xfrm>
          </p:grpSpPr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A8796727-BDB0-4D96-84C0-10CEF64DBE7C}"/>
                  </a:ext>
                </a:extLst>
              </p:cNvPr>
              <p:cNvCxnSpPr/>
              <p:nvPr/>
            </p:nvCxnSpPr>
            <p:spPr>
              <a:xfrm>
                <a:off x="5715000" y="342900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EDF77945-E8BA-403C-B309-E6CDDE6F5F32}"/>
                  </a:ext>
                </a:extLst>
              </p:cNvPr>
              <p:cNvCxnSpPr/>
              <p:nvPr/>
            </p:nvCxnSpPr>
            <p:spPr>
              <a:xfrm flipV="1">
                <a:off x="5562600" y="35052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0E84A001-08FE-4735-9D4E-8099C9B44C01}"/>
                  </a:ext>
                </a:extLst>
              </p:cNvPr>
              <p:cNvCxnSpPr/>
              <p:nvPr/>
            </p:nvCxnSpPr>
            <p:spPr>
              <a:xfrm flipH="1" flipV="1">
                <a:off x="5562600" y="36576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DBB74902-4018-45ED-9615-A3A99747C17A}"/>
                  </a:ext>
                </a:extLst>
              </p:cNvPr>
              <p:cNvCxnSpPr/>
              <p:nvPr/>
            </p:nvCxnSpPr>
            <p:spPr>
              <a:xfrm flipV="1">
                <a:off x="5562600" y="38100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88FE85A8-7E7C-4E6B-8205-9489A821EA95}"/>
                  </a:ext>
                </a:extLst>
              </p:cNvPr>
              <p:cNvCxnSpPr/>
              <p:nvPr/>
            </p:nvCxnSpPr>
            <p:spPr>
              <a:xfrm flipH="1" flipV="1">
                <a:off x="5562600" y="39624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7205E1EA-6357-4F70-A9B4-84475CD7476D}"/>
                </a:ext>
              </a:extLst>
            </p:cNvPr>
            <p:cNvCxnSpPr>
              <a:cxnSpLocks/>
            </p:cNvCxnSpPr>
            <p:nvPr/>
          </p:nvCxnSpPr>
          <p:spPr>
            <a:xfrm>
              <a:off x="1551197" y="4949786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B0438D98-C07E-4D3B-B700-66144F79E575}"/>
                </a:ext>
              </a:extLst>
            </p:cNvPr>
            <p:cNvCxnSpPr>
              <a:cxnSpLocks/>
            </p:cNvCxnSpPr>
            <p:nvPr/>
          </p:nvCxnSpPr>
          <p:spPr>
            <a:xfrm>
              <a:off x="792019" y="4060785"/>
              <a:ext cx="2227928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167A0507-EF57-45D9-AD84-7FACD9EF1DA2}"/>
                </a:ext>
              </a:extLst>
            </p:cNvPr>
            <p:cNvCxnSpPr>
              <a:cxnSpLocks/>
            </p:cNvCxnSpPr>
            <p:nvPr/>
          </p:nvCxnSpPr>
          <p:spPr>
            <a:xfrm>
              <a:off x="1347992" y="4086186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153B7D9C-9A94-4A82-A669-A7B3CD5D5113}"/>
                </a:ext>
              </a:extLst>
            </p:cNvPr>
            <p:cNvSpPr txBox="1"/>
            <p:nvPr/>
          </p:nvSpPr>
          <p:spPr>
            <a:xfrm>
              <a:off x="873867" y="3637454"/>
              <a:ext cx="7958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ICF</a:t>
              </a: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9E2C6ED2-BCB0-48E5-962B-D8A03BF47CC6}"/>
                </a:ext>
              </a:extLst>
            </p:cNvPr>
            <p:cNvSpPr/>
            <p:nvPr/>
          </p:nvSpPr>
          <p:spPr>
            <a:xfrm>
              <a:off x="1642011" y="4980294"/>
              <a:ext cx="179993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/>
                <a:t>  -71mV (</a:t>
              </a:r>
              <a:r>
                <a:rPr lang="en-US" sz="2000" i="1" dirty="0" err="1"/>
                <a:t>V</a:t>
              </a:r>
              <a:r>
                <a:rPr lang="en-US" sz="2000" baseline="-25000" dirty="0" err="1"/>
                <a:t>mem</a:t>
              </a:r>
              <a:r>
                <a:rPr lang="en-US" sz="2000" dirty="0"/>
                <a:t>)</a:t>
              </a:r>
              <a:endParaRPr lang="en-US" dirty="0"/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B32ACAEB-E4BD-4FFD-AEB9-094EB6B88CC3}"/>
                </a:ext>
              </a:extLst>
            </p:cNvPr>
            <p:cNvSpPr txBox="1"/>
            <p:nvPr/>
          </p:nvSpPr>
          <p:spPr>
            <a:xfrm>
              <a:off x="1455736" y="4356758"/>
              <a:ext cx="202299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i="1" dirty="0" err="1"/>
                <a:t>G</a:t>
              </a:r>
              <a:r>
                <a:rPr lang="en-US" sz="2000" baseline="-25000" dirty="0" err="1"/>
                <a:t>eq</a:t>
              </a:r>
              <a:r>
                <a:rPr lang="en-US" sz="2000" dirty="0"/>
                <a:t>=</a:t>
              </a:r>
              <a:r>
                <a:rPr lang="en-US" sz="2000" i="1" dirty="0" err="1"/>
                <a:t>G</a:t>
              </a:r>
              <a:r>
                <a:rPr lang="en-US" sz="2000" baseline="-25000" dirty="0" err="1"/>
                <a:t>Na</a:t>
              </a:r>
              <a:r>
                <a:rPr lang="en-US" sz="2000" dirty="0">
                  <a:cs typeface="Times New Roman" panose="02020603050405020304" pitchFamily="18" charset="0"/>
                </a:rPr>
                <a:t> ║ </a:t>
              </a:r>
              <a:r>
                <a:rPr lang="en-US" sz="2000" i="1" dirty="0" err="1">
                  <a:cs typeface="Times New Roman" panose="02020603050405020304" pitchFamily="18" charset="0"/>
                </a:rPr>
                <a:t>G</a:t>
              </a:r>
              <a:r>
                <a:rPr lang="en-US" sz="2000" baseline="-25000" dirty="0" err="1">
                  <a:cs typeface="Times New Roman" panose="02020603050405020304" pitchFamily="18" charset="0"/>
                </a:rPr>
                <a:t>K</a:t>
              </a:r>
              <a:r>
                <a:rPr lang="en-US" sz="2000" dirty="0" err="1">
                  <a:cs typeface="Times New Roman" panose="02020603050405020304" pitchFamily="18" charset="0"/>
                </a:rPr>
                <a:t>║</a:t>
              </a:r>
              <a:r>
                <a:rPr lang="en-US" sz="2000" i="1" dirty="0" err="1">
                  <a:cs typeface="Times New Roman" panose="02020603050405020304" pitchFamily="18" charset="0"/>
                </a:rPr>
                <a:t>G</a:t>
              </a:r>
              <a:r>
                <a:rPr lang="en-US" sz="2000" baseline="-25000" dirty="0" err="1">
                  <a:cs typeface="Times New Roman" panose="02020603050405020304" pitchFamily="18" charset="0"/>
                </a:rPr>
                <a:t>Cl</a:t>
              </a:r>
              <a:endParaRPr lang="en-US" sz="2000" i="1" dirty="0"/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E35447C9-2B8D-45E4-806F-4A2E644FDCCF}"/>
                </a:ext>
              </a:extLst>
            </p:cNvPr>
            <p:cNvSpPr txBox="1"/>
            <p:nvPr/>
          </p:nvSpPr>
          <p:spPr>
            <a:xfrm>
              <a:off x="1878485" y="3632984"/>
              <a:ext cx="1368965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i="1" dirty="0" err="1"/>
                <a:t>V</a:t>
              </a:r>
              <a:r>
                <a:rPr lang="en-US" sz="2000" baseline="-25000" dirty="0" err="1"/>
                <a:t>mem</a:t>
              </a:r>
              <a:r>
                <a:rPr lang="en-US" sz="2000" dirty="0"/>
                <a:t>=-71mV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D7476792-70D1-48CE-86A1-BCEEA9F7E5B6}"/>
                </a:ext>
              </a:extLst>
            </p:cNvPr>
            <p:cNvSpPr txBox="1"/>
            <p:nvPr/>
          </p:nvSpPr>
          <p:spPr>
            <a:xfrm>
              <a:off x="857889" y="5169688"/>
              <a:ext cx="7958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ECF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4751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7030A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accent2"/>
          </a:solidFill>
          <a:headEnd type="none" w="med" len="med"/>
          <a:tailEnd type="triangl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2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50484</TotalTime>
  <Words>4204</Words>
  <Application>Microsoft Office PowerPoint</Application>
  <PresentationFormat>On-screen Show (4:3)</PresentationFormat>
  <Paragraphs>751</Paragraphs>
  <Slides>55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9" baseType="lpstr">
      <vt:lpstr>Arial</vt:lpstr>
      <vt:lpstr>Cambria Math</vt:lpstr>
      <vt:lpstr>Times New Roman</vt:lpstr>
      <vt:lpstr>Default Design</vt:lpstr>
      <vt:lpstr>EE 123 Bioelectricity</vt:lpstr>
      <vt:lpstr>Big picture of the course</vt:lpstr>
      <vt:lpstr>Review</vt:lpstr>
      <vt:lpstr>Using the Vmem pattern</vt:lpstr>
      <vt:lpstr>Contents for this unit</vt:lpstr>
      <vt:lpstr>ΔVmem + GJs</vt:lpstr>
      <vt:lpstr>ΔVmem + GJs</vt:lpstr>
      <vt:lpstr>ΔVmem + GJs</vt:lpstr>
      <vt:lpstr>Why do the ends dip?</vt:lpstr>
      <vt:lpstr>Why do the ends dip?</vt:lpstr>
      <vt:lpstr>Head or tail?</vt:lpstr>
      <vt:lpstr>Head or tail?</vt:lpstr>
      <vt:lpstr>Explains batteries?</vt:lpstr>
      <vt:lpstr>Regeneration?</vt:lpstr>
      <vt:lpstr>Mini-quiz</vt:lpstr>
      <vt:lpstr>Contents for this unit</vt:lpstr>
      <vt:lpstr>What are we missing?</vt:lpstr>
      <vt:lpstr>Morphagens</vt:lpstr>
      <vt:lpstr>Nernst again</vt:lpstr>
      <vt:lpstr>So what?</vt:lpstr>
      <vt:lpstr>Morphagen feedback</vt:lpstr>
      <vt:lpstr>Remaining problem</vt:lpstr>
      <vt:lpstr>Remaining problems</vt:lpstr>
      <vt:lpstr>All works fine?</vt:lpstr>
      <vt:lpstr>All works fine?</vt:lpstr>
      <vt:lpstr>Mini-quiz</vt:lpstr>
      <vt:lpstr>Contents for this unit</vt:lpstr>
      <vt:lpstr>Two heads?</vt:lpstr>
      <vt:lpstr>Bizarro shapes?</vt:lpstr>
      <vt:lpstr>Our basic model</vt:lpstr>
      <vt:lpstr>Mini-quiz</vt:lpstr>
      <vt:lpstr>Contents for this unit</vt:lpstr>
      <vt:lpstr>What comes next?</vt:lpstr>
      <vt:lpstr>Why did we care, again?</vt:lpstr>
      <vt:lpstr>Summary</vt:lpstr>
      <vt:lpstr>Backup</vt:lpstr>
      <vt:lpstr>Islands</vt:lpstr>
      <vt:lpstr>Short circuits</vt:lpstr>
      <vt:lpstr>The Bitsey gating system</vt:lpstr>
      <vt:lpstr>The Bitsey gating system</vt:lpstr>
      <vt:lpstr>PowerPoint Presentation</vt:lpstr>
      <vt:lpstr>Hill buffer</vt:lpstr>
      <vt:lpstr>What about N&gt;1?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Where does M come from?</vt:lpstr>
      <vt:lpstr>Generation and decay</vt:lpstr>
      <vt:lpstr>What to vary</vt:lpstr>
    </vt:vector>
  </TitlesOfParts>
  <Company>Drexel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Computing with Biological Parts</dc:title>
  <dc:creator>JoelG</dc:creator>
  <cp:lastModifiedBy>Grodstein, Joel</cp:lastModifiedBy>
  <cp:revision>1546</cp:revision>
  <cp:lastPrinted>2019-03-29T18:22:05Z</cp:lastPrinted>
  <dcterms:created xsi:type="dcterms:W3CDTF">2002-09-07T18:50:54Z</dcterms:created>
  <dcterms:modified xsi:type="dcterms:W3CDTF">2022-12-02T17:37:49Z</dcterms:modified>
</cp:coreProperties>
</file>