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28" r:id="rId2"/>
    <p:sldId id="676" r:id="rId3"/>
    <p:sldId id="704" r:id="rId4"/>
    <p:sldId id="708" r:id="rId5"/>
    <p:sldId id="677" r:id="rId6"/>
    <p:sldId id="678" r:id="rId7"/>
    <p:sldId id="679" r:id="rId8"/>
    <p:sldId id="681" r:id="rId9"/>
    <p:sldId id="682" r:id="rId10"/>
    <p:sldId id="683" r:id="rId11"/>
    <p:sldId id="684" r:id="rId12"/>
    <p:sldId id="685" r:id="rId13"/>
    <p:sldId id="686" r:id="rId14"/>
    <p:sldId id="687" r:id="rId15"/>
    <p:sldId id="688" r:id="rId16"/>
    <p:sldId id="709" r:id="rId17"/>
    <p:sldId id="689" r:id="rId18"/>
    <p:sldId id="712" r:id="rId19"/>
    <p:sldId id="690" r:id="rId20"/>
    <p:sldId id="691" r:id="rId21"/>
    <p:sldId id="692" r:id="rId22"/>
    <p:sldId id="693" r:id="rId23"/>
    <p:sldId id="694" r:id="rId24"/>
    <p:sldId id="705" r:id="rId25"/>
    <p:sldId id="714" r:id="rId26"/>
    <p:sldId id="715" r:id="rId27"/>
    <p:sldId id="710" r:id="rId28"/>
    <p:sldId id="711" r:id="rId29"/>
    <p:sldId id="713" r:id="rId30"/>
    <p:sldId id="716" r:id="rId31"/>
    <p:sldId id="707" r:id="rId32"/>
    <p:sldId id="703" r:id="rId33"/>
    <p:sldId id="697" r:id="rId34"/>
    <p:sldId id="699" r:id="rId35"/>
    <p:sldId id="700" r:id="rId36"/>
    <p:sldId id="701" r:id="rId37"/>
    <p:sldId id="702" r:id="rId38"/>
    <p:sldId id="698" r:id="rId3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669" autoAdjust="0"/>
  </p:normalViewPr>
  <p:slideViewPr>
    <p:cSldViewPr>
      <p:cViewPr varScale="1">
        <p:scale>
          <a:sx n="97" d="100"/>
          <a:sy n="97" d="100"/>
        </p:scale>
        <p:origin x="10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74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numpy-1.13.0/user/basics.indexing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</a:t>
            </a:r>
            <a:r>
              <a:rPr lang="en-US" altLang="en-US"/>
              <a:t>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Arrays (part 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77A48-FD65-475B-ADAC-6D2E20E8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0AA43-26D3-4FB7-B154-AC092E3F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400" dirty="0"/>
              <a:t>Arrays support a </a:t>
            </a:r>
            <a:r>
              <a:rPr lang="en-US" sz="2400" i="1" dirty="0"/>
              <a:t>dot product</a:t>
            </a:r>
            <a:r>
              <a:rPr lang="en-US" sz="2400" dirty="0"/>
              <a:t> operation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arr1=</a:t>
            </a:r>
            <a:r>
              <a:rPr lang="en-US" sz="2000" dirty="0" err="1"/>
              <a:t>np.array</a:t>
            </a:r>
            <a:r>
              <a:rPr lang="en-US" sz="2000" dirty="0"/>
              <a:t> ([1, 3, 7, 5])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arr2=</a:t>
            </a:r>
            <a:r>
              <a:rPr lang="en-US" sz="2000" dirty="0" err="1"/>
              <a:t>np.array</a:t>
            </a:r>
            <a:r>
              <a:rPr lang="en-US" sz="2000" dirty="0"/>
              <a:t> ([2, 2, 1, 3])</a:t>
            </a:r>
          </a:p>
          <a:p>
            <a:pPr lvl="1">
              <a:spcBef>
                <a:spcPts val="0"/>
              </a:spcBef>
            </a:pPr>
            <a:r>
              <a:rPr lang="en-US" sz="2000"/>
              <a:t>x</a:t>
            </a:r>
            <a:r>
              <a:rPr lang="en-US" sz="2000" smtClean="0"/>
              <a:t> </a:t>
            </a:r>
            <a:r>
              <a:rPr lang="en-US" sz="2000" dirty="0"/>
              <a:t>= arr1.dot(arr2)</a:t>
            </a:r>
          </a:p>
          <a:p>
            <a:pPr lvl="1"/>
            <a:endParaRPr lang="en-US" sz="2000" dirty="0"/>
          </a:p>
          <a:p>
            <a:r>
              <a:rPr lang="en-US" sz="2400" dirty="0"/>
              <a:t>How about </a:t>
            </a:r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arr2.dot(arr1)?</a:t>
            </a:r>
          </a:p>
          <a:p>
            <a:endParaRPr lang="en-US" sz="2400" dirty="0"/>
          </a:p>
          <a:p>
            <a:r>
              <a:rPr lang="en-US" sz="2400" dirty="0"/>
              <a:t>Will arr1.dot(arr2) and arr2.dot(arr1) always give the same answer?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Yes, because multiplication is commutative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Why do I care about dot products?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They’re extremely useful in linear algebra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They also help in population modeling… as we will soon see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2E4012-F477-4A90-890D-31327BDD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AB0858-70D2-4125-B17C-4AD59C295CD6}"/>
              </a:ext>
            </a:extLst>
          </p:cNvPr>
          <p:cNvSpPr txBox="1"/>
          <p:nvPr/>
        </p:nvSpPr>
        <p:spPr>
          <a:xfrm>
            <a:off x="3657600" y="25146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= (1*2) + (3*2) + (7*1) + (5*3)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= 2 + 6 + 7 + 15 = 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E525CB-A710-42E3-B6F5-19B2EFCA961F}"/>
              </a:ext>
            </a:extLst>
          </p:cNvPr>
          <p:cNvSpPr txBox="1"/>
          <p:nvPr/>
        </p:nvSpPr>
        <p:spPr>
          <a:xfrm>
            <a:off x="3505200" y="35814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= (2*1) + (2*3) + (1*7) + (3*5)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= 2 + 6 + 7 + 15 = 30</a:t>
            </a:r>
          </a:p>
        </p:txBody>
      </p:sp>
    </p:spTree>
    <p:extLst>
      <p:ext uri="{BB962C8B-B14F-4D97-AF65-F5344CB8AC3E}">
        <p14:creationId xmlns:p14="http://schemas.microsoft.com/office/powerpoint/2010/main" val="203747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else might arrays be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ideas where arrays might be useful?</a:t>
            </a:r>
          </a:p>
          <a:p>
            <a:pPr lvl="1"/>
            <a:r>
              <a:rPr lang="en-US" dirty="0"/>
              <a:t>Height of 100 patients (or weight)</a:t>
            </a:r>
          </a:p>
          <a:p>
            <a:pPr lvl="1"/>
            <a:r>
              <a:rPr lang="en-US" dirty="0"/>
              <a:t>Temperature of each day of the year</a:t>
            </a:r>
          </a:p>
          <a:p>
            <a:pPr lvl="1"/>
            <a:r>
              <a:rPr lang="en-US" dirty="0"/>
              <a:t>Really, most any time you want to keep track of a big bunch of items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1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444A0-DC83-474B-913D-067C0A2E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to make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0304C0-B959-4F33-9DF8-EAB5853A2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np.array</a:t>
            </a:r>
            <a:r>
              <a:rPr lang="en-US" dirty="0"/>
              <a:t> ([1,3,7])</a:t>
            </a:r>
          </a:p>
          <a:p>
            <a:r>
              <a:rPr lang="en-US" dirty="0" err="1"/>
              <a:t>np.zeros</a:t>
            </a:r>
            <a:r>
              <a:rPr lang="en-US" dirty="0"/>
              <a:t> (5)</a:t>
            </a:r>
          </a:p>
          <a:p>
            <a:r>
              <a:rPr lang="en-US" dirty="0" err="1"/>
              <a:t>np.ones</a:t>
            </a:r>
            <a:r>
              <a:rPr lang="en-US" dirty="0"/>
              <a:t>(3)</a:t>
            </a:r>
          </a:p>
          <a:p>
            <a:r>
              <a:rPr lang="en-US" dirty="0" err="1"/>
              <a:t>np.array</a:t>
            </a:r>
            <a:r>
              <a:rPr lang="en-US" dirty="0"/>
              <a:t>(range(6))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668BB1-DEE5-41F5-A6FD-61A43080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20002F9-0408-49A5-AE12-A11471F4ABAA}"/>
              </a:ext>
            </a:extLst>
          </p:cNvPr>
          <p:cNvSpPr txBox="1"/>
          <p:nvPr/>
        </p:nvSpPr>
        <p:spPr>
          <a:xfrm>
            <a:off x="4284133" y="1752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[1,3,7]    as we’ve already seen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2D9178F-14FF-4986-AC68-0DA8C05BDC45}"/>
              </a:ext>
            </a:extLst>
          </p:cNvPr>
          <p:cNvSpPr txBox="1"/>
          <p:nvPr/>
        </p:nvSpPr>
        <p:spPr>
          <a:xfrm>
            <a:off x="4267200" y="2205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[0,0,0,0,0]   i.e., 5 zeros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7F55BD7-1682-4BD3-8D6C-FA160FD0DF84}"/>
              </a:ext>
            </a:extLst>
          </p:cNvPr>
          <p:cNvSpPr txBox="1"/>
          <p:nvPr/>
        </p:nvSpPr>
        <p:spPr>
          <a:xfrm>
            <a:off x="4267200" y="27387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[1,1,1]   i.e., 3 ones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8056619-F0DD-49D2-AA67-5D201502E597}"/>
              </a:ext>
            </a:extLst>
          </p:cNvPr>
          <p:cNvSpPr txBox="1"/>
          <p:nvPr/>
        </p:nvSpPr>
        <p:spPr>
          <a:xfrm>
            <a:off x="4267200" y="3238267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[0,1,2,3,4,5]   just like “for”</a:t>
            </a:r>
          </a:p>
        </p:txBody>
      </p:sp>
    </p:spTree>
    <p:extLst>
      <p:ext uri="{BB962C8B-B14F-4D97-AF65-F5344CB8AC3E}">
        <p14:creationId xmlns:p14="http://schemas.microsoft.com/office/powerpoint/2010/main" val="33564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134BAE-3267-42CC-9D12-855931C2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/>
              <a:t>Getting information about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941CBE-F8A0-4079-8DA0-010A9DEF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a1=</a:t>
            </a:r>
            <a:r>
              <a:rPr lang="en-US" dirty="0" err="1"/>
              <a:t>np.array</a:t>
            </a:r>
            <a:r>
              <a:rPr lang="en-US" dirty="0"/>
              <a:t> ([1,3,7])</a:t>
            </a:r>
          </a:p>
          <a:p>
            <a:r>
              <a:rPr lang="en-US" dirty="0"/>
              <a:t>a2=</a:t>
            </a:r>
            <a:r>
              <a:rPr lang="en-US" dirty="0" err="1"/>
              <a:t>np.zeros</a:t>
            </a:r>
            <a:r>
              <a:rPr lang="en-US" dirty="0"/>
              <a:t> (5)</a:t>
            </a:r>
          </a:p>
          <a:p>
            <a:r>
              <a:rPr lang="en-US" dirty="0"/>
              <a:t>a1.size</a:t>
            </a:r>
          </a:p>
          <a:p>
            <a:r>
              <a:rPr lang="en-US" dirty="0"/>
              <a:t>a2.size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57D14A-A0FA-4E04-B7B2-39D37BD9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8361A6-650C-4F4D-BD20-FE8F48FC6238}"/>
              </a:ext>
            </a:extLst>
          </p:cNvPr>
          <p:cNvSpPr txBox="1"/>
          <p:nvPr/>
        </p:nvSpPr>
        <p:spPr>
          <a:xfrm>
            <a:off x="3429000" y="27387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 (because a1 has 3 elements)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1D9764-62D4-4314-A009-83D639172838}"/>
              </a:ext>
            </a:extLst>
          </p:cNvPr>
          <p:cNvSpPr txBox="1"/>
          <p:nvPr/>
        </p:nvSpPr>
        <p:spPr>
          <a:xfrm>
            <a:off x="3429000" y="32721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 (because a2 has 5 elements)</a:t>
            </a:r>
          </a:p>
        </p:txBody>
      </p:sp>
    </p:spTree>
    <p:extLst>
      <p:ext uri="{BB962C8B-B14F-4D97-AF65-F5344CB8AC3E}">
        <p14:creationId xmlns:p14="http://schemas.microsoft.com/office/powerpoint/2010/main" val="191067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sum() and its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962400" cy="3733800"/>
          </a:xfrm>
        </p:spPr>
        <p:txBody>
          <a:bodyPr/>
          <a:lstStyle/>
          <a:p>
            <a:r>
              <a:rPr lang="en-US" dirty="0"/>
              <a:t>a1=</a:t>
            </a:r>
            <a:r>
              <a:rPr lang="en-US" dirty="0" err="1"/>
              <a:t>np.array</a:t>
            </a:r>
            <a:r>
              <a:rPr lang="en-US" dirty="0"/>
              <a:t> ([1,3,7])</a:t>
            </a:r>
          </a:p>
          <a:p>
            <a:r>
              <a:rPr lang="en-US" dirty="0"/>
              <a:t>a2=</a:t>
            </a:r>
            <a:r>
              <a:rPr lang="en-US" dirty="0" err="1"/>
              <a:t>np.zeros</a:t>
            </a:r>
            <a:r>
              <a:rPr lang="en-US" dirty="0"/>
              <a:t> (5)</a:t>
            </a:r>
          </a:p>
          <a:p>
            <a:r>
              <a:rPr lang="en-US" dirty="0"/>
              <a:t>a1.sum()</a:t>
            </a:r>
          </a:p>
          <a:p>
            <a:r>
              <a:rPr lang="en-US" dirty="0"/>
              <a:t>a1.prod()</a:t>
            </a:r>
          </a:p>
          <a:p>
            <a:r>
              <a:rPr lang="en-US" dirty="0"/>
              <a:t>a2.prod()</a:t>
            </a:r>
          </a:p>
          <a:p>
            <a:r>
              <a:rPr lang="en-US" dirty="0"/>
              <a:t>a1.min()</a:t>
            </a:r>
          </a:p>
          <a:p>
            <a:r>
              <a:rPr lang="en-US" dirty="0"/>
              <a:t>a1.max()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2040F80-E615-453C-96FE-0D22EBA50AD1}"/>
              </a:ext>
            </a:extLst>
          </p:cNvPr>
          <p:cNvSpPr txBox="1"/>
          <p:nvPr/>
        </p:nvSpPr>
        <p:spPr>
          <a:xfrm>
            <a:off x="3429000" y="27387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11 (i.e., 1+3+7)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3D09A42-3118-444C-8C8D-3F2F3E30ACC1}"/>
              </a:ext>
            </a:extLst>
          </p:cNvPr>
          <p:cNvSpPr txBox="1"/>
          <p:nvPr/>
        </p:nvSpPr>
        <p:spPr>
          <a:xfrm>
            <a:off x="3429000" y="32721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21 (i.e., 1*3*7)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426E6E5-90FE-4445-9F09-537631EF0363}"/>
              </a:ext>
            </a:extLst>
          </p:cNvPr>
          <p:cNvSpPr txBox="1"/>
          <p:nvPr/>
        </p:nvSpPr>
        <p:spPr>
          <a:xfrm>
            <a:off x="3429000" y="38055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 (i.e., 0*0*0*0*0)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879053F-DA6A-42BC-86C4-9BA9E149D895}"/>
              </a:ext>
            </a:extLst>
          </p:cNvPr>
          <p:cNvSpPr txBox="1"/>
          <p:nvPr/>
        </p:nvSpPr>
        <p:spPr>
          <a:xfrm>
            <a:off x="3429000" y="43389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 (i.e., the smallest number of 1, 3 and7)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303EAD1-05BA-4EEF-A1E5-077D0792A549}"/>
              </a:ext>
            </a:extLst>
          </p:cNvPr>
          <p:cNvSpPr txBox="1"/>
          <p:nvPr/>
        </p:nvSpPr>
        <p:spPr>
          <a:xfrm>
            <a:off x="3429000" y="4796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 (i.e., the largest number of 1, 3 and7)</a:t>
            </a:r>
          </a:p>
        </p:txBody>
      </p:sp>
    </p:spTree>
    <p:extLst>
      <p:ext uri="{BB962C8B-B14F-4D97-AF65-F5344CB8AC3E}">
        <p14:creationId xmlns:p14="http://schemas.microsoft.com/office/powerpoint/2010/main" val="18267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7E6D5-6789-417D-9297-DE48FE77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7DDFD2-0486-48F5-A07A-16DC689DC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6705600" cy="4419600"/>
          </a:xfrm>
        </p:spPr>
        <p:txBody>
          <a:bodyPr/>
          <a:lstStyle/>
          <a:p>
            <a:r>
              <a:rPr lang="en-US" dirty="0"/>
              <a:t>Array </a:t>
            </a:r>
            <a:r>
              <a:rPr lang="en-US" i="1" dirty="0"/>
              <a:t>slices</a:t>
            </a:r>
            <a:r>
              <a:rPr lang="en-US" dirty="0"/>
              <a:t> let us refer to a piece of an array, just as if it were an entire array.</a:t>
            </a:r>
          </a:p>
          <a:p>
            <a:pPr lvl="1"/>
            <a:r>
              <a:rPr lang="en-US" dirty="0"/>
              <a:t>a1=</a:t>
            </a:r>
            <a:r>
              <a:rPr lang="en-US" dirty="0" err="1"/>
              <a:t>np.array</a:t>
            </a:r>
            <a:r>
              <a:rPr lang="en-US" dirty="0"/>
              <a:t> ([1,3,5,7,9])</a:t>
            </a:r>
          </a:p>
          <a:p>
            <a:pPr lvl="1"/>
            <a:r>
              <a:rPr lang="en-US" dirty="0"/>
              <a:t>a1[1:3]</a:t>
            </a:r>
          </a:p>
          <a:p>
            <a:pPr lvl="1"/>
            <a:r>
              <a:rPr lang="en-US" dirty="0"/>
              <a:t>a1[2:5]</a:t>
            </a:r>
          </a:p>
          <a:p>
            <a:pPr lvl="1"/>
            <a:r>
              <a:rPr lang="en-US" dirty="0"/>
              <a:t>a1[2:5].sum()</a:t>
            </a:r>
          </a:p>
          <a:p>
            <a:pPr lvl="1"/>
            <a:r>
              <a:rPr lang="en-US" dirty="0"/>
              <a:t>a2 = </a:t>
            </a:r>
            <a:r>
              <a:rPr lang="en-US" dirty="0" err="1"/>
              <a:t>np.array</a:t>
            </a:r>
            <a:r>
              <a:rPr lang="en-US" dirty="0"/>
              <a:t> ([2,3,4])</a:t>
            </a:r>
          </a:p>
          <a:p>
            <a:pPr lvl="1"/>
            <a:r>
              <a:rPr lang="en-US" dirty="0"/>
              <a:t>a1 + a2</a:t>
            </a:r>
          </a:p>
          <a:p>
            <a:pPr lvl="1"/>
            <a:r>
              <a:rPr lang="en-US" dirty="0"/>
              <a:t>a1[1:4]+a2</a:t>
            </a:r>
          </a:p>
          <a:p>
            <a:pPr lvl="1"/>
            <a:r>
              <a:rPr lang="en-US" dirty="0"/>
              <a:t>a1[1:4].dot(a2)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6FF54C-802A-4485-90DC-D18AFA4D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DCEC52-CD22-4C69-B2FD-45C169D79B1B}"/>
              </a:ext>
            </a:extLst>
          </p:cNvPr>
          <p:cNvSpPr txBox="1"/>
          <p:nvPr/>
        </p:nvSpPr>
        <p:spPr>
          <a:xfrm>
            <a:off x="4343400" y="3048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[3,5]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BFBF25-5F3E-4A3C-8287-800943A621FD}"/>
              </a:ext>
            </a:extLst>
          </p:cNvPr>
          <p:cNvSpPr txBox="1"/>
          <p:nvPr/>
        </p:nvSpPr>
        <p:spPr>
          <a:xfrm>
            <a:off x="4343400" y="34838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[5,7,9]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568744E-EE0C-4C02-9031-36272E4B3FBD}"/>
              </a:ext>
            </a:extLst>
          </p:cNvPr>
          <p:cNvSpPr txBox="1"/>
          <p:nvPr/>
        </p:nvSpPr>
        <p:spPr>
          <a:xfrm>
            <a:off x="4343400" y="3936999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5+7+9=21 (remember this for later…)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6A13E7B-3785-45F5-9A0B-64FF8E96C0DD}"/>
              </a:ext>
            </a:extLst>
          </p:cNvPr>
          <p:cNvSpPr txBox="1"/>
          <p:nvPr/>
        </p:nvSpPr>
        <p:spPr>
          <a:xfrm>
            <a:off x="4343400" y="4792136"/>
            <a:ext cx="4749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Illegal; a1 has 5 elements &amp; a2 has 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8E519BC-9269-4B3F-B47A-358C797C5FE3}"/>
              </a:ext>
            </a:extLst>
          </p:cNvPr>
          <p:cNvSpPr txBox="1"/>
          <p:nvPr/>
        </p:nvSpPr>
        <p:spPr>
          <a:xfrm>
            <a:off x="4317999" y="522793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[5,8,11]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AFEF552-4917-4E25-B35F-1B34C464A66A}"/>
              </a:ext>
            </a:extLst>
          </p:cNvPr>
          <p:cNvSpPr txBox="1"/>
          <p:nvPr/>
        </p:nvSpPr>
        <p:spPr>
          <a:xfrm>
            <a:off x="4343400" y="566820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3*2 + 5*3 + 7*4 =49 </a:t>
            </a:r>
          </a:p>
        </p:txBody>
      </p:sp>
    </p:spTree>
    <p:extLst>
      <p:ext uri="{BB962C8B-B14F-4D97-AF65-F5344CB8AC3E}">
        <p14:creationId xmlns:p14="http://schemas.microsoft.com/office/powerpoint/2010/main" val="45106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 the similar (but not quite </a:t>
            </a:r>
            <a:r>
              <a:rPr lang="en-US" sz="2400" dirty="0" smtClean="0"/>
              <a:t>identical) syntax</a:t>
            </a:r>
            <a:endParaRPr lang="en-US" sz="2400" dirty="0"/>
          </a:p>
          <a:p>
            <a:pPr marL="457200" lvl="1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 (1,9,2):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a1[1:9:2]</a:t>
            </a:r>
          </a:p>
          <a:p>
            <a:pPr marL="457200" lvl="1" indent="0">
              <a:buNone/>
            </a:pPr>
            <a:endParaRPr lang="en-US" sz="2000" dirty="0"/>
          </a:p>
          <a:p>
            <a:pPr marL="514350" indent="-457200"/>
            <a:r>
              <a:rPr lang="en-US" sz="2400" dirty="0"/>
              <a:t>Why does Python use “,” for the range and “:” for arrays?</a:t>
            </a:r>
          </a:p>
          <a:p>
            <a:pPr marL="914400" lvl="1" indent="-457200">
              <a:spcBef>
                <a:spcPts val="0"/>
              </a:spcBef>
            </a:pPr>
            <a:r>
              <a:rPr lang="en-US" sz="2000" dirty="0"/>
              <a:t>Well, it just does. Who ever really knows why?</a:t>
            </a:r>
          </a:p>
          <a:p>
            <a:pPr marL="914400" lvl="1" indent="-457200">
              <a:spcBef>
                <a:spcPts val="0"/>
              </a:spcBef>
            </a:pPr>
            <a:r>
              <a:rPr lang="en-US" sz="2000" i="1" dirty="0"/>
              <a:t>range</a:t>
            </a:r>
            <a:r>
              <a:rPr lang="en-US" sz="2000" dirty="0"/>
              <a:t>() is a function, so it uses “,” to separate its arguments</a:t>
            </a:r>
          </a:p>
          <a:p>
            <a:pPr marL="914400" lvl="1" indent="-457200">
              <a:spcBef>
                <a:spcPts val="0"/>
              </a:spcBef>
            </a:pPr>
            <a:r>
              <a:rPr lang="en-US" sz="2000" dirty="0"/>
              <a:t>Using “,” for arrays wouldn’t work for multi-dimensional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09186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i becomes 1, 3, 5 and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2644375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Accesses the array slice with elements a[1], a[3], a[5] and a[7]</a:t>
            </a:r>
          </a:p>
        </p:txBody>
      </p:sp>
    </p:spTree>
    <p:extLst>
      <p:ext uri="{BB962C8B-B14F-4D97-AF65-F5344CB8AC3E}">
        <p14:creationId xmlns:p14="http://schemas.microsoft.com/office/powerpoint/2010/main" val="11758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1D3B6-25F8-4D78-B30C-66D1835F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C69BC3-2D89-4889-8791-34CF451D7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write into slices, too</a:t>
            </a:r>
          </a:p>
          <a:p>
            <a:pPr lvl="1"/>
            <a:r>
              <a:rPr lang="en-US" dirty="0"/>
              <a:t>a=</a:t>
            </a:r>
            <a:r>
              <a:rPr lang="en-US" dirty="0" err="1"/>
              <a:t>np.array</a:t>
            </a:r>
            <a:r>
              <a:rPr lang="en-US" dirty="0"/>
              <a:t> ([1,3,5,7,9])</a:t>
            </a:r>
          </a:p>
          <a:p>
            <a:pPr lvl="1"/>
            <a:r>
              <a:rPr lang="en-US" dirty="0"/>
              <a:t>a[1:4]=[10,11,12]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a[1:4]=[10,11]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a[1:4] = 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B23979C-E01B-4127-A927-F48F8AEA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746F728-AF0F-4999-8D1A-D7877F0499A2}"/>
              </a:ext>
            </a:extLst>
          </p:cNvPr>
          <p:cNvSpPr txBox="1"/>
          <p:nvPr/>
        </p:nvSpPr>
        <p:spPr>
          <a:xfrm>
            <a:off x="4191000" y="2616201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is [1,10,11,12,9]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732C94A-875B-4002-91AD-9D29C86505A8}"/>
              </a:ext>
            </a:extLst>
          </p:cNvPr>
          <p:cNvSpPr txBox="1"/>
          <p:nvPr/>
        </p:nvSpPr>
        <p:spPr>
          <a:xfrm>
            <a:off x="4191000" y="3483801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error; cannot assign a[1:4] with just 2 elements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88A471-090F-44F5-8C96-20EDE5207BF5}"/>
              </a:ext>
            </a:extLst>
          </p:cNvPr>
          <p:cNvSpPr txBox="1"/>
          <p:nvPr/>
        </p:nvSpPr>
        <p:spPr>
          <a:xfrm>
            <a:off x="4191000" y="452634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actually works. Python figures out what you really mean; it assigns 5 to all 3 elements of a[1:4]. And it could be useful on HW2…</a:t>
            </a:r>
          </a:p>
        </p:txBody>
      </p:sp>
    </p:spTree>
    <p:extLst>
      <p:ext uri="{BB962C8B-B14F-4D97-AF65-F5344CB8AC3E}">
        <p14:creationId xmlns:p14="http://schemas.microsoft.com/office/powerpoint/2010/main" val="74391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442751-540D-4168-9853-449E5B73C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slices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7C2A5E-8E91-4589-95FF-657DBE9B6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a=</a:t>
            </a:r>
            <a:r>
              <a:rPr lang="en-US" dirty="0" err="1"/>
              <a:t>np.array</a:t>
            </a:r>
            <a:r>
              <a:rPr lang="en-US" dirty="0"/>
              <a:t> ([1,3,5,7,9])</a:t>
            </a:r>
          </a:p>
          <a:p>
            <a:r>
              <a:rPr lang="en-US" dirty="0"/>
              <a:t>a[-1]</a:t>
            </a:r>
          </a:p>
          <a:p>
            <a:r>
              <a:rPr lang="en-US" dirty="0"/>
              <a:t>a[-3]</a:t>
            </a:r>
          </a:p>
          <a:p>
            <a:r>
              <a:rPr lang="en-US" dirty="0"/>
              <a:t>a[4:0:-1]</a:t>
            </a:r>
          </a:p>
          <a:p>
            <a:r>
              <a:rPr lang="en-US" dirty="0"/>
              <a:t>a[-1:0:-1]</a:t>
            </a:r>
          </a:p>
          <a:p>
            <a:r>
              <a:rPr lang="en-US" dirty="0"/>
              <a:t>But how do you get [9,7,5,3,1]?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Leave it as a challenge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DA25155-00E4-471F-BE2D-49B4B888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ECBBE2-6A0E-4EC3-AFF6-5CC72E46B131}"/>
              </a:ext>
            </a:extLst>
          </p:cNvPr>
          <p:cNvSpPr txBox="1"/>
          <p:nvPr/>
        </p:nvSpPr>
        <p:spPr>
          <a:xfrm>
            <a:off x="2819400" y="2286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9 (counts from the end)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1EE0D76-E96F-4AA9-A6A3-758078421CA2}"/>
              </a:ext>
            </a:extLst>
          </p:cNvPr>
          <p:cNvSpPr txBox="1"/>
          <p:nvPr/>
        </p:nvSpPr>
        <p:spPr>
          <a:xfrm>
            <a:off x="2819400" y="27387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C5790D4-4C64-4E22-8E25-12C38293E59F}"/>
              </a:ext>
            </a:extLst>
          </p:cNvPr>
          <p:cNvSpPr txBox="1"/>
          <p:nvPr/>
        </p:nvSpPr>
        <p:spPr>
          <a:xfrm>
            <a:off x="2819400" y="3195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[9,7,5,3]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C2AF4E5-8647-4187-8A1C-3B882F33F148}"/>
              </a:ext>
            </a:extLst>
          </p:cNvPr>
          <p:cNvSpPr txBox="1"/>
          <p:nvPr/>
        </p:nvSpPr>
        <p:spPr>
          <a:xfrm>
            <a:off x="2819400" y="3729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[9,7,5,3]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1E4CC77-0487-4D68-8B85-5C6B7986F85E}"/>
              </a:ext>
            </a:extLst>
          </p:cNvPr>
          <p:cNvSpPr txBox="1"/>
          <p:nvPr/>
        </p:nvSpPr>
        <p:spPr>
          <a:xfrm>
            <a:off x="6324600" y="2971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trick: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has 5 elements, and 5-1=4, so use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[4]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94F1E81-5B86-481D-AB49-67BBC40976D1}"/>
              </a:ext>
            </a:extLst>
          </p:cNvPr>
          <p:cNvCxnSpPr>
            <a:endCxn id="5" idx="2"/>
          </p:cNvCxnSpPr>
          <p:nvPr/>
        </p:nvCxnSpPr>
        <p:spPr>
          <a:xfrm flipH="1" flipV="1">
            <a:off x="4533900" y="2747665"/>
            <a:ext cx="1485900" cy="75753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77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09E28-11A0-45B7-8578-88B11B18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C9295B-D2EE-45BE-9EBA-B80D23C43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810000" cy="144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a1=</a:t>
            </a:r>
            <a:r>
              <a:rPr lang="en-US" sz="2400" dirty="0" err="1"/>
              <a:t>np.array</a:t>
            </a:r>
            <a:r>
              <a:rPr lang="en-US" sz="2400" dirty="0"/>
              <a:t> ([1,3,7])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for data in a1: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2400" dirty="0"/>
              <a:t>print (data)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11115E-51EF-4ACC-B630-A2C6CBFE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AC1D8C-5877-4102-A771-A11CB14E6871}"/>
              </a:ext>
            </a:extLst>
          </p:cNvPr>
          <p:cNvSpPr txBox="1"/>
          <p:nvPr/>
        </p:nvSpPr>
        <p:spPr>
          <a:xfrm>
            <a:off x="4229100" y="16764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r>
              <a:rPr lang="en-US" dirty="0">
                <a:solidFill>
                  <a:schemeClr val="accent2"/>
                </a:solidFill>
              </a:rPr>
              <a:t>7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DE8090-9481-4174-94CB-714595FC4D4A}"/>
              </a:ext>
            </a:extLst>
          </p:cNvPr>
          <p:cNvSpPr txBox="1"/>
          <p:nvPr/>
        </p:nvSpPr>
        <p:spPr>
          <a:xfrm>
            <a:off x="762000" y="3242608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And of course, slices work as usual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for data in a1[1:3]: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print (data)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9DF1063-C10B-4B2B-A2BA-8C062E065CBA}"/>
              </a:ext>
            </a:extLst>
          </p:cNvPr>
          <p:cNvSpPr txBox="1"/>
          <p:nvPr/>
        </p:nvSpPr>
        <p:spPr>
          <a:xfrm>
            <a:off x="4229100" y="361194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r>
              <a:rPr lang="en-US" dirty="0">
                <a:solidFill>
                  <a:schemeClr val="accent2"/>
                </a:solidFill>
              </a:rPr>
              <a:t>7</a:t>
            </a:r>
            <a:r>
              <a:rPr lang="en-US" dirty="0"/>
              <a:t>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96E2B929-B04B-4734-AF2A-AD3C11233A41}"/>
              </a:ext>
            </a:extLst>
          </p:cNvPr>
          <p:cNvSpPr txBox="1">
            <a:spLocks/>
          </p:cNvSpPr>
          <p:nvPr/>
        </p:nvSpPr>
        <p:spPr bwMode="auto">
          <a:xfrm>
            <a:off x="838200" y="4572000"/>
            <a:ext cx="3810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In fact, this works too</a:t>
            </a:r>
          </a:p>
          <a:p>
            <a:pPr marL="400050" lvl="1" indent="0">
              <a:spcBef>
                <a:spcPts val="0"/>
              </a:spcBef>
              <a:buFontTx/>
              <a:buNone/>
            </a:pPr>
            <a:r>
              <a:rPr lang="en-US" kern="0" dirty="0"/>
              <a:t> for data in [1,3,7]:</a:t>
            </a:r>
          </a:p>
          <a:p>
            <a:pPr marL="857250" lvl="2" indent="0">
              <a:spcBef>
                <a:spcPts val="0"/>
              </a:spcBef>
              <a:buFontTx/>
              <a:buNone/>
            </a:pPr>
            <a:r>
              <a:rPr lang="en-US" sz="2400" kern="0" dirty="0"/>
              <a:t>print (data)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C5838-DBCA-42B5-A36C-D510FBDEAD88}"/>
              </a:ext>
            </a:extLst>
          </p:cNvPr>
          <p:cNvSpPr txBox="1"/>
          <p:nvPr/>
        </p:nvSpPr>
        <p:spPr>
          <a:xfrm>
            <a:off x="4038600" y="46482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r>
              <a:rPr lang="en-US" dirty="0">
                <a:solidFill>
                  <a:schemeClr val="accent2"/>
                </a:solidFill>
              </a:rPr>
              <a:t>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21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  <a:defRPr/>
            </a:pPr>
            <a:r>
              <a:rPr lang="en-US" sz="1400" dirty="0"/>
              <a:t>EE 194/Bio 196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a an array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en-US" dirty="0"/>
              <a:t>An </a:t>
            </a:r>
            <a:r>
              <a:rPr lang="en-US" altLang="en-US" i="1" dirty="0"/>
              <a:t>array</a:t>
            </a:r>
            <a:r>
              <a:rPr lang="en-US" altLang="en-US" dirty="0"/>
              <a:t> is an ordered, indexed group of variables that share the same name.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It's like a variable, but with a bunch of buckets in a row that are all numbered.</a:t>
            </a:r>
          </a:p>
          <a:p>
            <a:pPr eaLnBrk="1" hangingPunct="1"/>
            <a:r>
              <a:rPr lang="en-US" dirty="0"/>
              <a:t>Demo with using a 1D egg carton and eggs to represent an array.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41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09E28-11A0-45B7-8578-88B11B18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 #1: arrays have 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C9295B-D2EE-45BE-9EBA-B80D23C43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6781800" cy="4724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a=</a:t>
            </a:r>
            <a:r>
              <a:rPr lang="en-US" sz="2000" dirty="0" err="1"/>
              <a:t>np.array</a:t>
            </a:r>
            <a:r>
              <a:rPr lang="en-US" sz="2000" dirty="0"/>
              <a:t> ([1,3,5])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a[1]=4.1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What happened?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‘a’ is an array of integers, not an array of real numbers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cannot hold 4.1, so 4.1 gets truncated to 4.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Python is not like </a:t>
            </a:r>
            <a:r>
              <a:rPr lang="en-US" sz="2000" dirty="0" err="1"/>
              <a:t>Matlab</a:t>
            </a:r>
            <a:r>
              <a:rPr lang="en-US" sz="2000" dirty="0"/>
              <a:t> in this regard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 = </a:t>
            </a:r>
            <a:r>
              <a:rPr lang="en-US" sz="2000" dirty="0" err="1"/>
              <a:t>np.array</a:t>
            </a:r>
            <a:r>
              <a:rPr lang="en-US" sz="2000" dirty="0"/>
              <a:t> ([1.0, 3.0, 5.0])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a[1]=4.1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p</a:t>
            </a:r>
            <a:r>
              <a:rPr lang="en-US" sz="2000" dirty="0" smtClean="0"/>
              <a:t>rint(a)</a:t>
            </a:r>
            <a:endParaRPr lang="en-US" sz="2000" dirty="0"/>
          </a:p>
          <a:p>
            <a:endParaRPr lang="en-US" sz="2400" dirty="0"/>
          </a:p>
          <a:p>
            <a:r>
              <a:rPr lang="en-US" sz="2000" dirty="0"/>
              <a:t>In fact, all numbers are either integers or floating point; we just never had to deal with it until now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11115E-51EF-4ACC-B630-A2C6CBFE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AC1D8C-5877-4102-A771-A11CB14E6871}"/>
              </a:ext>
            </a:extLst>
          </p:cNvPr>
          <p:cNvSpPr txBox="1"/>
          <p:nvPr/>
        </p:nvSpPr>
        <p:spPr>
          <a:xfrm>
            <a:off x="1118286" y="191735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sz="2000" dirty="0">
                <a:solidFill>
                  <a:schemeClr val="accent2"/>
                </a:solidFill>
              </a:rPr>
              <a:t>1,3,4</a:t>
            </a:r>
            <a:r>
              <a:rPr lang="en-US" dirty="0">
                <a:solidFill>
                  <a:schemeClr val="accent2"/>
                </a:solidFill>
              </a:rPr>
              <a:t>]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2431FC6-25E3-49E5-AD5F-457B9E9562DD}"/>
              </a:ext>
            </a:extLst>
          </p:cNvPr>
          <p:cNvSpPr txBox="1"/>
          <p:nvPr/>
        </p:nvSpPr>
        <p:spPr>
          <a:xfrm>
            <a:off x="1600200" y="459661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[1,3,4.1]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Now it’s an array of real numbers (i.e., “float”)!</a:t>
            </a:r>
          </a:p>
        </p:txBody>
      </p:sp>
    </p:spTree>
    <p:extLst>
      <p:ext uri="{BB962C8B-B14F-4D97-AF65-F5344CB8AC3E}">
        <p14:creationId xmlns:p14="http://schemas.microsoft.com/office/powerpoint/2010/main" val="161151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09E28-11A0-45B7-8578-88B11B18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 #1: arrays have 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C9295B-D2EE-45BE-9EBA-B80D23C43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82000" cy="4343400"/>
          </a:xfrm>
        </p:spPr>
        <p:txBody>
          <a:bodyPr/>
          <a:lstStyle/>
          <a:p>
            <a:r>
              <a:rPr lang="en-US" sz="2400" dirty="0"/>
              <a:t>a=</a:t>
            </a:r>
            <a:r>
              <a:rPr lang="en-US" sz="2400" dirty="0" err="1"/>
              <a:t>np.array</a:t>
            </a:r>
            <a:r>
              <a:rPr lang="en-US" sz="2400" dirty="0"/>
              <a:t> ([1,3,5])</a:t>
            </a:r>
          </a:p>
          <a:p>
            <a:r>
              <a:rPr lang="en-US" sz="2400" dirty="0"/>
              <a:t>a=</a:t>
            </a:r>
            <a:r>
              <a:rPr lang="en-US" sz="2400" dirty="0" err="1"/>
              <a:t>np.array</a:t>
            </a:r>
            <a:r>
              <a:rPr lang="en-US" sz="2400" dirty="0"/>
              <a:t> ([1.0,3.0,5.0])</a:t>
            </a:r>
          </a:p>
          <a:p>
            <a:r>
              <a:rPr lang="en-US" sz="2400" dirty="0"/>
              <a:t>a=</a:t>
            </a:r>
            <a:r>
              <a:rPr lang="en-US" sz="2400" dirty="0" err="1"/>
              <a:t>np.array</a:t>
            </a:r>
            <a:r>
              <a:rPr lang="en-US" sz="2400" dirty="0"/>
              <a:t> ([1,3,5.0])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elements of an array will have the same type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5.0 is a float, so everything else becomes one too</a:t>
            </a:r>
          </a:p>
          <a:p>
            <a:r>
              <a:rPr lang="en-US" sz="2400" dirty="0"/>
              <a:t>a=</a:t>
            </a:r>
            <a:r>
              <a:rPr lang="en-US" sz="2400" dirty="0" err="1"/>
              <a:t>np.array</a:t>
            </a:r>
            <a:r>
              <a:rPr lang="en-US" sz="2400" dirty="0"/>
              <a:t> ([1,3,5],</a:t>
            </a:r>
            <a:r>
              <a:rPr lang="en-US" sz="2400" dirty="0" err="1"/>
              <a:t>dtype</a:t>
            </a:r>
            <a:r>
              <a:rPr lang="en-US" sz="2400" dirty="0"/>
              <a:t>=float)</a:t>
            </a:r>
          </a:p>
          <a:p>
            <a:r>
              <a:rPr lang="en-US" sz="2400" dirty="0" err="1"/>
              <a:t>a.dtype</a:t>
            </a:r>
            <a:endParaRPr lang="en-US" sz="2400" dirty="0"/>
          </a:p>
          <a:p>
            <a:r>
              <a:rPr lang="en-US" sz="2400" dirty="0"/>
              <a:t>a=</a:t>
            </a:r>
            <a:r>
              <a:rPr lang="en-US" sz="2400" dirty="0" err="1"/>
              <a:t>np.array</a:t>
            </a:r>
            <a:r>
              <a:rPr lang="en-US" sz="2400" dirty="0"/>
              <a:t> ([1,3,5])</a:t>
            </a:r>
          </a:p>
          <a:p>
            <a:r>
              <a:rPr lang="en-US" sz="2400" dirty="0" err="1"/>
              <a:t>a.dtype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D11115E-51EF-4ACC-B630-A2C6CBFE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AC1D8C-5877-4102-A771-A11CB14E6871}"/>
              </a:ext>
            </a:extLst>
          </p:cNvPr>
          <p:cNvSpPr txBox="1"/>
          <p:nvPr/>
        </p:nvSpPr>
        <p:spPr>
          <a:xfrm>
            <a:off x="4648200" y="1676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array of integers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50DDDCF-9616-44C4-BA38-F695D88FD6E0}"/>
              </a:ext>
            </a:extLst>
          </p:cNvPr>
          <p:cNvSpPr txBox="1"/>
          <p:nvPr/>
        </p:nvSpPr>
        <p:spPr>
          <a:xfrm>
            <a:off x="4610100" y="2112201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array of float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D47C40-38F1-460F-90BC-57FF5EB16F30}"/>
              </a:ext>
            </a:extLst>
          </p:cNvPr>
          <p:cNvSpPr txBox="1"/>
          <p:nvPr/>
        </p:nvSpPr>
        <p:spPr>
          <a:xfrm>
            <a:off x="4610100" y="2527069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array of float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ACD848A-2AB8-4A3F-9486-64F91F0451F4}"/>
              </a:ext>
            </a:extLst>
          </p:cNvPr>
          <p:cNvSpPr txBox="1"/>
          <p:nvPr/>
        </p:nvSpPr>
        <p:spPr>
          <a:xfrm>
            <a:off x="5219700" y="3593869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array of float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63D3DEE-E403-48FB-996A-7EAE779C2EF8}"/>
              </a:ext>
            </a:extLst>
          </p:cNvPr>
          <p:cNvSpPr txBox="1"/>
          <p:nvPr/>
        </p:nvSpPr>
        <p:spPr>
          <a:xfrm>
            <a:off x="4686300" y="4038600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float64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5CE7241-62B9-43A8-A50F-99FD290EF97B}"/>
              </a:ext>
            </a:extLst>
          </p:cNvPr>
          <p:cNvSpPr txBox="1"/>
          <p:nvPr/>
        </p:nvSpPr>
        <p:spPr>
          <a:xfrm>
            <a:off x="4686300" y="4923134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int64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4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44475-1640-4C67-A24E-2430275C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 #2: Arrays are weird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1BC81-5EEA-448F-8BB5-917470D9F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a1 = </a:t>
            </a:r>
            <a:r>
              <a:rPr lang="en-US" dirty="0" err="1"/>
              <a:t>np.array</a:t>
            </a:r>
            <a:r>
              <a:rPr lang="en-US" dirty="0"/>
              <a:t> ([2,4,6])</a:t>
            </a:r>
          </a:p>
          <a:p>
            <a:r>
              <a:rPr lang="en-US" dirty="0"/>
              <a:t>a2 = a1</a:t>
            </a:r>
          </a:p>
          <a:p>
            <a:r>
              <a:rPr lang="en-US" dirty="0"/>
              <a:t>print (a1)</a:t>
            </a:r>
          </a:p>
          <a:p>
            <a:r>
              <a:rPr lang="en-US" dirty="0"/>
              <a:t>print (a2)</a:t>
            </a:r>
          </a:p>
          <a:p>
            <a:r>
              <a:rPr lang="en-US" dirty="0"/>
              <a:t>a2[1]=1</a:t>
            </a:r>
          </a:p>
          <a:p>
            <a:r>
              <a:rPr lang="en-US" dirty="0"/>
              <a:t>print (a2)</a:t>
            </a:r>
          </a:p>
          <a:p>
            <a:r>
              <a:rPr lang="en-US" dirty="0"/>
              <a:t>print (a1)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AEA585-A075-4FAA-8704-CA5C6302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486B15-27C3-4813-9C3C-52C0419F3850}"/>
              </a:ext>
            </a:extLst>
          </p:cNvPr>
          <p:cNvSpPr txBox="1"/>
          <p:nvPr/>
        </p:nvSpPr>
        <p:spPr>
          <a:xfrm>
            <a:off x="3581400" y="2286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a2=[2, 4, 6]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20BDDFB-C603-4099-A237-BEE61D326954}"/>
              </a:ext>
            </a:extLst>
          </p:cNvPr>
          <p:cNvSpPr txBox="1"/>
          <p:nvPr/>
        </p:nvSpPr>
        <p:spPr>
          <a:xfrm>
            <a:off x="3581400" y="2667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4, 6]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833223E-5E49-4A1F-82F7-27160FA71E72}"/>
              </a:ext>
            </a:extLst>
          </p:cNvPr>
          <p:cNvSpPr txBox="1"/>
          <p:nvPr/>
        </p:nvSpPr>
        <p:spPr>
          <a:xfrm>
            <a:off x="3581400" y="3276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4, 6]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85F20-211D-4D8D-8AFC-F47E56AC4539}"/>
              </a:ext>
            </a:extLst>
          </p:cNvPr>
          <p:cNvSpPr txBox="1"/>
          <p:nvPr/>
        </p:nvSpPr>
        <p:spPr>
          <a:xfrm>
            <a:off x="3581400" y="4262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7AA107-77D3-4FEC-AB36-7DCFC84A8215}"/>
              </a:ext>
            </a:extLst>
          </p:cNvPr>
          <p:cNvSpPr txBox="1"/>
          <p:nvPr/>
        </p:nvSpPr>
        <p:spPr>
          <a:xfrm>
            <a:off x="3581400" y="47199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6]. What happened???!!</a:t>
            </a:r>
          </a:p>
        </p:txBody>
      </p:sp>
    </p:spTree>
    <p:extLst>
      <p:ext uri="{BB962C8B-B14F-4D97-AF65-F5344CB8AC3E}">
        <p14:creationId xmlns:p14="http://schemas.microsoft.com/office/powerpoint/2010/main" val="5763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6A803E-1A50-461A-9BD7-294FE947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395DE5-7FE8-4C4E-88E5-8D0D89B66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 demo with cups </a:t>
            </a:r>
            <a:r>
              <a:rPr lang="en-US" i="1" dirty="0"/>
              <a:t>and </a:t>
            </a:r>
            <a:r>
              <a:rPr lang="en-US" dirty="0"/>
              <a:t>egg cartons. A carton cannot fit in a cup, so we use a pointer instead</a:t>
            </a:r>
          </a:p>
          <a:p>
            <a:r>
              <a:rPr lang="en-US" dirty="0"/>
              <a:t>And a2=a1 does not make a new egg carton; just adds a string to the same 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E59B1E4-5C9E-4289-B7BB-D7182E47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44475-1640-4C67-A24E-2430275C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Beating pitfall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1BC81-5EEA-448F-8BB5-917470D9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38100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a1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 = a1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a2[1]=1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(a2)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(a1)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a1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a2[1]=1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(a2)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(a1)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We’ll learn more strategies to beat this problem later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AEA585-A075-4FAA-8704-CA5C6302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486B15-27C3-4813-9C3C-52C0419F3850}"/>
              </a:ext>
            </a:extLst>
          </p:cNvPr>
          <p:cNvSpPr txBox="1"/>
          <p:nvPr/>
        </p:nvSpPr>
        <p:spPr>
          <a:xfrm>
            <a:off x="2057400" y="1981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a2=[2, 4, 6]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20BDDFB-C603-4099-A237-BEE61D326954}"/>
              </a:ext>
            </a:extLst>
          </p:cNvPr>
          <p:cNvSpPr txBox="1"/>
          <p:nvPr/>
        </p:nvSpPr>
        <p:spPr>
          <a:xfrm>
            <a:off x="3886200" y="167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4, 6]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85F20-211D-4D8D-8AFC-F47E56AC4539}"/>
              </a:ext>
            </a:extLst>
          </p:cNvPr>
          <p:cNvSpPr txBox="1"/>
          <p:nvPr/>
        </p:nvSpPr>
        <p:spPr>
          <a:xfrm>
            <a:off x="2286000" y="2590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7AA107-77D3-4FEC-AB36-7DCFC84A8215}"/>
              </a:ext>
            </a:extLst>
          </p:cNvPr>
          <p:cNvSpPr txBox="1"/>
          <p:nvPr/>
        </p:nvSpPr>
        <p:spPr>
          <a:xfrm>
            <a:off x="22860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852640-38E0-42E6-A7A5-96076D9F4B80}"/>
              </a:ext>
            </a:extLst>
          </p:cNvPr>
          <p:cNvSpPr txBox="1"/>
          <p:nvPr/>
        </p:nvSpPr>
        <p:spPr>
          <a:xfrm>
            <a:off x="5105400" y="32766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we have two different egg cartons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9CBDA36-C6A0-4B92-B06F-987B035FF5AC}"/>
              </a:ext>
            </a:extLst>
          </p:cNvPr>
          <p:cNvCxnSpPr/>
          <p:nvPr/>
        </p:nvCxnSpPr>
        <p:spPr>
          <a:xfrm flipH="1">
            <a:off x="3581400" y="3657600"/>
            <a:ext cx="1600200" cy="228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8095560-00E9-4A7B-ACBB-C81FC985F7FD}"/>
              </a:ext>
            </a:extLst>
          </p:cNvPr>
          <p:cNvSpPr txBox="1"/>
          <p:nvPr/>
        </p:nvSpPr>
        <p:spPr>
          <a:xfrm>
            <a:off x="22860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CF70EFD-0BEE-488D-96C4-DA2962078F78}"/>
              </a:ext>
            </a:extLst>
          </p:cNvPr>
          <p:cNvSpPr txBox="1"/>
          <p:nvPr/>
        </p:nvSpPr>
        <p:spPr>
          <a:xfrm>
            <a:off x="2286000" y="4800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4, 6]</a:t>
            </a:r>
          </a:p>
        </p:txBody>
      </p:sp>
    </p:spTree>
    <p:extLst>
      <p:ext uri="{BB962C8B-B14F-4D97-AF65-F5344CB8AC3E}">
        <p14:creationId xmlns:p14="http://schemas.microsoft.com/office/powerpoint/2010/main" val="111268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Follow the bouncing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2819400" cy="26670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000" dirty="0"/>
              <a:t>a1 = </a:t>
            </a:r>
            <a:r>
              <a:rPr lang="en-US" sz="2000" dirty="0" err="1"/>
              <a:t>np.array</a:t>
            </a:r>
            <a:r>
              <a:rPr lang="en-US" sz="20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000" dirty="0"/>
              <a:t>a2 = a1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000" dirty="0"/>
              <a:t>a2[1]=1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000" dirty="0"/>
              <a:t>a1 = </a:t>
            </a:r>
            <a:r>
              <a:rPr lang="en-US" sz="2000" dirty="0" err="1"/>
              <a:t>np.array</a:t>
            </a:r>
            <a:r>
              <a:rPr lang="en-US" sz="20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000" dirty="0"/>
              <a:t>a2 = </a:t>
            </a:r>
            <a:r>
              <a:rPr lang="en-US" sz="2000" dirty="0" err="1"/>
              <a:t>np.array</a:t>
            </a:r>
            <a:r>
              <a:rPr lang="en-US" sz="20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000" dirty="0"/>
              <a:t>a2[1]=1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867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867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867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867" y="27855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867" y="309880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29300" y="2178903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72200" y="2514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a1</a:t>
            </a: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6172200" y="2521803"/>
            <a:ext cx="5334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85F6A7E9-F062-402C-A44A-03E0A0C8A843}"/>
              </a:ext>
            </a:extLst>
          </p:cNvPr>
          <p:cNvSpPr/>
          <p:nvPr/>
        </p:nvSpPr>
        <p:spPr>
          <a:xfrm>
            <a:off x="541867" y="34120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804FD959-5126-48E9-AB2F-F358C0F2CB9A}"/>
              </a:ext>
            </a:extLst>
          </p:cNvPr>
          <p:cNvCxnSpPr/>
          <p:nvPr/>
        </p:nvCxnSpPr>
        <p:spPr>
          <a:xfrm rot="5400000">
            <a:off x="6354233" y="2188634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8401DF69-4485-410D-ABFE-3DE0EC1EDFCC}"/>
              </a:ext>
            </a:extLst>
          </p:cNvPr>
          <p:cNvCxnSpPr/>
          <p:nvPr/>
        </p:nvCxnSpPr>
        <p:spPr>
          <a:xfrm rot="5400000">
            <a:off x="6819900" y="2174438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B6C41453-4365-49A0-A6EF-731ACA05A107}"/>
              </a:ext>
            </a:extLst>
          </p:cNvPr>
          <p:cNvSpPr txBox="1"/>
          <p:nvPr/>
        </p:nvSpPr>
        <p:spPr>
          <a:xfrm>
            <a:off x="7162800" y="2510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95723CC1-D2FE-4B0C-A5B2-6CCDBEAD2B32}"/>
              </a:ext>
            </a:extLst>
          </p:cNvPr>
          <p:cNvCxnSpPr>
            <a:cxnSpLocks/>
          </p:cNvCxnSpPr>
          <p:nvPr/>
        </p:nvCxnSpPr>
        <p:spPr>
          <a:xfrm>
            <a:off x="7162800" y="2517338"/>
            <a:ext cx="5334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CBE7DEE2-8087-49B3-8BA3-2B8F2AE581AF}"/>
              </a:ext>
            </a:extLst>
          </p:cNvPr>
          <p:cNvCxnSpPr/>
          <p:nvPr/>
        </p:nvCxnSpPr>
        <p:spPr>
          <a:xfrm rot="5400000">
            <a:off x="7344833" y="2184169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E58B8812-CCFF-44BA-86C5-D1D958BC93D6}"/>
              </a:ext>
            </a:extLst>
          </p:cNvPr>
          <p:cNvSpPr txBox="1"/>
          <p:nvPr/>
        </p:nvSpPr>
        <p:spPr>
          <a:xfrm>
            <a:off x="62484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B1B3BB2-0C62-4203-9E30-4977B6B4265E}"/>
              </a:ext>
            </a:extLst>
          </p:cNvPr>
          <p:cNvSpPr txBox="1"/>
          <p:nvPr/>
        </p:nvSpPr>
        <p:spPr>
          <a:xfrm>
            <a:off x="72390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90E8B9B4-55E1-4F32-BB7D-61C573846B23}"/>
              </a:ext>
            </a:extLst>
          </p:cNvPr>
          <p:cNvCxnSpPr/>
          <p:nvPr/>
        </p:nvCxnSpPr>
        <p:spPr>
          <a:xfrm rot="5400000">
            <a:off x="4000500" y="3695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35A8884A-5F2E-4341-ACDA-CBA1D25E2EE8}"/>
              </a:ext>
            </a:extLst>
          </p:cNvPr>
          <p:cNvCxnSpPr/>
          <p:nvPr/>
        </p:nvCxnSpPr>
        <p:spPr>
          <a:xfrm rot="5400000">
            <a:off x="4533900" y="3695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69FFD655-EC5B-43F4-BF3C-F479003B683E}"/>
              </a:ext>
            </a:extLst>
          </p:cNvPr>
          <p:cNvCxnSpPr/>
          <p:nvPr/>
        </p:nvCxnSpPr>
        <p:spPr>
          <a:xfrm rot="5400000">
            <a:off x="4991100" y="3695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4AF43E58-0901-4860-998A-B2BCBA65AED9}"/>
              </a:ext>
            </a:extLst>
          </p:cNvPr>
          <p:cNvCxnSpPr/>
          <p:nvPr/>
        </p:nvCxnSpPr>
        <p:spPr>
          <a:xfrm rot="5400000">
            <a:off x="5448300" y="36957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A7A83773-E259-44F8-B3BB-A82DE1A0E84B}"/>
              </a:ext>
            </a:extLst>
          </p:cNvPr>
          <p:cNvCxnSpPr/>
          <p:nvPr/>
        </p:nvCxnSpPr>
        <p:spPr>
          <a:xfrm>
            <a:off x="4343400" y="4038600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3321367-C083-4FF0-8698-A74798A66FDB}"/>
              </a:ext>
            </a:extLst>
          </p:cNvPr>
          <p:cNvSpPr txBox="1"/>
          <p:nvPr/>
        </p:nvSpPr>
        <p:spPr>
          <a:xfrm>
            <a:off x="4495800" y="34626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8872F572-C140-4DE0-8A83-6DC3A6C7D2D8}"/>
              </a:ext>
            </a:extLst>
          </p:cNvPr>
          <p:cNvSpPr txBox="1"/>
          <p:nvPr/>
        </p:nvSpPr>
        <p:spPr>
          <a:xfrm>
            <a:off x="4906431" y="34626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01AE25E1-7F18-4849-A4BB-128DEC3D0331}"/>
              </a:ext>
            </a:extLst>
          </p:cNvPr>
          <p:cNvSpPr txBox="1"/>
          <p:nvPr/>
        </p:nvSpPr>
        <p:spPr>
          <a:xfrm>
            <a:off x="5410199" y="34626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6072323-08DF-45E1-AEC1-7BFB8D047E1F}"/>
              </a:ext>
            </a:extLst>
          </p:cNvPr>
          <p:cNvSpPr/>
          <p:nvPr/>
        </p:nvSpPr>
        <p:spPr>
          <a:xfrm>
            <a:off x="5789965" y="2260600"/>
            <a:ext cx="696737" cy="1625600"/>
          </a:xfrm>
          <a:custGeom>
            <a:avLst/>
            <a:gdLst>
              <a:gd name="connsiteX0" fmla="*/ 560035 w 696737"/>
              <a:gd name="connsiteY0" fmla="*/ 0 h 1625600"/>
              <a:gd name="connsiteX1" fmla="*/ 1235 w 696737"/>
              <a:gd name="connsiteY1" fmla="*/ 270933 h 1625600"/>
              <a:gd name="connsiteX2" fmla="*/ 695502 w 696737"/>
              <a:gd name="connsiteY2" fmla="*/ 1312333 h 1625600"/>
              <a:gd name="connsiteX3" fmla="*/ 136702 w 696737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737" h="1625600">
                <a:moveTo>
                  <a:pt x="560035" y="0"/>
                </a:moveTo>
                <a:cubicBezTo>
                  <a:pt x="269346" y="26105"/>
                  <a:pt x="-21343" y="52211"/>
                  <a:pt x="1235" y="270933"/>
                </a:cubicBezTo>
                <a:cubicBezTo>
                  <a:pt x="23813" y="489655"/>
                  <a:pt x="672924" y="1086555"/>
                  <a:pt x="695502" y="1312333"/>
                </a:cubicBezTo>
                <a:cubicBezTo>
                  <a:pt x="718080" y="1538111"/>
                  <a:pt x="427391" y="1581855"/>
                  <a:pt x="136702" y="16256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DF46C2F-C33E-465A-AB2F-02A3932AC0BF}"/>
              </a:ext>
            </a:extLst>
          </p:cNvPr>
          <p:cNvSpPr/>
          <p:nvPr/>
        </p:nvSpPr>
        <p:spPr>
          <a:xfrm>
            <a:off x="5977467" y="2311400"/>
            <a:ext cx="1371600" cy="1682680"/>
          </a:xfrm>
          <a:custGeom>
            <a:avLst/>
            <a:gdLst>
              <a:gd name="connsiteX0" fmla="*/ 1371600 w 1371600"/>
              <a:gd name="connsiteY0" fmla="*/ 0 h 1682680"/>
              <a:gd name="connsiteX1" fmla="*/ 965200 w 1371600"/>
              <a:gd name="connsiteY1" fmla="*/ 533400 h 1682680"/>
              <a:gd name="connsiteX2" fmla="*/ 1024466 w 1371600"/>
              <a:gd name="connsiteY2" fmla="*/ 1524000 h 1682680"/>
              <a:gd name="connsiteX3" fmla="*/ 0 w 1371600"/>
              <a:gd name="connsiteY3" fmla="*/ 1667933 h 168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1682680">
                <a:moveTo>
                  <a:pt x="1371600" y="0"/>
                </a:moveTo>
                <a:cubicBezTo>
                  <a:pt x="1197328" y="139700"/>
                  <a:pt x="1023056" y="279400"/>
                  <a:pt x="965200" y="533400"/>
                </a:cubicBezTo>
                <a:cubicBezTo>
                  <a:pt x="907344" y="787400"/>
                  <a:pt x="1185333" y="1334911"/>
                  <a:pt x="1024466" y="1524000"/>
                </a:cubicBezTo>
                <a:cubicBezTo>
                  <a:pt x="863599" y="1713089"/>
                  <a:pt x="431799" y="1690511"/>
                  <a:pt x="0" y="1667933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435A4E6F-C930-4258-A512-C6E87E5D4A08}"/>
              </a:ext>
            </a:extLst>
          </p:cNvPr>
          <p:cNvSpPr txBox="1"/>
          <p:nvPr/>
        </p:nvSpPr>
        <p:spPr>
          <a:xfrm>
            <a:off x="4953000" y="34245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448AA77B-332D-4A09-9338-1DF98FC7F884}"/>
              </a:ext>
            </a:extLst>
          </p:cNvPr>
          <p:cNvGrpSpPr/>
          <p:nvPr/>
        </p:nvGrpSpPr>
        <p:grpSpPr>
          <a:xfrm>
            <a:off x="5181600" y="4643735"/>
            <a:ext cx="1447800" cy="685800"/>
            <a:chOff x="5181600" y="4643735"/>
            <a:chExt cx="1447800" cy="685800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FDFF16F5-6531-4ED7-865B-6D1154DFE45B}"/>
                </a:ext>
              </a:extLst>
            </p:cNvPr>
            <p:cNvCxnSpPr/>
            <p:nvPr/>
          </p:nvCxnSpPr>
          <p:spPr>
            <a:xfrm rot="5400000">
              <a:off x="4838700" y="4986635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43C70AE1-8313-4279-8711-B2CF9EAACEEA}"/>
                </a:ext>
              </a:extLst>
            </p:cNvPr>
            <p:cNvCxnSpPr/>
            <p:nvPr/>
          </p:nvCxnSpPr>
          <p:spPr>
            <a:xfrm rot="5400000">
              <a:off x="5372100" y="4986635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558BEC34-8432-4DD7-A742-CD65905DB79E}"/>
                </a:ext>
              </a:extLst>
            </p:cNvPr>
            <p:cNvCxnSpPr/>
            <p:nvPr/>
          </p:nvCxnSpPr>
          <p:spPr>
            <a:xfrm rot="5400000">
              <a:off x="5829300" y="4986635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D05A8B91-E9B9-42E2-B9BB-4462B3C5BD78}"/>
                </a:ext>
              </a:extLst>
            </p:cNvPr>
            <p:cNvCxnSpPr/>
            <p:nvPr/>
          </p:nvCxnSpPr>
          <p:spPr>
            <a:xfrm rot="5400000">
              <a:off x="6286500" y="4986635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5D4EF896-AB8D-4760-8CAE-EB887DB23983}"/>
                </a:ext>
              </a:extLst>
            </p:cNvPr>
            <p:cNvCxnSpPr/>
            <p:nvPr/>
          </p:nvCxnSpPr>
          <p:spPr>
            <a:xfrm>
              <a:off x="5181600" y="5329535"/>
              <a:ext cx="1447800" cy="0"/>
            </a:xfrm>
            <a:prstGeom prst="line">
              <a:avLst/>
            </a:prstGeom>
            <a:ln w="28575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5D1B479A-D70B-4F3A-8A67-A1DD34DC86C7}"/>
                </a:ext>
              </a:extLst>
            </p:cNvPr>
            <p:cNvSpPr txBox="1"/>
            <p:nvPr/>
          </p:nvSpPr>
          <p:spPr>
            <a:xfrm>
              <a:off x="5334000" y="475357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1656B393-291A-4708-8797-B238C5C4994C}"/>
                </a:ext>
              </a:extLst>
            </p:cNvPr>
            <p:cNvSpPr txBox="1"/>
            <p:nvPr/>
          </p:nvSpPr>
          <p:spPr>
            <a:xfrm>
              <a:off x="5744631" y="4753570"/>
              <a:ext cx="381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F021997A-2F43-4DEB-AABB-5FE7A3E2B31A}"/>
                </a:ext>
              </a:extLst>
            </p:cNvPr>
            <p:cNvSpPr txBox="1"/>
            <p:nvPr/>
          </p:nvSpPr>
          <p:spPr>
            <a:xfrm>
              <a:off x="6248399" y="4753570"/>
              <a:ext cx="381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18F8EF8-DC0A-4B6B-9BFB-DBBD8943EF70}"/>
              </a:ext>
            </a:extLst>
          </p:cNvPr>
          <p:cNvSpPr/>
          <p:nvPr/>
        </p:nvSpPr>
        <p:spPr>
          <a:xfrm>
            <a:off x="3581347" y="2353733"/>
            <a:ext cx="2838706" cy="2760134"/>
          </a:xfrm>
          <a:custGeom>
            <a:avLst/>
            <a:gdLst>
              <a:gd name="connsiteX0" fmla="*/ 2827920 w 2838706"/>
              <a:gd name="connsiteY0" fmla="*/ 0 h 2760134"/>
              <a:gd name="connsiteX1" fmla="*/ 2463853 w 2838706"/>
              <a:gd name="connsiteY1" fmla="*/ 287867 h 2760134"/>
              <a:gd name="connsiteX2" fmla="*/ 364120 w 2838706"/>
              <a:gd name="connsiteY2" fmla="*/ 643467 h 2760134"/>
              <a:gd name="connsiteX3" fmla="*/ 93186 w 2838706"/>
              <a:gd name="connsiteY3" fmla="*/ 2006600 h 2760134"/>
              <a:gd name="connsiteX4" fmla="*/ 1380120 w 2838706"/>
              <a:gd name="connsiteY4" fmla="*/ 2760134 h 27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8706" h="2760134">
                <a:moveTo>
                  <a:pt x="2827920" y="0"/>
                </a:moveTo>
                <a:cubicBezTo>
                  <a:pt x="2851203" y="90311"/>
                  <a:pt x="2874486" y="180623"/>
                  <a:pt x="2463853" y="287867"/>
                </a:cubicBezTo>
                <a:cubicBezTo>
                  <a:pt x="2053220" y="395111"/>
                  <a:pt x="759231" y="357012"/>
                  <a:pt x="364120" y="643467"/>
                </a:cubicBezTo>
                <a:cubicBezTo>
                  <a:pt x="-30991" y="929922"/>
                  <a:pt x="-76147" y="1653822"/>
                  <a:pt x="93186" y="2006600"/>
                </a:cubicBezTo>
                <a:cubicBezTo>
                  <a:pt x="262519" y="2359378"/>
                  <a:pt x="821319" y="2559756"/>
                  <a:pt x="1380120" y="276013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1B0B31C6-3079-4C8D-A2BD-A4CA172800E9}"/>
              </a:ext>
            </a:extLst>
          </p:cNvPr>
          <p:cNvCxnSpPr/>
          <p:nvPr/>
        </p:nvCxnSpPr>
        <p:spPr>
          <a:xfrm rot="5400000">
            <a:off x="6896100" y="4229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1E702E9E-0852-4CDC-8ABE-AFEFB3188673}"/>
              </a:ext>
            </a:extLst>
          </p:cNvPr>
          <p:cNvCxnSpPr/>
          <p:nvPr/>
        </p:nvCxnSpPr>
        <p:spPr>
          <a:xfrm rot="5400000">
            <a:off x="7429500" y="4229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1844BC4C-7050-43BA-AE1B-C733657FD6DD}"/>
              </a:ext>
            </a:extLst>
          </p:cNvPr>
          <p:cNvCxnSpPr/>
          <p:nvPr/>
        </p:nvCxnSpPr>
        <p:spPr>
          <a:xfrm rot="5400000">
            <a:off x="7886700" y="4229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5BC5D58B-1699-4529-865C-7D842C7FE531}"/>
              </a:ext>
            </a:extLst>
          </p:cNvPr>
          <p:cNvCxnSpPr/>
          <p:nvPr/>
        </p:nvCxnSpPr>
        <p:spPr>
          <a:xfrm rot="5400000">
            <a:off x="8343900" y="4229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72AC97A3-0B83-4E74-8797-50C401C8D269}"/>
              </a:ext>
            </a:extLst>
          </p:cNvPr>
          <p:cNvCxnSpPr/>
          <p:nvPr/>
        </p:nvCxnSpPr>
        <p:spPr>
          <a:xfrm>
            <a:off x="7239000" y="4572000"/>
            <a:ext cx="1447800" cy="0"/>
          </a:xfrm>
          <a:prstGeom prst="line">
            <a:avLst/>
          </a:prstGeom>
          <a:ln w="28575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D05386A0-5040-4CDF-BF1E-09D2ED8039E4}"/>
              </a:ext>
            </a:extLst>
          </p:cNvPr>
          <p:cNvSpPr txBox="1"/>
          <p:nvPr/>
        </p:nvSpPr>
        <p:spPr>
          <a:xfrm>
            <a:off x="7391400" y="39960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69A0AEF0-329F-4A09-B088-46C024BD9835}"/>
              </a:ext>
            </a:extLst>
          </p:cNvPr>
          <p:cNvSpPr txBox="1"/>
          <p:nvPr/>
        </p:nvSpPr>
        <p:spPr>
          <a:xfrm>
            <a:off x="7802031" y="39960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88FEF9B3-8C45-4FC4-B5D9-82FD18339FBD}"/>
              </a:ext>
            </a:extLst>
          </p:cNvPr>
          <p:cNvSpPr txBox="1"/>
          <p:nvPr/>
        </p:nvSpPr>
        <p:spPr>
          <a:xfrm>
            <a:off x="8305799" y="3996035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2325C965-3B2D-45A5-B8C9-52F6C5458160}"/>
              </a:ext>
            </a:extLst>
          </p:cNvPr>
          <p:cNvSpPr/>
          <p:nvPr/>
        </p:nvSpPr>
        <p:spPr>
          <a:xfrm>
            <a:off x="6560112" y="2353733"/>
            <a:ext cx="882088" cy="2050898"/>
          </a:xfrm>
          <a:custGeom>
            <a:avLst/>
            <a:gdLst>
              <a:gd name="connsiteX0" fmla="*/ 882088 w 882088"/>
              <a:gd name="connsiteY0" fmla="*/ 0 h 2050898"/>
              <a:gd name="connsiteX1" fmla="*/ 179355 w 882088"/>
              <a:gd name="connsiteY1" fmla="*/ 965200 h 2050898"/>
              <a:gd name="connsiteX2" fmla="*/ 18488 w 882088"/>
              <a:gd name="connsiteY2" fmla="*/ 1879600 h 2050898"/>
              <a:gd name="connsiteX3" fmla="*/ 509555 w 882088"/>
              <a:gd name="connsiteY3" fmla="*/ 2048934 h 205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88" h="2050898">
                <a:moveTo>
                  <a:pt x="882088" y="0"/>
                </a:moveTo>
                <a:cubicBezTo>
                  <a:pt x="602688" y="325966"/>
                  <a:pt x="323288" y="651933"/>
                  <a:pt x="179355" y="965200"/>
                </a:cubicBezTo>
                <a:cubicBezTo>
                  <a:pt x="35422" y="1278467"/>
                  <a:pt x="-36545" y="1698978"/>
                  <a:pt x="18488" y="1879600"/>
                </a:cubicBezTo>
                <a:cubicBezTo>
                  <a:pt x="73521" y="2060222"/>
                  <a:pt x="291538" y="2054578"/>
                  <a:pt x="509555" y="204893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6CA0E559-3B8C-4CCA-A8C5-B0D38E621A77}"/>
              </a:ext>
            </a:extLst>
          </p:cNvPr>
          <p:cNvSpPr txBox="1"/>
          <p:nvPr/>
        </p:nvSpPr>
        <p:spPr>
          <a:xfrm>
            <a:off x="7848599" y="4004732"/>
            <a:ext cx="381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1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38" grpId="0" animBg="1"/>
      <p:bldP spid="38" grpId="1" animBg="1"/>
      <p:bldP spid="53" grpId="0"/>
      <p:bldP spid="53" grpId="1"/>
      <p:bldP spid="56" grpId="0"/>
      <p:bldP spid="56" grpId="1"/>
      <p:bldP spid="62" grpId="0"/>
      <p:bldP spid="63" grpId="0"/>
      <p:bldP spid="63" grpId="1"/>
      <p:bldP spid="64" grpId="0"/>
      <p:bldP spid="11" grpId="0" animBg="1"/>
      <p:bldP spid="11" grpId="1" animBg="1"/>
      <p:bldP spid="13" grpId="0" animBg="1"/>
      <p:bldP spid="13" grpId="1" animBg="1"/>
      <p:bldP spid="67" grpId="0"/>
      <p:bldP spid="14" grpId="0" animBg="1"/>
      <p:bldP spid="82" grpId="0"/>
      <p:bldP spid="83" grpId="0"/>
      <p:bldP spid="83" grpId="1"/>
      <p:bldP spid="84" grpId="0"/>
      <p:bldP spid="27" grpId="0" animBg="1"/>
      <p:bldP spid="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844F0-2D46-46F5-AC24-204BC5A9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slices have the same issue?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38807D-69C4-41AC-851C-25552D45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590800"/>
          </a:xfrm>
        </p:spPr>
        <p:txBody>
          <a:bodyPr/>
          <a:lstStyle/>
          <a:p>
            <a:pPr marL="1257300" lvl="3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800" dirty="0"/>
              <a:t>a1 = </a:t>
            </a:r>
            <a:r>
              <a:rPr lang="en-US" sz="2800" dirty="0" err="1"/>
              <a:t>np.array</a:t>
            </a:r>
            <a:r>
              <a:rPr lang="en-US" sz="2800" dirty="0"/>
              <a:t> ([2,4,6,8,9])</a:t>
            </a:r>
          </a:p>
          <a:p>
            <a:pPr marL="1257300" lvl="3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800" dirty="0"/>
              <a:t>a2 = a1[1:3]</a:t>
            </a:r>
          </a:p>
          <a:p>
            <a:pPr marL="1257300" lvl="3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800" dirty="0"/>
              <a:t>a1[1]=1</a:t>
            </a:r>
          </a:p>
          <a:p>
            <a:pPr marL="1257300" lvl="3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800" dirty="0"/>
              <a:t>print (a2)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dirty="0"/>
              <a:t>What happens?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324CBF-F948-4ADD-85BC-C1F21576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D6E460-63DB-4822-B7BC-5163738CE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56729-2C95-46EE-9221-7C3D7DCF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Remember l</a:t>
            </a:r>
            <a:r>
              <a:rPr lang="en-US" sz="2400" baseline="-25000" dirty="0"/>
              <a:t>x</a:t>
            </a:r>
            <a:r>
              <a:rPr lang="en-US" sz="2400" dirty="0"/>
              <a:t>-m</a:t>
            </a:r>
            <a:r>
              <a:rPr lang="en-US" sz="2400" baseline="-25000" dirty="0"/>
              <a:t>x</a:t>
            </a:r>
            <a:r>
              <a:rPr lang="en-US" sz="2400" dirty="0"/>
              <a:t> and new births?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n</a:t>
            </a:r>
            <a:r>
              <a:rPr lang="en-US" sz="2000" baseline="-25000" dirty="0">
                <a:solidFill>
                  <a:schemeClr val="accent2"/>
                </a:solidFill>
              </a:rPr>
              <a:t>1,n+1</a:t>
            </a:r>
            <a:r>
              <a:rPr lang="en-US" sz="2000" dirty="0">
                <a:solidFill>
                  <a:schemeClr val="accent2"/>
                </a:solidFill>
              </a:rPr>
              <a:t> = n</a:t>
            </a:r>
            <a:r>
              <a:rPr lang="en-US" sz="2000" baseline="-25000" dirty="0">
                <a:solidFill>
                  <a:schemeClr val="accent2"/>
                </a:solidFill>
              </a:rPr>
              <a:t>0,n</a:t>
            </a:r>
            <a:r>
              <a:rPr lang="en-US" sz="2000" dirty="0">
                <a:solidFill>
                  <a:schemeClr val="accent2"/>
                </a:solidFill>
              </a:rPr>
              <a:t> * p</a:t>
            </a:r>
            <a:r>
              <a:rPr lang="en-US" sz="2000" baseline="-25000" dirty="0">
                <a:solidFill>
                  <a:schemeClr val="accent2"/>
                </a:solidFill>
              </a:rPr>
              <a:t>0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n</a:t>
            </a:r>
            <a:r>
              <a:rPr lang="en-US" sz="2000" baseline="-25000" dirty="0">
                <a:solidFill>
                  <a:schemeClr val="accent2"/>
                </a:solidFill>
              </a:rPr>
              <a:t>2,n+1</a:t>
            </a:r>
            <a:r>
              <a:rPr lang="en-US" sz="2000" dirty="0">
                <a:solidFill>
                  <a:schemeClr val="accent2"/>
                </a:solidFill>
              </a:rPr>
              <a:t> = n</a:t>
            </a:r>
            <a:r>
              <a:rPr lang="en-US" sz="2000" baseline="-25000" dirty="0">
                <a:solidFill>
                  <a:schemeClr val="accent2"/>
                </a:solidFill>
              </a:rPr>
              <a:t>1,n</a:t>
            </a:r>
            <a:r>
              <a:rPr lang="en-US" sz="2000" dirty="0">
                <a:solidFill>
                  <a:schemeClr val="accent2"/>
                </a:solidFill>
              </a:rPr>
              <a:t> * p</a:t>
            </a:r>
            <a:r>
              <a:rPr lang="en-US" sz="2000" baseline="-25000" dirty="0">
                <a:solidFill>
                  <a:schemeClr val="accent2"/>
                </a:solidFill>
              </a:rPr>
              <a:t>1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n</a:t>
            </a:r>
            <a:r>
              <a:rPr lang="en-US" sz="2000" baseline="-25000" dirty="0">
                <a:solidFill>
                  <a:schemeClr val="accent2"/>
                </a:solidFill>
              </a:rPr>
              <a:t>3,n+1</a:t>
            </a:r>
            <a:r>
              <a:rPr lang="en-US" sz="2000" dirty="0">
                <a:solidFill>
                  <a:schemeClr val="accent2"/>
                </a:solidFill>
              </a:rPr>
              <a:t> = n</a:t>
            </a:r>
            <a:r>
              <a:rPr lang="en-US" sz="2000" baseline="-25000" dirty="0">
                <a:solidFill>
                  <a:schemeClr val="accent2"/>
                </a:solidFill>
              </a:rPr>
              <a:t>2,n</a:t>
            </a:r>
            <a:r>
              <a:rPr lang="en-US" sz="2000" dirty="0">
                <a:solidFill>
                  <a:schemeClr val="accent2"/>
                </a:solidFill>
              </a:rPr>
              <a:t> * p</a:t>
            </a:r>
            <a:r>
              <a:rPr lang="en-US" sz="2000" baseline="-25000" dirty="0">
                <a:solidFill>
                  <a:schemeClr val="accent2"/>
                </a:solidFill>
              </a:rPr>
              <a:t>2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n</a:t>
            </a:r>
            <a:r>
              <a:rPr lang="en-US" sz="2000" baseline="-25000" dirty="0">
                <a:solidFill>
                  <a:schemeClr val="accent2"/>
                </a:solidFill>
              </a:rPr>
              <a:t>0,n+1</a:t>
            </a:r>
            <a:r>
              <a:rPr lang="en-US" sz="2000" dirty="0">
                <a:solidFill>
                  <a:schemeClr val="accent2"/>
                </a:solidFill>
              </a:rPr>
              <a:t>= (n</a:t>
            </a:r>
            <a:r>
              <a:rPr lang="en-US" sz="2000" baseline="-25000" dirty="0">
                <a:solidFill>
                  <a:schemeClr val="accent2"/>
                </a:solidFill>
              </a:rPr>
              <a:t>1,n+1</a:t>
            </a:r>
            <a:r>
              <a:rPr lang="en-US" sz="2000" dirty="0">
                <a:solidFill>
                  <a:schemeClr val="accent2"/>
                </a:solidFill>
              </a:rPr>
              <a:t>* m</a:t>
            </a:r>
            <a:r>
              <a:rPr lang="en-US" sz="2000" baseline="-25000" dirty="0">
                <a:solidFill>
                  <a:schemeClr val="accent2"/>
                </a:solidFill>
              </a:rPr>
              <a:t>1</a:t>
            </a:r>
            <a:r>
              <a:rPr lang="en-US" sz="2000" dirty="0">
                <a:solidFill>
                  <a:schemeClr val="accent2"/>
                </a:solidFill>
              </a:rPr>
              <a:t>)+(n</a:t>
            </a:r>
            <a:r>
              <a:rPr lang="en-US" sz="2000" baseline="-25000" dirty="0">
                <a:solidFill>
                  <a:schemeClr val="accent2"/>
                </a:solidFill>
              </a:rPr>
              <a:t>2,n+1</a:t>
            </a:r>
            <a:r>
              <a:rPr lang="en-US" sz="2000" dirty="0">
                <a:solidFill>
                  <a:schemeClr val="accent2"/>
                </a:solidFill>
              </a:rPr>
              <a:t>* m</a:t>
            </a:r>
            <a:r>
              <a:rPr lang="en-US" sz="2000" baseline="-25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)+ (n</a:t>
            </a:r>
            <a:r>
              <a:rPr lang="en-US" sz="2000" baseline="-25000" dirty="0">
                <a:solidFill>
                  <a:schemeClr val="accent2"/>
                </a:solidFill>
              </a:rPr>
              <a:t>3,n+1</a:t>
            </a:r>
            <a:r>
              <a:rPr lang="en-US" sz="2000" dirty="0">
                <a:solidFill>
                  <a:schemeClr val="accent2"/>
                </a:solidFill>
              </a:rPr>
              <a:t> * m</a:t>
            </a:r>
            <a:r>
              <a:rPr lang="en-US" sz="2000" baseline="-25000" dirty="0">
                <a:solidFill>
                  <a:schemeClr val="accent2"/>
                </a:solidFill>
              </a:rPr>
              <a:t>3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Can we use arrays for this?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 = </a:t>
            </a:r>
            <a:r>
              <a:rPr lang="en-US" sz="2000" dirty="0" err="1"/>
              <a:t>np.array</a:t>
            </a:r>
            <a:r>
              <a:rPr lang="en-US" sz="2000" dirty="0"/>
              <a:t> ([n0, n1, n2, n3])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 = </a:t>
            </a:r>
            <a:r>
              <a:rPr lang="en-US" sz="2000" dirty="0" err="1"/>
              <a:t>np.array</a:t>
            </a:r>
            <a:r>
              <a:rPr lang="en-US" sz="2000" dirty="0"/>
              <a:t> ([p0, p1, p2, p3])</a:t>
            </a:r>
          </a:p>
          <a:p>
            <a:r>
              <a:rPr lang="en-US" sz="2400" dirty="0"/>
              <a:t>How do we make an array </a:t>
            </a:r>
            <a:r>
              <a:rPr lang="en-US" sz="2400" dirty="0" err="1"/>
              <a:t>n_next</a:t>
            </a:r>
            <a:r>
              <a:rPr lang="en-US" sz="24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Hint: use slices and dot products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A1A633-CE53-41A3-8D8B-80911AA8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4F31B3-AC77-41B6-A4C6-2456374E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0AB4EE-23C5-4D92-9F3F-A0947A92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See </a:t>
            </a:r>
            <a:r>
              <a:rPr lang="en-US" sz="2400" u="sng" dirty="0">
                <a:hlinkClick r:id="rId2"/>
              </a:rPr>
              <a:t>https://docs.scipy.org/doc/numpy-1.13.0/user/basics.indexing.html</a:t>
            </a:r>
            <a:r>
              <a:rPr lang="en-US" sz="2400" dirty="0"/>
              <a:t>  for documentation</a:t>
            </a:r>
          </a:p>
          <a:p>
            <a:r>
              <a:rPr lang="en-US" sz="2400" dirty="0"/>
              <a:t>Arrays and Booleans</a:t>
            </a:r>
          </a:p>
          <a:p>
            <a:pPr lvl="1"/>
            <a:r>
              <a:rPr lang="en-US" sz="2000" dirty="0"/>
              <a:t>In addition to </a:t>
            </a:r>
            <a:r>
              <a:rPr lang="en-US" sz="2000" i="1" dirty="0"/>
              <a:t>integers</a:t>
            </a:r>
            <a:r>
              <a:rPr lang="en-US" sz="2000" dirty="0"/>
              <a:t> and </a:t>
            </a:r>
            <a:r>
              <a:rPr lang="en-US" sz="2000" i="1" dirty="0"/>
              <a:t>floats</a:t>
            </a:r>
            <a:r>
              <a:rPr lang="en-US" sz="2000" dirty="0"/>
              <a:t>, Python also has </a:t>
            </a:r>
            <a:r>
              <a:rPr lang="en-US" sz="2000" i="1" dirty="0"/>
              <a:t>Boolean</a:t>
            </a:r>
            <a:r>
              <a:rPr lang="en-US" sz="2000" dirty="0"/>
              <a:t>: either </a:t>
            </a:r>
            <a:r>
              <a:rPr lang="en-US" sz="2000" i="1" dirty="0"/>
              <a:t>True</a:t>
            </a:r>
            <a:r>
              <a:rPr lang="en-US" sz="2000" dirty="0"/>
              <a:t> or </a:t>
            </a:r>
            <a:r>
              <a:rPr lang="en-US" sz="2000" i="1" dirty="0"/>
              <a:t>False</a:t>
            </a:r>
            <a:endParaRPr lang="en-US" sz="2000" dirty="0"/>
          </a:p>
          <a:p>
            <a:pPr lvl="1"/>
            <a:r>
              <a:rPr lang="en-US" sz="2000" dirty="0" err="1"/>
              <a:t>ar</a:t>
            </a:r>
            <a:r>
              <a:rPr lang="en-US" sz="2000" dirty="0"/>
              <a:t>=</a:t>
            </a:r>
            <a:r>
              <a:rPr lang="en-US" sz="2000" dirty="0" err="1"/>
              <a:t>np.array</a:t>
            </a:r>
            <a:r>
              <a:rPr lang="en-US" sz="2000" dirty="0"/>
              <a:t> ([1,3,5,9,4])</a:t>
            </a:r>
          </a:p>
          <a:p>
            <a:pPr lvl="1"/>
            <a:r>
              <a:rPr lang="en-US" sz="2000" dirty="0" err="1"/>
              <a:t>ar</a:t>
            </a:r>
            <a:r>
              <a:rPr lang="en-US" sz="2000" dirty="0"/>
              <a:t>&gt;4</a:t>
            </a:r>
          </a:p>
          <a:p>
            <a:pPr lvl="1"/>
            <a:r>
              <a:rPr lang="en-US" sz="2000" dirty="0" err="1"/>
              <a:t>ar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&gt;4]</a:t>
            </a:r>
          </a:p>
          <a:p>
            <a:pPr lvl="1"/>
            <a:r>
              <a:rPr lang="en-US" sz="2000" dirty="0" err="1"/>
              <a:t>ar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&gt;4] = 10</a:t>
            </a:r>
          </a:p>
          <a:p>
            <a:pPr lvl="1"/>
            <a:r>
              <a:rPr lang="en-US" sz="2000" dirty="0" err="1"/>
              <a:t>np.all</a:t>
            </a:r>
            <a:r>
              <a:rPr lang="en-US" sz="2000" dirty="0"/>
              <a:t> (</a:t>
            </a:r>
            <a:r>
              <a:rPr lang="en-US" sz="2000" dirty="0" err="1"/>
              <a:t>ar</a:t>
            </a:r>
            <a:r>
              <a:rPr lang="en-US" sz="2000" dirty="0"/>
              <a:t>&gt;4)</a:t>
            </a:r>
          </a:p>
          <a:p>
            <a:pPr lvl="1"/>
            <a:r>
              <a:rPr lang="en-US" sz="2000" dirty="0" err="1"/>
              <a:t>np.any</a:t>
            </a:r>
            <a:r>
              <a:rPr lang="en-US" sz="2000" dirty="0"/>
              <a:t> (</a:t>
            </a:r>
            <a:r>
              <a:rPr lang="en-US" sz="2000" dirty="0" err="1"/>
              <a:t>ar</a:t>
            </a:r>
            <a:r>
              <a:rPr lang="en-US" sz="2000" dirty="0"/>
              <a:t>&gt;4)</a:t>
            </a:r>
          </a:p>
          <a:p>
            <a:r>
              <a:rPr lang="en-US" sz="2400" dirty="0"/>
              <a:t>Note that this is quite similar to </a:t>
            </a:r>
            <a:r>
              <a:rPr lang="en-US" sz="2400" dirty="0" err="1"/>
              <a:t>Matlab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B6991D-92DF-41F9-9657-83486A2D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D02034-1377-42DD-999F-5A20AF67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AE8AAB-231E-49BC-933E-19868845B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7772400" cy="4419600"/>
          </a:xfrm>
        </p:spPr>
        <p:txBody>
          <a:bodyPr/>
          <a:lstStyle/>
          <a:p>
            <a:r>
              <a:rPr lang="en-US" dirty="0"/>
              <a:t>You can index an array with another array. What do these all do?</a:t>
            </a:r>
          </a:p>
          <a:p>
            <a:pPr lvl="1"/>
            <a:r>
              <a:rPr lang="en-US" dirty="0" err="1"/>
              <a:t>ar</a:t>
            </a:r>
            <a:r>
              <a:rPr lang="en-US" dirty="0"/>
              <a:t>=</a:t>
            </a:r>
            <a:r>
              <a:rPr lang="en-US" dirty="0" err="1"/>
              <a:t>np.array</a:t>
            </a:r>
            <a:r>
              <a:rPr lang="en-US" dirty="0"/>
              <a:t> ([1,3,5,9,4])</a:t>
            </a:r>
          </a:p>
          <a:p>
            <a:pPr lvl="1"/>
            <a:r>
              <a:rPr lang="en-US" dirty="0" err="1"/>
              <a:t>ar</a:t>
            </a:r>
            <a:r>
              <a:rPr lang="en-US" dirty="0"/>
              <a:t> [ </a:t>
            </a:r>
            <a:r>
              <a:rPr lang="en-US" dirty="0" err="1"/>
              <a:t>np.array</a:t>
            </a:r>
            <a:r>
              <a:rPr lang="en-US" dirty="0"/>
              <a:t>([2,2,1]) ]</a:t>
            </a:r>
          </a:p>
          <a:p>
            <a:pPr lvl="1"/>
            <a:r>
              <a:rPr lang="en-US" dirty="0" err="1"/>
              <a:t>ar</a:t>
            </a:r>
            <a:r>
              <a:rPr lang="en-US" dirty="0"/>
              <a:t> [ </a:t>
            </a:r>
            <a:r>
              <a:rPr lang="en-US" dirty="0" err="1"/>
              <a:t>np.array</a:t>
            </a:r>
            <a:r>
              <a:rPr lang="en-US" dirty="0"/>
              <a:t>([2,2,1]) ] += 1</a:t>
            </a:r>
          </a:p>
          <a:p>
            <a:pPr lvl="1"/>
            <a:r>
              <a:rPr lang="en-US" dirty="0" err="1"/>
              <a:t>np.flatnonzero</a:t>
            </a:r>
            <a:r>
              <a:rPr lang="en-US" dirty="0"/>
              <a:t> (</a:t>
            </a:r>
            <a:r>
              <a:rPr lang="en-US" dirty="0" err="1"/>
              <a:t>ar</a:t>
            </a:r>
            <a:r>
              <a:rPr lang="en-US" dirty="0"/>
              <a:t>&gt;4)</a:t>
            </a:r>
          </a:p>
          <a:p>
            <a:pPr lvl="1"/>
            <a:r>
              <a:rPr lang="en-US" dirty="0"/>
              <a:t>ar2 = </a:t>
            </a:r>
            <a:r>
              <a:rPr lang="en-US" dirty="0" err="1"/>
              <a:t>np.array</a:t>
            </a:r>
            <a:r>
              <a:rPr lang="en-US" dirty="0"/>
              <a:t> ([10,20,30,40,50,60])</a:t>
            </a:r>
          </a:p>
          <a:p>
            <a:pPr lvl="1"/>
            <a:r>
              <a:rPr lang="en-US" dirty="0"/>
              <a:t>ar2 [ </a:t>
            </a:r>
            <a:r>
              <a:rPr lang="en-US" dirty="0" err="1"/>
              <a:t>np.flatnonzero</a:t>
            </a:r>
            <a:r>
              <a:rPr lang="en-US" dirty="0"/>
              <a:t> (</a:t>
            </a:r>
            <a:r>
              <a:rPr lang="en-US" dirty="0" err="1"/>
              <a:t>ar</a:t>
            </a:r>
            <a:r>
              <a:rPr lang="en-US" dirty="0"/>
              <a:t>&gt;4) ] = 100</a:t>
            </a:r>
          </a:p>
          <a:p>
            <a:pPr lvl="1"/>
            <a:r>
              <a:rPr lang="en-US" dirty="0"/>
              <a:t>ar3 = </a:t>
            </a:r>
            <a:r>
              <a:rPr lang="en-US" dirty="0" err="1"/>
              <a:t>np.array</a:t>
            </a:r>
            <a:r>
              <a:rPr lang="en-US" dirty="0"/>
              <a:t> ([10,20,30,40,50,60])</a:t>
            </a:r>
          </a:p>
          <a:p>
            <a:pPr lvl="1"/>
            <a:r>
              <a:rPr lang="en-US" dirty="0"/>
              <a:t>ar3 [ 1+np.flatnonzero (</a:t>
            </a:r>
            <a:r>
              <a:rPr lang="en-US" dirty="0" err="1"/>
              <a:t>ar</a:t>
            </a:r>
            <a:r>
              <a:rPr lang="en-US" dirty="0"/>
              <a:t>&gt;4) ] = 100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8012C6-EA73-48BB-BCBE-77FABE03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  <a:defRPr/>
            </a:pPr>
            <a:r>
              <a:rPr lang="en-US" sz="1400" dirty="0"/>
              <a:t>EE 194/Bio 196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a an array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2273644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Example: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/>
              <a:t>import </a:t>
            </a:r>
            <a:r>
              <a:rPr lang="en-US" altLang="en-US" sz="2000" dirty="0" err="1"/>
              <a:t>numpy</a:t>
            </a:r>
            <a:r>
              <a:rPr lang="en-US" altLang="en-US" sz="2000" dirty="0"/>
              <a:t> as np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/>
              <a:t>arr1 = </a:t>
            </a:r>
            <a:r>
              <a:rPr lang="en-US" altLang="en-US" sz="2000" dirty="0" err="1"/>
              <a:t>np.array</a:t>
            </a:r>
            <a:r>
              <a:rPr lang="en-US" altLang="en-US" sz="2000" dirty="0"/>
              <a:t> ([1, 3, 7])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/>
              <a:t>Our variable </a:t>
            </a:r>
            <a:r>
              <a:rPr lang="en-US" altLang="en-US" sz="2400" i="1" dirty="0"/>
              <a:t>arr1 </a:t>
            </a:r>
            <a:r>
              <a:rPr lang="en-US" altLang="en-US" sz="2400" dirty="0"/>
              <a:t>has three little buckets in it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/>
              <a:t>We can access each bucket individually: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/>
              <a:t>arr1[0] is 1; arr1[1] is 3; arr1[2] is 7.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15000" y="1371600"/>
            <a:ext cx="2438400" cy="120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Arrays are in the </a:t>
            </a:r>
            <a:r>
              <a:rPr lang="en-US" sz="1800" i="1" dirty="0" err="1"/>
              <a:t>numpy</a:t>
            </a:r>
            <a:r>
              <a:rPr lang="en-US" sz="1800" dirty="0"/>
              <a:t> package. We’ll talk about packages more in the </a:t>
            </a:r>
            <a:r>
              <a:rPr lang="en-US" sz="1800" i="1" dirty="0"/>
              <a:t>functions </a:t>
            </a:r>
            <a:r>
              <a:rPr lang="en-US" sz="1800" dirty="0"/>
              <a:t>lecture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3733800" y="1981200"/>
            <a:ext cx="18288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E6C39B-3DD2-4291-ABCD-975BEE87609C}"/>
              </a:ext>
            </a:extLst>
          </p:cNvPr>
          <p:cNvSpPr txBox="1"/>
          <p:nvPr/>
        </p:nvSpPr>
        <p:spPr>
          <a:xfrm>
            <a:off x="152400" y="1066800"/>
            <a:ext cx="1447800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The name of the variable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843A596E-69A7-48C9-AEA2-526F5DAFC3A4}"/>
              </a:ext>
            </a:extLst>
          </p:cNvPr>
          <p:cNvCxnSpPr>
            <a:cxnSpLocks/>
          </p:cNvCxnSpPr>
          <p:nvPr/>
        </p:nvCxnSpPr>
        <p:spPr>
          <a:xfrm>
            <a:off x="1066800" y="1828800"/>
            <a:ext cx="609600" cy="1295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5169243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8669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4003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4"/>
          <p:cNvSpPr txBox="1"/>
          <p:nvPr/>
        </p:nvSpPr>
        <p:spPr>
          <a:xfrm>
            <a:off x="2286000" y="45764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200400" y="5169243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575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909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4"/>
          <p:cNvSpPr txBox="1"/>
          <p:nvPr/>
        </p:nvSpPr>
        <p:spPr>
          <a:xfrm>
            <a:off x="3276600" y="45764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191000" y="5169243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8481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3815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4"/>
          <p:cNvSpPr txBox="1"/>
          <p:nvPr/>
        </p:nvSpPr>
        <p:spPr>
          <a:xfrm>
            <a:off x="4267200" y="45764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6" name="TextBox 14"/>
          <p:cNvSpPr txBox="1"/>
          <p:nvPr/>
        </p:nvSpPr>
        <p:spPr>
          <a:xfrm>
            <a:off x="2057400" y="5126623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arr1[0</a:t>
            </a:r>
            <a:r>
              <a:rPr lang="en-US" sz="16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27" name="TextBox 14"/>
          <p:cNvSpPr txBox="1"/>
          <p:nvPr/>
        </p:nvSpPr>
        <p:spPr>
          <a:xfrm>
            <a:off x="3048001" y="5126623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arr1[1</a:t>
            </a:r>
            <a:r>
              <a:rPr lang="en-US" sz="16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28" name="TextBox 14"/>
          <p:cNvSpPr txBox="1"/>
          <p:nvPr/>
        </p:nvSpPr>
        <p:spPr>
          <a:xfrm>
            <a:off x="4114801" y="5126623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arr1[2</a:t>
            </a:r>
            <a:r>
              <a:rPr lang="en-US" sz="1600" dirty="0">
                <a:solidFill>
                  <a:srgbClr val="FF000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688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4" grpId="0"/>
      <p:bldP spid="21" grpId="0"/>
      <p:bldP spid="25" grpId="0"/>
      <p:bldP spid="26" grpId="0"/>
      <p:bldP spid="27" grpId="0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0464E-7588-485D-AF72-48F7743F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1E06C6-C99C-40C8-855F-A7530060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advanced indexing weird?</a:t>
            </a:r>
          </a:p>
          <a:p>
            <a:pPr lvl="1"/>
            <a:r>
              <a:rPr lang="en-US" dirty="0"/>
              <a:t>I.e., does advanced indexing copy by reference?</a:t>
            </a:r>
          </a:p>
          <a:p>
            <a:r>
              <a:rPr lang="en-US" dirty="0"/>
              <a:t>What does this code do?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ar</a:t>
            </a:r>
            <a:r>
              <a:rPr lang="en-US" dirty="0"/>
              <a:t>=</a:t>
            </a:r>
            <a:r>
              <a:rPr lang="en-US" dirty="0" err="1"/>
              <a:t>np.array</a:t>
            </a:r>
            <a:r>
              <a:rPr lang="en-US" dirty="0"/>
              <a:t> ([1,3,5,9,4])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ar2 = </a:t>
            </a:r>
            <a:r>
              <a:rPr lang="en-US" dirty="0" err="1"/>
              <a:t>ar</a:t>
            </a:r>
            <a:r>
              <a:rPr lang="en-US" dirty="0"/>
              <a:t> [ </a:t>
            </a:r>
            <a:r>
              <a:rPr lang="en-US" dirty="0" err="1"/>
              <a:t>np.array</a:t>
            </a:r>
            <a:r>
              <a:rPr lang="en-US" dirty="0"/>
              <a:t>([2,1]) ]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ar</a:t>
            </a:r>
            <a:r>
              <a:rPr lang="en-US" dirty="0"/>
              <a:t>[1] = 10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print (ar2)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7CB69D-B83B-44BC-92E2-51EB540D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FEC44-220C-45A6-AE28-C8220932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group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F74FC-96EA-431A-9B72-1A4E5A16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Print an array backwards (so if </a:t>
            </a:r>
            <a:r>
              <a:rPr lang="en-US" sz="2400" dirty="0" err="1"/>
              <a:t>ar</a:t>
            </a:r>
            <a:r>
              <a:rPr lang="en-US" sz="2400" dirty="0"/>
              <a:t>=[1,3,7] then print [7,3,1])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can do it with a </a:t>
            </a:r>
            <a:r>
              <a:rPr lang="en-US" sz="2000" i="1" dirty="0"/>
              <a:t>for</a:t>
            </a:r>
            <a:r>
              <a:rPr lang="en-US" sz="2000" dirty="0"/>
              <a:t> loop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can also do it in one statement with slices (but there’s a trick that we haven’t learned yet)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will be useful for the </a:t>
            </a:r>
            <a:r>
              <a:rPr lang="en-US" sz="2000" dirty="0" err="1"/>
              <a:t>Manduca</a:t>
            </a:r>
            <a:r>
              <a:rPr lang="en-US" sz="2000" dirty="0"/>
              <a:t> HW</a:t>
            </a:r>
          </a:p>
          <a:p>
            <a:r>
              <a:rPr lang="en-US" sz="2400" dirty="0"/>
              <a:t>Take an array </a:t>
            </a:r>
            <a:r>
              <a:rPr lang="en-US" sz="2400" i="1" dirty="0"/>
              <a:t>p</a:t>
            </a:r>
            <a:r>
              <a:rPr lang="en-US" sz="2400" dirty="0"/>
              <a:t>. Multiply every element by a random number </a:t>
            </a:r>
            <a:r>
              <a:rPr lang="en-US" sz="2400" i="1" dirty="0"/>
              <a:t>r</a:t>
            </a:r>
            <a:r>
              <a:rPr lang="en-US" sz="2400" dirty="0"/>
              <a:t>, and then bound them all to be ≥0 and ≤1.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may want to Google “</a:t>
            </a:r>
            <a:r>
              <a:rPr lang="en-US" sz="2000" dirty="0" err="1"/>
              <a:t>numpy</a:t>
            </a:r>
            <a:r>
              <a:rPr lang="en-US" sz="2000" dirty="0"/>
              <a:t> clip”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will be useful for HW3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C0F3AAC-04A0-417B-987F-9CD1C6BF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19600"/>
          </a:xfrm>
        </p:spPr>
        <p:txBody>
          <a:bodyPr/>
          <a:lstStyle/>
          <a:p>
            <a:r>
              <a:rPr lang="en-US" sz="2400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Vary them, or even </a:t>
            </a:r>
            <a:r>
              <a:rPr lang="en-US" sz="2000" dirty="0" err="1"/>
              <a:t>mis</a:t>
            </a:r>
            <a:r>
              <a:rPr lang="en-US" sz="2000" dirty="0"/>
              <a:t>-type some to see what happens</a:t>
            </a:r>
          </a:p>
          <a:p>
            <a:r>
              <a:rPr lang="en-US" sz="2400" dirty="0"/>
              <a:t>More exercises. Write a program that…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determines the largest and smallest numbers from an array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creates a 5-element histogram from a given array of integers. So if </a:t>
            </a:r>
            <a:r>
              <a:rPr lang="en-US" sz="2000" dirty="0" err="1"/>
              <a:t>ar</a:t>
            </a:r>
            <a:r>
              <a:rPr lang="en-US" sz="2000" dirty="0"/>
              <a:t>=[1,4,1] then it creates an array </a:t>
            </a:r>
            <a:r>
              <a:rPr lang="en-US" sz="2000" dirty="0" err="1"/>
              <a:t>hist</a:t>
            </a:r>
            <a:r>
              <a:rPr lang="en-US" sz="2000" dirty="0"/>
              <a:t>=[0,2,0,0,1].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creates an array of 10 zeros, and update sixth value to 11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Use advanced indexing (if you choose) to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 all elements in an array that are even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multiply all odd numbers in an array by 10.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reverse the order of all even numbers in an array, so that [0,1,3,4,5] becomes [4,1,3,0,5]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can do all of these in one line of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94" y="1381191"/>
            <a:ext cx="7772400" cy="1676400"/>
          </a:xfrm>
        </p:spPr>
        <p:txBody>
          <a:bodyPr/>
          <a:lstStyle/>
          <a:p>
            <a:r>
              <a:rPr lang="en-US" sz="2400" dirty="0"/>
              <a:t>We’ve talked about stochastic models. How do you get random numbers in Python?</a:t>
            </a:r>
          </a:p>
          <a:p>
            <a:r>
              <a:rPr lang="en-US" sz="2400" dirty="0" err="1"/>
              <a:t>random.randrange</a:t>
            </a:r>
            <a:r>
              <a:rPr lang="en-US" sz="2400" dirty="0"/>
              <a:t>(0,10)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Returns a random integer ≥ 0 and &lt;10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0974" y="30737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import random</a:t>
            </a:r>
          </a:p>
          <a:p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range(3):</a:t>
            </a:r>
          </a:p>
          <a:p>
            <a:r>
              <a:rPr lang="en-US" sz="2000" dirty="0"/>
              <a:t>    print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9574" y="3057591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2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6613" y="3073699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0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9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1697" y="3073698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3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20994" y="4114800"/>
            <a:ext cx="7772400" cy="173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Observations?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Yes, the numbers seem pretty random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No reason you can’t get the same number twice in a row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Every time you run the program, you potentially get a different sequence</a:t>
            </a:r>
          </a:p>
          <a:p>
            <a:pPr lvl="1"/>
            <a:endParaRPr lang="en-US" kern="0" dirty="0"/>
          </a:p>
          <a:p>
            <a:endParaRPr lang="en-US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9760F8D-5217-482C-A2CF-0EE6ED9C7708}"/>
              </a:ext>
            </a:extLst>
          </p:cNvPr>
          <p:cNvSpPr txBox="1"/>
          <p:nvPr/>
        </p:nvSpPr>
        <p:spPr>
          <a:xfrm>
            <a:off x="6019800" y="1981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exact same syntax as range()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040B487F-2EFB-4B04-BC91-D3AB35460306}"/>
              </a:ext>
            </a:extLst>
          </p:cNvPr>
          <p:cNvCxnSpPr>
            <a:cxnSpLocks/>
          </p:cNvCxnSpPr>
          <p:nvPr/>
        </p:nvCxnSpPr>
        <p:spPr>
          <a:xfrm flipH="1">
            <a:off x="4343400" y="2209800"/>
            <a:ext cx="1676400" cy="228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repeatability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95400"/>
          </a:xfrm>
        </p:spPr>
        <p:txBody>
          <a:bodyPr/>
          <a:lstStyle/>
          <a:p>
            <a:r>
              <a:rPr lang="en-US" sz="2400" dirty="0"/>
              <a:t>Random behavior can be really hard to debug</a:t>
            </a:r>
          </a:p>
          <a:p>
            <a:r>
              <a:rPr lang="en-US" sz="2400" dirty="0"/>
              <a:t>Consider the following program to print small fractions in decimal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2667000"/>
            <a:ext cx="39624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import random</a:t>
            </a:r>
          </a:p>
          <a:p>
            <a:pPr>
              <a:lnSpc>
                <a:spcPts val="2000"/>
              </a:lnSpc>
            </a:pPr>
            <a:r>
              <a:rPr lang="en-US" sz="2000" dirty="0" err="1"/>
              <a:t>num</a:t>
            </a:r>
            <a:r>
              <a:rPr lang="en-US" sz="2000" dirty="0"/>
              <a:t> =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den =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print (</a:t>
            </a:r>
            <a:r>
              <a:rPr lang="en-US" sz="2000" dirty="0" err="1"/>
              <a:t>num</a:t>
            </a:r>
            <a:r>
              <a:rPr lang="en-US" sz="2000" dirty="0"/>
              <a:t> / den)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3657523"/>
            <a:ext cx="6858000" cy="5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Any obvious bugs? Let’s run it a few times</a:t>
            </a:r>
          </a:p>
          <a:p>
            <a:endParaRPr lang="en-US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3143865" y="405215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.2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7775" y="404078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410587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What combination of numbers could have given .2?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1 / 5 (not 2 / 10)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5262265"/>
            <a:ext cx="7391400" cy="5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It’s hard to debug this issue, if we can never predict when it will occur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4227337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chemeClr val="accent2"/>
                </a:solidFill>
              </a:rPr>
              <a:t>Traceback</a:t>
            </a:r>
            <a:r>
              <a:rPr lang="en-US" sz="1800" dirty="0">
                <a:solidFill>
                  <a:schemeClr val="accent2"/>
                </a:solidFill>
              </a:rPr>
              <a:t> (most recent call last):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File "Q:/test.py", line 4, in &lt;module&gt;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 print (</a:t>
            </a:r>
            <a:r>
              <a:rPr lang="en-US" sz="1800" dirty="0" err="1">
                <a:solidFill>
                  <a:schemeClr val="accent2"/>
                </a:solidFill>
              </a:rPr>
              <a:t>num</a:t>
            </a:r>
            <a:r>
              <a:rPr lang="en-US" sz="1800" dirty="0">
                <a:solidFill>
                  <a:schemeClr val="accent2"/>
                </a:solidFill>
              </a:rPr>
              <a:t>/den)</a:t>
            </a:r>
          </a:p>
          <a:p>
            <a:r>
              <a:rPr lang="en-US" sz="1800" dirty="0" err="1">
                <a:solidFill>
                  <a:schemeClr val="accent2"/>
                </a:solidFill>
              </a:rPr>
              <a:t>ZeroDivisionError</a:t>
            </a:r>
            <a:r>
              <a:rPr lang="en-US" sz="1800" dirty="0">
                <a:solidFill>
                  <a:schemeClr val="accent2"/>
                </a:solidFill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32447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8" grpId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r>
              <a:rPr lang="en-US" dirty="0"/>
              <a:t>Random-number generators can be </a:t>
            </a:r>
            <a:r>
              <a:rPr lang="en-US" i="1" dirty="0"/>
              <a:t>seeded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you plant tomato seeds → tomatoes will grow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853312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import random</a:t>
            </a:r>
          </a:p>
          <a:p>
            <a:r>
              <a:rPr lang="en-US" sz="2000" dirty="0" err="1"/>
              <a:t>random.seed</a:t>
            </a:r>
            <a:r>
              <a:rPr lang="en-US" sz="2000" dirty="0"/>
              <a:t>(5)</a:t>
            </a:r>
          </a:p>
          <a:p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range(3):</a:t>
            </a:r>
          </a:p>
          <a:p>
            <a:r>
              <a:rPr lang="en-US" sz="2000" dirty="0"/>
              <a:t>    print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9700" y="3073697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6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3190495"/>
            <a:ext cx="3048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9700" y="3092105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8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34764" y="3074073"/>
            <a:ext cx="2304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Now we get the same sequence every time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34764" y="3099322"/>
            <a:ext cx="2304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 different seed gives us a different sequence (which, again, is the same every time we run the program)</a:t>
            </a:r>
          </a:p>
        </p:txBody>
      </p:sp>
    </p:spTree>
    <p:extLst>
      <p:ext uri="{BB962C8B-B14F-4D97-AF65-F5344CB8AC3E}">
        <p14:creationId xmlns:p14="http://schemas.microsoft.com/office/powerpoint/2010/main" val="6490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9" grpId="0" animBg="1"/>
      <p:bldP spid="10" grpId="0"/>
      <p:bldP spid="11" grpId="0"/>
      <p:bldP spid="11" grpId="1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Seeding and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"/>
          </a:xfrm>
        </p:spPr>
        <p:txBody>
          <a:bodyPr/>
          <a:lstStyle/>
          <a:p>
            <a:r>
              <a:rPr lang="en-US" dirty="0"/>
              <a:t>Still doesn’t quite solve our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828800"/>
            <a:ext cx="373380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import random</a:t>
            </a:r>
          </a:p>
          <a:p>
            <a:pPr>
              <a:lnSpc>
                <a:spcPts val="2000"/>
              </a:lnSpc>
            </a:pPr>
            <a:r>
              <a:rPr lang="en-US" sz="2000" dirty="0" err="1"/>
              <a:t>random.seed</a:t>
            </a:r>
            <a:r>
              <a:rPr lang="en-US" sz="2000" dirty="0"/>
              <a:t>(5)</a:t>
            </a:r>
          </a:p>
          <a:p>
            <a:pPr>
              <a:lnSpc>
                <a:spcPts val="2000"/>
              </a:lnSpc>
            </a:pPr>
            <a:r>
              <a:rPr lang="en-US" sz="2000" dirty="0" err="1"/>
              <a:t>num</a:t>
            </a:r>
            <a:r>
              <a:rPr lang="en-US" sz="2000" dirty="0"/>
              <a:t> =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den =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print (</a:t>
            </a:r>
            <a:r>
              <a:rPr lang="en-US" sz="2000" dirty="0" err="1"/>
              <a:t>num</a:t>
            </a:r>
            <a:r>
              <a:rPr lang="en-US" sz="2000" dirty="0"/>
              <a:t> / den)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2083400"/>
            <a:ext cx="5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0.5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0686" y="1893639"/>
            <a:ext cx="187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Run over and over… get 0.5 every time. It never breaks!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3124200"/>
            <a:ext cx="7848600" cy="145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Ideas?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Keep changing the “5” to other numbers and re-running; eventually it will fail </a:t>
            </a:r>
            <a:r>
              <a:rPr lang="en-US" kern="0" dirty="0" err="1"/>
              <a:t>repeatably</a:t>
            </a:r>
            <a:endParaRPr lang="en-US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4540984"/>
            <a:ext cx="40386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dirty="0"/>
              <a:t>import random</a:t>
            </a:r>
          </a:p>
          <a:p>
            <a:pPr>
              <a:lnSpc>
                <a:spcPts val="2000"/>
              </a:lnSpc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range(1,20):</a:t>
            </a:r>
          </a:p>
          <a:p>
            <a:pPr lvl="1">
              <a:lnSpc>
                <a:spcPts val="2000"/>
              </a:lnSpc>
            </a:pPr>
            <a:r>
              <a:rPr lang="en-US" sz="2000" dirty="0" err="1"/>
              <a:t>random.seed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>
              <a:lnSpc>
                <a:spcPts val="2000"/>
              </a:lnSpc>
            </a:pPr>
            <a:r>
              <a:rPr lang="en-US" sz="2000" dirty="0" err="1"/>
              <a:t>num</a:t>
            </a:r>
            <a:r>
              <a:rPr lang="en-US" sz="2000" dirty="0"/>
              <a:t> =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den = (</a:t>
            </a:r>
            <a:r>
              <a:rPr lang="en-US" sz="2000" dirty="0" err="1"/>
              <a:t>random.randrange</a:t>
            </a:r>
            <a:r>
              <a:rPr lang="en-US" sz="2000" dirty="0"/>
              <a:t>(0,10))</a:t>
            </a:r>
          </a:p>
          <a:p>
            <a:pPr lvl="1">
              <a:lnSpc>
                <a:spcPts val="2000"/>
              </a:lnSpc>
            </a:pPr>
            <a:r>
              <a:rPr lang="en-US" sz="2000" dirty="0"/>
              <a:t>print (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num</a:t>
            </a:r>
            <a:r>
              <a:rPr lang="en-US" sz="2000" dirty="0"/>
              <a:t> / den)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432554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1 0.625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2 1.0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3 0.8888888888888888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…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9 0.8333333333333334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10 2.25</a:t>
            </a:r>
          </a:p>
          <a:p>
            <a:r>
              <a:rPr lang="en-US" sz="1600" dirty="0" err="1">
                <a:solidFill>
                  <a:schemeClr val="accent2"/>
                </a:solidFill>
              </a:rPr>
              <a:t>Traceback</a:t>
            </a:r>
            <a:r>
              <a:rPr lang="en-US" sz="1600" dirty="0">
                <a:solidFill>
                  <a:schemeClr val="accent2"/>
                </a:solidFill>
              </a:rPr>
              <a:t>… print (</a:t>
            </a:r>
            <a:r>
              <a:rPr lang="en-US" sz="1600" dirty="0" err="1">
                <a:solidFill>
                  <a:schemeClr val="accent2"/>
                </a:solidFill>
              </a:rPr>
              <a:t>i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num</a:t>
            </a:r>
            <a:r>
              <a:rPr lang="en-US" sz="1600" dirty="0">
                <a:solidFill>
                  <a:schemeClr val="accent2"/>
                </a:solidFill>
              </a:rPr>
              <a:t>/den)</a:t>
            </a:r>
          </a:p>
          <a:p>
            <a:r>
              <a:rPr lang="en-US" sz="1600" dirty="0" err="1">
                <a:solidFill>
                  <a:schemeClr val="accent2"/>
                </a:solidFill>
              </a:rPr>
              <a:t>ZeroDivisionError</a:t>
            </a:r>
            <a:r>
              <a:rPr lang="en-US" sz="1600" dirty="0">
                <a:solidFill>
                  <a:schemeClr val="accent2"/>
                </a:solidFill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179757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distribution (a.k.a., Gaussian or bell-shaped curve)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used quite commonly in biology, of course</a:t>
            </a:r>
          </a:p>
          <a:p>
            <a:r>
              <a:rPr lang="en-US" dirty="0"/>
              <a:t>Python can draw numbers from it:</a:t>
            </a:r>
          </a:p>
          <a:p>
            <a:pPr marL="0" indent="0" algn="ctr">
              <a:buNone/>
            </a:pPr>
            <a:r>
              <a:rPr lang="en-US" i="1" dirty="0" err="1"/>
              <a:t>rnd</a:t>
            </a:r>
            <a:r>
              <a:rPr lang="en-US" dirty="0"/>
              <a:t> = </a:t>
            </a:r>
            <a:r>
              <a:rPr lang="en-US" i="1" dirty="0" err="1"/>
              <a:t>random.gauss</a:t>
            </a:r>
            <a:r>
              <a:rPr lang="en-US" dirty="0"/>
              <a:t> (</a:t>
            </a:r>
            <a:r>
              <a:rPr lang="en-US" i="1" dirty="0"/>
              <a:t>mean</a:t>
            </a:r>
            <a:r>
              <a:rPr lang="en-US" dirty="0"/>
              <a:t>, </a:t>
            </a:r>
            <a:r>
              <a:rPr lang="en-US" i="1" dirty="0"/>
              <a:t>sigma</a:t>
            </a:r>
            <a:r>
              <a:rPr lang="en-US" dirty="0"/>
              <a:t>)</a:t>
            </a:r>
          </a:p>
          <a:p>
            <a:r>
              <a:rPr lang="en-US" dirty="0"/>
              <a:t>Everything we already said about seeds still applies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239000" cy="914400"/>
          </a:xfrm>
        </p:spPr>
        <p:txBody>
          <a:bodyPr/>
          <a:lstStyle/>
          <a:p>
            <a:r>
              <a:rPr lang="en-US" dirty="0"/>
              <a:t>How do you round off numbers in Python?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Grodstein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75968" y="2590800"/>
            <a:ext cx="724883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round(4.3)</a:t>
            </a:r>
          </a:p>
          <a:p>
            <a:r>
              <a:rPr lang="en-US" kern="0" dirty="0"/>
              <a:t>round(4.7)</a:t>
            </a:r>
          </a:p>
          <a:p>
            <a:r>
              <a:rPr lang="en-US" kern="0" dirty="0" err="1"/>
              <a:t>ar</a:t>
            </a:r>
            <a:r>
              <a:rPr lang="en-US" kern="0" dirty="0"/>
              <a:t> = </a:t>
            </a:r>
            <a:r>
              <a:rPr lang="en-US" kern="0" dirty="0" err="1"/>
              <a:t>numpy.array</a:t>
            </a:r>
            <a:r>
              <a:rPr lang="en-US" kern="0" dirty="0"/>
              <a:t> ([4.3, 4.7])</a:t>
            </a:r>
          </a:p>
          <a:p>
            <a:r>
              <a:rPr lang="en-US" kern="0" dirty="0"/>
              <a:t>round (</a:t>
            </a:r>
            <a:r>
              <a:rPr lang="en-US" kern="0" dirty="0" err="1"/>
              <a:t>ar</a:t>
            </a:r>
            <a:r>
              <a:rPr lang="en-US" kern="0" dirty="0"/>
              <a:t>)</a:t>
            </a:r>
          </a:p>
          <a:p>
            <a:r>
              <a:rPr lang="en-US" kern="0" dirty="0" err="1"/>
              <a:t>numpy.round</a:t>
            </a:r>
            <a:r>
              <a:rPr lang="en-US" kern="0" dirty="0"/>
              <a:t> (</a:t>
            </a:r>
            <a:r>
              <a:rPr lang="en-US" kern="0" dirty="0" err="1"/>
              <a:t>ar</a:t>
            </a:r>
            <a:r>
              <a:rPr lang="en-US" kern="0" dirty="0"/>
              <a:t>)</a:t>
            </a:r>
          </a:p>
          <a:p>
            <a:endParaRPr lang="en-US" kern="0" dirty="0"/>
          </a:p>
          <a:p>
            <a:r>
              <a:rPr lang="en-US" kern="0" dirty="0"/>
              <a:t>You can also round to nearest 0.1, .01,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0684" y="2663313"/>
            <a:ext cx="1071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% 4.0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2639" y="3091190"/>
            <a:ext cx="1071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% 5.0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2639" y="4130424"/>
            <a:ext cx="1536290" cy="54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% error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4648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% [4.0, 5.0]</a:t>
            </a:r>
          </a:p>
        </p:txBody>
      </p:sp>
    </p:spTree>
    <p:extLst>
      <p:ext uri="{BB962C8B-B14F-4D97-AF65-F5344CB8AC3E}">
        <p14:creationId xmlns:p14="http://schemas.microsoft.com/office/powerpoint/2010/main" val="347865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  <a:defRPr/>
            </a:pPr>
            <a:r>
              <a:rPr lang="en-US" sz="1400" dirty="0"/>
              <a:t>EE 194/Bio 196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an array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3962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400" dirty="0"/>
              <a:t>Terminology: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/>
              <a:t>the individual elements of the array are called, well, </a:t>
            </a:r>
            <a:r>
              <a:rPr lang="en-US" altLang="en-US" sz="2000" i="1" dirty="0"/>
              <a:t>elements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/>
              <a:t>Our arr1 has 3 elements.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/>
              <a:t>Later on we’ll do 2-dimensional arrays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09800" y="5169243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8669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4003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4"/>
          <p:cNvSpPr txBox="1"/>
          <p:nvPr/>
        </p:nvSpPr>
        <p:spPr>
          <a:xfrm>
            <a:off x="2286000" y="45764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200400" y="5169243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8575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3909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4"/>
          <p:cNvSpPr txBox="1"/>
          <p:nvPr/>
        </p:nvSpPr>
        <p:spPr>
          <a:xfrm>
            <a:off x="3276600" y="45764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191000" y="5169243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8481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381500" y="4834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4"/>
          <p:cNvSpPr txBox="1"/>
          <p:nvPr/>
        </p:nvSpPr>
        <p:spPr>
          <a:xfrm>
            <a:off x="4267200" y="45764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3" name="TextBox 14"/>
          <p:cNvSpPr txBox="1"/>
          <p:nvPr/>
        </p:nvSpPr>
        <p:spPr>
          <a:xfrm>
            <a:off x="2057400" y="5126623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arr1[0</a:t>
            </a:r>
            <a:r>
              <a:rPr lang="en-US" sz="16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24" name="TextBox 14"/>
          <p:cNvSpPr txBox="1"/>
          <p:nvPr/>
        </p:nvSpPr>
        <p:spPr>
          <a:xfrm>
            <a:off x="3048001" y="5126623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arr1[1</a:t>
            </a:r>
            <a:r>
              <a:rPr lang="en-US" sz="16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25" name="TextBox 14"/>
          <p:cNvSpPr txBox="1"/>
          <p:nvPr/>
        </p:nvSpPr>
        <p:spPr>
          <a:xfrm>
            <a:off x="4114801" y="5126623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arr1[2</a:t>
            </a:r>
            <a:r>
              <a:rPr lang="en-US" sz="1600" dirty="0">
                <a:solidFill>
                  <a:srgbClr val="FF000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2915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1800"/>
          </a:xfrm>
        </p:spPr>
        <p:txBody>
          <a:bodyPr/>
          <a:lstStyle/>
          <a:p>
            <a:r>
              <a:rPr lang="en-US" dirty="0"/>
              <a:t>An array lets you collect a bunch of similar things, refer to them by one name, and operate on all of them at once.</a:t>
            </a:r>
          </a:p>
          <a:p>
            <a:r>
              <a:rPr lang="en-US" dirty="0"/>
              <a:t>Consider the grades of a 4-student class for HW1: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format would you rather work with?</a:t>
            </a:r>
          </a:p>
          <a:p>
            <a:pPr marL="0" indent="0">
              <a:buNone/>
            </a:pPr>
            <a:r>
              <a:rPr lang="en-US" dirty="0"/>
              <a:t>What if there were 100 students rather than 4?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038600"/>
            <a:ext cx="4066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HW1=</a:t>
            </a:r>
            <a:r>
              <a:rPr lang="en-US" dirty="0" err="1"/>
              <a:t>np.array</a:t>
            </a:r>
            <a:r>
              <a:rPr lang="en-US" dirty="0"/>
              <a:t>([90,99,60,90])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35814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HW1_a=90</a:t>
            </a:r>
          </a:p>
          <a:p>
            <a:r>
              <a:rPr lang="en-US" dirty="0"/>
              <a:t>HW1_b=99</a:t>
            </a:r>
          </a:p>
          <a:p>
            <a:r>
              <a:rPr lang="en-US" dirty="0"/>
              <a:t>HW1_c=60</a:t>
            </a:r>
          </a:p>
          <a:p>
            <a:r>
              <a:rPr lang="en-US" dirty="0"/>
              <a:t>HW1_d=90</a:t>
            </a:r>
          </a:p>
        </p:txBody>
      </p:sp>
    </p:spTree>
    <p:extLst>
      <p:ext uri="{BB962C8B-B14F-4D97-AF65-F5344CB8AC3E}">
        <p14:creationId xmlns:p14="http://schemas.microsoft.com/office/powerpoint/2010/main" val="326173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wait, there’s more…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844410"/>
          </a:xfrm>
        </p:spPr>
        <p:txBody>
          <a:bodyPr/>
          <a:lstStyle/>
          <a:p>
            <a:r>
              <a:rPr lang="en-US" dirty="0"/>
              <a:t>Consider the same deal for HW2: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2815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HW2 = </a:t>
            </a:r>
            <a:r>
              <a:rPr lang="en-US" dirty="0" err="1"/>
              <a:t>np.array</a:t>
            </a:r>
            <a:r>
              <a:rPr lang="en-US" dirty="0"/>
              <a:t>([91,80,55,93])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20574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HW2_a=91</a:t>
            </a:r>
          </a:p>
          <a:p>
            <a:r>
              <a:rPr lang="en-US" dirty="0"/>
              <a:t>HW2_b=80</a:t>
            </a:r>
          </a:p>
          <a:p>
            <a:r>
              <a:rPr lang="en-US" dirty="0"/>
              <a:t>HW2_c=55</a:t>
            </a:r>
          </a:p>
          <a:p>
            <a:r>
              <a:rPr lang="en-US" dirty="0"/>
              <a:t>HW2_d=93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886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you want each student’s average?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572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avg</a:t>
            </a:r>
            <a:r>
              <a:rPr lang="en-US" dirty="0"/>
              <a:t>=(HW1+HW2)/2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4419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avg_a</a:t>
            </a:r>
            <a:r>
              <a:rPr lang="en-US" dirty="0"/>
              <a:t>=(HW1_a+HW2_a)/2</a:t>
            </a:r>
          </a:p>
          <a:p>
            <a:r>
              <a:rPr lang="en-US" dirty="0" err="1"/>
              <a:t>avg_b</a:t>
            </a:r>
            <a:r>
              <a:rPr lang="en-US" dirty="0"/>
              <a:t>=(HW1_b+HW2_b)/2</a:t>
            </a:r>
          </a:p>
          <a:p>
            <a:r>
              <a:rPr lang="en-US" dirty="0" err="1"/>
              <a:t>avg_c</a:t>
            </a:r>
            <a:r>
              <a:rPr lang="en-US" dirty="0"/>
              <a:t>=(HW1_c+HW2_c)/2</a:t>
            </a:r>
          </a:p>
          <a:p>
            <a:r>
              <a:rPr lang="en-US" dirty="0" err="1"/>
              <a:t>avg_d</a:t>
            </a:r>
            <a:r>
              <a:rPr lang="en-US" dirty="0"/>
              <a:t>=(HW1_d+HW2_d)/2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5334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Works no matter how many students there are! Yes it does!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V="1">
            <a:off x="1524000" y="5105401"/>
            <a:ext cx="228600" cy="2285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8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60151-4A22-44ED-B776-326A4C7C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array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7CAACA-6299-4DB9-B6B0-ED059F12D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HW1=</a:t>
            </a:r>
            <a:r>
              <a:rPr lang="en-US" dirty="0" err="1"/>
              <a:t>np.array</a:t>
            </a:r>
            <a:r>
              <a:rPr lang="en-US" dirty="0"/>
              <a:t>([90,99,60,90])</a:t>
            </a:r>
          </a:p>
          <a:p>
            <a:r>
              <a:rPr lang="en-US" dirty="0"/>
              <a:t>print (HW1)</a:t>
            </a:r>
          </a:p>
          <a:p>
            <a:r>
              <a:rPr lang="en-US" dirty="0"/>
              <a:t>HW1[2]</a:t>
            </a:r>
          </a:p>
          <a:p>
            <a:r>
              <a:rPr lang="en-US" dirty="0"/>
              <a:t>HW1[2]=99</a:t>
            </a:r>
          </a:p>
          <a:p>
            <a:r>
              <a:rPr lang="en-US" dirty="0"/>
              <a:t>print (HW1)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0B6D80-8F19-469B-8BEE-D14C0531C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8CC3161-3CDD-4317-AE14-553DBC400431}"/>
              </a:ext>
            </a:extLst>
          </p:cNvPr>
          <p:cNvSpPr txBox="1"/>
          <p:nvPr/>
        </p:nvSpPr>
        <p:spPr>
          <a:xfrm>
            <a:off x="3657600" y="2209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[90,99,60,90]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4003F82-8D0D-4811-9553-319E4954F9DD}"/>
              </a:ext>
            </a:extLst>
          </p:cNvPr>
          <p:cNvSpPr txBox="1"/>
          <p:nvPr/>
        </p:nvSpPr>
        <p:spPr>
          <a:xfrm>
            <a:off x="3657600" y="266299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0089680-B29D-4369-83D9-22EEF88FF273}"/>
              </a:ext>
            </a:extLst>
          </p:cNvPr>
          <p:cNvSpPr txBox="1"/>
          <p:nvPr/>
        </p:nvSpPr>
        <p:spPr>
          <a:xfrm>
            <a:off x="3657600" y="3712401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[90,99,99,90]</a:t>
            </a:r>
          </a:p>
        </p:txBody>
      </p:sp>
    </p:spTree>
    <p:extLst>
      <p:ext uri="{BB962C8B-B14F-4D97-AF65-F5344CB8AC3E}">
        <p14:creationId xmlns:p14="http://schemas.microsoft.com/office/powerpoint/2010/main" val="5933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array-scalar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arr1=</a:t>
            </a:r>
            <a:r>
              <a:rPr lang="en-US" dirty="0" err="1"/>
              <a:t>np.array</a:t>
            </a:r>
            <a:r>
              <a:rPr lang="en-US" dirty="0"/>
              <a:t>([1.0, 3.0, 7.0, 5.0])</a:t>
            </a:r>
          </a:p>
          <a:p>
            <a:r>
              <a:rPr lang="en-US" dirty="0"/>
              <a:t>arr1 = arr1 * 1.1</a:t>
            </a:r>
          </a:p>
          <a:p>
            <a:pPr lvl="1"/>
            <a:r>
              <a:rPr lang="en-US" dirty="0"/>
              <a:t>Perhaps we’re storing how much money everyone has, and they all got 10% interest.</a:t>
            </a:r>
          </a:p>
          <a:p>
            <a:r>
              <a:rPr lang="en-US" dirty="0"/>
              <a:t>What do you think this would do?</a:t>
            </a:r>
          </a:p>
          <a:p>
            <a:pPr lvl="1"/>
            <a:r>
              <a:rPr lang="en-US" dirty="0"/>
              <a:t>arr2 = arr1 + 1.1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819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might we do this?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2209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arr1=[1.1, 3.3, 7.7, 5.5]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3962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arr2=[2.2, 4.4, 8.8, 6.6]</a:t>
            </a:r>
          </a:p>
        </p:txBody>
      </p:sp>
    </p:spTree>
    <p:extLst>
      <p:ext uri="{BB962C8B-B14F-4D97-AF65-F5344CB8AC3E}">
        <p14:creationId xmlns:p14="http://schemas.microsoft.com/office/powerpoint/2010/main" val="108678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array-array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arr1=</a:t>
            </a:r>
            <a:r>
              <a:rPr lang="en-US" dirty="0" err="1"/>
              <a:t>np.array</a:t>
            </a:r>
            <a:r>
              <a:rPr lang="en-US" dirty="0"/>
              <a:t>([1, 3, 7, 5])</a:t>
            </a:r>
          </a:p>
          <a:p>
            <a:r>
              <a:rPr lang="en-US" dirty="0"/>
              <a:t>arr2=</a:t>
            </a:r>
            <a:r>
              <a:rPr lang="en-US" dirty="0" err="1"/>
              <a:t>np.array</a:t>
            </a:r>
            <a:r>
              <a:rPr lang="en-US" dirty="0"/>
              <a:t>([2, 2, 1, 1])</a:t>
            </a:r>
          </a:p>
          <a:p>
            <a:r>
              <a:rPr lang="en-US" dirty="0"/>
              <a:t>What do you think these would do?</a:t>
            </a:r>
          </a:p>
          <a:p>
            <a:pPr lvl="1"/>
            <a:r>
              <a:rPr lang="en-US" dirty="0"/>
              <a:t>arr3 = arr1 + arr2</a:t>
            </a:r>
          </a:p>
          <a:p>
            <a:pPr lvl="1"/>
            <a:r>
              <a:rPr lang="en-US" dirty="0"/>
              <a:t>arr3 = arr1 * arr2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80467" y="360680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6, 7, 5]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3200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arr3=[3, 5, 8, 6]</a:t>
            </a:r>
          </a:p>
        </p:txBody>
      </p:sp>
    </p:spTree>
    <p:extLst>
      <p:ext uri="{BB962C8B-B14F-4D97-AF65-F5344CB8AC3E}">
        <p14:creationId xmlns:p14="http://schemas.microsoft.com/office/powerpoint/2010/main" val="39331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27729</TotalTime>
  <Words>2831</Words>
  <Application>Microsoft Office PowerPoint</Application>
  <PresentationFormat>On-screen Show (4:3)</PresentationFormat>
  <Paragraphs>511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Times New Roman</vt:lpstr>
      <vt:lpstr>Default Design</vt:lpstr>
      <vt:lpstr>EE 194/BIO 196: Modeling,simulating and optimizing biological systems</vt:lpstr>
      <vt:lpstr>What is a an array</vt:lpstr>
      <vt:lpstr>What is a an array</vt:lpstr>
      <vt:lpstr>What is an array</vt:lpstr>
      <vt:lpstr>So what?</vt:lpstr>
      <vt:lpstr>But wait, there’s more…</vt:lpstr>
      <vt:lpstr>Reading and writing array elements</vt:lpstr>
      <vt:lpstr>array-scalar operations</vt:lpstr>
      <vt:lpstr>array-array operations</vt:lpstr>
      <vt:lpstr>Dot product</vt:lpstr>
      <vt:lpstr>Where else might arrays be useful?</vt:lpstr>
      <vt:lpstr>Other ways to make an array</vt:lpstr>
      <vt:lpstr>Getting information about an array</vt:lpstr>
      <vt:lpstr>sum() and its friends</vt:lpstr>
      <vt:lpstr>Slices</vt:lpstr>
      <vt:lpstr>Inconsistent syntax</vt:lpstr>
      <vt:lpstr>Writing slices</vt:lpstr>
      <vt:lpstr>More slices</vt:lpstr>
      <vt:lpstr>for loops and arrays</vt:lpstr>
      <vt:lpstr>Pitfall #1: arrays have a type</vt:lpstr>
      <vt:lpstr>Pitfall #1: arrays have a type</vt:lpstr>
      <vt:lpstr>Pitfall #2: Arrays are weird</vt:lpstr>
      <vt:lpstr>Explain this</vt:lpstr>
      <vt:lpstr>Beating pitfall #2</vt:lpstr>
      <vt:lpstr>Follow the bouncing ball</vt:lpstr>
      <vt:lpstr>Do slices have the same issue?</vt:lpstr>
      <vt:lpstr>Group exercise</vt:lpstr>
      <vt:lpstr>Advanced indexing</vt:lpstr>
      <vt:lpstr>Advanced indexing</vt:lpstr>
      <vt:lpstr>Advanced indexing</vt:lpstr>
      <vt:lpstr>A few more group exercises</vt:lpstr>
      <vt:lpstr>Follow-up activities</vt:lpstr>
      <vt:lpstr>Random numbers</vt:lpstr>
      <vt:lpstr>Random repeatability</vt:lpstr>
      <vt:lpstr>Seeding</vt:lpstr>
      <vt:lpstr>Seeding and debugging</vt:lpstr>
      <vt:lpstr>Normal distribution</vt:lpstr>
      <vt:lpstr>Quantization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Grace Benveniste</cp:lastModifiedBy>
  <cp:revision>805</cp:revision>
  <cp:lastPrinted>2005-02-07T17:53:54Z</cp:lastPrinted>
  <dcterms:created xsi:type="dcterms:W3CDTF">2002-09-07T18:50:54Z</dcterms:created>
  <dcterms:modified xsi:type="dcterms:W3CDTF">2018-02-07T11:08:39Z</dcterms:modified>
</cp:coreProperties>
</file>