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9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50" r:id="rId21"/>
    <p:sldId id="347" r:id="rId22"/>
    <p:sldId id="348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49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50"/>
            <p14:sldId id="347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5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4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EE 194/BIO 196: </a:t>
            </a:r>
            <a:r>
              <a:rPr lang="en-US" altLang="en-US" dirty="0"/>
              <a:t>Modeling biological systems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joel.grodstein@tufts.edu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if then, logical types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53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have homework due every week.</a:t>
            </a:r>
          </a:p>
          <a:p>
            <a:pPr marL="400050" lvl="1" indent="0">
              <a:buNone/>
            </a:pPr>
            <a:r>
              <a:rPr lang="en-US" sz="2000" dirty="0"/>
              <a:t>if (it’s Sunday evening and there's homework due)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do your homework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else: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go to sleep early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dirty="0"/>
              <a:t>The condition can have 'and' and 'or', or really be any arbitrary expression.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how arbitrary can an expression get, anyway?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fact, very arbitrary.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58833" y="2362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Without the 'else', this would have been “if ((it's not Sunday evening) or (there's no homework due))”. That's a bit of a mess!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1" y="2971800"/>
            <a:ext cx="3230032" cy="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i="1" dirty="0"/>
              <a:t>False</a:t>
            </a:r>
            <a:r>
              <a:rPr lang="en-US" sz="2400" dirty="0"/>
              <a:t> and </a:t>
            </a:r>
            <a:r>
              <a:rPr lang="en-US" sz="2400" i="1" dirty="0"/>
              <a:t>True</a:t>
            </a:r>
            <a:r>
              <a:rPr lang="en-US" sz="2400" dirty="0"/>
              <a:t> are the simplest expressions.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(</a:t>
            </a:r>
            <a:r>
              <a:rPr lang="en-US" sz="2000" i="1" dirty="0"/>
              <a:t>False</a:t>
            </a:r>
            <a:r>
              <a:rPr lang="en-US" sz="2000" dirty="0"/>
              <a:t>) → do not execute the statements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(</a:t>
            </a:r>
            <a:r>
              <a:rPr lang="en-US" sz="2000" i="1" dirty="0"/>
              <a:t>True</a:t>
            </a:r>
            <a:r>
              <a:rPr lang="en-US" sz="2000" dirty="0"/>
              <a:t>) → do execute the statements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&lt;, &gt;, &lt;=, &gt;= work as expected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3&lt;4 evaluates to </a:t>
            </a:r>
            <a:r>
              <a:rPr lang="en-US" sz="2000" i="1" dirty="0"/>
              <a:t>True</a:t>
            </a:r>
            <a:r>
              <a:rPr lang="en-US" sz="2000" dirty="0"/>
              <a:t>. 3&gt;=4 evaluates to </a:t>
            </a:r>
            <a:r>
              <a:rPr lang="en-US" sz="2000" i="1" dirty="0"/>
              <a:t>False</a:t>
            </a:r>
            <a:r>
              <a:rPr lang="en-US" sz="20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then see the case above.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“if (3&lt;4)” becomes “if (True)”, which executes the subsequent statements.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You can replace “3” with any variable that evaluates to 3.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a=3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if (a&lt;4):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487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These statements do happen, since 3&lt;4.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95600" y="5334000"/>
            <a:ext cx="1295400" cy="762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equality &amp;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for equality is a bit weird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(3=4) → error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(3==4) → evaluates to false.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Single '=' is used only for assignment to a variable.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Testing for equality is '=='; test for inequality is ‘!='.</a:t>
            </a:r>
          </a:p>
          <a:p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en-US" dirty="0"/>
              <a:t>a=3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b=4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if (a==b):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dirty="0"/>
              <a:t>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4267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These statements do not happen, since 3 is not equal to 4.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76600" y="5105400"/>
            <a:ext cx="1295400" cy="762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0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AND,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195935"/>
          </a:xfrm>
        </p:spPr>
        <p:txBody>
          <a:bodyPr/>
          <a:lstStyle/>
          <a:p>
            <a:r>
              <a:rPr lang="en-US" i="1" dirty="0"/>
              <a:t>expression and expression</a:t>
            </a:r>
            <a:r>
              <a:rPr lang="en-US" dirty="0"/>
              <a:t> is an expression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Ditto for </a:t>
            </a:r>
            <a:r>
              <a:rPr lang="en-US" i="1" dirty="0"/>
              <a:t>or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you can do this recursively…</a:t>
            </a:r>
          </a:p>
          <a:p>
            <a:r>
              <a:rPr lang="en-US" dirty="0"/>
              <a:t>Example:</a:t>
            </a:r>
          </a:p>
          <a:p>
            <a:pPr marL="400050" lvl="1" indent="0">
              <a:buNone/>
            </a:pPr>
            <a:r>
              <a:rPr lang="en-US" dirty="0"/>
              <a:t>a=3; b=4; c=5; d=6; e=7;</a:t>
            </a:r>
          </a:p>
          <a:p>
            <a:pPr marL="400050" lvl="1" indent="0">
              <a:buNone/>
            </a:pPr>
            <a:r>
              <a:rPr lang="en-US" dirty="0"/>
              <a:t>if ((a&lt;4) and (b==c) and !((d==5) or (e==6))):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1009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((3&lt;4) and (4==5) and !((6==5)or(7==6))):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8331" y="5558135"/>
            <a:ext cx="5816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  and   False  and !(False   or   False)):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558134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  and  False  and !False):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562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 and False and True):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5562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(False):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5999" y="4495800"/>
            <a:ext cx="251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 in the end, this big expression just evaluates to 'False'</a:t>
            </a:r>
          </a:p>
        </p:txBody>
      </p:sp>
    </p:spTree>
    <p:extLst>
      <p:ext uri="{BB962C8B-B14F-4D97-AF65-F5344CB8AC3E}">
        <p14:creationId xmlns:p14="http://schemas.microsoft.com/office/powerpoint/2010/main" val="131961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0503 -0.077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0417 -0.06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3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0.00417 -0.067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38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362200"/>
          </a:xfrm>
        </p:spPr>
        <p:txBody>
          <a:bodyPr/>
          <a:lstStyle/>
          <a:p>
            <a:r>
              <a:rPr lang="en-US" dirty="0"/>
              <a:t>Sometimes you have a sequence of conditions: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it's midnight-10am, keep the house at 55°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10-11am, 70°</a:t>
            </a:r>
          </a:p>
          <a:p>
            <a:pPr lvl="1">
              <a:spcBef>
                <a:spcPts val="0"/>
              </a:spcBef>
            </a:pPr>
            <a:r>
              <a:rPr lang="en-US" dirty="0"/>
              <a:t>11am-10pm, 55 °</a:t>
            </a:r>
          </a:p>
          <a:p>
            <a:pPr lvl="1">
              <a:spcBef>
                <a:spcPts val="0"/>
              </a:spcBef>
            </a:pPr>
            <a:r>
              <a:rPr lang="en-US" dirty="0"/>
              <a:t>10pm-midnight, 71°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438400"/>
            <a:ext cx="32850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if (time &lt;= 10):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if (time&gt;10 &amp;&amp; time&lt;=11):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if (time&gt;11 &amp;&amp; time&lt;=22):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if (time&gt;22 &amp;&amp; time&lt;=24):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11476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program on the right works, but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it’s inefficient, since it tests the last 3 "</a:t>
            </a:r>
            <a:r>
              <a:rPr lang="en-US" dirty="0" err="1"/>
              <a:t>if"s</a:t>
            </a:r>
            <a:r>
              <a:rPr lang="en-US" dirty="0"/>
              <a:t> even when the first is true.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it’s easy to </a:t>
            </a:r>
            <a:r>
              <a:rPr lang="en-US" dirty="0" err="1"/>
              <a:t>mis</a:t>
            </a:r>
            <a:r>
              <a:rPr lang="en-US" dirty="0"/>
              <a:t>-type the conditions</a:t>
            </a:r>
          </a:p>
        </p:txBody>
      </p:sp>
    </p:spTree>
    <p:extLst>
      <p:ext uri="{BB962C8B-B14F-4D97-AF65-F5344CB8AC3E}">
        <p14:creationId xmlns:p14="http://schemas.microsoft.com/office/powerpoint/2010/main" val="413517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419600"/>
          </a:xfrm>
        </p:spPr>
        <p:txBody>
          <a:bodyPr/>
          <a:lstStyle/>
          <a:p>
            <a:r>
              <a:rPr lang="en-US" dirty="0"/>
              <a:t>How about this?</a:t>
            </a:r>
          </a:p>
          <a:p>
            <a:r>
              <a:rPr lang="en-US" dirty="0"/>
              <a:t>Pros and cons?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obvious that it works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efficient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the indentation is ugly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1905000"/>
            <a:ext cx="304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if (time &lt;= 10):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if (time&lt;=11):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if (time&lt;=22):</a:t>
            </a:r>
          </a:p>
          <a:p>
            <a:pPr lvl="3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3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5333" y="4165599"/>
            <a:ext cx="126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These </a:t>
            </a:r>
            <a:r>
              <a:rPr lang="en-US" sz="1800" i="1" dirty="0"/>
              <a:t>must</a:t>
            </a:r>
            <a:r>
              <a:rPr lang="en-US" sz="1800" dirty="0"/>
              <a:t> line up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4876800" y="2226733"/>
            <a:ext cx="889000" cy="18880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4919133" y="2904067"/>
            <a:ext cx="880534" cy="1244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1172" y="4957425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These too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94838" y="3090814"/>
            <a:ext cx="802278" cy="188668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430761" y="3724312"/>
            <a:ext cx="766355" cy="125318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7B1B78E-B791-4126-B698-CE6335C48D0A}"/>
              </a:ext>
            </a:extLst>
          </p:cNvPr>
          <p:cNvSpPr txBox="1"/>
          <p:nvPr/>
        </p:nvSpPr>
        <p:spPr>
          <a:xfrm>
            <a:off x="4954574" y="5533160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And these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D27A68-80D7-4636-B9C1-B402212B3A8E}"/>
              </a:ext>
            </a:extLst>
          </p:cNvPr>
          <p:cNvCxnSpPr>
            <a:cxnSpLocks/>
          </p:cNvCxnSpPr>
          <p:nvPr/>
        </p:nvCxnSpPr>
        <p:spPr>
          <a:xfrm flipV="1">
            <a:off x="6038305" y="4089400"/>
            <a:ext cx="667295" cy="170090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6B76234-4785-47C7-89DA-6A0F2129B67F}"/>
              </a:ext>
            </a:extLst>
          </p:cNvPr>
          <p:cNvCxnSpPr>
            <a:cxnSpLocks/>
          </p:cNvCxnSpPr>
          <p:nvPr/>
        </p:nvCxnSpPr>
        <p:spPr>
          <a:xfrm flipV="1">
            <a:off x="6074228" y="4766733"/>
            <a:ext cx="631372" cy="102356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181600" cy="4419600"/>
          </a:xfrm>
        </p:spPr>
        <p:txBody>
          <a:bodyPr/>
          <a:lstStyle/>
          <a:p>
            <a:r>
              <a:rPr lang="en-US" dirty="0"/>
              <a:t>The solution is </a:t>
            </a:r>
            <a:r>
              <a:rPr lang="en-US" dirty="0" err="1"/>
              <a:t>elif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Many (not all) languages have it.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Code is more obvious and elegant</a:t>
            </a:r>
          </a:p>
          <a:p>
            <a:r>
              <a:rPr lang="en-US" dirty="0"/>
              <a:t>We won’t need this until the </a:t>
            </a:r>
            <a:r>
              <a:rPr lang="en-US" dirty="0" err="1"/>
              <a:t>Manduca</a:t>
            </a:r>
            <a:r>
              <a:rPr lang="en-US" dirty="0"/>
              <a:t> homework.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1905000"/>
            <a:ext cx="220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if (time &lt;= 10):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 err="1">
                <a:solidFill>
                  <a:schemeClr val="accent2"/>
                </a:solidFill>
              </a:rPr>
              <a:t>elif</a:t>
            </a:r>
            <a:r>
              <a:rPr lang="en-US" sz="2000" dirty="0">
                <a:solidFill>
                  <a:schemeClr val="accent2"/>
                </a:solidFill>
              </a:rPr>
              <a:t> (time&lt;=11):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  <a:p>
            <a:r>
              <a:rPr lang="en-US" sz="2000" dirty="0" err="1">
                <a:solidFill>
                  <a:schemeClr val="accent2"/>
                </a:solidFill>
              </a:rPr>
              <a:t>elif</a:t>
            </a:r>
            <a:r>
              <a:rPr lang="en-US" sz="2000" dirty="0">
                <a:solidFill>
                  <a:schemeClr val="accent2"/>
                </a:solidFill>
              </a:rPr>
              <a:t> (time&lt;=22):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</p:txBody>
      </p:sp>
    </p:spTree>
    <p:extLst>
      <p:ext uri="{BB962C8B-B14F-4D97-AF65-F5344CB8AC3E}">
        <p14:creationId xmlns:p14="http://schemas.microsoft.com/office/powerpoint/2010/main" val="369344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6096001" cy="3352800"/>
          </a:xfrm>
        </p:spPr>
        <p:txBody>
          <a:bodyPr/>
          <a:lstStyle/>
          <a:p>
            <a:r>
              <a:rPr lang="en-US" dirty="0"/>
              <a:t>What do each of these evaluate to?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sz="2000" dirty="0"/>
              <a:t>a=3</a:t>
            </a:r>
          </a:p>
          <a:p>
            <a:pPr marL="400050" lvl="1" indent="0">
              <a:buNone/>
            </a:pPr>
            <a:r>
              <a:rPr lang="en-US" sz="2000" dirty="0"/>
              <a:t>b=2</a:t>
            </a:r>
          </a:p>
          <a:p>
            <a:pPr marL="400050" lvl="1" indent="0">
              <a:buNone/>
            </a:pPr>
            <a:r>
              <a:rPr lang="en-US" sz="2000" dirty="0"/>
              <a:t>(a==3) and (b==2)</a:t>
            </a:r>
          </a:p>
          <a:p>
            <a:pPr marL="400050" lvl="1" indent="0">
              <a:buNone/>
            </a:pPr>
            <a:r>
              <a:rPr lang="en-US" sz="2000" dirty="0"/>
              <a:t>(a==4) or (b==2)</a:t>
            </a:r>
          </a:p>
          <a:p>
            <a:pPr marL="400050" lvl="1" indent="0">
              <a:buNone/>
            </a:pPr>
            <a:r>
              <a:rPr lang="en-US" sz="2000" dirty="0"/>
              <a:t>(a*b==6) and (</a:t>
            </a:r>
            <a:r>
              <a:rPr lang="en-US" sz="2000" dirty="0" err="1"/>
              <a:t>a+b</a:t>
            </a:r>
            <a:r>
              <a:rPr lang="en-US" sz="2000" dirty="0"/>
              <a:t>==6)</a:t>
            </a:r>
          </a:p>
          <a:p>
            <a:pPr marL="400050" lvl="1" indent="0">
              <a:buNone/>
            </a:pPr>
            <a:r>
              <a:rPr lang="en-US" sz="2000" dirty="0"/>
              <a:t>(a*b==6) and ((</a:t>
            </a:r>
            <a:r>
              <a:rPr lang="en-US" sz="2000" dirty="0" err="1"/>
              <a:t>a+b</a:t>
            </a:r>
            <a:r>
              <a:rPr lang="en-US" sz="2000" dirty="0"/>
              <a:t>==6) or (1==1))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3AE71-484D-45B2-88ED-2AE9AB08656E}"/>
              </a:ext>
            </a:extLst>
          </p:cNvPr>
          <p:cNvSpPr txBox="1"/>
          <p:nvPr/>
        </p:nvSpPr>
        <p:spPr>
          <a:xfrm>
            <a:off x="3352800" y="3429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True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DE12F3-6053-4019-9C4D-2A1BDE74825A}"/>
              </a:ext>
            </a:extLst>
          </p:cNvPr>
          <p:cNvSpPr txBox="1"/>
          <p:nvPr/>
        </p:nvSpPr>
        <p:spPr>
          <a:xfrm>
            <a:off x="3124200" y="378460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True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61F2AF-F452-413C-9F0D-8769DAC6AFA8}"/>
              </a:ext>
            </a:extLst>
          </p:cNvPr>
          <p:cNvSpPr txBox="1"/>
          <p:nvPr/>
        </p:nvSpPr>
        <p:spPr>
          <a:xfrm>
            <a:off x="3733800" y="414020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False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CB0623-347E-450C-8D07-7882FCA26000}"/>
              </a:ext>
            </a:extLst>
          </p:cNvPr>
          <p:cNvSpPr txBox="1"/>
          <p:nvPr/>
        </p:nvSpPr>
        <p:spPr>
          <a:xfrm>
            <a:off x="4876800" y="451273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True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9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8077201" cy="609600"/>
          </a:xfrm>
        </p:spPr>
        <p:txBody>
          <a:bodyPr/>
          <a:lstStyle/>
          <a:p>
            <a:r>
              <a:rPr lang="en-US" dirty="0"/>
              <a:t>What do each of these print? Assume a=3 and b=2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3AE71-484D-45B2-88ED-2AE9AB08656E}"/>
              </a:ext>
            </a:extLst>
          </p:cNvPr>
          <p:cNvSpPr txBox="1"/>
          <p:nvPr/>
        </p:nvSpPr>
        <p:spPr>
          <a:xfrm>
            <a:off x="2590800" y="2667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yes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6FC528-2881-4D27-BDD0-EC721EBF14EC}"/>
              </a:ext>
            </a:extLst>
          </p:cNvPr>
          <p:cNvSpPr txBox="1"/>
          <p:nvPr/>
        </p:nvSpPr>
        <p:spPr>
          <a:xfrm>
            <a:off x="228600" y="2590800"/>
            <a:ext cx="2286000" cy="60529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(a==3) and (b==2):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('yes')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4B9C99-1224-474A-A913-3D6F688D1CDC}"/>
              </a:ext>
            </a:extLst>
          </p:cNvPr>
          <p:cNvSpPr txBox="1"/>
          <p:nvPr/>
        </p:nvSpPr>
        <p:spPr>
          <a:xfrm>
            <a:off x="2514600" y="3581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yes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19FCB8-7874-4384-82B3-B087ED47DD54}"/>
              </a:ext>
            </a:extLst>
          </p:cNvPr>
          <p:cNvSpPr txBox="1"/>
          <p:nvPr/>
        </p:nvSpPr>
        <p:spPr>
          <a:xfrm>
            <a:off x="228600" y="3352800"/>
            <a:ext cx="2286000" cy="11182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(a==4) or (b==2):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('yes')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else: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('no')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8E764B-0F04-4ACE-9A7D-EAE31F318E53}"/>
              </a:ext>
            </a:extLst>
          </p:cNvPr>
          <p:cNvSpPr txBox="1"/>
          <p:nvPr/>
        </p:nvSpPr>
        <p:spPr>
          <a:xfrm>
            <a:off x="228600" y="4648200"/>
            <a:ext cx="2590800" cy="137473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(a==3):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if (b==2):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('32')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else: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('4 not 2')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FD7D9C-BE56-49DA-893E-0FA2CDF67EC0}"/>
              </a:ext>
            </a:extLst>
          </p:cNvPr>
          <p:cNvSpPr txBox="1"/>
          <p:nvPr/>
        </p:nvSpPr>
        <p:spPr>
          <a:xfrm>
            <a:off x="2895600" y="5105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037F62-D07D-4017-803B-9DD79EA270DB}"/>
              </a:ext>
            </a:extLst>
          </p:cNvPr>
          <p:cNvSpPr txBox="1"/>
          <p:nvPr/>
        </p:nvSpPr>
        <p:spPr>
          <a:xfrm>
            <a:off x="4419600" y="2667000"/>
            <a:ext cx="2590800" cy="137473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(a==4):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if (b==2):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('42')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else: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('4 not 2')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C10D11-FD2F-4108-A0F9-EC21E0038E02}"/>
              </a:ext>
            </a:extLst>
          </p:cNvPr>
          <p:cNvSpPr txBox="1"/>
          <p:nvPr/>
        </p:nvSpPr>
        <p:spPr>
          <a:xfrm>
            <a:off x="7086600" y="3124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nothing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A7FC7B-A211-4BFB-8D3A-F412134975C7}"/>
              </a:ext>
            </a:extLst>
          </p:cNvPr>
          <p:cNvSpPr txBox="1"/>
          <p:nvPr/>
        </p:nvSpPr>
        <p:spPr>
          <a:xfrm>
            <a:off x="4419600" y="4191000"/>
            <a:ext cx="3352800" cy="8617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range(2:6):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&gt;4):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</a:t>
            </a:r>
            <a:r>
              <a:rPr lang="en-US" sz="2000" dirty="0" err="1"/>
              <a:t>i</a:t>
            </a:r>
            <a:r>
              <a:rPr lang="en-US" sz="2000" dirty="0"/>
              <a:t>, '*', </a:t>
            </a:r>
            <a:r>
              <a:rPr lang="en-US" sz="2000" dirty="0" err="1"/>
              <a:t>i</a:t>
            </a:r>
            <a:r>
              <a:rPr lang="en-US" sz="2000" dirty="0"/>
              <a:t>, '=', </a:t>
            </a:r>
            <a:r>
              <a:rPr lang="en-US" sz="2000" dirty="0" err="1"/>
              <a:t>i</a:t>
            </a:r>
            <a:r>
              <a:rPr lang="en-US" sz="2000" dirty="0"/>
              <a:t>*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32130B-B275-45BD-83FB-4BBCB1111C03}"/>
              </a:ext>
            </a:extLst>
          </p:cNvPr>
          <p:cNvSpPr txBox="1"/>
          <p:nvPr/>
        </p:nvSpPr>
        <p:spPr>
          <a:xfrm>
            <a:off x="7840133" y="4419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5*5=25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2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4" grpId="0"/>
      <p:bldP spid="16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19600"/>
          </a:xfrm>
        </p:spPr>
        <p:txBody>
          <a:bodyPr/>
          <a:lstStyle/>
          <a:p>
            <a:r>
              <a:rPr lang="en-US" sz="2400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Vary them, or even </a:t>
            </a:r>
            <a:r>
              <a:rPr lang="en-US" sz="2000" dirty="0" err="1"/>
              <a:t>mis</a:t>
            </a:r>
            <a:r>
              <a:rPr lang="en-US" sz="2000" dirty="0"/>
              <a:t>-type some to see what happens</a:t>
            </a:r>
          </a:p>
          <a:p>
            <a:r>
              <a:rPr lang="en-US" sz="2400" dirty="0"/>
              <a:t>More exercises. Write a program that…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Prints all of the even numbers in an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 all the elements of array1 that are not in array2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Makes a new array with “</a:t>
            </a:r>
            <a:r>
              <a:rPr lang="en-US" sz="2000" dirty="0" err="1"/>
              <a:t>pos</a:t>
            </a:r>
            <a:r>
              <a:rPr lang="en-US" sz="2000" dirty="0"/>
              <a:t>”, “neg” or “zero” based on a first array of numbers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Determines the indices of the largest and smallest numbers from an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Checks whether a specified value is contained in an array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000" dirty="0"/>
              <a:t>Tests if a number </a:t>
            </a:r>
            <a:r>
              <a:rPr lang="en-US" sz="2000" i="1" dirty="0"/>
              <a:t>N</a:t>
            </a:r>
            <a:r>
              <a:rPr lang="en-US" sz="2000" dirty="0"/>
              <a:t> is within 100 of 1000 or 2000.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Prints all divisors of a given number</a:t>
            </a:r>
          </a:p>
          <a:p>
            <a:pPr lvl="1">
              <a:spcBef>
                <a:spcPts val="0"/>
              </a:spcBef>
            </a:pPr>
            <a:r>
              <a:rPr lang="en-US" sz="2000"/>
              <a:t>Creates </a:t>
            </a:r>
            <a:r>
              <a:rPr lang="en-US" sz="2000" dirty="0"/>
              <a:t>a 5-element array of random integers between 1 and 10, and then sums up only those elements that are 3 or higher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810D-266B-4456-903C-418D37C6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a bubble sort with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A4FE-064D-40CE-B8BD-CE2BC8578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B8D68-7D31-4B24-A1CC-C5121BB3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58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EC44-220C-45A6-AE28-C8220932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74FC-96EA-431A-9B72-1A4E5A16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Take an array </a:t>
            </a:r>
            <a:r>
              <a:rPr lang="en-US" sz="2400" i="1" dirty="0"/>
              <a:t>p</a:t>
            </a:r>
            <a:r>
              <a:rPr lang="en-US" sz="2400" dirty="0"/>
              <a:t>. Multiply every element by a random number </a:t>
            </a:r>
            <a:r>
              <a:rPr lang="en-US" sz="2400" i="1" dirty="0"/>
              <a:t>r</a:t>
            </a:r>
            <a:r>
              <a:rPr lang="en-US" sz="2400" dirty="0"/>
              <a:t>, and then bound them all to be ≥0 and ≤1.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may want to Google “</a:t>
            </a:r>
            <a:r>
              <a:rPr lang="en-US" sz="2000" dirty="0" err="1"/>
              <a:t>numpy</a:t>
            </a:r>
            <a:r>
              <a:rPr lang="en-US" sz="2000" dirty="0"/>
              <a:t> clip”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will be useful for HW3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F3AAC-04A0-417B-987F-9CD1C6BF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09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41136"/>
            <a:ext cx="3505200" cy="1240599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x=y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y=x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0" y="28149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265807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is 7, so now </a:t>
            </a:r>
            <a:r>
              <a:rPr lang="en-US" i="1" dirty="0"/>
              <a:t>x</a:t>
            </a:r>
            <a:r>
              <a:rPr lang="en-US" dirty="0"/>
              <a:t> is too.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311527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is 7, so copy that to </a:t>
            </a:r>
            <a:r>
              <a:rPr lang="en-US" i="1" dirty="0"/>
              <a:t>y</a:t>
            </a:r>
            <a:r>
              <a:rPr lang="en-US" dirty="0"/>
              <a:t>. But </a:t>
            </a:r>
            <a:r>
              <a:rPr lang="en-US" i="1" dirty="0"/>
              <a:t>y</a:t>
            </a:r>
            <a:r>
              <a:rPr lang="en-US" dirty="0"/>
              <a:t> already was 7, so that does nothing.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800" y="4960203"/>
            <a:ext cx="789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we set </a:t>
            </a:r>
            <a:r>
              <a:rPr lang="en-US" i="1" dirty="0"/>
              <a:t>x</a:t>
            </a:r>
            <a:r>
              <a:rPr lang="en-US" dirty="0"/>
              <a:t> to 7, there was no longer any variable anywhere with a value of 5. So there is no way to assign </a:t>
            </a:r>
            <a:r>
              <a:rPr lang="en-US" i="1" dirty="0"/>
              <a:t>y</a:t>
            </a:r>
            <a:r>
              <a:rPr lang="en-US" dirty="0"/>
              <a:t>=5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34200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349627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314890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314890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2891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891135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800" y="1650536"/>
            <a:ext cx="848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say we have two variables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, and we want to swap their values.  Consider this code: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4415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24200" y="44913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781300" y="4143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14700" y="4143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011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0.05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/>
      <p:bldP spid="9" grpId="0"/>
      <p:bldP spid="10" grpId="0"/>
      <p:bldP spid="1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–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3505200" cy="1833265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tmp</a:t>
            </a:r>
            <a:r>
              <a:rPr lang="en-US" dirty="0"/>
              <a:t>=y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y=x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x=</a:t>
            </a:r>
            <a:r>
              <a:rPr lang="en-US" dirty="0" err="1"/>
              <a:t>tmp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0" y="25640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40714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is 7, so now </a:t>
            </a:r>
            <a:r>
              <a:rPr lang="en-US" i="1" dirty="0" err="1"/>
              <a:t>tmp</a:t>
            </a:r>
            <a:r>
              <a:rPr lang="en-US" dirty="0"/>
              <a:t> is too.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2864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is 5, so copy that to </a:t>
            </a:r>
            <a:r>
              <a:rPr lang="en-US" i="1" dirty="0"/>
              <a:t>y</a:t>
            </a:r>
            <a:r>
              <a:rPr lang="en-US" dirty="0"/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7266" y="3326005"/>
            <a:ext cx="296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tmp</a:t>
            </a:r>
            <a:r>
              <a:rPr lang="en-US" dirty="0"/>
              <a:t>=7, so copy 7 to 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312225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324534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289797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289797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264020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640205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800" y="1881812"/>
            <a:ext cx="848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always, there’s a trick to doing it. Try this code instead.</a:t>
            </a:r>
          </a:p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0" y="2868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00400" y="413294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24200" y="424040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781300" y="389304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14700" y="389304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3635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0400" y="3635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124200" y="54057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781300" y="50583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314700" y="50583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24200" y="530609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tmp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8678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00400" y="4872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459461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works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4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 0.053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 0.05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/>
      <p:bldP spid="9" grpId="0"/>
      <p:bldP spid="10" grpId="0"/>
      <p:bldP spid="15" grpId="0"/>
      <p:bldP spid="17" grpId="0"/>
      <p:bldP spid="19" grpId="0" animBg="1"/>
      <p:bldP spid="19" grpId="1" animBg="1"/>
      <p:bldP spid="19" grpId="2" animBg="1"/>
      <p:bldP spid="25" grpId="0"/>
      <p:bldP spid="26" grpId="0"/>
      <p:bldP spid="33" grpId="0"/>
      <p:bldP spid="3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sort with if 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r>
              <a:rPr lang="en-US" sz="2400" dirty="0"/>
              <a:t>The code below is for a card sort. It already has an "if"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hopefully it even makes sense </a:t>
            </a:r>
            <a:r>
              <a:rPr lang="en-US" sz="2000" dirty="0">
                <a:sym typeface="Wingdings" panose="05000000000000000000" pitchFamily="2" charset="2"/>
              </a:rPr>
              <a:t>.</a:t>
            </a:r>
          </a:p>
          <a:p>
            <a:r>
              <a:rPr lang="en-US" sz="2400" dirty="0">
                <a:sym typeface="Wingdings" panose="05000000000000000000" pitchFamily="2" charset="2"/>
              </a:rPr>
              <a:t>Let's just fix the format a bit.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43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err="1"/>
              <a:t>n_cards</a:t>
            </a:r>
            <a:r>
              <a:rPr lang="en-US" dirty="0"/>
              <a:t> = 3</a:t>
            </a:r>
          </a:p>
          <a:p>
            <a:pPr marL="0" indent="0">
              <a:buNone/>
            </a:pPr>
            <a:r>
              <a:rPr lang="en-US" dirty="0"/>
              <a:t>for pass in range(n_cards-1):</a:t>
            </a:r>
          </a:p>
          <a:p>
            <a:pPr marL="400050" lvl="1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range(n_cards-1):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414866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dirty="0"/>
              <a:t>swap them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801409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3801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card #</a:t>
            </a:r>
            <a:r>
              <a:rPr lang="en-US" dirty="0" err="1"/>
              <a:t>i</a:t>
            </a:r>
            <a:r>
              <a:rPr lang="en-US" dirty="0"/>
              <a:t> and #(i+1) are backwards then</a:t>
            </a:r>
          </a:p>
        </p:txBody>
      </p:sp>
    </p:spTree>
    <p:extLst>
      <p:ext uri="{BB962C8B-B14F-4D97-AF65-F5344CB8AC3E}">
        <p14:creationId xmlns:p14="http://schemas.microsoft.com/office/powerpoint/2010/main" val="235979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886198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57600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1999" y="4034135"/>
            <a:ext cx="39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19839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35231" y="1907738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8999" y="1907738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2743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10&gt;6 is True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05600" y="1912203"/>
            <a:ext cx="56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DED8F0-149C-4861-BFDE-58FF2004FA49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FAAF4DC-1374-472E-942C-82D5364B408C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72CD7CC-CEA1-4B42-94E3-8E7418935BD1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544C109-F916-42B3-AFF4-D107D97EC46E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39" grpId="0"/>
      <p:bldP spid="40" grpId="0"/>
      <p:bldP spid="42" grpId="0"/>
      <p:bldP spid="46" grpId="0"/>
      <p:bldP spid="47" grpId="0"/>
      <p:bldP spid="48" grpId="0"/>
      <p:bldP spid="50" grpId="0"/>
      <p:bldP spid="51" grpId="0"/>
      <p:bldP spid="20" grpId="0"/>
      <p:bldP spid="20" grpId="1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3763431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  <a:p>
            <a:pPr marL="800100" lvl="2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62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8999" y="1907738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8600" y="27387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10&gt;8 is True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05600" y="1909002"/>
            <a:ext cx="56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95400" y="4267200"/>
            <a:ext cx="2133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“for </a:t>
            </a:r>
            <a:r>
              <a:rPr lang="en-US" sz="2000" dirty="0" err="1"/>
              <a:t>i</a:t>
            </a:r>
            <a:r>
              <a:rPr lang="en-US" sz="2000" dirty="0"/>
              <a:t>” loop is now done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95401" y="4930914"/>
            <a:ext cx="2209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the “for pass” loop is not done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03FAE6-59F4-4E83-8F81-329A7D9B9A26}"/>
              </a:ext>
            </a:extLst>
          </p:cNvPr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BADEDA-B22C-4A89-AB34-304C342ADAD1}"/>
              </a:ext>
            </a:extLst>
          </p:cNvPr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98228B-334B-4392-AD20-0DE23A6EA7DA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A973A7A-B299-4D2F-B283-81ED30A00582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A43D229-843E-43D4-BFD3-278DC43B896F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2C38EC5-BC63-4772-87B2-283AF519E017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42" grpId="0"/>
      <p:bldP spid="48" grpId="0"/>
      <p:bldP spid="50" grpId="0"/>
      <p:bldP spid="51" grpId="0"/>
      <p:bldP spid="52" grpId="0"/>
      <p:bldP spid="20" grpId="0"/>
      <p:bldP spid="20" grpId="1"/>
      <p:bldP spid="5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3767667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62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3800" y="1651337"/>
            <a:ext cx="1955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Starting this loop all over again from the top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4419600"/>
            <a:ext cx="2133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“for </a:t>
            </a:r>
            <a:r>
              <a:rPr lang="en-US" sz="2000" dirty="0" err="1"/>
              <a:t>i</a:t>
            </a:r>
            <a:r>
              <a:rPr lang="en-US" sz="2000" dirty="0"/>
              <a:t>” loop is not done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98433" y="273650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6&gt;8 is False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971800" y="1976735"/>
            <a:ext cx="990600" cy="6140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3400" y="3657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skip over the “if” code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00488-322F-41B0-ACAD-F3EF650F88B3}"/>
              </a:ext>
            </a:extLst>
          </p:cNvPr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C16B86-08AA-46F0-A437-F7E40E3E27AE}"/>
              </a:ext>
            </a:extLst>
          </p:cNvPr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8EBD707-CD10-4BFD-A08A-B75624B52383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10A562D-A935-4D2F-854F-0710F5B51692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CA410D7-F892-4218-BD57-CC1D95554D4A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80516E5-554A-4467-A351-A401BD045581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2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42" grpId="0"/>
      <p:bldP spid="48" grpId="0"/>
      <p:bldP spid="20" grpId="0"/>
      <p:bldP spid="20" grpId="1"/>
      <p:bldP spid="25" grpId="0"/>
      <p:bldP spid="57" grpId="0"/>
      <p:bldP spid="57" grpId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3767667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62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" y="4419600"/>
            <a:ext cx="1794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“for </a:t>
            </a:r>
            <a:r>
              <a:rPr lang="en-US" sz="2000" dirty="0" err="1"/>
              <a:t>i</a:t>
            </a:r>
            <a:r>
              <a:rPr lang="en-US" sz="2000" dirty="0"/>
              <a:t>=” loop is done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601" y="5083314"/>
            <a:ext cx="182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“pass=” loop is  done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98433" y="273650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8&gt;10 is False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9600" y="3733800"/>
            <a:ext cx="1634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skip over the “if” code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24200" y="5481935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Finally finished!!!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06DA0E-C010-42F3-9A23-E6B3C740A59B}"/>
              </a:ext>
            </a:extLst>
          </p:cNvPr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DF9AB8-B544-4288-AD51-6A86687C3B25}"/>
              </a:ext>
            </a:extLst>
          </p:cNvPr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E670D5-A433-4904-8870-CFB6AEA21EA3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313BE8-533D-4090-9B8F-32157D94DE8C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A41CEFA-C07A-4E6A-A7E5-B55D2423F7CB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82DE12E-F0AF-4EBE-8386-80292303B8A1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1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42" grpId="0"/>
      <p:bldP spid="48" grpId="0"/>
      <p:bldP spid="25" grpId="0"/>
      <p:bldP spid="56" grpId="0"/>
      <p:bldP spid="57" grpId="0"/>
      <p:bldP spid="57" grpId="1"/>
      <p:bldP spid="58" grpId="0"/>
      <p:bldP spid="44" grpId="0"/>
      <p:bldP spid="4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then –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format is simple:</a:t>
            </a:r>
          </a:p>
          <a:p>
            <a:pPr marL="400050" lvl="1" indent="0">
              <a:buNone/>
            </a:pPr>
            <a:r>
              <a:rPr lang="en-US" dirty="0"/>
              <a:t>if (condition):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400" dirty="0"/>
              <a:t>statement…</a:t>
            </a:r>
          </a:p>
          <a:p>
            <a:r>
              <a:rPr lang="en-US" dirty="0"/>
              <a:t>The usual Python note: if there are more than 1 “</a:t>
            </a:r>
            <a:r>
              <a:rPr lang="en-US" dirty="0" err="1"/>
              <a:t>statement”s</a:t>
            </a:r>
            <a:r>
              <a:rPr lang="en-US" dirty="0"/>
              <a:t>, they must all have the same indentation</a:t>
            </a:r>
          </a:p>
          <a:p>
            <a:r>
              <a:rPr lang="en-US" dirty="0"/>
              <a:t>As usual, there are several variations: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make the condition fairly complex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is an “else”.</a:t>
            </a:r>
          </a:p>
          <a:p>
            <a:r>
              <a:rPr lang="en-US" dirty="0"/>
              <a:t>Let's look at both of these.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8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then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248400" cy="4419600"/>
          </a:xfrm>
        </p:spPr>
        <p:txBody>
          <a:bodyPr/>
          <a:lstStyle/>
          <a:p>
            <a:r>
              <a:rPr lang="en-US" dirty="0"/>
              <a:t>Here’s some code with an obvious use:</a:t>
            </a:r>
          </a:p>
          <a:p>
            <a:pPr marL="400050" lvl="1" indent="0">
              <a:buNone/>
            </a:pPr>
            <a:r>
              <a:rPr lang="en-US" sz="2000" dirty="0"/>
              <a:t>if (it’s Sunday evening):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do your homework</a:t>
            </a: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if (it's not Sunday evening):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go to sleep early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/>
          </a:p>
          <a:p>
            <a:pPr marL="400050"/>
            <a:r>
              <a:rPr lang="en-US" sz="2400" dirty="0"/>
              <a:t>We can rewrite it:</a:t>
            </a:r>
          </a:p>
          <a:p>
            <a:pPr marL="457200" lvl="1" indent="0">
              <a:buNone/>
            </a:pPr>
            <a:r>
              <a:rPr lang="en-US" sz="2000" dirty="0"/>
              <a:t>if (it’s Sunday evening):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do your homework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else: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go to sleep early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1752600" y="5029200"/>
            <a:ext cx="30480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488040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“Else” replaces the inverted condition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Gain in clarity</a:t>
            </a:r>
          </a:p>
        </p:txBody>
      </p:sp>
    </p:spTree>
    <p:extLst>
      <p:ext uri="{BB962C8B-B14F-4D97-AF65-F5344CB8AC3E}">
        <p14:creationId xmlns:p14="http://schemas.microsoft.com/office/powerpoint/2010/main" val="408515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32260</TotalTime>
  <Words>1953</Words>
  <Application>Microsoft Office PowerPoint</Application>
  <PresentationFormat>On-screen Show (4:3)</PresentationFormat>
  <Paragraphs>325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Default Design</vt:lpstr>
      <vt:lpstr>EE 194/BIO 196: Modeling biological systems</vt:lpstr>
      <vt:lpstr>Demo a bubble sort with cards</vt:lpstr>
      <vt:lpstr>Card sort with if then</vt:lpstr>
      <vt:lpstr>Follow the bouncing ball</vt:lpstr>
      <vt:lpstr>Follow the bouncing ball</vt:lpstr>
      <vt:lpstr>Follow the bouncing ball</vt:lpstr>
      <vt:lpstr>Follow the bouncing ball</vt:lpstr>
      <vt:lpstr>if then – details</vt:lpstr>
      <vt:lpstr>if then else</vt:lpstr>
      <vt:lpstr>More complex conditions</vt:lpstr>
      <vt:lpstr>Logical expressions</vt:lpstr>
      <vt:lpstr>Testing equality &amp; inequality</vt:lpstr>
      <vt:lpstr>AND, OR</vt:lpstr>
      <vt:lpstr>elif</vt:lpstr>
      <vt:lpstr>Nested if</vt:lpstr>
      <vt:lpstr>Elif</vt:lpstr>
      <vt:lpstr>Group activity</vt:lpstr>
      <vt:lpstr>Group activity</vt:lpstr>
      <vt:lpstr>Follow-up activities</vt:lpstr>
      <vt:lpstr>Another group exercise</vt:lpstr>
      <vt:lpstr>Swapping</vt:lpstr>
      <vt:lpstr>Swapping – take 2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881</cp:revision>
  <cp:lastPrinted>2005-02-07T17:53:54Z</cp:lastPrinted>
  <dcterms:created xsi:type="dcterms:W3CDTF">2002-09-07T18:50:54Z</dcterms:created>
  <dcterms:modified xsi:type="dcterms:W3CDTF">2018-02-14T15:20:48Z</dcterms:modified>
</cp:coreProperties>
</file>