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28" r:id="rId2"/>
    <p:sldId id="678" r:id="rId3"/>
    <p:sldId id="679" r:id="rId4"/>
    <p:sldId id="680" r:id="rId5"/>
    <p:sldId id="681" r:id="rId6"/>
    <p:sldId id="682" r:id="rId7"/>
    <p:sldId id="683" r:id="rId8"/>
    <p:sldId id="684" r:id="rId9"/>
    <p:sldId id="685" r:id="rId10"/>
    <p:sldId id="686" r:id="rId11"/>
    <p:sldId id="687" r:id="rId12"/>
    <p:sldId id="694" r:id="rId13"/>
    <p:sldId id="693" r:id="rId14"/>
    <p:sldId id="692" r:id="rId15"/>
    <p:sldId id="689" r:id="rId16"/>
    <p:sldId id="690" r:id="rId17"/>
    <p:sldId id="691" r:id="rId1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29" autoAdjust="0"/>
    <p:restoredTop sz="94669" autoAdjust="0"/>
  </p:normalViewPr>
  <p:slideViewPr>
    <p:cSldViewPr>
      <p:cViewPr varScale="1">
        <p:scale>
          <a:sx n="110" d="100"/>
          <a:sy n="110" d="100"/>
        </p:scale>
        <p:origin x="147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algn="r"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0238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3363"/>
            <a:ext cx="3170237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400"/>
            </a:lvl1pPr>
          </a:lstStyle>
          <a:p>
            <a:pPr>
              <a:defRPr/>
            </a:pPr>
            <a:fld id="{549A7FA7-E1B8-4CDD-8F7C-1E113DA1F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439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algn="r"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805362" cy="3603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400"/>
            </a:lvl1pPr>
          </a:lstStyle>
          <a:p>
            <a:pPr>
              <a:defRPr/>
            </a:pPr>
            <a:fld id="{5B598F11-C2C5-40D4-B32B-C1AF9DA155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7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76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41151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87693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46669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9310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15055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65896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52176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05385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87689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42147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 smtClean="0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EE 194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715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2ECDC20A-2A00-44F3-B6D9-A07784439C41}" type="slidenum">
              <a:rPr lang="en-US" altLang="en-US" sz="1400" smtClean="0"/>
              <a:pPr algn="r" eaLnBrk="1" hangingPunct="1"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oel.grodstein@tufts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EE 194/</a:t>
            </a:r>
            <a:r>
              <a:rPr lang="en-US" altLang="en-US"/>
              <a:t>BIO 196: </a:t>
            </a:r>
            <a:r>
              <a:rPr lang="en-US" altLang="en-US" dirty="0" err="1"/>
              <a:t>Modeling,simulating</a:t>
            </a:r>
            <a:r>
              <a:rPr lang="en-US" altLang="en-US" dirty="0"/>
              <a:t> and optimizing biological systems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514600"/>
            <a:ext cx="8382000" cy="3352800"/>
          </a:xfrm>
        </p:spPr>
        <p:txBody>
          <a:bodyPr/>
          <a:lstStyle/>
          <a:p>
            <a:pPr eaLnBrk="1" hangingPunct="1"/>
            <a:r>
              <a:rPr lang="en-US" altLang="en-US" dirty="0"/>
              <a:t>Spring 2018</a:t>
            </a:r>
          </a:p>
          <a:p>
            <a:pPr eaLnBrk="1" hangingPunct="1"/>
            <a:r>
              <a:rPr lang="en-US" altLang="en-US" dirty="0"/>
              <a:t>Tufts University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Instructor: Joel </a:t>
            </a:r>
            <a:r>
              <a:rPr lang="en-US" altLang="en-US" dirty="0" err="1"/>
              <a:t>Grodstein</a:t>
            </a:r>
            <a:endParaRPr lang="en-US" altLang="en-US" dirty="0"/>
          </a:p>
          <a:p>
            <a:pPr eaLnBrk="1" hangingPunct="1"/>
            <a:r>
              <a:rPr lang="en-US" altLang="en-US" dirty="0">
                <a:solidFill>
                  <a:schemeClr val="accent2"/>
                </a:solidFill>
                <a:hlinkClick r:id="rId2"/>
              </a:rPr>
              <a:t>joel.grodstein@tufts.edu</a:t>
            </a:r>
            <a:endParaRPr lang="en-US" altLang="en-US" dirty="0">
              <a:solidFill>
                <a:schemeClr val="accent2"/>
              </a:solidFill>
            </a:endParaRPr>
          </a:p>
          <a:p>
            <a:pPr eaLnBrk="1" hangingPunct="1"/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it-IT" altLang="en-US" dirty="0"/>
              <a:t>2D arrays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744475-1640-4C67-A24E-2430275CB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1143000"/>
          </a:xfrm>
        </p:spPr>
        <p:txBody>
          <a:bodyPr/>
          <a:lstStyle/>
          <a:p>
            <a:r>
              <a:rPr lang="en-US" dirty="0"/>
              <a:t>Remember our problem with arrays?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21BC81-5EEA-448F-8BB5-917470D9F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3581400" cy="3810000"/>
          </a:xfrm>
        </p:spPr>
        <p:txBody>
          <a:bodyPr/>
          <a:lstStyle/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r>
              <a:rPr lang="en-US" sz="2400" dirty="0"/>
              <a:t>a1 = </a:t>
            </a:r>
            <a:r>
              <a:rPr lang="en-US" sz="2400" dirty="0" err="1"/>
              <a:t>np.array</a:t>
            </a:r>
            <a:r>
              <a:rPr lang="en-US" sz="2400" dirty="0"/>
              <a:t> ([2,4,6])</a:t>
            </a:r>
          </a:p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r>
              <a:rPr lang="en-US" sz="2400" dirty="0"/>
              <a:t>a2 = a1</a:t>
            </a:r>
          </a:p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r>
              <a:rPr lang="en-US" sz="2400" dirty="0"/>
              <a:t>a2[1]=1</a:t>
            </a:r>
          </a:p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r>
              <a:rPr lang="en-US" sz="2400" dirty="0"/>
              <a:t>print (a2)</a:t>
            </a:r>
          </a:p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r>
              <a:rPr lang="en-US" sz="2400" dirty="0"/>
              <a:t>print (a1)</a:t>
            </a:r>
          </a:p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r>
              <a:rPr lang="en-US" sz="2400" dirty="0"/>
              <a:t>a1 = </a:t>
            </a:r>
            <a:r>
              <a:rPr lang="en-US" sz="2400" dirty="0" err="1"/>
              <a:t>np.array</a:t>
            </a:r>
            <a:r>
              <a:rPr lang="en-US" sz="2400" dirty="0"/>
              <a:t> ([2,4,6])</a:t>
            </a:r>
          </a:p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r>
              <a:rPr lang="en-US" sz="2400" dirty="0"/>
              <a:t>a2 = </a:t>
            </a:r>
            <a:r>
              <a:rPr lang="en-US" sz="2400" dirty="0" err="1"/>
              <a:t>np.array</a:t>
            </a:r>
            <a:r>
              <a:rPr lang="en-US" sz="2400" dirty="0"/>
              <a:t> ([2,4,6])</a:t>
            </a:r>
          </a:p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r>
              <a:rPr lang="en-US" sz="2400" dirty="0"/>
              <a:t>a2[1]=1</a:t>
            </a:r>
          </a:p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r>
              <a:rPr lang="en-US" sz="2400" dirty="0"/>
              <a:t>print (a2)</a:t>
            </a:r>
          </a:p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r>
              <a:rPr lang="en-US" sz="2400" dirty="0"/>
              <a:t>print (a1)</a:t>
            </a:r>
          </a:p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r>
              <a:rPr lang="en-US" sz="2400" dirty="0"/>
              <a:t>We’ll learn more strategies to beat this problem later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6AEA585-A075-4FAA-8704-CA5C6302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7486B15-27C3-4813-9C3C-52C0419F3850}"/>
              </a:ext>
            </a:extLst>
          </p:cNvPr>
          <p:cNvSpPr txBox="1"/>
          <p:nvPr/>
        </p:nvSpPr>
        <p:spPr>
          <a:xfrm>
            <a:off x="2057400" y="19812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Now a2=[2, 4, 6]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20BDDFB-C603-4099-A237-BEE61D326954}"/>
              </a:ext>
            </a:extLst>
          </p:cNvPr>
          <p:cNvSpPr txBox="1"/>
          <p:nvPr/>
        </p:nvSpPr>
        <p:spPr>
          <a:xfrm>
            <a:off x="3886200" y="16764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[2, 4, 6]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3F85F20-211D-4D8D-8AFC-F47E56AC4539}"/>
              </a:ext>
            </a:extLst>
          </p:cNvPr>
          <p:cNvSpPr txBox="1"/>
          <p:nvPr/>
        </p:nvSpPr>
        <p:spPr>
          <a:xfrm>
            <a:off x="2286000" y="25908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[2, 1, 6]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A7AA107-77D3-4FEC-AB36-7DCFC84A8215}"/>
              </a:ext>
            </a:extLst>
          </p:cNvPr>
          <p:cNvSpPr txBox="1"/>
          <p:nvPr/>
        </p:nvSpPr>
        <p:spPr>
          <a:xfrm>
            <a:off x="2286000" y="28956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[2, 1, 6]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3852640-38E0-42E6-A7A5-96076D9F4B80}"/>
              </a:ext>
            </a:extLst>
          </p:cNvPr>
          <p:cNvSpPr txBox="1"/>
          <p:nvPr/>
        </p:nvSpPr>
        <p:spPr>
          <a:xfrm>
            <a:off x="5105400" y="3276600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Now we have two different egg cartons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29CBDA36-C6A0-4B92-B06F-987B035FF5AC}"/>
              </a:ext>
            </a:extLst>
          </p:cNvPr>
          <p:cNvCxnSpPr/>
          <p:nvPr/>
        </p:nvCxnSpPr>
        <p:spPr>
          <a:xfrm flipH="1">
            <a:off x="3581400" y="3657600"/>
            <a:ext cx="1600200" cy="2286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98095560-00E9-4A7B-ACBB-C81FC985F7FD}"/>
              </a:ext>
            </a:extLst>
          </p:cNvPr>
          <p:cNvSpPr txBox="1"/>
          <p:nvPr/>
        </p:nvSpPr>
        <p:spPr>
          <a:xfrm>
            <a:off x="2286000" y="44958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[2, 1, 6]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1CF70EFD-0BEE-488D-96C4-DA2962078F78}"/>
              </a:ext>
            </a:extLst>
          </p:cNvPr>
          <p:cNvSpPr txBox="1"/>
          <p:nvPr/>
        </p:nvSpPr>
        <p:spPr>
          <a:xfrm>
            <a:off x="2286000" y="48006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[2, 4, 6]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2E0418E-0D2A-40EA-82D3-C357B7376283}"/>
              </a:ext>
            </a:extLst>
          </p:cNvPr>
          <p:cNvSpPr txBox="1"/>
          <p:nvPr/>
        </p:nvSpPr>
        <p:spPr>
          <a:xfrm>
            <a:off x="5943600" y="4724400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“Later” has now arrived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DDE47021-010C-449F-B45E-E0A9A316F097}"/>
              </a:ext>
            </a:extLst>
          </p:cNvPr>
          <p:cNvCxnSpPr>
            <a:cxnSpLocks/>
          </p:cNvCxnSpPr>
          <p:nvPr/>
        </p:nvCxnSpPr>
        <p:spPr>
          <a:xfrm flipH="1">
            <a:off x="4191000" y="5105400"/>
            <a:ext cx="1828800" cy="685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6658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744475-1640-4C67-A24E-2430275CB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1143000"/>
          </a:xfrm>
        </p:spPr>
        <p:txBody>
          <a:bodyPr/>
          <a:lstStyle/>
          <a:p>
            <a:r>
              <a:rPr lang="en-US" dirty="0"/>
              <a:t>Copying an array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21BC81-5EEA-448F-8BB5-917470D9F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3581400" cy="3810000"/>
          </a:xfrm>
        </p:spPr>
        <p:txBody>
          <a:bodyPr/>
          <a:lstStyle/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r>
              <a:rPr lang="en-US" sz="2400" dirty="0"/>
              <a:t>a1 = </a:t>
            </a:r>
            <a:r>
              <a:rPr lang="en-US" sz="2400" dirty="0" err="1"/>
              <a:t>np.array</a:t>
            </a:r>
            <a:r>
              <a:rPr lang="en-US" sz="2400" dirty="0"/>
              <a:t> ([2,4,6])</a:t>
            </a:r>
          </a:p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r>
              <a:rPr lang="en-US" sz="2400" dirty="0"/>
              <a:t>a2 = </a:t>
            </a:r>
            <a:r>
              <a:rPr lang="en-US" sz="2400" dirty="0" err="1"/>
              <a:t>np.array</a:t>
            </a:r>
            <a:r>
              <a:rPr lang="en-US" sz="2400" dirty="0"/>
              <a:t> ([2,4,6])</a:t>
            </a:r>
          </a:p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r>
              <a:rPr lang="en-US" sz="2400" dirty="0"/>
              <a:t>a2[1]=1</a:t>
            </a:r>
          </a:p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r>
              <a:rPr lang="en-US" sz="2400" dirty="0"/>
              <a:t>print (a2)</a:t>
            </a:r>
          </a:p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r>
              <a:rPr lang="en-US" sz="2400" dirty="0"/>
              <a:t>print (a1)</a:t>
            </a:r>
          </a:p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endParaRPr lang="en-US" sz="2400" dirty="0"/>
          </a:p>
          <a:p>
            <a:pPr>
              <a:lnSpc>
                <a:spcPts val="2500"/>
              </a:lnSpc>
              <a:spcBef>
                <a:spcPts val="0"/>
              </a:spcBef>
            </a:pPr>
            <a:r>
              <a:rPr lang="en-US" sz="2400" dirty="0"/>
              <a:t>And this works just as well with 2D arrays.</a:t>
            </a:r>
          </a:p>
          <a:p>
            <a:pPr>
              <a:lnSpc>
                <a:spcPts val="2500"/>
              </a:lnSpc>
              <a:spcBef>
                <a:spcPts val="0"/>
              </a:spcBef>
            </a:pPr>
            <a:r>
              <a:rPr lang="en-US" sz="2400" dirty="0"/>
              <a:t>We’ll use it in the </a:t>
            </a:r>
            <a:r>
              <a:rPr lang="en-US" sz="2400" dirty="0" err="1"/>
              <a:t>Manduca</a:t>
            </a:r>
            <a:r>
              <a:rPr lang="en-US" sz="2400" dirty="0"/>
              <a:t> HW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6AEA585-A075-4FAA-8704-CA5C6302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3F85F20-211D-4D8D-8AFC-F47E56AC4539}"/>
              </a:ext>
            </a:extLst>
          </p:cNvPr>
          <p:cNvSpPr txBox="1"/>
          <p:nvPr/>
        </p:nvSpPr>
        <p:spPr>
          <a:xfrm>
            <a:off x="2133600" y="25908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[2, 1, 6]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3852640-38E0-42E6-A7A5-96076D9F4B80}"/>
              </a:ext>
            </a:extLst>
          </p:cNvPr>
          <p:cNvSpPr txBox="1"/>
          <p:nvPr/>
        </p:nvSpPr>
        <p:spPr>
          <a:xfrm>
            <a:off x="5410200" y="1676400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Now we have two different egg cartons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1CF70EFD-0BEE-488D-96C4-DA2962078F78}"/>
              </a:ext>
            </a:extLst>
          </p:cNvPr>
          <p:cNvSpPr txBox="1"/>
          <p:nvPr/>
        </p:nvSpPr>
        <p:spPr>
          <a:xfrm>
            <a:off x="2057400" y="29718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[2, 4, 6]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971B498-01BC-4030-BE02-0F5AA71ACC5F}"/>
              </a:ext>
            </a:extLst>
          </p:cNvPr>
          <p:cNvSpPr txBox="1"/>
          <p:nvPr/>
        </p:nvSpPr>
        <p:spPr>
          <a:xfrm>
            <a:off x="1295400" y="2015068"/>
            <a:ext cx="2362200" cy="381000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 rtlCol="0">
            <a:no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a1.copy()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29CBDA36-C6A0-4B92-B06F-987B035FF5AC}"/>
              </a:ext>
            </a:extLst>
          </p:cNvPr>
          <p:cNvCxnSpPr>
            <a:cxnSpLocks/>
          </p:cNvCxnSpPr>
          <p:nvPr/>
        </p:nvCxnSpPr>
        <p:spPr>
          <a:xfrm flipH="1">
            <a:off x="2743200" y="2286000"/>
            <a:ext cx="25146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403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4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Looping through an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10600" cy="4419600"/>
          </a:xfrm>
        </p:spPr>
        <p:txBody>
          <a:bodyPr/>
          <a:lstStyle/>
          <a:p>
            <a:r>
              <a:rPr lang="en-US" sz="2400" dirty="0"/>
              <a:t>Remember how we looped through an array?</a:t>
            </a:r>
          </a:p>
          <a:p>
            <a:pPr marL="857250" lvl="2" indent="0">
              <a:buNone/>
            </a:pPr>
            <a:r>
              <a:rPr lang="en-US" dirty="0" err="1"/>
              <a:t>ar</a:t>
            </a:r>
            <a:r>
              <a:rPr lang="en-US" dirty="0"/>
              <a:t> = </a:t>
            </a:r>
            <a:r>
              <a:rPr lang="en-US" dirty="0" err="1"/>
              <a:t>np.array</a:t>
            </a:r>
            <a:r>
              <a:rPr lang="en-US" dirty="0"/>
              <a:t> ([1,3,5])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in </a:t>
            </a:r>
            <a:r>
              <a:rPr lang="en-US" dirty="0" err="1"/>
              <a:t>ar</a:t>
            </a:r>
            <a:r>
              <a:rPr lang="en-US" dirty="0"/>
              <a:t>:</a:t>
            </a:r>
          </a:p>
          <a:p>
            <a:r>
              <a:rPr lang="en-US" sz="2400" dirty="0"/>
              <a:t>What happens if we loop through a 2D array?</a:t>
            </a:r>
          </a:p>
          <a:p>
            <a:pPr marL="857250" lvl="2" indent="0">
              <a:buNone/>
            </a:pPr>
            <a:r>
              <a:rPr lang="en-US" dirty="0" err="1"/>
              <a:t>ar</a:t>
            </a:r>
            <a:r>
              <a:rPr lang="en-US" dirty="0"/>
              <a:t> = </a:t>
            </a:r>
            <a:r>
              <a:rPr lang="en-US" dirty="0" err="1"/>
              <a:t>np.array</a:t>
            </a:r>
            <a:r>
              <a:rPr lang="en-US" dirty="0"/>
              <a:t> ([[1,3,5],[11,13,15</a:t>
            </a:r>
            <a:r>
              <a:rPr lang="en-US" dirty="0" smtClean="0"/>
              <a:t>]])</a:t>
            </a:r>
            <a:endParaRPr lang="en-US" dirty="0"/>
          </a:p>
          <a:p>
            <a:pPr marL="857250" lvl="2" indent="0">
              <a:spcBef>
                <a:spcPts val="0"/>
              </a:spcBef>
              <a:buNone/>
            </a:pPr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in </a:t>
            </a:r>
            <a:r>
              <a:rPr lang="en-US" dirty="0" err="1"/>
              <a:t>ar</a:t>
            </a:r>
            <a:r>
              <a:rPr lang="en-US" dirty="0"/>
              <a:t>:</a:t>
            </a:r>
          </a:p>
          <a:p>
            <a:pPr marL="514350" indent="-457200"/>
            <a:r>
              <a:rPr lang="en-US" sz="2400" dirty="0"/>
              <a:t>What if you want to loop through every element of a 2D array?</a:t>
            </a:r>
          </a:p>
          <a:p>
            <a:pPr marL="857250" lvl="2" indent="0">
              <a:buNone/>
            </a:pPr>
            <a:r>
              <a:rPr lang="en-US" dirty="0" err="1"/>
              <a:t>ar</a:t>
            </a:r>
            <a:r>
              <a:rPr lang="en-US" dirty="0"/>
              <a:t> = </a:t>
            </a:r>
            <a:r>
              <a:rPr lang="en-US" dirty="0" err="1"/>
              <a:t>np.array</a:t>
            </a:r>
            <a:r>
              <a:rPr lang="en-US" dirty="0"/>
              <a:t> ([[1,3,5],[11,13,15</a:t>
            </a:r>
            <a:r>
              <a:rPr lang="en-US" dirty="0" smtClean="0"/>
              <a:t>]])</a:t>
            </a:r>
            <a:endParaRPr lang="en-US" dirty="0"/>
          </a:p>
          <a:p>
            <a:pPr marL="857250" lvl="2" indent="0">
              <a:spcBef>
                <a:spcPts val="0"/>
              </a:spcBef>
              <a:buNone/>
            </a:pPr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in </a:t>
            </a:r>
            <a:r>
              <a:rPr lang="en-US" dirty="0" err="1"/>
              <a:t>ar.flat</a:t>
            </a:r>
            <a:r>
              <a:rPr lang="en-US" dirty="0"/>
              <a:t>: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marL="514350" indent="-457200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0" y="2133600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accent2"/>
                </a:solidFill>
              </a:rPr>
              <a:t>i</a:t>
            </a:r>
            <a:r>
              <a:rPr lang="en-US" dirty="0">
                <a:solidFill>
                  <a:schemeClr val="accent2"/>
                </a:solidFill>
              </a:rPr>
              <a:t> becomes 1, 3 and then 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8200" y="3321903"/>
            <a:ext cx="312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accent2"/>
                </a:solidFill>
              </a:rPr>
              <a:t>i</a:t>
            </a:r>
            <a:r>
              <a:rPr lang="en-US" dirty="0">
                <a:solidFill>
                  <a:schemeClr val="accent2"/>
                </a:solidFill>
              </a:rPr>
              <a:t> becomes [1,3,5] and then [11,13,15]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23460" y="4510206"/>
            <a:ext cx="36347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accent2"/>
                </a:solidFill>
              </a:rPr>
              <a:t>i</a:t>
            </a:r>
            <a:r>
              <a:rPr lang="en-US" dirty="0">
                <a:solidFill>
                  <a:schemeClr val="accent2"/>
                </a:solidFill>
              </a:rPr>
              <a:t> becomes 1, 3, 5, 11, 13 and finally 15</a:t>
            </a:r>
          </a:p>
        </p:txBody>
      </p:sp>
    </p:spTree>
    <p:extLst>
      <p:ext uri="{BB962C8B-B14F-4D97-AF65-F5344CB8AC3E}">
        <p14:creationId xmlns:p14="http://schemas.microsoft.com/office/powerpoint/2010/main" val="384192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5029A0-5C2C-4F79-80A5-B71E4399D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Advanced indexing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BF8750-28A8-4961-AAC7-14B2EF24B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76400"/>
            <a:ext cx="4495800" cy="2286000"/>
          </a:xfrm>
        </p:spPr>
        <p:txBody>
          <a:bodyPr/>
          <a:lstStyle/>
          <a:p>
            <a:r>
              <a:rPr lang="en-US" sz="2400" dirty="0"/>
              <a:t>Python has </a:t>
            </a:r>
            <a:r>
              <a:rPr lang="en-US" sz="2400" i="1" dirty="0"/>
              <a:t>advanced indexing</a:t>
            </a:r>
            <a:r>
              <a:rPr lang="en-US" sz="2400" dirty="0"/>
              <a:t> capabilities that mirror </a:t>
            </a:r>
            <a:r>
              <a:rPr lang="en-US" sz="2400" dirty="0" err="1"/>
              <a:t>Matlab</a:t>
            </a:r>
            <a:endParaRPr lang="en-US" sz="2400" dirty="0"/>
          </a:p>
          <a:p>
            <a:r>
              <a:rPr lang="en-US" sz="2400" dirty="0"/>
              <a:t>HW [ HW&lt;65] += 10</a:t>
            </a:r>
          </a:p>
          <a:p>
            <a:r>
              <a:rPr lang="en-US" sz="2400" dirty="0"/>
              <a:t>HW [2, HW[2,:]&gt;90] = 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2B1CA99-3C6F-4B57-86CA-D19298F41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B6A38AB-08DE-4AFB-8619-B8150C360518}"/>
              </a:ext>
            </a:extLst>
          </p:cNvPr>
          <p:cNvSpPr txBox="1"/>
          <p:nvPr/>
        </p:nvSpPr>
        <p:spPr>
          <a:xfrm>
            <a:off x="5638800" y="2412999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90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DF433A8-B107-49B4-B17F-97AB466446E7}"/>
              </a:ext>
            </a:extLst>
          </p:cNvPr>
          <p:cNvSpPr txBox="1"/>
          <p:nvPr/>
        </p:nvSpPr>
        <p:spPr>
          <a:xfrm>
            <a:off x="6096000" y="2412999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99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7680671-A027-4E35-8743-FD65C3DE9A50}"/>
              </a:ext>
            </a:extLst>
          </p:cNvPr>
          <p:cNvSpPr txBox="1"/>
          <p:nvPr/>
        </p:nvSpPr>
        <p:spPr>
          <a:xfrm>
            <a:off x="6553200" y="2412999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60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1F71E77-EE99-4B1F-9C39-5C34F425B9E0}"/>
              </a:ext>
            </a:extLst>
          </p:cNvPr>
          <p:cNvSpPr txBox="1"/>
          <p:nvPr/>
        </p:nvSpPr>
        <p:spPr>
          <a:xfrm>
            <a:off x="7010400" y="2412999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90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522DD41-FDB4-4D83-B4E1-50EFE85B6279}"/>
              </a:ext>
            </a:extLst>
          </p:cNvPr>
          <p:cNvSpPr txBox="1"/>
          <p:nvPr/>
        </p:nvSpPr>
        <p:spPr>
          <a:xfrm>
            <a:off x="5715000" y="3708399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[0]    [1]    [2]    [3]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5874AD-7892-4FA5-9206-94AFA36E3E8E}"/>
              </a:ext>
            </a:extLst>
          </p:cNvPr>
          <p:cNvSpPr txBox="1"/>
          <p:nvPr/>
        </p:nvSpPr>
        <p:spPr>
          <a:xfrm>
            <a:off x="5638800" y="2808561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91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D86AB998-A27F-4F79-B079-1B94413819A3}"/>
              </a:ext>
            </a:extLst>
          </p:cNvPr>
          <p:cNvSpPr txBox="1"/>
          <p:nvPr/>
        </p:nvSpPr>
        <p:spPr>
          <a:xfrm>
            <a:off x="6096000" y="2808561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80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E4E7483-4404-4754-8FA9-0BE62D4D40A2}"/>
              </a:ext>
            </a:extLst>
          </p:cNvPr>
          <p:cNvSpPr txBox="1"/>
          <p:nvPr/>
        </p:nvSpPr>
        <p:spPr>
          <a:xfrm>
            <a:off x="6553200" y="2808561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55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4305804-9B46-41F4-93A1-B8D2480BEEBA}"/>
              </a:ext>
            </a:extLst>
          </p:cNvPr>
          <p:cNvSpPr txBox="1"/>
          <p:nvPr/>
        </p:nvSpPr>
        <p:spPr>
          <a:xfrm>
            <a:off x="7010400" y="2808561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93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9F27AED-5401-41DC-BE93-D08147A6194D}"/>
              </a:ext>
            </a:extLst>
          </p:cNvPr>
          <p:cNvSpPr txBox="1"/>
          <p:nvPr/>
        </p:nvSpPr>
        <p:spPr>
          <a:xfrm>
            <a:off x="5638800" y="3210825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89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93B2B73B-E97D-409E-8D72-34DD3DF1C98C}"/>
              </a:ext>
            </a:extLst>
          </p:cNvPr>
          <p:cNvSpPr txBox="1"/>
          <p:nvPr/>
        </p:nvSpPr>
        <p:spPr>
          <a:xfrm>
            <a:off x="6096000" y="3210825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80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72209AEC-441E-4399-9609-30110AB8852E}"/>
              </a:ext>
            </a:extLst>
          </p:cNvPr>
          <p:cNvSpPr txBox="1"/>
          <p:nvPr/>
        </p:nvSpPr>
        <p:spPr>
          <a:xfrm>
            <a:off x="6553200" y="3210825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99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34CE2D31-7294-43AA-96C2-7F1A5B43F76A}"/>
              </a:ext>
            </a:extLst>
          </p:cNvPr>
          <p:cNvSpPr txBox="1"/>
          <p:nvPr/>
        </p:nvSpPr>
        <p:spPr>
          <a:xfrm>
            <a:off x="7010400" y="3210825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93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094077D2-BEC0-4ECC-BD5F-CFE17C0FBFC3}"/>
              </a:ext>
            </a:extLst>
          </p:cNvPr>
          <p:cNvSpPr txBox="1"/>
          <p:nvPr/>
        </p:nvSpPr>
        <p:spPr>
          <a:xfrm>
            <a:off x="5181600" y="2362200"/>
            <a:ext cx="5334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sz="1600" dirty="0"/>
              <a:t>[0]</a:t>
            </a:r>
          </a:p>
          <a:p>
            <a:pPr>
              <a:lnSpc>
                <a:spcPts val="3000"/>
              </a:lnSpc>
            </a:pPr>
            <a:r>
              <a:rPr lang="en-US" sz="1600" dirty="0"/>
              <a:t>[1]</a:t>
            </a:r>
          </a:p>
          <a:p>
            <a:pPr>
              <a:lnSpc>
                <a:spcPts val="3000"/>
              </a:lnSpc>
            </a:pPr>
            <a:r>
              <a:rPr lang="en-US" sz="1600" dirty="0"/>
              <a:t>[2]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D1F71E77-EE99-4B1F-9C39-5C34F425B9E0}"/>
              </a:ext>
            </a:extLst>
          </p:cNvPr>
          <p:cNvSpPr txBox="1"/>
          <p:nvPr/>
        </p:nvSpPr>
        <p:spPr>
          <a:xfrm>
            <a:off x="6545580" y="2411730"/>
            <a:ext cx="457200" cy="40011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70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D1F71E77-EE99-4B1F-9C39-5C34F425B9E0}"/>
              </a:ext>
            </a:extLst>
          </p:cNvPr>
          <p:cNvSpPr txBox="1"/>
          <p:nvPr/>
        </p:nvSpPr>
        <p:spPr>
          <a:xfrm>
            <a:off x="6553200" y="2807970"/>
            <a:ext cx="457200" cy="40011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65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D1F71E77-EE99-4B1F-9C39-5C34F425B9E0}"/>
              </a:ext>
            </a:extLst>
          </p:cNvPr>
          <p:cNvSpPr txBox="1"/>
          <p:nvPr/>
        </p:nvSpPr>
        <p:spPr>
          <a:xfrm>
            <a:off x="6553200" y="3211830"/>
            <a:ext cx="457200" cy="40011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D1F71E77-EE99-4B1F-9C39-5C34F425B9E0}"/>
              </a:ext>
            </a:extLst>
          </p:cNvPr>
          <p:cNvSpPr txBox="1"/>
          <p:nvPr/>
        </p:nvSpPr>
        <p:spPr>
          <a:xfrm>
            <a:off x="7010400" y="3211830"/>
            <a:ext cx="457200" cy="40011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343192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3" grpId="0" animBg="1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Advanced indexing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Advanced indexing can build a 2D array from elements of a 1D array: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/>
              <a:t>ar_1D = </a:t>
            </a:r>
            <a:r>
              <a:rPr lang="en-US" dirty="0" err="1"/>
              <a:t>np.array</a:t>
            </a:r>
            <a:r>
              <a:rPr lang="en-US" dirty="0"/>
              <a:t> ([2,4,6,8])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/>
              <a:t>indices = </a:t>
            </a:r>
            <a:r>
              <a:rPr lang="en-US" dirty="0" err="1"/>
              <a:t>np.array</a:t>
            </a:r>
            <a:r>
              <a:rPr lang="en-US" dirty="0"/>
              <a:t> ([[1,1][2,3]])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/>
              <a:t>ar_2D = ar_1D [indices]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It can also do the reverse: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/>
              <a:t>ar_1D = ar_2D [ [0,1,1], [0,1,0] 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38800" y="3276600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4 4</a:t>
            </a:r>
          </a:p>
          <a:p>
            <a:r>
              <a:rPr lang="en-US" dirty="0">
                <a:solidFill>
                  <a:schemeClr val="accent2"/>
                </a:solidFill>
              </a:rPr>
              <a:t>6 8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62600" y="4297319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4 8 6</a:t>
            </a:r>
          </a:p>
        </p:txBody>
      </p:sp>
    </p:spTree>
    <p:extLst>
      <p:ext uri="{BB962C8B-B14F-4D97-AF65-F5344CB8AC3E}">
        <p14:creationId xmlns:p14="http://schemas.microsoft.com/office/powerpoint/2010/main" val="370907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C93D32-CF1E-4DBC-B512-9F840AB20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722F7E-56E4-4430-BB77-09BFDBA90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Given: two arrays ar1 and ar2</a:t>
            </a:r>
          </a:p>
          <a:p>
            <a:pPr lvl="1">
              <a:spcBef>
                <a:spcPts val="0"/>
              </a:spcBef>
            </a:pPr>
            <a:r>
              <a:rPr lang="en-US" dirty="0"/>
              <a:t>Each one is 10 rows and 4 columns</a:t>
            </a:r>
          </a:p>
          <a:p>
            <a:pPr lvl="1">
              <a:spcBef>
                <a:spcPts val="0"/>
              </a:spcBef>
            </a:pPr>
            <a:r>
              <a:rPr lang="en-US" dirty="0"/>
              <a:t>Build an array ar3 that has even rows from ar1, odd from ar2</a:t>
            </a:r>
          </a:p>
          <a:p>
            <a:pPr lvl="1">
              <a:spcBef>
                <a:spcPts val="0"/>
              </a:spcBef>
            </a:pPr>
            <a:r>
              <a:rPr lang="en-US" dirty="0"/>
              <a:t>Make sure that changing ar3 will not change ar1 or ar2 </a:t>
            </a:r>
          </a:p>
          <a:p>
            <a:r>
              <a:rPr lang="en-US" dirty="0"/>
              <a:t>Lookahead: this will be similar to a genetic algorithm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C0657A8-3988-48A1-A737-E612BA993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6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02B241-D3DA-4EE2-9CCD-0C4808838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group 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C55E90-001B-4B8D-A78F-1AD48FAEF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Given: one 10x4 array </a:t>
            </a:r>
            <a:r>
              <a:rPr lang="en-US" i="1" dirty="0"/>
              <a:t>ar1</a:t>
            </a:r>
          </a:p>
          <a:p>
            <a:pPr lvl="1">
              <a:spcBef>
                <a:spcPts val="0"/>
              </a:spcBef>
            </a:pPr>
            <a:r>
              <a:rPr lang="en-US" dirty="0"/>
              <a:t>Pick a random pair of rows (e.g., rows 0&amp;1)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Replicate it forwards (i.e., so rows 2&amp;3 become identical to 0&amp;1)</a:t>
            </a:r>
          </a:p>
          <a:p>
            <a:r>
              <a:rPr lang="en-US" dirty="0"/>
              <a:t>Make sure not to try to copy, e.g., rows 7&amp;8 to rows 9 &amp; 10</a:t>
            </a:r>
          </a:p>
          <a:p>
            <a:pPr lvl="1">
              <a:spcBef>
                <a:spcPts val="0"/>
              </a:spcBef>
            </a:pPr>
            <a:r>
              <a:rPr lang="en-US" dirty="0"/>
              <a:t>Since there is no row #10!</a:t>
            </a:r>
          </a:p>
          <a:p>
            <a:pPr>
              <a:spcBef>
                <a:spcPts val="0"/>
              </a:spcBef>
            </a:pPr>
            <a:r>
              <a:rPr lang="en-US" dirty="0"/>
              <a:t>(</a:t>
            </a:r>
            <a:r>
              <a:rPr lang="en-US"/>
              <a:t>This </a:t>
            </a:r>
            <a:r>
              <a:rPr lang="en-US" smtClean="0"/>
              <a:t>may</a:t>
            </a:r>
            <a:r>
              <a:rPr lang="en-US" smtClean="0"/>
              <a:t> </a:t>
            </a:r>
            <a:r>
              <a:rPr lang="en-US" dirty="0"/>
              <a:t>be useful for </a:t>
            </a:r>
            <a:r>
              <a:rPr lang="en-US" smtClean="0"/>
              <a:t>genetic mutations</a:t>
            </a:r>
            <a:r>
              <a:rPr lang="en-US" smtClean="0"/>
              <a:t>)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B3915F6-0CEF-41BA-B360-68316D620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38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76026D-C19A-4CA7-A403-727293804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Follow-up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406412-1363-48D9-840D-174A64E6D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419600"/>
          </a:xfrm>
        </p:spPr>
        <p:txBody>
          <a:bodyPr/>
          <a:lstStyle/>
          <a:p>
            <a:r>
              <a:rPr lang="en-US" dirty="0"/>
              <a:t>Try the examples from this lecture yourself</a:t>
            </a:r>
          </a:p>
          <a:p>
            <a:pPr lvl="1">
              <a:spcBef>
                <a:spcPts val="0"/>
              </a:spcBef>
            </a:pPr>
            <a:r>
              <a:rPr lang="en-US" dirty="0"/>
              <a:t>Vary them, or even </a:t>
            </a:r>
            <a:r>
              <a:rPr lang="en-US" dirty="0" err="1"/>
              <a:t>mis</a:t>
            </a:r>
            <a:r>
              <a:rPr lang="en-US" dirty="0"/>
              <a:t>-type some to see what happens</a:t>
            </a:r>
          </a:p>
          <a:p>
            <a:r>
              <a:rPr lang="en-US" dirty="0"/>
              <a:t>More exercises. Write a program that…</a:t>
            </a:r>
          </a:p>
          <a:p>
            <a:pPr lvl="1">
              <a:spcBef>
                <a:spcPts val="0"/>
              </a:spcBef>
            </a:pPr>
            <a:r>
              <a:rPr lang="en-US" dirty="0"/>
              <a:t>Creates an </a:t>
            </a:r>
            <a:r>
              <a:rPr lang="en-US" i="1" dirty="0" err="1"/>
              <a:t>N</a:t>
            </a:r>
            <a:r>
              <a:rPr lang="en-US" dirty="0" err="1"/>
              <a:t>x</a:t>
            </a:r>
            <a:r>
              <a:rPr lang="en-US" i="1" dirty="0" err="1"/>
              <a:t>N</a:t>
            </a:r>
            <a:r>
              <a:rPr lang="en-US" dirty="0"/>
              <a:t> array with 1 on the border and 0 inside</a:t>
            </a:r>
          </a:p>
          <a:p>
            <a:pPr lvl="1">
              <a:spcBef>
                <a:spcPts val="0"/>
              </a:spcBef>
            </a:pPr>
            <a:r>
              <a:rPr lang="en-US" dirty="0"/>
              <a:t>Creates an 8x8 array and fills it with a checkerboard pattern</a:t>
            </a:r>
          </a:p>
          <a:p>
            <a:pPr lvl="1">
              <a:spcBef>
                <a:spcPts val="0"/>
              </a:spcBef>
            </a:pPr>
            <a:r>
              <a:rPr lang="en-US" dirty="0"/>
              <a:t>Finds the indices of the maximum and minimum values in a 2D array</a:t>
            </a:r>
          </a:p>
          <a:p>
            <a:pPr lvl="1">
              <a:spcBef>
                <a:spcPts val="0"/>
              </a:spcBef>
            </a:pPr>
            <a:r>
              <a:rPr lang="en-US" dirty="0"/>
              <a:t>Creates an </a:t>
            </a:r>
            <a:r>
              <a:rPr lang="en-US" dirty="0" err="1"/>
              <a:t>NxN</a:t>
            </a:r>
            <a:r>
              <a:rPr lang="en-US" dirty="0"/>
              <a:t> cyclic matrix [[0 1 2 3 4] [1 2 3 4 0][2 3 4 0 1] ...]. Then double every element and print it.</a:t>
            </a:r>
          </a:p>
          <a:p>
            <a:pPr lvl="1">
              <a:spcBef>
                <a:spcPts val="0"/>
              </a:spcBef>
            </a:pPr>
            <a:r>
              <a:rPr lang="en-US" dirty="0"/>
              <a:t>Prints the odd columns of a 2D array</a:t>
            </a:r>
          </a:p>
          <a:p>
            <a:pPr lvl="1">
              <a:spcBef>
                <a:spcPts val="0"/>
              </a:spcBef>
            </a:pP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5B48765-8089-4DCC-B1CE-B097D0995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77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DD765C-2A25-4B67-9EA1-0B9728C9B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so far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573F4D-49A8-4A70-ADF0-21AC14792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2514600"/>
          </a:xfrm>
        </p:spPr>
        <p:txBody>
          <a:bodyPr/>
          <a:lstStyle/>
          <a:p>
            <a:r>
              <a:rPr lang="en-US" dirty="0"/>
              <a:t>We’ve already used arrays – but just in “1D”</a:t>
            </a:r>
          </a:p>
          <a:p>
            <a:r>
              <a:rPr lang="en-US" dirty="0"/>
              <a:t>HW1 = </a:t>
            </a:r>
            <a:r>
              <a:rPr lang="en-US" dirty="0" err="1"/>
              <a:t>np.array</a:t>
            </a:r>
            <a:r>
              <a:rPr lang="en-US" dirty="0"/>
              <a:t>([90,99,60,90])</a:t>
            </a:r>
          </a:p>
          <a:p>
            <a:pPr lvl="1">
              <a:spcBef>
                <a:spcPts val="0"/>
              </a:spcBef>
            </a:pPr>
            <a:r>
              <a:rPr lang="en-US" dirty="0"/>
              <a:t>HW1[0]=90</a:t>
            </a:r>
          </a:p>
          <a:p>
            <a:pPr lvl="1">
              <a:spcBef>
                <a:spcPts val="0"/>
              </a:spcBef>
            </a:pPr>
            <a:r>
              <a:rPr lang="en-US" dirty="0"/>
              <a:t>HW1[3]=60</a:t>
            </a:r>
          </a:p>
          <a:p>
            <a:pPr lvl="1">
              <a:spcBef>
                <a:spcPts val="0"/>
              </a:spcBef>
            </a:pPr>
            <a:r>
              <a:rPr lang="en-US" dirty="0"/>
              <a:t>One homework, four students</a:t>
            </a:r>
          </a:p>
          <a:p>
            <a:endParaRPr lang="en-US" dirty="0"/>
          </a:p>
          <a:p>
            <a:r>
              <a:rPr lang="en-US" dirty="0"/>
              <a:t>Next up: add an extra dimension (so, “2D”)</a:t>
            </a:r>
          </a:p>
          <a:p>
            <a:r>
              <a:rPr lang="en-US" dirty="0"/>
              <a:t>Use an egg carton again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A1383C3-EEA1-4519-9F79-99F905104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C412764-196F-480F-B9D3-CBC469B74427}"/>
              </a:ext>
            </a:extLst>
          </p:cNvPr>
          <p:cNvSpPr txBox="1"/>
          <p:nvPr/>
        </p:nvSpPr>
        <p:spPr>
          <a:xfrm>
            <a:off x="6172200" y="2819400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90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78D4A3F-1A11-4F85-9642-4E6B458ACD74}"/>
              </a:ext>
            </a:extLst>
          </p:cNvPr>
          <p:cNvSpPr txBox="1"/>
          <p:nvPr/>
        </p:nvSpPr>
        <p:spPr>
          <a:xfrm>
            <a:off x="6629400" y="2819400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99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7BB9B44-80A5-4CD3-B443-1A6314FA8890}"/>
              </a:ext>
            </a:extLst>
          </p:cNvPr>
          <p:cNvSpPr txBox="1"/>
          <p:nvPr/>
        </p:nvSpPr>
        <p:spPr>
          <a:xfrm>
            <a:off x="7086600" y="2819400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60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22937B8-9BEA-413B-834D-7E7F08D54A77}"/>
              </a:ext>
            </a:extLst>
          </p:cNvPr>
          <p:cNvSpPr txBox="1"/>
          <p:nvPr/>
        </p:nvSpPr>
        <p:spPr>
          <a:xfrm>
            <a:off x="7543800" y="2819400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90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730AB99-0CF1-4B19-A3BD-F02088BCA23B}"/>
              </a:ext>
            </a:extLst>
          </p:cNvPr>
          <p:cNvSpPr txBox="1"/>
          <p:nvPr/>
        </p:nvSpPr>
        <p:spPr>
          <a:xfrm>
            <a:off x="6248400" y="3311724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[0]    [1]    [2]    [3]</a:t>
            </a:r>
          </a:p>
        </p:txBody>
      </p:sp>
    </p:spTree>
    <p:extLst>
      <p:ext uri="{BB962C8B-B14F-4D97-AF65-F5344CB8AC3E}">
        <p14:creationId xmlns:p14="http://schemas.microsoft.com/office/powerpoint/2010/main" val="372583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5029A0-5C2C-4F79-80A5-B71E4399D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2D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BF8750-28A8-4961-AAC7-14B2EF24B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76400"/>
            <a:ext cx="8382000" cy="914400"/>
          </a:xfrm>
        </p:spPr>
        <p:txBody>
          <a:bodyPr/>
          <a:lstStyle/>
          <a:p>
            <a:r>
              <a:rPr lang="en-US" dirty="0"/>
              <a:t>Think of a 2D array as a table of numbers</a:t>
            </a:r>
          </a:p>
          <a:p>
            <a:r>
              <a:rPr lang="en-US" dirty="0"/>
              <a:t>3 </a:t>
            </a:r>
            <a:r>
              <a:rPr lang="en-US" dirty="0" err="1"/>
              <a:t>homeworks</a:t>
            </a:r>
            <a:r>
              <a:rPr lang="en-US" dirty="0"/>
              <a:t>, 4 students</a:t>
            </a:r>
          </a:p>
          <a:p>
            <a:pPr lvl="1">
              <a:spcBef>
                <a:spcPts val="0"/>
              </a:spcBef>
            </a:pPr>
            <a:r>
              <a:rPr lang="en-US" dirty="0"/>
              <a:t>Each row is a homework</a:t>
            </a:r>
          </a:p>
          <a:p>
            <a:pPr lvl="1">
              <a:spcBef>
                <a:spcPts val="0"/>
              </a:spcBef>
            </a:pPr>
            <a:r>
              <a:rPr lang="en-US" dirty="0"/>
              <a:t>Each column is a student</a:t>
            </a:r>
          </a:p>
          <a:p>
            <a:pPr>
              <a:spcBef>
                <a:spcPts val="0"/>
              </a:spcBef>
            </a:pPr>
            <a:r>
              <a:rPr lang="en-US" dirty="0"/>
              <a:t>How do I access it?</a:t>
            </a:r>
          </a:p>
          <a:p>
            <a:pPr lvl="1">
              <a:spcBef>
                <a:spcPts val="0"/>
              </a:spcBef>
            </a:pPr>
            <a:r>
              <a:rPr lang="en-US" dirty="0"/>
              <a:t>HW[0,2] is 60</a:t>
            </a:r>
          </a:p>
          <a:p>
            <a:pPr lvl="1">
              <a:spcBef>
                <a:spcPts val="0"/>
              </a:spcBef>
            </a:pPr>
            <a:r>
              <a:rPr lang="en-US" dirty="0"/>
              <a:t>HW[1,2] is 55</a:t>
            </a:r>
          </a:p>
          <a:p>
            <a:pPr lvl="1">
              <a:spcBef>
                <a:spcPts val="0"/>
              </a:spcBef>
            </a:pPr>
            <a:r>
              <a:rPr lang="en-US" dirty="0"/>
              <a:t>HW[2,1] is</a:t>
            </a:r>
          </a:p>
          <a:p>
            <a:pPr>
              <a:spcBef>
                <a:spcPts val="0"/>
              </a:spcBef>
            </a:pPr>
            <a:r>
              <a:rPr lang="en-US" dirty="0"/>
              <a:t>How do I build it?</a:t>
            </a:r>
          </a:p>
          <a:p>
            <a:pPr lvl="1">
              <a:spcBef>
                <a:spcPts val="0"/>
              </a:spcBef>
            </a:pPr>
            <a:r>
              <a:rPr lang="en-US" dirty="0"/>
              <a:t>HW = </a:t>
            </a:r>
            <a:r>
              <a:rPr lang="en-US" dirty="0" err="1"/>
              <a:t>np.array</a:t>
            </a:r>
            <a:r>
              <a:rPr lang="en-US" dirty="0"/>
              <a:t> ([[90,99,60,90],[91,80,55,93],[89,80,99,93]])</a:t>
            </a:r>
          </a:p>
          <a:p>
            <a:pPr lvl="1">
              <a:spcBef>
                <a:spcPts val="0"/>
              </a:spcBef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2B1CA99-3C6F-4B57-86CA-D19298F41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B6A38AB-08DE-4AFB-8619-B8150C360518}"/>
              </a:ext>
            </a:extLst>
          </p:cNvPr>
          <p:cNvSpPr txBox="1"/>
          <p:nvPr/>
        </p:nvSpPr>
        <p:spPr>
          <a:xfrm>
            <a:off x="5638800" y="2412999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90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DF433A8-B107-49B4-B17F-97AB466446E7}"/>
              </a:ext>
            </a:extLst>
          </p:cNvPr>
          <p:cNvSpPr txBox="1"/>
          <p:nvPr/>
        </p:nvSpPr>
        <p:spPr>
          <a:xfrm>
            <a:off x="6096000" y="2412999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99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7680671-A027-4E35-8743-FD65C3DE9A50}"/>
              </a:ext>
            </a:extLst>
          </p:cNvPr>
          <p:cNvSpPr txBox="1"/>
          <p:nvPr/>
        </p:nvSpPr>
        <p:spPr>
          <a:xfrm>
            <a:off x="6553200" y="2412999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60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1F71E77-EE99-4B1F-9C39-5C34F425B9E0}"/>
              </a:ext>
            </a:extLst>
          </p:cNvPr>
          <p:cNvSpPr txBox="1"/>
          <p:nvPr/>
        </p:nvSpPr>
        <p:spPr>
          <a:xfrm>
            <a:off x="7010400" y="2412999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90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522DD41-FDB4-4D83-B4E1-50EFE85B6279}"/>
              </a:ext>
            </a:extLst>
          </p:cNvPr>
          <p:cNvSpPr txBox="1"/>
          <p:nvPr/>
        </p:nvSpPr>
        <p:spPr>
          <a:xfrm>
            <a:off x="5715000" y="3708399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[0]    [1]    [2]    [3]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5874AD-7892-4FA5-9206-94AFA36E3E8E}"/>
              </a:ext>
            </a:extLst>
          </p:cNvPr>
          <p:cNvSpPr txBox="1"/>
          <p:nvPr/>
        </p:nvSpPr>
        <p:spPr>
          <a:xfrm>
            <a:off x="5638800" y="2808561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91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D86AB998-A27F-4F79-B079-1B94413819A3}"/>
              </a:ext>
            </a:extLst>
          </p:cNvPr>
          <p:cNvSpPr txBox="1"/>
          <p:nvPr/>
        </p:nvSpPr>
        <p:spPr>
          <a:xfrm>
            <a:off x="6096000" y="2808561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80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E4E7483-4404-4754-8FA9-0BE62D4D40A2}"/>
              </a:ext>
            </a:extLst>
          </p:cNvPr>
          <p:cNvSpPr txBox="1"/>
          <p:nvPr/>
        </p:nvSpPr>
        <p:spPr>
          <a:xfrm>
            <a:off x="6553200" y="2808561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55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4305804-9B46-41F4-93A1-B8D2480BEEBA}"/>
              </a:ext>
            </a:extLst>
          </p:cNvPr>
          <p:cNvSpPr txBox="1"/>
          <p:nvPr/>
        </p:nvSpPr>
        <p:spPr>
          <a:xfrm>
            <a:off x="7010400" y="2808561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93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9F27AED-5401-41DC-BE93-D08147A6194D}"/>
              </a:ext>
            </a:extLst>
          </p:cNvPr>
          <p:cNvSpPr txBox="1"/>
          <p:nvPr/>
        </p:nvSpPr>
        <p:spPr>
          <a:xfrm>
            <a:off x="5638800" y="3210825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89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93B2B73B-E97D-409E-8D72-34DD3DF1C98C}"/>
              </a:ext>
            </a:extLst>
          </p:cNvPr>
          <p:cNvSpPr txBox="1"/>
          <p:nvPr/>
        </p:nvSpPr>
        <p:spPr>
          <a:xfrm>
            <a:off x="6096000" y="3210825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80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72209AEC-441E-4399-9609-30110AB8852E}"/>
              </a:ext>
            </a:extLst>
          </p:cNvPr>
          <p:cNvSpPr txBox="1"/>
          <p:nvPr/>
        </p:nvSpPr>
        <p:spPr>
          <a:xfrm>
            <a:off x="6553200" y="3210825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99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34CE2D31-7294-43AA-96C2-7F1A5B43F76A}"/>
              </a:ext>
            </a:extLst>
          </p:cNvPr>
          <p:cNvSpPr txBox="1"/>
          <p:nvPr/>
        </p:nvSpPr>
        <p:spPr>
          <a:xfrm>
            <a:off x="7010400" y="3210825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93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094077D2-BEC0-4ECC-BD5F-CFE17C0FBFC3}"/>
              </a:ext>
            </a:extLst>
          </p:cNvPr>
          <p:cNvSpPr txBox="1"/>
          <p:nvPr/>
        </p:nvSpPr>
        <p:spPr>
          <a:xfrm>
            <a:off x="5181600" y="2362200"/>
            <a:ext cx="5334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sz="1600" dirty="0"/>
              <a:t>[0]</a:t>
            </a:r>
          </a:p>
          <a:p>
            <a:pPr>
              <a:lnSpc>
                <a:spcPts val="3000"/>
              </a:lnSpc>
            </a:pPr>
            <a:r>
              <a:rPr lang="en-US" sz="1600" dirty="0"/>
              <a:t>[1]</a:t>
            </a:r>
          </a:p>
          <a:p>
            <a:pPr>
              <a:lnSpc>
                <a:spcPts val="3000"/>
              </a:lnSpc>
            </a:pPr>
            <a:r>
              <a:rPr lang="en-US" sz="1600" dirty="0"/>
              <a:t>[2]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0EFC2505-7696-4BD6-9E56-1F3B739B23F7}"/>
              </a:ext>
            </a:extLst>
          </p:cNvPr>
          <p:cNvSpPr txBox="1"/>
          <p:nvPr/>
        </p:nvSpPr>
        <p:spPr>
          <a:xfrm>
            <a:off x="2743200" y="4522914"/>
            <a:ext cx="66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80</a:t>
            </a:r>
          </a:p>
        </p:txBody>
      </p:sp>
    </p:spTree>
    <p:extLst>
      <p:ext uri="{BB962C8B-B14F-4D97-AF65-F5344CB8AC3E}">
        <p14:creationId xmlns:p14="http://schemas.microsoft.com/office/powerpoint/2010/main" val="2640421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5029A0-5C2C-4F79-80A5-B71E4399D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2D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BF8750-28A8-4961-AAC7-14B2EF24B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76400"/>
            <a:ext cx="4572000" cy="9144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Another way to build it:</a:t>
            </a:r>
          </a:p>
          <a:p>
            <a:pPr lvl="1">
              <a:spcBef>
                <a:spcPts val="0"/>
              </a:spcBef>
            </a:pPr>
            <a:r>
              <a:rPr lang="en-US" dirty="0"/>
              <a:t>HW = </a:t>
            </a:r>
            <a:r>
              <a:rPr lang="en-US" dirty="0" err="1"/>
              <a:t>np.zeros</a:t>
            </a:r>
            <a:r>
              <a:rPr lang="en-US" dirty="0"/>
              <a:t> ((3,4))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HW[0,0:4] = [90,99,60,90]</a:t>
            </a:r>
          </a:p>
          <a:p>
            <a:pPr lvl="1">
              <a:spcBef>
                <a:spcPts val="0"/>
              </a:spcBef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2B1CA99-3C6F-4B57-86CA-D19298F41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B6A38AB-08DE-4AFB-8619-B8150C360518}"/>
              </a:ext>
            </a:extLst>
          </p:cNvPr>
          <p:cNvSpPr txBox="1"/>
          <p:nvPr/>
        </p:nvSpPr>
        <p:spPr>
          <a:xfrm>
            <a:off x="5791200" y="1727199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DF433A8-B107-49B4-B17F-97AB466446E7}"/>
              </a:ext>
            </a:extLst>
          </p:cNvPr>
          <p:cNvSpPr txBox="1"/>
          <p:nvPr/>
        </p:nvSpPr>
        <p:spPr>
          <a:xfrm>
            <a:off x="6248400" y="1727199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7680671-A027-4E35-8743-FD65C3DE9A50}"/>
              </a:ext>
            </a:extLst>
          </p:cNvPr>
          <p:cNvSpPr txBox="1"/>
          <p:nvPr/>
        </p:nvSpPr>
        <p:spPr>
          <a:xfrm>
            <a:off x="6705600" y="1727199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1F71E77-EE99-4B1F-9C39-5C34F425B9E0}"/>
              </a:ext>
            </a:extLst>
          </p:cNvPr>
          <p:cNvSpPr txBox="1"/>
          <p:nvPr/>
        </p:nvSpPr>
        <p:spPr>
          <a:xfrm>
            <a:off x="7162800" y="1727199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522DD41-FDB4-4D83-B4E1-50EFE85B6279}"/>
              </a:ext>
            </a:extLst>
          </p:cNvPr>
          <p:cNvSpPr txBox="1"/>
          <p:nvPr/>
        </p:nvSpPr>
        <p:spPr>
          <a:xfrm>
            <a:off x="5867400" y="3022599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[0]    [1]    [2]    [3]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5874AD-7892-4FA5-9206-94AFA36E3E8E}"/>
              </a:ext>
            </a:extLst>
          </p:cNvPr>
          <p:cNvSpPr txBox="1"/>
          <p:nvPr/>
        </p:nvSpPr>
        <p:spPr>
          <a:xfrm>
            <a:off x="5791200" y="2122761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D86AB998-A27F-4F79-B079-1B94413819A3}"/>
              </a:ext>
            </a:extLst>
          </p:cNvPr>
          <p:cNvSpPr txBox="1"/>
          <p:nvPr/>
        </p:nvSpPr>
        <p:spPr>
          <a:xfrm>
            <a:off x="6248400" y="2122761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E4E7483-4404-4754-8FA9-0BE62D4D40A2}"/>
              </a:ext>
            </a:extLst>
          </p:cNvPr>
          <p:cNvSpPr txBox="1"/>
          <p:nvPr/>
        </p:nvSpPr>
        <p:spPr>
          <a:xfrm>
            <a:off x="6705600" y="2122761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4305804-9B46-41F4-93A1-B8D2480BEEBA}"/>
              </a:ext>
            </a:extLst>
          </p:cNvPr>
          <p:cNvSpPr txBox="1"/>
          <p:nvPr/>
        </p:nvSpPr>
        <p:spPr>
          <a:xfrm>
            <a:off x="7162800" y="2122761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9F27AED-5401-41DC-BE93-D08147A6194D}"/>
              </a:ext>
            </a:extLst>
          </p:cNvPr>
          <p:cNvSpPr txBox="1"/>
          <p:nvPr/>
        </p:nvSpPr>
        <p:spPr>
          <a:xfrm>
            <a:off x="5791200" y="2525025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93B2B73B-E97D-409E-8D72-34DD3DF1C98C}"/>
              </a:ext>
            </a:extLst>
          </p:cNvPr>
          <p:cNvSpPr txBox="1"/>
          <p:nvPr/>
        </p:nvSpPr>
        <p:spPr>
          <a:xfrm>
            <a:off x="6248400" y="2525025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72209AEC-441E-4399-9609-30110AB8852E}"/>
              </a:ext>
            </a:extLst>
          </p:cNvPr>
          <p:cNvSpPr txBox="1"/>
          <p:nvPr/>
        </p:nvSpPr>
        <p:spPr>
          <a:xfrm>
            <a:off x="6705600" y="2525025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34CE2D31-7294-43AA-96C2-7F1A5B43F76A}"/>
              </a:ext>
            </a:extLst>
          </p:cNvPr>
          <p:cNvSpPr txBox="1"/>
          <p:nvPr/>
        </p:nvSpPr>
        <p:spPr>
          <a:xfrm>
            <a:off x="7162800" y="2525025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094077D2-BEC0-4ECC-BD5F-CFE17C0FBFC3}"/>
              </a:ext>
            </a:extLst>
          </p:cNvPr>
          <p:cNvSpPr txBox="1"/>
          <p:nvPr/>
        </p:nvSpPr>
        <p:spPr>
          <a:xfrm>
            <a:off x="5334000" y="1676400"/>
            <a:ext cx="5334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sz="1600" dirty="0"/>
              <a:t>[0]</a:t>
            </a:r>
          </a:p>
          <a:p>
            <a:pPr>
              <a:lnSpc>
                <a:spcPts val="3000"/>
              </a:lnSpc>
            </a:pPr>
            <a:r>
              <a:rPr lang="en-US" sz="1600" dirty="0"/>
              <a:t>[1]</a:t>
            </a:r>
          </a:p>
          <a:p>
            <a:pPr>
              <a:lnSpc>
                <a:spcPts val="3000"/>
              </a:lnSpc>
            </a:pPr>
            <a:r>
              <a:rPr lang="en-US" sz="1600" dirty="0"/>
              <a:t>[2]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42CC3B4F-67F2-41DD-975D-E6991F23D531}"/>
              </a:ext>
            </a:extLst>
          </p:cNvPr>
          <p:cNvSpPr txBox="1"/>
          <p:nvPr/>
        </p:nvSpPr>
        <p:spPr>
          <a:xfrm>
            <a:off x="5791200" y="1725177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90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275A7153-70E5-4376-B319-6F5251033D64}"/>
              </a:ext>
            </a:extLst>
          </p:cNvPr>
          <p:cNvSpPr txBox="1"/>
          <p:nvPr/>
        </p:nvSpPr>
        <p:spPr>
          <a:xfrm>
            <a:off x="6248400" y="1725177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99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D9B9A3FD-88B8-419B-86BA-FBA3CC62F5D4}"/>
              </a:ext>
            </a:extLst>
          </p:cNvPr>
          <p:cNvSpPr txBox="1"/>
          <p:nvPr/>
        </p:nvSpPr>
        <p:spPr>
          <a:xfrm>
            <a:off x="6705600" y="1725177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60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1FE5344F-8CC8-4554-9F05-EF71AA5D6D32}"/>
              </a:ext>
            </a:extLst>
          </p:cNvPr>
          <p:cNvSpPr txBox="1"/>
          <p:nvPr/>
        </p:nvSpPr>
        <p:spPr>
          <a:xfrm>
            <a:off x="7162800" y="1725177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90</a:t>
            </a:r>
          </a:p>
        </p:txBody>
      </p:sp>
    </p:spTree>
    <p:extLst>
      <p:ext uri="{BB962C8B-B14F-4D97-AF65-F5344CB8AC3E}">
        <p14:creationId xmlns:p14="http://schemas.microsoft.com/office/powerpoint/2010/main" val="406337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5029A0-5C2C-4F79-80A5-B71E4399D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2D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BF8750-28A8-4961-AAC7-14B2EF24B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76400"/>
            <a:ext cx="4724400" cy="9144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Another way to build it:</a:t>
            </a:r>
          </a:p>
          <a:p>
            <a:pPr lvl="1">
              <a:spcBef>
                <a:spcPts val="0"/>
              </a:spcBef>
            </a:pPr>
            <a:r>
              <a:rPr lang="en-US" dirty="0"/>
              <a:t>HW = </a:t>
            </a:r>
            <a:r>
              <a:rPr lang="en-US" dirty="0" err="1"/>
              <a:t>np.zeros</a:t>
            </a:r>
            <a:r>
              <a:rPr lang="en-US" dirty="0"/>
              <a:t> ((3,4))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HW[0,0:4] = [90,99,60,90]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HW[1,:] = [91,80,55,93]</a:t>
            </a:r>
          </a:p>
          <a:p>
            <a:pPr lvl="1">
              <a:spcBef>
                <a:spcPts val="0"/>
              </a:spcBef>
            </a:pPr>
            <a:r>
              <a:rPr lang="en-US" dirty="0"/>
              <a:t>(just “:” means the whole row)</a:t>
            </a:r>
          </a:p>
          <a:p>
            <a:pPr lvl="1">
              <a:spcBef>
                <a:spcPts val="0"/>
              </a:spcBef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2B1CA99-3C6F-4B57-86CA-D19298F41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522DD41-FDB4-4D83-B4E1-50EFE85B6279}"/>
              </a:ext>
            </a:extLst>
          </p:cNvPr>
          <p:cNvSpPr txBox="1"/>
          <p:nvPr/>
        </p:nvSpPr>
        <p:spPr>
          <a:xfrm>
            <a:off x="5867400" y="3022599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[0]    [1]    [2]    [3]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5874AD-7892-4FA5-9206-94AFA36E3E8E}"/>
              </a:ext>
            </a:extLst>
          </p:cNvPr>
          <p:cNvSpPr txBox="1"/>
          <p:nvPr/>
        </p:nvSpPr>
        <p:spPr>
          <a:xfrm>
            <a:off x="5791200" y="2122761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D86AB998-A27F-4F79-B079-1B94413819A3}"/>
              </a:ext>
            </a:extLst>
          </p:cNvPr>
          <p:cNvSpPr txBox="1"/>
          <p:nvPr/>
        </p:nvSpPr>
        <p:spPr>
          <a:xfrm>
            <a:off x="6248400" y="2122761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E4E7483-4404-4754-8FA9-0BE62D4D40A2}"/>
              </a:ext>
            </a:extLst>
          </p:cNvPr>
          <p:cNvSpPr txBox="1"/>
          <p:nvPr/>
        </p:nvSpPr>
        <p:spPr>
          <a:xfrm>
            <a:off x="6705600" y="2122761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4305804-9B46-41F4-93A1-B8D2480BEEBA}"/>
              </a:ext>
            </a:extLst>
          </p:cNvPr>
          <p:cNvSpPr txBox="1"/>
          <p:nvPr/>
        </p:nvSpPr>
        <p:spPr>
          <a:xfrm>
            <a:off x="7162800" y="2122761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9F27AED-5401-41DC-BE93-D08147A6194D}"/>
              </a:ext>
            </a:extLst>
          </p:cNvPr>
          <p:cNvSpPr txBox="1"/>
          <p:nvPr/>
        </p:nvSpPr>
        <p:spPr>
          <a:xfrm>
            <a:off x="5791200" y="2525025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93B2B73B-E97D-409E-8D72-34DD3DF1C98C}"/>
              </a:ext>
            </a:extLst>
          </p:cNvPr>
          <p:cNvSpPr txBox="1"/>
          <p:nvPr/>
        </p:nvSpPr>
        <p:spPr>
          <a:xfrm>
            <a:off x="6248400" y="2525025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72209AEC-441E-4399-9609-30110AB8852E}"/>
              </a:ext>
            </a:extLst>
          </p:cNvPr>
          <p:cNvSpPr txBox="1"/>
          <p:nvPr/>
        </p:nvSpPr>
        <p:spPr>
          <a:xfrm>
            <a:off x="6705600" y="2525025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34CE2D31-7294-43AA-96C2-7F1A5B43F76A}"/>
              </a:ext>
            </a:extLst>
          </p:cNvPr>
          <p:cNvSpPr txBox="1"/>
          <p:nvPr/>
        </p:nvSpPr>
        <p:spPr>
          <a:xfrm>
            <a:off x="7162800" y="2525025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094077D2-BEC0-4ECC-BD5F-CFE17C0FBFC3}"/>
              </a:ext>
            </a:extLst>
          </p:cNvPr>
          <p:cNvSpPr txBox="1"/>
          <p:nvPr/>
        </p:nvSpPr>
        <p:spPr>
          <a:xfrm>
            <a:off x="5334000" y="1676400"/>
            <a:ext cx="5334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sz="1600" dirty="0"/>
              <a:t>[0]</a:t>
            </a:r>
          </a:p>
          <a:p>
            <a:pPr>
              <a:lnSpc>
                <a:spcPts val="3000"/>
              </a:lnSpc>
            </a:pPr>
            <a:r>
              <a:rPr lang="en-US" sz="1600" dirty="0"/>
              <a:t>[1]</a:t>
            </a:r>
          </a:p>
          <a:p>
            <a:pPr>
              <a:lnSpc>
                <a:spcPts val="3000"/>
              </a:lnSpc>
            </a:pPr>
            <a:r>
              <a:rPr lang="en-US" sz="1600" dirty="0"/>
              <a:t>[2]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42CC3B4F-67F2-41DD-975D-E6991F23D531}"/>
              </a:ext>
            </a:extLst>
          </p:cNvPr>
          <p:cNvSpPr txBox="1"/>
          <p:nvPr/>
        </p:nvSpPr>
        <p:spPr>
          <a:xfrm>
            <a:off x="5791200" y="2116974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91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275A7153-70E5-4376-B319-6F5251033D64}"/>
              </a:ext>
            </a:extLst>
          </p:cNvPr>
          <p:cNvSpPr txBox="1"/>
          <p:nvPr/>
        </p:nvSpPr>
        <p:spPr>
          <a:xfrm>
            <a:off x="6248400" y="2116974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80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D9B9A3FD-88B8-419B-86BA-FBA3CC62F5D4}"/>
              </a:ext>
            </a:extLst>
          </p:cNvPr>
          <p:cNvSpPr txBox="1"/>
          <p:nvPr/>
        </p:nvSpPr>
        <p:spPr>
          <a:xfrm>
            <a:off x="6705600" y="2116974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55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1FE5344F-8CC8-4554-9F05-EF71AA5D6D32}"/>
              </a:ext>
            </a:extLst>
          </p:cNvPr>
          <p:cNvSpPr txBox="1"/>
          <p:nvPr/>
        </p:nvSpPr>
        <p:spPr>
          <a:xfrm>
            <a:off x="7162800" y="2116974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93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93244463-69F8-4A6C-AD97-44C5E6894962}"/>
              </a:ext>
            </a:extLst>
          </p:cNvPr>
          <p:cNvSpPr txBox="1"/>
          <p:nvPr/>
        </p:nvSpPr>
        <p:spPr>
          <a:xfrm>
            <a:off x="5791200" y="1717965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90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4FD71BC9-3485-4E74-BE29-6F9129640449}"/>
              </a:ext>
            </a:extLst>
          </p:cNvPr>
          <p:cNvSpPr txBox="1"/>
          <p:nvPr/>
        </p:nvSpPr>
        <p:spPr>
          <a:xfrm>
            <a:off x="6248400" y="1717965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99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7E3C51C8-4FF6-4B8E-ACB9-0673398F8516}"/>
              </a:ext>
            </a:extLst>
          </p:cNvPr>
          <p:cNvSpPr txBox="1"/>
          <p:nvPr/>
        </p:nvSpPr>
        <p:spPr>
          <a:xfrm>
            <a:off x="6705600" y="1717965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60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D7E625A2-8A2E-4A28-AA00-74729C150D3B}"/>
              </a:ext>
            </a:extLst>
          </p:cNvPr>
          <p:cNvSpPr txBox="1"/>
          <p:nvPr/>
        </p:nvSpPr>
        <p:spPr>
          <a:xfrm>
            <a:off x="7162800" y="1717965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90</a:t>
            </a:r>
          </a:p>
        </p:txBody>
      </p:sp>
    </p:spTree>
    <p:extLst>
      <p:ext uri="{BB962C8B-B14F-4D97-AF65-F5344CB8AC3E}">
        <p14:creationId xmlns:p14="http://schemas.microsoft.com/office/powerpoint/2010/main" val="1572621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5029A0-5C2C-4F79-80A5-B71E4399D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2D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BF8750-28A8-4961-AAC7-14B2EF24B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3276600"/>
            <a:ext cx="4724400" cy="20574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Read it as usual:</a:t>
            </a:r>
          </a:p>
          <a:p>
            <a:pPr lvl="1">
              <a:spcBef>
                <a:spcPts val="0"/>
              </a:spcBef>
            </a:pPr>
            <a:r>
              <a:rPr lang="en-US" dirty="0"/>
              <a:t>print (HW[0,0:4])</a:t>
            </a:r>
          </a:p>
          <a:p>
            <a:pPr lvl="1">
              <a:spcBef>
                <a:spcPts val="0"/>
              </a:spcBef>
            </a:pPr>
            <a:r>
              <a:rPr lang="en-US" dirty="0"/>
              <a:t>print (HW[1,:])</a:t>
            </a:r>
          </a:p>
          <a:p>
            <a:pPr lvl="1">
              <a:spcBef>
                <a:spcPts val="0"/>
              </a:spcBef>
            </a:pPr>
            <a:r>
              <a:rPr lang="en-US" dirty="0"/>
              <a:t>print (HW[2,:])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2B1CA99-3C6F-4B57-86CA-D19298F41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522DD41-FDB4-4D83-B4E1-50EFE85B6279}"/>
              </a:ext>
            </a:extLst>
          </p:cNvPr>
          <p:cNvSpPr txBox="1"/>
          <p:nvPr/>
        </p:nvSpPr>
        <p:spPr>
          <a:xfrm>
            <a:off x="5867400" y="3022599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[0]    [1]    [2]    [3]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9F27AED-5401-41DC-BE93-D08147A6194D}"/>
              </a:ext>
            </a:extLst>
          </p:cNvPr>
          <p:cNvSpPr txBox="1"/>
          <p:nvPr/>
        </p:nvSpPr>
        <p:spPr>
          <a:xfrm>
            <a:off x="5791200" y="2514600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93B2B73B-E97D-409E-8D72-34DD3DF1C98C}"/>
              </a:ext>
            </a:extLst>
          </p:cNvPr>
          <p:cNvSpPr txBox="1"/>
          <p:nvPr/>
        </p:nvSpPr>
        <p:spPr>
          <a:xfrm>
            <a:off x="6248400" y="2514600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72209AEC-441E-4399-9609-30110AB8852E}"/>
              </a:ext>
            </a:extLst>
          </p:cNvPr>
          <p:cNvSpPr txBox="1"/>
          <p:nvPr/>
        </p:nvSpPr>
        <p:spPr>
          <a:xfrm>
            <a:off x="6705600" y="2514600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34CE2D31-7294-43AA-96C2-7F1A5B43F76A}"/>
              </a:ext>
            </a:extLst>
          </p:cNvPr>
          <p:cNvSpPr txBox="1"/>
          <p:nvPr/>
        </p:nvSpPr>
        <p:spPr>
          <a:xfrm>
            <a:off x="7162800" y="2514600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094077D2-BEC0-4ECC-BD5F-CFE17C0FBFC3}"/>
              </a:ext>
            </a:extLst>
          </p:cNvPr>
          <p:cNvSpPr txBox="1"/>
          <p:nvPr/>
        </p:nvSpPr>
        <p:spPr>
          <a:xfrm>
            <a:off x="5334000" y="1676400"/>
            <a:ext cx="5334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sz="1600" dirty="0"/>
              <a:t>[0]</a:t>
            </a:r>
          </a:p>
          <a:p>
            <a:pPr>
              <a:lnSpc>
                <a:spcPts val="3000"/>
              </a:lnSpc>
            </a:pPr>
            <a:r>
              <a:rPr lang="en-US" sz="1600" dirty="0"/>
              <a:t>[1]</a:t>
            </a:r>
          </a:p>
          <a:p>
            <a:pPr>
              <a:lnSpc>
                <a:spcPts val="3000"/>
              </a:lnSpc>
            </a:pPr>
            <a:r>
              <a:rPr lang="en-US" sz="1600" dirty="0"/>
              <a:t>[2]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42CC3B4F-67F2-41DD-975D-E6991F23D531}"/>
              </a:ext>
            </a:extLst>
          </p:cNvPr>
          <p:cNvSpPr txBox="1"/>
          <p:nvPr/>
        </p:nvSpPr>
        <p:spPr>
          <a:xfrm>
            <a:off x="5791200" y="2115591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91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275A7153-70E5-4376-B319-6F5251033D64}"/>
              </a:ext>
            </a:extLst>
          </p:cNvPr>
          <p:cNvSpPr txBox="1"/>
          <p:nvPr/>
        </p:nvSpPr>
        <p:spPr>
          <a:xfrm>
            <a:off x="6248400" y="2115591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80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D9B9A3FD-88B8-419B-86BA-FBA3CC62F5D4}"/>
              </a:ext>
            </a:extLst>
          </p:cNvPr>
          <p:cNvSpPr txBox="1"/>
          <p:nvPr/>
        </p:nvSpPr>
        <p:spPr>
          <a:xfrm>
            <a:off x="6705600" y="2115591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55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1FE5344F-8CC8-4554-9F05-EF71AA5D6D32}"/>
              </a:ext>
            </a:extLst>
          </p:cNvPr>
          <p:cNvSpPr txBox="1"/>
          <p:nvPr/>
        </p:nvSpPr>
        <p:spPr>
          <a:xfrm>
            <a:off x="7162800" y="2115591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93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93244463-69F8-4A6C-AD97-44C5E6894962}"/>
              </a:ext>
            </a:extLst>
          </p:cNvPr>
          <p:cNvSpPr txBox="1"/>
          <p:nvPr/>
        </p:nvSpPr>
        <p:spPr>
          <a:xfrm>
            <a:off x="5791200" y="1717965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90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4FD71BC9-3485-4E74-BE29-6F9129640449}"/>
              </a:ext>
            </a:extLst>
          </p:cNvPr>
          <p:cNvSpPr txBox="1"/>
          <p:nvPr/>
        </p:nvSpPr>
        <p:spPr>
          <a:xfrm>
            <a:off x="6248400" y="1717965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99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7E3C51C8-4FF6-4B8E-ACB9-0673398F8516}"/>
              </a:ext>
            </a:extLst>
          </p:cNvPr>
          <p:cNvSpPr txBox="1"/>
          <p:nvPr/>
        </p:nvSpPr>
        <p:spPr>
          <a:xfrm>
            <a:off x="6705600" y="1717965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60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D7E625A2-8A2E-4A28-AA00-74729C150D3B}"/>
              </a:ext>
            </a:extLst>
          </p:cNvPr>
          <p:cNvSpPr txBox="1"/>
          <p:nvPr/>
        </p:nvSpPr>
        <p:spPr>
          <a:xfrm>
            <a:off x="7162800" y="1717965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90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7876DD2-1B77-4B67-BF50-A8381C7C4BB2}"/>
              </a:ext>
            </a:extLst>
          </p:cNvPr>
          <p:cNvSpPr txBox="1"/>
          <p:nvPr/>
        </p:nvSpPr>
        <p:spPr>
          <a:xfrm>
            <a:off x="3581400" y="37338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[90,99,60,90]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395812F5-1F78-48E6-9250-F49B9D112A4E}"/>
              </a:ext>
            </a:extLst>
          </p:cNvPr>
          <p:cNvSpPr txBox="1"/>
          <p:nvPr/>
        </p:nvSpPr>
        <p:spPr>
          <a:xfrm>
            <a:off x="3352800" y="40386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[91,80,55,93]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8BF5209D-E509-4D14-87FE-68FD389E0B54}"/>
              </a:ext>
            </a:extLst>
          </p:cNvPr>
          <p:cNvSpPr txBox="1"/>
          <p:nvPr/>
        </p:nvSpPr>
        <p:spPr>
          <a:xfrm>
            <a:off x="3352800" y="44196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[0,0,0,0]</a:t>
            </a:r>
          </a:p>
        </p:txBody>
      </p:sp>
    </p:spTree>
    <p:extLst>
      <p:ext uri="{BB962C8B-B14F-4D97-AF65-F5344CB8AC3E}">
        <p14:creationId xmlns:p14="http://schemas.microsoft.com/office/powerpoint/2010/main" val="274753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19FD5C-EB0D-4653-AC87-44CA6E30B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slice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D9AADA-D388-4C73-8558-FD99D5147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4191000" cy="4419600"/>
          </a:xfrm>
        </p:spPr>
        <p:txBody>
          <a:bodyPr/>
          <a:lstStyle/>
          <a:p>
            <a:r>
              <a:rPr lang="en-US" dirty="0"/>
              <a:t>HW[1,1:]</a:t>
            </a:r>
          </a:p>
          <a:p>
            <a:endParaRPr lang="en-US" dirty="0"/>
          </a:p>
          <a:p>
            <a:r>
              <a:rPr lang="en-US" dirty="0"/>
              <a:t>HW[1:3,2]</a:t>
            </a:r>
          </a:p>
          <a:p>
            <a:endParaRPr lang="en-US" dirty="0"/>
          </a:p>
          <a:p>
            <a:r>
              <a:rPr lang="en-US" dirty="0"/>
              <a:t>HW[1:3,2:]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0A87427-D2F8-40D2-813E-FF0E93EB4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B1E044F-0A6C-400D-82E1-2897056174C0}"/>
              </a:ext>
            </a:extLst>
          </p:cNvPr>
          <p:cNvSpPr txBox="1"/>
          <p:nvPr/>
        </p:nvSpPr>
        <p:spPr>
          <a:xfrm>
            <a:off x="6934200" y="1727199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90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9A7CFBE-E5BF-4F99-A5E9-05A9FC58BC6C}"/>
              </a:ext>
            </a:extLst>
          </p:cNvPr>
          <p:cNvSpPr txBox="1"/>
          <p:nvPr/>
        </p:nvSpPr>
        <p:spPr>
          <a:xfrm>
            <a:off x="7391400" y="1727199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99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A297FA2-6B6B-4731-9923-150285B9AEA6}"/>
              </a:ext>
            </a:extLst>
          </p:cNvPr>
          <p:cNvSpPr txBox="1"/>
          <p:nvPr/>
        </p:nvSpPr>
        <p:spPr>
          <a:xfrm>
            <a:off x="7848600" y="1727199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60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0F5A345-5A92-4272-B076-38A66F5091F9}"/>
              </a:ext>
            </a:extLst>
          </p:cNvPr>
          <p:cNvSpPr txBox="1"/>
          <p:nvPr/>
        </p:nvSpPr>
        <p:spPr>
          <a:xfrm>
            <a:off x="8305800" y="1727199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90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1C382F5-3464-4602-8936-A76C58CC0C8B}"/>
              </a:ext>
            </a:extLst>
          </p:cNvPr>
          <p:cNvSpPr txBox="1"/>
          <p:nvPr/>
        </p:nvSpPr>
        <p:spPr>
          <a:xfrm>
            <a:off x="7010400" y="3022599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[0]    [1]    [2]    [3]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AA7F93B-507D-414B-8F93-E3B685D86F92}"/>
              </a:ext>
            </a:extLst>
          </p:cNvPr>
          <p:cNvSpPr txBox="1"/>
          <p:nvPr/>
        </p:nvSpPr>
        <p:spPr>
          <a:xfrm>
            <a:off x="6934200" y="2122761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91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AE93FE4-6F10-487E-AC90-EA60B0ABD66E}"/>
              </a:ext>
            </a:extLst>
          </p:cNvPr>
          <p:cNvSpPr txBox="1"/>
          <p:nvPr/>
        </p:nvSpPr>
        <p:spPr>
          <a:xfrm>
            <a:off x="7391400" y="2122761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80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F11A294-D231-4A05-BB24-30DD5B0B69EA}"/>
              </a:ext>
            </a:extLst>
          </p:cNvPr>
          <p:cNvSpPr txBox="1"/>
          <p:nvPr/>
        </p:nvSpPr>
        <p:spPr>
          <a:xfrm>
            <a:off x="7848600" y="2122761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55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2FC3337-1049-4CC7-9FAA-491F75AE998B}"/>
              </a:ext>
            </a:extLst>
          </p:cNvPr>
          <p:cNvSpPr txBox="1"/>
          <p:nvPr/>
        </p:nvSpPr>
        <p:spPr>
          <a:xfrm>
            <a:off x="8305800" y="2122761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93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5A2A518-9DB1-4D23-9291-CE97F094AA9D}"/>
              </a:ext>
            </a:extLst>
          </p:cNvPr>
          <p:cNvSpPr txBox="1"/>
          <p:nvPr/>
        </p:nvSpPr>
        <p:spPr>
          <a:xfrm>
            <a:off x="6934200" y="2525025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DC76AB2B-BC0A-4792-8E43-07281E19EC01}"/>
              </a:ext>
            </a:extLst>
          </p:cNvPr>
          <p:cNvSpPr txBox="1"/>
          <p:nvPr/>
        </p:nvSpPr>
        <p:spPr>
          <a:xfrm>
            <a:off x="7391400" y="2525025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BB0D7DEF-1219-45A6-8E2F-3A75B201C681}"/>
              </a:ext>
            </a:extLst>
          </p:cNvPr>
          <p:cNvSpPr txBox="1"/>
          <p:nvPr/>
        </p:nvSpPr>
        <p:spPr>
          <a:xfrm>
            <a:off x="7848600" y="2525025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88F609B9-D935-448A-8B1F-F5AE33271809}"/>
              </a:ext>
            </a:extLst>
          </p:cNvPr>
          <p:cNvSpPr txBox="1"/>
          <p:nvPr/>
        </p:nvSpPr>
        <p:spPr>
          <a:xfrm>
            <a:off x="8305800" y="2525025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C42FB75B-96D2-43CD-98E5-0AE104ED3412}"/>
              </a:ext>
            </a:extLst>
          </p:cNvPr>
          <p:cNvSpPr txBox="1"/>
          <p:nvPr/>
        </p:nvSpPr>
        <p:spPr>
          <a:xfrm>
            <a:off x="6477000" y="1676400"/>
            <a:ext cx="5334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sz="1600" dirty="0"/>
              <a:t>[0]</a:t>
            </a:r>
          </a:p>
          <a:p>
            <a:pPr>
              <a:lnSpc>
                <a:spcPts val="3000"/>
              </a:lnSpc>
            </a:pPr>
            <a:r>
              <a:rPr lang="en-US" sz="1600" dirty="0"/>
              <a:t>[1]</a:t>
            </a:r>
          </a:p>
          <a:p>
            <a:pPr>
              <a:lnSpc>
                <a:spcPts val="3000"/>
              </a:lnSpc>
            </a:pPr>
            <a:r>
              <a:rPr lang="en-US" sz="1600" dirty="0"/>
              <a:t>[2]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0C75CA48-8B8D-4FA9-ABF3-1020513F0ECF}"/>
              </a:ext>
            </a:extLst>
          </p:cNvPr>
          <p:cNvSpPr txBox="1"/>
          <p:nvPr/>
        </p:nvSpPr>
        <p:spPr>
          <a:xfrm>
            <a:off x="2819400" y="1752600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80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6E37966C-B3C5-4B63-981B-EF2A331B5F97}"/>
              </a:ext>
            </a:extLst>
          </p:cNvPr>
          <p:cNvSpPr txBox="1"/>
          <p:nvPr/>
        </p:nvSpPr>
        <p:spPr>
          <a:xfrm>
            <a:off x="3276600" y="1752600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55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3737DC4B-9AC3-46AA-A175-7A2B16BDCB74}"/>
              </a:ext>
            </a:extLst>
          </p:cNvPr>
          <p:cNvSpPr txBox="1"/>
          <p:nvPr/>
        </p:nvSpPr>
        <p:spPr>
          <a:xfrm>
            <a:off x="3733800" y="1752600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93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69F2C577-0B35-4C7B-AE61-949ACEC418A6}"/>
              </a:ext>
            </a:extLst>
          </p:cNvPr>
          <p:cNvSpPr txBox="1"/>
          <p:nvPr/>
        </p:nvSpPr>
        <p:spPr>
          <a:xfrm>
            <a:off x="3200400" y="2626626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55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CD98A1EE-52F9-4E25-96EA-3E7BEA50FBBD}"/>
              </a:ext>
            </a:extLst>
          </p:cNvPr>
          <p:cNvSpPr txBox="1"/>
          <p:nvPr/>
        </p:nvSpPr>
        <p:spPr>
          <a:xfrm>
            <a:off x="3200400" y="3028890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8943B7A6-D0A9-48C2-9B77-5C933B77C761}"/>
              </a:ext>
            </a:extLst>
          </p:cNvPr>
          <p:cNvSpPr txBox="1"/>
          <p:nvPr/>
        </p:nvSpPr>
        <p:spPr>
          <a:xfrm>
            <a:off x="3048000" y="3617226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55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F76D7CF1-FD7A-4F13-9180-C23581DD09FB}"/>
              </a:ext>
            </a:extLst>
          </p:cNvPr>
          <p:cNvSpPr txBox="1"/>
          <p:nvPr/>
        </p:nvSpPr>
        <p:spPr>
          <a:xfrm>
            <a:off x="3505200" y="3617226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93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ABD72E5D-7251-49FF-8B9D-F9EFD406D18D}"/>
              </a:ext>
            </a:extLst>
          </p:cNvPr>
          <p:cNvSpPr txBox="1"/>
          <p:nvPr/>
        </p:nvSpPr>
        <p:spPr>
          <a:xfrm>
            <a:off x="3048000" y="4019490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E916EE92-D60A-4F1E-9A6F-0F71300634BD}"/>
              </a:ext>
            </a:extLst>
          </p:cNvPr>
          <p:cNvSpPr txBox="1"/>
          <p:nvPr/>
        </p:nvSpPr>
        <p:spPr>
          <a:xfrm>
            <a:off x="3505200" y="4019490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58445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89FD5D-C8F2-4F48-956F-D7F2526D9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Modify one element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481FBE-C1B5-443C-8017-BBE1A4464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24000"/>
            <a:ext cx="4343400" cy="3505200"/>
          </a:xfrm>
        </p:spPr>
        <p:txBody>
          <a:bodyPr/>
          <a:lstStyle/>
          <a:p>
            <a:r>
              <a:rPr lang="en-US" dirty="0"/>
              <a:t>Assume we’ve set HW[2,:]=[89,80,99,93]</a:t>
            </a:r>
          </a:p>
          <a:p>
            <a:r>
              <a:rPr lang="en-US" dirty="0"/>
              <a:t>HW[1,2]=90</a:t>
            </a:r>
          </a:p>
          <a:p>
            <a:r>
              <a:rPr lang="en-US" dirty="0"/>
              <a:t>HW[2,0]=50</a:t>
            </a:r>
          </a:p>
          <a:p>
            <a:r>
              <a:rPr lang="en-US" dirty="0"/>
              <a:t>HW[3,0] = 80</a:t>
            </a:r>
          </a:p>
          <a:p>
            <a:pPr lvl="1">
              <a:spcBef>
                <a:spcPts val="0"/>
              </a:spcBef>
            </a:pPr>
            <a:r>
              <a:rPr lang="en-US" dirty="0"/>
              <a:t>error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6E7C49A-D12E-444D-8401-7A2C2A2A1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FD1BD4E-9A84-4BE6-A26A-2563540866D9}"/>
              </a:ext>
            </a:extLst>
          </p:cNvPr>
          <p:cNvSpPr txBox="1"/>
          <p:nvPr/>
        </p:nvSpPr>
        <p:spPr>
          <a:xfrm>
            <a:off x="6934200" y="1727199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90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FABE858-0338-49FF-BC11-A38F3DAF5A19}"/>
              </a:ext>
            </a:extLst>
          </p:cNvPr>
          <p:cNvSpPr txBox="1"/>
          <p:nvPr/>
        </p:nvSpPr>
        <p:spPr>
          <a:xfrm>
            <a:off x="7391400" y="1727199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99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1152AE3-66E4-477D-9426-8FDC7EE90E3D}"/>
              </a:ext>
            </a:extLst>
          </p:cNvPr>
          <p:cNvSpPr txBox="1"/>
          <p:nvPr/>
        </p:nvSpPr>
        <p:spPr>
          <a:xfrm>
            <a:off x="7848600" y="1727199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60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FB0698D-D1C1-496B-A80A-25198B187414}"/>
              </a:ext>
            </a:extLst>
          </p:cNvPr>
          <p:cNvSpPr txBox="1"/>
          <p:nvPr/>
        </p:nvSpPr>
        <p:spPr>
          <a:xfrm>
            <a:off x="8305800" y="1727199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90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9106A81-ACA1-4169-9E98-864A11597FBA}"/>
              </a:ext>
            </a:extLst>
          </p:cNvPr>
          <p:cNvSpPr txBox="1"/>
          <p:nvPr/>
        </p:nvSpPr>
        <p:spPr>
          <a:xfrm>
            <a:off x="7010400" y="3022599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[0]    [1]    [2]    [3]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1AB6882-B835-4F5F-9F02-538683A570BA}"/>
              </a:ext>
            </a:extLst>
          </p:cNvPr>
          <p:cNvSpPr txBox="1"/>
          <p:nvPr/>
        </p:nvSpPr>
        <p:spPr>
          <a:xfrm>
            <a:off x="6934200" y="2122761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91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B273C19-DCD3-4375-8E88-2B2FE65F70A4}"/>
              </a:ext>
            </a:extLst>
          </p:cNvPr>
          <p:cNvSpPr txBox="1"/>
          <p:nvPr/>
        </p:nvSpPr>
        <p:spPr>
          <a:xfrm>
            <a:off x="7391400" y="2122761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80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643DB8C1-92B3-49AD-954C-4B7C133894A3}"/>
              </a:ext>
            </a:extLst>
          </p:cNvPr>
          <p:cNvSpPr txBox="1"/>
          <p:nvPr/>
        </p:nvSpPr>
        <p:spPr>
          <a:xfrm>
            <a:off x="7848600" y="2133600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55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70B90C6A-63AB-4CDF-8CC9-E3CAA1EB1209}"/>
              </a:ext>
            </a:extLst>
          </p:cNvPr>
          <p:cNvSpPr txBox="1"/>
          <p:nvPr/>
        </p:nvSpPr>
        <p:spPr>
          <a:xfrm>
            <a:off x="8305800" y="2122761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93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41871F81-913C-4AF7-A66A-00DFA53C87D8}"/>
              </a:ext>
            </a:extLst>
          </p:cNvPr>
          <p:cNvSpPr txBox="1"/>
          <p:nvPr/>
        </p:nvSpPr>
        <p:spPr>
          <a:xfrm>
            <a:off x="6934200" y="2525025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89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DF5A3789-B672-4312-BF32-B3B3BFC35FF2}"/>
              </a:ext>
            </a:extLst>
          </p:cNvPr>
          <p:cNvSpPr txBox="1"/>
          <p:nvPr/>
        </p:nvSpPr>
        <p:spPr>
          <a:xfrm>
            <a:off x="7391400" y="2525025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80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69E1DD71-C411-4256-94FC-CE2488AAA210}"/>
              </a:ext>
            </a:extLst>
          </p:cNvPr>
          <p:cNvSpPr txBox="1"/>
          <p:nvPr/>
        </p:nvSpPr>
        <p:spPr>
          <a:xfrm>
            <a:off x="7848600" y="2525025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99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15A9B8C0-4ACC-4CB6-B074-96493F133C56}"/>
              </a:ext>
            </a:extLst>
          </p:cNvPr>
          <p:cNvSpPr txBox="1"/>
          <p:nvPr/>
        </p:nvSpPr>
        <p:spPr>
          <a:xfrm>
            <a:off x="8305800" y="2525025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93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6525B470-605D-4754-B83C-33F40D07F4C8}"/>
              </a:ext>
            </a:extLst>
          </p:cNvPr>
          <p:cNvSpPr txBox="1"/>
          <p:nvPr/>
        </p:nvSpPr>
        <p:spPr>
          <a:xfrm>
            <a:off x="6477000" y="1676400"/>
            <a:ext cx="5334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sz="1600" dirty="0"/>
              <a:t>[0]</a:t>
            </a:r>
          </a:p>
          <a:p>
            <a:pPr>
              <a:lnSpc>
                <a:spcPts val="3000"/>
              </a:lnSpc>
            </a:pPr>
            <a:r>
              <a:rPr lang="en-US" sz="1600" dirty="0"/>
              <a:t>[1]</a:t>
            </a:r>
          </a:p>
          <a:p>
            <a:pPr>
              <a:lnSpc>
                <a:spcPts val="3000"/>
              </a:lnSpc>
            </a:pPr>
            <a:r>
              <a:rPr lang="en-US" sz="1600" dirty="0"/>
              <a:t>[2]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76796C30-29E6-41E1-A7E3-444B7C7BF1DE}"/>
              </a:ext>
            </a:extLst>
          </p:cNvPr>
          <p:cNvSpPr txBox="1"/>
          <p:nvPr/>
        </p:nvSpPr>
        <p:spPr>
          <a:xfrm>
            <a:off x="7848600" y="2122957"/>
            <a:ext cx="457200" cy="40011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90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1DECD58E-4369-44C5-92F7-06247DE4BF26}"/>
              </a:ext>
            </a:extLst>
          </p:cNvPr>
          <p:cNvSpPr txBox="1"/>
          <p:nvPr/>
        </p:nvSpPr>
        <p:spPr>
          <a:xfrm>
            <a:off x="6934200" y="2537748"/>
            <a:ext cx="457199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000" dirty="0"/>
              <a:t>50</a:t>
            </a:r>
          </a:p>
        </p:txBody>
      </p:sp>
    </p:spTree>
    <p:extLst>
      <p:ext uri="{BB962C8B-B14F-4D97-AF65-F5344CB8AC3E}">
        <p14:creationId xmlns:p14="http://schemas.microsoft.com/office/powerpoint/2010/main" val="739599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19FD5C-EB0D-4653-AC87-44CA6E30B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Still more slice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D9AADA-D388-4C73-8558-FD99D5147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3886200" cy="4419600"/>
          </a:xfrm>
        </p:spPr>
        <p:txBody>
          <a:bodyPr/>
          <a:lstStyle/>
          <a:p>
            <a:r>
              <a:rPr lang="en-US" dirty="0"/>
              <a:t>copy a row</a:t>
            </a:r>
          </a:p>
          <a:p>
            <a:pPr lvl="1"/>
            <a:r>
              <a:rPr lang="en-US" dirty="0"/>
              <a:t>HW[2,:] = HW[1,:]</a:t>
            </a:r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copy two columns</a:t>
            </a:r>
          </a:p>
          <a:p>
            <a:pPr lvl="1"/>
            <a:r>
              <a:rPr lang="en-US" dirty="0"/>
              <a:t>HW[:,2:4] = HW[:,0:2]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0A87427-D2F8-40D2-813E-FF0E93EB4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B1E044F-0A6C-400D-82E1-2897056174C0}"/>
              </a:ext>
            </a:extLst>
          </p:cNvPr>
          <p:cNvSpPr txBox="1"/>
          <p:nvPr/>
        </p:nvSpPr>
        <p:spPr>
          <a:xfrm>
            <a:off x="5334000" y="1828800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90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9A7CFBE-E5BF-4F99-A5E9-05A9FC58BC6C}"/>
              </a:ext>
            </a:extLst>
          </p:cNvPr>
          <p:cNvSpPr txBox="1"/>
          <p:nvPr/>
        </p:nvSpPr>
        <p:spPr>
          <a:xfrm>
            <a:off x="5791200" y="1828800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99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A297FA2-6B6B-4731-9923-150285B9AEA6}"/>
              </a:ext>
            </a:extLst>
          </p:cNvPr>
          <p:cNvSpPr txBox="1"/>
          <p:nvPr/>
        </p:nvSpPr>
        <p:spPr>
          <a:xfrm>
            <a:off x="6248400" y="1828800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60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0F5A345-5A92-4272-B076-38A66F5091F9}"/>
              </a:ext>
            </a:extLst>
          </p:cNvPr>
          <p:cNvSpPr txBox="1"/>
          <p:nvPr/>
        </p:nvSpPr>
        <p:spPr>
          <a:xfrm>
            <a:off x="6705600" y="1828800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90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1C382F5-3464-4602-8936-A76C58CC0C8B}"/>
              </a:ext>
            </a:extLst>
          </p:cNvPr>
          <p:cNvSpPr txBox="1"/>
          <p:nvPr/>
        </p:nvSpPr>
        <p:spPr>
          <a:xfrm>
            <a:off x="5410200" y="31242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[0]    [1]    [2]    [3]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AA7F93B-507D-414B-8F93-E3B685D86F92}"/>
              </a:ext>
            </a:extLst>
          </p:cNvPr>
          <p:cNvSpPr txBox="1"/>
          <p:nvPr/>
        </p:nvSpPr>
        <p:spPr>
          <a:xfrm>
            <a:off x="5334000" y="2224362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91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AE93FE4-6F10-487E-AC90-EA60B0ABD66E}"/>
              </a:ext>
            </a:extLst>
          </p:cNvPr>
          <p:cNvSpPr txBox="1"/>
          <p:nvPr/>
        </p:nvSpPr>
        <p:spPr>
          <a:xfrm>
            <a:off x="5791200" y="2224362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80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F11A294-D231-4A05-BB24-30DD5B0B69EA}"/>
              </a:ext>
            </a:extLst>
          </p:cNvPr>
          <p:cNvSpPr txBox="1"/>
          <p:nvPr/>
        </p:nvSpPr>
        <p:spPr>
          <a:xfrm>
            <a:off x="6248400" y="2224362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55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2FC3337-1049-4CC7-9FAA-491F75AE998B}"/>
              </a:ext>
            </a:extLst>
          </p:cNvPr>
          <p:cNvSpPr txBox="1"/>
          <p:nvPr/>
        </p:nvSpPr>
        <p:spPr>
          <a:xfrm>
            <a:off x="6705600" y="2224362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93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5A2A518-9DB1-4D23-9291-CE97F094AA9D}"/>
              </a:ext>
            </a:extLst>
          </p:cNvPr>
          <p:cNvSpPr txBox="1"/>
          <p:nvPr/>
        </p:nvSpPr>
        <p:spPr>
          <a:xfrm>
            <a:off x="5334000" y="2626626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89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DC76AB2B-BC0A-4792-8E43-07281E19EC01}"/>
              </a:ext>
            </a:extLst>
          </p:cNvPr>
          <p:cNvSpPr txBox="1"/>
          <p:nvPr/>
        </p:nvSpPr>
        <p:spPr>
          <a:xfrm>
            <a:off x="5791200" y="2626626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80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BB0D7DEF-1219-45A6-8E2F-3A75B201C681}"/>
              </a:ext>
            </a:extLst>
          </p:cNvPr>
          <p:cNvSpPr txBox="1"/>
          <p:nvPr/>
        </p:nvSpPr>
        <p:spPr>
          <a:xfrm>
            <a:off x="6248400" y="2626626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99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88F609B9-D935-448A-8B1F-F5AE33271809}"/>
              </a:ext>
            </a:extLst>
          </p:cNvPr>
          <p:cNvSpPr txBox="1"/>
          <p:nvPr/>
        </p:nvSpPr>
        <p:spPr>
          <a:xfrm>
            <a:off x="6705600" y="2626626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93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C42FB75B-96D2-43CD-98E5-0AE104ED3412}"/>
              </a:ext>
            </a:extLst>
          </p:cNvPr>
          <p:cNvSpPr txBox="1"/>
          <p:nvPr/>
        </p:nvSpPr>
        <p:spPr>
          <a:xfrm>
            <a:off x="4876800" y="1778001"/>
            <a:ext cx="5334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sz="1600" dirty="0"/>
              <a:t>[0]</a:t>
            </a:r>
          </a:p>
          <a:p>
            <a:pPr>
              <a:lnSpc>
                <a:spcPts val="3000"/>
              </a:lnSpc>
            </a:pPr>
            <a:r>
              <a:rPr lang="en-US" sz="1600" dirty="0"/>
              <a:t>[1]</a:t>
            </a:r>
          </a:p>
          <a:p>
            <a:pPr>
              <a:lnSpc>
                <a:spcPts val="3000"/>
              </a:lnSpc>
            </a:pPr>
            <a:r>
              <a:rPr lang="en-US" sz="1600" dirty="0"/>
              <a:t>[2]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A8E631E2-CF61-481A-8655-4F187B71D1D8}"/>
              </a:ext>
            </a:extLst>
          </p:cNvPr>
          <p:cNvGrpSpPr/>
          <p:nvPr/>
        </p:nvGrpSpPr>
        <p:grpSpPr>
          <a:xfrm>
            <a:off x="5334000" y="2226734"/>
            <a:ext cx="1828800" cy="400110"/>
            <a:chOff x="5105400" y="3733800"/>
            <a:chExt cx="1828800" cy="400110"/>
          </a:xfrm>
          <a:solidFill>
            <a:schemeClr val="bg1"/>
          </a:solidFill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F5004941-94C8-4E6E-A40B-756F4D5B4083}"/>
                </a:ext>
              </a:extLst>
            </p:cNvPr>
            <p:cNvSpPr txBox="1"/>
            <p:nvPr/>
          </p:nvSpPr>
          <p:spPr>
            <a:xfrm>
              <a:off x="5105400" y="3733800"/>
              <a:ext cx="457200" cy="40011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91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20EC7D8A-11A7-4721-BAC6-94C4C0C6B0BE}"/>
                </a:ext>
              </a:extLst>
            </p:cNvPr>
            <p:cNvSpPr txBox="1"/>
            <p:nvPr/>
          </p:nvSpPr>
          <p:spPr>
            <a:xfrm>
              <a:off x="5562600" y="3733800"/>
              <a:ext cx="457200" cy="40011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80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xmlns="" id="{85B7ADBE-EDF4-49A3-948D-600BB59231C6}"/>
                </a:ext>
              </a:extLst>
            </p:cNvPr>
            <p:cNvSpPr txBox="1"/>
            <p:nvPr/>
          </p:nvSpPr>
          <p:spPr>
            <a:xfrm>
              <a:off x="6019800" y="3733800"/>
              <a:ext cx="457200" cy="40011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55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xmlns="" id="{11667E0B-513D-405E-A897-16D57E99F517}"/>
                </a:ext>
              </a:extLst>
            </p:cNvPr>
            <p:cNvSpPr txBox="1"/>
            <p:nvPr/>
          </p:nvSpPr>
          <p:spPr>
            <a:xfrm>
              <a:off x="6477000" y="3733800"/>
              <a:ext cx="457200" cy="40011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93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0D11F8DB-E23E-4E35-A546-1B80CDF7EF46}"/>
              </a:ext>
            </a:extLst>
          </p:cNvPr>
          <p:cNvSpPr txBox="1"/>
          <p:nvPr/>
        </p:nvSpPr>
        <p:spPr>
          <a:xfrm>
            <a:off x="5257800" y="3776246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90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300DA529-08D4-4F34-A70E-0CB156B9000F}"/>
              </a:ext>
            </a:extLst>
          </p:cNvPr>
          <p:cNvSpPr txBox="1"/>
          <p:nvPr/>
        </p:nvSpPr>
        <p:spPr>
          <a:xfrm>
            <a:off x="5715000" y="3776246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99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64BB4831-9A23-4685-B224-922FB5162B5A}"/>
              </a:ext>
            </a:extLst>
          </p:cNvPr>
          <p:cNvSpPr txBox="1"/>
          <p:nvPr/>
        </p:nvSpPr>
        <p:spPr>
          <a:xfrm>
            <a:off x="6172200" y="3776246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60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82F22867-791B-46BB-8080-8B95B85B856B}"/>
              </a:ext>
            </a:extLst>
          </p:cNvPr>
          <p:cNvSpPr txBox="1"/>
          <p:nvPr/>
        </p:nvSpPr>
        <p:spPr>
          <a:xfrm>
            <a:off x="6629400" y="3776246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90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CC7B3494-15F5-433C-BBBA-0B35B6DB2830}"/>
              </a:ext>
            </a:extLst>
          </p:cNvPr>
          <p:cNvSpPr txBox="1"/>
          <p:nvPr/>
        </p:nvSpPr>
        <p:spPr>
          <a:xfrm>
            <a:off x="5334000" y="5071646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[0]    [1]    [2]    [3]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EACFFFF2-EBA2-4EAC-BA04-E244D7A21FA9}"/>
              </a:ext>
            </a:extLst>
          </p:cNvPr>
          <p:cNvSpPr txBox="1"/>
          <p:nvPr/>
        </p:nvSpPr>
        <p:spPr>
          <a:xfrm>
            <a:off x="5257800" y="4171808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91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03E3F9A4-7488-4725-91EA-CC6034B23138}"/>
              </a:ext>
            </a:extLst>
          </p:cNvPr>
          <p:cNvSpPr txBox="1"/>
          <p:nvPr/>
        </p:nvSpPr>
        <p:spPr>
          <a:xfrm>
            <a:off x="5715000" y="4171808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80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214089D7-DC5C-4A89-B745-C9BFC768F211}"/>
              </a:ext>
            </a:extLst>
          </p:cNvPr>
          <p:cNvSpPr txBox="1"/>
          <p:nvPr/>
        </p:nvSpPr>
        <p:spPr>
          <a:xfrm>
            <a:off x="6172200" y="4171808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55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652203B7-961E-4E2C-9A31-AA02454A63F7}"/>
              </a:ext>
            </a:extLst>
          </p:cNvPr>
          <p:cNvSpPr txBox="1"/>
          <p:nvPr/>
        </p:nvSpPr>
        <p:spPr>
          <a:xfrm>
            <a:off x="6629400" y="4171808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93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4311F8A6-41B4-484D-B2FC-532DD6EA2470}"/>
              </a:ext>
            </a:extLst>
          </p:cNvPr>
          <p:cNvSpPr txBox="1"/>
          <p:nvPr/>
        </p:nvSpPr>
        <p:spPr>
          <a:xfrm>
            <a:off x="5257800" y="4574072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89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E45700D1-F165-463B-B5E4-6C6E1CAFD53E}"/>
              </a:ext>
            </a:extLst>
          </p:cNvPr>
          <p:cNvSpPr txBox="1"/>
          <p:nvPr/>
        </p:nvSpPr>
        <p:spPr>
          <a:xfrm>
            <a:off x="5715000" y="4574072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80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404E079F-C4A2-4A11-858F-A652EF652D42}"/>
              </a:ext>
            </a:extLst>
          </p:cNvPr>
          <p:cNvSpPr txBox="1"/>
          <p:nvPr/>
        </p:nvSpPr>
        <p:spPr>
          <a:xfrm>
            <a:off x="6172200" y="4574072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99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D9140F50-0A1B-48D8-831F-59C1DD4B2451}"/>
              </a:ext>
            </a:extLst>
          </p:cNvPr>
          <p:cNvSpPr txBox="1"/>
          <p:nvPr/>
        </p:nvSpPr>
        <p:spPr>
          <a:xfrm>
            <a:off x="6629400" y="4574072"/>
            <a:ext cx="45720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93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19303AE4-AE0F-4D32-BD2B-397B07C3312A}"/>
              </a:ext>
            </a:extLst>
          </p:cNvPr>
          <p:cNvSpPr txBox="1"/>
          <p:nvPr/>
        </p:nvSpPr>
        <p:spPr>
          <a:xfrm>
            <a:off x="4800600" y="3725447"/>
            <a:ext cx="5334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sz="1600" dirty="0"/>
              <a:t>[0]</a:t>
            </a:r>
          </a:p>
          <a:p>
            <a:pPr>
              <a:lnSpc>
                <a:spcPts val="3000"/>
              </a:lnSpc>
            </a:pPr>
            <a:r>
              <a:rPr lang="en-US" sz="1600" dirty="0"/>
              <a:t>[1]</a:t>
            </a:r>
          </a:p>
          <a:p>
            <a:pPr>
              <a:lnSpc>
                <a:spcPts val="3000"/>
              </a:lnSpc>
            </a:pPr>
            <a:r>
              <a:rPr lang="en-US" sz="1600" dirty="0"/>
              <a:t>[2]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xmlns="" id="{EBCD04D5-186C-4275-AAB0-F336BA45D523}"/>
              </a:ext>
            </a:extLst>
          </p:cNvPr>
          <p:cNvGrpSpPr/>
          <p:nvPr/>
        </p:nvGrpSpPr>
        <p:grpSpPr>
          <a:xfrm>
            <a:off x="5257800" y="3778815"/>
            <a:ext cx="914400" cy="1197936"/>
            <a:chOff x="1828800" y="4633638"/>
            <a:chExt cx="914400" cy="1197936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xmlns="" id="{1B2374B0-74C1-4526-B5E6-28FC37A6B852}"/>
                </a:ext>
              </a:extLst>
            </p:cNvPr>
            <p:cNvSpPr txBox="1"/>
            <p:nvPr/>
          </p:nvSpPr>
          <p:spPr>
            <a:xfrm>
              <a:off x="1828800" y="4633638"/>
              <a:ext cx="457200" cy="40011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90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xmlns="" id="{7A99D35F-FBDC-44BC-ADE0-8B54B83860B5}"/>
                </a:ext>
              </a:extLst>
            </p:cNvPr>
            <p:cNvSpPr txBox="1"/>
            <p:nvPr/>
          </p:nvSpPr>
          <p:spPr>
            <a:xfrm>
              <a:off x="2286000" y="4633638"/>
              <a:ext cx="457200" cy="40011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99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xmlns="" id="{5DF2DC3A-A416-4598-9A5D-092B600C3248}"/>
                </a:ext>
              </a:extLst>
            </p:cNvPr>
            <p:cNvSpPr txBox="1"/>
            <p:nvPr/>
          </p:nvSpPr>
          <p:spPr>
            <a:xfrm>
              <a:off x="1828800" y="5029200"/>
              <a:ext cx="457200" cy="40011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91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xmlns="" id="{6AEAE0F9-3E71-4D4B-BA1B-F8A38D1BB5A0}"/>
                </a:ext>
              </a:extLst>
            </p:cNvPr>
            <p:cNvSpPr txBox="1"/>
            <p:nvPr/>
          </p:nvSpPr>
          <p:spPr>
            <a:xfrm>
              <a:off x="2286000" y="5029200"/>
              <a:ext cx="457200" cy="40011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80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xmlns="" id="{69AF4C2E-7D95-4E7F-90C4-3327FE13689B}"/>
                </a:ext>
              </a:extLst>
            </p:cNvPr>
            <p:cNvSpPr txBox="1"/>
            <p:nvPr/>
          </p:nvSpPr>
          <p:spPr>
            <a:xfrm>
              <a:off x="1828800" y="5431464"/>
              <a:ext cx="457200" cy="40011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89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xmlns="" id="{EBC30921-0F2D-4FAA-8B9D-62A25A120487}"/>
                </a:ext>
              </a:extLst>
            </p:cNvPr>
            <p:cNvSpPr txBox="1"/>
            <p:nvPr/>
          </p:nvSpPr>
          <p:spPr>
            <a:xfrm>
              <a:off x="2286000" y="5431464"/>
              <a:ext cx="457200" cy="40011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80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9251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1481E-6 L -3.33333E-6 0.057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44444E-6 L 0.1 -4.44444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7030A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accent2"/>
          </a:solidFill>
          <a:headEnd type="none" w="med" len="med"/>
          <a:tailEnd type="triangl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2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28323</TotalTime>
  <Words>1293</Words>
  <Application>Microsoft Office PowerPoint</Application>
  <PresentationFormat>On-screen Show (4:3)</PresentationFormat>
  <Paragraphs>355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Times New Roman</vt:lpstr>
      <vt:lpstr>Default Design</vt:lpstr>
      <vt:lpstr>EE 194/BIO 196: Modeling,simulating and optimizing biological systems</vt:lpstr>
      <vt:lpstr>Arrays so far</vt:lpstr>
      <vt:lpstr>2D arrays</vt:lpstr>
      <vt:lpstr>2D arrays</vt:lpstr>
      <vt:lpstr>2D arrays</vt:lpstr>
      <vt:lpstr>Reading 2D arrays</vt:lpstr>
      <vt:lpstr>More slice access</vt:lpstr>
      <vt:lpstr>Modify one element</vt:lpstr>
      <vt:lpstr>Still more slice access</vt:lpstr>
      <vt:lpstr>Remember our problem with arrays?</vt:lpstr>
      <vt:lpstr>Copying an array</vt:lpstr>
      <vt:lpstr>Looping through an array</vt:lpstr>
      <vt:lpstr>Advanced indexing</vt:lpstr>
      <vt:lpstr>Advanced indexing</vt:lpstr>
      <vt:lpstr>Group exercise</vt:lpstr>
      <vt:lpstr>Another group exercise</vt:lpstr>
      <vt:lpstr>Follow-up activities</vt:lpstr>
    </vt:vector>
  </TitlesOfParts>
  <Company>Drexel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ECEC 621 High Performance Computer Architecture</dc:title>
  <dc:creator>Mark Hempstead</dc:creator>
  <cp:lastModifiedBy>eecsexec</cp:lastModifiedBy>
  <cp:revision>823</cp:revision>
  <cp:lastPrinted>2005-02-07T17:53:54Z</cp:lastPrinted>
  <dcterms:created xsi:type="dcterms:W3CDTF">2002-09-07T18:50:54Z</dcterms:created>
  <dcterms:modified xsi:type="dcterms:W3CDTF">2018-02-27T20:27:54Z</dcterms:modified>
</cp:coreProperties>
</file>