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28" r:id="rId2"/>
    <p:sldId id="679" r:id="rId3"/>
    <p:sldId id="680" r:id="rId4"/>
    <p:sldId id="681" r:id="rId5"/>
    <p:sldId id="682" r:id="rId6"/>
    <p:sldId id="683" r:id="rId7"/>
    <p:sldId id="684" r:id="rId8"/>
    <p:sldId id="686" r:id="rId9"/>
    <p:sldId id="687" r:id="rId10"/>
    <p:sldId id="688" r:id="rId11"/>
    <p:sldId id="689" r:id="rId12"/>
    <p:sldId id="690" r:id="rId13"/>
    <p:sldId id="691" r:id="rId14"/>
    <p:sldId id="692" r:id="rId15"/>
    <p:sldId id="694" r:id="rId16"/>
    <p:sldId id="695" r:id="rId1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9" autoAdjust="0"/>
    <p:restoredTop sz="94669" autoAdjust="0"/>
  </p:normalViewPr>
  <p:slideViewPr>
    <p:cSldViewPr>
      <p:cViewPr varScale="1">
        <p:scale>
          <a:sx n="84" d="100"/>
          <a:sy n="84" d="100"/>
        </p:scale>
        <p:origin x="108" y="7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algn="r"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4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439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algn="r"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5362" cy="3603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4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7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DA278-B23D-43E4-9F85-D22D4E89B6A5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7001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7477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EE 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el.grodstein@tuft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resource.com/python-exercises/class-exercise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EE 194/</a:t>
            </a:r>
            <a:r>
              <a:rPr lang="en-US" altLang="en-US"/>
              <a:t>BIO 196: </a:t>
            </a:r>
            <a:r>
              <a:rPr lang="en-US" altLang="en-US" dirty="0" err="1"/>
              <a:t>Modeling,simulating</a:t>
            </a:r>
            <a:r>
              <a:rPr lang="en-US" altLang="en-US" dirty="0"/>
              <a:t> and optimizing biological systems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514600"/>
            <a:ext cx="8382000" cy="3352800"/>
          </a:xfrm>
        </p:spPr>
        <p:txBody>
          <a:bodyPr/>
          <a:lstStyle/>
          <a:p>
            <a:pPr eaLnBrk="1" hangingPunct="1"/>
            <a:r>
              <a:rPr lang="en-US" altLang="en-US" dirty="0"/>
              <a:t>Spring 2018</a:t>
            </a:r>
          </a:p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  <a:hlinkClick r:id="rId2"/>
              </a:rPr>
              <a:t>joel.grodstein@tufts.edu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it-IT" altLang="en-US"/>
              <a:t>Objects</a:t>
            </a:r>
            <a:endParaRPr lang="it-IT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an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class </a:t>
            </a:r>
            <a:r>
              <a:rPr lang="en-US" sz="1800" dirty="0" err="1"/>
              <a:t>Manduca</a:t>
            </a:r>
            <a:r>
              <a:rPr lang="en-US" sz="1800" dirty="0"/>
              <a:t>: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800" dirty="0" err="1"/>
              <a:t>def</a:t>
            </a:r>
            <a:r>
              <a:rPr lang="en-US" sz="1800" dirty="0"/>
              <a:t> __</a:t>
            </a:r>
            <a:r>
              <a:rPr lang="en-US" sz="1800" dirty="0" err="1"/>
              <a:t>init</a:t>
            </a:r>
            <a:r>
              <a:rPr lang="en-US" sz="1800" dirty="0"/>
              <a:t>__(self, legs, muscles, name): …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800" dirty="0" err="1"/>
              <a:t>def</a:t>
            </a:r>
            <a:r>
              <a:rPr lang="en-US" sz="1800" dirty="0"/>
              <a:t> __</a:t>
            </a:r>
            <a:r>
              <a:rPr lang="en-US" sz="1800" dirty="0" err="1"/>
              <a:t>repr</a:t>
            </a:r>
            <a:r>
              <a:rPr lang="en-US" sz="1800" dirty="0"/>
              <a:t>__(self):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sz="1800" dirty="0" err="1"/>
              <a:t>str</a:t>
            </a:r>
            <a:r>
              <a:rPr lang="en-US" sz="1800" dirty="0"/>
              <a:t> = self.name + "  legs   |     muscles\n"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sz="1800" dirty="0"/>
              <a:t>for r in range(10):     # for each row</a:t>
            </a:r>
          </a:p>
          <a:p>
            <a:pPr marL="1257300" lvl="3" indent="0">
              <a:spcBef>
                <a:spcPts val="0"/>
              </a:spcBef>
              <a:buNone/>
            </a:pPr>
            <a:r>
              <a:rPr lang="en-US" sz="1800" dirty="0" err="1"/>
              <a:t>str</a:t>
            </a:r>
            <a:r>
              <a:rPr lang="en-US" sz="1800" dirty="0"/>
              <a:t>+= np.array2string (</a:t>
            </a:r>
            <a:r>
              <a:rPr lang="en-US" sz="1800" dirty="0" err="1"/>
              <a:t>self.legs</a:t>
            </a:r>
            <a:r>
              <a:rPr lang="en-US" sz="1800" dirty="0"/>
              <a:t>[r,:]) + " | " + \</a:t>
            </a:r>
          </a:p>
          <a:p>
            <a:pPr marL="1257300" lvl="3" indent="0">
              <a:spcBef>
                <a:spcPts val="0"/>
              </a:spcBef>
              <a:buNone/>
            </a:pPr>
            <a:r>
              <a:rPr lang="en-US" sz="1800" dirty="0"/>
              <a:t>          np.array2string (</a:t>
            </a:r>
            <a:r>
              <a:rPr lang="en-US" sz="1800" dirty="0" err="1"/>
              <a:t>self.muscles</a:t>
            </a:r>
            <a:r>
              <a:rPr lang="en-US" sz="1800" dirty="0"/>
              <a:t>[r,:])  + </a:t>
            </a:r>
            <a:r>
              <a:rPr lang="en-US" sz="1800" dirty="0" smtClean="0"/>
              <a:t>"\</a:t>
            </a:r>
            <a:r>
              <a:rPr lang="en-US" sz="1800" dirty="0"/>
              <a:t>n" 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sz="1800" dirty="0"/>
              <a:t>return(</a:t>
            </a:r>
            <a:r>
              <a:rPr lang="en-US" sz="1800" dirty="0" err="1"/>
              <a:t>str</a:t>
            </a:r>
            <a:r>
              <a:rPr lang="en-US" sz="1800" dirty="0"/>
              <a:t>)</a:t>
            </a:r>
          </a:p>
          <a:p>
            <a:pPr>
              <a:spcBef>
                <a:spcPts val="0"/>
              </a:spcBef>
            </a:pPr>
            <a:r>
              <a:rPr lang="en-US" sz="2600" dirty="0"/>
              <a:t>__</a:t>
            </a:r>
            <a:r>
              <a:rPr lang="en-US" sz="2600" dirty="0" err="1"/>
              <a:t>repr</a:t>
            </a:r>
            <a:r>
              <a:rPr lang="en-US" sz="2600" dirty="0"/>
              <a:t>__() is a special function that Python calls whenever you print an object.</a:t>
            </a:r>
          </a:p>
          <a:p>
            <a:pPr lvl="1">
              <a:spcBef>
                <a:spcPts val="0"/>
              </a:spcBef>
            </a:pPr>
            <a:r>
              <a:rPr lang="en-US" sz="2200" dirty="0"/>
              <a:t>It lets you control how an object gets printed.</a:t>
            </a:r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18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m1 = </a:t>
            </a:r>
            <a:r>
              <a:rPr lang="en-US" dirty="0" err="1"/>
              <a:t>Manduca</a:t>
            </a:r>
            <a:r>
              <a:rPr lang="en-US" dirty="0"/>
              <a:t> (</a:t>
            </a:r>
            <a:r>
              <a:rPr lang="en-US" dirty="0" err="1"/>
              <a:t>my_legs</a:t>
            </a:r>
            <a:r>
              <a:rPr lang="en-US" dirty="0"/>
              <a:t>, </a:t>
            </a:r>
            <a:r>
              <a:rPr lang="en-US" dirty="0" err="1"/>
              <a:t>my_musc</a:t>
            </a:r>
            <a:r>
              <a:rPr lang="en-US" dirty="0"/>
              <a:t>)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 err="1"/>
              <a:t>my_legs</a:t>
            </a:r>
            <a:r>
              <a:rPr lang="en-US" dirty="0"/>
              <a:t>[0,:]=[1,0,0,0,1]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m2 = </a:t>
            </a:r>
            <a:r>
              <a:rPr lang="en-US" dirty="0" err="1"/>
              <a:t>manduca</a:t>
            </a:r>
            <a:r>
              <a:rPr lang="en-US" dirty="0"/>
              <a:t> (</a:t>
            </a:r>
            <a:r>
              <a:rPr lang="en-US" dirty="0" err="1"/>
              <a:t>my_legs</a:t>
            </a:r>
            <a:r>
              <a:rPr lang="en-US" dirty="0"/>
              <a:t>, </a:t>
            </a:r>
            <a:r>
              <a:rPr lang="en-US" dirty="0" err="1"/>
              <a:t>my_musc</a:t>
            </a:r>
            <a:r>
              <a:rPr lang="en-US" dirty="0"/>
              <a:t>)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print (m1)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print (m2)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0" y="3276600"/>
            <a:ext cx="4114800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	legs	muscles</a:t>
            </a:r>
          </a:p>
          <a:p>
            <a:r>
              <a:rPr lang="en-US" dirty="0">
                <a:solidFill>
                  <a:schemeClr val="accent2"/>
                </a:solidFill>
              </a:rPr>
              <a:t>    [1 1 0 0 0] | [100 0 0 100]</a:t>
            </a:r>
          </a:p>
          <a:p>
            <a:r>
              <a:rPr lang="en-US" dirty="0">
                <a:solidFill>
                  <a:schemeClr val="accent2"/>
                </a:solidFill>
              </a:rPr>
              <a:t>    … the other 9 rows …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	legs	muscles</a:t>
            </a:r>
          </a:p>
          <a:p>
            <a:r>
              <a:rPr lang="en-US" dirty="0">
                <a:solidFill>
                  <a:schemeClr val="accent2"/>
                </a:solidFill>
              </a:rPr>
              <a:t>    [1 0 0 0 1] | [100 0 0 100]</a:t>
            </a:r>
          </a:p>
          <a:p>
            <a:r>
              <a:rPr lang="en-US" dirty="0">
                <a:solidFill>
                  <a:schemeClr val="accent2"/>
                </a:solidFill>
              </a:rPr>
              <a:t>    … the other 9 rows …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95600" y="2971800"/>
            <a:ext cx="685800" cy="68580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30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else can you do with a worm?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6019800" cy="4419600"/>
          </a:xfrm>
        </p:spPr>
        <p:txBody>
          <a:bodyPr/>
          <a:lstStyle/>
          <a:p>
            <a:r>
              <a:rPr lang="en-US" sz="2000" dirty="0"/>
              <a:t>Mutate it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600" dirty="0"/>
              <a:t>class </a:t>
            </a:r>
            <a:r>
              <a:rPr lang="en-US" sz="1600" dirty="0" err="1"/>
              <a:t>Manduca</a:t>
            </a:r>
            <a:r>
              <a:rPr lang="en-US" sz="1600" dirty="0"/>
              <a:t>: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sz="1600" dirty="0"/>
              <a:t>def __</a:t>
            </a:r>
            <a:r>
              <a:rPr lang="en-US" sz="1600" dirty="0" err="1"/>
              <a:t>init</a:t>
            </a:r>
            <a:r>
              <a:rPr lang="en-US" sz="1600" dirty="0"/>
              <a:t>__(self, legs, muscles): …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sz="1600" dirty="0" err="1"/>
              <a:t>def</a:t>
            </a:r>
            <a:r>
              <a:rPr lang="en-US" sz="1600" dirty="0"/>
              <a:t> __</a:t>
            </a:r>
            <a:r>
              <a:rPr lang="en-US" sz="1600" dirty="0" err="1"/>
              <a:t>repr</a:t>
            </a:r>
            <a:r>
              <a:rPr lang="en-US" sz="1600" dirty="0"/>
              <a:t>__(self): …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sz="1600" dirty="0" err="1"/>
              <a:t>def</a:t>
            </a:r>
            <a:r>
              <a:rPr lang="en-US" sz="1600" dirty="0"/>
              <a:t> mutate (self):</a:t>
            </a:r>
          </a:p>
          <a:p>
            <a:pPr marL="1257300" lvl="3" indent="0">
              <a:spcBef>
                <a:spcPts val="0"/>
              </a:spcBef>
              <a:buNone/>
            </a:pPr>
            <a:r>
              <a:rPr lang="en-US" sz="1600" dirty="0" err="1"/>
              <a:t>self.legs</a:t>
            </a:r>
            <a:r>
              <a:rPr lang="en-US" sz="1600" dirty="0"/>
              <a:t>[3,3] = 1 – </a:t>
            </a:r>
            <a:r>
              <a:rPr lang="en-US" sz="1600" dirty="0" err="1"/>
              <a:t>self.legs</a:t>
            </a:r>
            <a:r>
              <a:rPr lang="en-US" sz="1600" dirty="0"/>
              <a:t>[3,3]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How do we use this?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600" dirty="0"/>
              <a:t>child = parent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600" dirty="0" err="1"/>
              <a:t>child.mutate</a:t>
            </a:r>
            <a:r>
              <a:rPr lang="en-US" sz="1600" dirty="0"/>
              <a:t>()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Now we have a mutated child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What about the parent. Is it mutated too? 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dirty="0"/>
          </a:p>
          <a:p>
            <a:pPr marL="0" indent="0">
              <a:spcBef>
                <a:spcPts val="0"/>
              </a:spcBef>
              <a:buNone/>
            </a:pPr>
            <a:endParaRPr lang="en-US" sz="2200" dirty="0"/>
          </a:p>
          <a:p>
            <a:pPr marL="0" indent="0">
              <a:spcBef>
                <a:spcPts val="0"/>
              </a:spcBef>
              <a:buNone/>
            </a:pPr>
            <a:endParaRPr lang="en-US" sz="22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19618" y="2463105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Real mutations might be more random and perhaps more widespread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38400" y="46482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Unfortunately, yes </a:t>
            </a:r>
            <a:r>
              <a:rPr lang="en-US" dirty="0">
                <a:solidFill>
                  <a:schemeClr val="accent2"/>
                </a:solidFill>
                <a:sym typeface="Wingdings" panose="05000000000000000000" pitchFamily="2" charset="2"/>
              </a:rPr>
              <a:t></a:t>
            </a:r>
          </a:p>
          <a:p>
            <a:r>
              <a:rPr lang="en-US" dirty="0">
                <a:solidFill>
                  <a:schemeClr val="accent2"/>
                </a:solidFill>
                <a:sym typeface="Wingdings" panose="05000000000000000000" pitchFamily="2" charset="2"/>
              </a:rPr>
              <a:t>Objects are also too big to fit into a cup.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8" name="Connector: Curved 7">
            <a:extLst>
              <a:ext uri="{FF2B5EF4-FFF2-40B4-BE49-F238E27FC236}">
                <a16:creationId xmlns:a16="http://schemas.microsoft.com/office/drawing/2014/main" xmlns="" id="{115649CD-576A-480D-918F-F545B82B071D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524000" y="3276600"/>
            <a:ext cx="762000" cy="457200"/>
          </a:xfrm>
          <a:prstGeom prst="curvedConnector3">
            <a:avLst>
              <a:gd name="adj1" fmla="val 113333"/>
            </a:avLst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704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issue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8480" y="1740932"/>
            <a:ext cx="4111720" cy="1078468"/>
          </a:xfrm>
        </p:spPr>
        <p:txBody>
          <a:bodyPr/>
          <a:lstStyle/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start with the parent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child = parent</a:t>
            </a:r>
          </a:p>
          <a:p>
            <a:pPr marL="57150" indent="0">
              <a:lnSpc>
                <a:spcPts val="2700"/>
              </a:lnSpc>
              <a:spcBef>
                <a:spcPts val="0"/>
              </a:spcBef>
              <a:buNone/>
            </a:pPr>
            <a:r>
              <a:rPr lang="en-US" sz="2400" dirty="0" err="1"/>
              <a:t>child.mutate</a:t>
            </a:r>
            <a:r>
              <a:rPr lang="en-US" sz="2400" dirty="0"/>
              <a:t>()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209800" y="50408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legs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209800" y="54218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/>
              <a:t>musc</a:t>
            </a:r>
            <a:endParaRPr lang="en-US" sz="1800" dirty="0"/>
          </a:p>
        </p:txBody>
      </p:sp>
      <p:sp>
        <p:nvSpPr>
          <p:cNvPr id="46" name="Rectangle 45"/>
          <p:cNvSpPr/>
          <p:nvPr/>
        </p:nvSpPr>
        <p:spPr>
          <a:xfrm>
            <a:off x="2057400" y="5029200"/>
            <a:ext cx="15240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>
            <a:cxnSpLocks/>
          </p:cNvCxnSpPr>
          <p:nvPr/>
        </p:nvCxnSpPr>
        <p:spPr>
          <a:xfrm flipH="1">
            <a:off x="3124200" y="3962400"/>
            <a:ext cx="381000" cy="121920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97F15BED-E9DB-4A43-8945-D69D38A26F68}"/>
              </a:ext>
            </a:extLst>
          </p:cNvPr>
          <p:cNvCxnSpPr>
            <a:cxnSpLocks/>
            <a:endCxn id="31" idx="1"/>
          </p:cNvCxnSpPr>
          <p:nvPr/>
        </p:nvCxnSpPr>
        <p:spPr>
          <a:xfrm>
            <a:off x="1524000" y="3962400"/>
            <a:ext cx="685800" cy="126313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cxnSpLocks/>
          </p:cNvCxnSpPr>
          <p:nvPr/>
        </p:nvCxnSpPr>
        <p:spPr>
          <a:xfrm>
            <a:off x="2743200" y="5283843"/>
            <a:ext cx="1076035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cxnSpLocks/>
          </p:cNvCxnSpPr>
          <p:nvPr/>
        </p:nvCxnSpPr>
        <p:spPr>
          <a:xfrm flipV="1">
            <a:off x="2895600" y="5501788"/>
            <a:ext cx="923635" cy="6081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2FF76FBB-CA16-40DE-A4CF-DD39514AE883}"/>
              </a:ext>
            </a:extLst>
          </p:cNvPr>
          <p:cNvSpPr txBox="1"/>
          <p:nvPr/>
        </p:nvSpPr>
        <p:spPr>
          <a:xfrm>
            <a:off x="3819235" y="5070632"/>
            <a:ext cx="11337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[1,1,0,…]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0B4A4F4F-762A-43E7-8B83-B4549EEF936C}"/>
              </a:ext>
            </a:extLst>
          </p:cNvPr>
          <p:cNvSpPr txBox="1"/>
          <p:nvPr/>
        </p:nvSpPr>
        <p:spPr>
          <a:xfrm>
            <a:off x="3819235" y="5410199"/>
            <a:ext cx="11337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[100,0,…]</a:t>
            </a:r>
          </a:p>
        </p:txBody>
      </p:sp>
      <p:sp>
        <p:nvSpPr>
          <p:cNvPr id="45" name="Oval 44"/>
          <p:cNvSpPr/>
          <p:nvPr/>
        </p:nvSpPr>
        <p:spPr>
          <a:xfrm>
            <a:off x="1143000" y="2286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0" y="18288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Now the child points at the same worm as the parent. </a:t>
            </a:r>
            <a:r>
              <a:rPr lang="en-US" sz="1800" i="1" dirty="0"/>
              <a:t>There's only one worm here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800600" y="2877742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When we mutate the child, the parent changes too – they are just different names for the same worm.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0B4A4F4F-762A-43E7-8B83-B4549EEF936C}"/>
              </a:ext>
            </a:extLst>
          </p:cNvPr>
          <p:cNvSpPr txBox="1"/>
          <p:nvPr/>
        </p:nvSpPr>
        <p:spPr>
          <a:xfrm>
            <a:off x="3810000" y="5071646"/>
            <a:ext cx="11337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[</a:t>
            </a:r>
            <a:r>
              <a:rPr lang="en-US" sz="1600" dirty="0">
                <a:solidFill>
                  <a:schemeClr val="accent2"/>
                </a:solidFill>
              </a:rPr>
              <a:t>0</a:t>
            </a:r>
            <a:r>
              <a:rPr lang="en-US" sz="1600" dirty="0">
                <a:solidFill>
                  <a:srgbClr val="FF0000"/>
                </a:solidFill>
              </a:rPr>
              <a:t>,1,0,…]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3893A48B-3070-4F9C-9CE2-FECD86062CC1}"/>
              </a:ext>
            </a:extLst>
          </p:cNvPr>
          <p:cNvCxnSpPr/>
          <p:nvPr/>
        </p:nvCxnSpPr>
        <p:spPr>
          <a:xfrm>
            <a:off x="914400" y="4195465"/>
            <a:ext cx="914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16819D9F-8348-42FE-8B80-BB3C59429AE4}"/>
              </a:ext>
            </a:extLst>
          </p:cNvPr>
          <p:cNvCxnSpPr/>
          <p:nvPr/>
        </p:nvCxnSpPr>
        <p:spPr>
          <a:xfrm rot="5400000">
            <a:off x="571500" y="38481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5993B27F-35DC-4DC4-94D5-B8912625B7DB}"/>
              </a:ext>
            </a:extLst>
          </p:cNvPr>
          <p:cNvCxnSpPr/>
          <p:nvPr/>
        </p:nvCxnSpPr>
        <p:spPr>
          <a:xfrm rot="5400000">
            <a:off x="1485900" y="38481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FF8410DF-F566-4B09-908E-CDB9F6992C2C}"/>
              </a:ext>
            </a:extLst>
          </p:cNvPr>
          <p:cNvCxnSpPr/>
          <p:nvPr/>
        </p:nvCxnSpPr>
        <p:spPr>
          <a:xfrm>
            <a:off x="2752435" y="4195851"/>
            <a:ext cx="914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DEB335BE-8187-49E2-AF4B-2005F90B1567}"/>
              </a:ext>
            </a:extLst>
          </p:cNvPr>
          <p:cNvCxnSpPr/>
          <p:nvPr/>
        </p:nvCxnSpPr>
        <p:spPr>
          <a:xfrm rot="5400000">
            <a:off x="2409535" y="3848486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AEEF86EE-EB2B-46E7-ABA2-242A847043AF}"/>
              </a:ext>
            </a:extLst>
          </p:cNvPr>
          <p:cNvCxnSpPr/>
          <p:nvPr/>
        </p:nvCxnSpPr>
        <p:spPr>
          <a:xfrm rot="5400000">
            <a:off x="3323935" y="3848486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380BA0DC-A325-43E2-9A7D-D065CC840D8F}"/>
              </a:ext>
            </a:extLst>
          </p:cNvPr>
          <p:cNvSpPr txBox="1"/>
          <p:nvPr/>
        </p:nvSpPr>
        <p:spPr>
          <a:xfrm>
            <a:off x="914400" y="4164801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parent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DE40A0CF-4806-441E-B09F-C060B25DAC45}"/>
              </a:ext>
            </a:extLst>
          </p:cNvPr>
          <p:cNvSpPr txBox="1"/>
          <p:nvPr/>
        </p:nvSpPr>
        <p:spPr>
          <a:xfrm>
            <a:off x="2819400" y="4153133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child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xmlns="" id="{4A95C838-C8F5-4E0C-91AF-0305E5ABD69C}"/>
              </a:ext>
            </a:extLst>
          </p:cNvPr>
          <p:cNvSpPr/>
          <p:nvPr/>
        </p:nvSpPr>
        <p:spPr>
          <a:xfrm>
            <a:off x="1143000" y="19473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0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3.33333E-6 0.0513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3.33333E-6 0.05139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46" grpId="0" animBg="1"/>
      <p:bldP spid="43" grpId="0"/>
      <p:bldP spid="44" grpId="0"/>
      <p:bldP spid="45" grpId="0" animBg="1"/>
      <p:bldP spid="45" grpId="1" animBg="1"/>
      <p:bldP spid="7" grpId="0"/>
      <p:bldP spid="48" grpId="0"/>
      <p:bldP spid="49" grpId="0"/>
      <p:bldP spid="33" grpId="0" animBg="1"/>
      <p:bldP spid="33" grpId="1" animBg="1"/>
      <p:bldP spid="33" grpId="2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fun with a worm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6019800" cy="2362200"/>
          </a:xfrm>
        </p:spPr>
        <p:txBody>
          <a:bodyPr/>
          <a:lstStyle/>
          <a:p>
            <a:r>
              <a:rPr lang="en-US" sz="2000" dirty="0"/>
              <a:t>Add a copy function: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600" dirty="0"/>
              <a:t>class </a:t>
            </a:r>
            <a:r>
              <a:rPr lang="en-US" sz="1600" dirty="0" err="1"/>
              <a:t>Manduca</a:t>
            </a:r>
            <a:r>
              <a:rPr lang="en-US" sz="1600" dirty="0"/>
              <a:t>: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sz="1600" dirty="0" err="1"/>
              <a:t>def</a:t>
            </a:r>
            <a:r>
              <a:rPr lang="en-US" sz="1600" dirty="0"/>
              <a:t> __</a:t>
            </a:r>
            <a:r>
              <a:rPr lang="en-US" sz="1600" dirty="0" err="1"/>
              <a:t>init</a:t>
            </a:r>
            <a:r>
              <a:rPr lang="en-US" sz="1600" dirty="0"/>
              <a:t>__(self, legs, muscles, name): …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sz="1600" dirty="0" err="1"/>
              <a:t>def</a:t>
            </a:r>
            <a:r>
              <a:rPr lang="en-US" sz="1600" dirty="0"/>
              <a:t> __</a:t>
            </a:r>
            <a:r>
              <a:rPr lang="en-US" sz="1600" dirty="0" err="1"/>
              <a:t>repr</a:t>
            </a:r>
            <a:r>
              <a:rPr lang="en-US" sz="1600" dirty="0"/>
              <a:t>__(self): …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sz="1600" dirty="0" err="1"/>
              <a:t>def</a:t>
            </a:r>
            <a:r>
              <a:rPr lang="en-US" sz="1600" dirty="0"/>
              <a:t> mutate (self): …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sz="1600" dirty="0" err="1"/>
              <a:t>def</a:t>
            </a:r>
            <a:r>
              <a:rPr lang="en-US" sz="1600" dirty="0"/>
              <a:t> copy (self):</a:t>
            </a:r>
          </a:p>
          <a:p>
            <a:pPr marL="1257300" lvl="3" indent="0">
              <a:spcBef>
                <a:spcPts val="0"/>
              </a:spcBef>
              <a:buNone/>
            </a:pPr>
            <a:r>
              <a:rPr lang="en-US" sz="1600" dirty="0"/>
              <a:t> return (</a:t>
            </a:r>
            <a:r>
              <a:rPr lang="en-US" sz="1600" dirty="0" err="1"/>
              <a:t>Manduca</a:t>
            </a:r>
            <a:r>
              <a:rPr lang="en-US" sz="1600" dirty="0"/>
              <a:t> (</a:t>
            </a:r>
            <a:r>
              <a:rPr lang="en-US" sz="1600" dirty="0" err="1"/>
              <a:t>self.legs.copy</a:t>
            </a:r>
            <a:r>
              <a:rPr lang="en-US" sz="1600" dirty="0"/>
              <a:t>(), </a:t>
            </a:r>
            <a:r>
              <a:rPr lang="en-US" sz="1600" dirty="0" err="1"/>
              <a:t>self.muscles.copy</a:t>
            </a:r>
            <a:r>
              <a:rPr lang="en-US" sz="1600" dirty="0"/>
              <a:t>())</a:t>
            </a:r>
          </a:p>
          <a:p>
            <a:pPr marL="1257300" lvl="3" indent="0">
              <a:spcBef>
                <a:spcPts val="0"/>
              </a:spcBef>
              <a:buNone/>
            </a:pPr>
            <a:endParaRPr lang="en-US" sz="16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child = </a:t>
            </a:r>
            <a:r>
              <a:rPr lang="en-US" sz="2400" dirty="0" err="1"/>
              <a:t>parent.copy</a:t>
            </a:r>
            <a:r>
              <a:rPr lang="en-US" sz="2400" dirty="0"/>
              <a:t>()</a:t>
            </a:r>
          </a:p>
          <a:p>
            <a:pPr marL="57150" indent="0">
              <a:lnSpc>
                <a:spcPts val="2700"/>
              </a:lnSpc>
              <a:spcBef>
                <a:spcPts val="0"/>
              </a:spcBef>
              <a:buNone/>
            </a:pPr>
            <a:r>
              <a:rPr lang="en-US" sz="2400" dirty="0" err="1"/>
              <a:t>child.mutate</a:t>
            </a:r>
            <a:r>
              <a:rPr lang="en-US" sz="2400" dirty="0"/>
              <a:t>()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sz="2200" dirty="0"/>
          </a:p>
          <a:p>
            <a:pPr marL="0" indent="0">
              <a:spcBef>
                <a:spcPts val="0"/>
              </a:spcBef>
              <a:buNone/>
            </a:pPr>
            <a:endParaRPr lang="en-US" sz="2200" dirty="0"/>
          </a:p>
          <a:p>
            <a:pPr marL="0" indent="0">
              <a:spcBef>
                <a:spcPts val="0"/>
              </a:spcBef>
              <a:buNone/>
            </a:pPr>
            <a:endParaRPr lang="en-US" sz="22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CA2B7EBB-1A64-4893-A943-13EA8C23BE5E}"/>
              </a:ext>
            </a:extLst>
          </p:cNvPr>
          <p:cNvCxnSpPr/>
          <p:nvPr/>
        </p:nvCxnSpPr>
        <p:spPr>
          <a:xfrm>
            <a:off x="5029200" y="4995332"/>
            <a:ext cx="914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263FD44D-12E4-431F-B791-9DD539781035}"/>
              </a:ext>
            </a:extLst>
          </p:cNvPr>
          <p:cNvCxnSpPr/>
          <p:nvPr/>
        </p:nvCxnSpPr>
        <p:spPr>
          <a:xfrm rot="5400000">
            <a:off x="4686300" y="4647967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88A3C759-DC76-4893-ADFB-985D924F163D}"/>
              </a:ext>
            </a:extLst>
          </p:cNvPr>
          <p:cNvCxnSpPr/>
          <p:nvPr/>
        </p:nvCxnSpPr>
        <p:spPr>
          <a:xfrm rot="5400000">
            <a:off x="5600700" y="4647967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9F5273B0-699E-4C80-AF00-69FFB9445A21}"/>
              </a:ext>
            </a:extLst>
          </p:cNvPr>
          <p:cNvCxnSpPr/>
          <p:nvPr/>
        </p:nvCxnSpPr>
        <p:spPr>
          <a:xfrm>
            <a:off x="6257635" y="4995718"/>
            <a:ext cx="914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A6BA7B73-3506-46F3-9774-D348CBEE1BD5}"/>
              </a:ext>
            </a:extLst>
          </p:cNvPr>
          <p:cNvCxnSpPr/>
          <p:nvPr/>
        </p:nvCxnSpPr>
        <p:spPr>
          <a:xfrm rot="5400000">
            <a:off x="5914735" y="4648353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7A38F098-A1FA-47DD-AA85-2912BEF5F432}"/>
              </a:ext>
            </a:extLst>
          </p:cNvPr>
          <p:cNvCxnSpPr/>
          <p:nvPr/>
        </p:nvCxnSpPr>
        <p:spPr>
          <a:xfrm rot="5400000">
            <a:off x="6829135" y="4648353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A1F8BFF6-305F-4D15-B19F-EF75E620FE1A}"/>
              </a:ext>
            </a:extLst>
          </p:cNvPr>
          <p:cNvSpPr txBox="1"/>
          <p:nvPr/>
        </p:nvSpPr>
        <p:spPr>
          <a:xfrm>
            <a:off x="5029200" y="49646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parent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56B802C3-EFD6-4C65-A014-4D91351442BD}"/>
              </a:ext>
            </a:extLst>
          </p:cNvPr>
          <p:cNvSpPr txBox="1"/>
          <p:nvPr/>
        </p:nvSpPr>
        <p:spPr>
          <a:xfrm>
            <a:off x="6324600" y="4953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child</a:t>
            </a:r>
          </a:p>
        </p:txBody>
      </p:sp>
    </p:spTree>
    <p:extLst>
      <p:ext uri="{BB962C8B-B14F-4D97-AF65-F5344CB8AC3E}">
        <p14:creationId xmlns:p14="http://schemas.microsoft.com/office/powerpoint/2010/main" val="111342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8480" y="1740932"/>
            <a:ext cx="4111720" cy="1078468"/>
          </a:xfrm>
        </p:spPr>
        <p:txBody>
          <a:bodyPr/>
          <a:lstStyle/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start with the parent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child = </a:t>
            </a:r>
            <a:r>
              <a:rPr lang="en-US" sz="2400" dirty="0" err="1"/>
              <a:t>parent.copy</a:t>
            </a:r>
            <a:r>
              <a:rPr lang="en-US" sz="2400" dirty="0"/>
              <a:t>()</a:t>
            </a:r>
          </a:p>
          <a:p>
            <a:pPr marL="57150" indent="0">
              <a:lnSpc>
                <a:spcPts val="2700"/>
              </a:lnSpc>
              <a:spcBef>
                <a:spcPts val="0"/>
              </a:spcBef>
              <a:buNone/>
            </a:pPr>
            <a:r>
              <a:rPr lang="en-US" sz="2400" dirty="0" err="1"/>
              <a:t>child.mutate</a:t>
            </a:r>
            <a:r>
              <a:rPr lang="en-US" sz="2400" dirty="0"/>
              <a:t>()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838200" y="47360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legs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38200" y="51170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/>
              <a:t>musc</a:t>
            </a:r>
            <a:endParaRPr lang="en-US" sz="1800" dirty="0"/>
          </a:p>
        </p:txBody>
      </p:sp>
      <p:sp>
        <p:nvSpPr>
          <p:cNvPr id="46" name="Rectangle 45"/>
          <p:cNvSpPr/>
          <p:nvPr/>
        </p:nvSpPr>
        <p:spPr>
          <a:xfrm>
            <a:off x="685800" y="4724400"/>
            <a:ext cx="15240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>
            <a:cxnSpLocks/>
          </p:cNvCxnSpPr>
          <p:nvPr/>
        </p:nvCxnSpPr>
        <p:spPr>
          <a:xfrm>
            <a:off x="3505200" y="3657600"/>
            <a:ext cx="0" cy="91440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97F15BED-E9DB-4A43-8945-D69D38A26F68}"/>
              </a:ext>
            </a:extLst>
          </p:cNvPr>
          <p:cNvCxnSpPr>
            <a:cxnSpLocks/>
          </p:cNvCxnSpPr>
          <p:nvPr/>
        </p:nvCxnSpPr>
        <p:spPr>
          <a:xfrm>
            <a:off x="1676400" y="3505200"/>
            <a:ext cx="0" cy="106680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cxnSpLocks/>
          </p:cNvCxnSpPr>
          <p:nvPr/>
        </p:nvCxnSpPr>
        <p:spPr>
          <a:xfrm flipH="1">
            <a:off x="533400" y="5105400"/>
            <a:ext cx="338283" cy="76200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cxnSpLocks/>
            <a:endCxn id="44" idx="0"/>
          </p:cNvCxnSpPr>
          <p:nvPr/>
        </p:nvCxnSpPr>
        <p:spPr>
          <a:xfrm>
            <a:off x="1371600" y="5410200"/>
            <a:ext cx="643083" cy="38100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2FF76FBB-CA16-40DE-A4CF-DD39514AE883}"/>
              </a:ext>
            </a:extLst>
          </p:cNvPr>
          <p:cNvSpPr txBox="1"/>
          <p:nvPr/>
        </p:nvSpPr>
        <p:spPr>
          <a:xfrm>
            <a:off x="314035" y="5798879"/>
            <a:ext cx="11337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[1,1,0,…]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0B4A4F4F-762A-43E7-8B83-B4549EEF936C}"/>
              </a:ext>
            </a:extLst>
          </p:cNvPr>
          <p:cNvSpPr txBox="1"/>
          <p:nvPr/>
        </p:nvSpPr>
        <p:spPr>
          <a:xfrm>
            <a:off x="1447800" y="5791200"/>
            <a:ext cx="11337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[100,0,…]</a:t>
            </a:r>
          </a:p>
        </p:txBody>
      </p:sp>
      <p:sp>
        <p:nvSpPr>
          <p:cNvPr id="45" name="Oval 44"/>
          <p:cNvSpPr/>
          <p:nvPr/>
        </p:nvSpPr>
        <p:spPr>
          <a:xfrm>
            <a:off x="1143000" y="2286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0" y="18288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/>
              <a:t>parent.copy</a:t>
            </a:r>
            <a:r>
              <a:rPr lang="en-US" sz="1800" dirty="0"/>
              <a:t>() creates a new worm with identical “genes” as the parent.</a:t>
            </a:r>
            <a:endParaRPr lang="en-US" sz="1800" i="1" dirty="0"/>
          </a:p>
        </p:txBody>
      </p:sp>
      <p:sp>
        <p:nvSpPr>
          <p:cNvPr id="48" name="TextBox 47"/>
          <p:cNvSpPr txBox="1"/>
          <p:nvPr/>
        </p:nvSpPr>
        <p:spPr>
          <a:xfrm>
            <a:off x="4800600" y="2877742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When we mutate the child, the parent is not affected.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3893A48B-3070-4F9C-9CE2-FECD86062CC1}"/>
              </a:ext>
            </a:extLst>
          </p:cNvPr>
          <p:cNvCxnSpPr/>
          <p:nvPr/>
        </p:nvCxnSpPr>
        <p:spPr>
          <a:xfrm>
            <a:off x="914400" y="3890665"/>
            <a:ext cx="914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16819D9F-8348-42FE-8B80-BB3C59429AE4}"/>
              </a:ext>
            </a:extLst>
          </p:cNvPr>
          <p:cNvCxnSpPr/>
          <p:nvPr/>
        </p:nvCxnSpPr>
        <p:spPr>
          <a:xfrm rot="5400000">
            <a:off x="571500" y="3543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5993B27F-35DC-4DC4-94D5-B8912625B7DB}"/>
              </a:ext>
            </a:extLst>
          </p:cNvPr>
          <p:cNvCxnSpPr/>
          <p:nvPr/>
        </p:nvCxnSpPr>
        <p:spPr>
          <a:xfrm rot="5400000">
            <a:off x="1485900" y="3543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FF8410DF-F566-4B09-908E-CDB9F6992C2C}"/>
              </a:ext>
            </a:extLst>
          </p:cNvPr>
          <p:cNvCxnSpPr/>
          <p:nvPr/>
        </p:nvCxnSpPr>
        <p:spPr>
          <a:xfrm>
            <a:off x="2752435" y="3891051"/>
            <a:ext cx="914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DEB335BE-8187-49E2-AF4B-2005F90B1567}"/>
              </a:ext>
            </a:extLst>
          </p:cNvPr>
          <p:cNvCxnSpPr/>
          <p:nvPr/>
        </p:nvCxnSpPr>
        <p:spPr>
          <a:xfrm rot="5400000">
            <a:off x="2409535" y="3543686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AEEF86EE-EB2B-46E7-ABA2-242A847043AF}"/>
              </a:ext>
            </a:extLst>
          </p:cNvPr>
          <p:cNvCxnSpPr/>
          <p:nvPr/>
        </p:nvCxnSpPr>
        <p:spPr>
          <a:xfrm rot="5400000">
            <a:off x="3323935" y="3543686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380BA0DC-A325-43E2-9A7D-D065CC840D8F}"/>
              </a:ext>
            </a:extLst>
          </p:cNvPr>
          <p:cNvSpPr txBox="1"/>
          <p:nvPr/>
        </p:nvSpPr>
        <p:spPr>
          <a:xfrm>
            <a:off x="914400" y="3860001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parent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DE40A0CF-4806-441E-B09F-C060B25DAC45}"/>
              </a:ext>
            </a:extLst>
          </p:cNvPr>
          <p:cNvSpPr txBox="1"/>
          <p:nvPr/>
        </p:nvSpPr>
        <p:spPr>
          <a:xfrm>
            <a:off x="2819400" y="3848333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child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xmlns="" id="{4A95C838-C8F5-4E0C-91AF-0305E5ABD69C}"/>
              </a:ext>
            </a:extLst>
          </p:cNvPr>
          <p:cNvSpPr/>
          <p:nvPr/>
        </p:nvSpPr>
        <p:spPr>
          <a:xfrm>
            <a:off x="1143000" y="19473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109BE7AE-5E9B-4903-8AE2-ED895BA68319}"/>
              </a:ext>
            </a:extLst>
          </p:cNvPr>
          <p:cNvSpPr txBox="1"/>
          <p:nvPr/>
        </p:nvSpPr>
        <p:spPr>
          <a:xfrm>
            <a:off x="3124200" y="47360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legs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959FD380-4EB4-471A-A809-6A543B14573C}"/>
              </a:ext>
            </a:extLst>
          </p:cNvPr>
          <p:cNvSpPr txBox="1"/>
          <p:nvPr/>
        </p:nvSpPr>
        <p:spPr>
          <a:xfrm>
            <a:off x="3124200" y="51170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/>
              <a:t>musc</a:t>
            </a:r>
            <a:endParaRPr lang="en-US" sz="18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1C96F70C-695A-4D4D-BCFF-964A4928313A}"/>
              </a:ext>
            </a:extLst>
          </p:cNvPr>
          <p:cNvSpPr/>
          <p:nvPr/>
        </p:nvSpPr>
        <p:spPr>
          <a:xfrm>
            <a:off x="2971800" y="4724400"/>
            <a:ext cx="15240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xmlns="" id="{278B50CF-681F-404E-B648-BED8DA97CAE1}"/>
              </a:ext>
            </a:extLst>
          </p:cNvPr>
          <p:cNvCxnSpPr>
            <a:cxnSpLocks/>
          </p:cNvCxnSpPr>
          <p:nvPr/>
        </p:nvCxnSpPr>
        <p:spPr>
          <a:xfrm flipH="1">
            <a:off x="2819400" y="5105400"/>
            <a:ext cx="338283" cy="76200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xmlns="" id="{A6CD56D5-7475-47EC-85DB-BF4194F0A338}"/>
              </a:ext>
            </a:extLst>
          </p:cNvPr>
          <p:cNvCxnSpPr>
            <a:cxnSpLocks/>
            <a:endCxn id="50" idx="0"/>
          </p:cNvCxnSpPr>
          <p:nvPr/>
        </p:nvCxnSpPr>
        <p:spPr>
          <a:xfrm>
            <a:off x="3657600" y="5410200"/>
            <a:ext cx="643083" cy="38100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47985F26-4C0A-4E94-8F72-CCD8708F983C}"/>
              </a:ext>
            </a:extLst>
          </p:cNvPr>
          <p:cNvSpPr txBox="1"/>
          <p:nvPr/>
        </p:nvSpPr>
        <p:spPr>
          <a:xfrm>
            <a:off x="2600035" y="5798879"/>
            <a:ext cx="11337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[1,1,0,…]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3A9CB8EC-CF8E-4BC7-A5D6-0C3047114E8D}"/>
              </a:ext>
            </a:extLst>
          </p:cNvPr>
          <p:cNvSpPr txBox="1"/>
          <p:nvPr/>
        </p:nvSpPr>
        <p:spPr>
          <a:xfrm>
            <a:off x="3733800" y="5791200"/>
            <a:ext cx="11337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[100,0,…]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0FF8641C-E86B-4DED-ACD8-28BD6C50AC64}"/>
              </a:ext>
            </a:extLst>
          </p:cNvPr>
          <p:cNvSpPr txBox="1"/>
          <p:nvPr/>
        </p:nvSpPr>
        <p:spPr>
          <a:xfrm>
            <a:off x="2599267" y="5791200"/>
            <a:ext cx="11337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[</a:t>
            </a:r>
            <a:r>
              <a:rPr lang="en-US" sz="1600" dirty="0">
                <a:solidFill>
                  <a:schemeClr val="accent2"/>
                </a:solidFill>
              </a:rPr>
              <a:t>0</a:t>
            </a:r>
            <a:r>
              <a:rPr lang="en-US" sz="1600" dirty="0">
                <a:solidFill>
                  <a:srgbClr val="FF0000"/>
                </a:solidFill>
              </a:rPr>
              <a:t>,1,0,…]</a:t>
            </a:r>
          </a:p>
        </p:txBody>
      </p:sp>
    </p:spTree>
    <p:extLst>
      <p:ext uri="{BB962C8B-B14F-4D97-AF65-F5344CB8AC3E}">
        <p14:creationId xmlns:p14="http://schemas.microsoft.com/office/powerpoint/2010/main" val="262878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3.33333E-6 0.05139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3.33333E-6 0.05139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46" grpId="0" animBg="1"/>
      <p:bldP spid="43" grpId="0"/>
      <p:bldP spid="44" grpId="0"/>
      <p:bldP spid="45" grpId="0" animBg="1"/>
      <p:bldP spid="45" grpId="1" animBg="1"/>
      <p:bldP spid="7" grpId="0"/>
      <p:bldP spid="48" grpId="0"/>
      <p:bldP spid="33" grpId="0" animBg="1"/>
      <p:bldP spid="33" grpId="1" animBg="1"/>
      <p:bldP spid="33" grpId="2" animBg="1"/>
      <p:bldP spid="37" grpId="0"/>
      <p:bldP spid="38" grpId="0"/>
      <p:bldP spid="39" grpId="0" animBg="1"/>
      <p:bldP spid="42" grpId="0"/>
      <p:bldP spid="42" grpId="1"/>
      <p:bldP spid="50" grpId="0"/>
      <p:bldP spid="5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D0C4C1-F533-4888-993C-D3C26D36D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exercises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24FA26-FBE3-4946-AC39-6E69005BE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https://www.w3resource.com/python-exercises/class-exercises/</a:t>
            </a:r>
            <a:r>
              <a:rPr lang="en-US" dirty="0"/>
              <a:t> problems #10 and #11.</a:t>
            </a:r>
          </a:p>
          <a:p>
            <a:r>
              <a:rPr lang="en-US" dirty="0"/>
              <a:t>Play with the homework:</a:t>
            </a:r>
          </a:p>
          <a:p>
            <a:pPr lvl="1">
              <a:spcBef>
                <a:spcPts val="0"/>
              </a:spcBef>
            </a:pPr>
            <a:r>
              <a:rPr lang="en-US" dirty="0"/>
              <a:t>Look at the </a:t>
            </a:r>
            <a:r>
              <a:rPr lang="en-US" dirty="0" err="1"/>
              <a:t>Manduca</a:t>
            </a:r>
            <a:r>
              <a:rPr lang="en-US" dirty="0"/>
              <a:t> homework program manducaEv.py.</a:t>
            </a:r>
          </a:p>
          <a:p>
            <a:pPr lvl="1">
              <a:spcBef>
                <a:spcPts val="0"/>
              </a:spcBef>
            </a:pPr>
            <a:r>
              <a:rPr lang="en-US" dirty="0"/>
              <a:t>Make sure you understand the class it uses.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Write your own mutate() or mate() function, and print the resulting object to see if your function worked.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__</a:t>
            </a:r>
            <a:r>
              <a:rPr lang="en-US" dirty="0" err="1"/>
              <a:t>repr</a:t>
            </a:r>
            <a:r>
              <a:rPr lang="en-US" dirty="0"/>
              <a:t>__ function is a bit complicated. Write your own, and see if you can get it to print differently.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31FAA3C-275A-4165-812A-61780DB48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05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care about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learned about variables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Variables are great, but </a:t>
            </a:r>
            <a:r>
              <a:rPr lang="en-US" dirty="0" smtClean="0"/>
              <a:t>there’s </a:t>
            </a:r>
            <a:r>
              <a:rPr lang="en-US" dirty="0"/>
              <a:t>only one of each</a:t>
            </a:r>
          </a:p>
          <a:p>
            <a:r>
              <a:rPr lang="en-US" dirty="0"/>
              <a:t>We’ve learned about arrays</a:t>
            </a:r>
          </a:p>
          <a:p>
            <a:pPr lvl="1">
              <a:spcBef>
                <a:spcPts val="0"/>
              </a:spcBef>
            </a:pPr>
            <a:r>
              <a:rPr lang="en-US" dirty="0"/>
              <a:t>Arrays are great, but …</a:t>
            </a:r>
          </a:p>
          <a:p>
            <a:pPr lvl="1">
              <a:spcBef>
                <a:spcPts val="0"/>
              </a:spcBef>
            </a:pPr>
            <a:r>
              <a:rPr lang="en-US" dirty="0"/>
              <a:t>each member of an array has the same data type and is, conceptually, an instance of the same “</a:t>
            </a:r>
            <a:r>
              <a:rPr lang="en-US" dirty="0" smtClean="0"/>
              <a:t>thing.”</a:t>
            </a:r>
            <a:endParaRPr lang="en-US" dirty="0"/>
          </a:p>
          <a:p>
            <a:r>
              <a:rPr lang="en-US" dirty="0"/>
              <a:t>Often we want to treat a group of dissimilar things as one big group.</a:t>
            </a:r>
          </a:p>
          <a:p>
            <a:pPr lvl="1">
              <a:spcBef>
                <a:spcPts val="0"/>
              </a:spcBef>
            </a:pPr>
            <a:r>
              <a:rPr lang="en-US" dirty="0"/>
              <a:t>Example: A student has name, UTLN, year, grades, but it's still one student – and there are many students.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have no good way to do that so far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401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dirty="0"/>
              <a:t>What other examples can you think of?</a:t>
            </a:r>
          </a:p>
          <a:p>
            <a:r>
              <a:rPr lang="en-US" dirty="0"/>
              <a:t>An item in a store</a:t>
            </a:r>
          </a:p>
          <a:p>
            <a:pPr lvl="1">
              <a:spcBef>
                <a:spcPts val="0"/>
              </a:spcBef>
            </a:pPr>
            <a:r>
              <a:rPr lang="en-US" dirty="0"/>
              <a:t>has price, bar code, shelf location, weight</a:t>
            </a:r>
          </a:p>
          <a:p>
            <a:r>
              <a:rPr lang="en-US" dirty="0"/>
              <a:t>A </a:t>
            </a:r>
            <a:r>
              <a:rPr lang="en-US" dirty="0" err="1"/>
              <a:t>Manduca</a:t>
            </a:r>
            <a:r>
              <a:rPr lang="en-US" dirty="0"/>
              <a:t> </a:t>
            </a:r>
            <a:r>
              <a:rPr lang="en-US" dirty="0" err="1"/>
              <a:t>sexta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might have one 2D array for its leg-locked pattern and another for its muscle-activation pattern</a:t>
            </a:r>
          </a:p>
          <a:p>
            <a:pPr lvl="1">
              <a:spcBef>
                <a:spcPts val="0"/>
              </a:spcBef>
            </a:pPr>
            <a:r>
              <a:rPr lang="en-US" dirty="0"/>
              <a:t>and a variable for its name, perhaps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4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 using Lunchables to introduce objects.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77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Impressive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38300"/>
            <a:ext cx="7772400" cy="4419600"/>
          </a:xfrm>
        </p:spPr>
        <p:txBody>
          <a:bodyPr/>
          <a:lstStyle/>
          <a:p>
            <a:r>
              <a:rPr lang="en-US" dirty="0"/>
              <a:t>Other courses will take this idea much further:</a:t>
            </a:r>
          </a:p>
          <a:p>
            <a:pPr lvl="1">
              <a:spcBef>
                <a:spcPts val="0"/>
              </a:spcBef>
            </a:pPr>
            <a:r>
              <a:rPr lang="en-US" dirty="0"/>
              <a:t>A student, or a lunch, or a hornworm will be an </a:t>
            </a:r>
            <a:r>
              <a:rPr lang="en-US" i="1" dirty="0"/>
              <a:t>object</a:t>
            </a:r>
            <a:r>
              <a:rPr lang="en-US" dirty="0"/>
              <a:t>.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Nobody has to know what’s inside of it.</a:t>
            </a:r>
          </a:p>
          <a:p>
            <a:pPr lvl="1">
              <a:spcBef>
                <a:spcPts val="0"/>
              </a:spcBef>
            </a:pPr>
            <a:r>
              <a:rPr lang="en-US" dirty="0"/>
              <a:t>You just know what you can do to it; you can make() your lunch, eat() it, or trade() it.</a:t>
            </a:r>
          </a:p>
          <a:p>
            <a:r>
              <a:rPr lang="en-US" dirty="0"/>
              <a:t>We’re taking the first steps in </a:t>
            </a:r>
            <a:r>
              <a:rPr lang="en-US" i="1" dirty="0"/>
              <a:t>object-oriented programming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815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3B7388-EEB4-4A43-BA08-EEF6E151A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BB9F41-66B2-4AF8-B911-484CBA5B4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19600"/>
          </a:xfrm>
        </p:spPr>
        <p:txBody>
          <a:bodyPr/>
          <a:lstStyle/>
          <a:p>
            <a:r>
              <a:rPr lang="en-US" sz="2000" dirty="0"/>
              <a:t>Computer programs can get big. Really big.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Mac OS/X is about 85 million of lines of code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Nobody can do that alone; big projects have big teams</a:t>
            </a:r>
          </a:p>
          <a:p>
            <a:r>
              <a:rPr lang="en-US" sz="2000" dirty="0"/>
              <a:t>Big teams of people don’t really help if everyone has to understand all 85M lines of code.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We’ve talked about using functions and packages to divide up the work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Objects are the next big tool divide up the work.</a:t>
            </a:r>
          </a:p>
          <a:p>
            <a:r>
              <a:rPr lang="en-US" sz="2000" dirty="0"/>
              <a:t>One team of people implements a </a:t>
            </a:r>
            <a:r>
              <a:rPr lang="en-US" sz="2000" i="1" dirty="0" err="1"/>
              <a:t>Manduca</a:t>
            </a:r>
            <a:r>
              <a:rPr lang="en-US" sz="2000" dirty="0"/>
              <a:t> object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like what you’ll see in the HW.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It can be created, mate and mutate. It can be printed and simulated.</a:t>
            </a:r>
          </a:p>
          <a:p>
            <a:r>
              <a:rPr lang="en-US" sz="2000" dirty="0"/>
              <a:t>Another team of people uses </a:t>
            </a:r>
            <a:r>
              <a:rPr lang="en-US" sz="2000" dirty="0" err="1"/>
              <a:t>Manduca</a:t>
            </a:r>
            <a:r>
              <a:rPr lang="en-US" sz="2000" dirty="0"/>
              <a:t>. E.g., put together a genetic algorithm that uses the abilities just described.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They don’t have to know how </a:t>
            </a:r>
            <a:r>
              <a:rPr lang="en-US" sz="1800" dirty="0" err="1"/>
              <a:t>Manduca</a:t>
            </a:r>
            <a:r>
              <a:rPr lang="en-US" sz="1800" dirty="0"/>
              <a:t> is implemented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They need only know what its capabilities are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Object-oriented programming is a </a:t>
            </a:r>
            <a:r>
              <a:rPr lang="en-US" sz="2000" dirty="0" smtClean="0"/>
              <a:t>Big </a:t>
            </a:r>
            <a:r>
              <a:rPr lang="en-US" sz="2000" dirty="0"/>
              <a:t>D</a:t>
            </a:r>
            <a:r>
              <a:rPr lang="en-US" sz="2000" dirty="0" smtClean="0"/>
              <a:t>eal </a:t>
            </a:r>
            <a:r>
              <a:rPr lang="en-US" sz="2000" dirty="0"/>
              <a:t>in Computer Science.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69DA82A-692C-4A3E-B7A8-EAEE0C194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4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C377DC-6BF9-4CD5-B44D-B44F5C06F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99236B-5A57-4EF3-B76E-5F5200E63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239000" cy="4419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Let’s start writing code for a </a:t>
            </a:r>
            <a:r>
              <a:rPr lang="en-US" dirty="0" err="1"/>
              <a:t>Manduca</a:t>
            </a:r>
            <a:r>
              <a:rPr lang="en-US" dirty="0"/>
              <a:t> object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US" dirty="0"/>
          </a:p>
          <a:p>
            <a:pPr marL="400050" lvl="1" indent="0">
              <a:spcBef>
                <a:spcPts val="0"/>
              </a:spcBef>
              <a:buNone/>
            </a:pPr>
            <a:endParaRPr lang="en-US" dirty="0"/>
          </a:p>
          <a:p>
            <a:pPr marL="400050" lvl="1" indent="0">
              <a:spcBef>
                <a:spcPts val="0"/>
              </a:spcBef>
              <a:buNone/>
            </a:pPr>
            <a:endParaRPr lang="en-US" dirty="0"/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class </a:t>
            </a:r>
            <a:r>
              <a:rPr lang="en-US" dirty="0" err="1"/>
              <a:t>Manduca</a:t>
            </a:r>
            <a:r>
              <a:rPr lang="en-US" dirty="0"/>
              <a:t>: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sz="2400" dirty="0"/>
              <a:t>def __</a:t>
            </a:r>
            <a:r>
              <a:rPr lang="en-US" sz="2400" dirty="0" err="1"/>
              <a:t>init</a:t>
            </a:r>
            <a:r>
              <a:rPr lang="en-US" sz="2400" dirty="0"/>
              <a:t>__(self, legs, muscles):</a:t>
            </a:r>
          </a:p>
          <a:p>
            <a:pPr marL="1257300" lvl="3" indent="0">
              <a:spcBef>
                <a:spcPts val="0"/>
              </a:spcBef>
              <a:buNone/>
            </a:pPr>
            <a:r>
              <a:rPr lang="en-US" sz="2400" dirty="0" err="1" smtClean="0"/>
              <a:t>self.legs</a:t>
            </a:r>
            <a:r>
              <a:rPr lang="en-US" sz="2400" dirty="0" smtClean="0"/>
              <a:t>=</a:t>
            </a:r>
            <a:r>
              <a:rPr lang="en-US" sz="2400" dirty="0" err="1" smtClean="0"/>
              <a:t>np.copy</a:t>
            </a:r>
            <a:r>
              <a:rPr lang="en-US" sz="2400" dirty="0" smtClean="0"/>
              <a:t>(legs)</a:t>
            </a:r>
            <a:endParaRPr lang="en-US" sz="2400" dirty="0"/>
          </a:p>
          <a:p>
            <a:pPr marL="1257300" lvl="3" indent="0">
              <a:spcBef>
                <a:spcPts val="0"/>
              </a:spcBef>
              <a:buNone/>
            </a:pPr>
            <a:r>
              <a:rPr lang="en-US" sz="2400" dirty="0" err="1" smtClean="0"/>
              <a:t>self.muscles</a:t>
            </a:r>
            <a:r>
              <a:rPr lang="en-US" sz="2400" dirty="0" smtClean="0"/>
              <a:t>=</a:t>
            </a:r>
            <a:r>
              <a:rPr lang="en-US" sz="2400" dirty="0" err="1" smtClean="0"/>
              <a:t>np.copy</a:t>
            </a:r>
            <a:r>
              <a:rPr lang="en-US" sz="2400" dirty="0" smtClean="0"/>
              <a:t>(muscles)</a:t>
            </a:r>
            <a:endParaRPr lang="en-US" sz="2400" dirty="0"/>
          </a:p>
          <a:p>
            <a:pPr marL="1257300" lvl="3" indent="0">
              <a:spcBef>
                <a:spcPts val="0"/>
              </a:spcBef>
              <a:buNone/>
            </a:pPr>
            <a:r>
              <a:rPr lang="en-US" sz="2400" dirty="0"/>
              <a:t>self.name = </a:t>
            </a:r>
            <a:r>
              <a:rPr lang="en-US" sz="2400" dirty="0" smtClean="0"/>
              <a:t>"Bob</a:t>
            </a:r>
            <a:r>
              <a:rPr lang="en-US" sz="2400" dirty="0"/>
              <a:t>"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F1F53BF-442C-4E1B-8893-F6648C31B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8547AF5-AC89-4666-BBE6-E7627ECBEDDB}"/>
              </a:ext>
            </a:extLst>
          </p:cNvPr>
          <p:cNvSpPr txBox="1"/>
          <p:nvPr/>
        </p:nvSpPr>
        <p:spPr>
          <a:xfrm>
            <a:off x="381000" y="22860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says that the rest of this code will define a class of object called a “</a:t>
            </a:r>
            <a:r>
              <a:rPr lang="en-US" sz="2000" dirty="0" err="1">
                <a:solidFill>
                  <a:schemeClr val="accent2"/>
                </a:solidFill>
              </a:rPr>
              <a:t>Manduca</a:t>
            </a:r>
            <a:r>
              <a:rPr lang="en-US" sz="2000" dirty="0">
                <a:solidFill>
                  <a:schemeClr val="accent2"/>
                </a:solidFill>
              </a:rPr>
              <a:t>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5F88705-7DF5-4444-A974-AEB352DFDCBB}"/>
              </a:ext>
            </a:extLst>
          </p:cNvPr>
          <p:cNvSpPr txBox="1"/>
          <p:nvPr/>
        </p:nvSpPr>
        <p:spPr>
          <a:xfrm>
            <a:off x="16933" y="3657600"/>
            <a:ext cx="170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this function tells how to make a new </a:t>
            </a:r>
            <a:r>
              <a:rPr lang="en-US" sz="2000" dirty="0" err="1">
                <a:solidFill>
                  <a:schemeClr val="accent2"/>
                </a:solidFill>
              </a:rPr>
              <a:t>Manduca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889764C-2E3B-45D4-A18C-C1670FF18F5E}"/>
              </a:ext>
            </a:extLst>
          </p:cNvPr>
          <p:cNvSpPr txBox="1"/>
          <p:nvPr/>
        </p:nvSpPr>
        <p:spPr>
          <a:xfrm>
            <a:off x="5943600" y="2286000"/>
            <a:ext cx="26754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says what leg and muscle patterns go into the new </a:t>
            </a:r>
            <a:r>
              <a:rPr lang="en-US" sz="2000" dirty="0" err="1">
                <a:solidFill>
                  <a:schemeClr val="accent2"/>
                </a:solidFill>
              </a:rPr>
              <a:t>Manduca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0F02192-178D-482A-A46F-D7A478388DA4}"/>
              </a:ext>
            </a:extLst>
          </p:cNvPr>
          <p:cNvSpPr txBox="1"/>
          <p:nvPr/>
        </p:nvSpPr>
        <p:spPr>
          <a:xfrm>
            <a:off x="533400" y="5334000"/>
            <a:ext cx="2726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says which of the many </a:t>
            </a:r>
            <a:r>
              <a:rPr lang="en-US" sz="2000" dirty="0" err="1">
                <a:solidFill>
                  <a:schemeClr val="accent2"/>
                </a:solidFill>
              </a:rPr>
              <a:t>Manducas</a:t>
            </a:r>
            <a:r>
              <a:rPr lang="en-US" sz="2000" dirty="0">
                <a:solidFill>
                  <a:schemeClr val="accent2"/>
                </a:solidFill>
              </a:rPr>
              <a:t> to work with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17E578F-C009-4A4A-86D6-8D7CE0C34737}"/>
              </a:ext>
            </a:extLst>
          </p:cNvPr>
          <p:cNvSpPr txBox="1"/>
          <p:nvPr/>
        </p:nvSpPr>
        <p:spPr>
          <a:xfrm>
            <a:off x="5071532" y="4660730"/>
            <a:ext cx="2929467" cy="724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copy/save the parameters into this </a:t>
            </a:r>
            <a:r>
              <a:rPr lang="en-US" sz="2000" dirty="0" err="1">
                <a:solidFill>
                  <a:schemeClr val="accent2"/>
                </a:solidFill>
              </a:rPr>
              <a:t>Manduca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2A5D05B-5D0D-4795-8F83-FB251C467371}"/>
              </a:ext>
            </a:extLst>
          </p:cNvPr>
          <p:cNvSpPr txBox="1"/>
          <p:nvPr/>
        </p:nvSpPr>
        <p:spPr>
          <a:xfrm>
            <a:off x="3276600" y="5388114"/>
            <a:ext cx="24299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Fine, all worms have the same name!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D50175FD-3A0B-4303-A8F3-1AFB38BE36CF}"/>
              </a:ext>
            </a:extLst>
          </p:cNvPr>
          <p:cNvCxnSpPr/>
          <p:nvPr/>
        </p:nvCxnSpPr>
        <p:spPr>
          <a:xfrm>
            <a:off x="990600" y="2895600"/>
            <a:ext cx="457200" cy="381000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693AB9D2-F55F-44EC-8D9D-D0C94C5273E9}"/>
              </a:ext>
            </a:extLst>
          </p:cNvPr>
          <p:cNvCxnSpPr>
            <a:cxnSpLocks/>
          </p:cNvCxnSpPr>
          <p:nvPr/>
        </p:nvCxnSpPr>
        <p:spPr>
          <a:xfrm flipV="1">
            <a:off x="1447800" y="3886200"/>
            <a:ext cx="457200" cy="228600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F52233C9-9DE6-4826-B0D3-270AD8A3B2A0}"/>
              </a:ext>
            </a:extLst>
          </p:cNvPr>
          <p:cNvCxnSpPr>
            <a:cxnSpLocks/>
          </p:cNvCxnSpPr>
          <p:nvPr/>
        </p:nvCxnSpPr>
        <p:spPr>
          <a:xfrm flipH="1">
            <a:off x="4343400" y="2438400"/>
            <a:ext cx="1600200" cy="1143000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4AE7EA58-26F3-4C0B-99B5-84F186839307}"/>
              </a:ext>
            </a:extLst>
          </p:cNvPr>
          <p:cNvCxnSpPr>
            <a:cxnSpLocks/>
          </p:cNvCxnSpPr>
          <p:nvPr/>
        </p:nvCxnSpPr>
        <p:spPr>
          <a:xfrm flipV="1">
            <a:off x="1371600" y="4191001"/>
            <a:ext cx="685800" cy="1295399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9CD29D80-66A0-4C36-ABAF-511A1BA6333B}"/>
              </a:ext>
            </a:extLst>
          </p:cNvPr>
          <p:cNvCxnSpPr>
            <a:cxnSpLocks/>
          </p:cNvCxnSpPr>
          <p:nvPr/>
        </p:nvCxnSpPr>
        <p:spPr>
          <a:xfrm flipH="1" flipV="1">
            <a:off x="3733800" y="4267200"/>
            <a:ext cx="1447800" cy="762000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xmlns="" id="{48510CE6-BB6B-4B13-BC58-6DE4D05B3C7F}"/>
              </a:ext>
            </a:extLst>
          </p:cNvPr>
          <p:cNvCxnSpPr>
            <a:cxnSpLocks/>
          </p:cNvCxnSpPr>
          <p:nvPr/>
        </p:nvCxnSpPr>
        <p:spPr>
          <a:xfrm flipH="1" flipV="1">
            <a:off x="3886200" y="4953000"/>
            <a:ext cx="381000" cy="609600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01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Arrow Connector 37"/>
          <p:cNvCxnSpPr>
            <a:cxnSpLocks/>
          </p:cNvCxnSpPr>
          <p:nvPr/>
        </p:nvCxnSpPr>
        <p:spPr>
          <a:xfrm>
            <a:off x="5143500" y="4800600"/>
            <a:ext cx="0" cy="76200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4876800" cy="1524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/>
              <a:t>my_legs</a:t>
            </a:r>
            <a:r>
              <a:rPr lang="en-US" sz="2000" dirty="0"/>
              <a:t> = </a:t>
            </a:r>
            <a:r>
              <a:rPr lang="en-US" sz="2000" dirty="0" err="1"/>
              <a:t>np.array</a:t>
            </a:r>
            <a:r>
              <a:rPr lang="en-US" sz="2000" dirty="0"/>
              <a:t> ([[1,1,0,0,0],…])</a:t>
            </a:r>
          </a:p>
          <a:p>
            <a:pPr marL="0" indent="0">
              <a:buNone/>
            </a:pPr>
            <a:r>
              <a:rPr lang="en-US" sz="2000" dirty="0" err="1"/>
              <a:t>my_musc</a:t>
            </a:r>
            <a:r>
              <a:rPr lang="en-US" sz="2000" dirty="0"/>
              <a:t> = </a:t>
            </a:r>
            <a:r>
              <a:rPr lang="en-US" sz="2000" dirty="0" err="1"/>
              <a:t>np.array</a:t>
            </a:r>
            <a:r>
              <a:rPr lang="en-US" sz="2000" dirty="0"/>
              <a:t> ([[100,0,0,100</a:t>
            </a:r>
            <a:r>
              <a:rPr lang="en-US" sz="2000" dirty="0" smtClean="0"/>
              <a:t>],…])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m1 = </a:t>
            </a:r>
            <a:r>
              <a:rPr lang="en-US" sz="2000" dirty="0" err="1"/>
              <a:t>Manduca</a:t>
            </a:r>
            <a:r>
              <a:rPr lang="en-US" sz="2000" dirty="0"/>
              <a:t> (</a:t>
            </a:r>
            <a:r>
              <a:rPr lang="en-US" sz="2000" dirty="0" err="1"/>
              <a:t>my_legs</a:t>
            </a:r>
            <a:r>
              <a:rPr lang="en-US" sz="2000" dirty="0"/>
              <a:t>, </a:t>
            </a:r>
            <a:r>
              <a:rPr lang="en-US" sz="2000" dirty="0" err="1"/>
              <a:t>my_musc</a:t>
            </a:r>
            <a:r>
              <a:rPr lang="en-US" sz="2000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867" y="4419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/>
              <a:t>my_legs</a:t>
            </a:r>
            <a:endParaRPr lang="en-US" sz="1800" dirty="0"/>
          </a:p>
        </p:txBody>
      </p:sp>
      <p:sp>
        <p:nvSpPr>
          <p:cNvPr id="16" name="TextBox 15"/>
          <p:cNvSpPr txBox="1"/>
          <p:nvPr/>
        </p:nvSpPr>
        <p:spPr>
          <a:xfrm>
            <a:off x="76200" y="5257800"/>
            <a:ext cx="11337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[1,1,0,…]</a:t>
            </a:r>
          </a:p>
        </p:txBody>
      </p:sp>
      <p:sp>
        <p:nvSpPr>
          <p:cNvPr id="19" name="Oval 18"/>
          <p:cNvSpPr/>
          <p:nvPr/>
        </p:nvSpPr>
        <p:spPr>
          <a:xfrm>
            <a:off x="609600" y="14230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253067" y="4343400"/>
            <a:ext cx="1209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/>
              <a:t>my_musc</a:t>
            </a:r>
            <a:endParaRPr lang="en-US" sz="1800" dirty="0"/>
          </a:p>
        </p:txBody>
      </p:sp>
      <p:sp>
        <p:nvSpPr>
          <p:cNvPr id="25" name="TextBox 24"/>
          <p:cNvSpPr txBox="1"/>
          <p:nvPr/>
        </p:nvSpPr>
        <p:spPr>
          <a:xfrm>
            <a:off x="1371600" y="5029200"/>
            <a:ext cx="11337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[100,0,…]</a:t>
            </a:r>
          </a:p>
        </p:txBody>
      </p:sp>
      <p:sp>
        <p:nvSpPr>
          <p:cNvPr id="10" name="Rectangle 9"/>
          <p:cNvSpPr/>
          <p:nvPr/>
        </p:nvSpPr>
        <p:spPr>
          <a:xfrm>
            <a:off x="5591079" y="2655094"/>
            <a:ext cx="3722255" cy="1231106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indent="-114300">
              <a:spcBef>
                <a:spcPts val="0"/>
              </a:spcBef>
            </a:pPr>
            <a:r>
              <a:rPr lang="en-US" sz="2000" dirty="0" err="1"/>
              <a:t>def</a:t>
            </a:r>
            <a:r>
              <a:rPr lang="en-US" sz="2000" dirty="0"/>
              <a:t> __</a:t>
            </a:r>
            <a:r>
              <a:rPr lang="en-US" sz="2000" dirty="0" err="1"/>
              <a:t>init</a:t>
            </a:r>
            <a:r>
              <a:rPr lang="en-US" sz="2000" dirty="0"/>
              <a:t>__(self, legs, muscles):</a:t>
            </a:r>
          </a:p>
          <a:p>
            <a:pPr marL="342900" lvl="1">
              <a:spcBef>
                <a:spcPts val="0"/>
              </a:spcBef>
            </a:pPr>
            <a:r>
              <a:rPr lang="en-US" sz="2000" dirty="0" err="1"/>
              <a:t>self.legs</a:t>
            </a:r>
            <a:r>
              <a:rPr lang="en-US" sz="2000" dirty="0"/>
              <a:t>=</a:t>
            </a:r>
            <a:r>
              <a:rPr lang="en-US" sz="2000" dirty="0" err="1"/>
              <a:t>np.copy</a:t>
            </a:r>
            <a:r>
              <a:rPr lang="en-US" sz="2000" dirty="0"/>
              <a:t>(legs)</a:t>
            </a:r>
          </a:p>
          <a:p>
            <a:pPr marL="342900" lvl="1">
              <a:spcBef>
                <a:spcPts val="0"/>
              </a:spcBef>
            </a:pPr>
            <a:r>
              <a:rPr lang="en-US" sz="2000" dirty="0" err="1"/>
              <a:t>self.muscles</a:t>
            </a:r>
            <a:r>
              <a:rPr lang="en-US" sz="2000" dirty="0"/>
              <a:t>=</a:t>
            </a:r>
            <a:r>
              <a:rPr lang="en-US" sz="2000" dirty="0" err="1"/>
              <a:t>np.copy</a:t>
            </a:r>
            <a:r>
              <a:rPr lang="en-US" sz="2000" dirty="0"/>
              <a:t>(muscles)</a:t>
            </a:r>
          </a:p>
          <a:p>
            <a:pPr marL="342900" lvl="1">
              <a:spcBef>
                <a:spcPts val="0"/>
              </a:spcBef>
            </a:pPr>
            <a:r>
              <a:rPr lang="en-US" sz="2000" dirty="0"/>
              <a:t>self.name= </a:t>
            </a:r>
            <a:r>
              <a:rPr lang="en-US" sz="2000" dirty="0" smtClean="0"/>
              <a:t>"Bob</a:t>
            </a:r>
            <a:r>
              <a:rPr lang="en-US" sz="2000" dirty="0"/>
              <a:t>"</a:t>
            </a:r>
          </a:p>
        </p:txBody>
      </p:sp>
      <p:sp>
        <p:nvSpPr>
          <p:cNvPr id="27" name="Oval 26"/>
          <p:cNvSpPr/>
          <p:nvPr/>
        </p:nvSpPr>
        <p:spPr>
          <a:xfrm>
            <a:off x="5416315" y="2758947"/>
            <a:ext cx="146285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895600" y="4419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m1</a:t>
            </a:r>
          </a:p>
        </p:txBody>
      </p:sp>
      <p:cxnSp>
        <p:nvCxnSpPr>
          <p:cNvPr id="12" name="Straight Arrow Connector 11"/>
          <p:cNvCxnSpPr>
            <a:cxnSpLocks/>
          </p:cNvCxnSpPr>
          <p:nvPr/>
        </p:nvCxnSpPr>
        <p:spPr>
          <a:xfrm>
            <a:off x="609600" y="4038600"/>
            <a:ext cx="0" cy="121920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cxnSpLocks/>
          </p:cNvCxnSpPr>
          <p:nvPr/>
        </p:nvCxnSpPr>
        <p:spPr>
          <a:xfrm flipH="1">
            <a:off x="1752600" y="4038600"/>
            <a:ext cx="304800" cy="99060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800600" y="41264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legs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800600" y="45074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muscles</a:t>
            </a:r>
          </a:p>
        </p:txBody>
      </p:sp>
      <p:cxnSp>
        <p:nvCxnSpPr>
          <p:cNvPr id="34" name="Straight Arrow Connector 33"/>
          <p:cNvCxnSpPr>
            <a:cxnSpLocks/>
          </p:cNvCxnSpPr>
          <p:nvPr/>
        </p:nvCxnSpPr>
        <p:spPr>
          <a:xfrm flipH="1">
            <a:off x="4419600" y="4419600"/>
            <a:ext cx="457200" cy="98903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019800" y="5594866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"Bob</a:t>
            </a:r>
            <a:r>
              <a:rPr lang="en-US" sz="1800" dirty="0">
                <a:solidFill>
                  <a:srgbClr val="FF0000"/>
                </a:solidFill>
              </a:rPr>
              <a:t>"</a:t>
            </a:r>
          </a:p>
        </p:txBody>
      </p:sp>
      <p:cxnSp>
        <p:nvCxnSpPr>
          <p:cNvPr id="42" name="Straight Arrow Connector 41"/>
          <p:cNvCxnSpPr>
            <a:stCxn id="33" idx="3"/>
          </p:cNvCxnSpPr>
          <p:nvPr/>
        </p:nvCxnSpPr>
        <p:spPr>
          <a:xfrm>
            <a:off x="5486400" y="5061466"/>
            <a:ext cx="685799" cy="564099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4578115" y="4038600"/>
            <a:ext cx="1524000" cy="12176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>
            <a:cxnSpLocks/>
          </p:cNvCxnSpPr>
          <p:nvPr/>
        </p:nvCxnSpPr>
        <p:spPr>
          <a:xfrm>
            <a:off x="3200400" y="4114800"/>
            <a:ext cx="1219200" cy="60960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2FF76FBB-CA16-40DE-A4CF-DD39514AE883}"/>
              </a:ext>
            </a:extLst>
          </p:cNvPr>
          <p:cNvSpPr txBox="1"/>
          <p:nvPr/>
        </p:nvSpPr>
        <p:spPr>
          <a:xfrm>
            <a:off x="3657600" y="5334000"/>
            <a:ext cx="11337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[1,1,0,…]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0B4A4F4F-762A-43E7-8B83-B4549EEF936C}"/>
              </a:ext>
            </a:extLst>
          </p:cNvPr>
          <p:cNvSpPr txBox="1"/>
          <p:nvPr/>
        </p:nvSpPr>
        <p:spPr>
          <a:xfrm>
            <a:off x="4724400" y="5638800"/>
            <a:ext cx="11337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[100,0,…]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50E95461-C588-4554-8986-C3F724616CC1}"/>
              </a:ext>
            </a:extLst>
          </p:cNvPr>
          <p:cNvCxnSpPr/>
          <p:nvPr/>
        </p:nvCxnSpPr>
        <p:spPr>
          <a:xfrm>
            <a:off x="100832" y="4381347"/>
            <a:ext cx="914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59BA03B8-A598-4E70-A17F-23E0619D4CEE}"/>
              </a:ext>
            </a:extLst>
          </p:cNvPr>
          <p:cNvCxnSpPr/>
          <p:nvPr/>
        </p:nvCxnSpPr>
        <p:spPr>
          <a:xfrm rot="5400000">
            <a:off x="-242068" y="4033982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xmlns="" id="{96DA53F4-E667-4DF5-8751-4C1272DC2435}"/>
              </a:ext>
            </a:extLst>
          </p:cNvPr>
          <p:cNvCxnSpPr/>
          <p:nvPr/>
        </p:nvCxnSpPr>
        <p:spPr>
          <a:xfrm rot="5400000">
            <a:off x="672332" y="4033982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xmlns="" id="{A7A31632-1F4F-4E5B-9FDB-F3EEF03D1970}"/>
              </a:ext>
            </a:extLst>
          </p:cNvPr>
          <p:cNvCxnSpPr/>
          <p:nvPr/>
        </p:nvCxnSpPr>
        <p:spPr>
          <a:xfrm>
            <a:off x="1481667" y="4347865"/>
            <a:ext cx="914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xmlns="" id="{68835FF8-66ED-45A0-A581-30737044DDFD}"/>
              </a:ext>
            </a:extLst>
          </p:cNvPr>
          <p:cNvCxnSpPr/>
          <p:nvPr/>
        </p:nvCxnSpPr>
        <p:spPr>
          <a:xfrm rot="5400000">
            <a:off x="1138767" y="40005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xmlns="" id="{A1AC63A6-E656-4FC5-93C6-A476A916A903}"/>
              </a:ext>
            </a:extLst>
          </p:cNvPr>
          <p:cNvCxnSpPr/>
          <p:nvPr/>
        </p:nvCxnSpPr>
        <p:spPr>
          <a:xfrm rot="5400000">
            <a:off x="2053167" y="40005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xmlns="" id="{5F5D4691-D74B-45EB-A60F-2C6561FA10CC}"/>
              </a:ext>
            </a:extLst>
          </p:cNvPr>
          <p:cNvCxnSpPr/>
          <p:nvPr/>
        </p:nvCxnSpPr>
        <p:spPr>
          <a:xfrm>
            <a:off x="2667000" y="4419600"/>
            <a:ext cx="914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xmlns="" id="{AC9B6D24-2FEA-48E4-898B-8140E222C9A5}"/>
              </a:ext>
            </a:extLst>
          </p:cNvPr>
          <p:cNvCxnSpPr/>
          <p:nvPr/>
        </p:nvCxnSpPr>
        <p:spPr>
          <a:xfrm rot="5400000">
            <a:off x="2324100" y="407223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xmlns="" id="{4662A45C-A204-40F5-B75E-F1ADC8FC0B2D}"/>
              </a:ext>
            </a:extLst>
          </p:cNvPr>
          <p:cNvCxnSpPr/>
          <p:nvPr/>
        </p:nvCxnSpPr>
        <p:spPr>
          <a:xfrm rot="5400000">
            <a:off x="3238500" y="407223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77B94298-988F-424F-A51F-52CC5CCBAF47}"/>
              </a:ext>
            </a:extLst>
          </p:cNvPr>
          <p:cNvSpPr txBox="1"/>
          <p:nvPr/>
        </p:nvSpPr>
        <p:spPr>
          <a:xfrm>
            <a:off x="8001000" y="556706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self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xmlns="" id="{D9BE3F51-4DEC-414A-A1A7-BFE6850414D2}"/>
              </a:ext>
            </a:extLst>
          </p:cNvPr>
          <p:cNvCxnSpPr/>
          <p:nvPr/>
        </p:nvCxnSpPr>
        <p:spPr>
          <a:xfrm>
            <a:off x="7772400" y="5567065"/>
            <a:ext cx="914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xmlns="" id="{7FE3F5A0-CBB5-4988-8BE2-CC1AE2F09DEC}"/>
              </a:ext>
            </a:extLst>
          </p:cNvPr>
          <p:cNvCxnSpPr/>
          <p:nvPr/>
        </p:nvCxnSpPr>
        <p:spPr>
          <a:xfrm rot="5400000">
            <a:off x="7429500" y="52197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xmlns="" id="{46548869-121E-405F-B132-36CD40C0129B}"/>
              </a:ext>
            </a:extLst>
          </p:cNvPr>
          <p:cNvCxnSpPr/>
          <p:nvPr/>
        </p:nvCxnSpPr>
        <p:spPr>
          <a:xfrm rot="5400000">
            <a:off x="8343900" y="52197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xmlns="" id="{F3BD34D3-64C5-492E-82EE-7E546EE16BF5}"/>
              </a:ext>
            </a:extLst>
          </p:cNvPr>
          <p:cNvCxnSpPr>
            <a:cxnSpLocks/>
          </p:cNvCxnSpPr>
          <p:nvPr/>
        </p:nvCxnSpPr>
        <p:spPr>
          <a:xfrm flipH="1" flipV="1">
            <a:off x="6172200" y="4800600"/>
            <a:ext cx="1905000" cy="38100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800600" y="4876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66527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1.48148E-6 L 1.38778E-17 0.0513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0.05139 L 1.38778E-17 0.111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4.07407E-6 L -0.00035 0.04652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0.04652 L -0.00035 0.08888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0.08888 L -0.00035 0.13819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 animBg="1"/>
      <p:bldP spid="19" grpId="1" animBg="1"/>
      <p:bldP spid="25" grpId="0"/>
      <p:bldP spid="27" grpId="0" animBg="1"/>
      <p:bldP spid="27" grpId="1" animBg="1"/>
      <p:bldP spid="27" grpId="2" animBg="1"/>
      <p:bldP spid="27" grpId="3" animBg="1"/>
      <p:bldP spid="27" grpId="4" animBg="1"/>
      <p:bldP spid="31" grpId="0"/>
      <p:bldP spid="32" grpId="0"/>
      <p:bldP spid="41" grpId="0"/>
      <p:bldP spid="46" grpId="0" animBg="1"/>
      <p:bldP spid="26" grpId="0"/>
      <p:bldP spid="30" grpId="0"/>
      <p:bldP spid="51" grpId="0"/>
      <p:bldP spid="51" grpId="1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Great, we can make a </a:t>
            </a:r>
            <a:r>
              <a:rPr lang="en-US" dirty="0" err="1"/>
              <a:t>Manduca</a:t>
            </a:r>
            <a:r>
              <a:rPr lang="en-US" dirty="0"/>
              <a:t>. In fact, we can make as many of them as we want: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 err="1"/>
              <a:t>my_legs</a:t>
            </a:r>
            <a:r>
              <a:rPr lang="en-US" dirty="0"/>
              <a:t> = </a:t>
            </a:r>
            <a:r>
              <a:rPr lang="en-US" dirty="0" err="1"/>
              <a:t>np.array</a:t>
            </a:r>
            <a:r>
              <a:rPr lang="en-US" dirty="0"/>
              <a:t> ([[1,1,0,0,0],…])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 err="1"/>
              <a:t>my_musc</a:t>
            </a:r>
            <a:r>
              <a:rPr lang="en-US" dirty="0"/>
              <a:t> = </a:t>
            </a:r>
            <a:r>
              <a:rPr lang="en-US" dirty="0" err="1"/>
              <a:t>np.array</a:t>
            </a:r>
            <a:r>
              <a:rPr lang="en-US" dirty="0"/>
              <a:t> ([[100,0,0,100],…]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m1 = </a:t>
            </a:r>
            <a:r>
              <a:rPr lang="en-US" dirty="0" err="1"/>
              <a:t>Manduca</a:t>
            </a:r>
            <a:r>
              <a:rPr lang="en-US" dirty="0"/>
              <a:t> (</a:t>
            </a:r>
            <a:r>
              <a:rPr lang="en-US" dirty="0" err="1"/>
              <a:t>my_legs</a:t>
            </a:r>
            <a:r>
              <a:rPr lang="en-US" dirty="0"/>
              <a:t>, </a:t>
            </a:r>
            <a:r>
              <a:rPr lang="en-US" dirty="0" err="1"/>
              <a:t>my_musc</a:t>
            </a:r>
            <a:r>
              <a:rPr lang="en-US" dirty="0"/>
              <a:t>)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 err="1"/>
              <a:t>my_legs</a:t>
            </a:r>
            <a:r>
              <a:rPr lang="en-US" dirty="0"/>
              <a:t>[3,:]=[1,0,0,0,1];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m2 = </a:t>
            </a:r>
            <a:r>
              <a:rPr lang="en-US" dirty="0" err="1"/>
              <a:t>manduca</a:t>
            </a:r>
            <a:r>
              <a:rPr lang="en-US" dirty="0"/>
              <a:t> (</a:t>
            </a:r>
            <a:r>
              <a:rPr lang="en-US" dirty="0" err="1"/>
              <a:t>my_legs</a:t>
            </a:r>
            <a:r>
              <a:rPr lang="en-US" dirty="0"/>
              <a:t>, </a:t>
            </a:r>
            <a:r>
              <a:rPr lang="en-US" dirty="0" err="1"/>
              <a:t>my_musc</a:t>
            </a:r>
            <a:r>
              <a:rPr lang="en-US" dirty="0"/>
              <a:t>)</a:t>
            </a:r>
          </a:p>
          <a:p>
            <a:pPr>
              <a:spcBef>
                <a:spcPts val="0"/>
              </a:spcBef>
            </a:pPr>
            <a:r>
              <a:rPr lang="en-US" dirty="0"/>
              <a:t>But what else can we do with them?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Print them out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97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accent2"/>
          </a:solidFill>
          <a:headEnd type="none" w="med" len="med"/>
          <a:tailEnd type="triangl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28434</TotalTime>
  <Words>1189</Words>
  <Application>Microsoft Office PowerPoint</Application>
  <PresentationFormat>On-screen Show (4:3)</PresentationFormat>
  <Paragraphs>202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Wingdings</vt:lpstr>
      <vt:lpstr>Default Design</vt:lpstr>
      <vt:lpstr>EE 194/BIO 196: Modeling,simulating and optimizing biological systems</vt:lpstr>
      <vt:lpstr>Why do we care about objects</vt:lpstr>
      <vt:lpstr>More examples?</vt:lpstr>
      <vt:lpstr>Demo</vt:lpstr>
      <vt:lpstr>Impressive terminology</vt:lpstr>
      <vt:lpstr>Objects </vt:lpstr>
      <vt:lpstr>Objects</vt:lpstr>
      <vt:lpstr>The basics</vt:lpstr>
      <vt:lpstr>Next steps</vt:lpstr>
      <vt:lpstr>Printing an object</vt:lpstr>
      <vt:lpstr>Printing example</vt:lpstr>
      <vt:lpstr>What else can you do with a worm?</vt:lpstr>
      <vt:lpstr>The issue</vt:lpstr>
      <vt:lpstr>More fun with a worm</vt:lpstr>
      <vt:lpstr>The fix</vt:lpstr>
      <vt:lpstr>More exercises</vt:lpstr>
    </vt:vector>
  </TitlesOfParts>
  <Company>Drexel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ECEC 621 High Performance Computer Architecture</dc:title>
  <dc:creator>Mark Hempstead</dc:creator>
  <cp:lastModifiedBy>joelg</cp:lastModifiedBy>
  <cp:revision>847</cp:revision>
  <cp:lastPrinted>2005-02-07T17:53:54Z</cp:lastPrinted>
  <dcterms:created xsi:type="dcterms:W3CDTF">2002-09-07T18:50:54Z</dcterms:created>
  <dcterms:modified xsi:type="dcterms:W3CDTF">2018-03-27T17:41:29Z</dcterms:modified>
</cp:coreProperties>
</file>