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8" r:id="rId2"/>
    <p:sldId id="695" r:id="rId3"/>
    <p:sldId id="696" r:id="rId4"/>
    <p:sldId id="694" r:id="rId5"/>
    <p:sldId id="700" r:id="rId6"/>
    <p:sldId id="701" r:id="rId7"/>
    <p:sldId id="697" r:id="rId8"/>
    <p:sldId id="698" r:id="rId9"/>
    <p:sldId id="702" r:id="rId10"/>
    <p:sldId id="699" r:id="rId11"/>
    <p:sldId id="703" r:id="rId12"/>
    <p:sldId id="674" r:id="rId13"/>
    <p:sldId id="704" r:id="rId14"/>
    <p:sldId id="705" r:id="rId15"/>
    <p:sldId id="706" r:id="rId16"/>
    <p:sldId id="707" r:id="rId17"/>
    <p:sldId id="708" r:id="rId18"/>
    <p:sldId id="709" r:id="rId19"/>
    <p:sldId id="711" r:id="rId20"/>
    <p:sldId id="710" r:id="rId21"/>
    <p:sldId id="712" r:id="rId22"/>
    <p:sldId id="713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95"/>
            <p14:sldId id="696"/>
            <p14:sldId id="694"/>
            <p14:sldId id="700"/>
            <p14:sldId id="701"/>
            <p14:sldId id="697"/>
            <p14:sldId id="698"/>
            <p14:sldId id="702"/>
            <p14:sldId id="699"/>
            <p14:sldId id="703"/>
            <p14:sldId id="674"/>
            <p14:sldId id="704"/>
            <p14:sldId id="705"/>
            <p14:sldId id="706"/>
            <p14:sldId id="707"/>
            <p14:sldId id="708"/>
            <p14:sldId id="709"/>
            <p14:sldId id="711"/>
            <p14:sldId id="710"/>
            <p14:sldId id="712"/>
            <p14:sldId id="7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84372" autoAdjust="0"/>
  </p:normalViewPr>
  <p:slideViewPr>
    <p:cSldViewPr>
      <p:cViewPr varScale="1">
        <p:scale>
          <a:sx n="83" d="100"/>
          <a:sy n="83" d="100"/>
        </p:scale>
        <p:origin x="170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94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like the hierarchical signal name is just a big string, not a part of an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14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Again: this version works because the hierarchical signal name is more like a big string, not a part of an array.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0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probably play with global variables to get “hunted” in, but that’s ugly.</a:t>
            </a:r>
          </a:p>
          <a:p>
            <a:r>
              <a:rPr lang="en-US" dirty="0"/>
              <a:t>Polluting the design is the kiss of death. Cannot do this!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188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85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reduced the amount of verification-only code in the </a:t>
            </a:r>
            <a:r>
              <a:rPr lang="en-US" dirty="0" err="1"/>
              <a:t>mesh_stop</a:t>
            </a:r>
            <a:r>
              <a:rPr lang="en-US" dirty="0"/>
              <a:t> module, but we haven’t eliminated it --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925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reduced the amount of verification-only code in the </a:t>
            </a:r>
            <a:r>
              <a:rPr lang="en-US" dirty="0" err="1"/>
              <a:t>mesh_stop</a:t>
            </a:r>
            <a:r>
              <a:rPr lang="en-US" dirty="0"/>
              <a:t> module, but we haven’t eliminated it --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380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98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hard! You have to look at the </a:t>
            </a:r>
            <a:r>
              <a:rPr lang="en-US" dirty="0" err="1"/>
              <a:t>rd</a:t>
            </a:r>
            <a:r>
              <a:rPr lang="en-US" dirty="0"/>
              <a:t>* and </a:t>
            </a:r>
            <a:r>
              <a:rPr lang="en-US" dirty="0" err="1"/>
              <a:t>wr</a:t>
            </a:r>
            <a:r>
              <a:rPr lang="en-US" dirty="0"/>
              <a:t>* and figure out which entries are valid at any time.</a:t>
            </a:r>
          </a:p>
          <a:p>
            <a:r>
              <a:rPr lang="en-US" dirty="0"/>
              <a:t>Again – cost/benefit tradeoff.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9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Verification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2021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Joel Grodstein, Scott Taylor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Building a tracker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26D-1932-45A0-B243-13CF7E21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build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B477-A895-4F14-931A-15C0617C1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“Just a small matter of software”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turns out to be harder than it sounds!</a:t>
            </a:r>
          </a:p>
          <a:p>
            <a:r>
              <a:rPr lang="en-US" dirty="0"/>
              <a:t>Take 1 – just the main ring busses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module </a:t>
            </a:r>
            <a:r>
              <a:rPr lang="en-US" sz="1600" dirty="0" err="1">
                <a:latin typeface="Lucida Console" panose="020B0609040504020204" pitchFamily="49" charset="0"/>
              </a:rPr>
              <a:t>tb_mesh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for (y=0; y&lt;MESH_SIZE; ++y)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	for (x=0; x&lt;MESH_SIZE; ++x)</a:t>
            </a:r>
          </a:p>
          <a:p>
            <a:pPr marL="1314450" lvl="3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if (</a:t>
            </a:r>
            <a:r>
              <a:rPr lang="en-US" sz="1600" dirty="0" err="1">
                <a:latin typeface="Lucida Console" panose="020B0609040504020204" pitchFamily="49" charset="0"/>
              </a:rPr>
              <a:t>vert_ring</a:t>
            </a:r>
            <a:r>
              <a:rPr lang="en-US" sz="1600" dirty="0">
                <a:latin typeface="Lucida Console" panose="020B0609040504020204" pitchFamily="49" charset="0"/>
              </a:rPr>
              <a:t>[y][x] == hunted)</a:t>
            </a:r>
          </a:p>
          <a:p>
            <a:pPr marL="1771650" lvl="4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$display (“%t. </a:t>
            </a:r>
            <a:r>
              <a:rPr lang="en-US" sz="1600" dirty="0" err="1">
                <a:latin typeface="Lucida Console" panose="020B0609040504020204" pitchFamily="49" charset="0"/>
              </a:rPr>
              <a:t>Vert_ring</a:t>
            </a:r>
            <a:r>
              <a:rPr lang="en-US" sz="1600" dirty="0">
                <a:latin typeface="Lucida Console" panose="020B0609040504020204" pitchFamily="49" charset="0"/>
              </a:rPr>
              <a:t>[%</a:t>
            </a:r>
            <a:r>
              <a:rPr lang="en-US" sz="1600" dirty="0" err="1">
                <a:latin typeface="Lucida Console" panose="020B0609040504020204" pitchFamily="49" charset="0"/>
              </a:rPr>
              <a:t>d,%d</a:t>
            </a:r>
            <a:r>
              <a:rPr lang="en-US" sz="1600" dirty="0">
                <a:latin typeface="Lucida Console" panose="020B0609040504020204" pitchFamily="49" charset="0"/>
              </a:rPr>
              <a:t>]=%s“,</a:t>
            </a:r>
          </a:p>
          <a:p>
            <a:pPr marL="1771650" lvl="4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        $time, y, x, </a:t>
            </a:r>
            <a:r>
              <a:rPr lang="en-US" sz="1600" dirty="0" err="1">
                <a:latin typeface="Lucida Console" panose="020B0609040504020204" pitchFamily="49" charset="0"/>
              </a:rPr>
              <a:t>print_ring_slot</a:t>
            </a:r>
            <a:r>
              <a:rPr lang="en-US" sz="1600" dirty="0">
                <a:latin typeface="Lucida Console" panose="020B0609040504020204" pitchFamily="49" charset="0"/>
              </a:rPr>
              <a:t>(hunted));</a:t>
            </a:r>
          </a:p>
          <a:p>
            <a:pPr marL="400050"/>
            <a:r>
              <a:rPr lang="en-US" dirty="0"/>
              <a:t>Easy enough so far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800100"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but now the fun begins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8BB26-34DE-44BE-878D-54043382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8D46-D8DA-4688-9B9F-09CE1CB6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deep is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F5C8-AC0D-445C-98FC-B8589A15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Tracking a packet around the rings is easy, and is a </a:t>
            </a:r>
            <a:r>
              <a:rPr lang="en-US" i="1" dirty="0"/>
              <a:t>big</a:t>
            </a:r>
            <a:r>
              <a:rPr lang="en-US" dirty="0"/>
              <a:t> time-saver</a:t>
            </a:r>
          </a:p>
          <a:p>
            <a:pPr lvl="1"/>
            <a:r>
              <a:rPr lang="en-US" dirty="0"/>
              <a:t>even more so for a 16x16 mesh, or multi-cycle packets</a:t>
            </a:r>
          </a:p>
          <a:p>
            <a:r>
              <a:rPr lang="en-US" dirty="0"/>
              <a:t>How about tracking inside the mesh stops?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29E25-7F9C-47B1-8DB1-5AF8B0B2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8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265742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3F9404B4-942B-4C75-9B16-7B96F7204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994293"/>
            <a:ext cx="0" cy="3511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2466F004-559C-4F9A-859F-07EA9DAE7D3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3460477"/>
            <a:ext cx="0" cy="22278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356076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2661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792" y="2598185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2DE61AF2-8E8C-428B-B98D-948B12446BE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234488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983610"/>
            <a:ext cx="0" cy="20653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7DD67353-7A05-499F-873E-15CAFA7910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342686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241037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373998-ED03-4E79-8660-74FD7419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267806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91297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76D59B-2192-41F7-99AE-99284842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4411059"/>
            <a:ext cx="1124152" cy="31575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7CAF0C-4321-4FD2-A0A3-A0B27FD64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387765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76611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1"/>
            <a:ext cx="0" cy="2849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276472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09565D6D-7333-4691-8296-2CE007134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557540"/>
            <a:ext cx="0" cy="14236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16119667-4D0A-4FE5-8AC0-D8D4CE030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2286000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88A7A8F3-8B89-4F91-AEF3-18F19A94127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2201874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26D-1932-45A0-B243-13CF7E21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build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B477-A895-4F14-931A-15C0617C1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r>
              <a:rPr lang="en-US" dirty="0"/>
              <a:t>“Just a small matter of software”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bites us in the posterior</a:t>
            </a:r>
          </a:p>
          <a:p>
            <a:r>
              <a:rPr lang="en-US" dirty="0"/>
              <a:t>Does this code work? (see </a:t>
            </a:r>
            <a:r>
              <a:rPr lang="en-US" i="1" dirty="0"/>
              <a:t>mesh_NxN.sv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module </a:t>
            </a:r>
            <a:r>
              <a:rPr lang="en-US" sz="1600" dirty="0" err="1">
                <a:latin typeface="Lucida Console" panose="020B0609040504020204" pitchFamily="49" charset="0"/>
              </a:rPr>
              <a:t>tb_mesh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for (y=0; y&lt;MESH_SIZE; ++y)</a:t>
            </a:r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	for (x=0; x&lt;MESH_SIZE; ++x)</a:t>
            </a:r>
          </a:p>
          <a:p>
            <a:pPr marL="1314450" lvl="3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if(</a:t>
            </a:r>
            <a:r>
              <a:rPr lang="en-US" sz="1600" dirty="0" err="1">
                <a:latin typeface="Lucida Console" panose="020B0609040504020204" pitchFamily="49" charset="0"/>
              </a:rPr>
              <a:t>tb_mesh.M_NxN.yloop</a:t>
            </a:r>
            <a:r>
              <a:rPr lang="en-US" sz="1600" dirty="0">
                <a:latin typeface="Lucida Console" panose="020B0609040504020204" pitchFamily="49" charset="0"/>
              </a:rPr>
              <a:t>[y].</a:t>
            </a:r>
            <a:r>
              <a:rPr lang="en-US" sz="1600" dirty="0" err="1">
                <a:latin typeface="Lucida Console" panose="020B0609040504020204" pitchFamily="49" charset="0"/>
              </a:rPr>
              <a:t>xloop</a:t>
            </a:r>
            <a:r>
              <a:rPr lang="en-US" sz="1600" dirty="0">
                <a:latin typeface="Lucida Console" panose="020B0609040504020204" pitchFamily="49" charset="0"/>
              </a:rPr>
              <a:t>[x].</a:t>
            </a:r>
            <a:r>
              <a:rPr lang="en-US" sz="1600" dirty="0" err="1">
                <a:latin typeface="Lucida Console" panose="020B0609040504020204" pitchFamily="49" charset="0"/>
              </a:rPr>
              <a:t>MS.VRxF_out</a:t>
            </a:r>
            <a:r>
              <a:rPr lang="en-US" sz="1600" dirty="0">
                <a:latin typeface="Lucida Console" panose="020B0609040504020204" pitchFamily="49" charset="0"/>
              </a:rPr>
              <a:t>==hunted)</a:t>
            </a:r>
          </a:p>
          <a:p>
            <a:pPr marL="1771650" lvl="4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$display (“%t. </a:t>
            </a:r>
            <a:r>
              <a:rPr lang="en-US" sz="1600" dirty="0" err="1">
                <a:latin typeface="Lucida Console" panose="020B0609040504020204" pitchFamily="49" charset="0"/>
              </a:rPr>
              <a:t>VRxF_out</a:t>
            </a:r>
            <a:r>
              <a:rPr lang="en-US" sz="1600" dirty="0">
                <a:latin typeface="Lucida Console" panose="020B0609040504020204" pitchFamily="49" charset="0"/>
              </a:rPr>
              <a:t>[%</a:t>
            </a:r>
            <a:r>
              <a:rPr lang="en-US" sz="1600" dirty="0" err="1">
                <a:latin typeface="Lucida Console" panose="020B0609040504020204" pitchFamily="49" charset="0"/>
              </a:rPr>
              <a:t>d,%d</a:t>
            </a:r>
            <a:r>
              <a:rPr lang="en-US" sz="1600" dirty="0">
                <a:latin typeface="Lucida Console" panose="020B0609040504020204" pitchFamily="49" charset="0"/>
              </a:rPr>
              <a:t>]=%s“,</a:t>
            </a:r>
          </a:p>
          <a:p>
            <a:pPr marL="1771650" lvl="4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        $time, y, x, </a:t>
            </a:r>
            <a:r>
              <a:rPr lang="en-US" sz="1600" dirty="0" err="1">
                <a:latin typeface="Lucida Console" panose="020B0609040504020204" pitchFamily="49" charset="0"/>
              </a:rPr>
              <a:t>print_ring_slot</a:t>
            </a:r>
            <a:r>
              <a:rPr lang="en-US" sz="1600" dirty="0">
                <a:latin typeface="Lucida Console" panose="020B0609040504020204" pitchFamily="49" charset="0"/>
              </a:rPr>
              <a:t>(hunted));</a:t>
            </a:r>
          </a:p>
          <a:p>
            <a:pPr marL="400050"/>
            <a:r>
              <a:rPr lang="en-US" dirty="0"/>
              <a:t>Compilation error</a:t>
            </a:r>
          </a:p>
          <a:p>
            <a:pPr marL="800100" lvl="1">
              <a:spcBef>
                <a:spcPts val="0"/>
              </a:spcBef>
            </a:pPr>
            <a:r>
              <a:rPr lang="en-US" dirty="0"/>
              <a:t>Cannot index module instances as arrays with a variable as index!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8BB26-34DE-44BE-878D-54043382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CEBD59-2E8A-49DF-AD2A-CFE618F98815}"/>
              </a:ext>
            </a:extLst>
          </p:cNvPr>
          <p:cNvSpPr/>
          <p:nvPr/>
        </p:nvSpPr>
        <p:spPr>
          <a:xfrm>
            <a:off x="4038600" y="3810000"/>
            <a:ext cx="2209800" cy="4572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1A90-3194-45B8-B62C-3C001AB7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Ugly workaround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AD7B-D132-4CCE-AF5A-3530DB2C0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sz="2400" dirty="0"/>
              <a:t>This way does work</a:t>
            </a:r>
          </a:p>
          <a:p>
            <a:pPr marL="857250" lvl="2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if(</a:t>
            </a:r>
            <a:r>
              <a:rPr lang="en-US" sz="1600" dirty="0" err="1">
                <a:latin typeface="Lucida Console" panose="020B0609040504020204" pitchFamily="49" charset="0"/>
              </a:rPr>
              <a:t>tb_mesh.M_NxN.yloop</a:t>
            </a:r>
            <a:r>
              <a:rPr lang="en-US" sz="1600" dirty="0">
                <a:latin typeface="Lucida Console" panose="020B0609040504020204" pitchFamily="49" charset="0"/>
              </a:rPr>
              <a:t>[0].</a:t>
            </a:r>
            <a:r>
              <a:rPr lang="en-US" sz="1600" dirty="0" err="1">
                <a:latin typeface="Lucida Console" panose="020B0609040504020204" pitchFamily="49" charset="0"/>
              </a:rPr>
              <a:t>xloop</a:t>
            </a:r>
            <a:r>
              <a:rPr lang="en-US" sz="1600" dirty="0">
                <a:latin typeface="Lucida Console" panose="020B0609040504020204" pitchFamily="49" charset="0"/>
              </a:rPr>
              <a:t>[0].</a:t>
            </a:r>
            <a:r>
              <a:rPr lang="en-US" sz="1600" dirty="0" err="1">
                <a:latin typeface="Lucida Console" panose="020B0609040504020204" pitchFamily="49" charset="0"/>
              </a:rPr>
              <a:t>MS.VRxF_out</a:t>
            </a:r>
            <a:r>
              <a:rPr lang="en-US" sz="1600" dirty="0">
                <a:latin typeface="Lucida Console" panose="020B0609040504020204" pitchFamily="49" charset="0"/>
              </a:rPr>
              <a:t>==hunted)</a:t>
            </a:r>
          </a:p>
          <a:p>
            <a:pPr marL="1314450" lvl="3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$display (“%t. </a:t>
            </a:r>
            <a:r>
              <a:rPr lang="en-US" sz="1600" dirty="0" err="1">
                <a:latin typeface="Lucida Console" panose="020B0609040504020204" pitchFamily="49" charset="0"/>
              </a:rPr>
              <a:t>VRxF_out</a:t>
            </a:r>
            <a:r>
              <a:rPr lang="en-US" sz="1600" dirty="0">
                <a:latin typeface="Lucida Console" panose="020B0609040504020204" pitchFamily="49" charset="0"/>
              </a:rPr>
              <a:t>[0,0]=%s“, $time, </a:t>
            </a:r>
            <a:r>
              <a:rPr lang="en-US" sz="1600" dirty="0" err="1">
                <a:latin typeface="Lucida Console" panose="020B0609040504020204" pitchFamily="49" charset="0"/>
              </a:rPr>
              <a:t>print_ring_slot</a:t>
            </a:r>
            <a:r>
              <a:rPr lang="en-US" sz="1600" dirty="0">
                <a:latin typeface="Lucida Console" panose="020B0609040504020204" pitchFamily="49" charset="0"/>
              </a:rPr>
              <a:t>(hunted));</a:t>
            </a:r>
          </a:p>
          <a:p>
            <a:pPr marL="857250" lvl="2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…</a:t>
            </a:r>
          </a:p>
          <a:p>
            <a:pPr marL="857250" lvl="2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if(</a:t>
            </a:r>
            <a:r>
              <a:rPr lang="en-US" sz="1600" dirty="0" err="1">
                <a:latin typeface="Lucida Console" panose="020B0609040504020204" pitchFamily="49" charset="0"/>
              </a:rPr>
              <a:t>tb_mesh.M_NxN.yloop</a:t>
            </a:r>
            <a:r>
              <a:rPr lang="en-US" sz="1600" dirty="0">
                <a:latin typeface="Lucida Console" panose="020B0609040504020204" pitchFamily="49" charset="0"/>
              </a:rPr>
              <a:t>[3].</a:t>
            </a:r>
            <a:r>
              <a:rPr lang="en-US" sz="1600" dirty="0" err="1">
                <a:latin typeface="Lucida Console" panose="020B0609040504020204" pitchFamily="49" charset="0"/>
              </a:rPr>
              <a:t>xloop</a:t>
            </a:r>
            <a:r>
              <a:rPr lang="en-US" sz="1600" dirty="0">
                <a:latin typeface="Lucida Console" panose="020B0609040504020204" pitchFamily="49" charset="0"/>
              </a:rPr>
              <a:t>[3].</a:t>
            </a:r>
            <a:r>
              <a:rPr lang="en-US" sz="1600" dirty="0" err="1">
                <a:latin typeface="Lucida Console" panose="020B0609040504020204" pitchFamily="49" charset="0"/>
              </a:rPr>
              <a:t>MS.VRxF_out</a:t>
            </a:r>
            <a:r>
              <a:rPr lang="en-US" sz="1600" dirty="0">
                <a:latin typeface="Lucida Console" panose="020B0609040504020204" pitchFamily="49" charset="0"/>
              </a:rPr>
              <a:t>==hunted)</a:t>
            </a:r>
          </a:p>
          <a:p>
            <a:pPr marL="1314450" lvl="3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$display (“%t. </a:t>
            </a:r>
            <a:r>
              <a:rPr lang="en-US" sz="1600" dirty="0" err="1">
                <a:latin typeface="Lucida Console" panose="020B0609040504020204" pitchFamily="49" charset="0"/>
              </a:rPr>
              <a:t>VRxF_out</a:t>
            </a:r>
            <a:r>
              <a:rPr lang="en-US" sz="1600" dirty="0">
                <a:latin typeface="Lucida Console" panose="020B0609040504020204" pitchFamily="49" charset="0"/>
              </a:rPr>
              <a:t>[3,3]=%s“, $time, </a:t>
            </a:r>
            <a:r>
              <a:rPr lang="en-US" sz="1600" dirty="0" err="1">
                <a:latin typeface="Lucida Console" panose="020B0609040504020204" pitchFamily="49" charset="0"/>
              </a:rPr>
              <a:t>print_ring_slot</a:t>
            </a:r>
            <a:r>
              <a:rPr lang="en-US" sz="1600" dirty="0">
                <a:latin typeface="Lucida Console" panose="020B0609040504020204" pitchFamily="49" charset="0"/>
              </a:rPr>
              <a:t>(hunted));</a:t>
            </a:r>
          </a:p>
          <a:p>
            <a:pPr marL="400050"/>
            <a:r>
              <a:rPr lang="en-US" sz="2400" dirty="0"/>
              <a:t>Not very nice for the entire 4x4 array (let alone 16x16)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</a:p>
          <a:p>
            <a:pPr marL="800100"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and multiple signals in each mesh stop</a:t>
            </a:r>
          </a:p>
          <a:p>
            <a:pPr marL="800100"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and all of the FIFO-internal state</a:t>
            </a:r>
          </a:p>
          <a:p>
            <a:pPr marL="400050"/>
            <a:r>
              <a:rPr lang="en-US" sz="2400" dirty="0">
                <a:sym typeface="Wingdings" panose="05000000000000000000" pitchFamily="2" charset="2"/>
              </a:rPr>
              <a:t>What to do?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D143F-AF51-4FE6-B398-D0B65337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30C8-2CC0-4718-9C7D-0DB9BEEA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Clever idea?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16C1-E934-45F4-BDD3-16FE0846A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2971800"/>
          </a:xfrm>
        </p:spPr>
        <p:txBody>
          <a:bodyPr/>
          <a:lstStyle/>
          <a:p>
            <a:r>
              <a:rPr lang="en-US" sz="2400" dirty="0"/>
              <a:t>Pros?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works! (But where does “hunted” come from?)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mesh stops are taken care of automatically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Verif</a:t>
            </a:r>
            <a:r>
              <a:rPr lang="en-US" sz="2000" dirty="0"/>
              <a:t>. team need not know where all the mesh stops are</a:t>
            </a:r>
          </a:p>
          <a:p>
            <a:r>
              <a:rPr lang="en-US" sz="2400" dirty="0"/>
              <a:t>Cons?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Must ensure this code isn’t synthesized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We’ve polluted the design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00EB9-1AB6-4C7A-A0A7-43888963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C0BAF-8DA7-4A34-A319-9A7E7F94F8DF}"/>
              </a:ext>
            </a:extLst>
          </p:cNvPr>
          <p:cNvSpPr txBox="1"/>
          <p:nvPr/>
        </p:nvSpPr>
        <p:spPr>
          <a:xfrm>
            <a:off x="838200" y="1295400"/>
            <a:ext cx="7086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module </a:t>
            </a:r>
            <a:r>
              <a:rPr lang="en-US" sz="1600" dirty="0" err="1">
                <a:latin typeface="Lucida Console" panose="020B0609040504020204" pitchFamily="49" charset="0"/>
              </a:rPr>
              <a:t>mesh_stop</a:t>
            </a:r>
            <a:r>
              <a:rPr lang="en-US" sz="1600" dirty="0">
                <a:latin typeface="Lucida Console" panose="020B0609040504020204" pitchFamily="49" charset="0"/>
              </a:rPr>
              <a:t> #(parameter MY_Y=0, MY_X=0)</a:t>
            </a:r>
          </a:p>
          <a:p>
            <a:pPr lvl="1"/>
            <a:r>
              <a:rPr lang="en-US" sz="1600" dirty="0" err="1">
                <a:latin typeface="Lucida Console" panose="020B0609040504020204" pitchFamily="49" charset="0"/>
              </a:rPr>
              <a:t>Ring_slot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VRxF_out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600" dirty="0">
                <a:latin typeface="Lucida Console" panose="020B0609040504020204" pitchFamily="49" charset="0"/>
              </a:rPr>
              <a:t>if (</a:t>
            </a:r>
            <a:r>
              <a:rPr lang="en-US" sz="1600" dirty="0" err="1">
                <a:latin typeface="Lucida Console" panose="020B0609040504020204" pitchFamily="49" charset="0"/>
              </a:rPr>
              <a:t>VRxF_out</a:t>
            </a:r>
            <a:r>
              <a:rPr lang="en-US" sz="1600" dirty="0">
                <a:latin typeface="Lucida Console" panose="020B0609040504020204" pitchFamily="49" charset="0"/>
              </a:rPr>
              <a:t> == hunted)</a:t>
            </a:r>
          </a:p>
          <a:p>
            <a:pPr lvl="2"/>
            <a:r>
              <a:rPr lang="en-US" sz="1600" dirty="0">
                <a:latin typeface="Lucida Console" panose="020B0609040504020204" pitchFamily="49" charset="0"/>
              </a:rPr>
              <a:t>$display (“%t: %</a:t>
            </a:r>
            <a:r>
              <a:rPr lang="en-US" sz="1600" dirty="0" err="1">
                <a:latin typeface="Lucida Console" panose="020B0609040504020204" pitchFamily="49" charset="0"/>
              </a:rPr>
              <a:t>s.VRxF_out</a:t>
            </a:r>
            <a:r>
              <a:rPr lang="en-US" sz="1600" dirty="0">
                <a:latin typeface="Lucida Console" panose="020B0609040504020204" pitchFamily="49" charset="0"/>
              </a:rPr>
              <a:t>=%s”, $time,</a:t>
            </a:r>
          </a:p>
          <a:p>
            <a:pPr lvl="5"/>
            <a:r>
              <a:rPr lang="en-US" sz="1600" dirty="0">
                <a:latin typeface="Lucida Console" panose="020B0609040504020204" pitchFamily="49" charset="0"/>
              </a:rPr>
              <a:t>$</a:t>
            </a:r>
            <a:r>
              <a:rPr lang="en-US" sz="1600" dirty="0" err="1">
                <a:latin typeface="Lucida Console" panose="020B0609040504020204" pitchFamily="49" charset="0"/>
              </a:rPr>
              <a:t>sformatf</a:t>
            </a:r>
            <a:r>
              <a:rPr lang="en-US" sz="1600" dirty="0">
                <a:latin typeface="Lucida Console" panose="020B0609040504020204" pitchFamily="49" charset="0"/>
              </a:rPr>
              <a:t> ("%m"), </a:t>
            </a:r>
            <a:r>
              <a:rPr lang="en-US" sz="1600" dirty="0" err="1">
                <a:latin typeface="Lucida Console" panose="020B0609040504020204" pitchFamily="49" charset="0"/>
              </a:rPr>
              <a:t>print_ring_slot</a:t>
            </a:r>
            <a:r>
              <a:rPr lang="en-US" sz="1600" dirty="0">
                <a:latin typeface="Lucida Console" panose="020B0609040504020204" pitchFamily="49" charset="0"/>
              </a:rPr>
              <a:t>(hunted));</a:t>
            </a:r>
          </a:p>
          <a:p>
            <a:pPr lvl="1"/>
            <a:r>
              <a:rPr lang="en-US" sz="1600" dirty="0">
                <a:latin typeface="Lucida Console" panose="020B0609040504020204" pitchFamily="49" charset="0"/>
              </a:rPr>
              <a:t>… rest of the </a:t>
            </a:r>
            <a:r>
              <a:rPr lang="en-US" sz="1600" dirty="0" err="1">
                <a:latin typeface="Lucida Console" panose="020B0609040504020204" pitchFamily="49" charset="0"/>
              </a:rPr>
              <a:t>mesh_stop</a:t>
            </a:r>
            <a:r>
              <a:rPr lang="en-US" sz="1600" dirty="0">
                <a:latin typeface="Lucida Console" panose="020B0609040504020204" pitchFamily="49" charset="0"/>
              </a:rPr>
              <a:t> module…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5E19C-47E0-4E71-B8B5-A7DE03F1C020}"/>
              </a:ext>
            </a:extLst>
          </p:cNvPr>
          <p:cNvSpPr txBox="1"/>
          <p:nvPr/>
        </p:nvSpPr>
        <p:spPr>
          <a:xfrm>
            <a:off x="6858000" y="2008257"/>
            <a:ext cx="17526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hierarchical instance name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21BD98-4AD7-4970-9080-80C5367D2559}"/>
              </a:ext>
            </a:extLst>
          </p:cNvPr>
          <p:cNvCxnSpPr/>
          <p:nvPr/>
        </p:nvCxnSpPr>
        <p:spPr>
          <a:xfrm flipH="1">
            <a:off x="5334000" y="2362200"/>
            <a:ext cx="1524000" cy="0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02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9311-3C26-45CC-B414-1CF250A6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CC60F-417B-4AE4-AB6F-E4764DD033C9}"/>
              </a:ext>
            </a:extLst>
          </p:cNvPr>
          <p:cNvSpPr txBox="1"/>
          <p:nvPr/>
        </p:nvSpPr>
        <p:spPr>
          <a:xfrm>
            <a:off x="228600" y="1279236"/>
            <a:ext cx="51054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#(parameter MY_Y=0, MY_X=0)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 (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… rest of the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module…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B5222-C29D-4598-B46B-2CC621B6E1CF}"/>
              </a:ext>
            </a:extLst>
          </p:cNvPr>
          <p:cNvSpPr txBox="1"/>
          <p:nvPr/>
        </p:nvSpPr>
        <p:spPr>
          <a:xfrm>
            <a:off x="230909" y="2514600"/>
            <a:ext cx="6096000" cy="181588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automatic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endParaRPr lang="en-US" sz="1400" dirty="0">
              <a:latin typeface="Lucida Console" panose="020B0609040504020204" pitchFamily="49" charset="0"/>
            </a:endParaRP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(input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RS, input string 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Tracker </a:t>
            </a:r>
            <a:r>
              <a:rPr lang="en-US" sz="1400" dirty="0" err="1">
                <a:latin typeface="Lucida Console" panose="020B0609040504020204" pitchFamily="49" charset="0"/>
              </a:rPr>
              <a:t>track_inst</a:t>
            </a:r>
            <a:r>
              <a:rPr lang="en-US" sz="1400" dirty="0">
                <a:latin typeface="Lucida Console" panose="020B0609040504020204" pitchFamily="49" charset="0"/>
              </a:rPr>
              <a:t> = new();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string </a:t>
            </a:r>
            <a:r>
              <a:rPr lang="en-US" sz="1400" dirty="0" err="1">
                <a:latin typeface="Lucida Console" panose="020B0609040504020204" pitchFamily="49" charset="0"/>
              </a:rPr>
              <a:t>signame</a:t>
            </a:r>
            <a:r>
              <a:rPr lang="en-US" sz="1400" dirty="0">
                <a:latin typeface="Lucida Console" panose="020B0609040504020204" pitchFamily="49" charset="0"/>
              </a:rPr>
              <a:t> = $</a:t>
            </a:r>
            <a:r>
              <a:rPr lang="en-US" sz="1400" dirty="0" err="1">
                <a:latin typeface="Lucida Console" panose="020B0609040504020204" pitchFamily="49" charset="0"/>
              </a:rPr>
              <a:t>sformatf</a:t>
            </a:r>
            <a:r>
              <a:rPr lang="en-US" sz="1400" dirty="0">
                <a:latin typeface="Lucida Console" panose="020B0609040504020204" pitchFamily="49" charset="0"/>
              </a:rPr>
              <a:t> ("%</a:t>
            </a:r>
            <a:r>
              <a:rPr lang="en-US" sz="1400" dirty="0" err="1">
                <a:latin typeface="Lucida Console" panose="020B0609040504020204" pitchFamily="49" charset="0"/>
              </a:rPr>
              <a:t>m%s</a:t>
            </a:r>
            <a:r>
              <a:rPr lang="en-US" sz="1400" dirty="0">
                <a:latin typeface="Lucida Console" panose="020B0609040504020204" pitchFamily="49" charset="0"/>
              </a:rPr>
              <a:t>“,sig);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always @(RS) begin</a:t>
            </a:r>
          </a:p>
          <a:p>
            <a:pPr lvl="2"/>
            <a:r>
              <a:rPr lang="en-US" sz="1400" dirty="0" err="1">
                <a:latin typeface="Lucida Console" panose="020B0609040504020204" pitchFamily="49" charset="0"/>
              </a:rPr>
              <a:t>track_inst.add_signal</a:t>
            </a:r>
            <a:r>
              <a:rPr lang="en-US" sz="1400" dirty="0">
                <a:latin typeface="Lucida Console" panose="020B0609040504020204" pitchFamily="49" charset="0"/>
              </a:rPr>
              <a:t> (</a:t>
            </a:r>
            <a:r>
              <a:rPr lang="en-US" sz="1400" dirty="0" err="1">
                <a:latin typeface="Lucida Console" panose="020B0609040504020204" pitchFamily="49" charset="0"/>
              </a:rPr>
              <a:t>signame</a:t>
            </a:r>
            <a:r>
              <a:rPr lang="en-US" sz="1400" dirty="0">
                <a:latin typeface="Lucida Console" panose="020B0609040504020204" pitchFamily="49" charset="0"/>
              </a:rPr>
              <a:t>, RS);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end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41CD8-DA53-41CF-8CBB-A052FD091936}"/>
              </a:ext>
            </a:extLst>
          </p:cNvPr>
          <p:cNvSpPr txBox="1"/>
          <p:nvPr/>
        </p:nvSpPr>
        <p:spPr>
          <a:xfrm>
            <a:off x="228600" y="4584918"/>
            <a:ext cx="6096000" cy="181588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class Tracker;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static string names[$]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static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values[$];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function </a:t>
            </a:r>
            <a:r>
              <a:rPr lang="en-US" sz="1400" dirty="0" err="1">
                <a:latin typeface="Lucida Console" panose="020B0609040504020204" pitchFamily="49" charset="0"/>
              </a:rPr>
              <a:t>add_signal</a:t>
            </a:r>
            <a:r>
              <a:rPr lang="en-US" sz="1400" dirty="0">
                <a:latin typeface="Lucida Console" panose="020B0609040504020204" pitchFamily="49" charset="0"/>
              </a:rPr>
              <a:t> (name, </a:t>
            </a:r>
            <a:r>
              <a:rPr lang="en-US" sz="1400" dirty="0" err="1">
                <a:latin typeface="Lucida Console" panose="020B0609040504020204" pitchFamily="49" charset="0"/>
              </a:rPr>
              <a:t>val</a:t>
            </a:r>
            <a:r>
              <a:rPr lang="en-US" sz="1400" dirty="0">
                <a:latin typeface="Lucida Console" panose="020B0609040504020204" pitchFamily="49" charset="0"/>
              </a:rPr>
              <a:t>);</a:t>
            </a: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update names[], values[];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function hunt (hunted)</a:t>
            </a: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go through names[], values[] &amp; print matches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658CE-E0F4-4C8F-A111-B0FFF0CECF19}"/>
              </a:ext>
            </a:extLst>
          </p:cNvPr>
          <p:cNvSpPr txBox="1"/>
          <p:nvPr/>
        </p:nvSpPr>
        <p:spPr>
          <a:xfrm>
            <a:off x="6019800" y="1297124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instance of a special module. Not quite as intrusive?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BF76AB-D6BB-4293-BBA2-7476A5D8A6D1}"/>
              </a:ext>
            </a:extLst>
          </p:cNvPr>
          <p:cNvCxnSpPr>
            <a:cxnSpLocks/>
          </p:cNvCxnSpPr>
          <p:nvPr/>
        </p:nvCxnSpPr>
        <p:spPr>
          <a:xfrm flipH="1">
            <a:off x="5181600" y="1712623"/>
            <a:ext cx="914400" cy="11617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3B350A1-72D5-4F7F-B79B-48F9CF38F9F8}"/>
              </a:ext>
            </a:extLst>
          </p:cNvPr>
          <p:cNvSpPr txBox="1"/>
          <p:nvPr/>
        </p:nvSpPr>
        <p:spPr>
          <a:xfrm>
            <a:off x="6733309" y="2599047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When </a:t>
            </a:r>
            <a:r>
              <a:rPr lang="en-US" sz="1600" dirty="0" err="1">
                <a:solidFill>
                  <a:schemeClr val="accent2"/>
                </a:solidFill>
              </a:rPr>
              <a:t>VRxF_out</a:t>
            </a:r>
            <a:r>
              <a:rPr lang="en-US" sz="1600" dirty="0">
                <a:solidFill>
                  <a:schemeClr val="accent2"/>
                </a:solidFill>
              </a:rPr>
              <a:t> changes…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710ADF-1B7D-47A9-B025-CC3BBEB3FB28}"/>
              </a:ext>
            </a:extLst>
          </p:cNvPr>
          <p:cNvSpPr txBox="1"/>
          <p:nvPr/>
        </p:nvSpPr>
        <p:spPr>
          <a:xfrm>
            <a:off x="6781800" y="3571756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tell the </a:t>
            </a:r>
            <a:r>
              <a:rPr lang="en-US" sz="1600" dirty="0" err="1">
                <a:solidFill>
                  <a:schemeClr val="accent2"/>
                </a:solidFill>
              </a:rPr>
              <a:t>verif</a:t>
            </a:r>
            <a:r>
              <a:rPr lang="en-US" sz="1600" dirty="0">
                <a:solidFill>
                  <a:schemeClr val="accent2"/>
                </a:solidFill>
              </a:rPr>
              <a:t>. env. about the new value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1341DBA-0519-4640-AD2E-10E5755DA3C3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5334000" y="3799375"/>
            <a:ext cx="1447800" cy="64769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19E712E-8472-4588-962F-3B7EFEA7C94B}"/>
              </a:ext>
            </a:extLst>
          </p:cNvPr>
          <p:cNvSpPr/>
          <p:nvPr/>
        </p:nvSpPr>
        <p:spPr>
          <a:xfrm>
            <a:off x="2835564" y="2955636"/>
            <a:ext cx="4193309" cy="614493"/>
          </a:xfrm>
          <a:custGeom>
            <a:avLst/>
            <a:gdLst>
              <a:gd name="connsiteX0" fmla="*/ 4193309 w 4193309"/>
              <a:gd name="connsiteY0" fmla="*/ 0 h 614493"/>
              <a:gd name="connsiteX1" fmla="*/ 3251200 w 4193309"/>
              <a:gd name="connsiteY1" fmla="*/ 424873 h 614493"/>
              <a:gd name="connsiteX2" fmla="*/ 1283854 w 4193309"/>
              <a:gd name="connsiteY2" fmla="*/ 600364 h 614493"/>
              <a:gd name="connsiteX3" fmla="*/ 0 w 4193309"/>
              <a:gd name="connsiteY3" fmla="*/ 591128 h 61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3309" h="614493">
                <a:moveTo>
                  <a:pt x="4193309" y="0"/>
                </a:moveTo>
                <a:cubicBezTo>
                  <a:pt x="3964709" y="162406"/>
                  <a:pt x="3736109" y="324812"/>
                  <a:pt x="3251200" y="424873"/>
                </a:cubicBezTo>
                <a:cubicBezTo>
                  <a:pt x="2766291" y="524934"/>
                  <a:pt x="1825721" y="572655"/>
                  <a:pt x="1283854" y="600364"/>
                </a:cubicBezTo>
                <a:cubicBezTo>
                  <a:pt x="741987" y="628073"/>
                  <a:pt x="370993" y="609600"/>
                  <a:pt x="0" y="59112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9DB753-5C32-4F52-9646-E8B95C90132F}"/>
              </a:ext>
            </a:extLst>
          </p:cNvPr>
          <p:cNvSpPr txBox="1"/>
          <p:nvPr/>
        </p:nvSpPr>
        <p:spPr>
          <a:xfrm>
            <a:off x="6460835" y="447969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Class that makes it all work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4D4C1AF-0804-460C-9C26-DADB308B20E0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6047509" y="4648973"/>
            <a:ext cx="413326" cy="12476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93B48E-8681-4EE1-93C5-43C52D7A32FE}"/>
              </a:ext>
            </a:extLst>
          </p:cNvPr>
          <p:cNvSpPr txBox="1"/>
          <p:nvPr/>
        </p:nvSpPr>
        <p:spPr>
          <a:xfrm>
            <a:off x="6513944" y="483779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“Static” means just one of these, </a:t>
            </a:r>
            <a:r>
              <a:rPr lang="en-US" sz="1600" i="1" dirty="0">
                <a:solidFill>
                  <a:schemeClr val="accent2"/>
                </a:solidFill>
              </a:rPr>
              <a:t>not</a:t>
            </a:r>
            <a:r>
              <a:rPr lang="en-US" sz="1600" dirty="0">
                <a:solidFill>
                  <a:schemeClr val="accent2"/>
                </a:solidFill>
              </a:rPr>
              <a:t> one per object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48D7584-54E4-40ED-BF28-AE77352FBA9C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3352800" y="4987527"/>
            <a:ext cx="3161144" cy="14265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CEDA373-C56B-4C1C-8032-C55E4457A4C8}"/>
              </a:ext>
            </a:extLst>
          </p:cNvPr>
          <p:cNvSpPr txBox="1"/>
          <p:nvPr/>
        </p:nvSpPr>
        <p:spPr>
          <a:xfrm>
            <a:off x="6513944" y="548172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Now we always know the latest value </a:t>
            </a:r>
            <a:r>
              <a:rPr lang="en-US" sz="1600" dirty="0">
                <a:solidFill>
                  <a:schemeClr val="accent2"/>
                </a:solidFill>
                <a:sym typeface="Wingdings" panose="05000000000000000000" pitchFamily="2" charset="2"/>
              </a:rPr>
              <a:t>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6464EF0-C5D1-489E-9D98-B09D466F8427}"/>
              </a:ext>
            </a:extLst>
          </p:cNvPr>
          <p:cNvCxnSpPr>
            <a:cxnSpLocks/>
          </p:cNvCxnSpPr>
          <p:nvPr/>
        </p:nvCxnSpPr>
        <p:spPr>
          <a:xfrm flipH="1" flipV="1">
            <a:off x="4114800" y="5558567"/>
            <a:ext cx="2514600" cy="7779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A0693E8-2628-4CD4-95FC-DD241849534D}"/>
              </a:ext>
            </a:extLst>
          </p:cNvPr>
          <p:cNvSpPr txBox="1"/>
          <p:nvPr/>
        </p:nvSpPr>
        <p:spPr>
          <a:xfrm>
            <a:off x="6440053" y="6029814"/>
            <a:ext cx="1637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accent2"/>
                </a:solidFill>
              </a:rPr>
              <a:t>Ver.env</a:t>
            </a:r>
            <a:r>
              <a:rPr lang="en-US" sz="1600" dirty="0">
                <a:solidFill>
                  <a:schemeClr val="accent2"/>
                </a:solidFill>
              </a:rPr>
              <a:t>. calls this every cycle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544DAEA-D524-4565-9B41-E0D17230ABF0}"/>
              </a:ext>
            </a:extLst>
          </p:cNvPr>
          <p:cNvSpPr/>
          <p:nvPr/>
        </p:nvSpPr>
        <p:spPr>
          <a:xfrm>
            <a:off x="3251200" y="5818317"/>
            <a:ext cx="3305321" cy="240738"/>
          </a:xfrm>
          <a:custGeom>
            <a:avLst/>
            <a:gdLst>
              <a:gd name="connsiteX0" fmla="*/ 3278909 w 3305321"/>
              <a:gd name="connsiteY0" fmla="*/ 240738 h 240738"/>
              <a:gd name="connsiteX1" fmla="*/ 2826327 w 3305321"/>
              <a:gd name="connsiteY1" fmla="*/ 37538 h 240738"/>
              <a:gd name="connsiteX2" fmla="*/ 0 w 3305321"/>
              <a:gd name="connsiteY2" fmla="*/ 592 h 24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5321" h="240738">
                <a:moveTo>
                  <a:pt x="3278909" y="240738"/>
                </a:moveTo>
                <a:cubicBezTo>
                  <a:pt x="3325860" y="159150"/>
                  <a:pt x="3372812" y="77562"/>
                  <a:pt x="2826327" y="37538"/>
                </a:cubicBezTo>
                <a:cubicBezTo>
                  <a:pt x="2279842" y="-2486"/>
                  <a:pt x="1139921" y="-947"/>
                  <a:pt x="0" y="59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D1460B6-00F1-4343-9F17-557B99AA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7854"/>
            <a:ext cx="7772400" cy="1143000"/>
          </a:xfrm>
        </p:spPr>
        <p:txBody>
          <a:bodyPr/>
          <a:lstStyle/>
          <a:p>
            <a:r>
              <a:rPr lang="en-US" dirty="0"/>
              <a:t>Clever idea, v2</a:t>
            </a:r>
          </a:p>
        </p:txBody>
      </p:sp>
    </p:spTree>
    <p:extLst>
      <p:ext uri="{BB962C8B-B14F-4D97-AF65-F5344CB8AC3E}">
        <p14:creationId xmlns:p14="http://schemas.microsoft.com/office/powerpoint/2010/main" val="344351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/>
      <p:bldP spid="18" grpId="0"/>
      <p:bldP spid="28" grpId="0" animBg="1"/>
      <p:bldP spid="29" grpId="0"/>
      <p:bldP spid="33" grpId="0"/>
      <p:bldP spid="36" grpId="0"/>
      <p:bldP spid="40" grpId="0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0BC4-AD41-48A2-A681-D15CA2BF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7854"/>
            <a:ext cx="7772400" cy="1143000"/>
          </a:xfrm>
        </p:spPr>
        <p:txBody>
          <a:bodyPr/>
          <a:lstStyle/>
          <a:p>
            <a:r>
              <a:rPr lang="en-US" dirty="0"/>
              <a:t>Clever idea, v2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9311-3C26-45CC-B414-1CF250A6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CC60F-417B-4AE4-AB6F-E4764DD033C9}"/>
              </a:ext>
            </a:extLst>
          </p:cNvPr>
          <p:cNvSpPr txBox="1"/>
          <p:nvPr/>
        </p:nvSpPr>
        <p:spPr>
          <a:xfrm>
            <a:off x="228600" y="1279236"/>
            <a:ext cx="51054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#(parameter MY_Y=0, MY_X=0)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 (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… rest of the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module…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B5222-C29D-4598-B46B-2CC621B6E1CF}"/>
              </a:ext>
            </a:extLst>
          </p:cNvPr>
          <p:cNvSpPr txBox="1"/>
          <p:nvPr/>
        </p:nvSpPr>
        <p:spPr>
          <a:xfrm>
            <a:off x="230909" y="2514600"/>
            <a:ext cx="6096000" cy="181588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automatic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endParaRPr lang="en-US" sz="1400" dirty="0">
              <a:latin typeface="Lucida Console" panose="020B0609040504020204" pitchFamily="49" charset="0"/>
            </a:endParaRP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(input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RS, input string 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Tracker </a:t>
            </a:r>
            <a:r>
              <a:rPr lang="en-US" sz="1400" dirty="0" err="1">
                <a:latin typeface="Lucida Console" panose="020B0609040504020204" pitchFamily="49" charset="0"/>
              </a:rPr>
              <a:t>track_inst</a:t>
            </a:r>
            <a:r>
              <a:rPr lang="en-US" sz="1400" dirty="0">
                <a:latin typeface="Lucida Console" panose="020B0609040504020204" pitchFamily="49" charset="0"/>
              </a:rPr>
              <a:t> = new();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string </a:t>
            </a:r>
            <a:r>
              <a:rPr lang="en-US" sz="1400" dirty="0" err="1">
                <a:latin typeface="Lucida Console" panose="020B0609040504020204" pitchFamily="49" charset="0"/>
              </a:rPr>
              <a:t>signame</a:t>
            </a:r>
            <a:r>
              <a:rPr lang="en-US" sz="1400" dirty="0">
                <a:latin typeface="Lucida Console" panose="020B0609040504020204" pitchFamily="49" charset="0"/>
              </a:rPr>
              <a:t> = $</a:t>
            </a:r>
            <a:r>
              <a:rPr lang="en-US" sz="1400" dirty="0" err="1">
                <a:latin typeface="Lucida Console" panose="020B0609040504020204" pitchFamily="49" charset="0"/>
              </a:rPr>
              <a:t>sformatf</a:t>
            </a:r>
            <a:r>
              <a:rPr lang="en-US" sz="1400" dirty="0">
                <a:latin typeface="Lucida Console" panose="020B0609040504020204" pitchFamily="49" charset="0"/>
              </a:rPr>
              <a:t> ("%</a:t>
            </a:r>
            <a:r>
              <a:rPr lang="en-US" sz="1400" dirty="0" err="1">
                <a:latin typeface="Lucida Console" panose="020B0609040504020204" pitchFamily="49" charset="0"/>
              </a:rPr>
              <a:t>m%s</a:t>
            </a:r>
            <a:r>
              <a:rPr lang="en-US" sz="1400" dirty="0">
                <a:latin typeface="Lucida Console" panose="020B0609040504020204" pitchFamily="49" charset="0"/>
              </a:rPr>
              <a:t>“,sig);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always @(RS) begin</a:t>
            </a:r>
          </a:p>
          <a:p>
            <a:pPr lvl="2"/>
            <a:r>
              <a:rPr lang="en-US" sz="1400" dirty="0" err="1">
                <a:latin typeface="Lucida Console" panose="020B0609040504020204" pitchFamily="49" charset="0"/>
              </a:rPr>
              <a:t>track_inst.add_signal</a:t>
            </a:r>
            <a:r>
              <a:rPr lang="en-US" sz="1400" dirty="0">
                <a:latin typeface="Lucida Console" panose="020B0609040504020204" pitchFamily="49" charset="0"/>
              </a:rPr>
              <a:t> (</a:t>
            </a:r>
            <a:r>
              <a:rPr lang="en-US" sz="1400" dirty="0" err="1">
                <a:latin typeface="Lucida Console" panose="020B0609040504020204" pitchFamily="49" charset="0"/>
              </a:rPr>
              <a:t>signame</a:t>
            </a:r>
            <a:r>
              <a:rPr lang="en-US" sz="1400" dirty="0">
                <a:latin typeface="Lucida Console" panose="020B0609040504020204" pitchFamily="49" charset="0"/>
              </a:rPr>
              <a:t>, RS);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end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41CD8-DA53-41CF-8CBB-A052FD091936}"/>
              </a:ext>
            </a:extLst>
          </p:cNvPr>
          <p:cNvSpPr txBox="1"/>
          <p:nvPr/>
        </p:nvSpPr>
        <p:spPr>
          <a:xfrm>
            <a:off x="228600" y="4584918"/>
            <a:ext cx="6096000" cy="181588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class Tracker;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static string names[$]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static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values[$];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function </a:t>
            </a:r>
            <a:r>
              <a:rPr lang="en-US" sz="1400" dirty="0" err="1">
                <a:latin typeface="Lucida Console" panose="020B0609040504020204" pitchFamily="49" charset="0"/>
              </a:rPr>
              <a:t>add_signal</a:t>
            </a:r>
            <a:r>
              <a:rPr lang="en-US" sz="1400" dirty="0">
                <a:latin typeface="Lucida Console" panose="020B0609040504020204" pitchFamily="49" charset="0"/>
              </a:rPr>
              <a:t> (name, </a:t>
            </a:r>
            <a:r>
              <a:rPr lang="en-US" sz="1400" dirty="0" err="1">
                <a:latin typeface="Lucida Console" panose="020B0609040504020204" pitchFamily="49" charset="0"/>
              </a:rPr>
              <a:t>val</a:t>
            </a:r>
            <a:r>
              <a:rPr lang="en-US" sz="1400" dirty="0">
                <a:latin typeface="Lucida Console" panose="020B0609040504020204" pitchFamily="49" charset="0"/>
              </a:rPr>
              <a:t>);</a:t>
            </a: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update names[], values[];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function hunt (hunted)</a:t>
            </a: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go through names[], values[] &amp; print matches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A374648-2966-4673-8BE0-A00A9658A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99" y="1354064"/>
            <a:ext cx="2514601" cy="458953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Pros?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It works! (But where does “hunted” come from?)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All mesh stops are taken care of automatically</a:t>
            </a:r>
          </a:p>
          <a:p>
            <a:pPr>
              <a:spcBef>
                <a:spcPts val="0"/>
              </a:spcBef>
            </a:pPr>
            <a:r>
              <a:rPr lang="en-US" sz="1600" dirty="0" err="1"/>
              <a:t>Verif</a:t>
            </a:r>
            <a:r>
              <a:rPr lang="en-US" sz="1600" dirty="0"/>
              <a:t>. team need not know where all the mesh stops are</a:t>
            </a:r>
            <a:endParaRPr lang="en-US" sz="2000" dirty="0"/>
          </a:p>
          <a:p>
            <a:pPr marL="0" indent="0">
              <a:buNone/>
            </a:pPr>
            <a:r>
              <a:rPr lang="en-US" sz="1800" dirty="0"/>
              <a:t>Cons?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Must ensure this code isn’t synthesized 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We’ve polluted the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E35CE8-CBDB-4EE2-BC27-CF887C298C05}"/>
              </a:ext>
            </a:extLst>
          </p:cNvPr>
          <p:cNvGrpSpPr/>
          <p:nvPr/>
        </p:nvGrpSpPr>
        <p:grpSpPr>
          <a:xfrm>
            <a:off x="8382000" y="1593498"/>
            <a:ext cx="295564" cy="457200"/>
            <a:chOff x="7934036" y="914400"/>
            <a:chExt cx="295564" cy="457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5998DF-67FF-405C-AC17-734AF787BD07}"/>
                </a:ext>
              </a:extLst>
            </p:cNvPr>
            <p:cNvCxnSpPr/>
            <p:nvPr/>
          </p:nvCxnSpPr>
          <p:spPr>
            <a:xfrm>
              <a:off x="7934036" y="1198416"/>
              <a:ext cx="76200" cy="1524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3CC9748-F8BC-4412-8C0F-E96662DF647A}"/>
                </a:ext>
              </a:extLst>
            </p:cNvPr>
            <p:cNvCxnSpPr/>
            <p:nvPr/>
          </p:nvCxnSpPr>
          <p:spPr>
            <a:xfrm flipV="1">
              <a:off x="8001000" y="914400"/>
              <a:ext cx="228600" cy="4572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97D9868-9949-45B1-81EA-20BDEAA62F97}"/>
              </a:ext>
            </a:extLst>
          </p:cNvPr>
          <p:cNvSpPr txBox="1"/>
          <p:nvPr/>
        </p:nvSpPr>
        <p:spPr>
          <a:xfrm>
            <a:off x="8566727" y="4097229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F83BED-BB1F-47D4-A499-8072FF99E17B}"/>
              </a:ext>
            </a:extLst>
          </p:cNvPr>
          <p:cNvSpPr txBox="1"/>
          <p:nvPr/>
        </p:nvSpPr>
        <p:spPr>
          <a:xfrm>
            <a:off x="7505699" y="4876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303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0BC4-AD41-48A2-A681-D15CA2BF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7854"/>
            <a:ext cx="7772400" cy="1143000"/>
          </a:xfrm>
        </p:spPr>
        <p:txBody>
          <a:bodyPr/>
          <a:lstStyle/>
          <a:p>
            <a:r>
              <a:rPr lang="en-US" dirty="0"/>
              <a:t>Clever idea, v3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9311-3C26-45CC-B414-1CF250A6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CC60F-417B-4AE4-AB6F-E4764DD033C9}"/>
              </a:ext>
            </a:extLst>
          </p:cNvPr>
          <p:cNvSpPr txBox="1"/>
          <p:nvPr/>
        </p:nvSpPr>
        <p:spPr>
          <a:xfrm>
            <a:off x="228600" y="1279236"/>
            <a:ext cx="51054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#(parameter MY_Y=0, MY_X=0)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 (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… rest of the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module…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B5222-C29D-4598-B46B-2CC621B6E1CF}"/>
              </a:ext>
            </a:extLst>
          </p:cNvPr>
          <p:cNvSpPr txBox="1"/>
          <p:nvPr/>
        </p:nvSpPr>
        <p:spPr>
          <a:xfrm>
            <a:off x="230909" y="2514600"/>
            <a:ext cx="60960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automatic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endParaRPr lang="en-US" sz="1400" dirty="0">
              <a:latin typeface="Lucida Console" panose="020B0609040504020204" pitchFamily="49" charset="0"/>
            </a:endParaRP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(input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RS, input string 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as before…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41CD8-DA53-41CF-8CBB-A052FD091936}"/>
              </a:ext>
            </a:extLst>
          </p:cNvPr>
          <p:cNvSpPr txBox="1"/>
          <p:nvPr/>
        </p:nvSpPr>
        <p:spPr>
          <a:xfrm>
            <a:off x="196273" y="3727897"/>
            <a:ext cx="6096000" cy="73866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class Tracker;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as before…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484EF4-5A9A-4B52-A036-ED5C06F052D3}"/>
              </a:ext>
            </a:extLst>
          </p:cNvPr>
          <p:cNvGrpSpPr/>
          <p:nvPr/>
        </p:nvGrpSpPr>
        <p:grpSpPr>
          <a:xfrm>
            <a:off x="762000" y="1832489"/>
            <a:ext cx="4419600" cy="197425"/>
            <a:chOff x="762000" y="1832489"/>
            <a:chExt cx="4419600" cy="19742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346D7E9-2BAF-4F49-A3D9-06B72B2A15DA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" y="1832489"/>
              <a:ext cx="4419600" cy="1974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BDBA38E-C2D5-4590-B077-065F029F1D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2000" y="1832489"/>
              <a:ext cx="4419600" cy="1974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BD6CBB0-67BA-469B-92CC-372001A218F8}"/>
              </a:ext>
            </a:extLst>
          </p:cNvPr>
          <p:cNvSpPr txBox="1"/>
          <p:nvPr/>
        </p:nvSpPr>
        <p:spPr>
          <a:xfrm>
            <a:off x="196272" y="4724400"/>
            <a:ext cx="6661727" cy="523220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tb_mesh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 bind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T1(</a:t>
            </a:r>
            <a:r>
              <a:rPr lang="en-US" sz="1400" dirty="0" err="1">
                <a:latin typeface="Lucida Console" panose="020B0609040504020204" pitchFamily="49" charset="0"/>
              </a:rPr>
              <a:t>DrvF_out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DrvF_out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E1210C-A9EB-45A1-B273-D194F8A35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8109" y="3534274"/>
            <a:ext cx="1905000" cy="1713346"/>
          </a:xfrm>
        </p:spPr>
        <p:txBody>
          <a:bodyPr/>
          <a:lstStyle/>
          <a:p>
            <a:r>
              <a:rPr lang="en-US" b="1" i="1" kern="0" dirty="0"/>
              <a:t>Bind</a:t>
            </a:r>
            <a:r>
              <a:rPr lang="en-US" kern="0" dirty="0"/>
              <a:t>() is a special sauce!</a:t>
            </a:r>
          </a:p>
          <a:p>
            <a:endParaRPr lang="en-US" dirty="0"/>
          </a:p>
        </p:txBody>
      </p:sp>
      <p:sp>
        <p:nvSpPr>
          <p:cNvPr id="24" name="Content Placeholder 10">
            <a:extLst>
              <a:ext uri="{FF2B5EF4-FFF2-40B4-BE49-F238E27FC236}">
                <a16:creationId xmlns:a16="http://schemas.microsoft.com/office/drawing/2014/main" id="{9F8E41C0-B50E-42DE-A420-D95AAB0E5B8E}"/>
              </a:ext>
            </a:extLst>
          </p:cNvPr>
          <p:cNvSpPr txBox="1">
            <a:spLocks/>
          </p:cNvSpPr>
          <p:nvPr/>
        </p:nvSpPr>
        <p:spPr bwMode="auto">
          <a:xfrm>
            <a:off x="457200" y="5546888"/>
            <a:ext cx="1447800" cy="100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solidFill>
                  <a:schemeClr val="accent2"/>
                </a:solidFill>
              </a:rPr>
              <a:t>Find all </a:t>
            </a:r>
            <a:r>
              <a:rPr lang="en-US" sz="2000" i="1" kern="0" dirty="0" err="1">
                <a:solidFill>
                  <a:schemeClr val="accent2"/>
                </a:solidFill>
              </a:rPr>
              <a:t>mesh_stop</a:t>
            </a:r>
            <a:r>
              <a:rPr lang="en-US" sz="2000" i="1" kern="0" dirty="0">
                <a:solidFill>
                  <a:schemeClr val="accent2"/>
                </a:solidFill>
              </a:rPr>
              <a:t> </a:t>
            </a:r>
            <a:r>
              <a:rPr lang="en-US" sz="2000" kern="0" dirty="0">
                <a:solidFill>
                  <a:schemeClr val="accent2"/>
                </a:solidFill>
              </a:rPr>
              <a:t>instances</a:t>
            </a:r>
          </a:p>
          <a:p>
            <a:endParaRPr lang="en-US" kern="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63F6CB-6DCE-45AC-A507-478B6369FE05}"/>
              </a:ext>
            </a:extLst>
          </p:cNvPr>
          <p:cNvCxnSpPr>
            <a:cxnSpLocks/>
          </p:cNvCxnSpPr>
          <p:nvPr/>
        </p:nvCxnSpPr>
        <p:spPr>
          <a:xfrm flipV="1">
            <a:off x="1371600" y="5334000"/>
            <a:ext cx="228600" cy="609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10">
            <a:extLst>
              <a:ext uri="{FF2B5EF4-FFF2-40B4-BE49-F238E27FC236}">
                <a16:creationId xmlns:a16="http://schemas.microsoft.com/office/drawing/2014/main" id="{0AB9FD12-E5F7-4E62-9C33-063B12A872B4}"/>
              </a:ext>
            </a:extLst>
          </p:cNvPr>
          <p:cNvSpPr txBox="1">
            <a:spLocks/>
          </p:cNvSpPr>
          <p:nvPr/>
        </p:nvSpPr>
        <p:spPr bwMode="auto">
          <a:xfrm>
            <a:off x="1908463" y="5543209"/>
            <a:ext cx="2431474" cy="100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solidFill>
                  <a:schemeClr val="accent2"/>
                </a:solidFill>
              </a:rPr>
              <a:t>Stick a </a:t>
            </a:r>
            <a:r>
              <a:rPr lang="en-US" sz="2000" i="1" kern="0" dirty="0" err="1">
                <a:solidFill>
                  <a:schemeClr val="accent2"/>
                </a:solidFill>
              </a:rPr>
              <a:t>tracker_module</a:t>
            </a:r>
            <a:r>
              <a:rPr lang="en-US" sz="2000" i="1" kern="0" dirty="0">
                <a:solidFill>
                  <a:schemeClr val="accent2"/>
                </a:solidFill>
              </a:rPr>
              <a:t> </a:t>
            </a:r>
            <a:r>
              <a:rPr lang="en-US" sz="2000" kern="0" dirty="0">
                <a:solidFill>
                  <a:schemeClr val="accent2"/>
                </a:solidFill>
              </a:rPr>
              <a:t>instance in each one</a:t>
            </a:r>
          </a:p>
          <a:p>
            <a:endParaRPr lang="en-US" kern="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134CF9A-4070-429C-A94D-DAF208110682}"/>
              </a:ext>
            </a:extLst>
          </p:cNvPr>
          <p:cNvCxnSpPr>
            <a:cxnSpLocks/>
          </p:cNvCxnSpPr>
          <p:nvPr/>
        </p:nvCxnSpPr>
        <p:spPr>
          <a:xfrm flipV="1">
            <a:off x="2826327" y="5371433"/>
            <a:ext cx="228600" cy="609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F57AD40B-CB1A-4833-9EAB-F7BBF6219B69}"/>
              </a:ext>
            </a:extLst>
          </p:cNvPr>
          <p:cNvSpPr txBox="1">
            <a:spLocks/>
          </p:cNvSpPr>
          <p:nvPr/>
        </p:nvSpPr>
        <p:spPr bwMode="auto">
          <a:xfrm>
            <a:off x="4574311" y="5603647"/>
            <a:ext cx="2431474" cy="71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solidFill>
                  <a:schemeClr val="accent2"/>
                </a:solidFill>
              </a:rPr>
              <a:t>With the same arguments as before</a:t>
            </a:r>
          </a:p>
          <a:p>
            <a:endParaRPr lang="en-US" kern="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B2AFD83-D063-4FDE-A154-06F0AC5408B7}"/>
              </a:ext>
            </a:extLst>
          </p:cNvPr>
          <p:cNvCxnSpPr>
            <a:cxnSpLocks/>
          </p:cNvCxnSpPr>
          <p:nvPr/>
        </p:nvCxnSpPr>
        <p:spPr>
          <a:xfrm flipH="1" flipV="1">
            <a:off x="4281054" y="5217289"/>
            <a:ext cx="671946" cy="36147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B199FEE-1695-4A45-9486-5B760290BE06}"/>
              </a:ext>
            </a:extLst>
          </p:cNvPr>
          <p:cNvCxnSpPr>
            <a:cxnSpLocks/>
          </p:cNvCxnSpPr>
          <p:nvPr/>
        </p:nvCxnSpPr>
        <p:spPr>
          <a:xfrm flipV="1">
            <a:off x="5680364" y="5272503"/>
            <a:ext cx="55417" cy="36629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22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0BC4-AD41-48A2-A681-D15CA2BF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7854"/>
            <a:ext cx="7772400" cy="1143000"/>
          </a:xfrm>
        </p:spPr>
        <p:txBody>
          <a:bodyPr/>
          <a:lstStyle/>
          <a:p>
            <a:r>
              <a:rPr lang="en-US" dirty="0"/>
              <a:t>Clever idea, v3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9311-3C26-45CC-B414-1CF250A6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CC60F-417B-4AE4-AB6F-E4764DD033C9}"/>
              </a:ext>
            </a:extLst>
          </p:cNvPr>
          <p:cNvSpPr txBox="1"/>
          <p:nvPr/>
        </p:nvSpPr>
        <p:spPr>
          <a:xfrm>
            <a:off x="228600" y="1279236"/>
            <a:ext cx="51054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#(parameter MY_Y=0, MY_X=0)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 (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VRxF_out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… rest of the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module…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B5222-C29D-4598-B46B-2CC621B6E1CF}"/>
              </a:ext>
            </a:extLst>
          </p:cNvPr>
          <p:cNvSpPr txBox="1"/>
          <p:nvPr/>
        </p:nvSpPr>
        <p:spPr>
          <a:xfrm>
            <a:off x="230909" y="2514600"/>
            <a:ext cx="6096000" cy="95410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automatic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endParaRPr lang="en-US" sz="1400" dirty="0">
              <a:latin typeface="Lucida Console" panose="020B0609040504020204" pitchFamily="49" charset="0"/>
            </a:endParaRPr>
          </a:p>
          <a:p>
            <a:pPr lvl="2"/>
            <a:r>
              <a:rPr lang="en-US" sz="1400" dirty="0">
                <a:latin typeface="Lucida Console" panose="020B0609040504020204" pitchFamily="49" charset="0"/>
              </a:rPr>
              <a:t>(input </a:t>
            </a:r>
            <a:r>
              <a:rPr lang="en-US" sz="1400" dirty="0" err="1">
                <a:latin typeface="Lucida Console" panose="020B0609040504020204" pitchFamily="49" charset="0"/>
              </a:rPr>
              <a:t>Ring_slot</a:t>
            </a:r>
            <a:r>
              <a:rPr lang="en-US" sz="1400" dirty="0">
                <a:latin typeface="Lucida Console" panose="020B0609040504020204" pitchFamily="49" charset="0"/>
              </a:rPr>
              <a:t> RS, input string sig);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as before…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41CD8-DA53-41CF-8CBB-A052FD091936}"/>
              </a:ext>
            </a:extLst>
          </p:cNvPr>
          <p:cNvSpPr txBox="1"/>
          <p:nvPr/>
        </p:nvSpPr>
        <p:spPr>
          <a:xfrm>
            <a:off x="196273" y="3727897"/>
            <a:ext cx="6096000" cy="73866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class Tracker;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as before…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endmodule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484EF4-5A9A-4B52-A036-ED5C06F052D3}"/>
              </a:ext>
            </a:extLst>
          </p:cNvPr>
          <p:cNvGrpSpPr/>
          <p:nvPr/>
        </p:nvGrpSpPr>
        <p:grpSpPr>
          <a:xfrm>
            <a:off x="762000" y="1832489"/>
            <a:ext cx="4419600" cy="197425"/>
            <a:chOff x="762000" y="1832489"/>
            <a:chExt cx="4419600" cy="19742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346D7E9-2BAF-4F49-A3D9-06B72B2A15DA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" y="1832489"/>
              <a:ext cx="4419600" cy="1974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BDBA38E-C2D5-4590-B077-065F029F1D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2000" y="1832489"/>
              <a:ext cx="4419600" cy="1974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BD6CBB0-67BA-469B-92CC-372001A218F8}"/>
              </a:ext>
            </a:extLst>
          </p:cNvPr>
          <p:cNvSpPr txBox="1"/>
          <p:nvPr/>
        </p:nvSpPr>
        <p:spPr>
          <a:xfrm>
            <a:off x="196272" y="4724400"/>
            <a:ext cx="6661727" cy="523220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module </a:t>
            </a:r>
            <a:r>
              <a:rPr lang="en-US" sz="1400" dirty="0" err="1">
                <a:latin typeface="Lucida Console" panose="020B0609040504020204" pitchFamily="49" charset="0"/>
              </a:rPr>
              <a:t>tb_mesh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en-US" sz="1400" dirty="0">
                <a:latin typeface="Lucida Console" panose="020B0609040504020204" pitchFamily="49" charset="0"/>
              </a:rPr>
              <a:t> bind </a:t>
            </a:r>
            <a:r>
              <a:rPr lang="en-US" sz="1400" dirty="0" err="1">
                <a:latin typeface="Lucida Console" panose="020B0609040504020204" pitchFamily="49" charset="0"/>
              </a:rPr>
              <a:t>mesh_stop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latin typeface="Lucida Console" panose="020B0609040504020204" pitchFamily="49" charset="0"/>
              </a:rPr>
              <a:t>tracker_module</a:t>
            </a:r>
            <a:r>
              <a:rPr lang="en-US" sz="1400" dirty="0">
                <a:latin typeface="Lucida Console" panose="020B0609040504020204" pitchFamily="49" charset="0"/>
              </a:rPr>
              <a:t> T1(</a:t>
            </a:r>
            <a:r>
              <a:rPr lang="en-US" sz="1400" dirty="0" err="1">
                <a:latin typeface="Lucida Console" panose="020B0609040504020204" pitchFamily="49" charset="0"/>
              </a:rPr>
              <a:t>DrvF_out</a:t>
            </a:r>
            <a:r>
              <a:rPr lang="en-US" sz="1400" dirty="0">
                <a:latin typeface="Lucida Console" panose="020B0609040504020204" pitchFamily="49" charset="0"/>
              </a:rPr>
              <a:t>, “</a:t>
            </a:r>
            <a:r>
              <a:rPr lang="en-US" sz="1400" dirty="0" err="1">
                <a:latin typeface="Lucida Console" panose="020B0609040504020204" pitchFamily="49" charset="0"/>
              </a:rPr>
              <a:t>DrvF_out</a:t>
            </a:r>
            <a:r>
              <a:rPr lang="en-US" sz="1400" dirty="0">
                <a:latin typeface="Lucida Console" panose="020B0609040504020204" pitchFamily="49" charset="0"/>
              </a:rPr>
              <a:t>”);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05BDAAF-D965-4D5B-832E-67EBADADF7FE}"/>
              </a:ext>
            </a:extLst>
          </p:cNvPr>
          <p:cNvSpPr txBox="1">
            <a:spLocks/>
          </p:cNvSpPr>
          <p:nvPr/>
        </p:nvSpPr>
        <p:spPr bwMode="auto">
          <a:xfrm>
            <a:off x="6553199" y="1354064"/>
            <a:ext cx="2514601" cy="458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/>
              <a:t>Pros?</a:t>
            </a:r>
          </a:p>
          <a:p>
            <a:pPr>
              <a:spcBef>
                <a:spcPts val="0"/>
              </a:spcBef>
            </a:pPr>
            <a:r>
              <a:rPr lang="en-US" sz="1600" kern="0" dirty="0"/>
              <a:t>It works! (But where does “hunted” come from?)</a:t>
            </a:r>
          </a:p>
          <a:p>
            <a:pPr>
              <a:spcBef>
                <a:spcPts val="0"/>
              </a:spcBef>
            </a:pPr>
            <a:r>
              <a:rPr lang="en-US" sz="1600" kern="0" dirty="0"/>
              <a:t>All mesh stops are taken care of automatically</a:t>
            </a:r>
          </a:p>
          <a:p>
            <a:pPr>
              <a:spcBef>
                <a:spcPts val="0"/>
              </a:spcBef>
            </a:pPr>
            <a:r>
              <a:rPr lang="en-US" sz="1600" kern="0" dirty="0" err="1"/>
              <a:t>Verif</a:t>
            </a:r>
            <a:r>
              <a:rPr lang="en-US" sz="1600" kern="0" dirty="0"/>
              <a:t>. team need not know where all the mesh stops are</a:t>
            </a:r>
            <a:endParaRPr lang="en-US" sz="2000" kern="0" dirty="0"/>
          </a:p>
          <a:p>
            <a:pPr marL="0" indent="0">
              <a:buFontTx/>
              <a:buNone/>
            </a:pPr>
            <a:r>
              <a:rPr lang="en-US" sz="1800" kern="0" dirty="0"/>
              <a:t>Cons?</a:t>
            </a:r>
          </a:p>
          <a:p>
            <a:pPr>
              <a:spcBef>
                <a:spcPts val="0"/>
              </a:spcBef>
            </a:pPr>
            <a:r>
              <a:rPr lang="en-US" sz="1600" kern="0" dirty="0"/>
              <a:t>Must ensure this code isn’t synthesized </a:t>
            </a:r>
            <a:r>
              <a:rPr lang="en-US" sz="1600" kern="0" dirty="0"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0"/>
              </a:spcBef>
            </a:pPr>
            <a:r>
              <a:rPr lang="en-US" sz="1600" kern="0" dirty="0"/>
              <a:t>We’ve polluted the design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121C0E1-2C51-484C-9C1B-468E3765D8A9}"/>
              </a:ext>
            </a:extLst>
          </p:cNvPr>
          <p:cNvGrpSpPr/>
          <p:nvPr/>
        </p:nvGrpSpPr>
        <p:grpSpPr>
          <a:xfrm>
            <a:off x="8382000" y="1593498"/>
            <a:ext cx="295564" cy="457200"/>
            <a:chOff x="7934036" y="914400"/>
            <a:chExt cx="295564" cy="4572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B9C9F76-97BE-40C0-B577-2A3A9DAE7E78}"/>
                </a:ext>
              </a:extLst>
            </p:cNvPr>
            <p:cNvCxnSpPr/>
            <p:nvPr/>
          </p:nvCxnSpPr>
          <p:spPr>
            <a:xfrm>
              <a:off x="7934036" y="1198416"/>
              <a:ext cx="76200" cy="1524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97D8374-A38D-44BC-A781-CBDF34BC4B4A}"/>
                </a:ext>
              </a:extLst>
            </p:cNvPr>
            <p:cNvCxnSpPr/>
            <p:nvPr/>
          </p:nvCxnSpPr>
          <p:spPr>
            <a:xfrm flipV="1">
              <a:off x="8001000" y="914400"/>
              <a:ext cx="228600" cy="4572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C7F85BF-F4E4-4423-A865-D34B7BABF784}"/>
              </a:ext>
            </a:extLst>
          </p:cNvPr>
          <p:cNvSpPr txBox="1"/>
          <p:nvPr/>
        </p:nvSpPr>
        <p:spPr>
          <a:xfrm>
            <a:off x="8566727" y="4097229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A3BFA8-3485-4D9F-A6B4-0936635DF80E}"/>
              </a:ext>
            </a:extLst>
          </p:cNvPr>
          <p:cNvSpPr txBox="1"/>
          <p:nvPr/>
        </p:nvSpPr>
        <p:spPr>
          <a:xfrm>
            <a:off x="7543799" y="4876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6BE7E06-CEF3-4677-9F63-91E108C4606C}"/>
              </a:ext>
            </a:extLst>
          </p:cNvPr>
          <p:cNvGrpSpPr/>
          <p:nvPr/>
        </p:nvGrpSpPr>
        <p:grpSpPr>
          <a:xfrm>
            <a:off x="8605982" y="4097229"/>
            <a:ext cx="295564" cy="457200"/>
            <a:chOff x="7934036" y="914400"/>
            <a:chExt cx="295564" cy="45720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53E082-0A16-4BA5-ABD0-CBE0A435BABD}"/>
                </a:ext>
              </a:extLst>
            </p:cNvPr>
            <p:cNvCxnSpPr/>
            <p:nvPr/>
          </p:nvCxnSpPr>
          <p:spPr>
            <a:xfrm>
              <a:off x="7934036" y="1198416"/>
              <a:ext cx="76200" cy="1524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9F1D49-DEEB-40DD-AD45-610F13660DFB}"/>
                </a:ext>
              </a:extLst>
            </p:cNvPr>
            <p:cNvCxnSpPr/>
            <p:nvPr/>
          </p:nvCxnSpPr>
          <p:spPr>
            <a:xfrm flipV="1">
              <a:off x="8001000" y="914400"/>
              <a:ext cx="228600" cy="4572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245925D-0B84-4BF2-8515-062AAE7D301C}"/>
              </a:ext>
            </a:extLst>
          </p:cNvPr>
          <p:cNvGrpSpPr/>
          <p:nvPr/>
        </p:nvGrpSpPr>
        <p:grpSpPr>
          <a:xfrm>
            <a:off x="8310418" y="4969164"/>
            <a:ext cx="295564" cy="457200"/>
            <a:chOff x="7934036" y="914400"/>
            <a:chExt cx="295564" cy="45720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21E64A8-0D38-4460-8643-FC3DA82D422E}"/>
                </a:ext>
              </a:extLst>
            </p:cNvPr>
            <p:cNvCxnSpPr/>
            <p:nvPr/>
          </p:nvCxnSpPr>
          <p:spPr>
            <a:xfrm>
              <a:off x="7934036" y="1198416"/>
              <a:ext cx="76200" cy="1524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C1FE9F5-034A-44C6-9DCE-607E276D80DE}"/>
                </a:ext>
              </a:extLst>
            </p:cNvPr>
            <p:cNvCxnSpPr/>
            <p:nvPr/>
          </p:nvCxnSpPr>
          <p:spPr>
            <a:xfrm flipV="1">
              <a:off x="8001000" y="914400"/>
              <a:ext cx="228600" cy="45720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2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EA56-0CC1-4D41-A6A9-CD47B30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C496-2B40-4B55-9E95-A60344F37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Problem to be solved: debugging is tedious!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OK, that’s the problem for the whole course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W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 won’t solve it all today</a:t>
            </a:r>
            <a:endParaRPr lang="en-US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Subproblem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Poring over 100 signals on a waveform display is ugly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How else do you track a transaction around the DUT?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Is there a better way?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B6C-4C06-4D29-BE48-29860C6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9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00B4-AF3E-4B39-866E-3857893D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BKM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8CCC-82EA-4FE1-8DAF-97032EE58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752600"/>
            <a:ext cx="7772400" cy="4419600"/>
          </a:xfrm>
        </p:spPr>
        <p:txBody>
          <a:bodyPr/>
          <a:lstStyle/>
          <a:p>
            <a:r>
              <a:rPr lang="en-US" dirty="0"/>
              <a:t>Yes, it’s complex</a:t>
            </a:r>
          </a:p>
          <a:p>
            <a:pPr lvl="1"/>
            <a:r>
              <a:rPr lang="en-US" dirty="0"/>
              <a:t>Requires strong object-oriented programming skills</a:t>
            </a:r>
          </a:p>
          <a:p>
            <a:pPr lvl="1"/>
            <a:r>
              <a:rPr lang="en-US" dirty="0"/>
              <a:t>We did warn you verification = HW + SW</a:t>
            </a:r>
          </a:p>
          <a:p>
            <a:r>
              <a:rPr lang="en-US" dirty="0"/>
              <a:t>Cost/benefit tradeoff always</a:t>
            </a:r>
          </a:p>
          <a:p>
            <a:pPr lvl="1"/>
            <a:r>
              <a:rPr lang="en-US" dirty="0"/>
              <a:t>For us, just tracking main ring wires was easy</a:t>
            </a:r>
          </a:p>
          <a:p>
            <a:pPr lvl="1"/>
            <a:r>
              <a:rPr lang="en-US" dirty="0"/>
              <a:t>Going inside the mesh stops has cost, incremental value</a:t>
            </a:r>
          </a:p>
          <a:p>
            <a:r>
              <a:rPr lang="en-US" dirty="0"/>
              <a:t>Next step</a:t>
            </a:r>
          </a:p>
          <a:p>
            <a:pPr lvl="1"/>
            <a:r>
              <a:rPr lang="en-US" dirty="0"/>
              <a:t>Look inside of FIFO memory at a mesh stop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77296-9573-4869-8D1A-CCC9D7E4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265742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3F9404B4-942B-4C75-9B16-7B96F7204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994293"/>
            <a:ext cx="0" cy="3511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2466F004-559C-4F9A-859F-07EA9DAE7D3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3460477"/>
            <a:ext cx="0" cy="22278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356076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2661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792" y="2598185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2DE61AF2-8E8C-428B-B98D-948B12446BE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234488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983610"/>
            <a:ext cx="0" cy="20653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7DD67353-7A05-499F-873E-15CAFA7910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342686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241037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373998-ED03-4E79-8660-74FD7419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267806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91297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76D59B-2192-41F7-99AE-99284842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4411059"/>
            <a:ext cx="1124152" cy="31575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7CAF0C-4321-4FD2-A0A3-A0B27FD64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7765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76611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1"/>
            <a:ext cx="0" cy="2849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276472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09565D6D-7333-4691-8296-2CE007134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557540"/>
            <a:ext cx="0" cy="14236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82F79392-F938-45C2-BA62-28CF536B7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46" y="4259250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VRxF_out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 Box 73">
            <a:extLst>
              <a:ext uri="{FF2B5EF4-FFF2-40B4-BE49-F238E27FC236}">
                <a16:creationId xmlns:a16="http://schemas.microsoft.com/office/drawing/2014/main" id="{04A42D2F-6A69-48D9-85D4-BFCF1B82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855" y="377624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HRxF_out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300D9F92-6B5A-4B8A-9EEF-D2426DCE1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57046"/>
            <a:ext cx="101991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DrvF_out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 Box 73">
            <a:extLst>
              <a:ext uri="{FF2B5EF4-FFF2-40B4-BE49-F238E27FC236}">
                <a16:creationId xmlns:a16="http://schemas.microsoft.com/office/drawing/2014/main" id="{AE3B8475-BEA7-4D1F-8D74-94F6D9CB1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678" y="5094071"/>
            <a:ext cx="237938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But about </a:t>
            </a:r>
            <a:r>
              <a:rPr lang="en-US" sz="1800" dirty="0" err="1">
                <a:solidFill>
                  <a:schemeClr val="accent2"/>
                </a:solidFill>
              </a:rPr>
              <a:t>about</a:t>
            </a:r>
            <a:r>
              <a:rPr lang="en-US" sz="1800" dirty="0">
                <a:solidFill>
                  <a:schemeClr val="accent2"/>
                </a:solidFill>
              </a:rPr>
              <a:t> tracking data inside the FIFOs?</a:t>
            </a:r>
          </a:p>
        </p:txBody>
      </p:sp>
      <p:sp>
        <p:nvSpPr>
          <p:cNvPr id="71" name="Text Box 73">
            <a:extLst>
              <a:ext uri="{FF2B5EF4-FFF2-40B4-BE49-F238E27FC236}">
                <a16:creationId xmlns:a16="http://schemas.microsoft.com/office/drawing/2014/main" id="{1CCB1A0D-BA6D-472E-805D-85B9D5F86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2286000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Line 9">
            <a:extLst>
              <a:ext uri="{FF2B5EF4-FFF2-40B4-BE49-F238E27FC236}">
                <a16:creationId xmlns:a16="http://schemas.microsoft.com/office/drawing/2014/main" id="{C2738C67-E017-499A-A9EF-0AF72827A6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2201874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5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E819-85FA-4176-BC58-3455A37F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B7BA-F738-4288-AEE8-D0801524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Trackers can automatically (i.e., in SW)</a:t>
            </a:r>
          </a:p>
          <a:p>
            <a:pPr lvl="1">
              <a:spcBef>
                <a:spcPts val="0"/>
              </a:spcBef>
            </a:pPr>
            <a:r>
              <a:rPr lang="en-US" dirty="0"/>
              <a:t>hunt through the morass of busses &amp; bits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higher-level objects (packets, transactions)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 them as needed for debugging</a:t>
            </a:r>
          </a:p>
          <a:p>
            <a:r>
              <a:rPr lang="en-US" dirty="0"/>
              <a:t>It’s all just software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software can be easier said than done</a:t>
            </a:r>
          </a:p>
          <a:p>
            <a:r>
              <a:rPr lang="en-US" dirty="0"/>
              <a:t>Discussion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What’s the difference between a tracker vs. monitor vs.  checker?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1FFB3-A6DB-45D3-A96E-569EC02B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3248-4297-4419-AEE2-FC7641CA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Tracker (a.k.a. monitor)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422D-CBD8-47D0-BC6D-EFC9632EE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Example problem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launch packet “data=0x123,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src_yx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=(2,2),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dst_yx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=(1,1)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It never arrives at the destination!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How do we debug this?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A24C1-C5DE-4CFF-87C1-DE5BFFBF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3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 Joel Grodstein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400"/>
            <a:ext cx="3577088" cy="578670"/>
          </a:xfrm>
        </p:spPr>
        <p:txBody>
          <a:bodyPr/>
          <a:lstStyle/>
          <a:p>
            <a:r>
              <a:rPr lang="en-US" dirty="0"/>
              <a:t>Route from 22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11</a:t>
            </a:r>
          </a:p>
        </p:txBody>
      </p:sp>
    </p:spTree>
    <p:extLst>
      <p:ext uri="{BB962C8B-B14F-4D97-AF65-F5344CB8AC3E}">
        <p14:creationId xmlns:p14="http://schemas.microsoft.com/office/powerpoint/2010/main" val="370518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 Joel Grodstein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2198779"/>
          </a:xfrm>
        </p:spPr>
        <p:txBody>
          <a:bodyPr/>
          <a:lstStyle/>
          <a:p>
            <a:r>
              <a:rPr lang="en-US" dirty="0"/>
              <a:t>Route from 22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 of cake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what if it didn’t work?</a:t>
            </a:r>
          </a:p>
        </p:txBody>
      </p:sp>
    </p:spTree>
    <p:extLst>
      <p:ext uri="{BB962C8B-B14F-4D97-AF65-F5344CB8AC3E}">
        <p14:creationId xmlns:p14="http://schemas.microsoft.com/office/powerpoint/2010/main" val="402896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 Joel Grodstein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4038595"/>
          </a:xfrm>
        </p:spPr>
        <p:txBody>
          <a:bodyPr/>
          <a:lstStyle/>
          <a:p>
            <a:r>
              <a:rPr lang="en-US" dirty="0"/>
              <a:t>Trace the top-level signals one by one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gets old fast!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you still have to dive into the broken mesh stop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F01998-8BC9-400B-B584-263CA8E7713F}"/>
              </a:ext>
            </a:extLst>
          </p:cNvPr>
          <p:cNvSpPr/>
          <p:nvPr/>
        </p:nvSpPr>
        <p:spPr>
          <a:xfrm>
            <a:off x="3581400" y="2176253"/>
            <a:ext cx="272042" cy="579553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AFACCA5-9F5B-4351-9FBE-7EB6ED2B4405}"/>
              </a:ext>
            </a:extLst>
          </p:cNvPr>
          <p:cNvSpPr/>
          <p:nvPr/>
        </p:nvSpPr>
        <p:spPr>
          <a:xfrm>
            <a:off x="3276600" y="1351665"/>
            <a:ext cx="462725" cy="248535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C4E84A91-FC33-42CC-AD86-F4F13EA96E96}"/>
              </a:ext>
            </a:extLst>
          </p:cNvPr>
          <p:cNvSpPr/>
          <p:nvPr/>
        </p:nvSpPr>
        <p:spPr>
          <a:xfrm>
            <a:off x="3595602" y="4415135"/>
            <a:ext cx="272042" cy="546702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C006509-A08E-479B-B837-0E86B4476A90}"/>
              </a:ext>
            </a:extLst>
          </p:cNvPr>
          <p:cNvSpPr/>
          <p:nvPr/>
        </p:nvSpPr>
        <p:spPr>
          <a:xfrm>
            <a:off x="4109275" y="3962400"/>
            <a:ext cx="462725" cy="248535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8BC0E7AC-63F9-4843-B3DC-B015003F9DE2}"/>
              </a:ext>
            </a:extLst>
          </p:cNvPr>
          <p:cNvSpPr/>
          <p:nvPr/>
        </p:nvSpPr>
        <p:spPr>
          <a:xfrm>
            <a:off x="5099875" y="3657600"/>
            <a:ext cx="462725" cy="248535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3E9B9011-19A4-4957-B4DA-E926E43E66F1}"/>
              </a:ext>
            </a:extLst>
          </p:cNvPr>
          <p:cNvSpPr/>
          <p:nvPr/>
        </p:nvSpPr>
        <p:spPr>
          <a:xfrm>
            <a:off x="1438564" y="3980872"/>
            <a:ext cx="462725" cy="248535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9" grpId="0" animBg="1"/>
      <p:bldP spid="109" grpId="1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  <p:bldP spid="117" grpId="0" animBg="1"/>
      <p:bldP spid="1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FD24-2955-45FC-9B13-BBB5A411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get much worse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3859-BDD8-4F4E-BD52-5F157998A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may be bigger than 4x4</a:t>
            </a:r>
          </a:p>
          <a:p>
            <a:r>
              <a:rPr lang="en-US" dirty="0"/>
              <a:t>Packets may be multiple cycles long</a:t>
            </a:r>
          </a:p>
          <a:p>
            <a:pPr lvl="1"/>
            <a:r>
              <a:rPr lang="en-US" dirty="0"/>
              <a:t>or a variety of formats</a:t>
            </a:r>
          </a:p>
          <a:p>
            <a:pPr lvl="1"/>
            <a:r>
              <a:rPr lang="en-US" dirty="0"/>
              <a:t>difficult to find your packet among a sea of bus transactions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496D-0A0C-4F0E-9370-ED06AB43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4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9290-BD4A-4321-8569-C2319715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Tracker to the rescue!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6E4A-5508-4E05-9513-02FDB8684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5105400" cy="3886200"/>
          </a:xfrm>
        </p:spPr>
        <p:txBody>
          <a:bodyPr/>
          <a:lstStyle/>
          <a:p>
            <a:r>
              <a:rPr lang="en-US" sz="2400" dirty="0"/>
              <a:t>A tracker helps you debug efficiently</a:t>
            </a:r>
          </a:p>
          <a:p>
            <a:r>
              <a:rPr lang="en-US" sz="2400" dirty="0"/>
              <a:t>What is it?</a:t>
            </a:r>
          </a:p>
          <a:p>
            <a:pPr lvl="1"/>
            <a:r>
              <a:rPr lang="en-US" sz="2000" dirty="0"/>
              <a:t>Crawls through the entire DUT</a:t>
            </a:r>
          </a:p>
          <a:p>
            <a:pPr lvl="1"/>
            <a:r>
              <a:rPr lang="en-US" sz="2000" dirty="0"/>
              <a:t>Looks at the signals</a:t>
            </a:r>
          </a:p>
          <a:p>
            <a:r>
              <a:rPr lang="en-US" sz="2400" dirty="0"/>
              <a:t>Abstracts and beautifies</a:t>
            </a:r>
          </a:p>
          <a:p>
            <a:pPr lvl="1"/>
            <a:r>
              <a:rPr lang="en-US" sz="2000" dirty="0"/>
              <a:t>Turns bits into transactions</a:t>
            </a:r>
          </a:p>
          <a:p>
            <a:pPr lvl="1"/>
            <a:r>
              <a:rPr lang="en-US" sz="2000" dirty="0"/>
              <a:t>Presents the transactions in simple-to-understand text or graphics</a:t>
            </a:r>
          </a:p>
          <a:p>
            <a:pPr lvl="1"/>
            <a:r>
              <a:rPr lang="en-US" sz="2000" dirty="0"/>
              <a:t>E.g., can hunt/trace one specified packet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95576-96A2-451C-AA41-F30796F5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3E2CF-841F-416A-A88C-23E4F6B9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371600"/>
            <a:ext cx="2867025" cy="430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9290-BD4A-4321-8569-C2319715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output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6E4A-5508-4E05-9513-02FDB8684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r>
              <a:rPr lang="en-US" sz="2400" dirty="0"/>
              <a:t>Sample output: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200. MS[2,2].</a:t>
            </a:r>
            <a:r>
              <a:rPr lang="en-US" sz="1400" dirty="0" err="1"/>
              <a:t>DRV.FMem</a:t>
            </a:r>
            <a:r>
              <a:rPr lang="en-US" sz="1400" dirty="0"/>
              <a:t>[0]: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200. MS[2,2].</a:t>
            </a:r>
            <a:r>
              <a:rPr lang="en-US" sz="1400" dirty="0" err="1"/>
              <a:t>DrvFOut</a:t>
            </a:r>
            <a:r>
              <a:rPr lang="en-US" sz="1400" dirty="0"/>
              <a:t>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220. vert[3,2]: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240. vert[0,2]: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260. vert[1,2]: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280. MS[1,2].</a:t>
            </a:r>
            <a:r>
              <a:rPr lang="en-US" sz="1400" dirty="0" err="1"/>
              <a:t>VRxF.FMem</a:t>
            </a:r>
            <a:r>
              <a:rPr lang="en-US" sz="1400" dirty="0"/>
              <a:t>[0]: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280. MS[1,2].</a:t>
            </a:r>
            <a:r>
              <a:rPr lang="en-US" sz="1400" dirty="0" err="1"/>
              <a:t>VRxFOut</a:t>
            </a:r>
            <a:r>
              <a:rPr lang="en-US" sz="1400" dirty="0"/>
              <a:t>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300. </a:t>
            </a:r>
            <a:r>
              <a:rPr lang="en-US" sz="1400" dirty="0" err="1"/>
              <a:t>hori</a:t>
            </a:r>
            <a:r>
              <a:rPr lang="en-US" sz="1400" dirty="0"/>
              <a:t>[1,3]: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320. </a:t>
            </a:r>
            <a:r>
              <a:rPr lang="en-US" sz="1400" dirty="0" err="1"/>
              <a:t>hori</a:t>
            </a:r>
            <a:r>
              <a:rPr lang="en-US" sz="1400" dirty="0"/>
              <a:t>[1,0]: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340. </a:t>
            </a:r>
            <a:r>
              <a:rPr lang="en-US" sz="1400" dirty="0" err="1"/>
              <a:t>hori</a:t>
            </a:r>
            <a:r>
              <a:rPr lang="en-US" sz="1400" dirty="0"/>
              <a:t>[1,1]: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360. MS[1,1].</a:t>
            </a:r>
            <a:r>
              <a:rPr lang="en-US" sz="1400" dirty="0" err="1"/>
              <a:t>HRxF.FMem</a:t>
            </a:r>
            <a:r>
              <a:rPr lang="en-US" sz="1400" dirty="0"/>
              <a:t>[0]: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360. MS[1,1].</a:t>
            </a:r>
            <a:r>
              <a:rPr lang="en-US" sz="1400" dirty="0" err="1"/>
              <a:t>HRxFOut</a:t>
            </a:r>
            <a:r>
              <a:rPr lang="en-US" sz="1400" dirty="0"/>
              <a:t>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380. MS[1,1].</a:t>
            </a:r>
            <a:r>
              <a:rPr lang="en-US" sz="1400" dirty="0" err="1"/>
              <a:t>HRxF.FMem</a:t>
            </a:r>
            <a:r>
              <a:rPr lang="en-US" sz="1400" dirty="0"/>
              <a:t>[0]: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380. MS[1,1].</a:t>
            </a:r>
            <a:r>
              <a:rPr lang="en-US" sz="1400" dirty="0" err="1"/>
              <a:t>HRxFOut</a:t>
            </a:r>
            <a:r>
              <a:rPr lang="en-US" sz="1400" dirty="0"/>
              <a:t>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400. MS[1,1].</a:t>
            </a:r>
            <a:r>
              <a:rPr lang="en-US" sz="1400" dirty="0" err="1"/>
              <a:t>HRxF.FMem</a:t>
            </a:r>
            <a:r>
              <a:rPr lang="en-US" sz="1400" dirty="0"/>
              <a:t>[0]: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/>
              <a:t>400. MS[1,1].</a:t>
            </a:r>
            <a:r>
              <a:rPr lang="en-US" sz="1400" dirty="0" err="1"/>
              <a:t>HRxFOut</a:t>
            </a:r>
            <a:r>
              <a:rPr lang="en-US" sz="1400" dirty="0"/>
              <a:t>: Data=5, from </a:t>
            </a:r>
            <a:r>
              <a:rPr lang="en-US" sz="1400" dirty="0" err="1"/>
              <a:t>y,x</a:t>
            </a:r>
            <a:r>
              <a:rPr lang="en-US" sz="1400" dirty="0"/>
              <a:t>=(2,2) -&gt; (1,1)</a:t>
            </a:r>
          </a:p>
          <a:p>
            <a:r>
              <a:rPr lang="en-US" sz="2400" dirty="0"/>
              <a:t>Immediately tells you where to look!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95576-96A2-451C-AA41-F30796F5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231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35418</TotalTime>
  <Words>2410</Words>
  <Application>Microsoft Office PowerPoint</Application>
  <PresentationFormat>On-screen Show (4:3)</PresentationFormat>
  <Paragraphs>354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Lucida Console</vt:lpstr>
      <vt:lpstr>Times New Roman</vt:lpstr>
      <vt:lpstr>Default Design</vt:lpstr>
      <vt:lpstr>Verification</vt:lpstr>
      <vt:lpstr>Problem of the day</vt:lpstr>
      <vt:lpstr>Tracker (a.k.a. monitor)</vt:lpstr>
      <vt:lpstr>Example</vt:lpstr>
      <vt:lpstr>Example</vt:lpstr>
      <vt:lpstr>Example</vt:lpstr>
      <vt:lpstr>It can get much worse</vt:lpstr>
      <vt:lpstr>Tracker to the rescue!</vt:lpstr>
      <vt:lpstr>Sample output for us</vt:lpstr>
      <vt:lpstr>How do you build it?</vt:lpstr>
      <vt:lpstr>How deep is enough?</vt:lpstr>
      <vt:lpstr>PowerPoint Presentation</vt:lpstr>
      <vt:lpstr>How do you build it?</vt:lpstr>
      <vt:lpstr>Ugly workaround</vt:lpstr>
      <vt:lpstr>Clever idea?</vt:lpstr>
      <vt:lpstr>Clever idea, v2</vt:lpstr>
      <vt:lpstr>Clever idea, v2</vt:lpstr>
      <vt:lpstr>Clever idea, v3</vt:lpstr>
      <vt:lpstr>Clever idea, v3</vt:lpstr>
      <vt:lpstr>Software BKM</vt:lpstr>
      <vt:lpstr>PowerPoint Presentation</vt:lpstr>
      <vt:lpstr>Summary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941</cp:revision>
  <cp:lastPrinted>2005-02-07T17:53:54Z</cp:lastPrinted>
  <dcterms:created xsi:type="dcterms:W3CDTF">2002-09-07T18:50:54Z</dcterms:created>
  <dcterms:modified xsi:type="dcterms:W3CDTF">2021-02-01T00:07:20Z</dcterms:modified>
</cp:coreProperties>
</file>