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328" r:id="rId2"/>
    <p:sldId id="667" r:id="rId3"/>
    <p:sldId id="666" r:id="rId4"/>
    <p:sldId id="668" r:id="rId5"/>
    <p:sldId id="670" r:id="rId6"/>
    <p:sldId id="669" r:id="rId7"/>
    <p:sldId id="687" r:id="rId8"/>
    <p:sldId id="688" r:id="rId9"/>
    <p:sldId id="673" r:id="rId10"/>
    <p:sldId id="672" r:id="rId11"/>
    <p:sldId id="754" r:id="rId12"/>
    <p:sldId id="674" r:id="rId13"/>
    <p:sldId id="675" r:id="rId14"/>
    <p:sldId id="733" r:id="rId15"/>
    <p:sldId id="717" r:id="rId16"/>
    <p:sldId id="677" r:id="rId17"/>
    <p:sldId id="678" r:id="rId18"/>
    <p:sldId id="718" r:id="rId19"/>
    <p:sldId id="720" r:id="rId20"/>
    <p:sldId id="680" r:id="rId21"/>
    <p:sldId id="721" r:id="rId22"/>
    <p:sldId id="719" r:id="rId23"/>
    <p:sldId id="682" r:id="rId24"/>
    <p:sldId id="734" r:id="rId25"/>
    <p:sldId id="735" r:id="rId26"/>
    <p:sldId id="671" r:id="rId27"/>
    <p:sldId id="736" r:id="rId28"/>
    <p:sldId id="679" r:id="rId29"/>
    <p:sldId id="742" r:id="rId30"/>
    <p:sldId id="737" r:id="rId31"/>
    <p:sldId id="743" r:id="rId32"/>
    <p:sldId id="738" r:id="rId33"/>
    <p:sldId id="683" r:id="rId34"/>
    <p:sldId id="739" r:id="rId35"/>
    <p:sldId id="745" r:id="rId36"/>
    <p:sldId id="751" r:id="rId37"/>
    <p:sldId id="747" r:id="rId38"/>
    <p:sldId id="748" r:id="rId39"/>
    <p:sldId id="749" r:id="rId40"/>
    <p:sldId id="750" r:id="rId41"/>
    <p:sldId id="744" r:id="rId42"/>
    <p:sldId id="753" r:id="rId43"/>
    <p:sldId id="752" r:id="rId44"/>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D59A7217-B840-4F10-B831-9654E69C22F5}">
          <p14:sldIdLst>
            <p14:sldId id="328"/>
            <p14:sldId id="667"/>
            <p14:sldId id="666"/>
            <p14:sldId id="668"/>
            <p14:sldId id="670"/>
            <p14:sldId id="669"/>
            <p14:sldId id="687"/>
            <p14:sldId id="688"/>
            <p14:sldId id="673"/>
            <p14:sldId id="672"/>
            <p14:sldId id="754"/>
            <p14:sldId id="674"/>
            <p14:sldId id="675"/>
            <p14:sldId id="733"/>
            <p14:sldId id="717"/>
            <p14:sldId id="677"/>
            <p14:sldId id="678"/>
            <p14:sldId id="718"/>
            <p14:sldId id="720"/>
            <p14:sldId id="680"/>
            <p14:sldId id="721"/>
            <p14:sldId id="719"/>
            <p14:sldId id="682"/>
            <p14:sldId id="734"/>
            <p14:sldId id="735"/>
            <p14:sldId id="671"/>
            <p14:sldId id="736"/>
            <p14:sldId id="679"/>
            <p14:sldId id="742"/>
            <p14:sldId id="737"/>
            <p14:sldId id="743"/>
            <p14:sldId id="738"/>
            <p14:sldId id="683"/>
            <p14:sldId id="739"/>
            <p14:sldId id="745"/>
            <p14:sldId id="751"/>
            <p14:sldId id="747"/>
            <p14:sldId id="748"/>
            <p14:sldId id="749"/>
            <p14:sldId id="750"/>
            <p14:sldId id="744"/>
            <p14:sldId id="753"/>
            <p14:sldId id="75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FF6464"/>
    <a:srgbClr val="008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63" autoAdjust="0"/>
    <p:restoredTop sz="87978" autoAdjust="0"/>
  </p:normalViewPr>
  <p:slideViewPr>
    <p:cSldViewPr>
      <p:cViewPr varScale="1">
        <p:scale>
          <a:sx n="142" d="100"/>
          <a:sy n="142" d="100"/>
        </p:scale>
        <p:origin x="216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3170238" cy="477838"/>
          </a:xfrm>
          <a:prstGeom prst="rect">
            <a:avLst/>
          </a:prstGeom>
          <a:noFill/>
          <a:ln w="9525">
            <a:noFill/>
            <a:miter lim="800000"/>
            <a:headEnd/>
            <a:tailEnd/>
          </a:ln>
          <a:effectLst/>
        </p:spPr>
        <p:txBody>
          <a:bodyPr vert="horz" wrap="square" lIns="96604" tIns="48305" rIns="96604" bIns="48305" numCol="1" anchor="t" anchorCtr="0" compatLnSpc="1">
            <a:prstTxWarp prst="textNoShape">
              <a:avLst/>
            </a:prstTxWarp>
          </a:bodyPr>
          <a:lstStyle>
            <a:lvl1pPr defTabSz="966842" eaLnBrk="1" hangingPunct="1">
              <a:defRPr sz="1400">
                <a:cs typeface="+mn-cs"/>
              </a:defRPr>
            </a:lvl1pPr>
          </a:lstStyle>
          <a:p>
            <a:pPr>
              <a:defRPr/>
            </a:pPr>
            <a:endParaRPr lang="en-US"/>
          </a:p>
        </p:txBody>
      </p:sp>
      <p:sp>
        <p:nvSpPr>
          <p:cNvPr id="69635" name="Rectangle 3"/>
          <p:cNvSpPr>
            <a:spLocks noGrp="1" noChangeArrowheads="1"/>
          </p:cNvSpPr>
          <p:nvPr>
            <p:ph type="dt" sz="quarter" idx="1"/>
          </p:nvPr>
        </p:nvSpPr>
        <p:spPr bwMode="auto">
          <a:xfrm>
            <a:off x="4144963" y="0"/>
            <a:ext cx="3170237" cy="477838"/>
          </a:xfrm>
          <a:prstGeom prst="rect">
            <a:avLst/>
          </a:prstGeom>
          <a:noFill/>
          <a:ln w="9525">
            <a:noFill/>
            <a:miter lim="800000"/>
            <a:headEnd/>
            <a:tailEnd/>
          </a:ln>
          <a:effectLst/>
        </p:spPr>
        <p:txBody>
          <a:bodyPr vert="horz" wrap="square" lIns="96604" tIns="48305" rIns="96604" bIns="48305" numCol="1" anchor="t" anchorCtr="0" compatLnSpc="1">
            <a:prstTxWarp prst="textNoShape">
              <a:avLst/>
            </a:prstTxWarp>
          </a:bodyPr>
          <a:lstStyle>
            <a:lvl1pPr algn="r" defTabSz="966842" eaLnBrk="1" hangingPunct="1">
              <a:defRPr sz="1400">
                <a:cs typeface="+mn-cs"/>
              </a:defRPr>
            </a:lvl1pPr>
          </a:lstStyle>
          <a:p>
            <a:pPr>
              <a:defRPr/>
            </a:pPr>
            <a:endParaRPr lang="en-US"/>
          </a:p>
        </p:txBody>
      </p:sp>
      <p:sp>
        <p:nvSpPr>
          <p:cNvPr id="69636" name="Rectangle 4"/>
          <p:cNvSpPr>
            <a:spLocks noGrp="1" noChangeArrowheads="1"/>
          </p:cNvSpPr>
          <p:nvPr>
            <p:ph type="ftr" sz="quarter" idx="2"/>
          </p:nvPr>
        </p:nvSpPr>
        <p:spPr bwMode="auto">
          <a:xfrm>
            <a:off x="0" y="9123363"/>
            <a:ext cx="3170238" cy="477837"/>
          </a:xfrm>
          <a:prstGeom prst="rect">
            <a:avLst/>
          </a:prstGeom>
          <a:noFill/>
          <a:ln w="9525">
            <a:noFill/>
            <a:miter lim="800000"/>
            <a:headEnd/>
            <a:tailEnd/>
          </a:ln>
          <a:effectLst/>
        </p:spPr>
        <p:txBody>
          <a:bodyPr vert="horz" wrap="square" lIns="96604" tIns="48305" rIns="96604" bIns="48305" numCol="1" anchor="b" anchorCtr="0" compatLnSpc="1">
            <a:prstTxWarp prst="textNoShape">
              <a:avLst/>
            </a:prstTxWarp>
          </a:bodyPr>
          <a:lstStyle>
            <a:lvl1pPr defTabSz="966842" eaLnBrk="1" hangingPunct="1">
              <a:defRPr sz="1400">
                <a:cs typeface="+mn-cs"/>
              </a:defRPr>
            </a:lvl1pPr>
          </a:lstStyle>
          <a:p>
            <a:pPr>
              <a:defRPr/>
            </a:pPr>
            <a:endParaRPr lang="en-US"/>
          </a:p>
        </p:txBody>
      </p:sp>
      <p:sp>
        <p:nvSpPr>
          <p:cNvPr id="69637" name="Rectangle 5"/>
          <p:cNvSpPr>
            <a:spLocks noGrp="1" noChangeArrowheads="1"/>
          </p:cNvSpPr>
          <p:nvPr>
            <p:ph type="sldNum" sz="quarter" idx="3"/>
          </p:nvPr>
        </p:nvSpPr>
        <p:spPr bwMode="auto">
          <a:xfrm>
            <a:off x="4144963" y="9123363"/>
            <a:ext cx="3170237" cy="477837"/>
          </a:xfrm>
          <a:prstGeom prst="rect">
            <a:avLst/>
          </a:prstGeom>
          <a:noFill/>
          <a:ln w="9525">
            <a:noFill/>
            <a:miter lim="800000"/>
            <a:headEnd/>
            <a:tailEnd/>
          </a:ln>
          <a:effectLst/>
        </p:spPr>
        <p:txBody>
          <a:bodyPr vert="horz" wrap="square" lIns="96604" tIns="48305" rIns="96604" bIns="48305" numCol="1" anchor="b" anchorCtr="0" compatLnSpc="1">
            <a:prstTxWarp prst="textNoShape">
              <a:avLst/>
            </a:prstTxWarp>
          </a:bodyPr>
          <a:lstStyle>
            <a:lvl1pPr algn="r" defTabSz="966788" eaLnBrk="1" hangingPunct="1">
              <a:defRPr sz="1400"/>
            </a:lvl1pPr>
          </a:lstStyle>
          <a:p>
            <a:pPr>
              <a:defRPr/>
            </a:pPr>
            <a:fld id="{549A7FA7-E1B8-4CDD-8F7C-1E113DA1F1E0}" type="slidenum">
              <a:rPr lang="en-US" altLang="en-US"/>
              <a:pPr>
                <a:defRPr/>
              </a:pPr>
              <a:t>‹#›</a:t>
            </a:fld>
            <a:endParaRPr lang="en-US" altLang="en-US"/>
          </a:p>
        </p:txBody>
      </p:sp>
    </p:spTree>
    <p:extLst>
      <p:ext uri="{BB962C8B-B14F-4D97-AF65-F5344CB8AC3E}">
        <p14:creationId xmlns:p14="http://schemas.microsoft.com/office/powerpoint/2010/main" val="1517614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3170238" cy="477838"/>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lvl1pPr defTabSz="956890" eaLnBrk="1" hangingPunct="1">
              <a:defRPr sz="1400">
                <a:cs typeface="+mn-cs"/>
              </a:defRPr>
            </a:lvl1pPr>
          </a:lstStyle>
          <a:p>
            <a:pPr>
              <a:defRPr/>
            </a:pPr>
            <a:endParaRPr lang="en-US"/>
          </a:p>
        </p:txBody>
      </p:sp>
      <p:sp>
        <p:nvSpPr>
          <p:cNvPr id="124931" name="Rectangle 3"/>
          <p:cNvSpPr>
            <a:spLocks noGrp="1" noChangeArrowheads="1"/>
          </p:cNvSpPr>
          <p:nvPr>
            <p:ph type="dt" idx="1"/>
          </p:nvPr>
        </p:nvSpPr>
        <p:spPr bwMode="auto">
          <a:xfrm>
            <a:off x="4143375" y="0"/>
            <a:ext cx="3170238" cy="477838"/>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lvl1pPr algn="r" defTabSz="956890" eaLnBrk="1" hangingPunct="1">
              <a:defRPr sz="140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255713" y="720725"/>
            <a:ext cx="4805362" cy="36036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4934"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5624" tIns="47813" rIns="95624" bIns="47813" numCol="1" anchor="b" anchorCtr="0" compatLnSpc="1">
            <a:prstTxWarp prst="textNoShape">
              <a:avLst/>
            </a:prstTxWarp>
          </a:bodyPr>
          <a:lstStyle>
            <a:lvl1pPr defTabSz="956890" eaLnBrk="1" hangingPunct="1">
              <a:defRPr sz="1400">
                <a:cs typeface="+mn-cs"/>
              </a:defRPr>
            </a:lvl1pPr>
          </a:lstStyle>
          <a:p>
            <a:pPr>
              <a:defRPr/>
            </a:pPr>
            <a:endParaRPr lang="en-US"/>
          </a:p>
        </p:txBody>
      </p:sp>
      <p:sp>
        <p:nvSpPr>
          <p:cNvPr id="124935"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5624" tIns="47813" rIns="95624" bIns="47813" numCol="1" anchor="b" anchorCtr="0" compatLnSpc="1">
            <a:prstTxWarp prst="textNoShape">
              <a:avLst/>
            </a:prstTxWarp>
          </a:bodyPr>
          <a:lstStyle>
            <a:lvl1pPr algn="r" defTabSz="955675" eaLnBrk="1" hangingPunct="1">
              <a:defRPr sz="1400"/>
            </a:lvl1pPr>
          </a:lstStyle>
          <a:p>
            <a:pPr>
              <a:defRPr/>
            </a:pPr>
            <a:fld id="{5B598F11-C2C5-40D4-B32B-C1AF9DA155A1}" type="slidenum">
              <a:rPr lang="en-US" altLang="en-US"/>
              <a:pPr>
                <a:defRPr/>
              </a:pPr>
              <a:t>‹#›</a:t>
            </a:fld>
            <a:endParaRPr lang="en-US" altLang="en-US"/>
          </a:p>
        </p:txBody>
      </p:sp>
    </p:spTree>
    <p:extLst>
      <p:ext uri="{BB962C8B-B14F-4D97-AF65-F5344CB8AC3E}">
        <p14:creationId xmlns:p14="http://schemas.microsoft.com/office/powerpoint/2010/main" val="10865024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Coverage is a magic “sensor” that tells you what all of these random tests have actually tested!</a:t>
            </a:r>
          </a:p>
          <a:p>
            <a:r>
              <a:rPr lang="en-US" dirty="0"/>
              <a:t>We’ll talk about how it works, but that’s what it is.</a:t>
            </a:r>
          </a:p>
          <a:p>
            <a:r>
              <a:rPr lang="en-US" dirty="0"/>
              <a:t>15/20 is probably not 75% done in terms of effort, due to diminishing returns.</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a:t>
            </a:fld>
            <a:endParaRPr lang="en-US" altLang="en-US"/>
          </a:p>
        </p:txBody>
      </p:sp>
    </p:spTree>
    <p:extLst>
      <p:ext uri="{BB962C8B-B14F-4D97-AF65-F5344CB8AC3E}">
        <p14:creationId xmlns:p14="http://schemas.microsoft.com/office/powerpoint/2010/main" val="609550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interesting case: what if functional coverage numbers are low but code coverage is high? Maybe they forgot to code a feature altogether</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18</a:t>
            </a:fld>
            <a:endParaRPr lang="en-US" altLang="en-US"/>
          </a:p>
        </p:txBody>
      </p:sp>
    </p:spTree>
    <p:extLst>
      <p:ext uri="{BB962C8B-B14F-4D97-AF65-F5344CB8AC3E}">
        <p14:creationId xmlns:p14="http://schemas.microsoft.com/office/powerpoint/2010/main" val="2638255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19</a:t>
            </a:fld>
            <a:endParaRPr lang="en-US" altLang="en-US"/>
          </a:p>
        </p:txBody>
      </p:sp>
    </p:spTree>
    <p:extLst>
      <p:ext uri="{BB962C8B-B14F-4D97-AF65-F5344CB8AC3E}">
        <p14:creationId xmlns:p14="http://schemas.microsoft.com/office/powerpoint/2010/main" val="4232247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pick addresses that are in the same set. I.e., lots of addresses with the same </a:t>
            </a:r>
            <a:r>
              <a:rPr lang="en-US" dirty="0" err="1"/>
              <a:t>addr</a:t>
            </a:r>
            <a:r>
              <a:rPr lang="en-US" dirty="0"/>
              <a:t>[13:5] but different </a:t>
            </a:r>
            <a:r>
              <a:rPr lang="en-US" dirty="0" err="1"/>
              <a:t>addr</a:t>
            </a:r>
            <a:r>
              <a:rPr lang="en-US" dirty="0"/>
              <a:t>[31:14].</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21</a:t>
            </a:fld>
            <a:endParaRPr lang="en-US" altLang="en-US"/>
          </a:p>
        </p:txBody>
      </p:sp>
    </p:spTree>
    <p:extLst>
      <p:ext uri="{BB962C8B-B14F-4D97-AF65-F5344CB8AC3E}">
        <p14:creationId xmlns:p14="http://schemas.microsoft.com/office/powerpoint/2010/main" val="4195099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we’ll pick addresses with the same </a:t>
            </a:r>
            <a:r>
              <a:rPr lang="en-US" dirty="0" err="1"/>
              <a:t>addr</a:t>
            </a:r>
            <a:r>
              <a:rPr lang="en-US" dirty="0"/>
              <a:t>[16:5], not just [13:5].</a:t>
            </a:r>
          </a:p>
          <a:p>
            <a:r>
              <a:rPr lang="en-US" dirty="0"/>
              <a:t>With the new mapping, we would need the same </a:t>
            </a:r>
            <a:r>
              <a:rPr lang="en-US" dirty="0" err="1"/>
              <a:t>addr</a:t>
            </a:r>
            <a:r>
              <a:rPr lang="en-US" dirty="0"/>
              <a:t>[30:20,13:5].</a:t>
            </a:r>
          </a:p>
          <a:p>
            <a:r>
              <a:rPr lang="en-US" dirty="0"/>
              <a:t>Talking point: many modern CPUs actually do an XOR hash of addresses to pick the set – targeting can get complicated!</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22</a:t>
            </a:fld>
            <a:endParaRPr lang="en-US" altLang="en-US"/>
          </a:p>
        </p:txBody>
      </p:sp>
    </p:spTree>
    <p:extLst>
      <p:ext uri="{BB962C8B-B14F-4D97-AF65-F5344CB8AC3E}">
        <p14:creationId xmlns:p14="http://schemas.microsoft.com/office/powerpoint/2010/main" val="2373139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note that the “F” in “</a:t>
            </a:r>
            <a:r>
              <a:rPr lang="en-US" dirty="0" err="1"/>
              <a:t>F.rd_ptr</a:t>
            </a:r>
            <a:r>
              <a:rPr lang="en-US" dirty="0"/>
              <a:t>” works here because we instantiated F in this module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27</a:t>
            </a:fld>
            <a:endParaRPr lang="en-US" altLang="en-US"/>
          </a:p>
        </p:txBody>
      </p:sp>
    </p:spTree>
    <p:extLst>
      <p:ext uri="{BB962C8B-B14F-4D97-AF65-F5344CB8AC3E}">
        <p14:creationId xmlns:p14="http://schemas.microsoft.com/office/powerpoint/2010/main" val="2834416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FIFO is never full</a:t>
            </a:r>
          </a:p>
          <a:p>
            <a:r>
              <a:rPr lang="en-US" dirty="0"/>
              <a:t>Is it empty? In fact, given our timing, we continually read an empty FIFO, over and over again </a:t>
            </a:r>
            <a:r>
              <a:rPr lang="en-US" dirty="0">
                <a:sym typeface="Wingdings" panose="05000000000000000000" pitchFamily="2" charset="2"/>
              </a:rPr>
              <a:t></a:t>
            </a:r>
          </a:p>
          <a:p>
            <a:r>
              <a:rPr lang="en-US" dirty="0">
                <a:sym typeface="Wingdings" panose="05000000000000000000" pitchFamily="2" charset="2"/>
              </a:rPr>
              <a:t>So the first thing to do is get a better coverage measure that shows how lousy the test is. Then the next task is to improve the test.</a:t>
            </a:r>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28</a:t>
            </a:fld>
            <a:endParaRPr lang="en-US" altLang="en-US"/>
          </a:p>
        </p:txBody>
      </p:sp>
    </p:spTree>
    <p:extLst>
      <p:ext uri="{BB962C8B-B14F-4D97-AF65-F5344CB8AC3E}">
        <p14:creationId xmlns:p14="http://schemas.microsoft.com/office/powerpoint/2010/main" val="526290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I’ve not figured out how to get the beautiful summaries on edaplayground.com</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32</a:t>
            </a:fld>
            <a:endParaRPr lang="en-US" altLang="en-US"/>
          </a:p>
        </p:txBody>
      </p:sp>
    </p:spTree>
    <p:extLst>
      <p:ext uri="{BB962C8B-B14F-4D97-AF65-F5344CB8AC3E}">
        <p14:creationId xmlns:p14="http://schemas.microsoft.com/office/powerpoint/2010/main" val="1964595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Empty and full on every FIFO in the design? Ring occupancy being high for many cycles? Lots of traffic hitting any given mesh stop?</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33</a:t>
            </a:fld>
            <a:endParaRPr lang="en-US" altLang="en-US"/>
          </a:p>
        </p:txBody>
      </p:sp>
    </p:spTree>
    <p:extLst>
      <p:ext uri="{BB962C8B-B14F-4D97-AF65-F5344CB8AC3E}">
        <p14:creationId xmlns:p14="http://schemas.microsoft.com/office/powerpoint/2010/main" val="1117206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probably want to cover all of them… but perhaps not</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34</a:t>
            </a:fld>
            <a:endParaRPr lang="en-US" altLang="en-US"/>
          </a:p>
        </p:txBody>
      </p:sp>
    </p:spTree>
    <p:extLst>
      <p:ext uri="{BB962C8B-B14F-4D97-AF65-F5344CB8AC3E}">
        <p14:creationId xmlns:p14="http://schemas.microsoft.com/office/powerpoint/2010/main" val="2043678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35</a:t>
            </a:fld>
            <a:endParaRPr lang="en-US" altLang="en-US"/>
          </a:p>
        </p:txBody>
      </p:sp>
    </p:spTree>
    <p:extLst>
      <p:ext uri="{BB962C8B-B14F-4D97-AF65-F5344CB8AC3E}">
        <p14:creationId xmlns:p14="http://schemas.microsoft.com/office/powerpoint/2010/main" val="4014462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the next slide for details…</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6</a:t>
            </a:fld>
            <a:endParaRPr lang="en-US" altLang="en-US"/>
          </a:p>
        </p:txBody>
      </p:sp>
    </p:spTree>
    <p:extLst>
      <p:ext uri="{BB962C8B-B14F-4D97-AF65-F5344CB8AC3E}">
        <p14:creationId xmlns:p14="http://schemas.microsoft.com/office/powerpoint/2010/main" val="13999197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we’re creating the entire array and saving it into one variable. I think this will still collect coverage, but it will be hard to read it!</a:t>
            </a:r>
          </a:p>
          <a:p>
            <a:r>
              <a:rPr lang="en-US" dirty="0"/>
              <a:t>Second, the problem that generated instances are not actually arrays. This will not compile.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37</a:t>
            </a:fld>
            <a:endParaRPr lang="en-US" altLang="en-US"/>
          </a:p>
        </p:txBody>
      </p:sp>
    </p:spTree>
    <p:extLst>
      <p:ext uri="{BB962C8B-B14F-4D97-AF65-F5344CB8AC3E}">
        <p14:creationId xmlns:p14="http://schemas.microsoft.com/office/powerpoint/2010/main" val="19685325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38</a:t>
            </a:fld>
            <a:endParaRPr lang="en-US" altLang="en-US"/>
          </a:p>
        </p:txBody>
      </p:sp>
    </p:spTree>
    <p:extLst>
      <p:ext uri="{BB962C8B-B14F-4D97-AF65-F5344CB8AC3E}">
        <p14:creationId xmlns:p14="http://schemas.microsoft.com/office/powerpoint/2010/main" val="16042815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declaration of </a:t>
            </a:r>
            <a:r>
              <a:rPr lang="en-US" dirty="0" err="1"/>
              <a:t>cov_arr</a:t>
            </a:r>
            <a:r>
              <a:rPr lang="en-US" dirty="0"/>
              <a:t> could be after the assignment to it! This will not compile, either</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39</a:t>
            </a:fld>
            <a:endParaRPr lang="en-US" altLang="en-US"/>
          </a:p>
        </p:txBody>
      </p:sp>
    </p:spTree>
    <p:extLst>
      <p:ext uri="{BB962C8B-B14F-4D97-AF65-F5344CB8AC3E}">
        <p14:creationId xmlns:p14="http://schemas.microsoft.com/office/powerpoint/2010/main" val="11218663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the declaration of </a:t>
            </a:r>
            <a:r>
              <a:rPr lang="en-US" dirty="0" err="1"/>
              <a:t>cov_arr</a:t>
            </a:r>
            <a:r>
              <a:rPr lang="en-US" dirty="0"/>
              <a:t> could be after the assignment to it! This will not compile, either</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40</a:t>
            </a:fld>
            <a:endParaRPr lang="en-US" altLang="en-US"/>
          </a:p>
        </p:txBody>
      </p:sp>
    </p:spTree>
    <p:extLst>
      <p:ext uri="{BB962C8B-B14F-4D97-AF65-F5344CB8AC3E}">
        <p14:creationId xmlns:p14="http://schemas.microsoft.com/office/powerpoint/2010/main" val="14386019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41</a:t>
            </a:fld>
            <a:endParaRPr lang="en-US" altLang="en-US"/>
          </a:p>
        </p:txBody>
      </p:sp>
    </p:spTree>
    <p:extLst>
      <p:ext uri="{BB962C8B-B14F-4D97-AF65-F5344CB8AC3E}">
        <p14:creationId xmlns:p14="http://schemas.microsoft.com/office/powerpoint/2010/main" val="6862376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them answer the question, but don’t comment – mesh lab #4 will help them answer it!</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42</a:t>
            </a:fld>
            <a:endParaRPr lang="en-US" altLang="en-US"/>
          </a:p>
        </p:txBody>
      </p:sp>
    </p:spTree>
    <p:extLst>
      <p:ext uri="{BB962C8B-B14F-4D97-AF65-F5344CB8AC3E}">
        <p14:creationId xmlns:p14="http://schemas.microsoft.com/office/powerpoint/2010/main" val="531987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you can have 100% condition coverage, but bad line coverage; e.g., if lots of code is in an always block that never gets executed. Or you don’t cover all options in a Case statement.</a:t>
            </a:r>
          </a:p>
          <a:p>
            <a:pPr marL="171450" indent="-171450">
              <a:buFontTx/>
              <a:buChar char="-"/>
            </a:pPr>
            <a:r>
              <a:rPr lang="en-US" dirty="0"/>
              <a:t>toggle coverage gets tricky for multi-bit signals. </a:t>
            </a:r>
            <a:r>
              <a:rPr lang="en-US" dirty="0" err="1"/>
              <a:t>QuestaSim</a:t>
            </a:r>
            <a:r>
              <a:rPr lang="en-US" dirty="0"/>
              <a:t> just breaks them down and gives you each bit individually, which is not always what you want. Different tools may be different, and </a:t>
            </a:r>
            <a:r>
              <a:rPr lang="en-US" dirty="0" err="1"/>
              <a:t>QuestaSim</a:t>
            </a:r>
            <a:r>
              <a:rPr lang="en-US" dirty="0"/>
              <a:t> have various options, but this is pretty typical (if not perfect).</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7</a:t>
            </a:fld>
            <a:endParaRPr lang="en-US" altLang="en-US"/>
          </a:p>
        </p:txBody>
      </p:sp>
    </p:spTree>
    <p:extLst>
      <p:ext uri="{BB962C8B-B14F-4D97-AF65-F5344CB8AC3E}">
        <p14:creationId xmlns:p14="http://schemas.microsoft.com/office/powerpoint/2010/main" val="1689334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Why might it be OK to have &lt;100%  line/condition/toggle coverage? Surprisingly many lines may be dead code! Or features that aren’t needed until later. Or the multi-bit issue on toggle coverage; do you really need every bit combination of a multi-bit signal?</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8</a:t>
            </a:fld>
            <a:endParaRPr lang="en-US" altLang="en-US"/>
          </a:p>
        </p:txBody>
      </p:sp>
    </p:spTree>
    <p:extLst>
      <p:ext uri="{BB962C8B-B14F-4D97-AF65-F5344CB8AC3E}">
        <p14:creationId xmlns:p14="http://schemas.microsoft.com/office/powerpoint/2010/main" val="174949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10</a:t>
            </a:fld>
            <a:endParaRPr lang="en-US" altLang="en-US"/>
          </a:p>
        </p:txBody>
      </p:sp>
    </p:spTree>
    <p:extLst>
      <p:ext uri="{BB962C8B-B14F-4D97-AF65-F5344CB8AC3E}">
        <p14:creationId xmlns:p14="http://schemas.microsoft.com/office/powerpoint/2010/main" val="2444549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Arguably all </a:t>
            </a:r>
            <a:r>
              <a:rPr lang="en-US" dirty="0" err="1"/>
              <a:t>ptr</a:t>
            </a:r>
            <a:r>
              <a:rPr lang="en-US" dirty="0"/>
              <a:t> combinations are irrelevant.</a:t>
            </a:r>
          </a:p>
          <a:p>
            <a:r>
              <a:rPr lang="en-US" dirty="0"/>
              <a:t>We’ve talked about error conditions – somebody should also check reading an empty FIFO and writing a full one</a:t>
            </a:r>
          </a:p>
          <a:p>
            <a:endParaRPr lang="en-US" dirty="0"/>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11</a:t>
            </a:fld>
            <a:endParaRPr lang="en-US" altLang="en-US"/>
          </a:p>
        </p:txBody>
      </p:sp>
    </p:spTree>
    <p:extLst>
      <p:ext uri="{BB962C8B-B14F-4D97-AF65-F5344CB8AC3E}">
        <p14:creationId xmlns:p14="http://schemas.microsoft.com/office/powerpoint/2010/main" val="2197025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relevant quote – if you think education is expensive, so is ignorance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12</a:t>
            </a:fld>
            <a:endParaRPr lang="en-US" altLang="en-US"/>
          </a:p>
        </p:txBody>
      </p:sp>
    </p:spTree>
    <p:extLst>
      <p:ext uri="{BB962C8B-B14F-4D97-AF65-F5344CB8AC3E}">
        <p14:creationId xmlns:p14="http://schemas.microsoft.com/office/powerpoint/2010/main" val="3733853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Somebody wrote “or” rather than “and”,  so the test inadvertently passes even though most of it fails.</a:t>
            </a:r>
          </a:p>
          <a:p>
            <a:r>
              <a:rPr lang="en-US" dirty="0"/>
              <a:t>And the other reasons will be on the next few slides.</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13</a:t>
            </a:fld>
            <a:endParaRPr lang="en-US" altLang="en-US"/>
          </a:p>
        </p:txBody>
      </p:sp>
    </p:spTree>
    <p:extLst>
      <p:ext uri="{BB962C8B-B14F-4D97-AF65-F5344CB8AC3E}">
        <p14:creationId xmlns:p14="http://schemas.microsoft.com/office/powerpoint/2010/main" val="3377683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it mean to save the coverage point? It means that after finding the bug, now we know that uncovering the shared resource is an important cross product. So our functional coverage says that – i.e., that we must have a test where the four events collide. Now when they change </a:t>
            </a:r>
            <a:r>
              <a:rPr lang="en-US"/>
              <a:t>the mesh </a:t>
            </a:r>
            <a:r>
              <a:rPr lang="en-US" dirty="0"/>
              <a:t>timing, our coverage data immediately tells us that our old test doesn’t work any more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15</a:t>
            </a:fld>
            <a:endParaRPr lang="en-US" altLang="en-US"/>
          </a:p>
        </p:txBody>
      </p:sp>
    </p:spTree>
    <p:extLst>
      <p:ext uri="{BB962C8B-B14F-4D97-AF65-F5344CB8AC3E}">
        <p14:creationId xmlns:p14="http://schemas.microsoft.com/office/powerpoint/2010/main" val="1294853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05376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346669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931040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dirty="0" smtClean="0">
                <a:cs typeface="+mn-cs"/>
              </a:defRPr>
            </a:lvl1pPr>
          </a:lstStyle>
          <a:p>
            <a:pPr>
              <a:defRPr/>
            </a:pPr>
            <a:r>
              <a:rPr lang="en-US" dirty="0"/>
              <a:t>Verification Joel Grodstein</a:t>
            </a:r>
          </a:p>
        </p:txBody>
      </p:sp>
      <p:sp>
        <p:nvSpPr>
          <p:cNvPr id="1033" name="Rectangle 9"/>
          <p:cNvSpPr>
            <a:spLocks noChangeArrowheads="1"/>
          </p:cNvSpPr>
          <p:nvPr/>
        </p:nvSpPr>
        <p:spPr bwMode="auto">
          <a:xfrm>
            <a:off x="5715000" y="6248400"/>
            <a:ext cx="2895600" cy="457200"/>
          </a:xfrm>
          <a:prstGeom prst="rect">
            <a:avLst/>
          </a:prstGeom>
          <a:noFill/>
          <a:ln w="9525">
            <a:noFill/>
            <a:miter lim="800000"/>
            <a:headEnd/>
            <a:tailEnd/>
          </a:ln>
          <a:effec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defRPr/>
            </a:pPr>
            <a:fld id="{2ECDC20A-2A00-44F3-B6D9-A07784439C41}" type="slidenum">
              <a:rPr lang="en-US" altLang="en-US" sz="1400" smtClean="0"/>
              <a:pPr algn="r" eaLnBrk="1" hangingPunct="1">
                <a:defRPr/>
              </a:pPr>
              <a:t>‹#›</a:t>
            </a:fld>
            <a:endParaRPr lang="en-US" alt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Times New Roman" pitchFamily="18" charset="0"/>
        </a:defRPr>
      </a:lvl2pPr>
      <a:lvl3pPr algn="ctr" rtl="0" eaLnBrk="0" fontAlgn="base" hangingPunct="0">
        <a:spcBef>
          <a:spcPct val="0"/>
        </a:spcBef>
        <a:spcAft>
          <a:spcPct val="0"/>
        </a:spcAft>
        <a:defRPr sz="4400">
          <a:solidFill>
            <a:schemeClr val="accent2"/>
          </a:solidFill>
          <a:latin typeface="Times New Roman" pitchFamily="18" charset="0"/>
        </a:defRPr>
      </a:lvl3pPr>
      <a:lvl4pPr algn="ctr" rtl="0" eaLnBrk="0" fontAlgn="base" hangingPunct="0">
        <a:spcBef>
          <a:spcPct val="0"/>
        </a:spcBef>
        <a:spcAft>
          <a:spcPct val="0"/>
        </a:spcAft>
        <a:defRPr sz="4400">
          <a:solidFill>
            <a:schemeClr val="accent2"/>
          </a:solidFill>
          <a:latin typeface="Times New Roman" pitchFamily="18" charset="0"/>
        </a:defRPr>
      </a:lvl4pPr>
      <a:lvl5pPr algn="ctr" rtl="0" eaLnBrk="0" fontAlgn="base" hangingPunct="0">
        <a:spcBef>
          <a:spcPct val="0"/>
        </a:spcBef>
        <a:spcAft>
          <a:spcPct val="0"/>
        </a:spcAft>
        <a:defRPr sz="4400">
          <a:solidFill>
            <a:schemeClr val="accent2"/>
          </a:solidFill>
          <a:latin typeface="Times New Roman" pitchFamily="18" charset="0"/>
        </a:defRPr>
      </a:lvl5pPr>
      <a:lvl6pPr marL="457200" algn="ctr" rtl="0" fontAlgn="base">
        <a:spcBef>
          <a:spcPct val="0"/>
        </a:spcBef>
        <a:spcAft>
          <a:spcPct val="0"/>
        </a:spcAft>
        <a:defRPr sz="4400">
          <a:solidFill>
            <a:schemeClr val="accent2"/>
          </a:solidFill>
          <a:latin typeface="Times New Roman" pitchFamily="18" charset="0"/>
        </a:defRPr>
      </a:lvl6pPr>
      <a:lvl7pPr marL="914400" algn="ctr" rtl="0" fontAlgn="base">
        <a:spcBef>
          <a:spcPct val="0"/>
        </a:spcBef>
        <a:spcAft>
          <a:spcPct val="0"/>
        </a:spcAft>
        <a:defRPr sz="4400">
          <a:solidFill>
            <a:schemeClr val="accent2"/>
          </a:solidFill>
          <a:latin typeface="Times New Roman" pitchFamily="18" charset="0"/>
        </a:defRPr>
      </a:lvl7pPr>
      <a:lvl8pPr marL="1371600" algn="ctr" rtl="0" fontAlgn="base">
        <a:spcBef>
          <a:spcPct val="0"/>
        </a:spcBef>
        <a:spcAft>
          <a:spcPct val="0"/>
        </a:spcAft>
        <a:defRPr sz="4400">
          <a:solidFill>
            <a:schemeClr val="accent2"/>
          </a:solidFill>
          <a:latin typeface="Times New Roman" pitchFamily="18" charset="0"/>
        </a:defRPr>
      </a:lvl8pPr>
      <a:lvl9pPr marL="1828800" algn="ctr" rtl="0" fontAlgn="base">
        <a:spcBef>
          <a:spcPct val="0"/>
        </a:spcBef>
        <a:spcAft>
          <a:spcPct val="0"/>
        </a:spcAft>
        <a:defRPr sz="44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381000"/>
            <a:ext cx="7772400" cy="1143000"/>
          </a:xfrm>
        </p:spPr>
        <p:txBody>
          <a:bodyPr/>
          <a:lstStyle/>
          <a:p>
            <a:pPr eaLnBrk="1" hangingPunct="1"/>
            <a:r>
              <a:rPr lang="en-US" altLang="en-US"/>
              <a:t>Verification</a:t>
            </a:r>
            <a:endParaRPr lang="en-US" altLang="en-US" dirty="0"/>
          </a:p>
        </p:txBody>
      </p:sp>
      <p:sp>
        <p:nvSpPr>
          <p:cNvPr id="4099" name="Rectangle 3"/>
          <p:cNvSpPr>
            <a:spLocks noGrp="1" noChangeArrowheads="1"/>
          </p:cNvSpPr>
          <p:nvPr>
            <p:ph type="subTitle" idx="1"/>
          </p:nvPr>
        </p:nvSpPr>
        <p:spPr>
          <a:xfrm>
            <a:off x="381000" y="2133600"/>
            <a:ext cx="8382000" cy="3733800"/>
          </a:xfrm>
        </p:spPr>
        <p:txBody>
          <a:bodyPr/>
          <a:lstStyle/>
          <a:p>
            <a:pPr eaLnBrk="1" hangingPunct="1"/>
            <a:r>
              <a:rPr lang="en-US" altLang="en-US"/>
              <a:t>Spring 2022</a:t>
            </a:r>
            <a:endParaRPr lang="en-US" altLang="en-US" dirty="0"/>
          </a:p>
          <a:p>
            <a:pPr eaLnBrk="1" hangingPunct="1"/>
            <a:r>
              <a:rPr lang="en-US" altLang="en-US" dirty="0"/>
              <a:t>Tufts University</a:t>
            </a:r>
          </a:p>
          <a:p>
            <a:pPr eaLnBrk="1" hangingPunct="1"/>
            <a:endParaRPr lang="en-US" altLang="en-US" dirty="0"/>
          </a:p>
          <a:p>
            <a:pPr eaLnBrk="1" hangingPunct="1"/>
            <a:r>
              <a:rPr lang="en-US" altLang="en-US" dirty="0"/>
              <a:t>Instructors: Joel Grodstein, Scott Taylor</a:t>
            </a:r>
          </a:p>
          <a:p>
            <a:pPr eaLnBrk="1" hangingPunct="1"/>
            <a:endParaRPr lang="en-US" altLang="en-US" dirty="0"/>
          </a:p>
          <a:p>
            <a:pPr eaLnBrk="1" hangingPunct="1"/>
            <a:r>
              <a:rPr lang="it-IT" altLang="en-US" dirty="0"/>
              <a:t>Coverage</a:t>
            </a:r>
          </a:p>
          <a:p>
            <a:pPr eaLnBrk="1" hangingPunct="1"/>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C283F-0EF6-4D9A-B753-0A62E6D40B0D}"/>
              </a:ext>
            </a:extLst>
          </p:cNvPr>
          <p:cNvSpPr>
            <a:spLocks noGrp="1"/>
          </p:cNvSpPr>
          <p:nvPr>
            <p:ph type="title"/>
          </p:nvPr>
        </p:nvSpPr>
        <p:spPr/>
        <p:txBody>
          <a:bodyPr/>
          <a:lstStyle/>
          <a:p>
            <a:r>
              <a:rPr lang="en-US" dirty="0"/>
              <a:t>Functional coverage</a:t>
            </a:r>
          </a:p>
        </p:txBody>
      </p:sp>
      <p:sp>
        <p:nvSpPr>
          <p:cNvPr id="3" name="Content Placeholder 2">
            <a:extLst>
              <a:ext uri="{FF2B5EF4-FFF2-40B4-BE49-F238E27FC236}">
                <a16:creationId xmlns:a16="http://schemas.microsoft.com/office/drawing/2014/main" id="{19B84F16-F1F9-4EDB-B1F0-33600CE20C83}"/>
              </a:ext>
            </a:extLst>
          </p:cNvPr>
          <p:cNvSpPr>
            <a:spLocks noGrp="1"/>
          </p:cNvSpPr>
          <p:nvPr>
            <p:ph idx="1"/>
          </p:nvPr>
        </p:nvSpPr>
        <p:spPr/>
        <p:txBody>
          <a:bodyPr/>
          <a:lstStyle/>
          <a:p>
            <a:r>
              <a:rPr lang="en-US" dirty="0"/>
              <a:t>What does </a:t>
            </a:r>
            <a:r>
              <a:rPr lang="en-US" i="1" dirty="0"/>
              <a:t>functional coverage </a:t>
            </a:r>
            <a:r>
              <a:rPr lang="en-US" dirty="0"/>
              <a:t>mean?</a:t>
            </a:r>
          </a:p>
          <a:p>
            <a:pPr lvl="1"/>
            <a:r>
              <a:rPr lang="en-US" dirty="0"/>
              <a:t>whatever you want it to </a:t>
            </a:r>
            <a:r>
              <a:rPr lang="en-US" dirty="0">
                <a:sym typeface="Wingdings" panose="05000000000000000000" pitchFamily="2" charset="2"/>
              </a:rPr>
              <a:t></a:t>
            </a:r>
            <a:endParaRPr lang="en-US" dirty="0"/>
          </a:p>
          <a:p>
            <a:r>
              <a:rPr lang="en-US" dirty="0"/>
              <a:t>You decide what is important!</a:t>
            </a:r>
          </a:p>
          <a:p>
            <a:pPr lvl="1"/>
            <a:r>
              <a:rPr lang="en-US" dirty="0"/>
              <a:t>which signals, which values</a:t>
            </a:r>
          </a:p>
          <a:p>
            <a:pPr lvl="1"/>
            <a:r>
              <a:rPr lang="en-US" dirty="0"/>
              <a:t>you tell the simulator (</a:t>
            </a:r>
            <a:r>
              <a:rPr lang="en-US" i="1" dirty="0" err="1"/>
              <a:t>covergroups</a:t>
            </a:r>
            <a:r>
              <a:rPr lang="en-US" dirty="0"/>
              <a:t>)</a:t>
            </a:r>
          </a:p>
          <a:p>
            <a:pPr lvl="1"/>
            <a:r>
              <a:rPr lang="en-US" dirty="0"/>
              <a:t>it checks that they’re covered</a:t>
            </a:r>
          </a:p>
          <a:p>
            <a:r>
              <a:rPr lang="en-US" dirty="0"/>
              <a:t>Good news – responsibility is on your shoulders!</a:t>
            </a:r>
          </a:p>
          <a:p>
            <a:r>
              <a:rPr lang="en-US" dirty="0"/>
              <a:t>Bad news – responsibility is on your shoulders!</a:t>
            </a:r>
          </a:p>
          <a:p>
            <a:endParaRPr lang="en-US" dirty="0"/>
          </a:p>
        </p:txBody>
      </p:sp>
      <p:sp>
        <p:nvSpPr>
          <p:cNvPr id="4" name="Footer Placeholder 3">
            <a:extLst>
              <a:ext uri="{FF2B5EF4-FFF2-40B4-BE49-F238E27FC236}">
                <a16:creationId xmlns:a16="http://schemas.microsoft.com/office/drawing/2014/main" id="{18FC8139-D6BF-47B8-AF0B-25C52749CEFF}"/>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7" name="TextBox 6">
            <a:extLst>
              <a:ext uri="{FF2B5EF4-FFF2-40B4-BE49-F238E27FC236}">
                <a16:creationId xmlns:a16="http://schemas.microsoft.com/office/drawing/2014/main" id="{B936B62D-5863-40B4-A63A-797743F9588E}"/>
              </a:ext>
            </a:extLst>
          </p:cNvPr>
          <p:cNvSpPr txBox="1"/>
          <p:nvPr/>
        </p:nvSpPr>
        <p:spPr>
          <a:xfrm>
            <a:off x="6400800" y="3276600"/>
            <a:ext cx="2438400" cy="830997"/>
          </a:xfrm>
          <a:prstGeom prst="rect">
            <a:avLst/>
          </a:prstGeom>
          <a:noFill/>
          <a:ln w="12700">
            <a:solidFill>
              <a:schemeClr val="accent2"/>
            </a:solidFill>
          </a:ln>
        </p:spPr>
        <p:txBody>
          <a:bodyPr wrap="square" rtlCol="0">
            <a:spAutoFit/>
          </a:bodyPr>
          <a:lstStyle/>
          <a:p>
            <a:r>
              <a:rPr lang="en-US" dirty="0">
                <a:solidFill>
                  <a:schemeClr val="accent2"/>
                </a:solidFill>
              </a:rPr>
              <a:t>you get to define what’s important</a:t>
            </a:r>
          </a:p>
        </p:txBody>
      </p:sp>
      <p:cxnSp>
        <p:nvCxnSpPr>
          <p:cNvPr id="9" name="Straight Arrow Connector 8">
            <a:extLst>
              <a:ext uri="{FF2B5EF4-FFF2-40B4-BE49-F238E27FC236}">
                <a16:creationId xmlns:a16="http://schemas.microsoft.com/office/drawing/2014/main" id="{0D9D5D10-9C02-4617-8AC9-D8C2A6958BB8}"/>
              </a:ext>
            </a:extLst>
          </p:cNvPr>
          <p:cNvCxnSpPr>
            <a:cxnSpLocks/>
          </p:cNvCxnSpPr>
          <p:nvPr/>
        </p:nvCxnSpPr>
        <p:spPr>
          <a:xfrm flipH="1">
            <a:off x="5791200" y="3886200"/>
            <a:ext cx="533400" cy="703049"/>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5B2C6C7-2A85-4D7C-95DD-BA4C7C207547}"/>
              </a:ext>
            </a:extLst>
          </p:cNvPr>
          <p:cNvSpPr txBox="1"/>
          <p:nvPr/>
        </p:nvSpPr>
        <p:spPr>
          <a:xfrm>
            <a:off x="5840845" y="5756702"/>
            <a:ext cx="2438400" cy="830997"/>
          </a:xfrm>
          <a:prstGeom prst="rect">
            <a:avLst/>
          </a:prstGeom>
          <a:noFill/>
          <a:ln w="12700">
            <a:solidFill>
              <a:schemeClr val="accent2"/>
            </a:solidFill>
          </a:ln>
        </p:spPr>
        <p:txBody>
          <a:bodyPr wrap="square" rtlCol="0">
            <a:spAutoFit/>
          </a:bodyPr>
          <a:lstStyle/>
          <a:p>
            <a:r>
              <a:rPr lang="en-US" dirty="0">
                <a:solidFill>
                  <a:schemeClr val="accent2"/>
                </a:solidFill>
              </a:rPr>
              <a:t>your boss knows who to blame</a:t>
            </a:r>
          </a:p>
        </p:txBody>
      </p:sp>
      <p:cxnSp>
        <p:nvCxnSpPr>
          <p:cNvPr id="11" name="Straight Arrow Connector 10">
            <a:extLst>
              <a:ext uri="{FF2B5EF4-FFF2-40B4-BE49-F238E27FC236}">
                <a16:creationId xmlns:a16="http://schemas.microsoft.com/office/drawing/2014/main" id="{E63DD009-2212-44E9-9666-4E98F6DF2858}"/>
              </a:ext>
            </a:extLst>
          </p:cNvPr>
          <p:cNvCxnSpPr>
            <a:cxnSpLocks/>
          </p:cNvCxnSpPr>
          <p:nvPr/>
        </p:nvCxnSpPr>
        <p:spPr>
          <a:xfrm flipH="1" flipV="1">
            <a:off x="5562600" y="5486400"/>
            <a:ext cx="457200" cy="464403"/>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30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par>
                                <p:cTn id="30" presetID="10"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par>
                                <p:cTn id="38" presetID="10" presetClass="entr" presetSubtype="0" fill="hold" nodeType="with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E3BC86-ECFC-445F-A921-A6EC586CAB2D}"/>
              </a:ext>
            </a:extLst>
          </p:cNvPr>
          <p:cNvSpPr>
            <a:spLocks noGrp="1"/>
          </p:cNvSpPr>
          <p:nvPr>
            <p:ph idx="1"/>
          </p:nvPr>
        </p:nvSpPr>
        <p:spPr>
          <a:xfrm>
            <a:off x="1143000" y="4419600"/>
            <a:ext cx="7543800" cy="1909461"/>
          </a:xfrm>
        </p:spPr>
        <p:txBody>
          <a:bodyPr/>
          <a:lstStyle/>
          <a:p>
            <a:r>
              <a:rPr lang="en-US" sz="2400" dirty="0"/>
              <a:t>Brainstorm: what might be good coverage for the FIFO?</a:t>
            </a:r>
          </a:p>
          <a:p>
            <a:pPr lvl="1"/>
            <a:r>
              <a:rPr lang="en-US" sz="2000" dirty="0"/>
              <a:t>All combinations of read &amp; write pointers?</a:t>
            </a:r>
          </a:p>
          <a:p>
            <a:pPr lvl="1"/>
            <a:r>
              <a:rPr lang="en-US" sz="2000" dirty="0"/>
              <a:t>Just empty &amp; full?</a:t>
            </a:r>
          </a:p>
          <a:p>
            <a:pPr lvl="1"/>
            <a:r>
              <a:rPr lang="en-US" sz="2000" dirty="0"/>
              <a:t>Others?</a:t>
            </a:r>
          </a:p>
          <a:p>
            <a:endParaRPr lang="en-US" sz="2400" dirty="0"/>
          </a:p>
          <a:p>
            <a:endParaRPr lang="en-US" dirty="0"/>
          </a:p>
          <a:p>
            <a:endParaRPr lang="en-US" dirty="0"/>
          </a:p>
        </p:txBody>
      </p:sp>
      <p:sp>
        <p:nvSpPr>
          <p:cNvPr id="4" name="Footer Placeholder 3">
            <a:extLst>
              <a:ext uri="{FF2B5EF4-FFF2-40B4-BE49-F238E27FC236}">
                <a16:creationId xmlns:a16="http://schemas.microsoft.com/office/drawing/2014/main" id="{BE0598B3-E638-4BAD-860A-7094A9171151}"/>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E055C4E6-E954-483F-8E52-2AC7E5CFD765}"/>
              </a:ext>
            </a:extLst>
          </p:cNvPr>
          <p:cNvSpPr txBox="1"/>
          <p:nvPr/>
        </p:nvSpPr>
        <p:spPr>
          <a:xfrm>
            <a:off x="5389265" y="1634323"/>
            <a:ext cx="1788188" cy="2556677"/>
          </a:xfrm>
          <a:prstGeom prst="rect">
            <a:avLst/>
          </a:prstGeom>
          <a:noFill/>
          <a:ln w="28575">
            <a:solidFill>
              <a:schemeClr val="tx1"/>
            </a:solidFill>
          </a:ln>
        </p:spPr>
        <p:txBody>
          <a:bodyPr wrap="square" lIns="0" tIns="0" rtlCol="0">
            <a:noAutofit/>
          </a:bodyPr>
          <a:lstStyle/>
          <a:p>
            <a:r>
              <a:rPr lang="en-US" dirty="0" err="1"/>
              <a:t>Regfile</a:t>
            </a:r>
            <a:endParaRPr lang="en-US" dirty="0"/>
          </a:p>
        </p:txBody>
      </p:sp>
      <p:sp>
        <p:nvSpPr>
          <p:cNvPr id="7" name="TextBox 6">
            <a:extLst>
              <a:ext uri="{FF2B5EF4-FFF2-40B4-BE49-F238E27FC236}">
                <a16:creationId xmlns:a16="http://schemas.microsoft.com/office/drawing/2014/main" id="{8A32002D-1331-415A-AD6F-C85D11E99F7E}"/>
              </a:ext>
            </a:extLst>
          </p:cNvPr>
          <p:cNvSpPr txBox="1"/>
          <p:nvPr/>
        </p:nvSpPr>
        <p:spPr>
          <a:xfrm>
            <a:off x="2575518" y="3048000"/>
            <a:ext cx="1788188" cy="1015512"/>
          </a:xfrm>
          <a:prstGeom prst="rect">
            <a:avLst/>
          </a:prstGeom>
          <a:noFill/>
          <a:ln w="28575">
            <a:solidFill>
              <a:schemeClr val="tx1"/>
            </a:solidFill>
          </a:ln>
        </p:spPr>
        <p:txBody>
          <a:bodyPr wrap="square" rtlCol="0">
            <a:noAutofit/>
          </a:bodyPr>
          <a:lstStyle/>
          <a:p>
            <a:r>
              <a:rPr lang="en-US" dirty="0"/>
              <a:t>Rd </a:t>
            </a:r>
            <a:r>
              <a:rPr lang="en-US" dirty="0" err="1"/>
              <a:t>ptr</a:t>
            </a:r>
            <a:endParaRPr lang="en-US" dirty="0"/>
          </a:p>
          <a:p>
            <a:r>
              <a:rPr lang="en-US" dirty="0"/>
              <a:t>(3-bit ctr)</a:t>
            </a:r>
          </a:p>
          <a:p>
            <a:endParaRPr lang="en-US" dirty="0"/>
          </a:p>
        </p:txBody>
      </p:sp>
      <p:sp>
        <p:nvSpPr>
          <p:cNvPr id="9" name="TextBox 8">
            <a:extLst>
              <a:ext uri="{FF2B5EF4-FFF2-40B4-BE49-F238E27FC236}">
                <a16:creationId xmlns:a16="http://schemas.microsoft.com/office/drawing/2014/main" id="{896F99DF-FA91-4399-B666-688C76A912E9}"/>
              </a:ext>
            </a:extLst>
          </p:cNvPr>
          <p:cNvSpPr txBox="1"/>
          <p:nvPr/>
        </p:nvSpPr>
        <p:spPr>
          <a:xfrm>
            <a:off x="2568819" y="1880088"/>
            <a:ext cx="1788188" cy="1015512"/>
          </a:xfrm>
          <a:prstGeom prst="rect">
            <a:avLst/>
          </a:prstGeom>
          <a:noFill/>
          <a:ln w="28575">
            <a:solidFill>
              <a:schemeClr val="tx1"/>
            </a:solidFill>
          </a:ln>
        </p:spPr>
        <p:txBody>
          <a:bodyPr wrap="square" rtlCol="0">
            <a:noAutofit/>
          </a:bodyPr>
          <a:lstStyle/>
          <a:p>
            <a:r>
              <a:rPr lang="en-US" dirty="0" err="1"/>
              <a:t>Wr</a:t>
            </a:r>
            <a:r>
              <a:rPr lang="en-US" dirty="0"/>
              <a:t> </a:t>
            </a:r>
            <a:r>
              <a:rPr lang="en-US" dirty="0" err="1"/>
              <a:t>ptr</a:t>
            </a:r>
            <a:endParaRPr lang="en-US" dirty="0"/>
          </a:p>
          <a:p>
            <a:r>
              <a:rPr lang="en-US" dirty="0"/>
              <a:t>(3-bit ctr)</a:t>
            </a:r>
          </a:p>
        </p:txBody>
      </p:sp>
      <p:sp>
        <p:nvSpPr>
          <p:cNvPr id="10" name="TextBox 9">
            <a:extLst>
              <a:ext uri="{FF2B5EF4-FFF2-40B4-BE49-F238E27FC236}">
                <a16:creationId xmlns:a16="http://schemas.microsoft.com/office/drawing/2014/main" id="{76D6E5F0-45C8-47E4-9617-7C2846D7D996}"/>
              </a:ext>
            </a:extLst>
          </p:cNvPr>
          <p:cNvSpPr txBox="1"/>
          <p:nvPr/>
        </p:nvSpPr>
        <p:spPr>
          <a:xfrm>
            <a:off x="1143000" y="457200"/>
            <a:ext cx="1447800" cy="461665"/>
          </a:xfrm>
          <a:prstGeom prst="rect">
            <a:avLst/>
          </a:prstGeom>
          <a:noFill/>
        </p:spPr>
        <p:txBody>
          <a:bodyPr wrap="square" rtlCol="0">
            <a:spAutoFit/>
          </a:bodyPr>
          <a:lstStyle/>
          <a:p>
            <a:r>
              <a:rPr lang="en-US" dirty="0" err="1"/>
              <a:t>Data_in</a:t>
            </a:r>
            <a:endParaRPr lang="en-US" dirty="0"/>
          </a:p>
        </p:txBody>
      </p:sp>
      <p:sp>
        <p:nvSpPr>
          <p:cNvPr id="12" name="TextBox 11">
            <a:extLst>
              <a:ext uri="{FF2B5EF4-FFF2-40B4-BE49-F238E27FC236}">
                <a16:creationId xmlns:a16="http://schemas.microsoft.com/office/drawing/2014/main" id="{37086771-F839-4106-AC16-558CD06707B0}"/>
              </a:ext>
            </a:extLst>
          </p:cNvPr>
          <p:cNvSpPr txBox="1"/>
          <p:nvPr/>
        </p:nvSpPr>
        <p:spPr>
          <a:xfrm>
            <a:off x="7239000" y="2649835"/>
            <a:ext cx="1600200" cy="461665"/>
          </a:xfrm>
          <a:prstGeom prst="rect">
            <a:avLst/>
          </a:prstGeom>
          <a:noFill/>
        </p:spPr>
        <p:txBody>
          <a:bodyPr wrap="square" rtlCol="0">
            <a:spAutoFit/>
          </a:bodyPr>
          <a:lstStyle/>
          <a:p>
            <a:r>
              <a:rPr lang="en-US" dirty="0" err="1"/>
              <a:t>Data_out</a:t>
            </a:r>
            <a:endParaRPr lang="en-US" dirty="0"/>
          </a:p>
        </p:txBody>
      </p:sp>
      <p:sp>
        <p:nvSpPr>
          <p:cNvPr id="14" name="TextBox 13">
            <a:extLst>
              <a:ext uri="{FF2B5EF4-FFF2-40B4-BE49-F238E27FC236}">
                <a16:creationId xmlns:a16="http://schemas.microsoft.com/office/drawing/2014/main" id="{82160DB8-2780-4460-872C-04FE9DF363B8}"/>
              </a:ext>
            </a:extLst>
          </p:cNvPr>
          <p:cNvSpPr txBox="1"/>
          <p:nvPr/>
        </p:nvSpPr>
        <p:spPr>
          <a:xfrm>
            <a:off x="1219200" y="1214735"/>
            <a:ext cx="838200" cy="461665"/>
          </a:xfrm>
          <a:prstGeom prst="rect">
            <a:avLst/>
          </a:prstGeom>
          <a:noFill/>
        </p:spPr>
        <p:txBody>
          <a:bodyPr wrap="square" rtlCol="0">
            <a:spAutoFit/>
          </a:bodyPr>
          <a:lstStyle/>
          <a:p>
            <a:r>
              <a:rPr lang="en-US" dirty="0"/>
              <a:t>WR</a:t>
            </a:r>
          </a:p>
        </p:txBody>
      </p:sp>
      <p:sp>
        <p:nvSpPr>
          <p:cNvPr id="16" name="TextBox 15">
            <a:extLst>
              <a:ext uri="{FF2B5EF4-FFF2-40B4-BE49-F238E27FC236}">
                <a16:creationId xmlns:a16="http://schemas.microsoft.com/office/drawing/2014/main" id="{B96FAEA9-4FFE-4024-B8A8-B1D2B71F8490}"/>
              </a:ext>
            </a:extLst>
          </p:cNvPr>
          <p:cNvSpPr txBox="1"/>
          <p:nvPr/>
        </p:nvSpPr>
        <p:spPr>
          <a:xfrm>
            <a:off x="1295400" y="3200400"/>
            <a:ext cx="685800" cy="461665"/>
          </a:xfrm>
          <a:prstGeom prst="rect">
            <a:avLst/>
          </a:prstGeom>
          <a:noFill/>
        </p:spPr>
        <p:txBody>
          <a:bodyPr wrap="square" rtlCol="0">
            <a:spAutoFit/>
          </a:bodyPr>
          <a:lstStyle/>
          <a:p>
            <a:r>
              <a:rPr lang="en-US" dirty="0"/>
              <a:t>RD</a:t>
            </a:r>
          </a:p>
        </p:txBody>
      </p:sp>
      <p:cxnSp>
        <p:nvCxnSpPr>
          <p:cNvPr id="18" name="Straight Connector 17">
            <a:extLst>
              <a:ext uri="{FF2B5EF4-FFF2-40B4-BE49-F238E27FC236}">
                <a16:creationId xmlns:a16="http://schemas.microsoft.com/office/drawing/2014/main" id="{0FBEB9F0-D16F-4C28-8A41-D3EAFC0641A7}"/>
              </a:ext>
            </a:extLst>
          </p:cNvPr>
          <p:cNvCxnSpPr/>
          <p:nvPr/>
        </p:nvCxnSpPr>
        <p:spPr>
          <a:xfrm>
            <a:off x="5389265" y="2286000"/>
            <a:ext cx="1788188"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E6162BC-5B94-4FA6-A1B3-6FA0EB048D71}"/>
              </a:ext>
            </a:extLst>
          </p:cNvPr>
          <p:cNvCxnSpPr/>
          <p:nvPr/>
        </p:nvCxnSpPr>
        <p:spPr>
          <a:xfrm>
            <a:off x="5410200" y="3505200"/>
            <a:ext cx="1788188"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C5D200FA-505C-4ADC-9E42-7DAE95182818}"/>
              </a:ext>
            </a:extLst>
          </p:cNvPr>
          <p:cNvCxnSpPr/>
          <p:nvPr/>
        </p:nvCxnSpPr>
        <p:spPr>
          <a:xfrm>
            <a:off x="5410200" y="2895600"/>
            <a:ext cx="1788188"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7E5F190-E10A-4C7E-AF90-760A1F3FC73E}"/>
              </a:ext>
            </a:extLst>
          </p:cNvPr>
          <p:cNvCxnSpPr/>
          <p:nvPr/>
        </p:nvCxnSpPr>
        <p:spPr>
          <a:xfrm>
            <a:off x="1295400" y="1219200"/>
            <a:ext cx="434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6ADD47A-7BD4-49BD-B879-A022BAE346F2}"/>
              </a:ext>
            </a:extLst>
          </p:cNvPr>
          <p:cNvCxnSpPr>
            <a:cxnSpLocks/>
          </p:cNvCxnSpPr>
          <p:nvPr/>
        </p:nvCxnSpPr>
        <p:spPr>
          <a:xfrm>
            <a:off x="5638800" y="1214735"/>
            <a:ext cx="0" cy="385465"/>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4158F99-2CE1-48DF-A845-492DD8936209}"/>
              </a:ext>
            </a:extLst>
          </p:cNvPr>
          <p:cNvCxnSpPr>
            <a:cxnSpLocks/>
          </p:cNvCxnSpPr>
          <p:nvPr/>
        </p:nvCxnSpPr>
        <p:spPr>
          <a:xfrm>
            <a:off x="1371600" y="838200"/>
            <a:ext cx="51816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6931FAF-F067-408A-AA7A-2C3020A0B91B}"/>
              </a:ext>
            </a:extLst>
          </p:cNvPr>
          <p:cNvCxnSpPr>
            <a:cxnSpLocks/>
          </p:cNvCxnSpPr>
          <p:nvPr/>
        </p:nvCxnSpPr>
        <p:spPr>
          <a:xfrm>
            <a:off x="6553200" y="838200"/>
            <a:ext cx="0" cy="766465"/>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B1CD58C-AD89-4EC2-BACE-A6602D207ECB}"/>
              </a:ext>
            </a:extLst>
          </p:cNvPr>
          <p:cNvCxnSpPr>
            <a:cxnSpLocks/>
          </p:cNvCxnSpPr>
          <p:nvPr/>
        </p:nvCxnSpPr>
        <p:spPr>
          <a:xfrm>
            <a:off x="3505200" y="1221432"/>
            <a:ext cx="0" cy="633012"/>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9630CAC-08F1-46F0-ACB6-A56BBF01C22D}"/>
              </a:ext>
            </a:extLst>
          </p:cNvPr>
          <p:cNvCxnSpPr/>
          <p:nvPr/>
        </p:nvCxnSpPr>
        <p:spPr>
          <a:xfrm>
            <a:off x="1371600" y="3585865"/>
            <a:ext cx="1197219"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09FB778B-93D2-4D40-AD1F-F7DF1A5AC4D5}"/>
              </a:ext>
            </a:extLst>
          </p:cNvPr>
          <p:cNvCxnSpPr>
            <a:stCxn id="9" idx="3"/>
          </p:cNvCxnSpPr>
          <p:nvPr/>
        </p:nvCxnSpPr>
        <p:spPr>
          <a:xfrm>
            <a:off x="4357007" y="2387844"/>
            <a:ext cx="1032258"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E209AA3C-625A-4964-B8C0-FD38DFEF2736}"/>
              </a:ext>
            </a:extLst>
          </p:cNvPr>
          <p:cNvCxnSpPr/>
          <p:nvPr/>
        </p:nvCxnSpPr>
        <p:spPr>
          <a:xfrm>
            <a:off x="4343400" y="3581400"/>
            <a:ext cx="1032258"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FC0F3B26-B327-41BA-A106-BB783910B39D}"/>
              </a:ext>
            </a:extLst>
          </p:cNvPr>
          <p:cNvCxnSpPr/>
          <p:nvPr/>
        </p:nvCxnSpPr>
        <p:spPr>
          <a:xfrm>
            <a:off x="7197342" y="3048000"/>
            <a:ext cx="1032258"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385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62A3E-F8F7-46CD-92FC-AC29016995EF}"/>
              </a:ext>
            </a:extLst>
          </p:cNvPr>
          <p:cNvSpPr>
            <a:spLocks noGrp="1"/>
          </p:cNvSpPr>
          <p:nvPr>
            <p:ph type="title"/>
          </p:nvPr>
        </p:nvSpPr>
        <p:spPr/>
        <p:txBody>
          <a:bodyPr/>
          <a:lstStyle/>
          <a:p>
            <a:r>
              <a:rPr lang="en-US" dirty="0"/>
              <a:t>Pros/cons</a:t>
            </a:r>
          </a:p>
        </p:txBody>
      </p:sp>
      <p:sp>
        <p:nvSpPr>
          <p:cNvPr id="3" name="Content Placeholder 2">
            <a:extLst>
              <a:ext uri="{FF2B5EF4-FFF2-40B4-BE49-F238E27FC236}">
                <a16:creationId xmlns:a16="http://schemas.microsoft.com/office/drawing/2014/main" id="{E2713BCA-C2BE-41AE-A7F0-EBED4BEC07FA}"/>
              </a:ext>
            </a:extLst>
          </p:cNvPr>
          <p:cNvSpPr>
            <a:spLocks noGrp="1"/>
          </p:cNvSpPr>
          <p:nvPr>
            <p:ph idx="1"/>
          </p:nvPr>
        </p:nvSpPr>
        <p:spPr>
          <a:xfrm>
            <a:off x="685800" y="1295400"/>
            <a:ext cx="7772400" cy="4953000"/>
          </a:xfrm>
        </p:spPr>
        <p:txBody>
          <a:bodyPr/>
          <a:lstStyle/>
          <a:p>
            <a:r>
              <a:rPr lang="en-US" dirty="0"/>
              <a:t>Can be lots of work!</a:t>
            </a:r>
          </a:p>
          <a:p>
            <a:pPr lvl="1">
              <a:spcBef>
                <a:spcPts val="0"/>
              </a:spcBef>
            </a:pPr>
            <a:r>
              <a:rPr lang="en-US" dirty="0"/>
              <a:t>analyze your spec, verification plan</a:t>
            </a:r>
          </a:p>
          <a:p>
            <a:pPr lvl="1">
              <a:spcBef>
                <a:spcPts val="0"/>
              </a:spcBef>
            </a:pPr>
            <a:r>
              <a:rPr lang="en-US" dirty="0"/>
              <a:t>decide what’s important and what’s not</a:t>
            </a:r>
          </a:p>
          <a:p>
            <a:pPr lvl="1">
              <a:spcBef>
                <a:spcPts val="0"/>
              </a:spcBef>
            </a:pPr>
            <a:r>
              <a:rPr lang="en-US" dirty="0"/>
              <a:t>tell that to the simulator (build the </a:t>
            </a:r>
            <a:r>
              <a:rPr lang="en-US" dirty="0" err="1"/>
              <a:t>covergroups</a:t>
            </a:r>
            <a:r>
              <a:rPr lang="en-US" dirty="0"/>
              <a:t>)</a:t>
            </a:r>
          </a:p>
          <a:p>
            <a:pPr lvl="1">
              <a:spcBef>
                <a:spcPts val="0"/>
              </a:spcBef>
            </a:pPr>
            <a:r>
              <a:rPr lang="en-US" dirty="0"/>
              <a:t>analyze the results &amp; change course (more later)</a:t>
            </a:r>
          </a:p>
          <a:p>
            <a:r>
              <a:rPr lang="en-US" dirty="0"/>
              <a:t>Versus code coverage</a:t>
            </a:r>
          </a:p>
          <a:p>
            <a:pPr lvl="1">
              <a:spcBef>
                <a:spcPts val="0"/>
              </a:spcBef>
            </a:pPr>
            <a:r>
              <a:rPr lang="en-US" dirty="0"/>
              <a:t>code coverage: do your tests exercise the RTL?</a:t>
            </a:r>
          </a:p>
          <a:p>
            <a:pPr lvl="1">
              <a:spcBef>
                <a:spcPts val="0"/>
              </a:spcBef>
            </a:pPr>
            <a:r>
              <a:rPr lang="en-US" dirty="0"/>
              <a:t>functional coverage: do your tests exercise the spec?</a:t>
            </a:r>
          </a:p>
          <a:p>
            <a:r>
              <a:rPr lang="en-US" dirty="0"/>
              <a:t>And remember…</a:t>
            </a:r>
          </a:p>
          <a:p>
            <a:pPr lvl="1">
              <a:spcBef>
                <a:spcPts val="0"/>
              </a:spcBef>
            </a:pPr>
            <a:r>
              <a:rPr lang="en-US" dirty="0"/>
              <a:t>analyzing code coverage takes forever</a:t>
            </a:r>
          </a:p>
          <a:p>
            <a:pPr lvl="1">
              <a:spcBef>
                <a:spcPts val="0"/>
              </a:spcBef>
            </a:pPr>
            <a:r>
              <a:rPr lang="en-US" dirty="0"/>
              <a:t>designing good functional coverage takes forever</a:t>
            </a:r>
          </a:p>
          <a:p>
            <a:pPr lvl="1">
              <a:spcBef>
                <a:spcPts val="0"/>
              </a:spcBef>
            </a:pPr>
            <a:r>
              <a:rPr lang="en-US" dirty="0"/>
              <a:t>but so does writing a bazillion directed tests</a:t>
            </a:r>
          </a:p>
          <a:p>
            <a:pPr lvl="1">
              <a:spcBef>
                <a:spcPts val="0"/>
              </a:spcBef>
            </a:pPr>
            <a:endParaRPr lang="en-US" sz="2000" dirty="0"/>
          </a:p>
        </p:txBody>
      </p:sp>
      <p:sp>
        <p:nvSpPr>
          <p:cNvPr id="4" name="Footer Placeholder 3">
            <a:extLst>
              <a:ext uri="{FF2B5EF4-FFF2-40B4-BE49-F238E27FC236}">
                <a16:creationId xmlns:a16="http://schemas.microsoft.com/office/drawing/2014/main" id="{B94555EB-422E-4C08-B8E1-618D0972616E}"/>
              </a:ext>
            </a:extLst>
          </p:cNvPr>
          <p:cNvSpPr>
            <a:spLocks noGrp="1"/>
          </p:cNvSpPr>
          <p:nvPr>
            <p:ph type="ftr" sz="quarter" idx="11"/>
          </p:nvPr>
        </p:nvSpPr>
        <p:spPr>
          <a:xfrm>
            <a:off x="228600" y="6282899"/>
            <a:ext cx="2895600" cy="457200"/>
          </a:xfrm>
        </p:spPr>
        <p:txBody>
          <a:bodyPr/>
          <a:lstStyle/>
          <a:p>
            <a:pPr>
              <a:defRPr/>
            </a:pPr>
            <a:r>
              <a:rPr lang="en-US" dirty="0"/>
              <a:t>Verification</a:t>
            </a:r>
          </a:p>
          <a:p>
            <a:pPr>
              <a:defRPr/>
            </a:pPr>
            <a:r>
              <a:rPr lang="en-US" dirty="0"/>
              <a:t>Joel Grodstein/Scott Taylor</a:t>
            </a:r>
          </a:p>
        </p:txBody>
      </p:sp>
      <p:sp>
        <p:nvSpPr>
          <p:cNvPr id="5" name="Right Brace 4">
            <a:extLst>
              <a:ext uri="{FF2B5EF4-FFF2-40B4-BE49-F238E27FC236}">
                <a16:creationId xmlns:a16="http://schemas.microsoft.com/office/drawing/2014/main" id="{ABC87E21-9283-43E7-9F64-C80C69AF4246}"/>
              </a:ext>
            </a:extLst>
          </p:cNvPr>
          <p:cNvSpPr/>
          <p:nvPr/>
        </p:nvSpPr>
        <p:spPr>
          <a:xfrm>
            <a:off x="6934200" y="3657600"/>
            <a:ext cx="1981200" cy="1066800"/>
          </a:xfrm>
          <a:prstGeom prst="rightBrac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88019B38-85E8-4E4D-85BA-197194D9AD20}"/>
              </a:ext>
            </a:extLst>
          </p:cNvPr>
          <p:cNvSpPr txBox="1"/>
          <p:nvPr/>
        </p:nvSpPr>
        <p:spPr>
          <a:xfrm>
            <a:off x="7315200" y="4585974"/>
            <a:ext cx="1981200" cy="707886"/>
          </a:xfrm>
          <a:prstGeom prst="rect">
            <a:avLst/>
          </a:prstGeom>
          <a:noFill/>
        </p:spPr>
        <p:txBody>
          <a:bodyPr wrap="square" rtlCol="0">
            <a:spAutoFit/>
          </a:bodyPr>
          <a:lstStyle/>
          <a:p>
            <a:pPr algn="ctr"/>
            <a:r>
              <a:rPr lang="en-US" sz="2000" dirty="0">
                <a:solidFill>
                  <a:schemeClr val="accent2"/>
                </a:solidFill>
              </a:rPr>
              <a:t>Can somebody interpret this?</a:t>
            </a:r>
          </a:p>
        </p:txBody>
      </p:sp>
      <p:sp>
        <p:nvSpPr>
          <p:cNvPr id="7" name="TextBox 6">
            <a:extLst>
              <a:ext uri="{FF2B5EF4-FFF2-40B4-BE49-F238E27FC236}">
                <a16:creationId xmlns:a16="http://schemas.microsoft.com/office/drawing/2014/main" id="{BCF7816D-EBD9-FE38-1334-DF42A0D49395}"/>
              </a:ext>
            </a:extLst>
          </p:cNvPr>
          <p:cNvSpPr txBox="1"/>
          <p:nvPr/>
        </p:nvSpPr>
        <p:spPr>
          <a:xfrm>
            <a:off x="2895600" y="6167735"/>
            <a:ext cx="5562600" cy="461665"/>
          </a:xfrm>
          <a:prstGeom prst="rect">
            <a:avLst/>
          </a:prstGeom>
          <a:noFill/>
        </p:spPr>
        <p:txBody>
          <a:bodyPr wrap="square" rtlCol="0">
            <a:spAutoFit/>
          </a:bodyPr>
          <a:lstStyle/>
          <a:p>
            <a:r>
              <a:rPr lang="en-US" dirty="0">
                <a:solidFill>
                  <a:schemeClr val="accent2"/>
                </a:solidFill>
              </a:rPr>
              <a:t>Education is expensive, but so is ignorance</a:t>
            </a:r>
          </a:p>
        </p:txBody>
      </p:sp>
    </p:spTree>
    <p:extLst>
      <p:ext uri="{BB962C8B-B14F-4D97-AF65-F5344CB8AC3E}">
        <p14:creationId xmlns:p14="http://schemas.microsoft.com/office/powerpoint/2010/main" val="4985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fade">
                                      <p:cBhvr>
                                        <p:cTn id="13" dur="500"/>
                                        <p:tgtEl>
                                          <p:spTgt spid="3">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890E5-D567-465C-A882-2138324BC770}"/>
              </a:ext>
            </a:extLst>
          </p:cNvPr>
          <p:cNvSpPr>
            <a:spLocks noGrp="1"/>
          </p:cNvSpPr>
          <p:nvPr>
            <p:ph type="title"/>
          </p:nvPr>
        </p:nvSpPr>
        <p:spPr/>
        <p:txBody>
          <a:bodyPr/>
          <a:lstStyle/>
          <a:p>
            <a:r>
              <a:rPr lang="en-US" dirty="0"/>
              <a:t>Directed tests</a:t>
            </a:r>
          </a:p>
        </p:txBody>
      </p:sp>
      <p:sp>
        <p:nvSpPr>
          <p:cNvPr id="3" name="Content Placeholder 2">
            <a:extLst>
              <a:ext uri="{FF2B5EF4-FFF2-40B4-BE49-F238E27FC236}">
                <a16:creationId xmlns:a16="http://schemas.microsoft.com/office/drawing/2014/main" id="{42DD9DBC-71BB-4DC5-8453-14702C01CA6B}"/>
              </a:ext>
            </a:extLst>
          </p:cNvPr>
          <p:cNvSpPr>
            <a:spLocks noGrp="1"/>
          </p:cNvSpPr>
          <p:nvPr>
            <p:ph idx="1"/>
          </p:nvPr>
        </p:nvSpPr>
        <p:spPr>
          <a:xfrm>
            <a:off x="685800" y="1676400"/>
            <a:ext cx="7772400" cy="2133600"/>
          </a:xfrm>
        </p:spPr>
        <p:txBody>
          <a:bodyPr/>
          <a:lstStyle/>
          <a:p>
            <a:r>
              <a:rPr lang="en-US" dirty="0"/>
              <a:t>Coverage is good for directed tests, too</a:t>
            </a:r>
          </a:p>
          <a:p>
            <a:r>
              <a:rPr lang="en-US" dirty="0"/>
              <a:t>Any idea why?</a:t>
            </a:r>
          </a:p>
          <a:p>
            <a:pPr lvl="1"/>
            <a:r>
              <a:rPr lang="en-US" dirty="0"/>
              <a:t>your test may not be testing what you think it is!</a:t>
            </a:r>
          </a:p>
          <a:p>
            <a:pPr lvl="1"/>
            <a:r>
              <a:rPr lang="en-US" dirty="0"/>
              <a:t>it may stop testing what it used to test (see next slides)</a:t>
            </a:r>
          </a:p>
        </p:txBody>
      </p:sp>
      <p:sp>
        <p:nvSpPr>
          <p:cNvPr id="4" name="Footer Placeholder 3">
            <a:extLst>
              <a:ext uri="{FF2B5EF4-FFF2-40B4-BE49-F238E27FC236}">
                <a16:creationId xmlns:a16="http://schemas.microsoft.com/office/drawing/2014/main" id="{141DAABE-4929-4EAB-B658-89DA1E55DABC}"/>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8DA94846-6532-4F93-BCB4-3D4287CEA342}"/>
              </a:ext>
            </a:extLst>
          </p:cNvPr>
          <p:cNvSpPr txBox="1"/>
          <p:nvPr/>
        </p:nvSpPr>
        <p:spPr>
          <a:xfrm>
            <a:off x="1066800" y="4031673"/>
            <a:ext cx="6477000" cy="830997"/>
          </a:xfrm>
          <a:prstGeom prst="rect">
            <a:avLst/>
          </a:prstGeom>
          <a:noFill/>
          <a:ln w="12700">
            <a:solidFill>
              <a:schemeClr val="accent2"/>
            </a:solidFill>
          </a:ln>
        </p:spPr>
        <p:txBody>
          <a:bodyPr wrap="square" rtlCol="0">
            <a:spAutoFit/>
          </a:bodyPr>
          <a:lstStyle/>
          <a:p>
            <a:r>
              <a:rPr lang="en-US" dirty="0">
                <a:solidFill>
                  <a:schemeClr val="accent2"/>
                </a:solidFill>
              </a:rPr>
              <a:t>bit </a:t>
            </a:r>
            <a:r>
              <a:rPr lang="en-US" dirty="0" err="1">
                <a:solidFill>
                  <a:schemeClr val="accent2"/>
                </a:solidFill>
              </a:rPr>
              <a:t>test_passed</a:t>
            </a:r>
            <a:r>
              <a:rPr lang="en-US" dirty="0">
                <a:solidFill>
                  <a:schemeClr val="accent2"/>
                </a:solidFill>
              </a:rPr>
              <a:t>;</a:t>
            </a:r>
          </a:p>
          <a:p>
            <a:r>
              <a:rPr lang="en-US" dirty="0" err="1">
                <a:solidFill>
                  <a:schemeClr val="accent2"/>
                </a:solidFill>
              </a:rPr>
              <a:t>test_passed</a:t>
            </a:r>
            <a:r>
              <a:rPr lang="en-US" dirty="0">
                <a:solidFill>
                  <a:schemeClr val="accent2"/>
                </a:solidFill>
              </a:rPr>
              <a:t> = part1_pass | part2_pass | part3_pass;</a:t>
            </a:r>
          </a:p>
        </p:txBody>
      </p:sp>
    </p:spTree>
    <p:extLst>
      <p:ext uri="{BB962C8B-B14F-4D97-AF65-F5344CB8AC3E}">
        <p14:creationId xmlns:p14="http://schemas.microsoft.com/office/powerpoint/2010/main" val="76179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66E7BA-4364-4282-B985-3E768484D35B}"/>
              </a:ext>
            </a:extLst>
          </p:cNvPr>
          <p:cNvSpPr>
            <a:spLocks noGrp="1"/>
          </p:cNvSpPr>
          <p:nvPr>
            <p:ph idx="1"/>
          </p:nvPr>
        </p:nvSpPr>
        <p:spPr>
          <a:xfrm>
            <a:off x="5602055" y="1676400"/>
            <a:ext cx="3308994" cy="4191000"/>
          </a:xfrm>
        </p:spPr>
        <p:txBody>
          <a:bodyPr/>
          <a:lstStyle/>
          <a:p>
            <a:r>
              <a:rPr lang="en-US" dirty="0"/>
              <a:t>When Pr</a:t>
            </a:r>
            <a:r>
              <a:rPr lang="en-US" baseline="-25000" dirty="0"/>
              <a:t>1</a:t>
            </a:r>
            <a:r>
              <a:rPr lang="en-US" dirty="0"/>
              <a:t>, Pr</a:t>
            </a:r>
            <a:r>
              <a:rPr lang="en-US" baseline="-25000" dirty="0"/>
              <a:t>2</a:t>
            </a:r>
            <a:r>
              <a:rPr lang="en-US" dirty="0"/>
              <a:t>, MC</a:t>
            </a:r>
            <a:r>
              <a:rPr lang="en-US" baseline="-25000" dirty="0"/>
              <a:t>1</a:t>
            </a:r>
            <a:r>
              <a:rPr lang="en-US" dirty="0"/>
              <a:t> all interact with Ca</a:t>
            </a:r>
            <a:r>
              <a:rPr lang="en-US" baseline="-25000" dirty="0"/>
              <a:t>1</a:t>
            </a:r>
            <a:r>
              <a:rPr lang="en-US" dirty="0"/>
              <a:t>:</a:t>
            </a:r>
          </a:p>
          <a:p>
            <a:pPr marL="914400" lvl="1" indent="-457200">
              <a:buFont typeface="+mj-lt"/>
              <a:buAutoNum type="arabicPeriod"/>
            </a:pPr>
            <a:r>
              <a:rPr lang="en-US" dirty="0"/>
              <a:t>Pr</a:t>
            </a:r>
            <a:r>
              <a:rPr lang="en-US" baseline="-25000" dirty="0"/>
              <a:t>1</a:t>
            </a:r>
            <a:r>
              <a:rPr lang="en-US" dirty="0"/>
              <a:t> </a:t>
            </a:r>
            <a:r>
              <a:rPr lang="en-US" dirty="0" err="1"/>
              <a:t>wr</a:t>
            </a:r>
            <a:r>
              <a:rPr lang="en-US" dirty="0"/>
              <a:t>-requests L</a:t>
            </a:r>
          </a:p>
          <a:p>
            <a:pPr marL="914400" lvl="1" indent="-457200">
              <a:buFont typeface="+mj-lt"/>
              <a:buAutoNum type="arabicPeriod"/>
            </a:pPr>
            <a:r>
              <a:rPr lang="en-US" dirty="0"/>
              <a:t>Ca</a:t>
            </a:r>
            <a:r>
              <a:rPr lang="en-US" baseline="-25000" dirty="0"/>
              <a:t>1</a:t>
            </a:r>
            <a:r>
              <a:rPr lang="en-US" dirty="0"/>
              <a:t> evicts L, Pr</a:t>
            </a:r>
            <a:r>
              <a:rPr lang="en-US" baseline="-25000" dirty="0"/>
              <a:t>2</a:t>
            </a:r>
            <a:r>
              <a:rPr lang="en-US" dirty="0"/>
              <a:t> </a:t>
            </a:r>
            <a:r>
              <a:rPr lang="en-US" dirty="0" err="1"/>
              <a:t>rd</a:t>
            </a:r>
            <a:r>
              <a:rPr lang="en-US" dirty="0"/>
              <a:t>-req L</a:t>
            </a:r>
          </a:p>
          <a:p>
            <a:pPr marL="914400" lvl="1" indent="-457200">
              <a:buFont typeface="+mj-lt"/>
              <a:buAutoNum type="arabicPeriod"/>
            </a:pPr>
            <a:r>
              <a:rPr lang="en-US" dirty="0"/>
              <a:t>MC</a:t>
            </a:r>
            <a:r>
              <a:rPr lang="en-US" baseline="-25000" dirty="0"/>
              <a:t>1</a:t>
            </a:r>
            <a:r>
              <a:rPr lang="en-US" dirty="0"/>
              <a:t> fills any line</a:t>
            </a:r>
          </a:p>
          <a:p>
            <a:pPr marL="514350" indent="-457200"/>
            <a:r>
              <a:rPr lang="en-US" dirty="0"/>
              <a:t>This exposes Ca</a:t>
            </a:r>
            <a:r>
              <a:rPr lang="en-US" baseline="-25000" dirty="0"/>
              <a:t>1</a:t>
            </a:r>
            <a:r>
              <a:rPr lang="en-US" dirty="0"/>
              <a:t> bug </a:t>
            </a:r>
            <a:r>
              <a:rPr lang="en-US" dirty="0">
                <a:sym typeface="Wingdings" panose="05000000000000000000" pitchFamily="2" charset="2"/>
              </a:rPr>
              <a:t></a:t>
            </a:r>
            <a:endParaRPr lang="en-US" dirty="0"/>
          </a:p>
        </p:txBody>
      </p:sp>
      <p:sp>
        <p:nvSpPr>
          <p:cNvPr id="4" name="Footer Placeholder 3">
            <a:extLst>
              <a:ext uri="{FF2B5EF4-FFF2-40B4-BE49-F238E27FC236}">
                <a16:creationId xmlns:a16="http://schemas.microsoft.com/office/drawing/2014/main" id="{D5C2927A-557B-4942-910A-6F7003484592}"/>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0" name="TextBox 49">
            <a:extLst>
              <a:ext uri="{FF2B5EF4-FFF2-40B4-BE49-F238E27FC236}">
                <a16:creationId xmlns:a16="http://schemas.microsoft.com/office/drawing/2014/main" id="{D76793BB-5906-4753-BA35-9A01907F4119}"/>
              </a:ext>
            </a:extLst>
          </p:cNvPr>
          <p:cNvSpPr txBox="1"/>
          <p:nvPr/>
        </p:nvSpPr>
        <p:spPr>
          <a:xfrm>
            <a:off x="722868"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00</a:t>
            </a:r>
          </a:p>
        </p:txBody>
      </p:sp>
      <p:sp>
        <p:nvSpPr>
          <p:cNvPr id="51" name="TextBox 50">
            <a:extLst>
              <a:ext uri="{FF2B5EF4-FFF2-40B4-BE49-F238E27FC236}">
                <a16:creationId xmlns:a16="http://schemas.microsoft.com/office/drawing/2014/main" id="{B4AD15FE-8FA6-4C64-B7D8-87BBFE43C619}"/>
              </a:ext>
            </a:extLst>
          </p:cNvPr>
          <p:cNvSpPr txBox="1"/>
          <p:nvPr/>
        </p:nvSpPr>
        <p:spPr>
          <a:xfrm>
            <a:off x="20617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01</a:t>
            </a:r>
          </a:p>
        </p:txBody>
      </p:sp>
      <p:sp>
        <p:nvSpPr>
          <p:cNvPr id="52" name="TextBox 51">
            <a:extLst>
              <a:ext uri="{FF2B5EF4-FFF2-40B4-BE49-F238E27FC236}">
                <a16:creationId xmlns:a16="http://schemas.microsoft.com/office/drawing/2014/main" id="{CE502B6A-CA17-481A-B5DD-A46A9EB96609}"/>
              </a:ext>
            </a:extLst>
          </p:cNvPr>
          <p:cNvSpPr txBox="1"/>
          <p:nvPr/>
        </p:nvSpPr>
        <p:spPr>
          <a:xfrm>
            <a:off x="34333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02</a:t>
            </a:r>
          </a:p>
        </p:txBody>
      </p:sp>
      <p:sp>
        <p:nvSpPr>
          <p:cNvPr id="53" name="TextBox 52">
            <a:extLst>
              <a:ext uri="{FF2B5EF4-FFF2-40B4-BE49-F238E27FC236}">
                <a16:creationId xmlns:a16="http://schemas.microsoft.com/office/drawing/2014/main" id="{C9A64B28-6044-41CB-903A-A9E1E597F0E1}"/>
              </a:ext>
            </a:extLst>
          </p:cNvPr>
          <p:cNvSpPr txBox="1"/>
          <p:nvPr/>
        </p:nvSpPr>
        <p:spPr>
          <a:xfrm>
            <a:off x="4804954" y="4979465"/>
            <a:ext cx="574765" cy="461665"/>
          </a:xfrm>
          <a:prstGeom prst="rect">
            <a:avLst/>
          </a:prstGeom>
          <a:solidFill>
            <a:schemeClr val="bg1"/>
          </a:solidFill>
          <a:ln w="19050">
            <a:solidFill>
              <a:schemeClr val="tx1"/>
            </a:solidFill>
          </a:ln>
        </p:spPr>
        <p:txBody>
          <a:bodyPr wrap="square" rtlCol="0">
            <a:spAutoFit/>
          </a:bodyPr>
          <a:lstStyle/>
          <a:p>
            <a:pPr algn="ctr"/>
            <a:r>
              <a:rPr lang="en-US" dirty="0"/>
              <a:t>03</a:t>
            </a:r>
          </a:p>
        </p:txBody>
      </p:sp>
      <p:sp>
        <p:nvSpPr>
          <p:cNvPr id="54" name="TextBox 53">
            <a:extLst>
              <a:ext uri="{FF2B5EF4-FFF2-40B4-BE49-F238E27FC236}">
                <a16:creationId xmlns:a16="http://schemas.microsoft.com/office/drawing/2014/main" id="{B5749615-6DF7-4C81-A4E4-514E5E2AEE96}"/>
              </a:ext>
            </a:extLst>
          </p:cNvPr>
          <p:cNvSpPr txBox="1"/>
          <p:nvPr/>
        </p:nvSpPr>
        <p:spPr>
          <a:xfrm>
            <a:off x="727220"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10</a:t>
            </a:r>
          </a:p>
        </p:txBody>
      </p:sp>
      <p:sp>
        <p:nvSpPr>
          <p:cNvPr id="55" name="TextBox 54">
            <a:extLst>
              <a:ext uri="{FF2B5EF4-FFF2-40B4-BE49-F238E27FC236}">
                <a16:creationId xmlns:a16="http://schemas.microsoft.com/office/drawing/2014/main" id="{81A737CB-3B7D-4245-9ACF-EF1A3F920698}"/>
              </a:ext>
            </a:extLst>
          </p:cNvPr>
          <p:cNvSpPr txBox="1"/>
          <p:nvPr/>
        </p:nvSpPr>
        <p:spPr>
          <a:xfrm>
            <a:off x="20661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11</a:t>
            </a:r>
          </a:p>
        </p:txBody>
      </p:sp>
      <p:sp>
        <p:nvSpPr>
          <p:cNvPr id="56" name="TextBox 55">
            <a:extLst>
              <a:ext uri="{FF2B5EF4-FFF2-40B4-BE49-F238E27FC236}">
                <a16:creationId xmlns:a16="http://schemas.microsoft.com/office/drawing/2014/main" id="{64C59939-2905-468C-840B-C77C9341C80B}"/>
              </a:ext>
            </a:extLst>
          </p:cNvPr>
          <p:cNvSpPr txBox="1"/>
          <p:nvPr/>
        </p:nvSpPr>
        <p:spPr>
          <a:xfrm>
            <a:off x="34377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12</a:t>
            </a:r>
          </a:p>
        </p:txBody>
      </p:sp>
      <p:sp>
        <p:nvSpPr>
          <p:cNvPr id="57" name="TextBox 56">
            <a:extLst>
              <a:ext uri="{FF2B5EF4-FFF2-40B4-BE49-F238E27FC236}">
                <a16:creationId xmlns:a16="http://schemas.microsoft.com/office/drawing/2014/main" id="{ACC03248-DEEB-4DB1-A259-CA861BCCDA41}"/>
              </a:ext>
            </a:extLst>
          </p:cNvPr>
          <p:cNvSpPr txBox="1"/>
          <p:nvPr/>
        </p:nvSpPr>
        <p:spPr>
          <a:xfrm>
            <a:off x="4809306" y="3881735"/>
            <a:ext cx="574765" cy="461665"/>
          </a:xfrm>
          <a:prstGeom prst="rect">
            <a:avLst/>
          </a:prstGeom>
          <a:solidFill>
            <a:schemeClr val="bg1"/>
          </a:solidFill>
          <a:ln w="19050">
            <a:solidFill>
              <a:schemeClr val="tx1"/>
            </a:solidFill>
          </a:ln>
        </p:spPr>
        <p:txBody>
          <a:bodyPr wrap="square" rtlCol="0">
            <a:spAutoFit/>
          </a:bodyPr>
          <a:lstStyle/>
          <a:p>
            <a:pPr algn="ctr"/>
            <a:r>
              <a:rPr lang="en-US" dirty="0"/>
              <a:t>13</a:t>
            </a:r>
          </a:p>
        </p:txBody>
      </p:sp>
      <p:sp>
        <p:nvSpPr>
          <p:cNvPr id="58" name="TextBox 57">
            <a:extLst>
              <a:ext uri="{FF2B5EF4-FFF2-40B4-BE49-F238E27FC236}">
                <a16:creationId xmlns:a16="http://schemas.microsoft.com/office/drawing/2014/main" id="{626256D1-2E91-4CBF-B308-2BFCF9469FDF}"/>
              </a:ext>
            </a:extLst>
          </p:cNvPr>
          <p:cNvSpPr txBox="1"/>
          <p:nvPr/>
        </p:nvSpPr>
        <p:spPr>
          <a:xfrm>
            <a:off x="718514"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20</a:t>
            </a:r>
          </a:p>
        </p:txBody>
      </p:sp>
      <p:sp>
        <p:nvSpPr>
          <p:cNvPr id="59" name="TextBox 58">
            <a:extLst>
              <a:ext uri="{FF2B5EF4-FFF2-40B4-BE49-F238E27FC236}">
                <a16:creationId xmlns:a16="http://schemas.microsoft.com/office/drawing/2014/main" id="{5355E3A6-AA7C-4617-BC64-AA4A35E9002D}"/>
              </a:ext>
            </a:extLst>
          </p:cNvPr>
          <p:cNvSpPr txBox="1"/>
          <p:nvPr/>
        </p:nvSpPr>
        <p:spPr>
          <a:xfrm>
            <a:off x="20574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21</a:t>
            </a:r>
          </a:p>
        </p:txBody>
      </p:sp>
      <p:sp>
        <p:nvSpPr>
          <p:cNvPr id="60" name="TextBox 59">
            <a:extLst>
              <a:ext uri="{FF2B5EF4-FFF2-40B4-BE49-F238E27FC236}">
                <a16:creationId xmlns:a16="http://schemas.microsoft.com/office/drawing/2014/main" id="{5A19351E-C095-44DE-9828-0BE3E5C05C26}"/>
              </a:ext>
            </a:extLst>
          </p:cNvPr>
          <p:cNvSpPr txBox="1"/>
          <p:nvPr/>
        </p:nvSpPr>
        <p:spPr>
          <a:xfrm>
            <a:off x="34290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22</a:t>
            </a:r>
          </a:p>
        </p:txBody>
      </p:sp>
      <p:sp>
        <p:nvSpPr>
          <p:cNvPr id="61" name="TextBox 60">
            <a:extLst>
              <a:ext uri="{FF2B5EF4-FFF2-40B4-BE49-F238E27FC236}">
                <a16:creationId xmlns:a16="http://schemas.microsoft.com/office/drawing/2014/main" id="{7D429B11-2212-445F-A672-10372C68A054}"/>
              </a:ext>
            </a:extLst>
          </p:cNvPr>
          <p:cNvSpPr txBox="1"/>
          <p:nvPr/>
        </p:nvSpPr>
        <p:spPr>
          <a:xfrm>
            <a:off x="4800600" y="2746996"/>
            <a:ext cx="574765" cy="461665"/>
          </a:xfrm>
          <a:prstGeom prst="rect">
            <a:avLst/>
          </a:prstGeom>
          <a:solidFill>
            <a:schemeClr val="bg1"/>
          </a:solidFill>
          <a:ln w="19050">
            <a:solidFill>
              <a:schemeClr val="tx1"/>
            </a:solidFill>
          </a:ln>
        </p:spPr>
        <p:txBody>
          <a:bodyPr wrap="square" rtlCol="0">
            <a:spAutoFit/>
          </a:bodyPr>
          <a:lstStyle/>
          <a:p>
            <a:pPr algn="ctr"/>
            <a:r>
              <a:rPr lang="en-US" dirty="0"/>
              <a:t>23</a:t>
            </a:r>
          </a:p>
        </p:txBody>
      </p:sp>
      <p:sp>
        <p:nvSpPr>
          <p:cNvPr id="62" name="TextBox 61">
            <a:extLst>
              <a:ext uri="{FF2B5EF4-FFF2-40B4-BE49-F238E27FC236}">
                <a16:creationId xmlns:a16="http://schemas.microsoft.com/office/drawing/2014/main" id="{F2BA8546-6BAF-4D13-800D-6E65D6C601CB}"/>
              </a:ext>
            </a:extLst>
          </p:cNvPr>
          <p:cNvSpPr txBox="1"/>
          <p:nvPr/>
        </p:nvSpPr>
        <p:spPr>
          <a:xfrm>
            <a:off x="727218"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30</a:t>
            </a:r>
          </a:p>
        </p:txBody>
      </p:sp>
      <p:sp>
        <p:nvSpPr>
          <p:cNvPr id="63" name="TextBox 62">
            <a:extLst>
              <a:ext uri="{FF2B5EF4-FFF2-40B4-BE49-F238E27FC236}">
                <a16:creationId xmlns:a16="http://schemas.microsoft.com/office/drawing/2014/main" id="{3528B43B-5640-4DA4-9D98-EC364A0275CC}"/>
              </a:ext>
            </a:extLst>
          </p:cNvPr>
          <p:cNvSpPr txBox="1"/>
          <p:nvPr/>
        </p:nvSpPr>
        <p:spPr>
          <a:xfrm>
            <a:off x="20661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31</a:t>
            </a:r>
          </a:p>
        </p:txBody>
      </p:sp>
      <p:sp>
        <p:nvSpPr>
          <p:cNvPr id="64" name="TextBox 63">
            <a:extLst>
              <a:ext uri="{FF2B5EF4-FFF2-40B4-BE49-F238E27FC236}">
                <a16:creationId xmlns:a16="http://schemas.microsoft.com/office/drawing/2014/main" id="{6AD342C2-7480-44C8-97A2-8773DBDB9AB9}"/>
              </a:ext>
            </a:extLst>
          </p:cNvPr>
          <p:cNvSpPr txBox="1"/>
          <p:nvPr/>
        </p:nvSpPr>
        <p:spPr>
          <a:xfrm>
            <a:off x="34377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32</a:t>
            </a:r>
          </a:p>
        </p:txBody>
      </p:sp>
      <p:sp>
        <p:nvSpPr>
          <p:cNvPr id="65" name="TextBox 64">
            <a:extLst>
              <a:ext uri="{FF2B5EF4-FFF2-40B4-BE49-F238E27FC236}">
                <a16:creationId xmlns:a16="http://schemas.microsoft.com/office/drawing/2014/main" id="{B871EE04-4A34-474F-A862-DEB4B42A17BA}"/>
              </a:ext>
            </a:extLst>
          </p:cNvPr>
          <p:cNvSpPr txBox="1"/>
          <p:nvPr/>
        </p:nvSpPr>
        <p:spPr>
          <a:xfrm>
            <a:off x="4809304" y="1714588"/>
            <a:ext cx="574765" cy="461665"/>
          </a:xfrm>
          <a:prstGeom prst="rect">
            <a:avLst/>
          </a:prstGeom>
          <a:solidFill>
            <a:schemeClr val="bg1"/>
          </a:solidFill>
          <a:ln w="19050">
            <a:solidFill>
              <a:schemeClr val="tx1"/>
            </a:solidFill>
          </a:ln>
        </p:spPr>
        <p:txBody>
          <a:bodyPr wrap="square" rtlCol="0">
            <a:spAutoFit/>
          </a:bodyPr>
          <a:lstStyle/>
          <a:p>
            <a:pPr algn="ctr"/>
            <a:r>
              <a:rPr lang="en-US" dirty="0"/>
              <a:t>33</a:t>
            </a:r>
          </a:p>
        </p:txBody>
      </p:sp>
      <p:sp>
        <p:nvSpPr>
          <p:cNvPr id="85" name="TextBox 84">
            <a:extLst>
              <a:ext uri="{FF2B5EF4-FFF2-40B4-BE49-F238E27FC236}">
                <a16:creationId xmlns:a16="http://schemas.microsoft.com/office/drawing/2014/main" id="{882A01DC-59CF-4029-84FD-5A5DB0549A0C}"/>
              </a:ext>
            </a:extLst>
          </p:cNvPr>
          <p:cNvSpPr txBox="1"/>
          <p:nvPr/>
        </p:nvSpPr>
        <p:spPr>
          <a:xfrm>
            <a:off x="187235" y="1290935"/>
            <a:ext cx="574765" cy="461665"/>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87" name="Straight Arrow Connector 86">
            <a:extLst>
              <a:ext uri="{FF2B5EF4-FFF2-40B4-BE49-F238E27FC236}">
                <a16:creationId xmlns:a16="http://schemas.microsoft.com/office/drawing/2014/main" id="{56435D75-2902-477E-B110-8B162C7E1570}"/>
              </a:ext>
            </a:extLst>
          </p:cNvPr>
          <p:cNvCxnSpPr/>
          <p:nvPr/>
        </p:nvCxnSpPr>
        <p:spPr>
          <a:xfrm>
            <a:off x="609600" y="163076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24487335-03AF-4AD7-A2AE-A3A93F4E3667}"/>
              </a:ext>
            </a:extLst>
          </p:cNvPr>
          <p:cNvSpPr txBox="1"/>
          <p:nvPr/>
        </p:nvSpPr>
        <p:spPr>
          <a:xfrm>
            <a:off x="187235" y="2308000"/>
            <a:ext cx="574765" cy="461665"/>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89" name="Straight Arrow Connector 88">
            <a:extLst>
              <a:ext uri="{FF2B5EF4-FFF2-40B4-BE49-F238E27FC236}">
                <a16:creationId xmlns:a16="http://schemas.microsoft.com/office/drawing/2014/main" id="{2F274E91-63A1-425A-B2F4-47B8FB150B6E}"/>
              </a:ext>
            </a:extLst>
          </p:cNvPr>
          <p:cNvCxnSpPr/>
          <p:nvPr/>
        </p:nvCxnSpPr>
        <p:spPr>
          <a:xfrm>
            <a:off x="609600" y="2647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0" name="TextBox 89">
            <a:extLst>
              <a:ext uri="{FF2B5EF4-FFF2-40B4-BE49-F238E27FC236}">
                <a16:creationId xmlns:a16="http://schemas.microsoft.com/office/drawing/2014/main" id="{AC659384-7566-42A6-9581-361C258A5C0D}"/>
              </a:ext>
            </a:extLst>
          </p:cNvPr>
          <p:cNvSpPr txBox="1"/>
          <p:nvPr/>
        </p:nvSpPr>
        <p:spPr>
          <a:xfrm>
            <a:off x="187235" y="3429000"/>
            <a:ext cx="574765" cy="461665"/>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91" name="Straight Arrow Connector 90">
            <a:extLst>
              <a:ext uri="{FF2B5EF4-FFF2-40B4-BE49-F238E27FC236}">
                <a16:creationId xmlns:a16="http://schemas.microsoft.com/office/drawing/2014/main" id="{898C75C4-07FF-4028-B86F-FD4FC7D9BC6C}"/>
              </a:ext>
            </a:extLst>
          </p:cNvPr>
          <p:cNvCxnSpPr/>
          <p:nvPr/>
        </p:nvCxnSpPr>
        <p:spPr>
          <a:xfrm>
            <a:off x="609600" y="3768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2" name="TextBox 91">
            <a:extLst>
              <a:ext uri="{FF2B5EF4-FFF2-40B4-BE49-F238E27FC236}">
                <a16:creationId xmlns:a16="http://schemas.microsoft.com/office/drawing/2014/main" id="{AC158D57-5E95-4ADF-8A4F-84BB143E1A6F}"/>
              </a:ext>
            </a:extLst>
          </p:cNvPr>
          <p:cNvSpPr txBox="1"/>
          <p:nvPr/>
        </p:nvSpPr>
        <p:spPr>
          <a:xfrm>
            <a:off x="147781" y="4539827"/>
            <a:ext cx="623455" cy="466283"/>
          </a:xfrm>
          <a:prstGeom prst="rect">
            <a:avLst/>
          </a:prstGeom>
          <a:noFill/>
          <a:ln w="19050">
            <a:noFill/>
          </a:ln>
        </p:spPr>
        <p:txBody>
          <a:bodyPr wrap="square" rtlCol="0">
            <a:spAutoFit/>
          </a:bodyPr>
          <a:lstStyle/>
          <a:p>
            <a:pPr algn="ctr"/>
            <a:r>
              <a:rPr lang="en-US" dirty="0">
                <a:solidFill>
                  <a:schemeClr val="accent2"/>
                </a:solidFill>
              </a:rPr>
              <a:t>Ca</a:t>
            </a:r>
          </a:p>
        </p:txBody>
      </p:sp>
      <p:cxnSp>
        <p:nvCxnSpPr>
          <p:cNvPr id="93" name="Straight Arrow Connector 92">
            <a:extLst>
              <a:ext uri="{FF2B5EF4-FFF2-40B4-BE49-F238E27FC236}">
                <a16:creationId xmlns:a16="http://schemas.microsoft.com/office/drawing/2014/main" id="{F41D5370-91E9-4C9E-83FB-68BA8262D336}"/>
              </a:ext>
            </a:extLst>
          </p:cNvPr>
          <p:cNvCxnSpPr/>
          <p:nvPr/>
        </p:nvCxnSpPr>
        <p:spPr>
          <a:xfrm>
            <a:off x="609600" y="48576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96207182-2917-4248-A2E3-A9CB9E764369}"/>
              </a:ext>
            </a:extLst>
          </p:cNvPr>
          <p:cNvSpPr txBox="1"/>
          <p:nvPr/>
        </p:nvSpPr>
        <p:spPr>
          <a:xfrm>
            <a:off x="1521891" y="1290935"/>
            <a:ext cx="574765" cy="461665"/>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97" name="Straight Arrow Connector 96">
            <a:extLst>
              <a:ext uri="{FF2B5EF4-FFF2-40B4-BE49-F238E27FC236}">
                <a16:creationId xmlns:a16="http://schemas.microsoft.com/office/drawing/2014/main" id="{CA09DC52-156F-4E2A-A8E0-979B8AC10808}"/>
              </a:ext>
            </a:extLst>
          </p:cNvPr>
          <p:cNvCxnSpPr/>
          <p:nvPr/>
        </p:nvCxnSpPr>
        <p:spPr>
          <a:xfrm>
            <a:off x="1944256" y="163076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C3448FD5-4EE4-427C-B116-01121599DC81}"/>
              </a:ext>
            </a:extLst>
          </p:cNvPr>
          <p:cNvSpPr txBox="1"/>
          <p:nvPr/>
        </p:nvSpPr>
        <p:spPr>
          <a:xfrm>
            <a:off x="1521891" y="2308000"/>
            <a:ext cx="574765" cy="461665"/>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99" name="Straight Arrow Connector 98">
            <a:extLst>
              <a:ext uri="{FF2B5EF4-FFF2-40B4-BE49-F238E27FC236}">
                <a16:creationId xmlns:a16="http://schemas.microsoft.com/office/drawing/2014/main" id="{CBFF0469-4236-4B95-8BD4-2A3938BFF6BD}"/>
              </a:ext>
            </a:extLst>
          </p:cNvPr>
          <p:cNvCxnSpPr/>
          <p:nvPr/>
        </p:nvCxnSpPr>
        <p:spPr>
          <a:xfrm>
            <a:off x="1944256" y="2647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0" name="TextBox 99">
            <a:extLst>
              <a:ext uri="{FF2B5EF4-FFF2-40B4-BE49-F238E27FC236}">
                <a16:creationId xmlns:a16="http://schemas.microsoft.com/office/drawing/2014/main" id="{6951DD95-F66D-433A-988B-BF8A2684BFA0}"/>
              </a:ext>
            </a:extLst>
          </p:cNvPr>
          <p:cNvSpPr txBox="1"/>
          <p:nvPr/>
        </p:nvSpPr>
        <p:spPr>
          <a:xfrm>
            <a:off x="1521891" y="3429000"/>
            <a:ext cx="574765" cy="461665"/>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101" name="Straight Arrow Connector 100">
            <a:extLst>
              <a:ext uri="{FF2B5EF4-FFF2-40B4-BE49-F238E27FC236}">
                <a16:creationId xmlns:a16="http://schemas.microsoft.com/office/drawing/2014/main" id="{5E219076-CD98-4066-B115-DD102A9C3240}"/>
              </a:ext>
            </a:extLst>
          </p:cNvPr>
          <p:cNvCxnSpPr/>
          <p:nvPr/>
        </p:nvCxnSpPr>
        <p:spPr>
          <a:xfrm>
            <a:off x="1944256" y="37688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06B0F48D-2D2D-4F73-9CC2-A8CC3C500760}"/>
              </a:ext>
            </a:extLst>
          </p:cNvPr>
          <p:cNvSpPr txBox="1"/>
          <p:nvPr/>
        </p:nvSpPr>
        <p:spPr>
          <a:xfrm>
            <a:off x="1482437" y="4539827"/>
            <a:ext cx="623455" cy="466283"/>
          </a:xfrm>
          <a:prstGeom prst="rect">
            <a:avLst/>
          </a:prstGeom>
          <a:noFill/>
          <a:ln w="19050">
            <a:noFill/>
          </a:ln>
        </p:spPr>
        <p:txBody>
          <a:bodyPr wrap="square" rtlCol="0">
            <a:spAutoFit/>
          </a:bodyPr>
          <a:lstStyle/>
          <a:p>
            <a:pPr algn="ctr"/>
            <a:r>
              <a:rPr lang="en-US" dirty="0" err="1">
                <a:solidFill>
                  <a:schemeClr val="accent2"/>
                </a:solidFill>
              </a:rPr>
              <a:t>Pr</a:t>
            </a:r>
            <a:endParaRPr lang="en-US" dirty="0">
              <a:solidFill>
                <a:schemeClr val="accent2"/>
              </a:solidFill>
            </a:endParaRPr>
          </a:p>
        </p:txBody>
      </p:sp>
      <p:cxnSp>
        <p:nvCxnSpPr>
          <p:cNvPr id="103" name="Straight Arrow Connector 102">
            <a:extLst>
              <a:ext uri="{FF2B5EF4-FFF2-40B4-BE49-F238E27FC236}">
                <a16:creationId xmlns:a16="http://schemas.microsoft.com/office/drawing/2014/main" id="{11DF8B33-3551-4F0A-920A-399AF7BD6650}"/>
              </a:ext>
            </a:extLst>
          </p:cNvPr>
          <p:cNvCxnSpPr/>
          <p:nvPr/>
        </p:nvCxnSpPr>
        <p:spPr>
          <a:xfrm>
            <a:off x="1944256" y="48576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4" name="TextBox 103">
            <a:extLst>
              <a:ext uri="{FF2B5EF4-FFF2-40B4-BE49-F238E27FC236}">
                <a16:creationId xmlns:a16="http://schemas.microsoft.com/office/drawing/2014/main" id="{B1B23216-63D5-41BE-8B76-018886F5A9D0}"/>
              </a:ext>
            </a:extLst>
          </p:cNvPr>
          <p:cNvSpPr txBox="1"/>
          <p:nvPr/>
        </p:nvSpPr>
        <p:spPr>
          <a:xfrm>
            <a:off x="2808587" y="1295400"/>
            <a:ext cx="696613" cy="461665"/>
          </a:xfrm>
          <a:prstGeom prst="rect">
            <a:avLst/>
          </a:prstGeom>
          <a:noFill/>
          <a:ln w="19050">
            <a:noFill/>
          </a:ln>
        </p:spPr>
        <p:txBody>
          <a:bodyPr wrap="square" rtlCol="0">
            <a:spAutoFit/>
          </a:bodyPr>
          <a:lstStyle/>
          <a:p>
            <a:pPr algn="ctr"/>
            <a:r>
              <a:rPr lang="en-US" dirty="0">
                <a:solidFill>
                  <a:schemeClr val="accent2"/>
                </a:solidFill>
              </a:rPr>
              <a:t>MC</a:t>
            </a:r>
          </a:p>
        </p:txBody>
      </p:sp>
      <p:cxnSp>
        <p:nvCxnSpPr>
          <p:cNvPr id="105" name="Straight Arrow Connector 104">
            <a:extLst>
              <a:ext uri="{FF2B5EF4-FFF2-40B4-BE49-F238E27FC236}">
                <a16:creationId xmlns:a16="http://schemas.microsoft.com/office/drawing/2014/main" id="{575D38A9-A414-4E1C-BF44-F560E25D01E9}"/>
              </a:ext>
            </a:extLst>
          </p:cNvPr>
          <p:cNvCxnSpPr/>
          <p:nvPr/>
        </p:nvCxnSpPr>
        <p:spPr>
          <a:xfrm>
            <a:off x="3352800" y="16352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2A121591-E3B9-4233-B948-76EA43647B9E}"/>
              </a:ext>
            </a:extLst>
          </p:cNvPr>
          <p:cNvSpPr txBox="1"/>
          <p:nvPr/>
        </p:nvSpPr>
        <p:spPr>
          <a:xfrm>
            <a:off x="2808587" y="2312465"/>
            <a:ext cx="696613" cy="461665"/>
          </a:xfrm>
          <a:prstGeom prst="rect">
            <a:avLst/>
          </a:prstGeom>
          <a:noFill/>
          <a:ln w="19050">
            <a:noFill/>
          </a:ln>
        </p:spPr>
        <p:txBody>
          <a:bodyPr wrap="square" rtlCol="0">
            <a:spAutoFit/>
          </a:bodyPr>
          <a:lstStyle/>
          <a:p>
            <a:pPr algn="ctr"/>
            <a:r>
              <a:rPr lang="en-US" dirty="0">
                <a:solidFill>
                  <a:schemeClr val="accent2"/>
                </a:solidFill>
              </a:rPr>
              <a:t>MC</a:t>
            </a:r>
          </a:p>
        </p:txBody>
      </p:sp>
      <p:cxnSp>
        <p:nvCxnSpPr>
          <p:cNvPr id="107" name="Straight Arrow Connector 106">
            <a:extLst>
              <a:ext uri="{FF2B5EF4-FFF2-40B4-BE49-F238E27FC236}">
                <a16:creationId xmlns:a16="http://schemas.microsoft.com/office/drawing/2014/main" id="{38DA875A-85CC-4B80-A371-3DE9B5E84F0D}"/>
              </a:ext>
            </a:extLst>
          </p:cNvPr>
          <p:cNvCxnSpPr/>
          <p:nvPr/>
        </p:nvCxnSpPr>
        <p:spPr>
          <a:xfrm>
            <a:off x="3352800" y="2652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AF3A45D1-9A80-415A-A279-342F35FB06AB}"/>
              </a:ext>
            </a:extLst>
          </p:cNvPr>
          <p:cNvSpPr txBox="1"/>
          <p:nvPr/>
        </p:nvSpPr>
        <p:spPr>
          <a:xfrm>
            <a:off x="2930435" y="3433465"/>
            <a:ext cx="574765" cy="461665"/>
          </a:xfrm>
          <a:prstGeom prst="rect">
            <a:avLst/>
          </a:prstGeom>
          <a:noFill/>
          <a:ln w="19050">
            <a:noFill/>
          </a:ln>
        </p:spPr>
        <p:txBody>
          <a:bodyPr wrap="square" rtlCol="0">
            <a:spAutoFit/>
          </a:bodyPr>
          <a:lstStyle/>
          <a:p>
            <a:pPr algn="ctr"/>
            <a:r>
              <a:rPr lang="en-US" dirty="0">
                <a:solidFill>
                  <a:schemeClr val="accent2"/>
                </a:solidFill>
              </a:rPr>
              <a:t>IO</a:t>
            </a:r>
          </a:p>
        </p:txBody>
      </p:sp>
      <p:cxnSp>
        <p:nvCxnSpPr>
          <p:cNvPr id="109" name="Straight Arrow Connector 108">
            <a:extLst>
              <a:ext uri="{FF2B5EF4-FFF2-40B4-BE49-F238E27FC236}">
                <a16:creationId xmlns:a16="http://schemas.microsoft.com/office/drawing/2014/main" id="{76D638B5-358C-48B8-BC7B-22620A82813D}"/>
              </a:ext>
            </a:extLst>
          </p:cNvPr>
          <p:cNvCxnSpPr/>
          <p:nvPr/>
        </p:nvCxnSpPr>
        <p:spPr>
          <a:xfrm>
            <a:off x="3352800" y="3773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4433AC40-053B-4F27-9649-D2A83F830603}"/>
              </a:ext>
            </a:extLst>
          </p:cNvPr>
          <p:cNvSpPr txBox="1"/>
          <p:nvPr/>
        </p:nvSpPr>
        <p:spPr>
          <a:xfrm>
            <a:off x="2890981" y="4544292"/>
            <a:ext cx="623455" cy="466283"/>
          </a:xfrm>
          <a:prstGeom prst="rect">
            <a:avLst/>
          </a:prstGeom>
          <a:noFill/>
          <a:ln w="19050">
            <a:noFill/>
          </a:ln>
        </p:spPr>
        <p:txBody>
          <a:bodyPr wrap="square" rtlCol="0">
            <a:spAutoFit/>
          </a:bodyPr>
          <a:lstStyle/>
          <a:p>
            <a:pPr algn="ctr"/>
            <a:r>
              <a:rPr lang="en-US" dirty="0">
                <a:solidFill>
                  <a:schemeClr val="accent2"/>
                </a:solidFill>
              </a:rPr>
              <a:t>IO</a:t>
            </a:r>
          </a:p>
        </p:txBody>
      </p:sp>
      <p:cxnSp>
        <p:nvCxnSpPr>
          <p:cNvPr id="111" name="Straight Arrow Connector 110">
            <a:extLst>
              <a:ext uri="{FF2B5EF4-FFF2-40B4-BE49-F238E27FC236}">
                <a16:creationId xmlns:a16="http://schemas.microsoft.com/office/drawing/2014/main" id="{1E9436FF-3F81-4F00-B38E-163EB5BDFC07}"/>
              </a:ext>
            </a:extLst>
          </p:cNvPr>
          <p:cNvCxnSpPr/>
          <p:nvPr/>
        </p:nvCxnSpPr>
        <p:spPr>
          <a:xfrm>
            <a:off x="3352800" y="48620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2" name="TextBox 111">
            <a:extLst>
              <a:ext uri="{FF2B5EF4-FFF2-40B4-BE49-F238E27FC236}">
                <a16:creationId xmlns:a16="http://schemas.microsoft.com/office/drawing/2014/main" id="{93F07625-D74B-42C3-94C4-F6A6C6D043AC}"/>
              </a:ext>
            </a:extLst>
          </p:cNvPr>
          <p:cNvSpPr txBox="1"/>
          <p:nvPr/>
        </p:nvSpPr>
        <p:spPr>
          <a:xfrm>
            <a:off x="4230454" y="1295400"/>
            <a:ext cx="574765" cy="461665"/>
          </a:xfrm>
          <a:prstGeom prst="rect">
            <a:avLst/>
          </a:prstGeom>
          <a:noFill/>
          <a:ln w="19050">
            <a:noFill/>
          </a:ln>
        </p:spPr>
        <p:txBody>
          <a:bodyPr wrap="square" rtlCol="0">
            <a:spAutoFit/>
          </a:bodyPr>
          <a:lstStyle/>
          <a:p>
            <a:pPr algn="ctr"/>
            <a:r>
              <a:rPr lang="en-US" dirty="0">
                <a:solidFill>
                  <a:schemeClr val="accent2"/>
                </a:solidFill>
              </a:rPr>
              <a:t>Gr</a:t>
            </a:r>
          </a:p>
        </p:txBody>
      </p:sp>
      <p:cxnSp>
        <p:nvCxnSpPr>
          <p:cNvPr id="113" name="Straight Arrow Connector 112">
            <a:extLst>
              <a:ext uri="{FF2B5EF4-FFF2-40B4-BE49-F238E27FC236}">
                <a16:creationId xmlns:a16="http://schemas.microsoft.com/office/drawing/2014/main" id="{DE63F094-F76B-4BED-9517-50C8C2741D7B}"/>
              </a:ext>
            </a:extLst>
          </p:cNvPr>
          <p:cNvCxnSpPr/>
          <p:nvPr/>
        </p:nvCxnSpPr>
        <p:spPr>
          <a:xfrm>
            <a:off x="4652819" y="1635227"/>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3BE0496F-4140-441A-B196-60B7F5BF3DD5}"/>
              </a:ext>
            </a:extLst>
          </p:cNvPr>
          <p:cNvSpPr txBox="1"/>
          <p:nvPr/>
        </p:nvSpPr>
        <p:spPr>
          <a:xfrm>
            <a:off x="4230454" y="2312465"/>
            <a:ext cx="574765" cy="461665"/>
          </a:xfrm>
          <a:prstGeom prst="rect">
            <a:avLst/>
          </a:prstGeom>
          <a:noFill/>
          <a:ln w="19050">
            <a:noFill/>
          </a:ln>
        </p:spPr>
        <p:txBody>
          <a:bodyPr wrap="square" rtlCol="0">
            <a:spAutoFit/>
          </a:bodyPr>
          <a:lstStyle/>
          <a:p>
            <a:pPr algn="ctr"/>
            <a:r>
              <a:rPr lang="en-US" dirty="0">
                <a:solidFill>
                  <a:schemeClr val="accent2"/>
                </a:solidFill>
              </a:rPr>
              <a:t>Gr</a:t>
            </a:r>
          </a:p>
        </p:txBody>
      </p:sp>
      <p:cxnSp>
        <p:nvCxnSpPr>
          <p:cNvPr id="115" name="Straight Arrow Connector 114">
            <a:extLst>
              <a:ext uri="{FF2B5EF4-FFF2-40B4-BE49-F238E27FC236}">
                <a16:creationId xmlns:a16="http://schemas.microsoft.com/office/drawing/2014/main" id="{EDC6150C-488C-4F6C-B7B9-41EDE2AAED4D}"/>
              </a:ext>
            </a:extLst>
          </p:cNvPr>
          <p:cNvCxnSpPr/>
          <p:nvPr/>
        </p:nvCxnSpPr>
        <p:spPr>
          <a:xfrm>
            <a:off x="4652819" y="2652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53BC219C-BA79-4AD6-9F9F-D3D813A28CA6}"/>
              </a:ext>
            </a:extLst>
          </p:cNvPr>
          <p:cNvSpPr txBox="1"/>
          <p:nvPr/>
        </p:nvSpPr>
        <p:spPr>
          <a:xfrm>
            <a:off x="4097378" y="3433465"/>
            <a:ext cx="707842" cy="461665"/>
          </a:xfrm>
          <a:prstGeom prst="rect">
            <a:avLst/>
          </a:prstGeom>
          <a:noFill/>
          <a:ln w="19050">
            <a:noFill/>
          </a:ln>
        </p:spPr>
        <p:txBody>
          <a:bodyPr wrap="square" rtlCol="0">
            <a:spAutoFit/>
          </a:bodyPr>
          <a:lstStyle/>
          <a:p>
            <a:pPr algn="ctr"/>
            <a:r>
              <a:rPr lang="en-US" dirty="0">
                <a:solidFill>
                  <a:schemeClr val="accent2"/>
                </a:solidFill>
              </a:rPr>
              <a:t>DD</a:t>
            </a:r>
          </a:p>
        </p:txBody>
      </p:sp>
      <p:cxnSp>
        <p:nvCxnSpPr>
          <p:cNvPr id="117" name="Straight Arrow Connector 116">
            <a:extLst>
              <a:ext uri="{FF2B5EF4-FFF2-40B4-BE49-F238E27FC236}">
                <a16:creationId xmlns:a16="http://schemas.microsoft.com/office/drawing/2014/main" id="{897B6FCD-6093-422C-9434-0FE89AD842A6}"/>
              </a:ext>
            </a:extLst>
          </p:cNvPr>
          <p:cNvCxnSpPr/>
          <p:nvPr/>
        </p:nvCxnSpPr>
        <p:spPr>
          <a:xfrm>
            <a:off x="4652819" y="37732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TextBox 117">
            <a:extLst>
              <a:ext uri="{FF2B5EF4-FFF2-40B4-BE49-F238E27FC236}">
                <a16:creationId xmlns:a16="http://schemas.microsoft.com/office/drawing/2014/main" id="{C76FF30D-EB0E-4CD9-B951-28D2407D60C4}"/>
              </a:ext>
            </a:extLst>
          </p:cNvPr>
          <p:cNvSpPr txBox="1"/>
          <p:nvPr/>
        </p:nvSpPr>
        <p:spPr>
          <a:xfrm>
            <a:off x="4174836" y="4544292"/>
            <a:ext cx="639619" cy="461665"/>
          </a:xfrm>
          <a:prstGeom prst="rect">
            <a:avLst/>
          </a:prstGeom>
          <a:noFill/>
          <a:ln w="19050">
            <a:noFill/>
          </a:ln>
        </p:spPr>
        <p:txBody>
          <a:bodyPr wrap="square" rtlCol="0">
            <a:spAutoFit/>
          </a:bodyPr>
          <a:lstStyle/>
          <a:p>
            <a:pPr algn="ctr"/>
            <a:r>
              <a:rPr lang="en-US" dirty="0">
                <a:solidFill>
                  <a:schemeClr val="accent2"/>
                </a:solidFill>
              </a:rPr>
              <a:t>DD</a:t>
            </a:r>
          </a:p>
        </p:txBody>
      </p:sp>
      <p:cxnSp>
        <p:nvCxnSpPr>
          <p:cNvPr id="119" name="Straight Arrow Connector 118">
            <a:extLst>
              <a:ext uri="{FF2B5EF4-FFF2-40B4-BE49-F238E27FC236}">
                <a16:creationId xmlns:a16="http://schemas.microsoft.com/office/drawing/2014/main" id="{5250444C-C7C0-4006-B80D-044D9E97ADA9}"/>
              </a:ext>
            </a:extLst>
          </p:cNvPr>
          <p:cNvCxnSpPr/>
          <p:nvPr/>
        </p:nvCxnSpPr>
        <p:spPr>
          <a:xfrm>
            <a:off x="4652819" y="4862092"/>
            <a:ext cx="228600" cy="247773"/>
          </a:xfrm>
          <a:prstGeom prst="straightConnector1">
            <a:avLst/>
          </a:prstGeom>
          <a:ln w="28575">
            <a:solidFill>
              <a:schemeClr val="accent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6" name="Title 1">
            <a:extLst>
              <a:ext uri="{FF2B5EF4-FFF2-40B4-BE49-F238E27FC236}">
                <a16:creationId xmlns:a16="http://schemas.microsoft.com/office/drawing/2014/main" id="{CB5D346A-189B-4805-910A-DBA400E425A7}"/>
              </a:ext>
            </a:extLst>
          </p:cNvPr>
          <p:cNvSpPr>
            <a:spLocks noGrp="1"/>
          </p:cNvSpPr>
          <p:nvPr>
            <p:ph type="title"/>
          </p:nvPr>
        </p:nvSpPr>
        <p:spPr>
          <a:xfrm>
            <a:off x="685800" y="304800"/>
            <a:ext cx="7772400" cy="1143000"/>
          </a:xfrm>
        </p:spPr>
        <p:txBody>
          <a:bodyPr/>
          <a:lstStyle/>
          <a:p>
            <a:r>
              <a:rPr lang="en-US" dirty="0"/>
              <a:t>Bug</a:t>
            </a:r>
          </a:p>
        </p:txBody>
      </p:sp>
      <p:sp>
        <p:nvSpPr>
          <p:cNvPr id="67" name="TextBox 66">
            <a:extLst>
              <a:ext uri="{FF2B5EF4-FFF2-40B4-BE49-F238E27FC236}">
                <a16:creationId xmlns:a16="http://schemas.microsoft.com/office/drawing/2014/main" id="{BEA5734A-99E2-462D-90D5-F520D5B26DD0}"/>
              </a:ext>
            </a:extLst>
          </p:cNvPr>
          <p:cNvSpPr txBox="1"/>
          <p:nvPr/>
        </p:nvSpPr>
        <p:spPr>
          <a:xfrm rot="2552117">
            <a:off x="6780525" y="1060102"/>
            <a:ext cx="2438400" cy="461665"/>
          </a:xfrm>
          <a:prstGeom prst="rect">
            <a:avLst/>
          </a:prstGeom>
          <a:noFill/>
          <a:ln w="12700">
            <a:solidFill>
              <a:schemeClr val="accent2"/>
            </a:solidFill>
          </a:ln>
        </p:spPr>
        <p:txBody>
          <a:bodyPr wrap="square" rtlCol="0">
            <a:spAutoFit/>
          </a:bodyPr>
          <a:lstStyle/>
          <a:p>
            <a:r>
              <a:rPr lang="en-US" dirty="0">
                <a:solidFill>
                  <a:srgbClr val="FF0000"/>
                </a:solidFill>
              </a:rPr>
              <a:t>Remember this?</a:t>
            </a:r>
          </a:p>
        </p:txBody>
      </p:sp>
    </p:spTree>
    <p:extLst>
      <p:ext uri="{BB962C8B-B14F-4D97-AF65-F5344CB8AC3E}">
        <p14:creationId xmlns:p14="http://schemas.microsoft.com/office/powerpoint/2010/main" val="1859007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F2F08-8334-44CD-9CA2-636FC512875D}"/>
              </a:ext>
            </a:extLst>
          </p:cNvPr>
          <p:cNvSpPr>
            <a:spLocks noGrp="1"/>
          </p:cNvSpPr>
          <p:nvPr>
            <p:ph type="title"/>
          </p:nvPr>
        </p:nvSpPr>
        <p:spPr/>
        <p:txBody>
          <a:bodyPr/>
          <a:lstStyle/>
          <a:p>
            <a:r>
              <a:rPr lang="en-US" dirty="0"/>
              <a:t>Cross products</a:t>
            </a:r>
          </a:p>
        </p:txBody>
      </p:sp>
      <p:sp>
        <p:nvSpPr>
          <p:cNvPr id="3" name="Content Placeholder 2">
            <a:extLst>
              <a:ext uri="{FF2B5EF4-FFF2-40B4-BE49-F238E27FC236}">
                <a16:creationId xmlns:a16="http://schemas.microsoft.com/office/drawing/2014/main" id="{F9E871D9-36B8-4190-94F0-7748988BAE60}"/>
              </a:ext>
            </a:extLst>
          </p:cNvPr>
          <p:cNvSpPr>
            <a:spLocks noGrp="1"/>
          </p:cNvSpPr>
          <p:nvPr>
            <p:ph idx="1"/>
          </p:nvPr>
        </p:nvSpPr>
        <p:spPr>
          <a:xfrm>
            <a:off x="685800" y="3276600"/>
            <a:ext cx="7924800" cy="2971800"/>
          </a:xfrm>
        </p:spPr>
        <p:txBody>
          <a:bodyPr/>
          <a:lstStyle/>
          <a:p>
            <a:r>
              <a:rPr lang="en-US" dirty="0">
                <a:latin typeface="Times New Roman" panose="02020603050405020304" pitchFamily="18" charset="0"/>
                <a:cs typeface="Times New Roman" panose="02020603050405020304" pitchFamily="18" charset="0"/>
              </a:rPr>
              <a:t>You find the bug and fix it. What if it breaks again?</a:t>
            </a:r>
          </a:p>
          <a:p>
            <a:pPr lvl="1">
              <a:spcBef>
                <a:spcPts val="0"/>
              </a:spcBef>
            </a:pPr>
            <a:r>
              <a:rPr lang="en-US" dirty="0">
                <a:latin typeface="Times New Roman" panose="02020603050405020304" pitchFamily="18" charset="0"/>
                <a:cs typeface="Times New Roman" panose="02020603050405020304" pitchFamily="18" charset="0"/>
              </a:rPr>
              <a:t>Wait until the RCG randomly hits that case again?</a:t>
            </a:r>
          </a:p>
          <a:p>
            <a:pPr lvl="1">
              <a:spcBef>
                <a:spcPts val="0"/>
              </a:spcBef>
            </a:pPr>
            <a:r>
              <a:rPr lang="en-US" dirty="0">
                <a:latin typeface="Times New Roman" panose="02020603050405020304" pitchFamily="18" charset="0"/>
                <a:cs typeface="Times New Roman" panose="02020603050405020304" pitchFamily="18" charset="0"/>
              </a:rPr>
              <a:t>No, save the bug-finding test &amp; re-run it often</a:t>
            </a:r>
          </a:p>
          <a:p>
            <a:r>
              <a:rPr lang="en-US" dirty="0">
                <a:latin typeface="Times New Roman" panose="02020603050405020304" pitchFamily="18" charset="0"/>
                <a:cs typeface="Times New Roman" panose="02020603050405020304" pitchFamily="18" charset="0"/>
              </a:rPr>
              <a:t>What if:</a:t>
            </a:r>
          </a:p>
          <a:p>
            <a:pPr lvl="1">
              <a:spcBef>
                <a:spcPts val="0"/>
              </a:spcBef>
            </a:pPr>
            <a:r>
              <a:rPr lang="en-US" dirty="0">
                <a:latin typeface="Times New Roman" panose="02020603050405020304" pitchFamily="18" charset="0"/>
                <a:cs typeface="Times New Roman" panose="02020603050405020304" pitchFamily="18" charset="0"/>
              </a:rPr>
              <a:t>the bug reappeared, </a:t>
            </a:r>
            <a:r>
              <a:rPr lang="en-US" i="1" dirty="0">
                <a:latin typeface="Times New Roman" panose="02020603050405020304" pitchFamily="18" charset="0"/>
                <a:cs typeface="Times New Roman" panose="02020603050405020304" pitchFamily="18" charset="0"/>
              </a:rPr>
              <a:t>and</a:t>
            </a:r>
            <a:r>
              <a:rPr lang="en-US" dirty="0">
                <a:latin typeface="Times New Roman" panose="02020603050405020304" pitchFamily="18" charset="0"/>
                <a:cs typeface="Times New Roman" panose="02020603050405020304" pitchFamily="18" charset="0"/>
              </a:rPr>
              <a:t> the mesh timing changed?</a:t>
            </a:r>
          </a:p>
          <a:p>
            <a:pPr lvl="1">
              <a:spcBef>
                <a:spcPts val="0"/>
              </a:spcBef>
            </a:pPr>
            <a:r>
              <a:rPr lang="en-US" dirty="0">
                <a:latin typeface="Times New Roman" panose="02020603050405020304" pitchFamily="18" charset="0"/>
                <a:cs typeface="Times New Roman" panose="02020603050405020304" pitchFamily="18" charset="0"/>
              </a:rPr>
              <a:t>Old test won’t work any more </a:t>
            </a:r>
            <a:r>
              <a:rPr lang="en-US" dirty="0">
                <a:latin typeface="Times New Roman" panose="02020603050405020304" pitchFamily="18" charset="0"/>
                <a:cs typeface="Times New Roman" panose="02020603050405020304" pitchFamily="18" charset="0"/>
                <a:sym typeface="Wingdings" panose="05000000000000000000" pitchFamily="2" charset="2"/>
              </a:rPr>
              <a:t></a:t>
            </a:r>
          </a:p>
          <a:p>
            <a:pPr lvl="1">
              <a:spcBef>
                <a:spcPts val="0"/>
              </a:spcBef>
            </a:pPr>
            <a:r>
              <a:rPr lang="en-US" dirty="0">
                <a:latin typeface="Times New Roman" panose="02020603050405020304" pitchFamily="18" charset="0"/>
                <a:cs typeface="Times New Roman" panose="02020603050405020304" pitchFamily="18" charset="0"/>
                <a:sym typeface="Wingdings" panose="05000000000000000000" pitchFamily="2" charset="2"/>
              </a:rPr>
              <a:t>You save the </a:t>
            </a:r>
            <a:r>
              <a:rPr lang="en-US" i="1" dirty="0">
                <a:latin typeface="Times New Roman" panose="02020603050405020304" pitchFamily="18" charset="0"/>
                <a:cs typeface="Times New Roman" panose="02020603050405020304" pitchFamily="18" charset="0"/>
                <a:sym typeface="Wingdings" panose="05000000000000000000" pitchFamily="2" charset="2"/>
              </a:rPr>
              <a:t>coverage point</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D182BF02-EF86-48EC-9004-EF7AB50F0A60}"/>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Content Placeholder 2">
            <a:extLst>
              <a:ext uri="{FF2B5EF4-FFF2-40B4-BE49-F238E27FC236}">
                <a16:creationId xmlns:a16="http://schemas.microsoft.com/office/drawing/2014/main" id="{40E682A8-E176-48CD-BF62-1024D2EFCB45}"/>
              </a:ext>
            </a:extLst>
          </p:cNvPr>
          <p:cNvSpPr txBox="1">
            <a:spLocks/>
          </p:cNvSpPr>
          <p:nvPr/>
        </p:nvSpPr>
        <p:spPr bwMode="auto">
          <a:xfrm>
            <a:off x="1143000" y="1219200"/>
            <a:ext cx="6667500" cy="1905000"/>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When Pr</a:t>
            </a:r>
            <a:r>
              <a:rPr lang="en-US" kern="0" baseline="-25000" dirty="0"/>
              <a:t>1</a:t>
            </a:r>
            <a:r>
              <a:rPr lang="en-US" kern="0" dirty="0"/>
              <a:t>, Pr</a:t>
            </a:r>
            <a:r>
              <a:rPr lang="en-US" kern="0" baseline="-25000" dirty="0"/>
              <a:t>2</a:t>
            </a:r>
            <a:r>
              <a:rPr lang="en-US" kern="0" dirty="0"/>
              <a:t>, MC</a:t>
            </a:r>
            <a:r>
              <a:rPr lang="en-US" kern="0" baseline="-25000" dirty="0"/>
              <a:t>1</a:t>
            </a:r>
            <a:r>
              <a:rPr lang="en-US" kern="0" dirty="0"/>
              <a:t> all interact with Ca</a:t>
            </a:r>
            <a:r>
              <a:rPr lang="en-US" kern="0" baseline="-25000" dirty="0"/>
              <a:t>1</a:t>
            </a:r>
            <a:r>
              <a:rPr lang="en-US" kern="0" dirty="0"/>
              <a:t>:</a:t>
            </a:r>
          </a:p>
          <a:p>
            <a:pPr marL="914400" lvl="1" indent="-457200">
              <a:buFont typeface="+mj-lt"/>
              <a:buAutoNum type="arabicPeriod"/>
            </a:pPr>
            <a:r>
              <a:rPr lang="en-US" kern="0" dirty="0"/>
              <a:t>Pr</a:t>
            </a:r>
            <a:r>
              <a:rPr lang="en-US" kern="0" baseline="-25000" dirty="0"/>
              <a:t>1</a:t>
            </a:r>
            <a:r>
              <a:rPr lang="en-US" kern="0" dirty="0"/>
              <a:t> </a:t>
            </a:r>
            <a:r>
              <a:rPr lang="en-US" kern="0" dirty="0" err="1"/>
              <a:t>wr</a:t>
            </a:r>
            <a:r>
              <a:rPr lang="en-US" kern="0" dirty="0"/>
              <a:t>-requests L</a:t>
            </a:r>
          </a:p>
          <a:p>
            <a:pPr marL="914400" lvl="1" indent="-457200">
              <a:buFont typeface="+mj-lt"/>
              <a:buAutoNum type="arabicPeriod"/>
            </a:pPr>
            <a:r>
              <a:rPr lang="en-US" kern="0" dirty="0"/>
              <a:t>Ca</a:t>
            </a:r>
            <a:r>
              <a:rPr lang="en-US" kern="0" baseline="-25000" dirty="0"/>
              <a:t>1</a:t>
            </a:r>
            <a:r>
              <a:rPr lang="en-US" kern="0" dirty="0"/>
              <a:t> evicts L, Pr</a:t>
            </a:r>
            <a:r>
              <a:rPr lang="en-US" kern="0" baseline="-25000" dirty="0"/>
              <a:t>2</a:t>
            </a:r>
            <a:r>
              <a:rPr lang="en-US" kern="0" dirty="0"/>
              <a:t> </a:t>
            </a:r>
            <a:r>
              <a:rPr lang="en-US" kern="0" dirty="0" err="1"/>
              <a:t>rd</a:t>
            </a:r>
            <a:r>
              <a:rPr lang="en-US" kern="0" dirty="0"/>
              <a:t>-req L</a:t>
            </a:r>
          </a:p>
          <a:p>
            <a:pPr marL="914400" lvl="1" indent="-457200">
              <a:buFont typeface="+mj-lt"/>
              <a:buAutoNum type="arabicPeriod"/>
            </a:pPr>
            <a:r>
              <a:rPr lang="en-US" kern="0" dirty="0"/>
              <a:t>MC</a:t>
            </a:r>
            <a:r>
              <a:rPr lang="en-US" kern="0" baseline="-25000" dirty="0"/>
              <a:t>1</a:t>
            </a:r>
            <a:r>
              <a:rPr lang="en-US" kern="0" dirty="0"/>
              <a:t> fills any line</a:t>
            </a:r>
          </a:p>
        </p:txBody>
      </p:sp>
      <p:sp>
        <p:nvSpPr>
          <p:cNvPr id="6" name="TextBox 5">
            <a:extLst>
              <a:ext uri="{FF2B5EF4-FFF2-40B4-BE49-F238E27FC236}">
                <a16:creationId xmlns:a16="http://schemas.microsoft.com/office/drawing/2014/main" id="{F7FDDBA2-345A-42DC-9D21-CA42259C18A4}"/>
              </a:ext>
            </a:extLst>
          </p:cNvPr>
          <p:cNvSpPr txBox="1"/>
          <p:nvPr/>
        </p:nvSpPr>
        <p:spPr>
          <a:xfrm>
            <a:off x="6248400" y="5426195"/>
            <a:ext cx="2743200" cy="830997"/>
          </a:xfrm>
          <a:prstGeom prst="rect">
            <a:avLst/>
          </a:prstGeom>
          <a:noFill/>
        </p:spPr>
        <p:txBody>
          <a:bodyPr wrap="square" rtlCol="0">
            <a:spAutoFit/>
          </a:bodyPr>
          <a:lstStyle/>
          <a:p>
            <a:r>
              <a:rPr lang="en-US" dirty="0">
                <a:solidFill>
                  <a:schemeClr val="accent2"/>
                </a:solidFill>
              </a:rPr>
              <a:t>what do you think that even means?</a:t>
            </a:r>
          </a:p>
        </p:txBody>
      </p:sp>
      <p:cxnSp>
        <p:nvCxnSpPr>
          <p:cNvPr id="8" name="Straight Arrow Connector 7">
            <a:extLst>
              <a:ext uri="{FF2B5EF4-FFF2-40B4-BE49-F238E27FC236}">
                <a16:creationId xmlns:a16="http://schemas.microsoft.com/office/drawing/2014/main" id="{87DB0D5E-51DA-41F5-AC21-29762A80EDF9}"/>
              </a:ext>
            </a:extLst>
          </p:cNvPr>
          <p:cNvCxnSpPr/>
          <p:nvPr/>
        </p:nvCxnSpPr>
        <p:spPr>
          <a:xfrm flipH="1">
            <a:off x="5105400" y="5867400"/>
            <a:ext cx="1447800" cy="76200"/>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72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5D0CE-C1F1-4B76-8816-A521CF6DB930}"/>
              </a:ext>
            </a:extLst>
          </p:cNvPr>
          <p:cNvSpPr>
            <a:spLocks noGrp="1"/>
          </p:cNvSpPr>
          <p:nvPr>
            <p:ph type="title"/>
          </p:nvPr>
        </p:nvSpPr>
        <p:spPr/>
        <p:txBody>
          <a:bodyPr/>
          <a:lstStyle/>
          <a:p>
            <a:r>
              <a:rPr lang="en-US" dirty="0"/>
              <a:t>Key point</a:t>
            </a:r>
          </a:p>
        </p:txBody>
      </p:sp>
      <p:sp>
        <p:nvSpPr>
          <p:cNvPr id="3" name="Content Placeholder 2">
            <a:extLst>
              <a:ext uri="{FF2B5EF4-FFF2-40B4-BE49-F238E27FC236}">
                <a16:creationId xmlns:a16="http://schemas.microsoft.com/office/drawing/2014/main" id="{7151ED68-FCFA-4042-BE83-800AB776361D}"/>
              </a:ext>
            </a:extLst>
          </p:cNvPr>
          <p:cNvSpPr>
            <a:spLocks noGrp="1"/>
          </p:cNvSpPr>
          <p:nvPr>
            <p:ph idx="1"/>
          </p:nvPr>
        </p:nvSpPr>
        <p:spPr/>
        <p:txBody>
          <a:bodyPr/>
          <a:lstStyle/>
          <a:p>
            <a:r>
              <a:rPr lang="en-US" dirty="0"/>
              <a:t>Specify functional-coverage goals = specifying what the interesting design states are</a:t>
            </a:r>
          </a:p>
          <a:p>
            <a:pPr lvl="1"/>
            <a:r>
              <a:rPr lang="en-US" dirty="0"/>
              <a:t>e.g., you better set up a pipeline resource conflict</a:t>
            </a:r>
          </a:p>
          <a:p>
            <a:pPr lvl="1"/>
            <a:r>
              <a:rPr lang="en-US" dirty="0"/>
              <a:t>smarter than tweaking pipe timing in a directed test!</a:t>
            </a:r>
          </a:p>
        </p:txBody>
      </p:sp>
      <p:sp>
        <p:nvSpPr>
          <p:cNvPr id="4" name="Footer Placeholder 3">
            <a:extLst>
              <a:ext uri="{FF2B5EF4-FFF2-40B4-BE49-F238E27FC236}">
                <a16:creationId xmlns:a16="http://schemas.microsoft.com/office/drawing/2014/main" id="{41B97D3F-5C37-41D1-AA79-CE6723201EEE}"/>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3450240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7A40-1D35-4AFF-B697-B5AEF711D467}"/>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89560BB0-7895-4F39-BF23-7AAA3F4175FE}"/>
              </a:ext>
            </a:extLst>
          </p:cNvPr>
          <p:cNvSpPr>
            <a:spLocks noGrp="1"/>
          </p:cNvSpPr>
          <p:nvPr>
            <p:ph idx="1"/>
          </p:nvPr>
        </p:nvSpPr>
        <p:spPr/>
        <p:txBody>
          <a:bodyPr/>
          <a:lstStyle/>
          <a:p>
            <a:r>
              <a:rPr lang="en-US" dirty="0"/>
              <a:t>What is coverage and why do you care?</a:t>
            </a:r>
          </a:p>
          <a:p>
            <a:r>
              <a:rPr lang="en-US" dirty="0"/>
              <a:t>Code coverage and toggle coverage</a:t>
            </a:r>
          </a:p>
          <a:p>
            <a:r>
              <a:rPr lang="en-US" dirty="0"/>
              <a:t>Functional coverage</a:t>
            </a:r>
          </a:p>
          <a:p>
            <a:r>
              <a:rPr lang="en-US" dirty="0"/>
              <a:t>Using your coverage numbers and filling holes</a:t>
            </a:r>
          </a:p>
          <a:p>
            <a:r>
              <a:rPr lang="en-US" dirty="0"/>
              <a:t>Examples</a:t>
            </a:r>
          </a:p>
          <a:p>
            <a:endParaRPr lang="en-US" dirty="0"/>
          </a:p>
        </p:txBody>
      </p:sp>
      <p:sp>
        <p:nvSpPr>
          <p:cNvPr id="4" name="Footer Placeholder 3">
            <a:extLst>
              <a:ext uri="{FF2B5EF4-FFF2-40B4-BE49-F238E27FC236}">
                <a16:creationId xmlns:a16="http://schemas.microsoft.com/office/drawing/2014/main" id="{69F13ADE-3027-4FA6-B33C-37ED1535B156}"/>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F04FC0CD-785C-4EBE-AA64-C4A23E55DDDC}"/>
              </a:ext>
            </a:extLst>
          </p:cNvPr>
          <p:cNvSpPr/>
          <p:nvPr/>
        </p:nvSpPr>
        <p:spPr>
          <a:xfrm>
            <a:off x="1066800" y="3259016"/>
            <a:ext cx="6858000" cy="457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3396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90965-EBAC-46A7-A73C-77F483FC2B84}"/>
              </a:ext>
            </a:extLst>
          </p:cNvPr>
          <p:cNvSpPr>
            <a:spLocks noGrp="1"/>
          </p:cNvSpPr>
          <p:nvPr>
            <p:ph type="title"/>
          </p:nvPr>
        </p:nvSpPr>
        <p:spPr/>
        <p:txBody>
          <a:bodyPr/>
          <a:lstStyle/>
          <a:p>
            <a:r>
              <a:rPr lang="en-US" dirty="0"/>
              <a:t>Big-picture strategy</a:t>
            </a:r>
          </a:p>
        </p:txBody>
      </p:sp>
      <p:sp>
        <p:nvSpPr>
          <p:cNvPr id="4" name="Footer Placeholder 3">
            <a:extLst>
              <a:ext uri="{FF2B5EF4-FFF2-40B4-BE49-F238E27FC236}">
                <a16:creationId xmlns:a16="http://schemas.microsoft.com/office/drawing/2014/main" id="{7826FEF7-3FA5-44F6-97F6-19D034027F8A}"/>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8" name="Flowchart: Alternate Process 7">
            <a:extLst>
              <a:ext uri="{FF2B5EF4-FFF2-40B4-BE49-F238E27FC236}">
                <a16:creationId xmlns:a16="http://schemas.microsoft.com/office/drawing/2014/main" id="{A21D1F7B-E551-4BD9-A120-35D4DC525607}"/>
              </a:ext>
            </a:extLst>
          </p:cNvPr>
          <p:cNvSpPr/>
          <p:nvPr/>
        </p:nvSpPr>
        <p:spPr>
          <a:xfrm>
            <a:off x="4871027" y="1600200"/>
            <a:ext cx="2438400" cy="762000"/>
          </a:xfrm>
          <a:prstGeom prst="flowChartAlternateProcess">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2"/>
                </a:solidFill>
              </a:rPr>
              <a:t>coverage keeps rising?</a:t>
            </a:r>
          </a:p>
        </p:txBody>
      </p:sp>
      <p:sp>
        <p:nvSpPr>
          <p:cNvPr id="9" name="TextBox 8">
            <a:extLst>
              <a:ext uri="{FF2B5EF4-FFF2-40B4-BE49-F238E27FC236}">
                <a16:creationId xmlns:a16="http://schemas.microsoft.com/office/drawing/2014/main" id="{60AA3235-7EAE-448C-A71A-A8DA3D99FCE5}"/>
              </a:ext>
            </a:extLst>
          </p:cNvPr>
          <p:cNvSpPr txBox="1"/>
          <p:nvPr/>
        </p:nvSpPr>
        <p:spPr>
          <a:xfrm>
            <a:off x="6928427" y="2286000"/>
            <a:ext cx="381000" cy="369332"/>
          </a:xfrm>
          <a:prstGeom prst="rect">
            <a:avLst/>
          </a:prstGeom>
          <a:noFill/>
        </p:spPr>
        <p:txBody>
          <a:bodyPr wrap="square" rtlCol="0">
            <a:spAutoFit/>
          </a:bodyPr>
          <a:lstStyle/>
          <a:p>
            <a:r>
              <a:rPr lang="en-US" sz="1800" dirty="0">
                <a:solidFill>
                  <a:schemeClr val="accent2"/>
                </a:solidFill>
              </a:rPr>
              <a:t>Y</a:t>
            </a:r>
          </a:p>
        </p:txBody>
      </p:sp>
      <p:sp>
        <p:nvSpPr>
          <p:cNvPr id="10" name="TextBox 9">
            <a:extLst>
              <a:ext uri="{FF2B5EF4-FFF2-40B4-BE49-F238E27FC236}">
                <a16:creationId xmlns:a16="http://schemas.microsoft.com/office/drawing/2014/main" id="{200CDA51-0D69-46BA-B6D9-00494F7956F1}"/>
              </a:ext>
            </a:extLst>
          </p:cNvPr>
          <p:cNvSpPr txBox="1"/>
          <p:nvPr/>
        </p:nvSpPr>
        <p:spPr>
          <a:xfrm>
            <a:off x="4861791" y="2286000"/>
            <a:ext cx="381000" cy="369332"/>
          </a:xfrm>
          <a:prstGeom prst="rect">
            <a:avLst/>
          </a:prstGeom>
          <a:noFill/>
        </p:spPr>
        <p:txBody>
          <a:bodyPr wrap="square" rtlCol="0">
            <a:spAutoFit/>
          </a:bodyPr>
          <a:lstStyle/>
          <a:p>
            <a:r>
              <a:rPr lang="en-US" sz="1800" dirty="0">
                <a:solidFill>
                  <a:schemeClr val="accent2"/>
                </a:solidFill>
              </a:rPr>
              <a:t>N</a:t>
            </a:r>
          </a:p>
        </p:txBody>
      </p:sp>
      <p:sp>
        <p:nvSpPr>
          <p:cNvPr id="11" name="TextBox 10">
            <a:extLst>
              <a:ext uri="{FF2B5EF4-FFF2-40B4-BE49-F238E27FC236}">
                <a16:creationId xmlns:a16="http://schemas.microsoft.com/office/drawing/2014/main" id="{053E6DA5-A32A-4379-8D3F-33819C900D35}"/>
              </a:ext>
            </a:extLst>
          </p:cNvPr>
          <p:cNvSpPr txBox="1"/>
          <p:nvPr/>
        </p:nvSpPr>
        <p:spPr>
          <a:xfrm>
            <a:off x="6471227" y="2669812"/>
            <a:ext cx="1447800" cy="707886"/>
          </a:xfrm>
          <a:prstGeom prst="rect">
            <a:avLst/>
          </a:prstGeom>
          <a:noFill/>
        </p:spPr>
        <p:txBody>
          <a:bodyPr wrap="square" rtlCol="0">
            <a:spAutoFit/>
          </a:bodyPr>
          <a:lstStyle/>
          <a:p>
            <a:pPr algn="ctr"/>
            <a:r>
              <a:rPr lang="en-US" sz="2000" dirty="0"/>
              <a:t>don’t worry, be happy</a:t>
            </a:r>
          </a:p>
        </p:txBody>
      </p:sp>
      <p:sp>
        <p:nvSpPr>
          <p:cNvPr id="12" name="Flowchart: Alternate Process 11">
            <a:extLst>
              <a:ext uri="{FF2B5EF4-FFF2-40B4-BE49-F238E27FC236}">
                <a16:creationId xmlns:a16="http://schemas.microsoft.com/office/drawing/2014/main" id="{47B44173-80FC-4A2C-86D8-3EE4666C0682}"/>
              </a:ext>
            </a:extLst>
          </p:cNvPr>
          <p:cNvSpPr/>
          <p:nvPr/>
        </p:nvSpPr>
        <p:spPr>
          <a:xfrm>
            <a:off x="1956955" y="2751282"/>
            <a:ext cx="2438400" cy="762000"/>
          </a:xfrm>
          <a:prstGeom prst="flowChartAlternateProcess">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2"/>
                </a:solidFill>
              </a:rPr>
              <a:t>coverage plateau. At </a:t>
            </a:r>
            <a:r>
              <a:rPr lang="en-US" dirty="0">
                <a:solidFill>
                  <a:schemeClr val="accent2"/>
                </a:solidFill>
                <a:latin typeface="Times New Roman" panose="02020603050405020304" pitchFamily="18" charset="0"/>
                <a:cs typeface="Times New Roman" panose="02020603050405020304" pitchFamily="18" charset="0"/>
              </a:rPr>
              <a:t>≈</a:t>
            </a:r>
            <a:r>
              <a:rPr lang="en-US" dirty="0">
                <a:solidFill>
                  <a:schemeClr val="accent2"/>
                </a:solidFill>
              </a:rPr>
              <a:t> 100%?</a:t>
            </a:r>
          </a:p>
        </p:txBody>
      </p:sp>
      <p:sp>
        <p:nvSpPr>
          <p:cNvPr id="13" name="TextBox 12">
            <a:extLst>
              <a:ext uri="{FF2B5EF4-FFF2-40B4-BE49-F238E27FC236}">
                <a16:creationId xmlns:a16="http://schemas.microsoft.com/office/drawing/2014/main" id="{1B1937BA-28D2-472B-BB04-6C482424788B}"/>
              </a:ext>
            </a:extLst>
          </p:cNvPr>
          <p:cNvSpPr txBox="1"/>
          <p:nvPr/>
        </p:nvSpPr>
        <p:spPr>
          <a:xfrm>
            <a:off x="990600" y="3669083"/>
            <a:ext cx="1447800" cy="707886"/>
          </a:xfrm>
          <a:prstGeom prst="rect">
            <a:avLst/>
          </a:prstGeom>
          <a:noFill/>
        </p:spPr>
        <p:txBody>
          <a:bodyPr wrap="square" rtlCol="0">
            <a:spAutoFit/>
          </a:bodyPr>
          <a:lstStyle/>
          <a:p>
            <a:pPr algn="ctr"/>
            <a:r>
              <a:rPr lang="en-US" sz="2000" dirty="0"/>
              <a:t>You need a better RCG</a:t>
            </a:r>
          </a:p>
        </p:txBody>
      </p:sp>
      <p:sp>
        <p:nvSpPr>
          <p:cNvPr id="14" name="TextBox 13">
            <a:extLst>
              <a:ext uri="{FF2B5EF4-FFF2-40B4-BE49-F238E27FC236}">
                <a16:creationId xmlns:a16="http://schemas.microsoft.com/office/drawing/2014/main" id="{F03505DB-5774-45C9-8C68-AE45E007FDED}"/>
              </a:ext>
            </a:extLst>
          </p:cNvPr>
          <p:cNvSpPr txBox="1"/>
          <p:nvPr/>
        </p:nvSpPr>
        <p:spPr>
          <a:xfrm>
            <a:off x="2984500" y="5009253"/>
            <a:ext cx="1447800" cy="400110"/>
          </a:xfrm>
          <a:prstGeom prst="rect">
            <a:avLst/>
          </a:prstGeom>
          <a:noFill/>
        </p:spPr>
        <p:txBody>
          <a:bodyPr wrap="square" rtlCol="0">
            <a:spAutoFit/>
          </a:bodyPr>
          <a:lstStyle/>
          <a:p>
            <a:pPr algn="ctr"/>
            <a:r>
              <a:rPr lang="en-US" sz="2000" dirty="0"/>
              <a:t>Done </a:t>
            </a:r>
            <a:r>
              <a:rPr lang="en-US" sz="2000" dirty="0">
                <a:sym typeface="Wingdings" panose="05000000000000000000" pitchFamily="2" charset="2"/>
              </a:rPr>
              <a:t></a:t>
            </a:r>
            <a:endParaRPr lang="en-US" sz="2000" dirty="0"/>
          </a:p>
        </p:txBody>
      </p:sp>
      <p:sp>
        <p:nvSpPr>
          <p:cNvPr id="15" name="Flowchart: Alternate Process 14">
            <a:extLst>
              <a:ext uri="{FF2B5EF4-FFF2-40B4-BE49-F238E27FC236}">
                <a16:creationId xmlns:a16="http://schemas.microsoft.com/office/drawing/2014/main" id="{EE01ACA0-A832-4DA4-95BE-D8C5823FFBDB}"/>
              </a:ext>
            </a:extLst>
          </p:cNvPr>
          <p:cNvSpPr/>
          <p:nvPr/>
        </p:nvSpPr>
        <p:spPr>
          <a:xfrm>
            <a:off x="3545608" y="4038600"/>
            <a:ext cx="2695864" cy="762000"/>
          </a:xfrm>
          <a:prstGeom prst="flowChartAlternateProcess">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2"/>
                </a:solidFill>
              </a:rPr>
              <a:t>Full coverage </a:t>
            </a:r>
            <a:r>
              <a:rPr lang="en-US" dirty="0">
                <a:solidFill>
                  <a:schemeClr val="accent2"/>
                </a:solidFill>
                <a:sym typeface="Wingdings" panose="05000000000000000000" pitchFamily="2" charset="2"/>
              </a:rPr>
              <a:t></a:t>
            </a:r>
          </a:p>
          <a:p>
            <a:r>
              <a:rPr lang="en-US" dirty="0">
                <a:solidFill>
                  <a:schemeClr val="accent2"/>
                </a:solidFill>
              </a:rPr>
              <a:t>Still finding bugs?</a:t>
            </a:r>
          </a:p>
        </p:txBody>
      </p:sp>
      <p:sp>
        <p:nvSpPr>
          <p:cNvPr id="16" name="TextBox 15">
            <a:extLst>
              <a:ext uri="{FF2B5EF4-FFF2-40B4-BE49-F238E27FC236}">
                <a16:creationId xmlns:a16="http://schemas.microsoft.com/office/drawing/2014/main" id="{76CECD2E-C819-4044-ACCE-E175C81C7C91}"/>
              </a:ext>
            </a:extLst>
          </p:cNvPr>
          <p:cNvSpPr txBox="1"/>
          <p:nvPr/>
        </p:nvSpPr>
        <p:spPr>
          <a:xfrm>
            <a:off x="5295900" y="4917106"/>
            <a:ext cx="1447800" cy="1015663"/>
          </a:xfrm>
          <a:prstGeom prst="rect">
            <a:avLst/>
          </a:prstGeom>
          <a:noFill/>
        </p:spPr>
        <p:txBody>
          <a:bodyPr wrap="square" rtlCol="0">
            <a:spAutoFit/>
          </a:bodyPr>
          <a:lstStyle/>
          <a:p>
            <a:pPr algn="ctr"/>
            <a:r>
              <a:rPr lang="en-US" sz="2000" dirty="0"/>
              <a:t>Improve coverage targets</a:t>
            </a:r>
          </a:p>
        </p:txBody>
      </p:sp>
      <p:sp>
        <p:nvSpPr>
          <p:cNvPr id="17" name="TextBox 16">
            <a:extLst>
              <a:ext uri="{FF2B5EF4-FFF2-40B4-BE49-F238E27FC236}">
                <a16:creationId xmlns:a16="http://schemas.microsoft.com/office/drawing/2014/main" id="{D00FDB9D-FDBA-4F70-BDC5-C5CDD9D94D85}"/>
              </a:ext>
            </a:extLst>
          </p:cNvPr>
          <p:cNvSpPr txBox="1"/>
          <p:nvPr/>
        </p:nvSpPr>
        <p:spPr>
          <a:xfrm>
            <a:off x="4002810" y="3456708"/>
            <a:ext cx="381000" cy="369332"/>
          </a:xfrm>
          <a:prstGeom prst="rect">
            <a:avLst/>
          </a:prstGeom>
          <a:noFill/>
        </p:spPr>
        <p:txBody>
          <a:bodyPr wrap="square" rtlCol="0">
            <a:spAutoFit/>
          </a:bodyPr>
          <a:lstStyle/>
          <a:p>
            <a:r>
              <a:rPr lang="en-US" sz="1800" dirty="0">
                <a:solidFill>
                  <a:schemeClr val="accent2"/>
                </a:solidFill>
              </a:rPr>
              <a:t>Y</a:t>
            </a:r>
          </a:p>
        </p:txBody>
      </p:sp>
      <p:sp>
        <p:nvSpPr>
          <p:cNvPr id="18" name="TextBox 17">
            <a:extLst>
              <a:ext uri="{FF2B5EF4-FFF2-40B4-BE49-F238E27FC236}">
                <a16:creationId xmlns:a16="http://schemas.microsoft.com/office/drawing/2014/main" id="{B75163A4-BFF3-4D2A-B74E-D0E94DC1B72F}"/>
              </a:ext>
            </a:extLst>
          </p:cNvPr>
          <p:cNvSpPr txBox="1"/>
          <p:nvPr/>
        </p:nvSpPr>
        <p:spPr>
          <a:xfrm>
            <a:off x="2051627" y="3456708"/>
            <a:ext cx="381000" cy="369332"/>
          </a:xfrm>
          <a:prstGeom prst="rect">
            <a:avLst/>
          </a:prstGeom>
          <a:noFill/>
        </p:spPr>
        <p:txBody>
          <a:bodyPr wrap="square" rtlCol="0">
            <a:spAutoFit/>
          </a:bodyPr>
          <a:lstStyle/>
          <a:p>
            <a:r>
              <a:rPr lang="en-US" sz="1800" dirty="0">
                <a:solidFill>
                  <a:schemeClr val="accent2"/>
                </a:solidFill>
              </a:rPr>
              <a:t>N</a:t>
            </a:r>
          </a:p>
        </p:txBody>
      </p:sp>
      <p:sp>
        <p:nvSpPr>
          <p:cNvPr id="19" name="TextBox 18">
            <a:extLst>
              <a:ext uri="{FF2B5EF4-FFF2-40B4-BE49-F238E27FC236}">
                <a16:creationId xmlns:a16="http://schemas.microsoft.com/office/drawing/2014/main" id="{2BCE2620-2CBA-4403-93F6-CF446BC7A895}"/>
              </a:ext>
            </a:extLst>
          </p:cNvPr>
          <p:cNvSpPr txBox="1"/>
          <p:nvPr/>
        </p:nvSpPr>
        <p:spPr>
          <a:xfrm>
            <a:off x="5773881" y="4724400"/>
            <a:ext cx="381000" cy="369332"/>
          </a:xfrm>
          <a:prstGeom prst="rect">
            <a:avLst/>
          </a:prstGeom>
          <a:noFill/>
        </p:spPr>
        <p:txBody>
          <a:bodyPr wrap="square" rtlCol="0">
            <a:spAutoFit/>
          </a:bodyPr>
          <a:lstStyle/>
          <a:p>
            <a:r>
              <a:rPr lang="en-US" sz="1800" dirty="0">
                <a:solidFill>
                  <a:schemeClr val="accent2"/>
                </a:solidFill>
              </a:rPr>
              <a:t>Y</a:t>
            </a:r>
          </a:p>
        </p:txBody>
      </p:sp>
      <p:sp>
        <p:nvSpPr>
          <p:cNvPr id="20" name="TextBox 19">
            <a:extLst>
              <a:ext uri="{FF2B5EF4-FFF2-40B4-BE49-F238E27FC236}">
                <a16:creationId xmlns:a16="http://schemas.microsoft.com/office/drawing/2014/main" id="{B94FBC4D-160A-4779-8B08-0565CC97FBDE}"/>
              </a:ext>
            </a:extLst>
          </p:cNvPr>
          <p:cNvSpPr txBox="1"/>
          <p:nvPr/>
        </p:nvSpPr>
        <p:spPr>
          <a:xfrm>
            <a:off x="3707245" y="4724400"/>
            <a:ext cx="381000" cy="369332"/>
          </a:xfrm>
          <a:prstGeom prst="rect">
            <a:avLst/>
          </a:prstGeom>
          <a:noFill/>
        </p:spPr>
        <p:txBody>
          <a:bodyPr wrap="square" rtlCol="0">
            <a:spAutoFit/>
          </a:bodyPr>
          <a:lstStyle/>
          <a:p>
            <a:r>
              <a:rPr lang="en-US" sz="1800" dirty="0">
                <a:solidFill>
                  <a:schemeClr val="accent2"/>
                </a:solidFill>
              </a:rPr>
              <a:t>N</a:t>
            </a:r>
          </a:p>
        </p:txBody>
      </p:sp>
      <p:sp>
        <p:nvSpPr>
          <p:cNvPr id="24" name="Freeform: Shape 23">
            <a:extLst>
              <a:ext uri="{FF2B5EF4-FFF2-40B4-BE49-F238E27FC236}">
                <a16:creationId xmlns:a16="http://schemas.microsoft.com/office/drawing/2014/main" id="{1F314D7D-7051-4C43-84D7-BC6AB9AD3F08}"/>
              </a:ext>
            </a:extLst>
          </p:cNvPr>
          <p:cNvSpPr/>
          <p:nvPr/>
        </p:nvSpPr>
        <p:spPr>
          <a:xfrm>
            <a:off x="3176155" y="2339719"/>
            <a:ext cx="1736436" cy="415637"/>
          </a:xfrm>
          <a:custGeom>
            <a:avLst/>
            <a:gdLst>
              <a:gd name="connsiteX0" fmla="*/ 1736436 w 1736436"/>
              <a:gd name="connsiteY0" fmla="*/ 0 h 415637"/>
              <a:gd name="connsiteX1" fmla="*/ 406400 w 1736436"/>
              <a:gd name="connsiteY1" fmla="*/ 55418 h 415637"/>
              <a:gd name="connsiteX2" fmla="*/ 73891 w 1736436"/>
              <a:gd name="connsiteY2" fmla="*/ 203200 h 415637"/>
              <a:gd name="connsiteX3" fmla="*/ 0 w 1736436"/>
              <a:gd name="connsiteY3" fmla="*/ 415637 h 415637"/>
            </a:gdLst>
            <a:ahLst/>
            <a:cxnLst>
              <a:cxn ang="0">
                <a:pos x="connsiteX0" y="connsiteY0"/>
              </a:cxn>
              <a:cxn ang="0">
                <a:pos x="connsiteX1" y="connsiteY1"/>
              </a:cxn>
              <a:cxn ang="0">
                <a:pos x="connsiteX2" y="connsiteY2"/>
              </a:cxn>
              <a:cxn ang="0">
                <a:pos x="connsiteX3" y="connsiteY3"/>
              </a:cxn>
            </a:cxnLst>
            <a:rect l="l" t="t" r="r" b="b"/>
            <a:pathLst>
              <a:path w="1736436" h="415637">
                <a:moveTo>
                  <a:pt x="1736436" y="0"/>
                </a:moveTo>
                <a:cubicBezTo>
                  <a:pt x="1209963" y="10775"/>
                  <a:pt x="683491" y="21551"/>
                  <a:pt x="406400" y="55418"/>
                </a:cubicBezTo>
                <a:cubicBezTo>
                  <a:pt x="129309" y="89285"/>
                  <a:pt x="141624" y="143164"/>
                  <a:pt x="73891" y="203200"/>
                </a:cubicBezTo>
                <a:cubicBezTo>
                  <a:pt x="6158" y="263237"/>
                  <a:pt x="3079" y="339437"/>
                  <a:pt x="0" y="415637"/>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a:extLst>
              <a:ext uri="{FF2B5EF4-FFF2-40B4-BE49-F238E27FC236}">
                <a16:creationId xmlns:a16="http://schemas.microsoft.com/office/drawing/2014/main" id="{1A9A4097-E473-4F24-BF14-E4FD93820ED8}"/>
              </a:ext>
            </a:extLst>
          </p:cNvPr>
          <p:cNvCxnSpPr>
            <a:cxnSpLocks/>
            <a:endCxn id="15" idx="0"/>
          </p:cNvCxnSpPr>
          <p:nvPr/>
        </p:nvCxnSpPr>
        <p:spPr>
          <a:xfrm>
            <a:off x="4327525" y="3504259"/>
            <a:ext cx="566015" cy="534341"/>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3879622-154A-4D3A-A182-CDAA7C2CDCE4}"/>
              </a:ext>
            </a:extLst>
          </p:cNvPr>
          <p:cNvSpPr txBox="1"/>
          <p:nvPr/>
        </p:nvSpPr>
        <p:spPr>
          <a:xfrm>
            <a:off x="381000" y="1481192"/>
            <a:ext cx="2224808" cy="830997"/>
          </a:xfrm>
          <a:prstGeom prst="rect">
            <a:avLst/>
          </a:prstGeom>
          <a:noFill/>
          <a:ln w="19050">
            <a:solidFill>
              <a:schemeClr val="accent2"/>
            </a:solidFill>
          </a:ln>
        </p:spPr>
        <p:txBody>
          <a:bodyPr wrap="square" rtlCol="0">
            <a:spAutoFit/>
          </a:bodyPr>
          <a:lstStyle/>
          <a:p>
            <a:pPr algn="ctr"/>
            <a:r>
              <a:rPr lang="en-US" dirty="0"/>
              <a:t>Exercise – fill in the “?” labels</a:t>
            </a:r>
          </a:p>
        </p:txBody>
      </p:sp>
      <p:sp>
        <p:nvSpPr>
          <p:cNvPr id="22" name="TextBox 21">
            <a:extLst>
              <a:ext uri="{FF2B5EF4-FFF2-40B4-BE49-F238E27FC236}">
                <a16:creationId xmlns:a16="http://schemas.microsoft.com/office/drawing/2014/main" id="{01B53BDE-AEDF-44EA-A28D-238ED000613A}"/>
              </a:ext>
            </a:extLst>
          </p:cNvPr>
          <p:cNvSpPr txBox="1"/>
          <p:nvPr/>
        </p:nvSpPr>
        <p:spPr>
          <a:xfrm>
            <a:off x="6834154" y="2786390"/>
            <a:ext cx="569546" cy="523220"/>
          </a:xfrm>
          <a:prstGeom prst="rect">
            <a:avLst/>
          </a:prstGeom>
          <a:noFill/>
        </p:spPr>
        <p:txBody>
          <a:bodyPr wrap="square" rtlCol="0">
            <a:spAutoFit/>
          </a:bodyPr>
          <a:lstStyle/>
          <a:p>
            <a:pPr algn="ctr"/>
            <a:r>
              <a:rPr lang="en-US" sz="2800" dirty="0"/>
              <a:t>?</a:t>
            </a:r>
          </a:p>
        </p:txBody>
      </p:sp>
      <p:sp>
        <p:nvSpPr>
          <p:cNvPr id="23" name="TextBox 22">
            <a:extLst>
              <a:ext uri="{FF2B5EF4-FFF2-40B4-BE49-F238E27FC236}">
                <a16:creationId xmlns:a16="http://schemas.microsoft.com/office/drawing/2014/main" id="{A2BA2B7F-9F03-4127-BB9C-444554BAB2B5}"/>
              </a:ext>
            </a:extLst>
          </p:cNvPr>
          <p:cNvSpPr txBox="1"/>
          <p:nvPr/>
        </p:nvSpPr>
        <p:spPr>
          <a:xfrm>
            <a:off x="1371600" y="3761416"/>
            <a:ext cx="569546" cy="523220"/>
          </a:xfrm>
          <a:prstGeom prst="rect">
            <a:avLst/>
          </a:prstGeom>
          <a:noFill/>
        </p:spPr>
        <p:txBody>
          <a:bodyPr wrap="square" rtlCol="0">
            <a:spAutoFit/>
          </a:bodyPr>
          <a:lstStyle/>
          <a:p>
            <a:pPr algn="ctr"/>
            <a:r>
              <a:rPr lang="en-US" sz="2800" dirty="0"/>
              <a:t>?</a:t>
            </a:r>
          </a:p>
        </p:txBody>
      </p:sp>
      <p:sp>
        <p:nvSpPr>
          <p:cNvPr id="25" name="TextBox 24">
            <a:extLst>
              <a:ext uri="{FF2B5EF4-FFF2-40B4-BE49-F238E27FC236}">
                <a16:creationId xmlns:a16="http://schemas.microsoft.com/office/drawing/2014/main" id="{031E3359-5E1C-40AC-8521-3C7E43C2EC81}"/>
              </a:ext>
            </a:extLst>
          </p:cNvPr>
          <p:cNvSpPr txBox="1"/>
          <p:nvPr/>
        </p:nvSpPr>
        <p:spPr>
          <a:xfrm>
            <a:off x="3468077" y="5040775"/>
            <a:ext cx="569546" cy="523220"/>
          </a:xfrm>
          <a:prstGeom prst="rect">
            <a:avLst/>
          </a:prstGeom>
          <a:noFill/>
        </p:spPr>
        <p:txBody>
          <a:bodyPr wrap="square" rtlCol="0">
            <a:spAutoFit/>
          </a:bodyPr>
          <a:lstStyle/>
          <a:p>
            <a:pPr algn="ctr"/>
            <a:r>
              <a:rPr lang="en-US" sz="2800" dirty="0"/>
              <a:t>?</a:t>
            </a:r>
          </a:p>
        </p:txBody>
      </p:sp>
      <p:sp>
        <p:nvSpPr>
          <p:cNvPr id="26" name="TextBox 25">
            <a:extLst>
              <a:ext uri="{FF2B5EF4-FFF2-40B4-BE49-F238E27FC236}">
                <a16:creationId xmlns:a16="http://schemas.microsoft.com/office/drawing/2014/main" id="{C1AF6EC7-BA21-4B97-9EFD-37B0E8E38369}"/>
              </a:ext>
            </a:extLst>
          </p:cNvPr>
          <p:cNvSpPr txBox="1"/>
          <p:nvPr/>
        </p:nvSpPr>
        <p:spPr>
          <a:xfrm>
            <a:off x="5690577" y="5142608"/>
            <a:ext cx="569546" cy="523220"/>
          </a:xfrm>
          <a:prstGeom prst="rect">
            <a:avLst/>
          </a:prstGeom>
          <a:noFill/>
        </p:spPr>
        <p:txBody>
          <a:bodyPr wrap="square" rtlCol="0">
            <a:spAutoFit/>
          </a:bodyPr>
          <a:lstStyle/>
          <a:p>
            <a:pPr algn="ctr"/>
            <a:r>
              <a:rPr lang="en-US" sz="2800" dirty="0"/>
              <a:t>?</a:t>
            </a:r>
          </a:p>
        </p:txBody>
      </p:sp>
    </p:spTree>
    <p:extLst>
      <p:ext uri="{BB962C8B-B14F-4D97-AF65-F5344CB8AC3E}">
        <p14:creationId xmlns:p14="http://schemas.microsoft.com/office/powerpoint/2010/main" val="180516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0" nodeType="clickEffect">
                                  <p:stCondLst>
                                    <p:cond delay="0"/>
                                  </p:stCondLst>
                                  <p:childTnLst>
                                    <p:animEffect transition="out" filter="fade">
                                      <p:cBhvr>
                                        <p:cTn id="14" dur="500"/>
                                        <p:tgtEl>
                                          <p:spTgt spid="23"/>
                                        </p:tgtEl>
                                      </p:cBhvr>
                                    </p:animEffect>
                                    <p:set>
                                      <p:cBhvr>
                                        <p:cTn id="15" dur="1" fill="hold">
                                          <p:stCondLst>
                                            <p:cond delay="499"/>
                                          </p:stCondLst>
                                        </p:cTn>
                                        <p:tgtEl>
                                          <p:spTgt spid="23"/>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0" nodeType="clickEffect">
                                  <p:stCondLst>
                                    <p:cond delay="0"/>
                                  </p:stCondLst>
                                  <p:childTnLst>
                                    <p:animEffect transition="out" filter="fade">
                                      <p:cBhvr>
                                        <p:cTn id="22" dur="500"/>
                                        <p:tgtEl>
                                          <p:spTgt spid="25"/>
                                        </p:tgtEl>
                                      </p:cBhvr>
                                    </p:animEffect>
                                    <p:set>
                                      <p:cBhvr>
                                        <p:cTn id="23" dur="1" fill="hold">
                                          <p:stCondLst>
                                            <p:cond delay="499"/>
                                          </p:stCondLst>
                                        </p:cTn>
                                        <p:tgtEl>
                                          <p:spTgt spid="25"/>
                                        </p:tgtEl>
                                        <p:attrNameLst>
                                          <p:attrName>style.visibility</p:attrName>
                                        </p:attrNameLst>
                                      </p:cBhvr>
                                      <p:to>
                                        <p:strVal val="hidden"/>
                                      </p:to>
                                    </p:se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26"/>
                                        </p:tgtEl>
                                      </p:cBhvr>
                                    </p:animEffect>
                                    <p:set>
                                      <p:cBhvr>
                                        <p:cTn id="31" dur="1" fill="hold">
                                          <p:stCondLst>
                                            <p:cond delay="499"/>
                                          </p:stCondLst>
                                        </p:cTn>
                                        <p:tgtEl>
                                          <p:spTgt spid="26"/>
                                        </p:tgtEl>
                                        <p:attrNameLst>
                                          <p:attrName>style.visibility</p:attrName>
                                        </p:attrNameLst>
                                      </p:cBhvr>
                                      <p:to>
                                        <p:strVal val="hidden"/>
                                      </p:to>
                                    </p:set>
                                  </p:childTnLst>
                                </p:cTn>
                              </p:par>
                              <p:par>
                                <p:cTn id="32" presetID="10"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4" grpId="0"/>
      <p:bldP spid="16" grpId="0"/>
      <p:bldP spid="22" grpId="0"/>
      <p:bldP spid="23" grpId="0"/>
      <p:bldP spid="25" grpId="0"/>
      <p:bldP spid="2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90965-EBAC-46A7-A73C-77F483FC2B84}"/>
              </a:ext>
            </a:extLst>
          </p:cNvPr>
          <p:cNvSpPr>
            <a:spLocks noGrp="1"/>
          </p:cNvSpPr>
          <p:nvPr>
            <p:ph type="title"/>
          </p:nvPr>
        </p:nvSpPr>
        <p:spPr/>
        <p:txBody>
          <a:bodyPr/>
          <a:lstStyle/>
          <a:p>
            <a:r>
              <a:rPr lang="en-US" dirty="0"/>
              <a:t>Big-picture strategy</a:t>
            </a:r>
          </a:p>
        </p:txBody>
      </p:sp>
      <p:sp>
        <p:nvSpPr>
          <p:cNvPr id="4" name="Footer Placeholder 3">
            <a:extLst>
              <a:ext uri="{FF2B5EF4-FFF2-40B4-BE49-F238E27FC236}">
                <a16:creationId xmlns:a16="http://schemas.microsoft.com/office/drawing/2014/main" id="{7826FEF7-3FA5-44F6-97F6-19D034027F8A}"/>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8" name="Flowchart: Alternate Process 7">
            <a:extLst>
              <a:ext uri="{FF2B5EF4-FFF2-40B4-BE49-F238E27FC236}">
                <a16:creationId xmlns:a16="http://schemas.microsoft.com/office/drawing/2014/main" id="{A21D1F7B-E551-4BD9-A120-35D4DC525607}"/>
              </a:ext>
            </a:extLst>
          </p:cNvPr>
          <p:cNvSpPr/>
          <p:nvPr/>
        </p:nvSpPr>
        <p:spPr>
          <a:xfrm>
            <a:off x="4871027" y="1600200"/>
            <a:ext cx="2438400" cy="762000"/>
          </a:xfrm>
          <a:prstGeom prst="flowChartAlternateProcess">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2"/>
                </a:solidFill>
              </a:rPr>
              <a:t>coverage keeps rising?</a:t>
            </a:r>
          </a:p>
        </p:txBody>
      </p:sp>
      <p:sp>
        <p:nvSpPr>
          <p:cNvPr id="9" name="TextBox 8">
            <a:extLst>
              <a:ext uri="{FF2B5EF4-FFF2-40B4-BE49-F238E27FC236}">
                <a16:creationId xmlns:a16="http://schemas.microsoft.com/office/drawing/2014/main" id="{60AA3235-7EAE-448C-A71A-A8DA3D99FCE5}"/>
              </a:ext>
            </a:extLst>
          </p:cNvPr>
          <p:cNvSpPr txBox="1"/>
          <p:nvPr/>
        </p:nvSpPr>
        <p:spPr>
          <a:xfrm>
            <a:off x="6928427" y="2286000"/>
            <a:ext cx="381000" cy="369332"/>
          </a:xfrm>
          <a:prstGeom prst="rect">
            <a:avLst/>
          </a:prstGeom>
          <a:noFill/>
        </p:spPr>
        <p:txBody>
          <a:bodyPr wrap="square" rtlCol="0">
            <a:spAutoFit/>
          </a:bodyPr>
          <a:lstStyle/>
          <a:p>
            <a:r>
              <a:rPr lang="en-US" sz="1800" dirty="0">
                <a:solidFill>
                  <a:schemeClr val="accent2"/>
                </a:solidFill>
              </a:rPr>
              <a:t>Y</a:t>
            </a:r>
          </a:p>
        </p:txBody>
      </p:sp>
      <p:sp>
        <p:nvSpPr>
          <p:cNvPr id="10" name="TextBox 9">
            <a:extLst>
              <a:ext uri="{FF2B5EF4-FFF2-40B4-BE49-F238E27FC236}">
                <a16:creationId xmlns:a16="http://schemas.microsoft.com/office/drawing/2014/main" id="{200CDA51-0D69-46BA-B6D9-00494F7956F1}"/>
              </a:ext>
            </a:extLst>
          </p:cNvPr>
          <p:cNvSpPr txBox="1"/>
          <p:nvPr/>
        </p:nvSpPr>
        <p:spPr>
          <a:xfrm>
            <a:off x="4861791" y="2286000"/>
            <a:ext cx="381000" cy="369332"/>
          </a:xfrm>
          <a:prstGeom prst="rect">
            <a:avLst/>
          </a:prstGeom>
          <a:noFill/>
        </p:spPr>
        <p:txBody>
          <a:bodyPr wrap="square" rtlCol="0">
            <a:spAutoFit/>
          </a:bodyPr>
          <a:lstStyle/>
          <a:p>
            <a:r>
              <a:rPr lang="en-US" sz="1800" dirty="0">
                <a:solidFill>
                  <a:schemeClr val="accent2"/>
                </a:solidFill>
              </a:rPr>
              <a:t>N</a:t>
            </a:r>
          </a:p>
        </p:txBody>
      </p:sp>
      <p:sp>
        <p:nvSpPr>
          <p:cNvPr id="11" name="TextBox 10">
            <a:extLst>
              <a:ext uri="{FF2B5EF4-FFF2-40B4-BE49-F238E27FC236}">
                <a16:creationId xmlns:a16="http://schemas.microsoft.com/office/drawing/2014/main" id="{053E6DA5-A32A-4379-8D3F-33819C900D35}"/>
              </a:ext>
            </a:extLst>
          </p:cNvPr>
          <p:cNvSpPr txBox="1"/>
          <p:nvPr/>
        </p:nvSpPr>
        <p:spPr>
          <a:xfrm>
            <a:off x="6471227" y="2669812"/>
            <a:ext cx="1447800" cy="707886"/>
          </a:xfrm>
          <a:prstGeom prst="rect">
            <a:avLst/>
          </a:prstGeom>
          <a:noFill/>
        </p:spPr>
        <p:txBody>
          <a:bodyPr wrap="square" rtlCol="0">
            <a:spAutoFit/>
          </a:bodyPr>
          <a:lstStyle/>
          <a:p>
            <a:pPr algn="ctr"/>
            <a:r>
              <a:rPr lang="en-US" sz="2000" dirty="0"/>
              <a:t>don’t worry, be happy</a:t>
            </a:r>
          </a:p>
        </p:txBody>
      </p:sp>
      <p:sp>
        <p:nvSpPr>
          <p:cNvPr id="12" name="Flowchart: Alternate Process 11">
            <a:extLst>
              <a:ext uri="{FF2B5EF4-FFF2-40B4-BE49-F238E27FC236}">
                <a16:creationId xmlns:a16="http://schemas.microsoft.com/office/drawing/2014/main" id="{47B44173-80FC-4A2C-86D8-3EE4666C0682}"/>
              </a:ext>
            </a:extLst>
          </p:cNvPr>
          <p:cNvSpPr/>
          <p:nvPr/>
        </p:nvSpPr>
        <p:spPr>
          <a:xfrm>
            <a:off x="1956955" y="2751282"/>
            <a:ext cx="2438400" cy="762000"/>
          </a:xfrm>
          <a:prstGeom prst="flowChartAlternateProcess">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2"/>
                </a:solidFill>
              </a:rPr>
              <a:t>coverage plateau. At </a:t>
            </a:r>
            <a:r>
              <a:rPr lang="en-US" dirty="0">
                <a:solidFill>
                  <a:schemeClr val="accent2"/>
                </a:solidFill>
                <a:latin typeface="Times New Roman" panose="02020603050405020304" pitchFamily="18" charset="0"/>
                <a:cs typeface="Times New Roman" panose="02020603050405020304" pitchFamily="18" charset="0"/>
              </a:rPr>
              <a:t>≈</a:t>
            </a:r>
            <a:r>
              <a:rPr lang="en-US" dirty="0">
                <a:solidFill>
                  <a:schemeClr val="accent2"/>
                </a:solidFill>
              </a:rPr>
              <a:t> 100%?</a:t>
            </a:r>
          </a:p>
        </p:txBody>
      </p:sp>
      <p:sp>
        <p:nvSpPr>
          <p:cNvPr id="13" name="TextBox 12">
            <a:extLst>
              <a:ext uri="{FF2B5EF4-FFF2-40B4-BE49-F238E27FC236}">
                <a16:creationId xmlns:a16="http://schemas.microsoft.com/office/drawing/2014/main" id="{1B1937BA-28D2-472B-BB04-6C482424788B}"/>
              </a:ext>
            </a:extLst>
          </p:cNvPr>
          <p:cNvSpPr txBox="1"/>
          <p:nvPr/>
        </p:nvSpPr>
        <p:spPr>
          <a:xfrm>
            <a:off x="990600" y="3669083"/>
            <a:ext cx="1447800" cy="707886"/>
          </a:xfrm>
          <a:prstGeom prst="rect">
            <a:avLst/>
          </a:prstGeom>
          <a:noFill/>
        </p:spPr>
        <p:txBody>
          <a:bodyPr wrap="square" rtlCol="0">
            <a:spAutoFit/>
          </a:bodyPr>
          <a:lstStyle/>
          <a:p>
            <a:pPr algn="ctr"/>
            <a:r>
              <a:rPr lang="en-US" sz="2000" dirty="0"/>
              <a:t>You need a better RCG</a:t>
            </a:r>
          </a:p>
        </p:txBody>
      </p:sp>
      <p:sp>
        <p:nvSpPr>
          <p:cNvPr id="14" name="TextBox 13">
            <a:extLst>
              <a:ext uri="{FF2B5EF4-FFF2-40B4-BE49-F238E27FC236}">
                <a16:creationId xmlns:a16="http://schemas.microsoft.com/office/drawing/2014/main" id="{F03505DB-5774-45C9-8C68-AE45E007FDED}"/>
              </a:ext>
            </a:extLst>
          </p:cNvPr>
          <p:cNvSpPr txBox="1"/>
          <p:nvPr/>
        </p:nvSpPr>
        <p:spPr>
          <a:xfrm>
            <a:off x="2984500" y="5009253"/>
            <a:ext cx="1447800" cy="400110"/>
          </a:xfrm>
          <a:prstGeom prst="rect">
            <a:avLst/>
          </a:prstGeom>
          <a:noFill/>
        </p:spPr>
        <p:txBody>
          <a:bodyPr wrap="square" rtlCol="0">
            <a:spAutoFit/>
          </a:bodyPr>
          <a:lstStyle/>
          <a:p>
            <a:pPr algn="ctr"/>
            <a:r>
              <a:rPr lang="en-US" sz="2000" dirty="0"/>
              <a:t>Done </a:t>
            </a:r>
            <a:r>
              <a:rPr lang="en-US" sz="2000" dirty="0">
                <a:sym typeface="Wingdings" panose="05000000000000000000" pitchFamily="2" charset="2"/>
              </a:rPr>
              <a:t></a:t>
            </a:r>
            <a:endParaRPr lang="en-US" sz="2000" dirty="0"/>
          </a:p>
        </p:txBody>
      </p:sp>
      <p:sp>
        <p:nvSpPr>
          <p:cNvPr id="15" name="Flowchart: Alternate Process 14">
            <a:extLst>
              <a:ext uri="{FF2B5EF4-FFF2-40B4-BE49-F238E27FC236}">
                <a16:creationId xmlns:a16="http://schemas.microsoft.com/office/drawing/2014/main" id="{EE01ACA0-A832-4DA4-95BE-D8C5823FFBDB}"/>
              </a:ext>
            </a:extLst>
          </p:cNvPr>
          <p:cNvSpPr/>
          <p:nvPr/>
        </p:nvSpPr>
        <p:spPr>
          <a:xfrm>
            <a:off x="3545608" y="4038600"/>
            <a:ext cx="2695864" cy="762000"/>
          </a:xfrm>
          <a:prstGeom prst="flowChartAlternateProcess">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accent2"/>
                </a:solidFill>
              </a:rPr>
              <a:t>Full coverage </a:t>
            </a:r>
            <a:r>
              <a:rPr lang="en-US" dirty="0">
                <a:solidFill>
                  <a:schemeClr val="accent2"/>
                </a:solidFill>
                <a:sym typeface="Wingdings" panose="05000000000000000000" pitchFamily="2" charset="2"/>
              </a:rPr>
              <a:t></a:t>
            </a:r>
          </a:p>
          <a:p>
            <a:r>
              <a:rPr lang="en-US" dirty="0">
                <a:solidFill>
                  <a:schemeClr val="accent2"/>
                </a:solidFill>
              </a:rPr>
              <a:t>Still finding bugs?</a:t>
            </a:r>
          </a:p>
        </p:txBody>
      </p:sp>
      <p:sp>
        <p:nvSpPr>
          <p:cNvPr id="16" name="TextBox 15">
            <a:extLst>
              <a:ext uri="{FF2B5EF4-FFF2-40B4-BE49-F238E27FC236}">
                <a16:creationId xmlns:a16="http://schemas.microsoft.com/office/drawing/2014/main" id="{76CECD2E-C819-4044-ACCE-E175C81C7C91}"/>
              </a:ext>
            </a:extLst>
          </p:cNvPr>
          <p:cNvSpPr txBox="1"/>
          <p:nvPr/>
        </p:nvSpPr>
        <p:spPr>
          <a:xfrm>
            <a:off x="5295900" y="4917106"/>
            <a:ext cx="1447800" cy="1015663"/>
          </a:xfrm>
          <a:prstGeom prst="rect">
            <a:avLst/>
          </a:prstGeom>
          <a:noFill/>
        </p:spPr>
        <p:txBody>
          <a:bodyPr wrap="square" rtlCol="0">
            <a:spAutoFit/>
          </a:bodyPr>
          <a:lstStyle/>
          <a:p>
            <a:pPr algn="ctr"/>
            <a:r>
              <a:rPr lang="en-US" sz="2000" dirty="0"/>
              <a:t>Improve coverage targets</a:t>
            </a:r>
          </a:p>
        </p:txBody>
      </p:sp>
      <p:sp>
        <p:nvSpPr>
          <p:cNvPr id="17" name="TextBox 16">
            <a:extLst>
              <a:ext uri="{FF2B5EF4-FFF2-40B4-BE49-F238E27FC236}">
                <a16:creationId xmlns:a16="http://schemas.microsoft.com/office/drawing/2014/main" id="{D00FDB9D-FDBA-4F70-BDC5-C5CDD9D94D85}"/>
              </a:ext>
            </a:extLst>
          </p:cNvPr>
          <p:cNvSpPr txBox="1"/>
          <p:nvPr/>
        </p:nvSpPr>
        <p:spPr>
          <a:xfrm>
            <a:off x="4002810" y="3456708"/>
            <a:ext cx="381000" cy="369332"/>
          </a:xfrm>
          <a:prstGeom prst="rect">
            <a:avLst/>
          </a:prstGeom>
          <a:noFill/>
        </p:spPr>
        <p:txBody>
          <a:bodyPr wrap="square" rtlCol="0">
            <a:spAutoFit/>
          </a:bodyPr>
          <a:lstStyle/>
          <a:p>
            <a:r>
              <a:rPr lang="en-US" sz="1800" dirty="0">
                <a:solidFill>
                  <a:schemeClr val="accent2"/>
                </a:solidFill>
              </a:rPr>
              <a:t>Y</a:t>
            </a:r>
          </a:p>
        </p:txBody>
      </p:sp>
      <p:sp>
        <p:nvSpPr>
          <p:cNvPr id="18" name="TextBox 17">
            <a:extLst>
              <a:ext uri="{FF2B5EF4-FFF2-40B4-BE49-F238E27FC236}">
                <a16:creationId xmlns:a16="http://schemas.microsoft.com/office/drawing/2014/main" id="{B75163A4-BFF3-4D2A-B74E-D0E94DC1B72F}"/>
              </a:ext>
            </a:extLst>
          </p:cNvPr>
          <p:cNvSpPr txBox="1"/>
          <p:nvPr/>
        </p:nvSpPr>
        <p:spPr>
          <a:xfrm>
            <a:off x="2051627" y="3456708"/>
            <a:ext cx="381000" cy="369332"/>
          </a:xfrm>
          <a:prstGeom prst="rect">
            <a:avLst/>
          </a:prstGeom>
          <a:noFill/>
        </p:spPr>
        <p:txBody>
          <a:bodyPr wrap="square" rtlCol="0">
            <a:spAutoFit/>
          </a:bodyPr>
          <a:lstStyle/>
          <a:p>
            <a:r>
              <a:rPr lang="en-US" sz="1800" dirty="0">
                <a:solidFill>
                  <a:schemeClr val="accent2"/>
                </a:solidFill>
              </a:rPr>
              <a:t>N</a:t>
            </a:r>
          </a:p>
        </p:txBody>
      </p:sp>
      <p:sp>
        <p:nvSpPr>
          <p:cNvPr id="19" name="TextBox 18">
            <a:extLst>
              <a:ext uri="{FF2B5EF4-FFF2-40B4-BE49-F238E27FC236}">
                <a16:creationId xmlns:a16="http://schemas.microsoft.com/office/drawing/2014/main" id="{2BCE2620-2CBA-4403-93F6-CF446BC7A895}"/>
              </a:ext>
            </a:extLst>
          </p:cNvPr>
          <p:cNvSpPr txBox="1"/>
          <p:nvPr/>
        </p:nvSpPr>
        <p:spPr>
          <a:xfrm>
            <a:off x="5773881" y="4724400"/>
            <a:ext cx="381000" cy="369332"/>
          </a:xfrm>
          <a:prstGeom prst="rect">
            <a:avLst/>
          </a:prstGeom>
          <a:noFill/>
        </p:spPr>
        <p:txBody>
          <a:bodyPr wrap="square" rtlCol="0">
            <a:spAutoFit/>
          </a:bodyPr>
          <a:lstStyle/>
          <a:p>
            <a:r>
              <a:rPr lang="en-US" sz="1800" dirty="0">
                <a:solidFill>
                  <a:schemeClr val="accent2"/>
                </a:solidFill>
              </a:rPr>
              <a:t>Y</a:t>
            </a:r>
          </a:p>
        </p:txBody>
      </p:sp>
      <p:sp>
        <p:nvSpPr>
          <p:cNvPr id="20" name="TextBox 19">
            <a:extLst>
              <a:ext uri="{FF2B5EF4-FFF2-40B4-BE49-F238E27FC236}">
                <a16:creationId xmlns:a16="http://schemas.microsoft.com/office/drawing/2014/main" id="{B94FBC4D-160A-4779-8B08-0565CC97FBDE}"/>
              </a:ext>
            </a:extLst>
          </p:cNvPr>
          <p:cNvSpPr txBox="1"/>
          <p:nvPr/>
        </p:nvSpPr>
        <p:spPr>
          <a:xfrm>
            <a:off x="3707245" y="4724400"/>
            <a:ext cx="381000" cy="369332"/>
          </a:xfrm>
          <a:prstGeom prst="rect">
            <a:avLst/>
          </a:prstGeom>
          <a:noFill/>
        </p:spPr>
        <p:txBody>
          <a:bodyPr wrap="square" rtlCol="0">
            <a:spAutoFit/>
          </a:bodyPr>
          <a:lstStyle/>
          <a:p>
            <a:r>
              <a:rPr lang="en-US" sz="1800" dirty="0">
                <a:solidFill>
                  <a:schemeClr val="accent2"/>
                </a:solidFill>
              </a:rPr>
              <a:t>N</a:t>
            </a:r>
          </a:p>
        </p:txBody>
      </p:sp>
      <p:sp>
        <p:nvSpPr>
          <p:cNvPr id="24" name="Freeform: Shape 23">
            <a:extLst>
              <a:ext uri="{FF2B5EF4-FFF2-40B4-BE49-F238E27FC236}">
                <a16:creationId xmlns:a16="http://schemas.microsoft.com/office/drawing/2014/main" id="{1F314D7D-7051-4C43-84D7-BC6AB9AD3F08}"/>
              </a:ext>
            </a:extLst>
          </p:cNvPr>
          <p:cNvSpPr/>
          <p:nvPr/>
        </p:nvSpPr>
        <p:spPr>
          <a:xfrm>
            <a:off x="3176155" y="2339719"/>
            <a:ext cx="1736436" cy="415637"/>
          </a:xfrm>
          <a:custGeom>
            <a:avLst/>
            <a:gdLst>
              <a:gd name="connsiteX0" fmla="*/ 1736436 w 1736436"/>
              <a:gd name="connsiteY0" fmla="*/ 0 h 415637"/>
              <a:gd name="connsiteX1" fmla="*/ 406400 w 1736436"/>
              <a:gd name="connsiteY1" fmla="*/ 55418 h 415637"/>
              <a:gd name="connsiteX2" fmla="*/ 73891 w 1736436"/>
              <a:gd name="connsiteY2" fmla="*/ 203200 h 415637"/>
              <a:gd name="connsiteX3" fmla="*/ 0 w 1736436"/>
              <a:gd name="connsiteY3" fmla="*/ 415637 h 415637"/>
            </a:gdLst>
            <a:ahLst/>
            <a:cxnLst>
              <a:cxn ang="0">
                <a:pos x="connsiteX0" y="connsiteY0"/>
              </a:cxn>
              <a:cxn ang="0">
                <a:pos x="connsiteX1" y="connsiteY1"/>
              </a:cxn>
              <a:cxn ang="0">
                <a:pos x="connsiteX2" y="connsiteY2"/>
              </a:cxn>
              <a:cxn ang="0">
                <a:pos x="connsiteX3" y="connsiteY3"/>
              </a:cxn>
            </a:cxnLst>
            <a:rect l="l" t="t" r="r" b="b"/>
            <a:pathLst>
              <a:path w="1736436" h="415637">
                <a:moveTo>
                  <a:pt x="1736436" y="0"/>
                </a:moveTo>
                <a:cubicBezTo>
                  <a:pt x="1209963" y="10775"/>
                  <a:pt x="683491" y="21551"/>
                  <a:pt x="406400" y="55418"/>
                </a:cubicBezTo>
                <a:cubicBezTo>
                  <a:pt x="129309" y="89285"/>
                  <a:pt x="141624" y="143164"/>
                  <a:pt x="73891" y="203200"/>
                </a:cubicBezTo>
                <a:cubicBezTo>
                  <a:pt x="6158" y="263237"/>
                  <a:pt x="3079" y="339437"/>
                  <a:pt x="0" y="415637"/>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a:extLst>
              <a:ext uri="{FF2B5EF4-FFF2-40B4-BE49-F238E27FC236}">
                <a16:creationId xmlns:a16="http://schemas.microsoft.com/office/drawing/2014/main" id="{1A9A4097-E473-4F24-BF14-E4FD93820ED8}"/>
              </a:ext>
            </a:extLst>
          </p:cNvPr>
          <p:cNvCxnSpPr>
            <a:cxnSpLocks/>
            <a:endCxn id="15" idx="0"/>
          </p:cNvCxnSpPr>
          <p:nvPr/>
        </p:nvCxnSpPr>
        <p:spPr>
          <a:xfrm>
            <a:off x="4327525" y="3504259"/>
            <a:ext cx="566015" cy="534341"/>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1AD5402-5FC0-44BA-988B-32F5D26CF6E2}"/>
              </a:ext>
            </a:extLst>
          </p:cNvPr>
          <p:cNvSpPr txBox="1"/>
          <p:nvPr/>
        </p:nvSpPr>
        <p:spPr>
          <a:xfrm>
            <a:off x="533400" y="5009253"/>
            <a:ext cx="1676400" cy="830997"/>
          </a:xfrm>
          <a:prstGeom prst="rect">
            <a:avLst/>
          </a:prstGeom>
          <a:noFill/>
        </p:spPr>
        <p:txBody>
          <a:bodyPr wrap="square" rtlCol="0">
            <a:spAutoFit/>
          </a:bodyPr>
          <a:lstStyle/>
          <a:p>
            <a:r>
              <a:rPr lang="en-US" dirty="0">
                <a:solidFill>
                  <a:schemeClr val="accent2"/>
                </a:solidFill>
              </a:rPr>
              <a:t>How do you do this?</a:t>
            </a:r>
          </a:p>
        </p:txBody>
      </p:sp>
      <p:cxnSp>
        <p:nvCxnSpPr>
          <p:cNvPr id="21" name="Straight Arrow Connector 20">
            <a:extLst>
              <a:ext uri="{FF2B5EF4-FFF2-40B4-BE49-F238E27FC236}">
                <a16:creationId xmlns:a16="http://schemas.microsoft.com/office/drawing/2014/main" id="{6C803B67-F105-4075-A069-7A4EB8DA30CC}"/>
              </a:ext>
            </a:extLst>
          </p:cNvPr>
          <p:cNvCxnSpPr>
            <a:cxnSpLocks/>
          </p:cNvCxnSpPr>
          <p:nvPr/>
        </p:nvCxnSpPr>
        <p:spPr>
          <a:xfrm flipV="1">
            <a:off x="1752600" y="4532770"/>
            <a:ext cx="0" cy="648830"/>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516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3"/>
                                        </p:tgtEl>
                                      </p:cBhvr>
                                    </p:animEffect>
                                    <p:animScale>
                                      <p:cBhvr>
                                        <p:cTn id="7" dur="250" autoRev="1" fill="hold"/>
                                        <p:tgtEl>
                                          <p:spTgt spid="1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par>
                                <p:cTn id="13" presetID="10"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7A40-1D35-4AFF-B697-B5AEF711D467}"/>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89560BB0-7895-4F39-BF23-7AAA3F4175FE}"/>
              </a:ext>
            </a:extLst>
          </p:cNvPr>
          <p:cNvSpPr>
            <a:spLocks noGrp="1"/>
          </p:cNvSpPr>
          <p:nvPr>
            <p:ph idx="1"/>
          </p:nvPr>
        </p:nvSpPr>
        <p:spPr/>
        <p:txBody>
          <a:bodyPr/>
          <a:lstStyle/>
          <a:p>
            <a:r>
              <a:rPr lang="en-US" dirty="0"/>
              <a:t>What is coverage and why do you care?</a:t>
            </a:r>
          </a:p>
          <a:p>
            <a:r>
              <a:rPr lang="en-US" dirty="0"/>
              <a:t>Code coverage and toggle coverage</a:t>
            </a:r>
          </a:p>
          <a:p>
            <a:r>
              <a:rPr lang="en-US" dirty="0"/>
              <a:t>Functional coverage</a:t>
            </a:r>
          </a:p>
          <a:p>
            <a:r>
              <a:rPr lang="en-US" dirty="0"/>
              <a:t>Using your coverage numbers and filling holes</a:t>
            </a:r>
          </a:p>
          <a:p>
            <a:r>
              <a:rPr lang="en-US" dirty="0"/>
              <a:t>Examples</a:t>
            </a:r>
          </a:p>
          <a:p>
            <a:endParaRPr lang="en-US" dirty="0"/>
          </a:p>
        </p:txBody>
      </p:sp>
      <p:sp>
        <p:nvSpPr>
          <p:cNvPr id="4" name="Footer Placeholder 3">
            <a:extLst>
              <a:ext uri="{FF2B5EF4-FFF2-40B4-BE49-F238E27FC236}">
                <a16:creationId xmlns:a16="http://schemas.microsoft.com/office/drawing/2014/main" id="{69F13ADE-3027-4FA6-B33C-37ED1535B156}"/>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FA34C168-7FC5-4077-AE2B-310BA3F4065A}"/>
              </a:ext>
            </a:extLst>
          </p:cNvPr>
          <p:cNvSpPr/>
          <p:nvPr/>
        </p:nvSpPr>
        <p:spPr>
          <a:xfrm>
            <a:off x="1066800" y="1724892"/>
            <a:ext cx="5867400" cy="457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275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F7A63-FD66-4CE1-8E9B-B2411F4582E2}"/>
              </a:ext>
            </a:extLst>
          </p:cNvPr>
          <p:cNvSpPr>
            <a:spLocks noGrp="1"/>
          </p:cNvSpPr>
          <p:nvPr>
            <p:ph type="title"/>
          </p:nvPr>
        </p:nvSpPr>
        <p:spPr/>
        <p:txBody>
          <a:bodyPr/>
          <a:lstStyle/>
          <a:p>
            <a:r>
              <a:rPr lang="en-US" dirty="0"/>
              <a:t>Filling coverage holes</a:t>
            </a:r>
          </a:p>
        </p:txBody>
      </p:sp>
      <p:sp>
        <p:nvSpPr>
          <p:cNvPr id="3" name="Content Placeholder 2">
            <a:extLst>
              <a:ext uri="{FF2B5EF4-FFF2-40B4-BE49-F238E27FC236}">
                <a16:creationId xmlns:a16="http://schemas.microsoft.com/office/drawing/2014/main" id="{17A87A9D-78D6-4F95-8E03-1D4B13A830B0}"/>
              </a:ext>
            </a:extLst>
          </p:cNvPr>
          <p:cNvSpPr>
            <a:spLocks noGrp="1"/>
          </p:cNvSpPr>
          <p:nvPr>
            <p:ph idx="1"/>
          </p:nvPr>
        </p:nvSpPr>
        <p:spPr/>
        <p:txBody>
          <a:bodyPr/>
          <a:lstStyle/>
          <a:p>
            <a:r>
              <a:rPr lang="en-US" dirty="0"/>
              <a:t>“Improve your RCG”</a:t>
            </a:r>
          </a:p>
          <a:p>
            <a:pPr lvl="1"/>
            <a:r>
              <a:rPr lang="en-US" dirty="0"/>
              <a:t>easy to say, but perhaps hard to do!</a:t>
            </a:r>
          </a:p>
          <a:p>
            <a:r>
              <a:rPr lang="en-US" dirty="0"/>
              <a:t>First, analyze your plateau</a:t>
            </a:r>
          </a:p>
          <a:p>
            <a:pPr lvl="1"/>
            <a:r>
              <a:rPr lang="en-US" dirty="0"/>
              <a:t>which areas are not being covered?</a:t>
            </a:r>
          </a:p>
          <a:p>
            <a:r>
              <a:rPr lang="en-US" dirty="0"/>
              <a:t>Example – L2 cache evictions still uncovered</a:t>
            </a:r>
          </a:p>
          <a:p>
            <a:pPr lvl="1"/>
            <a:r>
              <a:rPr lang="en-US" dirty="0"/>
              <a:t>so alter the RCG constraints to target that</a:t>
            </a:r>
          </a:p>
          <a:p>
            <a:pPr lvl="1"/>
            <a:r>
              <a:rPr lang="en-US" dirty="0"/>
              <a:t>remember how?</a:t>
            </a:r>
          </a:p>
        </p:txBody>
      </p:sp>
      <p:sp>
        <p:nvSpPr>
          <p:cNvPr id="4" name="Footer Placeholder 3">
            <a:extLst>
              <a:ext uri="{FF2B5EF4-FFF2-40B4-BE49-F238E27FC236}">
                <a16:creationId xmlns:a16="http://schemas.microsoft.com/office/drawing/2014/main" id="{39E349EA-7B81-4D1C-BE19-F8B5273509B4}"/>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36652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9BCF8-95FB-4599-B9BD-F11FEBFFB76C}"/>
              </a:ext>
            </a:extLst>
          </p:cNvPr>
          <p:cNvSpPr>
            <a:spLocks noGrp="1"/>
          </p:cNvSpPr>
          <p:nvPr>
            <p:ph type="title"/>
          </p:nvPr>
        </p:nvSpPr>
        <p:spPr>
          <a:xfrm>
            <a:off x="685800" y="304800"/>
            <a:ext cx="4630917" cy="1143000"/>
          </a:xfrm>
        </p:spPr>
        <p:txBody>
          <a:bodyPr/>
          <a:lstStyle/>
          <a:p>
            <a:r>
              <a:rPr lang="en-US" dirty="0"/>
              <a:t>2-way set-associative cache</a:t>
            </a:r>
          </a:p>
        </p:txBody>
      </p:sp>
      <p:sp>
        <p:nvSpPr>
          <p:cNvPr id="4" name="Footer Placeholder 3">
            <a:extLst>
              <a:ext uri="{FF2B5EF4-FFF2-40B4-BE49-F238E27FC236}">
                <a16:creationId xmlns:a16="http://schemas.microsoft.com/office/drawing/2014/main" id="{7C43C51F-F8BC-4D5E-881B-29AA489D4716}"/>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Arc 90">
            <a:extLst>
              <a:ext uri="{FF2B5EF4-FFF2-40B4-BE49-F238E27FC236}">
                <a16:creationId xmlns:a16="http://schemas.microsoft.com/office/drawing/2014/main" id="{4566BA59-84C5-493E-ADBB-D50BB0963770}"/>
              </a:ext>
            </a:extLst>
          </p:cNvPr>
          <p:cNvSpPr>
            <a:spLocks/>
          </p:cNvSpPr>
          <p:nvPr/>
        </p:nvSpPr>
        <p:spPr bwMode="auto">
          <a:xfrm flipV="1">
            <a:off x="7907517" y="5165725"/>
            <a:ext cx="152400" cy="3206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28575">
            <a:solidFill>
              <a:srgbClr val="000000"/>
            </a:solidFill>
            <a:round/>
            <a:headEnd/>
            <a:tailEnd/>
          </a:ln>
        </p:spPr>
        <p:txBody>
          <a:bodyPr wrap="none" anchor="ctr"/>
          <a:lstStyle/>
          <a:p>
            <a:endParaRPr lang="en-US"/>
          </a:p>
        </p:txBody>
      </p:sp>
      <p:sp>
        <p:nvSpPr>
          <p:cNvPr id="6" name="Arc 91">
            <a:extLst>
              <a:ext uri="{FF2B5EF4-FFF2-40B4-BE49-F238E27FC236}">
                <a16:creationId xmlns:a16="http://schemas.microsoft.com/office/drawing/2014/main" id="{9B52AA36-0E79-46AD-8FC8-8A27C8DF57ED}"/>
              </a:ext>
            </a:extLst>
          </p:cNvPr>
          <p:cNvSpPr>
            <a:spLocks/>
          </p:cNvSpPr>
          <p:nvPr/>
        </p:nvSpPr>
        <p:spPr bwMode="auto">
          <a:xfrm flipH="1" flipV="1">
            <a:off x="7755117" y="5165725"/>
            <a:ext cx="152400" cy="32067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28575">
            <a:solidFill>
              <a:srgbClr val="000000"/>
            </a:solidFill>
            <a:round/>
            <a:headEnd/>
            <a:tailEnd/>
          </a:ln>
        </p:spPr>
        <p:txBody>
          <a:bodyPr wrap="none" anchor="ctr"/>
          <a:lstStyle/>
          <a:p>
            <a:endParaRPr lang="en-US"/>
          </a:p>
        </p:txBody>
      </p:sp>
      <p:sp>
        <p:nvSpPr>
          <p:cNvPr id="7" name="Arc 92">
            <a:extLst>
              <a:ext uri="{FF2B5EF4-FFF2-40B4-BE49-F238E27FC236}">
                <a16:creationId xmlns:a16="http://schemas.microsoft.com/office/drawing/2014/main" id="{E03F07CF-CCCE-4D82-8825-7D845E1A166A}"/>
              </a:ext>
            </a:extLst>
          </p:cNvPr>
          <p:cNvSpPr>
            <a:spLocks/>
          </p:cNvSpPr>
          <p:nvPr/>
        </p:nvSpPr>
        <p:spPr bwMode="auto">
          <a:xfrm flipV="1">
            <a:off x="7907517" y="5165725"/>
            <a:ext cx="152400" cy="76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28575">
            <a:solidFill>
              <a:srgbClr val="000000"/>
            </a:solidFill>
            <a:round/>
            <a:headEnd/>
            <a:tailEnd/>
          </a:ln>
        </p:spPr>
        <p:txBody>
          <a:bodyPr wrap="none" anchor="ctr"/>
          <a:lstStyle/>
          <a:p>
            <a:endParaRPr lang="en-US"/>
          </a:p>
        </p:txBody>
      </p:sp>
      <p:sp>
        <p:nvSpPr>
          <p:cNvPr id="8" name="Arc 93">
            <a:extLst>
              <a:ext uri="{FF2B5EF4-FFF2-40B4-BE49-F238E27FC236}">
                <a16:creationId xmlns:a16="http://schemas.microsoft.com/office/drawing/2014/main" id="{F4C80CAA-B579-4290-8A7B-9CD321E849FA}"/>
              </a:ext>
            </a:extLst>
          </p:cNvPr>
          <p:cNvSpPr>
            <a:spLocks/>
          </p:cNvSpPr>
          <p:nvPr/>
        </p:nvSpPr>
        <p:spPr bwMode="auto">
          <a:xfrm flipH="1" flipV="1">
            <a:off x="7755117" y="5165725"/>
            <a:ext cx="152400" cy="76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28575">
            <a:solidFill>
              <a:srgbClr val="000000"/>
            </a:solidFill>
            <a:round/>
            <a:headEnd/>
            <a:tailEnd/>
          </a:ln>
        </p:spPr>
        <p:txBody>
          <a:bodyPr wrap="none" anchor="ctr"/>
          <a:lstStyle/>
          <a:p>
            <a:endParaRPr lang="en-US"/>
          </a:p>
        </p:txBody>
      </p:sp>
      <p:sp>
        <p:nvSpPr>
          <p:cNvPr id="9" name="Line 101">
            <a:extLst>
              <a:ext uri="{FF2B5EF4-FFF2-40B4-BE49-F238E27FC236}">
                <a16:creationId xmlns:a16="http://schemas.microsoft.com/office/drawing/2014/main" id="{B752282A-284C-488C-8AF0-BF8CF0C8D667}"/>
              </a:ext>
            </a:extLst>
          </p:cNvPr>
          <p:cNvSpPr>
            <a:spLocks noChangeShapeType="1"/>
          </p:cNvSpPr>
          <p:nvPr/>
        </p:nvSpPr>
        <p:spPr bwMode="auto">
          <a:xfrm>
            <a:off x="6000930" y="1066800"/>
            <a:ext cx="304800"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102">
            <a:extLst>
              <a:ext uri="{FF2B5EF4-FFF2-40B4-BE49-F238E27FC236}">
                <a16:creationId xmlns:a16="http://schemas.microsoft.com/office/drawing/2014/main" id="{D3DC3B38-6BAB-4065-8684-7C81BDB6FC70}"/>
              </a:ext>
            </a:extLst>
          </p:cNvPr>
          <p:cNvSpPr>
            <a:spLocks noChangeShapeType="1"/>
          </p:cNvSpPr>
          <p:nvPr/>
        </p:nvSpPr>
        <p:spPr bwMode="auto">
          <a:xfrm>
            <a:off x="6000930" y="1371600"/>
            <a:ext cx="304800"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103">
            <a:extLst>
              <a:ext uri="{FF2B5EF4-FFF2-40B4-BE49-F238E27FC236}">
                <a16:creationId xmlns:a16="http://schemas.microsoft.com/office/drawing/2014/main" id="{BF858163-C0F2-4971-A4D9-B9D9E6D54DE8}"/>
              </a:ext>
            </a:extLst>
          </p:cNvPr>
          <p:cNvSpPr>
            <a:spLocks noChangeShapeType="1"/>
          </p:cNvSpPr>
          <p:nvPr/>
        </p:nvSpPr>
        <p:spPr bwMode="auto">
          <a:xfrm>
            <a:off x="6000930" y="1676400"/>
            <a:ext cx="304800"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04">
            <a:extLst>
              <a:ext uri="{FF2B5EF4-FFF2-40B4-BE49-F238E27FC236}">
                <a16:creationId xmlns:a16="http://schemas.microsoft.com/office/drawing/2014/main" id="{8B30D0D7-5A72-4A91-908F-632637443FA5}"/>
              </a:ext>
            </a:extLst>
          </p:cNvPr>
          <p:cNvSpPr>
            <a:spLocks noChangeShapeType="1"/>
          </p:cNvSpPr>
          <p:nvPr/>
        </p:nvSpPr>
        <p:spPr bwMode="auto">
          <a:xfrm>
            <a:off x="6000930" y="2590800"/>
            <a:ext cx="304800"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05">
            <a:extLst>
              <a:ext uri="{FF2B5EF4-FFF2-40B4-BE49-F238E27FC236}">
                <a16:creationId xmlns:a16="http://schemas.microsoft.com/office/drawing/2014/main" id="{C2617244-F5E1-4388-9384-A5B449EA6551}"/>
              </a:ext>
            </a:extLst>
          </p:cNvPr>
          <p:cNvSpPr>
            <a:spLocks noChangeShapeType="1"/>
          </p:cNvSpPr>
          <p:nvPr/>
        </p:nvSpPr>
        <p:spPr bwMode="auto">
          <a:xfrm>
            <a:off x="6000930" y="2895600"/>
            <a:ext cx="304800"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06">
            <a:extLst>
              <a:ext uri="{FF2B5EF4-FFF2-40B4-BE49-F238E27FC236}">
                <a16:creationId xmlns:a16="http://schemas.microsoft.com/office/drawing/2014/main" id="{7E4C865C-2FE7-41D8-8870-36FC651FEB93}"/>
              </a:ext>
            </a:extLst>
          </p:cNvPr>
          <p:cNvSpPr>
            <a:spLocks noChangeShapeType="1"/>
          </p:cNvSpPr>
          <p:nvPr/>
        </p:nvSpPr>
        <p:spPr bwMode="auto">
          <a:xfrm>
            <a:off x="7448730" y="3048000"/>
            <a:ext cx="0" cy="16764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 name="Text Box 109">
            <a:extLst>
              <a:ext uri="{FF2B5EF4-FFF2-40B4-BE49-F238E27FC236}">
                <a16:creationId xmlns:a16="http://schemas.microsoft.com/office/drawing/2014/main" id="{784FB45B-0069-42E6-834E-179C89DCECF3}"/>
              </a:ext>
            </a:extLst>
          </p:cNvPr>
          <p:cNvSpPr txBox="1">
            <a:spLocks noChangeArrowheads="1"/>
          </p:cNvSpPr>
          <p:nvPr/>
        </p:nvSpPr>
        <p:spPr bwMode="auto">
          <a:xfrm>
            <a:off x="7302680" y="5883275"/>
            <a:ext cx="677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FF0909"/>
                </a:solidFill>
              </a:rPr>
              <a:t>data</a:t>
            </a:r>
          </a:p>
        </p:txBody>
      </p:sp>
      <p:sp>
        <p:nvSpPr>
          <p:cNvPr id="16" name="Freeform 111">
            <a:extLst>
              <a:ext uri="{FF2B5EF4-FFF2-40B4-BE49-F238E27FC236}">
                <a16:creationId xmlns:a16="http://schemas.microsoft.com/office/drawing/2014/main" id="{24B02DC3-8D2F-4A43-8202-8569EED6D5B3}"/>
              </a:ext>
            </a:extLst>
          </p:cNvPr>
          <p:cNvSpPr>
            <a:spLocks/>
          </p:cNvSpPr>
          <p:nvPr/>
        </p:nvSpPr>
        <p:spPr bwMode="auto">
          <a:xfrm>
            <a:off x="6991530" y="5197475"/>
            <a:ext cx="609600" cy="304800"/>
          </a:xfrm>
          <a:custGeom>
            <a:avLst/>
            <a:gdLst>
              <a:gd name="T0" fmla="*/ 2147483646 w 384"/>
              <a:gd name="T1" fmla="*/ 0 h 192"/>
              <a:gd name="T2" fmla="*/ 0 w 384"/>
              <a:gd name="T3" fmla="*/ 2147483646 h 192"/>
              <a:gd name="T4" fmla="*/ 2147483646 w 384"/>
              <a:gd name="T5" fmla="*/ 2147483646 h 192"/>
              <a:gd name="T6" fmla="*/ 2147483646 w 384"/>
              <a:gd name="T7" fmla="*/ 0 h 192"/>
              <a:gd name="T8" fmla="*/ 2147483646 w 384"/>
              <a:gd name="T9" fmla="*/ 0 h 192"/>
              <a:gd name="T10" fmla="*/ 0 60000 65536"/>
              <a:gd name="T11" fmla="*/ 0 60000 65536"/>
              <a:gd name="T12" fmla="*/ 0 60000 65536"/>
              <a:gd name="T13" fmla="*/ 0 60000 65536"/>
              <a:gd name="T14" fmla="*/ 0 60000 65536"/>
              <a:gd name="T15" fmla="*/ 0 w 384"/>
              <a:gd name="T16" fmla="*/ 0 h 192"/>
              <a:gd name="T17" fmla="*/ 384 w 384"/>
              <a:gd name="T18" fmla="*/ 192 h 192"/>
            </a:gdLst>
            <a:ahLst/>
            <a:cxnLst>
              <a:cxn ang="T10">
                <a:pos x="T0" y="T1"/>
              </a:cxn>
              <a:cxn ang="T11">
                <a:pos x="T2" y="T3"/>
              </a:cxn>
              <a:cxn ang="T12">
                <a:pos x="T4" y="T5"/>
              </a:cxn>
              <a:cxn ang="T13">
                <a:pos x="T6" y="T7"/>
              </a:cxn>
              <a:cxn ang="T14">
                <a:pos x="T8" y="T9"/>
              </a:cxn>
            </a:cxnLst>
            <a:rect l="T15" t="T16" r="T17" b="T18"/>
            <a:pathLst>
              <a:path w="384" h="192">
                <a:moveTo>
                  <a:pt x="96" y="0"/>
                </a:moveTo>
                <a:lnTo>
                  <a:pt x="0" y="192"/>
                </a:lnTo>
                <a:lnTo>
                  <a:pt x="288" y="192"/>
                </a:lnTo>
                <a:lnTo>
                  <a:pt x="384" y="0"/>
                </a:lnTo>
                <a:lnTo>
                  <a:pt x="96" y="0"/>
                </a:lnTo>
                <a:close/>
              </a:path>
            </a:pathLst>
          </a:custGeom>
          <a:solidFill>
            <a:schemeClr val="accent1"/>
          </a:solidFill>
          <a:ln w="28575">
            <a:solidFill>
              <a:srgbClr val="000000"/>
            </a:solidFill>
            <a:round/>
            <a:headEnd/>
            <a:tailEnd/>
          </a:ln>
        </p:spPr>
        <p:txBody>
          <a:bodyPr wrap="none" anchor="ctr"/>
          <a:lstStyle/>
          <a:p>
            <a:endParaRPr lang="en-US"/>
          </a:p>
        </p:txBody>
      </p:sp>
      <p:sp>
        <p:nvSpPr>
          <p:cNvPr id="17" name="Text Box 112">
            <a:extLst>
              <a:ext uri="{FF2B5EF4-FFF2-40B4-BE49-F238E27FC236}">
                <a16:creationId xmlns:a16="http://schemas.microsoft.com/office/drawing/2014/main" id="{DCD4798C-FF08-4D7C-83F2-3706182DF186}"/>
              </a:ext>
            </a:extLst>
          </p:cNvPr>
          <p:cNvSpPr txBox="1">
            <a:spLocks noChangeArrowheads="1"/>
          </p:cNvSpPr>
          <p:nvPr/>
        </p:nvSpPr>
        <p:spPr bwMode="auto">
          <a:xfrm>
            <a:off x="7045505" y="5181600"/>
            <a:ext cx="481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000000"/>
                </a:solidFill>
              </a:rPr>
              <a:t>&lt;&lt;</a:t>
            </a:r>
            <a:endParaRPr lang="en-US" altLang="en-US" sz="2400">
              <a:solidFill>
                <a:srgbClr val="000000"/>
              </a:solidFill>
            </a:endParaRPr>
          </a:p>
        </p:txBody>
      </p:sp>
      <p:sp>
        <p:nvSpPr>
          <p:cNvPr id="18" name="Line 113">
            <a:extLst>
              <a:ext uri="{FF2B5EF4-FFF2-40B4-BE49-F238E27FC236}">
                <a16:creationId xmlns:a16="http://schemas.microsoft.com/office/drawing/2014/main" id="{76FFCD55-AD15-471F-8C8B-56D8AA849353}"/>
              </a:ext>
            </a:extLst>
          </p:cNvPr>
          <p:cNvSpPr>
            <a:spLocks noChangeShapeType="1"/>
          </p:cNvSpPr>
          <p:nvPr/>
        </p:nvSpPr>
        <p:spPr bwMode="auto">
          <a:xfrm>
            <a:off x="7296330" y="5502275"/>
            <a:ext cx="0" cy="517525"/>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9" name="Text Box 116">
            <a:extLst>
              <a:ext uri="{FF2B5EF4-FFF2-40B4-BE49-F238E27FC236}">
                <a16:creationId xmlns:a16="http://schemas.microsoft.com/office/drawing/2014/main" id="{AB7EBDA9-0998-4174-8E93-FFD9CCE69ADD}"/>
              </a:ext>
            </a:extLst>
          </p:cNvPr>
          <p:cNvSpPr txBox="1">
            <a:spLocks noChangeArrowheads="1"/>
          </p:cNvSpPr>
          <p:nvPr/>
        </p:nvSpPr>
        <p:spPr bwMode="auto">
          <a:xfrm>
            <a:off x="4935717" y="5486400"/>
            <a:ext cx="10874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rgbClr val="FF0909"/>
                </a:solidFill>
              </a:rPr>
              <a:t>address</a:t>
            </a:r>
          </a:p>
        </p:txBody>
      </p:sp>
      <p:sp>
        <p:nvSpPr>
          <p:cNvPr id="20" name="Line 117">
            <a:extLst>
              <a:ext uri="{FF2B5EF4-FFF2-40B4-BE49-F238E27FC236}">
                <a16:creationId xmlns:a16="http://schemas.microsoft.com/office/drawing/2014/main" id="{2CE98F9D-8801-4372-9DE1-514480EC26F4}"/>
              </a:ext>
            </a:extLst>
          </p:cNvPr>
          <p:cNvSpPr>
            <a:spLocks noChangeShapeType="1"/>
          </p:cNvSpPr>
          <p:nvPr/>
        </p:nvSpPr>
        <p:spPr bwMode="auto">
          <a:xfrm flipV="1">
            <a:off x="6686730" y="5349875"/>
            <a:ext cx="358775" cy="0"/>
          </a:xfrm>
          <a:prstGeom prst="line">
            <a:avLst/>
          </a:prstGeom>
          <a:noFill/>
          <a:ln w="28575">
            <a:solidFill>
              <a:srgbClr val="000000"/>
            </a:solidFill>
            <a:round/>
            <a:headEnd/>
            <a:tailEnd type="arrow"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 name="AutoShape 124">
            <a:extLst>
              <a:ext uri="{FF2B5EF4-FFF2-40B4-BE49-F238E27FC236}">
                <a16:creationId xmlns:a16="http://schemas.microsoft.com/office/drawing/2014/main" id="{8F914124-4BC6-4A9E-A93B-5F6E2EEB6F62}"/>
              </a:ext>
            </a:extLst>
          </p:cNvPr>
          <p:cNvSpPr>
            <a:spLocks noChangeArrowheads="1"/>
          </p:cNvSpPr>
          <p:nvPr/>
        </p:nvSpPr>
        <p:spPr bwMode="auto">
          <a:xfrm>
            <a:off x="7829730" y="3505200"/>
            <a:ext cx="304800" cy="304800"/>
          </a:xfrm>
          <a:prstGeom prst="flowChartTerminator">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rgbClr val="000000"/>
                </a:solidFill>
              </a:rPr>
              <a:t>=</a:t>
            </a:r>
          </a:p>
        </p:txBody>
      </p:sp>
      <p:sp>
        <p:nvSpPr>
          <p:cNvPr id="22" name="Line 125">
            <a:extLst>
              <a:ext uri="{FF2B5EF4-FFF2-40B4-BE49-F238E27FC236}">
                <a16:creationId xmlns:a16="http://schemas.microsoft.com/office/drawing/2014/main" id="{76F71BAC-96EB-4A64-9A8F-A4FD8C445B40}"/>
              </a:ext>
            </a:extLst>
          </p:cNvPr>
          <p:cNvSpPr>
            <a:spLocks noChangeShapeType="1"/>
          </p:cNvSpPr>
          <p:nvPr/>
        </p:nvSpPr>
        <p:spPr bwMode="auto">
          <a:xfrm>
            <a:off x="8058330" y="3048000"/>
            <a:ext cx="0" cy="4572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126">
            <a:extLst>
              <a:ext uri="{FF2B5EF4-FFF2-40B4-BE49-F238E27FC236}">
                <a16:creationId xmlns:a16="http://schemas.microsoft.com/office/drawing/2014/main" id="{E6B7DF4C-6C24-4179-BB51-A5E8EBF7D93A}"/>
              </a:ext>
            </a:extLst>
          </p:cNvPr>
          <p:cNvSpPr>
            <a:spLocks noChangeShapeType="1"/>
          </p:cNvSpPr>
          <p:nvPr/>
        </p:nvSpPr>
        <p:spPr bwMode="auto">
          <a:xfrm>
            <a:off x="7982130" y="3810000"/>
            <a:ext cx="1587" cy="144780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4" name="Text Box 127">
            <a:extLst>
              <a:ext uri="{FF2B5EF4-FFF2-40B4-BE49-F238E27FC236}">
                <a16:creationId xmlns:a16="http://schemas.microsoft.com/office/drawing/2014/main" id="{27863431-048B-4D60-9FDF-22DCFEC5AECB}"/>
              </a:ext>
            </a:extLst>
          </p:cNvPr>
          <p:cNvSpPr txBox="1">
            <a:spLocks noChangeArrowheads="1"/>
          </p:cNvSpPr>
          <p:nvPr/>
        </p:nvSpPr>
        <p:spPr bwMode="auto">
          <a:xfrm>
            <a:off x="8082142" y="5883275"/>
            <a:ext cx="593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rgbClr val="FF0909"/>
                </a:solidFill>
              </a:rPr>
              <a:t>hit?</a:t>
            </a:r>
          </a:p>
        </p:txBody>
      </p:sp>
      <p:sp>
        <p:nvSpPr>
          <p:cNvPr id="25" name="Freeform 140">
            <a:extLst>
              <a:ext uri="{FF2B5EF4-FFF2-40B4-BE49-F238E27FC236}">
                <a16:creationId xmlns:a16="http://schemas.microsoft.com/office/drawing/2014/main" id="{D0E7BE61-4211-4288-A833-D97FFBCD8F34}"/>
              </a:ext>
            </a:extLst>
          </p:cNvPr>
          <p:cNvSpPr>
            <a:spLocks/>
          </p:cNvSpPr>
          <p:nvPr/>
        </p:nvSpPr>
        <p:spPr bwMode="auto">
          <a:xfrm>
            <a:off x="5523092" y="2133600"/>
            <a:ext cx="477838" cy="3048000"/>
          </a:xfrm>
          <a:custGeom>
            <a:avLst/>
            <a:gdLst>
              <a:gd name="T0" fmla="*/ 0 w 144"/>
              <a:gd name="T1" fmla="*/ 2147483646 h 2016"/>
              <a:gd name="T2" fmla="*/ 0 w 144"/>
              <a:gd name="T3" fmla="*/ 0 h 2016"/>
              <a:gd name="T4" fmla="*/ 2147483646 w 144"/>
              <a:gd name="T5" fmla="*/ 0 h 2016"/>
              <a:gd name="T6" fmla="*/ 0 60000 65536"/>
              <a:gd name="T7" fmla="*/ 0 60000 65536"/>
              <a:gd name="T8" fmla="*/ 0 60000 65536"/>
              <a:gd name="T9" fmla="*/ 0 w 144"/>
              <a:gd name="T10" fmla="*/ 0 h 2016"/>
              <a:gd name="T11" fmla="*/ 144 w 144"/>
              <a:gd name="T12" fmla="*/ 2016 h 2016"/>
            </a:gdLst>
            <a:ahLst/>
            <a:cxnLst>
              <a:cxn ang="T6">
                <a:pos x="T0" y="T1"/>
              </a:cxn>
              <a:cxn ang="T7">
                <a:pos x="T2" y="T3"/>
              </a:cxn>
              <a:cxn ang="T8">
                <a:pos x="T4" y="T5"/>
              </a:cxn>
            </a:cxnLst>
            <a:rect l="T9" t="T10" r="T11" b="T12"/>
            <a:pathLst>
              <a:path w="144" h="2016">
                <a:moveTo>
                  <a:pt x="0" y="2016"/>
                </a:moveTo>
                <a:lnTo>
                  <a:pt x="0" y="0"/>
                </a:lnTo>
                <a:lnTo>
                  <a:pt x="144" y="0"/>
                </a:lnTo>
              </a:path>
            </a:pathLst>
          </a:custGeom>
          <a:noFill/>
          <a:ln w="28575">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 name="AutoShape 141">
            <a:extLst>
              <a:ext uri="{FF2B5EF4-FFF2-40B4-BE49-F238E27FC236}">
                <a16:creationId xmlns:a16="http://schemas.microsoft.com/office/drawing/2014/main" id="{CB77368E-9FC0-49F6-A2CD-82E22EBBD0BF}"/>
              </a:ext>
            </a:extLst>
          </p:cNvPr>
          <p:cNvSpPr>
            <a:spLocks noChangeArrowheads="1"/>
          </p:cNvSpPr>
          <p:nvPr/>
        </p:nvSpPr>
        <p:spPr bwMode="auto">
          <a:xfrm>
            <a:off x="6915330" y="3505200"/>
            <a:ext cx="304800" cy="304800"/>
          </a:xfrm>
          <a:prstGeom prst="flowChartTerminator">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000000"/>
                </a:solidFill>
              </a:rPr>
              <a:t>=</a:t>
            </a:r>
          </a:p>
        </p:txBody>
      </p:sp>
      <p:sp>
        <p:nvSpPr>
          <p:cNvPr id="27" name="Line 142">
            <a:extLst>
              <a:ext uri="{FF2B5EF4-FFF2-40B4-BE49-F238E27FC236}">
                <a16:creationId xmlns:a16="http://schemas.microsoft.com/office/drawing/2014/main" id="{283B3529-C267-4A3B-8C03-BF78DA3E040F}"/>
              </a:ext>
            </a:extLst>
          </p:cNvPr>
          <p:cNvSpPr>
            <a:spLocks noChangeShapeType="1"/>
          </p:cNvSpPr>
          <p:nvPr/>
        </p:nvSpPr>
        <p:spPr bwMode="auto">
          <a:xfrm>
            <a:off x="7143930" y="3048000"/>
            <a:ext cx="0" cy="4572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 name="Freeform 143">
            <a:extLst>
              <a:ext uri="{FF2B5EF4-FFF2-40B4-BE49-F238E27FC236}">
                <a16:creationId xmlns:a16="http://schemas.microsoft.com/office/drawing/2014/main" id="{A21AAAC1-371A-4F4A-B245-F124429117C7}"/>
              </a:ext>
            </a:extLst>
          </p:cNvPr>
          <p:cNvSpPr>
            <a:spLocks/>
          </p:cNvSpPr>
          <p:nvPr/>
        </p:nvSpPr>
        <p:spPr bwMode="auto">
          <a:xfrm>
            <a:off x="4705530" y="3200400"/>
            <a:ext cx="2286000" cy="1981200"/>
          </a:xfrm>
          <a:custGeom>
            <a:avLst/>
            <a:gdLst>
              <a:gd name="T0" fmla="*/ 0 w 1968"/>
              <a:gd name="T1" fmla="*/ 2147483646 h 1248"/>
              <a:gd name="T2" fmla="*/ 0 w 1968"/>
              <a:gd name="T3" fmla="*/ 0 h 1248"/>
              <a:gd name="T4" fmla="*/ 2147483646 w 1968"/>
              <a:gd name="T5" fmla="*/ 0 h 1248"/>
              <a:gd name="T6" fmla="*/ 2147483646 w 1968"/>
              <a:gd name="T7" fmla="*/ 2147483646 h 1248"/>
              <a:gd name="T8" fmla="*/ 0 60000 65536"/>
              <a:gd name="T9" fmla="*/ 0 60000 65536"/>
              <a:gd name="T10" fmla="*/ 0 60000 65536"/>
              <a:gd name="T11" fmla="*/ 0 60000 65536"/>
              <a:gd name="T12" fmla="*/ 0 w 1968"/>
              <a:gd name="T13" fmla="*/ 0 h 1248"/>
              <a:gd name="T14" fmla="*/ 1968 w 1968"/>
              <a:gd name="T15" fmla="*/ 1248 h 1248"/>
            </a:gdLst>
            <a:ahLst/>
            <a:cxnLst>
              <a:cxn ang="T8">
                <a:pos x="T0" y="T1"/>
              </a:cxn>
              <a:cxn ang="T9">
                <a:pos x="T2" y="T3"/>
              </a:cxn>
              <a:cxn ang="T10">
                <a:pos x="T4" y="T5"/>
              </a:cxn>
              <a:cxn ang="T11">
                <a:pos x="T6" y="T7"/>
              </a:cxn>
            </a:cxnLst>
            <a:rect l="T12" t="T13" r="T14" b="T15"/>
            <a:pathLst>
              <a:path w="1968" h="1248">
                <a:moveTo>
                  <a:pt x="0" y="1248"/>
                </a:moveTo>
                <a:lnTo>
                  <a:pt x="0" y="0"/>
                </a:lnTo>
                <a:lnTo>
                  <a:pt x="1968" y="0"/>
                </a:lnTo>
                <a:lnTo>
                  <a:pt x="1968" y="192"/>
                </a:lnTo>
              </a:path>
            </a:pathLst>
          </a:custGeom>
          <a:noFill/>
          <a:ln w="28575">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9" name="Freeform 144">
            <a:extLst>
              <a:ext uri="{FF2B5EF4-FFF2-40B4-BE49-F238E27FC236}">
                <a16:creationId xmlns:a16="http://schemas.microsoft.com/office/drawing/2014/main" id="{1BD57075-DFC7-4D23-A32A-8904911755D6}"/>
              </a:ext>
            </a:extLst>
          </p:cNvPr>
          <p:cNvSpPr>
            <a:spLocks/>
          </p:cNvSpPr>
          <p:nvPr/>
        </p:nvSpPr>
        <p:spPr bwMode="auto">
          <a:xfrm>
            <a:off x="6991530" y="3200400"/>
            <a:ext cx="914400" cy="304800"/>
          </a:xfrm>
          <a:custGeom>
            <a:avLst/>
            <a:gdLst>
              <a:gd name="T0" fmla="*/ 0 w 864"/>
              <a:gd name="T1" fmla="*/ 0 h 192"/>
              <a:gd name="T2" fmla="*/ 2147483646 w 864"/>
              <a:gd name="T3" fmla="*/ 0 h 192"/>
              <a:gd name="T4" fmla="*/ 2147483646 w 864"/>
              <a:gd name="T5" fmla="*/ 2147483646 h 192"/>
              <a:gd name="T6" fmla="*/ 0 60000 65536"/>
              <a:gd name="T7" fmla="*/ 0 60000 65536"/>
              <a:gd name="T8" fmla="*/ 0 60000 65536"/>
              <a:gd name="T9" fmla="*/ 0 w 864"/>
              <a:gd name="T10" fmla="*/ 0 h 192"/>
              <a:gd name="T11" fmla="*/ 864 w 864"/>
              <a:gd name="T12" fmla="*/ 192 h 192"/>
            </a:gdLst>
            <a:ahLst/>
            <a:cxnLst>
              <a:cxn ang="T6">
                <a:pos x="T0" y="T1"/>
              </a:cxn>
              <a:cxn ang="T7">
                <a:pos x="T2" y="T3"/>
              </a:cxn>
              <a:cxn ang="T8">
                <a:pos x="T4" y="T5"/>
              </a:cxn>
            </a:cxnLst>
            <a:rect l="T9" t="T10" r="T11" b="T12"/>
            <a:pathLst>
              <a:path w="864" h="192">
                <a:moveTo>
                  <a:pt x="0" y="0"/>
                </a:moveTo>
                <a:lnTo>
                  <a:pt x="864" y="0"/>
                </a:lnTo>
                <a:lnTo>
                  <a:pt x="864" y="192"/>
                </a:lnTo>
              </a:path>
            </a:pathLst>
          </a:custGeom>
          <a:noFill/>
          <a:ln w="28575">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 name="Line 145">
            <a:extLst>
              <a:ext uri="{FF2B5EF4-FFF2-40B4-BE49-F238E27FC236}">
                <a16:creationId xmlns:a16="http://schemas.microsoft.com/office/drawing/2014/main" id="{C9767E99-96F0-47B1-B743-2CB1BC070128}"/>
              </a:ext>
            </a:extLst>
          </p:cNvPr>
          <p:cNvSpPr>
            <a:spLocks noChangeShapeType="1"/>
          </p:cNvSpPr>
          <p:nvPr/>
        </p:nvSpPr>
        <p:spPr bwMode="auto">
          <a:xfrm>
            <a:off x="6534330" y="3048000"/>
            <a:ext cx="0" cy="16764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146">
            <a:extLst>
              <a:ext uri="{FF2B5EF4-FFF2-40B4-BE49-F238E27FC236}">
                <a16:creationId xmlns:a16="http://schemas.microsoft.com/office/drawing/2014/main" id="{76FFB0BD-1571-4583-AED4-189004B5675D}"/>
              </a:ext>
            </a:extLst>
          </p:cNvPr>
          <p:cNvSpPr>
            <a:spLocks noChangeShapeType="1"/>
          </p:cNvSpPr>
          <p:nvPr/>
        </p:nvSpPr>
        <p:spPr bwMode="auto">
          <a:xfrm>
            <a:off x="7296330" y="4876800"/>
            <a:ext cx="0" cy="30480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147">
            <a:extLst>
              <a:ext uri="{FF2B5EF4-FFF2-40B4-BE49-F238E27FC236}">
                <a16:creationId xmlns:a16="http://schemas.microsoft.com/office/drawing/2014/main" id="{10F02B29-5F2C-4348-9526-3AA968BC1C56}"/>
              </a:ext>
            </a:extLst>
          </p:cNvPr>
          <p:cNvSpPr>
            <a:spLocks noChangeShapeType="1"/>
          </p:cNvSpPr>
          <p:nvPr/>
        </p:nvSpPr>
        <p:spPr bwMode="auto">
          <a:xfrm>
            <a:off x="7907517" y="5486400"/>
            <a:ext cx="0" cy="53340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 name="AutoShape 149">
            <a:extLst>
              <a:ext uri="{FF2B5EF4-FFF2-40B4-BE49-F238E27FC236}">
                <a16:creationId xmlns:a16="http://schemas.microsoft.com/office/drawing/2014/main" id="{45A32F51-21F5-46F8-9F2E-22E95EDE31E7}"/>
              </a:ext>
            </a:extLst>
          </p:cNvPr>
          <p:cNvSpPr>
            <a:spLocks noChangeArrowheads="1"/>
          </p:cNvSpPr>
          <p:nvPr/>
        </p:nvSpPr>
        <p:spPr bwMode="auto">
          <a:xfrm>
            <a:off x="7907517" y="4724400"/>
            <a:ext cx="152400" cy="152400"/>
          </a:xfrm>
          <a:prstGeom prst="flowChartConnector">
            <a:avLst/>
          </a:prstGeom>
          <a:solidFill>
            <a:srgbClr val="000000"/>
          </a:solidFill>
          <a:ln>
            <a:noFill/>
          </a:ln>
          <a:extLst>
            <a:ext uri="{91240B29-F687-4F45-9708-019B960494DF}">
              <a14:hiddenLine xmlns:a14="http://schemas.microsoft.com/office/drawing/2010/main" w="12700">
                <a:solidFill>
                  <a:srgbClr val="000000"/>
                </a:solidFill>
                <a:round/>
                <a:headEnd/>
                <a:tailEnd/>
              </a14:hiddenLine>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34" name="Text Box 152">
            <a:extLst>
              <a:ext uri="{FF2B5EF4-FFF2-40B4-BE49-F238E27FC236}">
                <a16:creationId xmlns:a16="http://schemas.microsoft.com/office/drawing/2014/main" id="{C11999F5-4C02-4F16-B074-ADF35F6EA92D}"/>
              </a:ext>
            </a:extLst>
          </p:cNvPr>
          <p:cNvSpPr txBox="1">
            <a:spLocks noChangeArrowheads="1"/>
          </p:cNvSpPr>
          <p:nvPr/>
        </p:nvSpPr>
        <p:spPr bwMode="auto">
          <a:xfrm rot="-5400000">
            <a:off x="6089036" y="1915319"/>
            <a:ext cx="6492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a:solidFill>
                  <a:srgbClr val="FF0909"/>
                </a:solidFill>
              </a:rPr>
              <a:t>sets</a:t>
            </a:r>
          </a:p>
        </p:txBody>
      </p:sp>
      <p:sp>
        <p:nvSpPr>
          <p:cNvPr id="35" name="Freeform 155">
            <a:extLst>
              <a:ext uri="{FF2B5EF4-FFF2-40B4-BE49-F238E27FC236}">
                <a16:creationId xmlns:a16="http://schemas.microsoft.com/office/drawing/2014/main" id="{5212C8FE-EEFB-48A0-99F5-43A80CA2D74A}"/>
              </a:ext>
            </a:extLst>
          </p:cNvPr>
          <p:cNvSpPr>
            <a:spLocks/>
          </p:cNvSpPr>
          <p:nvPr/>
        </p:nvSpPr>
        <p:spPr bwMode="auto">
          <a:xfrm>
            <a:off x="7526517" y="4572000"/>
            <a:ext cx="457200" cy="228600"/>
          </a:xfrm>
          <a:custGeom>
            <a:avLst/>
            <a:gdLst>
              <a:gd name="T0" fmla="*/ 2147483646 w 288"/>
              <a:gd name="T1" fmla="*/ 0 h 144"/>
              <a:gd name="T2" fmla="*/ 2147483646 w 288"/>
              <a:gd name="T3" fmla="*/ 2147483646 h 144"/>
              <a:gd name="T4" fmla="*/ 0 w 288"/>
              <a:gd name="T5" fmla="*/ 2147483646 h 144"/>
              <a:gd name="T6" fmla="*/ 0 60000 65536"/>
              <a:gd name="T7" fmla="*/ 0 60000 65536"/>
              <a:gd name="T8" fmla="*/ 0 60000 65536"/>
              <a:gd name="T9" fmla="*/ 0 w 288"/>
              <a:gd name="T10" fmla="*/ 0 h 144"/>
              <a:gd name="T11" fmla="*/ 288 w 288"/>
              <a:gd name="T12" fmla="*/ 144 h 144"/>
            </a:gdLst>
            <a:ahLst/>
            <a:cxnLst>
              <a:cxn ang="T6">
                <a:pos x="T0" y="T1"/>
              </a:cxn>
              <a:cxn ang="T7">
                <a:pos x="T2" y="T3"/>
              </a:cxn>
              <a:cxn ang="T8">
                <a:pos x="T4" y="T5"/>
              </a:cxn>
            </a:cxnLst>
            <a:rect l="T9" t="T10" r="T11" b="T12"/>
            <a:pathLst>
              <a:path w="288" h="144">
                <a:moveTo>
                  <a:pt x="288" y="0"/>
                </a:moveTo>
                <a:lnTo>
                  <a:pt x="288" y="144"/>
                </a:lnTo>
                <a:lnTo>
                  <a:pt x="0" y="144"/>
                </a:lnTo>
              </a:path>
            </a:pathLst>
          </a:custGeom>
          <a:noFill/>
          <a:ln w="12700">
            <a:solidFill>
              <a:srgbClr val="000000"/>
            </a:solidFill>
            <a:round/>
            <a:headEnd/>
            <a:tailEnd type="arrow"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6" name="Line 157">
            <a:extLst>
              <a:ext uri="{FF2B5EF4-FFF2-40B4-BE49-F238E27FC236}">
                <a16:creationId xmlns:a16="http://schemas.microsoft.com/office/drawing/2014/main" id="{5ED6CDB8-93F5-4603-B1EE-A50883C99DCD}"/>
              </a:ext>
            </a:extLst>
          </p:cNvPr>
          <p:cNvSpPr>
            <a:spLocks noChangeShapeType="1"/>
          </p:cNvSpPr>
          <p:nvPr/>
        </p:nvSpPr>
        <p:spPr bwMode="auto">
          <a:xfrm>
            <a:off x="7831317" y="4343400"/>
            <a:ext cx="0" cy="91440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 name="Freeform 159">
            <a:extLst>
              <a:ext uri="{FF2B5EF4-FFF2-40B4-BE49-F238E27FC236}">
                <a16:creationId xmlns:a16="http://schemas.microsoft.com/office/drawing/2014/main" id="{A3CD2439-8099-485C-9CB5-ADAFCC49D11D}"/>
              </a:ext>
            </a:extLst>
          </p:cNvPr>
          <p:cNvSpPr>
            <a:spLocks/>
          </p:cNvSpPr>
          <p:nvPr/>
        </p:nvSpPr>
        <p:spPr bwMode="auto">
          <a:xfrm>
            <a:off x="7069317" y="3810000"/>
            <a:ext cx="762000" cy="533400"/>
          </a:xfrm>
          <a:custGeom>
            <a:avLst/>
            <a:gdLst>
              <a:gd name="T0" fmla="*/ 0 w 480"/>
              <a:gd name="T1" fmla="*/ 0 h 240"/>
              <a:gd name="T2" fmla="*/ 0 w 480"/>
              <a:gd name="T3" fmla="*/ 2147483646 h 240"/>
              <a:gd name="T4" fmla="*/ 2147483646 w 480"/>
              <a:gd name="T5" fmla="*/ 2147483646 h 240"/>
              <a:gd name="T6" fmla="*/ 0 60000 65536"/>
              <a:gd name="T7" fmla="*/ 0 60000 65536"/>
              <a:gd name="T8" fmla="*/ 0 60000 65536"/>
              <a:gd name="T9" fmla="*/ 0 w 480"/>
              <a:gd name="T10" fmla="*/ 0 h 240"/>
              <a:gd name="T11" fmla="*/ 480 w 480"/>
              <a:gd name="T12" fmla="*/ 240 h 240"/>
            </a:gdLst>
            <a:ahLst/>
            <a:cxnLst>
              <a:cxn ang="T6">
                <a:pos x="T0" y="T1"/>
              </a:cxn>
              <a:cxn ang="T7">
                <a:pos x="T2" y="T3"/>
              </a:cxn>
              <a:cxn ang="T8">
                <a:pos x="T4" y="T5"/>
              </a:cxn>
            </a:cxnLst>
            <a:rect l="T9" t="T10" r="T11" b="T12"/>
            <a:pathLst>
              <a:path w="480" h="240">
                <a:moveTo>
                  <a:pt x="0" y="0"/>
                </a:moveTo>
                <a:lnTo>
                  <a:pt x="0" y="240"/>
                </a:lnTo>
                <a:lnTo>
                  <a:pt x="480" y="240"/>
                </a:lnTo>
              </a:path>
            </a:pathLst>
          </a:cu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38" name="Group 161">
            <a:extLst>
              <a:ext uri="{FF2B5EF4-FFF2-40B4-BE49-F238E27FC236}">
                <a16:creationId xmlns:a16="http://schemas.microsoft.com/office/drawing/2014/main" id="{0457AE7B-82F3-43EB-95F0-617BC46FA491}"/>
              </a:ext>
            </a:extLst>
          </p:cNvPr>
          <p:cNvGrpSpPr>
            <a:grpSpLocks/>
          </p:cNvGrpSpPr>
          <p:nvPr/>
        </p:nvGrpSpPr>
        <p:grpSpPr bwMode="auto">
          <a:xfrm>
            <a:off x="6002517" y="914400"/>
            <a:ext cx="304800" cy="2133600"/>
            <a:chOff x="4416" y="1536"/>
            <a:chExt cx="192" cy="1344"/>
          </a:xfrm>
        </p:grpSpPr>
        <p:sp>
          <p:nvSpPr>
            <p:cNvPr id="39" name="Freeform 162">
              <a:extLst>
                <a:ext uri="{FF2B5EF4-FFF2-40B4-BE49-F238E27FC236}">
                  <a16:creationId xmlns:a16="http://schemas.microsoft.com/office/drawing/2014/main" id="{1EC7D14C-02F9-4359-8DF6-5C1B097E0C05}"/>
                </a:ext>
              </a:extLst>
            </p:cNvPr>
            <p:cNvSpPr>
              <a:spLocks/>
            </p:cNvSpPr>
            <p:nvPr/>
          </p:nvSpPr>
          <p:spPr bwMode="auto">
            <a:xfrm flipH="1">
              <a:off x="4416" y="1536"/>
              <a:ext cx="96" cy="1344"/>
            </a:xfrm>
            <a:custGeom>
              <a:avLst/>
              <a:gdLst>
                <a:gd name="T0" fmla="*/ 0 w 192"/>
                <a:gd name="T1" fmla="*/ 0 h 2496"/>
                <a:gd name="T2" fmla="*/ 0 w 192"/>
                <a:gd name="T3" fmla="*/ 1 h 2496"/>
                <a:gd name="T4" fmla="*/ 1 w 192"/>
                <a:gd name="T5" fmla="*/ 1 h 2496"/>
                <a:gd name="T6" fmla="*/ 1 w 192"/>
                <a:gd name="T7" fmla="*/ 1 h 2496"/>
                <a:gd name="T8" fmla="*/ 0 w 192"/>
                <a:gd name="T9" fmla="*/ 0 h 2496"/>
                <a:gd name="T10" fmla="*/ 0 60000 65536"/>
                <a:gd name="T11" fmla="*/ 0 60000 65536"/>
                <a:gd name="T12" fmla="*/ 0 60000 65536"/>
                <a:gd name="T13" fmla="*/ 0 60000 65536"/>
                <a:gd name="T14" fmla="*/ 0 60000 65536"/>
                <a:gd name="T15" fmla="*/ 0 w 192"/>
                <a:gd name="T16" fmla="*/ 0 h 2496"/>
                <a:gd name="T17" fmla="*/ 192 w 192"/>
                <a:gd name="T18" fmla="*/ 2496 h 2496"/>
              </a:gdLst>
              <a:ahLst/>
              <a:cxnLst>
                <a:cxn ang="T10">
                  <a:pos x="T0" y="T1"/>
                </a:cxn>
                <a:cxn ang="T11">
                  <a:pos x="T2" y="T3"/>
                </a:cxn>
                <a:cxn ang="T12">
                  <a:pos x="T4" y="T5"/>
                </a:cxn>
                <a:cxn ang="T13">
                  <a:pos x="T6" y="T7"/>
                </a:cxn>
                <a:cxn ang="T14">
                  <a:pos x="T8" y="T9"/>
                </a:cxn>
              </a:cxnLst>
              <a:rect l="T15" t="T16" r="T17" b="T18"/>
              <a:pathLst>
                <a:path w="192" h="2496">
                  <a:moveTo>
                    <a:pt x="0" y="0"/>
                  </a:moveTo>
                  <a:lnTo>
                    <a:pt x="0" y="2496"/>
                  </a:lnTo>
                  <a:lnTo>
                    <a:pt x="192" y="2304"/>
                  </a:lnTo>
                  <a:lnTo>
                    <a:pt x="192" y="192"/>
                  </a:lnTo>
                  <a:lnTo>
                    <a:pt x="0" y="0"/>
                  </a:lnTo>
                  <a:close/>
                </a:path>
              </a:pathLst>
            </a:custGeom>
            <a:solidFill>
              <a:srgbClr val="52F4C2"/>
            </a:solidFill>
            <a:ln w="28575">
              <a:solidFill>
                <a:srgbClr val="000000"/>
              </a:solidFill>
              <a:round/>
              <a:headEnd/>
              <a:tailEnd/>
            </a:ln>
          </p:spPr>
          <p:txBody>
            <a:bodyPr wrap="none" anchor="ctr"/>
            <a:lstStyle/>
            <a:p>
              <a:endParaRPr lang="en-US"/>
            </a:p>
          </p:txBody>
        </p:sp>
        <p:sp>
          <p:nvSpPr>
            <p:cNvPr id="40" name="Line 163">
              <a:extLst>
                <a:ext uri="{FF2B5EF4-FFF2-40B4-BE49-F238E27FC236}">
                  <a16:creationId xmlns:a16="http://schemas.microsoft.com/office/drawing/2014/main" id="{D7CB5AE6-5C30-4348-858B-DF180F41FB6A}"/>
                </a:ext>
              </a:extLst>
            </p:cNvPr>
            <p:cNvSpPr>
              <a:spLocks noChangeShapeType="1"/>
            </p:cNvSpPr>
            <p:nvPr/>
          </p:nvSpPr>
          <p:spPr bwMode="auto">
            <a:xfrm>
              <a:off x="4508" y="2016"/>
              <a:ext cx="96"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164">
              <a:extLst>
                <a:ext uri="{FF2B5EF4-FFF2-40B4-BE49-F238E27FC236}">
                  <a16:creationId xmlns:a16="http://schemas.microsoft.com/office/drawing/2014/main" id="{9999DFFE-1E13-40D4-8EE6-4489746BDB55}"/>
                </a:ext>
              </a:extLst>
            </p:cNvPr>
            <p:cNvSpPr>
              <a:spLocks noChangeShapeType="1"/>
            </p:cNvSpPr>
            <p:nvPr/>
          </p:nvSpPr>
          <p:spPr bwMode="auto">
            <a:xfrm>
              <a:off x="4512" y="1824"/>
              <a:ext cx="96"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165">
              <a:extLst>
                <a:ext uri="{FF2B5EF4-FFF2-40B4-BE49-F238E27FC236}">
                  <a16:creationId xmlns:a16="http://schemas.microsoft.com/office/drawing/2014/main" id="{990C1E00-827A-4F69-A3B5-061B6C3DC1DB}"/>
                </a:ext>
              </a:extLst>
            </p:cNvPr>
            <p:cNvSpPr>
              <a:spLocks noChangeShapeType="1"/>
            </p:cNvSpPr>
            <p:nvPr/>
          </p:nvSpPr>
          <p:spPr bwMode="auto">
            <a:xfrm>
              <a:off x="4512" y="1632"/>
              <a:ext cx="96"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166">
              <a:extLst>
                <a:ext uri="{FF2B5EF4-FFF2-40B4-BE49-F238E27FC236}">
                  <a16:creationId xmlns:a16="http://schemas.microsoft.com/office/drawing/2014/main" id="{B0907B75-3292-4AB7-B505-1106C79D52AC}"/>
                </a:ext>
              </a:extLst>
            </p:cNvPr>
            <p:cNvSpPr>
              <a:spLocks noChangeShapeType="1"/>
            </p:cNvSpPr>
            <p:nvPr/>
          </p:nvSpPr>
          <p:spPr bwMode="auto">
            <a:xfrm>
              <a:off x="4512" y="2592"/>
              <a:ext cx="96"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167">
              <a:extLst>
                <a:ext uri="{FF2B5EF4-FFF2-40B4-BE49-F238E27FC236}">
                  <a16:creationId xmlns:a16="http://schemas.microsoft.com/office/drawing/2014/main" id="{0CF7E6E9-BB38-4471-A857-ECE1177A9338}"/>
                </a:ext>
              </a:extLst>
            </p:cNvPr>
            <p:cNvSpPr>
              <a:spLocks noChangeShapeType="1"/>
            </p:cNvSpPr>
            <p:nvPr/>
          </p:nvSpPr>
          <p:spPr bwMode="auto">
            <a:xfrm>
              <a:off x="4512" y="2784"/>
              <a:ext cx="96" cy="0"/>
            </a:xfrm>
            <a:prstGeom prst="line">
              <a:avLst/>
            </a:prstGeom>
            <a:noFill/>
            <a:ln w="1270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45" name="Rectangle 171">
            <a:extLst>
              <a:ext uri="{FF2B5EF4-FFF2-40B4-BE49-F238E27FC236}">
                <a16:creationId xmlns:a16="http://schemas.microsoft.com/office/drawing/2014/main" id="{0A17A6AF-4F71-4901-83A6-A09A87D187CB}"/>
              </a:ext>
            </a:extLst>
          </p:cNvPr>
          <p:cNvSpPr>
            <a:spLocks noChangeArrowheads="1"/>
          </p:cNvSpPr>
          <p:nvPr/>
        </p:nvSpPr>
        <p:spPr bwMode="auto">
          <a:xfrm>
            <a:off x="6307317" y="5181600"/>
            <a:ext cx="457200" cy="304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solidFill>
                  <a:srgbClr val="000000"/>
                </a:solidFill>
              </a:rPr>
              <a:t>[4:0]</a:t>
            </a:r>
          </a:p>
        </p:txBody>
      </p:sp>
      <p:sp>
        <p:nvSpPr>
          <p:cNvPr id="46" name="Rectangle 173">
            <a:extLst>
              <a:ext uri="{FF2B5EF4-FFF2-40B4-BE49-F238E27FC236}">
                <a16:creationId xmlns:a16="http://schemas.microsoft.com/office/drawing/2014/main" id="{A4AE4CA7-4C1D-4BA6-B2E9-542F5894CF35}"/>
              </a:ext>
            </a:extLst>
          </p:cNvPr>
          <p:cNvSpPr>
            <a:spLocks noChangeArrowheads="1"/>
          </p:cNvSpPr>
          <p:nvPr/>
        </p:nvSpPr>
        <p:spPr bwMode="auto">
          <a:xfrm>
            <a:off x="4935717" y="5181600"/>
            <a:ext cx="1371600" cy="304800"/>
          </a:xfrm>
          <a:prstGeom prst="rect">
            <a:avLst/>
          </a:prstGeom>
          <a:solidFill>
            <a:srgbClr val="52F4C2"/>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solidFill>
                  <a:srgbClr val="000000"/>
                </a:solidFill>
              </a:rPr>
              <a:t>[13:5]</a:t>
            </a:r>
          </a:p>
        </p:txBody>
      </p:sp>
      <p:sp>
        <p:nvSpPr>
          <p:cNvPr id="47" name="AutoShape 174">
            <a:extLst>
              <a:ext uri="{FF2B5EF4-FFF2-40B4-BE49-F238E27FC236}">
                <a16:creationId xmlns:a16="http://schemas.microsoft.com/office/drawing/2014/main" id="{FBAEE637-BC17-46EE-8CAA-7AA004CB59E5}"/>
              </a:ext>
            </a:extLst>
          </p:cNvPr>
          <p:cNvSpPr>
            <a:spLocks noChangeArrowheads="1"/>
          </p:cNvSpPr>
          <p:nvPr/>
        </p:nvSpPr>
        <p:spPr bwMode="auto">
          <a:xfrm rot="5400000" flipH="1" flipV="1">
            <a:off x="3771900" y="5448300"/>
            <a:ext cx="304800" cy="381000"/>
          </a:xfrm>
          <a:prstGeom prst="flowChartDocument">
            <a:avLst/>
          </a:prstGeom>
          <a:solidFill>
            <a:schemeClr val="bg1"/>
          </a:solidFill>
          <a:ln w="28575">
            <a:solidFill>
              <a:schemeClr val="bg1"/>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sp>
        <p:nvSpPr>
          <p:cNvPr id="48" name="Freeform 175">
            <a:extLst>
              <a:ext uri="{FF2B5EF4-FFF2-40B4-BE49-F238E27FC236}">
                <a16:creationId xmlns:a16="http://schemas.microsoft.com/office/drawing/2014/main" id="{53D9FE12-1E29-44F5-B43C-F4C74190414F}"/>
              </a:ext>
            </a:extLst>
          </p:cNvPr>
          <p:cNvSpPr>
            <a:spLocks/>
          </p:cNvSpPr>
          <p:nvPr/>
        </p:nvSpPr>
        <p:spPr bwMode="auto">
          <a:xfrm rot="16200000" flipH="1">
            <a:off x="6912155" y="4195762"/>
            <a:ext cx="152400" cy="1209675"/>
          </a:xfrm>
          <a:custGeom>
            <a:avLst/>
            <a:gdLst>
              <a:gd name="T0" fmla="*/ 0 w 192"/>
              <a:gd name="T1" fmla="*/ 0 h 2496"/>
              <a:gd name="T2" fmla="*/ 0 w 192"/>
              <a:gd name="T3" fmla="*/ 2147483646 h 2496"/>
              <a:gd name="T4" fmla="*/ 2147483646 w 192"/>
              <a:gd name="T5" fmla="*/ 2147483646 h 2496"/>
              <a:gd name="T6" fmla="*/ 2147483646 w 192"/>
              <a:gd name="T7" fmla="*/ 2147483646 h 2496"/>
              <a:gd name="T8" fmla="*/ 0 w 192"/>
              <a:gd name="T9" fmla="*/ 0 h 2496"/>
              <a:gd name="T10" fmla="*/ 0 60000 65536"/>
              <a:gd name="T11" fmla="*/ 0 60000 65536"/>
              <a:gd name="T12" fmla="*/ 0 60000 65536"/>
              <a:gd name="T13" fmla="*/ 0 60000 65536"/>
              <a:gd name="T14" fmla="*/ 0 60000 65536"/>
              <a:gd name="T15" fmla="*/ 0 w 192"/>
              <a:gd name="T16" fmla="*/ 0 h 2496"/>
              <a:gd name="T17" fmla="*/ 192 w 192"/>
              <a:gd name="T18" fmla="*/ 2496 h 2496"/>
            </a:gdLst>
            <a:ahLst/>
            <a:cxnLst>
              <a:cxn ang="T10">
                <a:pos x="T0" y="T1"/>
              </a:cxn>
              <a:cxn ang="T11">
                <a:pos x="T2" y="T3"/>
              </a:cxn>
              <a:cxn ang="T12">
                <a:pos x="T4" y="T5"/>
              </a:cxn>
              <a:cxn ang="T13">
                <a:pos x="T6" y="T7"/>
              </a:cxn>
              <a:cxn ang="T14">
                <a:pos x="T8" y="T9"/>
              </a:cxn>
            </a:cxnLst>
            <a:rect l="T15" t="T16" r="T17" b="T18"/>
            <a:pathLst>
              <a:path w="192" h="2496">
                <a:moveTo>
                  <a:pt x="0" y="0"/>
                </a:moveTo>
                <a:lnTo>
                  <a:pt x="0" y="2496"/>
                </a:lnTo>
                <a:lnTo>
                  <a:pt x="192" y="2304"/>
                </a:lnTo>
                <a:lnTo>
                  <a:pt x="192" y="192"/>
                </a:lnTo>
                <a:lnTo>
                  <a:pt x="0" y="0"/>
                </a:lnTo>
                <a:close/>
              </a:path>
            </a:pathLst>
          </a:custGeom>
          <a:noFill/>
          <a:ln w="28575">
            <a:solidFill>
              <a:srgbClr val="000000"/>
            </a:solidFill>
            <a:round/>
            <a:headEnd/>
            <a:tailEnd/>
          </a:ln>
        </p:spPr>
        <p:txBody>
          <a:bodyPr wrap="none" anchor="ctr"/>
          <a:lstStyle/>
          <a:p>
            <a:endParaRPr lang="en-US"/>
          </a:p>
        </p:txBody>
      </p:sp>
      <p:sp>
        <p:nvSpPr>
          <p:cNvPr id="49" name="Rectangle 172">
            <a:extLst>
              <a:ext uri="{FF2B5EF4-FFF2-40B4-BE49-F238E27FC236}">
                <a16:creationId xmlns:a16="http://schemas.microsoft.com/office/drawing/2014/main" id="{63E7C583-7538-4C52-912C-BE933B274A42}"/>
              </a:ext>
            </a:extLst>
          </p:cNvPr>
          <p:cNvSpPr>
            <a:spLocks noChangeArrowheads="1"/>
          </p:cNvSpPr>
          <p:nvPr/>
        </p:nvSpPr>
        <p:spPr bwMode="auto">
          <a:xfrm>
            <a:off x="3875267" y="5181600"/>
            <a:ext cx="106045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[31:14]</a:t>
            </a:r>
            <a:endParaRPr lang="en-US" altLang="en-US" sz="1000" dirty="0"/>
          </a:p>
        </p:txBody>
      </p:sp>
      <p:sp>
        <p:nvSpPr>
          <p:cNvPr id="50" name="Rectangle 147">
            <a:extLst>
              <a:ext uri="{FF2B5EF4-FFF2-40B4-BE49-F238E27FC236}">
                <a16:creationId xmlns:a16="http://schemas.microsoft.com/office/drawing/2014/main" id="{EF3C34D9-57F1-49CD-8FB7-E190370FC507}"/>
              </a:ext>
            </a:extLst>
          </p:cNvPr>
          <p:cNvSpPr>
            <a:spLocks noChangeArrowheads="1"/>
          </p:cNvSpPr>
          <p:nvPr/>
        </p:nvSpPr>
        <p:spPr bwMode="auto">
          <a:xfrm>
            <a:off x="7221717" y="24384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@3FE</a:t>
            </a:r>
          </a:p>
        </p:txBody>
      </p:sp>
      <p:sp>
        <p:nvSpPr>
          <p:cNvPr id="51" name="Rectangle 148">
            <a:extLst>
              <a:ext uri="{FF2B5EF4-FFF2-40B4-BE49-F238E27FC236}">
                <a16:creationId xmlns:a16="http://schemas.microsoft.com/office/drawing/2014/main" id="{5D3D7290-8C4A-4A04-9A17-997B55F7A807}"/>
              </a:ext>
            </a:extLst>
          </p:cNvPr>
          <p:cNvSpPr>
            <a:spLocks noChangeArrowheads="1"/>
          </p:cNvSpPr>
          <p:nvPr/>
        </p:nvSpPr>
        <p:spPr bwMode="auto">
          <a:xfrm>
            <a:off x="7221717" y="27432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@1FF</a:t>
            </a:r>
          </a:p>
        </p:txBody>
      </p:sp>
      <p:sp>
        <p:nvSpPr>
          <p:cNvPr id="52" name="Line 150">
            <a:extLst>
              <a:ext uri="{FF2B5EF4-FFF2-40B4-BE49-F238E27FC236}">
                <a16:creationId xmlns:a16="http://schemas.microsoft.com/office/drawing/2014/main" id="{9C9F1CC8-C2A0-4C17-B90E-20C415F3108C}"/>
              </a:ext>
            </a:extLst>
          </p:cNvPr>
          <p:cNvSpPr>
            <a:spLocks noChangeShapeType="1"/>
          </p:cNvSpPr>
          <p:nvPr/>
        </p:nvSpPr>
        <p:spPr bwMode="auto">
          <a:xfrm>
            <a:off x="7526517" y="1828800"/>
            <a:ext cx="0" cy="60960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169">
            <a:extLst>
              <a:ext uri="{FF2B5EF4-FFF2-40B4-BE49-F238E27FC236}">
                <a16:creationId xmlns:a16="http://schemas.microsoft.com/office/drawing/2014/main" id="{FDBCCAF4-CC28-4739-A9DB-D8CC225BBF8E}"/>
              </a:ext>
            </a:extLst>
          </p:cNvPr>
          <p:cNvSpPr>
            <a:spLocks noChangeShapeType="1"/>
          </p:cNvSpPr>
          <p:nvPr/>
        </p:nvSpPr>
        <p:spPr bwMode="auto">
          <a:xfrm>
            <a:off x="7983717" y="1828800"/>
            <a:ext cx="1587" cy="60960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Rectangle 176">
            <a:extLst>
              <a:ext uri="{FF2B5EF4-FFF2-40B4-BE49-F238E27FC236}">
                <a16:creationId xmlns:a16="http://schemas.microsoft.com/office/drawing/2014/main" id="{0F5E1711-1660-4094-B58B-3B7ADF219A0D}"/>
              </a:ext>
            </a:extLst>
          </p:cNvPr>
          <p:cNvSpPr>
            <a:spLocks noChangeArrowheads="1"/>
          </p:cNvSpPr>
          <p:nvPr/>
        </p:nvSpPr>
        <p:spPr bwMode="auto">
          <a:xfrm>
            <a:off x="6307317" y="24384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@7FE</a:t>
            </a:r>
          </a:p>
        </p:txBody>
      </p:sp>
      <p:sp>
        <p:nvSpPr>
          <p:cNvPr id="55" name="Rectangle 177">
            <a:extLst>
              <a:ext uri="{FF2B5EF4-FFF2-40B4-BE49-F238E27FC236}">
                <a16:creationId xmlns:a16="http://schemas.microsoft.com/office/drawing/2014/main" id="{A0EA06EB-20F0-4B58-9ABE-09DF42FA6EBD}"/>
              </a:ext>
            </a:extLst>
          </p:cNvPr>
          <p:cNvSpPr>
            <a:spLocks noChangeArrowheads="1"/>
          </p:cNvSpPr>
          <p:nvPr/>
        </p:nvSpPr>
        <p:spPr bwMode="auto">
          <a:xfrm>
            <a:off x="6307317" y="27432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lIns="0" rIns="0"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@11FF</a:t>
            </a:r>
          </a:p>
        </p:txBody>
      </p:sp>
      <p:sp>
        <p:nvSpPr>
          <p:cNvPr id="56" name="Line 179">
            <a:extLst>
              <a:ext uri="{FF2B5EF4-FFF2-40B4-BE49-F238E27FC236}">
                <a16:creationId xmlns:a16="http://schemas.microsoft.com/office/drawing/2014/main" id="{69AAFD0F-C8E9-4E72-BFAA-4C350E5B9CA9}"/>
              </a:ext>
            </a:extLst>
          </p:cNvPr>
          <p:cNvSpPr>
            <a:spLocks noChangeShapeType="1"/>
          </p:cNvSpPr>
          <p:nvPr/>
        </p:nvSpPr>
        <p:spPr bwMode="auto">
          <a:xfrm>
            <a:off x="6612117" y="1828800"/>
            <a:ext cx="0" cy="60960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185">
            <a:extLst>
              <a:ext uri="{FF2B5EF4-FFF2-40B4-BE49-F238E27FC236}">
                <a16:creationId xmlns:a16="http://schemas.microsoft.com/office/drawing/2014/main" id="{1E33774F-6FE7-4952-9B1E-48913A2C9DF4}"/>
              </a:ext>
            </a:extLst>
          </p:cNvPr>
          <p:cNvSpPr>
            <a:spLocks noChangeShapeType="1"/>
          </p:cNvSpPr>
          <p:nvPr/>
        </p:nvSpPr>
        <p:spPr bwMode="auto">
          <a:xfrm>
            <a:off x="7069317" y="1828800"/>
            <a:ext cx="1587" cy="609600"/>
          </a:xfrm>
          <a:prstGeom prst="line">
            <a:avLst/>
          </a:prstGeom>
          <a:noFill/>
          <a:ln w="28575">
            <a:solidFill>
              <a:srgbClr val="000000"/>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Rectangle 145">
            <a:extLst>
              <a:ext uri="{FF2B5EF4-FFF2-40B4-BE49-F238E27FC236}">
                <a16:creationId xmlns:a16="http://schemas.microsoft.com/office/drawing/2014/main" id="{DFE0BF3D-B71B-45B7-AE90-7D9BBB017318}"/>
              </a:ext>
            </a:extLst>
          </p:cNvPr>
          <p:cNvSpPr>
            <a:spLocks noChangeArrowheads="1"/>
          </p:cNvSpPr>
          <p:nvPr/>
        </p:nvSpPr>
        <p:spPr bwMode="auto">
          <a:xfrm>
            <a:off x="7221717" y="9144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@1000</a:t>
            </a:r>
          </a:p>
        </p:txBody>
      </p:sp>
      <p:sp>
        <p:nvSpPr>
          <p:cNvPr id="59" name="Rectangle 146">
            <a:extLst>
              <a:ext uri="{FF2B5EF4-FFF2-40B4-BE49-F238E27FC236}">
                <a16:creationId xmlns:a16="http://schemas.microsoft.com/office/drawing/2014/main" id="{10C69AE1-C51B-4938-8B6D-66FDF67CAA60}"/>
              </a:ext>
            </a:extLst>
          </p:cNvPr>
          <p:cNvSpPr>
            <a:spLocks noChangeArrowheads="1"/>
          </p:cNvSpPr>
          <p:nvPr/>
        </p:nvSpPr>
        <p:spPr bwMode="auto">
          <a:xfrm>
            <a:off x="7221717" y="12192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@1</a:t>
            </a:r>
            <a:endParaRPr lang="en-US" altLang="en-US" sz="1200" dirty="0">
              <a:solidFill>
                <a:srgbClr val="000000"/>
              </a:solidFill>
            </a:endParaRPr>
          </a:p>
        </p:txBody>
      </p:sp>
      <p:sp>
        <p:nvSpPr>
          <p:cNvPr id="60" name="Rectangle 149">
            <a:extLst>
              <a:ext uri="{FF2B5EF4-FFF2-40B4-BE49-F238E27FC236}">
                <a16:creationId xmlns:a16="http://schemas.microsoft.com/office/drawing/2014/main" id="{0B6B96C4-5023-451C-9299-C02CA819DD87}"/>
              </a:ext>
            </a:extLst>
          </p:cNvPr>
          <p:cNvSpPr>
            <a:spLocks noChangeArrowheads="1"/>
          </p:cNvSpPr>
          <p:nvPr/>
        </p:nvSpPr>
        <p:spPr bwMode="auto">
          <a:xfrm>
            <a:off x="7221717" y="15240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@202</a:t>
            </a:r>
            <a:endParaRPr lang="en-US" altLang="en-US" sz="1200" dirty="0">
              <a:solidFill>
                <a:srgbClr val="000000"/>
              </a:solidFill>
            </a:endParaRPr>
          </a:p>
        </p:txBody>
      </p:sp>
      <p:sp>
        <p:nvSpPr>
          <p:cNvPr id="61" name="Rectangle 174">
            <a:extLst>
              <a:ext uri="{FF2B5EF4-FFF2-40B4-BE49-F238E27FC236}">
                <a16:creationId xmlns:a16="http://schemas.microsoft.com/office/drawing/2014/main" id="{785256DF-FD46-4024-BDD9-25D78AFF0B9C}"/>
              </a:ext>
            </a:extLst>
          </p:cNvPr>
          <p:cNvSpPr>
            <a:spLocks noChangeArrowheads="1"/>
          </p:cNvSpPr>
          <p:nvPr/>
        </p:nvSpPr>
        <p:spPr bwMode="auto">
          <a:xfrm>
            <a:off x="6307317" y="9144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@0</a:t>
            </a:r>
          </a:p>
        </p:txBody>
      </p:sp>
      <p:sp>
        <p:nvSpPr>
          <p:cNvPr id="62" name="Rectangle 175">
            <a:extLst>
              <a:ext uri="{FF2B5EF4-FFF2-40B4-BE49-F238E27FC236}">
                <a16:creationId xmlns:a16="http://schemas.microsoft.com/office/drawing/2014/main" id="{AEEFC73D-1E15-4892-B006-FF7CECAEC766}"/>
              </a:ext>
            </a:extLst>
          </p:cNvPr>
          <p:cNvSpPr>
            <a:spLocks noChangeArrowheads="1"/>
          </p:cNvSpPr>
          <p:nvPr/>
        </p:nvSpPr>
        <p:spPr bwMode="auto">
          <a:xfrm>
            <a:off x="6307317" y="12192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@201</a:t>
            </a:r>
            <a:endParaRPr lang="en-US" altLang="en-US" sz="1200" dirty="0">
              <a:solidFill>
                <a:srgbClr val="000000"/>
              </a:solidFill>
            </a:endParaRPr>
          </a:p>
        </p:txBody>
      </p:sp>
      <p:sp>
        <p:nvSpPr>
          <p:cNvPr id="63" name="Rectangle 178">
            <a:extLst>
              <a:ext uri="{FF2B5EF4-FFF2-40B4-BE49-F238E27FC236}">
                <a16:creationId xmlns:a16="http://schemas.microsoft.com/office/drawing/2014/main" id="{FB807BB0-A3AE-4489-8BE3-94ABF894EA70}"/>
              </a:ext>
            </a:extLst>
          </p:cNvPr>
          <p:cNvSpPr>
            <a:spLocks noChangeArrowheads="1"/>
          </p:cNvSpPr>
          <p:nvPr/>
        </p:nvSpPr>
        <p:spPr bwMode="auto">
          <a:xfrm>
            <a:off x="6307317" y="1524000"/>
            <a:ext cx="609600" cy="304800"/>
          </a:xfrm>
          <a:prstGeom prst="rect">
            <a:avLst/>
          </a:prstGeom>
          <a:noFill/>
          <a:ln w="285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@402</a:t>
            </a:r>
            <a:endParaRPr lang="en-US" altLang="en-US" sz="1200" dirty="0">
              <a:solidFill>
                <a:srgbClr val="000000"/>
              </a:solidFill>
            </a:endParaRPr>
          </a:p>
        </p:txBody>
      </p:sp>
      <p:sp>
        <p:nvSpPr>
          <p:cNvPr id="64" name="Rectangle 180">
            <a:extLst>
              <a:ext uri="{FF2B5EF4-FFF2-40B4-BE49-F238E27FC236}">
                <a16:creationId xmlns:a16="http://schemas.microsoft.com/office/drawing/2014/main" id="{35C0B081-2436-4C66-9095-943A43F2BD9C}"/>
              </a:ext>
            </a:extLst>
          </p:cNvPr>
          <p:cNvSpPr>
            <a:spLocks noChangeArrowheads="1"/>
          </p:cNvSpPr>
          <p:nvPr/>
        </p:nvSpPr>
        <p:spPr bwMode="auto">
          <a:xfrm>
            <a:off x="6916917" y="9144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T</a:t>
            </a:r>
          </a:p>
        </p:txBody>
      </p:sp>
      <p:sp>
        <p:nvSpPr>
          <p:cNvPr id="65" name="Rectangle 181">
            <a:extLst>
              <a:ext uri="{FF2B5EF4-FFF2-40B4-BE49-F238E27FC236}">
                <a16:creationId xmlns:a16="http://schemas.microsoft.com/office/drawing/2014/main" id="{4EA0133B-0F9E-4A13-9EAC-9DAA0982209F}"/>
              </a:ext>
            </a:extLst>
          </p:cNvPr>
          <p:cNvSpPr>
            <a:spLocks noChangeArrowheads="1"/>
          </p:cNvSpPr>
          <p:nvPr/>
        </p:nvSpPr>
        <p:spPr bwMode="auto">
          <a:xfrm>
            <a:off x="6916917" y="12192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66" name="Rectangle 184">
            <a:extLst>
              <a:ext uri="{FF2B5EF4-FFF2-40B4-BE49-F238E27FC236}">
                <a16:creationId xmlns:a16="http://schemas.microsoft.com/office/drawing/2014/main" id="{DF872421-60CD-4330-9F7F-309C92992044}"/>
              </a:ext>
            </a:extLst>
          </p:cNvPr>
          <p:cNvSpPr>
            <a:spLocks noChangeArrowheads="1"/>
          </p:cNvSpPr>
          <p:nvPr/>
        </p:nvSpPr>
        <p:spPr bwMode="auto">
          <a:xfrm>
            <a:off x="6916917" y="15240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67" name="Text Box 196">
            <a:extLst>
              <a:ext uri="{FF2B5EF4-FFF2-40B4-BE49-F238E27FC236}">
                <a16:creationId xmlns:a16="http://schemas.microsoft.com/office/drawing/2014/main" id="{47171A00-E38A-4C88-A361-FFA9BC219654}"/>
              </a:ext>
            </a:extLst>
          </p:cNvPr>
          <p:cNvSpPr txBox="1">
            <a:spLocks noChangeArrowheads="1"/>
          </p:cNvSpPr>
          <p:nvPr/>
        </p:nvSpPr>
        <p:spPr bwMode="auto">
          <a:xfrm>
            <a:off x="6389867" y="152400"/>
            <a:ext cx="200483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rgbClr val="FF0909"/>
                </a:solidFill>
              </a:rPr>
              <a:t>way #0   way #1</a:t>
            </a:r>
          </a:p>
        </p:txBody>
      </p:sp>
      <p:sp>
        <p:nvSpPr>
          <p:cNvPr id="68" name="Text Box 196">
            <a:extLst>
              <a:ext uri="{FF2B5EF4-FFF2-40B4-BE49-F238E27FC236}">
                <a16:creationId xmlns:a16="http://schemas.microsoft.com/office/drawing/2014/main" id="{41C24878-DD81-44FC-A496-BE7CE084FBDA}"/>
              </a:ext>
            </a:extLst>
          </p:cNvPr>
          <p:cNvSpPr txBox="1">
            <a:spLocks noChangeArrowheads="1"/>
          </p:cNvSpPr>
          <p:nvPr/>
        </p:nvSpPr>
        <p:spPr bwMode="auto">
          <a:xfrm>
            <a:off x="8085681" y="866745"/>
            <a:ext cx="82971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rgbClr val="FF0909"/>
                </a:solidFill>
              </a:rPr>
              <a:t>set #0</a:t>
            </a:r>
          </a:p>
        </p:txBody>
      </p:sp>
      <p:sp>
        <p:nvSpPr>
          <p:cNvPr id="69" name="Text Box 196">
            <a:extLst>
              <a:ext uri="{FF2B5EF4-FFF2-40B4-BE49-F238E27FC236}">
                <a16:creationId xmlns:a16="http://schemas.microsoft.com/office/drawing/2014/main" id="{0C571E1E-6D98-419A-9311-119E48821F55}"/>
              </a:ext>
            </a:extLst>
          </p:cNvPr>
          <p:cNvSpPr txBox="1">
            <a:spLocks noChangeArrowheads="1"/>
          </p:cNvSpPr>
          <p:nvPr/>
        </p:nvSpPr>
        <p:spPr bwMode="auto">
          <a:xfrm>
            <a:off x="8067854" y="1143000"/>
            <a:ext cx="82971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2000" dirty="0">
                <a:solidFill>
                  <a:srgbClr val="FF0909"/>
                </a:solidFill>
              </a:rPr>
              <a:t>set #1</a:t>
            </a:r>
          </a:p>
        </p:txBody>
      </p:sp>
      <p:sp>
        <p:nvSpPr>
          <p:cNvPr id="70" name="Rectangle 180">
            <a:extLst>
              <a:ext uri="{FF2B5EF4-FFF2-40B4-BE49-F238E27FC236}">
                <a16:creationId xmlns:a16="http://schemas.microsoft.com/office/drawing/2014/main" id="{F1385100-A750-400A-99DC-C152F198E98B}"/>
              </a:ext>
            </a:extLst>
          </p:cNvPr>
          <p:cNvSpPr>
            <a:spLocks noChangeArrowheads="1"/>
          </p:cNvSpPr>
          <p:nvPr/>
        </p:nvSpPr>
        <p:spPr bwMode="auto">
          <a:xfrm>
            <a:off x="7839254" y="9144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dirty="0">
                <a:solidFill>
                  <a:srgbClr val="000000"/>
                </a:solidFill>
              </a:rPr>
              <a:t>T</a:t>
            </a:r>
          </a:p>
        </p:txBody>
      </p:sp>
      <p:sp>
        <p:nvSpPr>
          <p:cNvPr id="71" name="Rectangle 181">
            <a:extLst>
              <a:ext uri="{FF2B5EF4-FFF2-40B4-BE49-F238E27FC236}">
                <a16:creationId xmlns:a16="http://schemas.microsoft.com/office/drawing/2014/main" id="{AFC093CF-2097-42CF-87DB-9F213EBBC92F}"/>
              </a:ext>
            </a:extLst>
          </p:cNvPr>
          <p:cNvSpPr>
            <a:spLocks noChangeArrowheads="1"/>
          </p:cNvSpPr>
          <p:nvPr/>
        </p:nvSpPr>
        <p:spPr bwMode="auto">
          <a:xfrm>
            <a:off x="7839254" y="12192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72" name="Rectangle 184">
            <a:extLst>
              <a:ext uri="{FF2B5EF4-FFF2-40B4-BE49-F238E27FC236}">
                <a16:creationId xmlns:a16="http://schemas.microsoft.com/office/drawing/2014/main" id="{EE1FC898-D40A-4D7A-812C-5062726AD258}"/>
              </a:ext>
            </a:extLst>
          </p:cNvPr>
          <p:cNvSpPr>
            <a:spLocks noChangeArrowheads="1"/>
          </p:cNvSpPr>
          <p:nvPr/>
        </p:nvSpPr>
        <p:spPr bwMode="auto">
          <a:xfrm>
            <a:off x="7839254" y="15240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73" name="Left Brace 72">
            <a:extLst>
              <a:ext uri="{FF2B5EF4-FFF2-40B4-BE49-F238E27FC236}">
                <a16:creationId xmlns:a16="http://schemas.microsoft.com/office/drawing/2014/main" id="{37EBBDB1-232C-45C3-9D21-EFDC9C2729F9}"/>
              </a:ext>
            </a:extLst>
          </p:cNvPr>
          <p:cNvSpPr/>
          <p:nvPr/>
        </p:nvSpPr>
        <p:spPr>
          <a:xfrm rot="5400000">
            <a:off x="7676219" y="247171"/>
            <a:ext cx="136525" cy="861384"/>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38100">
                <a:solidFill>
                  <a:schemeClr val="tx1"/>
                </a:solidFill>
              </a:ln>
            </a:endParaRPr>
          </a:p>
        </p:txBody>
      </p:sp>
      <p:sp>
        <p:nvSpPr>
          <p:cNvPr id="74" name="Left Brace 73">
            <a:extLst>
              <a:ext uri="{FF2B5EF4-FFF2-40B4-BE49-F238E27FC236}">
                <a16:creationId xmlns:a16="http://schemas.microsoft.com/office/drawing/2014/main" id="{A27DE29D-7D50-4C14-B1C6-C88EA10A8B51}"/>
              </a:ext>
            </a:extLst>
          </p:cNvPr>
          <p:cNvSpPr/>
          <p:nvPr/>
        </p:nvSpPr>
        <p:spPr>
          <a:xfrm rot="5400000">
            <a:off x="6677684" y="247171"/>
            <a:ext cx="136525" cy="861384"/>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w="38100">
                <a:solidFill>
                  <a:schemeClr val="tx1"/>
                </a:solidFill>
              </a:ln>
            </a:endParaRPr>
          </a:p>
        </p:txBody>
      </p:sp>
      <p:sp>
        <p:nvSpPr>
          <p:cNvPr id="75" name="Rectangle 181">
            <a:extLst>
              <a:ext uri="{FF2B5EF4-FFF2-40B4-BE49-F238E27FC236}">
                <a16:creationId xmlns:a16="http://schemas.microsoft.com/office/drawing/2014/main" id="{37A2DC94-C4A4-461E-9BA6-658FD8E4BD46}"/>
              </a:ext>
            </a:extLst>
          </p:cNvPr>
          <p:cNvSpPr>
            <a:spLocks noChangeArrowheads="1"/>
          </p:cNvSpPr>
          <p:nvPr/>
        </p:nvSpPr>
        <p:spPr bwMode="auto">
          <a:xfrm>
            <a:off x="7831317" y="24384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76" name="Rectangle 184">
            <a:extLst>
              <a:ext uri="{FF2B5EF4-FFF2-40B4-BE49-F238E27FC236}">
                <a16:creationId xmlns:a16="http://schemas.microsoft.com/office/drawing/2014/main" id="{06BF16EC-779A-4A7B-9D96-43FEDFD85DC1}"/>
              </a:ext>
            </a:extLst>
          </p:cNvPr>
          <p:cNvSpPr>
            <a:spLocks noChangeArrowheads="1"/>
          </p:cNvSpPr>
          <p:nvPr/>
        </p:nvSpPr>
        <p:spPr bwMode="auto">
          <a:xfrm>
            <a:off x="7831317" y="27432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77" name="Rectangle 181">
            <a:extLst>
              <a:ext uri="{FF2B5EF4-FFF2-40B4-BE49-F238E27FC236}">
                <a16:creationId xmlns:a16="http://schemas.microsoft.com/office/drawing/2014/main" id="{F17898C7-9118-4FDF-AAE7-1CD383451556}"/>
              </a:ext>
            </a:extLst>
          </p:cNvPr>
          <p:cNvSpPr>
            <a:spLocks noChangeArrowheads="1"/>
          </p:cNvSpPr>
          <p:nvPr/>
        </p:nvSpPr>
        <p:spPr bwMode="auto">
          <a:xfrm>
            <a:off x="6916917" y="24384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78" name="Rectangle 184">
            <a:extLst>
              <a:ext uri="{FF2B5EF4-FFF2-40B4-BE49-F238E27FC236}">
                <a16:creationId xmlns:a16="http://schemas.microsoft.com/office/drawing/2014/main" id="{792F286C-82F5-4854-87E1-D6BF5A26F70F}"/>
              </a:ext>
            </a:extLst>
          </p:cNvPr>
          <p:cNvSpPr>
            <a:spLocks noChangeArrowheads="1"/>
          </p:cNvSpPr>
          <p:nvPr/>
        </p:nvSpPr>
        <p:spPr bwMode="auto">
          <a:xfrm>
            <a:off x="6916917" y="2743200"/>
            <a:ext cx="304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T</a:t>
            </a:r>
          </a:p>
        </p:txBody>
      </p:sp>
      <p:sp>
        <p:nvSpPr>
          <p:cNvPr id="80" name="Content Placeholder 2">
            <a:extLst>
              <a:ext uri="{FF2B5EF4-FFF2-40B4-BE49-F238E27FC236}">
                <a16:creationId xmlns:a16="http://schemas.microsoft.com/office/drawing/2014/main" id="{D453869A-97E8-4C49-BD4A-344D41840500}"/>
              </a:ext>
            </a:extLst>
          </p:cNvPr>
          <p:cNvSpPr>
            <a:spLocks noGrp="1"/>
          </p:cNvSpPr>
          <p:nvPr>
            <p:ph idx="1"/>
          </p:nvPr>
        </p:nvSpPr>
        <p:spPr>
          <a:xfrm>
            <a:off x="685800" y="1676400"/>
            <a:ext cx="3352800" cy="4419600"/>
          </a:xfrm>
        </p:spPr>
        <p:txBody>
          <a:bodyPr/>
          <a:lstStyle/>
          <a:p>
            <a:r>
              <a:rPr lang="en-US" dirty="0"/>
              <a:t>Refresher from EE126 </a:t>
            </a:r>
            <a:r>
              <a:rPr lang="en-US" dirty="0">
                <a:sym typeface="Wingdings" panose="05000000000000000000" pitchFamily="2" charset="2"/>
              </a:rPr>
              <a:t></a:t>
            </a:r>
          </a:p>
          <a:p>
            <a:r>
              <a:rPr lang="en-US" dirty="0">
                <a:sym typeface="Wingdings" panose="05000000000000000000" pitchFamily="2" charset="2"/>
              </a:rPr>
              <a:t>How do you pick </a:t>
            </a:r>
            <a:r>
              <a:rPr lang="en-US" dirty="0" err="1">
                <a:sym typeface="Wingdings" panose="05000000000000000000" pitchFamily="2" charset="2"/>
              </a:rPr>
              <a:t>Ld</a:t>
            </a:r>
            <a:r>
              <a:rPr lang="en-US" dirty="0">
                <a:sym typeface="Wingdings" panose="05000000000000000000" pitchFamily="2" charset="2"/>
              </a:rPr>
              <a:t>/St addresses to stress L1 misses?</a:t>
            </a:r>
            <a:endParaRPr lang="en-US" dirty="0"/>
          </a:p>
        </p:txBody>
      </p:sp>
      <p:sp>
        <p:nvSpPr>
          <p:cNvPr id="79" name="TextBox 78">
            <a:extLst>
              <a:ext uri="{FF2B5EF4-FFF2-40B4-BE49-F238E27FC236}">
                <a16:creationId xmlns:a16="http://schemas.microsoft.com/office/drawing/2014/main" id="{2FC341F0-D229-40D2-8C15-DCB7BA56DF96}"/>
              </a:ext>
            </a:extLst>
          </p:cNvPr>
          <p:cNvSpPr txBox="1"/>
          <p:nvPr/>
        </p:nvSpPr>
        <p:spPr>
          <a:xfrm rot="2552117">
            <a:off x="550683" y="4934893"/>
            <a:ext cx="2438400" cy="461665"/>
          </a:xfrm>
          <a:prstGeom prst="rect">
            <a:avLst/>
          </a:prstGeom>
          <a:noFill/>
          <a:ln w="12700">
            <a:solidFill>
              <a:schemeClr val="accent2"/>
            </a:solidFill>
          </a:ln>
        </p:spPr>
        <p:txBody>
          <a:bodyPr wrap="square" rtlCol="0">
            <a:spAutoFit/>
          </a:bodyPr>
          <a:lstStyle/>
          <a:p>
            <a:r>
              <a:rPr lang="en-US" dirty="0">
                <a:solidFill>
                  <a:srgbClr val="FF0000"/>
                </a:solidFill>
              </a:rPr>
              <a:t>Remember this?</a:t>
            </a:r>
          </a:p>
        </p:txBody>
      </p:sp>
    </p:spTree>
    <p:extLst>
      <p:ext uri="{BB962C8B-B14F-4D97-AF65-F5344CB8AC3E}">
        <p14:creationId xmlns:p14="http://schemas.microsoft.com/office/powerpoint/2010/main" val="269023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1ECEA-020B-4086-AAD7-6E9F9D81DDAB}"/>
              </a:ext>
            </a:extLst>
          </p:cNvPr>
          <p:cNvSpPr>
            <a:spLocks noGrp="1"/>
          </p:cNvSpPr>
          <p:nvPr>
            <p:ph type="title"/>
          </p:nvPr>
        </p:nvSpPr>
        <p:spPr/>
        <p:txBody>
          <a:bodyPr/>
          <a:lstStyle/>
          <a:p>
            <a:r>
              <a:rPr lang="en-US" dirty="0"/>
              <a:t>Exercise</a:t>
            </a:r>
          </a:p>
        </p:txBody>
      </p:sp>
      <p:sp>
        <p:nvSpPr>
          <p:cNvPr id="3" name="Content Placeholder 2">
            <a:extLst>
              <a:ext uri="{FF2B5EF4-FFF2-40B4-BE49-F238E27FC236}">
                <a16:creationId xmlns:a16="http://schemas.microsoft.com/office/drawing/2014/main" id="{94C5D7DE-5BB9-4FC4-90A7-C317A1CC5894}"/>
              </a:ext>
            </a:extLst>
          </p:cNvPr>
          <p:cNvSpPr>
            <a:spLocks noGrp="1"/>
          </p:cNvSpPr>
          <p:nvPr>
            <p:ph idx="1"/>
          </p:nvPr>
        </p:nvSpPr>
        <p:spPr>
          <a:xfrm>
            <a:off x="535130" y="1858818"/>
            <a:ext cx="4036870" cy="3856182"/>
          </a:xfrm>
        </p:spPr>
        <p:txBody>
          <a:bodyPr/>
          <a:lstStyle/>
          <a:p>
            <a:r>
              <a:rPr lang="en-US" dirty="0"/>
              <a:t>We find a coverage hole: L2 evictions</a:t>
            </a:r>
          </a:p>
          <a:p>
            <a:pPr lvl="1"/>
            <a:r>
              <a:rPr lang="en-US" dirty="0"/>
              <a:t>Can we change our RCG knobs to stress that?</a:t>
            </a:r>
          </a:p>
          <a:p>
            <a:r>
              <a:rPr lang="en-US" dirty="0"/>
              <a:t>What if the L2 were mapped differently?</a:t>
            </a:r>
          </a:p>
        </p:txBody>
      </p:sp>
      <p:sp>
        <p:nvSpPr>
          <p:cNvPr id="4" name="Footer Placeholder 3">
            <a:extLst>
              <a:ext uri="{FF2B5EF4-FFF2-40B4-BE49-F238E27FC236}">
                <a16:creationId xmlns:a16="http://schemas.microsoft.com/office/drawing/2014/main" id="{CD849EF3-8FCC-4AB4-A184-88B1E276AB5B}"/>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6" name="Rectangle 171">
            <a:extLst>
              <a:ext uri="{FF2B5EF4-FFF2-40B4-BE49-F238E27FC236}">
                <a16:creationId xmlns:a16="http://schemas.microsoft.com/office/drawing/2014/main" id="{9B8692DA-D17D-4BA7-AFA4-3329DB92D117}"/>
              </a:ext>
            </a:extLst>
          </p:cNvPr>
          <p:cNvSpPr>
            <a:spLocks noChangeArrowheads="1"/>
          </p:cNvSpPr>
          <p:nvPr/>
        </p:nvSpPr>
        <p:spPr bwMode="auto">
          <a:xfrm>
            <a:off x="8151670" y="1828800"/>
            <a:ext cx="457200" cy="304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solidFill>
                  <a:srgbClr val="000000"/>
                </a:solidFill>
              </a:rPr>
              <a:t>[4:0]</a:t>
            </a:r>
          </a:p>
        </p:txBody>
      </p:sp>
      <p:sp>
        <p:nvSpPr>
          <p:cNvPr id="7" name="Rectangle 173">
            <a:extLst>
              <a:ext uri="{FF2B5EF4-FFF2-40B4-BE49-F238E27FC236}">
                <a16:creationId xmlns:a16="http://schemas.microsoft.com/office/drawing/2014/main" id="{235D08F6-FFA9-4D4D-9866-28221E980602}"/>
              </a:ext>
            </a:extLst>
          </p:cNvPr>
          <p:cNvSpPr>
            <a:spLocks noChangeArrowheads="1"/>
          </p:cNvSpPr>
          <p:nvPr/>
        </p:nvSpPr>
        <p:spPr bwMode="auto">
          <a:xfrm>
            <a:off x="6780070" y="1828800"/>
            <a:ext cx="1371600" cy="304800"/>
          </a:xfrm>
          <a:prstGeom prst="rect">
            <a:avLst/>
          </a:prstGeom>
          <a:solidFill>
            <a:srgbClr val="52F4C2"/>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solidFill>
                  <a:srgbClr val="000000"/>
                </a:solidFill>
              </a:rPr>
              <a:t>[13:5]</a:t>
            </a:r>
          </a:p>
        </p:txBody>
      </p:sp>
      <p:sp>
        <p:nvSpPr>
          <p:cNvPr id="8" name="Rectangle 172">
            <a:extLst>
              <a:ext uri="{FF2B5EF4-FFF2-40B4-BE49-F238E27FC236}">
                <a16:creationId xmlns:a16="http://schemas.microsoft.com/office/drawing/2014/main" id="{AC0F7E4E-4CE9-4C66-A9EF-5ED6348FFF65}"/>
              </a:ext>
            </a:extLst>
          </p:cNvPr>
          <p:cNvSpPr>
            <a:spLocks noChangeArrowheads="1"/>
          </p:cNvSpPr>
          <p:nvPr/>
        </p:nvSpPr>
        <p:spPr bwMode="auto">
          <a:xfrm>
            <a:off x="5719620" y="1828800"/>
            <a:ext cx="106045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[31:14]</a:t>
            </a:r>
            <a:endParaRPr lang="en-US" altLang="en-US" sz="1000" dirty="0"/>
          </a:p>
        </p:txBody>
      </p:sp>
      <p:sp>
        <p:nvSpPr>
          <p:cNvPr id="9" name="TextBox 8">
            <a:extLst>
              <a:ext uri="{FF2B5EF4-FFF2-40B4-BE49-F238E27FC236}">
                <a16:creationId xmlns:a16="http://schemas.microsoft.com/office/drawing/2014/main" id="{89DE5F69-1CB1-4EED-96F2-E479B1959F97}"/>
              </a:ext>
            </a:extLst>
          </p:cNvPr>
          <p:cNvSpPr txBox="1"/>
          <p:nvPr/>
        </p:nvSpPr>
        <p:spPr>
          <a:xfrm>
            <a:off x="4690920" y="1752600"/>
            <a:ext cx="685800" cy="457200"/>
          </a:xfrm>
          <a:prstGeom prst="rect">
            <a:avLst/>
          </a:prstGeom>
          <a:noFill/>
        </p:spPr>
        <p:txBody>
          <a:bodyPr wrap="square" rtlCol="0">
            <a:spAutoFit/>
          </a:bodyPr>
          <a:lstStyle/>
          <a:p>
            <a:r>
              <a:rPr lang="en-US" dirty="0"/>
              <a:t>L1</a:t>
            </a:r>
          </a:p>
        </p:txBody>
      </p:sp>
      <p:sp>
        <p:nvSpPr>
          <p:cNvPr id="10" name="Rectangle 171">
            <a:extLst>
              <a:ext uri="{FF2B5EF4-FFF2-40B4-BE49-F238E27FC236}">
                <a16:creationId xmlns:a16="http://schemas.microsoft.com/office/drawing/2014/main" id="{27E5B6CB-628C-4E41-9D0D-806773DCA135}"/>
              </a:ext>
            </a:extLst>
          </p:cNvPr>
          <p:cNvSpPr>
            <a:spLocks noChangeArrowheads="1"/>
          </p:cNvSpPr>
          <p:nvPr/>
        </p:nvSpPr>
        <p:spPr bwMode="auto">
          <a:xfrm>
            <a:off x="8153400" y="2422525"/>
            <a:ext cx="457200" cy="304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solidFill>
                  <a:srgbClr val="000000"/>
                </a:solidFill>
              </a:rPr>
              <a:t>[4:0]</a:t>
            </a:r>
          </a:p>
        </p:txBody>
      </p:sp>
      <p:sp>
        <p:nvSpPr>
          <p:cNvPr id="11" name="Rectangle 173">
            <a:extLst>
              <a:ext uri="{FF2B5EF4-FFF2-40B4-BE49-F238E27FC236}">
                <a16:creationId xmlns:a16="http://schemas.microsoft.com/office/drawing/2014/main" id="{64378F7B-2230-44EF-A98A-22AE54B7FDE9}"/>
              </a:ext>
            </a:extLst>
          </p:cNvPr>
          <p:cNvSpPr>
            <a:spLocks noChangeArrowheads="1"/>
          </p:cNvSpPr>
          <p:nvPr/>
        </p:nvSpPr>
        <p:spPr bwMode="auto">
          <a:xfrm>
            <a:off x="6551470" y="2422525"/>
            <a:ext cx="1601930" cy="304800"/>
          </a:xfrm>
          <a:prstGeom prst="rect">
            <a:avLst/>
          </a:prstGeom>
          <a:solidFill>
            <a:srgbClr val="52F4C2"/>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[16:5]</a:t>
            </a:r>
          </a:p>
        </p:txBody>
      </p:sp>
      <p:sp>
        <p:nvSpPr>
          <p:cNvPr id="12" name="Rectangle 172">
            <a:extLst>
              <a:ext uri="{FF2B5EF4-FFF2-40B4-BE49-F238E27FC236}">
                <a16:creationId xmlns:a16="http://schemas.microsoft.com/office/drawing/2014/main" id="{98BEA242-DF67-4524-8F90-19F42E4F7F2B}"/>
              </a:ext>
            </a:extLst>
          </p:cNvPr>
          <p:cNvSpPr>
            <a:spLocks noChangeArrowheads="1"/>
          </p:cNvSpPr>
          <p:nvPr/>
        </p:nvSpPr>
        <p:spPr bwMode="auto">
          <a:xfrm>
            <a:off x="5721350" y="2422525"/>
            <a:ext cx="83012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[31:17]</a:t>
            </a:r>
            <a:endParaRPr lang="en-US" altLang="en-US" sz="1000" dirty="0"/>
          </a:p>
        </p:txBody>
      </p:sp>
      <p:sp>
        <p:nvSpPr>
          <p:cNvPr id="13" name="TextBox 12">
            <a:extLst>
              <a:ext uri="{FF2B5EF4-FFF2-40B4-BE49-F238E27FC236}">
                <a16:creationId xmlns:a16="http://schemas.microsoft.com/office/drawing/2014/main" id="{82A12A27-D81D-475B-9965-D907937D84F7}"/>
              </a:ext>
            </a:extLst>
          </p:cNvPr>
          <p:cNvSpPr txBox="1"/>
          <p:nvPr/>
        </p:nvSpPr>
        <p:spPr>
          <a:xfrm>
            <a:off x="4692650" y="2346325"/>
            <a:ext cx="685800" cy="457200"/>
          </a:xfrm>
          <a:prstGeom prst="rect">
            <a:avLst/>
          </a:prstGeom>
          <a:noFill/>
        </p:spPr>
        <p:txBody>
          <a:bodyPr wrap="square" rtlCol="0">
            <a:spAutoFit/>
          </a:bodyPr>
          <a:lstStyle/>
          <a:p>
            <a:r>
              <a:rPr lang="en-US" dirty="0"/>
              <a:t>L2</a:t>
            </a:r>
          </a:p>
        </p:txBody>
      </p:sp>
      <p:grpSp>
        <p:nvGrpSpPr>
          <p:cNvPr id="18" name="Group 17">
            <a:extLst>
              <a:ext uri="{FF2B5EF4-FFF2-40B4-BE49-F238E27FC236}">
                <a16:creationId xmlns:a16="http://schemas.microsoft.com/office/drawing/2014/main" id="{771D2664-2A08-427E-816E-27BF317AC220}"/>
              </a:ext>
            </a:extLst>
          </p:cNvPr>
          <p:cNvGrpSpPr/>
          <p:nvPr/>
        </p:nvGrpSpPr>
        <p:grpSpPr>
          <a:xfrm>
            <a:off x="4696692" y="3886200"/>
            <a:ext cx="3917950" cy="457200"/>
            <a:chOff x="4696692" y="3886200"/>
            <a:chExt cx="3917950" cy="457200"/>
          </a:xfrm>
        </p:grpSpPr>
        <p:sp>
          <p:nvSpPr>
            <p:cNvPr id="14" name="Rectangle 171">
              <a:extLst>
                <a:ext uri="{FF2B5EF4-FFF2-40B4-BE49-F238E27FC236}">
                  <a16:creationId xmlns:a16="http://schemas.microsoft.com/office/drawing/2014/main" id="{D7BD386B-4399-4E4F-A42D-CC08FE039EFD}"/>
                </a:ext>
              </a:extLst>
            </p:cNvPr>
            <p:cNvSpPr>
              <a:spLocks noChangeArrowheads="1"/>
            </p:cNvSpPr>
            <p:nvPr/>
          </p:nvSpPr>
          <p:spPr bwMode="auto">
            <a:xfrm>
              <a:off x="8157442" y="3962400"/>
              <a:ext cx="457200" cy="304800"/>
            </a:xfrm>
            <a:prstGeom prst="rect">
              <a:avLst/>
            </a:prstGeom>
            <a:solidFill>
              <a:schemeClr val="accent1"/>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a:solidFill>
                    <a:srgbClr val="000000"/>
                  </a:solidFill>
                </a:rPr>
                <a:t>[4:0]</a:t>
              </a:r>
            </a:p>
          </p:txBody>
        </p:sp>
        <p:sp>
          <p:nvSpPr>
            <p:cNvPr id="15" name="Rectangle 173">
              <a:extLst>
                <a:ext uri="{FF2B5EF4-FFF2-40B4-BE49-F238E27FC236}">
                  <a16:creationId xmlns:a16="http://schemas.microsoft.com/office/drawing/2014/main" id="{7BBCFAF1-9C4F-4550-88C0-14F941FEF375}"/>
                </a:ext>
              </a:extLst>
            </p:cNvPr>
            <p:cNvSpPr>
              <a:spLocks noChangeArrowheads="1"/>
            </p:cNvSpPr>
            <p:nvPr/>
          </p:nvSpPr>
          <p:spPr bwMode="auto">
            <a:xfrm>
              <a:off x="5713270" y="3962400"/>
              <a:ext cx="611330" cy="304800"/>
            </a:xfrm>
            <a:prstGeom prst="rect">
              <a:avLst/>
            </a:prstGeom>
            <a:solidFill>
              <a:srgbClr val="52F4C2"/>
            </a:solid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[31:20]</a:t>
              </a:r>
            </a:p>
          </p:txBody>
        </p:sp>
        <p:sp>
          <p:nvSpPr>
            <p:cNvPr id="16" name="Rectangle 172">
              <a:extLst>
                <a:ext uri="{FF2B5EF4-FFF2-40B4-BE49-F238E27FC236}">
                  <a16:creationId xmlns:a16="http://schemas.microsoft.com/office/drawing/2014/main" id="{2FCEE291-C0A7-4589-BF83-2181CCD09ACA}"/>
                </a:ext>
              </a:extLst>
            </p:cNvPr>
            <p:cNvSpPr>
              <a:spLocks noChangeArrowheads="1"/>
            </p:cNvSpPr>
            <p:nvPr/>
          </p:nvSpPr>
          <p:spPr bwMode="auto">
            <a:xfrm>
              <a:off x="6324600" y="3962400"/>
              <a:ext cx="1828800" cy="304800"/>
            </a:xfrm>
            <a:prstGeom prst="rect">
              <a:avLst/>
            </a:prstGeom>
            <a:noFill/>
            <a:ln w="28575">
              <a:solidFill>
                <a:srgbClr val="000000"/>
              </a:solidFill>
              <a:miter lim="800000"/>
              <a:headEnd/>
              <a:tailEnd/>
            </a:ln>
          </p:spPr>
          <p:txBody>
            <a:bodyPr wrap="none" anchor="ctr"/>
            <a:lstStyle>
              <a:lvl1pPr>
                <a:spcBef>
                  <a:spcPct val="20000"/>
                </a:spcBef>
                <a:buChar char="•"/>
                <a:defRPr sz="2800">
                  <a:solidFill>
                    <a:schemeClr val="tx1"/>
                  </a:solidFill>
                  <a:latin typeface="Times New Roman" panose="02020603050405020304" pitchFamily="18" charset="0"/>
                </a:defRPr>
              </a:lvl1pPr>
              <a:lvl2pPr marL="742950" indent="-285750">
                <a:spcBef>
                  <a:spcPct val="20000"/>
                </a:spcBef>
                <a:buChar char="–"/>
                <a:defRPr sz="2400">
                  <a:solidFill>
                    <a:schemeClr val="tx1"/>
                  </a:solidFill>
                  <a:latin typeface="Times New Roman" panose="02020603050405020304" pitchFamily="18" charset="0"/>
                </a:defRPr>
              </a:lvl2pPr>
              <a:lvl3pPr marL="1143000" indent="-228600">
                <a:spcBef>
                  <a:spcPct val="20000"/>
                </a:spcBef>
                <a:buChar char="•"/>
                <a:defRPr sz="20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200" dirty="0">
                  <a:solidFill>
                    <a:srgbClr val="000000"/>
                  </a:solidFill>
                </a:rPr>
                <a:t>    [19:5]</a:t>
              </a:r>
              <a:endParaRPr lang="en-US" altLang="en-US" sz="1000" dirty="0"/>
            </a:p>
          </p:txBody>
        </p:sp>
        <p:sp>
          <p:nvSpPr>
            <p:cNvPr id="17" name="TextBox 16">
              <a:extLst>
                <a:ext uri="{FF2B5EF4-FFF2-40B4-BE49-F238E27FC236}">
                  <a16:creationId xmlns:a16="http://schemas.microsoft.com/office/drawing/2014/main" id="{6F531624-8D0F-4F5D-BA35-32FBDB4B338E}"/>
                </a:ext>
              </a:extLst>
            </p:cNvPr>
            <p:cNvSpPr txBox="1"/>
            <p:nvPr/>
          </p:nvSpPr>
          <p:spPr>
            <a:xfrm>
              <a:off x="4696692" y="3886200"/>
              <a:ext cx="685800" cy="457200"/>
            </a:xfrm>
            <a:prstGeom prst="rect">
              <a:avLst/>
            </a:prstGeom>
            <a:noFill/>
          </p:spPr>
          <p:txBody>
            <a:bodyPr wrap="square" rtlCol="0">
              <a:spAutoFit/>
            </a:bodyPr>
            <a:lstStyle/>
            <a:p>
              <a:r>
                <a:rPr lang="en-US" dirty="0"/>
                <a:t>L2</a:t>
              </a:r>
            </a:p>
          </p:txBody>
        </p:sp>
      </p:grpSp>
    </p:spTree>
    <p:extLst>
      <p:ext uri="{BB962C8B-B14F-4D97-AF65-F5344CB8AC3E}">
        <p14:creationId xmlns:p14="http://schemas.microsoft.com/office/powerpoint/2010/main" val="380601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7A40-1D35-4AFF-B697-B5AEF711D467}"/>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89560BB0-7895-4F39-BF23-7AAA3F4175FE}"/>
              </a:ext>
            </a:extLst>
          </p:cNvPr>
          <p:cNvSpPr>
            <a:spLocks noGrp="1"/>
          </p:cNvSpPr>
          <p:nvPr>
            <p:ph idx="1"/>
          </p:nvPr>
        </p:nvSpPr>
        <p:spPr/>
        <p:txBody>
          <a:bodyPr/>
          <a:lstStyle/>
          <a:p>
            <a:r>
              <a:rPr lang="en-US" dirty="0"/>
              <a:t>What is coverage and why do you care?</a:t>
            </a:r>
          </a:p>
          <a:p>
            <a:r>
              <a:rPr lang="en-US" dirty="0"/>
              <a:t>Code coverage and toggle coverage</a:t>
            </a:r>
          </a:p>
          <a:p>
            <a:r>
              <a:rPr lang="en-US" dirty="0"/>
              <a:t>Functional coverage</a:t>
            </a:r>
          </a:p>
          <a:p>
            <a:r>
              <a:rPr lang="en-US" dirty="0"/>
              <a:t>Using your coverage numbers and filling holes</a:t>
            </a:r>
          </a:p>
          <a:p>
            <a:r>
              <a:rPr lang="en-US" dirty="0"/>
              <a:t>Examples</a:t>
            </a:r>
          </a:p>
          <a:p>
            <a:endParaRPr lang="en-US" dirty="0"/>
          </a:p>
        </p:txBody>
      </p:sp>
      <p:sp>
        <p:nvSpPr>
          <p:cNvPr id="4" name="Footer Placeholder 3">
            <a:extLst>
              <a:ext uri="{FF2B5EF4-FFF2-40B4-BE49-F238E27FC236}">
                <a16:creationId xmlns:a16="http://schemas.microsoft.com/office/drawing/2014/main" id="{69F13ADE-3027-4FA6-B33C-37ED1535B156}"/>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F04FC0CD-785C-4EBE-AA64-C4A23E55DDDC}"/>
              </a:ext>
            </a:extLst>
          </p:cNvPr>
          <p:cNvSpPr/>
          <p:nvPr/>
        </p:nvSpPr>
        <p:spPr>
          <a:xfrm>
            <a:off x="1066800" y="3792416"/>
            <a:ext cx="1600200" cy="457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019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47FC-22AA-49A6-9E10-10269208AFE1}"/>
              </a:ext>
            </a:extLst>
          </p:cNvPr>
          <p:cNvSpPr>
            <a:spLocks noGrp="1"/>
          </p:cNvSpPr>
          <p:nvPr>
            <p:ph type="title"/>
          </p:nvPr>
        </p:nvSpPr>
        <p:spPr/>
        <p:txBody>
          <a:bodyPr/>
          <a:lstStyle/>
          <a:p>
            <a:r>
              <a:rPr lang="en-US" dirty="0"/>
              <a:t>FIFO coverage</a:t>
            </a:r>
          </a:p>
        </p:txBody>
      </p:sp>
      <p:sp>
        <p:nvSpPr>
          <p:cNvPr id="3" name="Content Placeholder 2">
            <a:extLst>
              <a:ext uri="{FF2B5EF4-FFF2-40B4-BE49-F238E27FC236}">
                <a16:creationId xmlns:a16="http://schemas.microsoft.com/office/drawing/2014/main" id="{766FBCB2-2767-4DC8-A8E4-2CA5DF603624}"/>
              </a:ext>
            </a:extLst>
          </p:cNvPr>
          <p:cNvSpPr>
            <a:spLocks noGrp="1"/>
          </p:cNvSpPr>
          <p:nvPr>
            <p:ph idx="1"/>
          </p:nvPr>
        </p:nvSpPr>
        <p:spPr>
          <a:xfrm>
            <a:off x="990600" y="4845448"/>
            <a:ext cx="7315200" cy="1275464"/>
          </a:xfrm>
        </p:spPr>
        <p:txBody>
          <a:bodyPr/>
          <a:lstStyle/>
          <a:p>
            <a:r>
              <a:rPr lang="en-US" dirty="0"/>
              <a:t>Remember our FIFO? What should we check?</a:t>
            </a:r>
          </a:p>
          <a:p>
            <a:pPr lvl="1">
              <a:spcBef>
                <a:spcPts val="0"/>
              </a:spcBef>
            </a:pPr>
            <a:r>
              <a:rPr lang="en-US" dirty="0"/>
              <a:t>Start with read and write pointers</a:t>
            </a:r>
          </a:p>
          <a:p>
            <a:pPr lvl="1">
              <a:spcBef>
                <a:spcPts val="0"/>
              </a:spcBef>
            </a:pPr>
            <a:r>
              <a:rPr lang="en-US" sz="2400" dirty="0"/>
              <a:t>Do they each cycle through all values?</a:t>
            </a:r>
          </a:p>
        </p:txBody>
      </p:sp>
      <p:sp>
        <p:nvSpPr>
          <p:cNvPr id="4" name="Footer Placeholder 3">
            <a:extLst>
              <a:ext uri="{FF2B5EF4-FFF2-40B4-BE49-F238E27FC236}">
                <a16:creationId xmlns:a16="http://schemas.microsoft.com/office/drawing/2014/main" id="{A3A6A8F1-0B12-436E-9B0D-E52AE1D550A9}"/>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E1D82FB0-EFBF-4609-B79C-11806E40DFCB}"/>
              </a:ext>
            </a:extLst>
          </p:cNvPr>
          <p:cNvSpPr txBox="1"/>
          <p:nvPr/>
        </p:nvSpPr>
        <p:spPr>
          <a:xfrm>
            <a:off x="5389265" y="2243923"/>
            <a:ext cx="1788188" cy="2556677"/>
          </a:xfrm>
          <a:prstGeom prst="rect">
            <a:avLst/>
          </a:prstGeom>
          <a:noFill/>
          <a:ln w="28575">
            <a:solidFill>
              <a:schemeClr val="tx1"/>
            </a:solidFill>
          </a:ln>
        </p:spPr>
        <p:txBody>
          <a:bodyPr wrap="square" lIns="0" tIns="0" rtlCol="0">
            <a:noAutofit/>
          </a:bodyPr>
          <a:lstStyle/>
          <a:p>
            <a:r>
              <a:rPr lang="en-US" dirty="0" err="1"/>
              <a:t>Regfile</a:t>
            </a:r>
            <a:endParaRPr lang="en-US" dirty="0"/>
          </a:p>
        </p:txBody>
      </p:sp>
      <p:sp>
        <p:nvSpPr>
          <p:cNvPr id="6" name="TextBox 5">
            <a:extLst>
              <a:ext uri="{FF2B5EF4-FFF2-40B4-BE49-F238E27FC236}">
                <a16:creationId xmlns:a16="http://schemas.microsoft.com/office/drawing/2014/main" id="{0E91E0AE-E900-4632-84F9-9DC895863313}"/>
              </a:ext>
            </a:extLst>
          </p:cNvPr>
          <p:cNvSpPr txBox="1"/>
          <p:nvPr/>
        </p:nvSpPr>
        <p:spPr>
          <a:xfrm>
            <a:off x="2575518" y="3657600"/>
            <a:ext cx="1788188" cy="1015512"/>
          </a:xfrm>
          <a:prstGeom prst="rect">
            <a:avLst/>
          </a:prstGeom>
          <a:noFill/>
          <a:ln w="28575">
            <a:solidFill>
              <a:schemeClr val="tx1"/>
            </a:solidFill>
          </a:ln>
        </p:spPr>
        <p:txBody>
          <a:bodyPr wrap="square" rtlCol="0">
            <a:noAutofit/>
          </a:bodyPr>
          <a:lstStyle/>
          <a:p>
            <a:r>
              <a:rPr lang="en-US" dirty="0"/>
              <a:t>Rd </a:t>
            </a:r>
            <a:r>
              <a:rPr lang="en-US" dirty="0" err="1"/>
              <a:t>ptr</a:t>
            </a:r>
            <a:r>
              <a:rPr lang="en-US" dirty="0"/>
              <a:t>=</a:t>
            </a:r>
          </a:p>
        </p:txBody>
      </p:sp>
      <p:sp>
        <p:nvSpPr>
          <p:cNvPr id="7" name="TextBox 6">
            <a:extLst>
              <a:ext uri="{FF2B5EF4-FFF2-40B4-BE49-F238E27FC236}">
                <a16:creationId xmlns:a16="http://schemas.microsoft.com/office/drawing/2014/main" id="{F20B306B-44E9-4EC9-A985-2A5F9A930B71}"/>
              </a:ext>
            </a:extLst>
          </p:cNvPr>
          <p:cNvSpPr txBox="1"/>
          <p:nvPr/>
        </p:nvSpPr>
        <p:spPr>
          <a:xfrm>
            <a:off x="2568819" y="2489688"/>
            <a:ext cx="1788188" cy="1015512"/>
          </a:xfrm>
          <a:prstGeom prst="rect">
            <a:avLst/>
          </a:prstGeom>
          <a:noFill/>
          <a:ln w="28575">
            <a:solidFill>
              <a:schemeClr val="tx1"/>
            </a:solidFill>
          </a:ln>
        </p:spPr>
        <p:txBody>
          <a:bodyPr wrap="square" rtlCol="0">
            <a:noAutofit/>
          </a:bodyPr>
          <a:lstStyle/>
          <a:p>
            <a:r>
              <a:rPr lang="en-US" dirty="0" err="1"/>
              <a:t>Wr</a:t>
            </a:r>
            <a:r>
              <a:rPr lang="en-US" dirty="0"/>
              <a:t> </a:t>
            </a:r>
            <a:r>
              <a:rPr lang="en-US" dirty="0" err="1"/>
              <a:t>ptr</a:t>
            </a:r>
            <a:r>
              <a:rPr lang="en-US" dirty="0"/>
              <a:t>=</a:t>
            </a:r>
          </a:p>
        </p:txBody>
      </p:sp>
      <p:sp>
        <p:nvSpPr>
          <p:cNvPr id="8" name="TextBox 7">
            <a:extLst>
              <a:ext uri="{FF2B5EF4-FFF2-40B4-BE49-F238E27FC236}">
                <a16:creationId xmlns:a16="http://schemas.microsoft.com/office/drawing/2014/main" id="{F06697A5-0640-4F24-9CF9-8574398593DF}"/>
              </a:ext>
            </a:extLst>
          </p:cNvPr>
          <p:cNvSpPr txBox="1"/>
          <p:nvPr/>
        </p:nvSpPr>
        <p:spPr>
          <a:xfrm>
            <a:off x="1143000" y="1066800"/>
            <a:ext cx="1447800" cy="461665"/>
          </a:xfrm>
          <a:prstGeom prst="rect">
            <a:avLst/>
          </a:prstGeom>
          <a:noFill/>
        </p:spPr>
        <p:txBody>
          <a:bodyPr wrap="square" rtlCol="0">
            <a:spAutoFit/>
          </a:bodyPr>
          <a:lstStyle/>
          <a:p>
            <a:r>
              <a:rPr lang="en-US" dirty="0" err="1"/>
              <a:t>Data_in</a:t>
            </a:r>
            <a:endParaRPr lang="en-US" dirty="0"/>
          </a:p>
        </p:txBody>
      </p:sp>
      <p:sp>
        <p:nvSpPr>
          <p:cNvPr id="9" name="TextBox 8">
            <a:extLst>
              <a:ext uri="{FF2B5EF4-FFF2-40B4-BE49-F238E27FC236}">
                <a16:creationId xmlns:a16="http://schemas.microsoft.com/office/drawing/2014/main" id="{2914D6EC-2399-47D8-A509-A7779AC75DE3}"/>
              </a:ext>
            </a:extLst>
          </p:cNvPr>
          <p:cNvSpPr txBox="1"/>
          <p:nvPr/>
        </p:nvSpPr>
        <p:spPr>
          <a:xfrm>
            <a:off x="7239000" y="3259435"/>
            <a:ext cx="1600200" cy="461665"/>
          </a:xfrm>
          <a:prstGeom prst="rect">
            <a:avLst/>
          </a:prstGeom>
          <a:noFill/>
        </p:spPr>
        <p:txBody>
          <a:bodyPr wrap="square" rtlCol="0">
            <a:spAutoFit/>
          </a:bodyPr>
          <a:lstStyle/>
          <a:p>
            <a:r>
              <a:rPr lang="en-US" dirty="0" err="1"/>
              <a:t>Data_out</a:t>
            </a:r>
            <a:endParaRPr lang="en-US" dirty="0"/>
          </a:p>
        </p:txBody>
      </p:sp>
      <p:sp>
        <p:nvSpPr>
          <p:cNvPr id="10" name="TextBox 9">
            <a:extLst>
              <a:ext uri="{FF2B5EF4-FFF2-40B4-BE49-F238E27FC236}">
                <a16:creationId xmlns:a16="http://schemas.microsoft.com/office/drawing/2014/main" id="{41577334-6F3A-477C-AFC0-D12B2D76FB4E}"/>
              </a:ext>
            </a:extLst>
          </p:cNvPr>
          <p:cNvSpPr txBox="1"/>
          <p:nvPr/>
        </p:nvSpPr>
        <p:spPr>
          <a:xfrm>
            <a:off x="1219200" y="1824335"/>
            <a:ext cx="838200" cy="461665"/>
          </a:xfrm>
          <a:prstGeom prst="rect">
            <a:avLst/>
          </a:prstGeom>
          <a:noFill/>
        </p:spPr>
        <p:txBody>
          <a:bodyPr wrap="square" rtlCol="0">
            <a:spAutoFit/>
          </a:bodyPr>
          <a:lstStyle/>
          <a:p>
            <a:r>
              <a:rPr lang="en-US" dirty="0"/>
              <a:t>WR</a:t>
            </a:r>
          </a:p>
        </p:txBody>
      </p:sp>
      <p:sp>
        <p:nvSpPr>
          <p:cNvPr id="11" name="TextBox 10">
            <a:extLst>
              <a:ext uri="{FF2B5EF4-FFF2-40B4-BE49-F238E27FC236}">
                <a16:creationId xmlns:a16="http://schemas.microsoft.com/office/drawing/2014/main" id="{25E9CAB2-5944-4930-9550-243F71DD0F56}"/>
              </a:ext>
            </a:extLst>
          </p:cNvPr>
          <p:cNvSpPr txBox="1"/>
          <p:nvPr/>
        </p:nvSpPr>
        <p:spPr>
          <a:xfrm>
            <a:off x="1295400" y="3810000"/>
            <a:ext cx="685800" cy="461665"/>
          </a:xfrm>
          <a:prstGeom prst="rect">
            <a:avLst/>
          </a:prstGeom>
          <a:noFill/>
        </p:spPr>
        <p:txBody>
          <a:bodyPr wrap="square" rtlCol="0">
            <a:spAutoFit/>
          </a:bodyPr>
          <a:lstStyle/>
          <a:p>
            <a:r>
              <a:rPr lang="en-US" dirty="0"/>
              <a:t>RD</a:t>
            </a:r>
          </a:p>
        </p:txBody>
      </p:sp>
      <p:cxnSp>
        <p:nvCxnSpPr>
          <p:cNvPr id="12" name="Straight Connector 11">
            <a:extLst>
              <a:ext uri="{FF2B5EF4-FFF2-40B4-BE49-F238E27FC236}">
                <a16:creationId xmlns:a16="http://schemas.microsoft.com/office/drawing/2014/main" id="{8F8FD60A-8F3A-48DE-91B2-41C499F24529}"/>
              </a:ext>
            </a:extLst>
          </p:cNvPr>
          <p:cNvCxnSpPr/>
          <p:nvPr/>
        </p:nvCxnSpPr>
        <p:spPr>
          <a:xfrm>
            <a:off x="5389265" y="2895600"/>
            <a:ext cx="1788188"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F038CD3-090D-458D-8CEA-ABF617860550}"/>
              </a:ext>
            </a:extLst>
          </p:cNvPr>
          <p:cNvCxnSpPr/>
          <p:nvPr/>
        </p:nvCxnSpPr>
        <p:spPr>
          <a:xfrm>
            <a:off x="5410200" y="4114800"/>
            <a:ext cx="1788188"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F051461-FF29-4946-A470-E5D656940DD5}"/>
              </a:ext>
            </a:extLst>
          </p:cNvPr>
          <p:cNvCxnSpPr/>
          <p:nvPr/>
        </p:nvCxnSpPr>
        <p:spPr>
          <a:xfrm>
            <a:off x="5410200" y="3505200"/>
            <a:ext cx="1788188"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CC77625-08FF-4846-A3BF-A2F89CD02749}"/>
              </a:ext>
            </a:extLst>
          </p:cNvPr>
          <p:cNvCxnSpPr/>
          <p:nvPr/>
        </p:nvCxnSpPr>
        <p:spPr>
          <a:xfrm>
            <a:off x="1295400" y="1828800"/>
            <a:ext cx="434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F11BEF7-5CDF-47A7-9B98-45E12857AEAC}"/>
              </a:ext>
            </a:extLst>
          </p:cNvPr>
          <p:cNvCxnSpPr>
            <a:cxnSpLocks/>
          </p:cNvCxnSpPr>
          <p:nvPr/>
        </p:nvCxnSpPr>
        <p:spPr>
          <a:xfrm>
            <a:off x="5638800" y="1824335"/>
            <a:ext cx="0" cy="385465"/>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326304D-82E8-4FCE-81D3-9D79BC60767B}"/>
              </a:ext>
            </a:extLst>
          </p:cNvPr>
          <p:cNvCxnSpPr>
            <a:cxnSpLocks/>
          </p:cNvCxnSpPr>
          <p:nvPr/>
        </p:nvCxnSpPr>
        <p:spPr>
          <a:xfrm>
            <a:off x="1371600" y="1447800"/>
            <a:ext cx="51816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39D3203-E03B-4CFF-820F-42909BC10B01}"/>
              </a:ext>
            </a:extLst>
          </p:cNvPr>
          <p:cNvCxnSpPr>
            <a:cxnSpLocks/>
          </p:cNvCxnSpPr>
          <p:nvPr/>
        </p:nvCxnSpPr>
        <p:spPr>
          <a:xfrm>
            <a:off x="6553200" y="1447800"/>
            <a:ext cx="0" cy="766465"/>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F0AE713-4F9A-4553-B6E7-08370AC4874F}"/>
              </a:ext>
            </a:extLst>
          </p:cNvPr>
          <p:cNvCxnSpPr>
            <a:cxnSpLocks/>
          </p:cNvCxnSpPr>
          <p:nvPr/>
        </p:nvCxnSpPr>
        <p:spPr>
          <a:xfrm>
            <a:off x="3505200" y="1831032"/>
            <a:ext cx="0" cy="633012"/>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E2FD1B7-75FB-4C08-B7F8-1F25F290A8F1}"/>
              </a:ext>
            </a:extLst>
          </p:cNvPr>
          <p:cNvCxnSpPr/>
          <p:nvPr/>
        </p:nvCxnSpPr>
        <p:spPr>
          <a:xfrm>
            <a:off x="1371600" y="4195465"/>
            <a:ext cx="1197219"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BBB3E3D-F555-4D51-80CB-05599E6BCD62}"/>
              </a:ext>
            </a:extLst>
          </p:cNvPr>
          <p:cNvCxnSpPr>
            <a:stCxn id="7" idx="3"/>
          </p:cNvCxnSpPr>
          <p:nvPr/>
        </p:nvCxnSpPr>
        <p:spPr>
          <a:xfrm>
            <a:off x="4357007" y="2997444"/>
            <a:ext cx="1032258"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C632D7B5-5816-44CB-A224-60EC082BF6B2}"/>
              </a:ext>
            </a:extLst>
          </p:cNvPr>
          <p:cNvCxnSpPr/>
          <p:nvPr/>
        </p:nvCxnSpPr>
        <p:spPr>
          <a:xfrm>
            <a:off x="4343400" y="4191000"/>
            <a:ext cx="1032258"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4246CED-7CC1-42E5-A89B-2B2E33CEC7D5}"/>
              </a:ext>
            </a:extLst>
          </p:cNvPr>
          <p:cNvCxnSpPr/>
          <p:nvPr/>
        </p:nvCxnSpPr>
        <p:spPr>
          <a:xfrm>
            <a:off x="7197342" y="3657600"/>
            <a:ext cx="1032258"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8EA1B2E1-449C-4F9B-A543-6BF301457495}"/>
              </a:ext>
            </a:extLst>
          </p:cNvPr>
          <p:cNvSpPr txBox="1"/>
          <p:nvPr/>
        </p:nvSpPr>
        <p:spPr>
          <a:xfrm>
            <a:off x="6913378" y="941497"/>
            <a:ext cx="1316222" cy="830997"/>
          </a:xfrm>
          <a:prstGeom prst="rect">
            <a:avLst/>
          </a:prstGeom>
          <a:noFill/>
        </p:spPr>
        <p:txBody>
          <a:bodyPr wrap="square" rtlCol="0">
            <a:spAutoFit/>
          </a:bodyPr>
          <a:lstStyle/>
          <a:p>
            <a:r>
              <a:rPr lang="en-US" dirty="0"/>
              <a:t>Empty=</a:t>
            </a:r>
          </a:p>
          <a:p>
            <a:r>
              <a:rPr lang="en-US" dirty="0"/>
              <a:t>Full=</a:t>
            </a:r>
          </a:p>
        </p:txBody>
      </p:sp>
    </p:spTree>
    <p:extLst>
      <p:ext uri="{BB962C8B-B14F-4D97-AF65-F5344CB8AC3E}">
        <p14:creationId xmlns:p14="http://schemas.microsoft.com/office/powerpoint/2010/main" val="277949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9E7E7-DC21-4096-A1DC-955327EE30CE}"/>
              </a:ext>
            </a:extLst>
          </p:cNvPr>
          <p:cNvSpPr>
            <a:spLocks noGrp="1"/>
          </p:cNvSpPr>
          <p:nvPr>
            <p:ph type="title"/>
          </p:nvPr>
        </p:nvSpPr>
        <p:spPr/>
        <p:txBody>
          <a:bodyPr/>
          <a:lstStyle/>
          <a:p>
            <a:r>
              <a:rPr lang="en-US" dirty="0"/>
              <a:t>Coverage code</a:t>
            </a:r>
          </a:p>
        </p:txBody>
      </p:sp>
      <p:sp>
        <p:nvSpPr>
          <p:cNvPr id="4" name="Footer Placeholder 3">
            <a:extLst>
              <a:ext uri="{FF2B5EF4-FFF2-40B4-BE49-F238E27FC236}">
                <a16:creationId xmlns:a16="http://schemas.microsoft.com/office/drawing/2014/main" id="{7F1B293B-DADC-4D3E-B898-C7D11E1A5F09}"/>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B015C260-FAF0-40EA-99BB-96A6AE596C44}"/>
              </a:ext>
            </a:extLst>
          </p:cNvPr>
          <p:cNvSpPr txBox="1"/>
          <p:nvPr/>
        </p:nvSpPr>
        <p:spPr>
          <a:xfrm>
            <a:off x="2133600" y="2825287"/>
            <a:ext cx="4191000" cy="1569660"/>
          </a:xfrm>
          <a:prstGeom prst="rect">
            <a:avLst/>
          </a:prstGeom>
          <a:noFill/>
          <a:ln>
            <a:solidFill>
              <a:schemeClr val="accent2"/>
            </a:solidFill>
          </a:ln>
        </p:spPr>
        <p:txBody>
          <a:bodyPr wrap="square" rtlCol="0">
            <a:spAutoFit/>
          </a:bodyPr>
          <a:lstStyle/>
          <a:p>
            <a:r>
              <a:rPr lang="en-US" sz="2400" dirty="0" err="1"/>
              <a:t>covergroup</a:t>
            </a:r>
            <a:r>
              <a:rPr lang="en-US" sz="2400" dirty="0"/>
              <a:t> </a:t>
            </a:r>
            <a:r>
              <a:rPr lang="en-US" sz="2400" dirty="0" err="1"/>
              <a:t>fifo_cg</a:t>
            </a:r>
            <a:endParaRPr lang="en-US" sz="2400" dirty="0"/>
          </a:p>
          <a:p>
            <a:pPr lvl="1"/>
            <a:r>
              <a:rPr lang="en-US" dirty="0"/>
              <a:t>@posedge(clk) if (!reset);</a:t>
            </a:r>
          </a:p>
          <a:p>
            <a:pPr lvl="1"/>
            <a:r>
              <a:rPr lang="en-US" dirty="0" err="1"/>
              <a:t>coverpoint</a:t>
            </a:r>
            <a:r>
              <a:rPr lang="en-US" dirty="0"/>
              <a:t> </a:t>
            </a:r>
            <a:r>
              <a:rPr lang="en-US" dirty="0" err="1"/>
              <a:t>rd_ptr</a:t>
            </a:r>
            <a:r>
              <a:rPr lang="en-US" dirty="0"/>
              <a:t>, </a:t>
            </a:r>
            <a:r>
              <a:rPr lang="en-US" dirty="0" err="1"/>
              <a:t>wr_ptr</a:t>
            </a:r>
            <a:r>
              <a:rPr lang="en-US" dirty="0"/>
              <a:t>;</a:t>
            </a:r>
          </a:p>
          <a:p>
            <a:r>
              <a:rPr lang="en-US" dirty="0" err="1"/>
              <a:t>endgroup</a:t>
            </a:r>
            <a:endParaRPr lang="en-US" dirty="0"/>
          </a:p>
        </p:txBody>
      </p:sp>
      <p:sp>
        <p:nvSpPr>
          <p:cNvPr id="7" name="TextBox 6">
            <a:extLst>
              <a:ext uri="{FF2B5EF4-FFF2-40B4-BE49-F238E27FC236}">
                <a16:creationId xmlns:a16="http://schemas.microsoft.com/office/drawing/2014/main" id="{B327F593-BE35-4278-BAD5-D9208C4F805A}"/>
              </a:ext>
            </a:extLst>
          </p:cNvPr>
          <p:cNvSpPr txBox="1"/>
          <p:nvPr/>
        </p:nvSpPr>
        <p:spPr>
          <a:xfrm>
            <a:off x="457200" y="1483892"/>
            <a:ext cx="2286000" cy="1015663"/>
          </a:xfrm>
          <a:prstGeom prst="rect">
            <a:avLst/>
          </a:prstGeom>
          <a:noFill/>
        </p:spPr>
        <p:txBody>
          <a:bodyPr wrap="square" rtlCol="0">
            <a:spAutoFit/>
          </a:bodyPr>
          <a:lstStyle/>
          <a:p>
            <a:r>
              <a:rPr lang="en-US" sz="2000" dirty="0">
                <a:solidFill>
                  <a:schemeClr val="accent2"/>
                </a:solidFill>
              </a:rPr>
              <a:t>Define a coverage group, give it a type name</a:t>
            </a:r>
          </a:p>
        </p:txBody>
      </p:sp>
      <p:sp>
        <p:nvSpPr>
          <p:cNvPr id="9" name="TextBox 8">
            <a:extLst>
              <a:ext uri="{FF2B5EF4-FFF2-40B4-BE49-F238E27FC236}">
                <a16:creationId xmlns:a16="http://schemas.microsoft.com/office/drawing/2014/main" id="{FF48EEC0-85DA-471F-B64B-DE1AC14866C9}"/>
              </a:ext>
            </a:extLst>
          </p:cNvPr>
          <p:cNvSpPr txBox="1"/>
          <p:nvPr/>
        </p:nvSpPr>
        <p:spPr>
          <a:xfrm>
            <a:off x="6324600" y="4524797"/>
            <a:ext cx="2209800" cy="1015663"/>
          </a:xfrm>
          <a:prstGeom prst="rect">
            <a:avLst/>
          </a:prstGeom>
          <a:noFill/>
        </p:spPr>
        <p:txBody>
          <a:bodyPr wrap="square" rtlCol="0">
            <a:spAutoFit/>
          </a:bodyPr>
          <a:lstStyle/>
          <a:p>
            <a:r>
              <a:rPr lang="en-US" sz="2000" dirty="0">
                <a:solidFill>
                  <a:schemeClr val="accent2"/>
                </a:solidFill>
              </a:rPr>
              <a:t>Get coverage on the read &amp; write pointers</a:t>
            </a:r>
          </a:p>
        </p:txBody>
      </p:sp>
      <p:sp>
        <p:nvSpPr>
          <p:cNvPr id="11" name="TextBox 10">
            <a:extLst>
              <a:ext uri="{FF2B5EF4-FFF2-40B4-BE49-F238E27FC236}">
                <a16:creationId xmlns:a16="http://schemas.microsoft.com/office/drawing/2014/main" id="{5F5C8A98-DC52-49F3-9C78-6AFA202E5B70}"/>
              </a:ext>
            </a:extLst>
          </p:cNvPr>
          <p:cNvSpPr txBox="1"/>
          <p:nvPr/>
        </p:nvSpPr>
        <p:spPr>
          <a:xfrm>
            <a:off x="447964" y="3333138"/>
            <a:ext cx="1524000" cy="1015663"/>
          </a:xfrm>
          <a:prstGeom prst="rect">
            <a:avLst/>
          </a:prstGeom>
          <a:noFill/>
        </p:spPr>
        <p:txBody>
          <a:bodyPr wrap="square" rtlCol="0">
            <a:spAutoFit/>
          </a:bodyPr>
          <a:lstStyle/>
          <a:p>
            <a:r>
              <a:rPr lang="en-US" sz="2000" dirty="0">
                <a:solidFill>
                  <a:schemeClr val="accent2"/>
                </a:solidFill>
              </a:rPr>
              <a:t>Only collect coverage at </a:t>
            </a:r>
            <a:r>
              <a:rPr lang="en-US" sz="2000" dirty="0" err="1">
                <a:solidFill>
                  <a:schemeClr val="accent2"/>
                </a:solidFill>
              </a:rPr>
              <a:t>r.e</a:t>
            </a:r>
            <a:r>
              <a:rPr lang="en-US" sz="2000" dirty="0">
                <a:solidFill>
                  <a:schemeClr val="accent2"/>
                </a:solidFill>
              </a:rPr>
              <a:t>. of clock</a:t>
            </a:r>
          </a:p>
        </p:txBody>
      </p:sp>
      <p:sp>
        <p:nvSpPr>
          <p:cNvPr id="13" name="TextBox 12">
            <a:extLst>
              <a:ext uri="{FF2B5EF4-FFF2-40B4-BE49-F238E27FC236}">
                <a16:creationId xmlns:a16="http://schemas.microsoft.com/office/drawing/2014/main" id="{CE73751F-4FE8-4CD4-AB19-9C7929FFE597}"/>
              </a:ext>
            </a:extLst>
          </p:cNvPr>
          <p:cNvSpPr txBox="1"/>
          <p:nvPr/>
        </p:nvSpPr>
        <p:spPr>
          <a:xfrm>
            <a:off x="6629400" y="1761651"/>
            <a:ext cx="1828800" cy="707886"/>
          </a:xfrm>
          <a:prstGeom prst="rect">
            <a:avLst/>
          </a:prstGeom>
          <a:noFill/>
        </p:spPr>
        <p:txBody>
          <a:bodyPr wrap="square" rtlCol="0">
            <a:spAutoFit/>
          </a:bodyPr>
          <a:lstStyle/>
          <a:p>
            <a:r>
              <a:rPr lang="en-US" sz="2000" dirty="0">
                <a:solidFill>
                  <a:schemeClr val="accent2"/>
                </a:solidFill>
              </a:rPr>
              <a:t>And not when we’re in reset</a:t>
            </a:r>
          </a:p>
        </p:txBody>
      </p:sp>
      <p:cxnSp>
        <p:nvCxnSpPr>
          <p:cNvPr id="15" name="Straight Arrow Connector 14">
            <a:extLst>
              <a:ext uri="{FF2B5EF4-FFF2-40B4-BE49-F238E27FC236}">
                <a16:creationId xmlns:a16="http://schemas.microsoft.com/office/drawing/2014/main" id="{38C6E6F5-D5F0-4642-BCFF-781761B1B479}"/>
              </a:ext>
            </a:extLst>
          </p:cNvPr>
          <p:cNvCxnSpPr>
            <a:cxnSpLocks/>
          </p:cNvCxnSpPr>
          <p:nvPr/>
        </p:nvCxnSpPr>
        <p:spPr>
          <a:xfrm>
            <a:off x="2324100" y="2187605"/>
            <a:ext cx="1181100" cy="707995"/>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F4B6C4B-4E75-443B-8B46-CC476379F986}"/>
              </a:ext>
            </a:extLst>
          </p:cNvPr>
          <p:cNvCxnSpPr>
            <a:cxnSpLocks/>
          </p:cNvCxnSpPr>
          <p:nvPr/>
        </p:nvCxnSpPr>
        <p:spPr>
          <a:xfrm flipV="1">
            <a:off x="1828800" y="3533282"/>
            <a:ext cx="762000" cy="307688"/>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401E6D8-3D7C-4F79-AB62-CA07BBFA64CE}"/>
              </a:ext>
            </a:extLst>
          </p:cNvPr>
          <p:cNvCxnSpPr>
            <a:cxnSpLocks/>
          </p:cNvCxnSpPr>
          <p:nvPr/>
        </p:nvCxnSpPr>
        <p:spPr>
          <a:xfrm flipH="1">
            <a:off x="5562600" y="2414976"/>
            <a:ext cx="1600200" cy="785424"/>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AC0A743-439E-4F2E-BA2E-D0896E10280B}"/>
              </a:ext>
            </a:extLst>
          </p:cNvPr>
          <p:cNvCxnSpPr>
            <a:cxnSpLocks/>
          </p:cNvCxnSpPr>
          <p:nvPr/>
        </p:nvCxnSpPr>
        <p:spPr>
          <a:xfrm flipH="1" flipV="1">
            <a:off x="5105400" y="4038600"/>
            <a:ext cx="1181100" cy="766659"/>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2241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par>
                                <p:cTn id="32" presetID="10" presetClass="entr" presetSubtype="0" fill="hold"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52F05-B6BA-4558-8264-198DE3665899}"/>
              </a:ext>
            </a:extLst>
          </p:cNvPr>
          <p:cNvSpPr>
            <a:spLocks noGrp="1"/>
          </p:cNvSpPr>
          <p:nvPr>
            <p:ph type="title"/>
          </p:nvPr>
        </p:nvSpPr>
        <p:spPr/>
        <p:txBody>
          <a:bodyPr/>
          <a:lstStyle/>
          <a:p>
            <a:r>
              <a:rPr lang="en-US" dirty="0"/>
              <a:t>What coverage exactly?</a:t>
            </a:r>
          </a:p>
        </p:txBody>
      </p:sp>
      <p:sp>
        <p:nvSpPr>
          <p:cNvPr id="3" name="Content Placeholder 2">
            <a:extLst>
              <a:ext uri="{FF2B5EF4-FFF2-40B4-BE49-F238E27FC236}">
                <a16:creationId xmlns:a16="http://schemas.microsoft.com/office/drawing/2014/main" id="{E628147D-7EB2-47B6-92BF-29489BF5E335}"/>
              </a:ext>
            </a:extLst>
          </p:cNvPr>
          <p:cNvSpPr>
            <a:spLocks noGrp="1"/>
          </p:cNvSpPr>
          <p:nvPr>
            <p:ph idx="1"/>
          </p:nvPr>
        </p:nvSpPr>
        <p:spPr>
          <a:xfrm>
            <a:off x="685800" y="5054844"/>
            <a:ext cx="7772400" cy="1041156"/>
          </a:xfrm>
        </p:spPr>
        <p:txBody>
          <a:bodyPr/>
          <a:lstStyle/>
          <a:p>
            <a:r>
              <a:rPr lang="en-US" dirty="0" err="1"/>
              <a:t>Rd_ptr</a:t>
            </a:r>
            <a:r>
              <a:rPr lang="en-US" dirty="0"/>
              <a:t> and </a:t>
            </a:r>
            <a:r>
              <a:rPr lang="en-US" dirty="0" err="1"/>
              <a:t>wr_ptr</a:t>
            </a:r>
            <a:r>
              <a:rPr lang="en-US" dirty="0"/>
              <a:t> are 3 bits each</a:t>
            </a:r>
          </a:p>
          <a:p>
            <a:pPr lvl="1">
              <a:spcBef>
                <a:spcPts val="0"/>
              </a:spcBef>
            </a:pPr>
            <a:r>
              <a:rPr lang="en-US" sz="2000" dirty="0"/>
              <a:t>So build two 8-bin histograms</a:t>
            </a:r>
          </a:p>
          <a:p>
            <a:endParaRPr lang="en-US" dirty="0"/>
          </a:p>
        </p:txBody>
      </p:sp>
      <p:sp>
        <p:nvSpPr>
          <p:cNvPr id="4" name="Footer Placeholder 3">
            <a:extLst>
              <a:ext uri="{FF2B5EF4-FFF2-40B4-BE49-F238E27FC236}">
                <a16:creationId xmlns:a16="http://schemas.microsoft.com/office/drawing/2014/main" id="{C13ED27A-8B92-439B-A8DB-F08C6F634878}"/>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83439B6B-6BD4-4E80-B214-A73E03AA95AB}"/>
              </a:ext>
            </a:extLst>
          </p:cNvPr>
          <p:cNvSpPr txBox="1"/>
          <p:nvPr/>
        </p:nvSpPr>
        <p:spPr>
          <a:xfrm>
            <a:off x="4703465" y="2167723"/>
            <a:ext cx="1788188" cy="2556677"/>
          </a:xfrm>
          <a:prstGeom prst="rect">
            <a:avLst/>
          </a:prstGeom>
          <a:noFill/>
          <a:ln w="28575">
            <a:solidFill>
              <a:schemeClr val="tx1"/>
            </a:solidFill>
          </a:ln>
        </p:spPr>
        <p:txBody>
          <a:bodyPr wrap="square" lIns="0" tIns="0" rtlCol="0">
            <a:noAutofit/>
          </a:bodyPr>
          <a:lstStyle/>
          <a:p>
            <a:r>
              <a:rPr lang="en-US" dirty="0" err="1"/>
              <a:t>Regfile</a:t>
            </a:r>
            <a:endParaRPr lang="en-US" dirty="0"/>
          </a:p>
        </p:txBody>
      </p:sp>
      <p:sp>
        <p:nvSpPr>
          <p:cNvPr id="6" name="TextBox 5">
            <a:extLst>
              <a:ext uri="{FF2B5EF4-FFF2-40B4-BE49-F238E27FC236}">
                <a16:creationId xmlns:a16="http://schemas.microsoft.com/office/drawing/2014/main" id="{FA9E8360-9E2C-4193-9BD1-B2FC704AC3D4}"/>
              </a:ext>
            </a:extLst>
          </p:cNvPr>
          <p:cNvSpPr txBox="1"/>
          <p:nvPr/>
        </p:nvSpPr>
        <p:spPr>
          <a:xfrm>
            <a:off x="1889718" y="3581400"/>
            <a:ext cx="1788188" cy="1015512"/>
          </a:xfrm>
          <a:prstGeom prst="rect">
            <a:avLst/>
          </a:prstGeom>
          <a:noFill/>
          <a:ln w="28575">
            <a:solidFill>
              <a:schemeClr val="tx1"/>
            </a:solidFill>
          </a:ln>
        </p:spPr>
        <p:txBody>
          <a:bodyPr wrap="square" rtlCol="0">
            <a:noAutofit/>
          </a:bodyPr>
          <a:lstStyle/>
          <a:p>
            <a:r>
              <a:rPr lang="en-US" dirty="0"/>
              <a:t>Rd </a:t>
            </a:r>
            <a:r>
              <a:rPr lang="en-US" dirty="0" err="1"/>
              <a:t>ptr</a:t>
            </a:r>
            <a:r>
              <a:rPr lang="en-US" dirty="0"/>
              <a:t>=</a:t>
            </a:r>
          </a:p>
        </p:txBody>
      </p:sp>
      <p:sp>
        <p:nvSpPr>
          <p:cNvPr id="7" name="TextBox 6">
            <a:extLst>
              <a:ext uri="{FF2B5EF4-FFF2-40B4-BE49-F238E27FC236}">
                <a16:creationId xmlns:a16="http://schemas.microsoft.com/office/drawing/2014/main" id="{4E62B985-62C2-48B5-A5C1-CD9A749DEA6A}"/>
              </a:ext>
            </a:extLst>
          </p:cNvPr>
          <p:cNvSpPr txBox="1"/>
          <p:nvPr/>
        </p:nvSpPr>
        <p:spPr>
          <a:xfrm>
            <a:off x="1883019" y="2413488"/>
            <a:ext cx="1788188" cy="1015512"/>
          </a:xfrm>
          <a:prstGeom prst="rect">
            <a:avLst/>
          </a:prstGeom>
          <a:noFill/>
          <a:ln w="28575">
            <a:solidFill>
              <a:schemeClr val="tx1"/>
            </a:solidFill>
          </a:ln>
        </p:spPr>
        <p:txBody>
          <a:bodyPr wrap="square" rtlCol="0">
            <a:noAutofit/>
          </a:bodyPr>
          <a:lstStyle/>
          <a:p>
            <a:r>
              <a:rPr lang="en-US" dirty="0" err="1"/>
              <a:t>Wr</a:t>
            </a:r>
            <a:r>
              <a:rPr lang="en-US" dirty="0"/>
              <a:t> </a:t>
            </a:r>
            <a:r>
              <a:rPr lang="en-US" dirty="0" err="1"/>
              <a:t>ptr</a:t>
            </a:r>
            <a:r>
              <a:rPr lang="en-US" dirty="0"/>
              <a:t>=</a:t>
            </a:r>
          </a:p>
        </p:txBody>
      </p:sp>
      <p:sp>
        <p:nvSpPr>
          <p:cNvPr id="8" name="TextBox 7">
            <a:extLst>
              <a:ext uri="{FF2B5EF4-FFF2-40B4-BE49-F238E27FC236}">
                <a16:creationId xmlns:a16="http://schemas.microsoft.com/office/drawing/2014/main" id="{7A582983-E245-47AA-AD61-E3E6E2FFA208}"/>
              </a:ext>
            </a:extLst>
          </p:cNvPr>
          <p:cNvSpPr txBox="1"/>
          <p:nvPr/>
        </p:nvSpPr>
        <p:spPr>
          <a:xfrm>
            <a:off x="457200" y="990600"/>
            <a:ext cx="1447800" cy="461665"/>
          </a:xfrm>
          <a:prstGeom prst="rect">
            <a:avLst/>
          </a:prstGeom>
          <a:noFill/>
        </p:spPr>
        <p:txBody>
          <a:bodyPr wrap="square" rtlCol="0">
            <a:spAutoFit/>
          </a:bodyPr>
          <a:lstStyle/>
          <a:p>
            <a:r>
              <a:rPr lang="en-US" dirty="0" err="1"/>
              <a:t>Data_in</a:t>
            </a:r>
            <a:endParaRPr lang="en-US" dirty="0"/>
          </a:p>
        </p:txBody>
      </p:sp>
      <p:sp>
        <p:nvSpPr>
          <p:cNvPr id="9" name="TextBox 8">
            <a:extLst>
              <a:ext uri="{FF2B5EF4-FFF2-40B4-BE49-F238E27FC236}">
                <a16:creationId xmlns:a16="http://schemas.microsoft.com/office/drawing/2014/main" id="{58B7C647-E8B7-432C-A597-198D5006F812}"/>
              </a:ext>
            </a:extLst>
          </p:cNvPr>
          <p:cNvSpPr txBox="1"/>
          <p:nvPr/>
        </p:nvSpPr>
        <p:spPr>
          <a:xfrm>
            <a:off x="533400" y="1748135"/>
            <a:ext cx="838200" cy="461665"/>
          </a:xfrm>
          <a:prstGeom prst="rect">
            <a:avLst/>
          </a:prstGeom>
          <a:noFill/>
        </p:spPr>
        <p:txBody>
          <a:bodyPr wrap="square" rtlCol="0">
            <a:spAutoFit/>
          </a:bodyPr>
          <a:lstStyle/>
          <a:p>
            <a:r>
              <a:rPr lang="en-US" dirty="0"/>
              <a:t>WR</a:t>
            </a:r>
          </a:p>
        </p:txBody>
      </p:sp>
      <p:sp>
        <p:nvSpPr>
          <p:cNvPr id="10" name="TextBox 9">
            <a:extLst>
              <a:ext uri="{FF2B5EF4-FFF2-40B4-BE49-F238E27FC236}">
                <a16:creationId xmlns:a16="http://schemas.microsoft.com/office/drawing/2014/main" id="{E8E78CDB-FDE8-4453-8DB7-154552809A26}"/>
              </a:ext>
            </a:extLst>
          </p:cNvPr>
          <p:cNvSpPr txBox="1"/>
          <p:nvPr/>
        </p:nvSpPr>
        <p:spPr>
          <a:xfrm>
            <a:off x="609600" y="3733800"/>
            <a:ext cx="685800" cy="461665"/>
          </a:xfrm>
          <a:prstGeom prst="rect">
            <a:avLst/>
          </a:prstGeom>
          <a:noFill/>
        </p:spPr>
        <p:txBody>
          <a:bodyPr wrap="square" rtlCol="0">
            <a:spAutoFit/>
          </a:bodyPr>
          <a:lstStyle/>
          <a:p>
            <a:r>
              <a:rPr lang="en-US" dirty="0"/>
              <a:t>RD</a:t>
            </a:r>
          </a:p>
        </p:txBody>
      </p:sp>
      <p:cxnSp>
        <p:nvCxnSpPr>
          <p:cNvPr id="11" name="Straight Connector 10">
            <a:extLst>
              <a:ext uri="{FF2B5EF4-FFF2-40B4-BE49-F238E27FC236}">
                <a16:creationId xmlns:a16="http://schemas.microsoft.com/office/drawing/2014/main" id="{E4A5DD29-CDDA-4629-9C0D-C9F19FF7EB08}"/>
              </a:ext>
            </a:extLst>
          </p:cNvPr>
          <p:cNvCxnSpPr/>
          <p:nvPr/>
        </p:nvCxnSpPr>
        <p:spPr>
          <a:xfrm>
            <a:off x="4703465" y="2819400"/>
            <a:ext cx="1788188"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ABFE372-6FE4-4E4A-96D5-850EBE23A687}"/>
              </a:ext>
            </a:extLst>
          </p:cNvPr>
          <p:cNvCxnSpPr/>
          <p:nvPr/>
        </p:nvCxnSpPr>
        <p:spPr>
          <a:xfrm>
            <a:off x="4724400" y="4038600"/>
            <a:ext cx="1788188"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C89F31C-CE72-4E51-8942-3136B0AC4CEF}"/>
              </a:ext>
            </a:extLst>
          </p:cNvPr>
          <p:cNvCxnSpPr/>
          <p:nvPr/>
        </p:nvCxnSpPr>
        <p:spPr>
          <a:xfrm>
            <a:off x="4724400" y="3429000"/>
            <a:ext cx="1788188"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5E81D253-EFF7-4AE9-BC02-39FA3A1568FC}"/>
              </a:ext>
            </a:extLst>
          </p:cNvPr>
          <p:cNvCxnSpPr/>
          <p:nvPr/>
        </p:nvCxnSpPr>
        <p:spPr>
          <a:xfrm>
            <a:off x="609600" y="1752600"/>
            <a:ext cx="434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13D859A-3029-4E07-A9A4-6AD266AC1961}"/>
              </a:ext>
            </a:extLst>
          </p:cNvPr>
          <p:cNvCxnSpPr>
            <a:cxnSpLocks/>
          </p:cNvCxnSpPr>
          <p:nvPr/>
        </p:nvCxnSpPr>
        <p:spPr>
          <a:xfrm>
            <a:off x="4953000" y="1748135"/>
            <a:ext cx="0" cy="385465"/>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11930D3-03FF-4EBD-916D-DCDE97E5EAEE}"/>
              </a:ext>
            </a:extLst>
          </p:cNvPr>
          <p:cNvCxnSpPr>
            <a:cxnSpLocks/>
          </p:cNvCxnSpPr>
          <p:nvPr/>
        </p:nvCxnSpPr>
        <p:spPr>
          <a:xfrm>
            <a:off x="685800" y="1371600"/>
            <a:ext cx="51816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9082B32-C3FE-470A-978D-2D8747A26B5C}"/>
              </a:ext>
            </a:extLst>
          </p:cNvPr>
          <p:cNvCxnSpPr>
            <a:cxnSpLocks/>
          </p:cNvCxnSpPr>
          <p:nvPr/>
        </p:nvCxnSpPr>
        <p:spPr>
          <a:xfrm>
            <a:off x="5867400" y="1371600"/>
            <a:ext cx="0" cy="766465"/>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8474F44-0BB1-4F26-A639-8CD7496DD950}"/>
              </a:ext>
            </a:extLst>
          </p:cNvPr>
          <p:cNvCxnSpPr>
            <a:cxnSpLocks/>
          </p:cNvCxnSpPr>
          <p:nvPr/>
        </p:nvCxnSpPr>
        <p:spPr>
          <a:xfrm>
            <a:off x="2819400" y="1754832"/>
            <a:ext cx="0" cy="633012"/>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EFA6EDBF-BAB6-4F4E-BFD5-618C1892AB40}"/>
              </a:ext>
            </a:extLst>
          </p:cNvPr>
          <p:cNvCxnSpPr/>
          <p:nvPr/>
        </p:nvCxnSpPr>
        <p:spPr>
          <a:xfrm>
            <a:off x="685800" y="4119265"/>
            <a:ext cx="1197219"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02647A3-DBC6-409E-9E84-90B22CC9830B}"/>
              </a:ext>
            </a:extLst>
          </p:cNvPr>
          <p:cNvCxnSpPr>
            <a:stCxn id="7" idx="3"/>
          </p:cNvCxnSpPr>
          <p:nvPr/>
        </p:nvCxnSpPr>
        <p:spPr>
          <a:xfrm>
            <a:off x="3671207" y="2921244"/>
            <a:ext cx="1032258"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0D4E5058-E0C1-4D44-A46C-56D5C7BBF21B}"/>
              </a:ext>
            </a:extLst>
          </p:cNvPr>
          <p:cNvCxnSpPr/>
          <p:nvPr/>
        </p:nvCxnSpPr>
        <p:spPr>
          <a:xfrm>
            <a:off x="3657600" y="4114800"/>
            <a:ext cx="1032258"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010E102-32E5-4CFD-9072-40C1134FE19E}"/>
              </a:ext>
            </a:extLst>
          </p:cNvPr>
          <p:cNvCxnSpPr/>
          <p:nvPr/>
        </p:nvCxnSpPr>
        <p:spPr>
          <a:xfrm>
            <a:off x="6511542" y="3581400"/>
            <a:ext cx="1032258" cy="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3355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03A1E-8BC2-4040-9F37-194CAD680FC3}"/>
              </a:ext>
            </a:extLst>
          </p:cNvPr>
          <p:cNvSpPr>
            <a:spLocks noGrp="1"/>
          </p:cNvSpPr>
          <p:nvPr>
            <p:ph type="title"/>
          </p:nvPr>
        </p:nvSpPr>
        <p:spPr/>
        <p:txBody>
          <a:bodyPr/>
          <a:lstStyle/>
          <a:p>
            <a:r>
              <a:rPr lang="en-US" dirty="0"/>
              <a:t>Code to instantiate</a:t>
            </a:r>
          </a:p>
        </p:txBody>
      </p:sp>
      <p:sp>
        <p:nvSpPr>
          <p:cNvPr id="3" name="Content Placeholder 2">
            <a:extLst>
              <a:ext uri="{FF2B5EF4-FFF2-40B4-BE49-F238E27FC236}">
                <a16:creationId xmlns:a16="http://schemas.microsoft.com/office/drawing/2014/main" id="{E44B85C5-7236-49F5-AB73-F96A8BB4B3EC}"/>
              </a:ext>
            </a:extLst>
          </p:cNvPr>
          <p:cNvSpPr>
            <a:spLocks noGrp="1"/>
          </p:cNvSpPr>
          <p:nvPr>
            <p:ph idx="1"/>
          </p:nvPr>
        </p:nvSpPr>
        <p:spPr>
          <a:xfrm>
            <a:off x="685800" y="4661487"/>
            <a:ext cx="7772400" cy="1555152"/>
          </a:xfrm>
        </p:spPr>
        <p:txBody>
          <a:bodyPr/>
          <a:lstStyle/>
          <a:p>
            <a:r>
              <a:rPr lang="en-US" sz="2400" dirty="0">
                <a:solidFill>
                  <a:schemeClr val="accent2"/>
                </a:solidFill>
              </a:rPr>
              <a:t>Any idea why SV bothered to have this class-like syntax?</a:t>
            </a:r>
          </a:p>
          <a:p>
            <a:pPr lvl="1">
              <a:spcBef>
                <a:spcPts val="0"/>
              </a:spcBef>
            </a:pPr>
            <a:r>
              <a:rPr lang="en-US" sz="2000" dirty="0">
                <a:solidFill>
                  <a:schemeClr val="accent2"/>
                </a:solidFill>
              </a:rPr>
              <a:t>So that we can instantiate many of them</a:t>
            </a:r>
          </a:p>
          <a:p>
            <a:r>
              <a:rPr lang="en-US" sz="2400" dirty="0">
                <a:solidFill>
                  <a:schemeClr val="accent2"/>
                </a:solidFill>
              </a:rPr>
              <a:t>Why would we ever want to make more than one </a:t>
            </a:r>
            <a:r>
              <a:rPr lang="en-US" sz="2400" i="1" dirty="0" err="1">
                <a:solidFill>
                  <a:schemeClr val="accent2"/>
                </a:solidFill>
              </a:rPr>
              <a:t>fifo_cov</a:t>
            </a:r>
            <a:r>
              <a:rPr lang="en-US" sz="2400" dirty="0">
                <a:solidFill>
                  <a:schemeClr val="accent2"/>
                </a:solidFill>
              </a:rPr>
              <a:t>?</a:t>
            </a:r>
          </a:p>
          <a:p>
            <a:pPr lvl="1">
              <a:spcBef>
                <a:spcPts val="0"/>
              </a:spcBef>
            </a:pPr>
            <a:r>
              <a:rPr lang="en-US" sz="2000" dirty="0">
                <a:solidFill>
                  <a:schemeClr val="accent2"/>
                </a:solidFill>
              </a:rPr>
              <a:t>Just wait a few slides…</a:t>
            </a:r>
          </a:p>
          <a:p>
            <a:endParaRPr lang="en-US" sz="2400" dirty="0">
              <a:solidFill>
                <a:schemeClr val="accent2"/>
              </a:solidFill>
            </a:endParaRPr>
          </a:p>
          <a:p>
            <a:endParaRPr lang="en-US" dirty="0"/>
          </a:p>
        </p:txBody>
      </p:sp>
      <p:sp>
        <p:nvSpPr>
          <p:cNvPr id="4" name="Footer Placeholder 3">
            <a:extLst>
              <a:ext uri="{FF2B5EF4-FFF2-40B4-BE49-F238E27FC236}">
                <a16:creationId xmlns:a16="http://schemas.microsoft.com/office/drawing/2014/main" id="{43F6071D-002E-4F1C-8A7C-B2844C6F6041}"/>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82972CDE-D95F-4BCE-B4E0-52CA3C0800D3}"/>
              </a:ext>
            </a:extLst>
          </p:cNvPr>
          <p:cNvSpPr txBox="1"/>
          <p:nvPr/>
        </p:nvSpPr>
        <p:spPr>
          <a:xfrm>
            <a:off x="2611584" y="1263641"/>
            <a:ext cx="6456216" cy="3416320"/>
          </a:xfrm>
          <a:prstGeom prst="rect">
            <a:avLst/>
          </a:prstGeom>
          <a:noFill/>
        </p:spPr>
        <p:txBody>
          <a:bodyPr wrap="square" rtlCol="0">
            <a:spAutoFit/>
          </a:bodyPr>
          <a:lstStyle/>
          <a:p>
            <a:r>
              <a:rPr lang="en-US" sz="2400" dirty="0"/>
              <a:t>module </a:t>
            </a:r>
            <a:r>
              <a:rPr lang="en-US" sz="2400" dirty="0" err="1"/>
              <a:t>tb_top</a:t>
            </a:r>
            <a:endParaRPr lang="en-US" sz="2400" dirty="0"/>
          </a:p>
          <a:p>
            <a:pPr lvl="1"/>
            <a:r>
              <a:rPr lang="en-US" dirty="0" err="1"/>
              <a:t>fifo</a:t>
            </a:r>
            <a:r>
              <a:rPr lang="en-US" dirty="0"/>
              <a:t> #(N_ADDR_BITS, FIFO_WIDTH) F (.*);</a:t>
            </a:r>
          </a:p>
          <a:p>
            <a:pPr lvl="1"/>
            <a:r>
              <a:rPr lang="en-US" dirty="0" err="1"/>
              <a:t>covergroup</a:t>
            </a:r>
            <a:r>
              <a:rPr lang="en-US" dirty="0"/>
              <a:t> </a:t>
            </a:r>
            <a:r>
              <a:rPr lang="en-US" dirty="0" err="1"/>
              <a:t>fifo_cov</a:t>
            </a:r>
            <a:r>
              <a:rPr lang="en-US" dirty="0"/>
              <a:t> @(posedge </a:t>
            </a:r>
            <a:r>
              <a:rPr lang="en-US" dirty="0" err="1"/>
              <a:t>clk</a:t>
            </a:r>
            <a:r>
              <a:rPr lang="en-US" dirty="0"/>
              <a:t>) if (!reset);</a:t>
            </a:r>
          </a:p>
          <a:p>
            <a:pPr lvl="1"/>
            <a:r>
              <a:rPr lang="en-US" dirty="0"/>
              <a:t>      </a:t>
            </a:r>
            <a:r>
              <a:rPr lang="en-US" dirty="0" err="1"/>
              <a:t>coverpoint</a:t>
            </a:r>
            <a:r>
              <a:rPr lang="en-US" dirty="0"/>
              <a:t> </a:t>
            </a:r>
            <a:r>
              <a:rPr lang="en-US" dirty="0" err="1"/>
              <a:t>F.rd_ptr</a:t>
            </a:r>
            <a:r>
              <a:rPr lang="en-US" dirty="0"/>
              <a:t>;</a:t>
            </a:r>
          </a:p>
          <a:p>
            <a:pPr lvl="1"/>
            <a:r>
              <a:rPr lang="en-US" dirty="0"/>
              <a:t>      </a:t>
            </a:r>
            <a:r>
              <a:rPr lang="en-US" dirty="0" err="1"/>
              <a:t>coverpoint</a:t>
            </a:r>
            <a:r>
              <a:rPr lang="en-US" dirty="0"/>
              <a:t> </a:t>
            </a:r>
            <a:r>
              <a:rPr lang="en-US" dirty="0" err="1"/>
              <a:t>F.wr_ptr</a:t>
            </a:r>
            <a:r>
              <a:rPr lang="en-US" dirty="0"/>
              <a:t>;</a:t>
            </a:r>
          </a:p>
          <a:p>
            <a:pPr lvl="1"/>
            <a:r>
              <a:rPr lang="en-US" dirty="0" err="1"/>
              <a:t>endgroup</a:t>
            </a:r>
            <a:endParaRPr lang="en-US" dirty="0"/>
          </a:p>
          <a:p>
            <a:pPr lvl="1"/>
            <a:r>
              <a:rPr lang="en-US" dirty="0" err="1"/>
              <a:t>fifo_cov</a:t>
            </a:r>
            <a:r>
              <a:rPr lang="en-US" dirty="0"/>
              <a:t> </a:t>
            </a:r>
            <a:r>
              <a:rPr lang="en-US" dirty="0" err="1"/>
              <a:t>cov</a:t>
            </a:r>
            <a:r>
              <a:rPr lang="en-US" dirty="0"/>
              <a:t> = new;</a:t>
            </a:r>
          </a:p>
          <a:p>
            <a:r>
              <a:rPr lang="en-US" dirty="0" err="1"/>
              <a:t>endmodule</a:t>
            </a:r>
            <a:endParaRPr lang="en-US" dirty="0"/>
          </a:p>
          <a:p>
            <a:endParaRPr lang="en-US" dirty="0"/>
          </a:p>
        </p:txBody>
      </p:sp>
      <p:grpSp>
        <p:nvGrpSpPr>
          <p:cNvPr id="14" name="Group 13">
            <a:extLst>
              <a:ext uri="{FF2B5EF4-FFF2-40B4-BE49-F238E27FC236}">
                <a16:creationId xmlns:a16="http://schemas.microsoft.com/office/drawing/2014/main" id="{EF0A82A4-1A61-466F-9EA3-4E43859B2A16}"/>
              </a:ext>
            </a:extLst>
          </p:cNvPr>
          <p:cNvGrpSpPr/>
          <p:nvPr/>
        </p:nvGrpSpPr>
        <p:grpSpPr>
          <a:xfrm>
            <a:off x="990600" y="2133601"/>
            <a:ext cx="2133600" cy="1371600"/>
            <a:chOff x="990600" y="2590800"/>
            <a:chExt cx="2133600" cy="1371600"/>
          </a:xfrm>
        </p:grpSpPr>
        <p:sp>
          <p:nvSpPr>
            <p:cNvPr id="6" name="TextBox 5">
              <a:extLst>
                <a:ext uri="{FF2B5EF4-FFF2-40B4-BE49-F238E27FC236}">
                  <a16:creationId xmlns:a16="http://schemas.microsoft.com/office/drawing/2014/main" id="{BAB2A0AC-BC33-4F64-B7AF-F441AC90166D}"/>
                </a:ext>
              </a:extLst>
            </p:cNvPr>
            <p:cNvSpPr txBox="1"/>
            <p:nvPr/>
          </p:nvSpPr>
          <p:spPr>
            <a:xfrm>
              <a:off x="990600" y="2676435"/>
              <a:ext cx="1828800" cy="1200329"/>
            </a:xfrm>
            <a:prstGeom prst="rect">
              <a:avLst/>
            </a:prstGeom>
            <a:noFill/>
          </p:spPr>
          <p:txBody>
            <a:bodyPr wrap="square" rtlCol="0">
              <a:spAutoFit/>
            </a:bodyPr>
            <a:lstStyle/>
            <a:p>
              <a:r>
                <a:rPr lang="en-US" sz="2400" dirty="0" err="1">
                  <a:solidFill>
                    <a:schemeClr val="accent2"/>
                  </a:solidFill>
                </a:rPr>
                <a:t>covergroup</a:t>
              </a:r>
              <a:r>
                <a:rPr lang="en-US" sz="2400" dirty="0">
                  <a:solidFill>
                    <a:schemeClr val="accent2"/>
                  </a:solidFill>
                </a:rPr>
                <a:t> definition</a:t>
              </a:r>
            </a:p>
            <a:p>
              <a:r>
                <a:rPr lang="en-US" sz="2400" dirty="0">
                  <a:solidFill>
                    <a:schemeClr val="accent2"/>
                  </a:solidFill>
                </a:rPr>
                <a:t>(like a class)</a:t>
              </a:r>
              <a:endParaRPr lang="en-US" dirty="0">
                <a:solidFill>
                  <a:schemeClr val="accent2"/>
                </a:solidFill>
              </a:endParaRPr>
            </a:p>
          </p:txBody>
        </p:sp>
        <p:sp>
          <p:nvSpPr>
            <p:cNvPr id="10" name="Left Brace 9">
              <a:extLst>
                <a:ext uri="{FF2B5EF4-FFF2-40B4-BE49-F238E27FC236}">
                  <a16:creationId xmlns:a16="http://schemas.microsoft.com/office/drawing/2014/main" id="{4EE1AA0F-7498-4637-A55C-38826A63DC72}"/>
                </a:ext>
              </a:extLst>
            </p:cNvPr>
            <p:cNvSpPr/>
            <p:nvPr/>
          </p:nvSpPr>
          <p:spPr>
            <a:xfrm>
              <a:off x="2362200" y="2590800"/>
              <a:ext cx="762000" cy="1371600"/>
            </a:xfrm>
            <a:prstGeom prst="leftBrac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6" name="Group 15">
            <a:extLst>
              <a:ext uri="{FF2B5EF4-FFF2-40B4-BE49-F238E27FC236}">
                <a16:creationId xmlns:a16="http://schemas.microsoft.com/office/drawing/2014/main" id="{4F48DDEA-9D5F-4A5D-90C4-1460DBE871ED}"/>
              </a:ext>
            </a:extLst>
          </p:cNvPr>
          <p:cNvGrpSpPr/>
          <p:nvPr/>
        </p:nvGrpSpPr>
        <p:grpSpPr>
          <a:xfrm>
            <a:off x="5638800" y="2419928"/>
            <a:ext cx="2767445" cy="849470"/>
            <a:chOff x="5638800" y="2877127"/>
            <a:chExt cx="2767445" cy="849470"/>
          </a:xfrm>
        </p:grpSpPr>
        <p:sp>
          <p:nvSpPr>
            <p:cNvPr id="9" name="TextBox 8">
              <a:extLst>
                <a:ext uri="{FF2B5EF4-FFF2-40B4-BE49-F238E27FC236}">
                  <a16:creationId xmlns:a16="http://schemas.microsoft.com/office/drawing/2014/main" id="{D2F99D7D-3E1D-4DB8-AE85-9F5BF250D3AC}"/>
                </a:ext>
              </a:extLst>
            </p:cNvPr>
            <p:cNvSpPr txBox="1"/>
            <p:nvPr/>
          </p:nvSpPr>
          <p:spPr>
            <a:xfrm>
              <a:off x="6577445" y="2877127"/>
              <a:ext cx="1828800" cy="830997"/>
            </a:xfrm>
            <a:prstGeom prst="rect">
              <a:avLst/>
            </a:prstGeom>
            <a:noFill/>
          </p:spPr>
          <p:txBody>
            <a:bodyPr wrap="square" rtlCol="0">
              <a:spAutoFit/>
            </a:bodyPr>
            <a:lstStyle/>
            <a:p>
              <a:r>
                <a:rPr lang="en-US" dirty="0">
                  <a:solidFill>
                    <a:schemeClr val="accent2"/>
                  </a:solidFill>
                </a:rPr>
                <a:t>hierarchical names</a:t>
              </a:r>
            </a:p>
          </p:txBody>
        </p:sp>
        <p:sp>
          <p:nvSpPr>
            <p:cNvPr id="11" name="Right Brace 10">
              <a:extLst>
                <a:ext uri="{FF2B5EF4-FFF2-40B4-BE49-F238E27FC236}">
                  <a16:creationId xmlns:a16="http://schemas.microsoft.com/office/drawing/2014/main" id="{AC765569-1181-4F36-967F-DF6C01FA5C22}"/>
                </a:ext>
              </a:extLst>
            </p:cNvPr>
            <p:cNvSpPr/>
            <p:nvPr/>
          </p:nvSpPr>
          <p:spPr>
            <a:xfrm>
              <a:off x="5638800" y="2895600"/>
              <a:ext cx="1447800" cy="830997"/>
            </a:xfrm>
            <a:prstGeom prst="rightBrac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7DE962E6-7C1D-44C2-81BF-1F3D5CD2C02A}"/>
              </a:ext>
            </a:extLst>
          </p:cNvPr>
          <p:cNvGrpSpPr/>
          <p:nvPr/>
        </p:nvGrpSpPr>
        <p:grpSpPr>
          <a:xfrm>
            <a:off x="304800" y="3733801"/>
            <a:ext cx="2743200" cy="914399"/>
            <a:chOff x="304800" y="4191000"/>
            <a:chExt cx="2743200" cy="914399"/>
          </a:xfrm>
        </p:grpSpPr>
        <p:sp>
          <p:nvSpPr>
            <p:cNvPr id="8" name="TextBox 7">
              <a:extLst>
                <a:ext uri="{FF2B5EF4-FFF2-40B4-BE49-F238E27FC236}">
                  <a16:creationId xmlns:a16="http://schemas.microsoft.com/office/drawing/2014/main" id="{5F404226-493B-447C-80D8-0560DE1DF9B8}"/>
                </a:ext>
              </a:extLst>
            </p:cNvPr>
            <p:cNvSpPr txBox="1"/>
            <p:nvPr/>
          </p:nvSpPr>
          <p:spPr>
            <a:xfrm>
              <a:off x="304800" y="4274402"/>
              <a:ext cx="1676400" cy="830997"/>
            </a:xfrm>
            <a:prstGeom prst="rect">
              <a:avLst/>
            </a:prstGeom>
            <a:noFill/>
          </p:spPr>
          <p:txBody>
            <a:bodyPr wrap="square" rtlCol="0">
              <a:spAutoFit/>
            </a:bodyPr>
            <a:lstStyle/>
            <a:p>
              <a:r>
                <a:rPr lang="en-US" sz="2400" dirty="0" err="1">
                  <a:solidFill>
                    <a:schemeClr val="accent2"/>
                  </a:solidFill>
                </a:rPr>
                <a:t>covergroup</a:t>
              </a:r>
              <a:r>
                <a:rPr lang="en-US" sz="2400" dirty="0">
                  <a:solidFill>
                    <a:schemeClr val="accent2"/>
                  </a:solidFill>
                </a:rPr>
                <a:t> instance</a:t>
              </a:r>
              <a:endParaRPr lang="en-US" dirty="0">
                <a:solidFill>
                  <a:schemeClr val="accent2"/>
                </a:solidFill>
              </a:endParaRPr>
            </a:p>
          </p:txBody>
        </p:sp>
        <p:cxnSp>
          <p:nvCxnSpPr>
            <p:cNvPr id="13" name="Straight Arrow Connector 12">
              <a:extLst>
                <a:ext uri="{FF2B5EF4-FFF2-40B4-BE49-F238E27FC236}">
                  <a16:creationId xmlns:a16="http://schemas.microsoft.com/office/drawing/2014/main" id="{328BF23D-D424-4115-B30D-CEF92A917CA5}"/>
                </a:ext>
              </a:extLst>
            </p:cNvPr>
            <p:cNvCxnSpPr/>
            <p:nvPr/>
          </p:nvCxnSpPr>
          <p:spPr>
            <a:xfrm flipV="1">
              <a:off x="1905000" y="4191000"/>
              <a:ext cx="1143000" cy="228600"/>
            </a:xfrm>
            <a:prstGeom prst="straightConnector1">
              <a:avLst/>
            </a:prstGeom>
            <a:ln w="28575">
              <a:solidFill>
                <a:schemeClr val="accent2"/>
              </a:solidFill>
              <a:headEnd type="none" w="med" len="med"/>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7764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0042D-B0C1-4BFD-82C6-240C1BF0A101}"/>
              </a:ext>
            </a:extLst>
          </p:cNvPr>
          <p:cNvSpPr>
            <a:spLocks noGrp="1"/>
          </p:cNvSpPr>
          <p:nvPr>
            <p:ph type="title"/>
          </p:nvPr>
        </p:nvSpPr>
        <p:spPr/>
        <p:txBody>
          <a:bodyPr/>
          <a:lstStyle/>
          <a:p>
            <a:r>
              <a:rPr lang="en-US" dirty="0"/>
              <a:t>Test #1</a:t>
            </a:r>
          </a:p>
        </p:txBody>
      </p:sp>
      <p:sp>
        <p:nvSpPr>
          <p:cNvPr id="3" name="Content Placeholder 2">
            <a:extLst>
              <a:ext uri="{FF2B5EF4-FFF2-40B4-BE49-F238E27FC236}">
                <a16:creationId xmlns:a16="http://schemas.microsoft.com/office/drawing/2014/main" id="{97B3E57C-BB67-4C31-9B37-D7410DE4299E}"/>
              </a:ext>
            </a:extLst>
          </p:cNvPr>
          <p:cNvSpPr>
            <a:spLocks noGrp="1"/>
          </p:cNvSpPr>
          <p:nvPr>
            <p:ph idx="1"/>
          </p:nvPr>
        </p:nvSpPr>
        <p:spPr>
          <a:xfrm>
            <a:off x="685800" y="1676400"/>
            <a:ext cx="7772400" cy="1447800"/>
          </a:xfrm>
        </p:spPr>
        <p:txBody>
          <a:bodyPr/>
          <a:lstStyle/>
          <a:p>
            <a:r>
              <a:rPr lang="en-US" dirty="0" err="1"/>
              <a:t>Rd_en</a:t>
            </a:r>
            <a:r>
              <a:rPr lang="en-US" dirty="0"/>
              <a:t> = </a:t>
            </a:r>
            <a:r>
              <a:rPr lang="en-US" dirty="0" err="1"/>
              <a:t>wr_en</a:t>
            </a:r>
            <a:r>
              <a:rPr lang="en-US" dirty="0"/>
              <a:t> = 1</a:t>
            </a:r>
          </a:p>
          <a:p>
            <a:pPr lvl="1"/>
            <a:r>
              <a:rPr lang="en-US" dirty="0"/>
              <a:t>Drive new write data every cycle</a:t>
            </a:r>
          </a:p>
          <a:p>
            <a:pPr lvl="1"/>
            <a:r>
              <a:rPr lang="en-US" dirty="0"/>
              <a:t>Read data every cycle</a:t>
            </a:r>
          </a:p>
          <a:p>
            <a:endParaRPr lang="en-US" dirty="0"/>
          </a:p>
        </p:txBody>
      </p:sp>
      <p:sp>
        <p:nvSpPr>
          <p:cNvPr id="4" name="Footer Placeholder 3">
            <a:extLst>
              <a:ext uri="{FF2B5EF4-FFF2-40B4-BE49-F238E27FC236}">
                <a16:creationId xmlns:a16="http://schemas.microsoft.com/office/drawing/2014/main" id="{277C5855-895A-4476-8E31-5FD141ED3D40}"/>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13134009-510A-47C3-A64C-78642AE23401}"/>
              </a:ext>
            </a:extLst>
          </p:cNvPr>
          <p:cNvSpPr txBox="1"/>
          <p:nvPr/>
        </p:nvSpPr>
        <p:spPr>
          <a:xfrm>
            <a:off x="2654300" y="3048000"/>
            <a:ext cx="4453084" cy="995465"/>
          </a:xfrm>
          <a:prstGeom prst="rect">
            <a:avLst/>
          </a:prstGeom>
          <a:noFill/>
        </p:spPr>
        <p:txBody>
          <a:bodyPr wrap="square" rtlCol="0">
            <a:spAutoFit/>
          </a:bodyPr>
          <a:lstStyle/>
          <a:p>
            <a:r>
              <a:rPr lang="en-US" dirty="0" err="1"/>
              <a:t>rd_ptr</a:t>
            </a:r>
            <a:r>
              <a:rPr lang="en-US" dirty="0"/>
              <a:t>     0      1      2     3      4     5</a:t>
            </a:r>
          </a:p>
          <a:p>
            <a:pPr>
              <a:lnSpc>
                <a:spcPts val="4800"/>
              </a:lnSpc>
            </a:pPr>
            <a:r>
              <a:rPr lang="en-US" dirty="0" err="1"/>
              <a:t>wr_ptr</a:t>
            </a:r>
            <a:r>
              <a:rPr lang="en-US" dirty="0"/>
              <a:t>    0      1      2     3      4     5</a:t>
            </a:r>
          </a:p>
        </p:txBody>
      </p:sp>
      <p:grpSp>
        <p:nvGrpSpPr>
          <p:cNvPr id="13" name="Group 12">
            <a:extLst>
              <a:ext uri="{FF2B5EF4-FFF2-40B4-BE49-F238E27FC236}">
                <a16:creationId xmlns:a16="http://schemas.microsoft.com/office/drawing/2014/main" id="{21FB37D5-B0B7-4CE4-9143-4B771229A409}"/>
              </a:ext>
            </a:extLst>
          </p:cNvPr>
          <p:cNvGrpSpPr/>
          <p:nvPr/>
        </p:nvGrpSpPr>
        <p:grpSpPr>
          <a:xfrm>
            <a:off x="3644900" y="3141245"/>
            <a:ext cx="588816" cy="308260"/>
            <a:chOff x="2057400" y="3730340"/>
            <a:chExt cx="588816" cy="308260"/>
          </a:xfrm>
        </p:grpSpPr>
        <p:cxnSp>
          <p:nvCxnSpPr>
            <p:cNvPr id="7" name="Straight Connector 6">
              <a:extLst>
                <a:ext uri="{FF2B5EF4-FFF2-40B4-BE49-F238E27FC236}">
                  <a16:creationId xmlns:a16="http://schemas.microsoft.com/office/drawing/2014/main" id="{9D5C1A49-B0F2-4993-AA47-A71D1C6D47F3}"/>
                </a:ext>
              </a:extLst>
            </p:cNvPr>
            <p:cNvCxnSpPr/>
            <p:nvPr/>
          </p:nvCxnSpPr>
          <p:spPr>
            <a:xfrm>
              <a:off x="2057400" y="37338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1A6ACC4-A351-4F36-9017-84877CB324F9}"/>
                </a:ext>
              </a:extLst>
            </p:cNvPr>
            <p:cNvCxnSpPr/>
            <p:nvPr/>
          </p:nvCxnSpPr>
          <p:spPr>
            <a:xfrm>
              <a:off x="2057400" y="40386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C116BC5-1A32-4805-A221-586D35EA03DD}"/>
                </a:ext>
              </a:extLst>
            </p:cNvPr>
            <p:cNvCxnSpPr>
              <a:cxnSpLocks/>
            </p:cNvCxnSpPr>
            <p:nvPr/>
          </p:nvCxnSpPr>
          <p:spPr>
            <a:xfrm>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3E3DC53-2D1B-488E-BBD9-C6EB9375E4F8}"/>
                </a:ext>
              </a:extLst>
            </p:cNvPr>
            <p:cNvCxnSpPr>
              <a:cxnSpLocks/>
            </p:cNvCxnSpPr>
            <p:nvPr/>
          </p:nvCxnSpPr>
          <p:spPr>
            <a:xfrm flipV="1">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4" name="Group 13">
            <a:extLst>
              <a:ext uri="{FF2B5EF4-FFF2-40B4-BE49-F238E27FC236}">
                <a16:creationId xmlns:a16="http://schemas.microsoft.com/office/drawing/2014/main" id="{E3F7DC95-8859-4B83-9637-3EB2D713E70C}"/>
              </a:ext>
            </a:extLst>
          </p:cNvPr>
          <p:cNvGrpSpPr/>
          <p:nvPr/>
        </p:nvGrpSpPr>
        <p:grpSpPr>
          <a:xfrm>
            <a:off x="4235450" y="3144705"/>
            <a:ext cx="588816" cy="308260"/>
            <a:chOff x="2057400" y="3730340"/>
            <a:chExt cx="588816" cy="308260"/>
          </a:xfrm>
        </p:grpSpPr>
        <p:cxnSp>
          <p:nvCxnSpPr>
            <p:cNvPr id="15" name="Straight Connector 14">
              <a:extLst>
                <a:ext uri="{FF2B5EF4-FFF2-40B4-BE49-F238E27FC236}">
                  <a16:creationId xmlns:a16="http://schemas.microsoft.com/office/drawing/2014/main" id="{891A3D4B-AB14-4869-9ECD-D0A31F7896D3}"/>
                </a:ext>
              </a:extLst>
            </p:cNvPr>
            <p:cNvCxnSpPr/>
            <p:nvPr/>
          </p:nvCxnSpPr>
          <p:spPr>
            <a:xfrm>
              <a:off x="2057400" y="37338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1EA8C8A-3E18-4752-A50F-4DD89BAFA7C8}"/>
                </a:ext>
              </a:extLst>
            </p:cNvPr>
            <p:cNvCxnSpPr/>
            <p:nvPr/>
          </p:nvCxnSpPr>
          <p:spPr>
            <a:xfrm>
              <a:off x="2057400" y="40386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74A1B7F-DD12-4D57-8053-49F7A6D54FCB}"/>
                </a:ext>
              </a:extLst>
            </p:cNvPr>
            <p:cNvCxnSpPr>
              <a:cxnSpLocks/>
            </p:cNvCxnSpPr>
            <p:nvPr/>
          </p:nvCxnSpPr>
          <p:spPr>
            <a:xfrm>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639FBE6-255A-42FD-BA68-A3627F54B6F8}"/>
                </a:ext>
              </a:extLst>
            </p:cNvPr>
            <p:cNvCxnSpPr>
              <a:cxnSpLocks/>
            </p:cNvCxnSpPr>
            <p:nvPr/>
          </p:nvCxnSpPr>
          <p:spPr>
            <a:xfrm flipV="1">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DB725A8D-7D5E-4DD1-A72E-784BB454F076}"/>
              </a:ext>
            </a:extLst>
          </p:cNvPr>
          <p:cNvGrpSpPr/>
          <p:nvPr/>
        </p:nvGrpSpPr>
        <p:grpSpPr>
          <a:xfrm>
            <a:off x="4821384" y="3144705"/>
            <a:ext cx="588816" cy="308260"/>
            <a:chOff x="2057400" y="3730340"/>
            <a:chExt cx="588816" cy="308260"/>
          </a:xfrm>
        </p:grpSpPr>
        <p:cxnSp>
          <p:nvCxnSpPr>
            <p:cNvPr id="20" name="Straight Connector 19">
              <a:extLst>
                <a:ext uri="{FF2B5EF4-FFF2-40B4-BE49-F238E27FC236}">
                  <a16:creationId xmlns:a16="http://schemas.microsoft.com/office/drawing/2014/main" id="{D1BFEB07-48CB-4CC2-9A03-4E99757B9C61}"/>
                </a:ext>
              </a:extLst>
            </p:cNvPr>
            <p:cNvCxnSpPr/>
            <p:nvPr/>
          </p:nvCxnSpPr>
          <p:spPr>
            <a:xfrm>
              <a:off x="2057400" y="37338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8D30F5E-9AAE-4E7B-8BE6-10AE8BEEC3D5}"/>
                </a:ext>
              </a:extLst>
            </p:cNvPr>
            <p:cNvCxnSpPr/>
            <p:nvPr/>
          </p:nvCxnSpPr>
          <p:spPr>
            <a:xfrm>
              <a:off x="2057400" y="40386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0ADA7D9-2308-482C-8E95-5B7299398CB5}"/>
                </a:ext>
              </a:extLst>
            </p:cNvPr>
            <p:cNvCxnSpPr>
              <a:cxnSpLocks/>
            </p:cNvCxnSpPr>
            <p:nvPr/>
          </p:nvCxnSpPr>
          <p:spPr>
            <a:xfrm>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D41E4C4-6C9E-40AD-96B4-6A275382E788}"/>
                </a:ext>
              </a:extLst>
            </p:cNvPr>
            <p:cNvCxnSpPr>
              <a:cxnSpLocks/>
            </p:cNvCxnSpPr>
            <p:nvPr/>
          </p:nvCxnSpPr>
          <p:spPr>
            <a:xfrm flipV="1">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FA64B190-C30A-4AA5-96E6-E27D4F84069C}"/>
              </a:ext>
            </a:extLst>
          </p:cNvPr>
          <p:cNvGrpSpPr/>
          <p:nvPr/>
        </p:nvGrpSpPr>
        <p:grpSpPr>
          <a:xfrm>
            <a:off x="5397500" y="3144705"/>
            <a:ext cx="588816" cy="308260"/>
            <a:chOff x="2057400" y="3730340"/>
            <a:chExt cx="588816" cy="308260"/>
          </a:xfrm>
        </p:grpSpPr>
        <p:cxnSp>
          <p:nvCxnSpPr>
            <p:cNvPr id="25" name="Straight Connector 24">
              <a:extLst>
                <a:ext uri="{FF2B5EF4-FFF2-40B4-BE49-F238E27FC236}">
                  <a16:creationId xmlns:a16="http://schemas.microsoft.com/office/drawing/2014/main" id="{FFEB3F0D-5D1E-47C8-82A7-29D02A3D9C8D}"/>
                </a:ext>
              </a:extLst>
            </p:cNvPr>
            <p:cNvCxnSpPr/>
            <p:nvPr/>
          </p:nvCxnSpPr>
          <p:spPr>
            <a:xfrm>
              <a:off x="2057400" y="37338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B2AE2ED-EC59-4357-87D1-7A6292C014C2}"/>
                </a:ext>
              </a:extLst>
            </p:cNvPr>
            <p:cNvCxnSpPr/>
            <p:nvPr/>
          </p:nvCxnSpPr>
          <p:spPr>
            <a:xfrm>
              <a:off x="2057400" y="40386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91E6AA9-F2D9-4F74-B8C6-8A5A5C0DE67B}"/>
                </a:ext>
              </a:extLst>
            </p:cNvPr>
            <p:cNvCxnSpPr>
              <a:cxnSpLocks/>
            </p:cNvCxnSpPr>
            <p:nvPr/>
          </p:nvCxnSpPr>
          <p:spPr>
            <a:xfrm>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11F25CFF-ED50-4D1D-901F-3E893D9719AE}"/>
                </a:ext>
              </a:extLst>
            </p:cNvPr>
            <p:cNvCxnSpPr>
              <a:cxnSpLocks/>
            </p:cNvCxnSpPr>
            <p:nvPr/>
          </p:nvCxnSpPr>
          <p:spPr>
            <a:xfrm flipV="1">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555BC350-F495-4D80-92A6-3C2654F1BCAF}"/>
              </a:ext>
            </a:extLst>
          </p:cNvPr>
          <p:cNvGrpSpPr/>
          <p:nvPr/>
        </p:nvGrpSpPr>
        <p:grpSpPr>
          <a:xfrm>
            <a:off x="5988050" y="3148165"/>
            <a:ext cx="588816" cy="308260"/>
            <a:chOff x="2057400" y="3730340"/>
            <a:chExt cx="588816" cy="308260"/>
          </a:xfrm>
        </p:grpSpPr>
        <p:cxnSp>
          <p:nvCxnSpPr>
            <p:cNvPr id="30" name="Straight Connector 29">
              <a:extLst>
                <a:ext uri="{FF2B5EF4-FFF2-40B4-BE49-F238E27FC236}">
                  <a16:creationId xmlns:a16="http://schemas.microsoft.com/office/drawing/2014/main" id="{F5E2B046-DF0F-4741-B040-E8F855CF9EDE}"/>
                </a:ext>
              </a:extLst>
            </p:cNvPr>
            <p:cNvCxnSpPr/>
            <p:nvPr/>
          </p:nvCxnSpPr>
          <p:spPr>
            <a:xfrm>
              <a:off x="2057400" y="37338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E4F3595-8D80-4E3C-8C11-11F20F826AC4}"/>
                </a:ext>
              </a:extLst>
            </p:cNvPr>
            <p:cNvCxnSpPr/>
            <p:nvPr/>
          </p:nvCxnSpPr>
          <p:spPr>
            <a:xfrm>
              <a:off x="2057400" y="40386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B90EACD-D194-42F0-A338-35C5C103C087}"/>
                </a:ext>
              </a:extLst>
            </p:cNvPr>
            <p:cNvCxnSpPr>
              <a:cxnSpLocks/>
            </p:cNvCxnSpPr>
            <p:nvPr/>
          </p:nvCxnSpPr>
          <p:spPr>
            <a:xfrm>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A60E01E7-9141-45D1-B80E-4714A4B940C9}"/>
                </a:ext>
              </a:extLst>
            </p:cNvPr>
            <p:cNvCxnSpPr>
              <a:cxnSpLocks/>
            </p:cNvCxnSpPr>
            <p:nvPr/>
          </p:nvCxnSpPr>
          <p:spPr>
            <a:xfrm flipV="1">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4" name="Group 33">
            <a:extLst>
              <a:ext uri="{FF2B5EF4-FFF2-40B4-BE49-F238E27FC236}">
                <a16:creationId xmlns:a16="http://schemas.microsoft.com/office/drawing/2014/main" id="{6AA45EF9-1930-4B17-9A26-4DBDE5C6F937}"/>
              </a:ext>
            </a:extLst>
          </p:cNvPr>
          <p:cNvGrpSpPr/>
          <p:nvPr/>
        </p:nvGrpSpPr>
        <p:grpSpPr>
          <a:xfrm>
            <a:off x="6573984" y="3148165"/>
            <a:ext cx="588816" cy="308260"/>
            <a:chOff x="2057400" y="3730340"/>
            <a:chExt cx="588816" cy="308260"/>
          </a:xfrm>
        </p:grpSpPr>
        <p:cxnSp>
          <p:nvCxnSpPr>
            <p:cNvPr id="35" name="Straight Connector 34">
              <a:extLst>
                <a:ext uri="{FF2B5EF4-FFF2-40B4-BE49-F238E27FC236}">
                  <a16:creationId xmlns:a16="http://schemas.microsoft.com/office/drawing/2014/main" id="{D640488D-153D-47A5-9131-9D16A5EA34DF}"/>
                </a:ext>
              </a:extLst>
            </p:cNvPr>
            <p:cNvCxnSpPr/>
            <p:nvPr/>
          </p:nvCxnSpPr>
          <p:spPr>
            <a:xfrm>
              <a:off x="2057400" y="37338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2E1B1590-DF99-4170-A5B3-264967057EFA}"/>
                </a:ext>
              </a:extLst>
            </p:cNvPr>
            <p:cNvCxnSpPr/>
            <p:nvPr/>
          </p:nvCxnSpPr>
          <p:spPr>
            <a:xfrm>
              <a:off x="2057400" y="40386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A258B96-45CD-4545-B850-53BD72883366}"/>
                </a:ext>
              </a:extLst>
            </p:cNvPr>
            <p:cNvCxnSpPr>
              <a:cxnSpLocks/>
            </p:cNvCxnSpPr>
            <p:nvPr/>
          </p:nvCxnSpPr>
          <p:spPr>
            <a:xfrm>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3D83297D-BA2F-4C36-8BCF-40BB4BBE6499}"/>
                </a:ext>
              </a:extLst>
            </p:cNvPr>
            <p:cNvCxnSpPr>
              <a:cxnSpLocks/>
            </p:cNvCxnSpPr>
            <p:nvPr/>
          </p:nvCxnSpPr>
          <p:spPr>
            <a:xfrm flipV="1">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6E003BA8-5C13-4450-B2C3-453C9A0BD8EF}"/>
              </a:ext>
            </a:extLst>
          </p:cNvPr>
          <p:cNvGrpSpPr/>
          <p:nvPr/>
        </p:nvGrpSpPr>
        <p:grpSpPr>
          <a:xfrm>
            <a:off x="3644900" y="3667725"/>
            <a:ext cx="588816" cy="308260"/>
            <a:chOff x="2057400" y="3730340"/>
            <a:chExt cx="588816" cy="308260"/>
          </a:xfrm>
        </p:grpSpPr>
        <p:cxnSp>
          <p:nvCxnSpPr>
            <p:cNvPr id="40" name="Straight Connector 39">
              <a:extLst>
                <a:ext uri="{FF2B5EF4-FFF2-40B4-BE49-F238E27FC236}">
                  <a16:creationId xmlns:a16="http://schemas.microsoft.com/office/drawing/2014/main" id="{17B70E5E-815A-467F-B219-B77687E789B5}"/>
                </a:ext>
              </a:extLst>
            </p:cNvPr>
            <p:cNvCxnSpPr/>
            <p:nvPr/>
          </p:nvCxnSpPr>
          <p:spPr>
            <a:xfrm>
              <a:off x="2057400" y="37338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6A98C29-9A61-4842-AA65-897EEEDCBFE9}"/>
                </a:ext>
              </a:extLst>
            </p:cNvPr>
            <p:cNvCxnSpPr/>
            <p:nvPr/>
          </p:nvCxnSpPr>
          <p:spPr>
            <a:xfrm>
              <a:off x="2057400" y="40386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382919F-4C15-419F-843A-D3BDCEBFDCC7}"/>
                </a:ext>
              </a:extLst>
            </p:cNvPr>
            <p:cNvCxnSpPr>
              <a:cxnSpLocks/>
            </p:cNvCxnSpPr>
            <p:nvPr/>
          </p:nvCxnSpPr>
          <p:spPr>
            <a:xfrm>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724D37D4-3451-45C7-8AED-4545624815C0}"/>
                </a:ext>
              </a:extLst>
            </p:cNvPr>
            <p:cNvCxnSpPr>
              <a:cxnSpLocks/>
            </p:cNvCxnSpPr>
            <p:nvPr/>
          </p:nvCxnSpPr>
          <p:spPr>
            <a:xfrm flipV="1">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4" name="Group 43">
            <a:extLst>
              <a:ext uri="{FF2B5EF4-FFF2-40B4-BE49-F238E27FC236}">
                <a16:creationId xmlns:a16="http://schemas.microsoft.com/office/drawing/2014/main" id="{464FF53B-B4AA-4408-9CAF-FDF1DD0D23C4}"/>
              </a:ext>
            </a:extLst>
          </p:cNvPr>
          <p:cNvGrpSpPr/>
          <p:nvPr/>
        </p:nvGrpSpPr>
        <p:grpSpPr>
          <a:xfrm>
            <a:off x="4235450" y="3671185"/>
            <a:ext cx="588816" cy="308260"/>
            <a:chOff x="2057400" y="3730340"/>
            <a:chExt cx="588816" cy="308260"/>
          </a:xfrm>
        </p:grpSpPr>
        <p:cxnSp>
          <p:nvCxnSpPr>
            <p:cNvPr id="45" name="Straight Connector 44">
              <a:extLst>
                <a:ext uri="{FF2B5EF4-FFF2-40B4-BE49-F238E27FC236}">
                  <a16:creationId xmlns:a16="http://schemas.microsoft.com/office/drawing/2014/main" id="{AFA2922A-97A3-444F-B92C-81C246645DF7}"/>
                </a:ext>
              </a:extLst>
            </p:cNvPr>
            <p:cNvCxnSpPr/>
            <p:nvPr/>
          </p:nvCxnSpPr>
          <p:spPr>
            <a:xfrm>
              <a:off x="2057400" y="37338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3805BEC-409A-490D-B7EA-C2097132B293}"/>
                </a:ext>
              </a:extLst>
            </p:cNvPr>
            <p:cNvCxnSpPr/>
            <p:nvPr/>
          </p:nvCxnSpPr>
          <p:spPr>
            <a:xfrm>
              <a:off x="2057400" y="40386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141D02C-1960-4BDD-ABEB-06D60F829330}"/>
                </a:ext>
              </a:extLst>
            </p:cNvPr>
            <p:cNvCxnSpPr>
              <a:cxnSpLocks/>
            </p:cNvCxnSpPr>
            <p:nvPr/>
          </p:nvCxnSpPr>
          <p:spPr>
            <a:xfrm>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53EC6969-BDC8-45C9-B2EC-705D9F36EE58}"/>
                </a:ext>
              </a:extLst>
            </p:cNvPr>
            <p:cNvCxnSpPr>
              <a:cxnSpLocks/>
            </p:cNvCxnSpPr>
            <p:nvPr/>
          </p:nvCxnSpPr>
          <p:spPr>
            <a:xfrm flipV="1">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422BC77E-3C85-46B8-BB5C-F8619E4B0604}"/>
              </a:ext>
            </a:extLst>
          </p:cNvPr>
          <p:cNvGrpSpPr/>
          <p:nvPr/>
        </p:nvGrpSpPr>
        <p:grpSpPr>
          <a:xfrm>
            <a:off x="4821384" y="3671185"/>
            <a:ext cx="588816" cy="308260"/>
            <a:chOff x="2057400" y="3730340"/>
            <a:chExt cx="588816" cy="308260"/>
          </a:xfrm>
        </p:grpSpPr>
        <p:cxnSp>
          <p:nvCxnSpPr>
            <p:cNvPr id="50" name="Straight Connector 49">
              <a:extLst>
                <a:ext uri="{FF2B5EF4-FFF2-40B4-BE49-F238E27FC236}">
                  <a16:creationId xmlns:a16="http://schemas.microsoft.com/office/drawing/2014/main" id="{8352ABE6-4C6A-4656-8877-7AB622E9DA08}"/>
                </a:ext>
              </a:extLst>
            </p:cNvPr>
            <p:cNvCxnSpPr/>
            <p:nvPr/>
          </p:nvCxnSpPr>
          <p:spPr>
            <a:xfrm>
              <a:off x="2057400" y="37338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8BE99180-1B79-45A3-8F48-34BC7709DA42}"/>
                </a:ext>
              </a:extLst>
            </p:cNvPr>
            <p:cNvCxnSpPr/>
            <p:nvPr/>
          </p:nvCxnSpPr>
          <p:spPr>
            <a:xfrm>
              <a:off x="2057400" y="40386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1B5462C-8410-4644-ACC8-CC1AA54DE9F0}"/>
                </a:ext>
              </a:extLst>
            </p:cNvPr>
            <p:cNvCxnSpPr>
              <a:cxnSpLocks/>
            </p:cNvCxnSpPr>
            <p:nvPr/>
          </p:nvCxnSpPr>
          <p:spPr>
            <a:xfrm>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F0EE095-906E-4D02-93AD-FDC5ED6B5820}"/>
                </a:ext>
              </a:extLst>
            </p:cNvPr>
            <p:cNvCxnSpPr>
              <a:cxnSpLocks/>
            </p:cNvCxnSpPr>
            <p:nvPr/>
          </p:nvCxnSpPr>
          <p:spPr>
            <a:xfrm flipV="1">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4386039A-742F-46A2-81D3-E56328D9FB20}"/>
              </a:ext>
            </a:extLst>
          </p:cNvPr>
          <p:cNvGrpSpPr/>
          <p:nvPr/>
        </p:nvGrpSpPr>
        <p:grpSpPr>
          <a:xfrm>
            <a:off x="5397500" y="3671185"/>
            <a:ext cx="588816" cy="308260"/>
            <a:chOff x="2057400" y="3730340"/>
            <a:chExt cx="588816" cy="308260"/>
          </a:xfrm>
        </p:grpSpPr>
        <p:cxnSp>
          <p:nvCxnSpPr>
            <p:cNvPr id="55" name="Straight Connector 54">
              <a:extLst>
                <a:ext uri="{FF2B5EF4-FFF2-40B4-BE49-F238E27FC236}">
                  <a16:creationId xmlns:a16="http://schemas.microsoft.com/office/drawing/2014/main" id="{E84ED764-7BE0-4E79-809A-799E95ABAEBC}"/>
                </a:ext>
              </a:extLst>
            </p:cNvPr>
            <p:cNvCxnSpPr/>
            <p:nvPr/>
          </p:nvCxnSpPr>
          <p:spPr>
            <a:xfrm>
              <a:off x="2057400" y="37338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6C428189-D7BC-44D9-BA5B-F0A64C267EED}"/>
                </a:ext>
              </a:extLst>
            </p:cNvPr>
            <p:cNvCxnSpPr/>
            <p:nvPr/>
          </p:nvCxnSpPr>
          <p:spPr>
            <a:xfrm>
              <a:off x="2057400" y="40386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4663C097-2C5F-4BBF-AED8-5F22EFC3F20D}"/>
                </a:ext>
              </a:extLst>
            </p:cNvPr>
            <p:cNvCxnSpPr>
              <a:cxnSpLocks/>
            </p:cNvCxnSpPr>
            <p:nvPr/>
          </p:nvCxnSpPr>
          <p:spPr>
            <a:xfrm>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9807E76-3C4F-4B4A-8D1D-C534A0F71B3E}"/>
                </a:ext>
              </a:extLst>
            </p:cNvPr>
            <p:cNvCxnSpPr>
              <a:cxnSpLocks/>
            </p:cNvCxnSpPr>
            <p:nvPr/>
          </p:nvCxnSpPr>
          <p:spPr>
            <a:xfrm flipV="1">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0D7F8D28-2D9B-41FF-BCA6-1C85649DE3FE}"/>
              </a:ext>
            </a:extLst>
          </p:cNvPr>
          <p:cNvGrpSpPr/>
          <p:nvPr/>
        </p:nvGrpSpPr>
        <p:grpSpPr>
          <a:xfrm>
            <a:off x="5988050" y="3674645"/>
            <a:ext cx="588816" cy="308260"/>
            <a:chOff x="2057400" y="3730340"/>
            <a:chExt cx="588816" cy="308260"/>
          </a:xfrm>
        </p:grpSpPr>
        <p:cxnSp>
          <p:nvCxnSpPr>
            <p:cNvPr id="60" name="Straight Connector 59">
              <a:extLst>
                <a:ext uri="{FF2B5EF4-FFF2-40B4-BE49-F238E27FC236}">
                  <a16:creationId xmlns:a16="http://schemas.microsoft.com/office/drawing/2014/main" id="{D39D3941-0337-48B1-B9DC-56E391082E6D}"/>
                </a:ext>
              </a:extLst>
            </p:cNvPr>
            <p:cNvCxnSpPr/>
            <p:nvPr/>
          </p:nvCxnSpPr>
          <p:spPr>
            <a:xfrm>
              <a:off x="2057400" y="37338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61A9ABEB-7672-44D7-A61D-BD5017ED5628}"/>
                </a:ext>
              </a:extLst>
            </p:cNvPr>
            <p:cNvCxnSpPr/>
            <p:nvPr/>
          </p:nvCxnSpPr>
          <p:spPr>
            <a:xfrm>
              <a:off x="2057400" y="40386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49255E20-49B2-4294-BEF4-21FF3B63C1EC}"/>
                </a:ext>
              </a:extLst>
            </p:cNvPr>
            <p:cNvCxnSpPr>
              <a:cxnSpLocks/>
            </p:cNvCxnSpPr>
            <p:nvPr/>
          </p:nvCxnSpPr>
          <p:spPr>
            <a:xfrm>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D5BBC483-11FB-470B-A0D9-B10DCFB0088A}"/>
                </a:ext>
              </a:extLst>
            </p:cNvPr>
            <p:cNvCxnSpPr>
              <a:cxnSpLocks/>
            </p:cNvCxnSpPr>
            <p:nvPr/>
          </p:nvCxnSpPr>
          <p:spPr>
            <a:xfrm flipV="1">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58847831-737D-412A-9A74-333EE0422B7A}"/>
              </a:ext>
            </a:extLst>
          </p:cNvPr>
          <p:cNvGrpSpPr/>
          <p:nvPr/>
        </p:nvGrpSpPr>
        <p:grpSpPr>
          <a:xfrm>
            <a:off x="6573984" y="3674645"/>
            <a:ext cx="588816" cy="308260"/>
            <a:chOff x="2057400" y="3730340"/>
            <a:chExt cx="588816" cy="308260"/>
          </a:xfrm>
        </p:grpSpPr>
        <p:cxnSp>
          <p:nvCxnSpPr>
            <p:cNvPr id="65" name="Straight Connector 64">
              <a:extLst>
                <a:ext uri="{FF2B5EF4-FFF2-40B4-BE49-F238E27FC236}">
                  <a16:creationId xmlns:a16="http://schemas.microsoft.com/office/drawing/2014/main" id="{93FBEE14-6A05-43A9-9F78-3C36C798AE50}"/>
                </a:ext>
              </a:extLst>
            </p:cNvPr>
            <p:cNvCxnSpPr/>
            <p:nvPr/>
          </p:nvCxnSpPr>
          <p:spPr>
            <a:xfrm>
              <a:off x="2057400" y="37338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79A3376-62F9-4902-881E-319B155B4774}"/>
                </a:ext>
              </a:extLst>
            </p:cNvPr>
            <p:cNvCxnSpPr/>
            <p:nvPr/>
          </p:nvCxnSpPr>
          <p:spPr>
            <a:xfrm>
              <a:off x="2057400" y="4038600"/>
              <a:ext cx="5334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675C91E-1F89-4946-B597-8C193E51F466}"/>
                </a:ext>
              </a:extLst>
            </p:cNvPr>
            <p:cNvCxnSpPr>
              <a:cxnSpLocks/>
            </p:cNvCxnSpPr>
            <p:nvPr/>
          </p:nvCxnSpPr>
          <p:spPr>
            <a:xfrm>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EBC1EFD7-0190-4E2B-9C78-8CF58957B3A4}"/>
                </a:ext>
              </a:extLst>
            </p:cNvPr>
            <p:cNvCxnSpPr>
              <a:cxnSpLocks/>
            </p:cNvCxnSpPr>
            <p:nvPr/>
          </p:nvCxnSpPr>
          <p:spPr>
            <a:xfrm flipV="1">
              <a:off x="2570016" y="3730340"/>
              <a:ext cx="76200" cy="3048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9" name="Content Placeholder 2">
            <a:extLst>
              <a:ext uri="{FF2B5EF4-FFF2-40B4-BE49-F238E27FC236}">
                <a16:creationId xmlns:a16="http://schemas.microsoft.com/office/drawing/2014/main" id="{4A623C06-5BF7-4897-98DA-C873F247DF23}"/>
              </a:ext>
            </a:extLst>
          </p:cNvPr>
          <p:cNvSpPr txBox="1">
            <a:spLocks/>
          </p:cNvSpPr>
          <p:nvPr/>
        </p:nvSpPr>
        <p:spPr bwMode="auto">
          <a:xfrm>
            <a:off x="685800" y="4267200"/>
            <a:ext cx="7772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How many of the 8 </a:t>
            </a:r>
            <a:r>
              <a:rPr lang="en-US" i="1" kern="0" dirty="0" err="1"/>
              <a:t>rd_ptr</a:t>
            </a:r>
            <a:r>
              <a:rPr lang="en-US" kern="0" dirty="0"/>
              <a:t> bins are covered? The 8 </a:t>
            </a:r>
            <a:r>
              <a:rPr lang="en-US" i="1" kern="0" dirty="0" err="1"/>
              <a:t>wr_ptr</a:t>
            </a:r>
            <a:r>
              <a:rPr lang="en-US" kern="0" dirty="0"/>
              <a:t> bins?</a:t>
            </a:r>
          </a:p>
          <a:p>
            <a:r>
              <a:rPr lang="en-US" kern="0" dirty="0"/>
              <a:t>How good of a test is this?</a:t>
            </a:r>
          </a:p>
        </p:txBody>
      </p:sp>
      <p:sp>
        <p:nvSpPr>
          <p:cNvPr id="6" name="Right Brace 5">
            <a:extLst>
              <a:ext uri="{FF2B5EF4-FFF2-40B4-BE49-F238E27FC236}">
                <a16:creationId xmlns:a16="http://schemas.microsoft.com/office/drawing/2014/main" id="{EBFB3F0C-DD67-48B6-B227-F62855321E01}"/>
              </a:ext>
            </a:extLst>
          </p:cNvPr>
          <p:cNvSpPr/>
          <p:nvPr/>
        </p:nvSpPr>
        <p:spPr>
          <a:xfrm>
            <a:off x="3352800" y="4267200"/>
            <a:ext cx="3352800" cy="1600200"/>
          </a:xfrm>
          <a:prstGeom prst="rightBrac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6C6D7365-96EC-4BBB-8CBE-48A07F186A6D}"/>
              </a:ext>
            </a:extLst>
          </p:cNvPr>
          <p:cNvSpPr txBox="1"/>
          <p:nvPr/>
        </p:nvSpPr>
        <p:spPr>
          <a:xfrm>
            <a:off x="5105400" y="4572000"/>
            <a:ext cx="3886200" cy="1200329"/>
          </a:xfrm>
          <a:prstGeom prst="rect">
            <a:avLst/>
          </a:prstGeom>
          <a:noFill/>
        </p:spPr>
        <p:txBody>
          <a:bodyPr wrap="square" rtlCol="0">
            <a:spAutoFit/>
          </a:bodyPr>
          <a:lstStyle/>
          <a:p>
            <a:pPr marL="457200" indent="-457200">
              <a:buFont typeface="+mj-lt"/>
              <a:buAutoNum type="arabicPeriod"/>
            </a:pPr>
            <a:r>
              <a:rPr lang="en-US" dirty="0">
                <a:solidFill>
                  <a:schemeClr val="accent2"/>
                </a:solidFill>
              </a:rPr>
              <a:t>Can we get a more useful coverage measure?</a:t>
            </a:r>
          </a:p>
          <a:p>
            <a:pPr marL="457200" indent="-457200">
              <a:buFont typeface="+mj-lt"/>
              <a:buAutoNum type="arabicPeriod"/>
            </a:pPr>
            <a:r>
              <a:rPr lang="en-US" dirty="0">
                <a:solidFill>
                  <a:schemeClr val="accent2"/>
                </a:solidFill>
              </a:rPr>
              <a:t>Can we improve our test?</a:t>
            </a:r>
          </a:p>
        </p:txBody>
      </p:sp>
    </p:spTree>
    <p:extLst>
      <p:ext uri="{BB962C8B-B14F-4D97-AF65-F5344CB8AC3E}">
        <p14:creationId xmlns:p14="http://schemas.microsoft.com/office/powerpoint/2010/main" val="270051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9">
                                            <p:txEl>
                                              <p:pRg st="0" end="0"/>
                                            </p:txEl>
                                          </p:spTgt>
                                        </p:tgtEl>
                                        <p:attrNameLst>
                                          <p:attrName>style.visibility</p:attrName>
                                        </p:attrNameLst>
                                      </p:cBhvr>
                                      <p:to>
                                        <p:strVal val="visible"/>
                                      </p:to>
                                    </p:set>
                                    <p:animEffect transition="in" filter="fade">
                                      <p:cBhvr>
                                        <p:cTn id="7" dur="500"/>
                                        <p:tgtEl>
                                          <p:spTgt spid="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9">
                                            <p:txEl>
                                              <p:pRg st="1" end="1"/>
                                            </p:txEl>
                                          </p:spTgt>
                                        </p:tgtEl>
                                        <p:attrNameLst>
                                          <p:attrName>style.visibility</p:attrName>
                                        </p:attrNameLst>
                                      </p:cBhvr>
                                      <p:to>
                                        <p:strVal val="visible"/>
                                      </p:to>
                                    </p:set>
                                    <p:animEffect transition="in" filter="fade">
                                      <p:cBhvr>
                                        <p:cTn id="12" dur="500"/>
                                        <p:tgtEl>
                                          <p:spTgt spid="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2218C-29E1-4886-B99D-205FF837A5E7}"/>
              </a:ext>
            </a:extLst>
          </p:cNvPr>
          <p:cNvSpPr>
            <a:spLocks noGrp="1"/>
          </p:cNvSpPr>
          <p:nvPr>
            <p:ph type="title"/>
          </p:nvPr>
        </p:nvSpPr>
        <p:spPr/>
        <p:txBody>
          <a:bodyPr/>
          <a:lstStyle/>
          <a:p>
            <a:r>
              <a:rPr lang="en-US" dirty="0"/>
              <a:t>Cross coverage</a:t>
            </a:r>
          </a:p>
        </p:txBody>
      </p:sp>
      <p:sp>
        <p:nvSpPr>
          <p:cNvPr id="4" name="Footer Placeholder 3">
            <a:extLst>
              <a:ext uri="{FF2B5EF4-FFF2-40B4-BE49-F238E27FC236}">
                <a16:creationId xmlns:a16="http://schemas.microsoft.com/office/drawing/2014/main" id="{0D6FB533-1725-4C24-9C41-34441DA8BB91}"/>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964F7112-8892-4510-9A12-8D9929C95D97}"/>
              </a:ext>
            </a:extLst>
          </p:cNvPr>
          <p:cNvSpPr txBox="1"/>
          <p:nvPr/>
        </p:nvSpPr>
        <p:spPr>
          <a:xfrm>
            <a:off x="2611584" y="1524000"/>
            <a:ext cx="6456216" cy="3785652"/>
          </a:xfrm>
          <a:prstGeom prst="rect">
            <a:avLst/>
          </a:prstGeom>
          <a:noFill/>
        </p:spPr>
        <p:txBody>
          <a:bodyPr wrap="square" rtlCol="0">
            <a:spAutoFit/>
          </a:bodyPr>
          <a:lstStyle/>
          <a:p>
            <a:r>
              <a:rPr lang="en-US" sz="2400" dirty="0"/>
              <a:t>module </a:t>
            </a:r>
            <a:r>
              <a:rPr lang="en-US" sz="2400" dirty="0" err="1"/>
              <a:t>tb_top</a:t>
            </a:r>
            <a:endParaRPr lang="en-US" sz="2400" dirty="0"/>
          </a:p>
          <a:p>
            <a:pPr lvl="1"/>
            <a:r>
              <a:rPr lang="en-US" dirty="0" err="1"/>
              <a:t>fifo</a:t>
            </a:r>
            <a:r>
              <a:rPr lang="en-US" dirty="0"/>
              <a:t> #(N_ADDR_BITS, FIFO_WIDTH) F (.*);</a:t>
            </a:r>
          </a:p>
          <a:p>
            <a:pPr lvl="1"/>
            <a:r>
              <a:rPr lang="en-US" dirty="0" err="1"/>
              <a:t>covergroup</a:t>
            </a:r>
            <a:r>
              <a:rPr lang="en-US" dirty="0"/>
              <a:t> </a:t>
            </a:r>
            <a:r>
              <a:rPr lang="en-US" dirty="0" err="1"/>
              <a:t>fifo_cov</a:t>
            </a:r>
            <a:r>
              <a:rPr lang="en-US" dirty="0"/>
              <a:t> @(posedge </a:t>
            </a:r>
            <a:r>
              <a:rPr lang="en-US" dirty="0" err="1"/>
              <a:t>clk</a:t>
            </a:r>
            <a:r>
              <a:rPr lang="en-US" dirty="0"/>
              <a:t>) if (!reset);</a:t>
            </a:r>
          </a:p>
          <a:p>
            <a:pPr lvl="1"/>
            <a:r>
              <a:rPr lang="en-US" dirty="0"/>
              <a:t>      </a:t>
            </a:r>
            <a:r>
              <a:rPr lang="en-US" dirty="0" err="1">
                <a:solidFill>
                  <a:schemeClr val="accent2"/>
                </a:solidFill>
              </a:rPr>
              <a:t>rd</a:t>
            </a:r>
            <a:r>
              <a:rPr lang="en-US" dirty="0">
                <a:solidFill>
                  <a:schemeClr val="accent2"/>
                </a:solidFill>
              </a:rPr>
              <a:t>: </a:t>
            </a:r>
            <a:r>
              <a:rPr lang="en-US" dirty="0" err="1"/>
              <a:t>coverpoint</a:t>
            </a:r>
            <a:r>
              <a:rPr lang="en-US" dirty="0"/>
              <a:t> </a:t>
            </a:r>
            <a:r>
              <a:rPr lang="en-US" dirty="0" err="1"/>
              <a:t>F.rd_ptr</a:t>
            </a:r>
            <a:r>
              <a:rPr lang="en-US" dirty="0"/>
              <a:t>;</a:t>
            </a:r>
          </a:p>
          <a:p>
            <a:pPr lvl="1"/>
            <a:r>
              <a:rPr lang="en-US" dirty="0"/>
              <a:t>      </a:t>
            </a:r>
            <a:r>
              <a:rPr lang="en-US" dirty="0" err="1">
                <a:solidFill>
                  <a:schemeClr val="accent2"/>
                </a:solidFill>
              </a:rPr>
              <a:t>wr</a:t>
            </a:r>
            <a:r>
              <a:rPr lang="en-US" dirty="0">
                <a:solidFill>
                  <a:schemeClr val="accent2"/>
                </a:solidFill>
              </a:rPr>
              <a:t>: </a:t>
            </a:r>
            <a:r>
              <a:rPr lang="en-US" dirty="0" err="1"/>
              <a:t>coverpoint</a:t>
            </a:r>
            <a:r>
              <a:rPr lang="en-US" dirty="0"/>
              <a:t> </a:t>
            </a:r>
            <a:r>
              <a:rPr lang="en-US" dirty="0" err="1"/>
              <a:t>F.wr_ptr</a:t>
            </a:r>
            <a:r>
              <a:rPr lang="en-US" dirty="0"/>
              <a:t>;</a:t>
            </a:r>
          </a:p>
          <a:p>
            <a:pPr lvl="1"/>
            <a:r>
              <a:rPr lang="en-US" dirty="0">
                <a:solidFill>
                  <a:schemeClr val="accent2"/>
                </a:solidFill>
              </a:rPr>
              <a:t>      cross </a:t>
            </a:r>
            <a:r>
              <a:rPr lang="en-US" dirty="0" err="1">
                <a:solidFill>
                  <a:schemeClr val="accent2"/>
                </a:solidFill>
              </a:rPr>
              <a:t>rd</a:t>
            </a:r>
            <a:r>
              <a:rPr lang="en-US" dirty="0">
                <a:solidFill>
                  <a:schemeClr val="accent2"/>
                </a:solidFill>
              </a:rPr>
              <a:t>, </a:t>
            </a:r>
            <a:r>
              <a:rPr lang="en-US" dirty="0" err="1">
                <a:solidFill>
                  <a:schemeClr val="accent2"/>
                </a:solidFill>
              </a:rPr>
              <a:t>wr</a:t>
            </a:r>
            <a:r>
              <a:rPr lang="en-US" dirty="0">
                <a:solidFill>
                  <a:schemeClr val="accent2"/>
                </a:solidFill>
              </a:rPr>
              <a:t>;</a:t>
            </a:r>
          </a:p>
          <a:p>
            <a:pPr lvl="1"/>
            <a:r>
              <a:rPr lang="en-US" dirty="0" err="1"/>
              <a:t>endgroup</a:t>
            </a:r>
            <a:endParaRPr lang="en-US" dirty="0"/>
          </a:p>
          <a:p>
            <a:pPr lvl="1"/>
            <a:r>
              <a:rPr lang="en-US" dirty="0" err="1"/>
              <a:t>fifo_cov</a:t>
            </a:r>
            <a:r>
              <a:rPr lang="en-US" dirty="0"/>
              <a:t> </a:t>
            </a:r>
            <a:r>
              <a:rPr lang="en-US" dirty="0" err="1"/>
              <a:t>cov</a:t>
            </a:r>
            <a:r>
              <a:rPr lang="en-US" dirty="0"/>
              <a:t> = new;</a:t>
            </a:r>
          </a:p>
          <a:p>
            <a:r>
              <a:rPr lang="en-US" dirty="0" err="1"/>
              <a:t>endmodule</a:t>
            </a:r>
            <a:endParaRPr lang="en-US" dirty="0"/>
          </a:p>
          <a:p>
            <a:endParaRPr lang="en-US" dirty="0"/>
          </a:p>
        </p:txBody>
      </p:sp>
      <p:sp>
        <p:nvSpPr>
          <p:cNvPr id="6" name="TextBox 5">
            <a:extLst>
              <a:ext uri="{FF2B5EF4-FFF2-40B4-BE49-F238E27FC236}">
                <a16:creationId xmlns:a16="http://schemas.microsoft.com/office/drawing/2014/main" id="{A745DE86-3D49-41F3-BA69-785829354E3A}"/>
              </a:ext>
            </a:extLst>
          </p:cNvPr>
          <p:cNvSpPr txBox="1"/>
          <p:nvPr/>
        </p:nvSpPr>
        <p:spPr>
          <a:xfrm>
            <a:off x="304800" y="2133600"/>
            <a:ext cx="2306784" cy="830997"/>
          </a:xfrm>
          <a:prstGeom prst="rect">
            <a:avLst/>
          </a:prstGeom>
          <a:noFill/>
        </p:spPr>
        <p:txBody>
          <a:bodyPr wrap="square" rtlCol="0">
            <a:spAutoFit/>
          </a:bodyPr>
          <a:lstStyle/>
          <a:p>
            <a:r>
              <a:rPr lang="en-US" dirty="0"/>
              <a:t>Full cross-product coverage</a:t>
            </a:r>
          </a:p>
        </p:txBody>
      </p:sp>
      <p:cxnSp>
        <p:nvCxnSpPr>
          <p:cNvPr id="8" name="Straight Arrow Connector 7">
            <a:extLst>
              <a:ext uri="{FF2B5EF4-FFF2-40B4-BE49-F238E27FC236}">
                <a16:creationId xmlns:a16="http://schemas.microsoft.com/office/drawing/2014/main" id="{E6880BF9-27FC-4F81-84C6-F47C1783E173}"/>
              </a:ext>
            </a:extLst>
          </p:cNvPr>
          <p:cNvCxnSpPr>
            <a:cxnSpLocks/>
          </p:cNvCxnSpPr>
          <p:nvPr/>
        </p:nvCxnSpPr>
        <p:spPr>
          <a:xfrm>
            <a:off x="1981200" y="2514600"/>
            <a:ext cx="1371600" cy="685800"/>
          </a:xfrm>
          <a:prstGeom prst="straightConnector1">
            <a:avLst/>
          </a:prstGeom>
          <a:ln w="28575">
            <a:solidFill>
              <a:schemeClr val="tx1"/>
            </a:solidFill>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F3B77D4-DB11-4C6F-AECE-60DF799471DC}"/>
              </a:ext>
            </a:extLst>
          </p:cNvPr>
          <p:cNvSpPr txBox="1"/>
          <p:nvPr/>
        </p:nvSpPr>
        <p:spPr>
          <a:xfrm>
            <a:off x="281354" y="3550751"/>
            <a:ext cx="2004646" cy="830997"/>
          </a:xfrm>
          <a:prstGeom prst="rect">
            <a:avLst/>
          </a:prstGeom>
          <a:noFill/>
        </p:spPr>
        <p:txBody>
          <a:bodyPr wrap="square" rtlCol="0">
            <a:spAutoFit/>
          </a:bodyPr>
          <a:lstStyle/>
          <a:p>
            <a:r>
              <a:rPr lang="en-US" dirty="0"/>
              <a:t>Now how many bins?</a:t>
            </a:r>
          </a:p>
        </p:txBody>
      </p:sp>
    </p:spTree>
    <p:extLst>
      <p:ext uri="{BB962C8B-B14F-4D97-AF65-F5344CB8AC3E}">
        <p14:creationId xmlns:p14="http://schemas.microsoft.com/office/powerpoint/2010/main" val="3093768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C11A-8CE7-44D7-BB34-CDC2BBF09EBF}"/>
              </a:ext>
            </a:extLst>
          </p:cNvPr>
          <p:cNvSpPr>
            <a:spLocks noGrp="1"/>
          </p:cNvSpPr>
          <p:nvPr>
            <p:ph type="title"/>
          </p:nvPr>
        </p:nvSpPr>
        <p:spPr/>
        <p:txBody>
          <a:bodyPr/>
          <a:lstStyle/>
          <a:p>
            <a:r>
              <a:rPr lang="en-US" dirty="0"/>
              <a:t>Are we done yet?</a:t>
            </a:r>
          </a:p>
        </p:txBody>
      </p:sp>
      <p:sp>
        <p:nvSpPr>
          <p:cNvPr id="3" name="Content Placeholder 2">
            <a:extLst>
              <a:ext uri="{FF2B5EF4-FFF2-40B4-BE49-F238E27FC236}">
                <a16:creationId xmlns:a16="http://schemas.microsoft.com/office/drawing/2014/main" id="{55DD3764-E70E-4EA7-ADF0-4E47A866D314}"/>
              </a:ext>
            </a:extLst>
          </p:cNvPr>
          <p:cNvSpPr>
            <a:spLocks noGrp="1"/>
          </p:cNvSpPr>
          <p:nvPr>
            <p:ph idx="1"/>
          </p:nvPr>
        </p:nvSpPr>
        <p:spPr>
          <a:xfrm>
            <a:off x="685800" y="1676400"/>
            <a:ext cx="7772400" cy="3962400"/>
          </a:xfrm>
        </p:spPr>
        <p:txBody>
          <a:bodyPr/>
          <a:lstStyle/>
          <a:p>
            <a:r>
              <a:rPr lang="en-US" dirty="0"/>
              <a:t>With directed tests, you know when you’re done</a:t>
            </a:r>
          </a:p>
          <a:p>
            <a:pPr lvl="1"/>
            <a:r>
              <a:rPr lang="en-US" dirty="0"/>
              <a:t>20 directed tests to write</a:t>
            </a:r>
          </a:p>
          <a:p>
            <a:pPr lvl="1"/>
            <a:r>
              <a:rPr lang="en-US" dirty="0"/>
              <a:t>you’ve written 15</a:t>
            </a:r>
          </a:p>
          <a:p>
            <a:pPr lvl="1"/>
            <a:r>
              <a:rPr lang="en-US" dirty="0"/>
              <a:t>you’re 75% done </a:t>
            </a:r>
            <a:r>
              <a:rPr lang="en-US" dirty="0">
                <a:sym typeface="Wingdings" panose="05000000000000000000" pitchFamily="2" charset="2"/>
              </a:rPr>
              <a:t></a:t>
            </a:r>
          </a:p>
          <a:p>
            <a:r>
              <a:rPr lang="en-US" dirty="0">
                <a:sym typeface="Wingdings" panose="05000000000000000000" pitchFamily="2" charset="2"/>
              </a:rPr>
              <a:t>Knowing how close you are to being finished is very useful. Why?</a:t>
            </a:r>
          </a:p>
          <a:p>
            <a:pPr lvl="1"/>
            <a:r>
              <a:rPr lang="en-US" dirty="0">
                <a:sym typeface="Wingdings" panose="05000000000000000000" pitchFamily="2" charset="2"/>
              </a:rPr>
              <a:t>schedule planning</a:t>
            </a:r>
            <a:endParaRPr lang="en-US" dirty="0"/>
          </a:p>
        </p:txBody>
      </p:sp>
      <p:sp>
        <p:nvSpPr>
          <p:cNvPr id="4" name="Footer Placeholder 3">
            <a:extLst>
              <a:ext uri="{FF2B5EF4-FFF2-40B4-BE49-F238E27FC236}">
                <a16:creationId xmlns:a16="http://schemas.microsoft.com/office/drawing/2014/main" id="{01ADC373-7194-4753-AD2D-64ECDA9C14D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580331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15A49-1E67-4C8F-9627-81FE321FBB9B}"/>
              </a:ext>
            </a:extLst>
          </p:cNvPr>
          <p:cNvSpPr>
            <a:spLocks noGrp="1"/>
          </p:cNvSpPr>
          <p:nvPr>
            <p:ph type="title"/>
          </p:nvPr>
        </p:nvSpPr>
        <p:spPr/>
        <p:txBody>
          <a:bodyPr/>
          <a:lstStyle/>
          <a:p>
            <a:r>
              <a:rPr lang="en-US" dirty="0"/>
              <a:t>Other FIFO improvements?</a:t>
            </a:r>
          </a:p>
        </p:txBody>
      </p:sp>
      <p:sp>
        <p:nvSpPr>
          <p:cNvPr id="3" name="Content Placeholder 2">
            <a:extLst>
              <a:ext uri="{FF2B5EF4-FFF2-40B4-BE49-F238E27FC236}">
                <a16:creationId xmlns:a16="http://schemas.microsoft.com/office/drawing/2014/main" id="{AFAE2B0D-1774-4846-9979-5F0BED7ADEA6}"/>
              </a:ext>
            </a:extLst>
          </p:cNvPr>
          <p:cNvSpPr>
            <a:spLocks noGrp="1"/>
          </p:cNvSpPr>
          <p:nvPr>
            <p:ph idx="1"/>
          </p:nvPr>
        </p:nvSpPr>
        <p:spPr>
          <a:xfrm>
            <a:off x="685800" y="1676400"/>
            <a:ext cx="8077200" cy="4419600"/>
          </a:xfrm>
        </p:spPr>
        <p:txBody>
          <a:bodyPr/>
          <a:lstStyle/>
          <a:p>
            <a:r>
              <a:rPr lang="en-US" dirty="0"/>
              <a:t>We’ve checked 8 + 8 + 8*8 bins – that’s thorough </a:t>
            </a:r>
            <a:r>
              <a:rPr lang="en-US" dirty="0">
                <a:sym typeface="Wingdings" panose="05000000000000000000" pitchFamily="2" charset="2"/>
              </a:rPr>
              <a:t></a:t>
            </a:r>
          </a:p>
          <a:p>
            <a:r>
              <a:rPr lang="en-US" dirty="0">
                <a:sym typeface="Wingdings" panose="05000000000000000000" pitchFamily="2" charset="2"/>
              </a:rPr>
              <a:t>Is it overkill? Do we really need to cover </a:t>
            </a:r>
            <a:r>
              <a:rPr lang="en-US" i="1" dirty="0">
                <a:sym typeface="Wingdings" panose="05000000000000000000" pitchFamily="2" charset="2"/>
              </a:rPr>
              <a:t>every</a:t>
            </a:r>
            <a:r>
              <a:rPr lang="en-US" dirty="0">
                <a:sym typeface="Wingdings" panose="05000000000000000000" pitchFamily="2" charset="2"/>
              </a:rPr>
              <a:t> one of those, to catch our FIFO bugs?</a:t>
            </a:r>
            <a:endParaRPr lang="en-US" dirty="0"/>
          </a:p>
          <a:p>
            <a:r>
              <a:rPr lang="en-US" dirty="0"/>
              <a:t>Bugs are often found at corner cases. What are the corner cases of this FIFO?</a:t>
            </a:r>
          </a:p>
          <a:p>
            <a:pPr lvl="1"/>
            <a:r>
              <a:rPr lang="en-US" dirty="0"/>
              <a:t>Empty and full. Any others?</a:t>
            </a:r>
          </a:p>
          <a:p>
            <a:pPr lvl="1">
              <a:spcBef>
                <a:spcPts val="0"/>
              </a:spcBef>
            </a:pPr>
            <a:r>
              <a:rPr lang="en-US" dirty="0"/>
              <a:t>Writing a full FIFO while reading it?</a:t>
            </a:r>
          </a:p>
          <a:p>
            <a:pPr lvl="1">
              <a:spcBef>
                <a:spcPts val="0"/>
              </a:spcBef>
            </a:pPr>
            <a:endParaRPr lang="en-US" dirty="0"/>
          </a:p>
        </p:txBody>
      </p:sp>
      <p:sp>
        <p:nvSpPr>
          <p:cNvPr id="4" name="Footer Placeholder 3">
            <a:extLst>
              <a:ext uri="{FF2B5EF4-FFF2-40B4-BE49-F238E27FC236}">
                <a16:creationId xmlns:a16="http://schemas.microsoft.com/office/drawing/2014/main" id="{654C4DC8-B406-4AD4-9DFF-1EB52A739B54}"/>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66592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2218C-29E1-4886-B99D-205FF837A5E7}"/>
              </a:ext>
            </a:extLst>
          </p:cNvPr>
          <p:cNvSpPr>
            <a:spLocks noGrp="1"/>
          </p:cNvSpPr>
          <p:nvPr>
            <p:ph type="title"/>
          </p:nvPr>
        </p:nvSpPr>
        <p:spPr/>
        <p:txBody>
          <a:bodyPr/>
          <a:lstStyle/>
          <a:p>
            <a:r>
              <a:rPr lang="en-US" dirty="0"/>
              <a:t>Cross coverage</a:t>
            </a:r>
          </a:p>
        </p:txBody>
      </p:sp>
      <p:sp>
        <p:nvSpPr>
          <p:cNvPr id="4" name="Footer Placeholder 3">
            <a:extLst>
              <a:ext uri="{FF2B5EF4-FFF2-40B4-BE49-F238E27FC236}">
                <a16:creationId xmlns:a16="http://schemas.microsoft.com/office/drawing/2014/main" id="{0D6FB533-1725-4C24-9C41-34441DA8BB91}"/>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964F7112-8892-4510-9A12-8D9929C95D97}"/>
              </a:ext>
            </a:extLst>
          </p:cNvPr>
          <p:cNvSpPr txBox="1"/>
          <p:nvPr/>
        </p:nvSpPr>
        <p:spPr>
          <a:xfrm>
            <a:off x="2611584" y="1524000"/>
            <a:ext cx="6456216" cy="3416320"/>
          </a:xfrm>
          <a:prstGeom prst="rect">
            <a:avLst/>
          </a:prstGeom>
          <a:noFill/>
        </p:spPr>
        <p:txBody>
          <a:bodyPr wrap="square" rtlCol="0">
            <a:spAutoFit/>
          </a:bodyPr>
          <a:lstStyle/>
          <a:p>
            <a:r>
              <a:rPr lang="en-US" sz="2400" dirty="0"/>
              <a:t>module </a:t>
            </a:r>
            <a:r>
              <a:rPr lang="en-US" sz="2400" dirty="0" err="1"/>
              <a:t>tb_top</a:t>
            </a:r>
            <a:endParaRPr lang="en-US" sz="2400" dirty="0"/>
          </a:p>
          <a:p>
            <a:pPr lvl="1"/>
            <a:r>
              <a:rPr lang="en-US" dirty="0" err="1"/>
              <a:t>fifo</a:t>
            </a:r>
            <a:r>
              <a:rPr lang="en-US" dirty="0"/>
              <a:t> #(N_ADDR_BITS, FIFO_WIDTH) F (.*);</a:t>
            </a:r>
          </a:p>
          <a:p>
            <a:pPr lvl="1"/>
            <a:r>
              <a:rPr lang="en-US" dirty="0" err="1"/>
              <a:t>covergroup</a:t>
            </a:r>
            <a:r>
              <a:rPr lang="en-US" dirty="0"/>
              <a:t> </a:t>
            </a:r>
            <a:r>
              <a:rPr lang="en-US" dirty="0" err="1"/>
              <a:t>fifo_cov</a:t>
            </a:r>
            <a:r>
              <a:rPr lang="en-US" dirty="0"/>
              <a:t> @(posedge </a:t>
            </a:r>
            <a:r>
              <a:rPr lang="en-US" dirty="0" err="1"/>
              <a:t>clk</a:t>
            </a:r>
            <a:r>
              <a:rPr lang="en-US" dirty="0"/>
              <a:t>) if (!reset);</a:t>
            </a:r>
          </a:p>
          <a:p>
            <a:pPr lvl="1"/>
            <a:r>
              <a:rPr lang="en-US" dirty="0"/>
              <a:t>      </a:t>
            </a:r>
            <a:r>
              <a:rPr lang="en-US" dirty="0">
                <a:solidFill>
                  <a:schemeClr val="accent2"/>
                </a:solidFill>
              </a:rPr>
              <a:t>emp: </a:t>
            </a:r>
            <a:r>
              <a:rPr lang="en-US" dirty="0" err="1"/>
              <a:t>coverpoint</a:t>
            </a:r>
            <a:r>
              <a:rPr lang="en-US" dirty="0"/>
              <a:t> </a:t>
            </a:r>
            <a:r>
              <a:rPr lang="en-US" dirty="0" err="1"/>
              <a:t>F.empty</a:t>
            </a:r>
            <a:r>
              <a:rPr lang="en-US" dirty="0"/>
              <a:t>;</a:t>
            </a:r>
          </a:p>
          <a:p>
            <a:pPr lvl="1"/>
            <a:r>
              <a:rPr lang="en-US" dirty="0"/>
              <a:t>      </a:t>
            </a:r>
            <a:r>
              <a:rPr lang="en-US" dirty="0" err="1">
                <a:solidFill>
                  <a:schemeClr val="accent2"/>
                </a:solidFill>
              </a:rPr>
              <a:t>wr</a:t>
            </a:r>
            <a:r>
              <a:rPr lang="en-US" dirty="0">
                <a:solidFill>
                  <a:schemeClr val="accent2"/>
                </a:solidFill>
              </a:rPr>
              <a:t>: </a:t>
            </a:r>
            <a:r>
              <a:rPr lang="en-US" dirty="0" err="1"/>
              <a:t>coverpoint</a:t>
            </a:r>
            <a:r>
              <a:rPr lang="en-US" dirty="0"/>
              <a:t> </a:t>
            </a:r>
            <a:r>
              <a:rPr lang="en-US" dirty="0" err="1"/>
              <a:t>F.full</a:t>
            </a:r>
            <a:r>
              <a:rPr lang="en-US" dirty="0"/>
              <a:t>;</a:t>
            </a:r>
            <a:endParaRPr lang="en-US" dirty="0">
              <a:solidFill>
                <a:schemeClr val="accent2"/>
              </a:solidFill>
            </a:endParaRPr>
          </a:p>
          <a:p>
            <a:pPr lvl="1"/>
            <a:r>
              <a:rPr lang="en-US" dirty="0" err="1"/>
              <a:t>endgroup</a:t>
            </a:r>
            <a:endParaRPr lang="en-US" dirty="0"/>
          </a:p>
          <a:p>
            <a:pPr lvl="1"/>
            <a:r>
              <a:rPr lang="en-US" dirty="0" err="1"/>
              <a:t>fifo_cov</a:t>
            </a:r>
            <a:r>
              <a:rPr lang="en-US" dirty="0"/>
              <a:t> </a:t>
            </a:r>
            <a:r>
              <a:rPr lang="en-US" dirty="0" err="1"/>
              <a:t>cov</a:t>
            </a:r>
            <a:r>
              <a:rPr lang="en-US" dirty="0"/>
              <a:t> = new;</a:t>
            </a:r>
          </a:p>
          <a:p>
            <a:r>
              <a:rPr lang="en-US" dirty="0" err="1"/>
              <a:t>endmodule</a:t>
            </a:r>
            <a:endParaRPr lang="en-US" dirty="0"/>
          </a:p>
          <a:p>
            <a:endParaRPr lang="en-US" dirty="0"/>
          </a:p>
        </p:txBody>
      </p:sp>
    </p:spTree>
    <p:extLst>
      <p:ext uri="{BB962C8B-B14F-4D97-AF65-F5344CB8AC3E}">
        <p14:creationId xmlns:p14="http://schemas.microsoft.com/office/powerpoint/2010/main" val="24847985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75E6E-D862-40C5-B05C-96E5C373CAD9}"/>
              </a:ext>
            </a:extLst>
          </p:cNvPr>
          <p:cNvSpPr>
            <a:spLocks noGrp="1"/>
          </p:cNvSpPr>
          <p:nvPr>
            <p:ph type="title"/>
          </p:nvPr>
        </p:nvSpPr>
        <p:spPr/>
        <p:txBody>
          <a:bodyPr/>
          <a:lstStyle/>
          <a:p>
            <a:r>
              <a:rPr lang="en-US" dirty="0"/>
              <a:t>Output</a:t>
            </a:r>
          </a:p>
        </p:txBody>
      </p:sp>
      <p:sp>
        <p:nvSpPr>
          <p:cNvPr id="3" name="Content Placeholder 2">
            <a:extLst>
              <a:ext uri="{FF2B5EF4-FFF2-40B4-BE49-F238E27FC236}">
                <a16:creationId xmlns:a16="http://schemas.microsoft.com/office/drawing/2014/main" id="{C3514109-28A8-4A9E-BA15-427E6CD034CE}"/>
              </a:ext>
            </a:extLst>
          </p:cNvPr>
          <p:cNvSpPr>
            <a:spLocks noGrp="1"/>
          </p:cNvSpPr>
          <p:nvPr>
            <p:ph idx="1"/>
          </p:nvPr>
        </p:nvSpPr>
        <p:spPr>
          <a:xfrm>
            <a:off x="685800" y="1524000"/>
            <a:ext cx="7772400" cy="4419600"/>
          </a:xfrm>
        </p:spPr>
        <p:txBody>
          <a:bodyPr/>
          <a:lstStyle/>
          <a:p>
            <a:r>
              <a:rPr lang="en-US" dirty="0"/>
              <a:t>A write-only memory is not really useful </a:t>
            </a:r>
            <a:r>
              <a:rPr lang="en-US" dirty="0">
                <a:sym typeface="Wingdings" panose="05000000000000000000" pitchFamily="2" charset="2"/>
              </a:rPr>
              <a:t></a:t>
            </a:r>
          </a:p>
          <a:p>
            <a:pPr lvl="1">
              <a:spcBef>
                <a:spcPts val="0"/>
              </a:spcBef>
            </a:pPr>
            <a:r>
              <a:rPr lang="en-US" dirty="0">
                <a:sym typeface="Wingdings" panose="05000000000000000000" pitchFamily="2" charset="2"/>
              </a:rPr>
              <a:t>Simulator tracks coverage</a:t>
            </a:r>
          </a:p>
          <a:p>
            <a:pPr lvl="1">
              <a:spcBef>
                <a:spcPts val="0"/>
              </a:spcBef>
            </a:pPr>
            <a:r>
              <a:rPr lang="en-US" dirty="0">
                <a:sym typeface="Wingdings" panose="05000000000000000000" pitchFamily="2" charset="2"/>
              </a:rPr>
              <a:t>But how do we actually get the numbers printed?</a:t>
            </a:r>
            <a:endParaRPr lang="en-US" dirty="0"/>
          </a:p>
          <a:p>
            <a:r>
              <a:rPr lang="en-US" dirty="0"/>
              <a:t>Detailed beautiful graphical summaries:</a:t>
            </a:r>
          </a:p>
          <a:p>
            <a:pPr lvl="1">
              <a:spcBef>
                <a:spcPts val="0"/>
              </a:spcBef>
            </a:pPr>
            <a:r>
              <a:rPr lang="en-US" dirty="0"/>
              <a:t>Available in most simulators from the command line</a:t>
            </a:r>
          </a:p>
          <a:p>
            <a:pPr lvl="1">
              <a:spcBef>
                <a:spcPts val="0"/>
              </a:spcBef>
            </a:pPr>
            <a:r>
              <a:rPr lang="en-US" dirty="0"/>
              <a:t>Simulator-specific (not easily available in edaplayground.com)</a:t>
            </a:r>
          </a:p>
          <a:p>
            <a:r>
              <a:rPr lang="en-US" dirty="0"/>
              <a:t>Software access is available as per LRM 19.8</a:t>
            </a:r>
          </a:p>
          <a:p>
            <a:pPr lvl="1">
              <a:spcBef>
                <a:spcPts val="0"/>
              </a:spcBef>
            </a:pPr>
            <a:r>
              <a:rPr lang="en-US" dirty="0" err="1"/>
              <a:t>Cov.get_inst_coverage</a:t>
            </a:r>
            <a:r>
              <a:rPr lang="en-US" dirty="0"/>
              <a:t>(), </a:t>
            </a:r>
            <a:r>
              <a:rPr lang="en-US" dirty="0" err="1"/>
              <a:t>cov.get_coverage</a:t>
            </a:r>
            <a:r>
              <a:rPr lang="en-US" dirty="0"/>
              <a:t>()</a:t>
            </a:r>
          </a:p>
          <a:p>
            <a:endParaRPr lang="en-US" dirty="0"/>
          </a:p>
        </p:txBody>
      </p:sp>
      <p:sp>
        <p:nvSpPr>
          <p:cNvPr id="4" name="Footer Placeholder 3">
            <a:extLst>
              <a:ext uri="{FF2B5EF4-FFF2-40B4-BE49-F238E27FC236}">
                <a16:creationId xmlns:a16="http://schemas.microsoft.com/office/drawing/2014/main" id="{0BFE6081-EAA5-4F3F-B12F-6A9608985900}"/>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327053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078AB-C3E1-4169-AC44-A5937BB82F63}"/>
              </a:ext>
            </a:extLst>
          </p:cNvPr>
          <p:cNvSpPr>
            <a:spLocks noGrp="1"/>
          </p:cNvSpPr>
          <p:nvPr>
            <p:ph type="title"/>
          </p:nvPr>
        </p:nvSpPr>
        <p:spPr/>
        <p:txBody>
          <a:bodyPr/>
          <a:lstStyle/>
          <a:p>
            <a:r>
              <a:rPr lang="en-US" dirty="0"/>
              <a:t>Mesh coverage</a:t>
            </a:r>
          </a:p>
        </p:txBody>
      </p:sp>
      <p:sp>
        <p:nvSpPr>
          <p:cNvPr id="3" name="Content Placeholder 2">
            <a:extLst>
              <a:ext uri="{FF2B5EF4-FFF2-40B4-BE49-F238E27FC236}">
                <a16:creationId xmlns:a16="http://schemas.microsoft.com/office/drawing/2014/main" id="{AA01A08D-EA21-4727-B8FD-CE94470AF3C6}"/>
              </a:ext>
            </a:extLst>
          </p:cNvPr>
          <p:cNvSpPr>
            <a:spLocks noGrp="1"/>
          </p:cNvSpPr>
          <p:nvPr>
            <p:ph idx="1"/>
          </p:nvPr>
        </p:nvSpPr>
        <p:spPr/>
        <p:txBody>
          <a:bodyPr/>
          <a:lstStyle/>
          <a:p>
            <a:r>
              <a:rPr lang="en-US" dirty="0"/>
              <a:t>Discussion: what might be good coverage for the mesh?</a:t>
            </a:r>
          </a:p>
          <a:p>
            <a:pPr lvl="1"/>
            <a:r>
              <a:rPr lang="en-US" dirty="0"/>
              <a:t>predicting FIFO corner cases was easy</a:t>
            </a:r>
          </a:p>
          <a:p>
            <a:pPr lvl="1"/>
            <a:r>
              <a:rPr lang="en-US" dirty="0"/>
              <a:t>but what are they for the mesh?</a:t>
            </a:r>
          </a:p>
          <a:p>
            <a:endParaRPr lang="en-US" dirty="0"/>
          </a:p>
        </p:txBody>
      </p:sp>
      <p:sp>
        <p:nvSpPr>
          <p:cNvPr id="4" name="Footer Placeholder 3">
            <a:extLst>
              <a:ext uri="{FF2B5EF4-FFF2-40B4-BE49-F238E27FC236}">
                <a16:creationId xmlns:a16="http://schemas.microsoft.com/office/drawing/2014/main" id="{3E9C0E0E-568A-4BE7-800F-A35DC23CAB9B}"/>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4195794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85EB2-A098-4315-B1E7-146EEE3B8D34}"/>
              </a:ext>
            </a:extLst>
          </p:cNvPr>
          <p:cNvSpPr>
            <a:spLocks noGrp="1"/>
          </p:cNvSpPr>
          <p:nvPr>
            <p:ph type="title"/>
          </p:nvPr>
        </p:nvSpPr>
        <p:spPr/>
        <p:txBody>
          <a:bodyPr/>
          <a:lstStyle/>
          <a:p>
            <a:r>
              <a:rPr lang="en-US" dirty="0"/>
              <a:t>Mesh-stop </a:t>
            </a:r>
            <a:r>
              <a:rPr lang="en-US" dirty="0" err="1"/>
              <a:t>covergroup</a:t>
            </a:r>
            <a:endParaRPr lang="en-US" dirty="0"/>
          </a:p>
        </p:txBody>
      </p:sp>
      <p:sp>
        <p:nvSpPr>
          <p:cNvPr id="3" name="Content Placeholder 2">
            <a:extLst>
              <a:ext uri="{FF2B5EF4-FFF2-40B4-BE49-F238E27FC236}">
                <a16:creationId xmlns:a16="http://schemas.microsoft.com/office/drawing/2014/main" id="{CDFAB4F6-7946-4B0F-BCBE-E0B13686B657}"/>
              </a:ext>
            </a:extLst>
          </p:cNvPr>
          <p:cNvSpPr>
            <a:spLocks noGrp="1"/>
          </p:cNvSpPr>
          <p:nvPr>
            <p:ph idx="1"/>
          </p:nvPr>
        </p:nvSpPr>
        <p:spPr>
          <a:xfrm>
            <a:off x="533400" y="4495800"/>
            <a:ext cx="7924800" cy="1600200"/>
          </a:xfrm>
        </p:spPr>
        <p:txBody>
          <a:bodyPr/>
          <a:lstStyle/>
          <a:p>
            <a:r>
              <a:rPr lang="en-US" dirty="0"/>
              <a:t>Sure, we can declare a </a:t>
            </a:r>
            <a:r>
              <a:rPr lang="en-US" dirty="0" err="1"/>
              <a:t>covergroup</a:t>
            </a:r>
            <a:endParaRPr lang="en-US" dirty="0"/>
          </a:p>
          <a:p>
            <a:pPr lvl="1">
              <a:spcBef>
                <a:spcPts val="0"/>
              </a:spcBef>
            </a:pPr>
            <a:r>
              <a:rPr lang="en-US" dirty="0"/>
              <a:t>but which of the 16 MSs is it covering?</a:t>
            </a:r>
          </a:p>
          <a:p>
            <a:r>
              <a:rPr lang="en-US" dirty="0"/>
              <a:t>How should we specify which MSs to cover?</a:t>
            </a:r>
          </a:p>
        </p:txBody>
      </p:sp>
      <p:sp>
        <p:nvSpPr>
          <p:cNvPr id="4" name="Footer Placeholder 3">
            <a:extLst>
              <a:ext uri="{FF2B5EF4-FFF2-40B4-BE49-F238E27FC236}">
                <a16:creationId xmlns:a16="http://schemas.microsoft.com/office/drawing/2014/main" id="{BAD22115-D7CE-4189-8E6B-1DAF9B24E9F7}"/>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6" name="TextBox 5">
            <a:extLst>
              <a:ext uri="{FF2B5EF4-FFF2-40B4-BE49-F238E27FC236}">
                <a16:creationId xmlns:a16="http://schemas.microsoft.com/office/drawing/2014/main" id="{B771ACFF-8F09-475A-9D84-1F00E305153F}"/>
              </a:ext>
            </a:extLst>
          </p:cNvPr>
          <p:cNvSpPr txBox="1"/>
          <p:nvPr/>
        </p:nvSpPr>
        <p:spPr>
          <a:xfrm>
            <a:off x="152400" y="1662545"/>
            <a:ext cx="6629400" cy="2308324"/>
          </a:xfrm>
          <a:prstGeom prst="rect">
            <a:avLst/>
          </a:prstGeom>
          <a:noFill/>
          <a:ln>
            <a:solidFill>
              <a:schemeClr val="accent2"/>
            </a:solidFill>
          </a:ln>
        </p:spPr>
        <p:txBody>
          <a:bodyPr wrap="square">
            <a:spAutoFit/>
          </a:bodyPr>
          <a:lstStyle/>
          <a:p>
            <a:pPr lvl="1"/>
            <a:r>
              <a:rPr lang="en-US" dirty="0" err="1">
                <a:solidFill>
                  <a:schemeClr val="accent2"/>
                </a:solidFill>
              </a:rPr>
              <a:t>covergroup</a:t>
            </a:r>
            <a:r>
              <a:rPr lang="en-US" dirty="0">
                <a:solidFill>
                  <a:schemeClr val="accent2"/>
                </a:solidFill>
              </a:rPr>
              <a:t> </a:t>
            </a:r>
            <a:r>
              <a:rPr lang="en-US" dirty="0" err="1">
                <a:solidFill>
                  <a:schemeClr val="accent2"/>
                </a:solidFill>
              </a:rPr>
              <a:t>mesh_cov</a:t>
            </a:r>
            <a:r>
              <a:rPr lang="en-US" dirty="0">
                <a:solidFill>
                  <a:schemeClr val="accent2"/>
                </a:solidFill>
              </a:rPr>
              <a:t> @(posedge </a:t>
            </a:r>
            <a:r>
              <a:rPr lang="en-US" dirty="0" err="1">
                <a:solidFill>
                  <a:schemeClr val="accent2"/>
                </a:solidFill>
              </a:rPr>
              <a:t>clk</a:t>
            </a:r>
            <a:r>
              <a:rPr lang="en-US" dirty="0">
                <a:solidFill>
                  <a:schemeClr val="accent2"/>
                </a:solidFill>
              </a:rPr>
              <a:t>);</a:t>
            </a:r>
          </a:p>
          <a:p>
            <a:pPr lvl="2"/>
            <a:r>
              <a:rPr lang="en-US" dirty="0" err="1">
                <a:solidFill>
                  <a:schemeClr val="accent2"/>
                </a:solidFill>
              </a:rPr>
              <a:t>vsp</a:t>
            </a:r>
            <a:r>
              <a:rPr lang="en-US" dirty="0">
                <a:solidFill>
                  <a:schemeClr val="accent2"/>
                </a:solidFill>
              </a:rPr>
              <a:t>: </a:t>
            </a:r>
            <a:r>
              <a:rPr lang="en-US" dirty="0" err="1">
                <a:solidFill>
                  <a:schemeClr val="accent2"/>
                </a:solidFill>
              </a:rPr>
              <a:t>coverpoint</a:t>
            </a:r>
            <a:r>
              <a:rPr lang="en-US" dirty="0">
                <a:solidFill>
                  <a:schemeClr val="accent2"/>
                </a:solidFill>
              </a:rPr>
              <a:t> </a:t>
            </a:r>
            <a:r>
              <a:rPr lang="en-US" dirty="0" err="1">
                <a:solidFill>
                  <a:schemeClr val="accent2"/>
                </a:solidFill>
              </a:rPr>
              <a:t>vert_sel_pass</a:t>
            </a:r>
            <a:r>
              <a:rPr lang="en-US" dirty="0">
                <a:solidFill>
                  <a:schemeClr val="accent2"/>
                </a:solidFill>
              </a:rPr>
              <a:t>;</a:t>
            </a:r>
          </a:p>
          <a:p>
            <a:pPr lvl="2"/>
            <a:r>
              <a:rPr lang="en-US" dirty="0" err="1">
                <a:solidFill>
                  <a:schemeClr val="accent2"/>
                </a:solidFill>
              </a:rPr>
              <a:t>hsp</a:t>
            </a:r>
            <a:r>
              <a:rPr lang="en-US" dirty="0">
                <a:solidFill>
                  <a:schemeClr val="accent2"/>
                </a:solidFill>
              </a:rPr>
              <a:t>: </a:t>
            </a:r>
            <a:r>
              <a:rPr lang="en-US" dirty="0" err="1">
                <a:solidFill>
                  <a:schemeClr val="accent2"/>
                </a:solidFill>
              </a:rPr>
              <a:t>coverpoint</a:t>
            </a:r>
            <a:r>
              <a:rPr lang="en-US" dirty="0">
                <a:solidFill>
                  <a:schemeClr val="accent2"/>
                </a:solidFill>
              </a:rPr>
              <a:t> </a:t>
            </a:r>
            <a:r>
              <a:rPr lang="en-US" dirty="0" err="1">
                <a:solidFill>
                  <a:schemeClr val="accent2"/>
                </a:solidFill>
              </a:rPr>
              <a:t>hori_sel_pass</a:t>
            </a:r>
            <a:r>
              <a:rPr lang="en-US" dirty="0">
                <a:solidFill>
                  <a:schemeClr val="accent2"/>
                </a:solidFill>
              </a:rPr>
              <a:t>;</a:t>
            </a:r>
          </a:p>
          <a:p>
            <a:pPr lvl="2"/>
            <a:r>
              <a:rPr lang="en-US" dirty="0">
                <a:solidFill>
                  <a:schemeClr val="accent2"/>
                </a:solidFill>
              </a:rPr>
              <a:t>…</a:t>
            </a:r>
          </a:p>
          <a:p>
            <a:pPr lvl="1"/>
            <a:r>
              <a:rPr lang="en-US" dirty="0" err="1">
                <a:solidFill>
                  <a:schemeClr val="accent2"/>
                </a:solidFill>
              </a:rPr>
              <a:t>endgroup</a:t>
            </a:r>
            <a:endParaRPr lang="en-US" dirty="0">
              <a:solidFill>
                <a:schemeClr val="accent2"/>
              </a:solidFill>
            </a:endParaRPr>
          </a:p>
          <a:p>
            <a:pPr lvl="1"/>
            <a:r>
              <a:rPr lang="en-US" dirty="0" err="1">
                <a:solidFill>
                  <a:schemeClr val="accent2"/>
                </a:solidFill>
              </a:rPr>
              <a:t>mesh_cov</a:t>
            </a:r>
            <a:r>
              <a:rPr lang="en-US" dirty="0">
                <a:solidFill>
                  <a:schemeClr val="accent2"/>
                </a:solidFill>
              </a:rPr>
              <a:t> </a:t>
            </a:r>
            <a:r>
              <a:rPr lang="en-US" dirty="0" err="1">
                <a:solidFill>
                  <a:schemeClr val="accent2"/>
                </a:solidFill>
              </a:rPr>
              <a:t>inst</a:t>
            </a:r>
            <a:r>
              <a:rPr lang="en-US" dirty="0">
                <a:solidFill>
                  <a:schemeClr val="accent2"/>
                </a:solidFill>
              </a:rPr>
              <a:t> = new;</a:t>
            </a:r>
          </a:p>
        </p:txBody>
      </p:sp>
    </p:spTree>
    <p:extLst>
      <p:ext uri="{BB962C8B-B14F-4D97-AF65-F5344CB8AC3E}">
        <p14:creationId xmlns:p14="http://schemas.microsoft.com/office/powerpoint/2010/main" val="392297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85EB2-A098-4315-B1E7-146EEE3B8D34}"/>
              </a:ext>
            </a:extLst>
          </p:cNvPr>
          <p:cNvSpPr>
            <a:spLocks noGrp="1"/>
          </p:cNvSpPr>
          <p:nvPr>
            <p:ph type="title"/>
          </p:nvPr>
        </p:nvSpPr>
        <p:spPr/>
        <p:txBody>
          <a:bodyPr/>
          <a:lstStyle/>
          <a:p>
            <a:r>
              <a:rPr lang="en-US" dirty="0" err="1"/>
              <a:t>Covergroup</a:t>
            </a:r>
            <a:r>
              <a:rPr lang="en-US" dirty="0"/>
              <a:t> objects</a:t>
            </a:r>
          </a:p>
        </p:txBody>
      </p:sp>
      <p:sp>
        <p:nvSpPr>
          <p:cNvPr id="3" name="Content Placeholder 2">
            <a:extLst>
              <a:ext uri="{FF2B5EF4-FFF2-40B4-BE49-F238E27FC236}">
                <a16:creationId xmlns:a16="http://schemas.microsoft.com/office/drawing/2014/main" id="{CDFAB4F6-7946-4B0F-BCBE-E0B13686B657}"/>
              </a:ext>
            </a:extLst>
          </p:cNvPr>
          <p:cNvSpPr>
            <a:spLocks noGrp="1"/>
          </p:cNvSpPr>
          <p:nvPr>
            <p:ph idx="1"/>
          </p:nvPr>
        </p:nvSpPr>
        <p:spPr>
          <a:xfrm>
            <a:off x="533400" y="4495800"/>
            <a:ext cx="7924800" cy="1752600"/>
          </a:xfrm>
        </p:spPr>
        <p:txBody>
          <a:bodyPr/>
          <a:lstStyle/>
          <a:p>
            <a:r>
              <a:rPr lang="en-US" dirty="0"/>
              <a:t>Object-oriented syntax</a:t>
            </a:r>
          </a:p>
          <a:p>
            <a:pPr lvl="1">
              <a:spcBef>
                <a:spcPts val="0"/>
              </a:spcBef>
            </a:pPr>
            <a:r>
              <a:rPr lang="en-US" dirty="0"/>
              <a:t>each instance can observe any set of inputs</a:t>
            </a:r>
          </a:p>
          <a:p>
            <a:pPr lvl="1">
              <a:spcBef>
                <a:spcPts val="0"/>
              </a:spcBef>
            </a:pPr>
            <a:r>
              <a:rPr lang="en-US" dirty="0"/>
              <a:t>e.g., from a different mesh stop</a:t>
            </a:r>
          </a:p>
          <a:p>
            <a:pPr>
              <a:spcBef>
                <a:spcPts val="0"/>
              </a:spcBef>
            </a:pPr>
            <a:r>
              <a:rPr lang="en-US" dirty="0"/>
              <a:t>Can we instantiate coverage of our 4x4 MS array? </a:t>
            </a:r>
          </a:p>
          <a:p>
            <a:pPr lvl="1">
              <a:spcBef>
                <a:spcPts val="0"/>
              </a:spcBef>
            </a:pPr>
            <a:endParaRPr lang="en-US" dirty="0"/>
          </a:p>
        </p:txBody>
      </p:sp>
      <p:sp>
        <p:nvSpPr>
          <p:cNvPr id="4" name="Footer Placeholder 3">
            <a:extLst>
              <a:ext uri="{FF2B5EF4-FFF2-40B4-BE49-F238E27FC236}">
                <a16:creationId xmlns:a16="http://schemas.microsoft.com/office/drawing/2014/main" id="{BAD22115-D7CE-4189-8E6B-1DAF9B24E9F7}"/>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6" name="TextBox 5">
            <a:extLst>
              <a:ext uri="{FF2B5EF4-FFF2-40B4-BE49-F238E27FC236}">
                <a16:creationId xmlns:a16="http://schemas.microsoft.com/office/drawing/2014/main" id="{B771ACFF-8F09-475A-9D84-1F00E305153F}"/>
              </a:ext>
            </a:extLst>
          </p:cNvPr>
          <p:cNvSpPr txBox="1"/>
          <p:nvPr/>
        </p:nvSpPr>
        <p:spPr>
          <a:xfrm>
            <a:off x="152400" y="1662545"/>
            <a:ext cx="6629400" cy="2308324"/>
          </a:xfrm>
          <a:prstGeom prst="rect">
            <a:avLst/>
          </a:prstGeom>
          <a:noFill/>
          <a:ln>
            <a:solidFill>
              <a:schemeClr val="accent2"/>
            </a:solidFill>
          </a:ln>
        </p:spPr>
        <p:txBody>
          <a:bodyPr wrap="square">
            <a:spAutoFit/>
          </a:bodyPr>
          <a:lstStyle/>
          <a:p>
            <a:pPr lvl="1"/>
            <a:r>
              <a:rPr lang="en-US" dirty="0" err="1">
                <a:solidFill>
                  <a:schemeClr val="accent2"/>
                </a:solidFill>
              </a:rPr>
              <a:t>covergroup</a:t>
            </a:r>
            <a:r>
              <a:rPr lang="en-US" dirty="0">
                <a:solidFill>
                  <a:schemeClr val="accent2"/>
                </a:solidFill>
              </a:rPr>
              <a:t> </a:t>
            </a:r>
            <a:r>
              <a:rPr lang="en-US" dirty="0" err="1">
                <a:solidFill>
                  <a:schemeClr val="accent2"/>
                </a:solidFill>
              </a:rPr>
              <a:t>mesh_cov</a:t>
            </a:r>
            <a:r>
              <a:rPr lang="en-US" dirty="0">
                <a:solidFill>
                  <a:schemeClr val="accent2"/>
                </a:solidFill>
              </a:rPr>
              <a:t> @(negedge </a:t>
            </a:r>
            <a:r>
              <a:rPr lang="en-US" dirty="0" err="1">
                <a:solidFill>
                  <a:schemeClr val="accent2"/>
                </a:solidFill>
              </a:rPr>
              <a:t>clk</a:t>
            </a:r>
            <a:r>
              <a:rPr lang="en-US" dirty="0">
                <a:solidFill>
                  <a:schemeClr val="accent2"/>
                </a:solidFill>
              </a:rPr>
              <a:t>);</a:t>
            </a:r>
          </a:p>
          <a:p>
            <a:pPr lvl="2"/>
            <a:r>
              <a:rPr lang="en-US" dirty="0" err="1">
                <a:solidFill>
                  <a:schemeClr val="accent2"/>
                </a:solidFill>
              </a:rPr>
              <a:t>vsp</a:t>
            </a:r>
            <a:r>
              <a:rPr lang="en-US" dirty="0">
                <a:solidFill>
                  <a:schemeClr val="accent2"/>
                </a:solidFill>
              </a:rPr>
              <a:t>: </a:t>
            </a:r>
            <a:r>
              <a:rPr lang="en-US" dirty="0" err="1">
                <a:solidFill>
                  <a:schemeClr val="accent2"/>
                </a:solidFill>
              </a:rPr>
              <a:t>coverpoint</a:t>
            </a:r>
            <a:r>
              <a:rPr lang="en-US" dirty="0">
                <a:solidFill>
                  <a:schemeClr val="accent2"/>
                </a:solidFill>
              </a:rPr>
              <a:t> </a:t>
            </a:r>
            <a:r>
              <a:rPr lang="en-US" dirty="0" err="1">
                <a:solidFill>
                  <a:schemeClr val="accent2"/>
                </a:solidFill>
              </a:rPr>
              <a:t>vert_sel_pass</a:t>
            </a:r>
            <a:r>
              <a:rPr lang="en-US" dirty="0">
                <a:solidFill>
                  <a:schemeClr val="accent2"/>
                </a:solidFill>
              </a:rPr>
              <a:t>;</a:t>
            </a:r>
          </a:p>
          <a:p>
            <a:pPr lvl="2"/>
            <a:r>
              <a:rPr lang="en-US" dirty="0" err="1">
                <a:solidFill>
                  <a:schemeClr val="accent2"/>
                </a:solidFill>
              </a:rPr>
              <a:t>hsp</a:t>
            </a:r>
            <a:r>
              <a:rPr lang="en-US" dirty="0">
                <a:solidFill>
                  <a:schemeClr val="accent2"/>
                </a:solidFill>
              </a:rPr>
              <a:t>: </a:t>
            </a:r>
            <a:r>
              <a:rPr lang="en-US" dirty="0" err="1">
                <a:solidFill>
                  <a:schemeClr val="accent2"/>
                </a:solidFill>
              </a:rPr>
              <a:t>coverpoint</a:t>
            </a:r>
            <a:r>
              <a:rPr lang="en-US" dirty="0">
                <a:solidFill>
                  <a:schemeClr val="accent2"/>
                </a:solidFill>
              </a:rPr>
              <a:t> </a:t>
            </a:r>
            <a:r>
              <a:rPr lang="en-US" dirty="0" err="1">
                <a:solidFill>
                  <a:schemeClr val="accent2"/>
                </a:solidFill>
              </a:rPr>
              <a:t>hori_sel_pass</a:t>
            </a:r>
            <a:r>
              <a:rPr lang="en-US" dirty="0">
                <a:solidFill>
                  <a:schemeClr val="accent2"/>
                </a:solidFill>
              </a:rPr>
              <a:t>;</a:t>
            </a:r>
          </a:p>
          <a:p>
            <a:pPr lvl="2"/>
            <a:r>
              <a:rPr lang="en-US" dirty="0">
                <a:solidFill>
                  <a:schemeClr val="accent2"/>
                </a:solidFill>
              </a:rPr>
              <a:t>…</a:t>
            </a:r>
          </a:p>
          <a:p>
            <a:pPr lvl="1"/>
            <a:r>
              <a:rPr lang="en-US" dirty="0" err="1">
                <a:solidFill>
                  <a:schemeClr val="accent2"/>
                </a:solidFill>
              </a:rPr>
              <a:t>endgroup</a:t>
            </a:r>
            <a:endParaRPr lang="en-US" dirty="0">
              <a:solidFill>
                <a:schemeClr val="accent2"/>
              </a:solidFill>
            </a:endParaRPr>
          </a:p>
          <a:p>
            <a:pPr lvl="1"/>
            <a:r>
              <a:rPr lang="en-US" dirty="0" err="1">
                <a:solidFill>
                  <a:schemeClr val="accent2"/>
                </a:solidFill>
              </a:rPr>
              <a:t>mesh_cov</a:t>
            </a:r>
            <a:r>
              <a:rPr lang="en-US" dirty="0">
                <a:solidFill>
                  <a:schemeClr val="accent2"/>
                </a:solidFill>
              </a:rPr>
              <a:t> </a:t>
            </a:r>
            <a:r>
              <a:rPr lang="en-US" dirty="0" err="1">
                <a:solidFill>
                  <a:schemeClr val="accent2"/>
                </a:solidFill>
              </a:rPr>
              <a:t>inst</a:t>
            </a:r>
            <a:r>
              <a:rPr lang="en-US" dirty="0">
                <a:solidFill>
                  <a:schemeClr val="accent2"/>
                </a:solidFill>
              </a:rPr>
              <a:t> = new;</a:t>
            </a:r>
          </a:p>
        </p:txBody>
      </p:sp>
      <p:sp>
        <p:nvSpPr>
          <p:cNvPr id="5" name="TextBox 4">
            <a:extLst>
              <a:ext uri="{FF2B5EF4-FFF2-40B4-BE49-F238E27FC236}">
                <a16:creationId xmlns:a16="http://schemas.microsoft.com/office/drawing/2014/main" id="{35DE003C-CDD2-48CA-8C67-234085067C42}"/>
              </a:ext>
            </a:extLst>
          </p:cNvPr>
          <p:cNvSpPr txBox="1"/>
          <p:nvPr/>
        </p:nvSpPr>
        <p:spPr>
          <a:xfrm>
            <a:off x="3387968" y="1693984"/>
            <a:ext cx="4900248" cy="400110"/>
          </a:xfrm>
          <a:prstGeom prst="rect">
            <a:avLst/>
          </a:prstGeom>
          <a:solidFill>
            <a:schemeClr val="bg1"/>
          </a:solidFill>
        </p:spPr>
        <p:txBody>
          <a:bodyPr wrap="square" rtlCol="0">
            <a:spAutoFit/>
          </a:bodyPr>
          <a:lstStyle/>
          <a:p>
            <a:r>
              <a:rPr lang="en-US" sz="2000" dirty="0">
                <a:solidFill>
                  <a:srgbClr val="FF0000"/>
                </a:solidFill>
              </a:rPr>
              <a:t>(ref input </a:t>
            </a:r>
            <a:r>
              <a:rPr lang="en-US" sz="2000" dirty="0" err="1">
                <a:solidFill>
                  <a:srgbClr val="FF0000"/>
                </a:solidFill>
              </a:rPr>
              <a:t>vert_sel_pass</a:t>
            </a:r>
            <a:r>
              <a:rPr lang="en-US" sz="2000" dirty="0">
                <a:solidFill>
                  <a:srgbClr val="FF0000"/>
                </a:solidFill>
              </a:rPr>
              <a:t>, …) @(negedge </a:t>
            </a:r>
            <a:r>
              <a:rPr lang="en-US" sz="2000" dirty="0" err="1">
                <a:solidFill>
                  <a:srgbClr val="FF0000"/>
                </a:solidFill>
              </a:rPr>
              <a:t>clk</a:t>
            </a:r>
            <a:r>
              <a:rPr lang="en-US" sz="2000" dirty="0">
                <a:solidFill>
                  <a:srgbClr val="FF0000"/>
                </a:solidFill>
              </a:rPr>
              <a:t>); </a:t>
            </a:r>
          </a:p>
        </p:txBody>
      </p:sp>
      <p:sp>
        <p:nvSpPr>
          <p:cNvPr id="7" name="TextBox 6">
            <a:extLst>
              <a:ext uri="{FF2B5EF4-FFF2-40B4-BE49-F238E27FC236}">
                <a16:creationId xmlns:a16="http://schemas.microsoft.com/office/drawing/2014/main" id="{95299F32-69AE-4336-AACC-E56BF4A78881}"/>
              </a:ext>
            </a:extLst>
          </p:cNvPr>
          <p:cNvSpPr txBox="1"/>
          <p:nvPr/>
        </p:nvSpPr>
        <p:spPr>
          <a:xfrm>
            <a:off x="1981200" y="3540837"/>
            <a:ext cx="6477000" cy="400110"/>
          </a:xfrm>
          <a:prstGeom prst="rect">
            <a:avLst/>
          </a:prstGeom>
          <a:solidFill>
            <a:schemeClr val="bg1"/>
          </a:solidFill>
        </p:spPr>
        <p:txBody>
          <a:bodyPr wrap="square" rtlCol="0">
            <a:spAutoFit/>
          </a:bodyPr>
          <a:lstStyle/>
          <a:p>
            <a:r>
              <a:rPr lang="en-US" sz="2000" dirty="0">
                <a:solidFill>
                  <a:srgbClr val="FF0000"/>
                </a:solidFill>
              </a:rPr>
              <a:t>inst00 = new (</a:t>
            </a:r>
            <a:r>
              <a:rPr lang="en-US" sz="2000" dirty="0" err="1">
                <a:solidFill>
                  <a:srgbClr val="FF0000"/>
                </a:solidFill>
              </a:rPr>
              <a:t>M_NxN.yloop</a:t>
            </a:r>
            <a:r>
              <a:rPr lang="en-US" sz="2000" dirty="0">
                <a:solidFill>
                  <a:srgbClr val="FF0000"/>
                </a:solidFill>
              </a:rPr>
              <a:t>[0].</a:t>
            </a:r>
            <a:r>
              <a:rPr lang="en-US" sz="2000" dirty="0" err="1">
                <a:solidFill>
                  <a:srgbClr val="FF0000"/>
                </a:solidFill>
              </a:rPr>
              <a:t>xloop</a:t>
            </a:r>
            <a:r>
              <a:rPr lang="en-US" sz="2000" dirty="0">
                <a:solidFill>
                  <a:srgbClr val="FF0000"/>
                </a:solidFill>
              </a:rPr>
              <a:t>[0].</a:t>
            </a:r>
            <a:r>
              <a:rPr lang="en-US" sz="2000" dirty="0" err="1">
                <a:solidFill>
                  <a:srgbClr val="FF0000"/>
                </a:solidFill>
              </a:rPr>
              <a:t>MS.vert_sel_pass</a:t>
            </a:r>
            <a:r>
              <a:rPr lang="en-US" sz="2000" dirty="0">
                <a:solidFill>
                  <a:srgbClr val="FF0000"/>
                </a:solidFill>
              </a:rPr>
              <a:t>); </a:t>
            </a:r>
          </a:p>
        </p:txBody>
      </p:sp>
    </p:spTree>
    <p:extLst>
      <p:ext uri="{BB962C8B-B14F-4D97-AF65-F5344CB8AC3E}">
        <p14:creationId xmlns:p14="http://schemas.microsoft.com/office/powerpoint/2010/main" val="402239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F6627-EBFB-4436-BC6D-35C375F8DBDD}"/>
              </a:ext>
            </a:extLst>
          </p:cNvPr>
          <p:cNvSpPr>
            <a:spLocks noGrp="1"/>
          </p:cNvSpPr>
          <p:nvPr>
            <p:ph type="title"/>
          </p:nvPr>
        </p:nvSpPr>
        <p:spPr/>
        <p:txBody>
          <a:bodyPr/>
          <a:lstStyle/>
          <a:p>
            <a:r>
              <a:rPr lang="en-US" dirty="0"/>
              <a:t>Rules to bump into</a:t>
            </a:r>
          </a:p>
        </p:txBody>
      </p:sp>
      <p:sp>
        <p:nvSpPr>
          <p:cNvPr id="3" name="Content Placeholder 2">
            <a:extLst>
              <a:ext uri="{FF2B5EF4-FFF2-40B4-BE49-F238E27FC236}">
                <a16:creationId xmlns:a16="http://schemas.microsoft.com/office/drawing/2014/main" id="{830E4226-A20C-4BA3-A94C-829C7601F5EB}"/>
              </a:ext>
            </a:extLst>
          </p:cNvPr>
          <p:cNvSpPr>
            <a:spLocks noGrp="1"/>
          </p:cNvSpPr>
          <p:nvPr>
            <p:ph idx="1"/>
          </p:nvPr>
        </p:nvSpPr>
        <p:spPr/>
        <p:txBody>
          <a:bodyPr/>
          <a:lstStyle/>
          <a:p>
            <a:r>
              <a:rPr lang="en-US" dirty="0"/>
              <a:t>Hardware </a:t>
            </a:r>
            <a:r>
              <a:rPr lang="en-US" i="1" dirty="0"/>
              <a:t>elaboration</a:t>
            </a:r>
            <a:r>
              <a:rPr lang="en-US" dirty="0"/>
              <a:t> happens before simulation</a:t>
            </a:r>
          </a:p>
          <a:p>
            <a:r>
              <a:rPr lang="en-US" dirty="0"/>
              <a:t>Module top-level statements typically instantiate hardware, and can execute in any order</a:t>
            </a:r>
          </a:p>
          <a:p>
            <a:r>
              <a:rPr lang="en-US" i="1" dirty="0"/>
              <a:t>Generate</a:t>
            </a:r>
            <a:r>
              <a:rPr lang="en-US" dirty="0"/>
              <a:t> loops with </a:t>
            </a:r>
            <a:r>
              <a:rPr lang="en-US" b="1" dirty="0"/>
              <a:t>for</a:t>
            </a:r>
            <a:r>
              <a:rPr lang="en-US" dirty="0"/>
              <a:t> statements do not really generate arrays</a:t>
            </a:r>
            <a:endParaRPr lang="en-US" i="1" dirty="0"/>
          </a:p>
        </p:txBody>
      </p:sp>
      <p:sp>
        <p:nvSpPr>
          <p:cNvPr id="4" name="Footer Placeholder 3">
            <a:extLst>
              <a:ext uri="{FF2B5EF4-FFF2-40B4-BE49-F238E27FC236}">
                <a16:creationId xmlns:a16="http://schemas.microsoft.com/office/drawing/2014/main" id="{3471B1CF-50DE-456E-A751-91B3FA7F09FD}"/>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5970431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850C8-5444-4C5E-9F94-3C0F614FBAE7}"/>
              </a:ext>
            </a:extLst>
          </p:cNvPr>
          <p:cNvSpPr>
            <a:spLocks noGrp="1"/>
          </p:cNvSpPr>
          <p:nvPr>
            <p:ph type="title"/>
          </p:nvPr>
        </p:nvSpPr>
        <p:spPr/>
        <p:txBody>
          <a:bodyPr/>
          <a:lstStyle/>
          <a:p>
            <a:r>
              <a:rPr lang="en-US" dirty="0"/>
              <a:t>2D array coverage – take 1</a:t>
            </a:r>
          </a:p>
        </p:txBody>
      </p:sp>
      <p:sp>
        <p:nvSpPr>
          <p:cNvPr id="3" name="Content Placeholder 2">
            <a:extLst>
              <a:ext uri="{FF2B5EF4-FFF2-40B4-BE49-F238E27FC236}">
                <a16:creationId xmlns:a16="http://schemas.microsoft.com/office/drawing/2014/main" id="{08161FC5-F1B6-4D5A-933D-D3A5F1432E98}"/>
              </a:ext>
            </a:extLst>
          </p:cNvPr>
          <p:cNvSpPr>
            <a:spLocks noGrp="1"/>
          </p:cNvSpPr>
          <p:nvPr>
            <p:ph idx="1"/>
          </p:nvPr>
        </p:nvSpPr>
        <p:spPr>
          <a:xfrm>
            <a:off x="565638" y="5105400"/>
            <a:ext cx="7892562" cy="990600"/>
          </a:xfrm>
        </p:spPr>
        <p:txBody>
          <a:bodyPr/>
          <a:lstStyle/>
          <a:p>
            <a:r>
              <a:rPr lang="en-US" dirty="0"/>
              <a:t>Problems with this?</a:t>
            </a:r>
          </a:p>
        </p:txBody>
      </p:sp>
      <p:sp>
        <p:nvSpPr>
          <p:cNvPr id="4" name="Footer Placeholder 3">
            <a:extLst>
              <a:ext uri="{FF2B5EF4-FFF2-40B4-BE49-F238E27FC236}">
                <a16:creationId xmlns:a16="http://schemas.microsoft.com/office/drawing/2014/main" id="{99CDB641-F96C-4C34-AD00-6D02E55FBC6B}"/>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77F7389F-DEFD-48D2-9E13-7BE53E5D7F72}"/>
              </a:ext>
            </a:extLst>
          </p:cNvPr>
          <p:cNvSpPr txBox="1"/>
          <p:nvPr/>
        </p:nvSpPr>
        <p:spPr>
          <a:xfrm>
            <a:off x="565638" y="1953160"/>
            <a:ext cx="7282962" cy="1569660"/>
          </a:xfrm>
          <a:prstGeom prst="rect">
            <a:avLst/>
          </a:prstGeom>
          <a:noFill/>
        </p:spPr>
        <p:txBody>
          <a:bodyPr wrap="square" rtlCol="0">
            <a:spAutoFit/>
          </a:bodyPr>
          <a:lstStyle/>
          <a:p>
            <a:r>
              <a:rPr lang="en-US" sz="1600" dirty="0"/>
              <a:t>generate</a:t>
            </a:r>
          </a:p>
          <a:p>
            <a:r>
              <a:rPr lang="en-US" sz="1600" dirty="0"/>
              <a:t>    </a:t>
            </a:r>
            <a:r>
              <a:rPr lang="en-US" sz="1600" dirty="0" err="1"/>
              <a:t>genvar</a:t>
            </a:r>
            <a:r>
              <a:rPr lang="en-US" sz="1600" dirty="0"/>
              <a:t> x, y;</a:t>
            </a:r>
          </a:p>
          <a:p>
            <a:r>
              <a:rPr lang="en-US" sz="1600" dirty="0"/>
              <a:t>    for (y=0; y&lt;N; ++y) : </a:t>
            </a:r>
            <a:r>
              <a:rPr lang="en-US" sz="1600" dirty="0" err="1"/>
              <a:t>yloop</a:t>
            </a:r>
            <a:endParaRPr lang="en-US" sz="1600" dirty="0"/>
          </a:p>
          <a:p>
            <a:r>
              <a:rPr lang="en-US" sz="1600" dirty="0"/>
              <a:t>        for (x=0; x&lt;N; ++x) : </a:t>
            </a:r>
            <a:r>
              <a:rPr lang="en-US" sz="1600" dirty="0" err="1"/>
              <a:t>xloop</a:t>
            </a:r>
            <a:endParaRPr lang="en-US" sz="1600" dirty="0"/>
          </a:p>
          <a:p>
            <a:r>
              <a:rPr lang="en-US" sz="1600" dirty="0"/>
              <a:t>            </a:t>
            </a:r>
            <a:r>
              <a:rPr lang="en-US" sz="1600" dirty="0" err="1"/>
              <a:t>mesh_stop</a:t>
            </a:r>
            <a:r>
              <a:rPr lang="en-US" sz="1600" dirty="0"/>
              <a:t> #(.MY_Y(y), .MY_X(x)) MS (</a:t>
            </a:r>
            <a:r>
              <a:rPr lang="nn-NO" sz="1600" dirty="0"/>
              <a:t>.vert_ring_in (vert_ring[y][x]), ...);</a:t>
            </a:r>
          </a:p>
          <a:p>
            <a:r>
              <a:rPr lang="nn-NO" sz="1600" dirty="0"/>
              <a:t>endgenerate</a:t>
            </a:r>
            <a:endParaRPr lang="en-US" dirty="0"/>
          </a:p>
        </p:txBody>
      </p:sp>
      <p:sp>
        <p:nvSpPr>
          <p:cNvPr id="6" name="TextBox 5">
            <a:extLst>
              <a:ext uri="{FF2B5EF4-FFF2-40B4-BE49-F238E27FC236}">
                <a16:creationId xmlns:a16="http://schemas.microsoft.com/office/drawing/2014/main" id="{E69F716E-E650-4A20-B065-5BFCBD7DA15A}"/>
              </a:ext>
            </a:extLst>
          </p:cNvPr>
          <p:cNvSpPr txBox="1"/>
          <p:nvPr/>
        </p:nvSpPr>
        <p:spPr>
          <a:xfrm>
            <a:off x="2743200" y="2091034"/>
            <a:ext cx="2286000" cy="461665"/>
          </a:xfrm>
          <a:prstGeom prst="rect">
            <a:avLst/>
          </a:prstGeom>
          <a:noFill/>
        </p:spPr>
        <p:txBody>
          <a:bodyPr wrap="square" rtlCol="0">
            <a:spAutoFit/>
          </a:bodyPr>
          <a:lstStyle/>
          <a:p>
            <a:r>
              <a:rPr lang="en-US" dirty="0">
                <a:solidFill>
                  <a:schemeClr val="accent2"/>
                </a:solidFill>
              </a:rPr>
              <a:t>mesh_NxN.sv</a:t>
            </a:r>
          </a:p>
        </p:txBody>
      </p:sp>
      <p:sp>
        <p:nvSpPr>
          <p:cNvPr id="7" name="TextBox 6">
            <a:extLst>
              <a:ext uri="{FF2B5EF4-FFF2-40B4-BE49-F238E27FC236}">
                <a16:creationId xmlns:a16="http://schemas.microsoft.com/office/drawing/2014/main" id="{4904C237-D536-4CD9-B54E-2A6008DD4039}"/>
              </a:ext>
            </a:extLst>
          </p:cNvPr>
          <p:cNvSpPr txBox="1"/>
          <p:nvPr/>
        </p:nvSpPr>
        <p:spPr>
          <a:xfrm>
            <a:off x="565638" y="3657600"/>
            <a:ext cx="7282962" cy="1077218"/>
          </a:xfrm>
          <a:prstGeom prst="rect">
            <a:avLst/>
          </a:prstGeom>
          <a:noFill/>
        </p:spPr>
        <p:txBody>
          <a:bodyPr wrap="square" rtlCol="0">
            <a:spAutoFit/>
          </a:bodyPr>
          <a:lstStyle/>
          <a:p>
            <a:r>
              <a:rPr lang="en-US" sz="1600" dirty="0"/>
              <a:t>int </a:t>
            </a:r>
            <a:r>
              <a:rPr lang="en-US" sz="1600" dirty="0" err="1"/>
              <a:t>x,y</a:t>
            </a:r>
            <a:r>
              <a:rPr lang="en-US" sz="1600" dirty="0"/>
              <a:t>;</a:t>
            </a:r>
          </a:p>
          <a:p>
            <a:r>
              <a:rPr lang="en-US" sz="1600" dirty="0"/>
              <a:t>for (y=0; y&lt;N; ++y)</a:t>
            </a:r>
          </a:p>
          <a:p>
            <a:r>
              <a:rPr lang="en-US" sz="1600" dirty="0"/>
              <a:t>    for (x=0; x&lt;N; ++x)</a:t>
            </a:r>
          </a:p>
          <a:p>
            <a:r>
              <a:rPr lang="en-US" sz="1600" dirty="0"/>
              <a:t>        </a:t>
            </a:r>
            <a:r>
              <a:rPr lang="en-US" sz="1600" dirty="0" err="1"/>
              <a:t>mesh_cov</a:t>
            </a:r>
            <a:r>
              <a:rPr lang="en-US" sz="1600" dirty="0"/>
              <a:t> inst00 = new (</a:t>
            </a:r>
            <a:r>
              <a:rPr lang="en-US" sz="1600" dirty="0" err="1"/>
              <a:t>M_NxN.yloop</a:t>
            </a:r>
            <a:r>
              <a:rPr lang="en-US" sz="1600" dirty="0"/>
              <a:t>[y].</a:t>
            </a:r>
            <a:r>
              <a:rPr lang="en-US" sz="1600" dirty="0" err="1"/>
              <a:t>xloop</a:t>
            </a:r>
            <a:r>
              <a:rPr lang="en-US" sz="1600" dirty="0"/>
              <a:t>[x].</a:t>
            </a:r>
            <a:r>
              <a:rPr lang="en-US" sz="1600" dirty="0" err="1"/>
              <a:t>MS.vert_sel_pass</a:t>
            </a:r>
            <a:r>
              <a:rPr lang="en-US" sz="1600" dirty="0"/>
              <a:t>, …); </a:t>
            </a:r>
          </a:p>
        </p:txBody>
      </p:sp>
      <p:sp>
        <p:nvSpPr>
          <p:cNvPr id="8" name="TextBox 7">
            <a:extLst>
              <a:ext uri="{FF2B5EF4-FFF2-40B4-BE49-F238E27FC236}">
                <a16:creationId xmlns:a16="http://schemas.microsoft.com/office/drawing/2014/main" id="{AA2847A5-2BFA-4D98-86BC-53B9ECD4E972}"/>
              </a:ext>
            </a:extLst>
          </p:cNvPr>
          <p:cNvSpPr txBox="1"/>
          <p:nvPr/>
        </p:nvSpPr>
        <p:spPr>
          <a:xfrm>
            <a:off x="2819400" y="3810815"/>
            <a:ext cx="2286000" cy="461665"/>
          </a:xfrm>
          <a:prstGeom prst="rect">
            <a:avLst/>
          </a:prstGeom>
          <a:noFill/>
        </p:spPr>
        <p:txBody>
          <a:bodyPr wrap="square" rtlCol="0">
            <a:spAutoFit/>
          </a:bodyPr>
          <a:lstStyle/>
          <a:p>
            <a:r>
              <a:rPr lang="en-US" dirty="0">
                <a:solidFill>
                  <a:schemeClr val="accent2"/>
                </a:solidFill>
              </a:rPr>
              <a:t>tb_mesh.sv</a:t>
            </a:r>
          </a:p>
        </p:txBody>
      </p:sp>
    </p:spTree>
    <p:extLst>
      <p:ext uri="{BB962C8B-B14F-4D97-AF65-F5344CB8AC3E}">
        <p14:creationId xmlns:p14="http://schemas.microsoft.com/office/powerpoint/2010/main" val="826856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850C8-5444-4C5E-9F94-3C0F614FBAE7}"/>
              </a:ext>
            </a:extLst>
          </p:cNvPr>
          <p:cNvSpPr>
            <a:spLocks noGrp="1"/>
          </p:cNvSpPr>
          <p:nvPr>
            <p:ph type="title"/>
          </p:nvPr>
        </p:nvSpPr>
        <p:spPr/>
        <p:txBody>
          <a:bodyPr/>
          <a:lstStyle/>
          <a:p>
            <a:r>
              <a:rPr lang="en-US" dirty="0"/>
              <a:t>2D array coverage – take 2</a:t>
            </a:r>
          </a:p>
        </p:txBody>
      </p:sp>
      <p:sp>
        <p:nvSpPr>
          <p:cNvPr id="3" name="Content Placeholder 2">
            <a:extLst>
              <a:ext uri="{FF2B5EF4-FFF2-40B4-BE49-F238E27FC236}">
                <a16:creationId xmlns:a16="http://schemas.microsoft.com/office/drawing/2014/main" id="{08161FC5-F1B6-4D5A-933D-D3A5F1432E98}"/>
              </a:ext>
            </a:extLst>
          </p:cNvPr>
          <p:cNvSpPr>
            <a:spLocks noGrp="1"/>
          </p:cNvSpPr>
          <p:nvPr>
            <p:ph idx="1"/>
          </p:nvPr>
        </p:nvSpPr>
        <p:spPr>
          <a:xfrm>
            <a:off x="565638" y="1414909"/>
            <a:ext cx="7892562" cy="990600"/>
          </a:xfrm>
        </p:spPr>
        <p:txBody>
          <a:bodyPr/>
          <a:lstStyle/>
          <a:p>
            <a:r>
              <a:rPr lang="en-US" dirty="0"/>
              <a:t>Solution – must instantiate the </a:t>
            </a:r>
            <a:r>
              <a:rPr lang="en-US" dirty="0" err="1"/>
              <a:t>covergroups</a:t>
            </a:r>
            <a:r>
              <a:rPr lang="en-US" dirty="0"/>
              <a:t> from within a </a:t>
            </a:r>
            <a:r>
              <a:rPr lang="en-US" b="1" dirty="0"/>
              <a:t>generate</a:t>
            </a:r>
            <a:r>
              <a:rPr lang="en-US" dirty="0"/>
              <a:t> block</a:t>
            </a:r>
          </a:p>
        </p:txBody>
      </p:sp>
      <p:sp>
        <p:nvSpPr>
          <p:cNvPr id="4" name="Footer Placeholder 3">
            <a:extLst>
              <a:ext uri="{FF2B5EF4-FFF2-40B4-BE49-F238E27FC236}">
                <a16:creationId xmlns:a16="http://schemas.microsoft.com/office/drawing/2014/main" id="{99CDB641-F96C-4C34-AD00-6D02E55FBC6B}"/>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77F7389F-DEFD-48D2-9E13-7BE53E5D7F72}"/>
              </a:ext>
            </a:extLst>
          </p:cNvPr>
          <p:cNvSpPr txBox="1"/>
          <p:nvPr/>
        </p:nvSpPr>
        <p:spPr>
          <a:xfrm>
            <a:off x="1339362" y="2316540"/>
            <a:ext cx="7282962" cy="1569660"/>
          </a:xfrm>
          <a:prstGeom prst="rect">
            <a:avLst/>
          </a:prstGeom>
          <a:noFill/>
        </p:spPr>
        <p:txBody>
          <a:bodyPr wrap="square" rtlCol="0">
            <a:spAutoFit/>
          </a:bodyPr>
          <a:lstStyle/>
          <a:p>
            <a:r>
              <a:rPr lang="en-US" sz="1600" dirty="0"/>
              <a:t>generate</a:t>
            </a:r>
          </a:p>
          <a:p>
            <a:r>
              <a:rPr lang="en-US" sz="1600" dirty="0"/>
              <a:t>    </a:t>
            </a:r>
            <a:r>
              <a:rPr lang="en-US" sz="1600" dirty="0" err="1"/>
              <a:t>genvar</a:t>
            </a:r>
            <a:r>
              <a:rPr lang="en-US" sz="1600" dirty="0"/>
              <a:t> x, y;</a:t>
            </a:r>
          </a:p>
          <a:p>
            <a:r>
              <a:rPr lang="en-US" sz="1600" dirty="0"/>
              <a:t>    for (y=0; y&lt;N; ++y) : </a:t>
            </a:r>
            <a:r>
              <a:rPr lang="en-US" sz="1600" dirty="0" err="1"/>
              <a:t>yloop</a:t>
            </a:r>
            <a:endParaRPr lang="en-US" sz="1600" dirty="0"/>
          </a:p>
          <a:p>
            <a:r>
              <a:rPr lang="en-US" sz="1600" dirty="0"/>
              <a:t>        for (x=0; x&lt;N; ++x) : </a:t>
            </a:r>
            <a:r>
              <a:rPr lang="en-US" sz="1600" dirty="0" err="1"/>
              <a:t>xloop</a:t>
            </a:r>
            <a:endParaRPr lang="en-US" sz="1600" dirty="0"/>
          </a:p>
          <a:p>
            <a:r>
              <a:rPr lang="en-US" sz="1600" dirty="0"/>
              <a:t>            </a:t>
            </a:r>
            <a:r>
              <a:rPr lang="en-US" sz="1600" dirty="0" err="1"/>
              <a:t>mesh_stop</a:t>
            </a:r>
            <a:r>
              <a:rPr lang="en-US" sz="1600" dirty="0"/>
              <a:t> #(.MY_Y(y), .MY_X(x)) MS (</a:t>
            </a:r>
            <a:r>
              <a:rPr lang="nn-NO" sz="1600" dirty="0"/>
              <a:t>.vert_ring_in (vert_ring[y][x]), ...);</a:t>
            </a:r>
          </a:p>
          <a:p>
            <a:r>
              <a:rPr lang="nn-NO" sz="1600" dirty="0"/>
              <a:t>endgenerate</a:t>
            </a:r>
            <a:endParaRPr lang="en-US" dirty="0"/>
          </a:p>
        </p:txBody>
      </p:sp>
      <p:sp>
        <p:nvSpPr>
          <p:cNvPr id="6" name="TextBox 5">
            <a:extLst>
              <a:ext uri="{FF2B5EF4-FFF2-40B4-BE49-F238E27FC236}">
                <a16:creationId xmlns:a16="http://schemas.microsoft.com/office/drawing/2014/main" id="{E69F716E-E650-4A20-B065-5BFCBD7DA15A}"/>
              </a:ext>
            </a:extLst>
          </p:cNvPr>
          <p:cNvSpPr txBox="1"/>
          <p:nvPr/>
        </p:nvSpPr>
        <p:spPr>
          <a:xfrm>
            <a:off x="3516924" y="2352812"/>
            <a:ext cx="2286000" cy="461665"/>
          </a:xfrm>
          <a:prstGeom prst="rect">
            <a:avLst/>
          </a:prstGeom>
          <a:noFill/>
        </p:spPr>
        <p:txBody>
          <a:bodyPr wrap="square" rtlCol="0">
            <a:spAutoFit/>
          </a:bodyPr>
          <a:lstStyle/>
          <a:p>
            <a:r>
              <a:rPr lang="en-US" dirty="0">
                <a:solidFill>
                  <a:schemeClr val="accent2"/>
                </a:solidFill>
              </a:rPr>
              <a:t>mesh_NxN.sv</a:t>
            </a:r>
          </a:p>
        </p:txBody>
      </p:sp>
      <p:sp>
        <p:nvSpPr>
          <p:cNvPr id="7" name="TextBox 6">
            <a:extLst>
              <a:ext uri="{FF2B5EF4-FFF2-40B4-BE49-F238E27FC236}">
                <a16:creationId xmlns:a16="http://schemas.microsoft.com/office/drawing/2014/main" id="{4904C237-D536-4CD9-B54E-2A6008DD4039}"/>
              </a:ext>
            </a:extLst>
          </p:cNvPr>
          <p:cNvSpPr txBox="1"/>
          <p:nvPr/>
        </p:nvSpPr>
        <p:spPr>
          <a:xfrm>
            <a:off x="1339362" y="3914240"/>
            <a:ext cx="7282962" cy="1323439"/>
          </a:xfrm>
          <a:prstGeom prst="rect">
            <a:avLst/>
          </a:prstGeom>
          <a:noFill/>
        </p:spPr>
        <p:txBody>
          <a:bodyPr wrap="square" rtlCol="0">
            <a:spAutoFit/>
          </a:bodyPr>
          <a:lstStyle/>
          <a:p>
            <a:r>
              <a:rPr lang="en-US" sz="1600" dirty="0"/>
              <a:t>generate</a:t>
            </a:r>
          </a:p>
          <a:p>
            <a:r>
              <a:rPr lang="en-US" sz="1600" dirty="0"/>
              <a:t>    </a:t>
            </a:r>
            <a:r>
              <a:rPr lang="en-US" sz="1600" dirty="0" err="1"/>
              <a:t>genvar</a:t>
            </a:r>
            <a:r>
              <a:rPr lang="en-US" sz="1600" dirty="0"/>
              <a:t> </a:t>
            </a:r>
            <a:r>
              <a:rPr lang="en-US" sz="1600" dirty="0" err="1"/>
              <a:t>x,y</a:t>
            </a:r>
            <a:r>
              <a:rPr lang="en-US" sz="1600" dirty="0"/>
              <a:t>;</a:t>
            </a:r>
          </a:p>
          <a:p>
            <a:r>
              <a:rPr lang="en-US" sz="1600" dirty="0"/>
              <a:t>    for (y=0; y&lt;N; ++y)</a:t>
            </a:r>
          </a:p>
          <a:p>
            <a:r>
              <a:rPr lang="en-US" sz="1600" dirty="0"/>
              <a:t>        for (x=0; x&lt;N; ++x)</a:t>
            </a:r>
          </a:p>
          <a:p>
            <a:r>
              <a:rPr lang="en-US" sz="1600" dirty="0"/>
              <a:t>            </a:t>
            </a:r>
            <a:r>
              <a:rPr lang="en-US" sz="1600" dirty="0" err="1"/>
              <a:t>mesh_cov</a:t>
            </a:r>
            <a:r>
              <a:rPr lang="en-US" sz="1600" dirty="0"/>
              <a:t> inst00 = new (</a:t>
            </a:r>
            <a:r>
              <a:rPr lang="en-US" sz="1600" dirty="0" err="1"/>
              <a:t>M_NxN.yloop</a:t>
            </a:r>
            <a:r>
              <a:rPr lang="en-US" sz="1600" dirty="0"/>
              <a:t>[y].</a:t>
            </a:r>
            <a:r>
              <a:rPr lang="en-US" sz="1600" dirty="0" err="1"/>
              <a:t>xloop</a:t>
            </a:r>
            <a:r>
              <a:rPr lang="en-US" sz="1600" dirty="0"/>
              <a:t>[x].</a:t>
            </a:r>
            <a:r>
              <a:rPr lang="en-US" sz="1600" dirty="0" err="1"/>
              <a:t>MS.vert_sel_pass</a:t>
            </a:r>
            <a:r>
              <a:rPr lang="en-US" sz="1600" dirty="0"/>
              <a:t>, …); </a:t>
            </a:r>
          </a:p>
        </p:txBody>
      </p:sp>
      <p:sp>
        <p:nvSpPr>
          <p:cNvPr id="8" name="TextBox 7">
            <a:extLst>
              <a:ext uri="{FF2B5EF4-FFF2-40B4-BE49-F238E27FC236}">
                <a16:creationId xmlns:a16="http://schemas.microsoft.com/office/drawing/2014/main" id="{AA2847A5-2BFA-4D98-86BC-53B9ECD4E972}"/>
              </a:ext>
            </a:extLst>
          </p:cNvPr>
          <p:cNvSpPr txBox="1"/>
          <p:nvPr/>
        </p:nvSpPr>
        <p:spPr>
          <a:xfrm>
            <a:off x="3593124" y="4072593"/>
            <a:ext cx="2286000" cy="461665"/>
          </a:xfrm>
          <a:prstGeom prst="rect">
            <a:avLst/>
          </a:prstGeom>
          <a:noFill/>
        </p:spPr>
        <p:txBody>
          <a:bodyPr wrap="square" rtlCol="0">
            <a:spAutoFit/>
          </a:bodyPr>
          <a:lstStyle/>
          <a:p>
            <a:r>
              <a:rPr lang="en-US" dirty="0">
                <a:solidFill>
                  <a:schemeClr val="accent2"/>
                </a:solidFill>
              </a:rPr>
              <a:t>tb_mesh.sv</a:t>
            </a:r>
          </a:p>
        </p:txBody>
      </p:sp>
      <p:sp>
        <p:nvSpPr>
          <p:cNvPr id="9" name="Content Placeholder 2">
            <a:extLst>
              <a:ext uri="{FF2B5EF4-FFF2-40B4-BE49-F238E27FC236}">
                <a16:creationId xmlns:a16="http://schemas.microsoft.com/office/drawing/2014/main" id="{A16185C7-A8D0-48F3-AFA7-2F18D4965581}"/>
              </a:ext>
            </a:extLst>
          </p:cNvPr>
          <p:cNvSpPr txBox="1">
            <a:spLocks/>
          </p:cNvSpPr>
          <p:nvPr/>
        </p:nvSpPr>
        <p:spPr bwMode="auto">
          <a:xfrm>
            <a:off x="565638" y="5208923"/>
            <a:ext cx="7892562" cy="810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Problems with this?</a:t>
            </a:r>
          </a:p>
          <a:p>
            <a:pPr lvl="1">
              <a:spcBef>
                <a:spcPts val="0"/>
              </a:spcBef>
            </a:pPr>
            <a:r>
              <a:rPr lang="en-US" kern="0" dirty="0"/>
              <a:t>The same issue with arrays</a:t>
            </a:r>
          </a:p>
        </p:txBody>
      </p:sp>
    </p:spTree>
    <p:extLst>
      <p:ext uri="{BB962C8B-B14F-4D97-AF65-F5344CB8AC3E}">
        <p14:creationId xmlns:p14="http://schemas.microsoft.com/office/powerpoint/2010/main" val="270778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850C8-5444-4C5E-9F94-3C0F614FBAE7}"/>
              </a:ext>
            </a:extLst>
          </p:cNvPr>
          <p:cNvSpPr>
            <a:spLocks noGrp="1"/>
          </p:cNvSpPr>
          <p:nvPr>
            <p:ph type="title"/>
          </p:nvPr>
        </p:nvSpPr>
        <p:spPr/>
        <p:txBody>
          <a:bodyPr/>
          <a:lstStyle/>
          <a:p>
            <a:r>
              <a:rPr lang="en-US" dirty="0"/>
              <a:t>2D array coverage – take 2b</a:t>
            </a:r>
          </a:p>
        </p:txBody>
      </p:sp>
      <p:sp>
        <p:nvSpPr>
          <p:cNvPr id="3" name="Content Placeholder 2">
            <a:extLst>
              <a:ext uri="{FF2B5EF4-FFF2-40B4-BE49-F238E27FC236}">
                <a16:creationId xmlns:a16="http://schemas.microsoft.com/office/drawing/2014/main" id="{08161FC5-F1B6-4D5A-933D-D3A5F1432E98}"/>
              </a:ext>
            </a:extLst>
          </p:cNvPr>
          <p:cNvSpPr>
            <a:spLocks noGrp="1"/>
          </p:cNvSpPr>
          <p:nvPr>
            <p:ph idx="1"/>
          </p:nvPr>
        </p:nvSpPr>
        <p:spPr>
          <a:xfrm>
            <a:off x="565638" y="1414909"/>
            <a:ext cx="7892562" cy="990600"/>
          </a:xfrm>
        </p:spPr>
        <p:txBody>
          <a:bodyPr/>
          <a:lstStyle/>
          <a:p>
            <a:r>
              <a:rPr lang="en-US" dirty="0"/>
              <a:t>Solution – actually use an array </a:t>
            </a:r>
            <a:r>
              <a:rPr lang="en-US" dirty="0">
                <a:sym typeface="Wingdings" panose="05000000000000000000" pitchFamily="2" charset="2"/>
              </a:rPr>
              <a:t></a:t>
            </a:r>
            <a:endParaRPr lang="en-US" dirty="0"/>
          </a:p>
        </p:txBody>
      </p:sp>
      <p:sp>
        <p:nvSpPr>
          <p:cNvPr id="4" name="Footer Placeholder 3">
            <a:extLst>
              <a:ext uri="{FF2B5EF4-FFF2-40B4-BE49-F238E27FC236}">
                <a16:creationId xmlns:a16="http://schemas.microsoft.com/office/drawing/2014/main" id="{99CDB641-F96C-4C34-AD00-6D02E55FBC6B}"/>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77F7389F-DEFD-48D2-9E13-7BE53E5D7F72}"/>
              </a:ext>
            </a:extLst>
          </p:cNvPr>
          <p:cNvSpPr txBox="1"/>
          <p:nvPr/>
        </p:nvSpPr>
        <p:spPr>
          <a:xfrm>
            <a:off x="1339362" y="2316540"/>
            <a:ext cx="7282962" cy="1569660"/>
          </a:xfrm>
          <a:prstGeom prst="rect">
            <a:avLst/>
          </a:prstGeom>
          <a:noFill/>
        </p:spPr>
        <p:txBody>
          <a:bodyPr wrap="square" rtlCol="0">
            <a:spAutoFit/>
          </a:bodyPr>
          <a:lstStyle/>
          <a:p>
            <a:r>
              <a:rPr lang="en-US" sz="1600" dirty="0"/>
              <a:t>generate</a:t>
            </a:r>
          </a:p>
          <a:p>
            <a:r>
              <a:rPr lang="en-US" sz="1600" dirty="0"/>
              <a:t>    </a:t>
            </a:r>
            <a:r>
              <a:rPr lang="en-US" sz="1600" dirty="0" err="1"/>
              <a:t>genvar</a:t>
            </a:r>
            <a:r>
              <a:rPr lang="en-US" sz="1600" dirty="0"/>
              <a:t> x, y;</a:t>
            </a:r>
          </a:p>
          <a:p>
            <a:r>
              <a:rPr lang="en-US" sz="1600" dirty="0"/>
              <a:t>    for (y=0; y&lt;N; ++y) : </a:t>
            </a:r>
            <a:r>
              <a:rPr lang="en-US" sz="1600" dirty="0" err="1"/>
              <a:t>yloop</a:t>
            </a:r>
            <a:endParaRPr lang="en-US" sz="1600" dirty="0"/>
          </a:p>
          <a:p>
            <a:r>
              <a:rPr lang="en-US" sz="1600" dirty="0"/>
              <a:t>        for (x=0; x&lt;N; ++x) : </a:t>
            </a:r>
            <a:r>
              <a:rPr lang="en-US" sz="1600" dirty="0" err="1"/>
              <a:t>xloop</a:t>
            </a:r>
            <a:endParaRPr lang="en-US" sz="1600" dirty="0"/>
          </a:p>
          <a:p>
            <a:r>
              <a:rPr lang="en-US" sz="1600" dirty="0"/>
              <a:t>            </a:t>
            </a:r>
            <a:r>
              <a:rPr lang="en-US" sz="1600" dirty="0" err="1"/>
              <a:t>mesh_stop</a:t>
            </a:r>
            <a:r>
              <a:rPr lang="en-US" sz="1600" dirty="0"/>
              <a:t> #(.MY_Y(y), .MY_X(x)) MS (</a:t>
            </a:r>
            <a:r>
              <a:rPr lang="nn-NO" sz="1600" dirty="0"/>
              <a:t>.vert_ring_in (vert_ring[y][x]), ...);</a:t>
            </a:r>
          </a:p>
          <a:p>
            <a:r>
              <a:rPr lang="nn-NO" sz="1600" dirty="0"/>
              <a:t>endgenerate</a:t>
            </a:r>
            <a:endParaRPr lang="en-US" dirty="0"/>
          </a:p>
        </p:txBody>
      </p:sp>
      <p:sp>
        <p:nvSpPr>
          <p:cNvPr id="6" name="TextBox 5">
            <a:extLst>
              <a:ext uri="{FF2B5EF4-FFF2-40B4-BE49-F238E27FC236}">
                <a16:creationId xmlns:a16="http://schemas.microsoft.com/office/drawing/2014/main" id="{E69F716E-E650-4A20-B065-5BFCBD7DA15A}"/>
              </a:ext>
            </a:extLst>
          </p:cNvPr>
          <p:cNvSpPr txBox="1"/>
          <p:nvPr/>
        </p:nvSpPr>
        <p:spPr>
          <a:xfrm>
            <a:off x="3516924" y="2352812"/>
            <a:ext cx="2286000" cy="461665"/>
          </a:xfrm>
          <a:prstGeom prst="rect">
            <a:avLst/>
          </a:prstGeom>
          <a:noFill/>
        </p:spPr>
        <p:txBody>
          <a:bodyPr wrap="square" rtlCol="0">
            <a:spAutoFit/>
          </a:bodyPr>
          <a:lstStyle/>
          <a:p>
            <a:r>
              <a:rPr lang="en-US" dirty="0">
                <a:solidFill>
                  <a:schemeClr val="accent2"/>
                </a:solidFill>
              </a:rPr>
              <a:t>mesh_NxN.sv</a:t>
            </a:r>
          </a:p>
        </p:txBody>
      </p:sp>
      <p:sp>
        <p:nvSpPr>
          <p:cNvPr id="7" name="TextBox 6">
            <a:extLst>
              <a:ext uri="{FF2B5EF4-FFF2-40B4-BE49-F238E27FC236}">
                <a16:creationId xmlns:a16="http://schemas.microsoft.com/office/drawing/2014/main" id="{4904C237-D536-4CD9-B54E-2A6008DD4039}"/>
              </a:ext>
            </a:extLst>
          </p:cNvPr>
          <p:cNvSpPr txBox="1"/>
          <p:nvPr/>
        </p:nvSpPr>
        <p:spPr>
          <a:xfrm>
            <a:off x="1339362" y="3914240"/>
            <a:ext cx="7282962" cy="1569660"/>
          </a:xfrm>
          <a:prstGeom prst="rect">
            <a:avLst/>
          </a:prstGeom>
          <a:noFill/>
        </p:spPr>
        <p:txBody>
          <a:bodyPr wrap="square" rtlCol="0">
            <a:spAutoFit/>
          </a:bodyPr>
          <a:lstStyle/>
          <a:p>
            <a:r>
              <a:rPr lang="en-US" sz="1600" dirty="0" err="1">
                <a:solidFill>
                  <a:srgbClr val="FF0000"/>
                </a:solidFill>
              </a:rPr>
              <a:t>mesh_cov</a:t>
            </a:r>
            <a:r>
              <a:rPr lang="en-US" sz="1600" dirty="0">
                <a:solidFill>
                  <a:srgbClr val="FF0000"/>
                </a:solidFill>
              </a:rPr>
              <a:t> </a:t>
            </a:r>
            <a:r>
              <a:rPr lang="en-US" sz="1600" dirty="0" err="1">
                <a:solidFill>
                  <a:srgbClr val="FF0000"/>
                </a:solidFill>
              </a:rPr>
              <a:t>cov_arr</a:t>
            </a:r>
            <a:r>
              <a:rPr lang="en-US" sz="1600" dirty="0">
                <a:solidFill>
                  <a:srgbClr val="FF0000"/>
                </a:solidFill>
              </a:rPr>
              <a:t>[MESH_SIZE][MESH_SIZE];</a:t>
            </a:r>
          </a:p>
          <a:p>
            <a:r>
              <a:rPr lang="en-US" sz="1600" dirty="0"/>
              <a:t>generate</a:t>
            </a:r>
          </a:p>
          <a:p>
            <a:r>
              <a:rPr lang="en-US" sz="1600" dirty="0"/>
              <a:t>    </a:t>
            </a:r>
            <a:r>
              <a:rPr lang="en-US" sz="1600" dirty="0" err="1"/>
              <a:t>genvar</a:t>
            </a:r>
            <a:r>
              <a:rPr lang="en-US" sz="1600" dirty="0"/>
              <a:t> </a:t>
            </a:r>
            <a:r>
              <a:rPr lang="en-US" sz="1600" dirty="0" err="1"/>
              <a:t>x,y</a:t>
            </a:r>
            <a:r>
              <a:rPr lang="en-US" sz="1600" dirty="0"/>
              <a:t>;</a:t>
            </a:r>
          </a:p>
          <a:p>
            <a:r>
              <a:rPr lang="en-US" sz="1600" dirty="0"/>
              <a:t>    for (y=0; y&lt;N; ++y)</a:t>
            </a:r>
          </a:p>
          <a:p>
            <a:r>
              <a:rPr lang="en-US" sz="1600" dirty="0"/>
              <a:t>        for (x=0; x&lt;N; ++x)</a:t>
            </a:r>
          </a:p>
          <a:p>
            <a:r>
              <a:rPr lang="en-US" sz="1600" dirty="0"/>
              <a:t>            </a:t>
            </a:r>
            <a:r>
              <a:rPr lang="en-US" sz="1600" dirty="0" err="1"/>
              <a:t>cov_arr</a:t>
            </a:r>
            <a:r>
              <a:rPr lang="en-US" sz="1600" dirty="0"/>
              <a:t>[y][x] = new (</a:t>
            </a:r>
            <a:r>
              <a:rPr lang="en-US" sz="1600" dirty="0" err="1"/>
              <a:t>M_NxN.yloop</a:t>
            </a:r>
            <a:r>
              <a:rPr lang="en-US" sz="1600" dirty="0"/>
              <a:t>[y].</a:t>
            </a:r>
            <a:r>
              <a:rPr lang="en-US" sz="1600" dirty="0" err="1"/>
              <a:t>xloop</a:t>
            </a:r>
            <a:r>
              <a:rPr lang="en-US" sz="1600" dirty="0"/>
              <a:t>[x].</a:t>
            </a:r>
            <a:r>
              <a:rPr lang="en-US" sz="1600" dirty="0" err="1"/>
              <a:t>MS.vert_sel_pass</a:t>
            </a:r>
            <a:r>
              <a:rPr lang="en-US" sz="1600" dirty="0"/>
              <a:t>, …); </a:t>
            </a:r>
          </a:p>
        </p:txBody>
      </p:sp>
      <p:sp>
        <p:nvSpPr>
          <p:cNvPr id="8" name="TextBox 7">
            <a:extLst>
              <a:ext uri="{FF2B5EF4-FFF2-40B4-BE49-F238E27FC236}">
                <a16:creationId xmlns:a16="http://schemas.microsoft.com/office/drawing/2014/main" id="{AA2847A5-2BFA-4D98-86BC-53B9ECD4E972}"/>
              </a:ext>
            </a:extLst>
          </p:cNvPr>
          <p:cNvSpPr txBox="1"/>
          <p:nvPr/>
        </p:nvSpPr>
        <p:spPr>
          <a:xfrm>
            <a:off x="5943600" y="3932109"/>
            <a:ext cx="2286000" cy="461665"/>
          </a:xfrm>
          <a:prstGeom prst="rect">
            <a:avLst/>
          </a:prstGeom>
          <a:noFill/>
        </p:spPr>
        <p:txBody>
          <a:bodyPr wrap="square" rtlCol="0">
            <a:spAutoFit/>
          </a:bodyPr>
          <a:lstStyle/>
          <a:p>
            <a:r>
              <a:rPr lang="en-US" dirty="0">
                <a:solidFill>
                  <a:schemeClr val="accent2"/>
                </a:solidFill>
              </a:rPr>
              <a:t>tb_mesh.sv</a:t>
            </a:r>
          </a:p>
        </p:txBody>
      </p:sp>
      <p:sp>
        <p:nvSpPr>
          <p:cNvPr id="9" name="Content Placeholder 2">
            <a:extLst>
              <a:ext uri="{FF2B5EF4-FFF2-40B4-BE49-F238E27FC236}">
                <a16:creationId xmlns:a16="http://schemas.microsoft.com/office/drawing/2014/main" id="{A16185C7-A8D0-48F3-AFA7-2F18D4965581}"/>
              </a:ext>
            </a:extLst>
          </p:cNvPr>
          <p:cNvSpPr txBox="1">
            <a:spLocks/>
          </p:cNvSpPr>
          <p:nvPr/>
        </p:nvSpPr>
        <p:spPr bwMode="auto">
          <a:xfrm>
            <a:off x="685800" y="5541248"/>
            <a:ext cx="7892562" cy="810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Problems with this?</a:t>
            </a:r>
          </a:p>
          <a:p>
            <a:pPr lvl="1">
              <a:spcBef>
                <a:spcPts val="0"/>
              </a:spcBef>
            </a:pPr>
            <a:r>
              <a:rPr lang="en-US" kern="0" dirty="0"/>
              <a:t>SV top-level statements are not ordered</a:t>
            </a:r>
          </a:p>
        </p:txBody>
      </p:sp>
    </p:spTree>
    <p:extLst>
      <p:ext uri="{BB962C8B-B14F-4D97-AF65-F5344CB8AC3E}">
        <p14:creationId xmlns:p14="http://schemas.microsoft.com/office/powerpoint/2010/main" val="213819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A90EE-CB4C-4E46-BDA3-98E4D5D9D0B7}"/>
              </a:ext>
            </a:extLst>
          </p:cNvPr>
          <p:cNvSpPr>
            <a:spLocks noGrp="1"/>
          </p:cNvSpPr>
          <p:nvPr>
            <p:ph type="title"/>
          </p:nvPr>
        </p:nvSpPr>
        <p:spPr/>
        <p:txBody>
          <a:bodyPr/>
          <a:lstStyle/>
          <a:p>
            <a:r>
              <a:rPr lang="en-US" dirty="0"/>
              <a:t>RCGs are harder </a:t>
            </a:r>
            <a:r>
              <a:rPr lang="en-US" dirty="0">
                <a:sym typeface="Wingdings" panose="05000000000000000000" pitchFamily="2" charset="2"/>
              </a:rPr>
              <a:t></a:t>
            </a:r>
            <a:endParaRPr lang="en-US" dirty="0"/>
          </a:p>
        </p:txBody>
      </p:sp>
      <p:sp>
        <p:nvSpPr>
          <p:cNvPr id="3" name="Content Placeholder 2">
            <a:extLst>
              <a:ext uri="{FF2B5EF4-FFF2-40B4-BE49-F238E27FC236}">
                <a16:creationId xmlns:a16="http://schemas.microsoft.com/office/drawing/2014/main" id="{BA02B67F-7C1F-449B-9806-7F868277EA87}"/>
              </a:ext>
            </a:extLst>
          </p:cNvPr>
          <p:cNvSpPr>
            <a:spLocks noGrp="1"/>
          </p:cNvSpPr>
          <p:nvPr>
            <p:ph idx="1"/>
          </p:nvPr>
        </p:nvSpPr>
        <p:spPr>
          <a:xfrm>
            <a:off x="685800" y="1295400"/>
            <a:ext cx="7772400" cy="4953000"/>
          </a:xfrm>
        </p:spPr>
        <p:txBody>
          <a:bodyPr/>
          <a:lstStyle/>
          <a:p>
            <a:r>
              <a:rPr lang="en-US" dirty="0"/>
              <a:t>RCGs are great</a:t>
            </a:r>
          </a:p>
          <a:p>
            <a:pPr lvl="1">
              <a:spcBef>
                <a:spcPts val="0"/>
              </a:spcBef>
            </a:pPr>
            <a:r>
              <a:rPr lang="en-US" dirty="0"/>
              <a:t>create a million tests while you’re at the beach</a:t>
            </a:r>
          </a:p>
          <a:p>
            <a:pPr lvl="1">
              <a:spcBef>
                <a:spcPts val="0"/>
              </a:spcBef>
            </a:pPr>
            <a:r>
              <a:rPr lang="en-US" dirty="0"/>
              <a:t>but how many is enough?</a:t>
            </a:r>
          </a:p>
          <a:p>
            <a:pPr lvl="1">
              <a:spcBef>
                <a:spcPts val="0"/>
              </a:spcBef>
            </a:pPr>
            <a:r>
              <a:rPr lang="en-US" dirty="0"/>
              <a:t>how do you know when you’re done?</a:t>
            </a:r>
          </a:p>
          <a:p>
            <a:r>
              <a:rPr lang="en-US" dirty="0"/>
              <a:t>Dilemma</a:t>
            </a:r>
          </a:p>
          <a:p>
            <a:pPr lvl="1">
              <a:spcBef>
                <a:spcPts val="0"/>
              </a:spcBef>
            </a:pPr>
            <a:r>
              <a:rPr lang="en-US" dirty="0"/>
              <a:t>schedule planning seems impossible</a:t>
            </a:r>
          </a:p>
          <a:p>
            <a:pPr lvl="1">
              <a:spcBef>
                <a:spcPts val="0"/>
              </a:spcBef>
            </a:pPr>
            <a:r>
              <a:rPr lang="en-US" dirty="0"/>
              <a:t>but necessary</a:t>
            </a:r>
          </a:p>
          <a:p>
            <a:pPr lvl="1">
              <a:spcBef>
                <a:spcPts val="0"/>
              </a:spcBef>
            </a:pPr>
            <a:r>
              <a:rPr lang="en-US" dirty="0"/>
              <a:t>your manager will hound you</a:t>
            </a:r>
          </a:p>
          <a:p>
            <a:r>
              <a:rPr lang="en-US" dirty="0"/>
              <a:t>Measure coverage </a:t>
            </a:r>
            <a:r>
              <a:rPr lang="en-US" dirty="0">
                <a:latin typeface="Times New Roman" panose="02020603050405020304" pitchFamily="18" charset="0"/>
                <a:cs typeface="Times New Roman" panose="02020603050405020304" pitchFamily="18" charset="0"/>
              </a:rPr>
              <a:t>→</a:t>
            </a:r>
            <a:r>
              <a:rPr lang="en-US" dirty="0"/>
              <a:t> know what features have been tested</a:t>
            </a:r>
          </a:p>
          <a:p>
            <a:pPr lvl="1">
              <a:spcBef>
                <a:spcPts val="0"/>
              </a:spcBef>
            </a:pPr>
            <a:r>
              <a:rPr lang="en-US" dirty="0"/>
              <a:t>you regain schedule control</a:t>
            </a:r>
          </a:p>
          <a:p>
            <a:pPr lvl="1">
              <a:spcBef>
                <a:spcPts val="0"/>
              </a:spcBef>
            </a:pPr>
            <a:r>
              <a:rPr lang="en-US" dirty="0"/>
              <a:t>have tested 15 / 20 features </a:t>
            </a:r>
            <a:r>
              <a:rPr lang="en-US" dirty="0">
                <a:latin typeface="Times New Roman" panose="02020603050405020304" pitchFamily="18" charset="0"/>
                <a:cs typeface="Times New Roman" panose="02020603050405020304" pitchFamily="18" charset="0"/>
              </a:rPr>
              <a:t>→ 75% done?</a:t>
            </a:r>
            <a:endParaRPr lang="en-US" dirty="0"/>
          </a:p>
          <a:p>
            <a:endParaRPr lang="en-US" dirty="0"/>
          </a:p>
        </p:txBody>
      </p:sp>
      <p:sp>
        <p:nvSpPr>
          <p:cNvPr id="4" name="Footer Placeholder 3">
            <a:extLst>
              <a:ext uri="{FF2B5EF4-FFF2-40B4-BE49-F238E27FC236}">
                <a16:creationId xmlns:a16="http://schemas.microsoft.com/office/drawing/2014/main" id="{2EAFBDD3-2504-471C-8CF9-EEA0BB6A985B}"/>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ight Brace 4">
            <a:extLst>
              <a:ext uri="{FF2B5EF4-FFF2-40B4-BE49-F238E27FC236}">
                <a16:creationId xmlns:a16="http://schemas.microsoft.com/office/drawing/2014/main" id="{C4B322EA-3EB2-4FA2-BF4C-7EC4FF7F2144}"/>
              </a:ext>
            </a:extLst>
          </p:cNvPr>
          <p:cNvSpPr/>
          <p:nvPr/>
        </p:nvSpPr>
        <p:spPr>
          <a:xfrm>
            <a:off x="4648200" y="3200400"/>
            <a:ext cx="2667000" cy="1371600"/>
          </a:xfrm>
          <a:prstGeom prst="rightBrac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288EC486-AEF1-4F47-97FE-3E930CFCD400}"/>
              </a:ext>
            </a:extLst>
          </p:cNvPr>
          <p:cNvSpPr txBox="1"/>
          <p:nvPr/>
        </p:nvSpPr>
        <p:spPr>
          <a:xfrm>
            <a:off x="6629400" y="3459651"/>
            <a:ext cx="2057400" cy="830997"/>
          </a:xfrm>
          <a:prstGeom prst="rect">
            <a:avLst/>
          </a:prstGeom>
          <a:noFill/>
        </p:spPr>
        <p:txBody>
          <a:bodyPr wrap="square" rtlCol="0">
            <a:spAutoFit/>
          </a:bodyPr>
          <a:lstStyle/>
          <a:p>
            <a:r>
              <a:rPr lang="en-US" dirty="0">
                <a:solidFill>
                  <a:schemeClr val="accent2"/>
                </a:solidFill>
              </a:rPr>
              <a:t>Our problem for this lecture</a:t>
            </a:r>
          </a:p>
        </p:txBody>
      </p:sp>
      <p:sp>
        <p:nvSpPr>
          <p:cNvPr id="7" name="Right Brace 6">
            <a:extLst>
              <a:ext uri="{FF2B5EF4-FFF2-40B4-BE49-F238E27FC236}">
                <a16:creationId xmlns:a16="http://schemas.microsoft.com/office/drawing/2014/main" id="{D2C9F4A9-FA00-4ED2-8CBC-9496F5BF4DC6}"/>
              </a:ext>
            </a:extLst>
          </p:cNvPr>
          <p:cNvSpPr/>
          <p:nvPr/>
        </p:nvSpPr>
        <p:spPr>
          <a:xfrm>
            <a:off x="4800600" y="4572000"/>
            <a:ext cx="3962400" cy="1676400"/>
          </a:xfrm>
          <a:prstGeom prst="rightBrace">
            <a:avLst/>
          </a:prstGeom>
          <a:ln w="28575">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AE692B8B-6CE4-4F81-AF85-6948B85F8D82}"/>
              </a:ext>
            </a:extLst>
          </p:cNvPr>
          <p:cNvSpPr txBox="1"/>
          <p:nvPr/>
        </p:nvSpPr>
        <p:spPr>
          <a:xfrm>
            <a:off x="7086600" y="4933881"/>
            <a:ext cx="2057400" cy="461665"/>
          </a:xfrm>
          <a:prstGeom prst="rect">
            <a:avLst/>
          </a:prstGeom>
          <a:noFill/>
        </p:spPr>
        <p:txBody>
          <a:bodyPr wrap="square" rtlCol="0">
            <a:spAutoFit/>
          </a:bodyPr>
          <a:lstStyle/>
          <a:p>
            <a:r>
              <a:rPr lang="en-US" dirty="0">
                <a:solidFill>
                  <a:schemeClr val="accent2"/>
                </a:solidFill>
              </a:rPr>
              <a:t>The solution</a:t>
            </a:r>
          </a:p>
        </p:txBody>
      </p:sp>
    </p:spTree>
    <p:extLst>
      <p:ext uri="{BB962C8B-B14F-4D97-AF65-F5344CB8AC3E}">
        <p14:creationId xmlns:p14="http://schemas.microsoft.com/office/powerpoint/2010/main" val="92591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500"/>
                                        <p:tgtEl>
                                          <p:spTgt spid="7"/>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fade">
                                      <p:cBhvr>
                                        <p:cTn id="5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850C8-5444-4C5E-9F94-3C0F614FBAE7}"/>
              </a:ext>
            </a:extLst>
          </p:cNvPr>
          <p:cNvSpPr>
            <a:spLocks noGrp="1"/>
          </p:cNvSpPr>
          <p:nvPr>
            <p:ph type="title"/>
          </p:nvPr>
        </p:nvSpPr>
        <p:spPr/>
        <p:txBody>
          <a:bodyPr/>
          <a:lstStyle/>
          <a:p>
            <a:r>
              <a:rPr lang="en-US" dirty="0"/>
              <a:t>2D array coverage – take 3</a:t>
            </a:r>
          </a:p>
        </p:txBody>
      </p:sp>
      <p:sp>
        <p:nvSpPr>
          <p:cNvPr id="3" name="Content Placeholder 2">
            <a:extLst>
              <a:ext uri="{FF2B5EF4-FFF2-40B4-BE49-F238E27FC236}">
                <a16:creationId xmlns:a16="http://schemas.microsoft.com/office/drawing/2014/main" id="{08161FC5-F1B6-4D5A-933D-D3A5F1432E98}"/>
              </a:ext>
            </a:extLst>
          </p:cNvPr>
          <p:cNvSpPr>
            <a:spLocks noGrp="1"/>
          </p:cNvSpPr>
          <p:nvPr>
            <p:ph idx="1"/>
          </p:nvPr>
        </p:nvSpPr>
        <p:spPr>
          <a:xfrm>
            <a:off x="565638" y="1414908"/>
            <a:ext cx="7892562" cy="3461892"/>
          </a:xfrm>
        </p:spPr>
        <p:txBody>
          <a:bodyPr/>
          <a:lstStyle/>
          <a:p>
            <a:r>
              <a:rPr lang="en-US" dirty="0"/>
              <a:t>Array assignment must go inside of an </a:t>
            </a:r>
            <a:r>
              <a:rPr lang="en-US" b="1" dirty="0"/>
              <a:t>initial</a:t>
            </a:r>
            <a:r>
              <a:rPr lang="en-US" dirty="0"/>
              <a:t> block</a:t>
            </a:r>
          </a:p>
          <a:p>
            <a:r>
              <a:rPr lang="en-US" dirty="0"/>
              <a:t>Cannot have a </a:t>
            </a:r>
            <a:r>
              <a:rPr lang="en-US" b="1" dirty="0"/>
              <a:t>generate</a:t>
            </a:r>
            <a:r>
              <a:rPr lang="en-US" dirty="0"/>
              <a:t> block inside of an </a:t>
            </a:r>
            <a:r>
              <a:rPr lang="en-US" b="1" dirty="0"/>
              <a:t>initial</a:t>
            </a:r>
            <a:r>
              <a:rPr lang="en-US" dirty="0"/>
              <a:t> block</a:t>
            </a:r>
          </a:p>
          <a:p>
            <a:pPr lvl="1">
              <a:spcBef>
                <a:spcPts val="0"/>
              </a:spcBef>
            </a:pPr>
            <a:r>
              <a:rPr lang="en-US" b="1" dirty="0"/>
              <a:t>generate </a:t>
            </a:r>
            <a:r>
              <a:rPr lang="en-US" dirty="0"/>
              <a:t>must happen at elaboration time, but</a:t>
            </a:r>
            <a:r>
              <a:rPr lang="en-US" b="1" dirty="0"/>
              <a:t> initial</a:t>
            </a:r>
            <a:r>
              <a:rPr lang="en-US" dirty="0"/>
              <a:t> block executes at t=0 of simulation</a:t>
            </a:r>
          </a:p>
          <a:p>
            <a:r>
              <a:rPr lang="en-US" dirty="0"/>
              <a:t>I’ve found one path through this</a:t>
            </a:r>
          </a:p>
          <a:p>
            <a:pPr lvl="1">
              <a:spcBef>
                <a:spcPts val="0"/>
              </a:spcBef>
            </a:pPr>
            <a:r>
              <a:rPr lang="en-US" dirty="0"/>
              <a:t>See tb_mesh_5b.sv</a:t>
            </a:r>
          </a:p>
        </p:txBody>
      </p:sp>
      <p:sp>
        <p:nvSpPr>
          <p:cNvPr id="4" name="Footer Placeholder 3">
            <a:extLst>
              <a:ext uri="{FF2B5EF4-FFF2-40B4-BE49-F238E27FC236}">
                <a16:creationId xmlns:a16="http://schemas.microsoft.com/office/drawing/2014/main" id="{99CDB641-F96C-4C34-AD00-6D02E55FBC6B}"/>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40959183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75E6E-D862-40C5-B05C-96E5C373CAD9}"/>
              </a:ext>
            </a:extLst>
          </p:cNvPr>
          <p:cNvSpPr>
            <a:spLocks noGrp="1"/>
          </p:cNvSpPr>
          <p:nvPr>
            <p:ph type="title"/>
          </p:nvPr>
        </p:nvSpPr>
        <p:spPr/>
        <p:txBody>
          <a:bodyPr/>
          <a:lstStyle/>
          <a:p>
            <a:r>
              <a:rPr lang="en-US" dirty="0"/>
              <a:t>Output</a:t>
            </a:r>
          </a:p>
        </p:txBody>
      </p:sp>
      <p:sp>
        <p:nvSpPr>
          <p:cNvPr id="3" name="Content Placeholder 2">
            <a:extLst>
              <a:ext uri="{FF2B5EF4-FFF2-40B4-BE49-F238E27FC236}">
                <a16:creationId xmlns:a16="http://schemas.microsoft.com/office/drawing/2014/main" id="{C3514109-28A8-4A9E-BA15-427E6CD034CE}"/>
              </a:ext>
            </a:extLst>
          </p:cNvPr>
          <p:cNvSpPr>
            <a:spLocks noGrp="1"/>
          </p:cNvSpPr>
          <p:nvPr>
            <p:ph idx="1"/>
          </p:nvPr>
        </p:nvSpPr>
        <p:spPr>
          <a:xfrm>
            <a:off x="685800" y="1524000"/>
            <a:ext cx="7772400" cy="4419600"/>
          </a:xfrm>
        </p:spPr>
        <p:txBody>
          <a:bodyPr/>
          <a:lstStyle/>
          <a:p>
            <a:r>
              <a:rPr lang="en-US" sz="2400" dirty="0"/>
              <a:t>Software access is available as per LRM 19.8</a:t>
            </a:r>
          </a:p>
          <a:p>
            <a:pPr lvl="1">
              <a:spcBef>
                <a:spcPts val="0"/>
              </a:spcBef>
            </a:pPr>
            <a:r>
              <a:rPr lang="en-US" sz="2000" dirty="0"/>
              <a:t>no beautiful graphics, but works the same for all simulators</a:t>
            </a:r>
          </a:p>
          <a:p>
            <a:pPr>
              <a:spcBef>
                <a:spcPts val="600"/>
              </a:spcBef>
            </a:pPr>
            <a:r>
              <a:rPr lang="en-US" sz="2400" i="1" dirty="0" err="1"/>
              <a:t>cov</a:t>
            </a:r>
            <a:r>
              <a:rPr lang="en-US" sz="2400" dirty="0"/>
              <a:t>[0][0].</a:t>
            </a:r>
            <a:r>
              <a:rPr lang="en-US" sz="2400" i="1" dirty="0" err="1"/>
              <a:t>get_inst_coverage</a:t>
            </a:r>
            <a:r>
              <a:rPr lang="en-US" sz="2400" dirty="0"/>
              <a:t>(</a:t>
            </a:r>
            <a:r>
              <a:rPr lang="en-US" sz="2400" i="1" dirty="0"/>
              <a:t>good, </a:t>
            </a:r>
            <a:r>
              <a:rPr lang="en-US" sz="2400" i="1" dirty="0" err="1"/>
              <a:t>n_bins</a:t>
            </a:r>
            <a:r>
              <a:rPr lang="en-US" sz="2400" dirty="0"/>
              <a:t>)</a:t>
            </a:r>
          </a:p>
          <a:p>
            <a:pPr lvl="1">
              <a:spcBef>
                <a:spcPts val="0"/>
              </a:spcBef>
            </a:pPr>
            <a:r>
              <a:rPr lang="en-US" sz="2000" dirty="0"/>
              <a:t>returns coverage for that one single MS</a:t>
            </a:r>
          </a:p>
          <a:p>
            <a:pPr>
              <a:spcBef>
                <a:spcPts val="600"/>
              </a:spcBef>
            </a:pPr>
            <a:r>
              <a:rPr lang="en-US" sz="2400" i="1" dirty="0" err="1"/>
              <a:t>cov</a:t>
            </a:r>
            <a:r>
              <a:rPr lang="en-US" sz="2400" dirty="0"/>
              <a:t>[0][0].</a:t>
            </a:r>
            <a:r>
              <a:rPr lang="en-US" sz="2400" i="1" dirty="0" err="1"/>
              <a:t>get_coverage</a:t>
            </a:r>
            <a:r>
              <a:rPr lang="en-US" sz="2400" dirty="0"/>
              <a:t>(</a:t>
            </a:r>
            <a:r>
              <a:rPr lang="en-US" sz="2400" i="1" dirty="0"/>
              <a:t>good, </a:t>
            </a:r>
            <a:r>
              <a:rPr lang="en-US" sz="2400" i="1" dirty="0" err="1"/>
              <a:t>n_bins</a:t>
            </a:r>
            <a:r>
              <a:rPr lang="en-US" sz="2400" dirty="0"/>
              <a:t>)</a:t>
            </a:r>
          </a:p>
          <a:p>
            <a:pPr lvl="1">
              <a:spcBef>
                <a:spcPts val="0"/>
              </a:spcBef>
            </a:pPr>
            <a:r>
              <a:rPr lang="en-US" sz="2000" dirty="0"/>
              <a:t>returns coverage for the ensemble of </a:t>
            </a:r>
            <a:r>
              <a:rPr lang="en-US" sz="2000" i="1" dirty="0"/>
              <a:t>all</a:t>
            </a:r>
            <a:r>
              <a:rPr lang="en-US" sz="2000" dirty="0"/>
              <a:t> MSs</a:t>
            </a:r>
          </a:p>
          <a:p>
            <a:pPr lvl="1">
              <a:spcBef>
                <a:spcPts val="0"/>
              </a:spcBef>
            </a:pPr>
            <a:r>
              <a:rPr lang="en-US" sz="2000" dirty="0"/>
              <a:t>so, lots more bins!</a:t>
            </a:r>
          </a:p>
          <a:p>
            <a:pPr lvl="1">
              <a:spcBef>
                <a:spcPts val="0"/>
              </a:spcBef>
            </a:pPr>
            <a:r>
              <a:rPr lang="en-US" sz="2000" dirty="0"/>
              <a:t>would </a:t>
            </a:r>
            <a:r>
              <a:rPr lang="en-US" sz="2000" i="1" dirty="0" err="1"/>
              <a:t>cov</a:t>
            </a:r>
            <a:r>
              <a:rPr lang="en-US" sz="2000" dirty="0"/>
              <a:t>[0][1] give the same result as [0][0]?</a:t>
            </a:r>
          </a:p>
          <a:p>
            <a:pPr>
              <a:spcBef>
                <a:spcPts val="600"/>
              </a:spcBef>
            </a:pPr>
            <a:r>
              <a:rPr lang="en-US" sz="2400" dirty="0"/>
              <a:t>They both also return a percentage number</a:t>
            </a:r>
          </a:p>
          <a:p>
            <a:pPr lvl="1">
              <a:spcBef>
                <a:spcPts val="0"/>
              </a:spcBef>
            </a:pPr>
            <a:r>
              <a:rPr lang="en-US" sz="2000" dirty="0"/>
              <a:t>100 * </a:t>
            </a:r>
            <a:r>
              <a:rPr lang="en-US" sz="2000" dirty="0" err="1"/>
              <a:t>n_covered_bins</a:t>
            </a:r>
            <a:r>
              <a:rPr lang="en-US" sz="2000" dirty="0"/>
              <a:t> / </a:t>
            </a:r>
            <a:r>
              <a:rPr lang="en-US" sz="2000" dirty="0" err="1"/>
              <a:t>n_total_bins</a:t>
            </a:r>
            <a:endParaRPr lang="en-US" sz="2000" dirty="0"/>
          </a:p>
          <a:p>
            <a:endParaRPr lang="en-US" dirty="0"/>
          </a:p>
        </p:txBody>
      </p:sp>
      <p:sp>
        <p:nvSpPr>
          <p:cNvPr id="4" name="Footer Placeholder 3">
            <a:extLst>
              <a:ext uri="{FF2B5EF4-FFF2-40B4-BE49-F238E27FC236}">
                <a16:creationId xmlns:a16="http://schemas.microsoft.com/office/drawing/2014/main" id="{0BFE6081-EAA5-4F3F-B12F-6A9608985900}"/>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417218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71A9D-3518-4285-A94D-9E87A44F28D2}"/>
              </a:ext>
            </a:extLst>
          </p:cNvPr>
          <p:cNvSpPr>
            <a:spLocks noGrp="1"/>
          </p:cNvSpPr>
          <p:nvPr>
            <p:ph type="title"/>
          </p:nvPr>
        </p:nvSpPr>
        <p:spPr/>
        <p:txBody>
          <a:bodyPr/>
          <a:lstStyle/>
          <a:p>
            <a:r>
              <a:rPr lang="en-US" dirty="0"/>
              <a:t>Merging for </a:t>
            </a:r>
            <a:r>
              <a:rPr lang="en-US" sz="4400" i="1" dirty="0" err="1"/>
              <a:t>get_coverage</a:t>
            </a:r>
            <a:r>
              <a:rPr lang="en-US" dirty="0"/>
              <a:t>()</a:t>
            </a:r>
          </a:p>
        </p:txBody>
      </p:sp>
      <p:sp>
        <p:nvSpPr>
          <p:cNvPr id="3" name="Content Placeholder 2">
            <a:extLst>
              <a:ext uri="{FF2B5EF4-FFF2-40B4-BE49-F238E27FC236}">
                <a16:creationId xmlns:a16="http://schemas.microsoft.com/office/drawing/2014/main" id="{526BAE8E-0E83-468C-9DBB-F6E23F6A007F}"/>
              </a:ext>
            </a:extLst>
          </p:cNvPr>
          <p:cNvSpPr>
            <a:spLocks noGrp="1"/>
          </p:cNvSpPr>
          <p:nvPr>
            <p:ph idx="1"/>
          </p:nvPr>
        </p:nvSpPr>
        <p:spPr>
          <a:xfrm>
            <a:off x="685800" y="1295400"/>
            <a:ext cx="7772400" cy="4876800"/>
          </a:xfrm>
        </p:spPr>
        <p:txBody>
          <a:bodyPr/>
          <a:lstStyle/>
          <a:p>
            <a:r>
              <a:rPr lang="en-US" sz="2800" i="1" dirty="0" err="1"/>
              <a:t>cov</a:t>
            </a:r>
            <a:r>
              <a:rPr lang="en-US" sz="2800" dirty="0"/>
              <a:t>[0][0].</a:t>
            </a:r>
            <a:r>
              <a:rPr lang="en-US" sz="2800" i="1" dirty="0" err="1"/>
              <a:t>get_coverage</a:t>
            </a:r>
            <a:r>
              <a:rPr lang="en-US" sz="2800" dirty="0"/>
              <a:t>(</a:t>
            </a:r>
            <a:r>
              <a:rPr lang="en-US" sz="2800" i="1" dirty="0"/>
              <a:t>good, </a:t>
            </a:r>
            <a:r>
              <a:rPr lang="en-US" sz="2800" i="1" dirty="0" err="1"/>
              <a:t>n_bins</a:t>
            </a:r>
            <a:r>
              <a:rPr lang="en-US" sz="2800" dirty="0"/>
              <a:t>)</a:t>
            </a:r>
          </a:p>
          <a:p>
            <a:r>
              <a:rPr lang="en-US" dirty="0"/>
              <a:t>What does “the ensemble of </a:t>
            </a:r>
            <a:r>
              <a:rPr lang="en-US" i="1" dirty="0"/>
              <a:t>all</a:t>
            </a:r>
            <a:r>
              <a:rPr lang="en-US" dirty="0"/>
              <a:t> MSs” mean exactly?</a:t>
            </a:r>
          </a:p>
          <a:p>
            <a:pPr lvl="1">
              <a:spcBef>
                <a:spcPts val="0"/>
              </a:spcBef>
            </a:pPr>
            <a:r>
              <a:rPr lang="en-US" dirty="0"/>
              <a:t>If each one has, e.g., five </a:t>
            </a:r>
            <a:r>
              <a:rPr lang="en-US" dirty="0" err="1"/>
              <a:t>coverpoints</a:t>
            </a:r>
            <a:r>
              <a:rPr lang="en-US" dirty="0"/>
              <a:t> of 1-bit signals</a:t>
            </a:r>
          </a:p>
          <a:p>
            <a:pPr lvl="1">
              <a:spcBef>
                <a:spcPts val="0"/>
              </a:spcBef>
            </a:pPr>
            <a:r>
              <a:rPr lang="en-US" dirty="0"/>
              <a:t>(2 bins/</a:t>
            </a:r>
            <a:r>
              <a:rPr lang="en-US" dirty="0" err="1"/>
              <a:t>coverpoint</a:t>
            </a:r>
            <a:r>
              <a:rPr lang="en-US" dirty="0"/>
              <a:t>) * (5 </a:t>
            </a:r>
            <a:r>
              <a:rPr lang="en-US" dirty="0" err="1"/>
              <a:t>coverpoints</a:t>
            </a:r>
            <a:r>
              <a:rPr lang="en-US" dirty="0"/>
              <a:t>/</a:t>
            </a:r>
            <a:r>
              <a:rPr lang="en-US" dirty="0" err="1"/>
              <a:t>inst</a:t>
            </a:r>
            <a:r>
              <a:rPr lang="en-US" dirty="0"/>
              <a:t>) * (16 </a:t>
            </a:r>
            <a:r>
              <a:rPr lang="en-US" dirty="0" err="1"/>
              <a:t>inst</a:t>
            </a:r>
            <a:r>
              <a:rPr lang="en-US" dirty="0"/>
              <a:t>) = 160 total bins!</a:t>
            </a:r>
          </a:p>
          <a:p>
            <a:pPr lvl="1">
              <a:spcBef>
                <a:spcPts val="0"/>
              </a:spcBef>
            </a:pPr>
            <a:r>
              <a:rPr lang="en-US" dirty="0"/>
              <a:t>may not be exactly what you want</a:t>
            </a:r>
          </a:p>
          <a:p>
            <a:r>
              <a:rPr lang="en-US" i="1" dirty="0" err="1"/>
              <a:t>Merge_instance</a:t>
            </a:r>
            <a:r>
              <a:rPr lang="en-US" dirty="0"/>
              <a:t> mode</a:t>
            </a:r>
          </a:p>
          <a:p>
            <a:pPr lvl="1">
              <a:spcBef>
                <a:spcPts val="0"/>
              </a:spcBef>
            </a:pPr>
            <a:r>
              <a:rPr lang="en-US" dirty="0"/>
              <a:t>total coverage has same number of bins as any individual instance (10, here)</a:t>
            </a:r>
          </a:p>
          <a:p>
            <a:pPr lvl="1">
              <a:spcBef>
                <a:spcPts val="0"/>
              </a:spcBef>
            </a:pPr>
            <a:r>
              <a:rPr lang="en-US" dirty="0"/>
              <a:t>each bin counts as covered if </a:t>
            </a:r>
            <a:r>
              <a:rPr lang="en-US" i="1" dirty="0"/>
              <a:t>any </a:t>
            </a:r>
            <a:r>
              <a:rPr lang="en-US" dirty="0"/>
              <a:t>instance covered it </a:t>
            </a:r>
          </a:p>
          <a:p>
            <a:pPr>
              <a:spcBef>
                <a:spcPts val="0"/>
              </a:spcBef>
            </a:pPr>
            <a:r>
              <a:rPr lang="en-US" dirty="0"/>
              <a:t>When might each mode be useful?</a:t>
            </a:r>
          </a:p>
          <a:p>
            <a:endParaRPr lang="en-US" dirty="0"/>
          </a:p>
        </p:txBody>
      </p:sp>
      <p:sp>
        <p:nvSpPr>
          <p:cNvPr id="4" name="Footer Placeholder 3">
            <a:extLst>
              <a:ext uri="{FF2B5EF4-FFF2-40B4-BE49-F238E27FC236}">
                <a16:creationId xmlns:a16="http://schemas.microsoft.com/office/drawing/2014/main" id="{2572070B-48EE-443B-AB66-7D08FF3DE1BA}"/>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1720019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406FA-42FE-4ABF-A0B7-90A654938434}"/>
              </a:ext>
            </a:extLst>
          </p:cNvPr>
          <p:cNvSpPr>
            <a:spLocks noGrp="1"/>
          </p:cNvSpPr>
          <p:nvPr>
            <p:ph type="title"/>
          </p:nvPr>
        </p:nvSpPr>
        <p:spPr/>
        <p:txBody>
          <a:bodyPr/>
          <a:lstStyle/>
          <a:p>
            <a:r>
              <a:rPr lang="en-US" dirty="0"/>
              <a:t>Single </a:t>
            </a:r>
            <a:r>
              <a:rPr lang="en-US" dirty="0" err="1"/>
              <a:t>coverpoints</a:t>
            </a:r>
            <a:endParaRPr lang="en-US" dirty="0"/>
          </a:p>
        </p:txBody>
      </p:sp>
      <p:sp>
        <p:nvSpPr>
          <p:cNvPr id="3" name="Content Placeholder 2">
            <a:extLst>
              <a:ext uri="{FF2B5EF4-FFF2-40B4-BE49-F238E27FC236}">
                <a16:creationId xmlns:a16="http://schemas.microsoft.com/office/drawing/2014/main" id="{3F2798FB-2DDC-4D8A-A5CA-2367EF5D2F87}"/>
              </a:ext>
            </a:extLst>
          </p:cNvPr>
          <p:cNvSpPr>
            <a:spLocks noGrp="1"/>
          </p:cNvSpPr>
          <p:nvPr>
            <p:ph idx="1"/>
          </p:nvPr>
        </p:nvSpPr>
        <p:spPr>
          <a:xfrm>
            <a:off x="609600" y="3657600"/>
            <a:ext cx="7772400" cy="1828800"/>
          </a:xfrm>
        </p:spPr>
        <p:txBody>
          <a:bodyPr/>
          <a:lstStyle/>
          <a:p>
            <a:r>
              <a:rPr lang="en-US" dirty="0"/>
              <a:t>What if we want to check coverage on </a:t>
            </a:r>
            <a:r>
              <a:rPr lang="en-US" i="1" dirty="0" err="1"/>
              <a:t>vert_sel_pass</a:t>
            </a:r>
            <a:r>
              <a:rPr lang="en-US" dirty="0"/>
              <a:t> and </a:t>
            </a:r>
            <a:r>
              <a:rPr lang="en-US" i="1" dirty="0" err="1"/>
              <a:t>hori_sel_pass</a:t>
            </a:r>
            <a:r>
              <a:rPr lang="en-US" dirty="0"/>
              <a:t> individually?</a:t>
            </a:r>
          </a:p>
          <a:p>
            <a:pPr lvl="1"/>
            <a:r>
              <a:rPr lang="en-US" i="1" dirty="0" err="1"/>
              <a:t>cov</a:t>
            </a:r>
            <a:r>
              <a:rPr lang="en-US" dirty="0"/>
              <a:t>[0][0].</a:t>
            </a:r>
            <a:r>
              <a:rPr lang="en-US" i="1" dirty="0" err="1"/>
              <a:t>vsp</a:t>
            </a:r>
            <a:r>
              <a:rPr lang="en-US" dirty="0" err="1"/>
              <a:t>.</a:t>
            </a:r>
            <a:r>
              <a:rPr lang="en-US" i="1" dirty="0" err="1"/>
              <a:t>get_coverage</a:t>
            </a:r>
            <a:r>
              <a:rPr lang="en-US" dirty="0"/>
              <a:t>(</a:t>
            </a:r>
            <a:r>
              <a:rPr lang="en-US" i="1" dirty="0"/>
              <a:t>good, </a:t>
            </a:r>
            <a:r>
              <a:rPr lang="en-US" i="1" dirty="0" err="1"/>
              <a:t>n_bins</a:t>
            </a:r>
            <a:r>
              <a:rPr lang="en-US" dirty="0"/>
              <a:t>)</a:t>
            </a:r>
          </a:p>
          <a:p>
            <a:pPr lvl="1"/>
            <a:r>
              <a:rPr lang="en-US" dirty="0"/>
              <a:t>requires </a:t>
            </a:r>
            <a:r>
              <a:rPr lang="en-US" dirty="0" err="1"/>
              <a:t>option.per_instance</a:t>
            </a:r>
            <a:r>
              <a:rPr lang="en-US" dirty="0"/>
              <a:t>=1</a:t>
            </a:r>
          </a:p>
          <a:p>
            <a:endParaRPr lang="en-US" dirty="0"/>
          </a:p>
        </p:txBody>
      </p:sp>
      <p:sp>
        <p:nvSpPr>
          <p:cNvPr id="4" name="Footer Placeholder 3">
            <a:extLst>
              <a:ext uri="{FF2B5EF4-FFF2-40B4-BE49-F238E27FC236}">
                <a16:creationId xmlns:a16="http://schemas.microsoft.com/office/drawing/2014/main" id="{4171CDF5-E1B5-49FD-83C1-FCEB6B087686}"/>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D57C2049-236B-460D-B4AE-070F10A77FC3}"/>
              </a:ext>
            </a:extLst>
          </p:cNvPr>
          <p:cNvSpPr txBox="1"/>
          <p:nvPr/>
        </p:nvSpPr>
        <p:spPr>
          <a:xfrm>
            <a:off x="228600" y="1453283"/>
            <a:ext cx="6629400" cy="1938992"/>
          </a:xfrm>
          <a:prstGeom prst="rect">
            <a:avLst/>
          </a:prstGeom>
          <a:noFill/>
          <a:ln>
            <a:solidFill>
              <a:schemeClr val="accent2"/>
            </a:solidFill>
          </a:ln>
        </p:spPr>
        <p:txBody>
          <a:bodyPr wrap="square">
            <a:spAutoFit/>
          </a:bodyPr>
          <a:lstStyle/>
          <a:p>
            <a:pPr lvl="1"/>
            <a:r>
              <a:rPr lang="en-US" dirty="0" err="1">
                <a:solidFill>
                  <a:schemeClr val="accent2"/>
                </a:solidFill>
              </a:rPr>
              <a:t>covergroup</a:t>
            </a:r>
            <a:r>
              <a:rPr lang="en-US" dirty="0">
                <a:solidFill>
                  <a:schemeClr val="accent2"/>
                </a:solidFill>
              </a:rPr>
              <a:t> </a:t>
            </a:r>
            <a:r>
              <a:rPr lang="en-US" dirty="0" err="1">
                <a:solidFill>
                  <a:schemeClr val="accent2"/>
                </a:solidFill>
              </a:rPr>
              <a:t>mesh_cov</a:t>
            </a:r>
            <a:r>
              <a:rPr lang="en-US" dirty="0">
                <a:solidFill>
                  <a:schemeClr val="accent2"/>
                </a:solidFill>
              </a:rPr>
              <a:t> @(negedge </a:t>
            </a:r>
            <a:r>
              <a:rPr lang="en-US" dirty="0" err="1">
                <a:solidFill>
                  <a:schemeClr val="accent2"/>
                </a:solidFill>
              </a:rPr>
              <a:t>clk</a:t>
            </a:r>
            <a:r>
              <a:rPr lang="en-US" dirty="0">
                <a:solidFill>
                  <a:schemeClr val="accent2"/>
                </a:solidFill>
              </a:rPr>
              <a:t>);</a:t>
            </a:r>
          </a:p>
          <a:p>
            <a:pPr lvl="2"/>
            <a:r>
              <a:rPr lang="en-US" dirty="0" err="1">
                <a:solidFill>
                  <a:schemeClr val="accent2"/>
                </a:solidFill>
              </a:rPr>
              <a:t>vsp</a:t>
            </a:r>
            <a:r>
              <a:rPr lang="en-US" dirty="0">
                <a:solidFill>
                  <a:schemeClr val="accent2"/>
                </a:solidFill>
              </a:rPr>
              <a:t>: </a:t>
            </a:r>
            <a:r>
              <a:rPr lang="en-US" dirty="0" err="1">
                <a:solidFill>
                  <a:schemeClr val="accent2"/>
                </a:solidFill>
              </a:rPr>
              <a:t>coverpoint</a:t>
            </a:r>
            <a:r>
              <a:rPr lang="en-US" dirty="0">
                <a:solidFill>
                  <a:schemeClr val="accent2"/>
                </a:solidFill>
              </a:rPr>
              <a:t> </a:t>
            </a:r>
            <a:r>
              <a:rPr lang="en-US" dirty="0" err="1">
                <a:solidFill>
                  <a:schemeClr val="accent2"/>
                </a:solidFill>
              </a:rPr>
              <a:t>vert_sel_pass</a:t>
            </a:r>
            <a:r>
              <a:rPr lang="en-US" dirty="0">
                <a:solidFill>
                  <a:schemeClr val="accent2"/>
                </a:solidFill>
              </a:rPr>
              <a:t>;</a:t>
            </a:r>
          </a:p>
          <a:p>
            <a:pPr lvl="2"/>
            <a:r>
              <a:rPr lang="en-US" dirty="0" err="1">
                <a:solidFill>
                  <a:schemeClr val="accent2"/>
                </a:solidFill>
              </a:rPr>
              <a:t>hsp</a:t>
            </a:r>
            <a:r>
              <a:rPr lang="en-US" dirty="0">
                <a:solidFill>
                  <a:schemeClr val="accent2"/>
                </a:solidFill>
              </a:rPr>
              <a:t>: </a:t>
            </a:r>
            <a:r>
              <a:rPr lang="en-US" dirty="0" err="1">
                <a:solidFill>
                  <a:schemeClr val="accent2"/>
                </a:solidFill>
              </a:rPr>
              <a:t>coverpoint</a:t>
            </a:r>
            <a:r>
              <a:rPr lang="en-US" dirty="0">
                <a:solidFill>
                  <a:schemeClr val="accent2"/>
                </a:solidFill>
              </a:rPr>
              <a:t> </a:t>
            </a:r>
            <a:r>
              <a:rPr lang="en-US" dirty="0" err="1">
                <a:solidFill>
                  <a:schemeClr val="accent2"/>
                </a:solidFill>
              </a:rPr>
              <a:t>hori_sel_pass</a:t>
            </a:r>
            <a:r>
              <a:rPr lang="en-US" dirty="0">
                <a:solidFill>
                  <a:schemeClr val="accent2"/>
                </a:solidFill>
              </a:rPr>
              <a:t>;</a:t>
            </a:r>
          </a:p>
          <a:p>
            <a:pPr lvl="2"/>
            <a:r>
              <a:rPr lang="en-US" dirty="0">
                <a:solidFill>
                  <a:schemeClr val="accent2"/>
                </a:solidFill>
              </a:rPr>
              <a:t>…</a:t>
            </a:r>
          </a:p>
          <a:p>
            <a:pPr lvl="1"/>
            <a:r>
              <a:rPr lang="en-US" dirty="0" err="1">
                <a:solidFill>
                  <a:schemeClr val="accent2"/>
                </a:solidFill>
              </a:rPr>
              <a:t>endgroup</a:t>
            </a:r>
            <a:endParaRPr lang="en-US" dirty="0">
              <a:solidFill>
                <a:schemeClr val="accent2"/>
              </a:solidFill>
            </a:endParaRPr>
          </a:p>
        </p:txBody>
      </p:sp>
      <p:sp>
        <p:nvSpPr>
          <p:cNvPr id="6" name="TextBox 5">
            <a:extLst>
              <a:ext uri="{FF2B5EF4-FFF2-40B4-BE49-F238E27FC236}">
                <a16:creationId xmlns:a16="http://schemas.microsoft.com/office/drawing/2014/main" id="{274B386F-5DF3-45E1-9F94-39AFA9004400}"/>
              </a:ext>
            </a:extLst>
          </p:cNvPr>
          <p:cNvSpPr txBox="1"/>
          <p:nvPr/>
        </p:nvSpPr>
        <p:spPr>
          <a:xfrm>
            <a:off x="4724400" y="1641927"/>
            <a:ext cx="3124200" cy="461665"/>
          </a:xfrm>
          <a:prstGeom prst="rect">
            <a:avLst/>
          </a:prstGeom>
          <a:noFill/>
        </p:spPr>
        <p:txBody>
          <a:bodyPr wrap="square" rtlCol="0">
            <a:spAutoFit/>
          </a:bodyPr>
          <a:lstStyle/>
          <a:p>
            <a:r>
              <a:rPr lang="en-US" dirty="0" err="1">
                <a:solidFill>
                  <a:srgbClr val="FF0000"/>
                </a:solidFill>
              </a:rPr>
              <a:t>option.per_instance</a:t>
            </a:r>
            <a:r>
              <a:rPr lang="en-US" dirty="0">
                <a:solidFill>
                  <a:srgbClr val="FF0000"/>
                </a:solidFill>
              </a:rPr>
              <a:t>=1;</a:t>
            </a:r>
          </a:p>
        </p:txBody>
      </p:sp>
    </p:spTree>
    <p:extLst>
      <p:ext uri="{BB962C8B-B14F-4D97-AF65-F5344CB8AC3E}">
        <p14:creationId xmlns:p14="http://schemas.microsoft.com/office/powerpoint/2010/main" val="27842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7A40-1D35-4AFF-B697-B5AEF711D467}"/>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89560BB0-7895-4F39-BF23-7AAA3F4175FE}"/>
              </a:ext>
            </a:extLst>
          </p:cNvPr>
          <p:cNvSpPr>
            <a:spLocks noGrp="1"/>
          </p:cNvSpPr>
          <p:nvPr>
            <p:ph idx="1"/>
          </p:nvPr>
        </p:nvSpPr>
        <p:spPr/>
        <p:txBody>
          <a:bodyPr/>
          <a:lstStyle/>
          <a:p>
            <a:r>
              <a:rPr lang="en-US" dirty="0"/>
              <a:t>What is coverage and why do you care?</a:t>
            </a:r>
          </a:p>
          <a:p>
            <a:r>
              <a:rPr lang="en-US" dirty="0"/>
              <a:t>Code coverage and toggle coverage</a:t>
            </a:r>
          </a:p>
          <a:p>
            <a:r>
              <a:rPr lang="en-US" dirty="0"/>
              <a:t>Functional coverage</a:t>
            </a:r>
          </a:p>
          <a:p>
            <a:r>
              <a:rPr lang="en-US" dirty="0"/>
              <a:t>Using your coverage numbers and filling holes</a:t>
            </a:r>
          </a:p>
          <a:p>
            <a:r>
              <a:rPr lang="en-US" dirty="0"/>
              <a:t>Examples</a:t>
            </a:r>
          </a:p>
          <a:p>
            <a:endParaRPr lang="en-US" dirty="0"/>
          </a:p>
        </p:txBody>
      </p:sp>
      <p:sp>
        <p:nvSpPr>
          <p:cNvPr id="4" name="Footer Placeholder 3">
            <a:extLst>
              <a:ext uri="{FF2B5EF4-FFF2-40B4-BE49-F238E27FC236}">
                <a16:creationId xmlns:a16="http://schemas.microsoft.com/office/drawing/2014/main" id="{69F13ADE-3027-4FA6-B33C-37ED1535B156}"/>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F04FC0CD-785C-4EBE-AA64-C4A23E55DDDC}"/>
              </a:ext>
            </a:extLst>
          </p:cNvPr>
          <p:cNvSpPr/>
          <p:nvPr/>
        </p:nvSpPr>
        <p:spPr>
          <a:xfrm>
            <a:off x="1066800" y="2236176"/>
            <a:ext cx="5181600" cy="457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36692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6DBE4-4892-4E15-95F9-B00D1FB6317A}"/>
              </a:ext>
            </a:extLst>
          </p:cNvPr>
          <p:cNvSpPr>
            <a:spLocks noGrp="1"/>
          </p:cNvSpPr>
          <p:nvPr>
            <p:ph type="title"/>
          </p:nvPr>
        </p:nvSpPr>
        <p:spPr/>
        <p:txBody>
          <a:bodyPr/>
          <a:lstStyle/>
          <a:p>
            <a:r>
              <a:rPr lang="en-US" dirty="0"/>
              <a:t>What is “coverage?”</a:t>
            </a:r>
          </a:p>
        </p:txBody>
      </p:sp>
      <p:sp>
        <p:nvSpPr>
          <p:cNvPr id="3" name="Content Placeholder 2">
            <a:extLst>
              <a:ext uri="{FF2B5EF4-FFF2-40B4-BE49-F238E27FC236}">
                <a16:creationId xmlns:a16="http://schemas.microsoft.com/office/drawing/2014/main" id="{338C6E93-0D74-49BC-8912-E92DC6A6BFF6}"/>
              </a:ext>
            </a:extLst>
          </p:cNvPr>
          <p:cNvSpPr>
            <a:spLocks noGrp="1"/>
          </p:cNvSpPr>
          <p:nvPr>
            <p:ph idx="1"/>
          </p:nvPr>
        </p:nvSpPr>
        <p:spPr/>
        <p:txBody>
          <a:bodyPr/>
          <a:lstStyle/>
          <a:p>
            <a:r>
              <a:rPr lang="en-US" dirty="0"/>
              <a:t>Coverage is a magic measurement tool</a:t>
            </a:r>
          </a:p>
          <a:p>
            <a:pPr lvl="1"/>
            <a:r>
              <a:rPr lang="en-US" dirty="0"/>
              <a:t>tells you what the 1M random tests have actually tested</a:t>
            </a:r>
          </a:p>
          <a:p>
            <a:endParaRPr lang="en-US" dirty="0"/>
          </a:p>
          <a:p>
            <a:r>
              <a:rPr lang="en-US" dirty="0"/>
              <a:t>Types of coverage:</a:t>
            </a:r>
          </a:p>
          <a:p>
            <a:pPr lvl="1"/>
            <a:r>
              <a:rPr lang="en-US" dirty="0"/>
              <a:t>code coverage: line coverage, condition coverage</a:t>
            </a:r>
          </a:p>
          <a:p>
            <a:pPr lvl="1"/>
            <a:r>
              <a:rPr lang="en-US" dirty="0"/>
              <a:t>toggle coverage</a:t>
            </a:r>
          </a:p>
          <a:p>
            <a:pPr lvl="1"/>
            <a:r>
              <a:rPr lang="en-US" dirty="0"/>
              <a:t>functional coverage</a:t>
            </a:r>
          </a:p>
          <a:p>
            <a:endParaRPr lang="en-US" dirty="0"/>
          </a:p>
        </p:txBody>
      </p:sp>
      <p:sp>
        <p:nvSpPr>
          <p:cNvPr id="4" name="Footer Placeholder 3">
            <a:extLst>
              <a:ext uri="{FF2B5EF4-FFF2-40B4-BE49-F238E27FC236}">
                <a16:creationId xmlns:a16="http://schemas.microsoft.com/office/drawing/2014/main" id="{7ADB4194-5D1B-435A-BBB7-7A967C9F8DBE}"/>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Tree>
    <p:extLst>
      <p:ext uri="{BB962C8B-B14F-4D97-AF65-F5344CB8AC3E}">
        <p14:creationId xmlns:p14="http://schemas.microsoft.com/office/powerpoint/2010/main" val="209457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56CA3-AFF2-47F4-B4D3-872C1E127C3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1F06B7B-893E-4E40-85A3-64339B5E4CC6}"/>
              </a:ext>
            </a:extLst>
          </p:cNvPr>
          <p:cNvSpPr>
            <a:spLocks noGrp="1"/>
          </p:cNvSpPr>
          <p:nvPr>
            <p:ph idx="1"/>
          </p:nvPr>
        </p:nvSpPr>
        <p:spPr>
          <a:xfrm>
            <a:off x="685800" y="1676400"/>
            <a:ext cx="4114800" cy="2667000"/>
          </a:xfrm>
        </p:spPr>
        <p:txBody>
          <a:bodyPr/>
          <a:lstStyle/>
          <a:p>
            <a:r>
              <a:rPr lang="en-US" dirty="0"/>
              <a:t>line coverage</a:t>
            </a:r>
          </a:p>
          <a:p>
            <a:pPr lvl="1"/>
            <a:r>
              <a:rPr lang="en-US" dirty="0"/>
              <a:t>how often was each line of code executed?</a:t>
            </a:r>
          </a:p>
          <a:p>
            <a:r>
              <a:rPr lang="en-US" dirty="0"/>
              <a:t>condition coverage</a:t>
            </a:r>
          </a:p>
          <a:p>
            <a:pPr lvl="1"/>
            <a:r>
              <a:rPr lang="en-US" dirty="0"/>
              <a:t>was every </a:t>
            </a:r>
            <a:r>
              <a:rPr lang="en-US" i="1" dirty="0"/>
              <a:t>if</a:t>
            </a:r>
            <a:r>
              <a:rPr lang="en-US" dirty="0"/>
              <a:t> both taken and not?</a:t>
            </a:r>
          </a:p>
          <a:p>
            <a:endParaRPr lang="en-US" dirty="0"/>
          </a:p>
        </p:txBody>
      </p:sp>
      <p:sp>
        <p:nvSpPr>
          <p:cNvPr id="4" name="Footer Placeholder 3">
            <a:extLst>
              <a:ext uri="{FF2B5EF4-FFF2-40B4-BE49-F238E27FC236}">
                <a16:creationId xmlns:a16="http://schemas.microsoft.com/office/drawing/2014/main" id="{D670A169-4F0D-472A-A8CC-548A6FB839DA}"/>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0301E88D-23FE-42C7-BDF3-0832B57DB28A}"/>
              </a:ext>
            </a:extLst>
          </p:cNvPr>
          <p:cNvSpPr txBox="1"/>
          <p:nvPr/>
        </p:nvSpPr>
        <p:spPr>
          <a:xfrm>
            <a:off x="5105400" y="1676400"/>
            <a:ext cx="3810000" cy="2215991"/>
          </a:xfrm>
          <a:prstGeom prst="rect">
            <a:avLst/>
          </a:prstGeom>
          <a:noFill/>
          <a:ln>
            <a:solidFill>
              <a:schemeClr val="accent2"/>
            </a:solidFill>
          </a:ln>
        </p:spPr>
        <p:txBody>
          <a:bodyPr wrap="square" lIns="0" tIns="0" rIns="0" bIns="0" rtlCol="0">
            <a:spAutoFit/>
          </a:bodyPr>
          <a:lstStyle/>
          <a:p>
            <a:r>
              <a:rPr lang="en-US" sz="1800" dirty="0" err="1"/>
              <a:t>always_ff</a:t>
            </a:r>
            <a:r>
              <a:rPr lang="en-US" sz="1800" dirty="0"/>
              <a:t> @(posedge </a:t>
            </a:r>
            <a:r>
              <a:rPr lang="en-US" sz="1800" dirty="0" err="1"/>
              <a:t>clk</a:t>
            </a:r>
            <a:r>
              <a:rPr lang="en-US" sz="1800" dirty="0"/>
              <a:t>) begin</a:t>
            </a:r>
          </a:p>
          <a:p>
            <a:pPr lvl="1"/>
            <a:r>
              <a:rPr lang="en-US" sz="1800" dirty="0"/>
              <a:t>if (</a:t>
            </a:r>
            <a:r>
              <a:rPr lang="en-US" sz="1800" dirty="0" err="1"/>
              <a:t>wr_en</a:t>
            </a:r>
            <a:r>
              <a:rPr lang="en-US" sz="1800" dirty="0"/>
              <a:t>) begin</a:t>
            </a:r>
          </a:p>
          <a:p>
            <a:pPr lvl="2"/>
            <a:r>
              <a:rPr lang="en-US" sz="1800" dirty="0" err="1"/>
              <a:t>fifo_mem</a:t>
            </a:r>
            <a:r>
              <a:rPr lang="en-US" sz="1800" dirty="0"/>
              <a:t>[</a:t>
            </a:r>
            <a:r>
              <a:rPr lang="en-US" sz="1800" dirty="0" err="1"/>
              <a:t>wr_ptr</a:t>
            </a:r>
            <a:r>
              <a:rPr lang="en-US" sz="1800" dirty="0"/>
              <a:t>] &lt;= </a:t>
            </a:r>
            <a:r>
              <a:rPr lang="en-US" sz="1800" dirty="0" err="1"/>
              <a:t>wr_data</a:t>
            </a:r>
            <a:r>
              <a:rPr lang="en-US" sz="1800" dirty="0"/>
              <a:t>;</a:t>
            </a:r>
          </a:p>
          <a:p>
            <a:pPr lvl="1"/>
            <a:r>
              <a:rPr lang="en-US" sz="1800" dirty="0"/>
              <a:t>	</a:t>
            </a:r>
            <a:r>
              <a:rPr lang="en-US" sz="1800" dirty="0" err="1"/>
              <a:t>wr_ptr</a:t>
            </a:r>
            <a:r>
              <a:rPr lang="en-US" sz="1800" dirty="0"/>
              <a:t> &lt;= wr_ptr+1;</a:t>
            </a:r>
          </a:p>
          <a:p>
            <a:pPr lvl="1"/>
            <a:r>
              <a:rPr lang="en-US" sz="1800" dirty="0"/>
              <a:t>end</a:t>
            </a:r>
          </a:p>
          <a:p>
            <a:pPr lvl="1"/>
            <a:r>
              <a:rPr lang="en-US" sz="1800" dirty="0"/>
              <a:t>return</a:t>
            </a:r>
          </a:p>
          <a:p>
            <a:pPr lvl="1"/>
            <a:r>
              <a:rPr lang="en-US" sz="1800" dirty="0"/>
              <a:t>a bunch more code</a:t>
            </a:r>
          </a:p>
          <a:p>
            <a:r>
              <a:rPr lang="en-US" sz="1800" dirty="0"/>
              <a:t>end</a:t>
            </a:r>
          </a:p>
        </p:txBody>
      </p:sp>
      <p:sp>
        <p:nvSpPr>
          <p:cNvPr id="7" name="Content Placeholder 2">
            <a:extLst>
              <a:ext uri="{FF2B5EF4-FFF2-40B4-BE49-F238E27FC236}">
                <a16:creationId xmlns:a16="http://schemas.microsoft.com/office/drawing/2014/main" id="{0EF1B660-AEB3-4EF0-9B9E-4FB813D56706}"/>
              </a:ext>
            </a:extLst>
          </p:cNvPr>
          <p:cNvSpPr txBox="1">
            <a:spLocks/>
          </p:cNvSpPr>
          <p:nvPr/>
        </p:nvSpPr>
        <p:spPr bwMode="auto">
          <a:xfrm>
            <a:off x="685800" y="4191000"/>
            <a:ext cx="7315200" cy="1862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r>
              <a:rPr lang="en-US" kern="0" dirty="0"/>
              <a:t>Question: does 100% condition coverage imply 100% line coverage?</a:t>
            </a:r>
          </a:p>
          <a:p>
            <a:r>
              <a:rPr lang="en-US" kern="0" dirty="0"/>
              <a:t>toggle coverage</a:t>
            </a:r>
          </a:p>
          <a:p>
            <a:pPr lvl="1"/>
            <a:r>
              <a:rPr lang="en-US" kern="0" dirty="0"/>
              <a:t>was every signal set to both 0 and 1?</a:t>
            </a:r>
          </a:p>
        </p:txBody>
      </p:sp>
    </p:spTree>
    <p:extLst>
      <p:ext uri="{BB962C8B-B14F-4D97-AF65-F5344CB8AC3E}">
        <p14:creationId xmlns:p14="http://schemas.microsoft.com/office/powerpoint/2010/main" val="316632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56CA3-AFF2-47F4-B4D3-872C1E127C3F}"/>
              </a:ext>
            </a:extLst>
          </p:cNvPr>
          <p:cNvSpPr>
            <a:spLocks noGrp="1"/>
          </p:cNvSpPr>
          <p:nvPr>
            <p:ph type="title"/>
          </p:nvPr>
        </p:nvSpPr>
        <p:spPr/>
        <p:txBody>
          <a:bodyPr/>
          <a:lstStyle/>
          <a:p>
            <a:r>
              <a:rPr lang="en-US" dirty="0"/>
              <a:t>Pros/cons</a:t>
            </a:r>
          </a:p>
        </p:txBody>
      </p:sp>
      <p:sp>
        <p:nvSpPr>
          <p:cNvPr id="3" name="Content Placeholder 2">
            <a:extLst>
              <a:ext uri="{FF2B5EF4-FFF2-40B4-BE49-F238E27FC236}">
                <a16:creationId xmlns:a16="http://schemas.microsoft.com/office/drawing/2014/main" id="{41F06B7B-893E-4E40-85A3-64339B5E4CC6}"/>
              </a:ext>
            </a:extLst>
          </p:cNvPr>
          <p:cNvSpPr>
            <a:spLocks noGrp="1"/>
          </p:cNvSpPr>
          <p:nvPr>
            <p:ph idx="1"/>
          </p:nvPr>
        </p:nvSpPr>
        <p:spPr>
          <a:xfrm>
            <a:off x="685800" y="1676400"/>
            <a:ext cx="4114800" cy="1661993"/>
          </a:xfrm>
        </p:spPr>
        <p:txBody>
          <a:bodyPr/>
          <a:lstStyle/>
          <a:p>
            <a:r>
              <a:rPr lang="en-US" dirty="0"/>
              <a:t>line coverage</a:t>
            </a:r>
          </a:p>
          <a:p>
            <a:r>
              <a:rPr lang="en-US" dirty="0"/>
              <a:t>condition coverage</a:t>
            </a:r>
          </a:p>
          <a:p>
            <a:r>
              <a:rPr lang="en-US" dirty="0"/>
              <a:t>toggle coverage</a:t>
            </a:r>
          </a:p>
          <a:p>
            <a:endParaRPr lang="en-US" dirty="0"/>
          </a:p>
        </p:txBody>
      </p:sp>
      <p:sp>
        <p:nvSpPr>
          <p:cNvPr id="4" name="Footer Placeholder 3">
            <a:extLst>
              <a:ext uri="{FF2B5EF4-FFF2-40B4-BE49-F238E27FC236}">
                <a16:creationId xmlns:a16="http://schemas.microsoft.com/office/drawing/2014/main" id="{D670A169-4F0D-472A-A8CC-548A6FB839DA}"/>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TextBox 4">
            <a:extLst>
              <a:ext uri="{FF2B5EF4-FFF2-40B4-BE49-F238E27FC236}">
                <a16:creationId xmlns:a16="http://schemas.microsoft.com/office/drawing/2014/main" id="{0301E88D-23FE-42C7-BDF3-0832B57DB28A}"/>
              </a:ext>
            </a:extLst>
          </p:cNvPr>
          <p:cNvSpPr txBox="1"/>
          <p:nvPr/>
        </p:nvSpPr>
        <p:spPr>
          <a:xfrm>
            <a:off x="5105400" y="1676400"/>
            <a:ext cx="3810000" cy="1661993"/>
          </a:xfrm>
          <a:prstGeom prst="rect">
            <a:avLst/>
          </a:prstGeom>
          <a:noFill/>
          <a:ln>
            <a:solidFill>
              <a:schemeClr val="accent2"/>
            </a:solidFill>
          </a:ln>
        </p:spPr>
        <p:txBody>
          <a:bodyPr wrap="square" lIns="0" tIns="0" rIns="0" bIns="0" rtlCol="0">
            <a:spAutoFit/>
          </a:bodyPr>
          <a:lstStyle/>
          <a:p>
            <a:r>
              <a:rPr lang="en-US" sz="1800" dirty="0" err="1"/>
              <a:t>always_ff</a:t>
            </a:r>
            <a:r>
              <a:rPr lang="en-US" sz="1800" dirty="0"/>
              <a:t> @(posedge </a:t>
            </a:r>
            <a:r>
              <a:rPr lang="en-US" sz="1800" dirty="0" err="1"/>
              <a:t>clk</a:t>
            </a:r>
            <a:r>
              <a:rPr lang="en-US" sz="1800" dirty="0"/>
              <a:t>) begin</a:t>
            </a:r>
          </a:p>
          <a:p>
            <a:pPr lvl="1"/>
            <a:r>
              <a:rPr lang="en-US" sz="1800" dirty="0"/>
              <a:t>if (</a:t>
            </a:r>
            <a:r>
              <a:rPr lang="en-US" sz="1800" dirty="0" err="1"/>
              <a:t>wr_en</a:t>
            </a:r>
            <a:r>
              <a:rPr lang="en-US" sz="1800" dirty="0"/>
              <a:t>) begin</a:t>
            </a:r>
          </a:p>
          <a:p>
            <a:pPr lvl="2"/>
            <a:r>
              <a:rPr lang="en-US" sz="1800" dirty="0" err="1"/>
              <a:t>fifo_mem</a:t>
            </a:r>
            <a:r>
              <a:rPr lang="en-US" sz="1800" dirty="0"/>
              <a:t>[</a:t>
            </a:r>
            <a:r>
              <a:rPr lang="en-US" sz="1800" dirty="0" err="1"/>
              <a:t>wr_ptr</a:t>
            </a:r>
            <a:r>
              <a:rPr lang="en-US" sz="1800" dirty="0"/>
              <a:t>] &lt;= </a:t>
            </a:r>
            <a:r>
              <a:rPr lang="en-US" sz="1800" dirty="0" err="1"/>
              <a:t>wr_data</a:t>
            </a:r>
            <a:r>
              <a:rPr lang="en-US" sz="1800" dirty="0"/>
              <a:t>;</a:t>
            </a:r>
          </a:p>
          <a:p>
            <a:pPr lvl="1"/>
            <a:r>
              <a:rPr lang="en-US" sz="1800" dirty="0"/>
              <a:t>	</a:t>
            </a:r>
            <a:r>
              <a:rPr lang="en-US" sz="1800" dirty="0" err="1"/>
              <a:t>wr_ptr</a:t>
            </a:r>
            <a:r>
              <a:rPr lang="en-US" sz="1800" dirty="0"/>
              <a:t> &lt;= wr_ptr+1;</a:t>
            </a:r>
          </a:p>
          <a:p>
            <a:pPr lvl="1"/>
            <a:r>
              <a:rPr lang="en-US" sz="1800" dirty="0"/>
              <a:t>end</a:t>
            </a:r>
          </a:p>
          <a:p>
            <a:r>
              <a:rPr lang="en-US" sz="1800" dirty="0"/>
              <a:t>end</a:t>
            </a:r>
          </a:p>
        </p:txBody>
      </p:sp>
      <p:sp>
        <p:nvSpPr>
          <p:cNvPr id="6" name="Content Placeholder 2">
            <a:extLst>
              <a:ext uri="{FF2B5EF4-FFF2-40B4-BE49-F238E27FC236}">
                <a16:creationId xmlns:a16="http://schemas.microsoft.com/office/drawing/2014/main" id="{DF3171CC-974C-4F3B-9A6E-DEFADD5B9167}"/>
              </a:ext>
            </a:extLst>
          </p:cNvPr>
          <p:cNvSpPr txBox="1">
            <a:spLocks/>
          </p:cNvSpPr>
          <p:nvPr/>
        </p:nvSpPr>
        <p:spPr bwMode="auto">
          <a:xfrm>
            <a:off x="838200" y="3352800"/>
            <a:ext cx="7772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Pros</a:t>
            </a:r>
          </a:p>
          <a:p>
            <a:pPr lvl="1">
              <a:spcBef>
                <a:spcPts val="0"/>
              </a:spcBef>
            </a:pPr>
            <a:r>
              <a:rPr lang="en-US" kern="0" dirty="0"/>
              <a:t>the simulator measures them all for you! No work</a:t>
            </a:r>
          </a:p>
          <a:p>
            <a:r>
              <a:rPr lang="en-US" kern="0" dirty="0"/>
              <a:t>Cons</a:t>
            </a:r>
          </a:p>
          <a:p>
            <a:pPr lvl="1">
              <a:spcBef>
                <a:spcPts val="0"/>
              </a:spcBef>
            </a:pPr>
            <a:r>
              <a:rPr lang="en-US" kern="0" dirty="0"/>
              <a:t>can leave out features altogether &amp; get 100% coverage</a:t>
            </a:r>
          </a:p>
          <a:p>
            <a:pPr lvl="1">
              <a:spcBef>
                <a:spcPts val="0"/>
              </a:spcBef>
            </a:pPr>
            <a:r>
              <a:rPr lang="en-US" kern="0" dirty="0"/>
              <a:t>toggle coverage not always useful for multi-bit controls</a:t>
            </a:r>
          </a:p>
          <a:p>
            <a:pPr lvl="1">
              <a:spcBef>
                <a:spcPts val="0"/>
              </a:spcBef>
            </a:pPr>
            <a:r>
              <a:rPr lang="en-US" kern="0" dirty="0"/>
              <a:t>&lt;100% coverage may not be an issue (Why?)</a:t>
            </a:r>
          </a:p>
          <a:p>
            <a:pPr lvl="1">
              <a:spcBef>
                <a:spcPts val="0"/>
              </a:spcBef>
            </a:pPr>
            <a:r>
              <a:rPr lang="en-US" kern="0" dirty="0"/>
              <a:t>Covering something doesn’t mean the result is visible</a:t>
            </a:r>
          </a:p>
        </p:txBody>
      </p:sp>
    </p:spTree>
    <p:extLst>
      <p:ext uri="{BB962C8B-B14F-4D97-AF65-F5344CB8AC3E}">
        <p14:creationId xmlns:p14="http://schemas.microsoft.com/office/powerpoint/2010/main" val="88603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500"/>
                                        <p:tgtEl>
                                          <p:spTgt spid="6">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500"/>
                                        <p:tgtEl>
                                          <p:spTgt spid="6">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5" end="5"/>
                                            </p:txEl>
                                          </p:spTgt>
                                        </p:tgtEl>
                                        <p:attrNameLst>
                                          <p:attrName>style.visibility</p:attrName>
                                        </p:attrNameLst>
                                      </p:cBhvr>
                                      <p:to>
                                        <p:strVal val="visible"/>
                                      </p:to>
                                    </p:set>
                                    <p:animEffect transition="in" filter="fade">
                                      <p:cBhvr>
                                        <p:cTn id="18" dur="500"/>
                                        <p:tgtEl>
                                          <p:spTgt spid="6">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Effect transition="in" filter="fade">
                                      <p:cBhvr>
                                        <p:cTn id="21"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17A40-1D35-4AFF-B697-B5AEF711D467}"/>
              </a:ext>
            </a:extLst>
          </p:cNvPr>
          <p:cNvSpPr>
            <a:spLocks noGrp="1"/>
          </p:cNvSpPr>
          <p:nvPr>
            <p:ph type="title"/>
          </p:nvPr>
        </p:nvSpPr>
        <p:spPr/>
        <p:txBody>
          <a:bodyPr/>
          <a:lstStyle/>
          <a:p>
            <a:r>
              <a:rPr lang="en-US" dirty="0"/>
              <a:t>Outline of this lecture</a:t>
            </a:r>
          </a:p>
        </p:txBody>
      </p:sp>
      <p:sp>
        <p:nvSpPr>
          <p:cNvPr id="3" name="Content Placeholder 2">
            <a:extLst>
              <a:ext uri="{FF2B5EF4-FFF2-40B4-BE49-F238E27FC236}">
                <a16:creationId xmlns:a16="http://schemas.microsoft.com/office/drawing/2014/main" id="{89560BB0-7895-4F39-BF23-7AAA3F4175FE}"/>
              </a:ext>
            </a:extLst>
          </p:cNvPr>
          <p:cNvSpPr>
            <a:spLocks noGrp="1"/>
          </p:cNvSpPr>
          <p:nvPr>
            <p:ph idx="1"/>
          </p:nvPr>
        </p:nvSpPr>
        <p:spPr/>
        <p:txBody>
          <a:bodyPr/>
          <a:lstStyle/>
          <a:p>
            <a:r>
              <a:rPr lang="en-US" dirty="0"/>
              <a:t>What is coverage and why do you care?</a:t>
            </a:r>
          </a:p>
          <a:p>
            <a:r>
              <a:rPr lang="en-US" dirty="0"/>
              <a:t>Code coverage and toggle coverage</a:t>
            </a:r>
          </a:p>
          <a:p>
            <a:r>
              <a:rPr lang="en-US" dirty="0"/>
              <a:t>Functional coverage</a:t>
            </a:r>
          </a:p>
          <a:p>
            <a:r>
              <a:rPr lang="en-US" dirty="0"/>
              <a:t>Using your coverage numbers and filling holes</a:t>
            </a:r>
          </a:p>
          <a:p>
            <a:r>
              <a:rPr lang="en-US" dirty="0"/>
              <a:t>Examples</a:t>
            </a:r>
          </a:p>
          <a:p>
            <a:endParaRPr lang="en-US" dirty="0"/>
          </a:p>
        </p:txBody>
      </p:sp>
      <p:sp>
        <p:nvSpPr>
          <p:cNvPr id="4" name="Footer Placeholder 3">
            <a:extLst>
              <a:ext uri="{FF2B5EF4-FFF2-40B4-BE49-F238E27FC236}">
                <a16:creationId xmlns:a16="http://schemas.microsoft.com/office/drawing/2014/main" id="{69F13ADE-3027-4FA6-B33C-37ED1535B156}"/>
              </a:ext>
            </a:extLst>
          </p:cNvPr>
          <p:cNvSpPr>
            <a:spLocks noGrp="1"/>
          </p:cNvSpPr>
          <p:nvPr>
            <p:ph type="ftr" sz="quarter" idx="11"/>
          </p:nvPr>
        </p:nvSpPr>
        <p:spPr/>
        <p:txBody>
          <a:bodyPr/>
          <a:lstStyle/>
          <a:p>
            <a:pPr>
              <a:defRPr/>
            </a:pPr>
            <a:r>
              <a:rPr lang="en-US" dirty="0"/>
              <a:t>Verification</a:t>
            </a:r>
          </a:p>
          <a:p>
            <a:pPr>
              <a:defRPr/>
            </a:pPr>
            <a:r>
              <a:rPr lang="en-US" dirty="0"/>
              <a:t>Joel Grodstein/Scott Taylor</a:t>
            </a:r>
          </a:p>
        </p:txBody>
      </p:sp>
      <p:sp>
        <p:nvSpPr>
          <p:cNvPr id="5" name="Rectangle 4">
            <a:extLst>
              <a:ext uri="{FF2B5EF4-FFF2-40B4-BE49-F238E27FC236}">
                <a16:creationId xmlns:a16="http://schemas.microsoft.com/office/drawing/2014/main" id="{F04FC0CD-785C-4EBE-AA64-C4A23E55DDDC}"/>
              </a:ext>
            </a:extLst>
          </p:cNvPr>
          <p:cNvSpPr/>
          <p:nvPr/>
        </p:nvSpPr>
        <p:spPr>
          <a:xfrm>
            <a:off x="1066800" y="2751992"/>
            <a:ext cx="3048000" cy="45720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9357441"/>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030A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headEnd type="none" w="med" len="med"/>
          <a:tailEnd type="triangl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37537</TotalTime>
  <Words>3950</Words>
  <Application>Microsoft Office PowerPoint</Application>
  <PresentationFormat>On-screen Show (4:3)</PresentationFormat>
  <Paragraphs>648</Paragraphs>
  <Slides>43</Slides>
  <Notes>25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43</vt:i4>
      </vt:variant>
    </vt:vector>
  </HeadingPairs>
  <TitlesOfParts>
    <vt:vector size="45" baseType="lpstr">
      <vt:lpstr>Times New Roman</vt:lpstr>
      <vt:lpstr>Default Design</vt:lpstr>
      <vt:lpstr>Verification</vt:lpstr>
      <vt:lpstr>Outline of this lecture</vt:lpstr>
      <vt:lpstr>Are we done yet?</vt:lpstr>
      <vt:lpstr>RCGs are harder </vt:lpstr>
      <vt:lpstr>Outline of this lecture</vt:lpstr>
      <vt:lpstr>What is “coverage?”</vt:lpstr>
      <vt:lpstr>PowerPoint Presentation</vt:lpstr>
      <vt:lpstr>Pros/cons</vt:lpstr>
      <vt:lpstr>Outline of this lecture</vt:lpstr>
      <vt:lpstr>Functional coverage</vt:lpstr>
      <vt:lpstr>PowerPoint Presentation</vt:lpstr>
      <vt:lpstr>Pros/cons</vt:lpstr>
      <vt:lpstr>Directed tests</vt:lpstr>
      <vt:lpstr>Bug</vt:lpstr>
      <vt:lpstr>Cross products</vt:lpstr>
      <vt:lpstr>Key point</vt:lpstr>
      <vt:lpstr>Outline of this lecture</vt:lpstr>
      <vt:lpstr>Big-picture strategy</vt:lpstr>
      <vt:lpstr>Big-picture strategy</vt:lpstr>
      <vt:lpstr>Filling coverage holes</vt:lpstr>
      <vt:lpstr>2-way set-associative cache</vt:lpstr>
      <vt:lpstr>Exercise</vt:lpstr>
      <vt:lpstr>Outline of this lecture</vt:lpstr>
      <vt:lpstr>FIFO coverage</vt:lpstr>
      <vt:lpstr>Coverage code</vt:lpstr>
      <vt:lpstr>What coverage exactly?</vt:lpstr>
      <vt:lpstr>Code to instantiate</vt:lpstr>
      <vt:lpstr>Test #1</vt:lpstr>
      <vt:lpstr>Cross coverage</vt:lpstr>
      <vt:lpstr>Other FIFO improvements?</vt:lpstr>
      <vt:lpstr>Cross coverage</vt:lpstr>
      <vt:lpstr>Output</vt:lpstr>
      <vt:lpstr>Mesh coverage</vt:lpstr>
      <vt:lpstr>Mesh-stop covergroup</vt:lpstr>
      <vt:lpstr>Covergroup objects</vt:lpstr>
      <vt:lpstr>Rules to bump into</vt:lpstr>
      <vt:lpstr>2D array coverage – take 1</vt:lpstr>
      <vt:lpstr>2D array coverage – take 2</vt:lpstr>
      <vt:lpstr>2D array coverage – take 2b</vt:lpstr>
      <vt:lpstr>2D array coverage – take 3</vt:lpstr>
      <vt:lpstr>Output</vt:lpstr>
      <vt:lpstr>Merging for get_coverage()</vt:lpstr>
      <vt:lpstr>Single coverpoints</vt:lpstr>
    </vt:vector>
  </TitlesOfParts>
  <Company>Drexel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ECEC 621 High Performance Computer Architecture</dc:title>
  <dc:creator>Mark Hempstead</dc:creator>
  <cp:lastModifiedBy>joelg@hlgn.eecs.tufts.edu</cp:lastModifiedBy>
  <cp:revision>1019</cp:revision>
  <cp:lastPrinted>2005-02-07T17:53:54Z</cp:lastPrinted>
  <dcterms:created xsi:type="dcterms:W3CDTF">2002-09-07T18:50:54Z</dcterms:created>
  <dcterms:modified xsi:type="dcterms:W3CDTF">2023-11-02T15:17:44Z</dcterms:modified>
</cp:coreProperties>
</file>