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8" r:id="rId2"/>
    <p:sldId id="736" r:id="rId3"/>
    <p:sldId id="738" r:id="rId4"/>
    <p:sldId id="763" r:id="rId5"/>
    <p:sldId id="739" r:id="rId6"/>
    <p:sldId id="740" r:id="rId7"/>
    <p:sldId id="741" r:id="rId8"/>
    <p:sldId id="743" r:id="rId9"/>
    <p:sldId id="737" r:id="rId10"/>
    <p:sldId id="744" r:id="rId11"/>
    <p:sldId id="749" r:id="rId12"/>
    <p:sldId id="750" r:id="rId13"/>
    <p:sldId id="761" r:id="rId14"/>
    <p:sldId id="752" r:id="rId15"/>
    <p:sldId id="745" r:id="rId16"/>
    <p:sldId id="767" r:id="rId17"/>
    <p:sldId id="746" r:id="rId18"/>
    <p:sldId id="747" r:id="rId19"/>
    <p:sldId id="748" r:id="rId20"/>
    <p:sldId id="760" r:id="rId21"/>
    <p:sldId id="758" r:id="rId22"/>
    <p:sldId id="759" r:id="rId23"/>
    <p:sldId id="753" r:id="rId24"/>
    <p:sldId id="764" r:id="rId25"/>
    <p:sldId id="754" r:id="rId26"/>
    <p:sldId id="755" r:id="rId27"/>
    <p:sldId id="756" r:id="rId28"/>
    <p:sldId id="757" r:id="rId29"/>
    <p:sldId id="766" r:id="rId30"/>
    <p:sldId id="765" r:id="rId3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36"/>
            <p14:sldId id="738"/>
            <p14:sldId id="763"/>
            <p14:sldId id="739"/>
            <p14:sldId id="740"/>
            <p14:sldId id="741"/>
            <p14:sldId id="743"/>
            <p14:sldId id="737"/>
            <p14:sldId id="744"/>
            <p14:sldId id="749"/>
            <p14:sldId id="750"/>
            <p14:sldId id="761"/>
            <p14:sldId id="752"/>
            <p14:sldId id="745"/>
            <p14:sldId id="767"/>
            <p14:sldId id="746"/>
            <p14:sldId id="747"/>
            <p14:sldId id="748"/>
            <p14:sldId id="760"/>
            <p14:sldId id="758"/>
            <p14:sldId id="759"/>
            <p14:sldId id="753"/>
            <p14:sldId id="764"/>
            <p14:sldId id="754"/>
            <p14:sldId id="755"/>
            <p14:sldId id="756"/>
            <p14:sldId id="757"/>
            <p14:sldId id="766"/>
            <p14:sldId id="7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3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0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tificamerican.com/article/can-zapping-the-vagus-nerve-jump-start-immunity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68vdQxftc" TargetMode="External"/><Relationship Id="rId2" Type="http://schemas.openxmlformats.org/officeDocument/2006/relationships/hyperlink" Target="https://youtu.be/CHNzYbT7uf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urnstrauma.biomedcentral.com/articles/10.1186/s41038-018-0123-2" TargetMode="External"/><Relationship Id="rId4" Type="http://schemas.openxmlformats.org/officeDocument/2006/relationships/hyperlink" Target="https://www.independent.co.uk/life-style/health-and-families/features/electricity-new-medicine-nuroscience-brian-spinal-cord-a8614911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s.bepress.com/gmcnamara/6/download/" TargetMode="External"/><Relationship Id="rId2" Type="http://schemas.openxmlformats.org/officeDocument/2006/relationships/hyperlink" Target="https://www.youtube.com/watch?v=Kb-m1uDoWf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-scientist.com/research/how-cells-find-their-way-543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xkcd.com/73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e.tufts.edu/ee/193CB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194/Comp 150: Computing with Biological Parts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2019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Day #1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9076-685F-4878-9439-CD4A0DD5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FD63-2099-47AE-9D8E-E77415134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02257"/>
            <a:ext cx="7772400" cy="4876807"/>
          </a:xfrm>
        </p:spPr>
        <p:txBody>
          <a:bodyPr/>
          <a:lstStyle/>
          <a:p>
            <a:r>
              <a:rPr lang="en-US" dirty="0"/>
              <a:t>OK, the “computing” must be distributed</a:t>
            </a:r>
          </a:p>
          <a:p>
            <a:r>
              <a:rPr lang="en-US" dirty="0"/>
              <a:t>But what is the computing?</a:t>
            </a:r>
          </a:p>
          <a:p>
            <a:r>
              <a:rPr lang="en-US" dirty="0"/>
              <a:t>Hypothesis: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Shape development is done by bioelectric network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Network compares our current shape to a desired shape and outputs directions on how to get there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“Neural nets” performing image processing (but mostly not done with neurons)</a:t>
            </a:r>
          </a:p>
          <a:p>
            <a:r>
              <a:rPr lang="en-US" dirty="0"/>
              <a:t>Just a hypothesis for now!</a:t>
            </a:r>
          </a:p>
          <a:p>
            <a:pPr lvl="1">
              <a:spcBef>
                <a:spcPts val="0"/>
              </a:spcBef>
            </a:pPr>
            <a:r>
              <a:rPr lang="en-US" dirty="0"/>
              <a:t>Right or wrong, we’ll wind up learning how bioelectricity works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how we can compute with it.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2C17E-6B1D-4FBA-9493-F9350A12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EE83-3DA1-4A2D-8E10-F9AE294F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078D-1D3A-4EAF-9D8A-41058752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787"/>
            <a:ext cx="7772400" cy="4868345"/>
          </a:xfrm>
        </p:spPr>
        <p:txBody>
          <a:bodyPr/>
          <a:lstStyle/>
          <a:p>
            <a:r>
              <a:rPr lang="en-US" dirty="0"/>
              <a:t>If we’re not trying to build the Hunger Games, why do we care about morphogenesis?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a cool problem &amp; a dark mystery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want to turn a stem cell into a kidney (avoid a lifetime of immune suppressants)</a:t>
            </a:r>
          </a:p>
          <a:p>
            <a:r>
              <a:rPr lang="en-US" dirty="0"/>
              <a:t>Problem: nobody quite knows how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Works fine in an embryo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Throw a stem cell into an adult body </a:t>
            </a:r>
            <a:r>
              <a:rPr lang="en-US" dirty="0">
                <a:sym typeface="Symbol" panose="05050102010706020507" pitchFamily="18" charset="2"/>
              </a:rPr>
              <a:t> no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Why is this so hard?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DNA is essentially a sort of assembly code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cell (HW) builds whatever that software tells it to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sequence entire genomes, but have little idea what the code means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6377F-646F-4117-A166-1503FB7C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7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8AA6-C831-4E50-BA4E-B60704C8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AD639-F198-48A6-98F6-DD9D6FFB9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human genome is about 3 billion bases long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That’s a lot of assembly code!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directs essentially all of our computing.</a:t>
            </a:r>
          </a:p>
          <a:p>
            <a:r>
              <a:rPr lang="en-US" sz="2400" dirty="0"/>
              <a:t>DNA is like any programming language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can make an infinite number of combinations by making longer programs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3B low-level instructions is way too much to understand</a:t>
            </a:r>
          </a:p>
          <a:p>
            <a:r>
              <a:rPr lang="en-US" sz="2400" dirty="0"/>
              <a:t>We must abstract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171D5-4E5E-4465-8759-7686C2A18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4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CF20-5D90-4B74-956C-B0C8D9EF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grand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11EA-BCD1-4797-9568-C5FEB9B6D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455333"/>
          </a:xfrm>
        </p:spPr>
        <p:txBody>
          <a:bodyPr/>
          <a:lstStyle/>
          <a:p>
            <a:r>
              <a:rPr lang="en-US" dirty="0"/>
              <a:t>Evidence points to a layered system</a:t>
            </a:r>
          </a:p>
          <a:p>
            <a:pPr lvl="1"/>
            <a:r>
              <a:rPr lang="en-US" dirty="0"/>
              <a:t>Electrical patterns are a high level</a:t>
            </a:r>
          </a:p>
          <a:p>
            <a:pPr lvl="1"/>
            <a:r>
              <a:rPr lang="en-US" dirty="0"/>
              <a:t>Lower-level machine builds what it is told</a:t>
            </a:r>
          </a:p>
          <a:p>
            <a:pPr lvl="1"/>
            <a:r>
              <a:rPr lang="en-US" dirty="0"/>
              <a:t>If we can understand the API we can short-circuit massive complexity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710B0-8E97-4312-B709-9E26F8B2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201897-B7FA-4AAC-B574-C9F00F16F8CD}"/>
              </a:ext>
            </a:extLst>
          </p:cNvPr>
          <p:cNvSpPr txBox="1"/>
          <p:nvPr/>
        </p:nvSpPr>
        <p:spPr>
          <a:xfrm>
            <a:off x="3149600" y="4318000"/>
            <a:ext cx="2353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voltage patterns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E0AD1D-4C49-48FA-8412-F7DA994CB1CA}"/>
              </a:ext>
            </a:extLst>
          </p:cNvPr>
          <p:cNvCxnSpPr>
            <a:cxnSpLocks/>
          </p:cNvCxnSpPr>
          <p:nvPr/>
        </p:nvCxnSpPr>
        <p:spPr>
          <a:xfrm>
            <a:off x="2531533" y="4749800"/>
            <a:ext cx="3259667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1A95B4-70DC-4149-8108-2D605B3A1D0B}"/>
              </a:ext>
            </a:extLst>
          </p:cNvPr>
          <p:cNvSpPr txBox="1"/>
          <p:nvPr/>
        </p:nvSpPr>
        <p:spPr>
          <a:xfrm>
            <a:off x="5715000" y="449580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4600E6-CBD0-4DB9-8F50-5212F248B393}"/>
              </a:ext>
            </a:extLst>
          </p:cNvPr>
          <p:cNvSpPr txBox="1"/>
          <p:nvPr/>
        </p:nvSpPr>
        <p:spPr>
          <a:xfrm>
            <a:off x="1921933" y="4487334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7C8568-EF43-4F12-8F56-93D76ED3039D}"/>
              </a:ext>
            </a:extLst>
          </p:cNvPr>
          <p:cNvSpPr txBox="1"/>
          <p:nvPr/>
        </p:nvSpPr>
        <p:spPr>
          <a:xfrm>
            <a:off x="2675467" y="4800600"/>
            <a:ext cx="2810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implementation layer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70F3816-D9A2-4F00-AC47-3B2660B1BCAB}"/>
              </a:ext>
            </a:extLst>
          </p:cNvPr>
          <p:cNvCxnSpPr/>
          <p:nvPr/>
        </p:nvCxnSpPr>
        <p:spPr>
          <a:xfrm>
            <a:off x="5393267" y="4622799"/>
            <a:ext cx="0" cy="42333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286636-680B-4049-AFFA-6DB322AC2C86}"/>
              </a:ext>
            </a:extLst>
          </p:cNvPr>
          <p:cNvCxnSpPr/>
          <p:nvPr/>
        </p:nvCxnSpPr>
        <p:spPr>
          <a:xfrm>
            <a:off x="2794000" y="4563532"/>
            <a:ext cx="0" cy="42333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3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E33C-4548-4E4C-8F38-3AA8C3A1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culture wars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814CD-7C12-4B45-B53D-007E4E93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Physics joke: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Physicist: “I want to study the brain. Tell me something helpful.”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Biologist: “Well, first of all, the brain has two sides…”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Physicist: “Stop! You’ve told me too much!”’</a:t>
            </a:r>
          </a:p>
          <a:p>
            <a:pPr lvl="1">
              <a:spcBef>
                <a:spcPts val="0"/>
              </a:spcBef>
            </a:pPr>
            <a:r>
              <a:rPr lang="en-US" dirty="0"/>
              <a:t>V. Adrian </a:t>
            </a:r>
            <a:r>
              <a:rPr lang="en-US" dirty="0" err="1"/>
              <a:t>Parsegian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953E8-790D-4A8E-8174-05CED5CD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8F7BF-ABFA-4857-B51E-4B51C24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6F09-8E40-4051-8C02-85FB2097F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89"/>
            <a:ext cx="7772400" cy="5071543"/>
          </a:xfrm>
        </p:spPr>
        <p:txBody>
          <a:bodyPr/>
          <a:lstStyle/>
          <a:p>
            <a:r>
              <a:rPr lang="en-US" sz="1800" dirty="0"/>
              <a:t>Another reason to learn about bioelectricity?</a:t>
            </a:r>
          </a:p>
          <a:p>
            <a:pPr lvl="1">
              <a:spcBef>
                <a:spcPts val="0"/>
              </a:spcBef>
            </a:pPr>
            <a:r>
              <a:rPr lang="en-US" sz="1600" i="1" dirty="0"/>
              <a:t>Neurons and electroceuticals</a:t>
            </a:r>
            <a:endParaRPr lang="en-US" sz="1600" dirty="0"/>
          </a:p>
          <a:p>
            <a:r>
              <a:rPr lang="en-US" sz="1800" dirty="0"/>
              <a:t>Electroceuticals: miniature electronic devices, alter the signal flow in (at first) peripheral nerves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£500M investment by GlaxoSmithKline (the largest British drug maker). First products expected in mid-2020s.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Galvani Bioelectronics (funded by Alphabet and GSK) offering $1M prize for the first implantable device that can record/block/stimulate neural signals stably for 60 days. You don’t offer a prize unless you have some expectation it will be claimed.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Trial underway to control rheumatoid arthritis with </a:t>
            </a:r>
            <a:r>
              <a:rPr lang="en-US" sz="1600" dirty="0" err="1"/>
              <a:t>vagus</a:t>
            </a:r>
            <a:r>
              <a:rPr lang="en-US" sz="1600" dirty="0"/>
              <a:t>-nerve stimulation (</a:t>
            </a:r>
            <a:r>
              <a:rPr lang="en-US" sz="1600" u="sng" dirty="0">
                <a:hlinkClick r:id="rId2"/>
              </a:rPr>
              <a:t>https://www.scientificamerican.com/article/can-zapping-the-vagus-nerve-jump-start-immunity/</a:t>
            </a:r>
            <a:r>
              <a:rPr lang="en-US" sz="1600" dirty="0"/>
              <a:t> )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US FDA recalled nearly half a million pacemakers due to a vulnerability that could allow hackers to literally stop hearts beating (https://thehackernews.com/2017/08/pacemakers-hacking.html )</a:t>
            </a:r>
          </a:p>
          <a:p>
            <a:r>
              <a:rPr lang="en-US" sz="1800" dirty="0"/>
              <a:t>We will talk about how bioelectricity (and hence the reach of electroceuticals) may extend far beyond the nervous system.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DE8D5-6D8D-4236-BF93-9877EC1F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1066" y="6434667"/>
            <a:ext cx="2895600" cy="330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4657-2C62-4895-BF92-719A5019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electroceuticals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91993-24BC-4387-8933-9D4916304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8" y="1134532"/>
            <a:ext cx="8729135" cy="4936067"/>
          </a:xfrm>
        </p:spPr>
        <p:txBody>
          <a:bodyPr/>
          <a:lstStyle/>
          <a:p>
            <a:r>
              <a:rPr lang="en-US" sz="2400" dirty="0"/>
              <a:t>Some videos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hlinkClick r:id="rId2"/>
              </a:rPr>
              <a:t>https://youtu.be/CHNzYbT7ufY</a:t>
            </a:r>
            <a:r>
              <a:rPr lang="en-US" sz="2000" dirty="0"/>
              <a:t> – walking after spinal paralysis at EPFL</a:t>
            </a:r>
          </a:p>
          <a:p>
            <a:pPr lvl="1"/>
            <a:r>
              <a:rPr lang="en-US" sz="2000" u="sng" dirty="0">
                <a:hlinkClick r:id="rId3"/>
              </a:rPr>
              <a:t>https://www.youtube.com/watch?v=bh68vdQxftc</a:t>
            </a:r>
            <a:r>
              <a:rPr lang="en-US" sz="2000" dirty="0"/>
              <a:t> – CEO of </a:t>
            </a:r>
            <a:r>
              <a:rPr lang="en-US" sz="2000" dirty="0" err="1"/>
              <a:t>Cala</a:t>
            </a:r>
            <a:r>
              <a:rPr lang="en-US" sz="2000" dirty="0"/>
              <a:t> Health</a:t>
            </a:r>
          </a:p>
          <a:p>
            <a:r>
              <a:rPr lang="en-US" sz="2400" dirty="0"/>
              <a:t>Some articles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4"/>
              </a:rPr>
              <a:t>https://www.independent.co.uk/life-style/health-and-families/features/electricity-new-medicine-nuroscience-brian-spinal-cord-a8614911.html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5"/>
              </a:rPr>
              <a:t>https://burnstrauma.biomedcentral.com/articles/10.1186/s41038-018-0123-2</a:t>
            </a:r>
            <a:endParaRPr lang="en-US" sz="2000" dirty="0"/>
          </a:p>
          <a:p>
            <a:r>
              <a:rPr lang="en-US" sz="2400" dirty="0"/>
              <a:t>Action Potential Venture Capital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Kendall Square VC firm, funded by GSK, specializes in electroceuticals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Arranging a guest lecture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Several seminars to be given by EE, BME, Allen Center this semester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See the course web page for a listing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F5050-1506-4A4E-82A8-FD0170E6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51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9838-BA00-4C9E-894B-230B642F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F3D1D-2376-44DC-B494-6EAB3C1E2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2 of the class – using Gene Regulatory Networks (GRNs) to put logic gates into bacteria</a:t>
            </a:r>
          </a:p>
          <a:p>
            <a:pPr lvl="1">
              <a:spcBef>
                <a:spcPts val="0"/>
              </a:spcBef>
            </a:pPr>
            <a:r>
              <a:rPr lang="en-US" dirty="0"/>
              <a:t>Bacteria compute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describe that computing in terms of logic gates</a:t>
            </a:r>
          </a:p>
          <a:p>
            <a:pPr>
              <a:spcBef>
                <a:spcPts val="0"/>
              </a:spcBef>
            </a:pPr>
            <a:r>
              <a:rPr lang="en-US" dirty="0"/>
              <a:t>Do we plan to build a microprocessor inside a cell?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9F9E3-9F08-4EB6-8E4B-53231C3D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57B25-7E5A-4A6C-9040-682DC7DF9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 vs. </a:t>
            </a:r>
            <a:r>
              <a:rPr lang="en-US" dirty="0" err="1"/>
              <a:t>IPhone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00F60-4681-4B78-9734-A69A5378D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9120"/>
            <a:ext cx="7772400" cy="5063082"/>
          </a:xfrm>
        </p:spPr>
        <p:txBody>
          <a:bodyPr/>
          <a:lstStyle/>
          <a:p>
            <a:r>
              <a:rPr lang="en-US" sz="2400" dirty="0"/>
              <a:t>Compare: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Apple A11 Bionic (</a:t>
            </a:r>
            <a:r>
              <a:rPr lang="en-US" sz="2000" dirty="0" err="1"/>
              <a:t>IPhone</a:t>
            </a:r>
            <a:r>
              <a:rPr lang="en-US" sz="2000" dirty="0"/>
              <a:t> X): 4B transistors; (very roughly) 1B gates.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SynBio</a:t>
            </a:r>
            <a:r>
              <a:rPr lang="en-US" sz="2000" dirty="0"/>
              <a:t> + bacteria: can add roughly a dozen gates</a:t>
            </a:r>
            <a:endParaRPr lang="en-US" sz="1800" dirty="0"/>
          </a:p>
          <a:p>
            <a:r>
              <a:rPr lang="en-US" sz="2400" dirty="0"/>
              <a:t>So why is bacterial computing worth our time?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Say a bacteria reproduces every 30 minutes. How many are there after 24 hours (if your immune system doesn’t kill them all!)?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2</a:t>
            </a:r>
            <a:r>
              <a:rPr lang="en-US" sz="2000" baseline="30000" dirty="0"/>
              <a:t>48</a:t>
            </a:r>
            <a:r>
              <a:rPr lang="en-US" sz="2000" dirty="0"/>
              <a:t> = 10</a:t>
            </a:r>
            <a:r>
              <a:rPr lang="en-US" sz="2000" baseline="30000" dirty="0"/>
              <a:t>15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When a cell reproduces, </a:t>
            </a:r>
            <a:r>
              <a:rPr lang="en-US" sz="2000" i="1" dirty="0"/>
              <a:t>its altered DNA gets reproduced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Your cell phone cannot swim in your body and make 1 million billion copies of itself in 24 hours on a diet of sugar water!</a:t>
            </a:r>
          </a:p>
          <a:p>
            <a:r>
              <a:rPr lang="en-US" sz="2400" dirty="0"/>
              <a:t>Medical consequences of 10</a:t>
            </a:r>
            <a:r>
              <a:rPr lang="en-US" sz="2400" baseline="30000" dirty="0"/>
              <a:t>15</a:t>
            </a:r>
            <a:r>
              <a:rPr lang="en-US" sz="2400" dirty="0"/>
              <a:t> very small computers swimming around your body?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 be immense – or irrelevant.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We’ll discuss some possible consequences over the semester.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271DE-7BF7-48F7-A7CE-155645FB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9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3239-EEB3-4E5A-A718-50D47B01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C4E37-9AC9-4F6E-83AC-462CC00F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2" y="1295398"/>
            <a:ext cx="7789333" cy="4851400"/>
          </a:xfrm>
        </p:spPr>
        <p:txBody>
          <a:bodyPr/>
          <a:lstStyle/>
          <a:p>
            <a:r>
              <a:rPr lang="en-US" sz="2400" dirty="0"/>
              <a:t>(Not very) controversial statement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We’ll learn how to reprogram bacteria’s </a:t>
            </a:r>
            <a:r>
              <a:rPr lang="en-US" sz="2000" b="1" i="1" dirty="0"/>
              <a:t>assembly code…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… to repurpose its </a:t>
            </a:r>
            <a:r>
              <a:rPr lang="en-US" sz="2000" b="1" i="1" dirty="0"/>
              <a:t>goals </a:t>
            </a:r>
            <a:r>
              <a:rPr lang="en-US" sz="2000" dirty="0"/>
              <a:t>to what we want.</a:t>
            </a:r>
          </a:p>
          <a:p>
            <a:r>
              <a:rPr lang="en-US" sz="2400" dirty="0"/>
              <a:t>Do bacteria have goals? Can you have “goals” without a brain? Check out this video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2"/>
              </a:rPr>
              <a:t>https://www.youtube.com/watch?v=Kb-m1uDoWfU</a:t>
            </a:r>
            <a:endParaRPr lang="en-US" sz="2000" dirty="0"/>
          </a:p>
          <a:p>
            <a:r>
              <a:rPr lang="en-US" sz="2400" dirty="0"/>
              <a:t>Some interesting articles if you want more info:</a:t>
            </a:r>
            <a:endParaRPr lang="en-US" sz="2400" dirty="0">
              <a:hlinkClick r:id="rId3"/>
            </a:endParaRP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4"/>
              </a:rPr>
              <a:t>https://www.the-scientist.com/research/how-cells-find-their-way-54300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3"/>
              </a:rPr>
              <a:t>https://works.bepress.com/gmcnamara/6/download/</a:t>
            </a:r>
            <a:r>
              <a:rPr lang="en-US" sz="20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Another interesting one: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IgNobel</a:t>
            </a:r>
            <a:r>
              <a:rPr lang="en-US" sz="2000" dirty="0"/>
              <a:t> prize: Intelligence: Maze-Solving by an Amoeboid Organism,” </a:t>
            </a:r>
            <a:r>
              <a:rPr lang="en-US" sz="2000" i="1" dirty="0"/>
              <a:t>Nature</a:t>
            </a:r>
            <a:r>
              <a:rPr lang="en-US" sz="2000" dirty="0"/>
              <a:t> 2000, Toshiyuki </a:t>
            </a:r>
            <a:r>
              <a:rPr lang="en-US" sz="2000" dirty="0" err="1"/>
              <a:t>Nakagaki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And https://www.nature.com/news/2008/081008/full/455714b.html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AFF0A-79F4-4ED9-88AE-3B10DD3B3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(won’t) build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https://xkcd.com/730/</a:t>
            </a:r>
            <a:endParaRPr lang="en-US" sz="2400" dirty="0"/>
          </a:p>
          <a:p>
            <a:r>
              <a:rPr lang="en-US" dirty="0"/>
              <a:t>This is a new class, about biological computing. We will </a:t>
            </a:r>
            <a:r>
              <a:rPr lang="en-US" i="1" dirty="0"/>
              <a:t>not</a:t>
            </a:r>
            <a:r>
              <a:rPr lang="en-US" dirty="0"/>
              <a:t> be building circuits like the comic.</a:t>
            </a: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D5E0-422F-48E8-A5BF-4DA7C555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6ECA-2D01-42B8-8C05-893EE2B01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 dirty="0"/>
              <a:t>At least the E.coli genome is  “only” 4300 genes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Divide and conquer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First understand one “modular” part of the genome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Then change its assembly code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Or add new code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15C30-2510-419C-BF2C-3710CAC2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10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4BC4-C047-45F7-8907-724A0D1F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07C57-339E-4517-AEA0-95A59F17E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4796"/>
            <a:ext cx="7772400" cy="4419600"/>
          </a:xfrm>
        </p:spPr>
        <p:txBody>
          <a:bodyPr/>
          <a:lstStyle/>
          <a:p>
            <a:r>
              <a:rPr lang="en-US" sz="2400" dirty="0"/>
              <a:t>Traditional biology: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“merely” try to understand how life works</a:t>
            </a:r>
          </a:p>
          <a:p>
            <a:r>
              <a:rPr lang="en-US" sz="2400" dirty="0"/>
              <a:t>Physics and chemistry also worked that way!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Tried to understand, e.g., the motion of the planets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Until the 19th century</a:t>
            </a:r>
          </a:p>
          <a:p>
            <a:r>
              <a:rPr lang="en-US" sz="2400" dirty="0"/>
              <a:t>Will biology become more like physics and chemistry?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“Forwards engineering” vs. reverse engineering?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Synthetic biology: altering DNA to create new organisms</a:t>
            </a:r>
          </a:p>
          <a:p>
            <a:r>
              <a:rPr lang="en-US" sz="2400" dirty="0"/>
              <a:t>Cultural differences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Engineers don’t understand why biologists are so concerned with the details of one particular system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Biologists don’t see why engineers care so much about building a better mousetrap.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E3C33-8740-485A-BF48-4071B9A6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2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310E-D0C3-4AF4-BABC-D5B3FBBA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5D358-CE95-4016-826A-F2A5FE896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Synthetic bio is developing rapidly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time-proven rules for building things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We’re still at the assembly-code stage</a:t>
            </a:r>
          </a:p>
          <a:p>
            <a:r>
              <a:rPr lang="en-US" sz="2400" dirty="0"/>
              <a:t>“To invent, all you need is a pile of junk and a good imagination.” Thomas Edison</a:t>
            </a:r>
          </a:p>
          <a:p>
            <a:r>
              <a:rPr lang="en-US" sz="2400" dirty="0"/>
              <a:t>Goals for the class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Teach you what’s in the junk pile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Get an appreciation for the task at hand.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Final project can be your chance to build things</a:t>
            </a:r>
            <a:endParaRPr lang="en-US" sz="2400" dirty="0"/>
          </a:p>
          <a:p>
            <a:r>
              <a:rPr lang="en-US" sz="2400" dirty="0"/>
              <a:t>“Science is the belief in the ignorance of experts”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Richard Feynman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A981A-404B-49DE-AB99-2C3A1474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3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154F-CAE9-4BB0-A175-961D163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74976-9270-445A-92EE-D9C876FD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3123"/>
            <a:ext cx="7772400" cy="4419600"/>
          </a:xfrm>
        </p:spPr>
        <p:txBody>
          <a:bodyPr/>
          <a:lstStyle/>
          <a:p>
            <a:r>
              <a:rPr lang="en-US" sz="2400" dirty="0"/>
              <a:t>Biology: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central dogma and a bit of molecular bio.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DNA, RNA, proteins, promoters, TFs.</a:t>
            </a:r>
          </a:p>
          <a:p>
            <a:r>
              <a:rPr lang="en-US" sz="2400" dirty="0"/>
              <a:t>Computer Science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Python, “neural” networks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Applying software principles to biological computing</a:t>
            </a:r>
          </a:p>
          <a:p>
            <a:r>
              <a:rPr lang="en-US" sz="2400" dirty="0"/>
              <a:t>EE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Treating cells and GRNs as circuits and digital logic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Using analog design principles to ensure that the abstraction works</a:t>
            </a:r>
          </a:p>
          <a:p>
            <a:r>
              <a:rPr lang="en-US" sz="2400" dirty="0"/>
              <a:t>Physics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Electricity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bit of statistical mechanics (diffusion and drift)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Math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common language of most everything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E912C-A6FB-44B4-8ECB-115A9DAB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2F9F-389B-4852-973F-F1CEBC79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lemonade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DD049-302A-4E86-99CE-F95BF835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90132"/>
            <a:ext cx="7772400" cy="4732868"/>
          </a:xfrm>
        </p:spPr>
        <p:txBody>
          <a:bodyPr/>
          <a:lstStyle/>
          <a:p>
            <a:r>
              <a:rPr lang="en-US" dirty="0"/>
              <a:t>Teaching interdisciplinary courses is hard!</a:t>
            </a:r>
          </a:p>
          <a:p>
            <a:pPr lvl="1">
              <a:spcBef>
                <a:spcPts val="0"/>
              </a:spcBef>
            </a:pPr>
            <a:r>
              <a:rPr lang="en-US" dirty="0"/>
              <a:t>Giving everyone a common language takes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 you stop people from being bored most of the time?</a:t>
            </a:r>
          </a:p>
          <a:p>
            <a:r>
              <a:rPr lang="en-US" dirty="0"/>
              <a:t>The upside: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people are interested, can let you teach some of the class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Give a backgrounder on neural nets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one on basic circuit analysis (resistors, batteries, series &amp; parallel circuits)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maybe I teach it, and you guys walk around and help with in-class examples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3D63B-FC8F-48B4-B6DB-FC827E53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D716-14EF-476E-A451-BF3B4CF2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9D37-A53B-44A8-8D5B-A5530AA95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Interdisciplinary courses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Pro: provide a grounding for interdisciplinary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Pro: fun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Con: nobody has all the </a:t>
            </a:r>
            <a:r>
              <a:rPr lang="en-US" dirty="0" err="1"/>
              <a:t>prereqs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Least of all me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“</a:t>
            </a:r>
            <a:r>
              <a:rPr lang="en-US" dirty="0"/>
              <a:t>Science is the belief in the ignorance of experts” (</a:t>
            </a:r>
            <a:r>
              <a:rPr lang="en-US" dirty="0" err="1"/>
              <a:t>Feynmann</a:t>
            </a:r>
            <a:r>
              <a:rPr lang="en-US" dirty="0"/>
              <a:t>)</a:t>
            </a:r>
          </a:p>
          <a:p>
            <a:r>
              <a:rPr lang="en-US" dirty="0"/>
              <a:t>Obviously, the more areas you have to learn, the more work you will have. With that in mind…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45B0D-AE49-4661-88D0-039397EC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A431F-43F4-48DE-91EC-8F8F88A3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FB665-AD57-4002-81E4-0E2D98AEC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course is intended to be self-contained for bio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will cover all of the biology that we absolutely need.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Some background in molecular biology and genetics would help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 expect perhaps half the class will have that</a:t>
            </a:r>
          </a:p>
          <a:p>
            <a:r>
              <a:rPr lang="en-US" sz="2400" dirty="0"/>
              <a:t>No need for lab experience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We’re </a:t>
            </a:r>
            <a:r>
              <a:rPr lang="en-US" sz="2000" b="1" i="1" dirty="0"/>
              <a:t>not </a:t>
            </a:r>
            <a:r>
              <a:rPr lang="en-US" sz="2000" dirty="0"/>
              <a:t>going to really build anything at all.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I’m not qualified to do it, let alone supervise it!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International Genetically-Engineered Machines competition (IGEM). Presentation every fall in Boston. Tufts usually has a team.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97EE7-67DA-4847-ADDA-3FEC0DDE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8835-7FDA-4B09-8770-9E8ED171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69CEF-83A8-4B64-9D95-BB444259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We’ll do a fair amount of Python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“merely” write code to use an existing simulation framework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Matlab</a:t>
            </a:r>
            <a:r>
              <a:rPr lang="en-US" sz="2000" dirty="0"/>
              <a:t> experience transfers pretty well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Complete first-time programmer may find it challenging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Final project could be more (or less) code intensive</a:t>
            </a:r>
          </a:p>
          <a:p>
            <a:r>
              <a:rPr lang="en-US" sz="2400" dirty="0"/>
              <a:t>I do not plan to teach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 is plenty of Python material on the web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I have slide decks if people want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A3342-D938-4A34-A969-3701CECA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1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0987-D8C7-498D-B4BF-8C470B0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2DD6-A6E0-425D-B9C7-BE41A60F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will learn about bioelectricity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electricity background (e.g., PHYS 2 or 12) will give you quite a leg up.</a:t>
            </a:r>
          </a:p>
          <a:p>
            <a:r>
              <a:rPr lang="en-US" dirty="0"/>
              <a:t>Math: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semester of calculus is a prerequisite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won’t do a ton of math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will be making and using models of living things, and DFQ is the lingua franca of models.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Opportunity for digging a lot deeper in final projects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8316D-14DC-4876-AC46-7C87EA91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5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54B3-E733-4B3F-A2EA-0AE2FE87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1151-0AB3-46CF-BF6E-FF5AD7D1D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https://www.ece.tufts.edu/ee/193CBP/</a:t>
            </a:r>
            <a:endParaRPr lang="en-US" dirty="0"/>
          </a:p>
          <a:p>
            <a:pPr lvl="1"/>
            <a:r>
              <a:rPr lang="en-US" dirty="0"/>
              <a:t>Syllabus, class calendar, all lecture slides</a:t>
            </a:r>
          </a:p>
          <a:p>
            <a:pPr lvl="1"/>
            <a:r>
              <a:rPr lang="en-US" dirty="0"/>
              <a:t>All labs, as well as the </a:t>
            </a:r>
            <a:r>
              <a:rPr lang="en-US"/>
              <a:t>lab turn-i</a:t>
            </a:r>
            <a:r>
              <a:rPr lang="en-US" dirty="0"/>
              <a:t>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04F61-DF79-45BE-AF7F-63D1D85E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4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A6FF-BC00-44C4-81A3-A588C18F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for what we </a:t>
            </a:r>
            <a:r>
              <a:rPr lang="en-US" i="1" dirty="0"/>
              <a:t>will</a:t>
            </a:r>
            <a:r>
              <a:rPr lang="en-US" dirty="0"/>
              <a:t>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C220-EE05-4012-8F13-D8CB3A9D5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biological computing is?</a:t>
            </a:r>
          </a:p>
          <a:p>
            <a:pPr lvl="1"/>
            <a:r>
              <a:rPr lang="en-US" dirty="0"/>
              <a:t>What topics would it cover?</a:t>
            </a:r>
          </a:p>
          <a:p>
            <a:r>
              <a:rPr lang="en-US" dirty="0"/>
              <a:t>In a changing environment…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 or die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Important for humans, bacteria, &amp; everything in between</a:t>
            </a:r>
          </a:p>
          <a:p>
            <a:r>
              <a:rPr lang="en-US" dirty="0"/>
              <a:t>We can now change what is being computed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in a very limited way, for the time being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21AC3-C2DD-46C5-A14E-DC1DDCEA6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5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568F-8C6B-4B5F-B1B3-C479FA07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28F6-621B-426F-9004-A8EFA5BE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tests</a:t>
            </a:r>
          </a:p>
          <a:p>
            <a:r>
              <a:rPr lang="en-US" dirty="0"/>
              <a:t>5-10 short Python programs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 in pairs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about 10-20 lines, plus a few discussion questions</a:t>
            </a:r>
          </a:p>
          <a:p>
            <a:r>
              <a:rPr lang="en-US" dirty="0"/>
              <a:t>Perhaps some quizzes (meant to take about 15 minutes)</a:t>
            </a:r>
          </a:p>
          <a:p>
            <a:r>
              <a:rPr lang="en-US" dirty="0"/>
              <a:t>Final project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work in groups if desired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FE2B7-60C9-4F5F-82EC-6A0AD1A7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AFD9-C085-45B7-B87A-0C0E1C45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main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3F297-0242-4BCE-930C-177D156A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with bioelectricity</a:t>
            </a:r>
          </a:p>
          <a:p>
            <a:pPr lvl="1"/>
            <a:r>
              <a:rPr lang="en-US" dirty="0"/>
              <a:t>Most obvious application: our brains</a:t>
            </a:r>
          </a:p>
          <a:p>
            <a:pPr lvl="1"/>
            <a:r>
              <a:rPr lang="en-US" dirty="0"/>
              <a:t>Not so obvious: morphogenesis</a:t>
            </a:r>
          </a:p>
          <a:p>
            <a:r>
              <a:rPr lang="en-US" dirty="0"/>
              <a:t>Computing with DNA &amp; proteins</a:t>
            </a:r>
          </a:p>
          <a:p>
            <a:pPr lvl="1"/>
            <a:r>
              <a:rPr lang="en-US" dirty="0"/>
              <a:t>Reprogramming bacteria to create new products</a:t>
            </a:r>
          </a:p>
          <a:p>
            <a:pPr lvl="1"/>
            <a:r>
              <a:rPr lang="en-US" dirty="0"/>
              <a:t>Adding new logic gates to control when to make them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10444-C452-467F-AB4A-26C62FE1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5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35CB-F696-47C8-A69E-642D6C05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7" y="304800"/>
            <a:ext cx="8517465" cy="1143000"/>
          </a:xfrm>
        </p:spPr>
        <p:txBody>
          <a:bodyPr/>
          <a:lstStyle/>
          <a:p>
            <a:r>
              <a:rPr lang="en-US" sz="4000" dirty="0"/>
              <a:t>Teaching bio in an engineering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5F46D-7437-41D6-B4C6-0064330E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It’s actually not so novel:</a:t>
            </a:r>
          </a:p>
          <a:p>
            <a:pPr lvl="1"/>
            <a:r>
              <a:rPr lang="en-US" sz="2000" dirty="0"/>
              <a:t>There is a biomedical engineering department (that’s not what this course is)</a:t>
            </a:r>
          </a:p>
          <a:p>
            <a:pPr lvl="1"/>
            <a:r>
              <a:rPr lang="en-US" sz="2000" dirty="0"/>
              <a:t>Frances Arnold: undergrad ME.</a:t>
            </a:r>
          </a:p>
          <a:p>
            <a:pPr lvl="1"/>
            <a:r>
              <a:rPr lang="en-US" sz="2000" dirty="0"/>
              <a:t>MIT: Synthetic-bio center is run by Ron Weiss (BSEE)</a:t>
            </a:r>
          </a:p>
          <a:p>
            <a:pPr lvl="1"/>
            <a:r>
              <a:rPr lang="en-US" sz="2000" dirty="0"/>
              <a:t>BU: Doug Densmore (PhD EE), lead PI for the NSF Expeditions “Living Computing Project”</a:t>
            </a:r>
          </a:p>
          <a:p>
            <a:pPr lvl="1"/>
            <a:r>
              <a:rPr lang="en-US" sz="2000" dirty="0"/>
              <a:t>Tufts: Mike Levin has BSCS.</a:t>
            </a:r>
          </a:p>
          <a:p>
            <a:pPr lvl="1"/>
            <a:r>
              <a:rPr lang="en-US" sz="2000" dirty="0"/>
              <a:t>Most of the forefathers of </a:t>
            </a:r>
            <a:r>
              <a:rPr lang="en-US" sz="2000" dirty="0" err="1"/>
              <a:t>SynBio</a:t>
            </a:r>
            <a:r>
              <a:rPr lang="en-US" sz="2000" dirty="0"/>
              <a:t> have an EE/CS background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5DD47-6979-4A40-8786-7318F53F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4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D6D0-6165-4EB3-BEBF-2C8547B4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 it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AC865-FB90-445B-87E7-EA95DF6D3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everyone seem to think that mixing computing + engineering + biology is useful?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Maybe it won’t be: we’ll know in 5-10 years!</a:t>
            </a:r>
          </a:p>
          <a:p>
            <a:r>
              <a:rPr lang="en-US" dirty="0"/>
              <a:t>Motto: </a:t>
            </a:r>
            <a:r>
              <a:rPr lang="en-US" i="1" dirty="0"/>
              <a:t>successful engineering is interdisciplinary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easy problems have mostly already been solved</a:t>
            </a:r>
          </a:p>
          <a:p>
            <a:pPr lvl="1"/>
            <a:r>
              <a:rPr lang="en-US" dirty="0"/>
              <a:t>We live in an interdisciplinary world</a:t>
            </a:r>
          </a:p>
          <a:p>
            <a:r>
              <a:rPr lang="en-US" dirty="0"/>
              <a:t>Apply insights from EE and CS to biology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61242-C62B-467E-AE9A-94A65169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6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B5FD-B5F2-4352-B7EB-5B3F8AFA4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rough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B36BC-F75C-4C21-85B7-EA74D2066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1455"/>
            <a:ext cx="7772400" cy="4910674"/>
          </a:xfrm>
        </p:spPr>
        <p:txBody>
          <a:bodyPr/>
          <a:lstStyle/>
          <a:p>
            <a:r>
              <a:rPr lang="en-US" sz="2400" dirty="0"/>
              <a:t>See the class calendar for more detail</a:t>
            </a:r>
          </a:p>
          <a:p>
            <a:r>
              <a:rPr lang="en-US" sz="2400" dirty="0"/>
              <a:t>Backgrounders on biology, bioelectricity &amp; neural nets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Mostly self contained (no assumption of recent bio classes)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DNA, RNA, proteins and modeling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is electricity and how our body makes it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Artificial neural nets, spiking neural nets</a:t>
            </a:r>
          </a:p>
          <a:p>
            <a:r>
              <a:rPr lang="en-US" sz="2400" dirty="0"/>
              <a:t>Bioelectric computing and morphogenesis (4 weeks).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we use it to compute (neurons and morphogenesis)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Building and repairing body shape takes a ton of computes</a:t>
            </a:r>
          </a:p>
          <a:p>
            <a:r>
              <a:rPr lang="en-US" sz="2400" dirty="0"/>
              <a:t>GRN computing (4 weeks)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building stuff out of DNA, RNA &amp; proteins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Gates, latches, small modules, oscillators</a:t>
            </a:r>
          </a:p>
          <a:p>
            <a:r>
              <a:rPr lang="en-US" sz="2400" dirty="0"/>
              <a:t>Final project: build something fun (2 weeks). </a:t>
            </a:r>
          </a:p>
          <a:p>
            <a:r>
              <a:rPr lang="en-US" sz="2400" dirty="0"/>
              <a:t>And spend the rest of today talking about what those sentences actually mean.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AD055-F461-4F9A-A5F6-4F0116F6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61466" y="6282267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0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9D26-E156-4DBB-9231-74A6E6FB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E32C-A9EB-4D8B-8EEA-98661F8E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One of the black mysteries of biology</a:t>
            </a:r>
          </a:p>
          <a:p>
            <a:r>
              <a:rPr lang="en-US" sz="2000" dirty="0"/>
              <a:t>An egg and sperm unite to form one cell. That cell contains all of your DNA.</a:t>
            </a:r>
          </a:p>
          <a:p>
            <a:r>
              <a:rPr lang="en-US" sz="2000" dirty="0"/>
              <a:t>Fast forward 9 months or so. You now have 37 T cells.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has roughly the same DNA as the one starting cell.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DNA is the software that tells a cell how to behave. How can they do different things?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Because every cell runs the same function, but with different inputs (in this case, chemical and electrical signals that are the function outputs)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All of those 37T cells, </a:t>
            </a:r>
            <a:r>
              <a:rPr lang="en-US" sz="1800" i="1" dirty="0"/>
              <a:t>each running the exact same software</a:t>
            </a:r>
            <a:r>
              <a:rPr lang="en-US" sz="1800" dirty="0"/>
              <a:t>, have talked to each other and agreed on who does what! Which are eyes, feet, </a:t>
            </a:r>
            <a:r>
              <a:rPr lang="en-US" sz="1800" dirty="0" err="1"/>
              <a:t>etc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Incredible feat of distributed computing. No human-built machine can do anything remotely similar. We have no idea how it happens. And – it can repair itself.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4B1CE-30DE-4334-9FEA-D4241474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CD74-4983-4830-A331-1237FA10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304800"/>
            <a:ext cx="8305802" cy="1143000"/>
          </a:xfrm>
        </p:spPr>
        <p:txBody>
          <a:bodyPr/>
          <a:lstStyle/>
          <a:p>
            <a:r>
              <a:rPr lang="en-US" sz="4000" dirty="0"/>
              <a:t>Morphogenesis in popular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2F9F9-54A9-4BCB-AE9E-F8ED3F41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64000"/>
            <a:ext cx="7772400" cy="2031999"/>
          </a:xfrm>
        </p:spPr>
        <p:txBody>
          <a:bodyPr/>
          <a:lstStyle/>
          <a:p>
            <a:r>
              <a:rPr lang="en-US" sz="2400" dirty="0"/>
              <a:t>We will not be talking about genetic engineering of mutant animals</a:t>
            </a:r>
          </a:p>
          <a:p>
            <a:pPr lvl="1"/>
            <a:r>
              <a:rPr lang="en-US" sz="2000" dirty="0"/>
              <a:t>If we want, we can talk about the genetically-engineered human in China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812DD-CF06-4A03-86E8-1DA9E6E2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D1A309-2956-4884-B4D3-6C49C23DA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41" y="1515533"/>
            <a:ext cx="1562629" cy="15626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4FA5F8-B41C-45E7-B7C2-A9AEDAE9439F}"/>
              </a:ext>
            </a:extLst>
          </p:cNvPr>
          <p:cNvSpPr txBox="1"/>
          <p:nvPr/>
        </p:nvSpPr>
        <p:spPr>
          <a:xfrm>
            <a:off x="2074335" y="2988735"/>
            <a:ext cx="177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mockingjay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2F39F2-D3F7-4A5B-B768-906A2CF14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8" y="1310217"/>
            <a:ext cx="17335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39208</TotalTime>
  <Words>2503</Words>
  <Application>Microsoft Office PowerPoint</Application>
  <PresentationFormat>On-screen Show (4:3)</PresentationFormat>
  <Paragraphs>295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Symbol</vt:lpstr>
      <vt:lpstr>Times New Roman</vt:lpstr>
      <vt:lpstr>Wingdings</vt:lpstr>
      <vt:lpstr>Default Design</vt:lpstr>
      <vt:lpstr>EE 194/Comp 150: Computing with Biological Parts</vt:lpstr>
      <vt:lpstr>What we (won’t) build</vt:lpstr>
      <vt:lpstr>Now for what we will cover</vt:lpstr>
      <vt:lpstr>Two main topics</vt:lpstr>
      <vt:lpstr>Teaching bio in an engineering course?</vt:lpstr>
      <vt:lpstr>But why is it useful?</vt:lpstr>
      <vt:lpstr>Very rough schedule</vt:lpstr>
      <vt:lpstr>Morphogenesis</vt:lpstr>
      <vt:lpstr>Morphogenesis in popular culture</vt:lpstr>
      <vt:lpstr>Distributed what?</vt:lpstr>
      <vt:lpstr>Why do we care?</vt:lpstr>
      <vt:lpstr>The problem of abstraction</vt:lpstr>
      <vt:lpstr>The grand hope</vt:lpstr>
      <vt:lpstr>More culture wars</vt:lpstr>
      <vt:lpstr>Electroceuticals</vt:lpstr>
      <vt:lpstr>More electroceuticals</vt:lpstr>
      <vt:lpstr>Part 2</vt:lpstr>
      <vt:lpstr>Bacteria vs. IPhone</vt:lpstr>
      <vt:lpstr>What to do with bacteria</vt:lpstr>
      <vt:lpstr>Assembly code again!</vt:lpstr>
      <vt:lpstr>Synthetic biology</vt:lpstr>
      <vt:lpstr>Synthetic biology</vt:lpstr>
      <vt:lpstr>What will we learn in…</vt:lpstr>
      <vt:lpstr>Interdisciplinary lemonade</vt:lpstr>
      <vt:lpstr>Prerequisites</vt:lpstr>
      <vt:lpstr>Biology</vt:lpstr>
      <vt:lpstr>Programming</vt:lpstr>
      <vt:lpstr>PowerPoint Presentation</vt:lpstr>
      <vt:lpstr>Class web page</vt:lpstr>
      <vt:lpstr>Workload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1174</cp:revision>
  <cp:lastPrinted>2005-02-07T17:53:54Z</cp:lastPrinted>
  <dcterms:created xsi:type="dcterms:W3CDTF">2002-09-07T18:50:54Z</dcterms:created>
  <dcterms:modified xsi:type="dcterms:W3CDTF">2019-01-17T15:45:18Z</dcterms:modified>
</cp:coreProperties>
</file>