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328" r:id="rId2"/>
    <p:sldId id="750" r:id="rId3"/>
    <p:sldId id="751" r:id="rId4"/>
    <p:sldId id="752" r:id="rId5"/>
    <p:sldId id="775" r:id="rId6"/>
    <p:sldId id="753" r:id="rId7"/>
    <p:sldId id="754" r:id="rId8"/>
    <p:sldId id="755" r:id="rId9"/>
    <p:sldId id="776" r:id="rId10"/>
    <p:sldId id="792" r:id="rId11"/>
    <p:sldId id="736" r:id="rId12"/>
    <p:sldId id="793" r:id="rId13"/>
    <p:sldId id="757" r:id="rId14"/>
    <p:sldId id="777" r:id="rId15"/>
    <p:sldId id="759" r:id="rId16"/>
    <p:sldId id="743" r:id="rId17"/>
    <p:sldId id="779" r:id="rId18"/>
    <p:sldId id="780" r:id="rId19"/>
    <p:sldId id="762" r:id="rId20"/>
    <p:sldId id="763" r:id="rId21"/>
    <p:sldId id="765" r:id="rId22"/>
    <p:sldId id="764" r:id="rId23"/>
    <p:sldId id="787" r:id="rId24"/>
    <p:sldId id="788" r:id="rId25"/>
    <p:sldId id="789" r:id="rId26"/>
    <p:sldId id="767" r:id="rId27"/>
    <p:sldId id="781" r:id="rId28"/>
    <p:sldId id="795" r:id="rId29"/>
    <p:sldId id="768" r:id="rId30"/>
    <p:sldId id="773" r:id="rId31"/>
    <p:sldId id="769" r:id="rId32"/>
    <p:sldId id="782" r:id="rId33"/>
    <p:sldId id="783" r:id="rId34"/>
    <p:sldId id="784" r:id="rId35"/>
    <p:sldId id="770" r:id="rId36"/>
    <p:sldId id="785" r:id="rId37"/>
    <p:sldId id="707" r:id="rId38"/>
    <p:sldId id="796" r:id="rId39"/>
    <p:sldId id="794" r:id="rId40"/>
    <p:sldId id="790" r:id="rId41"/>
    <p:sldId id="791" r:id="rId42"/>
    <p:sldId id="786" r:id="rId43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02658ED4-02B7-407F-B04E-0B16F0BB8C04}">
          <p14:sldIdLst>
            <p14:sldId id="328"/>
            <p14:sldId id="750"/>
            <p14:sldId id="751"/>
            <p14:sldId id="752"/>
            <p14:sldId id="775"/>
            <p14:sldId id="753"/>
            <p14:sldId id="754"/>
            <p14:sldId id="755"/>
            <p14:sldId id="776"/>
            <p14:sldId id="792"/>
            <p14:sldId id="736"/>
            <p14:sldId id="793"/>
            <p14:sldId id="757"/>
            <p14:sldId id="777"/>
            <p14:sldId id="759"/>
            <p14:sldId id="743"/>
            <p14:sldId id="779"/>
            <p14:sldId id="780"/>
            <p14:sldId id="762"/>
            <p14:sldId id="763"/>
            <p14:sldId id="765"/>
            <p14:sldId id="764"/>
            <p14:sldId id="787"/>
            <p14:sldId id="788"/>
            <p14:sldId id="789"/>
            <p14:sldId id="767"/>
            <p14:sldId id="781"/>
            <p14:sldId id="795"/>
            <p14:sldId id="768"/>
            <p14:sldId id="773"/>
            <p14:sldId id="769"/>
            <p14:sldId id="782"/>
            <p14:sldId id="783"/>
            <p14:sldId id="784"/>
            <p14:sldId id="770"/>
            <p14:sldId id="785"/>
            <p14:sldId id="707"/>
            <p14:sldId id="796"/>
            <p14:sldId id="794"/>
            <p14:sldId id="790"/>
            <p14:sldId id="791"/>
            <p14:sldId id="7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F1B283"/>
    <a:srgbClr val="0066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46" autoAdjust="0"/>
    <p:restoredTop sz="94669" autoAdjust="0"/>
  </p:normalViewPr>
  <p:slideViewPr>
    <p:cSldViewPr snapToGrid="0">
      <p:cViewPr varScale="1">
        <p:scale>
          <a:sx n="75" d="100"/>
          <a:sy n="75" d="100"/>
        </p:scale>
        <p:origin x="42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900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8844" cy="34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61" rIns="93117" bIns="46561" numCol="1" anchor="t" anchorCtr="0" compatLnSpc="1">
            <a:prstTxWarp prst="textNoShape">
              <a:avLst/>
            </a:prstTxWarp>
          </a:bodyPr>
          <a:lstStyle>
            <a:lvl1pPr defTabSz="931939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7558" y="0"/>
            <a:ext cx="4028843" cy="34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61" rIns="93117" bIns="46561" numCol="1" anchor="t" anchorCtr="0" compatLnSpc="1">
            <a:prstTxWarp prst="textNoShape">
              <a:avLst/>
            </a:prstTxWarp>
          </a:bodyPr>
          <a:lstStyle>
            <a:lvl1pPr algn="r" defTabSz="931939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1503"/>
            <a:ext cx="4028844" cy="348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61" rIns="93117" bIns="46561" numCol="1" anchor="b" anchorCtr="0" compatLnSpc="1">
            <a:prstTxWarp prst="textNoShape">
              <a:avLst/>
            </a:prstTxWarp>
          </a:bodyPr>
          <a:lstStyle>
            <a:lvl1pPr defTabSz="931939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7558" y="6661503"/>
            <a:ext cx="4028843" cy="348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61" rIns="93117" bIns="46561" numCol="1" anchor="b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439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8844" cy="34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t" anchorCtr="0" compatLnSpc="1">
            <a:prstTxWarp prst="textNoShape">
              <a:avLst/>
            </a:prstTxWarp>
          </a:bodyPr>
          <a:lstStyle>
            <a:lvl1pPr defTabSz="922346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540" y="0"/>
            <a:ext cx="4028844" cy="34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t" anchorCtr="0" compatLnSpc="1">
            <a:prstTxWarp prst="textNoShape">
              <a:avLst/>
            </a:prstTxWarp>
          </a:bodyPr>
          <a:lstStyle>
            <a:lvl1pPr algn="r" defTabSz="922346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7050"/>
            <a:ext cx="3506788" cy="2630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045" y="3330173"/>
            <a:ext cx="7436313" cy="3153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8026"/>
            <a:ext cx="4028844" cy="35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b" anchorCtr="0" compatLnSpc="1">
            <a:prstTxWarp prst="textNoShape">
              <a:avLst/>
            </a:prstTxWarp>
          </a:bodyPr>
          <a:lstStyle>
            <a:lvl1pPr defTabSz="922346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540" y="6658026"/>
            <a:ext cx="4028844" cy="35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b" anchorCtr="0" compatLnSpc="1">
            <a:prstTxWarp prst="textNoShape">
              <a:avLst/>
            </a:prstTxWarp>
          </a:bodyPr>
          <a:lstStyle>
            <a:lvl1pPr algn="r" defTabSz="921175" eaLnBrk="1" hangingPunct="1">
              <a:defRPr sz="13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7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cannot really express AHL (a small molecule). But you can express the protein </a:t>
            </a:r>
            <a:r>
              <a:rPr lang="en-US" dirty="0" err="1"/>
              <a:t>LuxI</a:t>
            </a:r>
            <a:r>
              <a:rPr lang="en-US" dirty="0"/>
              <a:t>, which catalyzes </a:t>
            </a:r>
            <a:r>
              <a:rPr lang="en-US"/>
              <a:t>the production of AHL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050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EE 194/Comp 150 Joel Grodstein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el.grodstein@tuft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impossiblefoods.com/foo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G7uCskUOrA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xkcd.com/1430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EE 194/Comp 150: Modeling, simulating and optimizing biological systems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514600"/>
            <a:ext cx="8382000" cy="3352800"/>
          </a:xfrm>
        </p:spPr>
        <p:txBody>
          <a:bodyPr/>
          <a:lstStyle/>
          <a:p>
            <a:pPr eaLnBrk="1" hangingPunct="1"/>
            <a:r>
              <a:rPr lang="en-US" altLang="en-US" dirty="0"/>
              <a:t>Spring 2018</a:t>
            </a:r>
          </a:p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  <a:hlinkClick r:id="rId2"/>
              </a:rPr>
              <a:t>joel.grodstein@tufts.edu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it-IT" altLang="en-US" dirty="0"/>
              <a:t>Lecture 2: Biology backgrounder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55183-966E-4E22-B476-B3D9270A4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DNA?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A7A2-0925-44B6-AB60-6A8C32089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1659"/>
            <a:ext cx="7772400" cy="1253074"/>
          </a:xfrm>
        </p:spPr>
        <p:txBody>
          <a:bodyPr/>
          <a:lstStyle/>
          <a:p>
            <a:r>
              <a:rPr lang="en-US" dirty="0"/>
              <a:t>DNA is a code in base 4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Three bases = one codon </a:t>
            </a:r>
            <a:r>
              <a:rPr lang="en-US" dirty="0">
                <a:sym typeface="Symbol" panose="05050102010706020507" pitchFamily="18" charset="2"/>
              </a:rPr>
              <a:t> </a:t>
            </a:r>
            <a:r>
              <a:rPr lang="en-US" dirty="0"/>
              <a:t>specifies one of 20 AAs, or a start/stop codon</a:t>
            </a:r>
            <a:r>
              <a:rPr lang="en-US" dirty="0">
                <a:sym typeface="Symbol" panose="05050102010706020507" pitchFamily="18" charset="2"/>
              </a:rPr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F548B4-DD44-455D-AF81-D1DC8308A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34733" y="6341532"/>
            <a:ext cx="2895600" cy="330201"/>
          </a:xfrm>
        </p:spPr>
        <p:txBody>
          <a:bodyPr/>
          <a:lstStyle/>
          <a:p>
            <a:pPr>
              <a:defRPr/>
            </a:pPr>
            <a:r>
              <a:rPr lang="en-US" dirty="0"/>
              <a:t>EE 194/Comp 150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F13F87-CC59-4B5F-A64B-522C2D987843}"/>
              </a:ext>
            </a:extLst>
          </p:cNvPr>
          <p:cNvSpPr txBox="1"/>
          <p:nvPr/>
        </p:nvSpPr>
        <p:spPr>
          <a:xfrm>
            <a:off x="1862666" y="3166514"/>
            <a:ext cx="7044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promoter AUG  GCU   AGU UAG        terminator…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EDB509-67AE-44BD-BCF0-5CB070D71732}"/>
              </a:ext>
            </a:extLst>
          </p:cNvPr>
          <p:cNvSpPr txBox="1"/>
          <p:nvPr/>
        </p:nvSpPr>
        <p:spPr>
          <a:xfrm>
            <a:off x="2946400" y="5494854"/>
            <a:ext cx="5215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start and stop codons bound the CDS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00E6370-AA60-49AD-9D94-73540C8DCA2E}"/>
              </a:ext>
            </a:extLst>
          </p:cNvPr>
          <p:cNvCxnSpPr>
            <a:cxnSpLocks/>
          </p:cNvCxnSpPr>
          <p:nvPr/>
        </p:nvCxnSpPr>
        <p:spPr>
          <a:xfrm flipV="1">
            <a:off x="3158067" y="3530586"/>
            <a:ext cx="296333" cy="2082795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49AD690-2F53-4AAA-ADCF-8D6285CF17CB}"/>
              </a:ext>
            </a:extLst>
          </p:cNvPr>
          <p:cNvSpPr txBox="1"/>
          <p:nvPr/>
        </p:nvSpPr>
        <p:spPr>
          <a:xfrm>
            <a:off x="3327402" y="4021648"/>
            <a:ext cx="38777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coding sequence (CDS)</a:t>
            </a:r>
          </a:p>
          <a:p>
            <a:r>
              <a:rPr lang="en-US" dirty="0"/>
              <a:t>Three bases = 1 </a:t>
            </a:r>
            <a:r>
              <a:rPr lang="en-US" i="1" dirty="0"/>
              <a:t>codon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61B4516-0E4F-4EAB-983D-E62C03D393B4}"/>
              </a:ext>
            </a:extLst>
          </p:cNvPr>
          <p:cNvSpPr txBox="1"/>
          <p:nvPr/>
        </p:nvSpPr>
        <p:spPr>
          <a:xfrm>
            <a:off x="482601" y="3970847"/>
            <a:ext cx="16425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says when to make this protein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AE11BE3-C3B1-4205-B78E-486B6558E86C}"/>
              </a:ext>
            </a:extLst>
          </p:cNvPr>
          <p:cNvCxnSpPr>
            <a:cxnSpLocks/>
          </p:cNvCxnSpPr>
          <p:nvPr/>
        </p:nvCxnSpPr>
        <p:spPr>
          <a:xfrm flipV="1">
            <a:off x="1693332" y="3674516"/>
            <a:ext cx="609601" cy="846665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AEBF4F0A-EAEC-4D5A-8FAC-0B9DFC952135}"/>
              </a:ext>
            </a:extLst>
          </p:cNvPr>
          <p:cNvSpPr/>
          <p:nvPr/>
        </p:nvSpPr>
        <p:spPr>
          <a:xfrm>
            <a:off x="6129866" y="3530580"/>
            <a:ext cx="1664696" cy="2057400"/>
          </a:xfrm>
          <a:custGeom>
            <a:avLst/>
            <a:gdLst>
              <a:gd name="connsiteX0" fmla="*/ 1193800 w 1664696"/>
              <a:gd name="connsiteY0" fmla="*/ 2057400 h 2057400"/>
              <a:gd name="connsiteX1" fmla="*/ 1583266 w 1664696"/>
              <a:gd name="connsiteY1" fmla="*/ 1388533 h 2057400"/>
              <a:gd name="connsiteX2" fmla="*/ 1507066 w 1664696"/>
              <a:gd name="connsiteY2" fmla="*/ 804333 h 2057400"/>
              <a:gd name="connsiteX3" fmla="*/ 0 w 1664696"/>
              <a:gd name="connsiteY3" fmla="*/ 0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4696" h="2057400">
                <a:moveTo>
                  <a:pt x="1193800" y="2057400"/>
                </a:moveTo>
                <a:cubicBezTo>
                  <a:pt x="1362427" y="1827388"/>
                  <a:pt x="1531055" y="1597377"/>
                  <a:pt x="1583266" y="1388533"/>
                </a:cubicBezTo>
                <a:cubicBezTo>
                  <a:pt x="1635477" y="1179689"/>
                  <a:pt x="1770944" y="1035755"/>
                  <a:pt x="1507066" y="804333"/>
                </a:cubicBezTo>
                <a:cubicBezTo>
                  <a:pt x="1243188" y="572911"/>
                  <a:pt x="621594" y="286455"/>
                  <a:pt x="0" y="0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8355D6-5675-4FEC-8B46-038CA7B6A415}"/>
              </a:ext>
            </a:extLst>
          </p:cNvPr>
          <p:cNvSpPr txBox="1"/>
          <p:nvPr/>
        </p:nvSpPr>
        <p:spPr>
          <a:xfrm>
            <a:off x="482599" y="2531519"/>
            <a:ext cx="1312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Leucine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7C05FF9-E231-4F24-BF2F-28272E98D94A}"/>
              </a:ext>
            </a:extLst>
          </p:cNvPr>
          <p:cNvSpPr txBox="1"/>
          <p:nvPr/>
        </p:nvSpPr>
        <p:spPr>
          <a:xfrm>
            <a:off x="7391400" y="2319852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Alanine</a:t>
            </a:r>
          </a:p>
        </p:txBody>
      </p:sp>
      <p:sp>
        <p:nvSpPr>
          <p:cNvPr id="18" name="Left Brace 17">
            <a:extLst>
              <a:ext uri="{FF2B5EF4-FFF2-40B4-BE49-F238E27FC236}">
                <a16:creationId xmlns:a16="http://schemas.microsoft.com/office/drawing/2014/main" id="{9FF8DE6C-FF81-4963-B1FC-F4642139D516}"/>
              </a:ext>
            </a:extLst>
          </p:cNvPr>
          <p:cNvSpPr/>
          <p:nvPr/>
        </p:nvSpPr>
        <p:spPr>
          <a:xfrm rot="16200000">
            <a:off x="4533898" y="2116649"/>
            <a:ext cx="359838" cy="3119970"/>
          </a:xfrm>
          <a:prstGeom prst="leftBrace">
            <a:avLst>
              <a:gd name="adj1" fmla="val 8333"/>
              <a:gd name="adj2" fmla="val 50271"/>
            </a:avLst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AE6A9C67-DBB1-4133-8C1E-FB75393E6A4C}"/>
              </a:ext>
            </a:extLst>
          </p:cNvPr>
          <p:cNvSpPr/>
          <p:nvPr/>
        </p:nvSpPr>
        <p:spPr>
          <a:xfrm>
            <a:off x="1574800" y="2810920"/>
            <a:ext cx="2600501" cy="465666"/>
          </a:xfrm>
          <a:custGeom>
            <a:avLst/>
            <a:gdLst>
              <a:gd name="connsiteX0" fmla="*/ 0 w 2600501"/>
              <a:gd name="connsiteY0" fmla="*/ 0 h 465666"/>
              <a:gd name="connsiteX1" fmla="*/ 2209800 w 2600501"/>
              <a:gd name="connsiteY1" fmla="*/ 135466 h 465666"/>
              <a:gd name="connsiteX2" fmla="*/ 2599267 w 2600501"/>
              <a:gd name="connsiteY2" fmla="*/ 465666 h 465666"/>
              <a:gd name="connsiteX3" fmla="*/ 2599267 w 2600501"/>
              <a:gd name="connsiteY3" fmla="*/ 465666 h 465666"/>
              <a:gd name="connsiteX4" fmla="*/ 2599267 w 2600501"/>
              <a:gd name="connsiteY4" fmla="*/ 465666 h 465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0501" h="465666">
                <a:moveTo>
                  <a:pt x="0" y="0"/>
                </a:moveTo>
                <a:cubicBezTo>
                  <a:pt x="888294" y="28927"/>
                  <a:pt x="1776589" y="57855"/>
                  <a:pt x="2209800" y="135466"/>
                </a:cubicBezTo>
                <a:cubicBezTo>
                  <a:pt x="2643011" y="213077"/>
                  <a:pt x="2599267" y="465666"/>
                  <a:pt x="2599267" y="465666"/>
                </a:cubicBezTo>
                <a:lnTo>
                  <a:pt x="2599267" y="465666"/>
                </a:lnTo>
                <a:lnTo>
                  <a:pt x="2599267" y="465666"/>
                </a:ln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811A7D0-7A03-49F9-ABBB-F271FFFD7756}"/>
              </a:ext>
            </a:extLst>
          </p:cNvPr>
          <p:cNvSpPr/>
          <p:nvPr/>
        </p:nvSpPr>
        <p:spPr>
          <a:xfrm>
            <a:off x="5192961" y="2582320"/>
            <a:ext cx="2249239" cy="668866"/>
          </a:xfrm>
          <a:custGeom>
            <a:avLst/>
            <a:gdLst>
              <a:gd name="connsiteX0" fmla="*/ 2249239 w 2249239"/>
              <a:gd name="connsiteY0" fmla="*/ 0 h 668866"/>
              <a:gd name="connsiteX1" fmla="*/ 581306 w 2249239"/>
              <a:gd name="connsiteY1" fmla="*/ 135466 h 668866"/>
              <a:gd name="connsiteX2" fmla="*/ 56372 w 2249239"/>
              <a:gd name="connsiteY2" fmla="*/ 508000 h 668866"/>
              <a:gd name="connsiteX3" fmla="*/ 39439 w 2249239"/>
              <a:gd name="connsiteY3" fmla="*/ 668866 h 668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9239" h="668866">
                <a:moveTo>
                  <a:pt x="2249239" y="0"/>
                </a:moveTo>
                <a:cubicBezTo>
                  <a:pt x="1598011" y="25399"/>
                  <a:pt x="946784" y="50799"/>
                  <a:pt x="581306" y="135466"/>
                </a:cubicBezTo>
                <a:cubicBezTo>
                  <a:pt x="215828" y="220133"/>
                  <a:pt x="146683" y="419100"/>
                  <a:pt x="56372" y="508000"/>
                </a:cubicBezTo>
                <a:cubicBezTo>
                  <a:pt x="-33939" y="596900"/>
                  <a:pt x="2750" y="632883"/>
                  <a:pt x="39439" y="668866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F84D5A-E653-471E-ACDE-83688F4FC41A}"/>
              </a:ext>
            </a:extLst>
          </p:cNvPr>
          <p:cNvSpPr txBox="1"/>
          <p:nvPr/>
        </p:nvSpPr>
        <p:spPr>
          <a:xfrm>
            <a:off x="3208869" y="3158069"/>
            <a:ext cx="3090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AUGGCUAGUUAG</a:t>
            </a:r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E69EEDA4-BB69-41A1-82A6-43FD37192D1A}"/>
              </a:ext>
            </a:extLst>
          </p:cNvPr>
          <p:cNvSpPr/>
          <p:nvPr/>
        </p:nvSpPr>
        <p:spPr>
          <a:xfrm rot="5400000">
            <a:off x="4949771" y="-137078"/>
            <a:ext cx="470829" cy="6378759"/>
          </a:xfrm>
          <a:prstGeom prst="leftBrac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04353E6-C36E-4474-9FF7-46171E8305CF}"/>
              </a:ext>
            </a:extLst>
          </p:cNvPr>
          <p:cNvSpPr txBox="1"/>
          <p:nvPr/>
        </p:nvSpPr>
        <p:spPr>
          <a:xfrm>
            <a:off x="4424762" y="2608824"/>
            <a:ext cx="841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gene</a:t>
            </a:r>
          </a:p>
        </p:txBody>
      </p:sp>
    </p:spTree>
    <p:extLst>
      <p:ext uri="{BB962C8B-B14F-4D97-AF65-F5344CB8AC3E}">
        <p14:creationId xmlns:p14="http://schemas.microsoft.com/office/powerpoint/2010/main" val="23648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0" grpId="0"/>
      <p:bldP spid="21" grpId="0"/>
      <p:bldP spid="36" grpId="0" animBg="1"/>
      <p:bldP spid="7" grpId="0"/>
      <p:bldP spid="15" grpId="0"/>
      <p:bldP spid="18" grpId="0" animBg="1"/>
      <p:bldP spid="23" grpId="0" animBg="1"/>
      <p:bldP spid="24" grpId="0" animBg="1"/>
      <p:bldP spid="9" grpId="0"/>
      <p:bldP spid="10" grpId="0" animBg="1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E1A99-0089-4D35-8B98-CC045FA76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mRNA and </a:t>
            </a:r>
            <a:r>
              <a:rPr lang="en-US" dirty="0" err="1"/>
              <a:t>tRNA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DDAED-AD3B-488C-A1C4-EFA2FCBD6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3581400" cy="4199467"/>
          </a:xfrm>
        </p:spPr>
        <p:txBody>
          <a:bodyPr/>
          <a:lstStyle/>
          <a:p>
            <a:r>
              <a:rPr lang="en-US" sz="2400" dirty="0"/>
              <a:t>Central dogma of biology</a:t>
            </a:r>
          </a:p>
          <a:p>
            <a:pPr lvl="1">
              <a:spcBef>
                <a:spcPts val="0"/>
              </a:spcBef>
            </a:pPr>
            <a:r>
              <a:rPr lang="en-US" sz="2000" i="1" dirty="0"/>
              <a:t>Transcription</a:t>
            </a:r>
            <a:r>
              <a:rPr lang="en-US" sz="2000" dirty="0"/>
              <a:t> reads the DNA and turns a CDS (A, G, C, T) into a roughly-equivalent chain of messenger-RNA (mRNA) bases. They are A, G, C and uracil (U).</a:t>
            </a:r>
          </a:p>
          <a:p>
            <a:pPr lvl="1">
              <a:spcBef>
                <a:spcPts val="0"/>
              </a:spcBef>
            </a:pP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333DD-3556-4973-965A-7F11E261C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Grodstein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48C952-D468-4C26-A54D-CC59B36076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533" y="1778001"/>
            <a:ext cx="4707467" cy="353060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745F7E1-01E2-4C60-8E85-A9D595769977}"/>
              </a:ext>
            </a:extLst>
          </p:cNvPr>
          <p:cNvCxnSpPr>
            <a:cxnSpLocks/>
          </p:cNvCxnSpPr>
          <p:nvPr/>
        </p:nvCxnSpPr>
        <p:spPr>
          <a:xfrm>
            <a:off x="3945467" y="3285067"/>
            <a:ext cx="1405466" cy="287866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02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CC14A-DC1B-4762-A6CD-E8CC8C5EB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Dilemma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F92A8-BAD0-4D88-9766-611FA24A4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54654"/>
            <a:ext cx="6096000" cy="601133"/>
          </a:xfrm>
        </p:spPr>
        <p:txBody>
          <a:bodyPr/>
          <a:lstStyle/>
          <a:p>
            <a:r>
              <a:rPr lang="en-US" sz="2400" dirty="0"/>
              <a:t>mRNA-codon chain </a:t>
            </a:r>
            <a:r>
              <a:rPr lang="en-US" sz="2400" dirty="0">
                <a:sym typeface="Symbol" panose="05050102010706020507" pitchFamily="18" charset="2"/>
              </a:rPr>
              <a:t></a:t>
            </a:r>
            <a:r>
              <a:rPr lang="en-US" sz="2400" dirty="0"/>
              <a:t> AA chain: how?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13A703-0D9E-41F3-8957-E17D6129D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194/Comp 150 Joel Grodstein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74E012-AD98-4A6B-8297-6040E1F70067}"/>
              </a:ext>
            </a:extLst>
          </p:cNvPr>
          <p:cNvSpPr txBox="1"/>
          <p:nvPr/>
        </p:nvSpPr>
        <p:spPr>
          <a:xfrm>
            <a:off x="889000" y="1871095"/>
            <a:ext cx="5528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AUG  GCU AGU UAG (piece of mRNA)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85B0D4D-8F04-474B-842F-506C08B9B696}"/>
              </a:ext>
            </a:extLst>
          </p:cNvPr>
          <p:cNvSpPr/>
          <p:nvPr/>
        </p:nvSpPr>
        <p:spPr>
          <a:xfrm>
            <a:off x="1092200" y="2383342"/>
            <a:ext cx="330200" cy="347133"/>
          </a:xfrm>
          <a:prstGeom prst="ellipse">
            <a:avLst/>
          </a:prstGeom>
          <a:solidFill>
            <a:srgbClr val="008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A063C9-4778-42D0-9A87-309E653FBC73}"/>
              </a:ext>
            </a:extLst>
          </p:cNvPr>
          <p:cNvSpPr txBox="1"/>
          <p:nvPr/>
        </p:nvSpPr>
        <p:spPr>
          <a:xfrm>
            <a:off x="1396997" y="2628859"/>
            <a:ext cx="2048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leucine alanine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7FA38B3-2F65-4D4B-B818-DE2D8B8684A6}"/>
              </a:ext>
            </a:extLst>
          </p:cNvPr>
          <p:cNvSpPr/>
          <p:nvPr/>
        </p:nvSpPr>
        <p:spPr>
          <a:xfrm>
            <a:off x="1938867" y="2383342"/>
            <a:ext cx="330200" cy="347133"/>
          </a:xfrm>
          <a:prstGeom prst="ellipse">
            <a:avLst/>
          </a:prstGeom>
          <a:solidFill>
            <a:srgbClr val="008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EB572AD-74DE-4D36-BD97-AAC11F9BE741}"/>
              </a:ext>
            </a:extLst>
          </p:cNvPr>
          <p:cNvSpPr/>
          <p:nvPr/>
        </p:nvSpPr>
        <p:spPr>
          <a:xfrm>
            <a:off x="2709332" y="2383342"/>
            <a:ext cx="330200" cy="347133"/>
          </a:xfrm>
          <a:prstGeom prst="ellipse">
            <a:avLst/>
          </a:prstGeom>
          <a:solidFill>
            <a:srgbClr val="008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2151EB6-F9F4-4BCC-B8EB-8A97CD27D7DB}"/>
              </a:ext>
            </a:extLst>
          </p:cNvPr>
          <p:cNvSpPr/>
          <p:nvPr/>
        </p:nvSpPr>
        <p:spPr>
          <a:xfrm>
            <a:off x="3488266" y="2383342"/>
            <a:ext cx="330200" cy="347133"/>
          </a:xfrm>
          <a:prstGeom prst="ellipse">
            <a:avLst/>
          </a:prstGeom>
          <a:solidFill>
            <a:srgbClr val="008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6C1374-E303-4D6B-9351-BCE80465A84F}"/>
              </a:ext>
            </a:extLst>
          </p:cNvPr>
          <p:cNvSpPr txBox="1"/>
          <p:nvPr/>
        </p:nvSpPr>
        <p:spPr>
          <a:xfrm>
            <a:off x="4572000" y="2396042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sequence of AAs, making a protein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0A72CE2-46D0-44AB-A9DC-A2FD222E8182}"/>
              </a:ext>
            </a:extLst>
          </p:cNvPr>
          <p:cNvSpPr txBox="1">
            <a:spLocks/>
          </p:cNvSpPr>
          <p:nvPr/>
        </p:nvSpPr>
        <p:spPr bwMode="auto">
          <a:xfrm>
            <a:off x="694267" y="3217313"/>
            <a:ext cx="8148650" cy="2836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/>
              <a:t>What we would like: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Each of the 20 amino acids binds tightly to one codon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The AA chain thus self-assembles correctly, and then forms a protein by some chemical reaction</a:t>
            </a:r>
          </a:p>
          <a:p>
            <a:r>
              <a:rPr lang="en-US" sz="2400" kern="0" dirty="0"/>
              <a:t>Problem: proteins can bend to a very precise shape; a base can bind to its complementary base; but an AA can do neither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So a single AA cannot bind to a specific codon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Any ideas?</a:t>
            </a:r>
          </a:p>
        </p:txBody>
      </p:sp>
    </p:spTree>
    <p:extLst>
      <p:ext uri="{BB962C8B-B14F-4D97-AF65-F5344CB8AC3E}">
        <p14:creationId xmlns:p14="http://schemas.microsoft.com/office/powerpoint/2010/main" val="92962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707F8-54D2-4A66-9CAF-0B5E87564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tRNA</a:t>
            </a:r>
            <a:r>
              <a:rPr lang="en-US" dirty="0"/>
              <a:t>: an </a:t>
            </a:r>
            <a:r>
              <a:rPr lang="en-US" i="1" dirty="0"/>
              <a:t>adaptor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A582F-0A21-46D0-A902-18EAFF2DD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319668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 tRNA molecule has two ends</a:t>
            </a:r>
          </a:p>
          <a:p>
            <a:pPr lvl="1">
              <a:spcBef>
                <a:spcPts val="0"/>
              </a:spcBef>
            </a:pPr>
            <a:r>
              <a:rPr lang="en-US" dirty="0"/>
              <a:t>One end (the </a:t>
            </a:r>
            <a:r>
              <a:rPr lang="en-US" i="1" dirty="0"/>
              <a:t>anticodon</a:t>
            </a:r>
            <a:r>
              <a:rPr lang="en-US" dirty="0"/>
              <a:t>) has base-pair anti-codon shapes to match mRNA codon shapes; it precisely matches one codon</a:t>
            </a:r>
            <a:r>
              <a:rPr lang="en-US" baseline="30000" dirty="0"/>
              <a:t>*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other end has evolved to precisely match one amino-acid shape</a:t>
            </a:r>
            <a:r>
              <a:rPr lang="en-US" baseline="30000" dirty="0"/>
              <a:t>*</a:t>
            </a:r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baseline="30000" dirty="0"/>
              <a:t>*</a:t>
            </a:r>
            <a:r>
              <a:rPr lang="en-US" sz="2400" dirty="0"/>
              <a:t>As usual, there are some exceptions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E9EE8C-C855-40C0-8785-FDADDBC07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767666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E1A99-0089-4D35-8B98-CC045FA76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mRNA and </a:t>
            </a:r>
            <a:r>
              <a:rPr lang="en-US" dirty="0" err="1"/>
              <a:t>tRNA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DDAED-AD3B-488C-A1C4-EFA2FCBD6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3581400" cy="4199467"/>
          </a:xfrm>
        </p:spPr>
        <p:txBody>
          <a:bodyPr/>
          <a:lstStyle/>
          <a:p>
            <a:r>
              <a:rPr lang="en-US" sz="2000" dirty="0"/>
              <a:t>Central dogma of biology</a:t>
            </a:r>
          </a:p>
          <a:p>
            <a:pPr lvl="1"/>
            <a:r>
              <a:rPr lang="en-US" sz="1800" i="1" dirty="0"/>
              <a:t>Translation</a:t>
            </a:r>
            <a:r>
              <a:rPr lang="en-US" sz="1800" dirty="0"/>
              <a:t> uses a </a:t>
            </a:r>
            <a:r>
              <a:rPr lang="en-US" sz="1800" i="1" dirty="0"/>
              <a:t>ribosome </a:t>
            </a:r>
            <a:r>
              <a:rPr lang="en-US" sz="1800" dirty="0"/>
              <a:t>to turn the mRNA molecule into a protein – chains of amino acid.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each codon of mRNA mates with a specific </a:t>
            </a:r>
            <a:r>
              <a:rPr lang="en-US" sz="1800" dirty="0" err="1"/>
              <a:t>tRNA</a:t>
            </a:r>
            <a:r>
              <a:rPr lang="en-US" sz="1800" dirty="0"/>
              <a:t> molecule</a:t>
            </a:r>
          </a:p>
          <a:p>
            <a:pPr lvl="1">
              <a:spcBef>
                <a:spcPts val="0"/>
              </a:spcBef>
            </a:pPr>
            <a:r>
              <a:rPr lang="en-US" sz="1800" dirty="0" err="1"/>
              <a:t>tRNA</a:t>
            </a:r>
            <a:r>
              <a:rPr lang="en-US" sz="1800" dirty="0"/>
              <a:t> has an anti-codon on one end (that mates w/mRNA); the other end of </a:t>
            </a:r>
            <a:r>
              <a:rPr lang="en-US" sz="1800" dirty="0" err="1"/>
              <a:t>tRNA</a:t>
            </a:r>
            <a:r>
              <a:rPr lang="en-US" sz="1800" dirty="0"/>
              <a:t> is the appropriate amino acid</a:t>
            </a:r>
          </a:p>
          <a:p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333DD-3556-4973-965A-7F11E261C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Grodstein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48C952-D468-4C26-A54D-CC59B36076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533" y="1778001"/>
            <a:ext cx="4707467" cy="353060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745F7E1-01E2-4C60-8E85-A9D595769977}"/>
              </a:ext>
            </a:extLst>
          </p:cNvPr>
          <p:cNvCxnSpPr>
            <a:cxnSpLocks/>
          </p:cNvCxnSpPr>
          <p:nvPr/>
        </p:nvCxnSpPr>
        <p:spPr>
          <a:xfrm flipV="1">
            <a:off x="3699933" y="3598333"/>
            <a:ext cx="3979334" cy="1490134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387CDF4-103B-46F3-9CE5-0DA631ED350E}"/>
              </a:ext>
            </a:extLst>
          </p:cNvPr>
          <p:cNvCxnSpPr>
            <a:cxnSpLocks/>
          </p:cNvCxnSpPr>
          <p:nvPr/>
        </p:nvCxnSpPr>
        <p:spPr>
          <a:xfrm>
            <a:off x="3708400" y="4258733"/>
            <a:ext cx="3191933" cy="313267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23B41D8-27AD-4D11-A461-9565D580378D}"/>
              </a:ext>
            </a:extLst>
          </p:cNvPr>
          <p:cNvSpPr/>
          <p:nvPr/>
        </p:nvSpPr>
        <p:spPr>
          <a:xfrm>
            <a:off x="3877084" y="1316855"/>
            <a:ext cx="3641316" cy="3035012"/>
          </a:xfrm>
          <a:custGeom>
            <a:avLst/>
            <a:gdLst>
              <a:gd name="connsiteX0" fmla="*/ 649 w 3641316"/>
              <a:gd name="connsiteY0" fmla="*/ 808278 h 3035012"/>
              <a:gd name="connsiteX1" fmla="*/ 407049 w 3641316"/>
              <a:gd name="connsiteY1" fmla="*/ 147878 h 3035012"/>
              <a:gd name="connsiteX2" fmla="*/ 2481383 w 3641316"/>
              <a:gd name="connsiteY2" fmla="*/ 283345 h 3035012"/>
              <a:gd name="connsiteX3" fmla="*/ 3641316 w 3641316"/>
              <a:gd name="connsiteY3" fmla="*/ 3035012 h 3035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1316" h="3035012">
                <a:moveTo>
                  <a:pt x="649" y="808278"/>
                </a:moveTo>
                <a:cubicBezTo>
                  <a:pt x="-2879" y="521822"/>
                  <a:pt x="-6407" y="235367"/>
                  <a:pt x="407049" y="147878"/>
                </a:cubicBezTo>
                <a:cubicBezTo>
                  <a:pt x="820505" y="60389"/>
                  <a:pt x="1942339" y="-197844"/>
                  <a:pt x="2481383" y="283345"/>
                </a:cubicBezTo>
                <a:cubicBezTo>
                  <a:pt x="3020427" y="764534"/>
                  <a:pt x="3330871" y="1899773"/>
                  <a:pt x="3641316" y="3035012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5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91F1C-899A-4066-BF6A-596D24DC4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F5269-2E3A-476B-9239-3BE956CF1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Humans have 23 pairs of chromosomes</a:t>
            </a:r>
          </a:p>
          <a:p>
            <a:r>
              <a:rPr lang="en-US" dirty="0"/>
              <a:t>Each chromosome is one long molecule of DNA</a:t>
            </a:r>
          </a:p>
          <a:p>
            <a:pPr lvl="1">
              <a:spcBef>
                <a:spcPts val="0"/>
              </a:spcBef>
            </a:pPr>
            <a:r>
              <a:rPr lang="en-US" dirty="0"/>
              <a:t>One chromosome contains many genes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Each gene makes one protein (not quite true)</a:t>
            </a:r>
          </a:p>
          <a:p>
            <a:r>
              <a:rPr lang="en-US" dirty="0"/>
              <a:t>All of this is in one cell</a:t>
            </a:r>
          </a:p>
          <a:p>
            <a:r>
              <a:rPr lang="en-US" dirty="0"/>
              <a:t>If you’re a bacteria or a yeast:</a:t>
            </a:r>
          </a:p>
          <a:p>
            <a:pPr lvl="1">
              <a:spcBef>
                <a:spcPts val="0"/>
              </a:spcBef>
            </a:pPr>
            <a:r>
              <a:rPr lang="en-US" dirty="0"/>
              <a:t>you are one cell and one cell is you</a:t>
            </a:r>
          </a:p>
          <a:p>
            <a:r>
              <a:rPr lang="en-US" dirty="0"/>
              <a:t>Humans have about 37 trillion cells!</a:t>
            </a:r>
          </a:p>
          <a:p>
            <a:pPr lvl="1">
              <a:spcBef>
                <a:spcPts val="0"/>
              </a:spcBef>
            </a:pPr>
            <a:r>
              <a:rPr lang="en-US" dirty="0"/>
              <a:t>Every single one (mostly) has the above mechanisms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E2FEF9-CB64-4D00-9D54-7021E15FE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859058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D9D26-E156-4DBB-9231-74A6E6FB0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Morphogenesis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CE32C-A9EB-4D8B-8EEA-98661F8E3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One of the black mysteries of biology</a:t>
            </a:r>
          </a:p>
          <a:p>
            <a:r>
              <a:rPr lang="en-US" sz="2400" dirty="0"/>
              <a:t>An egg and sperm unite to form one cell. That cell contains all of your DNA.</a:t>
            </a:r>
          </a:p>
          <a:p>
            <a:r>
              <a:rPr lang="en-US" sz="2400" dirty="0"/>
              <a:t>Fast forward 9 months or so. You now have 37 T cells.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Each has roughly the same DNA as the one starting cell.</a:t>
            </a:r>
          </a:p>
          <a:p>
            <a:r>
              <a:rPr lang="en-US" sz="2400" dirty="0"/>
              <a:t>We just saw that: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DNA has the instructions to create proteins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proteins control most everything</a:t>
            </a:r>
          </a:p>
          <a:p>
            <a:r>
              <a:rPr lang="en-US" sz="2400" dirty="0"/>
              <a:t>So how can (e.g.,) your eyes be different from your toes?</a:t>
            </a:r>
          </a:p>
          <a:p>
            <a:r>
              <a:rPr lang="en-US" sz="2400" dirty="0"/>
              <a:t>Time to add some detail to our DNA picture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24B1CE-30DE-4334-9FEA-D4241474C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13467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55183-966E-4E22-B476-B3D9270A4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DNA?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A7A2-0925-44B6-AB60-6A8C32089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540933"/>
          </a:xfrm>
        </p:spPr>
        <p:txBody>
          <a:bodyPr/>
          <a:lstStyle/>
          <a:p>
            <a:r>
              <a:rPr lang="en-US" dirty="0"/>
              <a:t>DNA is a long molecule that is a sequence of </a:t>
            </a:r>
            <a:r>
              <a:rPr lang="en-US" i="1" dirty="0"/>
              <a:t>bases</a:t>
            </a:r>
            <a:r>
              <a:rPr lang="en-US" dirty="0"/>
              <a:t>. Each base can be adenine (A), guanine (G), cytosine (C) and thymine (T)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F548B4-DD44-455D-AF81-D1DC8308A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45" y="6282266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EE 194/Comp 150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F13F87-CC59-4B5F-A64B-522C2D987843}"/>
              </a:ext>
            </a:extLst>
          </p:cNvPr>
          <p:cNvSpPr txBox="1"/>
          <p:nvPr/>
        </p:nvSpPr>
        <p:spPr>
          <a:xfrm>
            <a:off x="1862666" y="3666066"/>
            <a:ext cx="7044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promoter AUG  GCU   AGU UAG     terminator…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EDB509-67AE-44BD-BCF0-5CB070D71732}"/>
              </a:ext>
            </a:extLst>
          </p:cNvPr>
          <p:cNvSpPr txBox="1"/>
          <p:nvPr/>
        </p:nvSpPr>
        <p:spPr>
          <a:xfrm>
            <a:off x="2861734" y="6062138"/>
            <a:ext cx="5215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start and stop codons bound the CDS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00E6370-AA60-49AD-9D94-73540C8DCA2E}"/>
              </a:ext>
            </a:extLst>
          </p:cNvPr>
          <p:cNvCxnSpPr>
            <a:cxnSpLocks/>
          </p:cNvCxnSpPr>
          <p:nvPr/>
        </p:nvCxnSpPr>
        <p:spPr>
          <a:xfrm flipV="1">
            <a:off x="3158067" y="4123271"/>
            <a:ext cx="279400" cy="1989662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5212242-0B3D-44A6-A966-644FF1B7DA37}"/>
              </a:ext>
            </a:extLst>
          </p:cNvPr>
          <p:cNvCxnSpPr>
            <a:cxnSpLocks/>
          </p:cNvCxnSpPr>
          <p:nvPr/>
        </p:nvCxnSpPr>
        <p:spPr>
          <a:xfrm flipH="1" flipV="1">
            <a:off x="4292600" y="4114801"/>
            <a:ext cx="127000" cy="465666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F4F6391-9603-4B17-8D65-B2D8F91FF01D}"/>
              </a:ext>
            </a:extLst>
          </p:cNvPr>
          <p:cNvCxnSpPr>
            <a:cxnSpLocks/>
          </p:cNvCxnSpPr>
          <p:nvPr/>
        </p:nvCxnSpPr>
        <p:spPr>
          <a:xfrm flipV="1">
            <a:off x="5088467" y="4080937"/>
            <a:ext cx="101601" cy="51646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49AD690-2F53-4AAA-ADCF-8D6285CF17CB}"/>
              </a:ext>
            </a:extLst>
          </p:cNvPr>
          <p:cNvSpPr txBox="1"/>
          <p:nvPr/>
        </p:nvSpPr>
        <p:spPr>
          <a:xfrm>
            <a:off x="3657603" y="4572000"/>
            <a:ext cx="4097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Leucine, Alanine</a:t>
            </a:r>
          </a:p>
          <a:p>
            <a:r>
              <a:rPr lang="en-US" dirty="0"/>
              <a:t>The coding sequence (CDS)</a:t>
            </a:r>
          </a:p>
          <a:p>
            <a:r>
              <a:rPr lang="en-US" dirty="0"/>
              <a:t>Three bases = 1 </a:t>
            </a:r>
            <a:r>
              <a:rPr lang="en-US" i="1" dirty="0"/>
              <a:t>codon</a:t>
            </a:r>
            <a:r>
              <a:rPr lang="en-US" dirty="0"/>
              <a:t>, that works in base 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61B4516-0E4F-4EAB-983D-E62C03D393B4}"/>
              </a:ext>
            </a:extLst>
          </p:cNvPr>
          <p:cNvSpPr txBox="1"/>
          <p:nvPr/>
        </p:nvSpPr>
        <p:spPr>
          <a:xfrm>
            <a:off x="482601" y="4470399"/>
            <a:ext cx="16425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says when to make this protein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AE11BE3-C3B1-4205-B78E-486B6558E86C}"/>
              </a:ext>
            </a:extLst>
          </p:cNvPr>
          <p:cNvCxnSpPr>
            <a:cxnSpLocks/>
          </p:cNvCxnSpPr>
          <p:nvPr/>
        </p:nvCxnSpPr>
        <p:spPr>
          <a:xfrm flipV="1">
            <a:off x="1693332" y="4174068"/>
            <a:ext cx="609601" cy="846665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AEBF4F0A-EAEC-4D5A-8FAC-0B9DFC952135}"/>
              </a:ext>
            </a:extLst>
          </p:cNvPr>
          <p:cNvSpPr/>
          <p:nvPr/>
        </p:nvSpPr>
        <p:spPr>
          <a:xfrm>
            <a:off x="6155267" y="4064000"/>
            <a:ext cx="1664696" cy="2057400"/>
          </a:xfrm>
          <a:custGeom>
            <a:avLst/>
            <a:gdLst>
              <a:gd name="connsiteX0" fmla="*/ 1193800 w 1664696"/>
              <a:gd name="connsiteY0" fmla="*/ 2057400 h 2057400"/>
              <a:gd name="connsiteX1" fmla="*/ 1583266 w 1664696"/>
              <a:gd name="connsiteY1" fmla="*/ 1388533 h 2057400"/>
              <a:gd name="connsiteX2" fmla="*/ 1507066 w 1664696"/>
              <a:gd name="connsiteY2" fmla="*/ 804333 h 2057400"/>
              <a:gd name="connsiteX3" fmla="*/ 0 w 1664696"/>
              <a:gd name="connsiteY3" fmla="*/ 0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4696" h="2057400">
                <a:moveTo>
                  <a:pt x="1193800" y="2057400"/>
                </a:moveTo>
                <a:cubicBezTo>
                  <a:pt x="1362427" y="1827388"/>
                  <a:pt x="1531055" y="1597377"/>
                  <a:pt x="1583266" y="1388533"/>
                </a:cubicBezTo>
                <a:cubicBezTo>
                  <a:pt x="1635477" y="1179689"/>
                  <a:pt x="1770944" y="1035755"/>
                  <a:pt x="1507066" y="804333"/>
                </a:cubicBezTo>
                <a:cubicBezTo>
                  <a:pt x="1243188" y="572911"/>
                  <a:pt x="621594" y="286455"/>
                  <a:pt x="0" y="0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59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55183-966E-4E22-B476-B3D9270A4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DNA?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A7A2-0925-44B6-AB60-6A8C32089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540933"/>
          </a:xfrm>
        </p:spPr>
        <p:txBody>
          <a:bodyPr/>
          <a:lstStyle/>
          <a:p>
            <a:r>
              <a:rPr lang="en-US" dirty="0"/>
              <a:t>The promoter controls whether the DNA builds mRNA (and thus protein) or not – i.e., whether transcription happens or not</a:t>
            </a:r>
          </a:p>
          <a:p>
            <a:r>
              <a:rPr lang="en-US" dirty="0"/>
              <a:t>It’s an </a:t>
            </a:r>
            <a:r>
              <a:rPr lang="en-US" b="1" dirty="0"/>
              <a:t>if</a:t>
            </a:r>
            <a:r>
              <a:rPr lang="en-US" dirty="0"/>
              <a:t> statement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F548B4-DD44-455D-AF81-D1DC8308A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45" y="6282266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EE 194/Comp 150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F13F87-CC59-4B5F-A64B-522C2D987843}"/>
              </a:ext>
            </a:extLst>
          </p:cNvPr>
          <p:cNvSpPr txBox="1"/>
          <p:nvPr/>
        </p:nvSpPr>
        <p:spPr>
          <a:xfrm>
            <a:off x="1862666" y="3666066"/>
            <a:ext cx="7044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promoter    AUG  GCU   AGU UAG    terminator…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61B4516-0E4F-4EAB-983D-E62C03D393B4}"/>
              </a:ext>
            </a:extLst>
          </p:cNvPr>
          <p:cNvSpPr txBox="1"/>
          <p:nvPr/>
        </p:nvSpPr>
        <p:spPr>
          <a:xfrm>
            <a:off x="1591733" y="3695697"/>
            <a:ext cx="367088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if (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4E280A-9A59-4A1F-B12A-D78BB58F5E68}"/>
              </a:ext>
            </a:extLst>
          </p:cNvPr>
          <p:cNvSpPr txBox="1"/>
          <p:nvPr/>
        </p:nvSpPr>
        <p:spPr>
          <a:xfrm>
            <a:off x="3031072" y="3695697"/>
            <a:ext cx="3013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) {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BFD498-C205-4E9A-8045-409491B7739D}"/>
              </a:ext>
            </a:extLst>
          </p:cNvPr>
          <p:cNvSpPr txBox="1"/>
          <p:nvPr/>
        </p:nvSpPr>
        <p:spPr>
          <a:xfrm>
            <a:off x="6417746" y="3695697"/>
            <a:ext cx="121828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}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2D896D1-4CD7-4BC6-9271-0641AD450130}"/>
              </a:ext>
            </a:extLst>
          </p:cNvPr>
          <p:cNvSpPr txBox="1">
            <a:spLocks/>
          </p:cNvSpPr>
          <p:nvPr/>
        </p:nvSpPr>
        <p:spPr bwMode="auto">
          <a:xfrm>
            <a:off x="685800" y="4157134"/>
            <a:ext cx="7772400" cy="1540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But what controls whether the promoter is True or False?</a:t>
            </a:r>
          </a:p>
        </p:txBody>
      </p:sp>
    </p:spTree>
    <p:extLst>
      <p:ext uri="{BB962C8B-B14F-4D97-AF65-F5344CB8AC3E}">
        <p14:creationId xmlns:p14="http://schemas.microsoft.com/office/powerpoint/2010/main" val="164660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2967A-883E-46DE-B42E-C2C158379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Promoters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F1821-F974-47EC-8E7A-DEC2D4016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97400"/>
          </a:xfrm>
        </p:spPr>
        <p:txBody>
          <a:bodyPr/>
          <a:lstStyle/>
          <a:p>
            <a:r>
              <a:rPr lang="en-US" sz="2400" dirty="0"/>
              <a:t>What turns a promoter on or off?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 number of possibilities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For us, a </a:t>
            </a:r>
            <a:r>
              <a:rPr lang="en-US" sz="2000" i="1" dirty="0"/>
              <a:t>transcription factor </a:t>
            </a:r>
            <a:r>
              <a:rPr lang="en-US" sz="2000" dirty="0"/>
              <a:t>(TF)</a:t>
            </a:r>
            <a:endParaRPr lang="en-US" sz="2000" i="1" dirty="0"/>
          </a:p>
          <a:p>
            <a:pPr lvl="1">
              <a:spcBef>
                <a:spcPts val="0"/>
              </a:spcBef>
            </a:pPr>
            <a:r>
              <a:rPr lang="en-US" sz="2000" dirty="0"/>
              <a:t>A TF is a protein. It can itself be activated or deactivated based on, e.g., the presence or absence of other proteins or small molecules</a:t>
            </a:r>
          </a:p>
          <a:p>
            <a:r>
              <a:rPr lang="en-US" sz="2400" dirty="0"/>
              <a:t>So: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 gene builds its protein if its promoter is on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 promoter is on if its TF is present and activated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 TF is activated if the right inputs are present</a:t>
            </a:r>
          </a:p>
          <a:p>
            <a:r>
              <a:rPr lang="en-US" sz="2400" dirty="0"/>
              <a:t>We can thus control, at any given time, what subset of all of a cell’s genes get expressed</a:t>
            </a:r>
          </a:p>
          <a:p>
            <a:r>
              <a:rPr lang="en-US" sz="2400" dirty="0"/>
              <a:t>Promoters can use more complex logic functions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E.g., AND of two TFs, or NOR, …</a:t>
            </a:r>
          </a:p>
          <a:p>
            <a:pPr marL="0" indent="0">
              <a:buNone/>
            </a:pPr>
            <a:br>
              <a:rPr lang="en-US" sz="2400" dirty="0"/>
            </a:b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5325C9-1967-43D4-92EE-3F4BB315E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8207D6-A923-4E68-B1B8-987E4367B336}"/>
              </a:ext>
            </a:extLst>
          </p:cNvPr>
          <p:cNvSpPr txBox="1"/>
          <p:nvPr/>
        </p:nvSpPr>
        <p:spPr>
          <a:xfrm>
            <a:off x="6129866" y="1481667"/>
            <a:ext cx="2438400" cy="83099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Does this sound like software yet?</a:t>
            </a:r>
          </a:p>
        </p:txBody>
      </p:sp>
    </p:spTree>
    <p:extLst>
      <p:ext uri="{BB962C8B-B14F-4D97-AF65-F5344CB8AC3E}">
        <p14:creationId xmlns:p14="http://schemas.microsoft.com/office/powerpoint/2010/main" val="375469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04CB3-E8B0-45ED-9467-C27C4D0F4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Biology backgrounder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AF51D-31FE-49B2-96F5-8EDF182F1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74064"/>
            <a:ext cx="7772400" cy="4852416"/>
          </a:xfrm>
        </p:spPr>
        <p:txBody>
          <a:bodyPr/>
          <a:lstStyle/>
          <a:p>
            <a:r>
              <a:rPr lang="en-US" sz="2400" dirty="0"/>
              <a:t>The fun part in a class with a wide variety of people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getting everyone up to speed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learn each others’ basic concepts and terminology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This is our 1</a:t>
            </a:r>
            <a:r>
              <a:rPr lang="en-US" sz="2000" baseline="30000" dirty="0"/>
              <a:t>st</a:t>
            </a:r>
            <a:r>
              <a:rPr lang="en-US" sz="2000" dirty="0"/>
              <a:t> backgrounder: morphogenesis &amp; bioelectricity to follow</a:t>
            </a:r>
          </a:p>
          <a:p>
            <a:r>
              <a:rPr lang="en-US" sz="2400" dirty="0"/>
              <a:t>Non-goals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turn everyone into a biology major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 little knowledge is a dangerous thing: give everybody just enough knowledge to be dangerous</a:t>
            </a:r>
          </a:p>
          <a:p>
            <a:r>
              <a:rPr lang="en-US" sz="2400" dirty="0"/>
              <a:t>Goals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Give everybody enough biology knowledge to follow the course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Ultimate goal: give non-biologists enough background to work productively with biologists in a team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Or, look reasonably intelligent on a job interview </a:t>
            </a:r>
            <a:r>
              <a:rPr lang="en-US" sz="2000" dirty="0">
                <a:sym typeface="Wingdings" panose="05000000000000000000" pitchFamily="2" charset="2"/>
              </a:rPr>
              <a:t>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A96AE9-FA65-480A-897F-B5152F4E7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51894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9ACAD-5E4F-4D76-B566-11623571D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792" y="3574827"/>
            <a:ext cx="7982740" cy="2783636"/>
          </a:xfrm>
        </p:spPr>
        <p:txBody>
          <a:bodyPr/>
          <a:lstStyle/>
          <a:p>
            <a:r>
              <a:rPr lang="en-US" sz="2400" dirty="0"/>
              <a:t>Notation: arrow turns </a:t>
            </a:r>
            <a:r>
              <a:rPr lang="en-US" sz="2400" i="1" dirty="0"/>
              <a:t>on</a:t>
            </a:r>
            <a:r>
              <a:rPr lang="en-US" sz="2400" dirty="0"/>
              <a:t>, right-angle line is </a:t>
            </a:r>
            <a:r>
              <a:rPr lang="en-US" sz="2400" i="1" dirty="0"/>
              <a:t>off</a:t>
            </a:r>
            <a:endParaRPr lang="en-US" sz="2400" dirty="0"/>
          </a:p>
          <a:p>
            <a:r>
              <a:rPr lang="en-US" sz="2400" dirty="0"/>
              <a:t>External inputs can be small molecules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canaries for many internal and environmental factors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can also be other protein TFs.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What function of </a:t>
            </a:r>
            <a:r>
              <a:rPr lang="en-US" sz="2400" i="1" dirty="0"/>
              <a:t>A</a:t>
            </a:r>
            <a:r>
              <a:rPr lang="en-US" sz="2400" dirty="0"/>
              <a:t> and </a:t>
            </a:r>
            <a:r>
              <a:rPr lang="en-US" sz="2400" i="1" dirty="0"/>
              <a:t>B</a:t>
            </a:r>
            <a:r>
              <a:rPr lang="en-US" sz="2400" dirty="0"/>
              <a:t> did we build above?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Now we can compute!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These structures can get </a:t>
            </a:r>
            <a:r>
              <a:rPr lang="en-US" sz="2000" i="1" dirty="0"/>
              <a:t>very</a:t>
            </a:r>
            <a:r>
              <a:rPr lang="en-US" sz="2000" dirty="0"/>
              <a:t> complex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Part II of the course: how organisms use TFs to compute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14F32A-3662-4398-9102-ECF180D06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50933" y="6443134"/>
            <a:ext cx="2895600" cy="321733"/>
          </a:xfrm>
        </p:spPr>
        <p:txBody>
          <a:bodyPr/>
          <a:lstStyle/>
          <a:p>
            <a:pPr>
              <a:defRPr/>
            </a:pPr>
            <a:r>
              <a:rPr lang="en-US" dirty="0"/>
              <a:t>EE 194/Comp 150 Joel Grodstein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399032" y="935144"/>
            <a:ext cx="3228724" cy="461665"/>
            <a:chOff x="941832" y="2509024"/>
            <a:chExt cx="3228724" cy="461665"/>
          </a:xfrm>
        </p:grpSpPr>
        <p:sp>
          <p:nvSpPr>
            <p:cNvPr id="5" name="TextBox 4"/>
            <p:cNvSpPr txBox="1"/>
            <p:nvPr/>
          </p:nvSpPr>
          <p:spPr>
            <a:xfrm>
              <a:off x="941832" y="2509024"/>
              <a:ext cx="1812519" cy="46166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lIns="0" rIns="0" rtlCol="0">
              <a:noAutofit/>
            </a:bodyPr>
            <a:lstStyle/>
            <a:p>
              <a:pPr algn="ctr"/>
              <a:r>
                <a:rPr lang="en-US" dirty="0"/>
                <a:t>True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754351" y="2509024"/>
              <a:ext cx="1416205" cy="46166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lIns="0" rIns="0" rtlCol="0">
              <a:noAutofit/>
            </a:bodyPr>
            <a:lstStyle/>
            <a:p>
              <a:pPr algn="ctr"/>
              <a:r>
                <a:rPr lang="en-US" dirty="0"/>
                <a:t>protein1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399032" y="1850620"/>
            <a:ext cx="3228724" cy="461665"/>
            <a:chOff x="941832" y="2509024"/>
            <a:chExt cx="3228724" cy="461665"/>
          </a:xfrm>
        </p:grpSpPr>
        <p:sp>
          <p:nvSpPr>
            <p:cNvPr id="9" name="TextBox 8"/>
            <p:cNvSpPr txBox="1"/>
            <p:nvPr/>
          </p:nvSpPr>
          <p:spPr>
            <a:xfrm>
              <a:off x="941832" y="2509024"/>
              <a:ext cx="1812519" cy="46166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lIns="0" rIns="0" rtlCol="0">
              <a:noAutofit/>
            </a:bodyPr>
            <a:lstStyle/>
            <a:p>
              <a:pPr algn="ctr"/>
              <a:r>
                <a:rPr lang="en-US" dirty="0"/>
                <a:t>promoter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54351" y="2509024"/>
              <a:ext cx="1416205" cy="46166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lIns="0" rIns="0" rtlCol="0">
              <a:noAutofit/>
            </a:bodyPr>
            <a:lstStyle/>
            <a:p>
              <a:pPr algn="ctr"/>
              <a:r>
                <a:rPr lang="en-US" dirty="0"/>
                <a:t>protein2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399032" y="2937214"/>
            <a:ext cx="3228724" cy="461665"/>
            <a:chOff x="941832" y="2509024"/>
            <a:chExt cx="3228724" cy="461665"/>
          </a:xfrm>
        </p:grpSpPr>
        <p:sp>
          <p:nvSpPr>
            <p:cNvPr id="12" name="TextBox 11"/>
            <p:cNvSpPr txBox="1"/>
            <p:nvPr/>
          </p:nvSpPr>
          <p:spPr>
            <a:xfrm>
              <a:off x="941832" y="2509024"/>
              <a:ext cx="1812519" cy="46166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lIns="0" rIns="0" rtlCol="0">
              <a:noAutofit/>
            </a:bodyPr>
            <a:lstStyle/>
            <a:p>
              <a:pPr algn="ctr"/>
              <a:r>
                <a:rPr lang="en-US" dirty="0"/>
                <a:t>promoter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54351" y="2509024"/>
              <a:ext cx="1416205" cy="46166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lIns="0" rIns="0" rtlCol="0">
              <a:noAutofit/>
            </a:bodyPr>
            <a:lstStyle/>
            <a:p>
              <a:pPr algn="ctr"/>
              <a:r>
                <a:rPr lang="en-US" dirty="0"/>
                <a:t>protein3</a:t>
              </a:r>
            </a:p>
          </p:txBody>
        </p:sp>
      </p:grpSp>
      <p:sp>
        <p:nvSpPr>
          <p:cNvPr id="15" name="Freeform 14"/>
          <p:cNvSpPr/>
          <p:nvPr/>
        </p:nvSpPr>
        <p:spPr>
          <a:xfrm>
            <a:off x="1632204" y="2303176"/>
            <a:ext cx="1839812" cy="621792"/>
          </a:xfrm>
          <a:custGeom>
            <a:avLst/>
            <a:gdLst>
              <a:gd name="connsiteX0" fmla="*/ 1833372 w 1839812"/>
              <a:gd name="connsiteY0" fmla="*/ 0 h 621792"/>
              <a:gd name="connsiteX1" fmla="*/ 1769364 w 1839812"/>
              <a:gd name="connsiteY1" fmla="*/ 182880 h 621792"/>
              <a:gd name="connsiteX2" fmla="*/ 1330452 w 1839812"/>
              <a:gd name="connsiteY2" fmla="*/ 246888 h 621792"/>
              <a:gd name="connsiteX3" fmla="*/ 224028 w 1839812"/>
              <a:gd name="connsiteY3" fmla="*/ 283464 h 621792"/>
              <a:gd name="connsiteX4" fmla="*/ 22860 w 1839812"/>
              <a:gd name="connsiteY4" fmla="*/ 420624 h 621792"/>
              <a:gd name="connsiteX5" fmla="*/ 4572 w 1839812"/>
              <a:gd name="connsiteY5" fmla="*/ 621792 h 621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9812" h="621792">
                <a:moveTo>
                  <a:pt x="1833372" y="0"/>
                </a:moveTo>
                <a:cubicBezTo>
                  <a:pt x="1843278" y="70866"/>
                  <a:pt x="1853184" y="141732"/>
                  <a:pt x="1769364" y="182880"/>
                </a:cubicBezTo>
                <a:cubicBezTo>
                  <a:pt x="1685544" y="224028"/>
                  <a:pt x="1588008" y="230124"/>
                  <a:pt x="1330452" y="246888"/>
                </a:cubicBezTo>
                <a:cubicBezTo>
                  <a:pt x="1072896" y="263652"/>
                  <a:pt x="441960" y="254508"/>
                  <a:pt x="224028" y="283464"/>
                </a:cubicBezTo>
                <a:cubicBezTo>
                  <a:pt x="6096" y="312420"/>
                  <a:pt x="59436" y="364236"/>
                  <a:pt x="22860" y="420624"/>
                </a:cubicBezTo>
                <a:cubicBezTo>
                  <a:pt x="-13716" y="477012"/>
                  <a:pt x="4572" y="621792"/>
                  <a:pt x="4572" y="621792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880780" y="2075418"/>
            <a:ext cx="763773" cy="526681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5" idx="3"/>
          </p:cNvCxnSpPr>
          <p:nvPr/>
        </p:nvCxnSpPr>
        <p:spPr>
          <a:xfrm>
            <a:off x="953062" y="1064177"/>
            <a:ext cx="837675" cy="586117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21207" y="864122"/>
            <a:ext cx="431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404103" y="2855312"/>
            <a:ext cx="3349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(protein2 and (not B)):</a:t>
            </a:r>
          </a:p>
          <a:p>
            <a:pPr lvl="1"/>
            <a:r>
              <a:rPr lang="en-US" dirty="0"/>
              <a:t>build protein3</a:t>
            </a:r>
          </a:p>
        </p:txBody>
      </p:sp>
      <p:cxnSp>
        <p:nvCxnSpPr>
          <p:cNvPr id="27" name="Straight Arrow Connector 26"/>
          <p:cNvCxnSpPr>
            <a:endCxn id="26" idx="1"/>
          </p:cNvCxnSpPr>
          <p:nvPr/>
        </p:nvCxnSpPr>
        <p:spPr>
          <a:xfrm>
            <a:off x="4570962" y="3108985"/>
            <a:ext cx="833141" cy="161826"/>
          </a:xfrm>
          <a:prstGeom prst="straightConnector1">
            <a:avLst/>
          </a:prstGeom>
          <a:ln w="28575">
            <a:solidFill>
              <a:schemeClr val="accent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 28"/>
          <p:cNvSpPr/>
          <p:nvPr/>
        </p:nvSpPr>
        <p:spPr>
          <a:xfrm>
            <a:off x="1719072" y="1407064"/>
            <a:ext cx="2084832" cy="448056"/>
          </a:xfrm>
          <a:custGeom>
            <a:avLst/>
            <a:gdLst>
              <a:gd name="connsiteX0" fmla="*/ 2084832 w 2084832"/>
              <a:gd name="connsiteY0" fmla="*/ 0 h 448056"/>
              <a:gd name="connsiteX1" fmla="*/ 1956816 w 2084832"/>
              <a:gd name="connsiteY1" fmla="*/ 164592 h 448056"/>
              <a:gd name="connsiteX2" fmla="*/ 1389888 w 2084832"/>
              <a:gd name="connsiteY2" fmla="*/ 210312 h 448056"/>
              <a:gd name="connsiteX3" fmla="*/ 256032 w 2084832"/>
              <a:gd name="connsiteY3" fmla="*/ 210312 h 448056"/>
              <a:gd name="connsiteX4" fmla="*/ 0 w 2084832"/>
              <a:gd name="connsiteY4" fmla="*/ 448056 h 448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4832" h="448056">
                <a:moveTo>
                  <a:pt x="2084832" y="0"/>
                </a:moveTo>
                <a:cubicBezTo>
                  <a:pt x="2078736" y="64770"/>
                  <a:pt x="2072640" y="129540"/>
                  <a:pt x="1956816" y="164592"/>
                </a:cubicBezTo>
                <a:cubicBezTo>
                  <a:pt x="1840992" y="199644"/>
                  <a:pt x="1673352" y="202692"/>
                  <a:pt x="1389888" y="210312"/>
                </a:cubicBezTo>
                <a:cubicBezTo>
                  <a:pt x="1106424" y="217932"/>
                  <a:pt x="487680" y="170688"/>
                  <a:pt x="256032" y="210312"/>
                </a:cubicBezTo>
                <a:cubicBezTo>
                  <a:pt x="24384" y="249936"/>
                  <a:pt x="12192" y="348996"/>
                  <a:pt x="0" y="448056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63365" y="1850620"/>
            <a:ext cx="431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1591056" y="2559455"/>
            <a:ext cx="77724" cy="70076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525874" y="978660"/>
            <a:ext cx="3115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(True):</a:t>
            </a:r>
          </a:p>
          <a:p>
            <a:pPr lvl="1"/>
            <a:r>
              <a:rPr lang="en-US" dirty="0"/>
              <a:t>build protein1</a:t>
            </a:r>
          </a:p>
        </p:txBody>
      </p:sp>
      <p:cxnSp>
        <p:nvCxnSpPr>
          <p:cNvPr id="40" name="Straight Arrow Connector 39"/>
          <p:cNvCxnSpPr>
            <a:stCxn id="39" idx="1"/>
          </p:cNvCxnSpPr>
          <p:nvPr/>
        </p:nvCxnSpPr>
        <p:spPr>
          <a:xfrm flipH="1" flipV="1">
            <a:off x="4709162" y="1155673"/>
            <a:ext cx="816712" cy="238486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502383" y="1850799"/>
            <a:ext cx="2676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(protein1 and A):</a:t>
            </a:r>
          </a:p>
          <a:p>
            <a:pPr lvl="1"/>
            <a:r>
              <a:rPr lang="en-US" dirty="0"/>
              <a:t>build protein2</a:t>
            </a:r>
          </a:p>
        </p:txBody>
      </p:sp>
      <p:cxnSp>
        <p:nvCxnSpPr>
          <p:cNvPr id="44" name="Straight Arrow Connector 43"/>
          <p:cNvCxnSpPr>
            <a:cxnSpLocks/>
            <a:stCxn id="43" idx="1"/>
          </p:cNvCxnSpPr>
          <p:nvPr/>
        </p:nvCxnSpPr>
        <p:spPr>
          <a:xfrm flipH="1" flipV="1">
            <a:off x="4685671" y="2027810"/>
            <a:ext cx="816712" cy="238488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402023" y="2856755"/>
            <a:ext cx="3349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(A and (not B)):</a:t>
            </a:r>
          </a:p>
          <a:p>
            <a:pPr lvl="1"/>
            <a:r>
              <a:rPr lang="en-US" dirty="0"/>
              <a:t>build protein3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B594CD0-4E88-480A-B44C-486C4BAC3FF7}"/>
              </a:ext>
            </a:extLst>
          </p:cNvPr>
          <p:cNvSpPr txBox="1"/>
          <p:nvPr/>
        </p:nvSpPr>
        <p:spPr>
          <a:xfrm>
            <a:off x="5502376" y="1850799"/>
            <a:ext cx="2574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(A):</a:t>
            </a:r>
          </a:p>
          <a:p>
            <a:pPr lvl="1"/>
            <a:r>
              <a:rPr lang="en-US" dirty="0"/>
              <a:t>build protein2</a:t>
            </a:r>
          </a:p>
        </p:txBody>
      </p:sp>
    </p:spTree>
    <p:extLst>
      <p:ext uri="{BB962C8B-B14F-4D97-AF65-F5344CB8AC3E}">
        <p14:creationId xmlns:p14="http://schemas.microsoft.com/office/powerpoint/2010/main" val="301144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39" grpId="0"/>
      <p:bldP spid="43" grpId="0"/>
      <p:bldP spid="43" grpId="1"/>
      <p:bldP spid="49" grpId="0"/>
      <p:bldP spid="2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B1C9A-895A-450E-8A91-C301BA584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Lots of logic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44720-D8DD-438F-99DD-B56D88048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123" y="1481661"/>
            <a:ext cx="8669867" cy="4419600"/>
          </a:xfrm>
        </p:spPr>
        <p:txBody>
          <a:bodyPr/>
          <a:lstStyle/>
          <a:p>
            <a:r>
              <a:rPr lang="en-US" dirty="0"/>
              <a:t>How important are these TFs?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Differentiating a toe cell from an eye cell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if/then network is key</a:t>
            </a:r>
          </a:p>
          <a:p>
            <a:pPr lvl="1">
              <a:spcBef>
                <a:spcPts val="0"/>
              </a:spcBef>
            </a:pPr>
            <a:r>
              <a:rPr lang="en-US" dirty="0"/>
              <a:t>Toe cell and an eye cell have the same DNA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But different TFs and activators sitting in and around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 they </a:t>
            </a:r>
            <a:r>
              <a:rPr lang="en-US" i="1" dirty="0"/>
              <a:t>express</a:t>
            </a:r>
            <a:r>
              <a:rPr lang="en-US" dirty="0"/>
              <a:t> very different proteins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96A39A-7835-42A5-920B-B58B58EE8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Grodstein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623700"/>
              </p:ext>
            </p:extLst>
          </p:nvPr>
        </p:nvGraphicFramePr>
        <p:xfrm>
          <a:off x="1780476" y="2024876"/>
          <a:ext cx="5155582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7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7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0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E.Coli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Humans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# of</a:t>
                      </a:r>
                      <a:r>
                        <a:rPr lang="en-US" baseline="0" dirty="0"/>
                        <a:t> genes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Genome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4.3</a:t>
                      </a:r>
                      <a:r>
                        <a:rPr lang="en-US" baseline="0" dirty="0"/>
                        <a:t>x10</a:t>
                      </a:r>
                      <a:r>
                        <a:rPr lang="en-US" baseline="30000" dirty="0"/>
                        <a:t>6</a:t>
                      </a:r>
                      <a:r>
                        <a:rPr lang="en-US" baseline="0" dirty="0"/>
                        <a:t> base pairs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3200x10</a:t>
                      </a:r>
                      <a:r>
                        <a:rPr lang="en-US" baseline="30000" dirty="0"/>
                        <a:t>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% of bps in</a:t>
                      </a:r>
                      <a:r>
                        <a:rPr lang="en-US" baseline="0" dirty="0"/>
                        <a:t> a CDS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02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126A0-52FC-4A62-95ED-D60C43958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Lac operon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D4FE2-4DB4-4EBC-B92C-CE19D1502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66329"/>
            <a:ext cx="7772400" cy="4419600"/>
          </a:xfrm>
        </p:spPr>
        <p:txBody>
          <a:bodyPr/>
          <a:lstStyle/>
          <a:p>
            <a:r>
              <a:rPr lang="en-US" sz="2400" dirty="0"/>
              <a:t>Simple example of a GRN; very well studied</a:t>
            </a:r>
          </a:p>
          <a:p>
            <a:r>
              <a:rPr lang="en-US" sz="2400" dirty="0"/>
              <a:t>Big-picture idea: a GRN can implement logic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and it can be really useful for survival </a:t>
            </a:r>
            <a:r>
              <a:rPr lang="en-US" sz="2000" dirty="0">
                <a:sym typeface="Wingdings" panose="05000000000000000000" pitchFamily="2" charset="2"/>
              </a:rPr>
              <a:t></a:t>
            </a:r>
          </a:p>
          <a:p>
            <a:r>
              <a:rPr lang="en-US" sz="2400" dirty="0">
                <a:sym typeface="Wingdings" panose="05000000000000000000" pitchFamily="2" charset="2"/>
              </a:rPr>
              <a:t>What does the Lac operon do?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produce lactose-digestion enzymes when there is lactose and not glucose</a:t>
            </a:r>
          </a:p>
          <a:p>
            <a:r>
              <a:rPr lang="en-US" sz="2400" dirty="0"/>
              <a:t>Why is this important for a bacteria?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Digesting glucose is more energy efficient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But sometimes we don’t have glucose, do have lactose</a:t>
            </a:r>
          </a:p>
          <a:p>
            <a:r>
              <a:rPr lang="en-US" sz="2400" dirty="0"/>
              <a:t>Why not make both enzymes all of the time?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Protein production is expensive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Only build them when they’re needed and useful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D48992-79AC-4537-ACF8-48A4954D9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</a:t>
            </a:r>
            <a:r>
              <a:rPr lang="en-US" dirty="0" err="1"/>
              <a:t>Syn</a:t>
            </a:r>
            <a:r>
              <a:rPr lang="en-US" dirty="0"/>
              <a:t> Bio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88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Lac operon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19" y="2918675"/>
            <a:ext cx="4592881" cy="2034325"/>
          </a:xfrm>
        </p:spPr>
        <p:txBody>
          <a:bodyPr/>
          <a:lstStyle/>
          <a:p>
            <a:r>
              <a:rPr lang="en-US" sz="2000" dirty="0"/>
              <a:t>Operon: a set of contiguous genes that share one promoter</a:t>
            </a:r>
          </a:p>
          <a:p>
            <a:r>
              <a:rPr lang="en-US" sz="2000" dirty="0"/>
              <a:t>Intuitive operation: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Produce </a:t>
            </a:r>
            <a:r>
              <a:rPr lang="en-US" sz="1600" dirty="0" err="1"/>
              <a:t>LacY</a:t>
            </a:r>
            <a:r>
              <a:rPr lang="en-US" sz="1600" dirty="0"/>
              <a:t>, lacZ, </a:t>
            </a:r>
            <a:r>
              <a:rPr lang="en-US" sz="1600" dirty="0" err="1"/>
              <a:t>lacA</a:t>
            </a:r>
            <a:r>
              <a:rPr lang="en-US" sz="1600" dirty="0"/>
              <a:t> when we have lactose but not glucose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Lac promoter is ON when we have CAP and not </a:t>
            </a:r>
            <a:r>
              <a:rPr lang="en-US" sz="1600" dirty="0" err="1"/>
              <a:t>lacI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</a:t>
            </a:r>
            <a:r>
              <a:rPr lang="en-US" dirty="0" err="1"/>
              <a:t>Syn</a:t>
            </a:r>
            <a:r>
              <a:rPr lang="en-US" dirty="0"/>
              <a:t> Bio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67250" y="4463169"/>
            <a:ext cx="189547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lac promoter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62725" y="4463169"/>
            <a:ext cx="80962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lacZ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72350" y="4463169"/>
            <a:ext cx="80962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lacY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81437" y="2332129"/>
            <a:ext cx="189547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lacI</a:t>
            </a:r>
            <a:r>
              <a:rPr lang="en-US" dirty="0"/>
              <a:t> promoter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81675" y="2332129"/>
            <a:ext cx="80962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lacI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381748" y="3132578"/>
            <a:ext cx="2600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Glucose → less CAP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7144517-9CF1-490A-A1BB-A33F6103ED77}"/>
              </a:ext>
            </a:extLst>
          </p:cNvPr>
          <p:cNvSpPr txBox="1"/>
          <p:nvPr/>
        </p:nvSpPr>
        <p:spPr>
          <a:xfrm>
            <a:off x="8176684" y="4463170"/>
            <a:ext cx="80962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lacA</a:t>
            </a:r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CD7B152-E6B6-4D17-9E6B-5F6BFE002F21}"/>
              </a:ext>
            </a:extLst>
          </p:cNvPr>
          <p:cNvSpPr txBox="1"/>
          <p:nvPr/>
        </p:nvSpPr>
        <p:spPr>
          <a:xfrm>
            <a:off x="3809999" y="5401733"/>
            <a:ext cx="157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/>
              <a:t>β</a:t>
            </a:r>
            <a:r>
              <a:rPr lang="en-US" sz="1600" dirty="0"/>
              <a:t>-galactosidase (cleaves lactose)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511499C-9D81-4D86-A7C1-11899C4E12CD}"/>
              </a:ext>
            </a:extLst>
          </p:cNvPr>
          <p:cNvSpPr txBox="1"/>
          <p:nvPr/>
        </p:nvSpPr>
        <p:spPr>
          <a:xfrm>
            <a:off x="5977467" y="5706533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/>
              <a:t>β</a:t>
            </a:r>
            <a:r>
              <a:rPr lang="en-US" sz="1600" dirty="0"/>
              <a:t>-</a:t>
            </a:r>
            <a:r>
              <a:rPr lang="en-US" sz="1600" dirty="0" err="1"/>
              <a:t>galactoside</a:t>
            </a:r>
            <a:r>
              <a:rPr lang="en-US" sz="1600" dirty="0"/>
              <a:t> permease (lactose </a:t>
            </a:r>
            <a:r>
              <a:rPr lang="en-US" sz="1600" dirty="0" err="1"/>
              <a:t>transport→cell</a:t>
            </a:r>
            <a:r>
              <a:rPr lang="en-US" sz="1600" dirty="0"/>
              <a:t>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C145A62-4DB7-491F-A8E7-9436798F29A4}"/>
              </a:ext>
            </a:extLst>
          </p:cNvPr>
          <p:cNvSpPr txBox="1"/>
          <p:nvPr/>
        </p:nvSpPr>
        <p:spPr>
          <a:xfrm>
            <a:off x="7416800" y="5427134"/>
            <a:ext cx="1617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galactoside</a:t>
            </a:r>
            <a:r>
              <a:rPr lang="en-US" sz="1600" dirty="0"/>
              <a:t> acetyltransferase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E087CFD5-20EC-4957-AAEE-DFDD892B0EA2}"/>
              </a:ext>
            </a:extLst>
          </p:cNvPr>
          <p:cNvSpPr/>
          <p:nvPr/>
        </p:nvSpPr>
        <p:spPr>
          <a:xfrm>
            <a:off x="8212667" y="5037667"/>
            <a:ext cx="321733" cy="313266"/>
          </a:xfrm>
          <a:custGeom>
            <a:avLst/>
            <a:gdLst>
              <a:gd name="connsiteX0" fmla="*/ 321733 w 321733"/>
              <a:gd name="connsiteY0" fmla="*/ 0 h 313266"/>
              <a:gd name="connsiteX1" fmla="*/ 0 w 321733"/>
              <a:gd name="connsiteY1" fmla="*/ 313266 h 313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1733" h="313266">
                <a:moveTo>
                  <a:pt x="321733" y="0"/>
                </a:moveTo>
                <a:lnTo>
                  <a:pt x="0" y="313266"/>
                </a:ln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3C98F8A-73F4-4A43-AB4A-CA290F3FEB9D}"/>
              </a:ext>
            </a:extLst>
          </p:cNvPr>
          <p:cNvCxnSpPr>
            <a:cxnSpLocks/>
            <a:endCxn id="34" idx="0"/>
          </p:cNvCxnSpPr>
          <p:nvPr/>
        </p:nvCxnSpPr>
        <p:spPr>
          <a:xfrm flipH="1">
            <a:off x="6853767" y="5037667"/>
            <a:ext cx="740834" cy="668866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EF6B10C-C547-4B60-8346-BDFCEB9BFB29}"/>
              </a:ext>
            </a:extLst>
          </p:cNvPr>
          <p:cNvCxnSpPr>
            <a:cxnSpLocks/>
          </p:cNvCxnSpPr>
          <p:nvPr/>
        </p:nvCxnSpPr>
        <p:spPr>
          <a:xfrm flipH="1">
            <a:off x="5198533" y="4953000"/>
            <a:ext cx="1524001" cy="524933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E06DC4E8-B56E-4FCA-8D63-A3DCDA2674D9}"/>
              </a:ext>
            </a:extLst>
          </p:cNvPr>
          <p:cNvSpPr txBox="1"/>
          <p:nvPr/>
        </p:nvSpPr>
        <p:spPr>
          <a:xfrm>
            <a:off x="6104467" y="1055191"/>
            <a:ext cx="147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(not exactly correct)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BB2B5B2-6528-4BFF-BC5B-1EE76558EB51}"/>
              </a:ext>
            </a:extLst>
          </p:cNvPr>
          <p:cNvCxnSpPr>
            <a:cxnSpLocks/>
          </p:cNvCxnSpPr>
          <p:nvPr/>
        </p:nvCxnSpPr>
        <p:spPr>
          <a:xfrm flipH="1">
            <a:off x="4944533" y="1430867"/>
            <a:ext cx="1490134" cy="728133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6A7C20A-B6ED-463D-B5EA-B125E47212EE}"/>
              </a:ext>
            </a:extLst>
          </p:cNvPr>
          <p:cNvGrpSpPr/>
          <p:nvPr/>
        </p:nvGrpSpPr>
        <p:grpSpPr>
          <a:xfrm>
            <a:off x="5982759" y="3505200"/>
            <a:ext cx="2526241" cy="965200"/>
            <a:chOff x="5982759" y="3505200"/>
            <a:chExt cx="2526241" cy="965200"/>
          </a:xfrm>
        </p:grpSpPr>
        <p:sp>
          <p:nvSpPr>
            <p:cNvPr id="8" name="TextBox 7"/>
            <p:cNvSpPr txBox="1"/>
            <p:nvPr/>
          </p:nvSpPr>
          <p:spPr>
            <a:xfrm>
              <a:off x="5982759" y="3764669"/>
              <a:ext cx="790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/>
                <a:t>CAP</a:t>
              </a: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38F5A2A-F2B9-4396-9617-5F332FC453B1}"/>
                </a:ext>
              </a:extLst>
            </p:cNvPr>
            <p:cNvSpPr/>
            <p:nvPr/>
          </p:nvSpPr>
          <p:spPr>
            <a:xfrm>
              <a:off x="6011333" y="3505200"/>
              <a:ext cx="2497667" cy="965200"/>
            </a:xfrm>
            <a:custGeom>
              <a:avLst/>
              <a:gdLst>
                <a:gd name="connsiteX0" fmla="*/ 2497667 w 2497667"/>
                <a:gd name="connsiteY0" fmla="*/ 0 h 965200"/>
                <a:gd name="connsiteX1" fmla="*/ 2387600 w 2497667"/>
                <a:gd name="connsiteY1" fmla="*/ 220133 h 965200"/>
                <a:gd name="connsiteX2" fmla="*/ 2142067 w 2497667"/>
                <a:gd name="connsiteY2" fmla="*/ 228600 h 965200"/>
                <a:gd name="connsiteX3" fmla="*/ 1532467 w 2497667"/>
                <a:gd name="connsiteY3" fmla="*/ 254000 h 965200"/>
                <a:gd name="connsiteX4" fmla="*/ 829734 w 2497667"/>
                <a:gd name="connsiteY4" fmla="*/ 177800 h 965200"/>
                <a:gd name="connsiteX5" fmla="*/ 533400 w 2497667"/>
                <a:gd name="connsiteY5" fmla="*/ 152400 h 965200"/>
                <a:gd name="connsiteX6" fmla="*/ 152400 w 2497667"/>
                <a:gd name="connsiteY6" fmla="*/ 338667 h 965200"/>
                <a:gd name="connsiteX7" fmla="*/ 0 w 2497667"/>
                <a:gd name="connsiteY7" fmla="*/ 965200 h 96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7667" h="965200">
                  <a:moveTo>
                    <a:pt x="2497667" y="0"/>
                  </a:moveTo>
                  <a:cubicBezTo>
                    <a:pt x="2472267" y="91016"/>
                    <a:pt x="2446867" y="182033"/>
                    <a:pt x="2387600" y="220133"/>
                  </a:cubicBezTo>
                  <a:cubicBezTo>
                    <a:pt x="2328333" y="258233"/>
                    <a:pt x="2142067" y="228600"/>
                    <a:pt x="2142067" y="228600"/>
                  </a:cubicBezTo>
                  <a:cubicBezTo>
                    <a:pt x="1999545" y="234245"/>
                    <a:pt x="1751189" y="262467"/>
                    <a:pt x="1532467" y="254000"/>
                  </a:cubicBezTo>
                  <a:cubicBezTo>
                    <a:pt x="1313745" y="245533"/>
                    <a:pt x="996245" y="194733"/>
                    <a:pt x="829734" y="177800"/>
                  </a:cubicBezTo>
                  <a:cubicBezTo>
                    <a:pt x="663223" y="160867"/>
                    <a:pt x="646289" y="125589"/>
                    <a:pt x="533400" y="152400"/>
                  </a:cubicBezTo>
                  <a:cubicBezTo>
                    <a:pt x="420511" y="179211"/>
                    <a:pt x="241300" y="203200"/>
                    <a:pt x="152400" y="338667"/>
                  </a:cubicBezTo>
                  <a:cubicBezTo>
                    <a:pt x="63500" y="474134"/>
                    <a:pt x="31750" y="719667"/>
                    <a:pt x="0" y="965200"/>
                  </a:cubicBezTo>
                </a:path>
              </a:pathLst>
            </a:custGeom>
            <a:noFill/>
            <a:ln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A996492-2FAF-4C2C-891C-D32667D6AE48}"/>
              </a:ext>
            </a:extLst>
          </p:cNvPr>
          <p:cNvGrpSpPr/>
          <p:nvPr/>
        </p:nvGrpSpPr>
        <p:grpSpPr>
          <a:xfrm>
            <a:off x="4554008" y="2819400"/>
            <a:ext cx="1567392" cy="1608667"/>
            <a:chOff x="4554008" y="2819400"/>
            <a:chExt cx="1567392" cy="1608667"/>
          </a:xfrm>
        </p:grpSpPr>
        <p:sp>
          <p:nvSpPr>
            <p:cNvPr id="9" name="TextBox 8"/>
            <p:cNvSpPr txBox="1"/>
            <p:nvPr/>
          </p:nvSpPr>
          <p:spPr>
            <a:xfrm>
              <a:off x="4554008" y="3747735"/>
              <a:ext cx="6614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 err="1"/>
                <a:t>lacI</a:t>
              </a:r>
              <a:endParaRPr lang="en-US" sz="1800" dirty="0"/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8E2324E-F4AE-48AE-A72A-38969CE2B07E}"/>
                </a:ext>
              </a:extLst>
            </p:cNvPr>
            <p:cNvGrpSpPr/>
            <p:nvPr/>
          </p:nvGrpSpPr>
          <p:grpSpPr>
            <a:xfrm>
              <a:off x="5096933" y="2819400"/>
              <a:ext cx="1024467" cy="1608667"/>
              <a:chOff x="5096933" y="2819400"/>
              <a:chExt cx="1024467" cy="1608667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A4320DC1-FAD2-492F-B254-D1E920C9D089}"/>
                  </a:ext>
                </a:extLst>
              </p:cNvPr>
              <p:cNvSpPr/>
              <p:nvPr/>
            </p:nvSpPr>
            <p:spPr>
              <a:xfrm>
                <a:off x="5179971" y="2819400"/>
                <a:ext cx="941429" cy="1608667"/>
              </a:xfrm>
              <a:custGeom>
                <a:avLst/>
                <a:gdLst>
                  <a:gd name="connsiteX0" fmla="*/ 941429 w 941429"/>
                  <a:gd name="connsiteY0" fmla="*/ 0 h 1608667"/>
                  <a:gd name="connsiteX1" fmla="*/ 738229 w 941429"/>
                  <a:gd name="connsiteY1" fmla="*/ 287867 h 1608667"/>
                  <a:gd name="connsiteX2" fmla="*/ 357229 w 941429"/>
                  <a:gd name="connsiteY2" fmla="*/ 364067 h 1608667"/>
                  <a:gd name="connsiteX3" fmla="*/ 187896 w 941429"/>
                  <a:gd name="connsiteY3" fmla="*/ 618067 h 1608667"/>
                  <a:gd name="connsiteX4" fmla="*/ 27029 w 941429"/>
                  <a:gd name="connsiteY4" fmla="*/ 1007533 h 1608667"/>
                  <a:gd name="connsiteX5" fmla="*/ 1629 w 941429"/>
                  <a:gd name="connsiteY5" fmla="*/ 1608667 h 1608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41429" h="1608667">
                    <a:moveTo>
                      <a:pt x="941429" y="0"/>
                    </a:moveTo>
                    <a:cubicBezTo>
                      <a:pt x="888512" y="113594"/>
                      <a:pt x="835596" y="227189"/>
                      <a:pt x="738229" y="287867"/>
                    </a:cubicBezTo>
                    <a:cubicBezTo>
                      <a:pt x="640862" y="348545"/>
                      <a:pt x="448951" y="309034"/>
                      <a:pt x="357229" y="364067"/>
                    </a:cubicBezTo>
                    <a:cubicBezTo>
                      <a:pt x="265507" y="419100"/>
                      <a:pt x="242929" y="510823"/>
                      <a:pt x="187896" y="618067"/>
                    </a:cubicBezTo>
                    <a:cubicBezTo>
                      <a:pt x="132863" y="725311"/>
                      <a:pt x="58073" y="842433"/>
                      <a:pt x="27029" y="1007533"/>
                    </a:cubicBezTo>
                    <a:cubicBezTo>
                      <a:pt x="-4016" y="1172633"/>
                      <a:pt x="-1194" y="1390650"/>
                      <a:pt x="1629" y="1608667"/>
                    </a:cubicBezTo>
                  </a:path>
                </a:pathLst>
              </a:custGeom>
              <a:noFill/>
              <a:ln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B4D13D8A-CA0B-469E-AFAE-4D53118933C7}"/>
                  </a:ext>
                </a:extLst>
              </p:cNvPr>
              <p:cNvCxnSpPr/>
              <p:nvPr/>
            </p:nvCxnSpPr>
            <p:spPr>
              <a:xfrm>
                <a:off x="5096933" y="4411139"/>
                <a:ext cx="1778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40A718C-F67F-4AF9-91DE-7DA98E0F58E4}"/>
              </a:ext>
            </a:extLst>
          </p:cNvPr>
          <p:cNvGrpSpPr/>
          <p:nvPr/>
        </p:nvGrpSpPr>
        <p:grpSpPr>
          <a:xfrm>
            <a:off x="3677709" y="1803400"/>
            <a:ext cx="1046692" cy="465667"/>
            <a:chOff x="2170642" y="1744133"/>
            <a:chExt cx="1046692" cy="465667"/>
          </a:xfrm>
        </p:grpSpPr>
        <p:sp>
          <p:nvSpPr>
            <p:cNvPr id="11" name="TextBox 10"/>
            <p:cNvSpPr txBox="1"/>
            <p:nvPr/>
          </p:nvSpPr>
          <p:spPr>
            <a:xfrm>
              <a:off x="2170642" y="1766391"/>
              <a:ext cx="10466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/>
                <a:t>lactose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C9CEB8FF-6C08-49F9-BC5A-8F9F43EB858E}"/>
                </a:ext>
              </a:extLst>
            </p:cNvPr>
            <p:cNvCxnSpPr/>
            <p:nvPr/>
          </p:nvCxnSpPr>
          <p:spPr>
            <a:xfrm>
              <a:off x="3081867" y="1744133"/>
              <a:ext cx="0" cy="465667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8FB0F41-8DD3-4865-8A86-92E1CC126B1E}"/>
                </a:ext>
              </a:extLst>
            </p:cNvPr>
            <p:cNvCxnSpPr/>
            <p:nvPr/>
          </p:nvCxnSpPr>
          <p:spPr>
            <a:xfrm>
              <a:off x="2971810" y="2209789"/>
              <a:ext cx="203200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0856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/>
      <p:bldP spid="33" grpId="0"/>
      <p:bldP spid="34" grpId="0"/>
      <p:bldP spid="35" grpId="0"/>
      <p:bldP spid="21" grpId="0" animBg="1"/>
      <p:bldP spid="4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can draw this as gates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19" y="2918676"/>
            <a:ext cx="4821481" cy="1379490"/>
          </a:xfrm>
        </p:spPr>
        <p:txBody>
          <a:bodyPr/>
          <a:lstStyle/>
          <a:p>
            <a:r>
              <a:rPr lang="en-US" sz="2000" dirty="0"/>
              <a:t>The lac promoter is an AND gate</a:t>
            </a:r>
          </a:p>
          <a:p>
            <a:r>
              <a:rPr lang="en-US" sz="2000" dirty="0"/>
              <a:t>The </a:t>
            </a:r>
            <a:r>
              <a:rPr lang="en-US" sz="2000" dirty="0" err="1"/>
              <a:t>lacI</a:t>
            </a:r>
            <a:r>
              <a:rPr lang="en-US" sz="2000" dirty="0"/>
              <a:t> promoter is inverting lactose</a:t>
            </a:r>
          </a:p>
          <a:p>
            <a:r>
              <a:rPr lang="en-US" sz="2000" dirty="0"/>
              <a:t>Another inverter for glucose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</a:t>
            </a:r>
            <a:r>
              <a:rPr lang="en-US" dirty="0" err="1"/>
              <a:t>Syn</a:t>
            </a:r>
            <a:r>
              <a:rPr lang="en-US" dirty="0"/>
              <a:t> Bio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67250" y="4463169"/>
            <a:ext cx="189547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lac promoter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62725" y="4463169"/>
            <a:ext cx="80962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lacZ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72350" y="4463169"/>
            <a:ext cx="80962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lacY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81437" y="2332129"/>
            <a:ext cx="189547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lacI</a:t>
            </a:r>
            <a:r>
              <a:rPr lang="en-US" dirty="0"/>
              <a:t> promoter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81675" y="2332129"/>
            <a:ext cx="80962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lacI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381748" y="3132578"/>
            <a:ext cx="2600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Glucose → less CAP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494707" y="5335111"/>
            <a:ext cx="1222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lacZ, </a:t>
            </a:r>
            <a:r>
              <a:rPr lang="en-US" sz="1800" dirty="0" err="1"/>
              <a:t>lacY</a:t>
            </a:r>
            <a:r>
              <a:rPr lang="en-US" sz="1800" dirty="0"/>
              <a:t>, </a:t>
            </a:r>
            <a:r>
              <a:rPr lang="en-US" sz="1800" dirty="0" err="1"/>
              <a:t>lacA</a:t>
            </a:r>
            <a:endParaRPr lang="en-US" sz="18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6413250" y="5215008"/>
            <a:ext cx="1094646" cy="762000"/>
            <a:chOff x="5944329" y="5109500"/>
            <a:chExt cx="1094646" cy="762000"/>
          </a:xfrm>
        </p:grpSpPr>
        <p:sp>
          <p:nvSpPr>
            <p:cNvPr id="14" name="Flowchart: Delay 13"/>
            <p:cNvSpPr/>
            <p:nvPr/>
          </p:nvSpPr>
          <p:spPr>
            <a:xfrm>
              <a:off x="6086475" y="5109500"/>
              <a:ext cx="952500" cy="762000"/>
            </a:xfrm>
            <a:prstGeom prst="flowChartDelay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944329" y="5568459"/>
              <a:ext cx="137160" cy="140677"/>
            </a:xfrm>
            <a:prstGeom prst="ellips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933708" y="5089838"/>
            <a:ext cx="641838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CAP</a:t>
            </a:r>
          </a:p>
          <a:p>
            <a:pPr algn="ctr"/>
            <a:endParaRPr lang="en-US" sz="1800" dirty="0"/>
          </a:p>
          <a:p>
            <a:pPr algn="ctr">
              <a:spcBef>
                <a:spcPts val="600"/>
              </a:spcBef>
            </a:pPr>
            <a:r>
              <a:rPr lang="en-US" sz="1800" dirty="0" err="1"/>
              <a:t>lacI</a:t>
            </a:r>
            <a:endParaRPr lang="en-US" sz="18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5972200" y="1482191"/>
            <a:ext cx="748054" cy="644769"/>
            <a:chOff x="1359306" y="4291217"/>
            <a:chExt cx="748054" cy="644769"/>
          </a:xfrm>
        </p:grpSpPr>
        <p:sp>
          <p:nvSpPr>
            <p:cNvPr id="16" name="Flowchart: Merge 15"/>
            <p:cNvSpPr/>
            <p:nvPr/>
          </p:nvSpPr>
          <p:spPr>
            <a:xfrm rot="16200000">
              <a:off x="1348154" y="4302369"/>
              <a:ext cx="644769" cy="622465"/>
            </a:xfrm>
            <a:prstGeom prst="flowChartMerg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1970200" y="4536829"/>
              <a:ext cx="137160" cy="140677"/>
            </a:xfrm>
            <a:prstGeom prst="ellips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111826" y="1575620"/>
            <a:ext cx="874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lactose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515467" y="1437394"/>
            <a:ext cx="874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err="1"/>
              <a:t>lacI</a:t>
            </a:r>
            <a:endParaRPr lang="en-US" sz="18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7559025" y="2514619"/>
            <a:ext cx="748054" cy="644769"/>
            <a:chOff x="1359306" y="4291217"/>
            <a:chExt cx="748054" cy="644769"/>
          </a:xfrm>
        </p:grpSpPr>
        <p:sp>
          <p:nvSpPr>
            <p:cNvPr id="28" name="Flowchart: Merge 27"/>
            <p:cNvSpPr/>
            <p:nvPr/>
          </p:nvSpPr>
          <p:spPr>
            <a:xfrm rot="16200000">
              <a:off x="1348154" y="4302369"/>
              <a:ext cx="644769" cy="622465"/>
            </a:xfrm>
            <a:prstGeom prst="flowChartMerg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1970200" y="4536829"/>
              <a:ext cx="137160" cy="140677"/>
            </a:xfrm>
            <a:prstGeom prst="ellips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6638925" y="2608048"/>
            <a:ext cx="934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glucose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991470" y="2433763"/>
            <a:ext cx="874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CAP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084DA13-8657-4179-B69A-F114312FBC98}"/>
              </a:ext>
            </a:extLst>
          </p:cNvPr>
          <p:cNvSpPr txBox="1"/>
          <p:nvPr/>
        </p:nvSpPr>
        <p:spPr>
          <a:xfrm>
            <a:off x="8176684" y="4463170"/>
            <a:ext cx="80962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lacA</a:t>
            </a:r>
            <a:endParaRPr lang="en-US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CA545E-8966-46D1-8467-F0CD0C47D2EE}"/>
              </a:ext>
            </a:extLst>
          </p:cNvPr>
          <p:cNvGrpSpPr/>
          <p:nvPr/>
        </p:nvGrpSpPr>
        <p:grpSpPr>
          <a:xfrm>
            <a:off x="4554008" y="2819400"/>
            <a:ext cx="1567392" cy="1608667"/>
            <a:chOff x="4554008" y="2819400"/>
            <a:chExt cx="1567392" cy="160866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AA8BE71-7ADD-4568-B35E-9E46753142C7}"/>
                </a:ext>
              </a:extLst>
            </p:cNvPr>
            <p:cNvSpPr txBox="1"/>
            <p:nvPr/>
          </p:nvSpPr>
          <p:spPr>
            <a:xfrm>
              <a:off x="4554008" y="3747735"/>
              <a:ext cx="6614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 err="1"/>
                <a:t>lacI</a:t>
              </a:r>
              <a:endParaRPr lang="en-US" sz="1800" dirty="0"/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A4FC7D4E-8149-4EDC-BD12-B3D8E886EC5A}"/>
                </a:ext>
              </a:extLst>
            </p:cNvPr>
            <p:cNvGrpSpPr/>
            <p:nvPr/>
          </p:nvGrpSpPr>
          <p:grpSpPr>
            <a:xfrm>
              <a:off x="5096933" y="2819400"/>
              <a:ext cx="1024467" cy="1608667"/>
              <a:chOff x="5096933" y="2819400"/>
              <a:chExt cx="1024467" cy="1608667"/>
            </a:xfrm>
          </p:grpSpPr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F2182A86-93B6-4C98-A5B7-DB8BF5BF1CF0}"/>
                  </a:ext>
                </a:extLst>
              </p:cNvPr>
              <p:cNvSpPr/>
              <p:nvPr/>
            </p:nvSpPr>
            <p:spPr>
              <a:xfrm>
                <a:off x="5179971" y="2819400"/>
                <a:ext cx="941429" cy="1608667"/>
              </a:xfrm>
              <a:custGeom>
                <a:avLst/>
                <a:gdLst>
                  <a:gd name="connsiteX0" fmla="*/ 941429 w 941429"/>
                  <a:gd name="connsiteY0" fmla="*/ 0 h 1608667"/>
                  <a:gd name="connsiteX1" fmla="*/ 738229 w 941429"/>
                  <a:gd name="connsiteY1" fmla="*/ 287867 h 1608667"/>
                  <a:gd name="connsiteX2" fmla="*/ 357229 w 941429"/>
                  <a:gd name="connsiteY2" fmla="*/ 364067 h 1608667"/>
                  <a:gd name="connsiteX3" fmla="*/ 187896 w 941429"/>
                  <a:gd name="connsiteY3" fmla="*/ 618067 h 1608667"/>
                  <a:gd name="connsiteX4" fmla="*/ 27029 w 941429"/>
                  <a:gd name="connsiteY4" fmla="*/ 1007533 h 1608667"/>
                  <a:gd name="connsiteX5" fmla="*/ 1629 w 941429"/>
                  <a:gd name="connsiteY5" fmla="*/ 1608667 h 1608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41429" h="1608667">
                    <a:moveTo>
                      <a:pt x="941429" y="0"/>
                    </a:moveTo>
                    <a:cubicBezTo>
                      <a:pt x="888512" y="113594"/>
                      <a:pt x="835596" y="227189"/>
                      <a:pt x="738229" y="287867"/>
                    </a:cubicBezTo>
                    <a:cubicBezTo>
                      <a:pt x="640862" y="348545"/>
                      <a:pt x="448951" y="309034"/>
                      <a:pt x="357229" y="364067"/>
                    </a:cubicBezTo>
                    <a:cubicBezTo>
                      <a:pt x="265507" y="419100"/>
                      <a:pt x="242929" y="510823"/>
                      <a:pt x="187896" y="618067"/>
                    </a:cubicBezTo>
                    <a:cubicBezTo>
                      <a:pt x="132863" y="725311"/>
                      <a:pt x="58073" y="842433"/>
                      <a:pt x="27029" y="1007533"/>
                    </a:cubicBezTo>
                    <a:cubicBezTo>
                      <a:pt x="-4016" y="1172633"/>
                      <a:pt x="-1194" y="1390650"/>
                      <a:pt x="1629" y="1608667"/>
                    </a:cubicBezTo>
                  </a:path>
                </a:pathLst>
              </a:custGeom>
              <a:noFill/>
              <a:ln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1976A20B-C316-493B-BC6D-056238147529}"/>
                  </a:ext>
                </a:extLst>
              </p:cNvPr>
              <p:cNvCxnSpPr/>
              <p:nvPr/>
            </p:nvCxnSpPr>
            <p:spPr>
              <a:xfrm>
                <a:off x="5096933" y="4411139"/>
                <a:ext cx="1778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C29D2A3-1BE1-4D2D-9CC0-546FF2A398C4}"/>
              </a:ext>
            </a:extLst>
          </p:cNvPr>
          <p:cNvGrpSpPr/>
          <p:nvPr/>
        </p:nvGrpSpPr>
        <p:grpSpPr>
          <a:xfrm>
            <a:off x="5982759" y="3505200"/>
            <a:ext cx="2526241" cy="965200"/>
            <a:chOff x="5982759" y="3505200"/>
            <a:chExt cx="2526241" cy="965200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B56337B-712F-466B-BC6D-0EAB40CEBC3E}"/>
                </a:ext>
              </a:extLst>
            </p:cNvPr>
            <p:cNvSpPr txBox="1"/>
            <p:nvPr/>
          </p:nvSpPr>
          <p:spPr>
            <a:xfrm>
              <a:off x="5982759" y="3764669"/>
              <a:ext cx="790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/>
                <a:t>CAP</a:t>
              </a:r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6F88903-CF18-4778-B429-BE20B651AB1C}"/>
                </a:ext>
              </a:extLst>
            </p:cNvPr>
            <p:cNvSpPr/>
            <p:nvPr/>
          </p:nvSpPr>
          <p:spPr>
            <a:xfrm>
              <a:off x="6011333" y="3505200"/>
              <a:ext cx="2497667" cy="965200"/>
            </a:xfrm>
            <a:custGeom>
              <a:avLst/>
              <a:gdLst>
                <a:gd name="connsiteX0" fmla="*/ 2497667 w 2497667"/>
                <a:gd name="connsiteY0" fmla="*/ 0 h 965200"/>
                <a:gd name="connsiteX1" fmla="*/ 2387600 w 2497667"/>
                <a:gd name="connsiteY1" fmla="*/ 220133 h 965200"/>
                <a:gd name="connsiteX2" fmla="*/ 2142067 w 2497667"/>
                <a:gd name="connsiteY2" fmla="*/ 228600 h 965200"/>
                <a:gd name="connsiteX3" fmla="*/ 1532467 w 2497667"/>
                <a:gd name="connsiteY3" fmla="*/ 254000 h 965200"/>
                <a:gd name="connsiteX4" fmla="*/ 829734 w 2497667"/>
                <a:gd name="connsiteY4" fmla="*/ 177800 h 965200"/>
                <a:gd name="connsiteX5" fmla="*/ 533400 w 2497667"/>
                <a:gd name="connsiteY5" fmla="*/ 152400 h 965200"/>
                <a:gd name="connsiteX6" fmla="*/ 152400 w 2497667"/>
                <a:gd name="connsiteY6" fmla="*/ 338667 h 965200"/>
                <a:gd name="connsiteX7" fmla="*/ 0 w 2497667"/>
                <a:gd name="connsiteY7" fmla="*/ 965200 h 96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7667" h="965200">
                  <a:moveTo>
                    <a:pt x="2497667" y="0"/>
                  </a:moveTo>
                  <a:cubicBezTo>
                    <a:pt x="2472267" y="91016"/>
                    <a:pt x="2446867" y="182033"/>
                    <a:pt x="2387600" y="220133"/>
                  </a:cubicBezTo>
                  <a:cubicBezTo>
                    <a:pt x="2328333" y="258233"/>
                    <a:pt x="2142067" y="228600"/>
                    <a:pt x="2142067" y="228600"/>
                  </a:cubicBezTo>
                  <a:cubicBezTo>
                    <a:pt x="1999545" y="234245"/>
                    <a:pt x="1751189" y="262467"/>
                    <a:pt x="1532467" y="254000"/>
                  </a:cubicBezTo>
                  <a:cubicBezTo>
                    <a:pt x="1313745" y="245533"/>
                    <a:pt x="996245" y="194733"/>
                    <a:pt x="829734" y="177800"/>
                  </a:cubicBezTo>
                  <a:cubicBezTo>
                    <a:pt x="663223" y="160867"/>
                    <a:pt x="646289" y="125589"/>
                    <a:pt x="533400" y="152400"/>
                  </a:cubicBezTo>
                  <a:cubicBezTo>
                    <a:pt x="420511" y="179211"/>
                    <a:pt x="241300" y="203200"/>
                    <a:pt x="152400" y="338667"/>
                  </a:cubicBezTo>
                  <a:cubicBezTo>
                    <a:pt x="63500" y="474134"/>
                    <a:pt x="31750" y="719667"/>
                    <a:pt x="0" y="965200"/>
                  </a:cubicBezTo>
                </a:path>
              </a:pathLst>
            </a:custGeom>
            <a:noFill/>
            <a:ln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D80EB49-33F8-4CD0-90DF-CB6B1A2C6972}"/>
              </a:ext>
            </a:extLst>
          </p:cNvPr>
          <p:cNvGrpSpPr/>
          <p:nvPr/>
        </p:nvGrpSpPr>
        <p:grpSpPr>
          <a:xfrm>
            <a:off x="3677709" y="1803400"/>
            <a:ext cx="1046692" cy="465667"/>
            <a:chOff x="2170642" y="1744133"/>
            <a:chExt cx="1046692" cy="465667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A5606A3-5AA0-45C7-80BD-A62BC41BC8C1}"/>
                </a:ext>
              </a:extLst>
            </p:cNvPr>
            <p:cNvSpPr txBox="1"/>
            <p:nvPr/>
          </p:nvSpPr>
          <p:spPr>
            <a:xfrm>
              <a:off x="2170642" y="1766391"/>
              <a:ext cx="10466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/>
                <a:t>lactose</a:t>
              </a: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35D706FA-5D57-4A2B-8343-50D6D8ABDEE4}"/>
                </a:ext>
              </a:extLst>
            </p:cNvPr>
            <p:cNvCxnSpPr/>
            <p:nvPr/>
          </p:nvCxnSpPr>
          <p:spPr>
            <a:xfrm>
              <a:off x="3081867" y="1744133"/>
              <a:ext cx="0" cy="465667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0F8E5D6A-B6BD-49CD-92A6-53014BAEF7F0}"/>
                </a:ext>
              </a:extLst>
            </p:cNvPr>
            <p:cNvCxnSpPr/>
            <p:nvPr/>
          </p:nvCxnSpPr>
          <p:spPr>
            <a:xfrm>
              <a:off x="2971810" y="2209789"/>
              <a:ext cx="203200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9951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  <p:bldP spid="12" grpId="0" animBg="1"/>
      <p:bldP spid="13" grpId="0"/>
      <p:bldP spid="19" grpId="0"/>
      <p:bldP spid="20" grpId="0"/>
      <p:bldP spid="25" grpId="0"/>
      <p:bldP spid="26" grpId="0"/>
      <p:bldP spid="30" grpId="0"/>
      <p:bldP spid="31" grpId="0"/>
      <p:bldP spid="3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the wires?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811" y="1828825"/>
            <a:ext cx="5156420" cy="3608920"/>
          </a:xfrm>
        </p:spPr>
        <p:txBody>
          <a:bodyPr/>
          <a:lstStyle/>
          <a:p>
            <a:r>
              <a:rPr lang="en-US" sz="2400" dirty="0"/>
              <a:t>Note that we did not draw any wires!</a:t>
            </a:r>
          </a:p>
          <a:p>
            <a:r>
              <a:rPr lang="en-US" sz="2400" dirty="0"/>
              <a:t>VLSI chips have wires that conduct electrons </a:t>
            </a:r>
            <a:r>
              <a:rPr lang="en-US" sz="2400" i="1" dirty="0"/>
              <a:t>exactly where we want them</a:t>
            </a:r>
          </a:p>
          <a:p>
            <a:r>
              <a:rPr lang="en-US" sz="2400" dirty="0"/>
              <a:t>Chemicals move randomly in cells by diffusion</a:t>
            </a:r>
          </a:p>
          <a:p>
            <a:r>
              <a:rPr lang="en-US" sz="2400" i="1" dirty="0"/>
              <a:t>Cells have no wires</a:t>
            </a:r>
          </a:p>
          <a:p>
            <a:r>
              <a:rPr lang="en-US" sz="2400" dirty="0"/>
              <a:t>If we want two inverters, they had better use different chemicals!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</a:t>
            </a:r>
            <a:r>
              <a:rPr lang="en-US" dirty="0" err="1"/>
              <a:t>Syn</a:t>
            </a:r>
            <a:r>
              <a:rPr lang="en-US" dirty="0"/>
              <a:t> Bio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494707" y="5335111"/>
            <a:ext cx="1222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lacZ, </a:t>
            </a:r>
            <a:r>
              <a:rPr lang="en-US" sz="1800" dirty="0" err="1"/>
              <a:t>lacY</a:t>
            </a:r>
            <a:r>
              <a:rPr lang="en-US" sz="1800" dirty="0"/>
              <a:t>, </a:t>
            </a:r>
            <a:r>
              <a:rPr lang="en-US" sz="1800" dirty="0" err="1"/>
              <a:t>lacA</a:t>
            </a:r>
            <a:endParaRPr lang="en-US" sz="18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6413250" y="5215008"/>
            <a:ext cx="1094646" cy="762000"/>
            <a:chOff x="5944329" y="5109500"/>
            <a:chExt cx="1094646" cy="762000"/>
          </a:xfrm>
        </p:grpSpPr>
        <p:sp>
          <p:nvSpPr>
            <p:cNvPr id="14" name="Flowchart: Delay 13"/>
            <p:cNvSpPr/>
            <p:nvPr/>
          </p:nvSpPr>
          <p:spPr>
            <a:xfrm>
              <a:off x="6086475" y="5109500"/>
              <a:ext cx="952500" cy="762000"/>
            </a:xfrm>
            <a:prstGeom prst="flowChartDelay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944329" y="5568459"/>
              <a:ext cx="137160" cy="140677"/>
            </a:xfrm>
            <a:prstGeom prst="ellips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933708" y="5089838"/>
            <a:ext cx="641838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CAP</a:t>
            </a:r>
          </a:p>
          <a:p>
            <a:pPr algn="ctr"/>
            <a:endParaRPr lang="en-US" sz="1800" dirty="0"/>
          </a:p>
          <a:p>
            <a:pPr algn="ctr">
              <a:spcBef>
                <a:spcPts val="600"/>
              </a:spcBef>
            </a:pPr>
            <a:r>
              <a:rPr lang="en-US" sz="1800" dirty="0" err="1"/>
              <a:t>lacI</a:t>
            </a:r>
            <a:endParaRPr lang="en-US" sz="18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6660528" y="2557902"/>
            <a:ext cx="748054" cy="644769"/>
            <a:chOff x="1359306" y="4291217"/>
            <a:chExt cx="748054" cy="644769"/>
          </a:xfrm>
        </p:grpSpPr>
        <p:sp>
          <p:nvSpPr>
            <p:cNvPr id="16" name="Flowchart: Merge 15"/>
            <p:cNvSpPr/>
            <p:nvPr/>
          </p:nvSpPr>
          <p:spPr>
            <a:xfrm rot="16200000">
              <a:off x="1348154" y="4302369"/>
              <a:ext cx="644769" cy="622465"/>
            </a:xfrm>
            <a:prstGeom prst="flowChartMerg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1970200" y="4536829"/>
              <a:ext cx="137160" cy="140677"/>
            </a:xfrm>
            <a:prstGeom prst="ellips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800154" y="2651331"/>
            <a:ext cx="874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lactose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03795" y="2513105"/>
            <a:ext cx="874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err="1"/>
              <a:t>lacI</a:t>
            </a:r>
            <a:endParaRPr lang="en-US" sz="18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6720254" y="3731697"/>
            <a:ext cx="748054" cy="644769"/>
            <a:chOff x="1359306" y="4291217"/>
            <a:chExt cx="748054" cy="644769"/>
          </a:xfrm>
        </p:grpSpPr>
        <p:sp>
          <p:nvSpPr>
            <p:cNvPr id="28" name="Flowchart: Merge 27"/>
            <p:cNvSpPr/>
            <p:nvPr/>
          </p:nvSpPr>
          <p:spPr>
            <a:xfrm rot="16200000">
              <a:off x="1348154" y="4302369"/>
              <a:ext cx="644769" cy="622465"/>
            </a:xfrm>
            <a:prstGeom prst="flowChartMerg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1970200" y="4536829"/>
              <a:ext cx="137160" cy="140677"/>
            </a:xfrm>
            <a:prstGeom prst="ellips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800154" y="3825126"/>
            <a:ext cx="934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glucose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331148" y="3663434"/>
            <a:ext cx="874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CAP</a:t>
            </a:r>
          </a:p>
        </p:txBody>
      </p:sp>
    </p:spTree>
    <p:extLst>
      <p:ext uri="{BB962C8B-B14F-4D97-AF65-F5344CB8AC3E}">
        <p14:creationId xmlns:p14="http://schemas.microsoft.com/office/powerpoint/2010/main" val="123811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DDF93-B1D5-4590-96F2-D54F74856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left in biology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A7505-1D80-4F0C-8DCC-3B5FB6171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Well, like, almost everything!</a:t>
            </a:r>
          </a:p>
          <a:p>
            <a:r>
              <a:rPr lang="en-US" sz="2400" dirty="0"/>
              <a:t>Two more key pieces for us, though:</a:t>
            </a:r>
          </a:p>
          <a:p>
            <a:pPr lvl="1"/>
            <a:r>
              <a:rPr lang="en-US" sz="2000" dirty="0"/>
              <a:t>bioelectricity</a:t>
            </a:r>
          </a:p>
          <a:p>
            <a:pPr lvl="1"/>
            <a:r>
              <a:rPr lang="en-US" sz="2000" dirty="0"/>
              <a:t>synthetic biology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F84334-EC53-4F70-A3C9-7F0819992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88054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B7D11A7A-A272-4C39-8CB8-2BDC08631C3E}"/>
              </a:ext>
            </a:extLst>
          </p:cNvPr>
          <p:cNvSpPr/>
          <p:nvPr/>
        </p:nvSpPr>
        <p:spPr>
          <a:xfrm>
            <a:off x="1032932" y="3818467"/>
            <a:ext cx="2895600" cy="13631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4DDF93-B1D5-4590-96F2-D54F74856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Bioelectricity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A7505-1D80-4F0C-8DCC-3B5FB6171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6733" y="1397000"/>
            <a:ext cx="7772400" cy="1109133"/>
          </a:xfrm>
        </p:spPr>
        <p:txBody>
          <a:bodyPr/>
          <a:lstStyle/>
          <a:p>
            <a:r>
              <a:rPr lang="en-US" sz="2400" dirty="0"/>
              <a:t>Bioelectricity has many roles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including: it’s part of our gene-expression logic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F84334-EC53-4F70-A3C9-7F0819992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638F94-BDAE-4E28-9713-9ADD38409618}"/>
              </a:ext>
            </a:extLst>
          </p:cNvPr>
          <p:cNvSpPr txBox="1"/>
          <p:nvPr/>
        </p:nvSpPr>
        <p:spPr>
          <a:xfrm>
            <a:off x="203199" y="4047067"/>
            <a:ext cx="16510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gene expression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DD1A8C-0C2F-4D3F-A4AB-81CBE7AE2AA1}"/>
              </a:ext>
            </a:extLst>
          </p:cNvPr>
          <p:cNvSpPr txBox="1"/>
          <p:nvPr/>
        </p:nvSpPr>
        <p:spPr>
          <a:xfrm>
            <a:off x="3412065" y="4182534"/>
            <a:ext cx="81280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i="1" dirty="0" err="1"/>
              <a:t>V</a:t>
            </a:r>
            <a:r>
              <a:rPr lang="en-US" baseline="-25000" dirty="0" err="1"/>
              <a:t>mem</a:t>
            </a:r>
            <a:endParaRPr lang="en-US" i="1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70FF42A-C885-4100-ACB1-0EB78CAC5916}"/>
              </a:ext>
            </a:extLst>
          </p:cNvPr>
          <p:cNvCxnSpPr/>
          <p:nvPr/>
        </p:nvCxnSpPr>
        <p:spPr>
          <a:xfrm>
            <a:off x="3725332" y="4004734"/>
            <a:ext cx="67734" cy="22013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0445180-C76C-4840-AECC-129277173AD6}"/>
              </a:ext>
            </a:extLst>
          </p:cNvPr>
          <p:cNvCxnSpPr>
            <a:cxnSpLocks/>
          </p:cNvCxnSpPr>
          <p:nvPr/>
        </p:nvCxnSpPr>
        <p:spPr>
          <a:xfrm>
            <a:off x="3581399" y="4202419"/>
            <a:ext cx="19434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CF5978F-EA29-4410-97EA-2E13E7130100}"/>
              </a:ext>
            </a:extLst>
          </p:cNvPr>
          <p:cNvCxnSpPr/>
          <p:nvPr/>
        </p:nvCxnSpPr>
        <p:spPr>
          <a:xfrm>
            <a:off x="1283392" y="4865971"/>
            <a:ext cx="67734" cy="22013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2FA4FB6-064F-4CAB-B4CC-4C566A2D806E}"/>
              </a:ext>
            </a:extLst>
          </p:cNvPr>
          <p:cNvCxnSpPr>
            <a:cxnSpLocks/>
          </p:cNvCxnSpPr>
          <p:nvPr/>
        </p:nvCxnSpPr>
        <p:spPr>
          <a:xfrm>
            <a:off x="1295394" y="4879356"/>
            <a:ext cx="19434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1860D330-E733-4FFA-A9FC-D6B4CFAF3804}"/>
              </a:ext>
            </a:extLst>
          </p:cNvPr>
          <p:cNvSpPr txBox="1"/>
          <p:nvPr/>
        </p:nvSpPr>
        <p:spPr>
          <a:xfrm>
            <a:off x="1253067" y="3098801"/>
            <a:ext cx="24214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gate the ion channels that control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endParaRPr lang="en-US" sz="2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BE2657-AA24-4A17-99CB-D8B4AE3E7F10}"/>
              </a:ext>
            </a:extLst>
          </p:cNvPr>
          <p:cNvSpPr txBox="1"/>
          <p:nvPr/>
        </p:nvSpPr>
        <p:spPr>
          <a:xfrm>
            <a:off x="1651003" y="5088473"/>
            <a:ext cx="23621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sweep in ions that activate TFs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8F2381A-6C9E-4709-A568-012285FD8826}"/>
              </a:ext>
            </a:extLst>
          </p:cNvPr>
          <p:cNvSpPr txBox="1"/>
          <p:nvPr/>
        </p:nvSpPr>
        <p:spPr>
          <a:xfrm>
            <a:off x="4614333" y="2573867"/>
            <a:ext cx="3081867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Bioelectricity gives us even more tools to make our computational network bigger and more powerful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DBA42C7-BC01-4756-8C35-4149664F375F}"/>
              </a:ext>
            </a:extLst>
          </p:cNvPr>
          <p:cNvSpPr txBox="1"/>
          <p:nvPr/>
        </p:nvSpPr>
        <p:spPr>
          <a:xfrm>
            <a:off x="4597402" y="4216400"/>
            <a:ext cx="3081867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And: bioelectricity makes neurons work</a:t>
            </a:r>
          </a:p>
        </p:txBody>
      </p:sp>
    </p:spTree>
    <p:extLst>
      <p:ext uri="{BB962C8B-B14F-4D97-AF65-F5344CB8AC3E}">
        <p14:creationId xmlns:p14="http://schemas.microsoft.com/office/powerpoint/2010/main" val="150132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6" grpId="0" animBg="1"/>
      <p:bldP spid="19" grpId="0"/>
      <p:bldP spid="20" grpId="0"/>
      <p:bldP spid="21" grpId="0" animBg="1"/>
      <p:bldP spid="2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9F267-2285-4B2F-8610-CC3E8582D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25C69-CE92-4718-89A3-15906B129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0952"/>
            <a:ext cx="7772400" cy="4727448"/>
          </a:xfrm>
        </p:spPr>
        <p:txBody>
          <a:bodyPr/>
          <a:lstStyle/>
          <a:p>
            <a:r>
              <a:rPr lang="en-US" sz="2000" dirty="0"/>
              <a:t>Design a cell that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Senses the presence of IPTG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Glows green if IPTG is present; glows red if it is not present now but previously was</a:t>
            </a:r>
          </a:p>
          <a:p>
            <a:r>
              <a:rPr lang="en-US" sz="2000" dirty="0"/>
              <a:t>Assume: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IPTG is negatively charged (not actually true!) and can travel through the cell membrane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You can make your promoters produce any protein(s) you wish, including green </a:t>
            </a:r>
            <a:r>
              <a:rPr lang="en-US" sz="1800" dirty="0" err="1"/>
              <a:t>fluourescent</a:t>
            </a:r>
            <a:r>
              <a:rPr lang="en-US" sz="1800" dirty="0"/>
              <a:t> protein (GFP) and Red (RFP)</a:t>
            </a:r>
          </a:p>
          <a:p>
            <a:r>
              <a:rPr lang="en-US" sz="2000" dirty="0"/>
              <a:t>Materials: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A cell. Its default </a:t>
            </a:r>
            <a:r>
              <a:rPr lang="en-US" sz="1800" i="1" dirty="0" err="1"/>
              <a:t>V</a:t>
            </a:r>
            <a:r>
              <a:rPr lang="en-US" sz="1800" baseline="-25000" dirty="0" err="1"/>
              <a:t>mem</a:t>
            </a:r>
            <a:r>
              <a:rPr lang="en-US" sz="1800" dirty="0"/>
              <a:t> &lt; 0V.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A protein </a:t>
            </a:r>
            <a:r>
              <a:rPr lang="en-US" sz="1800" dirty="0" err="1"/>
              <a:t>Pplus</a:t>
            </a:r>
            <a:r>
              <a:rPr lang="en-US" sz="1800" dirty="0"/>
              <a:t> that turns on ion channels to make a cell’s </a:t>
            </a:r>
            <a:r>
              <a:rPr lang="en-US" sz="1800" i="1" dirty="0" err="1"/>
              <a:t>V</a:t>
            </a:r>
            <a:r>
              <a:rPr lang="en-US" sz="1800" baseline="-25000" dirty="0" err="1"/>
              <a:t>mem</a:t>
            </a:r>
            <a:r>
              <a:rPr lang="en-US" sz="1800" dirty="0"/>
              <a:t>&gt;0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A lac promoter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Single-input promoters that turns on if its input TF is present (buffer); also, a single-input inverter promoter</a:t>
            </a:r>
          </a:p>
          <a:p>
            <a:pPr lvl="1">
              <a:spcBef>
                <a:spcPts val="0"/>
              </a:spcBef>
            </a:pPr>
            <a:r>
              <a:rPr lang="en-US" sz="1800"/>
              <a:t>Two-input AND promoter  </a:t>
            </a:r>
          </a:p>
          <a:p>
            <a:pPr lvl="1"/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6C9D5F-C0B1-4392-AFDD-3C11A6884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194/Comp 150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6949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D0F93-1381-4C63-A8F2-DA130FA18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Synthetic biology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724E5-689A-466B-87BA-18B38F59C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Remaining biology topic: </a:t>
            </a:r>
            <a:r>
              <a:rPr lang="en-US" i="1" dirty="0"/>
              <a:t>synthetic biology</a:t>
            </a:r>
          </a:p>
          <a:p>
            <a:r>
              <a:rPr lang="en-US" dirty="0"/>
              <a:t>What is it?</a:t>
            </a:r>
          </a:p>
          <a:p>
            <a:pPr lvl="1"/>
            <a:r>
              <a:rPr lang="en-US" dirty="0"/>
              <a:t>“New” forms of life</a:t>
            </a:r>
          </a:p>
          <a:p>
            <a:pPr lvl="1"/>
            <a:r>
              <a:rPr lang="en-US" dirty="0"/>
              <a:t>Typically created by making a minor modification to an existing organism</a:t>
            </a:r>
          </a:p>
          <a:p>
            <a:pPr lvl="1"/>
            <a:r>
              <a:rPr lang="en-US" dirty="0"/>
              <a:t>Recombinant DNA techniques are becoming more powerful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929FB2-DEA2-4949-A5BF-933498C46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76684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E27A3-3C24-49A1-99EA-D6E53159E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3E8EF-F5BF-40D0-99ED-BCC4AAE68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said that DNA is software, telling the cell’s HW what to build.</a:t>
            </a:r>
          </a:p>
          <a:p>
            <a:r>
              <a:rPr lang="en-US" dirty="0"/>
              <a:t>What do cells build? Proteins.</a:t>
            </a:r>
          </a:p>
          <a:p>
            <a:r>
              <a:rPr lang="en-US" dirty="0"/>
              <a:t>So: what’s a protein, and why are they so important?</a:t>
            </a:r>
          </a:p>
          <a:p>
            <a:pPr lvl="1">
              <a:spcBef>
                <a:spcPts val="0"/>
              </a:spcBef>
            </a:pPr>
            <a:r>
              <a:rPr lang="en-US" dirty="0"/>
              <a:t>A protein is one or more chains of 20 different amino acids</a:t>
            </a:r>
          </a:p>
          <a:p>
            <a:pPr lvl="1">
              <a:spcBef>
                <a:spcPts val="0"/>
              </a:spcBef>
            </a:pPr>
            <a:r>
              <a:rPr lang="en-US" dirty="0"/>
              <a:t>Nested-definition alert: what’s an amino acid?</a:t>
            </a:r>
          </a:p>
          <a:p>
            <a:pPr lvl="1">
              <a:spcBef>
                <a:spcPts val="0"/>
              </a:spcBef>
            </a:pPr>
            <a:r>
              <a:rPr lang="en-US" dirty="0"/>
              <a:t>It’s the main component of proteins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cell assembles amino acids into proteins.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7D92B8-1D35-441E-B71E-FC3916E83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43669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C5749-4741-48E2-982E-FB25B4B6A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can we do with software?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CB815-EA39-4DCF-B7CA-AFD0AE15C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Why is synthetic biology relevant to this course?</a:t>
            </a:r>
          </a:p>
          <a:p>
            <a:r>
              <a:rPr lang="en-US" sz="2400" dirty="0"/>
              <a:t>Because we can modify DNA</a:t>
            </a:r>
            <a:r>
              <a:rPr lang="en-US" sz="2400" i="1" dirty="0"/>
              <a:t>. </a:t>
            </a:r>
            <a:r>
              <a:rPr lang="en-US" sz="2400" dirty="0"/>
              <a:t>I.e., </a:t>
            </a:r>
            <a:r>
              <a:rPr lang="en-US" sz="2400" i="1" dirty="0"/>
              <a:t>can now not only learn how organisms compute, but change their software</a:t>
            </a:r>
            <a:r>
              <a:rPr lang="en-US" sz="2400" dirty="0"/>
              <a:t>!</a:t>
            </a:r>
          </a:p>
          <a:p>
            <a:r>
              <a:rPr lang="en-US" sz="2400" dirty="0"/>
              <a:t>The main obstacle: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other than fairly simple model organisms (e.g., E.coli and yeast), we have no idea what most of the software does!</a:t>
            </a:r>
          </a:p>
          <a:p>
            <a:r>
              <a:rPr lang="en-US" sz="2400" dirty="0"/>
              <a:t>So what do people do, then?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Mostly: make small changes/additions to bacteria and yeast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Try to understand the building blocks; low-level functions that get called over and over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5D53AB-4E5A-43D3-8DF4-639E875A0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19671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5576E-6471-448C-89B6-4FC9D7F72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insulin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7FCB0-1BF7-484E-9876-C8CF5E6B5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5400" y="5664200"/>
            <a:ext cx="6324600" cy="3810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https://www.ied.edu.hk/biotech/eng/classrm/class_health5.html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DFAA92-708A-452D-AEDB-ECD8E5A91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Grodstein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F5DDF91-BC02-4E9F-8B62-EFC636A60D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1" y="1217084"/>
            <a:ext cx="5930574" cy="432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0265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5576E-6471-448C-89B6-4FC9D7F72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BT corn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7FCB0-1BF7-484E-9876-C8CF5E6B5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638800"/>
            <a:ext cx="7772400" cy="457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https://www.scq.ubc.ca/bt-corn-is-it-worth-the-risk/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DFAA92-708A-452D-AEDB-ECD8E5A91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Grodstein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5E7ECBA-2825-4A37-A8B0-00DB69EEF1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629" y="1258887"/>
            <a:ext cx="5019675" cy="408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8045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083FA-834D-4474-B3A2-FA0AF3930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Impossible burger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FA03E-7505-4927-856F-0BE7A584C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795867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https://impossiblefoods.com/food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F3ADE0-AA32-4B6F-9EAD-749C69829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Grodstein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A242EC-EFF8-40CB-8BF9-A7E77737A1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079" y="2592179"/>
            <a:ext cx="2558522" cy="233436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3EE94CD-B451-48EC-9BFF-BA7865D7FC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6939" y="4936067"/>
            <a:ext cx="9124678" cy="1272692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5CDC87A-3AC2-4E41-832B-B95EEE60EEFD}"/>
              </a:ext>
            </a:extLst>
          </p:cNvPr>
          <p:cNvSpPr txBox="1">
            <a:spLocks/>
          </p:cNvSpPr>
          <p:nvPr/>
        </p:nvSpPr>
        <p:spPr bwMode="auto">
          <a:xfrm>
            <a:off x="4063999" y="2794000"/>
            <a:ext cx="4275667" cy="182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/>
              <a:t>Genes for </a:t>
            </a:r>
            <a:r>
              <a:rPr lang="en-US" sz="2400" kern="0" dirty="0" err="1"/>
              <a:t>heme</a:t>
            </a:r>
            <a:r>
              <a:rPr lang="en-US" sz="2400" kern="0" dirty="0"/>
              <a:t> protein (makes meat taste like meat) transferred into yeast and grown at industrial scale</a:t>
            </a:r>
          </a:p>
        </p:txBody>
      </p:sp>
    </p:spTree>
    <p:extLst>
      <p:ext uri="{BB962C8B-B14F-4D97-AF65-F5344CB8AC3E}">
        <p14:creationId xmlns:p14="http://schemas.microsoft.com/office/powerpoint/2010/main" val="17313486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4B1A1-50BD-48E1-A31E-129F1149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for logic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E0D82-D5F7-43E2-815F-427A67F2A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not be designing new foods for this class!</a:t>
            </a:r>
          </a:p>
          <a:p>
            <a:r>
              <a:rPr lang="en-US" dirty="0"/>
              <a:t>We will discuss</a:t>
            </a:r>
          </a:p>
          <a:p>
            <a:pPr lvl="1"/>
            <a:r>
              <a:rPr lang="en-US" dirty="0"/>
              <a:t>taking logic gates </a:t>
            </a:r>
            <a:r>
              <a:rPr lang="en-US"/>
              <a:t>from various species</a:t>
            </a:r>
            <a:endParaRPr lang="en-US" dirty="0"/>
          </a:p>
          <a:p>
            <a:pPr lvl="1"/>
            <a:r>
              <a:rPr lang="en-US" dirty="0"/>
              <a:t>and designing new ones</a:t>
            </a:r>
          </a:p>
          <a:p>
            <a:pPr lvl="1"/>
            <a:r>
              <a:rPr lang="en-US" dirty="0"/>
              <a:t>transferring them into (e.g.,) bacteria</a:t>
            </a:r>
          </a:p>
          <a:p>
            <a:r>
              <a:rPr lang="en-US" dirty="0"/>
              <a:t>Our focus</a:t>
            </a:r>
          </a:p>
          <a:p>
            <a:pPr lvl="1"/>
            <a:r>
              <a:rPr lang="en-US" dirty="0"/>
              <a:t>will not be on the lab techniques</a:t>
            </a:r>
          </a:p>
          <a:p>
            <a:pPr lvl="1"/>
            <a:r>
              <a:rPr lang="en-US" dirty="0"/>
              <a:t>will be on design, modeling, and analysis of the resultant system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6137C-5391-401E-BBA3-1B60564DB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23380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B1A22-3198-4B59-96C5-25B472609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Transgenic mice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BFF2B-EC48-4EA4-AB2E-95E821783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2015067"/>
          </a:xfrm>
        </p:spPr>
        <p:txBody>
          <a:bodyPr/>
          <a:lstStyle/>
          <a:p>
            <a:r>
              <a:rPr lang="en-US" dirty="0"/>
              <a:t>Can you really take genes from one species and transplant them into a different species?</a:t>
            </a:r>
          </a:p>
          <a:p>
            <a:r>
              <a:rPr lang="en-US" dirty="0"/>
              <a:t>Does DNA from a bacteria still work in a mouse?</a:t>
            </a:r>
          </a:p>
          <a:p>
            <a:r>
              <a:rPr lang="en-US" dirty="0"/>
              <a:t>Example from </a:t>
            </a:r>
            <a:r>
              <a:rPr lang="en-US" i="1" dirty="0"/>
              <a:t>The Lac operator-repressor system is functional in the mouse </a:t>
            </a:r>
            <a:r>
              <a:rPr lang="en-US" dirty="0"/>
              <a:t>(Genes and Dev. 2001)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EF36A7-7F5F-4FAB-9C21-9421E96C2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756615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Action Button: Help 3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8DABC25-C317-4677-9646-77E97EE4D5CC}"/>
              </a:ext>
            </a:extLst>
          </p:cNvPr>
          <p:cNvSpPr/>
          <p:nvPr/>
        </p:nvSpPr>
        <p:spPr>
          <a:xfrm>
            <a:off x="7442228" y="5681133"/>
            <a:ext cx="651933" cy="728133"/>
          </a:xfrm>
          <a:prstGeom prst="actionButtonHel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ction Button: Help 3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8EF11E2-F537-44F1-BEE2-DA88BA2472C8}"/>
              </a:ext>
            </a:extLst>
          </p:cNvPr>
          <p:cNvSpPr/>
          <p:nvPr/>
        </p:nvSpPr>
        <p:spPr>
          <a:xfrm>
            <a:off x="7145894" y="2184395"/>
            <a:ext cx="651933" cy="728133"/>
          </a:xfrm>
          <a:prstGeom prst="actionButtonHel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76BBE-29FD-4901-8CD8-CF52E1F41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067" y="3589848"/>
            <a:ext cx="5969000" cy="2455334"/>
          </a:xfrm>
        </p:spPr>
        <p:txBody>
          <a:bodyPr/>
          <a:lstStyle/>
          <a:p>
            <a:r>
              <a:rPr lang="en-US" dirty="0"/>
              <a:t>The Lac promoter, taken from bacteria, works perfectly well in mice</a:t>
            </a:r>
          </a:p>
          <a:p>
            <a:r>
              <a:rPr lang="en-US" dirty="0"/>
              <a:t>There are often robustness issues that we will discuss later</a:t>
            </a:r>
          </a:p>
          <a:p>
            <a:r>
              <a:rPr lang="en-US" dirty="0"/>
              <a:t>Mouse + inverter = computer?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9B8129-DBDC-4998-AB9E-C01BADB9D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Grodstein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F6595E6-C167-44EF-8ABE-6715C19115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983" y="533928"/>
            <a:ext cx="1638300" cy="10477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30984EE-0A60-4592-A06C-012CD78E9DC0}"/>
              </a:ext>
            </a:extLst>
          </p:cNvPr>
          <p:cNvSpPr txBox="1"/>
          <p:nvPr/>
        </p:nvSpPr>
        <p:spPr>
          <a:xfrm>
            <a:off x="1202263" y="174872"/>
            <a:ext cx="1693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Normal mouse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C8CED7-5199-4269-9FE6-113F84FCAC82}"/>
              </a:ext>
            </a:extLst>
          </p:cNvPr>
          <p:cNvSpPr txBox="1"/>
          <p:nvPr/>
        </p:nvSpPr>
        <p:spPr>
          <a:xfrm>
            <a:off x="3090332" y="812797"/>
            <a:ext cx="33104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TYR gene produces tyrosinase, which produces melanin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BC60B30-2A34-42B5-994F-39559ACF60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117" y="508528"/>
            <a:ext cx="1435100" cy="109855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07E46E5-8A92-41E1-B625-46442585A5C8}"/>
              </a:ext>
            </a:extLst>
          </p:cNvPr>
          <p:cNvSpPr txBox="1"/>
          <p:nvPr/>
        </p:nvSpPr>
        <p:spPr>
          <a:xfrm>
            <a:off x="5630328" y="174872"/>
            <a:ext cx="3471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Mouse with mutated TYR gene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5760574-6A55-4934-9E70-7C4BE1DC58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64" y="2007131"/>
            <a:ext cx="1435100" cy="1098550"/>
          </a:xfrm>
          <a:prstGeom prst="rect">
            <a:avLst/>
          </a:prstGeom>
        </p:spPr>
      </p:pic>
      <p:sp>
        <p:nvSpPr>
          <p:cNvPr id="15" name="Plus Sign 14">
            <a:extLst>
              <a:ext uri="{FF2B5EF4-FFF2-40B4-BE49-F238E27FC236}">
                <a16:creationId xmlns:a16="http://schemas.microsoft.com/office/drawing/2014/main" id="{6BBA0476-81A0-4C11-A2AF-D85F78B6D827}"/>
              </a:ext>
            </a:extLst>
          </p:cNvPr>
          <p:cNvSpPr/>
          <p:nvPr/>
        </p:nvSpPr>
        <p:spPr>
          <a:xfrm>
            <a:off x="2319864" y="2357440"/>
            <a:ext cx="414867" cy="397933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5C772DF-219C-4F94-9203-100B53897A08}"/>
              </a:ext>
            </a:extLst>
          </p:cNvPr>
          <p:cNvSpPr txBox="1"/>
          <p:nvPr/>
        </p:nvSpPr>
        <p:spPr>
          <a:xfrm>
            <a:off x="2895597" y="2282086"/>
            <a:ext cx="948267" cy="54864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US" sz="1600" dirty="0"/>
              <a:t>Lac</a:t>
            </a:r>
          </a:p>
          <a:p>
            <a:pPr algn="ctr"/>
            <a:r>
              <a:rPr lang="en-US" sz="1600" dirty="0"/>
              <a:t>promoter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6F3E06-F5A8-4BF3-A967-227E3BFCCE87}"/>
              </a:ext>
            </a:extLst>
          </p:cNvPr>
          <p:cNvSpPr txBox="1"/>
          <p:nvPr/>
        </p:nvSpPr>
        <p:spPr>
          <a:xfrm>
            <a:off x="3839729" y="2282086"/>
            <a:ext cx="825402" cy="54864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US" dirty="0"/>
              <a:t>tyros.</a:t>
            </a:r>
          </a:p>
        </p:txBody>
      </p:sp>
      <p:sp>
        <p:nvSpPr>
          <p:cNvPr id="18" name="Plus Sign 17">
            <a:extLst>
              <a:ext uri="{FF2B5EF4-FFF2-40B4-BE49-F238E27FC236}">
                <a16:creationId xmlns:a16="http://schemas.microsoft.com/office/drawing/2014/main" id="{47FFBA5A-C01B-4E01-933D-487A660B60EB}"/>
              </a:ext>
            </a:extLst>
          </p:cNvPr>
          <p:cNvSpPr/>
          <p:nvPr/>
        </p:nvSpPr>
        <p:spPr>
          <a:xfrm>
            <a:off x="4783670" y="2357440"/>
            <a:ext cx="414867" cy="397933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FD690AF-F04D-408C-BBB8-85EA6AAD3706}"/>
              </a:ext>
            </a:extLst>
          </p:cNvPr>
          <p:cNvSpPr txBox="1"/>
          <p:nvPr/>
        </p:nvSpPr>
        <p:spPr>
          <a:xfrm>
            <a:off x="5312929" y="2282086"/>
            <a:ext cx="850802" cy="54864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err="1"/>
              <a:t>LacI</a:t>
            </a:r>
            <a:endParaRPr lang="en-US" dirty="0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A16E5D73-752D-40A5-829C-67D84D2C4387}"/>
              </a:ext>
            </a:extLst>
          </p:cNvPr>
          <p:cNvSpPr/>
          <p:nvPr/>
        </p:nvSpPr>
        <p:spPr>
          <a:xfrm>
            <a:off x="6333066" y="2420939"/>
            <a:ext cx="567267" cy="2709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D54A305-2B81-4083-93B7-4CF173B529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117" y="2007131"/>
            <a:ext cx="1435100" cy="109855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71D0D741-514B-4474-B1A9-B8D5F2C1DC82}"/>
              </a:ext>
            </a:extLst>
          </p:cNvPr>
          <p:cNvSpPr txBox="1"/>
          <p:nvPr/>
        </p:nvSpPr>
        <p:spPr>
          <a:xfrm>
            <a:off x="2294461" y="2853264"/>
            <a:ext cx="4648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LacI</a:t>
            </a:r>
            <a:r>
              <a:rPr lang="en-US" sz="2000" dirty="0"/>
              <a:t> turns off Lac promoter, so no melanin</a:t>
            </a:r>
          </a:p>
        </p:txBody>
      </p:sp>
      <p:sp>
        <p:nvSpPr>
          <p:cNvPr id="25" name="Plus Sign 24">
            <a:extLst>
              <a:ext uri="{FF2B5EF4-FFF2-40B4-BE49-F238E27FC236}">
                <a16:creationId xmlns:a16="http://schemas.microsoft.com/office/drawing/2014/main" id="{F3840E91-0666-42F4-9572-98D0E9876CA7}"/>
              </a:ext>
            </a:extLst>
          </p:cNvPr>
          <p:cNvSpPr/>
          <p:nvPr/>
        </p:nvSpPr>
        <p:spPr>
          <a:xfrm>
            <a:off x="7518413" y="3331110"/>
            <a:ext cx="414867" cy="397933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DE216D6-11A5-4410-83CE-8B2A5810FB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566" y="3792007"/>
            <a:ext cx="685800" cy="1035050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DE45C8A3-9289-4B6D-BC7D-2D7C5DB91A58}"/>
              </a:ext>
            </a:extLst>
          </p:cNvPr>
          <p:cNvSpPr txBox="1"/>
          <p:nvPr/>
        </p:nvSpPr>
        <p:spPr>
          <a:xfrm>
            <a:off x="7315200" y="4165600"/>
            <a:ext cx="94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IPTG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ED3F94AB-8FC9-4EEA-9C5B-2540E2395B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9450" y="5546195"/>
            <a:ext cx="1638300" cy="1047750"/>
          </a:xfrm>
          <a:prstGeom prst="rect">
            <a:avLst/>
          </a:prstGeom>
        </p:spPr>
      </p:pic>
      <p:sp>
        <p:nvSpPr>
          <p:cNvPr id="32" name="Equals 31">
            <a:extLst>
              <a:ext uri="{FF2B5EF4-FFF2-40B4-BE49-F238E27FC236}">
                <a16:creationId xmlns:a16="http://schemas.microsoft.com/office/drawing/2014/main" id="{374A5983-9381-4FAD-BE7E-9819625B8B0C}"/>
              </a:ext>
            </a:extLst>
          </p:cNvPr>
          <p:cNvSpPr/>
          <p:nvPr/>
        </p:nvSpPr>
        <p:spPr>
          <a:xfrm>
            <a:off x="7484534" y="4986867"/>
            <a:ext cx="635000" cy="406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45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3" grpId="0" animBg="1"/>
      <p:bldP spid="3" grpId="0" build="p"/>
      <p:bldP spid="13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4" grpId="0"/>
      <p:bldP spid="25" grpId="0" animBg="1"/>
      <p:bldP spid="30" grpId="0"/>
      <p:bldP spid="3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BD008-6B26-4AC2-9F98-6CFDC5D70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Cancer-hunting bacteria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572DB-3CE6-4C14-A5EF-5DE818523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8"/>
            <a:ext cx="7772400" cy="4419600"/>
          </a:xfrm>
        </p:spPr>
        <p:txBody>
          <a:bodyPr/>
          <a:lstStyle/>
          <a:p>
            <a:r>
              <a:rPr lang="en-US" sz="2000" i="1" dirty="0"/>
              <a:t>Synchronized cycles of bacterial lysis for in-vivo</a:t>
            </a:r>
            <a:r>
              <a:rPr lang="en-US" sz="2000" dirty="0"/>
              <a:t> </a:t>
            </a:r>
            <a:r>
              <a:rPr lang="en-US" sz="2000" i="1" dirty="0"/>
              <a:t>delivery</a:t>
            </a:r>
            <a:r>
              <a:rPr lang="en-US" sz="2000" dirty="0"/>
              <a:t>, Nature 2016 (MIT group)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Salmonella typhimurium seem to naturally hunt down tumors. Take advantage of this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Work done on mice with colorectal tumors grafted onto them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Add the following software to S. typhimurium</a:t>
            </a:r>
          </a:p>
          <a:p>
            <a:pPr marL="1314450" lvl="3" indent="0">
              <a:lnSpc>
                <a:spcPts val="1800"/>
              </a:lnSpc>
              <a:buNone/>
            </a:pPr>
            <a:r>
              <a:rPr lang="en-US" sz="1800" dirty="0"/>
              <a:t>express a mobile molecule </a:t>
            </a:r>
            <a:r>
              <a:rPr lang="en-US" sz="1800" i="1" dirty="0"/>
              <a:t>AHL</a:t>
            </a:r>
            <a:endParaRPr lang="en-US" sz="1800" dirty="0"/>
          </a:p>
          <a:p>
            <a:pPr marL="1314450" lvl="3" indent="0">
              <a:lnSpc>
                <a:spcPts val="1800"/>
              </a:lnSpc>
              <a:buNone/>
            </a:pPr>
            <a:r>
              <a:rPr lang="en-US" sz="1800" dirty="0"/>
              <a:t>if ([</a:t>
            </a:r>
            <a:r>
              <a:rPr lang="en-US" sz="1800" i="1" dirty="0"/>
              <a:t>AHL</a:t>
            </a:r>
            <a:r>
              <a:rPr lang="en-US" sz="1800" dirty="0"/>
              <a:t>] &gt; </a:t>
            </a:r>
            <a:r>
              <a:rPr lang="en-US" sz="1800" dirty="0" err="1"/>
              <a:t>quorum_threshold</a:t>
            </a:r>
            <a:r>
              <a:rPr lang="en-US" sz="1800" dirty="0"/>
              <a:t>):</a:t>
            </a:r>
          </a:p>
          <a:p>
            <a:pPr marL="1771650" lvl="4" indent="0">
              <a:lnSpc>
                <a:spcPts val="1800"/>
              </a:lnSpc>
              <a:buNone/>
            </a:pPr>
            <a:r>
              <a:rPr lang="en-US" sz="1800" dirty="0"/>
              <a:t>express </a:t>
            </a:r>
            <a:r>
              <a:rPr lang="en-US" sz="1800" dirty="0" err="1"/>
              <a:t>haemolysin</a:t>
            </a:r>
            <a:r>
              <a:rPr lang="en-US" sz="1800" dirty="0"/>
              <a:t> E (toxic to many tumor cells)</a:t>
            </a:r>
            <a:br>
              <a:rPr lang="en-US" sz="1800" dirty="0"/>
            </a:br>
            <a:r>
              <a:rPr lang="en-US" sz="1800" dirty="0"/>
              <a:t>self destruct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915E96-10A5-42D6-BFE6-27039B153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0400" y="6239934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EE 194/Comp 150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923130-5875-4DC2-826B-275281F8E71F}"/>
              </a:ext>
            </a:extLst>
          </p:cNvPr>
          <p:cNvSpPr txBox="1"/>
          <p:nvPr/>
        </p:nvSpPr>
        <p:spPr>
          <a:xfrm>
            <a:off x="6663266" y="3107263"/>
            <a:ext cx="2336800" cy="70788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Nobody quite knows why (hypoxic?) 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5DCFD0D-C690-499D-A5A8-8BAF683182E2}"/>
              </a:ext>
            </a:extLst>
          </p:cNvPr>
          <p:cNvCxnSpPr>
            <a:cxnSpLocks/>
          </p:cNvCxnSpPr>
          <p:nvPr/>
        </p:nvCxnSpPr>
        <p:spPr>
          <a:xfrm flipH="1" flipV="1">
            <a:off x="6426201" y="2235200"/>
            <a:ext cx="821266" cy="1024467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3F546D7-609C-4B91-9B7D-49BFF0FCE790}"/>
              </a:ext>
            </a:extLst>
          </p:cNvPr>
          <p:cNvSpPr txBox="1"/>
          <p:nvPr/>
        </p:nvSpPr>
        <p:spPr>
          <a:xfrm>
            <a:off x="245533" y="3742264"/>
            <a:ext cx="1583267" cy="101566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This is called </a:t>
            </a:r>
            <a:r>
              <a:rPr lang="en-US" sz="2000" i="1" dirty="0">
                <a:solidFill>
                  <a:schemeClr val="accent2"/>
                </a:solidFill>
              </a:rPr>
              <a:t>quorum sensing</a:t>
            </a:r>
            <a:endParaRPr lang="en-US" sz="2000" dirty="0">
              <a:solidFill>
                <a:schemeClr val="accent2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158EB04-3D5E-4748-8DBB-2C0D6F2EFEDB}"/>
              </a:ext>
            </a:extLst>
          </p:cNvPr>
          <p:cNvCxnSpPr>
            <a:cxnSpLocks/>
          </p:cNvCxnSpPr>
          <p:nvPr/>
        </p:nvCxnSpPr>
        <p:spPr>
          <a:xfrm flipV="1">
            <a:off x="1422400" y="3818467"/>
            <a:ext cx="651933" cy="355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48DD433-DB40-457E-BDDE-8B1AAEDEB2B9}"/>
              </a:ext>
            </a:extLst>
          </p:cNvPr>
          <p:cNvSpPr txBox="1"/>
          <p:nvPr/>
        </p:nvSpPr>
        <p:spPr>
          <a:xfrm>
            <a:off x="135465" y="4910657"/>
            <a:ext cx="4097868" cy="101566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Not all of them die; a few survive, grow until a new quorum, and the cycle repeats indefinitely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D8155CA-0409-4980-9482-84CE3533896C}"/>
              </a:ext>
            </a:extLst>
          </p:cNvPr>
          <p:cNvCxnSpPr>
            <a:cxnSpLocks/>
            <a:stCxn id="12" idx="0"/>
          </p:cNvCxnSpPr>
          <p:nvPr/>
        </p:nvCxnSpPr>
        <p:spPr>
          <a:xfrm flipV="1">
            <a:off x="2184399" y="4267200"/>
            <a:ext cx="618068" cy="643457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4D546981-9098-48E0-B3B4-182A643B9B1A}"/>
              </a:ext>
            </a:extLst>
          </p:cNvPr>
          <p:cNvSpPr txBox="1"/>
          <p:nvPr/>
        </p:nvSpPr>
        <p:spPr>
          <a:xfrm>
            <a:off x="4368800" y="4495799"/>
            <a:ext cx="4605867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How do you cure your salmonella infection?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2"/>
                </a:solidFill>
              </a:rPr>
              <a:t>Could be antibiotics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2"/>
                </a:solidFill>
              </a:rPr>
              <a:t>You can engineer your salmonella to be dependent on a chemical that you provide</a:t>
            </a:r>
          </a:p>
        </p:txBody>
      </p:sp>
    </p:spTree>
    <p:extLst>
      <p:ext uri="{BB962C8B-B14F-4D97-AF65-F5344CB8AC3E}">
        <p14:creationId xmlns:p14="http://schemas.microsoft.com/office/powerpoint/2010/main" val="140811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2" grpId="0" animBg="1"/>
      <p:bldP spid="2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0EBCF-D412-4789-AB15-D76B6B4AE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BF377-181B-499E-9D47-BEFC8AC29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Plenty of YouTube videos on the central dogma</a:t>
            </a:r>
          </a:p>
          <a:p>
            <a:pPr lvl="1"/>
            <a:r>
              <a:rPr lang="en-US" dirty="0">
                <a:hlinkClick r:id="rId2"/>
              </a:rPr>
              <a:t>https://www.youtube.com/watch?v=gG7uCskUOrA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7F731B-FFB9-4AE2-85C8-2A3F635F1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194/Comp 150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265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22529-A2A3-4641-BDA9-2AFDB63F3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1B12A-1AEB-4C84-AD9A-8067C2870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31DC19-9364-4DC4-8D67-66D49F9A2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194/Comp 150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760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 result for protein activation">
            <a:extLst>
              <a:ext uri="{FF2B5EF4-FFF2-40B4-BE49-F238E27FC236}">
                <a16:creationId xmlns:a16="http://schemas.microsoft.com/office/drawing/2014/main" id="{6EE0E134-CACC-4266-B466-DBC5FDB235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626" y="4476753"/>
            <a:ext cx="2276475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87A300C-2DCE-4CBD-B990-6FC309C95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proteins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8D735-2A03-4EB3-8FAC-7939419B3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933" y="1591733"/>
            <a:ext cx="4605867" cy="4292599"/>
          </a:xfrm>
        </p:spPr>
        <p:txBody>
          <a:bodyPr/>
          <a:lstStyle/>
          <a:p>
            <a:r>
              <a:rPr lang="en-US" dirty="0"/>
              <a:t>They have powerful magic:</a:t>
            </a:r>
          </a:p>
          <a:p>
            <a:pPr lvl="1"/>
            <a:r>
              <a:rPr lang="en-US" dirty="0"/>
              <a:t>They quickly fold themselves into intricate shapes.</a:t>
            </a:r>
          </a:p>
          <a:p>
            <a:pPr lvl="1"/>
            <a:r>
              <a:rPr lang="en-US" dirty="0"/>
              <a:t>Because of this, they are amazingly good at recognizing and </a:t>
            </a:r>
            <a:r>
              <a:rPr lang="en-US" i="1" dirty="0"/>
              <a:t>binding</a:t>
            </a:r>
            <a:r>
              <a:rPr lang="en-US" dirty="0"/>
              <a:t> to other molecules in an extremely selective manner.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And can then change shape as a result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61FC38-BB6E-4B42-9221-3C0C99C69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Grodstein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6DBBCC-B165-41E4-99E6-CAB6ADC321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1610" y="1212318"/>
            <a:ext cx="3219450" cy="14192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16A526B-932D-4522-8C91-A7C45331E9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8847" y="2716741"/>
            <a:ext cx="2466975" cy="1847850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8A2C694-F95D-49F1-B6D0-45FF15553AD8}"/>
              </a:ext>
            </a:extLst>
          </p:cNvPr>
          <p:cNvCxnSpPr/>
          <p:nvPr/>
        </p:nvCxnSpPr>
        <p:spPr>
          <a:xfrm flipV="1">
            <a:off x="4165600" y="2091267"/>
            <a:ext cx="1337733" cy="58420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9F83F76-8A5C-45B9-8F68-F9574443A9C3}"/>
              </a:ext>
            </a:extLst>
          </p:cNvPr>
          <p:cNvCxnSpPr>
            <a:cxnSpLocks/>
          </p:cNvCxnSpPr>
          <p:nvPr/>
        </p:nvCxnSpPr>
        <p:spPr>
          <a:xfrm flipV="1">
            <a:off x="4504267" y="3657600"/>
            <a:ext cx="2133600" cy="296333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8D3628A-98E2-418E-990E-D31B7F2B7208}"/>
              </a:ext>
            </a:extLst>
          </p:cNvPr>
          <p:cNvCxnSpPr>
            <a:cxnSpLocks/>
          </p:cNvCxnSpPr>
          <p:nvPr/>
        </p:nvCxnSpPr>
        <p:spPr>
          <a:xfrm flipV="1">
            <a:off x="3810000" y="5410200"/>
            <a:ext cx="1337733" cy="364067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827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Minor modeling issue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19" y="2918675"/>
            <a:ext cx="4813014" cy="2601592"/>
          </a:xfrm>
        </p:spPr>
        <p:txBody>
          <a:bodyPr/>
          <a:lstStyle/>
          <a:p>
            <a:r>
              <a:rPr lang="en-US" sz="2000" dirty="0"/>
              <a:t>We oversimplified</a:t>
            </a:r>
            <a:endParaRPr lang="en-US" sz="1600" dirty="0"/>
          </a:p>
          <a:p>
            <a:pPr lvl="1">
              <a:spcBef>
                <a:spcPts val="0"/>
              </a:spcBef>
            </a:pPr>
            <a:r>
              <a:rPr lang="en-US" sz="1800" dirty="0"/>
              <a:t>Allolactose is a byproduct of lactose digestion</a:t>
            </a:r>
          </a:p>
          <a:p>
            <a:pPr lvl="1">
              <a:spcBef>
                <a:spcPts val="0"/>
              </a:spcBef>
            </a:pPr>
            <a:r>
              <a:rPr lang="en-US" sz="1800" dirty="0" err="1"/>
              <a:t>Allocatose</a:t>
            </a:r>
            <a:r>
              <a:rPr lang="en-US" sz="1800" dirty="0"/>
              <a:t> binds to </a:t>
            </a:r>
            <a:r>
              <a:rPr lang="en-US" sz="1800" dirty="0" err="1"/>
              <a:t>LacI</a:t>
            </a:r>
            <a:r>
              <a:rPr lang="en-US" sz="1800" dirty="0"/>
              <a:t> and inactivates it</a:t>
            </a:r>
          </a:p>
          <a:p>
            <a:r>
              <a:rPr lang="en-US" sz="2000" dirty="0"/>
              <a:t>How does the system get started?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leaky expression of lac operon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Anything you don’t much like about this whole “genetic logic gates” idea?</a:t>
            </a:r>
          </a:p>
          <a:p>
            <a:pPr lvl="1">
              <a:spcBef>
                <a:spcPts val="0"/>
              </a:spcBef>
            </a:pP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</a:t>
            </a:r>
            <a:r>
              <a:rPr lang="en-US" dirty="0" err="1"/>
              <a:t>Syn</a:t>
            </a:r>
            <a:r>
              <a:rPr lang="en-US" dirty="0"/>
              <a:t> Bio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67250" y="4463169"/>
            <a:ext cx="189547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lac promoter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62725" y="4463170"/>
            <a:ext cx="80962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lacZ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72350" y="4463170"/>
            <a:ext cx="80962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lacY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86425" y="3891669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CAP</a:t>
            </a:r>
          </a:p>
          <a:p>
            <a:pPr algn="ctr"/>
            <a:r>
              <a:rPr lang="en-US" sz="1800" dirty="0"/>
              <a:t>+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62475" y="3891669"/>
            <a:ext cx="1314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err="1"/>
              <a:t>lacI</a:t>
            </a:r>
            <a:endParaRPr lang="en-US" sz="1800" dirty="0"/>
          </a:p>
          <a:p>
            <a:pPr algn="ctr"/>
            <a:r>
              <a:rPr lang="en-US" sz="1800" dirty="0"/>
              <a:t>-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81437" y="2332129"/>
            <a:ext cx="189547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lacI</a:t>
            </a:r>
            <a:r>
              <a:rPr lang="en-US" dirty="0"/>
              <a:t> promoter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28882" y="1495458"/>
            <a:ext cx="1559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lactose → allolactose+…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81675" y="2332129"/>
            <a:ext cx="80962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lacI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381748" y="3132578"/>
            <a:ext cx="2600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Glucose → less CAP</a:t>
            </a:r>
          </a:p>
        </p:txBody>
      </p:sp>
      <p:sp>
        <p:nvSpPr>
          <p:cNvPr id="17" name="Freeform 16"/>
          <p:cNvSpPr/>
          <p:nvPr/>
        </p:nvSpPr>
        <p:spPr>
          <a:xfrm>
            <a:off x="6170542" y="3505200"/>
            <a:ext cx="2316233" cy="447675"/>
          </a:xfrm>
          <a:custGeom>
            <a:avLst/>
            <a:gdLst>
              <a:gd name="connsiteX0" fmla="*/ 2316233 w 2316233"/>
              <a:gd name="connsiteY0" fmla="*/ 0 h 447675"/>
              <a:gd name="connsiteX1" fmla="*/ 2230508 w 2316233"/>
              <a:gd name="connsiteY1" fmla="*/ 133350 h 447675"/>
              <a:gd name="connsiteX2" fmla="*/ 2030483 w 2316233"/>
              <a:gd name="connsiteY2" fmla="*/ 219075 h 447675"/>
              <a:gd name="connsiteX3" fmla="*/ 1239908 w 2316233"/>
              <a:gd name="connsiteY3" fmla="*/ 238125 h 447675"/>
              <a:gd name="connsiteX4" fmla="*/ 401708 w 2316233"/>
              <a:gd name="connsiteY4" fmla="*/ 171450 h 447675"/>
              <a:gd name="connsiteX5" fmla="*/ 49283 w 2316233"/>
              <a:gd name="connsiteY5" fmla="*/ 304800 h 447675"/>
              <a:gd name="connsiteX6" fmla="*/ 11183 w 2316233"/>
              <a:gd name="connsiteY6" fmla="*/ 447675 h 44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16233" h="447675">
                <a:moveTo>
                  <a:pt x="2316233" y="0"/>
                </a:moveTo>
                <a:cubicBezTo>
                  <a:pt x="2297183" y="48419"/>
                  <a:pt x="2278133" y="96838"/>
                  <a:pt x="2230508" y="133350"/>
                </a:cubicBezTo>
                <a:cubicBezTo>
                  <a:pt x="2182883" y="169863"/>
                  <a:pt x="2195583" y="201613"/>
                  <a:pt x="2030483" y="219075"/>
                </a:cubicBezTo>
                <a:cubicBezTo>
                  <a:pt x="1865383" y="236537"/>
                  <a:pt x="1511370" y="246062"/>
                  <a:pt x="1239908" y="238125"/>
                </a:cubicBezTo>
                <a:cubicBezTo>
                  <a:pt x="968446" y="230188"/>
                  <a:pt x="600145" y="160338"/>
                  <a:pt x="401708" y="171450"/>
                </a:cubicBezTo>
                <a:cubicBezTo>
                  <a:pt x="203271" y="182562"/>
                  <a:pt x="114370" y="258763"/>
                  <a:pt x="49283" y="304800"/>
                </a:cubicBezTo>
                <a:cubicBezTo>
                  <a:pt x="-15804" y="350837"/>
                  <a:pt x="-2311" y="399256"/>
                  <a:pt x="11183" y="447675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200650" y="2714625"/>
            <a:ext cx="1219200" cy="1247775"/>
          </a:xfrm>
          <a:custGeom>
            <a:avLst/>
            <a:gdLst>
              <a:gd name="connsiteX0" fmla="*/ 1219200 w 1219200"/>
              <a:gd name="connsiteY0" fmla="*/ 0 h 1247775"/>
              <a:gd name="connsiteX1" fmla="*/ 276225 w 1219200"/>
              <a:gd name="connsiteY1" fmla="*/ 361950 h 1247775"/>
              <a:gd name="connsiteX2" fmla="*/ 0 w 1219200"/>
              <a:gd name="connsiteY2" fmla="*/ 1247775 h 1247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9200" h="1247775">
                <a:moveTo>
                  <a:pt x="1219200" y="0"/>
                </a:moveTo>
                <a:cubicBezTo>
                  <a:pt x="849312" y="76994"/>
                  <a:pt x="479425" y="153988"/>
                  <a:pt x="276225" y="361950"/>
                </a:cubicBezTo>
                <a:cubicBezTo>
                  <a:pt x="73025" y="569912"/>
                  <a:pt x="36512" y="908843"/>
                  <a:pt x="0" y="1247775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142866-9CA5-4845-B11B-E024D3464272}"/>
              </a:ext>
            </a:extLst>
          </p:cNvPr>
          <p:cNvSpPr txBox="1"/>
          <p:nvPr/>
        </p:nvSpPr>
        <p:spPr>
          <a:xfrm>
            <a:off x="8176684" y="4463170"/>
            <a:ext cx="80962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lacA</a:t>
            </a:r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1D17BFF-64B6-4751-B9F4-789BE28061DC}"/>
              </a:ext>
            </a:extLst>
          </p:cNvPr>
          <p:cNvSpPr/>
          <p:nvPr/>
        </p:nvSpPr>
        <p:spPr>
          <a:xfrm>
            <a:off x="5435600" y="2015067"/>
            <a:ext cx="1888174" cy="1291641"/>
          </a:xfrm>
          <a:custGeom>
            <a:avLst/>
            <a:gdLst>
              <a:gd name="connsiteX0" fmla="*/ 1803400 w 1888174"/>
              <a:gd name="connsiteY0" fmla="*/ 0 h 1291641"/>
              <a:gd name="connsiteX1" fmla="*/ 1794933 w 1888174"/>
              <a:gd name="connsiteY1" fmla="*/ 558800 h 1291641"/>
              <a:gd name="connsiteX2" fmla="*/ 855133 w 1888174"/>
              <a:gd name="connsiteY2" fmla="*/ 1219200 h 1291641"/>
              <a:gd name="connsiteX3" fmla="*/ 0 w 1888174"/>
              <a:gd name="connsiteY3" fmla="*/ 1244600 h 129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8174" h="1291641">
                <a:moveTo>
                  <a:pt x="1803400" y="0"/>
                </a:moveTo>
                <a:cubicBezTo>
                  <a:pt x="1878189" y="177800"/>
                  <a:pt x="1952978" y="355600"/>
                  <a:pt x="1794933" y="558800"/>
                </a:cubicBezTo>
                <a:cubicBezTo>
                  <a:pt x="1636888" y="762000"/>
                  <a:pt x="1154288" y="1104900"/>
                  <a:pt x="855133" y="1219200"/>
                </a:cubicBezTo>
                <a:cubicBezTo>
                  <a:pt x="555978" y="1333500"/>
                  <a:pt x="277989" y="1289050"/>
                  <a:pt x="0" y="1244600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FFD62ED-D4FF-4CFE-80BE-24CF0D77874C}"/>
              </a:ext>
            </a:extLst>
          </p:cNvPr>
          <p:cNvCxnSpPr>
            <a:cxnSpLocks/>
          </p:cNvCxnSpPr>
          <p:nvPr/>
        </p:nvCxnSpPr>
        <p:spPr>
          <a:xfrm flipH="1">
            <a:off x="5410201" y="3174997"/>
            <a:ext cx="42333" cy="177800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4D0CBDF-0068-45B2-9CD4-8D9260B649CC}"/>
              </a:ext>
            </a:extLst>
          </p:cNvPr>
          <p:cNvCxnSpPr>
            <a:cxnSpLocks/>
          </p:cNvCxnSpPr>
          <p:nvPr/>
        </p:nvCxnSpPr>
        <p:spPr>
          <a:xfrm flipV="1">
            <a:off x="7137400" y="2167467"/>
            <a:ext cx="508000" cy="2192866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94DBE89-1EFE-4462-8CE7-111FB21AC8D4}"/>
              </a:ext>
            </a:extLst>
          </p:cNvPr>
          <p:cNvCxnSpPr>
            <a:cxnSpLocks/>
          </p:cNvCxnSpPr>
          <p:nvPr/>
        </p:nvCxnSpPr>
        <p:spPr>
          <a:xfrm flipH="1" flipV="1">
            <a:off x="7763933" y="2175933"/>
            <a:ext cx="76200" cy="2125134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5BFE87F-65EC-47C2-9ED4-C76E45FE1A0F}"/>
              </a:ext>
            </a:extLst>
          </p:cNvPr>
          <p:cNvCxnSpPr>
            <a:cxnSpLocks/>
          </p:cNvCxnSpPr>
          <p:nvPr/>
        </p:nvCxnSpPr>
        <p:spPr>
          <a:xfrm flipH="1" flipV="1">
            <a:off x="7924800" y="2252133"/>
            <a:ext cx="406401" cy="2023534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508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446C7D3-3D24-417D-ACD8-B563F11CEAD0}"/>
              </a:ext>
            </a:extLst>
          </p:cNvPr>
          <p:cNvCxnSpPr/>
          <p:nvPr/>
        </p:nvCxnSpPr>
        <p:spPr>
          <a:xfrm>
            <a:off x="2971800" y="2150529"/>
            <a:ext cx="1244600" cy="29633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Gate-level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811" y="3936996"/>
            <a:ext cx="7460656" cy="2142066"/>
          </a:xfrm>
        </p:spPr>
        <p:txBody>
          <a:bodyPr/>
          <a:lstStyle/>
          <a:p>
            <a:r>
              <a:rPr lang="en-US" sz="2400" dirty="0"/>
              <a:t>Notes</a:t>
            </a:r>
          </a:p>
          <a:p>
            <a:pPr lvl="1"/>
            <a:r>
              <a:rPr lang="en-US" sz="2000" dirty="0"/>
              <a:t>This still does not explicitly show the leaky expression; our reaction models will do that</a:t>
            </a:r>
          </a:p>
          <a:p>
            <a:pPr lvl="1"/>
            <a:r>
              <a:rPr lang="en-US" sz="2000" dirty="0"/>
              <a:t>There are no physical wires in the cell, but they make it easier to read the picture </a:t>
            </a:r>
            <a:r>
              <a:rPr lang="en-US" sz="2000" dirty="0">
                <a:sym typeface="Wingdings" panose="05000000000000000000" pitchFamily="2" charset="2"/>
              </a:rPr>
              <a:t>; we must only draw wires to model diffusion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</a:t>
            </a:r>
            <a:r>
              <a:rPr lang="en-US" dirty="0" err="1"/>
              <a:t>Syn</a:t>
            </a:r>
            <a:r>
              <a:rPr lang="en-US" dirty="0"/>
              <a:t> Bio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504107" y="2558039"/>
            <a:ext cx="1750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lacZ, </a:t>
            </a:r>
            <a:r>
              <a:rPr lang="en-US" sz="1800" dirty="0" err="1"/>
              <a:t>lacY</a:t>
            </a:r>
            <a:r>
              <a:rPr lang="en-US" sz="1800" dirty="0"/>
              <a:t>, </a:t>
            </a:r>
            <a:r>
              <a:rPr lang="en-US" sz="1800" dirty="0" err="1"/>
              <a:t>lacA</a:t>
            </a:r>
            <a:endParaRPr lang="en-US" sz="1800" dirty="0"/>
          </a:p>
        </p:txBody>
      </p:sp>
      <p:sp>
        <p:nvSpPr>
          <p:cNvPr id="14" name="Flowchart: Delay 13"/>
          <p:cNvSpPr/>
          <p:nvPr/>
        </p:nvSpPr>
        <p:spPr>
          <a:xfrm>
            <a:off x="5564796" y="2437936"/>
            <a:ext cx="952500" cy="762000"/>
          </a:xfrm>
          <a:prstGeom prst="flowChartDelay">
            <a:avLst/>
          </a:pr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2901788" y="3418427"/>
            <a:ext cx="748054" cy="644769"/>
            <a:chOff x="1359306" y="4291217"/>
            <a:chExt cx="748054" cy="644769"/>
          </a:xfrm>
        </p:grpSpPr>
        <p:sp>
          <p:nvSpPr>
            <p:cNvPr id="28" name="Flowchart: Merge 27"/>
            <p:cNvSpPr/>
            <p:nvPr/>
          </p:nvSpPr>
          <p:spPr>
            <a:xfrm rot="16200000">
              <a:off x="1348154" y="4302369"/>
              <a:ext cx="644769" cy="622465"/>
            </a:xfrm>
            <a:prstGeom prst="flowChartMerg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1970200" y="4536829"/>
              <a:ext cx="137160" cy="140677"/>
            </a:xfrm>
            <a:prstGeom prst="ellips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981688" y="3511856"/>
            <a:ext cx="934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glucose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73549" y="3595699"/>
            <a:ext cx="874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CAP</a:t>
            </a:r>
          </a:p>
        </p:txBody>
      </p:sp>
      <p:sp>
        <p:nvSpPr>
          <p:cNvPr id="32" name="Flowchart: Delay 31">
            <a:extLst>
              <a:ext uri="{FF2B5EF4-FFF2-40B4-BE49-F238E27FC236}">
                <a16:creationId xmlns:a16="http://schemas.microsoft.com/office/drawing/2014/main" id="{98299A59-E812-4C50-8872-372253A828B4}"/>
              </a:ext>
            </a:extLst>
          </p:cNvPr>
          <p:cNvSpPr/>
          <p:nvPr/>
        </p:nvSpPr>
        <p:spPr>
          <a:xfrm>
            <a:off x="2008796" y="1743670"/>
            <a:ext cx="952500" cy="762000"/>
          </a:xfrm>
          <a:prstGeom prst="flowChartDelay">
            <a:avLst/>
          </a:pr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16EADD7-FAC7-4D57-9A33-CC2B4889737C}"/>
              </a:ext>
            </a:extLst>
          </p:cNvPr>
          <p:cNvSpPr txBox="1"/>
          <p:nvPr/>
        </p:nvSpPr>
        <p:spPr>
          <a:xfrm>
            <a:off x="1008021" y="1618394"/>
            <a:ext cx="874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lactose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081F861-80AE-420C-8765-9418CB9200C8}"/>
              </a:ext>
            </a:extLst>
          </p:cNvPr>
          <p:cNvSpPr txBox="1"/>
          <p:nvPr/>
        </p:nvSpPr>
        <p:spPr>
          <a:xfrm>
            <a:off x="594373" y="2024640"/>
            <a:ext cx="1222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err="1"/>
              <a:t>lacY</a:t>
            </a:r>
            <a:r>
              <a:rPr lang="en-US" sz="1800" dirty="0"/>
              <a:t>, </a:t>
            </a:r>
            <a:r>
              <a:rPr lang="en-US" sz="1800" dirty="0" err="1"/>
              <a:t>lacZ</a:t>
            </a:r>
            <a:endParaRPr lang="en-US" sz="18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060487F-2752-425C-B6B9-3669CC315289}"/>
              </a:ext>
            </a:extLst>
          </p:cNvPr>
          <p:cNvSpPr txBox="1"/>
          <p:nvPr/>
        </p:nvSpPr>
        <p:spPr>
          <a:xfrm>
            <a:off x="2896087" y="1787727"/>
            <a:ext cx="1404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allolactose</a:t>
            </a:r>
          </a:p>
        </p:txBody>
      </p:sp>
      <p:sp>
        <p:nvSpPr>
          <p:cNvPr id="37" name="Flowchart: Delay 36">
            <a:extLst>
              <a:ext uri="{FF2B5EF4-FFF2-40B4-BE49-F238E27FC236}">
                <a16:creationId xmlns:a16="http://schemas.microsoft.com/office/drawing/2014/main" id="{2E115F77-6683-4763-B75B-120937955CF0}"/>
              </a:ext>
            </a:extLst>
          </p:cNvPr>
          <p:cNvSpPr/>
          <p:nvPr/>
        </p:nvSpPr>
        <p:spPr>
          <a:xfrm>
            <a:off x="4201662" y="2277070"/>
            <a:ext cx="952500" cy="762000"/>
          </a:xfrm>
          <a:prstGeom prst="flowChartDelay">
            <a:avLst/>
          </a:pr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CF2C518-1463-4727-94E4-F1D13E259616}"/>
              </a:ext>
            </a:extLst>
          </p:cNvPr>
          <p:cNvSpPr txBox="1"/>
          <p:nvPr/>
        </p:nvSpPr>
        <p:spPr>
          <a:xfrm>
            <a:off x="3309482" y="2698230"/>
            <a:ext cx="874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err="1"/>
              <a:t>lacI</a:t>
            </a:r>
            <a:endParaRPr lang="en-US" sz="1800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51E4A8D1-6EBE-4D7F-AC34-0A5A44499092}"/>
              </a:ext>
            </a:extLst>
          </p:cNvPr>
          <p:cNvSpPr/>
          <p:nvPr/>
        </p:nvSpPr>
        <p:spPr>
          <a:xfrm>
            <a:off x="4054542" y="2377102"/>
            <a:ext cx="137160" cy="1406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67E71B2-B9D1-4F5E-AAEA-10646DECE152}"/>
              </a:ext>
            </a:extLst>
          </p:cNvPr>
          <p:cNvCxnSpPr>
            <a:cxnSpLocks/>
            <a:endCxn id="15" idx="6"/>
          </p:cNvCxnSpPr>
          <p:nvPr/>
        </p:nvCxnSpPr>
        <p:spPr>
          <a:xfrm>
            <a:off x="5162624" y="2658070"/>
            <a:ext cx="397186" cy="436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5422650" y="2592092"/>
            <a:ext cx="137160" cy="1406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0E36F78-32F0-44A6-ABD5-B3B76B2C1605}"/>
              </a:ext>
            </a:extLst>
          </p:cNvPr>
          <p:cNvCxnSpPr>
            <a:stCxn id="29" idx="6"/>
          </p:cNvCxnSpPr>
          <p:nvPr/>
        </p:nvCxnSpPr>
        <p:spPr>
          <a:xfrm flipV="1">
            <a:off x="3649842" y="2963329"/>
            <a:ext cx="1895825" cy="771049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818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E1A99-0089-4D35-8B98-CC045FA76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mRNA and </a:t>
            </a:r>
            <a:r>
              <a:rPr lang="en-US" dirty="0" err="1"/>
              <a:t>tRNA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DDAED-AD3B-488C-A1C4-EFA2FCBD6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465" y="1676400"/>
            <a:ext cx="3716868" cy="4648200"/>
          </a:xfrm>
        </p:spPr>
        <p:txBody>
          <a:bodyPr/>
          <a:lstStyle/>
          <a:p>
            <a:r>
              <a:rPr lang="en-US" sz="2400" dirty="0"/>
              <a:t>We’ve talked about computing</a:t>
            </a:r>
          </a:p>
          <a:p>
            <a:r>
              <a:rPr lang="en-US" sz="2400" dirty="0"/>
              <a:t>What is the HW and what is the SW?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The SW is the DNA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The HW is everything else</a:t>
            </a:r>
          </a:p>
          <a:p>
            <a:r>
              <a:rPr lang="en-US" sz="2400" dirty="0"/>
              <a:t>The entire cell (and your entire body) just build whatever proteins your DNA tells them to</a:t>
            </a:r>
          </a:p>
          <a:p>
            <a:r>
              <a:rPr lang="en-US" sz="2400" dirty="0"/>
              <a:t>DNA is the software that makes you </a:t>
            </a:r>
            <a:r>
              <a:rPr lang="en-US" sz="2400" dirty="0" err="1"/>
              <a:t>you</a:t>
            </a:r>
            <a:r>
              <a:rPr lang="en-US" sz="2400" dirty="0"/>
              <a:t>. </a:t>
            </a:r>
          </a:p>
          <a:p>
            <a:endParaRPr lang="en-US" sz="2400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333DD-3556-4973-965A-7F11E261C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Grodstein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48C952-D468-4C26-A54D-CC59B36076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533" y="1778001"/>
            <a:ext cx="4707467" cy="353060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745F7E1-01E2-4C60-8E85-A9D595769977}"/>
              </a:ext>
            </a:extLst>
          </p:cNvPr>
          <p:cNvCxnSpPr>
            <a:cxnSpLocks/>
          </p:cNvCxnSpPr>
          <p:nvPr/>
        </p:nvCxnSpPr>
        <p:spPr>
          <a:xfrm flipV="1">
            <a:off x="3699933" y="3048001"/>
            <a:ext cx="516467" cy="296332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08DFFFDF-6706-407E-B3EA-7E7DEA8EFED4}"/>
              </a:ext>
            </a:extLst>
          </p:cNvPr>
          <p:cNvSpPr/>
          <p:nvPr/>
        </p:nvSpPr>
        <p:spPr>
          <a:xfrm>
            <a:off x="4167872" y="1659401"/>
            <a:ext cx="2413425" cy="2735182"/>
          </a:xfrm>
          <a:custGeom>
            <a:avLst/>
            <a:gdLst>
              <a:gd name="connsiteX0" fmla="*/ 319461 w 2413425"/>
              <a:gd name="connsiteY0" fmla="*/ 177866 h 2735182"/>
              <a:gd name="connsiteX1" fmla="*/ 658128 w 2413425"/>
              <a:gd name="connsiteY1" fmla="*/ 66 h 2735182"/>
              <a:gd name="connsiteX2" fmla="*/ 962928 w 2413425"/>
              <a:gd name="connsiteY2" fmla="*/ 194799 h 2735182"/>
              <a:gd name="connsiteX3" fmla="*/ 1166128 w 2413425"/>
              <a:gd name="connsiteY3" fmla="*/ 880599 h 2735182"/>
              <a:gd name="connsiteX4" fmla="*/ 1538661 w 2413425"/>
              <a:gd name="connsiteY4" fmla="*/ 1329332 h 2735182"/>
              <a:gd name="connsiteX5" fmla="*/ 1945061 w 2413425"/>
              <a:gd name="connsiteY5" fmla="*/ 1524066 h 2735182"/>
              <a:gd name="connsiteX6" fmla="*/ 2292195 w 2413425"/>
              <a:gd name="connsiteY6" fmla="*/ 1600266 h 2735182"/>
              <a:gd name="connsiteX7" fmla="*/ 2376861 w 2413425"/>
              <a:gd name="connsiteY7" fmla="*/ 1837332 h 2735182"/>
              <a:gd name="connsiteX8" fmla="*/ 2402261 w 2413425"/>
              <a:gd name="connsiteY8" fmla="*/ 2192932 h 2735182"/>
              <a:gd name="connsiteX9" fmla="*/ 2199061 w 2413425"/>
              <a:gd name="connsiteY9" fmla="*/ 2286066 h 2735182"/>
              <a:gd name="connsiteX10" fmla="*/ 1479395 w 2413425"/>
              <a:gd name="connsiteY10" fmla="*/ 2286066 h 2735182"/>
              <a:gd name="connsiteX11" fmla="*/ 1191528 w 2413425"/>
              <a:gd name="connsiteY11" fmla="*/ 2429999 h 2735182"/>
              <a:gd name="connsiteX12" fmla="*/ 505728 w 2413425"/>
              <a:gd name="connsiteY12" fmla="*/ 2734799 h 2735182"/>
              <a:gd name="connsiteX13" fmla="*/ 158595 w 2413425"/>
              <a:gd name="connsiteY13" fmla="*/ 2362266 h 2735182"/>
              <a:gd name="connsiteX14" fmla="*/ 6195 w 2413425"/>
              <a:gd name="connsiteY14" fmla="*/ 558866 h 2735182"/>
              <a:gd name="connsiteX15" fmla="*/ 319461 w 2413425"/>
              <a:gd name="connsiteY15" fmla="*/ 177866 h 2735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13425" h="2735182">
                <a:moveTo>
                  <a:pt x="319461" y="177866"/>
                </a:moveTo>
                <a:cubicBezTo>
                  <a:pt x="428116" y="84733"/>
                  <a:pt x="550884" y="-2756"/>
                  <a:pt x="658128" y="66"/>
                </a:cubicBezTo>
                <a:cubicBezTo>
                  <a:pt x="765372" y="2888"/>
                  <a:pt x="878261" y="48044"/>
                  <a:pt x="962928" y="194799"/>
                </a:cubicBezTo>
                <a:cubicBezTo>
                  <a:pt x="1047595" y="341554"/>
                  <a:pt x="1070173" y="691510"/>
                  <a:pt x="1166128" y="880599"/>
                </a:cubicBezTo>
                <a:cubicBezTo>
                  <a:pt x="1262084" y="1069688"/>
                  <a:pt x="1408839" y="1222088"/>
                  <a:pt x="1538661" y="1329332"/>
                </a:cubicBezTo>
                <a:cubicBezTo>
                  <a:pt x="1668483" y="1436576"/>
                  <a:pt x="1819472" y="1478910"/>
                  <a:pt x="1945061" y="1524066"/>
                </a:cubicBezTo>
                <a:cubicBezTo>
                  <a:pt x="2070650" y="1569222"/>
                  <a:pt x="2220228" y="1548055"/>
                  <a:pt x="2292195" y="1600266"/>
                </a:cubicBezTo>
                <a:cubicBezTo>
                  <a:pt x="2364162" y="1652477"/>
                  <a:pt x="2358517" y="1738554"/>
                  <a:pt x="2376861" y="1837332"/>
                </a:cubicBezTo>
                <a:cubicBezTo>
                  <a:pt x="2395205" y="1936110"/>
                  <a:pt x="2431894" y="2118143"/>
                  <a:pt x="2402261" y="2192932"/>
                </a:cubicBezTo>
                <a:cubicBezTo>
                  <a:pt x="2372628" y="2267721"/>
                  <a:pt x="2352872" y="2270544"/>
                  <a:pt x="2199061" y="2286066"/>
                </a:cubicBezTo>
                <a:cubicBezTo>
                  <a:pt x="2045250" y="2301588"/>
                  <a:pt x="1647317" y="2262077"/>
                  <a:pt x="1479395" y="2286066"/>
                </a:cubicBezTo>
                <a:cubicBezTo>
                  <a:pt x="1311473" y="2310055"/>
                  <a:pt x="1353806" y="2355210"/>
                  <a:pt x="1191528" y="2429999"/>
                </a:cubicBezTo>
                <a:cubicBezTo>
                  <a:pt x="1029250" y="2504788"/>
                  <a:pt x="677884" y="2746088"/>
                  <a:pt x="505728" y="2734799"/>
                </a:cubicBezTo>
                <a:cubicBezTo>
                  <a:pt x="333573" y="2723510"/>
                  <a:pt x="241850" y="2724921"/>
                  <a:pt x="158595" y="2362266"/>
                </a:cubicBezTo>
                <a:cubicBezTo>
                  <a:pt x="75340" y="1999611"/>
                  <a:pt x="-26260" y="922933"/>
                  <a:pt x="6195" y="558866"/>
                </a:cubicBezTo>
                <a:cubicBezTo>
                  <a:pt x="38650" y="194799"/>
                  <a:pt x="210806" y="270999"/>
                  <a:pt x="319461" y="177866"/>
                </a:cubicBezTo>
                <a:close/>
              </a:path>
            </a:pathLst>
          </a:cu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5AAAFB9-CA62-4EF2-900F-F097E9165A1B}"/>
              </a:ext>
            </a:extLst>
          </p:cNvPr>
          <p:cNvSpPr/>
          <p:nvPr/>
        </p:nvSpPr>
        <p:spPr>
          <a:xfrm>
            <a:off x="5265605" y="1709865"/>
            <a:ext cx="3633369" cy="3626160"/>
          </a:xfrm>
          <a:custGeom>
            <a:avLst/>
            <a:gdLst>
              <a:gd name="connsiteX0" fmla="*/ 127662 w 3633369"/>
              <a:gd name="connsiteY0" fmla="*/ 76602 h 3626160"/>
              <a:gd name="connsiteX1" fmla="*/ 923528 w 3633369"/>
              <a:gd name="connsiteY1" fmla="*/ 17335 h 3626160"/>
              <a:gd name="connsiteX2" fmla="*/ 2947062 w 3633369"/>
              <a:gd name="connsiteY2" fmla="*/ 161268 h 3626160"/>
              <a:gd name="connsiteX3" fmla="*/ 3260328 w 3633369"/>
              <a:gd name="connsiteY3" fmla="*/ 330602 h 3626160"/>
              <a:gd name="connsiteX4" fmla="*/ 3328062 w 3633369"/>
              <a:gd name="connsiteY4" fmla="*/ 593068 h 3626160"/>
              <a:gd name="connsiteX5" fmla="*/ 3455062 w 3633369"/>
              <a:gd name="connsiteY5" fmla="*/ 1803802 h 3626160"/>
              <a:gd name="connsiteX6" fmla="*/ 3632862 w 3633369"/>
              <a:gd name="connsiteY6" fmla="*/ 3302402 h 3626160"/>
              <a:gd name="connsiteX7" fmla="*/ 3395795 w 3633369"/>
              <a:gd name="connsiteY7" fmla="*/ 3581802 h 3626160"/>
              <a:gd name="connsiteX8" fmla="*/ 2591462 w 3633369"/>
              <a:gd name="connsiteY8" fmla="*/ 3615668 h 3626160"/>
              <a:gd name="connsiteX9" fmla="*/ 381662 w 3633369"/>
              <a:gd name="connsiteY9" fmla="*/ 3480202 h 3626160"/>
              <a:gd name="connsiteX10" fmla="*/ 17595 w 3633369"/>
              <a:gd name="connsiteY10" fmla="*/ 3099202 h 3626160"/>
              <a:gd name="connsiteX11" fmla="*/ 85328 w 3633369"/>
              <a:gd name="connsiteY11" fmla="*/ 2540402 h 3626160"/>
              <a:gd name="connsiteX12" fmla="*/ 330862 w 3633369"/>
              <a:gd name="connsiteY12" fmla="*/ 2354135 h 3626160"/>
              <a:gd name="connsiteX13" fmla="*/ 1016662 w 3633369"/>
              <a:gd name="connsiteY13" fmla="*/ 2294868 h 3626160"/>
              <a:gd name="connsiteX14" fmla="*/ 1490795 w 3633369"/>
              <a:gd name="connsiteY14" fmla="*/ 2277935 h 3626160"/>
              <a:gd name="connsiteX15" fmla="*/ 1439995 w 3633369"/>
              <a:gd name="connsiteY15" fmla="*/ 1930802 h 3626160"/>
              <a:gd name="connsiteX16" fmla="*/ 1219862 w 3633369"/>
              <a:gd name="connsiteY16" fmla="*/ 1456668 h 3626160"/>
              <a:gd name="connsiteX17" fmla="*/ 576395 w 3633369"/>
              <a:gd name="connsiteY17" fmla="*/ 1211135 h 3626160"/>
              <a:gd name="connsiteX18" fmla="*/ 161528 w 3633369"/>
              <a:gd name="connsiteY18" fmla="*/ 677735 h 3626160"/>
              <a:gd name="connsiteX19" fmla="*/ 127662 w 3633369"/>
              <a:gd name="connsiteY19" fmla="*/ 76602 h 3626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633369" h="3626160">
                <a:moveTo>
                  <a:pt x="127662" y="76602"/>
                </a:moveTo>
                <a:cubicBezTo>
                  <a:pt x="254662" y="-33465"/>
                  <a:pt x="453628" y="3224"/>
                  <a:pt x="923528" y="17335"/>
                </a:cubicBezTo>
                <a:cubicBezTo>
                  <a:pt x="1393428" y="31446"/>
                  <a:pt x="2557595" y="109057"/>
                  <a:pt x="2947062" y="161268"/>
                </a:cubicBezTo>
                <a:cubicBezTo>
                  <a:pt x="3336529" y="213479"/>
                  <a:pt x="3196828" y="258635"/>
                  <a:pt x="3260328" y="330602"/>
                </a:cubicBezTo>
                <a:cubicBezTo>
                  <a:pt x="3323828" y="402569"/>
                  <a:pt x="3295606" y="347535"/>
                  <a:pt x="3328062" y="593068"/>
                </a:cubicBezTo>
                <a:cubicBezTo>
                  <a:pt x="3360518" y="838601"/>
                  <a:pt x="3404262" y="1352246"/>
                  <a:pt x="3455062" y="1803802"/>
                </a:cubicBezTo>
                <a:cubicBezTo>
                  <a:pt x="3505862" y="2255358"/>
                  <a:pt x="3642740" y="3006069"/>
                  <a:pt x="3632862" y="3302402"/>
                </a:cubicBezTo>
                <a:cubicBezTo>
                  <a:pt x="3622984" y="3598735"/>
                  <a:pt x="3569362" y="3529591"/>
                  <a:pt x="3395795" y="3581802"/>
                </a:cubicBezTo>
                <a:cubicBezTo>
                  <a:pt x="3222228" y="3634013"/>
                  <a:pt x="3093817" y="3632601"/>
                  <a:pt x="2591462" y="3615668"/>
                </a:cubicBezTo>
                <a:cubicBezTo>
                  <a:pt x="2089107" y="3598735"/>
                  <a:pt x="810640" y="3566280"/>
                  <a:pt x="381662" y="3480202"/>
                </a:cubicBezTo>
                <a:cubicBezTo>
                  <a:pt x="-47316" y="3394124"/>
                  <a:pt x="66984" y="3255835"/>
                  <a:pt x="17595" y="3099202"/>
                </a:cubicBezTo>
                <a:cubicBezTo>
                  <a:pt x="-31794" y="2942569"/>
                  <a:pt x="33117" y="2664580"/>
                  <a:pt x="85328" y="2540402"/>
                </a:cubicBezTo>
                <a:cubicBezTo>
                  <a:pt x="137539" y="2416224"/>
                  <a:pt x="175640" y="2395057"/>
                  <a:pt x="330862" y="2354135"/>
                </a:cubicBezTo>
                <a:cubicBezTo>
                  <a:pt x="486084" y="2313213"/>
                  <a:pt x="823340" y="2307568"/>
                  <a:pt x="1016662" y="2294868"/>
                </a:cubicBezTo>
                <a:cubicBezTo>
                  <a:pt x="1209984" y="2282168"/>
                  <a:pt x="1420239" y="2338613"/>
                  <a:pt x="1490795" y="2277935"/>
                </a:cubicBezTo>
                <a:cubicBezTo>
                  <a:pt x="1561351" y="2217257"/>
                  <a:pt x="1485150" y="2067680"/>
                  <a:pt x="1439995" y="1930802"/>
                </a:cubicBezTo>
                <a:cubicBezTo>
                  <a:pt x="1394840" y="1793924"/>
                  <a:pt x="1363795" y="1576612"/>
                  <a:pt x="1219862" y="1456668"/>
                </a:cubicBezTo>
                <a:cubicBezTo>
                  <a:pt x="1075929" y="1336724"/>
                  <a:pt x="752784" y="1340957"/>
                  <a:pt x="576395" y="1211135"/>
                </a:cubicBezTo>
                <a:cubicBezTo>
                  <a:pt x="400006" y="1081313"/>
                  <a:pt x="234906" y="866824"/>
                  <a:pt x="161528" y="677735"/>
                </a:cubicBezTo>
                <a:cubicBezTo>
                  <a:pt x="88150" y="488646"/>
                  <a:pt x="662" y="186669"/>
                  <a:pt x="127662" y="76602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B5FBAD0-F008-4318-AF6A-8575BEAA757D}"/>
              </a:ext>
            </a:extLst>
          </p:cNvPr>
          <p:cNvCxnSpPr>
            <a:cxnSpLocks/>
          </p:cNvCxnSpPr>
          <p:nvPr/>
        </p:nvCxnSpPr>
        <p:spPr>
          <a:xfrm>
            <a:off x="3496733" y="4021667"/>
            <a:ext cx="1676400" cy="9398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23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A100A-F026-48A9-B920-F8E265ED7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DE1E8-B643-430E-A162-FE407C312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Protein folding is easy, in theory</a:t>
            </a:r>
          </a:p>
          <a:p>
            <a:pPr lvl="1"/>
            <a:r>
              <a:rPr lang="en-US" dirty="0"/>
              <a:t>Mostly just + and - charges attracting each other</a:t>
            </a:r>
          </a:p>
          <a:p>
            <a:r>
              <a:rPr lang="en-US" dirty="0"/>
              <a:t>Often really, really hard computationally</a:t>
            </a:r>
          </a:p>
          <a:p>
            <a:pPr lvl="1"/>
            <a:r>
              <a:rPr lang="en-US" dirty="0"/>
              <a:t>Those - charges are electron clouds</a:t>
            </a:r>
          </a:p>
          <a:p>
            <a:r>
              <a:rPr lang="en-US" dirty="0"/>
              <a:t>Protein folding has made it into the public eye:</a:t>
            </a:r>
            <a:endParaRPr lang="en-US" dirty="0">
              <a:hlinkClick r:id="rId2"/>
            </a:endParaRPr>
          </a:p>
          <a:p>
            <a:pPr lvl="1"/>
            <a:r>
              <a:rPr lang="en-US" dirty="0">
                <a:hlinkClick r:id="rId2"/>
              </a:rPr>
              <a:t>https://xkcd.com/1430/</a:t>
            </a:r>
            <a:endParaRPr lang="en-US" dirty="0"/>
          </a:p>
          <a:p>
            <a:r>
              <a:rPr lang="en-US" dirty="0"/>
              <a:t>Luckily, the proteins don’t care if we can compute their behavior or not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921714-27EA-4EFA-A327-B885B1A90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08143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2853F-7833-4A46-AE72-99292D2FE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E2DD3-0B7E-44F0-8FB1-0C2D16A9A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889488" cy="4419600"/>
          </a:xfrm>
        </p:spPr>
        <p:txBody>
          <a:bodyPr/>
          <a:lstStyle/>
          <a:p>
            <a:r>
              <a:rPr lang="en-US" dirty="0"/>
              <a:t>Proteins can fold, bind and change shape. So what?</a:t>
            </a:r>
          </a:p>
          <a:p>
            <a:r>
              <a:rPr lang="en-US" dirty="0"/>
              <a:t>Most of the </a:t>
            </a:r>
            <a:r>
              <a:rPr lang="en-US" i="1" dirty="0"/>
              <a:t>molecular machines</a:t>
            </a:r>
            <a:r>
              <a:rPr lang="en-US" dirty="0"/>
              <a:t> in the body are largely built from proteins.</a:t>
            </a:r>
          </a:p>
          <a:p>
            <a:pPr lvl="1"/>
            <a:r>
              <a:rPr lang="en-US" dirty="0"/>
              <a:t>Example of a molecular machine: your muscles. To get protein in your diet, you eat meat</a:t>
            </a:r>
          </a:p>
          <a:p>
            <a:pPr lvl="1"/>
            <a:r>
              <a:rPr lang="en-US" dirty="0"/>
              <a:t>Lots of other good protein sources in food, because proteins are everywhere in plants and animals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r>
              <a:rPr lang="en-US" dirty="0"/>
              <a:t>We’ll soon see that they can be part of logic gates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D57F8F-36B4-4DE9-935E-FD743A37E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3369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80CBD-27C9-4833-B012-1AF51C6E0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 (part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53661-A3BD-40B6-B16E-C41127B43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body is not solely protein</a:t>
            </a:r>
          </a:p>
          <a:p>
            <a:pPr lvl="1">
              <a:spcBef>
                <a:spcPts val="0"/>
              </a:spcBef>
            </a:pPr>
            <a:r>
              <a:rPr lang="en-US" dirty="0"/>
              <a:t>You have fats, carbohydrates, …</a:t>
            </a:r>
          </a:p>
          <a:p>
            <a:r>
              <a:rPr lang="en-US" dirty="0"/>
              <a:t>Where does the other stuff come from?</a:t>
            </a:r>
          </a:p>
          <a:p>
            <a:pPr lvl="1">
              <a:spcBef>
                <a:spcPts val="0"/>
              </a:spcBef>
            </a:pPr>
            <a:r>
              <a:rPr lang="en-US" dirty="0"/>
              <a:t>Often, you eat it. But there’s lots of reprocessing</a:t>
            </a:r>
          </a:p>
          <a:p>
            <a:r>
              <a:rPr lang="en-US" dirty="0"/>
              <a:t>Protein helps make non-protein parts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Proteins can be </a:t>
            </a:r>
            <a:r>
              <a:rPr lang="en-US" i="1" dirty="0"/>
              <a:t>enzymes</a:t>
            </a:r>
            <a:r>
              <a:rPr lang="en-US" dirty="0"/>
              <a:t>.</a:t>
            </a:r>
          </a:p>
          <a:p>
            <a:pPr lvl="1">
              <a:spcBef>
                <a:spcPts val="0"/>
              </a:spcBef>
            </a:pPr>
            <a:r>
              <a:rPr lang="en-US" dirty="0"/>
              <a:t>Slow reaction + enzyme → fast reaction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Proteins control the rate of most chemical reactions (both in bacteria and humans)</a:t>
            </a:r>
          </a:p>
          <a:p>
            <a:pPr>
              <a:spcBef>
                <a:spcPts val="0"/>
              </a:spcBef>
            </a:pPr>
            <a:r>
              <a:rPr lang="en-US" dirty="0"/>
              <a:t>Proteins are the controls that turn everything on, off or in between.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EE9565-95EA-4F06-B9A7-08CB00F83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Grodstein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5693803-EBFA-476A-9E0F-3FDC612C22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513" y="3621644"/>
            <a:ext cx="1695687" cy="88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00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6BA1C-0F27-4F1A-BADE-2C4B8D18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central dogma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4813D-54DC-43C2-8847-DE9892738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the key to what a cell does is what proteins it makes. How do cells make protein?</a:t>
            </a:r>
          </a:p>
          <a:p>
            <a:r>
              <a:rPr lang="en-US" dirty="0"/>
              <a:t>The method is so important it’s described by what’s called the </a:t>
            </a:r>
            <a:r>
              <a:rPr lang="en-US" i="1" dirty="0"/>
              <a:t>central dogma</a:t>
            </a:r>
            <a:r>
              <a:rPr lang="en-US" dirty="0"/>
              <a:t> of biology</a:t>
            </a:r>
          </a:p>
          <a:p>
            <a:pPr lvl="1">
              <a:spcBef>
                <a:spcPts val="0"/>
              </a:spcBef>
            </a:pPr>
            <a:r>
              <a:rPr lang="en-US" dirty="0"/>
              <a:t>biologists’ equivalent of “in the beginning… and it was good.”</a:t>
            </a:r>
          </a:p>
          <a:p>
            <a:pPr lvl="1"/>
            <a:r>
              <a:rPr lang="en-US" dirty="0"/>
              <a:t>in the cell: DNA creates mRNA, which creates protein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10CBAA-39E1-4EE2-A02A-9FCC67238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47074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55183-966E-4E22-B476-B3D9270A4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DNA?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A7A2-0925-44B6-AB60-6A8C32089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1659"/>
            <a:ext cx="7772400" cy="4817541"/>
          </a:xfrm>
        </p:spPr>
        <p:txBody>
          <a:bodyPr/>
          <a:lstStyle/>
          <a:p>
            <a:r>
              <a:rPr lang="en-US" dirty="0"/>
              <a:t>DNA is a long molecule that is a sequence of </a:t>
            </a:r>
            <a:r>
              <a:rPr lang="en-US" i="1" dirty="0"/>
              <a:t>bases</a:t>
            </a:r>
            <a:r>
              <a:rPr lang="en-US" dirty="0"/>
              <a:t>. Each base can be adenine (A), guanine (G), cytosine (C) and thymine (T)</a:t>
            </a:r>
          </a:p>
          <a:p>
            <a:r>
              <a:rPr lang="en-US" dirty="0"/>
              <a:t>The punch-line: a long sequence of DNA (e.g., AUGGCUAGUUAG) specifies a long chain of amino acids that build a protein</a:t>
            </a:r>
          </a:p>
          <a:p>
            <a:r>
              <a:rPr lang="en-US" dirty="0"/>
              <a:t>But how can 4 DNA bases specify 20 amino acids? Any ideas?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F548B4-DD44-455D-AF81-D1DC8308A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68532"/>
            <a:ext cx="2895600" cy="330201"/>
          </a:xfrm>
        </p:spPr>
        <p:txBody>
          <a:bodyPr/>
          <a:lstStyle/>
          <a:p>
            <a:pPr>
              <a:defRPr/>
            </a:pPr>
            <a:r>
              <a:rPr lang="en-US" dirty="0"/>
              <a:t>EE 194/Comp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4315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8575">
          <a:solidFill>
            <a:schemeClr val="accent2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28575"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42619</TotalTime>
  <Words>3040</Words>
  <Application>Microsoft Office PowerPoint</Application>
  <PresentationFormat>On-screen Show (4:3)</PresentationFormat>
  <Paragraphs>445</Paragraphs>
  <Slides>42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Symbol</vt:lpstr>
      <vt:lpstr>Times New Roman</vt:lpstr>
      <vt:lpstr>Wingdings</vt:lpstr>
      <vt:lpstr>Default Design</vt:lpstr>
      <vt:lpstr>EE 194/Comp 150: Modeling, simulating and optimizing biological systems</vt:lpstr>
      <vt:lpstr>Biology backgrounder</vt:lpstr>
      <vt:lpstr>Proteins</vt:lpstr>
      <vt:lpstr>Why are proteins important?</vt:lpstr>
      <vt:lpstr>PowerPoint Presentation</vt:lpstr>
      <vt:lpstr>So what?</vt:lpstr>
      <vt:lpstr>So what (part 2)</vt:lpstr>
      <vt:lpstr>The central dogma</vt:lpstr>
      <vt:lpstr>What is DNA?</vt:lpstr>
      <vt:lpstr>What is DNA?</vt:lpstr>
      <vt:lpstr>mRNA and tRNA</vt:lpstr>
      <vt:lpstr>Dilemma</vt:lpstr>
      <vt:lpstr>tRNA: an adaptor</vt:lpstr>
      <vt:lpstr>mRNA and tRNA</vt:lpstr>
      <vt:lpstr>The big picture</vt:lpstr>
      <vt:lpstr>Morphogenesis</vt:lpstr>
      <vt:lpstr>What is DNA?</vt:lpstr>
      <vt:lpstr>What is DNA?</vt:lpstr>
      <vt:lpstr>Promoters</vt:lpstr>
      <vt:lpstr>PowerPoint Presentation</vt:lpstr>
      <vt:lpstr>Lots of logic</vt:lpstr>
      <vt:lpstr>The Lac operon</vt:lpstr>
      <vt:lpstr>Lac operon</vt:lpstr>
      <vt:lpstr>We can draw this as gates</vt:lpstr>
      <vt:lpstr>Where are the wires?</vt:lpstr>
      <vt:lpstr>What’s left in biology</vt:lpstr>
      <vt:lpstr>Bioelectricity</vt:lpstr>
      <vt:lpstr>Design challenge</vt:lpstr>
      <vt:lpstr>Synthetic biology</vt:lpstr>
      <vt:lpstr>What can we do with software?</vt:lpstr>
      <vt:lpstr>Human insulin</vt:lpstr>
      <vt:lpstr>BT corn</vt:lpstr>
      <vt:lpstr>Impossible burger</vt:lpstr>
      <vt:lpstr>Usage for logic</vt:lpstr>
      <vt:lpstr>Transgenic mice</vt:lpstr>
      <vt:lpstr>PowerPoint Presentation</vt:lpstr>
      <vt:lpstr>Cancer-hunting bacteria</vt:lpstr>
      <vt:lpstr>Other resources</vt:lpstr>
      <vt:lpstr>BACKUP</vt:lpstr>
      <vt:lpstr>Minor modeling issue</vt:lpstr>
      <vt:lpstr>Gate-level model</vt:lpstr>
      <vt:lpstr>mRNA and tRNA</vt:lpstr>
    </vt:vector>
  </TitlesOfParts>
  <Company>Drexel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ECEC 621 High Performance Computer Architecture</dc:title>
  <dc:creator>Mark Hempstead</dc:creator>
  <cp:lastModifiedBy>JoelG</cp:lastModifiedBy>
  <cp:revision>1232</cp:revision>
  <cp:lastPrinted>2018-10-18T12:49:10Z</cp:lastPrinted>
  <dcterms:created xsi:type="dcterms:W3CDTF">2002-09-07T18:50:54Z</dcterms:created>
  <dcterms:modified xsi:type="dcterms:W3CDTF">2019-01-29T13:58:58Z</dcterms:modified>
</cp:coreProperties>
</file>