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handoutMasterIdLst>
    <p:handoutMasterId r:id="rId69"/>
  </p:handoutMasterIdLst>
  <p:sldIdLst>
    <p:sldId id="328" r:id="rId2"/>
    <p:sldId id="813" r:id="rId3"/>
    <p:sldId id="819" r:id="rId4"/>
    <p:sldId id="691" r:id="rId5"/>
    <p:sldId id="692" r:id="rId6"/>
    <p:sldId id="696" r:id="rId7"/>
    <p:sldId id="698" r:id="rId8"/>
    <p:sldId id="764" r:id="rId9"/>
    <p:sldId id="699" r:id="rId10"/>
    <p:sldId id="765" r:id="rId11"/>
    <p:sldId id="766" r:id="rId12"/>
    <p:sldId id="701" r:id="rId13"/>
    <p:sldId id="702" r:id="rId14"/>
    <p:sldId id="703" r:id="rId15"/>
    <p:sldId id="704" r:id="rId16"/>
    <p:sldId id="695" r:id="rId17"/>
    <p:sldId id="737" r:id="rId18"/>
    <p:sldId id="800" r:id="rId19"/>
    <p:sldId id="803" r:id="rId20"/>
    <p:sldId id="760" r:id="rId21"/>
    <p:sldId id="761" r:id="rId22"/>
    <p:sldId id="743" r:id="rId23"/>
    <p:sldId id="821" r:id="rId24"/>
    <p:sldId id="809" r:id="rId25"/>
    <p:sldId id="824" r:id="rId26"/>
    <p:sldId id="805" r:id="rId27"/>
    <p:sldId id="814" r:id="rId28"/>
    <p:sldId id="802" r:id="rId29"/>
    <p:sldId id="739" r:id="rId30"/>
    <p:sldId id="740" r:id="rId31"/>
    <p:sldId id="741" r:id="rId32"/>
    <p:sldId id="815" r:id="rId33"/>
    <p:sldId id="762" r:id="rId34"/>
    <p:sldId id="745" r:id="rId35"/>
    <p:sldId id="825" r:id="rId36"/>
    <p:sldId id="811" r:id="rId37"/>
    <p:sldId id="816" r:id="rId38"/>
    <p:sldId id="769" r:id="rId39"/>
    <p:sldId id="770" r:id="rId40"/>
    <p:sldId id="771" r:id="rId41"/>
    <p:sldId id="772" r:id="rId42"/>
    <p:sldId id="773" r:id="rId43"/>
    <p:sldId id="775" r:id="rId44"/>
    <p:sldId id="776" r:id="rId45"/>
    <p:sldId id="777" r:id="rId46"/>
    <p:sldId id="778" r:id="rId47"/>
    <p:sldId id="826" r:id="rId48"/>
    <p:sldId id="747" r:id="rId49"/>
    <p:sldId id="748" r:id="rId50"/>
    <p:sldId id="817" r:id="rId51"/>
    <p:sldId id="750" r:id="rId52"/>
    <p:sldId id="751" r:id="rId53"/>
    <p:sldId id="752" r:id="rId54"/>
    <p:sldId id="753" r:id="rId55"/>
    <p:sldId id="754" r:id="rId56"/>
    <p:sldId id="755" r:id="rId57"/>
    <p:sldId id="756" r:id="rId58"/>
    <p:sldId id="757" r:id="rId59"/>
    <p:sldId id="758" r:id="rId60"/>
    <p:sldId id="818" r:id="rId61"/>
    <p:sldId id="820" r:id="rId62"/>
    <p:sldId id="828" r:id="rId63"/>
    <p:sldId id="829" r:id="rId64"/>
    <p:sldId id="830" r:id="rId65"/>
    <p:sldId id="759" r:id="rId66"/>
    <p:sldId id="827" r:id="rId67"/>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521415D9-36F7-43E2-AB2F-B90AF26B5E84}">
      <p14:sectionLst xmlns:p14="http://schemas.microsoft.com/office/powerpoint/2010/main">
        <p14:section name="Default Section" id="{02658ED4-02B7-407F-B04E-0B16F0BB8C04}">
          <p14:sldIdLst>
            <p14:sldId id="328"/>
            <p14:sldId id="813"/>
            <p14:sldId id="819"/>
            <p14:sldId id="691"/>
            <p14:sldId id="692"/>
            <p14:sldId id="696"/>
            <p14:sldId id="698"/>
            <p14:sldId id="764"/>
            <p14:sldId id="699"/>
            <p14:sldId id="765"/>
            <p14:sldId id="766"/>
            <p14:sldId id="701"/>
            <p14:sldId id="702"/>
            <p14:sldId id="703"/>
            <p14:sldId id="704"/>
            <p14:sldId id="695"/>
            <p14:sldId id="737"/>
            <p14:sldId id="800"/>
            <p14:sldId id="803"/>
            <p14:sldId id="760"/>
            <p14:sldId id="761"/>
            <p14:sldId id="743"/>
            <p14:sldId id="821"/>
            <p14:sldId id="809"/>
            <p14:sldId id="824"/>
            <p14:sldId id="805"/>
            <p14:sldId id="814"/>
            <p14:sldId id="802"/>
            <p14:sldId id="739"/>
            <p14:sldId id="740"/>
            <p14:sldId id="741"/>
            <p14:sldId id="815"/>
            <p14:sldId id="762"/>
            <p14:sldId id="745"/>
            <p14:sldId id="825"/>
            <p14:sldId id="811"/>
            <p14:sldId id="816"/>
            <p14:sldId id="769"/>
            <p14:sldId id="770"/>
            <p14:sldId id="771"/>
            <p14:sldId id="772"/>
            <p14:sldId id="773"/>
            <p14:sldId id="775"/>
            <p14:sldId id="776"/>
            <p14:sldId id="777"/>
            <p14:sldId id="778"/>
            <p14:sldId id="826"/>
            <p14:sldId id="747"/>
            <p14:sldId id="748"/>
            <p14:sldId id="817"/>
            <p14:sldId id="750"/>
            <p14:sldId id="751"/>
            <p14:sldId id="752"/>
            <p14:sldId id="753"/>
            <p14:sldId id="754"/>
            <p14:sldId id="755"/>
            <p14:sldId id="756"/>
            <p14:sldId id="757"/>
            <p14:sldId id="758"/>
            <p14:sldId id="818"/>
            <p14:sldId id="820"/>
            <p14:sldId id="828"/>
            <p14:sldId id="829"/>
            <p14:sldId id="830"/>
            <p14:sldId id="759"/>
            <p14:sldId id="82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8000"/>
    <a:srgbClr val="006600"/>
    <a:srgbClr val="F1B283"/>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37" autoAdjust="0"/>
    <p:restoredTop sz="92377" autoAdjust="0"/>
  </p:normalViewPr>
  <p:slideViewPr>
    <p:cSldViewPr snapToGrid="0">
      <p:cViewPr varScale="1">
        <p:scale>
          <a:sx n="72" d="100"/>
          <a:sy n="72" d="100"/>
        </p:scale>
        <p:origin x="84" y="6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6452"/>
    </p:cViewPr>
  </p:sorterViewPr>
  <p:gridSpacing cx="38100" cy="381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4160937" cy="364067"/>
          </a:xfrm>
          <a:prstGeom prst="rect">
            <a:avLst/>
          </a:prstGeom>
          <a:noFill/>
          <a:ln w="9525">
            <a:noFill/>
            <a:miter lim="800000"/>
            <a:headEnd/>
            <a:tailEnd/>
          </a:ln>
          <a:effectLst/>
        </p:spPr>
        <p:txBody>
          <a:bodyPr vert="horz" wrap="square" lIns="96604" tIns="48305" rIns="96604" bIns="48305" numCol="1" anchor="t" anchorCtr="0" compatLnSpc="1">
            <a:prstTxWarp prst="textNoShape">
              <a:avLst/>
            </a:prstTxWarp>
          </a:bodyPr>
          <a:lstStyle>
            <a:lvl1pPr defTabSz="966842" eaLnBrk="1" hangingPunct="1">
              <a:defRPr sz="1400">
                <a:cs typeface="+mn-cs"/>
              </a:defRPr>
            </a:lvl1pPr>
          </a:lstStyle>
          <a:p>
            <a:pPr>
              <a:defRPr/>
            </a:pPr>
            <a:endParaRPr lang="en-US"/>
          </a:p>
        </p:txBody>
      </p:sp>
      <p:sp>
        <p:nvSpPr>
          <p:cNvPr id="69635" name="Rectangle 3"/>
          <p:cNvSpPr>
            <a:spLocks noGrp="1" noChangeArrowheads="1"/>
          </p:cNvSpPr>
          <p:nvPr>
            <p:ph type="dt" sz="quarter" idx="1"/>
          </p:nvPr>
        </p:nvSpPr>
        <p:spPr bwMode="auto">
          <a:xfrm>
            <a:off x="5440265" y="0"/>
            <a:ext cx="4160936" cy="364067"/>
          </a:xfrm>
          <a:prstGeom prst="rect">
            <a:avLst/>
          </a:prstGeom>
          <a:noFill/>
          <a:ln w="9525">
            <a:noFill/>
            <a:miter lim="800000"/>
            <a:headEnd/>
            <a:tailEnd/>
          </a:ln>
          <a:effectLst/>
        </p:spPr>
        <p:txBody>
          <a:bodyPr vert="horz" wrap="square" lIns="96604" tIns="48305" rIns="96604" bIns="48305" numCol="1" anchor="t" anchorCtr="0" compatLnSpc="1">
            <a:prstTxWarp prst="textNoShape">
              <a:avLst/>
            </a:prstTxWarp>
          </a:bodyPr>
          <a:lstStyle>
            <a:lvl1pPr algn="r" defTabSz="966842" eaLnBrk="1" hangingPunct="1">
              <a:defRPr sz="1400">
                <a:cs typeface="+mn-cs"/>
              </a:defRPr>
            </a:lvl1pPr>
          </a:lstStyle>
          <a:p>
            <a:pPr>
              <a:defRPr/>
            </a:pPr>
            <a:endParaRPr lang="en-US"/>
          </a:p>
        </p:txBody>
      </p:sp>
      <p:sp>
        <p:nvSpPr>
          <p:cNvPr id="69636" name="Rectangle 4"/>
          <p:cNvSpPr>
            <a:spLocks noGrp="1" noChangeArrowheads="1"/>
          </p:cNvSpPr>
          <p:nvPr>
            <p:ph type="ftr" sz="quarter" idx="2"/>
          </p:nvPr>
        </p:nvSpPr>
        <p:spPr bwMode="auto">
          <a:xfrm>
            <a:off x="0" y="6951134"/>
            <a:ext cx="4160937" cy="364066"/>
          </a:xfrm>
          <a:prstGeom prst="rect">
            <a:avLst/>
          </a:prstGeom>
          <a:noFill/>
          <a:ln w="9525">
            <a:noFill/>
            <a:miter lim="800000"/>
            <a:headEnd/>
            <a:tailEnd/>
          </a:ln>
          <a:effectLst/>
        </p:spPr>
        <p:txBody>
          <a:bodyPr vert="horz" wrap="square" lIns="96604" tIns="48305" rIns="96604" bIns="48305" numCol="1" anchor="b" anchorCtr="0" compatLnSpc="1">
            <a:prstTxWarp prst="textNoShape">
              <a:avLst/>
            </a:prstTxWarp>
          </a:bodyPr>
          <a:lstStyle>
            <a:lvl1pPr defTabSz="966842" eaLnBrk="1" hangingPunct="1">
              <a:defRPr sz="1400">
                <a:cs typeface="+mn-cs"/>
              </a:defRPr>
            </a:lvl1pPr>
          </a:lstStyle>
          <a:p>
            <a:pPr>
              <a:defRPr/>
            </a:pPr>
            <a:endParaRPr lang="en-US"/>
          </a:p>
        </p:txBody>
      </p:sp>
      <p:sp>
        <p:nvSpPr>
          <p:cNvPr id="69637" name="Rectangle 5"/>
          <p:cNvSpPr>
            <a:spLocks noGrp="1" noChangeArrowheads="1"/>
          </p:cNvSpPr>
          <p:nvPr>
            <p:ph type="sldNum" sz="quarter" idx="3"/>
          </p:nvPr>
        </p:nvSpPr>
        <p:spPr bwMode="auto">
          <a:xfrm>
            <a:off x="5440265" y="6951134"/>
            <a:ext cx="4160936" cy="364066"/>
          </a:xfrm>
          <a:prstGeom prst="rect">
            <a:avLst/>
          </a:prstGeom>
          <a:noFill/>
          <a:ln w="9525">
            <a:noFill/>
            <a:miter lim="800000"/>
            <a:headEnd/>
            <a:tailEnd/>
          </a:ln>
          <a:effectLst/>
        </p:spPr>
        <p:txBody>
          <a:bodyPr vert="horz" wrap="square" lIns="96604" tIns="48305" rIns="96604" bIns="48305" numCol="1" anchor="b" anchorCtr="0" compatLnSpc="1">
            <a:prstTxWarp prst="textNoShape">
              <a:avLst/>
            </a:prstTxWarp>
          </a:bodyPr>
          <a:lstStyle>
            <a:lvl1pPr algn="r" defTabSz="966788" eaLnBrk="1" hangingPunct="1">
              <a:defRPr sz="1400"/>
            </a:lvl1pPr>
          </a:lstStyle>
          <a:p>
            <a:pPr>
              <a:defRPr/>
            </a:pPr>
            <a:fld id="{549A7FA7-E1B8-4CDD-8F7C-1E113DA1F1E0}" type="slidenum">
              <a:rPr lang="en-US" altLang="en-US"/>
              <a:pPr>
                <a:defRPr/>
              </a:pPr>
              <a:t>‹#›</a:t>
            </a:fld>
            <a:endParaRPr lang="en-US" altLang="en-US"/>
          </a:p>
        </p:txBody>
      </p:sp>
    </p:spTree>
    <p:extLst>
      <p:ext uri="{BB962C8B-B14F-4D97-AF65-F5344CB8AC3E}">
        <p14:creationId xmlns:p14="http://schemas.microsoft.com/office/powerpoint/2010/main" val="11694395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4160937" cy="364067"/>
          </a:xfrm>
          <a:prstGeom prst="rect">
            <a:avLst/>
          </a:prstGeom>
          <a:noFill/>
          <a:ln w="9525">
            <a:noFill/>
            <a:miter lim="800000"/>
            <a:headEnd/>
            <a:tailEnd/>
          </a:ln>
          <a:effectLst/>
        </p:spPr>
        <p:txBody>
          <a:bodyPr vert="horz" wrap="square" lIns="95624" tIns="47813" rIns="95624" bIns="47813" numCol="1" anchor="t" anchorCtr="0" compatLnSpc="1">
            <a:prstTxWarp prst="textNoShape">
              <a:avLst/>
            </a:prstTxWarp>
          </a:bodyPr>
          <a:lstStyle>
            <a:lvl1pPr defTabSz="956890" eaLnBrk="1" hangingPunct="1">
              <a:defRPr sz="1400">
                <a:cs typeface="+mn-cs"/>
              </a:defRPr>
            </a:lvl1pPr>
          </a:lstStyle>
          <a:p>
            <a:pPr>
              <a:defRPr/>
            </a:pPr>
            <a:endParaRPr lang="en-US"/>
          </a:p>
        </p:txBody>
      </p:sp>
      <p:sp>
        <p:nvSpPr>
          <p:cNvPr id="124931" name="Rectangle 3"/>
          <p:cNvSpPr>
            <a:spLocks noGrp="1" noChangeArrowheads="1"/>
          </p:cNvSpPr>
          <p:nvPr>
            <p:ph type="dt" idx="1"/>
          </p:nvPr>
        </p:nvSpPr>
        <p:spPr bwMode="auto">
          <a:xfrm>
            <a:off x="5438180" y="0"/>
            <a:ext cx="4160937" cy="364067"/>
          </a:xfrm>
          <a:prstGeom prst="rect">
            <a:avLst/>
          </a:prstGeom>
          <a:noFill/>
          <a:ln w="9525">
            <a:noFill/>
            <a:miter lim="800000"/>
            <a:headEnd/>
            <a:tailEnd/>
          </a:ln>
          <a:effectLst/>
        </p:spPr>
        <p:txBody>
          <a:bodyPr vert="horz" wrap="square" lIns="95624" tIns="47813" rIns="95624" bIns="47813" numCol="1" anchor="t" anchorCtr="0" compatLnSpc="1">
            <a:prstTxWarp prst="textNoShape">
              <a:avLst/>
            </a:prstTxWarp>
          </a:bodyPr>
          <a:lstStyle>
            <a:lvl1pPr algn="r" defTabSz="956890" eaLnBrk="1" hangingPunct="1">
              <a:defRPr sz="1400">
                <a:cs typeface="+mn-cs"/>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2971800" y="549275"/>
            <a:ext cx="3659188" cy="27447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3" name="Rectangle 5"/>
          <p:cNvSpPr>
            <a:spLocks noGrp="1" noChangeArrowheads="1"/>
          </p:cNvSpPr>
          <p:nvPr>
            <p:ph type="body" sz="quarter" idx="3"/>
          </p:nvPr>
        </p:nvSpPr>
        <p:spPr bwMode="auto">
          <a:xfrm>
            <a:off x="960538" y="3474963"/>
            <a:ext cx="7680127" cy="3291114"/>
          </a:xfrm>
          <a:prstGeom prst="rect">
            <a:avLst/>
          </a:prstGeom>
          <a:noFill/>
          <a:ln w="9525">
            <a:noFill/>
            <a:miter lim="800000"/>
            <a:headEnd/>
            <a:tailEnd/>
          </a:ln>
          <a:effectLst/>
        </p:spPr>
        <p:txBody>
          <a:bodyPr vert="horz" wrap="square" lIns="95624" tIns="47813" rIns="95624" bIns="4781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4934" name="Rectangle 6"/>
          <p:cNvSpPr>
            <a:spLocks noGrp="1" noChangeArrowheads="1"/>
          </p:cNvSpPr>
          <p:nvPr>
            <p:ph type="ftr" sz="quarter" idx="4"/>
          </p:nvPr>
        </p:nvSpPr>
        <p:spPr bwMode="auto">
          <a:xfrm>
            <a:off x="0" y="6947505"/>
            <a:ext cx="4160937" cy="366486"/>
          </a:xfrm>
          <a:prstGeom prst="rect">
            <a:avLst/>
          </a:prstGeom>
          <a:noFill/>
          <a:ln w="9525">
            <a:noFill/>
            <a:miter lim="800000"/>
            <a:headEnd/>
            <a:tailEnd/>
          </a:ln>
          <a:effectLst/>
        </p:spPr>
        <p:txBody>
          <a:bodyPr vert="horz" wrap="square" lIns="95624" tIns="47813" rIns="95624" bIns="47813" numCol="1" anchor="b" anchorCtr="0" compatLnSpc="1">
            <a:prstTxWarp prst="textNoShape">
              <a:avLst/>
            </a:prstTxWarp>
          </a:bodyPr>
          <a:lstStyle>
            <a:lvl1pPr defTabSz="956890" eaLnBrk="1" hangingPunct="1">
              <a:defRPr sz="1400">
                <a:cs typeface="+mn-cs"/>
              </a:defRPr>
            </a:lvl1pPr>
          </a:lstStyle>
          <a:p>
            <a:pPr>
              <a:defRPr/>
            </a:pPr>
            <a:endParaRPr lang="en-US"/>
          </a:p>
        </p:txBody>
      </p:sp>
      <p:sp>
        <p:nvSpPr>
          <p:cNvPr id="124935" name="Rectangle 7"/>
          <p:cNvSpPr>
            <a:spLocks noGrp="1" noChangeArrowheads="1"/>
          </p:cNvSpPr>
          <p:nvPr>
            <p:ph type="sldNum" sz="quarter" idx="5"/>
          </p:nvPr>
        </p:nvSpPr>
        <p:spPr bwMode="auto">
          <a:xfrm>
            <a:off x="5438180" y="6947505"/>
            <a:ext cx="4160937" cy="366486"/>
          </a:xfrm>
          <a:prstGeom prst="rect">
            <a:avLst/>
          </a:prstGeom>
          <a:noFill/>
          <a:ln w="9525">
            <a:noFill/>
            <a:miter lim="800000"/>
            <a:headEnd/>
            <a:tailEnd/>
          </a:ln>
          <a:effectLst/>
        </p:spPr>
        <p:txBody>
          <a:bodyPr vert="horz" wrap="square" lIns="95624" tIns="47813" rIns="95624" bIns="47813" numCol="1" anchor="b" anchorCtr="0" compatLnSpc="1">
            <a:prstTxWarp prst="textNoShape">
              <a:avLst/>
            </a:prstTxWarp>
          </a:bodyPr>
          <a:lstStyle>
            <a:lvl1pPr algn="r" defTabSz="955675" eaLnBrk="1" hangingPunct="1">
              <a:defRPr sz="1400"/>
            </a:lvl1pPr>
          </a:lstStyle>
          <a:p>
            <a:pPr>
              <a:defRPr/>
            </a:pPr>
            <a:fld id="{5B598F11-C2C5-40D4-B32B-C1AF9DA155A1}" type="slidenum">
              <a:rPr lang="en-US" altLang="en-US"/>
              <a:pPr>
                <a:defRPr/>
              </a:pPr>
              <a:t>‹#›</a:t>
            </a:fld>
            <a:endParaRPr lang="en-US" altLang="en-US"/>
          </a:p>
        </p:txBody>
      </p:sp>
    </p:spTree>
    <p:extLst>
      <p:ext uri="{BB962C8B-B14F-4D97-AF65-F5344CB8AC3E}">
        <p14:creationId xmlns:p14="http://schemas.microsoft.com/office/powerpoint/2010/main" val="19907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bioelectricity and electroceuticals are a newly-growing field; it’s hard to predict where it will be in 10 years. So I’ve tried to error bit on helping you to understand the fundamentals quite well, because those are unlikely to change</a:t>
            </a:r>
          </a:p>
        </p:txBody>
      </p:sp>
      <p:sp>
        <p:nvSpPr>
          <p:cNvPr id="4" name="Slide Number Placeholder 3"/>
          <p:cNvSpPr>
            <a:spLocks noGrp="1"/>
          </p:cNvSpPr>
          <p:nvPr>
            <p:ph type="sldNum" sz="quarter" idx="5"/>
          </p:nvPr>
        </p:nvSpPr>
        <p:spPr/>
        <p:txBody>
          <a:bodyPr/>
          <a:lstStyle/>
          <a:p>
            <a:pPr>
              <a:defRPr/>
            </a:pPr>
            <a:fld id="{5B598F11-C2C5-40D4-B32B-C1AF9DA155A1}" type="slidenum">
              <a:rPr lang="en-US" altLang="en-US" smtClean="0"/>
              <a:pPr>
                <a:defRPr/>
              </a:pPr>
              <a:t>3</a:t>
            </a:fld>
            <a:endParaRPr lang="en-US" altLang="en-US"/>
          </a:p>
        </p:txBody>
      </p:sp>
    </p:spTree>
    <p:extLst>
      <p:ext uri="{BB962C8B-B14F-4D97-AF65-F5344CB8AC3E}">
        <p14:creationId xmlns:p14="http://schemas.microsoft.com/office/powerpoint/2010/main" val="2818164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23</a:t>
            </a:fld>
            <a:endParaRPr lang="en-US" altLang="en-US"/>
          </a:p>
        </p:txBody>
      </p:sp>
    </p:spTree>
    <p:extLst>
      <p:ext uri="{BB962C8B-B14F-4D97-AF65-F5344CB8AC3E}">
        <p14:creationId xmlns:p14="http://schemas.microsoft.com/office/powerpoint/2010/main" val="3592257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33</a:t>
            </a:fld>
            <a:endParaRPr lang="en-US" altLang="en-US"/>
          </a:p>
        </p:txBody>
      </p:sp>
    </p:spTree>
    <p:extLst>
      <p:ext uri="{BB962C8B-B14F-4D97-AF65-F5344CB8AC3E}">
        <p14:creationId xmlns:p14="http://schemas.microsoft.com/office/powerpoint/2010/main" val="20725455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35</a:t>
            </a:fld>
            <a:endParaRPr lang="en-US" altLang="en-US"/>
          </a:p>
        </p:txBody>
      </p:sp>
    </p:spTree>
    <p:extLst>
      <p:ext uri="{BB962C8B-B14F-4D97-AF65-F5344CB8AC3E}">
        <p14:creationId xmlns:p14="http://schemas.microsoft.com/office/powerpoint/2010/main" val="34823811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36</a:t>
            </a:fld>
            <a:endParaRPr lang="en-US" altLang="en-US"/>
          </a:p>
        </p:txBody>
      </p:sp>
    </p:spTree>
    <p:extLst>
      <p:ext uri="{BB962C8B-B14F-4D97-AF65-F5344CB8AC3E}">
        <p14:creationId xmlns:p14="http://schemas.microsoft.com/office/powerpoint/2010/main" val="22789612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we had Q=100 C, then a </a:t>
            </a:r>
            <a:r>
              <a:rPr lang="el-GR" dirty="0"/>
              <a:t>Δ</a:t>
            </a:r>
            <a:r>
              <a:rPr lang="en-US" dirty="0"/>
              <a:t>Q of 1C would make only a 1% change in </a:t>
            </a:r>
            <a:r>
              <a:rPr lang="en-US" dirty="0" err="1"/>
              <a:t>Vmem</a:t>
            </a:r>
            <a:r>
              <a:rPr lang="en-US" dirty="0"/>
              <a:t>. But if Q=1 C, then the same </a:t>
            </a:r>
            <a:r>
              <a:rPr lang="el-GR" dirty="0"/>
              <a:t>Δ</a:t>
            </a:r>
            <a:r>
              <a:rPr lang="en-US" dirty="0"/>
              <a:t>Q doubles </a:t>
            </a:r>
            <a:r>
              <a:rPr lang="en-US" dirty="0" err="1"/>
              <a:t>Vmem</a:t>
            </a:r>
            <a:endParaRPr lang="en-US" dirty="0"/>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38</a:t>
            </a:fld>
            <a:endParaRPr lang="en-US" altLang="en-US"/>
          </a:p>
        </p:txBody>
      </p:sp>
    </p:spTree>
    <p:extLst>
      <p:ext uri="{BB962C8B-B14F-4D97-AF65-F5344CB8AC3E}">
        <p14:creationId xmlns:p14="http://schemas.microsoft.com/office/powerpoint/2010/main" val="29965067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partly a backup slide. The important thing is not the definitions of detailed balance, </a:t>
            </a:r>
            <a:r>
              <a:rPr lang="en-US" dirty="0" err="1"/>
              <a:t>equilm</a:t>
            </a:r>
            <a:r>
              <a:rPr lang="en-US" dirty="0"/>
              <a:t> and steady state (though we will use those terms, and redefine them each time). Really, the important thing is the notion that pumps break Nernst.</a:t>
            </a:r>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48</a:t>
            </a:fld>
            <a:endParaRPr lang="en-US" altLang="en-US"/>
          </a:p>
        </p:txBody>
      </p:sp>
    </p:spTree>
    <p:extLst>
      <p:ext uri="{BB962C8B-B14F-4D97-AF65-F5344CB8AC3E}">
        <p14:creationId xmlns:p14="http://schemas.microsoft.com/office/powerpoint/2010/main" val="41701383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65</a:t>
            </a:fld>
            <a:endParaRPr lang="en-US" altLang="en-US"/>
          </a:p>
        </p:txBody>
      </p:sp>
    </p:spTree>
    <p:extLst>
      <p:ext uri="{BB962C8B-B14F-4D97-AF65-F5344CB8AC3E}">
        <p14:creationId xmlns:p14="http://schemas.microsoft.com/office/powerpoint/2010/main" val="3734191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6</a:t>
            </a:fld>
            <a:endParaRPr lang="en-US" altLang="en-US"/>
          </a:p>
        </p:txBody>
      </p:sp>
    </p:spTree>
    <p:extLst>
      <p:ext uri="{BB962C8B-B14F-4D97-AF65-F5344CB8AC3E}">
        <p14:creationId xmlns:p14="http://schemas.microsoft.com/office/powerpoint/2010/main" val="3392861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7</a:t>
            </a:fld>
            <a:endParaRPr lang="en-US" altLang="en-US"/>
          </a:p>
        </p:txBody>
      </p:sp>
    </p:spTree>
    <p:extLst>
      <p:ext uri="{BB962C8B-B14F-4D97-AF65-F5344CB8AC3E}">
        <p14:creationId xmlns:p14="http://schemas.microsoft.com/office/powerpoint/2010/main" val="1849363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8</a:t>
            </a:fld>
            <a:endParaRPr lang="en-US" altLang="en-US"/>
          </a:p>
        </p:txBody>
      </p:sp>
    </p:spTree>
    <p:extLst>
      <p:ext uri="{BB962C8B-B14F-4D97-AF65-F5344CB8AC3E}">
        <p14:creationId xmlns:p14="http://schemas.microsoft.com/office/powerpoint/2010/main" val="278886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9</a:t>
            </a:fld>
            <a:endParaRPr lang="en-US" altLang="en-US"/>
          </a:p>
        </p:txBody>
      </p:sp>
    </p:spTree>
    <p:extLst>
      <p:ext uri="{BB962C8B-B14F-4D97-AF65-F5344CB8AC3E}">
        <p14:creationId xmlns:p14="http://schemas.microsoft.com/office/powerpoint/2010/main" val="297143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10</a:t>
            </a:fld>
            <a:endParaRPr lang="en-US" altLang="en-US"/>
          </a:p>
        </p:txBody>
      </p:sp>
    </p:spTree>
    <p:extLst>
      <p:ext uri="{BB962C8B-B14F-4D97-AF65-F5344CB8AC3E}">
        <p14:creationId xmlns:p14="http://schemas.microsoft.com/office/powerpoint/2010/main" val="4162990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bioelectricity and electroceuticals are a newly-growing field; it’s hard to predict where it will be in 10 years. So I’ve tried to error bit on helping you to understand the fundamentals quite well, because those are unlikely to change</a:t>
            </a:r>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17</a:t>
            </a:fld>
            <a:endParaRPr lang="en-US" altLang="en-US"/>
          </a:p>
        </p:txBody>
      </p:sp>
    </p:spTree>
    <p:extLst>
      <p:ext uri="{BB962C8B-B14F-4D97-AF65-F5344CB8AC3E}">
        <p14:creationId xmlns:p14="http://schemas.microsoft.com/office/powerpoint/2010/main" val="3658046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diffusion story: Richard Brown, Brownian motion, saw pollen move around in a vial with a microscope. Assumed the pollen was alive. Stuck the vial in a dark room for a year – still moved around! Several similar experiments, including: Took flecks of stone from the Giant Sphynx and dropped them in water – they moved too! Einstein finally explained it.</a:t>
            </a:r>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20</a:t>
            </a:fld>
            <a:endParaRPr lang="en-US" altLang="en-US"/>
          </a:p>
        </p:txBody>
      </p:sp>
    </p:spTree>
    <p:extLst>
      <p:ext uri="{BB962C8B-B14F-4D97-AF65-F5344CB8AC3E}">
        <p14:creationId xmlns:p14="http://schemas.microsoft.com/office/powerpoint/2010/main" val="3056641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diffusion is really a partial differential equation; there are derivatives with respect to both time and position. We’ve hidden this by, e.g., assuming d[Na]/dx is 0 in the cells and constant in the membrane</a:t>
            </a:r>
          </a:p>
        </p:txBody>
      </p:sp>
      <p:sp>
        <p:nvSpPr>
          <p:cNvPr id="4" name="Slide Number Placeholder 3"/>
          <p:cNvSpPr>
            <a:spLocks noGrp="1"/>
          </p:cNvSpPr>
          <p:nvPr>
            <p:ph type="sldNum" sz="quarter" idx="10"/>
          </p:nvPr>
        </p:nvSpPr>
        <p:spPr/>
        <p:txBody>
          <a:bodyPr/>
          <a:lstStyle/>
          <a:p>
            <a:pPr>
              <a:defRPr/>
            </a:pPr>
            <a:fld id="{5B598F11-C2C5-40D4-B32B-C1AF9DA155A1}" type="slidenum">
              <a:rPr lang="en-US" altLang="en-US" smtClean="0"/>
              <a:pPr>
                <a:defRPr/>
              </a:pPr>
              <a:t>22</a:t>
            </a:fld>
            <a:endParaRPr lang="en-US" altLang="en-US"/>
          </a:p>
        </p:txBody>
      </p:sp>
    </p:spTree>
    <p:extLst>
      <p:ext uri="{BB962C8B-B14F-4D97-AF65-F5344CB8AC3E}">
        <p14:creationId xmlns:p14="http://schemas.microsoft.com/office/powerpoint/2010/main" val="870551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8400"/>
            <a:ext cx="2895600" cy="307777"/>
          </a:xfrm>
          <a:ln/>
        </p:spPr>
        <p:txBody>
          <a:bodyPr>
            <a:spAutoFit/>
          </a:bodyPr>
          <a:lstStyle>
            <a:lvl1pPr>
              <a:defRPr/>
            </a:lvl1pPr>
          </a:lstStyle>
          <a:p>
            <a:pPr>
              <a:defRPr/>
            </a:pPr>
            <a:r>
              <a:rPr lang="en-US" dirty="0"/>
              <a:t>EE 193/Comp 150 Joel Grodstein</a:t>
            </a:r>
          </a:p>
        </p:txBody>
      </p:sp>
    </p:spTree>
    <p:extLst>
      <p:ext uri="{BB962C8B-B14F-4D97-AF65-F5344CB8AC3E}">
        <p14:creationId xmlns:p14="http://schemas.microsoft.com/office/powerpoint/2010/main" val="2053761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EE 193/Comp 150 Joel Grodstein</a:t>
            </a:r>
          </a:p>
        </p:txBody>
      </p:sp>
    </p:spTree>
    <p:extLst>
      <p:ext uri="{BB962C8B-B14F-4D97-AF65-F5344CB8AC3E}">
        <p14:creationId xmlns:p14="http://schemas.microsoft.com/office/powerpoint/2010/main" val="2411518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EE 193/Comp 150 Joel Grodstein</a:t>
            </a:r>
          </a:p>
        </p:txBody>
      </p:sp>
    </p:spTree>
    <p:extLst>
      <p:ext uri="{BB962C8B-B14F-4D97-AF65-F5344CB8AC3E}">
        <p14:creationId xmlns:p14="http://schemas.microsoft.com/office/powerpoint/2010/main" val="1876934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8400"/>
            <a:ext cx="2895600" cy="307777"/>
          </a:xfrm>
          <a:ln/>
        </p:spPr>
        <p:txBody>
          <a:bodyPr>
            <a:spAutoFit/>
          </a:bodyPr>
          <a:lstStyle>
            <a:lvl1pPr>
              <a:defRPr/>
            </a:lvl1pPr>
          </a:lstStyle>
          <a:p>
            <a:pPr>
              <a:defRPr/>
            </a:pPr>
            <a:r>
              <a:rPr lang="en-US" dirty="0"/>
              <a:t>EE 193/Comp 150 Joel Grodstein</a:t>
            </a:r>
          </a:p>
        </p:txBody>
      </p:sp>
    </p:spTree>
    <p:extLst>
      <p:ext uri="{BB962C8B-B14F-4D97-AF65-F5344CB8AC3E}">
        <p14:creationId xmlns:p14="http://schemas.microsoft.com/office/powerpoint/2010/main" val="3466691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EE 193/Comp 150 Joel Grodstein</a:t>
            </a:r>
          </a:p>
        </p:txBody>
      </p:sp>
    </p:spTree>
    <p:extLst>
      <p:ext uri="{BB962C8B-B14F-4D97-AF65-F5344CB8AC3E}">
        <p14:creationId xmlns:p14="http://schemas.microsoft.com/office/powerpoint/2010/main" val="193104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EE 193/Comp 150 Joel Grodstein</a:t>
            </a:r>
          </a:p>
        </p:txBody>
      </p:sp>
    </p:spTree>
    <p:extLst>
      <p:ext uri="{BB962C8B-B14F-4D97-AF65-F5344CB8AC3E}">
        <p14:creationId xmlns:p14="http://schemas.microsoft.com/office/powerpoint/2010/main" val="2150550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EE 193/Comp 150 Joel Grodstein</a:t>
            </a:r>
          </a:p>
        </p:txBody>
      </p:sp>
    </p:spTree>
    <p:extLst>
      <p:ext uri="{BB962C8B-B14F-4D97-AF65-F5344CB8AC3E}">
        <p14:creationId xmlns:p14="http://schemas.microsoft.com/office/powerpoint/2010/main" val="658962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EE 193/Comp 150 Joel Grodstein</a:t>
            </a:r>
          </a:p>
        </p:txBody>
      </p:sp>
    </p:spTree>
    <p:extLst>
      <p:ext uri="{BB962C8B-B14F-4D97-AF65-F5344CB8AC3E}">
        <p14:creationId xmlns:p14="http://schemas.microsoft.com/office/powerpoint/2010/main" val="1521762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EE 193/Comp 150 Joel Grodstein</a:t>
            </a:r>
          </a:p>
        </p:txBody>
      </p:sp>
    </p:spTree>
    <p:extLst>
      <p:ext uri="{BB962C8B-B14F-4D97-AF65-F5344CB8AC3E}">
        <p14:creationId xmlns:p14="http://schemas.microsoft.com/office/powerpoint/2010/main" val="1053858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EE 193/Comp 150 Joel Grodstein</a:t>
            </a:r>
          </a:p>
        </p:txBody>
      </p:sp>
    </p:spTree>
    <p:extLst>
      <p:ext uri="{BB962C8B-B14F-4D97-AF65-F5344CB8AC3E}">
        <p14:creationId xmlns:p14="http://schemas.microsoft.com/office/powerpoint/2010/main" val="876898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EE 193/Comp 150 Joel Grodstein</a:t>
            </a:r>
          </a:p>
        </p:txBody>
      </p:sp>
    </p:spTree>
    <p:extLst>
      <p:ext uri="{BB962C8B-B14F-4D97-AF65-F5344CB8AC3E}">
        <p14:creationId xmlns:p14="http://schemas.microsoft.com/office/powerpoint/2010/main" val="1421476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676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dirty="0" smtClean="0">
                <a:cs typeface="+mn-cs"/>
              </a:defRPr>
            </a:lvl1pPr>
          </a:lstStyle>
          <a:p>
            <a:pPr>
              <a:defRPr/>
            </a:pPr>
            <a:r>
              <a:rPr lang="en-US" dirty="0"/>
              <a:t>EE 193/Comp 150 Joel Grodstein</a:t>
            </a:r>
          </a:p>
        </p:txBody>
      </p:sp>
      <p:sp>
        <p:nvSpPr>
          <p:cNvPr id="1033" name="Rectangle 9"/>
          <p:cNvSpPr>
            <a:spLocks noChangeArrowheads="1"/>
          </p:cNvSpPr>
          <p:nvPr/>
        </p:nvSpPr>
        <p:spPr bwMode="auto">
          <a:xfrm>
            <a:off x="5715000" y="6248400"/>
            <a:ext cx="2895600" cy="457200"/>
          </a:xfrm>
          <a:prstGeom prst="rect">
            <a:avLst/>
          </a:prstGeom>
          <a:noFill/>
          <a:ln w="9525">
            <a:noFill/>
            <a:miter lim="800000"/>
            <a:headEnd/>
            <a:tailEnd/>
          </a:ln>
          <a:effectLst/>
        </p:spPr>
        <p:txBody>
          <a:bodyPr/>
          <a:lstStyle>
            <a:lvl1pPr eaLnBrk="0" hangingPunct="0">
              <a:defRPr sz="2400">
                <a:solidFill>
                  <a:schemeClr val="tx1"/>
                </a:solidFill>
                <a:latin typeface="Times New Roman" panose="02020603050405020304" pitchFamily="18" charset="0"/>
                <a:cs typeface="Arial" panose="020B0604020202020204" pitchFamily="34" charset="0"/>
              </a:defRPr>
            </a:lvl1pPr>
            <a:lvl2pPr marL="742950" indent="-285750" eaLnBrk="0" hangingPunct="0">
              <a:defRPr sz="2400">
                <a:solidFill>
                  <a:schemeClr val="tx1"/>
                </a:solidFill>
                <a:latin typeface="Times New Roman" panose="02020603050405020304" pitchFamily="18" charset="0"/>
                <a:cs typeface="Arial" panose="020B0604020202020204" pitchFamily="34" charset="0"/>
              </a:defRPr>
            </a:lvl2pPr>
            <a:lvl3pPr marL="1143000" indent="-228600" eaLnBrk="0" hangingPunct="0">
              <a:defRPr sz="2400">
                <a:solidFill>
                  <a:schemeClr val="tx1"/>
                </a:solidFill>
                <a:latin typeface="Times New Roman" panose="02020603050405020304" pitchFamily="18" charset="0"/>
                <a:cs typeface="Arial" panose="020B0604020202020204" pitchFamily="34" charset="0"/>
              </a:defRPr>
            </a:lvl3pPr>
            <a:lvl4pPr marL="1600200" indent="-228600" eaLnBrk="0" hangingPunct="0">
              <a:defRPr sz="2400">
                <a:solidFill>
                  <a:schemeClr val="tx1"/>
                </a:solidFill>
                <a:latin typeface="Times New Roman" panose="02020603050405020304" pitchFamily="18" charset="0"/>
                <a:cs typeface="Arial" panose="020B0604020202020204" pitchFamily="34" charset="0"/>
              </a:defRPr>
            </a:lvl4pPr>
            <a:lvl5pPr marL="2057400" indent="-228600" eaLnBrk="0" hangingPunct="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lgn="r" eaLnBrk="1" hangingPunct="1">
              <a:defRPr/>
            </a:pPr>
            <a:fld id="{2ECDC20A-2A00-44F3-B6D9-A07784439C41}" type="slidenum">
              <a:rPr lang="en-US" altLang="en-US" sz="1400" smtClean="0"/>
              <a:pPr algn="r" eaLnBrk="1" hangingPunct="1">
                <a:defRPr/>
              </a:pPr>
              <a:t>‹#›</a:t>
            </a:fld>
            <a:endParaRPr lang="en-US" alt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a:solidFill>
            <a:schemeClr val="accent2"/>
          </a:solidFill>
          <a:latin typeface="+mj-lt"/>
          <a:ea typeface="+mj-ea"/>
          <a:cs typeface="+mj-cs"/>
        </a:defRPr>
      </a:lvl1pPr>
      <a:lvl2pPr algn="ctr" rtl="0" eaLnBrk="0" fontAlgn="base" hangingPunct="0">
        <a:spcBef>
          <a:spcPct val="0"/>
        </a:spcBef>
        <a:spcAft>
          <a:spcPct val="0"/>
        </a:spcAft>
        <a:defRPr sz="4400">
          <a:solidFill>
            <a:schemeClr val="accent2"/>
          </a:solidFill>
          <a:latin typeface="Times New Roman" pitchFamily="18" charset="0"/>
        </a:defRPr>
      </a:lvl2pPr>
      <a:lvl3pPr algn="ctr" rtl="0" eaLnBrk="0" fontAlgn="base" hangingPunct="0">
        <a:spcBef>
          <a:spcPct val="0"/>
        </a:spcBef>
        <a:spcAft>
          <a:spcPct val="0"/>
        </a:spcAft>
        <a:defRPr sz="4400">
          <a:solidFill>
            <a:schemeClr val="accent2"/>
          </a:solidFill>
          <a:latin typeface="Times New Roman" pitchFamily="18" charset="0"/>
        </a:defRPr>
      </a:lvl3pPr>
      <a:lvl4pPr algn="ctr" rtl="0" eaLnBrk="0" fontAlgn="base" hangingPunct="0">
        <a:spcBef>
          <a:spcPct val="0"/>
        </a:spcBef>
        <a:spcAft>
          <a:spcPct val="0"/>
        </a:spcAft>
        <a:defRPr sz="4400">
          <a:solidFill>
            <a:schemeClr val="accent2"/>
          </a:solidFill>
          <a:latin typeface="Times New Roman" pitchFamily="18" charset="0"/>
        </a:defRPr>
      </a:lvl4pPr>
      <a:lvl5pPr algn="ctr" rtl="0" eaLnBrk="0" fontAlgn="base" hangingPunct="0">
        <a:spcBef>
          <a:spcPct val="0"/>
        </a:spcBef>
        <a:spcAft>
          <a:spcPct val="0"/>
        </a:spcAft>
        <a:defRPr sz="4400">
          <a:solidFill>
            <a:schemeClr val="accent2"/>
          </a:solidFill>
          <a:latin typeface="Times New Roman" pitchFamily="18" charset="0"/>
        </a:defRPr>
      </a:lvl5pPr>
      <a:lvl6pPr marL="457200" algn="ctr" rtl="0" fontAlgn="base">
        <a:spcBef>
          <a:spcPct val="0"/>
        </a:spcBef>
        <a:spcAft>
          <a:spcPct val="0"/>
        </a:spcAft>
        <a:defRPr sz="4400">
          <a:solidFill>
            <a:schemeClr val="accent2"/>
          </a:solidFill>
          <a:latin typeface="Times New Roman" pitchFamily="18" charset="0"/>
        </a:defRPr>
      </a:lvl6pPr>
      <a:lvl7pPr marL="914400" algn="ctr" rtl="0" fontAlgn="base">
        <a:spcBef>
          <a:spcPct val="0"/>
        </a:spcBef>
        <a:spcAft>
          <a:spcPct val="0"/>
        </a:spcAft>
        <a:defRPr sz="4400">
          <a:solidFill>
            <a:schemeClr val="accent2"/>
          </a:solidFill>
          <a:latin typeface="Times New Roman" pitchFamily="18" charset="0"/>
        </a:defRPr>
      </a:lvl7pPr>
      <a:lvl8pPr marL="1371600" algn="ctr" rtl="0" fontAlgn="base">
        <a:spcBef>
          <a:spcPct val="0"/>
        </a:spcBef>
        <a:spcAft>
          <a:spcPct val="0"/>
        </a:spcAft>
        <a:defRPr sz="4400">
          <a:solidFill>
            <a:schemeClr val="accent2"/>
          </a:solidFill>
          <a:latin typeface="Times New Roman" pitchFamily="18" charset="0"/>
        </a:defRPr>
      </a:lvl8pPr>
      <a:lvl9pPr marL="1828800" algn="ctr" rtl="0" fontAlgn="base">
        <a:spcBef>
          <a:spcPct val="0"/>
        </a:spcBef>
        <a:spcAft>
          <a:spcPct val="0"/>
        </a:spcAft>
        <a:defRPr sz="4400">
          <a:solidFill>
            <a:schemeClr val="accent2"/>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oel.grodstein@tufts.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oDgNBkxDoP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8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png"/></Relationships>
</file>

<file path=ppt/slides/_rels/slide6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8.png"/><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png"/></Relationships>
</file>

<file path=ppt/slides/_rels/slide6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png"/></Relationships>
</file>

<file path=ppt/slides/_rels/slide6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30.pn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09600" y="381000"/>
            <a:ext cx="7772400" cy="1752600"/>
          </a:xfrm>
        </p:spPr>
        <p:txBody>
          <a:bodyPr/>
          <a:lstStyle/>
          <a:p>
            <a:pPr eaLnBrk="1" hangingPunct="1"/>
            <a:r>
              <a:rPr lang="en-US" altLang="en-US" dirty="0"/>
              <a:t>EE 193/Comp 150: Computing with Biological Parts</a:t>
            </a:r>
          </a:p>
        </p:txBody>
      </p:sp>
      <p:sp>
        <p:nvSpPr>
          <p:cNvPr id="4099" name="Rectangle 3"/>
          <p:cNvSpPr>
            <a:spLocks noGrp="1" noChangeArrowheads="1"/>
          </p:cNvSpPr>
          <p:nvPr>
            <p:ph type="subTitle" idx="1"/>
          </p:nvPr>
        </p:nvSpPr>
        <p:spPr>
          <a:xfrm>
            <a:off x="381000" y="2514600"/>
            <a:ext cx="8382000" cy="3352800"/>
          </a:xfrm>
        </p:spPr>
        <p:txBody>
          <a:bodyPr/>
          <a:lstStyle/>
          <a:p>
            <a:pPr eaLnBrk="1" hangingPunct="1"/>
            <a:r>
              <a:rPr lang="en-US" altLang="en-US" dirty="0"/>
              <a:t>Spring 2019</a:t>
            </a:r>
          </a:p>
          <a:p>
            <a:pPr eaLnBrk="1" hangingPunct="1"/>
            <a:r>
              <a:rPr lang="en-US" altLang="en-US" dirty="0"/>
              <a:t>Tufts University</a:t>
            </a:r>
          </a:p>
          <a:p>
            <a:pPr eaLnBrk="1" hangingPunct="1"/>
            <a:endParaRPr lang="en-US" altLang="en-US" dirty="0"/>
          </a:p>
          <a:p>
            <a:pPr eaLnBrk="1" hangingPunct="1"/>
            <a:r>
              <a:rPr lang="en-US" altLang="en-US" dirty="0"/>
              <a:t>Instructor: Joel </a:t>
            </a:r>
            <a:r>
              <a:rPr lang="en-US" altLang="en-US" dirty="0" err="1"/>
              <a:t>Grodstein</a:t>
            </a:r>
            <a:endParaRPr lang="en-US" altLang="en-US" dirty="0"/>
          </a:p>
          <a:p>
            <a:pPr eaLnBrk="1" hangingPunct="1"/>
            <a:r>
              <a:rPr lang="en-US" altLang="en-US" dirty="0">
                <a:solidFill>
                  <a:schemeClr val="accent2"/>
                </a:solidFill>
                <a:hlinkClick r:id="rId2"/>
              </a:rPr>
              <a:t>joel.grodstein@tufts.edu</a:t>
            </a:r>
            <a:endParaRPr lang="en-US" altLang="en-US" dirty="0">
              <a:solidFill>
                <a:schemeClr val="accent2"/>
              </a:solidFill>
            </a:endParaRPr>
          </a:p>
          <a:p>
            <a:pPr eaLnBrk="1" hangingPunct="1"/>
            <a:endParaRPr lang="en-US" altLang="en-US" dirty="0"/>
          </a:p>
          <a:p>
            <a:pPr eaLnBrk="1" hangingPunct="1"/>
            <a:r>
              <a:rPr lang="it-IT" altLang="en-US" dirty="0"/>
              <a:t>Bioelectricity I – intro</a:t>
            </a:r>
            <a:endParaRPr lang="en-US"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hord 29"/>
          <p:cNvSpPr/>
          <p:nvPr/>
        </p:nvSpPr>
        <p:spPr>
          <a:xfrm rot="12204571">
            <a:off x="-227135" y="1694491"/>
            <a:ext cx="3096643" cy="3221419"/>
          </a:xfrm>
          <a:prstGeom prst="chor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Chord 27"/>
          <p:cNvSpPr/>
          <p:nvPr/>
        </p:nvSpPr>
        <p:spPr>
          <a:xfrm rot="12204571">
            <a:off x="-51511" y="2025551"/>
            <a:ext cx="2503934" cy="2583367"/>
          </a:xfrm>
          <a:prstGeom prst="chord">
            <a:avLst/>
          </a:prstGeom>
          <a:pattFill prst="pct5">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B5BB791-40FC-40F9-A8F7-66B9B261794C}"/>
              </a:ext>
            </a:extLst>
          </p:cNvPr>
          <p:cNvSpPr/>
          <p:nvPr/>
        </p:nvSpPr>
        <p:spPr>
          <a:xfrm>
            <a:off x="2421464" y="2861733"/>
            <a:ext cx="584200" cy="651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B49A92-6894-4EF7-B423-391EBF8FAEB3}"/>
              </a:ext>
            </a:extLst>
          </p:cNvPr>
          <p:cNvSpPr>
            <a:spLocks noGrp="1"/>
          </p:cNvSpPr>
          <p:nvPr>
            <p:ph type="title"/>
          </p:nvPr>
        </p:nvSpPr>
        <p:spPr/>
        <p:txBody>
          <a:bodyPr/>
          <a:lstStyle/>
          <a:p>
            <a:r>
              <a:rPr lang="en-US" dirty="0"/>
              <a:t>Fixed and movable charges</a:t>
            </a:r>
          </a:p>
        </p:txBody>
      </p:sp>
      <p:sp>
        <p:nvSpPr>
          <p:cNvPr id="3" name="Content Placeholder 2">
            <a:extLst>
              <a:ext uri="{FF2B5EF4-FFF2-40B4-BE49-F238E27FC236}">
                <a16:creationId xmlns:a16="http://schemas.microsoft.com/office/drawing/2014/main" id="{6AC053F1-FC27-4168-9C1F-76D6F52B3537}"/>
              </a:ext>
            </a:extLst>
          </p:cNvPr>
          <p:cNvSpPr>
            <a:spLocks noGrp="1"/>
          </p:cNvSpPr>
          <p:nvPr>
            <p:ph idx="1"/>
          </p:nvPr>
        </p:nvSpPr>
        <p:spPr>
          <a:xfrm>
            <a:off x="2729560" y="4402668"/>
            <a:ext cx="4416308" cy="999066"/>
          </a:xfrm>
        </p:spPr>
        <p:txBody>
          <a:bodyPr/>
          <a:lstStyle/>
          <a:p>
            <a:r>
              <a:rPr lang="en-US" sz="2400" dirty="0"/>
              <a:t>Again, we can move it back with enough work</a:t>
            </a:r>
            <a:endParaRPr lang="en-US" sz="2000" dirty="0"/>
          </a:p>
          <a:p>
            <a:pPr>
              <a:spcBef>
                <a:spcPts val="0"/>
              </a:spcBef>
            </a:pPr>
            <a:endParaRPr lang="en-US" sz="2400" dirty="0"/>
          </a:p>
        </p:txBody>
      </p:sp>
      <p:sp>
        <p:nvSpPr>
          <p:cNvPr id="4" name="Footer Placeholder 3">
            <a:extLst>
              <a:ext uri="{FF2B5EF4-FFF2-40B4-BE49-F238E27FC236}">
                <a16:creationId xmlns:a16="http://schemas.microsoft.com/office/drawing/2014/main" id="{BAA431B4-F16A-4E65-B528-F3778EACE900}"/>
              </a:ext>
            </a:extLst>
          </p:cNvPr>
          <p:cNvSpPr>
            <a:spLocks noGrp="1"/>
          </p:cNvSpPr>
          <p:nvPr>
            <p:ph type="ftr" sz="quarter" idx="11"/>
          </p:nvPr>
        </p:nvSpPr>
        <p:spPr/>
        <p:txBody>
          <a:bodyPr/>
          <a:lstStyle/>
          <a:p>
            <a:pPr>
              <a:defRPr/>
            </a:pPr>
            <a:r>
              <a:rPr lang="en-US" dirty="0"/>
              <a:t>EE 193/Comp 150 Joel Grodstein</a:t>
            </a:r>
          </a:p>
        </p:txBody>
      </p:sp>
      <p:sp>
        <p:nvSpPr>
          <p:cNvPr id="5" name="Oval 4">
            <a:extLst>
              <a:ext uri="{FF2B5EF4-FFF2-40B4-BE49-F238E27FC236}">
                <a16:creationId xmlns:a16="http://schemas.microsoft.com/office/drawing/2014/main" id="{AD27E9EA-2416-4197-9E75-DED07D21AEAA}"/>
              </a:ext>
            </a:extLst>
          </p:cNvPr>
          <p:cNvSpPr/>
          <p:nvPr/>
        </p:nvSpPr>
        <p:spPr>
          <a:xfrm>
            <a:off x="693067" y="2873438"/>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Na</a:t>
            </a:r>
            <a:r>
              <a:rPr lang="en-US" sz="2000" baseline="30000" dirty="0">
                <a:solidFill>
                  <a:schemeClr val="tx1"/>
                </a:solidFill>
              </a:rPr>
              <a:t>+</a:t>
            </a:r>
            <a:endParaRPr lang="en-US" sz="2000" dirty="0">
              <a:solidFill>
                <a:schemeClr val="tx1"/>
              </a:solidFill>
            </a:endParaRPr>
          </a:p>
        </p:txBody>
      </p:sp>
      <p:sp>
        <p:nvSpPr>
          <p:cNvPr id="7" name="TextBox 6">
            <a:extLst>
              <a:ext uri="{FF2B5EF4-FFF2-40B4-BE49-F238E27FC236}">
                <a16:creationId xmlns:a16="http://schemas.microsoft.com/office/drawing/2014/main" id="{F6F9D977-BDD2-443D-AB87-BFA27D7767F7}"/>
              </a:ext>
            </a:extLst>
          </p:cNvPr>
          <p:cNvSpPr txBox="1"/>
          <p:nvPr/>
        </p:nvSpPr>
        <p:spPr>
          <a:xfrm>
            <a:off x="3360072" y="1277472"/>
            <a:ext cx="2387600" cy="707886"/>
          </a:xfrm>
          <a:prstGeom prst="rect">
            <a:avLst/>
          </a:prstGeom>
          <a:noFill/>
        </p:spPr>
        <p:txBody>
          <a:bodyPr wrap="square" rtlCol="0">
            <a:spAutoFit/>
          </a:bodyPr>
          <a:lstStyle/>
          <a:p>
            <a:r>
              <a:rPr lang="en-US" sz="2000" dirty="0"/>
              <a:t>these charges are stuck in place</a:t>
            </a:r>
          </a:p>
        </p:txBody>
      </p:sp>
      <p:sp>
        <p:nvSpPr>
          <p:cNvPr id="8" name="Oval 7">
            <a:extLst>
              <a:ext uri="{FF2B5EF4-FFF2-40B4-BE49-F238E27FC236}">
                <a16:creationId xmlns:a16="http://schemas.microsoft.com/office/drawing/2014/main" id="{E1AFDE5C-C971-46EF-A88E-E41B6B81D65A}"/>
              </a:ext>
            </a:extLst>
          </p:cNvPr>
          <p:cNvSpPr/>
          <p:nvPr/>
        </p:nvSpPr>
        <p:spPr>
          <a:xfrm>
            <a:off x="6323416" y="2873438"/>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K</a:t>
            </a:r>
            <a:r>
              <a:rPr lang="en-US" sz="2000" baseline="30000" dirty="0">
                <a:solidFill>
                  <a:schemeClr val="tx1"/>
                </a:solidFill>
              </a:rPr>
              <a:t>+</a:t>
            </a:r>
            <a:endParaRPr lang="en-US" sz="2000" dirty="0">
              <a:solidFill>
                <a:schemeClr val="tx1"/>
              </a:solidFill>
            </a:endParaRPr>
          </a:p>
        </p:txBody>
      </p:sp>
      <p:sp>
        <p:nvSpPr>
          <p:cNvPr id="9" name="TextBox 8">
            <a:extLst>
              <a:ext uri="{FF2B5EF4-FFF2-40B4-BE49-F238E27FC236}">
                <a16:creationId xmlns:a16="http://schemas.microsoft.com/office/drawing/2014/main" id="{E0537AB7-D030-42BB-A299-56C1A638F45C}"/>
              </a:ext>
            </a:extLst>
          </p:cNvPr>
          <p:cNvSpPr txBox="1"/>
          <p:nvPr/>
        </p:nvSpPr>
        <p:spPr>
          <a:xfrm>
            <a:off x="557605" y="5493872"/>
            <a:ext cx="1676400" cy="707886"/>
          </a:xfrm>
          <a:prstGeom prst="rect">
            <a:avLst/>
          </a:prstGeom>
          <a:noFill/>
        </p:spPr>
        <p:txBody>
          <a:bodyPr wrap="square" rtlCol="0">
            <a:spAutoFit/>
          </a:bodyPr>
          <a:lstStyle/>
          <a:p>
            <a:r>
              <a:rPr lang="en-US" sz="2000" dirty="0"/>
              <a:t>this charge is movable</a:t>
            </a:r>
          </a:p>
        </p:txBody>
      </p:sp>
      <p:cxnSp>
        <p:nvCxnSpPr>
          <p:cNvPr id="11" name="Straight Arrow Connector 10">
            <a:extLst>
              <a:ext uri="{FF2B5EF4-FFF2-40B4-BE49-F238E27FC236}">
                <a16:creationId xmlns:a16="http://schemas.microsoft.com/office/drawing/2014/main" id="{0F5C1C9E-5AF4-4B33-B1B5-6AE6BC3F308B}"/>
              </a:ext>
            </a:extLst>
          </p:cNvPr>
          <p:cNvCxnSpPr>
            <a:cxnSpLocks/>
          </p:cNvCxnSpPr>
          <p:nvPr/>
        </p:nvCxnSpPr>
        <p:spPr>
          <a:xfrm flipV="1">
            <a:off x="1193800" y="3640667"/>
            <a:ext cx="694267" cy="183726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46F99E0-2D89-4694-9817-FBC4855A74BF}"/>
              </a:ext>
            </a:extLst>
          </p:cNvPr>
          <p:cNvCxnSpPr>
            <a:cxnSpLocks/>
          </p:cNvCxnSpPr>
          <p:nvPr/>
        </p:nvCxnSpPr>
        <p:spPr>
          <a:xfrm>
            <a:off x="5029200" y="1710267"/>
            <a:ext cx="1912271" cy="134520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F7FDC9FE-6A5C-4B26-A06F-FAF0B2C2DC83}"/>
              </a:ext>
            </a:extLst>
          </p:cNvPr>
          <p:cNvCxnSpPr>
            <a:cxnSpLocks/>
            <a:stCxn id="7" idx="1"/>
          </p:cNvCxnSpPr>
          <p:nvPr/>
        </p:nvCxnSpPr>
        <p:spPr>
          <a:xfrm flipH="1">
            <a:off x="1202267" y="1631415"/>
            <a:ext cx="2157805" cy="111178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4DCF280-65C0-47DC-8F8E-B9A23BF1AE88}"/>
              </a:ext>
            </a:extLst>
          </p:cNvPr>
          <p:cNvSpPr txBox="1"/>
          <p:nvPr/>
        </p:nvSpPr>
        <p:spPr>
          <a:xfrm>
            <a:off x="550336" y="3945466"/>
            <a:ext cx="956733" cy="584775"/>
          </a:xfrm>
          <a:prstGeom prst="rect">
            <a:avLst/>
          </a:prstGeom>
          <a:noFill/>
        </p:spPr>
        <p:txBody>
          <a:bodyPr wrap="square" rtlCol="0">
            <a:spAutoFit/>
          </a:bodyPr>
          <a:lstStyle/>
          <a:p>
            <a:pPr algn="ctr"/>
            <a:r>
              <a:rPr lang="en-US" sz="1600" dirty="0"/>
              <a:t>cell interior</a:t>
            </a:r>
          </a:p>
        </p:txBody>
      </p:sp>
      <p:pic>
        <p:nvPicPr>
          <p:cNvPr id="17" name="Picture 16">
            <a:extLst>
              <a:ext uri="{FF2B5EF4-FFF2-40B4-BE49-F238E27FC236}">
                <a16:creationId xmlns:a16="http://schemas.microsoft.com/office/drawing/2014/main" id="{93EDCDFB-ED80-4829-8E08-82DA10C528D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267" y="3089579"/>
            <a:ext cx="1100666" cy="1261003"/>
          </a:xfrm>
          <a:prstGeom prst="rect">
            <a:avLst/>
          </a:prstGeom>
        </p:spPr>
      </p:pic>
      <p:sp>
        <p:nvSpPr>
          <p:cNvPr id="6" name="Oval 5">
            <a:extLst>
              <a:ext uri="{FF2B5EF4-FFF2-40B4-BE49-F238E27FC236}">
                <a16:creationId xmlns:a16="http://schemas.microsoft.com/office/drawing/2014/main" id="{7F45FADA-1167-4BC7-8C18-A85A79CAEA49}"/>
              </a:ext>
            </a:extLst>
          </p:cNvPr>
          <p:cNvSpPr/>
          <p:nvPr/>
        </p:nvSpPr>
        <p:spPr>
          <a:xfrm>
            <a:off x="7043071" y="2873438"/>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Cl</a:t>
            </a:r>
            <a:r>
              <a:rPr lang="en-US" sz="2000" baseline="30000" dirty="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266354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35" presetClass="path" presetSubtype="0" accel="50000" decel="50000" fill="hold" nodeType="clickEffect">
                                  <p:stCondLst>
                                    <p:cond delay="0"/>
                                  </p:stCondLst>
                                  <p:childTnLst>
                                    <p:animMotion origin="layout" path="M 4.44444E-6 -1.11111E-6 L -0.45365 0.01551 " pathEditMode="relative" rAng="0" ptsTypes="AA">
                                      <p:cBhvr>
                                        <p:cTn id="16" dur="2000" fill="hold"/>
                                        <p:tgtEl>
                                          <p:spTgt spid="17"/>
                                        </p:tgtEl>
                                        <p:attrNameLst>
                                          <p:attrName>ppt_x</p:attrName>
                                          <p:attrName>ppt_y</p:attrName>
                                        </p:attrNameLst>
                                      </p:cBhvr>
                                      <p:rCtr x="-22691" y="764"/>
                                    </p:animMotion>
                                  </p:childTnLst>
                                </p:cTn>
                              </p:par>
                              <p:par>
                                <p:cTn id="17" presetID="35" presetClass="path" presetSubtype="0" accel="50000" decel="50000" fill="hold" grpId="0" nodeType="withEffect">
                                  <p:stCondLst>
                                    <p:cond delay="0"/>
                                  </p:stCondLst>
                                  <p:childTnLst>
                                    <p:animMotion origin="layout" path="M -3.05556E-6 -2.59259E-6 L -0.4809 -2.59259E-6 " pathEditMode="relative" rAng="0" ptsTypes="AA">
                                      <p:cBhvr>
                                        <p:cTn id="18" dur="2000" fill="hold"/>
                                        <p:tgtEl>
                                          <p:spTgt spid="8"/>
                                        </p:tgtEl>
                                        <p:attrNameLst>
                                          <p:attrName>ppt_x</p:attrName>
                                          <p:attrName>ppt_y</p:attrName>
                                        </p:attrNameLst>
                                      </p:cBhvr>
                                      <p:rCtr x="-24045"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0EF40717-F61D-4CDE-A14C-974688BCC0FE}"/>
              </a:ext>
            </a:extLst>
          </p:cNvPr>
          <p:cNvGrpSpPr/>
          <p:nvPr/>
        </p:nvGrpSpPr>
        <p:grpSpPr>
          <a:xfrm>
            <a:off x="6206051" y="2290231"/>
            <a:ext cx="2954881" cy="1511302"/>
            <a:chOff x="6519323" y="2290231"/>
            <a:chExt cx="2882708" cy="1450748"/>
          </a:xfrm>
        </p:grpSpPr>
        <p:pic>
          <p:nvPicPr>
            <p:cNvPr id="21" name="Picture 20">
              <a:extLst>
                <a:ext uri="{FF2B5EF4-FFF2-40B4-BE49-F238E27FC236}">
                  <a16:creationId xmlns:a16="http://schemas.microsoft.com/office/drawing/2014/main" id="{54A8374D-20FC-4649-B64F-018FEF5752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97323" y="2479976"/>
              <a:ext cx="1104708" cy="1261003"/>
            </a:xfrm>
            <a:prstGeom prst="rect">
              <a:avLst/>
            </a:prstGeom>
          </p:spPr>
        </p:pic>
        <p:sp>
          <p:nvSpPr>
            <p:cNvPr id="16" name="Oval 15">
              <a:extLst>
                <a:ext uri="{FF2B5EF4-FFF2-40B4-BE49-F238E27FC236}">
                  <a16:creationId xmlns:a16="http://schemas.microsoft.com/office/drawing/2014/main" id="{EBE967E5-0B2C-4EC6-9095-7938ACF8C4B1}"/>
                </a:ext>
              </a:extLst>
            </p:cNvPr>
            <p:cNvSpPr/>
            <p:nvPr/>
          </p:nvSpPr>
          <p:spPr>
            <a:xfrm>
              <a:off x="6519323" y="2290231"/>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K</a:t>
              </a:r>
              <a:r>
                <a:rPr lang="en-US" sz="2000" baseline="30000" dirty="0">
                  <a:solidFill>
                    <a:schemeClr val="tx1"/>
                  </a:solidFill>
                </a:rPr>
                <a:t>+</a:t>
              </a:r>
              <a:endParaRPr lang="en-US" sz="2000" dirty="0">
                <a:solidFill>
                  <a:schemeClr val="tx1"/>
                </a:solidFill>
              </a:endParaRPr>
            </a:p>
          </p:txBody>
        </p:sp>
        <p:pic>
          <p:nvPicPr>
            <p:cNvPr id="17" name="Picture 16">
              <a:extLst>
                <a:ext uri="{FF2B5EF4-FFF2-40B4-BE49-F238E27FC236}">
                  <a16:creationId xmlns:a16="http://schemas.microsoft.com/office/drawing/2014/main" id="{B7BFD3E8-3F3D-4CA3-BBC1-4F5A51DDF5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3593" y="2471512"/>
              <a:ext cx="1096211" cy="1261003"/>
            </a:xfrm>
            <a:prstGeom prst="rect">
              <a:avLst/>
            </a:prstGeom>
          </p:spPr>
        </p:pic>
      </p:grpSp>
      <p:sp>
        <p:nvSpPr>
          <p:cNvPr id="2" name="Title 1">
            <a:extLst>
              <a:ext uri="{FF2B5EF4-FFF2-40B4-BE49-F238E27FC236}">
                <a16:creationId xmlns:a16="http://schemas.microsoft.com/office/drawing/2014/main" id="{BFB49A92-6894-4EF7-B423-391EBF8FAEB3}"/>
              </a:ext>
            </a:extLst>
          </p:cNvPr>
          <p:cNvSpPr>
            <a:spLocks noGrp="1"/>
          </p:cNvSpPr>
          <p:nvPr>
            <p:ph type="title"/>
          </p:nvPr>
        </p:nvSpPr>
        <p:spPr>
          <a:xfrm>
            <a:off x="406397" y="304800"/>
            <a:ext cx="7772400" cy="1143000"/>
          </a:xfrm>
        </p:spPr>
        <p:txBody>
          <a:bodyPr/>
          <a:lstStyle/>
          <a:p>
            <a:r>
              <a:rPr lang="en-US" dirty="0"/>
              <a:t>Voltage</a:t>
            </a:r>
          </a:p>
        </p:txBody>
      </p:sp>
      <p:sp>
        <p:nvSpPr>
          <p:cNvPr id="3" name="Content Placeholder 2">
            <a:extLst>
              <a:ext uri="{FF2B5EF4-FFF2-40B4-BE49-F238E27FC236}">
                <a16:creationId xmlns:a16="http://schemas.microsoft.com/office/drawing/2014/main" id="{6AC053F1-FC27-4168-9C1F-76D6F52B3537}"/>
              </a:ext>
            </a:extLst>
          </p:cNvPr>
          <p:cNvSpPr>
            <a:spLocks noGrp="1"/>
          </p:cNvSpPr>
          <p:nvPr>
            <p:ph idx="1"/>
          </p:nvPr>
        </p:nvSpPr>
        <p:spPr>
          <a:xfrm>
            <a:off x="1312329" y="3268452"/>
            <a:ext cx="7225002" cy="3310471"/>
          </a:xfrm>
        </p:spPr>
        <p:txBody>
          <a:bodyPr/>
          <a:lstStyle/>
          <a:p>
            <a:r>
              <a:rPr lang="en-US" sz="1800" dirty="0"/>
              <a:t>What if we had twice as many fixed-in-place ions?</a:t>
            </a:r>
          </a:p>
          <a:p>
            <a:pPr lvl="1">
              <a:spcBef>
                <a:spcPts val="0"/>
              </a:spcBef>
            </a:pPr>
            <a:r>
              <a:rPr lang="en-US" sz="1600" dirty="0"/>
              <a:t>There would be twice as much electric force on the K</a:t>
            </a:r>
            <a:r>
              <a:rPr lang="en-US" sz="1600" baseline="30000" dirty="0"/>
              <a:t>+</a:t>
            </a:r>
          </a:p>
          <a:p>
            <a:pPr lvl="1">
              <a:spcBef>
                <a:spcPts val="0"/>
              </a:spcBef>
            </a:pPr>
            <a:r>
              <a:rPr lang="en-US" sz="1600" dirty="0"/>
              <a:t>it would move twice as fast</a:t>
            </a:r>
          </a:p>
          <a:p>
            <a:pPr lvl="1">
              <a:spcBef>
                <a:spcPts val="0"/>
              </a:spcBef>
            </a:pPr>
            <a:r>
              <a:rPr lang="en-US" sz="1600" dirty="0"/>
              <a:t>it would require twice as much work to move it back</a:t>
            </a:r>
          </a:p>
          <a:p>
            <a:pPr>
              <a:spcBef>
                <a:spcPts val="0"/>
              </a:spcBef>
            </a:pPr>
            <a:r>
              <a:rPr lang="en-US" sz="1800" dirty="0"/>
              <a:t>Any time you separate charges, you get a voltage</a:t>
            </a:r>
          </a:p>
          <a:p>
            <a:pPr>
              <a:spcBef>
                <a:spcPts val="0"/>
              </a:spcBef>
            </a:pPr>
            <a:r>
              <a:rPr lang="en-US" sz="1800" dirty="0"/>
              <a:t>Separating charges across a cell membrane is the basis of bio-electricity</a:t>
            </a:r>
          </a:p>
          <a:p>
            <a:r>
              <a:rPr lang="en-US" sz="1800" dirty="0"/>
              <a:t>Voltage is the amount of energy/work needed to push 1C of charge across from point A to point B</a:t>
            </a:r>
          </a:p>
          <a:p>
            <a:pPr lvl="1">
              <a:spcBef>
                <a:spcPts val="0"/>
              </a:spcBef>
            </a:pPr>
            <a:r>
              <a:rPr lang="en-US" sz="1600" dirty="0"/>
              <a:t>The unit is Volts</a:t>
            </a:r>
          </a:p>
          <a:p>
            <a:pPr lvl="1">
              <a:spcBef>
                <a:spcPts val="0"/>
              </a:spcBef>
            </a:pPr>
            <a:r>
              <a:rPr lang="en-US" sz="1600" dirty="0"/>
              <a:t>1C of charge, moving across 1V, takes 1J of work</a:t>
            </a:r>
          </a:p>
          <a:p>
            <a:pPr lvl="1">
              <a:spcBef>
                <a:spcPts val="0"/>
              </a:spcBef>
            </a:pPr>
            <a:r>
              <a:rPr lang="en-US" sz="1600" dirty="0"/>
              <a:t>2C of charge, moving across 3V, takes 6J of work</a:t>
            </a:r>
          </a:p>
        </p:txBody>
      </p:sp>
      <p:sp>
        <p:nvSpPr>
          <p:cNvPr id="4" name="Footer Placeholder 3">
            <a:extLst>
              <a:ext uri="{FF2B5EF4-FFF2-40B4-BE49-F238E27FC236}">
                <a16:creationId xmlns:a16="http://schemas.microsoft.com/office/drawing/2014/main" id="{BAA431B4-F16A-4E65-B528-F3778EACE900}"/>
              </a:ext>
            </a:extLst>
          </p:cNvPr>
          <p:cNvSpPr>
            <a:spLocks noGrp="1"/>
          </p:cNvSpPr>
          <p:nvPr>
            <p:ph type="ftr" sz="quarter" idx="11"/>
          </p:nvPr>
        </p:nvSpPr>
        <p:spPr/>
        <p:txBody>
          <a:bodyPr/>
          <a:lstStyle/>
          <a:p>
            <a:pPr>
              <a:defRPr/>
            </a:pPr>
            <a:r>
              <a:rPr lang="en-US" dirty="0"/>
              <a:t>EE 193/Comp 150 Joel Grodstein</a:t>
            </a:r>
          </a:p>
        </p:txBody>
      </p:sp>
      <p:sp>
        <p:nvSpPr>
          <p:cNvPr id="5" name="Oval 4">
            <a:extLst>
              <a:ext uri="{FF2B5EF4-FFF2-40B4-BE49-F238E27FC236}">
                <a16:creationId xmlns:a16="http://schemas.microsoft.com/office/drawing/2014/main" id="{AD27E9EA-2416-4197-9E75-DED07D21AEAA}"/>
              </a:ext>
            </a:extLst>
          </p:cNvPr>
          <p:cNvSpPr/>
          <p:nvPr/>
        </p:nvSpPr>
        <p:spPr>
          <a:xfrm>
            <a:off x="618060" y="1934634"/>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Na</a:t>
            </a:r>
            <a:r>
              <a:rPr lang="en-US" sz="2000" baseline="30000" dirty="0">
                <a:solidFill>
                  <a:schemeClr val="tx1"/>
                </a:solidFill>
              </a:rPr>
              <a:t>+</a:t>
            </a:r>
            <a:endParaRPr lang="en-US" sz="2000" dirty="0">
              <a:solidFill>
                <a:schemeClr val="tx1"/>
              </a:solidFill>
            </a:endParaRPr>
          </a:p>
        </p:txBody>
      </p:sp>
      <p:sp>
        <p:nvSpPr>
          <p:cNvPr id="6" name="Oval 5">
            <a:extLst>
              <a:ext uri="{FF2B5EF4-FFF2-40B4-BE49-F238E27FC236}">
                <a16:creationId xmlns:a16="http://schemas.microsoft.com/office/drawing/2014/main" id="{7F45FADA-1167-4BC7-8C18-A85A79CAEA49}"/>
              </a:ext>
            </a:extLst>
          </p:cNvPr>
          <p:cNvSpPr/>
          <p:nvPr/>
        </p:nvSpPr>
        <p:spPr>
          <a:xfrm>
            <a:off x="6968064" y="1934634"/>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Cl</a:t>
            </a:r>
            <a:r>
              <a:rPr lang="en-US" sz="2000" baseline="30000" dirty="0">
                <a:solidFill>
                  <a:schemeClr val="tx1"/>
                </a:solidFill>
              </a:rPr>
              <a:t>-</a:t>
            </a:r>
            <a:endParaRPr lang="en-US" sz="2000" dirty="0">
              <a:solidFill>
                <a:schemeClr val="tx1"/>
              </a:solidFill>
            </a:endParaRPr>
          </a:p>
        </p:txBody>
      </p:sp>
      <p:sp>
        <p:nvSpPr>
          <p:cNvPr id="7" name="TextBox 6">
            <a:extLst>
              <a:ext uri="{FF2B5EF4-FFF2-40B4-BE49-F238E27FC236}">
                <a16:creationId xmlns:a16="http://schemas.microsoft.com/office/drawing/2014/main" id="{F6F9D977-BDD2-443D-AB87-BFA27D7767F7}"/>
              </a:ext>
            </a:extLst>
          </p:cNvPr>
          <p:cNvSpPr txBox="1"/>
          <p:nvPr/>
        </p:nvSpPr>
        <p:spPr>
          <a:xfrm>
            <a:off x="5494865" y="1049866"/>
            <a:ext cx="2387600" cy="707886"/>
          </a:xfrm>
          <a:prstGeom prst="rect">
            <a:avLst/>
          </a:prstGeom>
          <a:noFill/>
        </p:spPr>
        <p:txBody>
          <a:bodyPr wrap="square" rtlCol="0">
            <a:spAutoFit/>
          </a:bodyPr>
          <a:lstStyle/>
          <a:p>
            <a:r>
              <a:rPr lang="en-US" sz="2000" dirty="0"/>
              <a:t>these charges are stuck in place</a:t>
            </a:r>
          </a:p>
        </p:txBody>
      </p:sp>
      <p:sp>
        <p:nvSpPr>
          <p:cNvPr id="8" name="Oval 7">
            <a:extLst>
              <a:ext uri="{FF2B5EF4-FFF2-40B4-BE49-F238E27FC236}">
                <a16:creationId xmlns:a16="http://schemas.microsoft.com/office/drawing/2014/main" id="{E1AFDE5C-C971-46EF-A88E-E41B6B81D65A}"/>
              </a:ext>
            </a:extLst>
          </p:cNvPr>
          <p:cNvSpPr/>
          <p:nvPr/>
        </p:nvSpPr>
        <p:spPr>
          <a:xfrm>
            <a:off x="1693325" y="2290233"/>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K</a:t>
            </a:r>
            <a:r>
              <a:rPr lang="en-US" sz="2000" baseline="30000" dirty="0">
                <a:solidFill>
                  <a:schemeClr val="tx1"/>
                </a:solidFill>
              </a:rPr>
              <a:t>+</a:t>
            </a:r>
            <a:endParaRPr lang="en-US" sz="2000" dirty="0">
              <a:solidFill>
                <a:schemeClr val="tx1"/>
              </a:solidFill>
            </a:endParaRPr>
          </a:p>
        </p:txBody>
      </p:sp>
      <p:sp>
        <p:nvSpPr>
          <p:cNvPr id="10" name="Oval 9">
            <a:extLst>
              <a:ext uri="{FF2B5EF4-FFF2-40B4-BE49-F238E27FC236}">
                <a16:creationId xmlns:a16="http://schemas.microsoft.com/office/drawing/2014/main" id="{63007CBE-C884-4ADC-8EB8-F3B93CE28FA2}"/>
              </a:ext>
            </a:extLst>
          </p:cNvPr>
          <p:cNvSpPr/>
          <p:nvPr/>
        </p:nvSpPr>
        <p:spPr>
          <a:xfrm>
            <a:off x="618060" y="2620435"/>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Na</a:t>
            </a:r>
            <a:r>
              <a:rPr lang="en-US" sz="2000" baseline="30000" dirty="0">
                <a:solidFill>
                  <a:schemeClr val="tx1"/>
                </a:solidFill>
              </a:rPr>
              <a:t>+</a:t>
            </a:r>
            <a:endParaRPr lang="en-US" sz="2000" dirty="0">
              <a:solidFill>
                <a:schemeClr val="tx1"/>
              </a:solidFill>
            </a:endParaRPr>
          </a:p>
        </p:txBody>
      </p:sp>
      <p:sp>
        <p:nvSpPr>
          <p:cNvPr id="11" name="Oval 10">
            <a:extLst>
              <a:ext uri="{FF2B5EF4-FFF2-40B4-BE49-F238E27FC236}">
                <a16:creationId xmlns:a16="http://schemas.microsoft.com/office/drawing/2014/main" id="{0A0F2DC4-A4E0-4097-BA46-E95F218FEC5B}"/>
              </a:ext>
            </a:extLst>
          </p:cNvPr>
          <p:cNvSpPr/>
          <p:nvPr/>
        </p:nvSpPr>
        <p:spPr>
          <a:xfrm>
            <a:off x="6968064" y="2620435"/>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Cl</a:t>
            </a:r>
            <a:r>
              <a:rPr lang="en-US" sz="2000" baseline="30000" dirty="0">
                <a:solidFill>
                  <a:schemeClr val="tx1"/>
                </a:solidFill>
              </a:rPr>
              <a:t>-</a:t>
            </a:r>
            <a:endParaRPr lang="en-US" sz="2000" dirty="0">
              <a:solidFill>
                <a:schemeClr val="tx1"/>
              </a:solidFill>
            </a:endParaRPr>
          </a:p>
        </p:txBody>
      </p:sp>
      <p:grpSp>
        <p:nvGrpSpPr>
          <p:cNvPr id="23" name="Group 22">
            <a:extLst>
              <a:ext uri="{FF2B5EF4-FFF2-40B4-BE49-F238E27FC236}">
                <a16:creationId xmlns:a16="http://schemas.microsoft.com/office/drawing/2014/main" id="{1C316D53-0151-4935-95C3-F8CE098C8C51}"/>
              </a:ext>
            </a:extLst>
          </p:cNvPr>
          <p:cNvGrpSpPr/>
          <p:nvPr/>
        </p:nvGrpSpPr>
        <p:grpSpPr>
          <a:xfrm>
            <a:off x="516462" y="838203"/>
            <a:ext cx="1727202" cy="1452030"/>
            <a:chOff x="1845731" y="1380067"/>
            <a:chExt cx="1676400" cy="1452030"/>
          </a:xfrm>
        </p:grpSpPr>
        <p:sp>
          <p:nvSpPr>
            <p:cNvPr id="12" name="TextBox 11">
              <a:extLst>
                <a:ext uri="{FF2B5EF4-FFF2-40B4-BE49-F238E27FC236}">
                  <a16:creationId xmlns:a16="http://schemas.microsoft.com/office/drawing/2014/main" id="{F606E24E-7505-4488-94CF-CDB1C3CFD7E1}"/>
                </a:ext>
              </a:extLst>
            </p:cNvPr>
            <p:cNvSpPr txBox="1"/>
            <p:nvPr/>
          </p:nvSpPr>
          <p:spPr>
            <a:xfrm>
              <a:off x="1845731" y="1380067"/>
              <a:ext cx="1676400" cy="707886"/>
            </a:xfrm>
            <a:prstGeom prst="rect">
              <a:avLst/>
            </a:prstGeom>
            <a:noFill/>
          </p:spPr>
          <p:txBody>
            <a:bodyPr wrap="square" rtlCol="0">
              <a:spAutoFit/>
            </a:bodyPr>
            <a:lstStyle/>
            <a:p>
              <a:r>
                <a:rPr lang="en-US" sz="2000" dirty="0"/>
                <a:t>this charge is movable</a:t>
              </a:r>
            </a:p>
          </p:txBody>
        </p:sp>
        <p:cxnSp>
          <p:nvCxnSpPr>
            <p:cNvPr id="13" name="Straight Arrow Connector 12">
              <a:extLst>
                <a:ext uri="{FF2B5EF4-FFF2-40B4-BE49-F238E27FC236}">
                  <a16:creationId xmlns:a16="http://schemas.microsoft.com/office/drawing/2014/main" id="{822433FA-8BD8-4DFD-9570-26E7778B27BC}"/>
                </a:ext>
              </a:extLst>
            </p:cNvPr>
            <p:cNvCxnSpPr>
              <a:cxnSpLocks/>
              <a:endCxn id="8" idx="0"/>
            </p:cNvCxnSpPr>
            <p:nvPr/>
          </p:nvCxnSpPr>
          <p:spPr>
            <a:xfrm>
              <a:off x="3020858" y="1862664"/>
              <a:ext cx="299936" cy="969433"/>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4" name="Straight Arrow Connector 13">
            <a:extLst>
              <a:ext uri="{FF2B5EF4-FFF2-40B4-BE49-F238E27FC236}">
                <a16:creationId xmlns:a16="http://schemas.microsoft.com/office/drawing/2014/main" id="{89CFA51E-448D-47AE-9F83-0582FFE7BD8E}"/>
              </a:ext>
            </a:extLst>
          </p:cNvPr>
          <p:cNvCxnSpPr>
            <a:cxnSpLocks/>
          </p:cNvCxnSpPr>
          <p:nvPr/>
        </p:nvCxnSpPr>
        <p:spPr>
          <a:xfrm>
            <a:off x="7052733" y="1456267"/>
            <a:ext cx="0" cy="406401"/>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7B8B15A4-FAC4-4112-9066-752E6ED86E1B}"/>
              </a:ext>
            </a:extLst>
          </p:cNvPr>
          <p:cNvCxnSpPr>
            <a:cxnSpLocks/>
            <a:stCxn id="7" idx="1"/>
          </p:cNvCxnSpPr>
          <p:nvPr/>
        </p:nvCxnSpPr>
        <p:spPr>
          <a:xfrm flipH="1">
            <a:off x="1363131" y="1403809"/>
            <a:ext cx="4131734" cy="873724"/>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4542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grpId="0" nodeType="clickEffect">
                                  <p:stCondLst>
                                    <p:cond delay="0"/>
                                  </p:stCondLst>
                                  <p:childTnLst>
                                    <p:animMotion origin="layout" path="M -3.05556E-6 1.11111E-6 L 0.49393 1.11111E-6 " pathEditMode="relative" rAng="0" ptsTypes="AA">
                                      <p:cBhvr>
                                        <p:cTn id="14" dur="1000" fill="hold"/>
                                        <p:tgtEl>
                                          <p:spTgt spid="8"/>
                                        </p:tgtEl>
                                        <p:attrNameLst>
                                          <p:attrName>ppt_x</p:attrName>
                                          <p:attrName>ppt_y</p:attrName>
                                        </p:attrNameLst>
                                      </p:cBhvr>
                                      <p:rCtr x="24688" y="0"/>
                                    </p:animMotion>
                                  </p:childTnLst>
                                </p:cTn>
                              </p:par>
                              <p:par>
                                <p:cTn id="15" presetID="1" presetClass="exit" presetSubtype="0" fill="hold" nodeType="withEffect">
                                  <p:stCondLst>
                                    <p:cond delay="0"/>
                                  </p:stCondLst>
                                  <p:childTnLst>
                                    <p:set>
                                      <p:cBhvr>
                                        <p:cTn id="16" dur="1" fill="hold">
                                          <p:stCondLst>
                                            <p:cond delay="0"/>
                                          </p:stCondLst>
                                        </p:cTn>
                                        <p:tgtEl>
                                          <p:spTgt spid="23"/>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1" nodeType="clickEffect">
                                  <p:stCondLst>
                                    <p:cond delay="0"/>
                                  </p:stCondLst>
                                  <p:childTnLst>
                                    <p:animEffect transition="out" filter="fade">
                                      <p:cBhvr>
                                        <p:cTn id="25" dur="500"/>
                                        <p:tgtEl>
                                          <p:spTgt spid="8"/>
                                        </p:tgtEl>
                                      </p:cBhvr>
                                    </p:animEffect>
                                    <p:set>
                                      <p:cBhvr>
                                        <p:cTn id="26" dur="1" fill="hold">
                                          <p:stCondLst>
                                            <p:cond delay="499"/>
                                          </p:stCondLst>
                                        </p:cTn>
                                        <p:tgtEl>
                                          <p:spTgt spid="8"/>
                                        </p:tgtEl>
                                        <p:attrNameLst>
                                          <p:attrName>style.visibility</p:attrName>
                                        </p:attrNameLst>
                                      </p:cBhvr>
                                      <p:to>
                                        <p:strVal val="hidden"/>
                                      </p:to>
                                    </p:set>
                                  </p:childTnLst>
                                </p:cTn>
                              </p:par>
                              <p:par>
                                <p:cTn id="27" presetID="10" presetClass="entr" presetSubtype="0" fill="hold" nodeType="with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fade">
                                      <p:cBhvr>
                                        <p:cTn id="29" dur="500"/>
                                        <p:tgtEl>
                                          <p:spTgt spid="22"/>
                                        </p:tgtEl>
                                      </p:cBhvr>
                                    </p:animEffect>
                                  </p:childTnLst>
                                </p:cTn>
                              </p:par>
                            </p:childTnLst>
                          </p:cTn>
                        </p:par>
                      </p:childTnLst>
                    </p:cTn>
                  </p:par>
                  <p:par>
                    <p:cTn id="30" fill="hold">
                      <p:stCondLst>
                        <p:cond delay="indefinite"/>
                      </p:stCondLst>
                      <p:childTnLst>
                        <p:par>
                          <p:cTn id="31" fill="hold">
                            <p:stCondLst>
                              <p:cond delay="0"/>
                            </p:stCondLst>
                            <p:childTnLst>
                              <p:par>
                                <p:cTn id="32" presetID="35" presetClass="path" presetSubtype="0" accel="50000" decel="50000" fill="hold" nodeType="clickEffect">
                                  <p:stCondLst>
                                    <p:cond delay="0"/>
                                  </p:stCondLst>
                                  <p:childTnLst>
                                    <p:animMotion origin="layout" path="M 2.22222E-6 -2.96296E-6 L -0.49271 -2.96296E-6 " pathEditMode="relative" rAng="0" ptsTypes="AA">
                                      <p:cBhvr>
                                        <p:cTn id="33" dur="2000" fill="hold"/>
                                        <p:tgtEl>
                                          <p:spTgt spid="22"/>
                                        </p:tgtEl>
                                        <p:attrNameLst>
                                          <p:attrName>ppt_x</p:attrName>
                                          <p:attrName>ppt_y</p:attrName>
                                        </p:attrNameLst>
                                      </p:cBhvr>
                                      <p:rCtr x="-24635" y="0"/>
                                    </p:animMotion>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500"/>
                                        <p:tgtEl>
                                          <p:spTgt spid="3">
                                            <p:txEl>
                                              <p:pRg st="4" end="4"/>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500"/>
                                        <p:tgtEl>
                                          <p:spTgt spid="3">
                                            <p:txEl>
                                              <p:pRg st="5" end="5"/>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500"/>
                                        <p:tgtEl>
                                          <p:spTgt spid="3">
                                            <p:txEl>
                                              <p:pRg st="6" end="6"/>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500"/>
                                        <p:tgtEl>
                                          <p:spTgt spid="3">
                                            <p:txEl>
                                              <p:pRg st="7" end="7"/>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500"/>
                                        <p:tgtEl>
                                          <p:spTgt spid="3">
                                            <p:txEl>
                                              <p:pRg st="8" end="8"/>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fade">
                                      <p:cBhvr>
                                        <p:cTn id="5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49A92-6894-4EF7-B423-391EBF8FAEB3}"/>
              </a:ext>
            </a:extLst>
          </p:cNvPr>
          <p:cNvSpPr>
            <a:spLocks noGrp="1"/>
          </p:cNvSpPr>
          <p:nvPr>
            <p:ph type="title"/>
          </p:nvPr>
        </p:nvSpPr>
        <p:spPr/>
        <p:txBody>
          <a:bodyPr/>
          <a:lstStyle/>
          <a:p>
            <a:r>
              <a:rPr lang="en-US" dirty="0"/>
              <a:t>Current</a:t>
            </a:r>
          </a:p>
        </p:txBody>
      </p:sp>
      <p:sp>
        <p:nvSpPr>
          <p:cNvPr id="3" name="Content Placeholder 2">
            <a:extLst>
              <a:ext uri="{FF2B5EF4-FFF2-40B4-BE49-F238E27FC236}">
                <a16:creationId xmlns:a16="http://schemas.microsoft.com/office/drawing/2014/main" id="{6AC053F1-FC27-4168-9C1F-76D6F52B3537}"/>
              </a:ext>
            </a:extLst>
          </p:cNvPr>
          <p:cNvSpPr>
            <a:spLocks noGrp="1"/>
          </p:cNvSpPr>
          <p:nvPr>
            <p:ph idx="1"/>
          </p:nvPr>
        </p:nvSpPr>
        <p:spPr>
          <a:xfrm>
            <a:off x="829733" y="3149600"/>
            <a:ext cx="7848600" cy="3098800"/>
          </a:xfrm>
        </p:spPr>
        <p:txBody>
          <a:bodyPr/>
          <a:lstStyle/>
          <a:p>
            <a:r>
              <a:rPr lang="en-US" sz="2400" dirty="0"/>
              <a:t>Say we have an observer (that’s the eye!) sitting in the middle and counting how many ions pass by.</a:t>
            </a:r>
          </a:p>
          <a:p>
            <a:pPr lvl="1"/>
            <a:r>
              <a:rPr lang="en-US" sz="2000" dirty="0"/>
              <a:t>the number of ions that pass by every second is called </a:t>
            </a:r>
            <a:r>
              <a:rPr lang="en-US" sz="2000" i="1" dirty="0"/>
              <a:t>current</a:t>
            </a:r>
          </a:p>
          <a:p>
            <a:pPr lvl="1"/>
            <a:r>
              <a:rPr lang="en-US" sz="2000" dirty="0"/>
              <a:t>the current per m</a:t>
            </a:r>
            <a:r>
              <a:rPr lang="en-US" sz="2000" baseline="30000" dirty="0"/>
              <a:t>2</a:t>
            </a:r>
            <a:r>
              <a:rPr lang="en-US" sz="2000" dirty="0"/>
              <a:t> of cross-sectional area is called </a:t>
            </a:r>
            <a:r>
              <a:rPr lang="en-US" sz="2000" i="1" dirty="0"/>
              <a:t>flux</a:t>
            </a:r>
          </a:p>
          <a:p>
            <a:pPr lvl="1"/>
            <a:r>
              <a:rPr lang="en-US" sz="2000" dirty="0"/>
              <a:t>the unit of current is an </a:t>
            </a:r>
            <a:r>
              <a:rPr lang="en-US" sz="2000" i="1" dirty="0"/>
              <a:t>Ampere</a:t>
            </a:r>
            <a:r>
              <a:rPr lang="en-US" sz="2000" dirty="0"/>
              <a:t> (from Andr</a:t>
            </a:r>
            <a:r>
              <a:rPr lang="en-US" sz="2000" dirty="0">
                <a:latin typeface="Times New Roman" panose="02020603050405020304" pitchFamily="18" charset="0"/>
                <a:cs typeface="Times New Roman" panose="02020603050405020304" pitchFamily="18" charset="0"/>
              </a:rPr>
              <a:t>é</a:t>
            </a:r>
            <a:r>
              <a:rPr lang="en-US" sz="2000" dirty="0"/>
              <a:t>-Marie Ampere)</a:t>
            </a:r>
          </a:p>
          <a:p>
            <a:pPr lvl="1"/>
            <a:r>
              <a:rPr lang="en-US" sz="2000" dirty="0"/>
              <a:t>1 A ≡ 1 C/s</a:t>
            </a:r>
          </a:p>
          <a:p>
            <a:r>
              <a:rPr lang="en-US" sz="2400" dirty="0"/>
              <a:t>What are the units of flux?</a:t>
            </a:r>
          </a:p>
          <a:p>
            <a:pPr lvl="1"/>
            <a:r>
              <a:rPr lang="en-US" sz="2000" dirty="0"/>
              <a:t>A/m</a:t>
            </a:r>
            <a:r>
              <a:rPr lang="en-US" sz="2000" baseline="30000" dirty="0"/>
              <a:t>2</a:t>
            </a:r>
            <a:endParaRPr lang="en-US" sz="2000" dirty="0"/>
          </a:p>
        </p:txBody>
      </p:sp>
      <p:sp>
        <p:nvSpPr>
          <p:cNvPr id="4" name="Footer Placeholder 3">
            <a:extLst>
              <a:ext uri="{FF2B5EF4-FFF2-40B4-BE49-F238E27FC236}">
                <a16:creationId xmlns:a16="http://schemas.microsoft.com/office/drawing/2014/main" id="{BAA431B4-F16A-4E65-B528-F3778EACE900}"/>
              </a:ext>
            </a:extLst>
          </p:cNvPr>
          <p:cNvSpPr>
            <a:spLocks noGrp="1"/>
          </p:cNvSpPr>
          <p:nvPr>
            <p:ph type="ftr" sz="quarter" idx="11"/>
          </p:nvPr>
        </p:nvSpPr>
        <p:spPr/>
        <p:txBody>
          <a:bodyPr/>
          <a:lstStyle/>
          <a:p>
            <a:pPr>
              <a:defRPr/>
            </a:pPr>
            <a:r>
              <a:rPr lang="en-US" dirty="0"/>
              <a:t>EE 193/Comp 150 Joel Grodstein</a:t>
            </a:r>
          </a:p>
        </p:txBody>
      </p:sp>
      <p:sp>
        <p:nvSpPr>
          <p:cNvPr id="5" name="Oval 4">
            <a:extLst>
              <a:ext uri="{FF2B5EF4-FFF2-40B4-BE49-F238E27FC236}">
                <a16:creationId xmlns:a16="http://schemas.microsoft.com/office/drawing/2014/main" id="{AD27E9EA-2416-4197-9E75-DED07D21AEAA}"/>
              </a:ext>
            </a:extLst>
          </p:cNvPr>
          <p:cNvSpPr/>
          <p:nvPr/>
        </p:nvSpPr>
        <p:spPr>
          <a:xfrm>
            <a:off x="897463" y="2281766"/>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Na</a:t>
            </a:r>
            <a:r>
              <a:rPr lang="en-US" sz="2000" baseline="30000" dirty="0">
                <a:solidFill>
                  <a:schemeClr val="tx1"/>
                </a:solidFill>
              </a:rPr>
              <a:t>+</a:t>
            </a:r>
            <a:endParaRPr lang="en-US" sz="2000" dirty="0">
              <a:solidFill>
                <a:schemeClr val="tx1"/>
              </a:solidFill>
            </a:endParaRPr>
          </a:p>
        </p:txBody>
      </p:sp>
      <p:sp>
        <p:nvSpPr>
          <p:cNvPr id="6" name="Oval 5">
            <a:extLst>
              <a:ext uri="{FF2B5EF4-FFF2-40B4-BE49-F238E27FC236}">
                <a16:creationId xmlns:a16="http://schemas.microsoft.com/office/drawing/2014/main" id="{7F45FADA-1167-4BC7-8C18-A85A79CAEA49}"/>
              </a:ext>
            </a:extLst>
          </p:cNvPr>
          <p:cNvSpPr/>
          <p:nvPr/>
        </p:nvSpPr>
        <p:spPr>
          <a:xfrm>
            <a:off x="7247467" y="2281766"/>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Cl</a:t>
            </a:r>
            <a:r>
              <a:rPr lang="en-US" sz="2000" baseline="30000" dirty="0">
                <a:solidFill>
                  <a:schemeClr val="tx1"/>
                </a:solidFill>
              </a:rPr>
              <a:t>-</a:t>
            </a:r>
            <a:endParaRPr lang="en-US" sz="2000" dirty="0">
              <a:solidFill>
                <a:schemeClr val="tx1"/>
              </a:solidFill>
            </a:endParaRPr>
          </a:p>
        </p:txBody>
      </p:sp>
      <p:sp>
        <p:nvSpPr>
          <p:cNvPr id="8" name="Oval 7">
            <a:extLst>
              <a:ext uri="{FF2B5EF4-FFF2-40B4-BE49-F238E27FC236}">
                <a16:creationId xmlns:a16="http://schemas.microsoft.com/office/drawing/2014/main" id="{E1AFDE5C-C971-46EF-A88E-E41B6B81D65A}"/>
              </a:ext>
            </a:extLst>
          </p:cNvPr>
          <p:cNvSpPr/>
          <p:nvPr/>
        </p:nvSpPr>
        <p:spPr>
          <a:xfrm>
            <a:off x="2006596" y="2281766"/>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K</a:t>
            </a:r>
            <a:r>
              <a:rPr lang="en-US" sz="2000" baseline="30000" dirty="0">
                <a:solidFill>
                  <a:schemeClr val="tx1"/>
                </a:solidFill>
              </a:rPr>
              <a:t>+</a:t>
            </a:r>
            <a:endParaRPr lang="en-US" sz="2000" dirty="0">
              <a:solidFill>
                <a:schemeClr val="tx1"/>
              </a:solidFill>
            </a:endParaRPr>
          </a:p>
        </p:txBody>
      </p:sp>
      <p:pic>
        <p:nvPicPr>
          <p:cNvPr id="12" name="Graphic 11" descr="Eye">
            <a:extLst>
              <a:ext uri="{FF2B5EF4-FFF2-40B4-BE49-F238E27FC236}">
                <a16:creationId xmlns:a16="http://schemas.microsoft.com/office/drawing/2014/main" id="{29ABC5B6-C84A-4D69-B736-D4A70DEDAC11}"/>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047066" y="1219200"/>
            <a:ext cx="914400" cy="914400"/>
          </a:xfrm>
          <a:prstGeom prst="rect">
            <a:avLst/>
          </a:prstGeom>
        </p:spPr>
      </p:pic>
      <p:cxnSp>
        <p:nvCxnSpPr>
          <p:cNvPr id="16" name="Straight Arrow Connector 15">
            <a:extLst>
              <a:ext uri="{FF2B5EF4-FFF2-40B4-BE49-F238E27FC236}">
                <a16:creationId xmlns:a16="http://schemas.microsoft.com/office/drawing/2014/main" id="{C0174B72-D260-47BB-8798-EBCCBA3D867E}"/>
              </a:ext>
            </a:extLst>
          </p:cNvPr>
          <p:cNvCxnSpPr/>
          <p:nvPr/>
        </p:nvCxnSpPr>
        <p:spPr>
          <a:xfrm>
            <a:off x="4512733" y="1989667"/>
            <a:ext cx="0" cy="50800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0675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4.44444E-6 -1.48148E-6 L 0.49393 -1.48148E-6 " pathEditMode="relative" rAng="0" ptsTypes="AA">
                                      <p:cBhvr>
                                        <p:cTn id="6" dur="2000" fill="hold"/>
                                        <p:tgtEl>
                                          <p:spTgt spid="8"/>
                                        </p:tgtEl>
                                        <p:attrNameLst>
                                          <p:attrName>ppt_x</p:attrName>
                                          <p:attrName>ppt_y</p:attrName>
                                        </p:attrNameLst>
                                      </p:cBhvr>
                                      <p:rCtr x="24688" y="0"/>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Effect transition="in" filter="fade">
                                      <p:cBhvr>
                                        <p:cTn id="11" dur="500"/>
                                        <p:tgtEl>
                                          <p:spTgt spid="3">
                                            <p:txEl>
                                              <p:pRg st="5" end="5"/>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fade">
                                      <p:cBhvr>
                                        <p:cTn id="1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9AFA0-62F3-40EC-83A6-5EE58DAEF273}"/>
              </a:ext>
            </a:extLst>
          </p:cNvPr>
          <p:cNvSpPr>
            <a:spLocks noGrp="1"/>
          </p:cNvSpPr>
          <p:nvPr>
            <p:ph type="title"/>
          </p:nvPr>
        </p:nvSpPr>
        <p:spPr/>
        <p:txBody>
          <a:bodyPr/>
          <a:lstStyle/>
          <a:p>
            <a:r>
              <a:rPr lang="en-US" dirty="0"/>
              <a:t>Electricity in cells</a:t>
            </a:r>
          </a:p>
        </p:txBody>
      </p:sp>
      <p:sp>
        <p:nvSpPr>
          <p:cNvPr id="3" name="Content Placeholder 2">
            <a:extLst>
              <a:ext uri="{FF2B5EF4-FFF2-40B4-BE49-F238E27FC236}">
                <a16:creationId xmlns:a16="http://schemas.microsoft.com/office/drawing/2014/main" id="{B1BB8114-2BAE-47EC-BDE7-1ED3DD1AA043}"/>
              </a:ext>
            </a:extLst>
          </p:cNvPr>
          <p:cNvSpPr>
            <a:spLocks noGrp="1"/>
          </p:cNvSpPr>
          <p:nvPr>
            <p:ph idx="1"/>
          </p:nvPr>
        </p:nvSpPr>
        <p:spPr>
          <a:xfrm>
            <a:off x="4749800" y="4546598"/>
            <a:ext cx="4267200" cy="1117602"/>
          </a:xfrm>
        </p:spPr>
        <p:txBody>
          <a:bodyPr/>
          <a:lstStyle/>
          <a:p>
            <a:r>
              <a:rPr lang="en-US" dirty="0"/>
              <a:t>Start with a cell and environment full of ions</a:t>
            </a:r>
          </a:p>
        </p:txBody>
      </p:sp>
      <p:sp>
        <p:nvSpPr>
          <p:cNvPr id="4" name="Footer Placeholder 3">
            <a:extLst>
              <a:ext uri="{FF2B5EF4-FFF2-40B4-BE49-F238E27FC236}">
                <a16:creationId xmlns:a16="http://schemas.microsoft.com/office/drawing/2014/main" id="{EEA984CC-8896-4BF7-B0BC-D1A236D68BC9}"/>
              </a:ext>
            </a:extLst>
          </p:cNvPr>
          <p:cNvSpPr>
            <a:spLocks noGrp="1"/>
          </p:cNvSpPr>
          <p:nvPr>
            <p:ph type="ftr" sz="quarter" idx="11"/>
          </p:nvPr>
        </p:nvSpPr>
        <p:spPr/>
        <p:txBody>
          <a:bodyPr/>
          <a:lstStyle/>
          <a:p>
            <a:pPr>
              <a:defRPr/>
            </a:pPr>
            <a:r>
              <a:rPr lang="en-US" dirty="0"/>
              <a:t>EE 193/Comp 150 Joel Grodstein</a:t>
            </a:r>
          </a:p>
        </p:txBody>
      </p:sp>
      <p:sp>
        <p:nvSpPr>
          <p:cNvPr id="5" name="Oval 4">
            <a:extLst>
              <a:ext uri="{FF2B5EF4-FFF2-40B4-BE49-F238E27FC236}">
                <a16:creationId xmlns:a16="http://schemas.microsoft.com/office/drawing/2014/main" id="{A420A9A5-F8E4-4B7B-A6AF-CDDCDE7496ED}"/>
              </a:ext>
            </a:extLst>
          </p:cNvPr>
          <p:cNvSpPr/>
          <p:nvPr/>
        </p:nvSpPr>
        <p:spPr>
          <a:xfrm>
            <a:off x="1473200" y="1837257"/>
            <a:ext cx="3920067" cy="2396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DB11E5D-2F80-4D46-9599-DA5EFF79E751}"/>
              </a:ext>
            </a:extLst>
          </p:cNvPr>
          <p:cNvSpPr txBox="1"/>
          <p:nvPr/>
        </p:nvSpPr>
        <p:spPr>
          <a:xfrm>
            <a:off x="1786467" y="3225790"/>
            <a:ext cx="643467" cy="461665"/>
          </a:xfrm>
          <a:prstGeom prst="rect">
            <a:avLst/>
          </a:prstGeom>
          <a:noFill/>
        </p:spPr>
        <p:txBody>
          <a:bodyPr wrap="square" rtlCol="0">
            <a:spAutoFit/>
          </a:bodyPr>
          <a:lstStyle/>
          <a:p>
            <a:r>
              <a:rPr lang="en-US" dirty="0"/>
              <a:t>cell</a:t>
            </a:r>
          </a:p>
        </p:txBody>
      </p:sp>
      <p:sp>
        <p:nvSpPr>
          <p:cNvPr id="7" name="TextBox 6">
            <a:extLst>
              <a:ext uri="{FF2B5EF4-FFF2-40B4-BE49-F238E27FC236}">
                <a16:creationId xmlns:a16="http://schemas.microsoft.com/office/drawing/2014/main" id="{79FEEF0C-F845-4A96-BB12-F9827BE3F794}"/>
              </a:ext>
            </a:extLst>
          </p:cNvPr>
          <p:cNvSpPr txBox="1"/>
          <p:nvPr/>
        </p:nvSpPr>
        <p:spPr>
          <a:xfrm>
            <a:off x="2692400" y="2793990"/>
            <a:ext cx="2446867" cy="830997"/>
          </a:xfrm>
          <a:prstGeom prst="rect">
            <a:avLst/>
          </a:prstGeom>
          <a:noFill/>
        </p:spPr>
        <p:txBody>
          <a:bodyPr wrap="square" rtlCol="0">
            <a:spAutoFit/>
          </a:bodyPr>
          <a:lstStyle/>
          <a:p>
            <a:r>
              <a:rPr lang="en-US" dirty="0"/>
              <a:t>Na</a:t>
            </a:r>
            <a:r>
              <a:rPr lang="en-US" baseline="30000" dirty="0"/>
              <a:t>+</a:t>
            </a:r>
            <a:r>
              <a:rPr lang="en-US" dirty="0"/>
              <a:t>, K</a:t>
            </a:r>
            <a:r>
              <a:rPr lang="en-US" baseline="30000" dirty="0"/>
              <a:t>+</a:t>
            </a:r>
            <a:r>
              <a:rPr lang="en-US" dirty="0"/>
              <a:t>, Cl</a:t>
            </a:r>
            <a:r>
              <a:rPr lang="en-US" baseline="30000" dirty="0"/>
              <a:t>-</a:t>
            </a:r>
            <a:r>
              <a:rPr lang="en-US" dirty="0"/>
              <a:t> , other big “-” ions</a:t>
            </a:r>
          </a:p>
        </p:txBody>
      </p:sp>
      <p:sp>
        <p:nvSpPr>
          <p:cNvPr id="8" name="TextBox 7">
            <a:extLst>
              <a:ext uri="{FF2B5EF4-FFF2-40B4-BE49-F238E27FC236}">
                <a16:creationId xmlns:a16="http://schemas.microsoft.com/office/drawing/2014/main" id="{2B95C8D2-C6B7-4BFF-8B03-C5EDE2AC6A54}"/>
              </a:ext>
            </a:extLst>
          </p:cNvPr>
          <p:cNvSpPr txBox="1"/>
          <p:nvPr/>
        </p:nvSpPr>
        <p:spPr>
          <a:xfrm>
            <a:off x="5168951" y="1684856"/>
            <a:ext cx="3415654" cy="830997"/>
          </a:xfrm>
          <a:prstGeom prst="rect">
            <a:avLst/>
          </a:prstGeom>
          <a:noFill/>
        </p:spPr>
        <p:txBody>
          <a:bodyPr wrap="square" rtlCol="0">
            <a:spAutoFit/>
          </a:bodyPr>
          <a:lstStyle/>
          <a:p>
            <a:r>
              <a:rPr lang="en-US" dirty="0"/>
              <a:t>Na</a:t>
            </a:r>
            <a:r>
              <a:rPr lang="en-US" baseline="30000" dirty="0"/>
              <a:t>+</a:t>
            </a:r>
            <a:r>
              <a:rPr lang="en-US" dirty="0"/>
              <a:t>, K</a:t>
            </a:r>
            <a:r>
              <a:rPr lang="en-US" baseline="30000" dirty="0"/>
              <a:t>+</a:t>
            </a:r>
            <a:r>
              <a:rPr lang="en-US" dirty="0"/>
              <a:t>, Cl</a:t>
            </a:r>
            <a:r>
              <a:rPr lang="en-US" baseline="30000" dirty="0"/>
              <a:t>-</a:t>
            </a:r>
            <a:r>
              <a:rPr lang="en-US" dirty="0"/>
              <a:t>, other</a:t>
            </a:r>
          </a:p>
          <a:p>
            <a:r>
              <a:rPr lang="en-US" i="1" dirty="0"/>
              <a:t>Extra-cellular fluid</a:t>
            </a:r>
            <a:r>
              <a:rPr lang="en-US" dirty="0"/>
              <a:t> (ECF) </a:t>
            </a:r>
          </a:p>
        </p:txBody>
      </p:sp>
    </p:spTree>
    <p:extLst>
      <p:ext uri="{BB962C8B-B14F-4D97-AF65-F5344CB8AC3E}">
        <p14:creationId xmlns:p14="http://schemas.microsoft.com/office/powerpoint/2010/main" val="3685738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9AFA0-62F3-40EC-83A6-5EE58DAEF273}"/>
              </a:ext>
            </a:extLst>
          </p:cNvPr>
          <p:cNvSpPr>
            <a:spLocks noGrp="1"/>
          </p:cNvSpPr>
          <p:nvPr>
            <p:ph type="title"/>
          </p:nvPr>
        </p:nvSpPr>
        <p:spPr/>
        <p:txBody>
          <a:bodyPr/>
          <a:lstStyle/>
          <a:p>
            <a:r>
              <a:rPr lang="en-US" dirty="0"/>
              <a:t>Electricity in cells</a:t>
            </a:r>
          </a:p>
        </p:txBody>
      </p:sp>
      <p:sp>
        <p:nvSpPr>
          <p:cNvPr id="3" name="Content Placeholder 2">
            <a:extLst>
              <a:ext uri="{FF2B5EF4-FFF2-40B4-BE49-F238E27FC236}">
                <a16:creationId xmlns:a16="http://schemas.microsoft.com/office/drawing/2014/main" id="{B1BB8114-2BAE-47EC-BDE7-1ED3DD1AA043}"/>
              </a:ext>
            </a:extLst>
          </p:cNvPr>
          <p:cNvSpPr>
            <a:spLocks noGrp="1"/>
          </p:cNvSpPr>
          <p:nvPr>
            <p:ph idx="1"/>
          </p:nvPr>
        </p:nvSpPr>
        <p:spPr>
          <a:xfrm>
            <a:off x="4495800" y="4842932"/>
            <a:ext cx="4267200" cy="1117602"/>
          </a:xfrm>
        </p:spPr>
        <p:txBody>
          <a:bodyPr/>
          <a:lstStyle/>
          <a:p>
            <a:r>
              <a:rPr lang="en-US" dirty="0"/>
              <a:t>Simplify: just call them “+” and “-”</a:t>
            </a:r>
          </a:p>
        </p:txBody>
      </p:sp>
      <p:sp>
        <p:nvSpPr>
          <p:cNvPr id="4" name="Footer Placeholder 3">
            <a:extLst>
              <a:ext uri="{FF2B5EF4-FFF2-40B4-BE49-F238E27FC236}">
                <a16:creationId xmlns:a16="http://schemas.microsoft.com/office/drawing/2014/main" id="{EEA984CC-8896-4BF7-B0BC-D1A236D68BC9}"/>
              </a:ext>
            </a:extLst>
          </p:cNvPr>
          <p:cNvSpPr>
            <a:spLocks noGrp="1"/>
          </p:cNvSpPr>
          <p:nvPr>
            <p:ph type="ftr" sz="quarter" idx="11"/>
          </p:nvPr>
        </p:nvSpPr>
        <p:spPr/>
        <p:txBody>
          <a:bodyPr/>
          <a:lstStyle/>
          <a:p>
            <a:pPr>
              <a:defRPr/>
            </a:pPr>
            <a:r>
              <a:rPr lang="en-US" dirty="0"/>
              <a:t>EE 193/Comp 150 Joel Grodstein</a:t>
            </a:r>
          </a:p>
        </p:txBody>
      </p:sp>
      <p:sp>
        <p:nvSpPr>
          <p:cNvPr id="5" name="Oval 4">
            <a:extLst>
              <a:ext uri="{FF2B5EF4-FFF2-40B4-BE49-F238E27FC236}">
                <a16:creationId xmlns:a16="http://schemas.microsoft.com/office/drawing/2014/main" id="{A420A9A5-F8E4-4B7B-A6AF-CDDCDE7496ED}"/>
              </a:ext>
            </a:extLst>
          </p:cNvPr>
          <p:cNvSpPr/>
          <p:nvPr/>
        </p:nvSpPr>
        <p:spPr>
          <a:xfrm>
            <a:off x="1473200" y="1837257"/>
            <a:ext cx="3920067" cy="2396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DB11E5D-2F80-4D46-9599-DA5EFF79E751}"/>
              </a:ext>
            </a:extLst>
          </p:cNvPr>
          <p:cNvSpPr txBox="1"/>
          <p:nvPr/>
        </p:nvSpPr>
        <p:spPr>
          <a:xfrm>
            <a:off x="1786467" y="3225790"/>
            <a:ext cx="643467" cy="461665"/>
          </a:xfrm>
          <a:prstGeom prst="rect">
            <a:avLst/>
          </a:prstGeom>
          <a:noFill/>
        </p:spPr>
        <p:txBody>
          <a:bodyPr wrap="square" rtlCol="0">
            <a:spAutoFit/>
          </a:bodyPr>
          <a:lstStyle/>
          <a:p>
            <a:r>
              <a:rPr lang="en-US" dirty="0"/>
              <a:t>cell</a:t>
            </a:r>
          </a:p>
        </p:txBody>
      </p:sp>
      <p:sp>
        <p:nvSpPr>
          <p:cNvPr id="7" name="TextBox 6">
            <a:extLst>
              <a:ext uri="{FF2B5EF4-FFF2-40B4-BE49-F238E27FC236}">
                <a16:creationId xmlns:a16="http://schemas.microsoft.com/office/drawing/2014/main" id="{79FEEF0C-F845-4A96-BB12-F9827BE3F794}"/>
              </a:ext>
            </a:extLst>
          </p:cNvPr>
          <p:cNvSpPr txBox="1"/>
          <p:nvPr/>
        </p:nvSpPr>
        <p:spPr>
          <a:xfrm>
            <a:off x="2692401" y="2793991"/>
            <a:ext cx="355599" cy="457200"/>
          </a:xfrm>
          <a:prstGeom prst="rect">
            <a:avLst/>
          </a:prstGeom>
          <a:noFill/>
        </p:spPr>
        <p:txBody>
          <a:bodyPr wrap="square" rtlCol="0">
            <a:spAutoFit/>
          </a:bodyPr>
          <a:lstStyle/>
          <a:p>
            <a:r>
              <a:rPr lang="en-US" dirty="0"/>
              <a:t>+</a:t>
            </a:r>
          </a:p>
        </p:txBody>
      </p:sp>
      <p:sp>
        <p:nvSpPr>
          <p:cNvPr id="9" name="TextBox 8">
            <a:extLst>
              <a:ext uri="{FF2B5EF4-FFF2-40B4-BE49-F238E27FC236}">
                <a16:creationId xmlns:a16="http://schemas.microsoft.com/office/drawing/2014/main" id="{23F4E17B-4E91-4B7A-96A6-73A900E04B6E}"/>
              </a:ext>
            </a:extLst>
          </p:cNvPr>
          <p:cNvSpPr txBox="1"/>
          <p:nvPr/>
        </p:nvSpPr>
        <p:spPr>
          <a:xfrm>
            <a:off x="3894669" y="3344325"/>
            <a:ext cx="355599" cy="457200"/>
          </a:xfrm>
          <a:prstGeom prst="rect">
            <a:avLst/>
          </a:prstGeom>
          <a:noFill/>
        </p:spPr>
        <p:txBody>
          <a:bodyPr wrap="square" rtlCol="0">
            <a:spAutoFit/>
          </a:bodyPr>
          <a:lstStyle/>
          <a:p>
            <a:r>
              <a:rPr lang="en-US" dirty="0"/>
              <a:t>+</a:t>
            </a:r>
          </a:p>
        </p:txBody>
      </p:sp>
      <p:sp>
        <p:nvSpPr>
          <p:cNvPr id="10" name="TextBox 9">
            <a:extLst>
              <a:ext uri="{FF2B5EF4-FFF2-40B4-BE49-F238E27FC236}">
                <a16:creationId xmlns:a16="http://schemas.microsoft.com/office/drawing/2014/main" id="{B7AB9812-5441-43B0-B7D5-5033762D3CED}"/>
              </a:ext>
            </a:extLst>
          </p:cNvPr>
          <p:cNvSpPr txBox="1"/>
          <p:nvPr/>
        </p:nvSpPr>
        <p:spPr>
          <a:xfrm>
            <a:off x="2142068" y="2412991"/>
            <a:ext cx="355599" cy="457200"/>
          </a:xfrm>
          <a:prstGeom prst="rect">
            <a:avLst/>
          </a:prstGeom>
          <a:noFill/>
        </p:spPr>
        <p:txBody>
          <a:bodyPr wrap="square" rtlCol="0">
            <a:spAutoFit/>
          </a:bodyPr>
          <a:lstStyle/>
          <a:p>
            <a:r>
              <a:rPr lang="en-US" dirty="0"/>
              <a:t>+</a:t>
            </a:r>
          </a:p>
        </p:txBody>
      </p:sp>
      <p:sp>
        <p:nvSpPr>
          <p:cNvPr id="11" name="TextBox 10">
            <a:extLst>
              <a:ext uri="{FF2B5EF4-FFF2-40B4-BE49-F238E27FC236}">
                <a16:creationId xmlns:a16="http://schemas.microsoft.com/office/drawing/2014/main" id="{C3930FCE-5CE8-4672-9B1A-C90A489AEC1F}"/>
              </a:ext>
            </a:extLst>
          </p:cNvPr>
          <p:cNvSpPr txBox="1"/>
          <p:nvPr/>
        </p:nvSpPr>
        <p:spPr>
          <a:xfrm>
            <a:off x="2785534" y="3445924"/>
            <a:ext cx="355599" cy="457200"/>
          </a:xfrm>
          <a:prstGeom prst="rect">
            <a:avLst/>
          </a:prstGeom>
          <a:noFill/>
        </p:spPr>
        <p:txBody>
          <a:bodyPr wrap="square" rtlCol="0">
            <a:spAutoFit/>
          </a:bodyPr>
          <a:lstStyle/>
          <a:p>
            <a:r>
              <a:rPr lang="en-US" dirty="0"/>
              <a:t>+</a:t>
            </a:r>
          </a:p>
        </p:txBody>
      </p:sp>
      <p:sp>
        <p:nvSpPr>
          <p:cNvPr id="12" name="TextBox 11">
            <a:extLst>
              <a:ext uri="{FF2B5EF4-FFF2-40B4-BE49-F238E27FC236}">
                <a16:creationId xmlns:a16="http://schemas.microsoft.com/office/drawing/2014/main" id="{D539FFA1-6437-473A-B604-6255B4C1775B}"/>
              </a:ext>
            </a:extLst>
          </p:cNvPr>
          <p:cNvSpPr txBox="1"/>
          <p:nvPr/>
        </p:nvSpPr>
        <p:spPr>
          <a:xfrm>
            <a:off x="3513667" y="2353724"/>
            <a:ext cx="355599" cy="457200"/>
          </a:xfrm>
          <a:prstGeom prst="rect">
            <a:avLst/>
          </a:prstGeom>
          <a:noFill/>
        </p:spPr>
        <p:txBody>
          <a:bodyPr wrap="square" rtlCol="0">
            <a:spAutoFit/>
          </a:bodyPr>
          <a:lstStyle/>
          <a:p>
            <a:r>
              <a:rPr lang="en-US" dirty="0"/>
              <a:t>+</a:t>
            </a:r>
          </a:p>
        </p:txBody>
      </p:sp>
      <p:sp>
        <p:nvSpPr>
          <p:cNvPr id="13" name="TextBox 12">
            <a:extLst>
              <a:ext uri="{FF2B5EF4-FFF2-40B4-BE49-F238E27FC236}">
                <a16:creationId xmlns:a16="http://schemas.microsoft.com/office/drawing/2014/main" id="{0F6DAA4F-CBB2-493C-95AA-E19EFEE44551}"/>
              </a:ext>
            </a:extLst>
          </p:cNvPr>
          <p:cNvSpPr txBox="1"/>
          <p:nvPr/>
        </p:nvSpPr>
        <p:spPr>
          <a:xfrm>
            <a:off x="4326468" y="2523058"/>
            <a:ext cx="355599" cy="457200"/>
          </a:xfrm>
          <a:prstGeom prst="rect">
            <a:avLst/>
          </a:prstGeom>
          <a:noFill/>
        </p:spPr>
        <p:txBody>
          <a:bodyPr wrap="square" rtlCol="0">
            <a:spAutoFit/>
          </a:bodyPr>
          <a:lstStyle/>
          <a:p>
            <a:r>
              <a:rPr lang="en-US" dirty="0"/>
              <a:t>+</a:t>
            </a:r>
          </a:p>
        </p:txBody>
      </p:sp>
      <p:sp>
        <p:nvSpPr>
          <p:cNvPr id="14" name="TextBox 13">
            <a:extLst>
              <a:ext uri="{FF2B5EF4-FFF2-40B4-BE49-F238E27FC236}">
                <a16:creationId xmlns:a16="http://schemas.microsoft.com/office/drawing/2014/main" id="{565C38C8-4B71-4DF6-B322-BB59ADFBA473}"/>
              </a:ext>
            </a:extLst>
          </p:cNvPr>
          <p:cNvSpPr txBox="1"/>
          <p:nvPr/>
        </p:nvSpPr>
        <p:spPr>
          <a:xfrm>
            <a:off x="3310468" y="2963324"/>
            <a:ext cx="355599" cy="457200"/>
          </a:xfrm>
          <a:prstGeom prst="rect">
            <a:avLst/>
          </a:prstGeom>
          <a:noFill/>
        </p:spPr>
        <p:txBody>
          <a:bodyPr wrap="square" rtlCol="0">
            <a:spAutoFit/>
          </a:bodyPr>
          <a:lstStyle/>
          <a:p>
            <a:r>
              <a:rPr lang="en-US" dirty="0"/>
              <a:t>-</a:t>
            </a:r>
          </a:p>
        </p:txBody>
      </p:sp>
      <p:sp>
        <p:nvSpPr>
          <p:cNvPr id="15" name="TextBox 14">
            <a:extLst>
              <a:ext uri="{FF2B5EF4-FFF2-40B4-BE49-F238E27FC236}">
                <a16:creationId xmlns:a16="http://schemas.microsoft.com/office/drawing/2014/main" id="{CD45CA92-58A8-410D-8BD5-D46662176078}"/>
              </a:ext>
            </a:extLst>
          </p:cNvPr>
          <p:cNvSpPr txBox="1"/>
          <p:nvPr/>
        </p:nvSpPr>
        <p:spPr>
          <a:xfrm>
            <a:off x="2675468" y="2294458"/>
            <a:ext cx="355599" cy="457200"/>
          </a:xfrm>
          <a:prstGeom prst="rect">
            <a:avLst/>
          </a:prstGeom>
          <a:noFill/>
        </p:spPr>
        <p:txBody>
          <a:bodyPr wrap="square" rtlCol="0">
            <a:spAutoFit/>
          </a:bodyPr>
          <a:lstStyle/>
          <a:p>
            <a:r>
              <a:rPr lang="en-US" dirty="0"/>
              <a:t>-</a:t>
            </a:r>
          </a:p>
        </p:txBody>
      </p:sp>
      <p:sp>
        <p:nvSpPr>
          <p:cNvPr id="16" name="TextBox 15">
            <a:extLst>
              <a:ext uri="{FF2B5EF4-FFF2-40B4-BE49-F238E27FC236}">
                <a16:creationId xmlns:a16="http://schemas.microsoft.com/office/drawing/2014/main" id="{2EC32F2B-9A4E-48FA-9883-C318A3A73F28}"/>
              </a:ext>
            </a:extLst>
          </p:cNvPr>
          <p:cNvSpPr txBox="1"/>
          <p:nvPr/>
        </p:nvSpPr>
        <p:spPr>
          <a:xfrm>
            <a:off x="2362202" y="2793991"/>
            <a:ext cx="355599" cy="457200"/>
          </a:xfrm>
          <a:prstGeom prst="rect">
            <a:avLst/>
          </a:prstGeom>
          <a:noFill/>
        </p:spPr>
        <p:txBody>
          <a:bodyPr wrap="square" rtlCol="0">
            <a:spAutoFit/>
          </a:bodyPr>
          <a:lstStyle/>
          <a:p>
            <a:r>
              <a:rPr lang="en-US" dirty="0"/>
              <a:t>-</a:t>
            </a:r>
          </a:p>
        </p:txBody>
      </p:sp>
      <p:sp>
        <p:nvSpPr>
          <p:cNvPr id="17" name="TextBox 16">
            <a:extLst>
              <a:ext uri="{FF2B5EF4-FFF2-40B4-BE49-F238E27FC236}">
                <a16:creationId xmlns:a16="http://schemas.microsoft.com/office/drawing/2014/main" id="{95CDF440-F3A2-4C7C-8DDB-69A349D78089}"/>
              </a:ext>
            </a:extLst>
          </p:cNvPr>
          <p:cNvSpPr txBox="1"/>
          <p:nvPr/>
        </p:nvSpPr>
        <p:spPr>
          <a:xfrm>
            <a:off x="4428068" y="2963325"/>
            <a:ext cx="355599" cy="457200"/>
          </a:xfrm>
          <a:prstGeom prst="rect">
            <a:avLst/>
          </a:prstGeom>
          <a:noFill/>
        </p:spPr>
        <p:txBody>
          <a:bodyPr wrap="square" rtlCol="0">
            <a:spAutoFit/>
          </a:bodyPr>
          <a:lstStyle/>
          <a:p>
            <a:r>
              <a:rPr lang="en-US" dirty="0"/>
              <a:t>-</a:t>
            </a:r>
          </a:p>
        </p:txBody>
      </p:sp>
      <p:sp>
        <p:nvSpPr>
          <p:cNvPr id="18" name="TextBox 17">
            <a:extLst>
              <a:ext uri="{FF2B5EF4-FFF2-40B4-BE49-F238E27FC236}">
                <a16:creationId xmlns:a16="http://schemas.microsoft.com/office/drawing/2014/main" id="{AE43CD02-D2D5-4D6A-A753-090801E946E4}"/>
              </a:ext>
            </a:extLst>
          </p:cNvPr>
          <p:cNvSpPr txBox="1"/>
          <p:nvPr/>
        </p:nvSpPr>
        <p:spPr>
          <a:xfrm>
            <a:off x="3293535" y="3547525"/>
            <a:ext cx="355599" cy="457200"/>
          </a:xfrm>
          <a:prstGeom prst="rect">
            <a:avLst/>
          </a:prstGeom>
          <a:noFill/>
        </p:spPr>
        <p:txBody>
          <a:bodyPr wrap="square" rtlCol="0">
            <a:spAutoFit/>
          </a:bodyPr>
          <a:lstStyle/>
          <a:p>
            <a:r>
              <a:rPr lang="en-US" dirty="0"/>
              <a:t>-</a:t>
            </a:r>
          </a:p>
        </p:txBody>
      </p:sp>
      <p:sp>
        <p:nvSpPr>
          <p:cNvPr id="19" name="TextBox 18">
            <a:extLst>
              <a:ext uri="{FF2B5EF4-FFF2-40B4-BE49-F238E27FC236}">
                <a16:creationId xmlns:a16="http://schemas.microsoft.com/office/drawing/2014/main" id="{E7BE4600-7EA8-4003-8BCB-6DC702F854E4}"/>
              </a:ext>
            </a:extLst>
          </p:cNvPr>
          <p:cNvSpPr txBox="1"/>
          <p:nvPr/>
        </p:nvSpPr>
        <p:spPr>
          <a:xfrm>
            <a:off x="3581402" y="1312324"/>
            <a:ext cx="355599" cy="457200"/>
          </a:xfrm>
          <a:prstGeom prst="rect">
            <a:avLst/>
          </a:prstGeom>
          <a:noFill/>
        </p:spPr>
        <p:txBody>
          <a:bodyPr wrap="square" rtlCol="0">
            <a:spAutoFit/>
          </a:bodyPr>
          <a:lstStyle/>
          <a:p>
            <a:r>
              <a:rPr lang="en-US" dirty="0"/>
              <a:t>+</a:t>
            </a:r>
          </a:p>
        </p:txBody>
      </p:sp>
      <p:sp>
        <p:nvSpPr>
          <p:cNvPr id="20" name="TextBox 19">
            <a:extLst>
              <a:ext uri="{FF2B5EF4-FFF2-40B4-BE49-F238E27FC236}">
                <a16:creationId xmlns:a16="http://schemas.microsoft.com/office/drawing/2014/main" id="{79E4B9F6-A428-42F3-8981-C3B1014676C7}"/>
              </a:ext>
            </a:extLst>
          </p:cNvPr>
          <p:cNvSpPr txBox="1"/>
          <p:nvPr/>
        </p:nvSpPr>
        <p:spPr>
          <a:xfrm>
            <a:off x="5511802" y="2692391"/>
            <a:ext cx="355599" cy="457200"/>
          </a:xfrm>
          <a:prstGeom prst="rect">
            <a:avLst/>
          </a:prstGeom>
          <a:noFill/>
        </p:spPr>
        <p:txBody>
          <a:bodyPr wrap="square" rtlCol="0">
            <a:spAutoFit/>
          </a:bodyPr>
          <a:lstStyle/>
          <a:p>
            <a:r>
              <a:rPr lang="en-US" dirty="0"/>
              <a:t>+</a:t>
            </a:r>
          </a:p>
        </p:txBody>
      </p:sp>
      <p:sp>
        <p:nvSpPr>
          <p:cNvPr id="21" name="TextBox 20">
            <a:extLst>
              <a:ext uri="{FF2B5EF4-FFF2-40B4-BE49-F238E27FC236}">
                <a16:creationId xmlns:a16="http://schemas.microsoft.com/office/drawing/2014/main" id="{C9287BE0-CFCC-419B-8DE9-77407AC21CA9}"/>
              </a:ext>
            </a:extLst>
          </p:cNvPr>
          <p:cNvSpPr txBox="1"/>
          <p:nvPr/>
        </p:nvSpPr>
        <p:spPr>
          <a:xfrm>
            <a:off x="1752602" y="1659458"/>
            <a:ext cx="355599" cy="457200"/>
          </a:xfrm>
          <a:prstGeom prst="rect">
            <a:avLst/>
          </a:prstGeom>
          <a:noFill/>
        </p:spPr>
        <p:txBody>
          <a:bodyPr wrap="square" rtlCol="0">
            <a:spAutoFit/>
          </a:bodyPr>
          <a:lstStyle/>
          <a:p>
            <a:r>
              <a:rPr lang="en-US" dirty="0"/>
              <a:t>-</a:t>
            </a:r>
          </a:p>
        </p:txBody>
      </p:sp>
      <p:sp>
        <p:nvSpPr>
          <p:cNvPr id="22" name="TextBox 21">
            <a:extLst>
              <a:ext uri="{FF2B5EF4-FFF2-40B4-BE49-F238E27FC236}">
                <a16:creationId xmlns:a16="http://schemas.microsoft.com/office/drawing/2014/main" id="{5EFFD181-D1C9-485D-93B9-B465E9A7A42B}"/>
              </a:ext>
            </a:extLst>
          </p:cNvPr>
          <p:cNvSpPr txBox="1"/>
          <p:nvPr/>
        </p:nvSpPr>
        <p:spPr>
          <a:xfrm>
            <a:off x="1159936" y="3234257"/>
            <a:ext cx="355599" cy="457200"/>
          </a:xfrm>
          <a:prstGeom prst="rect">
            <a:avLst/>
          </a:prstGeom>
          <a:noFill/>
        </p:spPr>
        <p:txBody>
          <a:bodyPr wrap="square" rtlCol="0">
            <a:spAutoFit/>
          </a:bodyPr>
          <a:lstStyle/>
          <a:p>
            <a:r>
              <a:rPr lang="en-US" dirty="0"/>
              <a:t>-</a:t>
            </a:r>
          </a:p>
        </p:txBody>
      </p:sp>
      <p:sp>
        <p:nvSpPr>
          <p:cNvPr id="23" name="TextBox 22">
            <a:extLst>
              <a:ext uri="{FF2B5EF4-FFF2-40B4-BE49-F238E27FC236}">
                <a16:creationId xmlns:a16="http://schemas.microsoft.com/office/drawing/2014/main" id="{17F984DB-DE7A-4135-8A47-AB7E8774DAB6}"/>
              </a:ext>
            </a:extLst>
          </p:cNvPr>
          <p:cNvSpPr txBox="1"/>
          <p:nvPr/>
        </p:nvSpPr>
        <p:spPr>
          <a:xfrm>
            <a:off x="1752601" y="3818457"/>
            <a:ext cx="355599" cy="457200"/>
          </a:xfrm>
          <a:prstGeom prst="rect">
            <a:avLst/>
          </a:prstGeom>
          <a:noFill/>
        </p:spPr>
        <p:txBody>
          <a:bodyPr wrap="square" rtlCol="0">
            <a:spAutoFit/>
          </a:bodyPr>
          <a:lstStyle/>
          <a:p>
            <a:r>
              <a:rPr lang="en-US" dirty="0"/>
              <a:t>+</a:t>
            </a:r>
          </a:p>
        </p:txBody>
      </p:sp>
      <p:sp>
        <p:nvSpPr>
          <p:cNvPr id="24" name="TextBox 23">
            <a:extLst>
              <a:ext uri="{FF2B5EF4-FFF2-40B4-BE49-F238E27FC236}">
                <a16:creationId xmlns:a16="http://schemas.microsoft.com/office/drawing/2014/main" id="{6BDB1B53-EF7D-4C10-B2B8-1D3E84FA60A4}"/>
              </a:ext>
            </a:extLst>
          </p:cNvPr>
          <p:cNvSpPr txBox="1"/>
          <p:nvPr/>
        </p:nvSpPr>
        <p:spPr>
          <a:xfrm>
            <a:off x="4360335" y="4030124"/>
            <a:ext cx="355599" cy="457200"/>
          </a:xfrm>
          <a:prstGeom prst="rect">
            <a:avLst/>
          </a:prstGeom>
          <a:noFill/>
        </p:spPr>
        <p:txBody>
          <a:bodyPr wrap="square" rtlCol="0">
            <a:spAutoFit/>
          </a:bodyPr>
          <a:lstStyle/>
          <a:p>
            <a:r>
              <a:rPr lang="en-US" dirty="0"/>
              <a:t>+</a:t>
            </a:r>
          </a:p>
        </p:txBody>
      </p:sp>
      <p:sp>
        <p:nvSpPr>
          <p:cNvPr id="25" name="TextBox 24">
            <a:extLst>
              <a:ext uri="{FF2B5EF4-FFF2-40B4-BE49-F238E27FC236}">
                <a16:creationId xmlns:a16="http://schemas.microsoft.com/office/drawing/2014/main" id="{E74439A0-FA28-4FF5-83C8-F320256E38E7}"/>
              </a:ext>
            </a:extLst>
          </p:cNvPr>
          <p:cNvSpPr txBox="1"/>
          <p:nvPr/>
        </p:nvSpPr>
        <p:spPr>
          <a:xfrm>
            <a:off x="3022601" y="4190991"/>
            <a:ext cx="355599" cy="457200"/>
          </a:xfrm>
          <a:prstGeom prst="rect">
            <a:avLst/>
          </a:prstGeom>
          <a:noFill/>
        </p:spPr>
        <p:txBody>
          <a:bodyPr wrap="square" rtlCol="0">
            <a:spAutoFit/>
          </a:bodyPr>
          <a:lstStyle/>
          <a:p>
            <a:r>
              <a:rPr lang="en-US" dirty="0"/>
              <a:t>-</a:t>
            </a:r>
          </a:p>
        </p:txBody>
      </p:sp>
      <p:sp>
        <p:nvSpPr>
          <p:cNvPr id="26" name="TextBox 25">
            <a:extLst>
              <a:ext uri="{FF2B5EF4-FFF2-40B4-BE49-F238E27FC236}">
                <a16:creationId xmlns:a16="http://schemas.microsoft.com/office/drawing/2014/main" id="{128D6B36-AE2C-4889-8597-23B23B484D30}"/>
              </a:ext>
            </a:extLst>
          </p:cNvPr>
          <p:cNvSpPr txBox="1"/>
          <p:nvPr/>
        </p:nvSpPr>
        <p:spPr>
          <a:xfrm>
            <a:off x="4140201" y="1507057"/>
            <a:ext cx="355599" cy="457200"/>
          </a:xfrm>
          <a:prstGeom prst="rect">
            <a:avLst/>
          </a:prstGeom>
          <a:noFill/>
        </p:spPr>
        <p:txBody>
          <a:bodyPr wrap="square" rtlCol="0">
            <a:spAutoFit/>
          </a:bodyPr>
          <a:lstStyle/>
          <a:p>
            <a:r>
              <a:rPr lang="en-US" dirty="0"/>
              <a:t>-</a:t>
            </a:r>
          </a:p>
        </p:txBody>
      </p:sp>
    </p:spTree>
    <p:extLst>
      <p:ext uri="{BB962C8B-B14F-4D97-AF65-F5344CB8AC3E}">
        <p14:creationId xmlns:p14="http://schemas.microsoft.com/office/powerpoint/2010/main" val="23713028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9AFA0-62F3-40EC-83A6-5EE58DAEF273}"/>
              </a:ext>
            </a:extLst>
          </p:cNvPr>
          <p:cNvSpPr>
            <a:spLocks noGrp="1"/>
          </p:cNvSpPr>
          <p:nvPr>
            <p:ph type="title"/>
          </p:nvPr>
        </p:nvSpPr>
        <p:spPr/>
        <p:txBody>
          <a:bodyPr/>
          <a:lstStyle/>
          <a:p>
            <a:r>
              <a:rPr lang="en-US" dirty="0"/>
              <a:t>Electricity in cells</a:t>
            </a:r>
          </a:p>
        </p:txBody>
      </p:sp>
      <p:sp>
        <p:nvSpPr>
          <p:cNvPr id="3" name="Content Placeholder 2">
            <a:extLst>
              <a:ext uri="{FF2B5EF4-FFF2-40B4-BE49-F238E27FC236}">
                <a16:creationId xmlns:a16="http://schemas.microsoft.com/office/drawing/2014/main" id="{B1BB8114-2BAE-47EC-BDE7-1ED3DD1AA043}"/>
              </a:ext>
            </a:extLst>
          </p:cNvPr>
          <p:cNvSpPr>
            <a:spLocks noGrp="1"/>
          </p:cNvSpPr>
          <p:nvPr>
            <p:ph idx="1"/>
          </p:nvPr>
        </p:nvSpPr>
        <p:spPr>
          <a:xfrm>
            <a:off x="431800" y="4555066"/>
            <a:ext cx="8271933" cy="1921934"/>
          </a:xfrm>
        </p:spPr>
        <p:txBody>
          <a:bodyPr/>
          <a:lstStyle/>
          <a:p>
            <a:pPr>
              <a:spcBef>
                <a:spcPts val="0"/>
              </a:spcBef>
            </a:pPr>
            <a:r>
              <a:rPr lang="en-US" sz="2400" dirty="0"/>
              <a:t>Ion pumps transfer 3 Na</a:t>
            </a:r>
            <a:r>
              <a:rPr lang="en-US" sz="2400" baseline="30000" dirty="0"/>
              <a:t>+</a:t>
            </a:r>
            <a:r>
              <a:rPr lang="en-US" sz="2400" dirty="0"/>
              <a:t> out of the cell and 2 K</a:t>
            </a:r>
            <a:r>
              <a:rPr lang="en-US" sz="2400" baseline="30000" dirty="0"/>
              <a:t>+</a:t>
            </a:r>
            <a:r>
              <a:rPr lang="en-US" sz="2400" dirty="0"/>
              <a:t> in (so net “+” moving outside)</a:t>
            </a:r>
          </a:p>
          <a:p>
            <a:pPr>
              <a:spcBef>
                <a:spcPts val="0"/>
              </a:spcBef>
            </a:pPr>
            <a:r>
              <a:rPr lang="en-US" sz="2400" dirty="0"/>
              <a:t>The interior “-” charges get attracted to the membrane</a:t>
            </a:r>
          </a:p>
          <a:p>
            <a:pPr>
              <a:spcBef>
                <a:spcPts val="0"/>
              </a:spcBef>
            </a:pPr>
            <a:r>
              <a:rPr lang="en-US" sz="2400" dirty="0"/>
              <a:t>Now we have separated “+” and “-” charges</a:t>
            </a:r>
          </a:p>
          <a:p>
            <a:pPr>
              <a:spcBef>
                <a:spcPts val="0"/>
              </a:spcBef>
            </a:pPr>
            <a:r>
              <a:rPr lang="en-US" sz="2400" dirty="0"/>
              <a:t>That creates a voltage</a:t>
            </a:r>
          </a:p>
        </p:txBody>
      </p:sp>
      <p:sp>
        <p:nvSpPr>
          <p:cNvPr id="4" name="Footer Placeholder 3">
            <a:extLst>
              <a:ext uri="{FF2B5EF4-FFF2-40B4-BE49-F238E27FC236}">
                <a16:creationId xmlns:a16="http://schemas.microsoft.com/office/drawing/2014/main" id="{EEA984CC-8896-4BF7-B0BC-D1A236D68BC9}"/>
              </a:ext>
            </a:extLst>
          </p:cNvPr>
          <p:cNvSpPr>
            <a:spLocks noGrp="1"/>
          </p:cNvSpPr>
          <p:nvPr>
            <p:ph type="ftr" sz="quarter" idx="11"/>
          </p:nvPr>
        </p:nvSpPr>
        <p:spPr>
          <a:xfrm>
            <a:off x="6358467" y="6400800"/>
            <a:ext cx="2895600" cy="307777"/>
          </a:xfrm>
        </p:spPr>
        <p:txBody>
          <a:bodyPr/>
          <a:lstStyle/>
          <a:p>
            <a:pPr>
              <a:defRPr/>
            </a:pPr>
            <a:r>
              <a:rPr lang="en-US" dirty="0"/>
              <a:t>EE 193/Comp 150 Joel Grodstein</a:t>
            </a:r>
          </a:p>
        </p:txBody>
      </p:sp>
      <p:sp>
        <p:nvSpPr>
          <p:cNvPr id="5" name="Oval 4">
            <a:extLst>
              <a:ext uri="{FF2B5EF4-FFF2-40B4-BE49-F238E27FC236}">
                <a16:creationId xmlns:a16="http://schemas.microsoft.com/office/drawing/2014/main" id="{A420A9A5-F8E4-4B7B-A6AF-CDDCDE7496ED}"/>
              </a:ext>
            </a:extLst>
          </p:cNvPr>
          <p:cNvSpPr/>
          <p:nvPr/>
        </p:nvSpPr>
        <p:spPr>
          <a:xfrm>
            <a:off x="1473200" y="1837257"/>
            <a:ext cx="3920067" cy="239606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DB11E5D-2F80-4D46-9599-DA5EFF79E751}"/>
              </a:ext>
            </a:extLst>
          </p:cNvPr>
          <p:cNvSpPr txBox="1"/>
          <p:nvPr/>
        </p:nvSpPr>
        <p:spPr>
          <a:xfrm>
            <a:off x="1786467" y="3225790"/>
            <a:ext cx="643467" cy="461665"/>
          </a:xfrm>
          <a:prstGeom prst="rect">
            <a:avLst/>
          </a:prstGeom>
          <a:noFill/>
        </p:spPr>
        <p:txBody>
          <a:bodyPr wrap="square" rtlCol="0">
            <a:spAutoFit/>
          </a:bodyPr>
          <a:lstStyle/>
          <a:p>
            <a:r>
              <a:rPr lang="en-US" dirty="0"/>
              <a:t>cell</a:t>
            </a:r>
          </a:p>
        </p:txBody>
      </p:sp>
      <p:sp>
        <p:nvSpPr>
          <p:cNvPr id="7" name="TextBox 6">
            <a:extLst>
              <a:ext uri="{FF2B5EF4-FFF2-40B4-BE49-F238E27FC236}">
                <a16:creationId xmlns:a16="http://schemas.microsoft.com/office/drawing/2014/main" id="{79FEEF0C-F845-4A96-BB12-F9827BE3F794}"/>
              </a:ext>
            </a:extLst>
          </p:cNvPr>
          <p:cNvSpPr txBox="1"/>
          <p:nvPr/>
        </p:nvSpPr>
        <p:spPr>
          <a:xfrm>
            <a:off x="2692401" y="2793991"/>
            <a:ext cx="355599" cy="457200"/>
          </a:xfrm>
          <a:prstGeom prst="rect">
            <a:avLst/>
          </a:prstGeom>
          <a:noFill/>
        </p:spPr>
        <p:txBody>
          <a:bodyPr wrap="square" rtlCol="0">
            <a:spAutoFit/>
          </a:bodyPr>
          <a:lstStyle/>
          <a:p>
            <a:r>
              <a:rPr lang="en-US" dirty="0"/>
              <a:t>+</a:t>
            </a:r>
          </a:p>
        </p:txBody>
      </p:sp>
      <p:sp>
        <p:nvSpPr>
          <p:cNvPr id="9" name="TextBox 8">
            <a:extLst>
              <a:ext uri="{FF2B5EF4-FFF2-40B4-BE49-F238E27FC236}">
                <a16:creationId xmlns:a16="http://schemas.microsoft.com/office/drawing/2014/main" id="{23F4E17B-4E91-4B7A-96A6-73A900E04B6E}"/>
              </a:ext>
            </a:extLst>
          </p:cNvPr>
          <p:cNvSpPr txBox="1"/>
          <p:nvPr/>
        </p:nvSpPr>
        <p:spPr>
          <a:xfrm>
            <a:off x="3894669" y="3344325"/>
            <a:ext cx="355599" cy="457200"/>
          </a:xfrm>
          <a:prstGeom prst="rect">
            <a:avLst/>
          </a:prstGeom>
          <a:noFill/>
        </p:spPr>
        <p:txBody>
          <a:bodyPr wrap="square" rtlCol="0">
            <a:spAutoFit/>
          </a:bodyPr>
          <a:lstStyle/>
          <a:p>
            <a:r>
              <a:rPr lang="en-US" dirty="0"/>
              <a:t>+</a:t>
            </a:r>
          </a:p>
        </p:txBody>
      </p:sp>
      <p:sp>
        <p:nvSpPr>
          <p:cNvPr id="10" name="TextBox 9">
            <a:extLst>
              <a:ext uri="{FF2B5EF4-FFF2-40B4-BE49-F238E27FC236}">
                <a16:creationId xmlns:a16="http://schemas.microsoft.com/office/drawing/2014/main" id="{B7AB9812-5441-43B0-B7D5-5033762D3CED}"/>
              </a:ext>
            </a:extLst>
          </p:cNvPr>
          <p:cNvSpPr txBox="1"/>
          <p:nvPr/>
        </p:nvSpPr>
        <p:spPr>
          <a:xfrm>
            <a:off x="2142068" y="2412991"/>
            <a:ext cx="355599" cy="457200"/>
          </a:xfrm>
          <a:prstGeom prst="rect">
            <a:avLst/>
          </a:prstGeom>
          <a:noFill/>
        </p:spPr>
        <p:txBody>
          <a:bodyPr wrap="square" rtlCol="0">
            <a:spAutoFit/>
          </a:bodyPr>
          <a:lstStyle/>
          <a:p>
            <a:r>
              <a:rPr lang="en-US" dirty="0"/>
              <a:t>+</a:t>
            </a:r>
          </a:p>
        </p:txBody>
      </p:sp>
      <p:sp>
        <p:nvSpPr>
          <p:cNvPr id="11" name="TextBox 10">
            <a:extLst>
              <a:ext uri="{FF2B5EF4-FFF2-40B4-BE49-F238E27FC236}">
                <a16:creationId xmlns:a16="http://schemas.microsoft.com/office/drawing/2014/main" id="{C3930FCE-5CE8-4672-9B1A-C90A489AEC1F}"/>
              </a:ext>
            </a:extLst>
          </p:cNvPr>
          <p:cNvSpPr txBox="1"/>
          <p:nvPr/>
        </p:nvSpPr>
        <p:spPr>
          <a:xfrm>
            <a:off x="2785534" y="3445924"/>
            <a:ext cx="355599" cy="457200"/>
          </a:xfrm>
          <a:prstGeom prst="rect">
            <a:avLst/>
          </a:prstGeom>
          <a:noFill/>
        </p:spPr>
        <p:txBody>
          <a:bodyPr wrap="square" rtlCol="0">
            <a:spAutoFit/>
          </a:bodyPr>
          <a:lstStyle/>
          <a:p>
            <a:r>
              <a:rPr lang="en-US" dirty="0"/>
              <a:t>+</a:t>
            </a:r>
          </a:p>
        </p:txBody>
      </p:sp>
      <p:sp>
        <p:nvSpPr>
          <p:cNvPr id="12" name="TextBox 11">
            <a:extLst>
              <a:ext uri="{FF2B5EF4-FFF2-40B4-BE49-F238E27FC236}">
                <a16:creationId xmlns:a16="http://schemas.microsoft.com/office/drawing/2014/main" id="{D539FFA1-6437-473A-B604-6255B4C1775B}"/>
              </a:ext>
            </a:extLst>
          </p:cNvPr>
          <p:cNvSpPr txBox="1"/>
          <p:nvPr/>
        </p:nvSpPr>
        <p:spPr>
          <a:xfrm>
            <a:off x="3513667" y="2353724"/>
            <a:ext cx="355599" cy="457200"/>
          </a:xfrm>
          <a:prstGeom prst="rect">
            <a:avLst/>
          </a:prstGeom>
          <a:noFill/>
        </p:spPr>
        <p:txBody>
          <a:bodyPr wrap="square" rtlCol="0">
            <a:spAutoFit/>
          </a:bodyPr>
          <a:lstStyle/>
          <a:p>
            <a:r>
              <a:rPr lang="en-US" dirty="0"/>
              <a:t>+</a:t>
            </a:r>
          </a:p>
        </p:txBody>
      </p:sp>
      <p:sp>
        <p:nvSpPr>
          <p:cNvPr id="13" name="TextBox 12">
            <a:extLst>
              <a:ext uri="{FF2B5EF4-FFF2-40B4-BE49-F238E27FC236}">
                <a16:creationId xmlns:a16="http://schemas.microsoft.com/office/drawing/2014/main" id="{0F6DAA4F-CBB2-493C-95AA-E19EFEE44551}"/>
              </a:ext>
            </a:extLst>
          </p:cNvPr>
          <p:cNvSpPr txBox="1"/>
          <p:nvPr/>
        </p:nvSpPr>
        <p:spPr>
          <a:xfrm>
            <a:off x="4326468" y="2523058"/>
            <a:ext cx="355599" cy="457200"/>
          </a:xfrm>
          <a:prstGeom prst="rect">
            <a:avLst/>
          </a:prstGeom>
          <a:noFill/>
        </p:spPr>
        <p:txBody>
          <a:bodyPr wrap="square" rtlCol="0">
            <a:spAutoFit/>
          </a:bodyPr>
          <a:lstStyle/>
          <a:p>
            <a:r>
              <a:rPr lang="en-US" dirty="0"/>
              <a:t>+</a:t>
            </a:r>
          </a:p>
        </p:txBody>
      </p:sp>
      <p:sp>
        <p:nvSpPr>
          <p:cNvPr id="14" name="TextBox 13">
            <a:extLst>
              <a:ext uri="{FF2B5EF4-FFF2-40B4-BE49-F238E27FC236}">
                <a16:creationId xmlns:a16="http://schemas.microsoft.com/office/drawing/2014/main" id="{565C38C8-4B71-4DF6-B322-BB59ADFBA473}"/>
              </a:ext>
            </a:extLst>
          </p:cNvPr>
          <p:cNvSpPr txBox="1"/>
          <p:nvPr/>
        </p:nvSpPr>
        <p:spPr>
          <a:xfrm>
            <a:off x="3310468" y="2963324"/>
            <a:ext cx="355599" cy="457200"/>
          </a:xfrm>
          <a:prstGeom prst="rect">
            <a:avLst/>
          </a:prstGeom>
          <a:noFill/>
        </p:spPr>
        <p:txBody>
          <a:bodyPr wrap="square" rtlCol="0">
            <a:spAutoFit/>
          </a:bodyPr>
          <a:lstStyle/>
          <a:p>
            <a:r>
              <a:rPr lang="en-US" dirty="0"/>
              <a:t>-</a:t>
            </a:r>
          </a:p>
        </p:txBody>
      </p:sp>
      <p:sp>
        <p:nvSpPr>
          <p:cNvPr id="15" name="TextBox 14">
            <a:extLst>
              <a:ext uri="{FF2B5EF4-FFF2-40B4-BE49-F238E27FC236}">
                <a16:creationId xmlns:a16="http://schemas.microsoft.com/office/drawing/2014/main" id="{CD45CA92-58A8-410D-8BD5-D46662176078}"/>
              </a:ext>
            </a:extLst>
          </p:cNvPr>
          <p:cNvSpPr txBox="1"/>
          <p:nvPr/>
        </p:nvSpPr>
        <p:spPr>
          <a:xfrm>
            <a:off x="2675468" y="2294458"/>
            <a:ext cx="355599" cy="457200"/>
          </a:xfrm>
          <a:prstGeom prst="rect">
            <a:avLst/>
          </a:prstGeom>
          <a:noFill/>
        </p:spPr>
        <p:txBody>
          <a:bodyPr wrap="square" rtlCol="0">
            <a:spAutoFit/>
          </a:bodyPr>
          <a:lstStyle/>
          <a:p>
            <a:r>
              <a:rPr lang="en-US" dirty="0"/>
              <a:t>-</a:t>
            </a:r>
          </a:p>
        </p:txBody>
      </p:sp>
      <p:sp>
        <p:nvSpPr>
          <p:cNvPr id="16" name="TextBox 15">
            <a:extLst>
              <a:ext uri="{FF2B5EF4-FFF2-40B4-BE49-F238E27FC236}">
                <a16:creationId xmlns:a16="http://schemas.microsoft.com/office/drawing/2014/main" id="{2EC32F2B-9A4E-48FA-9883-C318A3A73F28}"/>
              </a:ext>
            </a:extLst>
          </p:cNvPr>
          <p:cNvSpPr txBox="1"/>
          <p:nvPr/>
        </p:nvSpPr>
        <p:spPr>
          <a:xfrm>
            <a:off x="2362202" y="2793991"/>
            <a:ext cx="355599" cy="457200"/>
          </a:xfrm>
          <a:prstGeom prst="rect">
            <a:avLst/>
          </a:prstGeom>
          <a:noFill/>
        </p:spPr>
        <p:txBody>
          <a:bodyPr wrap="square" rtlCol="0">
            <a:spAutoFit/>
          </a:bodyPr>
          <a:lstStyle/>
          <a:p>
            <a:r>
              <a:rPr lang="en-US" dirty="0"/>
              <a:t>-</a:t>
            </a:r>
          </a:p>
        </p:txBody>
      </p:sp>
      <p:sp>
        <p:nvSpPr>
          <p:cNvPr id="17" name="TextBox 16">
            <a:extLst>
              <a:ext uri="{FF2B5EF4-FFF2-40B4-BE49-F238E27FC236}">
                <a16:creationId xmlns:a16="http://schemas.microsoft.com/office/drawing/2014/main" id="{95CDF440-F3A2-4C7C-8DDB-69A349D78089}"/>
              </a:ext>
            </a:extLst>
          </p:cNvPr>
          <p:cNvSpPr txBox="1"/>
          <p:nvPr/>
        </p:nvSpPr>
        <p:spPr>
          <a:xfrm>
            <a:off x="4428068" y="2963325"/>
            <a:ext cx="355599" cy="457200"/>
          </a:xfrm>
          <a:prstGeom prst="rect">
            <a:avLst/>
          </a:prstGeom>
          <a:noFill/>
        </p:spPr>
        <p:txBody>
          <a:bodyPr wrap="square" rtlCol="0">
            <a:spAutoFit/>
          </a:bodyPr>
          <a:lstStyle/>
          <a:p>
            <a:r>
              <a:rPr lang="en-US" dirty="0"/>
              <a:t>-</a:t>
            </a:r>
          </a:p>
        </p:txBody>
      </p:sp>
      <p:sp>
        <p:nvSpPr>
          <p:cNvPr id="18" name="TextBox 17">
            <a:extLst>
              <a:ext uri="{FF2B5EF4-FFF2-40B4-BE49-F238E27FC236}">
                <a16:creationId xmlns:a16="http://schemas.microsoft.com/office/drawing/2014/main" id="{AE43CD02-D2D5-4D6A-A753-090801E946E4}"/>
              </a:ext>
            </a:extLst>
          </p:cNvPr>
          <p:cNvSpPr txBox="1"/>
          <p:nvPr/>
        </p:nvSpPr>
        <p:spPr>
          <a:xfrm>
            <a:off x="3293535" y="3547525"/>
            <a:ext cx="355599" cy="457200"/>
          </a:xfrm>
          <a:prstGeom prst="rect">
            <a:avLst/>
          </a:prstGeom>
          <a:noFill/>
        </p:spPr>
        <p:txBody>
          <a:bodyPr wrap="square" rtlCol="0">
            <a:spAutoFit/>
          </a:bodyPr>
          <a:lstStyle/>
          <a:p>
            <a:r>
              <a:rPr lang="en-US" dirty="0"/>
              <a:t>-</a:t>
            </a:r>
          </a:p>
        </p:txBody>
      </p:sp>
      <p:sp>
        <p:nvSpPr>
          <p:cNvPr id="19" name="TextBox 18">
            <a:extLst>
              <a:ext uri="{FF2B5EF4-FFF2-40B4-BE49-F238E27FC236}">
                <a16:creationId xmlns:a16="http://schemas.microsoft.com/office/drawing/2014/main" id="{E7BE4600-7EA8-4003-8BCB-6DC702F854E4}"/>
              </a:ext>
            </a:extLst>
          </p:cNvPr>
          <p:cNvSpPr txBox="1"/>
          <p:nvPr/>
        </p:nvSpPr>
        <p:spPr>
          <a:xfrm>
            <a:off x="3581402" y="1312324"/>
            <a:ext cx="355599" cy="457200"/>
          </a:xfrm>
          <a:prstGeom prst="rect">
            <a:avLst/>
          </a:prstGeom>
          <a:noFill/>
        </p:spPr>
        <p:txBody>
          <a:bodyPr wrap="square" rtlCol="0">
            <a:spAutoFit/>
          </a:bodyPr>
          <a:lstStyle/>
          <a:p>
            <a:r>
              <a:rPr lang="en-US" dirty="0"/>
              <a:t>+</a:t>
            </a:r>
          </a:p>
        </p:txBody>
      </p:sp>
      <p:sp>
        <p:nvSpPr>
          <p:cNvPr id="20" name="TextBox 19">
            <a:extLst>
              <a:ext uri="{FF2B5EF4-FFF2-40B4-BE49-F238E27FC236}">
                <a16:creationId xmlns:a16="http://schemas.microsoft.com/office/drawing/2014/main" id="{79E4B9F6-A428-42F3-8981-C3B1014676C7}"/>
              </a:ext>
            </a:extLst>
          </p:cNvPr>
          <p:cNvSpPr txBox="1"/>
          <p:nvPr/>
        </p:nvSpPr>
        <p:spPr>
          <a:xfrm>
            <a:off x="5511802" y="2692391"/>
            <a:ext cx="355599" cy="457200"/>
          </a:xfrm>
          <a:prstGeom prst="rect">
            <a:avLst/>
          </a:prstGeom>
          <a:noFill/>
        </p:spPr>
        <p:txBody>
          <a:bodyPr wrap="square" rtlCol="0">
            <a:spAutoFit/>
          </a:bodyPr>
          <a:lstStyle/>
          <a:p>
            <a:r>
              <a:rPr lang="en-US" dirty="0"/>
              <a:t>+</a:t>
            </a:r>
          </a:p>
        </p:txBody>
      </p:sp>
      <p:sp>
        <p:nvSpPr>
          <p:cNvPr id="21" name="TextBox 20">
            <a:extLst>
              <a:ext uri="{FF2B5EF4-FFF2-40B4-BE49-F238E27FC236}">
                <a16:creationId xmlns:a16="http://schemas.microsoft.com/office/drawing/2014/main" id="{C9287BE0-CFCC-419B-8DE9-77407AC21CA9}"/>
              </a:ext>
            </a:extLst>
          </p:cNvPr>
          <p:cNvSpPr txBox="1"/>
          <p:nvPr/>
        </p:nvSpPr>
        <p:spPr>
          <a:xfrm>
            <a:off x="1752602" y="1659458"/>
            <a:ext cx="355599" cy="457200"/>
          </a:xfrm>
          <a:prstGeom prst="rect">
            <a:avLst/>
          </a:prstGeom>
          <a:noFill/>
        </p:spPr>
        <p:txBody>
          <a:bodyPr wrap="square" rtlCol="0">
            <a:spAutoFit/>
          </a:bodyPr>
          <a:lstStyle/>
          <a:p>
            <a:r>
              <a:rPr lang="en-US" dirty="0"/>
              <a:t>-</a:t>
            </a:r>
          </a:p>
        </p:txBody>
      </p:sp>
      <p:sp>
        <p:nvSpPr>
          <p:cNvPr id="22" name="TextBox 21">
            <a:extLst>
              <a:ext uri="{FF2B5EF4-FFF2-40B4-BE49-F238E27FC236}">
                <a16:creationId xmlns:a16="http://schemas.microsoft.com/office/drawing/2014/main" id="{5EFFD181-D1C9-485D-93B9-B465E9A7A42B}"/>
              </a:ext>
            </a:extLst>
          </p:cNvPr>
          <p:cNvSpPr txBox="1"/>
          <p:nvPr/>
        </p:nvSpPr>
        <p:spPr>
          <a:xfrm>
            <a:off x="1159936" y="3234257"/>
            <a:ext cx="355599" cy="457200"/>
          </a:xfrm>
          <a:prstGeom prst="rect">
            <a:avLst/>
          </a:prstGeom>
          <a:noFill/>
        </p:spPr>
        <p:txBody>
          <a:bodyPr wrap="square" rtlCol="0">
            <a:spAutoFit/>
          </a:bodyPr>
          <a:lstStyle/>
          <a:p>
            <a:r>
              <a:rPr lang="en-US" dirty="0"/>
              <a:t>-</a:t>
            </a:r>
          </a:p>
        </p:txBody>
      </p:sp>
      <p:sp>
        <p:nvSpPr>
          <p:cNvPr id="23" name="TextBox 22">
            <a:extLst>
              <a:ext uri="{FF2B5EF4-FFF2-40B4-BE49-F238E27FC236}">
                <a16:creationId xmlns:a16="http://schemas.microsoft.com/office/drawing/2014/main" id="{17F984DB-DE7A-4135-8A47-AB7E8774DAB6}"/>
              </a:ext>
            </a:extLst>
          </p:cNvPr>
          <p:cNvSpPr txBox="1"/>
          <p:nvPr/>
        </p:nvSpPr>
        <p:spPr>
          <a:xfrm>
            <a:off x="1752601" y="3818457"/>
            <a:ext cx="355599" cy="457200"/>
          </a:xfrm>
          <a:prstGeom prst="rect">
            <a:avLst/>
          </a:prstGeom>
          <a:noFill/>
        </p:spPr>
        <p:txBody>
          <a:bodyPr wrap="square" rtlCol="0">
            <a:spAutoFit/>
          </a:bodyPr>
          <a:lstStyle/>
          <a:p>
            <a:r>
              <a:rPr lang="en-US" dirty="0"/>
              <a:t>+</a:t>
            </a:r>
          </a:p>
        </p:txBody>
      </p:sp>
      <p:sp>
        <p:nvSpPr>
          <p:cNvPr id="24" name="TextBox 23">
            <a:extLst>
              <a:ext uri="{FF2B5EF4-FFF2-40B4-BE49-F238E27FC236}">
                <a16:creationId xmlns:a16="http://schemas.microsoft.com/office/drawing/2014/main" id="{6BDB1B53-EF7D-4C10-B2B8-1D3E84FA60A4}"/>
              </a:ext>
            </a:extLst>
          </p:cNvPr>
          <p:cNvSpPr txBox="1"/>
          <p:nvPr/>
        </p:nvSpPr>
        <p:spPr>
          <a:xfrm>
            <a:off x="4360335" y="4030124"/>
            <a:ext cx="355599" cy="457200"/>
          </a:xfrm>
          <a:prstGeom prst="rect">
            <a:avLst/>
          </a:prstGeom>
          <a:noFill/>
        </p:spPr>
        <p:txBody>
          <a:bodyPr wrap="square" rtlCol="0">
            <a:spAutoFit/>
          </a:bodyPr>
          <a:lstStyle/>
          <a:p>
            <a:r>
              <a:rPr lang="en-US" dirty="0"/>
              <a:t>+</a:t>
            </a:r>
          </a:p>
        </p:txBody>
      </p:sp>
      <p:sp>
        <p:nvSpPr>
          <p:cNvPr id="25" name="TextBox 24">
            <a:extLst>
              <a:ext uri="{FF2B5EF4-FFF2-40B4-BE49-F238E27FC236}">
                <a16:creationId xmlns:a16="http://schemas.microsoft.com/office/drawing/2014/main" id="{E74439A0-FA28-4FF5-83C8-F320256E38E7}"/>
              </a:ext>
            </a:extLst>
          </p:cNvPr>
          <p:cNvSpPr txBox="1"/>
          <p:nvPr/>
        </p:nvSpPr>
        <p:spPr>
          <a:xfrm>
            <a:off x="3022601" y="4190991"/>
            <a:ext cx="355599" cy="457200"/>
          </a:xfrm>
          <a:prstGeom prst="rect">
            <a:avLst/>
          </a:prstGeom>
          <a:noFill/>
        </p:spPr>
        <p:txBody>
          <a:bodyPr wrap="square" rtlCol="0">
            <a:spAutoFit/>
          </a:bodyPr>
          <a:lstStyle/>
          <a:p>
            <a:r>
              <a:rPr lang="en-US" dirty="0"/>
              <a:t>-</a:t>
            </a:r>
          </a:p>
        </p:txBody>
      </p:sp>
      <p:sp>
        <p:nvSpPr>
          <p:cNvPr id="26" name="TextBox 25">
            <a:extLst>
              <a:ext uri="{FF2B5EF4-FFF2-40B4-BE49-F238E27FC236}">
                <a16:creationId xmlns:a16="http://schemas.microsoft.com/office/drawing/2014/main" id="{128D6B36-AE2C-4889-8597-23B23B484D30}"/>
              </a:ext>
            </a:extLst>
          </p:cNvPr>
          <p:cNvSpPr txBox="1"/>
          <p:nvPr/>
        </p:nvSpPr>
        <p:spPr>
          <a:xfrm>
            <a:off x="4140201" y="1507057"/>
            <a:ext cx="355599" cy="457200"/>
          </a:xfrm>
          <a:prstGeom prst="rect">
            <a:avLst/>
          </a:prstGeom>
          <a:noFill/>
        </p:spPr>
        <p:txBody>
          <a:bodyPr wrap="square" rtlCol="0">
            <a:spAutoFit/>
          </a:bodyPr>
          <a:lstStyle/>
          <a:p>
            <a:r>
              <a:rPr lang="en-US" dirty="0"/>
              <a:t>-</a:t>
            </a:r>
          </a:p>
        </p:txBody>
      </p:sp>
      <p:sp>
        <p:nvSpPr>
          <p:cNvPr id="8" name="TextBox 7">
            <a:extLst>
              <a:ext uri="{FF2B5EF4-FFF2-40B4-BE49-F238E27FC236}">
                <a16:creationId xmlns:a16="http://schemas.microsoft.com/office/drawing/2014/main" id="{CB8F3906-0A67-4F46-B061-49B8DC2DABC7}"/>
              </a:ext>
            </a:extLst>
          </p:cNvPr>
          <p:cNvSpPr txBox="1"/>
          <p:nvPr/>
        </p:nvSpPr>
        <p:spPr>
          <a:xfrm>
            <a:off x="2937934" y="1109123"/>
            <a:ext cx="397933" cy="1569660"/>
          </a:xfrm>
          <a:prstGeom prst="rect">
            <a:avLst/>
          </a:prstGeom>
          <a:noFill/>
          <a:ln>
            <a:solidFill>
              <a:schemeClr val="tx1"/>
            </a:solidFill>
          </a:ln>
        </p:spPr>
        <p:txBody>
          <a:bodyPr wrap="square" rtlCol="0">
            <a:spAutoFit/>
          </a:bodyPr>
          <a:lstStyle/>
          <a:p>
            <a:r>
              <a:rPr lang="en-US" dirty="0"/>
              <a:t>pump</a:t>
            </a:r>
          </a:p>
        </p:txBody>
      </p:sp>
      <p:sp>
        <p:nvSpPr>
          <p:cNvPr id="27" name="Oval 26">
            <a:extLst>
              <a:ext uri="{FF2B5EF4-FFF2-40B4-BE49-F238E27FC236}">
                <a16:creationId xmlns:a16="http://schemas.microsoft.com/office/drawing/2014/main" id="{CD24823D-226B-48A3-8F26-D7E4B3EF9688}"/>
              </a:ext>
            </a:extLst>
          </p:cNvPr>
          <p:cNvSpPr/>
          <p:nvPr/>
        </p:nvSpPr>
        <p:spPr>
          <a:xfrm>
            <a:off x="2192866" y="1600201"/>
            <a:ext cx="2159000" cy="61806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91661E29-65CB-4164-928F-591060EED4CB}"/>
              </a:ext>
            </a:extLst>
          </p:cNvPr>
          <p:cNvSpPr txBox="1"/>
          <p:nvPr/>
        </p:nvSpPr>
        <p:spPr>
          <a:xfrm>
            <a:off x="4368800" y="1490133"/>
            <a:ext cx="1769535" cy="461665"/>
          </a:xfrm>
          <a:prstGeom prst="rect">
            <a:avLst/>
          </a:prstGeom>
          <a:noFill/>
        </p:spPr>
        <p:txBody>
          <a:bodyPr wrap="square" rtlCol="0">
            <a:spAutoFit/>
          </a:bodyPr>
          <a:lstStyle/>
          <a:p>
            <a:r>
              <a:rPr lang="en-US" dirty="0" err="1">
                <a:solidFill>
                  <a:srgbClr val="FF0000"/>
                </a:solidFill>
              </a:rPr>
              <a:t>V</a:t>
            </a:r>
            <a:r>
              <a:rPr lang="en-US" baseline="-25000" dirty="0" err="1">
                <a:solidFill>
                  <a:srgbClr val="FF0000"/>
                </a:solidFill>
              </a:rPr>
              <a:t>mem</a:t>
            </a:r>
            <a:r>
              <a:rPr lang="en-US" dirty="0">
                <a:solidFill>
                  <a:srgbClr val="FF0000"/>
                </a:solidFill>
              </a:rPr>
              <a:t>=-.06V</a:t>
            </a:r>
          </a:p>
        </p:txBody>
      </p:sp>
      <p:sp>
        <p:nvSpPr>
          <p:cNvPr id="29" name="TextBox 28">
            <a:extLst>
              <a:ext uri="{FF2B5EF4-FFF2-40B4-BE49-F238E27FC236}">
                <a16:creationId xmlns:a16="http://schemas.microsoft.com/office/drawing/2014/main" id="{58D58DF4-1EA7-491D-BFBA-EE7637A35A2C}"/>
              </a:ext>
            </a:extLst>
          </p:cNvPr>
          <p:cNvSpPr txBox="1"/>
          <p:nvPr/>
        </p:nvSpPr>
        <p:spPr>
          <a:xfrm>
            <a:off x="5808131" y="1413933"/>
            <a:ext cx="3014135" cy="2585323"/>
          </a:xfrm>
          <a:prstGeom prst="rect">
            <a:avLst/>
          </a:prstGeom>
          <a:noFill/>
        </p:spPr>
        <p:txBody>
          <a:bodyPr wrap="square" rtlCol="0">
            <a:spAutoFit/>
          </a:bodyPr>
          <a:lstStyle/>
          <a:p>
            <a:pPr marL="342900" indent="-342900">
              <a:buFont typeface="Arial" panose="020B0604020202020204" pitchFamily="34" charset="0"/>
              <a:buChar char="•"/>
            </a:pPr>
            <a:r>
              <a:rPr lang="en-US" sz="1800" dirty="0"/>
              <a:t>The cell interior is usually about .06V below the external fluid</a:t>
            </a:r>
          </a:p>
          <a:p>
            <a:pPr marL="342900" indent="-342900">
              <a:buFont typeface="Arial" panose="020B0604020202020204" pitchFamily="34" charset="0"/>
              <a:buChar char="•"/>
            </a:pPr>
            <a:r>
              <a:rPr lang="en-US" sz="1800" dirty="0"/>
              <a:t>We call this </a:t>
            </a:r>
            <a:r>
              <a:rPr lang="en-US" sz="1800" i="1" dirty="0" err="1"/>
              <a:t>V</a:t>
            </a:r>
            <a:r>
              <a:rPr lang="en-US" sz="1800" baseline="-25000" dirty="0" err="1"/>
              <a:t>mem</a:t>
            </a:r>
            <a:endParaRPr lang="en-US" sz="1800" dirty="0"/>
          </a:p>
          <a:p>
            <a:pPr marL="342900" indent="-342900">
              <a:buFont typeface="Arial" panose="020B0604020202020204" pitchFamily="34" charset="0"/>
              <a:buChar char="•"/>
            </a:pPr>
            <a:r>
              <a:rPr lang="en-US" sz="1800" dirty="0"/>
              <a:t>It can range from </a:t>
            </a:r>
            <a:r>
              <a:rPr lang="en-US" sz="1800"/>
              <a:t>perhaps +.</a:t>
            </a:r>
            <a:r>
              <a:rPr lang="en-US" sz="1800" dirty="0"/>
              <a:t>01 </a:t>
            </a:r>
            <a:r>
              <a:rPr lang="en-US" sz="1800"/>
              <a:t>to -.</a:t>
            </a:r>
            <a:r>
              <a:rPr lang="en-US" sz="1800" dirty="0"/>
              <a:t>09V (other than action potentials)</a:t>
            </a:r>
          </a:p>
          <a:p>
            <a:pPr marL="342900" indent="-342900">
              <a:buFont typeface="Arial" panose="020B0604020202020204" pitchFamily="34" charset="0"/>
              <a:buChar char="•"/>
            </a:pPr>
            <a:r>
              <a:rPr lang="en-US" sz="1800" dirty="0"/>
              <a:t>Assume that the ECF is always 0V</a:t>
            </a:r>
          </a:p>
        </p:txBody>
      </p:sp>
    </p:spTree>
    <p:extLst>
      <p:ext uri="{BB962C8B-B14F-4D97-AF65-F5344CB8AC3E}">
        <p14:creationId xmlns:p14="http://schemas.microsoft.com/office/powerpoint/2010/main" val="161396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4.16667E-6 -3.7037E-7 L -0.01754 -0.13102 " pathEditMode="relative" rAng="0" ptsTypes="AA">
                                      <p:cBhvr>
                                        <p:cTn id="6" dur="2000" fill="hold"/>
                                        <p:tgtEl>
                                          <p:spTgt spid="12"/>
                                        </p:tgtEl>
                                        <p:attrNameLst>
                                          <p:attrName>ppt_x</p:attrName>
                                          <p:attrName>ppt_y</p:attrName>
                                        </p:attrNameLst>
                                      </p:cBhvr>
                                      <p:rCtr x="-885" y="-6551"/>
                                    </p:animMotion>
                                  </p:childTnLst>
                                </p:cTn>
                              </p:par>
                              <p:par>
                                <p:cTn id="7" presetID="42" presetClass="path" presetSubtype="0" accel="50000" decel="50000" fill="hold" grpId="0" nodeType="withEffect">
                                  <p:stCondLst>
                                    <p:cond delay="0"/>
                                  </p:stCondLst>
                                  <p:childTnLst>
                                    <p:animMotion origin="layout" path="M 1.11111E-6 -7.40741E-7 L -0.00833 -0.18403 " pathEditMode="relative" rAng="0" ptsTypes="AA">
                                      <p:cBhvr>
                                        <p:cTn id="8" dur="2000" fill="hold"/>
                                        <p:tgtEl>
                                          <p:spTgt spid="7"/>
                                        </p:tgtEl>
                                        <p:attrNameLst>
                                          <p:attrName>ppt_x</p:attrName>
                                          <p:attrName>ppt_y</p:attrName>
                                        </p:attrNameLst>
                                      </p:cBhvr>
                                      <p:rCtr x="-417" y="-9213"/>
                                    </p:animMotion>
                                  </p:childTnLst>
                                </p:cTn>
                              </p:par>
                              <p:par>
                                <p:cTn id="9" presetID="42" presetClass="path" presetSubtype="0" accel="50000" decel="50000" fill="hold" grpId="0" nodeType="withEffect">
                                  <p:stCondLst>
                                    <p:cond delay="0"/>
                                  </p:stCondLst>
                                  <p:childTnLst>
                                    <p:animMotion origin="layout" path="M -2.5E-6 -4.81481E-6 L -0.01666 -0.27037 " pathEditMode="relative" rAng="0" ptsTypes="AA">
                                      <p:cBhvr>
                                        <p:cTn id="10" dur="2000" fill="hold"/>
                                        <p:tgtEl>
                                          <p:spTgt spid="9"/>
                                        </p:tgtEl>
                                        <p:attrNameLst>
                                          <p:attrName>ppt_x</p:attrName>
                                          <p:attrName>ppt_y</p:attrName>
                                        </p:attrNameLst>
                                      </p:cBhvr>
                                      <p:rCtr x="-833" y="-13519"/>
                                    </p:animMotion>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path" presetSubtype="0" accel="50000" decel="50000" fill="hold" grpId="0" nodeType="clickEffect">
                                  <p:stCondLst>
                                    <p:cond delay="0"/>
                                  </p:stCondLst>
                                  <p:childTnLst>
                                    <p:animMotion origin="layout" path="M 4.16667E-6 7.40741E-7 L -0.07396 -0.16181 " pathEditMode="relative" rAng="0" ptsTypes="AA">
                                      <p:cBhvr>
                                        <p:cTn id="19" dur="2000" fill="hold"/>
                                        <p:tgtEl>
                                          <p:spTgt spid="17"/>
                                        </p:tgtEl>
                                        <p:attrNameLst>
                                          <p:attrName>ppt_x</p:attrName>
                                          <p:attrName>ppt_y</p:attrName>
                                        </p:attrNameLst>
                                      </p:cBhvr>
                                      <p:rCtr x="-3698" y="-8102"/>
                                    </p:animMotion>
                                  </p:childTnLst>
                                </p:cTn>
                              </p:par>
                              <p:par>
                                <p:cTn id="20" presetID="42" presetClass="path" presetSubtype="0" accel="50000" decel="50000" fill="hold" grpId="0" nodeType="withEffect">
                                  <p:stCondLst>
                                    <p:cond delay="0"/>
                                  </p:stCondLst>
                                  <p:childTnLst>
                                    <p:animMotion origin="layout" path="M -3.61111E-6 7.40741E-7 L 0.01025 -0.16435 " pathEditMode="relative" rAng="0" ptsTypes="AA">
                                      <p:cBhvr>
                                        <p:cTn id="21" dur="2000" fill="hold"/>
                                        <p:tgtEl>
                                          <p:spTgt spid="14"/>
                                        </p:tgtEl>
                                        <p:attrNameLst>
                                          <p:attrName>ppt_x</p:attrName>
                                          <p:attrName>ppt_y</p:attrName>
                                        </p:attrNameLst>
                                      </p:cBhvr>
                                      <p:rCtr x="503" y="-8218"/>
                                    </p:animMotion>
                                  </p:childTnLst>
                                </p:cTn>
                              </p:par>
                              <p:par>
                                <p:cTn id="22" presetID="42" presetClass="path" presetSubtype="0" accel="50000" decel="50000" fill="hold" grpId="0" nodeType="withEffect">
                                  <p:stCondLst>
                                    <p:cond delay="0"/>
                                  </p:stCondLst>
                                  <p:childTnLst>
                                    <p:animMotion origin="layout" path="M 8.33333E-7 -4.07407E-6 L -0.00451 -0.06296 " pathEditMode="relative" rAng="0" ptsTypes="AA">
                                      <p:cBhvr>
                                        <p:cTn id="23" dur="2000" fill="hold"/>
                                        <p:tgtEl>
                                          <p:spTgt spid="15"/>
                                        </p:tgtEl>
                                        <p:attrNameLst>
                                          <p:attrName>ppt_x</p:attrName>
                                          <p:attrName>ppt_y</p:attrName>
                                        </p:attrNameLst>
                                      </p:cBhvr>
                                      <p:rCtr x="-226" y="-3148"/>
                                    </p:animMotion>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7"/>
                                        </p:tgtEl>
                                        <p:attrNameLst>
                                          <p:attrName>style.visibility</p:attrName>
                                        </p:attrNameLst>
                                      </p:cBhvr>
                                      <p:to>
                                        <p:strVal val="visible"/>
                                      </p:to>
                                    </p:set>
                                    <p:animEffect transition="in" filter="fade">
                                      <p:cBhvr>
                                        <p:cTn id="28" dur="500"/>
                                        <p:tgtEl>
                                          <p:spTgt spid="2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fade">
                                      <p:cBhvr>
                                        <p:cTn id="33" dur="500"/>
                                        <p:tgtEl>
                                          <p:spTgt spid="3">
                                            <p:txEl>
                                              <p:pRg st="2" end="2"/>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500"/>
                                        <p:tgtEl>
                                          <p:spTgt spid="3">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8"/>
                                        </p:tgtEl>
                                        <p:attrNameLst>
                                          <p:attrName>style.visibility</p:attrName>
                                        </p:attrNameLst>
                                      </p:cBhvr>
                                      <p:to>
                                        <p:strVal val="visible"/>
                                      </p:to>
                                    </p:set>
                                    <p:animEffect transition="in" filter="fade">
                                      <p:cBhvr>
                                        <p:cTn id="41" dur="500"/>
                                        <p:tgtEl>
                                          <p:spTgt spid="28"/>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fade">
                                      <p:cBhvr>
                                        <p:cTn id="46"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2" grpId="0"/>
      <p:bldP spid="14" grpId="0"/>
      <p:bldP spid="15" grpId="0"/>
      <p:bldP spid="17" grpId="0"/>
      <p:bldP spid="27" grpId="0" animBg="1"/>
      <p:bldP spid="28" grpId="0"/>
      <p:bldP spid="2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5F3CF-86E0-48B4-86F0-615C6938A6BD}"/>
              </a:ext>
            </a:extLst>
          </p:cNvPr>
          <p:cNvSpPr>
            <a:spLocks noGrp="1"/>
          </p:cNvSpPr>
          <p:nvPr>
            <p:ph type="title"/>
          </p:nvPr>
        </p:nvSpPr>
        <p:spPr/>
        <p:txBody>
          <a:bodyPr/>
          <a:lstStyle/>
          <a:p>
            <a:r>
              <a:rPr lang="en-US" dirty="0"/>
              <a:t>End of part I</a:t>
            </a:r>
          </a:p>
        </p:txBody>
      </p:sp>
      <p:sp>
        <p:nvSpPr>
          <p:cNvPr id="3" name="Content Placeholder 2">
            <a:extLst>
              <a:ext uri="{FF2B5EF4-FFF2-40B4-BE49-F238E27FC236}">
                <a16:creationId xmlns:a16="http://schemas.microsoft.com/office/drawing/2014/main" id="{11EEB408-83EA-4472-960F-81A020796F10}"/>
              </a:ext>
            </a:extLst>
          </p:cNvPr>
          <p:cNvSpPr>
            <a:spLocks noGrp="1"/>
          </p:cNvSpPr>
          <p:nvPr>
            <p:ph idx="1"/>
          </p:nvPr>
        </p:nvSpPr>
        <p:spPr>
          <a:xfrm>
            <a:off x="619811" y="1676400"/>
            <a:ext cx="7581507" cy="4419600"/>
          </a:xfrm>
        </p:spPr>
        <p:txBody>
          <a:bodyPr/>
          <a:lstStyle/>
          <a:p>
            <a:r>
              <a:rPr lang="en-US" dirty="0"/>
              <a:t>That’s electricity in a nutshell.</a:t>
            </a:r>
          </a:p>
          <a:p>
            <a:pPr lvl="1">
              <a:spcBef>
                <a:spcPts val="0"/>
              </a:spcBef>
            </a:pPr>
            <a:r>
              <a:rPr lang="en-US" dirty="0"/>
              <a:t>It’s very useful for everything from washing machines to cell phones.</a:t>
            </a:r>
          </a:p>
          <a:p>
            <a:pPr lvl="1">
              <a:spcBef>
                <a:spcPts val="0"/>
              </a:spcBef>
            </a:pPr>
            <a:r>
              <a:rPr lang="en-US" dirty="0"/>
              <a:t>And…most cells in our body create voltage</a:t>
            </a:r>
          </a:p>
          <a:p>
            <a:pPr>
              <a:spcBef>
                <a:spcPts val="0"/>
              </a:spcBef>
            </a:pPr>
            <a:endParaRPr lang="en-US" dirty="0"/>
          </a:p>
          <a:p>
            <a:pPr>
              <a:spcBef>
                <a:spcPts val="0"/>
              </a:spcBef>
            </a:pPr>
            <a:endParaRPr lang="en-US" dirty="0"/>
          </a:p>
          <a:p>
            <a:pPr>
              <a:spcBef>
                <a:spcPts val="0"/>
              </a:spcBef>
            </a:pPr>
            <a:r>
              <a:rPr lang="en-US" dirty="0"/>
              <a:t>Mini exercise:</a:t>
            </a:r>
          </a:p>
          <a:p>
            <a:pPr lvl="1">
              <a:spcBef>
                <a:spcPts val="0"/>
              </a:spcBef>
            </a:pPr>
            <a:r>
              <a:rPr lang="en-US" dirty="0"/>
              <a:t>we’ve defined voltage, current</a:t>
            </a:r>
          </a:p>
          <a:p>
            <a:pPr lvl="1">
              <a:spcBef>
                <a:spcPts val="0"/>
              </a:spcBef>
            </a:pPr>
            <a:r>
              <a:rPr lang="en-US" dirty="0"/>
              <a:t>Ohm’s Law says V = I R</a:t>
            </a:r>
          </a:p>
          <a:p>
            <a:pPr lvl="1">
              <a:spcBef>
                <a:spcPts val="0"/>
              </a:spcBef>
            </a:pPr>
            <a:r>
              <a:rPr lang="en-US" dirty="0"/>
              <a:t>Can you justify why Ohm’s Law makes sense?</a:t>
            </a:r>
          </a:p>
          <a:p>
            <a:endParaRPr lang="en-US" dirty="0"/>
          </a:p>
        </p:txBody>
      </p:sp>
      <p:sp>
        <p:nvSpPr>
          <p:cNvPr id="4" name="Footer Placeholder 3">
            <a:extLst>
              <a:ext uri="{FF2B5EF4-FFF2-40B4-BE49-F238E27FC236}">
                <a16:creationId xmlns:a16="http://schemas.microsoft.com/office/drawing/2014/main" id="{D6283675-E402-4762-A753-F148AC61CB76}"/>
              </a:ext>
            </a:extLst>
          </p:cNvPr>
          <p:cNvSpPr>
            <a:spLocks noGrp="1"/>
          </p:cNvSpPr>
          <p:nvPr>
            <p:ph type="ftr" sz="quarter" idx="11"/>
          </p:nvPr>
        </p:nvSpPr>
        <p:spPr/>
        <p:txBody>
          <a:bodyPr/>
          <a:lstStyle/>
          <a:p>
            <a:pPr>
              <a:defRPr/>
            </a:pPr>
            <a:r>
              <a:rPr lang="en-US" dirty="0"/>
              <a:t>EE 193/Comp 150 Joel Grodstein</a:t>
            </a:r>
          </a:p>
        </p:txBody>
      </p:sp>
      <p:sp>
        <p:nvSpPr>
          <p:cNvPr id="5" name="TextBox 4">
            <a:extLst>
              <a:ext uri="{FF2B5EF4-FFF2-40B4-BE49-F238E27FC236}">
                <a16:creationId xmlns:a16="http://schemas.microsoft.com/office/drawing/2014/main" id="{21EE0428-5A61-4507-831E-E9FCBF6E33FC}"/>
              </a:ext>
            </a:extLst>
          </p:cNvPr>
          <p:cNvSpPr txBox="1"/>
          <p:nvPr/>
        </p:nvSpPr>
        <p:spPr>
          <a:xfrm>
            <a:off x="5825765" y="3214540"/>
            <a:ext cx="3318235" cy="1569660"/>
          </a:xfrm>
          <a:prstGeom prst="rect">
            <a:avLst/>
          </a:prstGeom>
          <a:noFill/>
        </p:spPr>
        <p:txBody>
          <a:bodyPr wrap="square" rtlCol="0">
            <a:spAutoFit/>
          </a:bodyPr>
          <a:lstStyle/>
          <a:p>
            <a:r>
              <a:rPr lang="en-US" dirty="0">
                <a:solidFill>
                  <a:schemeClr val="accent2"/>
                </a:solidFill>
              </a:rPr>
              <a:t>A constant that say how easy the ion is to push</a:t>
            </a:r>
          </a:p>
          <a:p>
            <a:r>
              <a:rPr lang="en-US" dirty="0">
                <a:solidFill>
                  <a:schemeClr val="accent2"/>
                </a:solidFill>
              </a:rPr>
              <a:t>Is it sliding on ice or on sandpaper?</a:t>
            </a:r>
          </a:p>
        </p:txBody>
      </p:sp>
      <p:sp>
        <p:nvSpPr>
          <p:cNvPr id="13" name="Freeform: Shape 12">
            <a:extLst>
              <a:ext uri="{FF2B5EF4-FFF2-40B4-BE49-F238E27FC236}">
                <a16:creationId xmlns:a16="http://schemas.microsoft.com/office/drawing/2014/main" id="{B1839CB5-FD84-4C12-AD01-1DC4AB899C66}"/>
              </a:ext>
            </a:extLst>
          </p:cNvPr>
          <p:cNvSpPr/>
          <p:nvPr/>
        </p:nvSpPr>
        <p:spPr>
          <a:xfrm>
            <a:off x="4506012" y="4430598"/>
            <a:ext cx="2998635" cy="669303"/>
          </a:xfrm>
          <a:custGeom>
            <a:avLst/>
            <a:gdLst>
              <a:gd name="connsiteX0" fmla="*/ 2997724 w 2998635"/>
              <a:gd name="connsiteY0" fmla="*/ 0 h 669303"/>
              <a:gd name="connsiteX1" fmla="*/ 2507530 w 2998635"/>
              <a:gd name="connsiteY1" fmla="*/ 499621 h 669303"/>
              <a:gd name="connsiteX2" fmla="*/ 0 w 2998635"/>
              <a:gd name="connsiteY2" fmla="*/ 669303 h 669303"/>
            </a:gdLst>
            <a:ahLst/>
            <a:cxnLst>
              <a:cxn ang="0">
                <a:pos x="connsiteX0" y="connsiteY0"/>
              </a:cxn>
              <a:cxn ang="0">
                <a:pos x="connsiteX1" y="connsiteY1"/>
              </a:cxn>
              <a:cxn ang="0">
                <a:pos x="connsiteX2" y="connsiteY2"/>
              </a:cxn>
            </a:cxnLst>
            <a:rect l="l" t="t" r="r" b="b"/>
            <a:pathLst>
              <a:path w="2998635" h="669303">
                <a:moveTo>
                  <a:pt x="2997724" y="0"/>
                </a:moveTo>
                <a:cubicBezTo>
                  <a:pt x="3002437" y="194035"/>
                  <a:pt x="3007151" y="388071"/>
                  <a:pt x="2507530" y="499621"/>
                </a:cubicBezTo>
                <a:cubicBezTo>
                  <a:pt x="2007909" y="611171"/>
                  <a:pt x="1003954" y="640237"/>
                  <a:pt x="0" y="669303"/>
                </a:cubicBez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31764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500"/>
                                        <p:tgtEl>
                                          <p:spTgt spid="3">
                                            <p:txEl>
                                              <p:pRg st="7" end="7"/>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D5AA7-B82F-4A44-A1EB-28706511B358}"/>
              </a:ext>
            </a:extLst>
          </p:cNvPr>
          <p:cNvSpPr>
            <a:spLocks noGrp="1"/>
          </p:cNvSpPr>
          <p:nvPr>
            <p:ph type="title"/>
          </p:nvPr>
        </p:nvSpPr>
        <p:spPr/>
        <p:txBody>
          <a:bodyPr/>
          <a:lstStyle/>
          <a:p>
            <a:r>
              <a:rPr lang="en-US" dirty="0"/>
              <a:t>Time for quantitative</a:t>
            </a:r>
          </a:p>
        </p:txBody>
      </p:sp>
      <p:sp>
        <p:nvSpPr>
          <p:cNvPr id="3" name="Content Placeholder 2">
            <a:extLst>
              <a:ext uri="{FF2B5EF4-FFF2-40B4-BE49-F238E27FC236}">
                <a16:creationId xmlns:a16="http://schemas.microsoft.com/office/drawing/2014/main" id="{30AB08C5-C25D-4630-B56A-9F568129EE75}"/>
              </a:ext>
            </a:extLst>
          </p:cNvPr>
          <p:cNvSpPr>
            <a:spLocks noGrp="1"/>
          </p:cNvSpPr>
          <p:nvPr>
            <p:ph idx="1"/>
          </p:nvPr>
        </p:nvSpPr>
        <p:spPr/>
        <p:txBody>
          <a:bodyPr/>
          <a:lstStyle/>
          <a:p>
            <a:r>
              <a:rPr lang="en-US" sz="2400" dirty="0"/>
              <a:t>We’ve taken an intuitive, qualitative look at how cells create bioelectricity.</a:t>
            </a:r>
          </a:p>
          <a:p>
            <a:r>
              <a:rPr lang="en-US" sz="2400" dirty="0"/>
              <a:t>Let’s do it again – quantitatively</a:t>
            </a:r>
          </a:p>
        </p:txBody>
      </p:sp>
      <p:sp>
        <p:nvSpPr>
          <p:cNvPr id="4" name="Footer Placeholder 3">
            <a:extLst>
              <a:ext uri="{FF2B5EF4-FFF2-40B4-BE49-F238E27FC236}">
                <a16:creationId xmlns:a16="http://schemas.microsoft.com/office/drawing/2014/main" id="{29A2D1E7-4761-4529-84EE-AE18139E174F}"/>
              </a:ext>
            </a:extLst>
          </p:cNvPr>
          <p:cNvSpPr>
            <a:spLocks noGrp="1"/>
          </p:cNvSpPr>
          <p:nvPr>
            <p:ph type="ftr" sz="quarter" idx="11"/>
          </p:nvPr>
        </p:nvSpPr>
        <p:spPr/>
        <p:txBody>
          <a:bodyPr/>
          <a:lstStyle/>
          <a:p>
            <a:pPr>
              <a:defRPr/>
            </a:pPr>
            <a:r>
              <a:rPr lang="en-US" dirty="0"/>
              <a:t>EE 193/Comp 150 Joel Grodstein</a:t>
            </a:r>
          </a:p>
        </p:txBody>
      </p:sp>
    </p:spTree>
    <p:extLst>
      <p:ext uri="{BB962C8B-B14F-4D97-AF65-F5344CB8AC3E}">
        <p14:creationId xmlns:p14="http://schemas.microsoft.com/office/powerpoint/2010/main" val="2072070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D5AA7-B82F-4A44-A1EB-28706511B358}"/>
              </a:ext>
            </a:extLst>
          </p:cNvPr>
          <p:cNvSpPr>
            <a:spLocks noGrp="1"/>
          </p:cNvSpPr>
          <p:nvPr>
            <p:ph type="title"/>
          </p:nvPr>
        </p:nvSpPr>
        <p:spPr/>
        <p:txBody>
          <a:bodyPr/>
          <a:lstStyle/>
          <a:p>
            <a:r>
              <a:rPr lang="en-US" dirty="0"/>
              <a:t>What equations will we learn?</a:t>
            </a:r>
          </a:p>
        </p:txBody>
      </p:sp>
      <p:sp>
        <p:nvSpPr>
          <p:cNvPr id="3" name="Content Placeholder 2">
            <a:extLst>
              <a:ext uri="{FF2B5EF4-FFF2-40B4-BE49-F238E27FC236}">
                <a16:creationId xmlns:a16="http://schemas.microsoft.com/office/drawing/2014/main" id="{30AB08C5-C25D-4630-B56A-9F568129EE75}"/>
              </a:ext>
            </a:extLst>
          </p:cNvPr>
          <p:cNvSpPr>
            <a:spLocks noGrp="1"/>
          </p:cNvSpPr>
          <p:nvPr>
            <p:ph idx="1"/>
          </p:nvPr>
        </p:nvSpPr>
        <p:spPr>
          <a:xfrm>
            <a:off x="685800" y="1365309"/>
            <a:ext cx="7772400" cy="4988354"/>
          </a:xfrm>
        </p:spPr>
        <p:txBody>
          <a:bodyPr/>
          <a:lstStyle/>
          <a:p>
            <a:r>
              <a:rPr lang="en-US" dirty="0"/>
              <a:t>Diffusion and drift</a:t>
            </a:r>
          </a:p>
          <a:p>
            <a:pPr lvl="1">
              <a:spcBef>
                <a:spcPts val="0"/>
              </a:spcBef>
            </a:pPr>
            <a:r>
              <a:rPr lang="en-US" dirty="0"/>
              <a:t>This is how ions make current</a:t>
            </a:r>
          </a:p>
          <a:p>
            <a:pPr lvl="1">
              <a:spcBef>
                <a:spcPts val="0"/>
              </a:spcBef>
            </a:pPr>
            <a:r>
              <a:rPr lang="en-US" dirty="0"/>
              <a:t>the two basic forces behind bioelectricity</a:t>
            </a:r>
          </a:p>
          <a:p>
            <a:r>
              <a:rPr lang="en-US" dirty="0"/>
              <a:t>With those, we can quickly derive…</a:t>
            </a:r>
          </a:p>
          <a:p>
            <a:r>
              <a:rPr lang="en-US" dirty="0"/>
              <a:t>The </a:t>
            </a:r>
            <a:r>
              <a:rPr lang="en-US" i="1" dirty="0"/>
              <a:t>Nernst equation</a:t>
            </a:r>
          </a:p>
          <a:p>
            <a:pPr lvl="1">
              <a:spcBef>
                <a:spcPts val="0"/>
              </a:spcBef>
            </a:pPr>
            <a:r>
              <a:rPr lang="en-US" dirty="0"/>
              <a:t>Required by doctors to pass their boards!</a:t>
            </a:r>
          </a:p>
          <a:p>
            <a:pPr lvl="1">
              <a:spcBef>
                <a:spcPts val="0"/>
              </a:spcBef>
            </a:pPr>
            <a:r>
              <a:rPr lang="en-US" dirty="0"/>
              <a:t>We’ll actually learn what it means </a:t>
            </a:r>
            <a:r>
              <a:rPr lang="en-US" dirty="0">
                <a:sym typeface="Wingdings" panose="05000000000000000000" pitchFamily="2" charset="2"/>
              </a:rPr>
              <a:t></a:t>
            </a:r>
          </a:p>
          <a:p>
            <a:r>
              <a:rPr lang="en-US" dirty="0">
                <a:sym typeface="Wingdings" panose="05000000000000000000" pitchFamily="2" charset="2"/>
              </a:rPr>
              <a:t>Most importantly, a model(s) for the cell:</a:t>
            </a:r>
          </a:p>
          <a:p>
            <a:pPr lvl="1">
              <a:spcBef>
                <a:spcPts val="0"/>
              </a:spcBef>
            </a:pPr>
            <a:r>
              <a:rPr lang="en-US" dirty="0">
                <a:sym typeface="Wingdings" panose="05000000000000000000" pitchFamily="2" charset="2"/>
              </a:rPr>
              <a:t>Given ion concentrations and ion-channel turn-on</a:t>
            </a:r>
          </a:p>
          <a:p>
            <a:pPr lvl="1">
              <a:spcBef>
                <a:spcPts val="0"/>
              </a:spcBef>
            </a:pPr>
            <a:r>
              <a:rPr lang="en-US" dirty="0">
                <a:sym typeface="Wingdings" panose="05000000000000000000" pitchFamily="2" charset="2"/>
              </a:rPr>
              <a:t>Relate ion current and cell voltage</a:t>
            </a:r>
          </a:p>
          <a:p>
            <a:pPr lvl="1">
              <a:spcBef>
                <a:spcPts val="0"/>
              </a:spcBef>
            </a:pPr>
            <a:r>
              <a:rPr lang="en-US" dirty="0">
                <a:sym typeface="Wingdings" panose="05000000000000000000" pitchFamily="2" charset="2"/>
              </a:rPr>
              <a:t>Will work for slow circuits (morphogenesis) and fast (neurons)</a:t>
            </a:r>
          </a:p>
          <a:p>
            <a:pPr marL="0" indent="0">
              <a:buNone/>
            </a:pPr>
            <a:endParaRPr lang="en-US" dirty="0"/>
          </a:p>
        </p:txBody>
      </p:sp>
      <p:sp>
        <p:nvSpPr>
          <p:cNvPr id="4" name="Footer Placeholder 3">
            <a:extLst>
              <a:ext uri="{FF2B5EF4-FFF2-40B4-BE49-F238E27FC236}">
                <a16:creationId xmlns:a16="http://schemas.microsoft.com/office/drawing/2014/main" id="{29A2D1E7-4761-4529-84EE-AE18139E174F}"/>
              </a:ext>
            </a:extLst>
          </p:cNvPr>
          <p:cNvSpPr>
            <a:spLocks noGrp="1"/>
          </p:cNvSpPr>
          <p:nvPr>
            <p:ph type="ftr" sz="quarter" idx="11"/>
          </p:nvPr>
        </p:nvSpPr>
        <p:spPr/>
        <p:txBody>
          <a:bodyPr/>
          <a:lstStyle/>
          <a:p>
            <a:pPr>
              <a:defRPr/>
            </a:pPr>
            <a:r>
              <a:rPr lang="en-US" dirty="0"/>
              <a:t>EE 193/Comp 150 Joel Grodstein</a:t>
            </a:r>
          </a:p>
        </p:txBody>
      </p:sp>
    </p:spTree>
    <p:extLst>
      <p:ext uri="{BB962C8B-B14F-4D97-AF65-F5344CB8AC3E}">
        <p14:creationId xmlns:p14="http://schemas.microsoft.com/office/powerpoint/2010/main" val="3681023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500"/>
                                        <p:tgtEl>
                                          <p:spTgt spid="3">
                                            <p:txEl>
                                              <p:pRg st="7" end="7"/>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500"/>
                                        <p:tgtEl>
                                          <p:spTgt spid="3">
                                            <p:txEl>
                                              <p:pRg st="8" end="8"/>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Effect transition="in" filter="fade">
                                      <p:cBhvr>
                                        <p:cTn id="29" dur="500"/>
                                        <p:tgtEl>
                                          <p:spTgt spid="3">
                                            <p:txEl>
                                              <p:pRg st="9" end="9"/>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40BA7-0344-49EE-AF98-01C91F97D5CC}"/>
              </a:ext>
            </a:extLst>
          </p:cNvPr>
          <p:cNvSpPr>
            <a:spLocks noGrp="1"/>
          </p:cNvSpPr>
          <p:nvPr>
            <p:ph type="title"/>
          </p:nvPr>
        </p:nvSpPr>
        <p:spPr/>
        <p:txBody>
          <a:bodyPr/>
          <a:lstStyle/>
          <a:p>
            <a:r>
              <a:rPr lang="en-US" dirty="0"/>
              <a:t>Diffusion</a:t>
            </a:r>
          </a:p>
        </p:txBody>
      </p:sp>
      <p:sp>
        <p:nvSpPr>
          <p:cNvPr id="3" name="Content Placeholder 2">
            <a:extLst>
              <a:ext uri="{FF2B5EF4-FFF2-40B4-BE49-F238E27FC236}">
                <a16:creationId xmlns:a16="http://schemas.microsoft.com/office/drawing/2014/main" id="{05782ACB-04A4-4F69-8F66-94983FEFD635}"/>
              </a:ext>
            </a:extLst>
          </p:cNvPr>
          <p:cNvSpPr>
            <a:spLocks noGrp="1"/>
          </p:cNvSpPr>
          <p:nvPr>
            <p:ph idx="1"/>
          </p:nvPr>
        </p:nvSpPr>
        <p:spPr/>
        <p:txBody>
          <a:bodyPr/>
          <a:lstStyle/>
          <a:p>
            <a:r>
              <a:rPr lang="en-US" dirty="0"/>
              <a:t>“(In the nanoworld), everything is dancing,” Philip Nelson, </a:t>
            </a:r>
            <a:r>
              <a:rPr lang="en-US" i="1" dirty="0"/>
              <a:t>Biological Physics</a:t>
            </a:r>
            <a:endParaRPr lang="en-US" dirty="0"/>
          </a:p>
          <a:p>
            <a:r>
              <a:rPr lang="en-US" dirty="0"/>
              <a:t>Particles move randomly; on average, they move from high concentration to low concentration</a:t>
            </a:r>
          </a:p>
          <a:p>
            <a:r>
              <a:rPr lang="en-US" u="sng" dirty="0">
                <a:hlinkClick r:id="rId2"/>
              </a:rPr>
              <a:t>https://www.youtube.com/watch?v=oDgNBkxDoPM</a:t>
            </a:r>
            <a:endParaRPr lang="en-US" u="sng" dirty="0"/>
          </a:p>
          <a:p>
            <a:endParaRPr lang="en-US" dirty="0"/>
          </a:p>
        </p:txBody>
      </p:sp>
      <p:sp>
        <p:nvSpPr>
          <p:cNvPr id="4" name="Footer Placeholder 3">
            <a:extLst>
              <a:ext uri="{FF2B5EF4-FFF2-40B4-BE49-F238E27FC236}">
                <a16:creationId xmlns:a16="http://schemas.microsoft.com/office/drawing/2014/main" id="{8E31BEDC-51B3-4B89-924D-C51522BC2424}"/>
              </a:ext>
            </a:extLst>
          </p:cNvPr>
          <p:cNvSpPr>
            <a:spLocks noGrp="1"/>
          </p:cNvSpPr>
          <p:nvPr>
            <p:ph type="ftr" sz="quarter" idx="11"/>
          </p:nvPr>
        </p:nvSpPr>
        <p:spPr/>
        <p:txBody>
          <a:bodyPr/>
          <a:lstStyle/>
          <a:p>
            <a:pPr>
              <a:defRPr/>
            </a:pPr>
            <a:r>
              <a:rPr lang="en-US" dirty="0"/>
              <a:t>EE 193/Comp 150 Joel Grodstein</a:t>
            </a:r>
          </a:p>
        </p:txBody>
      </p:sp>
    </p:spTree>
    <p:extLst>
      <p:ext uri="{BB962C8B-B14F-4D97-AF65-F5344CB8AC3E}">
        <p14:creationId xmlns:p14="http://schemas.microsoft.com/office/powerpoint/2010/main" val="312535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56F14-2BB7-48EE-B426-6A2BE25A4820}"/>
              </a:ext>
            </a:extLst>
          </p:cNvPr>
          <p:cNvSpPr>
            <a:spLocks noGrp="1"/>
          </p:cNvSpPr>
          <p:nvPr>
            <p:ph type="title"/>
          </p:nvPr>
        </p:nvSpPr>
        <p:spPr/>
        <p:txBody>
          <a:bodyPr/>
          <a:lstStyle/>
          <a:p>
            <a:r>
              <a:rPr lang="en-US" dirty="0"/>
              <a:t>How much will we learn?</a:t>
            </a:r>
          </a:p>
        </p:txBody>
      </p:sp>
      <p:sp>
        <p:nvSpPr>
          <p:cNvPr id="3" name="Content Placeholder 2">
            <a:extLst>
              <a:ext uri="{FF2B5EF4-FFF2-40B4-BE49-F238E27FC236}">
                <a16:creationId xmlns:a16="http://schemas.microsoft.com/office/drawing/2014/main" id="{9D1DA312-BF57-4924-80E7-A42898AF2F93}"/>
              </a:ext>
            </a:extLst>
          </p:cNvPr>
          <p:cNvSpPr>
            <a:spLocks noGrp="1"/>
          </p:cNvSpPr>
          <p:nvPr>
            <p:ph idx="1"/>
          </p:nvPr>
        </p:nvSpPr>
        <p:spPr>
          <a:xfrm>
            <a:off x="685800" y="1676400"/>
            <a:ext cx="7063033" cy="4419600"/>
          </a:xfrm>
        </p:spPr>
        <p:txBody>
          <a:bodyPr/>
          <a:lstStyle/>
          <a:p>
            <a:r>
              <a:rPr lang="en-US" dirty="0"/>
              <a:t>The usual song and dance: enough to…</a:t>
            </a:r>
          </a:p>
          <a:p>
            <a:pPr lvl="1"/>
            <a:r>
              <a:rPr lang="en-US" dirty="0"/>
              <a:t>… make sense of a model</a:t>
            </a:r>
          </a:p>
          <a:p>
            <a:pPr lvl="1"/>
            <a:r>
              <a:rPr lang="en-US" dirty="0"/>
              <a:t>… understand what’s in our electrical junk heap, and what might happen when we connect some parts together</a:t>
            </a:r>
          </a:p>
          <a:p>
            <a:pPr lvl="1"/>
            <a:r>
              <a:rPr lang="en-US" dirty="0"/>
              <a:t>… talk to EEs and sound smart</a:t>
            </a:r>
          </a:p>
          <a:p>
            <a:pPr lvl="1"/>
            <a:endParaRPr lang="en-US" dirty="0"/>
          </a:p>
        </p:txBody>
      </p:sp>
      <p:sp>
        <p:nvSpPr>
          <p:cNvPr id="4" name="Footer Placeholder 3">
            <a:extLst>
              <a:ext uri="{FF2B5EF4-FFF2-40B4-BE49-F238E27FC236}">
                <a16:creationId xmlns:a16="http://schemas.microsoft.com/office/drawing/2014/main" id="{72906672-745E-4066-86EF-0B97468BD377}"/>
              </a:ext>
            </a:extLst>
          </p:cNvPr>
          <p:cNvSpPr>
            <a:spLocks noGrp="1"/>
          </p:cNvSpPr>
          <p:nvPr>
            <p:ph type="ftr" sz="quarter" idx="11"/>
          </p:nvPr>
        </p:nvSpPr>
        <p:spPr/>
        <p:txBody>
          <a:bodyPr/>
          <a:lstStyle/>
          <a:p>
            <a:pPr>
              <a:defRPr/>
            </a:pPr>
            <a:r>
              <a:rPr lang="en-US"/>
              <a:t>EE 193/Comp 150 Joel Grodstein</a:t>
            </a:r>
            <a:endParaRPr lang="en-US" dirty="0"/>
          </a:p>
        </p:txBody>
      </p:sp>
      <p:sp>
        <p:nvSpPr>
          <p:cNvPr id="5" name="TextBox 4">
            <a:extLst>
              <a:ext uri="{FF2B5EF4-FFF2-40B4-BE49-F238E27FC236}">
                <a16:creationId xmlns:a16="http://schemas.microsoft.com/office/drawing/2014/main" id="{24A06693-5BA7-4511-B41F-7D60AA8717CB}"/>
              </a:ext>
            </a:extLst>
          </p:cNvPr>
          <p:cNvSpPr txBox="1"/>
          <p:nvPr/>
        </p:nvSpPr>
        <p:spPr>
          <a:xfrm>
            <a:off x="6636471" y="3836708"/>
            <a:ext cx="1611984" cy="461665"/>
          </a:xfrm>
          <a:prstGeom prst="rect">
            <a:avLst/>
          </a:prstGeom>
          <a:noFill/>
        </p:spPr>
        <p:txBody>
          <a:bodyPr wrap="square" rtlCol="0">
            <a:spAutoFit/>
          </a:bodyPr>
          <a:lstStyle/>
          <a:p>
            <a:r>
              <a:rPr lang="en-US" dirty="0">
                <a:solidFill>
                  <a:schemeClr val="accent2"/>
                </a:solidFill>
              </a:rPr>
              <a:t>reasonably</a:t>
            </a:r>
          </a:p>
        </p:txBody>
      </p:sp>
      <p:sp>
        <p:nvSpPr>
          <p:cNvPr id="6" name="Freeform: Shape 5">
            <a:extLst>
              <a:ext uri="{FF2B5EF4-FFF2-40B4-BE49-F238E27FC236}">
                <a16:creationId xmlns:a16="http://schemas.microsoft.com/office/drawing/2014/main" id="{478D1BE2-292D-425C-8245-943984614A33}"/>
              </a:ext>
            </a:extLst>
          </p:cNvPr>
          <p:cNvSpPr/>
          <p:nvPr/>
        </p:nvSpPr>
        <p:spPr>
          <a:xfrm>
            <a:off x="4600280" y="3129490"/>
            <a:ext cx="2168039" cy="876901"/>
          </a:xfrm>
          <a:custGeom>
            <a:avLst/>
            <a:gdLst>
              <a:gd name="connsiteX0" fmla="*/ 2092751 w 2168039"/>
              <a:gd name="connsiteY0" fmla="*/ 876901 h 876901"/>
              <a:gd name="connsiteX1" fmla="*/ 2092751 w 2168039"/>
              <a:gd name="connsiteY1" fmla="*/ 217025 h 876901"/>
              <a:gd name="connsiteX2" fmla="*/ 1310326 w 2168039"/>
              <a:gd name="connsiteY2" fmla="*/ 208 h 876901"/>
              <a:gd name="connsiteX3" fmla="*/ 358219 w 2168039"/>
              <a:gd name="connsiteY3" fmla="*/ 245305 h 876901"/>
              <a:gd name="connsiteX4" fmla="*/ 0 w 2168039"/>
              <a:gd name="connsiteY4" fmla="*/ 867474 h 876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68039" h="876901">
                <a:moveTo>
                  <a:pt x="2092751" y="876901"/>
                </a:moveTo>
                <a:cubicBezTo>
                  <a:pt x="2157953" y="620020"/>
                  <a:pt x="2223155" y="363140"/>
                  <a:pt x="2092751" y="217025"/>
                </a:cubicBezTo>
                <a:cubicBezTo>
                  <a:pt x="1962347" y="70909"/>
                  <a:pt x="1599415" y="-4505"/>
                  <a:pt x="1310326" y="208"/>
                </a:cubicBezTo>
                <a:cubicBezTo>
                  <a:pt x="1021237" y="4921"/>
                  <a:pt x="576607" y="100761"/>
                  <a:pt x="358219" y="245305"/>
                </a:cubicBezTo>
                <a:cubicBezTo>
                  <a:pt x="139831" y="389849"/>
                  <a:pt x="69915" y="628661"/>
                  <a:pt x="0" y="867474"/>
                </a:cubicBez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80511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5C207-CB31-4ACF-AB84-06E6773DA037}"/>
              </a:ext>
            </a:extLst>
          </p:cNvPr>
          <p:cNvSpPr>
            <a:spLocks noGrp="1"/>
          </p:cNvSpPr>
          <p:nvPr>
            <p:ph type="title"/>
          </p:nvPr>
        </p:nvSpPr>
        <p:spPr/>
        <p:txBody>
          <a:bodyPr/>
          <a:lstStyle/>
          <a:p>
            <a:r>
              <a:rPr lang="en-US" dirty="0"/>
              <a:t>Diffusion</a:t>
            </a:r>
          </a:p>
        </p:txBody>
      </p:sp>
      <p:sp>
        <p:nvSpPr>
          <p:cNvPr id="3" name="Content Placeholder 2">
            <a:extLst>
              <a:ext uri="{FF2B5EF4-FFF2-40B4-BE49-F238E27FC236}">
                <a16:creationId xmlns:a16="http://schemas.microsoft.com/office/drawing/2014/main" id="{45BB5E23-08AD-4C6C-8040-EFD3C99874B0}"/>
              </a:ext>
            </a:extLst>
          </p:cNvPr>
          <p:cNvSpPr>
            <a:spLocks noGrp="1"/>
          </p:cNvSpPr>
          <p:nvPr>
            <p:ph idx="1"/>
          </p:nvPr>
        </p:nvSpPr>
        <p:spPr>
          <a:xfrm>
            <a:off x="592665" y="2666998"/>
            <a:ext cx="8034865" cy="1557869"/>
          </a:xfrm>
        </p:spPr>
        <p:txBody>
          <a:bodyPr/>
          <a:lstStyle/>
          <a:p>
            <a:r>
              <a:rPr lang="en-US" sz="2000" dirty="0"/>
              <a:t>Intuition:</a:t>
            </a:r>
          </a:p>
          <a:p>
            <a:pPr lvl="1">
              <a:spcBef>
                <a:spcPts val="0"/>
              </a:spcBef>
            </a:pPr>
            <a:r>
              <a:rPr lang="en-US" sz="1800" dirty="0"/>
              <a:t>Assume particles move in random directions</a:t>
            </a:r>
          </a:p>
          <a:p>
            <a:pPr lvl="1">
              <a:spcBef>
                <a:spcPts val="0"/>
              </a:spcBef>
            </a:pPr>
            <a:r>
              <a:rPr lang="en-US" sz="1800" dirty="0"/>
              <a:t>On average more particles cross the membrane </a:t>
            </a:r>
            <a:r>
              <a:rPr lang="en-US" sz="1800" dirty="0" err="1"/>
              <a:t>left→right</a:t>
            </a:r>
            <a:r>
              <a:rPr lang="en-US" sz="1800" dirty="0"/>
              <a:t> than </a:t>
            </a:r>
            <a:r>
              <a:rPr lang="en-US" sz="1800" dirty="0" err="1"/>
              <a:t>right→left</a:t>
            </a:r>
            <a:r>
              <a:rPr lang="en-US" sz="1800" dirty="0"/>
              <a:t>.</a:t>
            </a:r>
          </a:p>
          <a:p>
            <a:pPr lvl="1">
              <a:spcBef>
                <a:spcPts val="0"/>
              </a:spcBef>
            </a:pPr>
            <a:r>
              <a:rPr lang="en-US" sz="1800" dirty="0"/>
              <a:t>It is probabilistic, but deterministic if there are enough particles</a:t>
            </a:r>
          </a:p>
          <a:p>
            <a:pPr lvl="1">
              <a:spcBef>
                <a:spcPts val="0"/>
              </a:spcBef>
            </a:pPr>
            <a:r>
              <a:rPr lang="en-US" sz="1800" dirty="0"/>
              <a:t>The magic of statistical mechanics!</a:t>
            </a:r>
          </a:p>
        </p:txBody>
      </p:sp>
      <p:sp>
        <p:nvSpPr>
          <p:cNvPr id="4" name="Footer Placeholder 3">
            <a:extLst>
              <a:ext uri="{FF2B5EF4-FFF2-40B4-BE49-F238E27FC236}">
                <a16:creationId xmlns:a16="http://schemas.microsoft.com/office/drawing/2014/main" id="{FB30876A-D9B5-49C2-A681-E91EB94BFEAA}"/>
              </a:ext>
            </a:extLst>
          </p:cNvPr>
          <p:cNvSpPr>
            <a:spLocks noGrp="1"/>
          </p:cNvSpPr>
          <p:nvPr>
            <p:ph type="ftr" sz="quarter" idx="11"/>
          </p:nvPr>
        </p:nvSpPr>
        <p:spPr>
          <a:xfrm>
            <a:off x="4893733" y="6163734"/>
            <a:ext cx="2895600" cy="307777"/>
          </a:xfrm>
        </p:spPr>
        <p:txBody>
          <a:bodyPr/>
          <a:lstStyle/>
          <a:p>
            <a:pPr>
              <a:defRPr/>
            </a:pPr>
            <a:r>
              <a:rPr lang="en-US" dirty="0"/>
              <a:t>EE 193/Comp 150 Joel Grodstein</a:t>
            </a:r>
          </a:p>
        </p:txBody>
      </p:sp>
      <p:sp>
        <p:nvSpPr>
          <p:cNvPr id="5" name="Rectangle 4">
            <a:extLst>
              <a:ext uri="{FF2B5EF4-FFF2-40B4-BE49-F238E27FC236}">
                <a16:creationId xmlns:a16="http://schemas.microsoft.com/office/drawing/2014/main" id="{1A25A3C3-E1F6-438D-84CE-BB4E0072BF94}"/>
              </a:ext>
            </a:extLst>
          </p:cNvPr>
          <p:cNvSpPr/>
          <p:nvPr/>
        </p:nvSpPr>
        <p:spPr>
          <a:xfrm>
            <a:off x="2904068" y="1265768"/>
            <a:ext cx="1651000" cy="1210733"/>
          </a:xfrm>
          <a:prstGeom prst="rect">
            <a:avLst/>
          </a:prstGeom>
          <a:pattFill prst="smConfetti">
            <a:fgClr>
              <a:schemeClr val="accent2"/>
            </a:fgClr>
            <a:bgClr>
              <a:schemeClr val="bg1"/>
            </a:bgClr>
          </a:patt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Cell</a:t>
            </a:r>
          </a:p>
        </p:txBody>
      </p:sp>
      <p:sp>
        <p:nvSpPr>
          <p:cNvPr id="6" name="Rectangle 5">
            <a:extLst>
              <a:ext uri="{FF2B5EF4-FFF2-40B4-BE49-F238E27FC236}">
                <a16:creationId xmlns:a16="http://schemas.microsoft.com/office/drawing/2014/main" id="{21BC6241-CEFF-44D1-8ED9-65A28BD8182E}"/>
              </a:ext>
            </a:extLst>
          </p:cNvPr>
          <p:cNvSpPr/>
          <p:nvPr/>
        </p:nvSpPr>
        <p:spPr>
          <a:xfrm>
            <a:off x="4555067" y="1265768"/>
            <a:ext cx="84667" cy="1210733"/>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Rectangle 6">
            <a:extLst>
              <a:ext uri="{FF2B5EF4-FFF2-40B4-BE49-F238E27FC236}">
                <a16:creationId xmlns:a16="http://schemas.microsoft.com/office/drawing/2014/main" id="{D2150F3D-3B81-424B-BBBF-E6C6E469AA41}"/>
              </a:ext>
            </a:extLst>
          </p:cNvPr>
          <p:cNvSpPr/>
          <p:nvPr/>
        </p:nvSpPr>
        <p:spPr>
          <a:xfrm>
            <a:off x="4639715" y="1265768"/>
            <a:ext cx="1651000" cy="1210733"/>
          </a:xfrm>
          <a:prstGeom prst="rect">
            <a:avLst/>
          </a:prstGeom>
          <a:pattFill prst="pct5">
            <a:fgClr>
              <a:schemeClr val="accent2"/>
            </a:fgClr>
            <a:bgClr>
              <a:schemeClr val="bg1"/>
            </a:bgClr>
          </a:patt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ECF</a:t>
            </a:r>
          </a:p>
        </p:txBody>
      </p:sp>
      <p:sp>
        <p:nvSpPr>
          <p:cNvPr id="8" name="TextBox 7">
            <a:extLst>
              <a:ext uri="{FF2B5EF4-FFF2-40B4-BE49-F238E27FC236}">
                <a16:creationId xmlns:a16="http://schemas.microsoft.com/office/drawing/2014/main" id="{25BEFBAC-FDC2-4EAC-A7B7-63BC0866B8C3}"/>
              </a:ext>
            </a:extLst>
          </p:cNvPr>
          <p:cNvSpPr txBox="1"/>
          <p:nvPr/>
        </p:nvSpPr>
        <p:spPr>
          <a:xfrm>
            <a:off x="6578601" y="1955800"/>
            <a:ext cx="1303867" cy="646331"/>
          </a:xfrm>
          <a:prstGeom prst="rect">
            <a:avLst/>
          </a:prstGeom>
          <a:noFill/>
        </p:spPr>
        <p:txBody>
          <a:bodyPr wrap="square" rtlCol="0">
            <a:spAutoFit/>
          </a:bodyPr>
          <a:lstStyle/>
          <a:p>
            <a:r>
              <a:rPr lang="en-US" sz="1800" dirty="0"/>
              <a:t>cell membrane</a:t>
            </a:r>
          </a:p>
        </p:txBody>
      </p:sp>
      <p:sp>
        <p:nvSpPr>
          <p:cNvPr id="9" name="TextBox 8">
            <a:extLst>
              <a:ext uri="{FF2B5EF4-FFF2-40B4-BE49-F238E27FC236}">
                <a16:creationId xmlns:a16="http://schemas.microsoft.com/office/drawing/2014/main" id="{1946D283-7EDA-47BA-A0C2-4B17FC17E9AB}"/>
              </a:ext>
            </a:extLst>
          </p:cNvPr>
          <p:cNvSpPr txBox="1"/>
          <p:nvPr/>
        </p:nvSpPr>
        <p:spPr>
          <a:xfrm>
            <a:off x="6739468" y="3945466"/>
            <a:ext cx="1413934" cy="646331"/>
          </a:xfrm>
          <a:prstGeom prst="rect">
            <a:avLst/>
          </a:prstGeom>
          <a:noFill/>
        </p:spPr>
        <p:txBody>
          <a:bodyPr wrap="square" rtlCol="0">
            <a:spAutoFit/>
          </a:bodyPr>
          <a:lstStyle/>
          <a:p>
            <a:r>
              <a:rPr lang="en-US" sz="1800" dirty="0">
                <a:solidFill>
                  <a:schemeClr val="accent2"/>
                </a:solidFill>
              </a:rPr>
              <a:t>how big the gradient is</a:t>
            </a:r>
          </a:p>
        </p:txBody>
      </p:sp>
      <p:sp>
        <p:nvSpPr>
          <p:cNvPr id="10" name="TextBox 9">
            <a:extLst>
              <a:ext uri="{FF2B5EF4-FFF2-40B4-BE49-F238E27FC236}">
                <a16:creationId xmlns:a16="http://schemas.microsoft.com/office/drawing/2014/main" id="{14A146CA-B2D8-404D-9CBD-DD609454623A}"/>
              </a:ext>
            </a:extLst>
          </p:cNvPr>
          <p:cNvSpPr txBox="1"/>
          <p:nvPr/>
        </p:nvSpPr>
        <p:spPr>
          <a:xfrm>
            <a:off x="110067" y="4157133"/>
            <a:ext cx="1955799" cy="646331"/>
          </a:xfrm>
          <a:prstGeom prst="rect">
            <a:avLst/>
          </a:prstGeom>
          <a:noFill/>
        </p:spPr>
        <p:txBody>
          <a:bodyPr wrap="square" rtlCol="0">
            <a:spAutoFit/>
          </a:bodyPr>
          <a:lstStyle/>
          <a:p>
            <a:r>
              <a:rPr lang="en-US" sz="1800" dirty="0">
                <a:solidFill>
                  <a:schemeClr val="accent2"/>
                </a:solidFill>
              </a:rPr>
              <a:t>how fast ions cross the membrane</a:t>
            </a:r>
          </a:p>
        </p:txBody>
      </p:sp>
      <p:cxnSp>
        <p:nvCxnSpPr>
          <p:cNvPr id="13" name="Straight Arrow Connector 12">
            <a:extLst>
              <a:ext uri="{FF2B5EF4-FFF2-40B4-BE49-F238E27FC236}">
                <a16:creationId xmlns:a16="http://schemas.microsoft.com/office/drawing/2014/main" id="{B0E896A9-3AAA-4061-9BDC-F46FBC1325EE}"/>
              </a:ext>
            </a:extLst>
          </p:cNvPr>
          <p:cNvCxnSpPr>
            <a:cxnSpLocks/>
            <a:endCxn id="16" idx="3"/>
          </p:cNvCxnSpPr>
          <p:nvPr/>
        </p:nvCxnSpPr>
        <p:spPr>
          <a:xfrm flipH="1">
            <a:off x="5638799" y="4292600"/>
            <a:ext cx="1278468" cy="294884"/>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4" name="Freeform: Shape 13">
            <a:extLst>
              <a:ext uri="{FF2B5EF4-FFF2-40B4-BE49-F238E27FC236}">
                <a16:creationId xmlns:a16="http://schemas.microsoft.com/office/drawing/2014/main" id="{F2AA099D-CF25-447C-B6B0-5B66F96ACE7B}"/>
              </a:ext>
            </a:extLst>
          </p:cNvPr>
          <p:cNvSpPr/>
          <p:nvPr/>
        </p:nvSpPr>
        <p:spPr>
          <a:xfrm>
            <a:off x="4614333" y="2294467"/>
            <a:ext cx="2125134" cy="585823"/>
          </a:xfrm>
          <a:custGeom>
            <a:avLst/>
            <a:gdLst>
              <a:gd name="connsiteX0" fmla="*/ 2125134 w 2125134"/>
              <a:gd name="connsiteY0" fmla="*/ 0 h 585823"/>
              <a:gd name="connsiteX1" fmla="*/ 1735667 w 2125134"/>
              <a:gd name="connsiteY1" fmla="*/ 364066 h 585823"/>
              <a:gd name="connsiteX2" fmla="*/ 381000 w 2125134"/>
              <a:gd name="connsiteY2" fmla="*/ 584200 h 585823"/>
              <a:gd name="connsiteX3" fmla="*/ 0 w 2125134"/>
              <a:gd name="connsiteY3" fmla="*/ 254000 h 585823"/>
            </a:gdLst>
            <a:ahLst/>
            <a:cxnLst>
              <a:cxn ang="0">
                <a:pos x="connsiteX0" y="connsiteY0"/>
              </a:cxn>
              <a:cxn ang="0">
                <a:pos x="connsiteX1" y="connsiteY1"/>
              </a:cxn>
              <a:cxn ang="0">
                <a:pos x="connsiteX2" y="connsiteY2"/>
              </a:cxn>
              <a:cxn ang="0">
                <a:pos x="connsiteX3" y="connsiteY3"/>
              </a:cxn>
            </a:cxnLst>
            <a:rect l="l" t="t" r="r" b="b"/>
            <a:pathLst>
              <a:path w="2125134" h="585823">
                <a:moveTo>
                  <a:pt x="2125134" y="0"/>
                </a:moveTo>
                <a:cubicBezTo>
                  <a:pt x="2075745" y="133349"/>
                  <a:pt x="2026356" y="266699"/>
                  <a:pt x="1735667" y="364066"/>
                </a:cubicBezTo>
                <a:cubicBezTo>
                  <a:pt x="1444978" y="461433"/>
                  <a:pt x="670278" y="602544"/>
                  <a:pt x="381000" y="584200"/>
                </a:cubicBezTo>
                <a:cubicBezTo>
                  <a:pt x="91722" y="565856"/>
                  <a:pt x="45861" y="409928"/>
                  <a:pt x="0" y="254000"/>
                </a:cubicBez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266C1BA4-2036-4E65-B406-5A840E0ADC54}"/>
              </a:ext>
            </a:extLst>
          </p:cNvPr>
          <p:cNvSpPr txBox="1"/>
          <p:nvPr/>
        </p:nvSpPr>
        <p:spPr>
          <a:xfrm>
            <a:off x="6155268" y="4800599"/>
            <a:ext cx="1955799" cy="923330"/>
          </a:xfrm>
          <a:prstGeom prst="rect">
            <a:avLst/>
          </a:prstGeom>
          <a:noFill/>
        </p:spPr>
        <p:txBody>
          <a:bodyPr wrap="square" rtlCol="0">
            <a:spAutoFit/>
          </a:bodyPr>
          <a:lstStyle/>
          <a:p>
            <a:r>
              <a:rPr lang="en-US" sz="1800" dirty="0">
                <a:solidFill>
                  <a:schemeClr val="accent2"/>
                </a:solidFill>
              </a:rPr>
              <a:t>Note the sign: diffusion evens out concentrations</a:t>
            </a:r>
          </a:p>
        </p:txBody>
      </p: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96331367-7C85-4DA8-9701-671BD6B5AADE}"/>
                  </a:ext>
                </a:extLst>
              </p:cNvPr>
              <p:cNvSpPr txBox="1"/>
              <p:nvPr/>
            </p:nvSpPr>
            <p:spPr>
              <a:xfrm>
                <a:off x="2785532" y="4182533"/>
                <a:ext cx="2853267" cy="80990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𝑓𝑙𝑢𝑥</m:t>
                          </m:r>
                        </m:e>
                        <m:sub>
                          <m:r>
                            <a:rPr lang="en-US" b="0" i="1" smtClean="0">
                              <a:latin typeface="Cambria Math" panose="02040503050406030204" pitchFamily="18" charset="0"/>
                            </a:rPr>
                            <m:t>𝑁𝑎</m:t>
                          </m:r>
                        </m:sub>
                      </m:sSub>
                      <m:r>
                        <a:rPr lang="en-US" i="1">
                          <a:latin typeface="Cambria Math" panose="02040503050406030204" pitchFamily="18" charset="0"/>
                        </a:rPr>
                        <m:t>=−</m:t>
                      </m:r>
                      <m:r>
                        <a:rPr lang="en-US" i="1">
                          <a:latin typeface="Cambria Math" panose="02040503050406030204" pitchFamily="18" charset="0"/>
                        </a:rPr>
                        <m:t>𝐷</m:t>
                      </m:r>
                      <m:f>
                        <m:fPr>
                          <m:ctrlPr>
                            <a:rPr lang="en-US" i="1">
                              <a:latin typeface="Cambria Math" panose="02040503050406030204" pitchFamily="18" charset="0"/>
                            </a:rPr>
                          </m:ctrlPr>
                        </m:fPr>
                        <m:num>
                          <m:r>
                            <a:rPr lang="en-US" i="1">
                              <a:latin typeface="Cambria Math" panose="02040503050406030204" pitchFamily="18" charset="0"/>
                            </a:rPr>
                            <m:t>𝑑</m:t>
                          </m:r>
                          <m:d>
                            <m:dPr>
                              <m:begChr m:val="["/>
                              <m:endChr m:val="]"/>
                              <m:ctrlPr>
                                <a:rPr lang="en-US" i="1">
                                  <a:latin typeface="Cambria Math" panose="02040503050406030204" pitchFamily="18" charset="0"/>
                                </a:rPr>
                              </m:ctrlPr>
                            </m:dPr>
                            <m:e>
                              <m:r>
                                <a:rPr lang="en-US" i="1">
                                  <a:latin typeface="Cambria Math" panose="02040503050406030204" pitchFamily="18" charset="0"/>
                                </a:rPr>
                                <m:t>𝑁𝑎</m:t>
                              </m:r>
                            </m:e>
                          </m:d>
                        </m:num>
                        <m:den>
                          <m:r>
                            <a:rPr lang="en-US" i="1">
                              <a:latin typeface="Cambria Math" panose="02040503050406030204" pitchFamily="18" charset="0"/>
                            </a:rPr>
                            <m:t>𝑑𝑥</m:t>
                          </m:r>
                        </m:den>
                      </m:f>
                    </m:oMath>
                  </m:oMathPara>
                </a14:m>
                <a:endParaRPr lang="en-US" dirty="0"/>
              </a:p>
            </p:txBody>
          </p:sp>
        </mc:Choice>
        <mc:Fallback xmlns="">
          <p:sp>
            <p:nvSpPr>
              <p:cNvPr id="16" name="TextBox 15">
                <a:extLst>
                  <a:ext uri="{FF2B5EF4-FFF2-40B4-BE49-F238E27FC236}">
                    <a16:creationId xmlns:a16="http://schemas.microsoft.com/office/drawing/2014/main" id="{96331367-7C85-4DA8-9701-671BD6B5AADE}"/>
                  </a:ext>
                </a:extLst>
              </p:cNvPr>
              <p:cNvSpPr txBox="1">
                <a:spLocks noRot="1" noChangeAspect="1" noMove="1" noResize="1" noEditPoints="1" noAdjustHandles="1" noChangeArrowheads="1" noChangeShapeType="1" noTextEdit="1"/>
              </p:cNvSpPr>
              <p:nvPr/>
            </p:nvSpPr>
            <p:spPr>
              <a:xfrm>
                <a:off x="2785532" y="4182533"/>
                <a:ext cx="2853267" cy="809902"/>
              </a:xfrm>
              <a:prstGeom prst="rect">
                <a:avLst/>
              </a:prstGeom>
              <a:blipFill>
                <a:blip r:embed="rId3"/>
                <a:stretch>
                  <a:fillRect/>
                </a:stretch>
              </a:blipFill>
            </p:spPr>
            <p:txBody>
              <a:bodyPr/>
              <a:lstStyle/>
              <a:p>
                <a:r>
                  <a:rPr lang="en-US">
                    <a:noFill/>
                  </a:rPr>
                  <a:t> </a:t>
                </a:r>
              </a:p>
            </p:txBody>
          </p:sp>
        </mc:Fallback>
      </mc:AlternateContent>
      <p:sp>
        <p:nvSpPr>
          <p:cNvPr id="19" name="Freeform: Shape 18">
            <a:extLst>
              <a:ext uri="{FF2B5EF4-FFF2-40B4-BE49-F238E27FC236}">
                <a16:creationId xmlns:a16="http://schemas.microsoft.com/office/drawing/2014/main" id="{32B3FEE1-6DD4-4E64-9C6C-18B2D1046071}"/>
              </a:ext>
            </a:extLst>
          </p:cNvPr>
          <p:cNvSpPr/>
          <p:nvPr/>
        </p:nvSpPr>
        <p:spPr>
          <a:xfrm>
            <a:off x="4275667" y="4842933"/>
            <a:ext cx="1845733" cy="448374"/>
          </a:xfrm>
          <a:custGeom>
            <a:avLst/>
            <a:gdLst>
              <a:gd name="connsiteX0" fmla="*/ 1845733 w 1845733"/>
              <a:gd name="connsiteY0" fmla="*/ 414867 h 448374"/>
              <a:gd name="connsiteX1" fmla="*/ 457200 w 1845733"/>
              <a:gd name="connsiteY1" fmla="*/ 406400 h 448374"/>
              <a:gd name="connsiteX2" fmla="*/ 0 w 1845733"/>
              <a:gd name="connsiteY2" fmla="*/ 0 h 448374"/>
            </a:gdLst>
            <a:ahLst/>
            <a:cxnLst>
              <a:cxn ang="0">
                <a:pos x="connsiteX0" y="connsiteY0"/>
              </a:cxn>
              <a:cxn ang="0">
                <a:pos x="connsiteX1" y="connsiteY1"/>
              </a:cxn>
              <a:cxn ang="0">
                <a:pos x="connsiteX2" y="connsiteY2"/>
              </a:cxn>
            </a:cxnLst>
            <a:rect l="l" t="t" r="r" b="b"/>
            <a:pathLst>
              <a:path w="1845733" h="448374">
                <a:moveTo>
                  <a:pt x="1845733" y="414867"/>
                </a:moveTo>
                <a:cubicBezTo>
                  <a:pt x="1305277" y="445205"/>
                  <a:pt x="764822" y="475544"/>
                  <a:pt x="457200" y="406400"/>
                </a:cubicBezTo>
                <a:cubicBezTo>
                  <a:pt x="149578" y="337256"/>
                  <a:pt x="74789" y="168628"/>
                  <a:pt x="0" y="0"/>
                </a:cubicBez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a:extLst>
              <a:ext uri="{FF2B5EF4-FFF2-40B4-BE49-F238E27FC236}">
                <a16:creationId xmlns:a16="http://schemas.microsoft.com/office/drawing/2014/main" id="{2843F824-68FD-4C05-84A4-7083A38A1A39}"/>
              </a:ext>
            </a:extLst>
          </p:cNvPr>
          <p:cNvCxnSpPr>
            <a:endCxn id="16" idx="1"/>
          </p:cNvCxnSpPr>
          <p:nvPr/>
        </p:nvCxnSpPr>
        <p:spPr>
          <a:xfrm>
            <a:off x="1701800" y="4580467"/>
            <a:ext cx="1083732" cy="7017"/>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F06B10D3-6A1C-4F6A-BB14-9319BC0F825C}"/>
                  </a:ext>
                </a:extLst>
              </p:cNvPr>
              <p:cNvSpPr txBox="1"/>
              <p:nvPr/>
            </p:nvSpPr>
            <p:spPr>
              <a:xfrm>
                <a:off x="1193799" y="5334000"/>
                <a:ext cx="3225801" cy="668388"/>
              </a:xfrm>
              <a:prstGeom prst="rect">
                <a:avLst/>
              </a:prstGeom>
              <a:noFill/>
            </p:spPr>
            <p:txBody>
              <a:bodyPr wrap="square" rtlCol="0">
                <a:spAutoFit/>
              </a:bodyPr>
              <a:lstStyle/>
              <a:p>
                <a:r>
                  <a:rPr lang="en-US" dirty="0"/>
                  <a:t>Units: </a:t>
                </a:r>
                <a14:m>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𝑖𝑜𝑛𝑠</m:t>
                        </m:r>
                      </m:num>
                      <m:den>
                        <m:sSup>
                          <m:sSupPr>
                            <m:ctrlPr>
                              <a:rPr lang="en-US" i="1">
                                <a:latin typeface="Cambria Math" panose="02040503050406030204" pitchFamily="18" charset="0"/>
                              </a:rPr>
                            </m:ctrlPr>
                          </m:sSupPr>
                          <m:e>
                            <m:r>
                              <a:rPr lang="en-US" i="1">
                                <a:latin typeface="Cambria Math" panose="02040503050406030204" pitchFamily="18" charset="0"/>
                              </a:rPr>
                              <m:t>𝑠</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rPr>
                              <m:t>𝑚</m:t>
                            </m:r>
                          </m:e>
                          <m:sup>
                            <m:r>
                              <a:rPr lang="en-US" i="1">
                                <a:latin typeface="Cambria Math" panose="02040503050406030204" pitchFamily="18" charset="0"/>
                              </a:rPr>
                              <m:t>2</m:t>
                            </m:r>
                          </m:sup>
                        </m:sSup>
                      </m:den>
                    </m:f>
                    <m:r>
                      <a:rPr lang="en-US" b="0" i="1" smtClean="0">
                        <a:latin typeface="Cambria Math" panose="02040503050406030204" pitchFamily="18" charset="0"/>
                      </a:rPr>
                      <m:t>=</m:t>
                    </m:r>
                    <m:f>
                      <m:fPr>
                        <m:ctrlPr>
                          <a:rPr lang="en-US" i="1" smtClean="0">
                            <a:latin typeface="Cambria Math" panose="02040503050406030204" pitchFamily="18" charset="0"/>
                          </a:rPr>
                        </m:ctrlPr>
                      </m:fPr>
                      <m:num>
                        <m:sSup>
                          <m:sSupPr>
                            <m:ctrlPr>
                              <a:rPr lang="en-US" i="1">
                                <a:latin typeface="Cambria Math" panose="02040503050406030204" pitchFamily="18" charset="0"/>
                              </a:rPr>
                            </m:ctrlPr>
                          </m:sSupPr>
                          <m:e>
                            <m:r>
                              <a:rPr lang="en-US" i="1">
                                <a:latin typeface="Cambria Math" panose="02040503050406030204" pitchFamily="18" charset="0"/>
                              </a:rPr>
                              <m:t>𝑚</m:t>
                            </m:r>
                          </m:e>
                          <m:sup>
                            <m:r>
                              <a:rPr lang="en-US" b="0" i="1" smtClean="0">
                                <a:latin typeface="Cambria Math" panose="02040503050406030204" pitchFamily="18" charset="0"/>
                              </a:rPr>
                              <m:t>2</m:t>
                            </m:r>
                          </m:sup>
                        </m:sSup>
                      </m:num>
                      <m:den>
                        <m:r>
                          <a:rPr lang="en-US" b="0" i="1" smtClean="0">
                            <a:latin typeface="Cambria Math" panose="02040503050406030204" pitchFamily="18" charset="0"/>
                          </a:rPr>
                          <m:t>𝑠</m:t>
                        </m:r>
                      </m:den>
                    </m:f>
                    <m:r>
                      <a:rPr lang="en-US" i="1" smtClean="0">
                        <a:latin typeface="Cambria Math" panose="02040503050406030204" pitchFamily="18" charset="0"/>
                        <a:ea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𝑖𝑜𝑛𝑠</m:t>
                        </m:r>
                      </m:num>
                      <m:den>
                        <m:sSup>
                          <m:sSupPr>
                            <m:ctrlPr>
                              <a:rPr lang="en-US" i="1">
                                <a:latin typeface="Cambria Math" panose="02040503050406030204" pitchFamily="18" charset="0"/>
                              </a:rPr>
                            </m:ctrlPr>
                          </m:sSupPr>
                          <m:e>
                            <m:r>
                              <a:rPr lang="en-US" i="1">
                                <a:latin typeface="Cambria Math" panose="02040503050406030204" pitchFamily="18" charset="0"/>
                              </a:rPr>
                              <m:t>𝑚</m:t>
                            </m:r>
                          </m:e>
                          <m:sup>
                            <m:r>
                              <a:rPr lang="en-US" i="1">
                                <a:latin typeface="Cambria Math" panose="02040503050406030204" pitchFamily="18" charset="0"/>
                              </a:rPr>
                              <m:t>4</m:t>
                            </m:r>
                          </m:sup>
                        </m:sSup>
                      </m:den>
                    </m:f>
                  </m:oMath>
                </a14:m>
                <a:endParaRPr lang="en-US" dirty="0"/>
              </a:p>
            </p:txBody>
          </p:sp>
        </mc:Choice>
        <mc:Fallback xmlns="">
          <p:sp>
            <p:nvSpPr>
              <p:cNvPr id="20" name="TextBox 19">
                <a:extLst>
                  <a:ext uri="{FF2B5EF4-FFF2-40B4-BE49-F238E27FC236}">
                    <a16:creationId xmlns:a16="http://schemas.microsoft.com/office/drawing/2014/main" id="{F06B10D3-6A1C-4F6A-BB14-9319BC0F825C}"/>
                  </a:ext>
                </a:extLst>
              </p:cNvPr>
              <p:cNvSpPr txBox="1">
                <a:spLocks noRot="1" noChangeAspect="1" noMove="1" noResize="1" noEditPoints="1" noAdjustHandles="1" noChangeArrowheads="1" noChangeShapeType="1" noTextEdit="1"/>
              </p:cNvSpPr>
              <p:nvPr/>
            </p:nvSpPr>
            <p:spPr>
              <a:xfrm>
                <a:off x="1193799" y="5334000"/>
                <a:ext cx="3225801" cy="668388"/>
              </a:xfrm>
              <a:prstGeom prst="rect">
                <a:avLst/>
              </a:prstGeom>
              <a:blipFill>
                <a:blip r:embed="rId4"/>
                <a:stretch>
                  <a:fillRect l="-3025" b="-7273"/>
                </a:stretch>
              </a:blipFill>
            </p:spPr>
            <p:txBody>
              <a:bodyPr/>
              <a:lstStyle/>
              <a:p>
                <a:r>
                  <a:rPr lang="en-US">
                    <a:noFill/>
                  </a:rPr>
                  <a:t> </a:t>
                </a:r>
              </a:p>
            </p:txBody>
          </p:sp>
        </mc:Fallback>
      </mc:AlternateContent>
    </p:spTree>
    <p:extLst>
      <p:ext uri="{BB962C8B-B14F-4D97-AF65-F5344CB8AC3E}">
        <p14:creationId xmlns:p14="http://schemas.microsoft.com/office/powerpoint/2010/main" val="102544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500"/>
                                        <p:tgtEl>
                                          <p:spTgt spid="1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fade">
                                      <p:cBhvr>
                                        <p:cTn id="3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5" grpId="0"/>
      <p:bldP spid="19" grpId="0" animBg="1"/>
      <p:bldP spid="2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C6A14-4733-4994-B680-0AA0EFDEADF8}"/>
              </a:ext>
            </a:extLst>
          </p:cNvPr>
          <p:cNvSpPr>
            <a:spLocks noGrp="1"/>
          </p:cNvSpPr>
          <p:nvPr>
            <p:ph type="title"/>
          </p:nvPr>
        </p:nvSpPr>
        <p:spPr/>
        <p:txBody>
          <a:bodyPr/>
          <a:lstStyle/>
          <a:p>
            <a:r>
              <a:rPr lang="en-US" dirty="0"/>
              <a:t>What is D, really?</a:t>
            </a:r>
          </a:p>
        </p:txBody>
      </p:sp>
      <p:sp>
        <p:nvSpPr>
          <p:cNvPr id="3" name="Content Placeholder 2">
            <a:extLst>
              <a:ext uri="{FF2B5EF4-FFF2-40B4-BE49-F238E27FC236}">
                <a16:creationId xmlns:a16="http://schemas.microsoft.com/office/drawing/2014/main" id="{13796E5A-BAD5-42CE-ABDF-39630AC356D0}"/>
              </a:ext>
            </a:extLst>
          </p:cNvPr>
          <p:cNvSpPr>
            <a:spLocks noGrp="1"/>
          </p:cNvSpPr>
          <p:nvPr>
            <p:ph idx="1"/>
          </p:nvPr>
        </p:nvSpPr>
        <p:spPr>
          <a:xfrm>
            <a:off x="732934" y="2418756"/>
            <a:ext cx="7112000" cy="3586117"/>
          </a:xfrm>
        </p:spPr>
        <p:txBody>
          <a:bodyPr/>
          <a:lstStyle/>
          <a:p>
            <a:r>
              <a:rPr lang="en-US" sz="2400" dirty="0"/>
              <a:t>We have a simple equation</a:t>
            </a:r>
          </a:p>
          <a:p>
            <a:r>
              <a:rPr lang="en-US" sz="2400" dirty="0"/>
              <a:t>We (hopefully) know what it means</a:t>
            </a:r>
          </a:p>
          <a:p>
            <a:r>
              <a:rPr lang="en-US" sz="2400" i="1" dirty="0"/>
              <a:t>D</a:t>
            </a:r>
            <a:r>
              <a:rPr lang="en-US" sz="2400" dirty="0"/>
              <a:t> is how fast an ion moves, for a given gradient pushing it</a:t>
            </a:r>
            <a:endParaRPr lang="en-US" sz="2400" i="1" dirty="0"/>
          </a:p>
          <a:p>
            <a:r>
              <a:rPr lang="en-US" sz="2400" dirty="0"/>
              <a:t>What affects </a:t>
            </a:r>
            <a:r>
              <a:rPr lang="en-US" sz="2400" i="1" dirty="0"/>
              <a:t>D</a:t>
            </a:r>
            <a:r>
              <a:rPr lang="en-US" sz="2400" dirty="0"/>
              <a:t>, our magic proportionality constant?</a:t>
            </a:r>
          </a:p>
          <a:p>
            <a:pPr lvl="1"/>
            <a:r>
              <a:rPr lang="en-US" sz="2000" dirty="0"/>
              <a:t>High-volume ion:</a:t>
            </a:r>
          </a:p>
          <a:p>
            <a:pPr lvl="1">
              <a:spcBef>
                <a:spcPts val="1800"/>
              </a:spcBef>
            </a:pPr>
            <a:r>
              <a:rPr lang="en-US" sz="2000" dirty="0"/>
              <a:t>In a vacuum:</a:t>
            </a:r>
          </a:p>
          <a:p>
            <a:pPr lvl="1"/>
            <a:r>
              <a:rPr lang="en-US" sz="2000" dirty="0"/>
              <a:t>In a liquid</a:t>
            </a:r>
          </a:p>
          <a:p>
            <a:endParaRPr lang="en-US" sz="2400" dirty="0"/>
          </a:p>
          <a:p>
            <a:pPr marL="457200" lvl="1" indent="0">
              <a:spcBef>
                <a:spcPts val="0"/>
              </a:spcBef>
              <a:buNone/>
            </a:pPr>
            <a:endParaRPr lang="en-US" sz="2000" dirty="0"/>
          </a:p>
          <a:p>
            <a:pPr marL="0" indent="0">
              <a:buNone/>
            </a:pPr>
            <a:endParaRPr lang="en-US" dirty="0"/>
          </a:p>
        </p:txBody>
      </p:sp>
      <p:sp>
        <p:nvSpPr>
          <p:cNvPr id="4" name="Footer Placeholder 3">
            <a:extLst>
              <a:ext uri="{FF2B5EF4-FFF2-40B4-BE49-F238E27FC236}">
                <a16:creationId xmlns:a16="http://schemas.microsoft.com/office/drawing/2014/main" id="{A4CA992A-81C3-43F4-8C20-A26A28AFF510}"/>
              </a:ext>
            </a:extLst>
          </p:cNvPr>
          <p:cNvSpPr>
            <a:spLocks noGrp="1"/>
          </p:cNvSpPr>
          <p:nvPr>
            <p:ph type="ftr" sz="quarter" idx="11"/>
          </p:nvPr>
        </p:nvSpPr>
        <p:spPr/>
        <p:txBody>
          <a:bodyPr/>
          <a:lstStyle/>
          <a:p>
            <a:pPr>
              <a:defRPr/>
            </a:pPr>
            <a:r>
              <a:rPr lang="en-US" dirty="0"/>
              <a:t>EE 193/Comp 150 Joel Grodstein</a:t>
            </a:r>
          </a:p>
        </p:txBody>
      </p:sp>
      <p:sp>
        <p:nvSpPr>
          <p:cNvPr id="5" name="TextBox 4">
            <a:extLst>
              <a:ext uri="{FF2B5EF4-FFF2-40B4-BE49-F238E27FC236}">
                <a16:creationId xmlns:a16="http://schemas.microsoft.com/office/drawing/2014/main" id="{17E45A9C-2CD6-4432-A55A-E7A607B6FC77}"/>
              </a:ext>
            </a:extLst>
          </p:cNvPr>
          <p:cNvSpPr txBox="1"/>
          <p:nvPr/>
        </p:nvSpPr>
        <p:spPr>
          <a:xfrm>
            <a:off x="3350600" y="4432643"/>
            <a:ext cx="3683000" cy="707886"/>
          </a:xfrm>
          <a:prstGeom prst="rect">
            <a:avLst/>
          </a:prstGeom>
          <a:noFill/>
        </p:spPr>
        <p:txBody>
          <a:bodyPr wrap="square" rtlCol="0">
            <a:spAutoFit/>
          </a:bodyPr>
          <a:lstStyle/>
          <a:p>
            <a:r>
              <a:rPr lang="en-US" sz="2000" dirty="0">
                <a:solidFill>
                  <a:schemeClr val="accent2"/>
                </a:solidFill>
              </a:rPr>
              <a:t>will bump into lots of things and slow down, so </a:t>
            </a:r>
            <a:r>
              <a:rPr lang="en-US" sz="2000" i="1" dirty="0">
                <a:solidFill>
                  <a:schemeClr val="accent2"/>
                </a:solidFill>
              </a:rPr>
              <a:t>D </a:t>
            </a:r>
            <a:r>
              <a:rPr lang="en-US" sz="2000" dirty="0">
                <a:solidFill>
                  <a:schemeClr val="accent2"/>
                </a:solidFill>
              </a:rPr>
              <a:t>will be small</a:t>
            </a:r>
          </a:p>
        </p:txBody>
      </p:sp>
      <p:sp>
        <p:nvSpPr>
          <p:cNvPr id="6" name="TextBox 5">
            <a:extLst>
              <a:ext uri="{FF2B5EF4-FFF2-40B4-BE49-F238E27FC236}">
                <a16:creationId xmlns:a16="http://schemas.microsoft.com/office/drawing/2014/main" id="{026BC0CF-EF75-4DFE-8E88-DC3060352340}"/>
              </a:ext>
            </a:extLst>
          </p:cNvPr>
          <p:cNvSpPr txBox="1"/>
          <p:nvPr/>
        </p:nvSpPr>
        <p:spPr>
          <a:xfrm>
            <a:off x="2871386" y="5081191"/>
            <a:ext cx="5173134" cy="400110"/>
          </a:xfrm>
          <a:prstGeom prst="rect">
            <a:avLst/>
          </a:prstGeom>
          <a:noFill/>
        </p:spPr>
        <p:txBody>
          <a:bodyPr wrap="square" rtlCol="0">
            <a:spAutoFit/>
          </a:bodyPr>
          <a:lstStyle/>
          <a:p>
            <a:r>
              <a:rPr lang="en-US" sz="2000" i="1" dirty="0">
                <a:solidFill>
                  <a:schemeClr val="accent2"/>
                </a:solidFill>
              </a:rPr>
              <a:t>D </a:t>
            </a:r>
            <a:r>
              <a:rPr lang="en-US" sz="2000" dirty="0">
                <a:solidFill>
                  <a:schemeClr val="accent2"/>
                </a:solidFill>
              </a:rPr>
              <a:t>will be quite large (not relevant for us!)</a:t>
            </a:r>
          </a:p>
        </p:txBody>
      </p:sp>
      <p:sp>
        <p:nvSpPr>
          <p:cNvPr id="7" name="TextBox 6">
            <a:extLst>
              <a:ext uri="{FF2B5EF4-FFF2-40B4-BE49-F238E27FC236}">
                <a16:creationId xmlns:a16="http://schemas.microsoft.com/office/drawing/2014/main" id="{006B7077-4EB0-4B88-8C29-B93829B6B214}"/>
              </a:ext>
            </a:extLst>
          </p:cNvPr>
          <p:cNvSpPr txBox="1"/>
          <p:nvPr/>
        </p:nvSpPr>
        <p:spPr>
          <a:xfrm>
            <a:off x="2714134" y="5438060"/>
            <a:ext cx="2772266" cy="400110"/>
          </a:xfrm>
          <a:prstGeom prst="rect">
            <a:avLst/>
          </a:prstGeom>
          <a:noFill/>
        </p:spPr>
        <p:txBody>
          <a:bodyPr wrap="square" rtlCol="0">
            <a:spAutoFit/>
          </a:bodyPr>
          <a:lstStyle/>
          <a:p>
            <a:r>
              <a:rPr lang="en-US" sz="2000" dirty="0">
                <a:solidFill>
                  <a:schemeClr val="accent2"/>
                </a:solidFill>
              </a:rPr>
              <a:t>Not nearly so large.</a:t>
            </a: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153071C5-C068-49B4-9428-C06E04394312}"/>
                  </a:ext>
                </a:extLst>
              </p:cNvPr>
              <p:cNvSpPr txBox="1"/>
              <p:nvPr/>
            </p:nvSpPr>
            <p:spPr>
              <a:xfrm>
                <a:off x="2662983" y="1439333"/>
                <a:ext cx="2853267" cy="80990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𝑓𝑙𝑢𝑥</m:t>
                          </m:r>
                        </m:e>
                        <m:sub>
                          <m:r>
                            <a:rPr lang="en-US" b="0" i="1" smtClean="0">
                              <a:latin typeface="Cambria Math" panose="02040503050406030204" pitchFamily="18" charset="0"/>
                            </a:rPr>
                            <m:t>𝑁𝑎</m:t>
                          </m:r>
                        </m:sub>
                      </m:sSub>
                      <m:r>
                        <a:rPr lang="en-US" i="1">
                          <a:latin typeface="Cambria Math" panose="02040503050406030204" pitchFamily="18" charset="0"/>
                        </a:rPr>
                        <m:t>=−</m:t>
                      </m:r>
                      <m:r>
                        <a:rPr lang="en-US" i="1">
                          <a:latin typeface="Cambria Math" panose="02040503050406030204" pitchFamily="18" charset="0"/>
                        </a:rPr>
                        <m:t>𝐷</m:t>
                      </m:r>
                      <m:f>
                        <m:fPr>
                          <m:ctrlPr>
                            <a:rPr lang="en-US" i="1">
                              <a:latin typeface="Cambria Math" panose="02040503050406030204" pitchFamily="18" charset="0"/>
                            </a:rPr>
                          </m:ctrlPr>
                        </m:fPr>
                        <m:num>
                          <m:r>
                            <a:rPr lang="en-US" i="1">
                              <a:latin typeface="Cambria Math" panose="02040503050406030204" pitchFamily="18" charset="0"/>
                            </a:rPr>
                            <m:t>𝑑</m:t>
                          </m:r>
                          <m:d>
                            <m:dPr>
                              <m:begChr m:val="["/>
                              <m:endChr m:val="]"/>
                              <m:ctrlPr>
                                <a:rPr lang="en-US" i="1">
                                  <a:latin typeface="Cambria Math" panose="02040503050406030204" pitchFamily="18" charset="0"/>
                                </a:rPr>
                              </m:ctrlPr>
                            </m:dPr>
                            <m:e>
                              <m:r>
                                <a:rPr lang="en-US" i="1">
                                  <a:latin typeface="Cambria Math" panose="02040503050406030204" pitchFamily="18" charset="0"/>
                                </a:rPr>
                                <m:t>𝑁𝑎</m:t>
                              </m:r>
                            </m:e>
                          </m:d>
                        </m:num>
                        <m:den>
                          <m:r>
                            <a:rPr lang="en-US" i="1">
                              <a:latin typeface="Cambria Math" panose="02040503050406030204" pitchFamily="18" charset="0"/>
                            </a:rPr>
                            <m:t>𝑑𝑥</m:t>
                          </m:r>
                        </m:den>
                      </m:f>
                    </m:oMath>
                  </m:oMathPara>
                </a14:m>
                <a:endParaRPr lang="en-US" dirty="0"/>
              </a:p>
            </p:txBody>
          </p:sp>
        </mc:Choice>
        <mc:Fallback xmlns="">
          <p:sp>
            <p:nvSpPr>
              <p:cNvPr id="8" name="TextBox 7">
                <a:extLst>
                  <a:ext uri="{FF2B5EF4-FFF2-40B4-BE49-F238E27FC236}">
                    <a16:creationId xmlns:a16="http://schemas.microsoft.com/office/drawing/2014/main" id="{153071C5-C068-49B4-9428-C06E04394312}"/>
                  </a:ext>
                </a:extLst>
              </p:cNvPr>
              <p:cNvSpPr txBox="1">
                <a:spLocks noRot="1" noChangeAspect="1" noMove="1" noResize="1" noEditPoints="1" noAdjustHandles="1" noChangeArrowheads="1" noChangeShapeType="1" noTextEdit="1"/>
              </p:cNvSpPr>
              <p:nvPr/>
            </p:nvSpPr>
            <p:spPr>
              <a:xfrm>
                <a:off x="2662983" y="1439333"/>
                <a:ext cx="2853267" cy="809902"/>
              </a:xfrm>
              <a:prstGeom prst="rect">
                <a:avLst/>
              </a:prstGeom>
              <a:blipFill>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914933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fade">
                                      <p:cBhvr>
                                        <p:cTn id="3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162B0-3FC1-4C21-B7E0-AE786E5193D6}"/>
              </a:ext>
            </a:extLst>
          </p:cNvPr>
          <p:cNvSpPr>
            <a:spLocks noGrp="1"/>
          </p:cNvSpPr>
          <p:nvPr>
            <p:ph type="title"/>
          </p:nvPr>
        </p:nvSpPr>
        <p:spPr/>
        <p:txBody>
          <a:bodyPr/>
          <a:lstStyle/>
          <a:p>
            <a:r>
              <a:rPr lang="en-US" dirty="0"/>
              <a:t>Example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058A469-705E-40C7-B393-DD9558D69D13}"/>
                  </a:ext>
                </a:extLst>
              </p:cNvPr>
              <p:cNvSpPr>
                <a:spLocks noGrp="1"/>
              </p:cNvSpPr>
              <p:nvPr>
                <p:ph idx="1"/>
              </p:nvPr>
            </p:nvSpPr>
            <p:spPr>
              <a:xfrm>
                <a:off x="162100" y="2636091"/>
                <a:ext cx="7772400" cy="2077225"/>
              </a:xfrm>
            </p:spPr>
            <p:txBody>
              <a:bodyPr/>
              <a:lstStyle/>
              <a:p>
                <a:r>
                  <a:rPr lang="en-US" sz="2000" dirty="0"/>
                  <a:t>If </a:t>
                </a:r>
                <a:r>
                  <a:rPr lang="en-US" sz="2000" i="1" dirty="0"/>
                  <a:t>D</a:t>
                </a:r>
                <a:r>
                  <a:rPr lang="en-US" sz="2000" dirty="0"/>
                  <a:t>=.1 m</a:t>
                </a:r>
                <a:r>
                  <a:rPr lang="en-US" sz="2000" baseline="30000" dirty="0"/>
                  <a:t>2</a:t>
                </a:r>
                <a:r>
                  <a:rPr lang="en-US" sz="2000" dirty="0"/>
                  <a:t>/s, then what is the flux?</a:t>
                </a:r>
              </a:p>
              <a:p>
                <a:pPr lvl="1">
                  <a:spcBef>
                    <a:spcPts val="0"/>
                  </a:spcBef>
                </a:pPr>
                <a14:m>
                  <m:oMath xmlns:m="http://schemas.openxmlformats.org/officeDocument/2006/math">
                    <m:r>
                      <a:rPr lang="en-US" sz="1800" i="1">
                        <a:latin typeface="Cambria Math" panose="02040503050406030204" pitchFamily="18" charset="0"/>
                      </a:rPr>
                      <m:t>−</m:t>
                    </m:r>
                    <m:f>
                      <m:fPr>
                        <m:ctrlPr>
                          <a:rPr lang="en-US" sz="1800" i="1">
                            <a:latin typeface="Cambria Math" panose="02040503050406030204" pitchFamily="18" charset="0"/>
                          </a:rPr>
                        </m:ctrlPr>
                      </m:fPr>
                      <m:num>
                        <m:r>
                          <a:rPr lang="en-US" sz="1800" i="1">
                            <a:latin typeface="Cambria Math" panose="02040503050406030204" pitchFamily="18" charset="0"/>
                          </a:rPr>
                          <m:t>.1</m:t>
                        </m:r>
                        <m:sSup>
                          <m:sSupPr>
                            <m:ctrlPr>
                              <a:rPr lang="en-US" sz="1800" i="1">
                                <a:latin typeface="Cambria Math" panose="02040503050406030204" pitchFamily="18" charset="0"/>
                              </a:rPr>
                            </m:ctrlPr>
                          </m:sSupPr>
                          <m:e>
                            <m:r>
                              <a:rPr lang="en-US" sz="1800" i="1">
                                <a:latin typeface="Cambria Math" panose="02040503050406030204" pitchFamily="18" charset="0"/>
                              </a:rPr>
                              <m:t>𝑚</m:t>
                            </m:r>
                          </m:e>
                          <m:sup>
                            <m:r>
                              <a:rPr lang="en-US" sz="1800" i="1">
                                <a:latin typeface="Cambria Math" panose="02040503050406030204" pitchFamily="18" charset="0"/>
                              </a:rPr>
                              <m:t>2</m:t>
                            </m:r>
                          </m:sup>
                        </m:sSup>
                      </m:num>
                      <m:den>
                        <m:r>
                          <a:rPr lang="en-US" sz="1800" i="1">
                            <a:latin typeface="Cambria Math" panose="02040503050406030204" pitchFamily="18" charset="0"/>
                          </a:rPr>
                          <m:t>𝑠</m:t>
                        </m:r>
                      </m:den>
                    </m:f>
                    <m:r>
                      <a:rPr lang="en-US" sz="1800" i="1">
                        <a:latin typeface="Cambria Math" panose="02040503050406030204" pitchFamily="18" charset="0"/>
                        <a:ea typeface="Cambria Math" panose="02040503050406030204" pitchFamily="18" charset="0"/>
                      </a:rPr>
                      <m:t>∙</m:t>
                    </m:r>
                    <m:f>
                      <m:fPr>
                        <m:ctrlPr>
                          <a:rPr lang="en-US" sz="1800" i="1">
                            <a:latin typeface="Cambria Math" panose="02040503050406030204" pitchFamily="18" charset="0"/>
                          </a:rPr>
                        </m:ctrlPr>
                      </m:fPr>
                      <m:num>
                        <m:r>
                          <a:rPr lang="en-US" sz="1800" i="1">
                            <a:latin typeface="Cambria Math" panose="02040503050406030204" pitchFamily="18" charset="0"/>
                          </a:rPr>
                          <m:t>2</m:t>
                        </m:r>
                        <m:r>
                          <a:rPr lang="en-US" sz="1800" i="1">
                            <a:latin typeface="Cambria Math" panose="02040503050406030204" pitchFamily="18" charset="0"/>
                          </a:rPr>
                          <m:t>𝑥</m:t>
                        </m:r>
                        <m:sSup>
                          <m:sSupPr>
                            <m:ctrlPr>
                              <a:rPr lang="en-US" sz="1800" i="1">
                                <a:latin typeface="Cambria Math" panose="02040503050406030204" pitchFamily="18" charset="0"/>
                              </a:rPr>
                            </m:ctrlPr>
                          </m:sSupPr>
                          <m:e>
                            <m:r>
                              <a:rPr lang="en-US" sz="1800" i="1">
                                <a:latin typeface="Cambria Math" panose="02040503050406030204" pitchFamily="18" charset="0"/>
                              </a:rPr>
                              <m:t>10</m:t>
                            </m:r>
                          </m:e>
                          <m:sup>
                            <m:r>
                              <a:rPr lang="en-US" sz="1800" i="1">
                                <a:latin typeface="Cambria Math" panose="02040503050406030204" pitchFamily="18" charset="0"/>
                              </a:rPr>
                              <m:t>6</m:t>
                            </m:r>
                          </m:sup>
                        </m:sSup>
                        <m:r>
                          <a:rPr lang="en-US" sz="1800" i="1">
                            <a:latin typeface="Cambria Math" panose="02040503050406030204" pitchFamily="18" charset="0"/>
                          </a:rPr>
                          <m:t> </m:t>
                        </m:r>
                        <m:r>
                          <a:rPr lang="en-US" sz="1800" i="1">
                            <a:latin typeface="Cambria Math" panose="02040503050406030204" pitchFamily="18" charset="0"/>
                          </a:rPr>
                          <m:t>𝑖𝑜𝑛𝑠</m:t>
                        </m:r>
                      </m:num>
                      <m:den>
                        <m:sSup>
                          <m:sSupPr>
                            <m:ctrlPr>
                              <a:rPr lang="en-US" sz="1800" i="1">
                                <a:latin typeface="Cambria Math" panose="02040503050406030204" pitchFamily="18" charset="0"/>
                              </a:rPr>
                            </m:ctrlPr>
                          </m:sSupPr>
                          <m:e>
                            <m:r>
                              <a:rPr lang="en-US" sz="1800" i="1">
                                <a:latin typeface="Cambria Math" panose="02040503050406030204" pitchFamily="18" charset="0"/>
                              </a:rPr>
                              <m:t>𝑚</m:t>
                            </m:r>
                          </m:e>
                          <m:sup>
                            <m:r>
                              <a:rPr lang="en-US" sz="1800" i="1">
                                <a:latin typeface="Cambria Math" panose="02040503050406030204" pitchFamily="18" charset="0"/>
                              </a:rPr>
                              <m:t>4</m:t>
                            </m:r>
                          </m:sup>
                        </m:sSup>
                      </m:den>
                    </m:f>
                  </m:oMath>
                </a14:m>
                <a:r>
                  <a:rPr lang="en-US" sz="1800" dirty="0"/>
                  <a:t> </a:t>
                </a:r>
                <a14:m>
                  <m:oMath xmlns:m="http://schemas.openxmlformats.org/officeDocument/2006/math">
                    <m:r>
                      <a:rPr lang="en-US" sz="1800">
                        <a:latin typeface="Cambria Math" panose="02040503050406030204" pitchFamily="18" charset="0"/>
                      </a:rPr>
                      <m:t>=</m:t>
                    </m:r>
                    <m:r>
                      <a:rPr lang="en-US" sz="1800" i="1">
                        <a:latin typeface="Cambria Math" panose="02040503050406030204" pitchFamily="18" charset="0"/>
                      </a:rPr>
                      <m:t>−200,000</m:t>
                    </m:r>
                    <m:f>
                      <m:fPr>
                        <m:ctrlPr>
                          <a:rPr lang="en-US" sz="1800" i="1">
                            <a:latin typeface="Cambria Math" panose="02040503050406030204" pitchFamily="18" charset="0"/>
                          </a:rPr>
                        </m:ctrlPr>
                      </m:fPr>
                      <m:num>
                        <m:r>
                          <a:rPr lang="en-US" sz="1800" i="1">
                            <a:latin typeface="Cambria Math" panose="02040503050406030204" pitchFamily="18" charset="0"/>
                          </a:rPr>
                          <m:t>𝑖𝑜𝑛𝑠</m:t>
                        </m:r>
                      </m:num>
                      <m:den>
                        <m:sSup>
                          <m:sSupPr>
                            <m:ctrlPr>
                              <a:rPr lang="en-US" sz="1800" i="1">
                                <a:latin typeface="Cambria Math" panose="02040503050406030204" pitchFamily="18" charset="0"/>
                              </a:rPr>
                            </m:ctrlPr>
                          </m:sSupPr>
                          <m:e>
                            <m:r>
                              <a:rPr lang="en-US" sz="1800" i="1">
                                <a:latin typeface="Cambria Math" panose="02040503050406030204" pitchFamily="18" charset="0"/>
                              </a:rPr>
                              <m:t>𝑠</m:t>
                            </m:r>
                            <m:r>
                              <a:rPr lang="en-US" sz="1800" i="1">
                                <a:latin typeface="Cambria Math" panose="02040503050406030204" pitchFamily="18" charset="0"/>
                                <a:ea typeface="Cambria Math" panose="02040503050406030204" pitchFamily="18" charset="0"/>
                              </a:rPr>
                              <m:t>∙</m:t>
                            </m:r>
                            <m:r>
                              <a:rPr lang="en-US" sz="1800" i="1">
                                <a:latin typeface="Cambria Math" panose="02040503050406030204" pitchFamily="18" charset="0"/>
                              </a:rPr>
                              <m:t>𝑚</m:t>
                            </m:r>
                          </m:e>
                          <m:sup>
                            <m:r>
                              <a:rPr lang="en-US" sz="1800" i="1">
                                <a:latin typeface="Cambria Math" panose="02040503050406030204" pitchFamily="18" charset="0"/>
                              </a:rPr>
                              <m:t>2</m:t>
                            </m:r>
                          </m:sup>
                        </m:sSup>
                      </m:den>
                    </m:f>
                  </m:oMath>
                </a14:m>
                <a:endParaRPr lang="en-US" sz="1800" dirty="0"/>
              </a:p>
              <a:p>
                <a:pPr lvl="1">
                  <a:spcBef>
                    <a:spcPts val="0"/>
                  </a:spcBef>
                </a:pPr>
                <a:r>
                  <a:rPr lang="en-US" sz="1800" dirty="0"/>
                  <a:t>Negative sign means ions are moving to the left</a:t>
                </a:r>
              </a:p>
              <a:p>
                <a:r>
                  <a:rPr lang="en-US" sz="2000" dirty="0"/>
                  <a:t>After enough time, what will happen?</a:t>
                </a:r>
              </a:p>
              <a:p>
                <a:pPr lvl="1">
                  <a:spcBef>
                    <a:spcPts val="0"/>
                  </a:spcBef>
                </a:pPr>
                <a:r>
                  <a:rPr lang="en-US" sz="1800" dirty="0"/>
                  <a:t>The right-side space will go empty and the left-side will have all the ions?</a:t>
                </a:r>
              </a:p>
              <a:p>
                <a:pPr lvl="1">
                  <a:spcBef>
                    <a:spcPts val="0"/>
                  </a:spcBef>
                </a:pPr>
                <a:r>
                  <a:rPr lang="en-US" sz="1800" dirty="0"/>
                  <a:t>They will equalize? If so, why?</a:t>
                </a:r>
              </a:p>
            </p:txBody>
          </p:sp>
        </mc:Choice>
        <mc:Fallback xmlns="">
          <p:sp>
            <p:nvSpPr>
              <p:cNvPr id="3" name="Content Placeholder 2">
                <a:extLst>
                  <a:ext uri="{FF2B5EF4-FFF2-40B4-BE49-F238E27FC236}">
                    <a16:creationId xmlns:a16="http://schemas.microsoft.com/office/drawing/2014/main" id="{5058A469-705E-40C7-B393-DD9558D69D13}"/>
                  </a:ext>
                </a:extLst>
              </p:cNvPr>
              <p:cNvSpPr>
                <a:spLocks noGrp="1" noRot="1" noChangeAspect="1" noMove="1" noResize="1" noEditPoints="1" noAdjustHandles="1" noChangeArrowheads="1" noChangeShapeType="1" noTextEdit="1"/>
              </p:cNvSpPr>
              <p:nvPr>
                <p:ph idx="1"/>
              </p:nvPr>
            </p:nvSpPr>
            <p:spPr>
              <a:xfrm>
                <a:off x="162100" y="2636091"/>
                <a:ext cx="7772400" cy="2077225"/>
              </a:xfrm>
              <a:blipFill>
                <a:blip r:embed="rId3"/>
                <a:stretch>
                  <a:fillRect l="-706" t="-1466" b="-1466"/>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34DBAE1C-5634-470D-A0D0-E93E03974EB2}"/>
              </a:ext>
            </a:extLst>
          </p:cNvPr>
          <p:cNvSpPr>
            <a:spLocks noGrp="1"/>
          </p:cNvSpPr>
          <p:nvPr>
            <p:ph type="ftr" sz="quarter" idx="11"/>
          </p:nvPr>
        </p:nvSpPr>
        <p:spPr/>
        <p:txBody>
          <a:bodyPr/>
          <a:lstStyle/>
          <a:p>
            <a:pPr>
              <a:defRPr/>
            </a:pPr>
            <a:r>
              <a:rPr lang="en-US" dirty="0"/>
              <a:t>EE 193/Comp 150 Joel Grodstein</a:t>
            </a:r>
          </a:p>
        </p:txBody>
      </p:sp>
      <p:sp>
        <p:nvSpPr>
          <p:cNvPr id="5" name="Rectangle 4">
            <a:extLst>
              <a:ext uri="{FF2B5EF4-FFF2-40B4-BE49-F238E27FC236}">
                <a16:creationId xmlns:a16="http://schemas.microsoft.com/office/drawing/2014/main" id="{83F7E5AC-8122-4B0C-934F-166AF415CCC3}"/>
              </a:ext>
            </a:extLst>
          </p:cNvPr>
          <p:cNvSpPr/>
          <p:nvPr/>
        </p:nvSpPr>
        <p:spPr>
          <a:xfrm>
            <a:off x="4554843" y="1362872"/>
            <a:ext cx="1651000" cy="1210733"/>
          </a:xfrm>
          <a:prstGeom prst="rect">
            <a:avLst/>
          </a:prstGeom>
          <a:pattFill prst="smConfetti">
            <a:fgClr>
              <a:schemeClr val="accent2"/>
            </a:fgClr>
            <a:bgClr>
              <a:schemeClr val="bg1"/>
            </a:bgClr>
          </a:patt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Cell</a:t>
            </a:r>
          </a:p>
          <a:p>
            <a:pPr algn="ctr"/>
            <a:r>
              <a:rPr lang="en-US" dirty="0">
                <a:solidFill>
                  <a:schemeClr val="tx1"/>
                </a:solidFill>
              </a:rPr>
              <a:t>1 ion/m</a:t>
            </a:r>
            <a:r>
              <a:rPr lang="en-US" baseline="30000" dirty="0">
                <a:solidFill>
                  <a:schemeClr val="tx1"/>
                </a:solidFill>
              </a:rPr>
              <a:t>3</a:t>
            </a:r>
            <a:endParaRPr lang="en-US" dirty="0">
              <a:solidFill>
                <a:schemeClr val="tx1"/>
              </a:solidFill>
            </a:endParaRPr>
          </a:p>
        </p:txBody>
      </p:sp>
      <p:sp>
        <p:nvSpPr>
          <p:cNvPr id="6" name="Rectangle 5">
            <a:extLst>
              <a:ext uri="{FF2B5EF4-FFF2-40B4-BE49-F238E27FC236}">
                <a16:creationId xmlns:a16="http://schemas.microsoft.com/office/drawing/2014/main" id="{1D56F1F8-D626-44FB-B9DF-38D537B4EF5F}"/>
              </a:ext>
            </a:extLst>
          </p:cNvPr>
          <p:cNvSpPr/>
          <p:nvPr/>
        </p:nvSpPr>
        <p:spPr>
          <a:xfrm>
            <a:off x="6205842" y="1362872"/>
            <a:ext cx="84667" cy="1210733"/>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Rectangle 6">
            <a:extLst>
              <a:ext uri="{FF2B5EF4-FFF2-40B4-BE49-F238E27FC236}">
                <a16:creationId xmlns:a16="http://schemas.microsoft.com/office/drawing/2014/main" id="{D4792D8B-6DD2-4A05-B8BE-B42B1A71C050}"/>
              </a:ext>
            </a:extLst>
          </p:cNvPr>
          <p:cNvSpPr/>
          <p:nvPr/>
        </p:nvSpPr>
        <p:spPr>
          <a:xfrm>
            <a:off x="6290490" y="1362872"/>
            <a:ext cx="1651000" cy="1210733"/>
          </a:xfrm>
          <a:prstGeom prst="rect">
            <a:avLst/>
          </a:prstGeom>
          <a:pattFill prst="pct5">
            <a:fgClr>
              <a:schemeClr val="accent2"/>
            </a:fgClr>
            <a:bgClr>
              <a:schemeClr val="bg1"/>
            </a:bgClr>
          </a:patt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a:solidFill>
                  <a:schemeClr val="tx1"/>
                </a:solidFill>
              </a:rPr>
              <a:t>ECF</a:t>
            </a:r>
          </a:p>
          <a:p>
            <a:pPr algn="ctr"/>
            <a:r>
              <a:rPr lang="en-US" dirty="0">
                <a:solidFill>
                  <a:schemeClr val="tx1"/>
                </a:solidFill>
              </a:rPr>
              <a:t>3 ions/m</a:t>
            </a:r>
            <a:r>
              <a:rPr lang="en-US" baseline="30000" dirty="0">
                <a:solidFill>
                  <a:schemeClr val="tx1"/>
                </a:solidFill>
              </a:rPr>
              <a:t>3</a:t>
            </a:r>
            <a:endParaRPr lang="en-US" dirty="0">
              <a:solidFill>
                <a:schemeClr val="tx1"/>
              </a:solidFill>
            </a:endParaRP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1359CFAD-7837-4408-BBBD-55472F141DAF}"/>
                  </a:ext>
                </a:extLst>
              </p:cNvPr>
              <p:cNvSpPr txBox="1"/>
              <p:nvPr/>
            </p:nvSpPr>
            <p:spPr>
              <a:xfrm>
                <a:off x="819168" y="1601175"/>
                <a:ext cx="2853267" cy="80990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𝑓𝑙𝑢𝑥</m:t>
                          </m:r>
                        </m:e>
                        <m:sub>
                          <m:r>
                            <a:rPr lang="en-US" b="0" i="1" smtClean="0">
                              <a:latin typeface="Cambria Math" panose="02040503050406030204" pitchFamily="18" charset="0"/>
                            </a:rPr>
                            <m:t>𝑁𝑎</m:t>
                          </m:r>
                        </m:sub>
                      </m:sSub>
                      <m:r>
                        <a:rPr lang="en-US" i="1">
                          <a:latin typeface="Cambria Math" panose="02040503050406030204" pitchFamily="18" charset="0"/>
                        </a:rPr>
                        <m:t>=−</m:t>
                      </m:r>
                      <m:r>
                        <a:rPr lang="en-US" i="1">
                          <a:latin typeface="Cambria Math" panose="02040503050406030204" pitchFamily="18" charset="0"/>
                        </a:rPr>
                        <m:t>𝐷</m:t>
                      </m:r>
                      <m:f>
                        <m:fPr>
                          <m:ctrlPr>
                            <a:rPr lang="en-US" i="1">
                              <a:latin typeface="Cambria Math" panose="02040503050406030204" pitchFamily="18" charset="0"/>
                            </a:rPr>
                          </m:ctrlPr>
                        </m:fPr>
                        <m:num>
                          <m:r>
                            <a:rPr lang="en-US" i="1">
                              <a:latin typeface="Cambria Math" panose="02040503050406030204" pitchFamily="18" charset="0"/>
                            </a:rPr>
                            <m:t>𝑑</m:t>
                          </m:r>
                          <m:d>
                            <m:dPr>
                              <m:begChr m:val="["/>
                              <m:endChr m:val="]"/>
                              <m:ctrlPr>
                                <a:rPr lang="en-US" i="1">
                                  <a:latin typeface="Cambria Math" panose="02040503050406030204" pitchFamily="18" charset="0"/>
                                </a:rPr>
                              </m:ctrlPr>
                            </m:dPr>
                            <m:e>
                              <m:r>
                                <a:rPr lang="en-US" i="1">
                                  <a:latin typeface="Cambria Math" panose="02040503050406030204" pitchFamily="18" charset="0"/>
                                </a:rPr>
                                <m:t>𝑁𝑎</m:t>
                              </m:r>
                            </m:e>
                          </m:d>
                        </m:num>
                        <m:den>
                          <m:r>
                            <a:rPr lang="en-US" i="1">
                              <a:latin typeface="Cambria Math" panose="02040503050406030204" pitchFamily="18" charset="0"/>
                            </a:rPr>
                            <m:t>𝑑𝑥</m:t>
                          </m:r>
                        </m:den>
                      </m:f>
                    </m:oMath>
                  </m:oMathPara>
                </a14:m>
                <a:endParaRPr lang="en-US" dirty="0"/>
              </a:p>
            </p:txBody>
          </p:sp>
        </mc:Choice>
        <mc:Fallback xmlns="">
          <p:sp>
            <p:nvSpPr>
              <p:cNvPr id="8" name="TextBox 7">
                <a:extLst>
                  <a:ext uri="{FF2B5EF4-FFF2-40B4-BE49-F238E27FC236}">
                    <a16:creationId xmlns:a16="http://schemas.microsoft.com/office/drawing/2014/main" id="{1359CFAD-7837-4408-BBBD-55472F141DAF}"/>
                  </a:ext>
                </a:extLst>
              </p:cNvPr>
              <p:cNvSpPr txBox="1">
                <a:spLocks noRot="1" noChangeAspect="1" noMove="1" noResize="1" noEditPoints="1" noAdjustHandles="1" noChangeArrowheads="1" noChangeShapeType="1" noTextEdit="1"/>
              </p:cNvSpPr>
              <p:nvPr/>
            </p:nvSpPr>
            <p:spPr>
              <a:xfrm>
                <a:off x="819168" y="1601175"/>
                <a:ext cx="2853267" cy="809902"/>
              </a:xfrm>
              <a:prstGeom prst="rect">
                <a:avLst/>
              </a:prstGeom>
              <a:blipFill>
                <a:blip r:embed="rId4"/>
                <a:stretch>
                  <a:fillRect/>
                </a:stretch>
              </a:blipFill>
            </p:spPr>
            <p:txBody>
              <a:bodyPr/>
              <a:lstStyle/>
              <a:p>
                <a:r>
                  <a:rPr lang="en-US">
                    <a:noFill/>
                  </a:rPr>
                  <a:t> </a:t>
                </a:r>
              </a:p>
            </p:txBody>
          </p:sp>
        </mc:Fallback>
      </mc:AlternateContent>
      <p:cxnSp>
        <p:nvCxnSpPr>
          <p:cNvPr id="10" name="Straight Arrow Connector 9">
            <a:extLst>
              <a:ext uri="{FF2B5EF4-FFF2-40B4-BE49-F238E27FC236}">
                <a16:creationId xmlns:a16="http://schemas.microsoft.com/office/drawing/2014/main" id="{A8A82367-BED1-43E7-AA12-3D4CEDDC06C2}"/>
              </a:ext>
            </a:extLst>
          </p:cNvPr>
          <p:cNvCxnSpPr/>
          <p:nvPr/>
        </p:nvCxnSpPr>
        <p:spPr>
          <a:xfrm>
            <a:off x="5470216" y="2880765"/>
            <a:ext cx="679731" cy="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958EB1-F7A8-405C-A738-A59EFAB94EA5}"/>
              </a:ext>
            </a:extLst>
          </p:cNvPr>
          <p:cNvCxnSpPr/>
          <p:nvPr/>
        </p:nvCxnSpPr>
        <p:spPr>
          <a:xfrm flipH="1">
            <a:off x="6311788" y="2888857"/>
            <a:ext cx="606902" cy="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88A8E655-5155-41E2-B783-2FDD1DA72A90}"/>
              </a:ext>
            </a:extLst>
          </p:cNvPr>
          <p:cNvSpPr txBox="1"/>
          <p:nvPr/>
        </p:nvSpPr>
        <p:spPr>
          <a:xfrm>
            <a:off x="6921706" y="2632044"/>
            <a:ext cx="1229989" cy="400110"/>
          </a:xfrm>
          <a:prstGeom prst="rect">
            <a:avLst/>
          </a:prstGeom>
          <a:noFill/>
        </p:spPr>
        <p:txBody>
          <a:bodyPr wrap="square" rtlCol="0">
            <a:spAutoFit/>
          </a:bodyPr>
          <a:lstStyle/>
          <a:p>
            <a:r>
              <a:rPr lang="en-US" sz="2000" dirty="0"/>
              <a:t>d</a:t>
            </a:r>
            <a:r>
              <a:rPr lang="en-US" sz="2000" i="1" dirty="0"/>
              <a:t>x</a:t>
            </a:r>
            <a:r>
              <a:rPr lang="en-US" sz="2000" dirty="0"/>
              <a:t> = 1</a:t>
            </a:r>
            <a:r>
              <a:rPr lang="en-US" sz="2000" dirty="0">
                <a:sym typeface="Symbol" panose="05050102010706020507" pitchFamily="18" charset="2"/>
              </a:rPr>
              <a:t></a:t>
            </a:r>
            <a:endParaRPr lang="en-US" sz="2000" dirty="0"/>
          </a:p>
        </p:txBody>
      </p:sp>
      <p:grpSp>
        <p:nvGrpSpPr>
          <p:cNvPr id="9" name="Group 8">
            <a:extLst>
              <a:ext uri="{FF2B5EF4-FFF2-40B4-BE49-F238E27FC236}">
                <a16:creationId xmlns:a16="http://schemas.microsoft.com/office/drawing/2014/main" id="{637A52C4-09DA-4D6E-AF62-43844F05E784}"/>
              </a:ext>
            </a:extLst>
          </p:cNvPr>
          <p:cNvGrpSpPr/>
          <p:nvPr/>
        </p:nvGrpSpPr>
        <p:grpSpPr>
          <a:xfrm>
            <a:off x="4680066" y="4389120"/>
            <a:ext cx="4056611" cy="1873933"/>
            <a:chOff x="4680066" y="4389120"/>
            <a:chExt cx="4056611" cy="1873933"/>
          </a:xfrm>
        </p:grpSpPr>
        <p:cxnSp>
          <p:nvCxnSpPr>
            <p:cNvPr id="16" name="Straight Connector 15">
              <a:extLst>
                <a:ext uri="{FF2B5EF4-FFF2-40B4-BE49-F238E27FC236}">
                  <a16:creationId xmlns:a16="http://schemas.microsoft.com/office/drawing/2014/main" id="{951BF715-ADDB-4A4E-97F3-18C049FAA53A}"/>
                </a:ext>
              </a:extLst>
            </p:cNvPr>
            <p:cNvCxnSpPr/>
            <p:nvPr/>
          </p:nvCxnSpPr>
          <p:spPr>
            <a:xfrm>
              <a:off x="6168043" y="4389120"/>
              <a:ext cx="0" cy="1321724"/>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E852CBF-A29F-4D24-BF64-6A4646C08009}"/>
                </a:ext>
              </a:extLst>
            </p:cNvPr>
            <p:cNvCxnSpPr>
              <a:cxnSpLocks/>
            </p:cNvCxnSpPr>
            <p:nvPr/>
          </p:nvCxnSpPr>
          <p:spPr>
            <a:xfrm flipH="1">
              <a:off x="6158347" y="5701144"/>
              <a:ext cx="257833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B542F6C5-9757-44AE-BE5B-79C3D29DAC76}"/>
                </a:ext>
              </a:extLst>
            </p:cNvPr>
            <p:cNvSpPr txBox="1"/>
            <p:nvPr/>
          </p:nvSpPr>
          <p:spPr>
            <a:xfrm>
              <a:off x="6991003" y="5893721"/>
              <a:ext cx="756458" cy="369332"/>
            </a:xfrm>
            <a:prstGeom prst="rect">
              <a:avLst/>
            </a:prstGeom>
            <a:noFill/>
          </p:spPr>
          <p:txBody>
            <a:bodyPr wrap="square" rtlCol="0">
              <a:spAutoFit/>
            </a:bodyPr>
            <a:lstStyle/>
            <a:p>
              <a:r>
                <a:rPr lang="en-US" sz="1800" dirty="0"/>
                <a:t>time</a:t>
              </a:r>
            </a:p>
          </p:txBody>
        </p:sp>
        <p:sp>
          <p:nvSpPr>
            <p:cNvPr id="21" name="Freeform: Shape 20">
              <a:extLst>
                <a:ext uri="{FF2B5EF4-FFF2-40B4-BE49-F238E27FC236}">
                  <a16:creationId xmlns:a16="http://schemas.microsoft.com/office/drawing/2014/main" id="{E1F6585D-B740-43AD-9AAB-A055A180BEE1}"/>
                </a:ext>
              </a:extLst>
            </p:cNvPr>
            <p:cNvSpPr/>
            <p:nvPr/>
          </p:nvSpPr>
          <p:spPr>
            <a:xfrm>
              <a:off x="6179428" y="4480560"/>
              <a:ext cx="2465808" cy="515389"/>
            </a:xfrm>
            <a:custGeom>
              <a:avLst/>
              <a:gdLst>
                <a:gd name="connsiteX0" fmla="*/ 5241 w 2465808"/>
                <a:gd name="connsiteY0" fmla="*/ 0 h 515389"/>
                <a:gd name="connsiteX1" fmla="*/ 46805 w 2465808"/>
                <a:gd name="connsiteY1" fmla="*/ 299258 h 515389"/>
                <a:gd name="connsiteX2" fmla="*/ 346063 w 2465808"/>
                <a:gd name="connsiteY2" fmla="*/ 423949 h 515389"/>
                <a:gd name="connsiteX3" fmla="*/ 637008 w 2465808"/>
                <a:gd name="connsiteY3" fmla="*/ 473826 h 515389"/>
                <a:gd name="connsiteX4" fmla="*/ 1634535 w 2465808"/>
                <a:gd name="connsiteY4" fmla="*/ 515389 h 515389"/>
                <a:gd name="connsiteX5" fmla="*/ 2465808 w 2465808"/>
                <a:gd name="connsiteY5" fmla="*/ 507077 h 515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5808" h="515389">
                  <a:moveTo>
                    <a:pt x="5241" y="0"/>
                  </a:moveTo>
                  <a:cubicBezTo>
                    <a:pt x="-2379" y="114300"/>
                    <a:pt x="-9999" y="228600"/>
                    <a:pt x="46805" y="299258"/>
                  </a:cubicBezTo>
                  <a:cubicBezTo>
                    <a:pt x="103609" y="369916"/>
                    <a:pt x="247696" y="394854"/>
                    <a:pt x="346063" y="423949"/>
                  </a:cubicBezTo>
                  <a:cubicBezTo>
                    <a:pt x="444430" y="453044"/>
                    <a:pt x="422263" y="458586"/>
                    <a:pt x="637008" y="473826"/>
                  </a:cubicBezTo>
                  <a:cubicBezTo>
                    <a:pt x="851753" y="489066"/>
                    <a:pt x="1634535" y="515389"/>
                    <a:pt x="1634535" y="515389"/>
                  </a:cubicBezTo>
                  <a:lnTo>
                    <a:pt x="2465808" y="507077"/>
                  </a:lnTo>
                </a:path>
              </a:pathLst>
            </a:cu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1187287F-218C-4199-87A5-9B38415A1116}"/>
                </a:ext>
              </a:extLst>
            </p:cNvPr>
            <p:cNvSpPr/>
            <p:nvPr/>
          </p:nvSpPr>
          <p:spPr>
            <a:xfrm flipV="1">
              <a:off x="6173881" y="5007031"/>
              <a:ext cx="2465808" cy="515389"/>
            </a:xfrm>
            <a:custGeom>
              <a:avLst/>
              <a:gdLst>
                <a:gd name="connsiteX0" fmla="*/ 5241 w 2465808"/>
                <a:gd name="connsiteY0" fmla="*/ 0 h 515389"/>
                <a:gd name="connsiteX1" fmla="*/ 46805 w 2465808"/>
                <a:gd name="connsiteY1" fmla="*/ 299258 h 515389"/>
                <a:gd name="connsiteX2" fmla="*/ 346063 w 2465808"/>
                <a:gd name="connsiteY2" fmla="*/ 423949 h 515389"/>
                <a:gd name="connsiteX3" fmla="*/ 637008 w 2465808"/>
                <a:gd name="connsiteY3" fmla="*/ 473826 h 515389"/>
                <a:gd name="connsiteX4" fmla="*/ 1634535 w 2465808"/>
                <a:gd name="connsiteY4" fmla="*/ 515389 h 515389"/>
                <a:gd name="connsiteX5" fmla="*/ 2465808 w 2465808"/>
                <a:gd name="connsiteY5" fmla="*/ 507077 h 515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65808" h="515389">
                  <a:moveTo>
                    <a:pt x="5241" y="0"/>
                  </a:moveTo>
                  <a:cubicBezTo>
                    <a:pt x="-2379" y="114300"/>
                    <a:pt x="-9999" y="228600"/>
                    <a:pt x="46805" y="299258"/>
                  </a:cubicBezTo>
                  <a:cubicBezTo>
                    <a:pt x="103609" y="369916"/>
                    <a:pt x="247696" y="394854"/>
                    <a:pt x="346063" y="423949"/>
                  </a:cubicBezTo>
                  <a:cubicBezTo>
                    <a:pt x="444430" y="453044"/>
                    <a:pt x="422263" y="458586"/>
                    <a:pt x="637008" y="473826"/>
                  </a:cubicBezTo>
                  <a:cubicBezTo>
                    <a:pt x="851753" y="489066"/>
                    <a:pt x="1634535" y="515389"/>
                    <a:pt x="1634535" y="515389"/>
                  </a:cubicBezTo>
                  <a:lnTo>
                    <a:pt x="2465808" y="507077"/>
                  </a:lnTo>
                </a:path>
              </a:pathLst>
            </a:cu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FBDFF5E0-0C4C-4DF2-BD52-7C25FF29DEA2}"/>
                </a:ext>
              </a:extLst>
            </p:cNvPr>
            <p:cNvSpPr txBox="1"/>
            <p:nvPr/>
          </p:nvSpPr>
          <p:spPr>
            <a:xfrm>
              <a:off x="5885412" y="4513811"/>
              <a:ext cx="332509" cy="1015663"/>
            </a:xfrm>
            <a:prstGeom prst="rect">
              <a:avLst/>
            </a:prstGeom>
            <a:noFill/>
          </p:spPr>
          <p:txBody>
            <a:bodyPr wrap="square" rtlCol="0">
              <a:spAutoFit/>
            </a:bodyPr>
            <a:lstStyle/>
            <a:p>
              <a:r>
                <a:rPr lang="en-US" sz="2000" dirty="0"/>
                <a:t>3</a:t>
              </a:r>
            </a:p>
            <a:p>
              <a:endParaRPr lang="en-US" sz="2000" dirty="0"/>
            </a:p>
            <a:p>
              <a:r>
                <a:rPr lang="en-US" sz="2000" dirty="0"/>
                <a:t>1</a:t>
              </a:r>
              <a:endParaRPr lang="en-US" dirty="0"/>
            </a:p>
          </p:txBody>
        </p:sp>
        <p:sp>
          <p:nvSpPr>
            <p:cNvPr id="24" name="TextBox 23">
              <a:extLst>
                <a:ext uri="{FF2B5EF4-FFF2-40B4-BE49-F238E27FC236}">
                  <a16:creationId xmlns:a16="http://schemas.microsoft.com/office/drawing/2014/main" id="{5CC70100-323E-4E41-B1EB-2D3AEC42CAC3}"/>
                </a:ext>
              </a:extLst>
            </p:cNvPr>
            <p:cNvSpPr txBox="1"/>
            <p:nvPr/>
          </p:nvSpPr>
          <p:spPr>
            <a:xfrm>
              <a:off x="4680066" y="4788132"/>
              <a:ext cx="1529542" cy="369332"/>
            </a:xfrm>
            <a:prstGeom prst="rect">
              <a:avLst/>
            </a:prstGeom>
            <a:noFill/>
          </p:spPr>
          <p:txBody>
            <a:bodyPr wrap="square" rtlCol="0">
              <a:spAutoFit/>
            </a:bodyPr>
            <a:lstStyle/>
            <a:p>
              <a:r>
                <a:rPr lang="en-US" sz="1800" dirty="0"/>
                <a:t>concentration</a:t>
              </a:r>
            </a:p>
          </p:txBody>
        </p:sp>
      </p:grpSp>
      <p:sp>
        <p:nvSpPr>
          <p:cNvPr id="25" name="Content Placeholder 2">
            <a:extLst>
              <a:ext uri="{FF2B5EF4-FFF2-40B4-BE49-F238E27FC236}">
                <a16:creationId xmlns:a16="http://schemas.microsoft.com/office/drawing/2014/main" id="{401A4B06-B21B-40E9-81A0-E704BAB82B8D}"/>
              </a:ext>
            </a:extLst>
          </p:cNvPr>
          <p:cNvSpPr txBox="1">
            <a:spLocks/>
          </p:cNvSpPr>
          <p:nvPr/>
        </p:nvSpPr>
        <p:spPr bwMode="auto">
          <a:xfrm>
            <a:off x="166256" y="4600667"/>
            <a:ext cx="4422370" cy="145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spcBef>
                <a:spcPts val="0"/>
              </a:spcBef>
            </a:pPr>
            <a:r>
              <a:rPr lang="en-US" sz="2200" kern="0" dirty="0"/>
              <a:t>Will they always eventually equalize to 2 moles/m</a:t>
            </a:r>
            <a:r>
              <a:rPr lang="en-US" sz="2200" kern="0" baseline="30000" dirty="0"/>
              <a:t>3</a:t>
            </a:r>
            <a:endParaRPr lang="en-US" sz="2200" kern="0" dirty="0"/>
          </a:p>
          <a:p>
            <a:pPr lvl="1">
              <a:spcBef>
                <a:spcPts val="0"/>
              </a:spcBef>
            </a:pPr>
            <a:r>
              <a:rPr lang="en-US" sz="1800" kern="0" dirty="0"/>
              <a:t>No. E.g., if the ECF is really big then they will equalize to just under 3</a:t>
            </a:r>
          </a:p>
          <a:p>
            <a:pPr lvl="1">
              <a:spcBef>
                <a:spcPts val="0"/>
              </a:spcBef>
            </a:pPr>
            <a:r>
              <a:rPr lang="en-US" sz="1800" kern="0" dirty="0"/>
              <a:t>And the ECF is usually really big</a:t>
            </a:r>
          </a:p>
        </p:txBody>
      </p:sp>
    </p:spTree>
    <p:extLst>
      <p:ext uri="{BB962C8B-B14F-4D97-AF65-F5344CB8AC3E}">
        <p14:creationId xmlns:p14="http://schemas.microsoft.com/office/powerpoint/2010/main" val="1765858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5">
                                            <p:txEl>
                                              <p:pRg st="0" end="0"/>
                                            </p:txEl>
                                          </p:spTgt>
                                        </p:tgtEl>
                                        <p:attrNameLst>
                                          <p:attrName>style.visibility</p:attrName>
                                        </p:attrNameLst>
                                      </p:cBhvr>
                                      <p:to>
                                        <p:strVal val="visible"/>
                                      </p:to>
                                    </p:set>
                                    <p:animEffect transition="in" filter="fade">
                                      <p:cBhvr>
                                        <p:cTn id="31" dur="500"/>
                                        <p:tgtEl>
                                          <p:spTgt spid="25">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5">
                                            <p:txEl>
                                              <p:pRg st="1" end="1"/>
                                            </p:txEl>
                                          </p:spTgt>
                                        </p:tgtEl>
                                        <p:attrNameLst>
                                          <p:attrName>style.visibility</p:attrName>
                                        </p:attrNameLst>
                                      </p:cBhvr>
                                      <p:to>
                                        <p:strVal val="visible"/>
                                      </p:to>
                                    </p:set>
                                    <p:animEffect transition="in" filter="fade">
                                      <p:cBhvr>
                                        <p:cTn id="36" dur="500"/>
                                        <p:tgtEl>
                                          <p:spTgt spid="25">
                                            <p:txEl>
                                              <p:pRg st="1" end="1"/>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25">
                                            <p:txEl>
                                              <p:pRg st="2" end="2"/>
                                            </p:txEl>
                                          </p:spTgt>
                                        </p:tgtEl>
                                        <p:attrNameLst>
                                          <p:attrName>style.visibility</p:attrName>
                                        </p:attrNameLst>
                                      </p:cBhvr>
                                      <p:to>
                                        <p:strVal val="visible"/>
                                      </p:to>
                                    </p:set>
                                    <p:animEffect transition="in" filter="fade">
                                      <p:cBhvr>
                                        <p:cTn id="39" dur="500"/>
                                        <p:tgtEl>
                                          <p:spTgt spid="2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162B0-3FC1-4C21-B7E0-AE786E5193D6}"/>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5058A469-705E-40C7-B393-DD9558D69D13}"/>
              </a:ext>
            </a:extLst>
          </p:cNvPr>
          <p:cNvSpPr>
            <a:spLocks noGrp="1"/>
          </p:cNvSpPr>
          <p:nvPr>
            <p:ph idx="1"/>
          </p:nvPr>
        </p:nvSpPr>
        <p:spPr>
          <a:xfrm>
            <a:off x="127594" y="2618840"/>
            <a:ext cx="5919523" cy="1633983"/>
          </a:xfrm>
        </p:spPr>
        <p:txBody>
          <a:bodyPr/>
          <a:lstStyle/>
          <a:p>
            <a:r>
              <a:rPr lang="en-US" sz="2000" dirty="0"/>
              <a:t>The ECF is really big; the cell is relatively small</a:t>
            </a:r>
          </a:p>
          <a:p>
            <a:r>
              <a:rPr lang="en-US" sz="2000" dirty="0"/>
              <a:t>After diffusion is done…</a:t>
            </a:r>
          </a:p>
          <a:p>
            <a:pPr>
              <a:spcBef>
                <a:spcPts val="0"/>
              </a:spcBef>
            </a:pPr>
            <a:r>
              <a:rPr lang="en-US" sz="2000" dirty="0"/>
              <a:t>Why? At any time,</a:t>
            </a:r>
          </a:p>
          <a:p>
            <a:pPr lvl="1">
              <a:spcBef>
                <a:spcPts val="0"/>
              </a:spcBef>
            </a:pPr>
            <a:r>
              <a:rPr lang="en-US" sz="1800" dirty="0"/>
              <a:t># of ions leaving the ECF = # entering the cell</a:t>
            </a:r>
          </a:p>
          <a:p>
            <a:pPr lvl="1">
              <a:spcBef>
                <a:spcPts val="0"/>
              </a:spcBef>
            </a:pPr>
            <a:r>
              <a:rPr lang="en-US" sz="1800" dirty="0"/>
              <a:t>So [ion] changes faster in the cell than in the ECF</a:t>
            </a:r>
          </a:p>
        </p:txBody>
      </p:sp>
      <p:sp>
        <p:nvSpPr>
          <p:cNvPr id="4" name="Footer Placeholder 3">
            <a:extLst>
              <a:ext uri="{FF2B5EF4-FFF2-40B4-BE49-F238E27FC236}">
                <a16:creationId xmlns:a16="http://schemas.microsoft.com/office/drawing/2014/main" id="{34DBAE1C-5634-470D-A0D0-E93E03974EB2}"/>
              </a:ext>
            </a:extLst>
          </p:cNvPr>
          <p:cNvSpPr>
            <a:spLocks noGrp="1"/>
          </p:cNvSpPr>
          <p:nvPr>
            <p:ph type="ftr" sz="quarter" idx="11"/>
          </p:nvPr>
        </p:nvSpPr>
        <p:spPr/>
        <p:txBody>
          <a:bodyPr/>
          <a:lstStyle/>
          <a:p>
            <a:pPr>
              <a:defRPr/>
            </a:pPr>
            <a:r>
              <a:rPr lang="en-US" dirty="0"/>
              <a:t>EE 193/Comp 150 Joel Grodstein</a:t>
            </a:r>
          </a:p>
        </p:txBody>
      </p:sp>
      <p:sp>
        <p:nvSpPr>
          <p:cNvPr id="5" name="Rectangle 4">
            <a:extLst>
              <a:ext uri="{FF2B5EF4-FFF2-40B4-BE49-F238E27FC236}">
                <a16:creationId xmlns:a16="http://schemas.microsoft.com/office/drawing/2014/main" id="{83F7E5AC-8122-4B0C-934F-166AF415CCC3}"/>
              </a:ext>
            </a:extLst>
          </p:cNvPr>
          <p:cNvSpPr/>
          <p:nvPr/>
        </p:nvSpPr>
        <p:spPr>
          <a:xfrm>
            <a:off x="4891177" y="1362873"/>
            <a:ext cx="1314666" cy="731520"/>
          </a:xfrm>
          <a:prstGeom prst="rect">
            <a:avLst/>
          </a:prstGeom>
          <a:pattFill prst="smConfetti">
            <a:fgClr>
              <a:schemeClr val="accent2"/>
            </a:fgClr>
            <a:bgClr>
              <a:schemeClr val="bg1"/>
            </a:bgClr>
          </a:patt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p:sp>
        <p:nvSpPr>
          <p:cNvPr id="6" name="Rectangle 5">
            <a:extLst>
              <a:ext uri="{FF2B5EF4-FFF2-40B4-BE49-F238E27FC236}">
                <a16:creationId xmlns:a16="http://schemas.microsoft.com/office/drawing/2014/main" id="{1D56F1F8-D626-44FB-B9DF-38D537B4EF5F}"/>
              </a:ext>
            </a:extLst>
          </p:cNvPr>
          <p:cNvSpPr/>
          <p:nvPr/>
        </p:nvSpPr>
        <p:spPr>
          <a:xfrm>
            <a:off x="6205843" y="1362871"/>
            <a:ext cx="74188" cy="731520"/>
          </a:xfrm>
          <a:prstGeom prst="rect">
            <a:avLst/>
          </a:pr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 name="Rectangle 6">
            <a:extLst>
              <a:ext uri="{FF2B5EF4-FFF2-40B4-BE49-F238E27FC236}">
                <a16:creationId xmlns:a16="http://schemas.microsoft.com/office/drawing/2014/main" id="{D4792D8B-6DD2-4A05-B8BE-B42B1A71C050}"/>
              </a:ext>
            </a:extLst>
          </p:cNvPr>
          <p:cNvSpPr/>
          <p:nvPr/>
        </p:nvSpPr>
        <p:spPr>
          <a:xfrm>
            <a:off x="6290490" y="1362872"/>
            <a:ext cx="2482574" cy="2726049"/>
          </a:xfrm>
          <a:prstGeom prst="rect">
            <a:avLst/>
          </a:prstGeom>
          <a:pattFill prst="pct5">
            <a:fgClr>
              <a:schemeClr val="accent2"/>
            </a:fgClr>
            <a:bgClr>
              <a:schemeClr val="bg1"/>
            </a:bgClr>
          </a:patt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tx1"/>
              </a:solidFill>
            </a:endParaRPr>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1359CFAD-7837-4408-BBBD-55472F141DAF}"/>
                  </a:ext>
                </a:extLst>
              </p:cNvPr>
              <p:cNvSpPr txBox="1"/>
              <p:nvPr/>
            </p:nvSpPr>
            <p:spPr>
              <a:xfrm>
                <a:off x="819168" y="1601175"/>
                <a:ext cx="2853267" cy="80990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𝑓𝑙𝑢𝑥</m:t>
                          </m:r>
                        </m:e>
                        <m:sub>
                          <m:r>
                            <a:rPr lang="en-US" b="0" i="1" smtClean="0">
                              <a:latin typeface="Cambria Math" panose="02040503050406030204" pitchFamily="18" charset="0"/>
                            </a:rPr>
                            <m:t>𝑁𝑎</m:t>
                          </m:r>
                        </m:sub>
                      </m:sSub>
                      <m:r>
                        <a:rPr lang="en-US" i="1">
                          <a:latin typeface="Cambria Math" panose="02040503050406030204" pitchFamily="18" charset="0"/>
                        </a:rPr>
                        <m:t>=−</m:t>
                      </m:r>
                      <m:r>
                        <a:rPr lang="en-US" i="1">
                          <a:latin typeface="Cambria Math" panose="02040503050406030204" pitchFamily="18" charset="0"/>
                        </a:rPr>
                        <m:t>𝐷</m:t>
                      </m:r>
                      <m:f>
                        <m:fPr>
                          <m:ctrlPr>
                            <a:rPr lang="en-US" i="1">
                              <a:latin typeface="Cambria Math" panose="02040503050406030204" pitchFamily="18" charset="0"/>
                            </a:rPr>
                          </m:ctrlPr>
                        </m:fPr>
                        <m:num>
                          <m:r>
                            <a:rPr lang="en-US" i="1">
                              <a:latin typeface="Cambria Math" panose="02040503050406030204" pitchFamily="18" charset="0"/>
                            </a:rPr>
                            <m:t>𝑑</m:t>
                          </m:r>
                          <m:d>
                            <m:dPr>
                              <m:begChr m:val="["/>
                              <m:endChr m:val="]"/>
                              <m:ctrlPr>
                                <a:rPr lang="en-US" i="1">
                                  <a:latin typeface="Cambria Math" panose="02040503050406030204" pitchFamily="18" charset="0"/>
                                </a:rPr>
                              </m:ctrlPr>
                            </m:dPr>
                            <m:e>
                              <m:r>
                                <a:rPr lang="en-US" i="1">
                                  <a:latin typeface="Cambria Math" panose="02040503050406030204" pitchFamily="18" charset="0"/>
                                </a:rPr>
                                <m:t>𝑁𝑎</m:t>
                              </m:r>
                            </m:e>
                          </m:d>
                        </m:num>
                        <m:den>
                          <m:r>
                            <a:rPr lang="en-US" i="1">
                              <a:latin typeface="Cambria Math" panose="02040503050406030204" pitchFamily="18" charset="0"/>
                            </a:rPr>
                            <m:t>𝑑𝑥</m:t>
                          </m:r>
                        </m:den>
                      </m:f>
                    </m:oMath>
                  </m:oMathPara>
                </a14:m>
                <a:endParaRPr lang="en-US" dirty="0"/>
              </a:p>
            </p:txBody>
          </p:sp>
        </mc:Choice>
        <mc:Fallback xmlns="">
          <p:sp>
            <p:nvSpPr>
              <p:cNvPr id="8" name="TextBox 7">
                <a:extLst>
                  <a:ext uri="{FF2B5EF4-FFF2-40B4-BE49-F238E27FC236}">
                    <a16:creationId xmlns:a16="http://schemas.microsoft.com/office/drawing/2014/main" id="{1359CFAD-7837-4408-BBBD-55472F141DAF}"/>
                  </a:ext>
                </a:extLst>
              </p:cNvPr>
              <p:cNvSpPr txBox="1">
                <a:spLocks noRot="1" noChangeAspect="1" noMove="1" noResize="1" noEditPoints="1" noAdjustHandles="1" noChangeArrowheads="1" noChangeShapeType="1" noTextEdit="1"/>
              </p:cNvSpPr>
              <p:nvPr/>
            </p:nvSpPr>
            <p:spPr>
              <a:xfrm>
                <a:off x="819168" y="1601175"/>
                <a:ext cx="2853267" cy="809902"/>
              </a:xfrm>
              <a:prstGeom prst="rect">
                <a:avLst/>
              </a:prstGeom>
              <a:blipFill>
                <a:blip r:embed="rId4"/>
                <a:stretch>
                  <a:fillRect/>
                </a:stretch>
              </a:blipFill>
            </p:spPr>
            <p:txBody>
              <a:bodyPr/>
              <a:lstStyle/>
              <a:p>
                <a:r>
                  <a:rPr lang="en-US">
                    <a:noFill/>
                  </a:rPr>
                  <a:t> </a:t>
                </a:r>
              </a:p>
            </p:txBody>
          </p:sp>
        </mc:Fallback>
      </mc:AlternateContent>
      <p:cxnSp>
        <p:nvCxnSpPr>
          <p:cNvPr id="10" name="Straight Arrow Connector 9">
            <a:extLst>
              <a:ext uri="{FF2B5EF4-FFF2-40B4-BE49-F238E27FC236}">
                <a16:creationId xmlns:a16="http://schemas.microsoft.com/office/drawing/2014/main" id="{A8A82367-BED1-43E7-AA12-3D4CEDDC06C2}"/>
              </a:ext>
            </a:extLst>
          </p:cNvPr>
          <p:cNvCxnSpPr/>
          <p:nvPr/>
        </p:nvCxnSpPr>
        <p:spPr>
          <a:xfrm>
            <a:off x="5539224" y="1164105"/>
            <a:ext cx="679731" cy="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77958EB1-F7A8-405C-A738-A59EFAB94EA5}"/>
              </a:ext>
            </a:extLst>
          </p:cNvPr>
          <p:cNvCxnSpPr/>
          <p:nvPr/>
        </p:nvCxnSpPr>
        <p:spPr>
          <a:xfrm flipH="1">
            <a:off x="6303162" y="1172197"/>
            <a:ext cx="606902" cy="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88A8E655-5155-41E2-B783-2FDD1DA72A90}"/>
              </a:ext>
            </a:extLst>
          </p:cNvPr>
          <p:cNvSpPr txBox="1"/>
          <p:nvPr/>
        </p:nvSpPr>
        <p:spPr>
          <a:xfrm>
            <a:off x="6921706" y="915384"/>
            <a:ext cx="1229989" cy="400110"/>
          </a:xfrm>
          <a:prstGeom prst="rect">
            <a:avLst/>
          </a:prstGeom>
          <a:noFill/>
        </p:spPr>
        <p:txBody>
          <a:bodyPr wrap="square" rtlCol="0">
            <a:spAutoFit/>
          </a:bodyPr>
          <a:lstStyle/>
          <a:p>
            <a:r>
              <a:rPr lang="en-US" sz="2000" dirty="0"/>
              <a:t>d</a:t>
            </a:r>
            <a:r>
              <a:rPr lang="en-US" sz="2000" i="1" dirty="0"/>
              <a:t>x</a:t>
            </a:r>
            <a:r>
              <a:rPr lang="en-US" sz="2000" dirty="0"/>
              <a:t> = 1</a:t>
            </a:r>
            <a:r>
              <a:rPr lang="en-US" sz="2000" dirty="0">
                <a:sym typeface="Symbol" panose="05050102010706020507" pitchFamily="18" charset="2"/>
              </a:rPr>
              <a:t></a:t>
            </a:r>
            <a:endParaRPr lang="en-US" sz="2000" dirty="0"/>
          </a:p>
        </p:txBody>
      </p:sp>
      <p:grpSp>
        <p:nvGrpSpPr>
          <p:cNvPr id="9" name="Group 8">
            <a:extLst>
              <a:ext uri="{FF2B5EF4-FFF2-40B4-BE49-F238E27FC236}">
                <a16:creationId xmlns:a16="http://schemas.microsoft.com/office/drawing/2014/main" id="{637A52C4-09DA-4D6E-AF62-43844F05E784}"/>
              </a:ext>
            </a:extLst>
          </p:cNvPr>
          <p:cNvGrpSpPr/>
          <p:nvPr/>
        </p:nvGrpSpPr>
        <p:grpSpPr>
          <a:xfrm>
            <a:off x="4680066" y="4389120"/>
            <a:ext cx="4056611" cy="1649657"/>
            <a:chOff x="4680066" y="4389120"/>
            <a:chExt cx="4056611" cy="1649657"/>
          </a:xfrm>
        </p:grpSpPr>
        <p:cxnSp>
          <p:nvCxnSpPr>
            <p:cNvPr id="16" name="Straight Connector 15">
              <a:extLst>
                <a:ext uri="{FF2B5EF4-FFF2-40B4-BE49-F238E27FC236}">
                  <a16:creationId xmlns:a16="http://schemas.microsoft.com/office/drawing/2014/main" id="{951BF715-ADDB-4A4E-97F3-18C049FAA53A}"/>
                </a:ext>
              </a:extLst>
            </p:cNvPr>
            <p:cNvCxnSpPr/>
            <p:nvPr/>
          </p:nvCxnSpPr>
          <p:spPr>
            <a:xfrm>
              <a:off x="6168043" y="4389120"/>
              <a:ext cx="0" cy="1321724"/>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E852CBF-A29F-4D24-BF64-6A4646C08009}"/>
                </a:ext>
              </a:extLst>
            </p:cNvPr>
            <p:cNvCxnSpPr>
              <a:cxnSpLocks/>
            </p:cNvCxnSpPr>
            <p:nvPr/>
          </p:nvCxnSpPr>
          <p:spPr>
            <a:xfrm flipH="1">
              <a:off x="6158347" y="5701144"/>
              <a:ext cx="257833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B542F6C5-9757-44AE-BE5B-79C3D29DAC76}"/>
                </a:ext>
              </a:extLst>
            </p:cNvPr>
            <p:cNvSpPr txBox="1"/>
            <p:nvPr/>
          </p:nvSpPr>
          <p:spPr>
            <a:xfrm>
              <a:off x="6991003" y="5669445"/>
              <a:ext cx="756458" cy="369332"/>
            </a:xfrm>
            <a:prstGeom prst="rect">
              <a:avLst/>
            </a:prstGeom>
            <a:noFill/>
          </p:spPr>
          <p:txBody>
            <a:bodyPr wrap="square" rtlCol="0">
              <a:spAutoFit/>
            </a:bodyPr>
            <a:lstStyle/>
            <a:p>
              <a:r>
                <a:rPr lang="en-US" sz="1800" dirty="0"/>
                <a:t>time</a:t>
              </a:r>
            </a:p>
          </p:txBody>
        </p:sp>
        <p:sp>
          <p:nvSpPr>
            <p:cNvPr id="23" name="TextBox 22">
              <a:extLst>
                <a:ext uri="{FF2B5EF4-FFF2-40B4-BE49-F238E27FC236}">
                  <a16:creationId xmlns:a16="http://schemas.microsoft.com/office/drawing/2014/main" id="{FBDFF5E0-0C4C-4DF2-BD52-7C25FF29DEA2}"/>
                </a:ext>
              </a:extLst>
            </p:cNvPr>
            <p:cNvSpPr txBox="1"/>
            <p:nvPr/>
          </p:nvSpPr>
          <p:spPr>
            <a:xfrm>
              <a:off x="5885412" y="4513811"/>
              <a:ext cx="332509" cy="1015663"/>
            </a:xfrm>
            <a:prstGeom prst="rect">
              <a:avLst/>
            </a:prstGeom>
            <a:noFill/>
          </p:spPr>
          <p:txBody>
            <a:bodyPr wrap="square" rtlCol="0">
              <a:spAutoFit/>
            </a:bodyPr>
            <a:lstStyle/>
            <a:p>
              <a:r>
                <a:rPr lang="en-US" sz="2000" dirty="0"/>
                <a:t>3</a:t>
              </a:r>
            </a:p>
            <a:p>
              <a:endParaRPr lang="en-US" sz="2000" dirty="0"/>
            </a:p>
            <a:p>
              <a:r>
                <a:rPr lang="en-US" sz="2000" dirty="0"/>
                <a:t>1</a:t>
              </a:r>
              <a:endParaRPr lang="en-US" dirty="0"/>
            </a:p>
          </p:txBody>
        </p:sp>
        <p:sp>
          <p:nvSpPr>
            <p:cNvPr id="24" name="TextBox 23">
              <a:extLst>
                <a:ext uri="{FF2B5EF4-FFF2-40B4-BE49-F238E27FC236}">
                  <a16:creationId xmlns:a16="http://schemas.microsoft.com/office/drawing/2014/main" id="{5CC70100-323E-4E41-B1EB-2D3AEC42CAC3}"/>
                </a:ext>
              </a:extLst>
            </p:cNvPr>
            <p:cNvSpPr txBox="1"/>
            <p:nvPr/>
          </p:nvSpPr>
          <p:spPr>
            <a:xfrm>
              <a:off x="4680066" y="4788132"/>
              <a:ext cx="1529542" cy="369332"/>
            </a:xfrm>
            <a:prstGeom prst="rect">
              <a:avLst/>
            </a:prstGeom>
            <a:noFill/>
          </p:spPr>
          <p:txBody>
            <a:bodyPr wrap="square" rtlCol="0">
              <a:spAutoFit/>
            </a:bodyPr>
            <a:lstStyle/>
            <a:p>
              <a:r>
                <a:rPr lang="en-US" sz="1800" dirty="0"/>
                <a:t>concentration</a:t>
              </a:r>
            </a:p>
          </p:txBody>
        </p:sp>
      </p:grpSp>
      <p:sp>
        <p:nvSpPr>
          <p:cNvPr id="11" name="TextBox 10">
            <a:extLst>
              <a:ext uri="{FF2B5EF4-FFF2-40B4-BE49-F238E27FC236}">
                <a16:creationId xmlns:a16="http://schemas.microsoft.com/office/drawing/2014/main" id="{89B666A4-7A19-4C3E-B701-DF4B72465049}"/>
              </a:ext>
            </a:extLst>
          </p:cNvPr>
          <p:cNvSpPr txBox="1"/>
          <p:nvPr/>
        </p:nvSpPr>
        <p:spPr>
          <a:xfrm>
            <a:off x="6650966" y="2346385"/>
            <a:ext cx="1733909" cy="830997"/>
          </a:xfrm>
          <a:prstGeom prst="rect">
            <a:avLst/>
          </a:prstGeom>
          <a:noFill/>
        </p:spPr>
        <p:txBody>
          <a:bodyPr wrap="square" rtlCol="0">
            <a:spAutoFit/>
          </a:bodyPr>
          <a:lstStyle/>
          <a:p>
            <a:pPr algn="ctr"/>
            <a:r>
              <a:rPr lang="en-US" dirty="0"/>
              <a:t>ECF</a:t>
            </a:r>
          </a:p>
          <a:p>
            <a:pPr algn="ctr"/>
            <a:r>
              <a:rPr lang="en-US" dirty="0"/>
              <a:t>3 ions/m</a:t>
            </a:r>
            <a:r>
              <a:rPr lang="en-US" baseline="30000" dirty="0"/>
              <a:t>3</a:t>
            </a:r>
            <a:endParaRPr lang="en-US" dirty="0"/>
          </a:p>
        </p:txBody>
      </p:sp>
      <p:sp>
        <p:nvSpPr>
          <p:cNvPr id="26" name="TextBox 25">
            <a:extLst>
              <a:ext uri="{FF2B5EF4-FFF2-40B4-BE49-F238E27FC236}">
                <a16:creationId xmlns:a16="http://schemas.microsoft.com/office/drawing/2014/main" id="{7EFA3208-9383-493B-A70B-786D08B55786}"/>
              </a:ext>
            </a:extLst>
          </p:cNvPr>
          <p:cNvSpPr txBox="1"/>
          <p:nvPr/>
        </p:nvSpPr>
        <p:spPr>
          <a:xfrm>
            <a:off x="4891176" y="1306699"/>
            <a:ext cx="1371600" cy="769441"/>
          </a:xfrm>
          <a:prstGeom prst="rect">
            <a:avLst/>
          </a:prstGeom>
          <a:noFill/>
        </p:spPr>
        <p:txBody>
          <a:bodyPr wrap="square" lIns="0" rIns="0" rtlCol="0">
            <a:spAutoFit/>
          </a:bodyPr>
          <a:lstStyle/>
          <a:p>
            <a:pPr algn="ctr"/>
            <a:r>
              <a:rPr lang="en-US" dirty="0"/>
              <a:t>Cell</a:t>
            </a:r>
          </a:p>
          <a:p>
            <a:pPr algn="ctr"/>
            <a:r>
              <a:rPr lang="en-US" sz="2000" dirty="0"/>
              <a:t>1 ion/m</a:t>
            </a:r>
            <a:r>
              <a:rPr lang="en-US" sz="2000" baseline="30000" dirty="0"/>
              <a:t>3</a:t>
            </a:r>
            <a:endParaRPr lang="en-US" sz="2000" dirty="0"/>
          </a:p>
        </p:txBody>
      </p:sp>
      <p:sp>
        <p:nvSpPr>
          <p:cNvPr id="27" name="TextBox 26">
            <a:extLst>
              <a:ext uri="{FF2B5EF4-FFF2-40B4-BE49-F238E27FC236}">
                <a16:creationId xmlns:a16="http://schemas.microsoft.com/office/drawing/2014/main" id="{74BD469A-33A9-479F-9E27-F4ADC4AA527C}"/>
              </a:ext>
            </a:extLst>
          </p:cNvPr>
          <p:cNvSpPr txBox="1"/>
          <p:nvPr/>
        </p:nvSpPr>
        <p:spPr>
          <a:xfrm>
            <a:off x="6656718" y="2343505"/>
            <a:ext cx="1733909" cy="830997"/>
          </a:xfrm>
          <a:prstGeom prst="rect">
            <a:avLst/>
          </a:prstGeom>
          <a:noFill/>
        </p:spPr>
        <p:txBody>
          <a:bodyPr wrap="square" rtlCol="0">
            <a:spAutoFit/>
          </a:bodyPr>
          <a:lstStyle/>
          <a:p>
            <a:pPr algn="ctr"/>
            <a:r>
              <a:rPr lang="en-US" dirty="0"/>
              <a:t>ECF</a:t>
            </a:r>
          </a:p>
          <a:p>
            <a:pPr algn="ctr"/>
            <a:r>
              <a:rPr lang="en-US" dirty="0"/>
              <a:t>2.99 ions/m</a:t>
            </a:r>
            <a:r>
              <a:rPr lang="en-US" baseline="30000" dirty="0"/>
              <a:t>3</a:t>
            </a:r>
            <a:endParaRPr lang="en-US" dirty="0"/>
          </a:p>
        </p:txBody>
      </p:sp>
      <p:sp>
        <p:nvSpPr>
          <p:cNvPr id="28" name="TextBox 27">
            <a:extLst>
              <a:ext uri="{FF2B5EF4-FFF2-40B4-BE49-F238E27FC236}">
                <a16:creationId xmlns:a16="http://schemas.microsoft.com/office/drawing/2014/main" id="{C0611234-88B4-43DC-A2C0-B6A9672600DB}"/>
              </a:ext>
            </a:extLst>
          </p:cNvPr>
          <p:cNvSpPr txBox="1"/>
          <p:nvPr/>
        </p:nvSpPr>
        <p:spPr>
          <a:xfrm>
            <a:off x="4885457" y="1352351"/>
            <a:ext cx="1371600" cy="677108"/>
          </a:xfrm>
          <a:prstGeom prst="rect">
            <a:avLst/>
          </a:prstGeom>
          <a:noFill/>
        </p:spPr>
        <p:txBody>
          <a:bodyPr wrap="square" lIns="0" tIns="0" rIns="0" bIns="0" rtlCol="0">
            <a:spAutoFit/>
          </a:bodyPr>
          <a:lstStyle/>
          <a:p>
            <a:pPr algn="ctr"/>
            <a:r>
              <a:rPr lang="en-US" dirty="0"/>
              <a:t>Cell</a:t>
            </a:r>
          </a:p>
          <a:p>
            <a:pPr algn="ctr"/>
            <a:r>
              <a:rPr lang="en-US" sz="2000" dirty="0"/>
              <a:t>2.99 ions/m</a:t>
            </a:r>
            <a:r>
              <a:rPr lang="en-US" sz="2000" baseline="30000" dirty="0"/>
              <a:t>3</a:t>
            </a:r>
            <a:endParaRPr lang="en-US" sz="2000" dirty="0"/>
          </a:p>
        </p:txBody>
      </p:sp>
      <p:sp>
        <p:nvSpPr>
          <p:cNvPr id="29" name="Content Placeholder 2">
            <a:extLst>
              <a:ext uri="{FF2B5EF4-FFF2-40B4-BE49-F238E27FC236}">
                <a16:creationId xmlns:a16="http://schemas.microsoft.com/office/drawing/2014/main" id="{BE46378A-AB8B-4D71-8194-24F6ABE87841}"/>
              </a:ext>
            </a:extLst>
          </p:cNvPr>
          <p:cNvSpPr txBox="1">
            <a:spLocks/>
          </p:cNvSpPr>
          <p:nvPr/>
        </p:nvSpPr>
        <p:spPr bwMode="auto">
          <a:xfrm>
            <a:off x="150598" y="4160092"/>
            <a:ext cx="4628436" cy="1843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000" kern="0" dirty="0"/>
              <a:t>An analogy:</a:t>
            </a:r>
          </a:p>
          <a:p>
            <a:pPr lvl="1">
              <a:spcBef>
                <a:spcPts val="0"/>
              </a:spcBef>
            </a:pPr>
            <a:r>
              <a:rPr lang="en-US" sz="1800" kern="0" dirty="0"/>
              <a:t>It’s 20° outside, your house is 70°, and you open the door.</a:t>
            </a:r>
          </a:p>
          <a:p>
            <a:pPr lvl="1">
              <a:spcBef>
                <a:spcPts val="0"/>
              </a:spcBef>
            </a:pPr>
            <a:r>
              <a:rPr lang="en-US" sz="1800" kern="0" dirty="0"/>
              <a:t>After a few hours your house is also 20°, and you’ve not appreciably warmed up the earth.</a:t>
            </a:r>
          </a:p>
        </p:txBody>
      </p:sp>
      <p:sp>
        <p:nvSpPr>
          <p:cNvPr id="14" name="Freeform: Shape 13">
            <a:extLst>
              <a:ext uri="{FF2B5EF4-FFF2-40B4-BE49-F238E27FC236}">
                <a16:creationId xmlns:a16="http://schemas.microsoft.com/office/drawing/2014/main" id="{9E525CAD-8D65-4C43-BFC2-F86CA9F9FF0F}"/>
              </a:ext>
            </a:extLst>
          </p:cNvPr>
          <p:cNvSpPr/>
          <p:nvPr/>
        </p:nvSpPr>
        <p:spPr>
          <a:xfrm>
            <a:off x="6181733" y="4502989"/>
            <a:ext cx="2280780" cy="69011"/>
          </a:xfrm>
          <a:custGeom>
            <a:avLst/>
            <a:gdLst>
              <a:gd name="connsiteX0" fmla="*/ 3407 w 2280780"/>
              <a:gd name="connsiteY0" fmla="*/ 0 h 69011"/>
              <a:gd name="connsiteX1" fmla="*/ 150056 w 2280780"/>
              <a:gd name="connsiteY1" fmla="*/ 34505 h 69011"/>
              <a:gd name="connsiteX2" fmla="*/ 978192 w 2280780"/>
              <a:gd name="connsiteY2" fmla="*/ 69011 h 69011"/>
              <a:gd name="connsiteX3" fmla="*/ 2280780 w 2280780"/>
              <a:gd name="connsiteY3" fmla="*/ 60385 h 69011"/>
            </a:gdLst>
            <a:ahLst/>
            <a:cxnLst>
              <a:cxn ang="0">
                <a:pos x="connsiteX0" y="connsiteY0"/>
              </a:cxn>
              <a:cxn ang="0">
                <a:pos x="connsiteX1" y="connsiteY1"/>
              </a:cxn>
              <a:cxn ang="0">
                <a:pos x="connsiteX2" y="connsiteY2"/>
              </a:cxn>
              <a:cxn ang="0">
                <a:pos x="connsiteX3" y="connsiteY3"/>
              </a:cxn>
            </a:cxnLst>
            <a:rect l="l" t="t" r="r" b="b"/>
            <a:pathLst>
              <a:path w="2280780" h="69011">
                <a:moveTo>
                  <a:pt x="3407" y="0"/>
                </a:moveTo>
                <a:cubicBezTo>
                  <a:pt x="-4501" y="11501"/>
                  <a:pt x="-12408" y="23003"/>
                  <a:pt x="150056" y="34505"/>
                </a:cubicBezTo>
                <a:cubicBezTo>
                  <a:pt x="312520" y="46007"/>
                  <a:pt x="978192" y="69011"/>
                  <a:pt x="978192" y="69011"/>
                </a:cubicBezTo>
                <a:lnTo>
                  <a:pt x="2280780" y="60385"/>
                </a:lnTo>
              </a:path>
            </a:pathLst>
          </a:cu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EEE3425-DE6B-4DF4-A886-0FB2B1B7CB1C}"/>
              </a:ext>
            </a:extLst>
          </p:cNvPr>
          <p:cNvSpPr/>
          <p:nvPr/>
        </p:nvSpPr>
        <p:spPr>
          <a:xfrm>
            <a:off x="6167887" y="4554747"/>
            <a:ext cx="2268747" cy="879895"/>
          </a:xfrm>
          <a:custGeom>
            <a:avLst/>
            <a:gdLst>
              <a:gd name="connsiteX0" fmla="*/ 0 w 2268747"/>
              <a:gd name="connsiteY0" fmla="*/ 879895 h 879895"/>
              <a:gd name="connsiteX1" fmla="*/ 103517 w 2268747"/>
              <a:gd name="connsiteY1" fmla="*/ 457200 h 879895"/>
              <a:gd name="connsiteX2" fmla="*/ 405441 w 2268747"/>
              <a:gd name="connsiteY2" fmla="*/ 198408 h 879895"/>
              <a:gd name="connsiteX3" fmla="*/ 957532 w 2268747"/>
              <a:gd name="connsiteY3" fmla="*/ 60385 h 879895"/>
              <a:gd name="connsiteX4" fmla="*/ 1561381 w 2268747"/>
              <a:gd name="connsiteY4" fmla="*/ 34506 h 879895"/>
              <a:gd name="connsiteX5" fmla="*/ 2268747 w 2268747"/>
              <a:gd name="connsiteY5" fmla="*/ 0 h 879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68747" h="879895">
                <a:moveTo>
                  <a:pt x="0" y="879895"/>
                </a:moveTo>
                <a:cubicBezTo>
                  <a:pt x="17972" y="725338"/>
                  <a:pt x="35944" y="570781"/>
                  <a:pt x="103517" y="457200"/>
                </a:cubicBezTo>
                <a:cubicBezTo>
                  <a:pt x="171090" y="343619"/>
                  <a:pt x="263105" y="264544"/>
                  <a:pt x="405441" y="198408"/>
                </a:cubicBezTo>
                <a:cubicBezTo>
                  <a:pt x="547777" y="132272"/>
                  <a:pt x="764875" y="87702"/>
                  <a:pt x="957532" y="60385"/>
                </a:cubicBezTo>
                <a:cubicBezTo>
                  <a:pt x="1150189" y="33068"/>
                  <a:pt x="1561381" y="34506"/>
                  <a:pt x="1561381" y="34506"/>
                </a:cubicBezTo>
                <a:lnTo>
                  <a:pt x="2268747" y="0"/>
                </a:lnTo>
              </a:path>
            </a:pathLst>
          </a:cu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5765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26"/>
                                        </p:tgtEl>
                                      </p:cBhvr>
                                    </p:animEffect>
                                    <p:set>
                                      <p:cBhvr>
                                        <p:cTn id="10" dur="1" fill="hold">
                                          <p:stCondLst>
                                            <p:cond delay="499"/>
                                          </p:stCondLst>
                                        </p:cTn>
                                        <p:tgtEl>
                                          <p:spTgt spid="26"/>
                                        </p:tgtEl>
                                        <p:attrNameLst>
                                          <p:attrName>style.visibility</p:attrName>
                                        </p:attrNameLst>
                                      </p:cBhvr>
                                      <p:to>
                                        <p:strVal val="hidden"/>
                                      </p:to>
                                    </p:set>
                                  </p:childTnLst>
                                </p:cTn>
                              </p:par>
                              <p:par>
                                <p:cTn id="11" presetID="10" presetClass="entr" presetSubtype="0"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fade">
                                      <p:cBhvr>
                                        <p:cTn id="13" dur="500"/>
                                        <p:tgtEl>
                                          <p:spTgt spid="27"/>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fade">
                                      <p:cBhvr>
                                        <p:cTn id="16" dur="500"/>
                                        <p:tgtEl>
                                          <p:spTgt spid="2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500"/>
                                        <p:tgtEl>
                                          <p:spTgt spid="15"/>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29">
                                            <p:txEl>
                                              <p:pRg st="0" end="0"/>
                                            </p:txEl>
                                          </p:spTgt>
                                        </p:tgtEl>
                                        <p:attrNameLst>
                                          <p:attrName>style.visibility</p:attrName>
                                        </p:attrNameLst>
                                      </p:cBhvr>
                                      <p:to>
                                        <p:strVal val="visible"/>
                                      </p:to>
                                    </p:set>
                                    <p:animEffect transition="in" filter="fade">
                                      <p:cBhvr>
                                        <p:cTn id="41" dur="500"/>
                                        <p:tgtEl>
                                          <p:spTgt spid="29">
                                            <p:txEl>
                                              <p:pRg st="0" end="0"/>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29">
                                            <p:txEl>
                                              <p:pRg st="1" end="1"/>
                                            </p:txEl>
                                          </p:spTgt>
                                        </p:tgtEl>
                                        <p:attrNameLst>
                                          <p:attrName>style.visibility</p:attrName>
                                        </p:attrNameLst>
                                      </p:cBhvr>
                                      <p:to>
                                        <p:strVal val="visible"/>
                                      </p:to>
                                    </p:set>
                                    <p:animEffect transition="in" filter="fade">
                                      <p:cBhvr>
                                        <p:cTn id="44" dur="500"/>
                                        <p:tgtEl>
                                          <p:spTgt spid="29">
                                            <p:txEl>
                                              <p:pRg st="1" end="1"/>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29">
                                            <p:txEl>
                                              <p:pRg st="2" end="2"/>
                                            </p:txEl>
                                          </p:spTgt>
                                        </p:tgtEl>
                                        <p:attrNameLst>
                                          <p:attrName>style.visibility</p:attrName>
                                        </p:attrNameLst>
                                      </p:cBhvr>
                                      <p:to>
                                        <p:strVal val="visible"/>
                                      </p:to>
                                    </p:set>
                                    <p:animEffect transition="in" filter="fade">
                                      <p:cBhvr>
                                        <p:cTn id="47" dur="500"/>
                                        <p:tgtEl>
                                          <p:spTgt spid="2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6" grpId="0"/>
      <p:bldP spid="27" grpId="0"/>
      <p:bldP spid="28" grpId="0"/>
      <p:bldP spid="14" grpId="0" animBg="1"/>
      <p:bldP spid="1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0EF40717-F61D-4CDE-A14C-974688BCC0FE}"/>
              </a:ext>
            </a:extLst>
          </p:cNvPr>
          <p:cNvGrpSpPr/>
          <p:nvPr/>
        </p:nvGrpSpPr>
        <p:grpSpPr>
          <a:xfrm>
            <a:off x="6206051" y="2290231"/>
            <a:ext cx="2954881" cy="1511302"/>
            <a:chOff x="6519323" y="2290231"/>
            <a:chExt cx="2882708" cy="1450748"/>
          </a:xfrm>
        </p:grpSpPr>
        <p:pic>
          <p:nvPicPr>
            <p:cNvPr id="21" name="Picture 20">
              <a:extLst>
                <a:ext uri="{FF2B5EF4-FFF2-40B4-BE49-F238E27FC236}">
                  <a16:creationId xmlns:a16="http://schemas.microsoft.com/office/drawing/2014/main" id="{54A8374D-20FC-4649-B64F-018FEF5752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97323" y="2479976"/>
              <a:ext cx="1104708" cy="1261003"/>
            </a:xfrm>
            <a:prstGeom prst="rect">
              <a:avLst/>
            </a:prstGeom>
          </p:spPr>
        </p:pic>
        <p:sp>
          <p:nvSpPr>
            <p:cNvPr id="16" name="Oval 15">
              <a:extLst>
                <a:ext uri="{FF2B5EF4-FFF2-40B4-BE49-F238E27FC236}">
                  <a16:creationId xmlns:a16="http://schemas.microsoft.com/office/drawing/2014/main" id="{EBE967E5-0B2C-4EC6-9095-7938ACF8C4B1}"/>
                </a:ext>
              </a:extLst>
            </p:cNvPr>
            <p:cNvSpPr/>
            <p:nvPr/>
          </p:nvSpPr>
          <p:spPr>
            <a:xfrm>
              <a:off x="6519323" y="2290231"/>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K</a:t>
              </a:r>
              <a:r>
                <a:rPr lang="en-US" sz="2000" baseline="30000" dirty="0">
                  <a:solidFill>
                    <a:schemeClr val="tx1"/>
                  </a:solidFill>
                </a:rPr>
                <a:t>+</a:t>
              </a:r>
              <a:endParaRPr lang="en-US" sz="2000" dirty="0">
                <a:solidFill>
                  <a:schemeClr val="tx1"/>
                </a:solidFill>
              </a:endParaRPr>
            </a:p>
          </p:txBody>
        </p:sp>
        <p:pic>
          <p:nvPicPr>
            <p:cNvPr id="17" name="Picture 16">
              <a:extLst>
                <a:ext uri="{FF2B5EF4-FFF2-40B4-BE49-F238E27FC236}">
                  <a16:creationId xmlns:a16="http://schemas.microsoft.com/office/drawing/2014/main" id="{B7BFD3E8-3F3D-4CA3-BBC1-4F5A51DDF5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3593" y="2471512"/>
              <a:ext cx="1096211" cy="1261003"/>
            </a:xfrm>
            <a:prstGeom prst="rect">
              <a:avLst/>
            </a:prstGeom>
          </p:spPr>
        </p:pic>
      </p:grpSp>
      <p:sp>
        <p:nvSpPr>
          <p:cNvPr id="2" name="Title 1">
            <a:extLst>
              <a:ext uri="{FF2B5EF4-FFF2-40B4-BE49-F238E27FC236}">
                <a16:creationId xmlns:a16="http://schemas.microsoft.com/office/drawing/2014/main" id="{BFB49A92-6894-4EF7-B423-391EBF8FAEB3}"/>
              </a:ext>
            </a:extLst>
          </p:cNvPr>
          <p:cNvSpPr>
            <a:spLocks noGrp="1"/>
          </p:cNvSpPr>
          <p:nvPr>
            <p:ph type="title"/>
          </p:nvPr>
        </p:nvSpPr>
        <p:spPr>
          <a:xfrm>
            <a:off x="406397" y="304800"/>
            <a:ext cx="7772400" cy="1143000"/>
          </a:xfrm>
        </p:spPr>
        <p:txBody>
          <a:bodyPr/>
          <a:lstStyle/>
          <a:p>
            <a:r>
              <a:rPr lang="en-US" dirty="0"/>
              <a:t>Voltage</a:t>
            </a:r>
          </a:p>
        </p:txBody>
      </p:sp>
      <p:sp>
        <p:nvSpPr>
          <p:cNvPr id="3" name="Content Placeholder 2">
            <a:extLst>
              <a:ext uri="{FF2B5EF4-FFF2-40B4-BE49-F238E27FC236}">
                <a16:creationId xmlns:a16="http://schemas.microsoft.com/office/drawing/2014/main" id="{6AC053F1-FC27-4168-9C1F-76D6F52B3537}"/>
              </a:ext>
            </a:extLst>
          </p:cNvPr>
          <p:cNvSpPr>
            <a:spLocks noGrp="1"/>
          </p:cNvSpPr>
          <p:nvPr>
            <p:ph idx="1"/>
          </p:nvPr>
        </p:nvSpPr>
        <p:spPr>
          <a:xfrm>
            <a:off x="751633" y="3274152"/>
            <a:ext cx="7225002" cy="2212247"/>
          </a:xfrm>
        </p:spPr>
        <p:txBody>
          <a:bodyPr/>
          <a:lstStyle/>
          <a:p>
            <a:r>
              <a:rPr lang="en-US" sz="1800" dirty="0"/>
              <a:t>Separating charges across a cell membrane is the basis of bio-electricity</a:t>
            </a:r>
          </a:p>
          <a:p>
            <a:r>
              <a:rPr lang="en-US" sz="1800" dirty="0"/>
              <a:t>The fixed separated charges (Na</a:t>
            </a:r>
            <a:r>
              <a:rPr lang="en-US" sz="1800" baseline="30000" dirty="0"/>
              <a:t>+</a:t>
            </a:r>
            <a:r>
              <a:rPr lang="en-US" sz="1800" dirty="0"/>
              <a:t> and Cl</a:t>
            </a:r>
            <a:r>
              <a:rPr lang="en-US" sz="1800" baseline="30000" dirty="0"/>
              <a:t>-</a:t>
            </a:r>
            <a:r>
              <a:rPr lang="en-US" sz="1800" dirty="0"/>
              <a:t>) create, e.g., 3V</a:t>
            </a:r>
          </a:p>
          <a:p>
            <a:pPr>
              <a:spcBef>
                <a:spcPts val="0"/>
              </a:spcBef>
            </a:pPr>
            <a:r>
              <a:rPr lang="en-US" sz="1800" dirty="0"/>
              <a:t>A Volt is a Joule/Coulomb</a:t>
            </a:r>
          </a:p>
          <a:p>
            <a:pPr lvl="1">
              <a:spcBef>
                <a:spcPts val="0"/>
              </a:spcBef>
            </a:pPr>
            <a:r>
              <a:rPr lang="en-US" sz="1600" dirty="0"/>
              <a:t>moving (e.g.,) 2C of K</a:t>
            </a:r>
            <a:r>
              <a:rPr lang="en-US" sz="1600" baseline="30000" dirty="0"/>
              <a:t>+</a:t>
            </a:r>
            <a:r>
              <a:rPr lang="en-US" sz="1600" dirty="0"/>
              <a:t> across 3V takes how much work?</a:t>
            </a:r>
          </a:p>
          <a:p>
            <a:r>
              <a:rPr lang="en-US" sz="1800" dirty="0"/>
              <a:t>Next question: why did the Na</a:t>
            </a:r>
            <a:r>
              <a:rPr lang="en-US" sz="1800" baseline="30000" dirty="0"/>
              <a:t>+</a:t>
            </a:r>
            <a:r>
              <a:rPr lang="en-US" sz="1800" dirty="0"/>
              <a:t> and Cl</a:t>
            </a:r>
            <a:r>
              <a:rPr lang="en-US" sz="1800" baseline="30000" dirty="0"/>
              <a:t>-</a:t>
            </a:r>
            <a:r>
              <a:rPr lang="en-US" sz="1800" dirty="0"/>
              <a:t> create 3V and not 4V?</a:t>
            </a:r>
          </a:p>
          <a:p>
            <a:r>
              <a:rPr lang="en-US" sz="1800" dirty="0"/>
              <a:t>How much voltage gets made by how much separated charge?</a:t>
            </a:r>
            <a:endParaRPr lang="en-US" sz="1600" dirty="0"/>
          </a:p>
          <a:p>
            <a:pPr>
              <a:spcBef>
                <a:spcPts val="0"/>
              </a:spcBef>
            </a:pPr>
            <a:r>
              <a:rPr lang="en-US" sz="2000" dirty="0"/>
              <a:t>Q=CV</a:t>
            </a:r>
          </a:p>
        </p:txBody>
      </p:sp>
      <p:sp>
        <p:nvSpPr>
          <p:cNvPr id="4" name="Footer Placeholder 3">
            <a:extLst>
              <a:ext uri="{FF2B5EF4-FFF2-40B4-BE49-F238E27FC236}">
                <a16:creationId xmlns:a16="http://schemas.microsoft.com/office/drawing/2014/main" id="{BAA431B4-F16A-4E65-B528-F3778EACE900}"/>
              </a:ext>
            </a:extLst>
          </p:cNvPr>
          <p:cNvSpPr>
            <a:spLocks noGrp="1"/>
          </p:cNvSpPr>
          <p:nvPr>
            <p:ph type="ftr" sz="quarter" idx="11"/>
          </p:nvPr>
        </p:nvSpPr>
        <p:spPr>
          <a:xfrm>
            <a:off x="5125528" y="6455434"/>
            <a:ext cx="2895600" cy="307777"/>
          </a:xfrm>
        </p:spPr>
        <p:txBody>
          <a:bodyPr/>
          <a:lstStyle/>
          <a:p>
            <a:pPr>
              <a:defRPr/>
            </a:pPr>
            <a:r>
              <a:rPr lang="en-US" dirty="0"/>
              <a:t>EE 193/Comp 150 Joel Grodstein</a:t>
            </a:r>
          </a:p>
        </p:txBody>
      </p:sp>
      <p:sp>
        <p:nvSpPr>
          <p:cNvPr id="5" name="Oval 4">
            <a:extLst>
              <a:ext uri="{FF2B5EF4-FFF2-40B4-BE49-F238E27FC236}">
                <a16:creationId xmlns:a16="http://schemas.microsoft.com/office/drawing/2014/main" id="{AD27E9EA-2416-4197-9E75-DED07D21AEAA}"/>
              </a:ext>
            </a:extLst>
          </p:cNvPr>
          <p:cNvSpPr/>
          <p:nvPr/>
        </p:nvSpPr>
        <p:spPr>
          <a:xfrm>
            <a:off x="618060" y="1934634"/>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Na</a:t>
            </a:r>
            <a:r>
              <a:rPr lang="en-US" sz="2000" baseline="30000" dirty="0">
                <a:solidFill>
                  <a:schemeClr val="tx1"/>
                </a:solidFill>
              </a:rPr>
              <a:t>+</a:t>
            </a:r>
            <a:endParaRPr lang="en-US" sz="2000" dirty="0">
              <a:solidFill>
                <a:schemeClr val="tx1"/>
              </a:solidFill>
            </a:endParaRPr>
          </a:p>
        </p:txBody>
      </p:sp>
      <p:sp>
        <p:nvSpPr>
          <p:cNvPr id="6" name="Oval 5">
            <a:extLst>
              <a:ext uri="{FF2B5EF4-FFF2-40B4-BE49-F238E27FC236}">
                <a16:creationId xmlns:a16="http://schemas.microsoft.com/office/drawing/2014/main" id="{7F45FADA-1167-4BC7-8C18-A85A79CAEA49}"/>
              </a:ext>
            </a:extLst>
          </p:cNvPr>
          <p:cNvSpPr/>
          <p:nvPr/>
        </p:nvSpPr>
        <p:spPr>
          <a:xfrm>
            <a:off x="6968064" y="1934634"/>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Cl</a:t>
            </a:r>
            <a:r>
              <a:rPr lang="en-US" sz="2000" baseline="30000" dirty="0">
                <a:solidFill>
                  <a:schemeClr val="tx1"/>
                </a:solidFill>
              </a:rPr>
              <a:t>-</a:t>
            </a:r>
            <a:endParaRPr lang="en-US" sz="2000" dirty="0">
              <a:solidFill>
                <a:schemeClr val="tx1"/>
              </a:solidFill>
            </a:endParaRPr>
          </a:p>
        </p:txBody>
      </p:sp>
      <p:sp>
        <p:nvSpPr>
          <p:cNvPr id="7" name="TextBox 6">
            <a:extLst>
              <a:ext uri="{FF2B5EF4-FFF2-40B4-BE49-F238E27FC236}">
                <a16:creationId xmlns:a16="http://schemas.microsoft.com/office/drawing/2014/main" id="{F6F9D977-BDD2-443D-AB87-BFA27D7767F7}"/>
              </a:ext>
            </a:extLst>
          </p:cNvPr>
          <p:cNvSpPr txBox="1"/>
          <p:nvPr/>
        </p:nvSpPr>
        <p:spPr>
          <a:xfrm>
            <a:off x="5494865" y="1049866"/>
            <a:ext cx="2387600" cy="707886"/>
          </a:xfrm>
          <a:prstGeom prst="rect">
            <a:avLst/>
          </a:prstGeom>
          <a:noFill/>
        </p:spPr>
        <p:txBody>
          <a:bodyPr wrap="square" rtlCol="0">
            <a:spAutoFit/>
          </a:bodyPr>
          <a:lstStyle/>
          <a:p>
            <a:r>
              <a:rPr lang="en-US" sz="2000" dirty="0"/>
              <a:t>these charges are stuck in place</a:t>
            </a:r>
          </a:p>
        </p:txBody>
      </p:sp>
      <p:sp>
        <p:nvSpPr>
          <p:cNvPr id="8" name="Oval 7">
            <a:extLst>
              <a:ext uri="{FF2B5EF4-FFF2-40B4-BE49-F238E27FC236}">
                <a16:creationId xmlns:a16="http://schemas.microsoft.com/office/drawing/2014/main" id="{E1AFDE5C-C971-46EF-A88E-E41B6B81D65A}"/>
              </a:ext>
            </a:extLst>
          </p:cNvPr>
          <p:cNvSpPr/>
          <p:nvPr/>
        </p:nvSpPr>
        <p:spPr>
          <a:xfrm>
            <a:off x="1693325" y="2290233"/>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K</a:t>
            </a:r>
            <a:r>
              <a:rPr lang="en-US" sz="2000" baseline="30000" dirty="0">
                <a:solidFill>
                  <a:schemeClr val="tx1"/>
                </a:solidFill>
              </a:rPr>
              <a:t>+</a:t>
            </a:r>
            <a:endParaRPr lang="en-US" sz="2000" dirty="0">
              <a:solidFill>
                <a:schemeClr val="tx1"/>
              </a:solidFill>
            </a:endParaRPr>
          </a:p>
        </p:txBody>
      </p:sp>
      <p:sp>
        <p:nvSpPr>
          <p:cNvPr id="10" name="Oval 9">
            <a:extLst>
              <a:ext uri="{FF2B5EF4-FFF2-40B4-BE49-F238E27FC236}">
                <a16:creationId xmlns:a16="http://schemas.microsoft.com/office/drawing/2014/main" id="{63007CBE-C884-4ADC-8EB8-F3B93CE28FA2}"/>
              </a:ext>
            </a:extLst>
          </p:cNvPr>
          <p:cNvSpPr/>
          <p:nvPr/>
        </p:nvSpPr>
        <p:spPr>
          <a:xfrm>
            <a:off x="618060" y="2620435"/>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Na</a:t>
            </a:r>
            <a:r>
              <a:rPr lang="en-US" sz="2000" baseline="30000" dirty="0">
                <a:solidFill>
                  <a:schemeClr val="tx1"/>
                </a:solidFill>
              </a:rPr>
              <a:t>+</a:t>
            </a:r>
            <a:endParaRPr lang="en-US" sz="2000" dirty="0">
              <a:solidFill>
                <a:schemeClr val="tx1"/>
              </a:solidFill>
            </a:endParaRPr>
          </a:p>
        </p:txBody>
      </p:sp>
      <p:sp>
        <p:nvSpPr>
          <p:cNvPr id="11" name="Oval 10">
            <a:extLst>
              <a:ext uri="{FF2B5EF4-FFF2-40B4-BE49-F238E27FC236}">
                <a16:creationId xmlns:a16="http://schemas.microsoft.com/office/drawing/2014/main" id="{0A0F2DC4-A4E0-4097-BA46-E95F218FEC5B}"/>
              </a:ext>
            </a:extLst>
          </p:cNvPr>
          <p:cNvSpPr/>
          <p:nvPr/>
        </p:nvSpPr>
        <p:spPr>
          <a:xfrm>
            <a:off x="6968064" y="2620435"/>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Cl</a:t>
            </a:r>
            <a:r>
              <a:rPr lang="en-US" sz="2000" baseline="30000" dirty="0">
                <a:solidFill>
                  <a:schemeClr val="tx1"/>
                </a:solidFill>
              </a:rPr>
              <a:t>-</a:t>
            </a:r>
            <a:endParaRPr lang="en-US" sz="2000" dirty="0">
              <a:solidFill>
                <a:schemeClr val="tx1"/>
              </a:solidFill>
            </a:endParaRPr>
          </a:p>
        </p:txBody>
      </p:sp>
      <p:grpSp>
        <p:nvGrpSpPr>
          <p:cNvPr id="23" name="Group 22">
            <a:extLst>
              <a:ext uri="{FF2B5EF4-FFF2-40B4-BE49-F238E27FC236}">
                <a16:creationId xmlns:a16="http://schemas.microsoft.com/office/drawing/2014/main" id="{1C316D53-0151-4935-95C3-F8CE098C8C51}"/>
              </a:ext>
            </a:extLst>
          </p:cNvPr>
          <p:cNvGrpSpPr/>
          <p:nvPr/>
        </p:nvGrpSpPr>
        <p:grpSpPr>
          <a:xfrm>
            <a:off x="516462" y="838203"/>
            <a:ext cx="1727202" cy="1452030"/>
            <a:chOff x="1845731" y="1380067"/>
            <a:chExt cx="1676400" cy="1452030"/>
          </a:xfrm>
        </p:grpSpPr>
        <p:sp>
          <p:nvSpPr>
            <p:cNvPr id="12" name="TextBox 11">
              <a:extLst>
                <a:ext uri="{FF2B5EF4-FFF2-40B4-BE49-F238E27FC236}">
                  <a16:creationId xmlns:a16="http://schemas.microsoft.com/office/drawing/2014/main" id="{F606E24E-7505-4488-94CF-CDB1C3CFD7E1}"/>
                </a:ext>
              </a:extLst>
            </p:cNvPr>
            <p:cNvSpPr txBox="1"/>
            <p:nvPr/>
          </p:nvSpPr>
          <p:spPr>
            <a:xfrm>
              <a:off x="1845731" y="1380067"/>
              <a:ext cx="1676400" cy="707886"/>
            </a:xfrm>
            <a:prstGeom prst="rect">
              <a:avLst/>
            </a:prstGeom>
            <a:noFill/>
          </p:spPr>
          <p:txBody>
            <a:bodyPr wrap="square" rtlCol="0">
              <a:spAutoFit/>
            </a:bodyPr>
            <a:lstStyle/>
            <a:p>
              <a:r>
                <a:rPr lang="en-US" sz="2000" dirty="0"/>
                <a:t>this charge is movable</a:t>
              </a:r>
            </a:p>
          </p:txBody>
        </p:sp>
        <p:cxnSp>
          <p:nvCxnSpPr>
            <p:cNvPr id="13" name="Straight Arrow Connector 12">
              <a:extLst>
                <a:ext uri="{FF2B5EF4-FFF2-40B4-BE49-F238E27FC236}">
                  <a16:creationId xmlns:a16="http://schemas.microsoft.com/office/drawing/2014/main" id="{822433FA-8BD8-4DFD-9570-26E7778B27BC}"/>
                </a:ext>
              </a:extLst>
            </p:cNvPr>
            <p:cNvCxnSpPr>
              <a:cxnSpLocks/>
              <a:endCxn id="8" idx="0"/>
            </p:cNvCxnSpPr>
            <p:nvPr/>
          </p:nvCxnSpPr>
          <p:spPr>
            <a:xfrm>
              <a:off x="3020858" y="1862664"/>
              <a:ext cx="299936" cy="969433"/>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4" name="Straight Arrow Connector 13">
            <a:extLst>
              <a:ext uri="{FF2B5EF4-FFF2-40B4-BE49-F238E27FC236}">
                <a16:creationId xmlns:a16="http://schemas.microsoft.com/office/drawing/2014/main" id="{89CFA51E-448D-47AE-9F83-0582FFE7BD8E}"/>
              </a:ext>
            </a:extLst>
          </p:cNvPr>
          <p:cNvCxnSpPr>
            <a:cxnSpLocks/>
          </p:cNvCxnSpPr>
          <p:nvPr/>
        </p:nvCxnSpPr>
        <p:spPr>
          <a:xfrm>
            <a:off x="7052733" y="1456267"/>
            <a:ext cx="0" cy="406401"/>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7B8B15A4-FAC4-4112-9066-752E6ED86E1B}"/>
              </a:ext>
            </a:extLst>
          </p:cNvPr>
          <p:cNvCxnSpPr>
            <a:cxnSpLocks/>
            <a:stCxn id="7" idx="1"/>
          </p:cNvCxnSpPr>
          <p:nvPr/>
        </p:nvCxnSpPr>
        <p:spPr>
          <a:xfrm flipH="1">
            <a:off x="1363131" y="1403809"/>
            <a:ext cx="4131734" cy="873724"/>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50566E85-AC76-4FF8-B592-FD9AEFA24931}"/>
              </a:ext>
            </a:extLst>
          </p:cNvPr>
          <p:cNvGrpSpPr/>
          <p:nvPr/>
        </p:nvGrpSpPr>
        <p:grpSpPr>
          <a:xfrm>
            <a:off x="217056" y="5391509"/>
            <a:ext cx="2387600" cy="1051551"/>
            <a:chOff x="217056" y="5391509"/>
            <a:chExt cx="2387600" cy="1051551"/>
          </a:xfrm>
        </p:grpSpPr>
        <p:sp>
          <p:nvSpPr>
            <p:cNvPr id="20" name="TextBox 19">
              <a:extLst>
                <a:ext uri="{FF2B5EF4-FFF2-40B4-BE49-F238E27FC236}">
                  <a16:creationId xmlns:a16="http://schemas.microsoft.com/office/drawing/2014/main" id="{ADDA90E6-4CDB-4B29-B796-2AD540422940}"/>
                </a:ext>
              </a:extLst>
            </p:cNvPr>
            <p:cNvSpPr txBox="1"/>
            <p:nvPr/>
          </p:nvSpPr>
          <p:spPr>
            <a:xfrm>
              <a:off x="217056" y="5735174"/>
              <a:ext cx="2387600" cy="707886"/>
            </a:xfrm>
            <a:prstGeom prst="rect">
              <a:avLst/>
            </a:prstGeom>
            <a:noFill/>
          </p:spPr>
          <p:txBody>
            <a:bodyPr wrap="square" rtlCol="0">
              <a:spAutoFit/>
            </a:bodyPr>
            <a:lstStyle/>
            <a:p>
              <a:r>
                <a:rPr lang="en-US" sz="2000" dirty="0">
                  <a:solidFill>
                    <a:schemeClr val="accent2"/>
                  </a:solidFill>
                </a:rPr>
                <a:t>how much charge: e.g., 1 Coulomb</a:t>
              </a:r>
            </a:p>
          </p:txBody>
        </p:sp>
        <p:cxnSp>
          <p:nvCxnSpPr>
            <p:cNvPr id="24" name="Straight Arrow Connector 23">
              <a:extLst>
                <a:ext uri="{FF2B5EF4-FFF2-40B4-BE49-F238E27FC236}">
                  <a16:creationId xmlns:a16="http://schemas.microsoft.com/office/drawing/2014/main" id="{62A15607-9D8E-442F-919C-0E9857517F2E}"/>
                </a:ext>
              </a:extLst>
            </p:cNvPr>
            <p:cNvCxnSpPr>
              <a:cxnSpLocks/>
            </p:cNvCxnSpPr>
            <p:nvPr/>
          </p:nvCxnSpPr>
          <p:spPr>
            <a:xfrm flipV="1">
              <a:off x="828136" y="5391509"/>
              <a:ext cx="362309" cy="422696"/>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6234F762-4A03-42EF-ADD5-5129EB297740}"/>
              </a:ext>
            </a:extLst>
          </p:cNvPr>
          <p:cNvGrpSpPr/>
          <p:nvPr/>
        </p:nvGrpSpPr>
        <p:grpSpPr>
          <a:xfrm>
            <a:off x="1915064" y="5339751"/>
            <a:ext cx="2502382" cy="1457864"/>
            <a:chOff x="1171945" y="4510750"/>
            <a:chExt cx="2502382" cy="1457864"/>
          </a:xfrm>
        </p:grpSpPr>
        <p:sp>
          <p:nvSpPr>
            <p:cNvPr id="27" name="TextBox 26">
              <a:extLst>
                <a:ext uri="{FF2B5EF4-FFF2-40B4-BE49-F238E27FC236}">
                  <a16:creationId xmlns:a16="http://schemas.microsoft.com/office/drawing/2014/main" id="{B2628C0A-C1E3-4256-A9B8-EF2C2E8725E4}"/>
                </a:ext>
              </a:extLst>
            </p:cNvPr>
            <p:cNvSpPr txBox="1"/>
            <p:nvPr/>
          </p:nvSpPr>
          <p:spPr>
            <a:xfrm>
              <a:off x="1286727" y="5260728"/>
              <a:ext cx="2387600" cy="707886"/>
            </a:xfrm>
            <a:prstGeom prst="rect">
              <a:avLst/>
            </a:prstGeom>
            <a:noFill/>
          </p:spPr>
          <p:txBody>
            <a:bodyPr wrap="square" rtlCol="0">
              <a:spAutoFit/>
            </a:bodyPr>
            <a:lstStyle/>
            <a:p>
              <a:r>
                <a:rPr lang="en-US" sz="2000" dirty="0">
                  <a:solidFill>
                    <a:schemeClr val="accent2"/>
                  </a:solidFill>
                </a:rPr>
                <a:t>how much voltage: like, 3 Volts</a:t>
              </a:r>
            </a:p>
          </p:txBody>
        </p:sp>
        <p:cxnSp>
          <p:nvCxnSpPr>
            <p:cNvPr id="28" name="Straight Arrow Connector 27">
              <a:extLst>
                <a:ext uri="{FF2B5EF4-FFF2-40B4-BE49-F238E27FC236}">
                  <a16:creationId xmlns:a16="http://schemas.microsoft.com/office/drawing/2014/main" id="{9D407674-D2CE-4DA6-8089-357E17502D1C}"/>
                </a:ext>
              </a:extLst>
            </p:cNvPr>
            <p:cNvCxnSpPr>
              <a:cxnSpLocks/>
            </p:cNvCxnSpPr>
            <p:nvPr/>
          </p:nvCxnSpPr>
          <p:spPr>
            <a:xfrm flipH="1" flipV="1">
              <a:off x="1171945" y="4510750"/>
              <a:ext cx="852413" cy="769737"/>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9" name="Group 28">
            <a:extLst>
              <a:ext uri="{FF2B5EF4-FFF2-40B4-BE49-F238E27FC236}">
                <a16:creationId xmlns:a16="http://schemas.microsoft.com/office/drawing/2014/main" id="{E1AC560F-90F2-4AFF-A81E-09E727741106}"/>
              </a:ext>
            </a:extLst>
          </p:cNvPr>
          <p:cNvGrpSpPr/>
          <p:nvPr/>
        </p:nvGrpSpPr>
        <p:grpSpPr>
          <a:xfrm>
            <a:off x="1620071" y="5101279"/>
            <a:ext cx="4731905" cy="1015663"/>
            <a:chOff x="1620071" y="5101279"/>
            <a:chExt cx="4731905" cy="1015663"/>
          </a:xfrm>
        </p:grpSpPr>
        <p:sp>
          <p:nvSpPr>
            <p:cNvPr id="31" name="TextBox 30">
              <a:extLst>
                <a:ext uri="{FF2B5EF4-FFF2-40B4-BE49-F238E27FC236}">
                  <a16:creationId xmlns:a16="http://schemas.microsoft.com/office/drawing/2014/main" id="{AACB2592-79E1-4823-A5CB-32AD1C43032C}"/>
                </a:ext>
              </a:extLst>
            </p:cNvPr>
            <p:cNvSpPr txBox="1"/>
            <p:nvPr/>
          </p:nvSpPr>
          <p:spPr>
            <a:xfrm>
              <a:off x="3097153" y="5101279"/>
              <a:ext cx="3254823" cy="1015663"/>
            </a:xfrm>
            <a:prstGeom prst="rect">
              <a:avLst/>
            </a:prstGeom>
            <a:noFill/>
          </p:spPr>
          <p:txBody>
            <a:bodyPr wrap="square" rtlCol="0">
              <a:spAutoFit/>
            </a:bodyPr>
            <a:lstStyle/>
            <a:p>
              <a:r>
                <a:rPr lang="en-US" sz="2000" i="1" dirty="0">
                  <a:solidFill>
                    <a:srgbClr val="006600"/>
                  </a:solidFill>
                </a:rPr>
                <a:t>Capacitance</a:t>
              </a:r>
              <a:r>
                <a:rPr lang="en-US" sz="2000" dirty="0">
                  <a:solidFill>
                    <a:srgbClr val="006600"/>
                  </a:solidFill>
                </a:rPr>
                <a:t> of the cell membrane (mostly, how thick it is). In this case, .33 Farads</a:t>
              </a:r>
              <a:endParaRPr lang="en-US" sz="2000" i="1" dirty="0">
                <a:solidFill>
                  <a:srgbClr val="006600"/>
                </a:solidFill>
              </a:endParaRPr>
            </a:p>
          </p:txBody>
        </p:sp>
        <p:sp>
          <p:nvSpPr>
            <p:cNvPr id="35" name="Freeform: Shape 34">
              <a:extLst>
                <a:ext uri="{FF2B5EF4-FFF2-40B4-BE49-F238E27FC236}">
                  <a16:creationId xmlns:a16="http://schemas.microsoft.com/office/drawing/2014/main" id="{21D056B9-0F1C-4218-84B6-5FCD88E40795}"/>
                </a:ext>
              </a:extLst>
            </p:cNvPr>
            <p:cNvSpPr/>
            <p:nvPr/>
          </p:nvSpPr>
          <p:spPr>
            <a:xfrm>
              <a:off x="1620071" y="5363720"/>
              <a:ext cx="1497805" cy="469338"/>
            </a:xfrm>
            <a:custGeom>
              <a:avLst/>
              <a:gdLst>
                <a:gd name="connsiteX0" fmla="*/ 1497805 w 1497805"/>
                <a:gd name="connsiteY0" fmla="*/ 469338 h 469338"/>
                <a:gd name="connsiteX1" fmla="*/ 243539 w 1497805"/>
                <a:gd name="connsiteY1" fmla="*/ 299405 h 469338"/>
                <a:gd name="connsiteX2" fmla="*/ 778 w 1497805"/>
                <a:gd name="connsiteY2" fmla="*/ 0 h 469338"/>
              </a:gdLst>
              <a:ahLst/>
              <a:cxnLst>
                <a:cxn ang="0">
                  <a:pos x="connsiteX0" y="connsiteY0"/>
                </a:cxn>
                <a:cxn ang="0">
                  <a:pos x="connsiteX1" y="connsiteY1"/>
                </a:cxn>
                <a:cxn ang="0">
                  <a:pos x="connsiteX2" y="connsiteY2"/>
                </a:cxn>
              </a:cxnLst>
              <a:rect l="l" t="t" r="r" b="b"/>
              <a:pathLst>
                <a:path w="1497805" h="469338">
                  <a:moveTo>
                    <a:pt x="1497805" y="469338"/>
                  </a:moveTo>
                  <a:cubicBezTo>
                    <a:pt x="995424" y="423483"/>
                    <a:pt x="493043" y="377628"/>
                    <a:pt x="243539" y="299405"/>
                  </a:cubicBezTo>
                  <a:cubicBezTo>
                    <a:pt x="-5965" y="221182"/>
                    <a:pt x="-2594" y="110591"/>
                    <a:pt x="778" y="0"/>
                  </a:cubicBezTo>
                </a:path>
              </a:pathLst>
            </a:custGeom>
            <a:noFill/>
            <a:ln w="28575">
              <a:solidFill>
                <a:srgbClr val="0066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B61035D9-90EF-4F29-9B01-5B7079A5997D}"/>
                  </a:ext>
                </a:extLst>
              </p:cNvPr>
              <p:cNvSpPr txBox="1"/>
              <p:nvPr/>
            </p:nvSpPr>
            <p:spPr>
              <a:xfrm>
                <a:off x="6331789" y="4140679"/>
                <a:ext cx="2137343" cy="463910"/>
              </a:xfrm>
              <a:prstGeom prst="rect">
                <a:avLst/>
              </a:prstGeom>
              <a:noFill/>
            </p:spPr>
            <p:txBody>
              <a:bodyPr wrap="square" rtlCol="0">
                <a:spAutoFit/>
              </a:bodyPr>
              <a:lstStyle/>
              <a:p>
                <a14:m>
                  <m:oMath xmlns:m="http://schemas.openxmlformats.org/officeDocument/2006/math">
                    <m:f>
                      <m:fPr>
                        <m:ctrlPr>
                          <a:rPr lang="en-US" sz="1600" i="1" smtClean="0">
                            <a:latin typeface="Cambria Math" panose="02040503050406030204" pitchFamily="18" charset="0"/>
                          </a:rPr>
                        </m:ctrlPr>
                      </m:fPr>
                      <m:num>
                        <m:r>
                          <a:rPr lang="en-US" sz="1600" b="0" i="1" smtClean="0">
                            <a:latin typeface="Cambria Math" panose="02040503050406030204" pitchFamily="18" charset="0"/>
                          </a:rPr>
                          <m:t>3 </m:t>
                        </m:r>
                        <m:r>
                          <a:rPr lang="en-US" sz="1600" b="0" i="1" smtClean="0">
                            <a:latin typeface="Cambria Math" panose="02040503050406030204" pitchFamily="18" charset="0"/>
                          </a:rPr>
                          <m:t>𝐽𝑜𝑢𝑙𝑒𝑠</m:t>
                        </m:r>
                      </m:num>
                      <m:den>
                        <m:r>
                          <a:rPr lang="en-US" sz="1600" b="0" i="1" smtClean="0">
                            <a:latin typeface="Cambria Math" panose="02040503050406030204" pitchFamily="18" charset="0"/>
                          </a:rPr>
                          <m:t>𝐶</m:t>
                        </m:r>
                      </m:den>
                    </m:f>
                    <m:r>
                      <a:rPr lang="en-US" sz="1600" i="1" smtClean="0">
                        <a:latin typeface="Cambria Math" panose="02040503050406030204" pitchFamily="18" charset="0"/>
                        <a:ea typeface="Cambria Math" panose="02040503050406030204" pitchFamily="18" charset="0"/>
                      </a:rPr>
                      <m:t>∙</m:t>
                    </m:r>
                    <m:f>
                      <m:fPr>
                        <m:ctrlPr>
                          <a:rPr lang="en-US" sz="1600" i="1" smtClean="0">
                            <a:latin typeface="Cambria Math" panose="02040503050406030204" pitchFamily="18" charset="0"/>
                            <a:ea typeface="Cambria Math" panose="02040503050406030204" pitchFamily="18" charset="0"/>
                          </a:rPr>
                        </m:ctrlPr>
                      </m:fPr>
                      <m:num>
                        <m:r>
                          <a:rPr lang="en-US" sz="1600" b="0" i="1" smtClean="0">
                            <a:latin typeface="Cambria Math" panose="02040503050406030204" pitchFamily="18" charset="0"/>
                            <a:ea typeface="Cambria Math" panose="02040503050406030204" pitchFamily="18" charset="0"/>
                          </a:rPr>
                          <m:t>2</m:t>
                        </m:r>
                        <m:r>
                          <a:rPr lang="en-US" sz="1600" b="0" i="1" smtClean="0">
                            <a:latin typeface="Cambria Math" panose="02040503050406030204" pitchFamily="18" charset="0"/>
                            <a:ea typeface="Cambria Math" panose="02040503050406030204" pitchFamily="18" charset="0"/>
                          </a:rPr>
                          <m:t>𝐶</m:t>
                        </m:r>
                      </m:num>
                      <m:den>
                        <m:r>
                          <a:rPr lang="en-US" sz="1600" b="0" i="1" smtClean="0">
                            <a:latin typeface="Cambria Math" panose="02040503050406030204" pitchFamily="18" charset="0"/>
                            <a:ea typeface="Cambria Math" panose="02040503050406030204" pitchFamily="18" charset="0"/>
                          </a:rPr>
                          <m:t>1</m:t>
                        </m:r>
                      </m:den>
                    </m:f>
                  </m:oMath>
                </a14:m>
                <a:r>
                  <a:rPr lang="en-US" sz="1600" dirty="0"/>
                  <a:t>=6 Joules</a:t>
                </a:r>
              </a:p>
            </p:txBody>
          </p:sp>
        </mc:Choice>
        <mc:Fallback xmlns="">
          <p:sp>
            <p:nvSpPr>
              <p:cNvPr id="30" name="TextBox 29">
                <a:extLst>
                  <a:ext uri="{FF2B5EF4-FFF2-40B4-BE49-F238E27FC236}">
                    <a16:creationId xmlns:a16="http://schemas.microsoft.com/office/drawing/2014/main" id="{B61035D9-90EF-4F29-9B01-5B7079A5997D}"/>
                  </a:ext>
                </a:extLst>
              </p:cNvPr>
              <p:cNvSpPr txBox="1">
                <a:spLocks noRot="1" noChangeAspect="1" noMove="1" noResize="1" noEditPoints="1" noAdjustHandles="1" noChangeArrowheads="1" noChangeShapeType="1" noTextEdit="1"/>
              </p:cNvSpPr>
              <p:nvPr/>
            </p:nvSpPr>
            <p:spPr>
              <a:xfrm>
                <a:off x="6331789" y="4140679"/>
                <a:ext cx="2137343" cy="463910"/>
              </a:xfrm>
              <a:prstGeom prst="rect">
                <a:avLst/>
              </a:prstGeom>
              <a:blipFill>
                <a:blip r:embed="rId3"/>
                <a:stretch>
                  <a:fillRect b="-1316"/>
                </a:stretch>
              </a:blipFill>
            </p:spPr>
            <p:txBody>
              <a:bodyPr/>
              <a:lstStyle/>
              <a:p>
                <a:r>
                  <a:rPr lang="en-US">
                    <a:noFill/>
                  </a:rPr>
                  <a:t> </a:t>
                </a:r>
              </a:p>
            </p:txBody>
          </p:sp>
        </mc:Fallback>
      </mc:AlternateContent>
    </p:spTree>
    <p:extLst>
      <p:ext uri="{BB962C8B-B14F-4D97-AF65-F5344CB8AC3E}">
        <p14:creationId xmlns:p14="http://schemas.microsoft.com/office/powerpoint/2010/main" val="304680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3.05556E-6 1.11111E-6 L 0.49393 1.11111E-6 " pathEditMode="relative" rAng="0" ptsTypes="AA">
                                      <p:cBhvr>
                                        <p:cTn id="6" dur="1000" fill="hold"/>
                                        <p:tgtEl>
                                          <p:spTgt spid="8"/>
                                        </p:tgtEl>
                                        <p:attrNameLst>
                                          <p:attrName>ppt_x</p:attrName>
                                          <p:attrName>ppt_y</p:attrName>
                                        </p:attrNameLst>
                                      </p:cBhvr>
                                      <p:rCtr x="24688" y="0"/>
                                    </p:animMotion>
                                  </p:childTnLst>
                                </p:cTn>
                              </p:par>
                              <p:par>
                                <p:cTn id="7" presetID="1" presetClass="exit" presetSubtype="0" fill="hold" nodeType="withEffect">
                                  <p:stCondLst>
                                    <p:cond delay="0"/>
                                  </p:stCondLst>
                                  <p:childTnLst>
                                    <p:set>
                                      <p:cBhvr>
                                        <p:cTn id="8" dur="1" fill="hold">
                                          <p:stCondLst>
                                            <p:cond delay="0"/>
                                          </p:stCondLst>
                                        </p:cTn>
                                        <p:tgtEl>
                                          <p:spTgt spid="23"/>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0" presetClass="exit" presetSubtype="0" fill="hold" grpId="1" nodeType="clickEffect">
                                  <p:stCondLst>
                                    <p:cond delay="0"/>
                                  </p:stCondLst>
                                  <p:childTnLst>
                                    <p:animEffect transition="out" filter="fade">
                                      <p:cBhvr>
                                        <p:cTn id="12" dur="500"/>
                                        <p:tgtEl>
                                          <p:spTgt spid="8"/>
                                        </p:tgtEl>
                                      </p:cBhvr>
                                    </p:animEffect>
                                    <p:set>
                                      <p:cBhvr>
                                        <p:cTn id="13" dur="1" fill="hold">
                                          <p:stCondLst>
                                            <p:cond delay="499"/>
                                          </p:stCondLst>
                                        </p:cTn>
                                        <p:tgtEl>
                                          <p:spTgt spid="8"/>
                                        </p:tgtEl>
                                        <p:attrNameLst>
                                          <p:attrName>style.visibility</p:attrName>
                                        </p:attrNameLst>
                                      </p:cBhvr>
                                      <p:to>
                                        <p:strVal val="hidden"/>
                                      </p:to>
                                    </p:set>
                                  </p:childTnLst>
                                </p:cTn>
                              </p:par>
                              <p:par>
                                <p:cTn id="14" presetID="10" presetClass="entr" presetSubtype="0" fill="hold"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500"/>
                                        <p:tgtEl>
                                          <p:spTgt spid="22"/>
                                        </p:tgtEl>
                                      </p:cBhvr>
                                    </p:animEffect>
                                  </p:childTnLst>
                                </p:cTn>
                              </p:par>
                            </p:childTnLst>
                          </p:cTn>
                        </p:par>
                      </p:childTnLst>
                    </p:cTn>
                  </p:par>
                  <p:par>
                    <p:cTn id="17" fill="hold">
                      <p:stCondLst>
                        <p:cond delay="indefinite"/>
                      </p:stCondLst>
                      <p:childTnLst>
                        <p:par>
                          <p:cTn id="18" fill="hold">
                            <p:stCondLst>
                              <p:cond delay="0"/>
                            </p:stCondLst>
                            <p:childTnLst>
                              <p:par>
                                <p:cTn id="19" presetID="35" presetClass="path" presetSubtype="0" accel="50000" decel="50000" fill="hold" nodeType="clickEffect">
                                  <p:stCondLst>
                                    <p:cond delay="0"/>
                                  </p:stCondLst>
                                  <p:childTnLst>
                                    <p:animMotion origin="layout" path="M 2.22222E-6 -2.96296E-6 L -0.49271 -2.96296E-6 " pathEditMode="relative" rAng="0" ptsTypes="AA">
                                      <p:cBhvr>
                                        <p:cTn id="20" dur="2000" fill="hold"/>
                                        <p:tgtEl>
                                          <p:spTgt spid="22"/>
                                        </p:tgtEl>
                                        <p:attrNameLst>
                                          <p:attrName>ppt_x</p:attrName>
                                          <p:attrName>ppt_y</p:attrName>
                                        </p:attrNameLst>
                                      </p:cBhvr>
                                      <p:rCtr x="-24635" y="0"/>
                                    </p:animMotion>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0">
                                            <p:txEl>
                                              <p:pRg st="0" end="0"/>
                                            </p:txEl>
                                          </p:spTgt>
                                        </p:tgtEl>
                                        <p:attrNameLst>
                                          <p:attrName>style.visibility</p:attrName>
                                        </p:attrNameLst>
                                      </p:cBhvr>
                                      <p:to>
                                        <p:strVal val="visible"/>
                                      </p:to>
                                    </p:set>
                                    <p:animEffect transition="in" filter="fade">
                                      <p:cBhvr>
                                        <p:cTn id="30" dur="500"/>
                                        <p:tgtEl>
                                          <p:spTgt spid="30">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500"/>
                                        <p:tgtEl>
                                          <p:spTgt spid="3">
                                            <p:txEl>
                                              <p:pRg st="4" end="4"/>
                                            </p:txEl>
                                          </p:spTgt>
                                        </p:tgtEl>
                                      </p:cBhvr>
                                    </p:animEffect>
                                  </p:childTnLst>
                                </p:cTn>
                              </p:par>
                              <p:par>
                                <p:cTn id="36" presetID="10"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500"/>
                                        <p:tgtEl>
                                          <p:spTgt spid="18"/>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26"/>
                                        </p:tgtEl>
                                        <p:attrNameLst>
                                          <p:attrName>style.visibility</p:attrName>
                                        </p:attrNameLst>
                                      </p:cBhvr>
                                      <p:to>
                                        <p:strVal val="visible"/>
                                      </p:to>
                                    </p:set>
                                    <p:animEffect transition="in" filter="fade">
                                      <p:cBhvr>
                                        <p:cTn id="53" dur="500"/>
                                        <p:tgtEl>
                                          <p:spTgt spid="26"/>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29"/>
                                        </p:tgtEl>
                                        <p:attrNameLst>
                                          <p:attrName>style.visibility</p:attrName>
                                        </p:attrNameLst>
                                      </p:cBhvr>
                                      <p:to>
                                        <p:strVal val="visible"/>
                                      </p:to>
                                    </p:set>
                                    <p:animEffect transition="in" filter="fade">
                                      <p:cBhvr>
                                        <p:cTn id="5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49A92-6894-4EF7-B423-391EBF8FAEB3}"/>
              </a:ext>
            </a:extLst>
          </p:cNvPr>
          <p:cNvSpPr>
            <a:spLocks noGrp="1"/>
          </p:cNvSpPr>
          <p:nvPr>
            <p:ph type="title"/>
          </p:nvPr>
        </p:nvSpPr>
        <p:spPr>
          <a:xfrm>
            <a:off x="406397" y="304800"/>
            <a:ext cx="7772400" cy="1143000"/>
          </a:xfrm>
        </p:spPr>
        <p:txBody>
          <a:bodyPr/>
          <a:lstStyle/>
          <a:p>
            <a:r>
              <a:rPr lang="en-US" dirty="0"/>
              <a:t>Drift currents</a:t>
            </a:r>
          </a:p>
        </p:txBody>
      </p:sp>
      <p:sp>
        <p:nvSpPr>
          <p:cNvPr id="3" name="Content Placeholder 2">
            <a:extLst>
              <a:ext uri="{FF2B5EF4-FFF2-40B4-BE49-F238E27FC236}">
                <a16:creationId xmlns:a16="http://schemas.microsoft.com/office/drawing/2014/main" id="{6AC053F1-FC27-4168-9C1F-76D6F52B3537}"/>
              </a:ext>
            </a:extLst>
          </p:cNvPr>
          <p:cNvSpPr>
            <a:spLocks noGrp="1"/>
          </p:cNvSpPr>
          <p:nvPr>
            <p:ph idx="1"/>
          </p:nvPr>
        </p:nvSpPr>
        <p:spPr>
          <a:xfrm>
            <a:off x="751633" y="3274152"/>
            <a:ext cx="7225002" cy="2212247"/>
          </a:xfrm>
        </p:spPr>
        <p:txBody>
          <a:bodyPr/>
          <a:lstStyle/>
          <a:p>
            <a:r>
              <a:rPr lang="en-US" sz="1800" dirty="0"/>
              <a:t>We said that similar charges repel, opposite charges attract</a:t>
            </a:r>
          </a:p>
          <a:p>
            <a:pPr lvl="1"/>
            <a:r>
              <a:rPr lang="en-US" sz="1600" dirty="0"/>
              <a:t>That causes charges to move</a:t>
            </a:r>
          </a:p>
          <a:p>
            <a:pPr lvl="1"/>
            <a:r>
              <a:rPr lang="en-US" sz="1600" i="1" dirty="0"/>
              <a:t>Drift current</a:t>
            </a:r>
            <a:r>
              <a:rPr lang="en-US" sz="1600" dirty="0"/>
              <a:t> tells us how much current results</a:t>
            </a:r>
          </a:p>
          <a:p>
            <a:r>
              <a:rPr lang="en-US" sz="2000" dirty="0"/>
              <a:t>How we phrase it:</a:t>
            </a:r>
          </a:p>
          <a:p>
            <a:pPr lvl="1"/>
            <a:r>
              <a:rPr lang="en-US" sz="1600" dirty="0"/>
              <a:t>The separated charges (Na</a:t>
            </a:r>
            <a:r>
              <a:rPr lang="en-US" sz="1600" baseline="30000" dirty="0"/>
              <a:t>+</a:t>
            </a:r>
            <a:r>
              <a:rPr lang="en-US" sz="1600" dirty="0"/>
              <a:t> and Cl</a:t>
            </a:r>
            <a:r>
              <a:rPr lang="en-US" sz="1600" baseline="30000" dirty="0"/>
              <a:t>-</a:t>
            </a:r>
            <a:r>
              <a:rPr lang="en-US" sz="1600" dirty="0"/>
              <a:t>) create a voltage (Q=CV)</a:t>
            </a:r>
          </a:p>
          <a:p>
            <a:pPr lvl="1"/>
            <a:r>
              <a:rPr lang="en-US" sz="1600" dirty="0"/>
              <a:t>The voltage creates a K</a:t>
            </a:r>
            <a:r>
              <a:rPr lang="en-US" sz="1600" baseline="30000" dirty="0"/>
              <a:t>+</a:t>
            </a:r>
            <a:r>
              <a:rPr lang="en-US" sz="1600" dirty="0"/>
              <a:t> drift current (or flux)</a:t>
            </a:r>
          </a:p>
          <a:p>
            <a:endParaRPr lang="en-US" sz="2000" dirty="0"/>
          </a:p>
        </p:txBody>
      </p:sp>
      <p:sp>
        <p:nvSpPr>
          <p:cNvPr id="4" name="Footer Placeholder 3">
            <a:extLst>
              <a:ext uri="{FF2B5EF4-FFF2-40B4-BE49-F238E27FC236}">
                <a16:creationId xmlns:a16="http://schemas.microsoft.com/office/drawing/2014/main" id="{BAA431B4-F16A-4E65-B528-F3778EACE900}"/>
              </a:ext>
            </a:extLst>
          </p:cNvPr>
          <p:cNvSpPr>
            <a:spLocks noGrp="1"/>
          </p:cNvSpPr>
          <p:nvPr>
            <p:ph type="ftr" sz="quarter" idx="11"/>
          </p:nvPr>
        </p:nvSpPr>
        <p:spPr>
          <a:xfrm>
            <a:off x="5125528" y="6455434"/>
            <a:ext cx="2895600" cy="307777"/>
          </a:xfrm>
        </p:spPr>
        <p:txBody>
          <a:bodyPr/>
          <a:lstStyle/>
          <a:p>
            <a:pPr>
              <a:defRPr/>
            </a:pPr>
            <a:r>
              <a:rPr lang="en-US" dirty="0"/>
              <a:t>EE 193/Comp 150 Joel Grodstein</a:t>
            </a:r>
          </a:p>
        </p:txBody>
      </p:sp>
      <p:sp>
        <p:nvSpPr>
          <p:cNvPr id="5" name="Oval 4">
            <a:extLst>
              <a:ext uri="{FF2B5EF4-FFF2-40B4-BE49-F238E27FC236}">
                <a16:creationId xmlns:a16="http://schemas.microsoft.com/office/drawing/2014/main" id="{AD27E9EA-2416-4197-9E75-DED07D21AEAA}"/>
              </a:ext>
            </a:extLst>
          </p:cNvPr>
          <p:cNvSpPr/>
          <p:nvPr/>
        </p:nvSpPr>
        <p:spPr>
          <a:xfrm>
            <a:off x="618060" y="1934634"/>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Na</a:t>
            </a:r>
            <a:r>
              <a:rPr lang="en-US" sz="2000" baseline="30000" dirty="0">
                <a:solidFill>
                  <a:schemeClr val="tx1"/>
                </a:solidFill>
              </a:rPr>
              <a:t>+</a:t>
            </a:r>
            <a:endParaRPr lang="en-US" sz="2000" dirty="0">
              <a:solidFill>
                <a:schemeClr val="tx1"/>
              </a:solidFill>
            </a:endParaRPr>
          </a:p>
        </p:txBody>
      </p:sp>
      <p:sp>
        <p:nvSpPr>
          <p:cNvPr id="6" name="Oval 5">
            <a:extLst>
              <a:ext uri="{FF2B5EF4-FFF2-40B4-BE49-F238E27FC236}">
                <a16:creationId xmlns:a16="http://schemas.microsoft.com/office/drawing/2014/main" id="{7F45FADA-1167-4BC7-8C18-A85A79CAEA49}"/>
              </a:ext>
            </a:extLst>
          </p:cNvPr>
          <p:cNvSpPr/>
          <p:nvPr/>
        </p:nvSpPr>
        <p:spPr>
          <a:xfrm>
            <a:off x="6968064" y="1934634"/>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Cl</a:t>
            </a:r>
            <a:r>
              <a:rPr lang="en-US" sz="2000" baseline="30000" dirty="0">
                <a:solidFill>
                  <a:schemeClr val="tx1"/>
                </a:solidFill>
              </a:rPr>
              <a:t>-</a:t>
            </a:r>
            <a:endParaRPr lang="en-US" sz="2000" dirty="0">
              <a:solidFill>
                <a:schemeClr val="tx1"/>
              </a:solidFill>
            </a:endParaRPr>
          </a:p>
        </p:txBody>
      </p:sp>
      <p:sp>
        <p:nvSpPr>
          <p:cNvPr id="7" name="TextBox 6">
            <a:extLst>
              <a:ext uri="{FF2B5EF4-FFF2-40B4-BE49-F238E27FC236}">
                <a16:creationId xmlns:a16="http://schemas.microsoft.com/office/drawing/2014/main" id="{F6F9D977-BDD2-443D-AB87-BFA27D7767F7}"/>
              </a:ext>
            </a:extLst>
          </p:cNvPr>
          <p:cNvSpPr txBox="1"/>
          <p:nvPr/>
        </p:nvSpPr>
        <p:spPr>
          <a:xfrm>
            <a:off x="5494865" y="1049866"/>
            <a:ext cx="2387600" cy="707886"/>
          </a:xfrm>
          <a:prstGeom prst="rect">
            <a:avLst/>
          </a:prstGeom>
          <a:noFill/>
        </p:spPr>
        <p:txBody>
          <a:bodyPr wrap="square" rtlCol="0">
            <a:spAutoFit/>
          </a:bodyPr>
          <a:lstStyle/>
          <a:p>
            <a:r>
              <a:rPr lang="en-US" sz="2000" dirty="0"/>
              <a:t>these charges are stuck in place</a:t>
            </a:r>
          </a:p>
        </p:txBody>
      </p:sp>
      <p:sp>
        <p:nvSpPr>
          <p:cNvPr id="8" name="Oval 7">
            <a:extLst>
              <a:ext uri="{FF2B5EF4-FFF2-40B4-BE49-F238E27FC236}">
                <a16:creationId xmlns:a16="http://schemas.microsoft.com/office/drawing/2014/main" id="{E1AFDE5C-C971-46EF-A88E-E41B6B81D65A}"/>
              </a:ext>
            </a:extLst>
          </p:cNvPr>
          <p:cNvSpPr/>
          <p:nvPr/>
        </p:nvSpPr>
        <p:spPr>
          <a:xfrm>
            <a:off x="1693325" y="2290233"/>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K</a:t>
            </a:r>
            <a:r>
              <a:rPr lang="en-US" sz="2000" baseline="30000" dirty="0">
                <a:solidFill>
                  <a:schemeClr val="tx1"/>
                </a:solidFill>
              </a:rPr>
              <a:t>+</a:t>
            </a:r>
            <a:endParaRPr lang="en-US" sz="2000" dirty="0">
              <a:solidFill>
                <a:schemeClr val="tx1"/>
              </a:solidFill>
            </a:endParaRPr>
          </a:p>
        </p:txBody>
      </p:sp>
      <p:sp>
        <p:nvSpPr>
          <p:cNvPr id="10" name="Oval 9">
            <a:extLst>
              <a:ext uri="{FF2B5EF4-FFF2-40B4-BE49-F238E27FC236}">
                <a16:creationId xmlns:a16="http://schemas.microsoft.com/office/drawing/2014/main" id="{63007CBE-C884-4ADC-8EB8-F3B93CE28FA2}"/>
              </a:ext>
            </a:extLst>
          </p:cNvPr>
          <p:cNvSpPr/>
          <p:nvPr/>
        </p:nvSpPr>
        <p:spPr>
          <a:xfrm>
            <a:off x="618060" y="2620435"/>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Na</a:t>
            </a:r>
            <a:r>
              <a:rPr lang="en-US" sz="2000" baseline="30000" dirty="0">
                <a:solidFill>
                  <a:schemeClr val="tx1"/>
                </a:solidFill>
              </a:rPr>
              <a:t>+</a:t>
            </a:r>
            <a:endParaRPr lang="en-US" sz="2000" dirty="0">
              <a:solidFill>
                <a:schemeClr val="tx1"/>
              </a:solidFill>
            </a:endParaRPr>
          </a:p>
        </p:txBody>
      </p:sp>
      <p:sp>
        <p:nvSpPr>
          <p:cNvPr id="11" name="Oval 10">
            <a:extLst>
              <a:ext uri="{FF2B5EF4-FFF2-40B4-BE49-F238E27FC236}">
                <a16:creationId xmlns:a16="http://schemas.microsoft.com/office/drawing/2014/main" id="{0A0F2DC4-A4E0-4097-BA46-E95F218FEC5B}"/>
              </a:ext>
            </a:extLst>
          </p:cNvPr>
          <p:cNvSpPr/>
          <p:nvPr/>
        </p:nvSpPr>
        <p:spPr>
          <a:xfrm>
            <a:off x="6968064" y="2620435"/>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Cl</a:t>
            </a:r>
            <a:r>
              <a:rPr lang="en-US" sz="2000" baseline="30000" dirty="0">
                <a:solidFill>
                  <a:schemeClr val="tx1"/>
                </a:solidFill>
              </a:rPr>
              <a:t>-</a:t>
            </a:r>
            <a:endParaRPr lang="en-US" sz="2000" dirty="0">
              <a:solidFill>
                <a:schemeClr val="tx1"/>
              </a:solidFill>
            </a:endParaRPr>
          </a:p>
        </p:txBody>
      </p:sp>
      <p:grpSp>
        <p:nvGrpSpPr>
          <p:cNvPr id="23" name="Group 22">
            <a:extLst>
              <a:ext uri="{FF2B5EF4-FFF2-40B4-BE49-F238E27FC236}">
                <a16:creationId xmlns:a16="http://schemas.microsoft.com/office/drawing/2014/main" id="{1C316D53-0151-4935-95C3-F8CE098C8C51}"/>
              </a:ext>
            </a:extLst>
          </p:cNvPr>
          <p:cNvGrpSpPr/>
          <p:nvPr/>
        </p:nvGrpSpPr>
        <p:grpSpPr>
          <a:xfrm>
            <a:off x="516462" y="838203"/>
            <a:ext cx="1727202" cy="1452030"/>
            <a:chOff x="1845731" y="1380067"/>
            <a:chExt cx="1676400" cy="1452030"/>
          </a:xfrm>
        </p:grpSpPr>
        <p:sp>
          <p:nvSpPr>
            <p:cNvPr id="12" name="TextBox 11">
              <a:extLst>
                <a:ext uri="{FF2B5EF4-FFF2-40B4-BE49-F238E27FC236}">
                  <a16:creationId xmlns:a16="http://schemas.microsoft.com/office/drawing/2014/main" id="{F606E24E-7505-4488-94CF-CDB1C3CFD7E1}"/>
                </a:ext>
              </a:extLst>
            </p:cNvPr>
            <p:cNvSpPr txBox="1"/>
            <p:nvPr/>
          </p:nvSpPr>
          <p:spPr>
            <a:xfrm>
              <a:off x="1845731" y="1380067"/>
              <a:ext cx="1676400" cy="707886"/>
            </a:xfrm>
            <a:prstGeom prst="rect">
              <a:avLst/>
            </a:prstGeom>
            <a:noFill/>
          </p:spPr>
          <p:txBody>
            <a:bodyPr wrap="square" rtlCol="0">
              <a:spAutoFit/>
            </a:bodyPr>
            <a:lstStyle/>
            <a:p>
              <a:r>
                <a:rPr lang="en-US" sz="2000" dirty="0"/>
                <a:t>this charge is movable</a:t>
              </a:r>
            </a:p>
          </p:txBody>
        </p:sp>
        <p:cxnSp>
          <p:nvCxnSpPr>
            <p:cNvPr id="13" name="Straight Arrow Connector 12">
              <a:extLst>
                <a:ext uri="{FF2B5EF4-FFF2-40B4-BE49-F238E27FC236}">
                  <a16:creationId xmlns:a16="http://schemas.microsoft.com/office/drawing/2014/main" id="{822433FA-8BD8-4DFD-9570-26E7778B27BC}"/>
                </a:ext>
              </a:extLst>
            </p:cNvPr>
            <p:cNvCxnSpPr>
              <a:cxnSpLocks/>
              <a:endCxn id="8" idx="0"/>
            </p:cNvCxnSpPr>
            <p:nvPr/>
          </p:nvCxnSpPr>
          <p:spPr>
            <a:xfrm>
              <a:off x="3020858" y="1862664"/>
              <a:ext cx="299936" cy="969433"/>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grpSp>
      <p:cxnSp>
        <p:nvCxnSpPr>
          <p:cNvPr id="14" name="Straight Arrow Connector 13">
            <a:extLst>
              <a:ext uri="{FF2B5EF4-FFF2-40B4-BE49-F238E27FC236}">
                <a16:creationId xmlns:a16="http://schemas.microsoft.com/office/drawing/2014/main" id="{89CFA51E-448D-47AE-9F83-0582FFE7BD8E}"/>
              </a:ext>
            </a:extLst>
          </p:cNvPr>
          <p:cNvCxnSpPr>
            <a:cxnSpLocks/>
          </p:cNvCxnSpPr>
          <p:nvPr/>
        </p:nvCxnSpPr>
        <p:spPr>
          <a:xfrm>
            <a:off x="7052733" y="1456267"/>
            <a:ext cx="0" cy="406401"/>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7B8B15A4-FAC4-4112-9066-752E6ED86E1B}"/>
              </a:ext>
            </a:extLst>
          </p:cNvPr>
          <p:cNvCxnSpPr>
            <a:cxnSpLocks/>
            <a:stCxn id="7" idx="1"/>
          </p:cNvCxnSpPr>
          <p:nvPr/>
        </p:nvCxnSpPr>
        <p:spPr>
          <a:xfrm flipH="1">
            <a:off x="1363131" y="1403809"/>
            <a:ext cx="4131734" cy="873724"/>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768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grpId="0" nodeType="clickEffect">
                                  <p:stCondLst>
                                    <p:cond delay="0"/>
                                  </p:stCondLst>
                                  <p:childTnLst>
                                    <p:animMotion origin="layout" path="M -3.05556E-6 1.11111E-6 L 0.49393 1.11111E-6 " pathEditMode="relative" rAng="0" ptsTypes="AA">
                                      <p:cBhvr>
                                        <p:cTn id="6" dur="1000" fill="hold"/>
                                        <p:tgtEl>
                                          <p:spTgt spid="8"/>
                                        </p:tgtEl>
                                        <p:attrNameLst>
                                          <p:attrName>ppt_x</p:attrName>
                                          <p:attrName>ppt_y</p:attrName>
                                        </p:attrNameLst>
                                      </p:cBhvr>
                                      <p:rCtr x="24688" y="0"/>
                                    </p:animMotion>
                                  </p:childTnLst>
                                </p:cTn>
                              </p:par>
                              <p:par>
                                <p:cTn id="7" presetID="1" presetClass="exit" presetSubtype="0" fill="hold" nodeType="withEffect">
                                  <p:stCondLst>
                                    <p:cond delay="0"/>
                                  </p:stCondLst>
                                  <p:childTnLst>
                                    <p:set>
                                      <p:cBhvr>
                                        <p:cTn id="8" dur="1" fill="hold">
                                          <p:stCondLst>
                                            <p:cond delay="0"/>
                                          </p:stCondLst>
                                        </p:cTn>
                                        <p:tgtEl>
                                          <p:spTgt spid="23"/>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EF50D-9802-4883-9300-61F07F207F04}"/>
              </a:ext>
            </a:extLst>
          </p:cNvPr>
          <p:cNvSpPr>
            <a:spLocks noGrp="1"/>
          </p:cNvSpPr>
          <p:nvPr>
            <p:ph type="title"/>
          </p:nvPr>
        </p:nvSpPr>
        <p:spPr/>
        <p:txBody>
          <a:bodyPr/>
          <a:lstStyle/>
          <a:p>
            <a:r>
              <a:rPr lang="en-US" dirty="0"/>
              <a:t>Drift</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F4456A5-2C08-442E-9FFB-44DE04F0FE74}"/>
                  </a:ext>
                </a:extLst>
              </p:cNvPr>
              <p:cNvSpPr>
                <a:spLocks noGrp="1"/>
              </p:cNvSpPr>
              <p:nvPr>
                <p:ph idx="1"/>
              </p:nvPr>
            </p:nvSpPr>
            <p:spPr>
              <a:xfrm>
                <a:off x="685800" y="1239429"/>
                <a:ext cx="7772400" cy="4918609"/>
              </a:xfrm>
            </p:spPr>
            <p:txBody>
              <a:bodyPr/>
              <a:lstStyle/>
              <a:p>
                <a:r>
                  <a:rPr lang="en-US" sz="2400" dirty="0"/>
                  <a:t>We saw diffusion</a:t>
                </a:r>
              </a:p>
              <a:p>
                <a:pPr lvl="1">
                  <a:spcBef>
                    <a:spcPts val="0"/>
                  </a:spcBef>
                </a:pPr>
                <a:r>
                  <a:rPr lang="en-US" sz="2000" dirty="0"/>
                  <a:t>random thermal motion + concentration gradient = net ion currents</a:t>
                </a:r>
              </a:p>
              <a:p>
                <a:r>
                  <a:rPr lang="en-US" sz="2400" dirty="0"/>
                  <a:t>Drift:</a:t>
                </a:r>
              </a:p>
              <a:p>
                <a:pPr lvl="1">
                  <a:spcBef>
                    <a:spcPts val="0"/>
                  </a:spcBef>
                </a:pPr>
                <a:r>
                  <a:rPr lang="en-US" sz="2000" dirty="0"/>
                  <a:t>charged ion + voltage pushing it around = current</a:t>
                </a:r>
              </a:p>
              <a:p>
                <a:r>
                  <a:rPr lang="en-US" sz="2400" dirty="0"/>
                  <a:t>Drift flux </a:t>
                </a:r>
                <a14:m>
                  <m:oMath xmlns:m="http://schemas.openxmlformats.org/officeDocument/2006/math">
                    <m:sSub>
                      <m:sSubPr>
                        <m:ctrlPr>
                          <a:rPr lang="en-US" sz="2400" i="1">
                            <a:latin typeface="Cambria Math" panose="02040503050406030204" pitchFamily="18" charset="0"/>
                          </a:rPr>
                        </m:ctrlPr>
                      </m:sSubPr>
                      <m:e>
                        <m:r>
                          <a:rPr lang="en-US" sz="2400" i="1">
                            <a:latin typeface="Cambria Math" panose="02040503050406030204" pitchFamily="18" charset="0"/>
                          </a:rPr>
                          <m:t>𝑗</m:t>
                        </m:r>
                      </m:e>
                      <m:sub>
                        <m:r>
                          <a:rPr lang="en-US" sz="2400" i="1">
                            <a:latin typeface="Cambria Math" panose="02040503050406030204" pitchFamily="18" charset="0"/>
                          </a:rPr>
                          <m:t>𝑑𝑟𝑖𝑓𝑡</m:t>
                        </m:r>
                      </m:sub>
                    </m:sSub>
                    <m:r>
                      <a:rPr lang="en-US" sz="2400" i="1">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ea typeface="Cambria Math" panose="02040503050406030204" pitchFamily="18" charset="0"/>
                          </a:rPr>
                          <m:t>𝜇</m:t>
                        </m:r>
                      </m:e>
                      <m:sub>
                        <m:r>
                          <a:rPr lang="en-US" sz="2400" i="1">
                            <a:latin typeface="Cambria Math" panose="02040503050406030204" pitchFamily="18" charset="0"/>
                          </a:rPr>
                          <m:t>𝑖𝑜𝑛</m:t>
                        </m:r>
                      </m:sub>
                    </m:sSub>
                    <m:d>
                      <m:dPr>
                        <m:ctrlPr>
                          <a:rPr lang="en-US" sz="2400" i="1">
                            <a:latin typeface="Cambria Math" panose="02040503050406030204" pitchFamily="18" charset="0"/>
                          </a:rPr>
                        </m:ctrlPr>
                      </m:dPr>
                      <m:e>
                        <m:sSub>
                          <m:sSubPr>
                            <m:ctrlPr>
                              <a:rPr lang="en-US" sz="2400" i="1">
                                <a:latin typeface="Cambria Math" panose="02040503050406030204" pitchFamily="18" charset="0"/>
                              </a:rPr>
                            </m:ctrlPr>
                          </m:sSubPr>
                          <m:e>
                            <m:r>
                              <a:rPr lang="en-US" sz="2400" i="1">
                                <a:latin typeface="Cambria Math" panose="02040503050406030204" pitchFamily="18" charset="0"/>
                              </a:rPr>
                              <m:t>𝑞</m:t>
                            </m:r>
                          </m:e>
                          <m:sub>
                            <m:r>
                              <a:rPr lang="en-US" sz="2400" i="1">
                                <a:latin typeface="Cambria Math" panose="02040503050406030204" pitchFamily="18" charset="0"/>
                              </a:rPr>
                              <m:t>𝑖𝑜𝑛</m:t>
                            </m:r>
                          </m:sub>
                        </m:sSub>
                        <m:f>
                          <m:fPr>
                            <m:ctrlPr>
                              <a:rPr lang="en-US" sz="2400" i="1">
                                <a:latin typeface="Cambria Math" panose="02040503050406030204" pitchFamily="18" charset="0"/>
                              </a:rPr>
                            </m:ctrlPr>
                          </m:fPr>
                          <m:num>
                            <m:sSub>
                              <m:sSubPr>
                                <m:ctrlPr>
                                  <a:rPr lang="en-US" sz="2400" i="1">
                                    <a:latin typeface="Cambria Math" panose="02040503050406030204" pitchFamily="18" charset="0"/>
                                  </a:rPr>
                                </m:ctrlPr>
                              </m:sSubPr>
                              <m:e>
                                <m:r>
                                  <a:rPr lang="en-US" sz="2400" i="1">
                                    <a:latin typeface="Cambria Math" panose="02040503050406030204" pitchFamily="18" charset="0"/>
                                  </a:rPr>
                                  <m:t>𝑉</m:t>
                                </m:r>
                              </m:e>
                              <m:sub>
                                <m:r>
                                  <a:rPr lang="en-US" sz="2400" i="1">
                                    <a:latin typeface="Cambria Math" panose="02040503050406030204" pitchFamily="18" charset="0"/>
                                    <a:ea typeface="Cambria Math" panose="02040503050406030204" pitchFamily="18" charset="0"/>
                                  </a:rPr>
                                  <m:t>𝑚𝑒𝑚</m:t>
                                </m:r>
                              </m:sub>
                            </m:sSub>
                          </m:num>
                          <m:den>
                            <m:r>
                              <a:rPr lang="en-US" sz="2400" i="1">
                                <a:latin typeface="Cambria Math" panose="02040503050406030204" pitchFamily="18" charset="0"/>
                              </a:rPr>
                              <m:t>𝐿</m:t>
                            </m:r>
                          </m:den>
                        </m:f>
                      </m:e>
                    </m:d>
                    <m:d>
                      <m:dPr>
                        <m:begChr m:val="["/>
                        <m:endChr m:val="]"/>
                        <m:ctrlPr>
                          <a:rPr lang="en-US" sz="2400" i="1" smtClean="0">
                            <a:latin typeface="Cambria Math" panose="02040503050406030204" pitchFamily="18" charset="0"/>
                          </a:rPr>
                        </m:ctrlPr>
                      </m:dPr>
                      <m:e>
                        <m:r>
                          <a:rPr lang="en-US" sz="2400" b="0" i="1" smtClean="0">
                            <a:latin typeface="Cambria Math" panose="02040503050406030204" pitchFamily="18" charset="0"/>
                          </a:rPr>
                          <m:t>𝑖𝑜𝑛</m:t>
                        </m:r>
                      </m:e>
                    </m:d>
                  </m:oMath>
                </a14:m>
                <a:endParaRPr lang="en-US" sz="2400" dirty="0"/>
              </a:p>
              <a:p>
                <a:r>
                  <a:rPr lang="en-US" sz="2400" dirty="0"/>
                  <a:t>Intuition:</a:t>
                </a:r>
              </a:p>
              <a:p>
                <a:pPr lvl="1">
                  <a:spcBef>
                    <a:spcPts val="0"/>
                  </a:spcBef>
                </a:pPr>
                <a:r>
                  <a:rPr lang="en-US" sz="2000" i="1" dirty="0" err="1"/>
                  <a:t>q</a:t>
                </a:r>
                <a:r>
                  <a:rPr lang="en-US" sz="2000" baseline="-25000" dirty="0" err="1"/>
                  <a:t>ion</a:t>
                </a:r>
                <a:r>
                  <a:rPr lang="en-US" sz="2000" i="1" dirty="0"/>
                  <a:t> V</a:t>
                </a:r>
                <a:r>
                  <a:rPr lang="en-US" sz="2000" dirty="0"/>
                  <a:t> / </a:t>
                </a:r>
                <a:r>
                  <a:rPr lang="en-US" sz="2000" i="1" dirty="0"/>
                  <a:t>L</a:t>
                </a:r>
                <a:r>
                  <a:rPr lang="en-US" sz="2000" dirty="0"/>
                  <a:t> → how hard you’re pushing (N)</a:t>
                </a:r>
                <a:endParaRPr lang="en-US" sz="2000" i="1" dirty="0"/>
              </a:p>
              <a:p>
                <a:pPr lvl="1">
                  <a:spcBef>
                    <a:spcPts val="0"/>
                  </a:spcBef>
                </a:pPr>
                <a:r>
                  <a:rPr lang="en-US" sz="2000" i="1" dirty="0" err="1"/>
                  <a:t>μ</a:t>
                </a:r>
                <a:r>
                  <a:rPr lang="en-US" sz="2000" i="1" baseline="-25000" dirty="0" err="1"/>
                  <a:t>ion</a:t>
                </a:r>
                <a:r>
                  <a:rPr lang="en-US" sz="2000" dirty="0"/>
                  <a:t> → mobility; how easy the ion is to push (m/s per N)</a:t>
                </a:r>
              </a:p>
              <a:p>
                <a:pPr lvl="1">
                  <a:spcBef>
                    <a:spcPts val="0"/>
                  </a:spcBef>
                </a:pPr>
                <a:r>
                  <a:rPr lang="en-US" sz="2000" dirty="0"/>
                  <a:t>put them together → how fast each ion moves (m/s)</a:t>
                </a:r>
              </a:p>
              <a:p>
                <a:pPr lvl="1">
                  <a:spcBef>
                    <a:spcPts val="0"/>
                  </a:spcBef>
                </a:pPr>
                <a:r>
                  <a:rPr lang="en-US" sz="2000" dirty="0"/>
                  <a:t>[</a:t>
                </a:r>
                <a:r>
                  <a:rPr lang="en-US" sz="2000" i="1" dirty="0"/>
                  <a:t>ion</a:t>
                </a:r>
                <a:r>
                  <a:rPr lang="en-US" sz="2000" dirty="0"/>
                  <a:t>] → how many ions there are (density of ions/m</a:t>
                </a:r>
                <a:r>
                  <a:rPr lang="en-US" sz="2000" baseline="30000" dirty="0"/>
                  <a:t>3</a:t>
                </a:r>
                <a:r>
                  <a:rPr lang="en-US" sz="2000" dirty="0"/>
                  <a:t>)</a:t>
                </a:r>
                <a:endParaRPr lang="en-US" sz="2000" i="1" dirty="0"/>
              </a:p>
              <a:p>
                <a:pPr lvl="1">
                  <a:spcBef>
                    <a:spcPts val="0"/>
                  </a:spcBef>
                </a:pPr>
                <a:r>
                  <a:rPr lang="en-US" sz="2000" dirty="0"/>
                  <a:t>And it’s all nice and linear… at least to a first order</a:t>
                </a:r>
              </a:p>
              <a:p>
                <a:pPr lvl="1">
                  <a:spcBef>
                    <a:spcPts val="0"/>
                  </a:spcBef>
                </a:pPr>
                <a:r>
                  <a:rPr lang="en-US" sz="2000" dirty="0"/>
                  <a:t>Units: </a:t>
                </a:r>
                <a14:m>
                  <m:oMath xmlns:m="http://schemas.openxmlformats.org/officeDocument/2006/math">
                    <m:f>
                      <m:fPr>
                        <m:ctrlPr>
                          <a:rPr lang="en-US" sz="2000" i="1">
                            <a:latin typeface="Cambria Math" panose="02040503050406030204" pitchFamily="18" charset="0"/>
                          </a:rPr>
                        </m:ctrlPr>
                      </m:fPr>
                      <m:num>
                        <m:r>
                          <a:rPr lang="en-US" sz="2000" i="1">
                            <a:latin typeface="Cambria Math" panose="02040503050406030204" pitchFamily="18" charset="0"/>
                          </a:rPr>
                          <m:t>𝑖𝑜𝑛𝑠</m:t>
                        </m:r>
                      </m:num>
                      <m:den>
                        <m:sSup>
                          <m:sSupPr>
                            <m:ctrlPr>
                              <a:rPr lang="en-US" sz="2000" i="1">
                                <a:latin typeface="Cambria Math" panose="02040503050406030204" pitchFamily="18" charset="0"/>
                              </a:rPr>
                            </m:ctrlPr>
                          </m:sSupPr>
                          <m:e>
                            <m:r>
                              <a:rPr lang="en-US" sz="2000" i="1">
                                <a:latin typeface="Cambria Math" panose="02040503050406030204" pitchFamily="18" charset="0"/>
                              </a:rPr>
                              <m:t>𝑠</m:t>
                            </m:r>
                            <m:r>
                              <a:rPr lang="en-US" sz="2000" i="1">
                                <a:latin typeface="Cambria Math" panose="02040503050406030204" pitchFamily="18" charset="0"/>
                                <a:ea typeface="Cambria Math" panose="02040503050406030204" pitchFamily="18" charset="0"/>
                              </a:rPr>
                              <m:t>∙</m:t>
                            </m:r>
                            <m:r>
                              <a:rPr lang="en-US" sz="2000" i="1">
                                <a:latin typeface="Cambria Math" panose="02040503050406030204" pitchFamily="18" charset="0"/>
                              </a:rPr>
                              <m:t>𝑚</m:t>
                            </m:r>
                          </m:e>
                          <m:sup>
                            <m:r>
                              <a:rPr lang="en-US" sz="2000" i="1">
                                <a:latin typeface="Cambria Math" panose="02040503050406030204" pitchFamily="18" charset="0"/>
                              </a:rPr>
                              <m:t>2</m:t>
                            </m:r>
                          </m:sup>
                        </m:sSup>
                      </m:den>
                    </m:f>
                    <m:r>
                      <a:rPr lang="en-US" sz="2000" i="1">
                        <a:latin typeface="Cambria Math" panose="02040503050406030204" pitchFamily="18" charset="0"/>
                      </a:rPr>
                      <m:t>=</m:t>
                    </m:r>
                    <m:f>
                      <m:fPr>
                        <m:ctrlPr>
                          <a:rPr lang="en-US" sz="2000" i="1">
                            <a:latin typeface="Cambria Math" panose="02040503050406030204" pitchFamily="18" charset="0"/>
                          </a:rPr>
                        </m:ctrlPr>
                      </m:fPr>
                      <m:num>
                        <m:r>
                          <a:rPr lang="en-US" sz="2000" b="0" i="1" smtClean="0">
                            <a:latin typeface="Cambria Math" panose="02040503050406030204" pitchFamily="18" charset="0"/>
                          </a:rPr>
                          <m:t>𝑚</m:t>
                        </m:r>
                        <m:r>
                          <a:rPr lang="en-US" sz="2000" b="0" i="1" smtClean="0">
                            <a:latin typeface="Cambria Math" panose="02040503050406030204" pitchFamily="18" charset="0"/>
                          </a:rPr>
                          <m:t>/</m:t>
                        </m:r>
                        <m:r>
                          <a:rPr lang="en-US" sz="2000" b="0" i="1" smtClean="0">
                            <a:latin typeface="Cambria Math" panose="02040503050406030204" pitchFamily="18" charset="0"/>
                          </a:rPr>
                          <m:t>𝑠</m:t>
                        </m:r>
                      </m:num>
                      <m:den>
                        <m:r>
                          <a:rPr lang="en-US" sz="2000" b="0" i="1" smtClean="0">
                            <a:latin typeface="Cambria Math" panose="02040503050406030204" pitchFamily="18" charset="0"/>
                          </a:rPr>
                          <m:t>𝑁</m:t>
                        </m:r>
                      </m:den>
                    </m:f>
                    <m:r>
                      <a:rPr lang="en-US" sz="2000" i="1">
                        <a:latin typeface="Cambria Math" panose="02040503050406030204" pitchFamily="18" charset="0"/>
                        <a:ea typeface="Cambria Math" panose="02040503050406030204" pitchFamily="18" charset="0"/>
                      </a:rPr>
                      <m:t>∙</m:t>
                    </m:r>
                    <m:f>
                      <m:fPr>
                        <m:ctrlPr>
                          <a:rPr lang="en-US" sz="2000" i="1">
                            <a:latin typeface="Cambria Math" panose="02040503050406030204" pitchFamily="18" charset="0"/>
                          </a:rPr>
                        </m:ctrlPr>
                      </m:fPr>
                      <m:num>
                        <m:r>
                          <a:rPr lang="en-US" sz="2000" i="1">
                            <a:latin typeface="Cambria Math" panose="02040503050406030204" pitchFamily="18" charset="0"/>
                          </a:rPr>
                          <m:t>𝑁</m:t>
                        </m:r>
                      </m:num>
                      <m:den>
                        <m:r>
                          <a:rPr lang="en-US" sz="2000" i="1">
                            <a:latin typeface="Cambria Math" panose="02040503050406030204" pitchFamily="18" charset="0"/>
                          </a:rPr>
                          <m:t>1</m:t>
                        </m:r>
                      </m:den>
                    </m:f>
                    <m:r>
                      <a:rPr lang="en-US" sz="2000" i="1">
                        <a:latin typeface="Cambria Math" panose="02040503050406030204" pitchFamily="18" charset="0"/>
                        <a:ea typeface="Cambria Math" panose="02040503050406030204" pitchFamily="18" charset="0"/>
                      </a:rPr>
                      <m:t>∙</m:t>
                    </m:r>
                    <m:f>
                      <m:fPr>
                        <m:ctrlPr>
                          <a:rPr lang="en-US" sz="2000" i="1">
                            <a:latin typeface="Cambria Math" panose="02040503050406030204" pitchFamily="18" charset="0"/>
                          </a:rPr>
                        </m:ctrlPr>
                      </m:fPr>
                      <m:num>
                        <m:r>
                          <a:rPr lang="en-US" sz="2000" b="0" i="1" smtClean="0">
                            <a:latin typeface="Cambria Math" panose="02040503050406030204" pitchFamily="18" charset="0"/>
                          </a:rPr>
                          <m:t>𝑖𝑜𝑛𝑠</m:t>
                        </m:r>
                      </m:num>
                      <m:den>
                        <m:sSup>
                          <m:sSupPr>
                            <m:ctrlPr>
                              <a:rPr lang="en-US" sz="2000" i="1">
                                <a:latin typeface="Cambria Math" panose="02040503050406030204" pitchFamily="18" charset="0"/>
                              </a:rPr>
                            </m:ctrlPr>
                          </m:sSupPr>
                          <m:e>
                            <m:r>
                              <a:rPr lang="en-US" sz="2000" i="1">
                                <a:latin typeface="Cambria Math" panose="02040503050406030204" pitchFamily="18" charset="0"/>
                              </a:rPr>
                              <m:t>𝑚</m:t>
                            </m:r>
                          </m:e>
                          <m:sup>
                            <m:r>
                              <a:rPr lang="en-US" sz="2000" b="0" i="1" smtClean="0">
                                <a:latin typeface="Cambria Math" panose="02040503050406030204" pitchFamily="18" charset="0"/>
                              </a:rPr>
                              <m:t>3</m:t>
                            </m:r>
                          </m:sup>
                        </m:sSup>
                      </m:den>
                    </m:f>
                  </m:oMath>
                </a14:m>
                <a:endParaRPr lang="en-US" sz="2000" dirty="0"/>
              </a:p>
              <a:p>
                <a:pPr lvl="1">
                  <a:spcBef>
                    <a:spcPts val="0"/>
                  </a:spcBef>
                </a:pPr>
                <a:r>
                  <a:rPr lang="en-US" sz="2000" dirty="0"/>
                  <a:t>This is just the quantitative version of charges attracting/repelling</a:t>
                </a:r>
              </a:p>
              <a:p>
                <a:pPr lvl="1"/>
                <a:endParaRPr lang="en-US" dirty="0"/>
              </a:p>
            </p:txBody>
          </p:sp>
        </mc:Choice>
        <mc:Fallback xmlns="">
          <p:sp>
            <p:nvSpPr>
              <p:cNvPr id="3" name="Content Placeholder 2">
                <a:extLst>
                  <a:ext uri="{FF2B5EF4-FFF2-40B4-BE49-F238E27FC236}">
                    <a16:creationId xmlns:a16="http://schemas.microsoft.com/office/drawing/2014/main" id="{0F4456A5-2C08-442E-9FFB-44DE04F0FE74}"/>
                  </a:ext>
                </a:extLst>
              </p:cNvPr>
              <p:cNvSpPr>
                <a:spLocks noGrp="1" noRot="1" noChangeAspect="1" noMove="1" noResize="1" noEditPoints="1" noAdjustHandles="1" noChangeArrowheads="1" noChangeShapeType="1" noTextEdit="1"/>
              </p:cNvSpPr>
              <p:nvPr>
                <p:ph idx="1"/>
              </p:nvPr>
            </p:nvSpPr>
            <p:spPr>
              <a:xfrm>
                <a:off x="685800" y="1239429"/>
                <a:ext cx="7772400" cy="4918609"/>
              </a:xfrm>
              <a:blipFill>
                <a:blip r:embed="rId2"/>
                <a:stretch>
                  <a:fillRect l="-1098" t="-991" r="-157" b="-1363"/>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490D288C-DF34-4323-9830-5B67DAC21F66}"/>
              </a:ext>
            </a:extLst>
          </p:cNvPr>
          <p:cNvSpPr>
            <a:spLocks noGrp="1"/>
          </p:cNvSpPr>
          <p:nvPr>
            <p:ph type="ftr" sz="quarter" idx="11"/>
          </p:nvPr>
        </p:nvSpPr>
        <p:spPr/>
        <p:txBody>
          <a:bodyPr/>
          <a:lstStyle/>
          <a:p>
            <a:pPr>
              <a:defRPr/>
            </a:pPr>
            <a:r>
              <a:rPr lang="en-US" dirty="0"/>
              <a:t>EE 193/Comp 150 Joel Grodstein</a:t>
            </a:r>
          </a:p>
        </p:txBody>
      </p:sp>
      <p:sp>
        <p:nvSpPr>
          <p:cNvPr id="5" name="TextBox 4">
            <a:extLst>
              <a:ext uri="{FF2B5EF4-FFF2-40B4-BE49-F238E27FC236}">
                <a16:creationId xmlns:a16="http://schemas.microsoft.com/office/drawing/2014/main" id="{FAA514C9-FBAD-44C8-B6B7-26E143484F29}"/>
              </a:ext>
            </a:extLst>
          </p:cNvPr>
          <p:cNvSpPr txBox="1"/>
          <p:nvPr/>
        </p:nvSpPr>
        <p:spPr>
          <a:xfrm>
            <a:off x="6162161" y="2862558"/>
            <a:ext cx="1168400" cy="400110"/>
          </a:xfrm>
          <a:prstGeom prst="rect">
            <a:avLst/>
          </a:prstGeom>
          <a:noFill/>
        </p:spPr>
        <p:txBody>
          <a:bodyPr wrap="square" rtlCol="0">
            <a:spAutoFit/>
          </a:bodyPr>
          <a:lstStyle/>
          <a:p>
            <a:r>
              <a:rPr lang="en-US" sz="2000" dirty="0">
                <a:solidFill>
                  <a:schemeClr val="accent2"/>
                </a:solidFill>
              </a:rPr>
              <a:t>mobility</a:t>
            </a:r>
            <a:endParaRPr lang="en-US" dirty="0">
              <a:solidFill>
                <a:schemeClr val="accent2"/>
              </a:solidFill>
            </a:endParaRPr>
          </a:p>
        </p:txBody>
      </p:sp>
      <p:sp>
        <p:nvSpPr>
          <p:cNvPr id="6" name="TextBox 5">
            <a:extLst>
              <a:ext uri="{FF2B5EF4-FFF2-40B4-BE49-F238E27FC236}">
                <a16:creationId xmlns:a16="http://schemas.microsoft.com/office/drawing/2014/main" id="{F856C0F7-5774-4478-8CB7-42CDCB6712E4}"/>
              </a:ext>
            </a:extLst>
          </p:cNvPr>
          <p:cNvSpPr txBox="1"/>
          <p:nvPr/>
        </p:nvSpPr>
        <p:spPr>
          <a:xfrm>
            <a:off x="6886928" y="3445643"/>
            <a:ext cx="1782619" cy="707886"/>
          </a:xfrm>
          <a:prstGeom prst="rect">
            <a:avLst/>
          </a:prstGeom>
          <a:noFill/>
        </p:spPr>
        <p:txBody>
          <a:bodyPr wrap="square" rtlCol="0">
            <a:spAutoFit/>
          </a:bodyPr>
          <a:lstStyle/>
          <a:p>
            <a:r>
              <a:rPr lang="en-US" sz="2000" dirty="0">
                <a:solidFill>
                  <a:schemeClr val="accent2"/>
                </a:solidFill>
              </a:rPr>
              <a:t>pushing force (attract/repel)</a:t>
            </a:r>
            <a:endParaRPr lang="en-US" dirty="0">
              <a:solidFill>
                <a:schemeClr val="accent2"/>
              </a:solidFill>
            </a:endParaRPr>
          </a:p>
        </p:txBody>
      </p:sp>
      <p:sp>
        <p:nvSpPr>
          <p:cNvPr id="7" name="Freeform: Shape 6">
            <a:extLst>
              <a:ext uri="{FF2B5EF4-FFF2-40B4-BE49-F238E27FC236}">
                <a16:creationId xmlns:a16="http://schemas.microsoft.com/office/drawing/2014/main" id="{CE4879EE-BBCF-41D4-814A-59EC688E1E94}"/>
              </a:ext>
            </a:extLst>
          </p:cNvPr>
          <p:cNvSpPr/>
          <p:nvPr/>
        </p:nvSpPr>
        <p:spPr>
          <a:xfrm>
            <a:off x="5339622" y="3417712"/>
            <a:ext cx="1651000" cy="467070"/>
          </a:xfrm>
          <a:custGeom>
            <a:avLst/>
            <a:gdLst>
              <a:gd name="connsiteX0" fmla="*/ 1651000 w 1651000"/>
              <a:gd name="connsiteY0" fmla="*/ 381000 h 467070"/>
              <a:gd name="connsiteX1" fmla="*/ 922866 w 1651000"/>
              <a:gd name="connsiteY1" fmla="*/ 440267 h 467070"/>
              <a:gd name="connsiteX2" fmla="*/ 0 w 1651000"/>
              <a:gd name="connsiteY2" fmla="*/ 0 h 467070"/>
            </a:gdLst>
            <a:ahLst/>
            <a:cxnLst>
              <a:cxn ang="0">
                <a:pos x="connsiteX0" y="connsiteY0"/>
              </a:cxn>
              <a:cxn ang="0">
                <a:pos x="connsiteX1" y="connsiteY1"/>
              </a:cxn>
              <a:cxn ang="0">
                <a:pos x="connsiteX2" y="connsiteY2"/>
              </a:cxn>
            </a:cxnLst>
            <a:rect l="l" t="t" r="r" b="b"/>
            <a:pathLst>
              <a:path w="1651000" h="467070">
                <a:moveTo>
                  <a:pt x="1651000" y="381000"/>
                </a:moveTo>
                <a:cubicBezTo>
                  <a:pt x="1424516" y="442383"/>
                  <a:pt x="1198033" y="503767"/>
                  <a:pt x="922866" y="440267"/>
                </a:cubicBezTo>
                <a:cubicBezTo>
                  <a:pt x="647699" y="376767"/>
                  <a:pt x="323849" y="188383"/>
                  <a:pt x="0" y="0"/>
                </a:cubicBez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Shape 7">
            <a:extLst>
              <a:ext uri="{FF2B5EF4-FFF2-40B4-BE49-F238E27FC236}">
                <a16:creationId xmlns:a16="http://schemas.microsoft.com/office/drawing/2014/main" id="{E7884B88-4231-42B4-8368-F28BC183864C}"/>
              </a:ext>
            </a:extLst>
          </p:cNvPr>
          <p:cNvSpPr/>
          <p:nvPr/>
        </p:nvSpPr>
        <p:spPr>
          <a:xfrm>
            <a:off x="3686541" y="2702013"/>
            <a:ext cx="2551819" cy="245211"/>
          </a:xfrm>
          <a:custGeom>
            <a:avLst/>
            <a:gdLst>
              <a:gd name="connsiteX0" fmla="*/ 2551819 w 2551819"/>
              <a:gd name="connsiteY0" fmla="*/ 245211 h 245211"/>
              <a:gd name="connsiteX1" fmla="*/ 2001486 w 2551819"/>
              <a:gd name="connsiteY1" fmla="*/ 33544 h 245211"/>
              <a:gd name="connsiteX2" fmla="*/ 316619 w 2551819"/>
              <a:gd name="connsiteY2" fmla="*/ 16611 h 245211"/>
              <a:gd name="connsiteX3" fmla="*/ 3353 w 2551819"/>
              <a:gd name="connsiteY3" fmla="*/ 194411 h 245211"/>
            </a:gdLst>
            <a:ahLst/>
            <a:cxnLst>
              <a:cxn ang="0">
                <a:pos x="connsiteX0" y="connsiteY0"/>
              </a:cxn>
              <a:cxn ang="0">
                <a:pos x="connsiteX1" y="connsiteY1"/>
              </a:cxn>
              <a:cxn ang="0">
                <a:pos x="connsiteX2" y="connsiteY2"/>
              </a:cxn>
              <a:cxn ang="0">
                <a:pos x="connsiteX3" y="connsiteY3"/>
              </a:cxn>
            </a:cxnLst>
            <a:rect l="l" t="t" r="r" b="b"/>
            <a:pathLst>
              <a:path w="2551819" h="245211">
                <a:moveTo>
                  <a:pt x="2551819" y="245211"/>
                </a:moveTo>
                <a:cubicBezTo>
                  <a:pt x="2462919" y="158427"/>
                  <a:pt x="2374019" y="71644"/>
                  <a:pt x="2001486" y="33544"/>
                </a:cubicBezTo>
                <a:cubicBezTo>
                  <a:pt x="1628953" y="-4556"/>
                  <a:pt x="649641" y="-10200"/>
                  <a:pt x="316619" y="16611"/>
                </a:cubicBezTo>
                <a:cubicBezTo>
                  <a:pt x="-16403" y="43422"/>
                  <a:pt x="-6525" y="118916"/>
                  <a:pt x="3353" y="194411"/>
                </a:cubicBez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BC6BAC33-EC77-49BC-A703-6F9862BFB01E}"/>
              </a:ext>
            </a:extLst>
          </p:cNvPr>
          <p:cNvSpPr txBox="1"/>
          <p:nvPr/>
        </p:nvSpPr>
        <p:spPr>
          <a:xfrm>
            <a:off x="7340986" y="2608229"/>
            <a:ext cx="1092199" cy="707886"/>
          </a:xfrm>
          <a:prstGeom prst="rect">
            <a:avLst/>
          </a:prstGeom>
          <a:noFill/>
        </p:spPr>
        <p:txBody>
          <a:bodyPr wrap="square" rtlCol="0">
            <a:spAutoFit/>
          </a:bodyPr>
          <a:lstStyle/>
          <a:p>
            <a:r>
              <a:rPr lang="en-US" sz="2000" dirty="0">
                <a:solidFill>
                  <a:schemeClr val="accent2"/>
                </a:solidFill>
              </a:rPr>
              <a:t>ion density</a:t>
            </a:r>
            <a:endParaRPr lang="en-US" dirty="0">
              <a:solidFill>
                <a:schemeClr val="accent2"/>
              </a:solidFill>
            </a:endParaRPr>
          </a:p>
        </p:txBody>
      </p:sp>
      <p:sp>
        <p:nvSpPr>
          <p:cNvPr id="10" name="Freeform: Shape 9">
            <a:extLst>
              <a:ext uri="{FF2B5EF4-FFF2-40B4-BE49-F238E27FC236}">
                <a16:creationId xmlns:a16="http://schemas.microsoft.com/office/drawing/2014/main" id="{F1DD95E4-90CD-4D4F-848C-FEC4CCFE77EA}"/>
              </a:ext>
            </a:extLst>
          </p:cNvPr>
          <p:cNvSpPr/>
          <p:nvPr/>
        </p:nvSpPr>
        <p:spPr>
          <a:xfrm>
            <a:off x="5674936" y="2997724"/>
            <a:ext cx="1809946" cy="673604"/>
          </a:xfrm>
          <a:custGeom>
            <a:avLst/>
            <a:gdLst>
              <a:gd name="connsiteX0" fmla="*/ 1809946 w 1809946"/>
              <a:gd name="connsiteY0" fmla="*/ 0 h 673604"/>
              <a:gd name="connsiteX1" fmla="*/ 471340 w 1809946"/>
              <a:gd name="connsiteY1" fmla="*/ 669303 h 673604"/>
              <a:gd name="connsiteX2" fmla="*/ 0 w 1809946"/>
              <a:gd name="connsiteY2" fmla="*/ 235670 h 673604"/>
            </a:gdLst>
            <a:ahLst/>
            <a:cxnLst>
              <a:cxn ang="0">
                <a:pos x="connsiteX0" y="connsiteY0"/>
              </a:cxn>
              <a:cxn ang="0">
                <a:pos x="connsiteX1" y="connsiteY1"/>
              </a:cxn>
              <a:cxn ang="0">
                <a:pos x="connsiteX2" y="connsiteY2"/>
              </a:cxn>
            </a:cxnLst>
            <a:rect l="l" t="t" r="r" b="b"/>
            <a:pathLst>
              <a:path w="1809946" h="673604">
                <a:moveTo>
                  <a:pt x="1809946" y="0"/>
                </a:moveTo>
                <a:cubicBezTo>
                  <a:pt x="1291472" y="315012"/>
                  <a:pt x="772998" y="630025"/>
                  <a:pt x="471340" y="669303"/>
                </a:cubicBezTo>
                <a:cubicBezTo>
                  <a:pt x="169682" y="708581"/>
                  <a:pt x="84841" y="472125"/>
                  <a:pt x="0" y="235670"/>
                </a:cubicBez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17610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500"/>
                                        <p:tgtEl>
                                          <p:spTgt spid="9"/>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0"/>
                                        </p:tgtEl>
                                        <p:attrNameLst>
                                          <p:attrName>style.visibility</p:attrName>
                                        </p:attrNameLst>
                                      </p:cBhvr>
                                      <p:to>
                                        <p:strVal val="visible"/>
                                      </p:to>
                                    </p:set>
                                    <p:animEffect transition="in" filter="fade">
                                      <p:cBhvr>
                                        <p:cTn id="48" dur="500"/>
                                        <p:tgtEl>
                                          <p:spTgt spid="10"/>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fade">
                                      <p:cBhvr>
                                        <p:cTn id="53" dur="500"/>
                                        <p:tgtEl>
                                          <p:spTgt spid="3">
                                            <p:txEl>
                                              <p:pRg st="10" end="10"/>
                                            </p:txEl>
                                          </p:spTgt>
                                        </p:tgtEl>
                                      </p:cBhvr>
                                    </p:animEffect>
                                  </p:childTnLst>
                                </p:cTn>
                              </p:par>
                              <p:par>
                                <p:cTn id="54" presetID="10" presetClass="entr" presetSubtype="0" fill="hold" nodeType="withEffect">
                                  <p:stCondLst>
                                    <p:cond delay="0"/>
                                  </p:stCondLst>
                                  <p:childTnLst>
                                    <p:set>
                                      <p:cBhvr>
                                        <p:cTn id="55" dur="1" fill="hold">
                                          <p:stCondLst>
                                            <p:cond delay="0"/>
                                          </p:stCondLst>
                                        </p:cTn>
                                        <p:tgtEl>
                                          <p:spTgt spid="3">
                                            <p:txEl>
                                              <p:pRg st="11" end="11"/>
                                            </p:txEl>
                                          </p:spTgt>
                                        </p:tgtEl>
                                        <p:attrNameLst>
                                          <p:attrName>style.visibility</p:attrName>
                                        </p:attrNameLst>
                                      </p:cBhvr>
                                      <p:to>
                                        <p:strVal val="visible"/>
                                      </p:to>
                                    </p:set>
                                    <p:animEffect transition="in" filter="fade">
                                      <p:cBhvr>
                                        <p:cTn id="56" dur="500"/>
                                        <p:tgtEl>
                                          <p:spTgt spid="3">
                                            <p:txEl>
                                              <p:pRg st="11" end="11"/>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nodeType="click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Effect transition="in" filter="fade">
                                      <p:cBhvr>
                                        <p:cTn id="61"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animBg="1"/>
      <p:bldP spid="8" grpId="0" animBg="1"/>
      <p:bldP spid="9" grpId="0"/>
      <p:bldP spid="1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D0631-715E-4EC1-BA42-E9311A69DA6E}"/>
              </a:ext>
            </a:extLst>
          </p:cNvPr>
          <p:cNvSpPr>
            <a:spLocks noGrp="1"/>
          </p:cNvSpPr>
          <p:nvPr>
            <p:ph type="title"/>
          </p:nvPr>
        </p:nvSpPr>
        <p:spPr/>
        <p:txBody>
          <a:bodyPr/>
          <a:lstStyle/>
          <a:p>
            <a:r>
              <a:rPr lang="en-US" dirty="0"/>
              <a:t>Backup</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A671C77-53BB-4D35-AF43-CBAD16713F7B}"/>
                  </a:ext>
                </a:extLst>
              </p:cNvPr>
              <p:cNvSpPr>
                <a:spLocks noGrp="1"/>
              </p:cNvSpPr>
              <p:nvPr>
                <p:ph idx="1"/>
              </p:nvPr>
            </p:nvSpPr>
            <p:spPr/>
            <p:txBody>
              <a:bodyPr/>
              <a:lstStyle/>
              <a:p>
                <a:r>
                  <a:rPr lang="en-US" dirty="0"/>
                  <a:t>We just said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𝑗</m:t>
                        </m:r>
                      </m:e>
                      <m:sub>
                        <m:r>
                          <a:rPr lang="en-US" i="1">
                            <a:latin typeface="Cambria Math" panose="02040503050406030204" pitchFamily="18" charset="0"/>
                          </a:rPr>
                          <m:t>𝑑𝑟𝑖𝑓𝑡</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ea typeface="Cambria Math" panose="02040503050406030204" pitchFamily="18" charset="0"/>
                          </a:rPr>
                          <m:t>𝜇</m:t>
                        </m:r>
                      </m:e>
                      <m:sub>
                        <m:r>
                          <a:rPr lang="en-US" i="1">
                            <a:latin typeface="Cambria Math" panose="02040503050406030204" pitchFamily="18" charset="0"/>
                          </a:rPr>
                          <m:t>𝑖𝑜𝑛</m:t>
                        </m:r>
                      </m:sub>
                    </m:sSub>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𝑞</m:t>
                            </m:r>
                          </m:e>
                          <m:sub>
                            <m:r>
                              <a:rPr lang="en-US" i="1">
                                <a:latin typeface="Cambria Math" panose="02040503050406030204" pitchFamily="18" charset="0"/>
                              </a:rPr>
                              <m:t>𝑖𝑜𝑛</m:t>
                            </m:r>
                          </m:sub>
                        </m:sSub>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ea typeface="Cambria Math" panose="02040503050406030204" pitchFamily="18" charset="0"/>
                                  </a:rPr>
                                  <m:t>𝑚𝑒𝑚</m:t>
                                </m:r>
                              </m:sub>
                            </m:sSub>
                          </m:num>
                          <m:den>
                            <m:r>
                              <a:rPr lang="en-US" i="1">
                                <a:latin typeface="Cambria Math" panose="02040503050406030204" pitchFamily="18" charset="0"/>
                              </a:rPr>
                              <m:t>𝐿</m:t>
                            </m:r>
                          </m:den>
                        </m:f>
                      </m:e>
                    </m:d>
                    <m:d>
                      <m:dPr>
                        <m:begChr m:val="["/>
                        <m:endChr m:val="]"/>
                        <m:ctrlPr>
                          <a:rPr lang="en-US" i="1" smtClean="0">
                            <a:latin typeface="Cambria Math" panose="02040503050406030204" pitchFamily="18" charset="0"/>
                          </a:rPr>
                        </m:ctrlPr>
                      </m:dPr>
                      <m:e>
                        <m:r>
                          <a:rPr lang="en-US" b="0" i="1" smtClean="0">
                            <a:latin typeface="Cambria Math" panose="02040503050406030204" pitchFamily="18" charset="0"/>
                          </a:rPr>
                          <m:t>𝑖𝑜𝑛</m:t>
                        </m:r>
                      </m:e>
                    </m:d>
                  </m:oMath>
                </a14:m>
                <a:endParaRPr lang="en-US" dirty="0"/>
              </a:p>
              <a:p>
                <a:r>
                  <a:rPr lang="en-US" dirty="0"/>
                  <a:t>We previously said same(opposite) charges repel(attract)</a:t>
                </a:r>
              </a:p>
              <a:p>
                <a:r>
                  <a:rPr lang="en-US" dirty="0"/>
                  <a:t>These facts are actually connected</a:t>
                </a:r>
              </a:p>
            </p:txBody>
          </p:sp>
        </mc:Choice>
        <mc:Fallback xmlns="">
          <p:sp>
            <p:nvSpPr>
              <p:cNvPr id="3" name="Content Placeholder 2">
                <a:extLst>
                  <a:ext uri="{FF2B5EF4-FFF2-40B4-BE49-F238E27FC236}">
                    <a16:creationId xmlns:a16="http://schemas.microsoft.com/office/drawing/2014/main" id="{0A671C77-53BB-4D35-AF43-CBAD16713F7B}"/>
                  </a:ext>
                </a:extLst>
              </p:cNvPr>
              <p:cNvSpPr>
                <a:spLocks noGrp="1" noRot="1" noChangeAspect="1" noMove="1" noResize="1" noEditPoints="1" noAdjustHandles="1" noChangeArrowheads="1" noChangeShapeType="1" noTextEdit="1"/>
              </p:cNvSpPr>
              <p:nvPr>
                <p:ph idx="1"/>
              </p:nvPr>
            </p:nvSpPr>
            <p:spPr>
              <a:blipFill>
                <a:blip r:embed="rId2"/>
                <a:stretch>
                  <a:fillRect l="-1412"/>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FFC5DCC9-8EF2-4C6B-974F-CE6A1CA9E3BF}"/>
              </a:ext>
            </a:extLst>
          </p:cNvPr>
          <p:cNvSpPr>
            <a:spLocks noGrp="1"/>
          </p:cNvSpPr>
          <p:nvPr>
            <p:ph type="ftr" sz="quarter" idx="11"/>
          </p:nvPr>
        </p:nvSpPr>
        <p:spPr/>
        <p:txBody>
          <a:bodyPr/>
          <a:lstStyle/>
          <a:p>
            <a:pPr>
              <a:defRPr/>
            </a:pPr>
            <a:r>
              <a:rPr lang="en-US"/>
              <a:t>EE 193/Comp 150 Joel Grodstein</a:t>
            </a:r>
            <a:endParaRPr lang="en-US" dirty="0"/>
          </a:p>
        </p:txBody>
      </p:sp>
    </p:spTree>
    <p:extLst>
      <p:ext uri="{BB962C8B-B14F-4D97-AF65-F5344CB8AC3E}">
        <p14:creationId xmlns:p14="http://schemas.microsoft.com/office/powerpoint/2010/main" val="27651568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52BFD-E47B-4472-83BA-80EEBC7A5E10}"/>
              </a:ext>
            </a:extLst>
          </p:cNvPr>
          <p:cNvSpPr>
            <a:spLocks noGrp="1"/>
          </p:cNvSpPr>
          <p:nvPr>
            <p:ph type="title"/>
          </p:nvPr>
        </p:nvSpPr>
        <p:spPr/>
        <p:txBody>
          <a:bodyPr/>
          <a:lstStyle/>
          <a:p>
            <a:r>
              <a:rPr lang="en-US" dirty="0"/>
              <a:t>The equations (backup)</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6EBE454-E0FB-4048-B22B-62254141D811}"/>
                  </a:ext>
                </a:extLst>
              </p:cNvPr>
              <p:cNvSpPr>
                <a:spLocks noGrp="1"/>
              </p:cNvSpPr>
              <p:nvPr>
                <p:ph idx="1"/>
              </p:nvPr>
            </p:nvSpPr>
            <p:spPr>
              <a:xfrm>
                <a:off x="685800" y="1676400"/>
                <a:ext cx="7772400" cy="3640318"/>
              </a:xfrm>
            </p:spPr>
            <p:txBody>
              <a:bodyPr/>
              <a:lstStyle/>
              <a:p>
                <a:r>
                  <a:rPr lang="en-US" sz="2400" dirty="0"/>
                  <a:t>Coulomb’s Law:</a:t>
                </a:r>
              </a:p>
              <a:p>
                <a:pPr lvl="1">
                  <a:spcBef>
                    <a:spcPts val="0"/>
                  </a:spcBef>
                </a:pPr>
                <a:r>
                  <a:rPr lang="en-US" sz="2000" dirty="0"/>
                  <a:t>force between two particles is </a:t>
                </a:r>
                <a14:m>
                  <m:oMath xmlns:m="http://schemas.openxmlformats.org/officeDocument/2006/math">
                    <m:r>
                      <a:rPr lang="en-US" sz="2000" b="0" i="1" smtClean="0">
                        <a:latin typeface="Cambria Math" panose="02040503050406030204" pitchFamily="18" charset="0"/>
                      </a:rPr>
                      <m:t>𝑓</m:t>
                    </m:r>
                    <m:r>
                      <a:rPr lang="en-US" sz="2000" b="0" i="1" smtClean="0">
                        <a:latin typeface="Cambria Math" panose="02040503050406030204" pitchFamily="18" charset="0"/>
                      </a:rPr>
                      <m:t>=</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𝑘</m:t>
                        </m:r>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𝑞</m:t>
                            </m:r>
                          </m:e>
                          <m:sub>
                            <m:r>
                              <a:rPr lang="en-US" sz="2000" b="0" i="1" smtClean="0">
                                <a:latin typeface="Cambria Math" panose="02040503050406030204" pitchFamily="18" charset="0"/>
                              </a:rPr>
                              <m:t>1</m:t>
                            </m:r>
                          </m:sub>
                        </m:sSub>
                        <m:sSub>
                          <m:sSubPr>
                            <m:ctrlPr>
                              <a:rPr lang="en-US" sz="2000" b="0" i="1" smtClean="0">
                                <a:latin typeface="Cambria Math" panose="02040503050406030204" pitchFamily="18" charset="0"/>
                              </a:rPr>
                            </m:ctrlPr>
                          </m:sSubPr>
                          <m:e>
                            <m:r>
                              <a:rPr lang="en-US" sz="2000" b="0" i="1" smtClean="0">
                                <a:latin typeface="Cambria Math" panose="02040503050406030204" pitchFamily="18" charset="0"/>
                              </a:rPr>
                              <m:t>𝑞</m:t>
                            </m:r>
                          </m:e>
                          <m:sub>
                            <m:r>
                              <a:rPr lang="en-US" sz="2000" b="0" i="1" smtClean="0">
                                <a:latin typeface="Cambria Math" panose="02040503050406030204" pitchFamily="18" charset="0"/>
                              </a:rPr>
                              <m:t>2</m:t>
                            </m:r>
                          </m:sub>
                        </m:sSub>
                      </m:num>
                      <m:den>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𝑟</m:t>
                            </m:r>
                          </m:e>
                          <m:sup>
                            <m:r>
                              <a:rPr lang="en-US" sz="2000" b="0" i="1" smtClean="0">
                                <a:latin typeface="Cambria Math" panose="02040503050406030204" pitchFamily="18" charset="0"/>
                              </a:rPr>
                              <m:t>2</m:t>
                            </m:r>
                          </m:sup>
                        </m:sSup>
                      </m:den>
                    </m:f>
                  </m:oMath>
                </a14:m>
                <a:endParaRPr lang="en-US" sz="2000" dirty="0"/>
              </a:p>
              <a:p>
                <a:r>
                  <a:rPr lang="en-US" sz="2400" dirty="0"/>
                  <a:t>Equivalently:</a:t>
                </a:r>
              </a:p>
              <a:p>
                <a:pPr lvl="1">
                  <a:spcBef>
                    <a:spcPts val="0"/>
                  </a:spcBef>
                </a:pPr>
                <a:r>
                  <a:rPr lang="en-US" sz="2000" dirty="0"/>
                  <a:t>one ion creates an </a:t>
                </a:r>
                <a:r>
                  <a:rPr lang="en-US" sz="2000" i="1" dirty="0"/>
                  <a:t>electric field</a:t>
                </a:r>
                <a:r>
                  <a:rPr lang="en-US" sz="2000" dirty="0"/>
                  <a:t> </a:t>
                </a:r>
                <a14:m>
                  <m:oMath xmlns:m="http://schemas.openxmlformats.org/officeDocument/2006/math">
                    <m:r>
                      <m:rPr>
                        <m:sty m:val="p"/>
                      </m:rPr>
                      <a:rPr lang="en-US" sz="2000" b="0" i="0" smtClean="0">
                        <a:latin typeface="Cambria Math" panose="02040503050406030204" pitchFamily="18" charset="0"/>
                      </a:rPr>
                      <m:t>E</m:t>
                    </m:r>
                    <m:r>
                      <a:rPr lang="en-US" sz="2000" i="1">
                        <a:latin typeface="Cambria Math" panose="02040503050406030204" pitchFamily="18" charset="0"/>
                      </a:rPr>
                      <m:t>=</m:t>
                    </m:r>
                    <m:f>
                      <m:fPr>
                        <m:ctrlPr>
                          <a:rPr lang="en-US" sz="2000" i="1">
                            <a:latin typeface="Cambria Math" panose="02040503050406030204" pitchFamily="18" charset="0"/>
                          </a:rPr>
                        </m:ctrlPr>
                      </m:fPr>
                      <m:num>
                        <m:r>
                          <a:rPr lang="en-US" sz="2000" i="1">
                            <a:latin typeface="Cambria Math" panose="02040503050406030204" pitchFamily="18" charset="0"/>
                          </a:rPr>
                          <m:t>𝑘</m:t>
                        </m:r>
                        <m:sSub>
                          <m:sSubPr>
                            <m:ctrlPr>
                              <a:rPr lang="en-US" sz="2000" i="1">
                                <a:latin typeface="Cambria Math" panose="02040503050406030204" pitchFamily="18" charset="0"/>
                              </a:rPr>
                            </m:ctrlPr>
                          </m:sSubPr>
                          <m:e>
                            <m:r>
                              <a:rPr lang="en-US" sz="2000" i="1">
                                <a:latin typeface="Cambria Math" panose="02040503050406030204" pitchFamily="18" charset="0"/>
                              </a:rPr>
                              <m:t>𝑞</m:t>
                            </m:r>
                          </m:e>
                          <m:sub>
                            <m:r>
                              <a:rPr lang="en-US" sz="2000" i="1">
                                <a:latin typeface="Cambria Math" panose="02040503050406030204" pitchFamily="18" charset="0"/>
                              </a:rPr>
                              <m:t>1</m:t>
                            </m:r>
                          </m:sub>
                        </m:sSub>
                      </m:num>
                      <m:den>
                        <m:sSup>
                          <m:sSupPr>
                            <m:ctrlPr>
                              <a:rPr lang="en-US" sz="2000" i="1">
                                <a:latin typeface="Cambria Math" panose="02040503050406030204" pitchFamily="18" charset="0"/>
                              </a:rPr>
                            </m:ctrlPr>
                          </m:sSupPr>
                          <m:e>
                            <m:r>
                              <a:rPr lang="en-US" sz="2000" i="1">
                                <a:latin typeface="Cambria Math" panose="02040503050406030204" pitchFamily="18" charset="0"/>
                              </a:rPr>
                              <m:t>𝑟</m:t>
                            </m:r>
                          </m:e>
                          <m:sup>
                            <m:r>
                              <a:rPr lang="en-US" sz="2000" i="1">
                                <a:latin typeface="Cambria Math" panose="02040503050406030204" pitchFamily="18" charset="0"/>
                              </a:rPr>
                              <m:t>2</m:t>
                            </m:r>
                          </m:sup>
                        </m:sSup>
                      </m:den>
                    </m:f>
                  </m:oMath>
                </a14:m>
                <a:endParaRPr lang="en-US" sz="2000" i="1" dirty="0"/>
              </a:p>
              <a:p>
                <a:pPr lvl="1">
                  <a:spcBef>
                    <a:spcPts val="0"/>
                  </a:spcBef>
                </a:pPr>
                <a:r>
                  <a:rPr lang="en-US" sz="2000" dirty="0"/>
                  <a:t>an electric field action on a charge creates a force  </a:t>
                </a:r>
                <a:r>
                  <a:rPr lang="en-US" sz="2000" i="1" dirty="0"/>
                  <a:t>f</a:t>
                </a:r>
                <a:r>
                  <a:rPr lang="en-US" sz="2000" dirty="0"/>
                  <a:t>=</a:t>
                </a:r>
                <a:r>
                  <a:rPr lang="en-US" sz="2000" dirty="0" err="1"/>
                  <a:t>qE</a:t>
                </a:r>
                <a:endParaRPr lang="en-US" sz="2000" dirty="0"/>
              </a:p>
              <a:p>
                <a:r>
                  <a:rPr lang="en-US" sz="2400" dirty="0"/>
                  <a:t>A bit of math: </a:t>
                </a:r>
                <a14:m>
                  <m:oMath xmlns:m="http://schemas.openxmlformats.org/officeDocument/2006/math">
                    <m:r>
                      <m:rPr>
                        <m:sty m:val="p"/>
                      </m:rPr>
                      <a:rPr lang="en-US" sz="2400">
                        <a:latin typeface="Cambria Math" panose="02040503050406030204" pitchFamily="18" charset="0"/>
                      </a:rPr>
                      <m:t>E</m:t>
                    </m:r>
                    <m:r>
                      <a:rPr lang="en-US" sz="2400" i="1">
                        <a:latin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𝑘</m:t>
                        </m:r>
                        <m:sSub>
                          <m:sSubPr>
                            <m:ctrlPr>
                              <a:rPr lang="en-US" sz="2400" i="1">
                                <a:latin typeface="Cambria Math" panose="02040503050406030204" pitchFamily="18" charset="0"/>
                              </a:rPr>
                            </m:ctrlPr>
                          </m:sSubPr>
                          <m:e>
                            <m:r>
                              <a:rPr lang="en-US" sz="2400" i="1">
                                <a:latin typeface="Cambria Math" panose="02040503050406030204" pitchFamily="18" charset="0"/>
                              </a:rPr>
                              <m:t>𝑞</m:t>
                            </m:r>
                          </m:e>
                          <m:sub>
                            <m:r>
                              <a:rPr lang="en-US" sz="2400" i="1">
                                <a:latin typeface="Cambria Math" panose="02040503050406030204" pitchFamily="18" charset="0"/>
                              </a:rPr>
                              <m:t>1</m:t>
                            </m:r>
                          </m:sub>
                        </m:sSub>
                      </m:num>
                      <m:den>
                        <m:sSup>
                          <m:sSupPr>
                            <m:ctrlPr>
                              <a:rPr lang="en-US" sz="2400" i="1">
                                <a:latin typeface="Cambria Math" panose="02040503050406030204" pitchFamily="18" charset="0"/>
                              </a:rPr>
                            </m:ctrlPr>
                          </m:sSupPr>
                          <m:e>
                            <m:r>
                              <a:rPr lang="en-US" sz="2400" i="1">
                                <a:latin typeface="Cambria Math" panose="02040503050406030204" pitchFamily="18" charset="0"/>
                              </a:rPr>
                              <m:t>𝑟</m:t>
                            </m:r>
                          </m:e>
                          <m:sup>
                            <m:r>
                              <a:rPr lang="en-US" sz="2400" i="1">
                                <a:latin typeface="Cambria Math" panose="02040503050406030204" pitchFamily="18" charset="0"/>
                              </a:rPr>
                              <m:t>2</m:t>
                            </m:r>
                          </m:sup>
                        </m:sSup>
                      </m:den>
                    </m:f>
                    <m:r>
                      <a:rPr lang="en-US" sz="2400" i="1">
                        <a:latin typeface="Cambria Math" panose="02040503050406030204" pitchFamily="18" charset="0"/>
                      </a:rPr>
                      <m:t> </m:t>
                    </m:r>
                  </m:oMath>
                </a14:m>
                <a:r>
                  <a:rPr lang="en-US" sz="2400" dirty="0"/>
                  <a:t>is really </a:t>
                </a:r>
                <a:r>
                  <a:rPr lang="en-US" sz="2400" dirty="0" err="1"/>
                  <a:t>div·</a:t>
                </a:r>
                <a:r>
                  <a:rPr lang="en-US" sz="2400" i="1" dirty="0" err="1"/>
                  <a:t>E</a:t>
                </a:r>
                <a:r>
                  <a:rPr lang="en-US" sz="2400" dirty="0"/>
                  <a:t> = ρ/ε</a:t>
                </a:r>
              </a:p>
              <a:p>
                <a:r>
                  <a:rPr lang="en-US" sz="2400" dirty="0"/>
                  <a:t>Voltage is defined by gradient(</a:t>
                </a:r>
                <a:r>
                  <a:rPr lang="en-US" sz="2400" i="1" dirty="0"/>
                  <a:t>V</a:t>
                </a:r>
                <a:r>
                  <a:rPr lang="en-US" sz="2400" dirty="0"/>
                  <a:t>) = -</a:t>
                </a:r>
                <a:r>
                  <a:rPr lang="en-US" sz="2400" i="1" dirty="0"/>
                  <a:t>E</a:t>
                </a:r>
              </a:p>
              <a:p>
                <a:pPr lvl="1">
                  <a:spcBef>
                    <a:spcPts val="0"/>
                  </a:spcBef>
                </a:pPr>
                <a:r>
                  <a:rPr lang="en-US" sz="2000" dirty="0"/>
                  <a:t>in 1 dimension, </a:t>
                </a:r>
                <a:r>
                  <a:rPr lang="en-US" sz="2000" i="1" dirty="0"/>
                  <a:t>E</a:t>
                </a:r>
                <a:r>
                  <a:rPr lang="en-US" sz="2000" dirty="0"/>
                  <a:t> = -</a:t>
                </a:r>
                <a:r>
                  <a:rPr lang="en-US" sz="2000" dirty="0" err="1"/>
                  <a:t>d</a:t>
                </a:r>
                <a:r>
                  <a:rPr lang="en-US" sz="2000" i="1" dirty="0" err="1"/>
                  <a:t>V</a:t>
                </a:r>
                <a:r>
                  <a:rPr lang="en-US" sz="2000" dirty="0"/>
                  <a:t>/d</a:t>
                </a:r>
                <a:r>
                  <a:rPr lang="en-US" sz="2000" i="1" dirty="0"/>
                  <a:t>x</a:t>
                </a:r>
              </a:p>
              <a:p>
                <a:pPr lvl="1"/>
                <a:endParaRPr lang="en-US" dirty="0"/>
              </a:p>
            </p:txBody>
          </p:sp>
        </mc:Choice>
        <mc:Fallback xmlns="">
          <p:sp>
            <p:nvSpPr>
              <p:cNvPr id="3" name="Content Placeholder 2">
                <a:extLst>
                  <a:ext uri="{FF2B5EF4-FFF2-40B4-BE49-F238E27FC236}">
                    <a16:creationId xmlns:a16="http://schemas.microsoft.com/office/drawing/2014/main" id="{A6EBE454-E0FB-4048-B22B-62254141D811}"/>
                  </a:ext>
                </a:extLst>
              </p:cNvPr>
              <p:cNvSpPr>
                <a:spLocks noGrp="1" noRot="1" noChangeAspect="1" noMove="1" noResize="1" noEditPoints="1" noAdjustHandles="1" noChangeArrowheads="1" noChangeShapeType="1" noTextEdit="1"/>
              </p:cNvSpPr>
              <p:nvPr>
                <p:ph idx="1"/>
              </p:nvPr>
            </p:nvSpPr>
            <p:spPr>
              <a:xfrm>
                <a:off x="685800" y="1676400"/>
                <a:ext cx="7772400" cy="3640318"/>
              </a:xfrm>
              <a:blipFill>
                <a:blip r:embed="rId2"/>
                <a:stretch>
                  <a:fillRect l="-1098" t="-1340"/>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8D7B7609-8864-47C8-9311-9EE6BE3E2E31}"/>
              </a:ext>
            </a:extLst>
          </p:cNvPr>
          <p:cNvSpPr>
            <a:spLocks noGrp="1"/>
          </p:cNvSpPr>
          <p:nvPr>
            <p:ph type="ftr" sz="quarter" idx="11"/>
          </p:nvPr>
        </p:nvSpPr>
        <p:spPr>
          <a:xfrm>
            <a:off x="4981280" y="6399229"/>
            <a:ext cx="2895600" cy="307777"/>
          </a:xfrm>
        </p:spPr>
        <p:txBody>
          <a:bodyPr/>
          <a:lstStyle/>
          <a:p>
            <a:pPr>
              <a:defRPr/>
            </a:pPr>
            <a:r>
              <a:rPr lang="en-US" dirty="0"/>
              <a:t>EE 193/Comp 150 Joel Grodstein</a:t>
            </a:r>
          </a:p>
        </p:txBody>
      </p:sp>
      <p:sp>
        <p:nvSpPr>
          <p:cNvPr id="5" name="TextBox 4">
            <a:extLst>
              <a:ext uri="{FF2B5EF4-FFF2-40B4-BE49-F238E27FC236}">
                <a16:creationId xmlns:a16="http://schemas.microsoft.com/office/drawing/2014/main" id="{0031EEDF-18DA-490A-9BE2-73FA63C70143}"/>
              </a:ext>
            </a:extLst>
          </p:cNvPr>
          <p:cNvSpPr txBox="1"/>
          <p:nvPr/>
        </p:nvSpPr>
        <p:spPr>
          <a:xfrm>
            <a:off x="904973" y="5382705"/>
            <a:ext cx="1102936" cy="830997"/>
          </a:xfrm>
          <a:prstGeom prst="rect">
            <a:avLst/>
          </a:prstGeom>
          <a:noFill/>
        </p:spPr>
        <p:txBody>
          <a:bodyPr wrap="square" rtlCol="0">
            <a:spAutoFit/>
          </a:bodyPr>
          <a:lstStyle/>
          <a:p>
            <a:r>
              <a:rPr lang="en-US" dirty="0"/>
              <a:t>+++++</a:t>
            </a:r>
          </a:p>
          <a:p>
            <a:r>
              <a:rPr lang="en-US" dirty="0"/>
              <a:t>- - - - -</a:t>
            </a:r>
          </a:p>
        </p:txBody>
      </p:sp>
      <p:sp>
        <p:nvSpPr>
          <p:cNvPr id="6" name="TextBox 5">
            <a:extLst>
              <a:ext uri="{FF2B5EF4-FFF2-40B4-BE49-F238E27FC236}">
                <a16:creationId xmlns:a16="http://schemas.microsoft.com/office/drawing/2014/main" id="{DC1CC0DD-F1AD-4BEA-ACC0-9CA5A8144750}"/>
              </a:ext>
            </a:extLst>
          </p:cNvPr>
          <p:cNvSpPr txBox="1"/>
          <p:nvPr/>
        </p:nvSpPr>
        <p:spPr>
          <a:xfrm>
            <a:off x="2073897" y="5429840"/>
            <a:ext cx="5024487" cy="707886"/>
          </a:xfrm>
          <a:prstGeom prst="rect">
            <a:avLst/>
          </a:prstGeom>
          <a:noFill/>
        </p:spPr>
        <p:txBody>
          <a:bodyPr wrap="square" rtlCol="0">
            <a:spAutoFit/>
          </a:bodyPr>
          <a:lstStyle/>
          <a:p>
            <a:r>
              <a:rPr lang="en-US" sz="2000" dirty="0"/>
              <a:t>The above two equations can derive that </a:t>
            </a:r>
            <a:r>
              <a:rPr lang="en-US" sz="2000" i="1" dirty="0"/>
              <a:t>E</a:t>
            </a:r>
            <a:r>
              <a:rPr lang="en-US" sz="2000" dirty="0"/>
              <a:t>=</a:t>
            </a:r>
            <a:r>
              <a:rPr lang="en-US" sz="2000" i="1" dirty="0"/>
              <a:t>V</a:t>
            </a:r>
            <a:r>
              <a:rPr lang="en-US" sz="2000" dirty="0"/>
              <a:t>/</a:t>
            </a:r>
            <a:r>
              <a:rPr lang="en-US" sz="2000" i="1" dirty="0"/>
              <a:t>L, </a:t>
            </a:r>
            <a:r>
              <a:rPr lang="en-US" sz="2000" dirty="0"/>
              <a:t>and </a:t>
            </a:r>
            <a:r>
              <a:rPr lang="en-US" sz="2000" i="1" dirty="0"/>
              <a:t>Q</a:t>
            </a:r>
            <a:r>
              <a:rPr lang="en-US" sz="2000" dirty="0"/>
              <a:t>=</a:t>
            </a:r>
            <a:r>
              <a:rPr lang="en-US" sz="2000" i="1" dirty="0"/>
              <a:t>CV</a:t>
            </a:r>
            <a:r>
              <a:rPr lang="en-US" sz="2000" dirty="0"/>
              <a:t>, and even the value of </a:t>
            </a:r>
            <a:r>
              <a:rPr lang="en-US" sz="2000" i="1" dirty="0"/>
              <a:t>C</a:t>
            </a:r>
            <a:endParaRPr lang="en-US" sz="2000" dirty="0"/>
          </a:p>
        </p:txBody>
      </p:sp>
      <p:sp>
        <p:nvSpPr>
          <p:cNvPr id="8" name="TextBox 7">
            <a:extLst>
              <a:ext uri="{FF2B5EF4-FFF2-40B4-BE49-F238E27FC236}">
                <a16:creationId xmlns:a16="http://schemas.microsoft.com/office/drawing/2014/main" id="{ECA094FF-C08F-4F0F-ACFB-2882FDC5FB78}"/>
              </a:ext>
            </a:extLst>
          </p:cNvPr>
          <p:cNvSpPr txBox="1"/>
          <p:nvPr/>
        </p:nvSpPr>
        <p:spPr>
          <a:xfrm>
            <a:off x="7118810" y="4205926"/>
            <a:ext cx="1327607" cy="707886"/>
          </a:xfrm>
          <a:prstGeom prst="rect">
            <a:avLst/>
          </a:prstGeom>
          <a:noFill/>
          <a:ln>
            <a:solidFill>
              <a:schemeClr val="accent2"/>
            </a:solidFill>
          </a:ln>
        </p:spPr>
        <p:txBody>
          <a:bodyPr wrap="square" rtlCol="0">
            <a:spAutoFit/>
          </a:bodyPr>
          <a:lstStyle/>
          <a:p>
            <a:pPr algn="ctr"/>
            <a:r>
              <a:rPr lang="en-US" sz="2000" dirty="0">
                <a:solidFill>
                  <a:schemeClr val="accent2"/>
                </a:solidFill>
              </a:rPr>
              <a:t>Maxwell’s 1</a:t>
            </a:r>
            <a:r>
              <a:rPr lang="en-US" sz="2000" baseline="30000" dirty="0">
                <a:solidFill>
                  <a:schemeClr val="accent2"/>
                </a:solidFill>
              </a:rPr>
              <a:t>st</a:t>
            </a:r>
            <a:r>
              <a:rPr lang="en-US" sz="2000" dirty="0">
                <a:solidFill>
                  <a:schemeClr val="accent2"/>
                </a:solidFill>
              </a:rPr>
              <a:t> </a:t>
            </a:r>
            <a:r>
              <a:rPr lang="en-US" sz="2000" dirty="0" err="1">
                <a:solidFill>
                  <a:schemeClr val="accent2"/>
                </a:solidFill>
              </a:rPr>
              <a:t>eqn</a:t>
            </a:r>
            <a:endParaRPr lang="en-US" sz="2000" dirty="0">
              <a:solidFill>
                <a:schemeClr val="accent2"/>
              </a:solidFill>
            </a:endParaRPr>
          </a:p>
        </p:txBody>
      </p:sp>
      <p:cxnSp>
        <p:nvCxnSpPr>
          <p:cNvPr id="10" name="Straight Arrow Connector 9">
            <a:extLst>
              <a:ext uri="{FF2B5EF4-FFF2-40B4-BE49-F238E27FC236}">
                <a16:creationId xmlns:a16="http://schemas.microsoft.com/office/drawing/2014/main" id="{C5FA04F8-8C9B-469B-8775-2E7AAFB06692}"/>
              </a:ext>
            </a:extLst>
          </p:cNvPr>
          <p:cNvCxnSpPr/>
          <p:nvPr/>
        </p:nvCxnSpPr>
        <p:spPr>
          <a:xfrm flipH="1" flipV="1">
            <a:off x="6410227" y="4138367"/>
            <a:ext cx="678730" cy="245097"/>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5457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E2784-8B7C-44C0-88C8-3808D05ECE3E}"/>
              </a:ext>
            </a:extLst>
          </p:cNvPr>
          <p:cNvSpPr>
            <a:spLocks noGrp="1"/>
          </p:cNvSpPr>
          <p:nvPr>
            <p:ph type="title"/>
          </p:nvPr>
        </p:nvSpPr>
        <p:spPr/>
        <p:txBody>
          <a:bodyPr/>
          <a:lstStyle/>
          <a:p>
            <a:r>
              <a:rPr lang="en-US" dirty="0"/>
              <a:t>Coulomb’s Law (backup)</a:t>
            </a:r>
          </a:p>
        </p:txBody>
      </p:sp>
      <p:sp>
        <p:nvSpPr>
          <p:cNvPr id="3" name="Content Placeholder 2">
            <a:extLst>
              <a:ext uri="{FF2B5EF4-FFF2-40B4-BE49-F238E27FC236}">
                <a16:creationId xmlns:a16="http://schemas.microsoft.com/office/drawing/2014/main" id="{669C5A06-E971-4986-9F0B-30B86274627C}"/>
              </a:ext>
            </a:extLst>
          </p:cNvPr>
          <p:cNvSpPr>
            <a:spLocks noGrp="1"/>
          </p:cNvSpPr>
          <p:nvPr>
            <p:ph idx="1"/>
          </p:nvPr>
        </p:nvSpPr>
        <p:spPr>
          <a:xfrm>
            <a:off x="685800" y="1430865"/>
            <a:ext cx="7772400" cy="1244600"/>
          </a:xfrm>
        </p:spPr>
        <p:txBody>
          <a:bodyPr/>
          <a:lstStyle/>
          <a:p>
            <a:r>
              <a:rPr lang="en-US" dirty="0"/>
              <a:t>A basic statement of electric charges</a:t>
            </a:r>
          </a:p>
          <a:p>
            <a:pPr marL="0" indent="0" algn="ctr">
              <a:buNone/>
            </a:pPr>
            <a:r>
              <a:rPr lang="en-US" dirty="0"/>
              <a:t> </a:t>
            </a:r>
            <a:r>
              <a:rPr lang="en-US" i="1" dirty="0"/>
              <a:t>f</a:t>
            </a:r>
            <a:r>
              <a:rPr lang="en-US" dirty="0"/>
              <a:t>=</a:t>
            </a:r>
            <a:r>
              <a:rPr lang="en-US" i="1" dirty="0" err="1"/>
              <a:t>qE</a:t>
            </a:r>
            <a:br>
              <a:rPr lang="en-US" dirty="0"/>
            </a:br>
            <a:endParaRPr lang="en-US" dirty="0"/>
          </a:p>
        </p:txBody>
      </p:sp>
      <p:sp>
        <p:nvSpPr>
          <p:cNvPr id="4" name="Footer Placeholder 3">
            <a:extLst>
              <a:ext uri="{FF2B5EF4-FFF2-40B4-BE49-F238E27FC236}">
                <a16:creationId xmlns:a16="http://schemas.microsoft.com/office/drawing/2014/main" id="{17CEFEC4-FCCD-42E7-B86D-9F046A4C0D95}"/>
              </a:ext>
            </a:extLst>
          </p:cNvPr>
          <p:cNvSpPr>
            <a:spLocks noGrp="1"/>
          </p:cNvSpPr>
          <p:nvPr>
            <p:ph type="ftr" sz="quarter" idx="11"/>
          </p:nvPr>
        </p:nvSpPr>
        <p:spPr/>
        <p:txBody>
          <a:bodyPr/>
          <a:lstStyle/>
          <a:p>
            <a:pPr>
              <a:defRPr/>
            </a:pPr>
            <a:r>
              <a:rPr lang="en-US" dirty="0"/>
              <a:t>EE 193/Comp 150 Joel Grodstein</a:t>
            </a:r>
          </a:p>
        </p:txBody>
      </p:sp>
      <p:sp>
        <p:nvSpPr>
          <p:cNvPr id="5" name="TextBox 4">
            <a:extLst>
              <a:ext uri="{FF2B5EF4-FFF2-40B4-BE49-F238E27FC236}">
                <a16:creationId xmlns:a16="http://schemas.microsoft.com/office/drawing/2014/main" id="{85B9D246-EC4B-48D5-A9A6-B8D765760592}"/>
              </a:ext>
            </a:extLst>
          </p:cNvPr>
          <p:cNvSpPr txBox="1"/>
          <p:nvPr/>
        </p:nvSpPr>
        <p:spPr>
          <a:xfrm>
            <a:off x="6680200" y="1778000"/>
            <a:ext cx="1651000" cy="461665"/>
          </a:xfrm>
          <a:prstGeom prst="rect">
            <a:avLst/>
          </a:prstGeom>
          <a:noFill/>
          <a:ln>
            <a:solidFill>
              <a:schemeClr val="accent2"/>
            </a:solidFill>
          </a:ln>
        </p:spPr>
        <p:txBody>
          <a:bodyPr wrap="square" rtlCol="0">
            <a:spAutoFit/>
          </a:bodyPr>
          <a:lstStyle/>
          <a:p>
            <a:r>
              <a:rPr lang="en-US" dirty="0">
                <a:solidFill>
                  <a:schemeClr val="accent2"/>
                </a:solidFill>
              </a:rPr>
              <a:t>A charge </a:t>
            </a:r>
            <a:r>
              <a:rPr lang="en-US" i="1" dirty="0">
                <a:solidFill>
                  <a:schemeClr val="accent2"/>
                </a:solidFill>
              </a:rPr>
              <a:t>q</a:t>
            </a:r>
            <a:endParaRPr lang="en-US" dirty="0">
              <a:solidFill>
                <a:schemeClr val="accent2"/>
              </a:solidFill>
            </a:endParaRPr>
          </a:p>
        </p:txBody>
      </p:sp>
      <p:sp>
        <p:nvSpPr>
          <p:cNvPr id="6" name="TextBox 5">
            <a:extLst>
              <a:ext uri="{FF2B5EF4-FFF2-40B4-BE49-F238E27FC236}">
                <a16:creationId xmlns:a16="http://schemas.microsoft.com/office/drawing/2014/main" id="{A9A47C48-BFF7-43D4-83A0-A7182414B02F}"/>
              </a:ext>
            </a:extLst>
          </p:cNvPr>
          <p:cNvSpPr txBox="1"/>
          <p:nvPr/>
        </p:nvSpPr>
        <p:spPr>
          <a:xfrm>
            <a:off x="6333066" y="2590799"/>
            <a:ext cx="1651000" cy="1200329"/>
          </a:xfrm>
          <a:prstGeom prst="rect">
            <a:avLst/>
          </a:prstGeom>
          <a:noFill/>
          <a:ln>
            <a:solidFill>
              <a:schemeClr val="accent2"/>
            </a:solidFill>
          </a:ln>
        </p:spPr>
        <p:txBody>
          <a:bodyPr wrap="square" rtlCol="0">
            <a:spAutoFit/>
          </a:bodyPr>
          <a:lstStyle/>
          <a:p>
            <a:r>
              <a:rPr lang="en-US" dirty="0">
                <a:solidFill>
                  <a:schemeClr val="accent2"/>
                </a:solidFill>
              </a:rPr>
              <a:t>in the presence of a field </a:t>
            </a:r>
            <a:r>
              <a:rPr lang="en-US" i="1" dirty="0">
                <a:solidFill>
                  <a:schemeClr val="accent2"/>
                </a:solidFill>
              </a:rPr>
              <a:t>E</a:t>
            </a:r>
            <a:endParaRPr lang="en-US" dirty="0">
              <a:solidFill>
                <a:schemeClr val="accent2"/>
              </a:solidFill>
            </a:endParaRPr>
          </a:p>
        </p:txBody>
      </p:sp>
      <p:sp>
        <p:nvSpPr>
          <p:cNvPr id="7" name="TextBox 6">
            <a:extLst>
              <a:ext uri="{FF2B5EF4-FFF2-40B4-BE49-F238E27FC236}">
                <a16:creationId xmlns:a16="http://schemas.microsoft.com/office/drawing/2014/main" id="{057E05EC-BF04-414E-B5E1-E1353ED553BB}"/>
              </a:ext>
            </a:extLst>
          </p:cNvPr>
          <p:cNvSpPr txBox="1"/>
          <p:nvPr/>
        </p:nvSpPr>
        <p:spPr>
          <a:xfrm>
            <a:off x="1574799" y="2201332"/>
            <a:ext cx="1651000" cy="830997"/>
          </a:xfrm>
          <a:prstGeom prst="rect">
            <a:avLst/>
          </a:prstGeom>
          <a:noFill/>
          <a:ln>
            <a:solidFill>
              <a:schemeClr val="accent2"/>
            </a:solidFill>
          </a:ln>
        </p:spPr>
        <p:txBody>
          <a:bodyPr wrap="square" rtlCol="0">
            <a:spAutoFit/>
          </a:bodyPr>
          <a:lstStyle/>
          <a:p>
            <a:r>
              <a:rPr lang="en-US" dirty="0">
                <a:solidFill>
                  <a:schemeClr val="accent2"/>
                </a:solidFill>
              </a:rPr>
              <a:t>feels a force </a:t>
            </a:r>
            <a:r>
              <a:rPr lang="en-US" i="1" dirty="0">
                <a:solidFill>
                  <a:schemeClr val="accent2"/>
                </a:solidFill>
              </a:rPr>
              <a:t>f</a:t>
            </a:r>
            <a:endParaRPr lang="en-US" dirty="0">
              <a:solidFill>
                <a:schemeClr val="accent2"/>
              </a:solidFill>
            </a:endParaRPr>
          </a:p>
        </p:txBody>
      </p:sp>
      <p:sp>
        <p:nvSpPr>
          <p:cNvPr id="8" name="Content Placeholder 2">
            <a:extLst>
              <a:ext uri="{FF2B5EF4-FFF2-40B4-BE49-F238E27FC236}">
                <a16:creationId xmlns:a16="http://schemas.microsoft.com/office/drawing/2014/main" id="{B76D6D9B-14ED-4277-8AB3-5D6920B6A53A}"/>
              </a:ext>
            </a:extLst>
          </p:cNvPr>
          <p:cNvSpPr txBox="1">
            <a:spLocks/>
          </p:cNvSpPr>
          <p:nvPr/>
        </p:nvSpPr>
        <p:spPr bwMode="auto">
          <a:xfrm>
            <a:off x="753533" y="3073399"/>
            <a:ext cx="7772400" cy="34459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dirty="0"/>
              <a:t>Newton’s first Law</a:t>
            </a:r>
          </a:p>
          <a:p>
            <a:pPr lvl="1">
              <a:spcBef>
                <a:spcPts val="0"/>
              </a:spcBef>
            </a:pPr>
            <a:r>
              <a:rPr lang="en-US" kern="0" dirty="0"/>
              <a:t>acceleration </a:t>
            </a:r>
            <a:r>
              <a:rPr lang="en-US" i="1" kern="0" dirty="0"/>
              <a:t>a</a:t>
            </a:r>
            <a:r>
              <a:rPr lang="en-US" kern="0" dirty="0"/>
              <a:t> = </a:t>
            </a:r>
            <a:r>
              <a:rPr lang="en-US" i="1" kern="0" dirty="0"/>
              <a:t>f </a:t>
            </a:r>
            <a:r>
              <a:rPr lang="en-US" kern="0" dirty="0"/>
              <a:t>/ </a:t>
            </a:r>
            <a:r>
              <a:rPr lang="en-US" i="1" kern="0" dirty="0"/>
              <a:t>m</a:t>
            </a:r>
            <a:r>
              <a:rPr lang="en-US" kern="0" dirty="0"/>
              <a:t> = </a:t>
            </a:r>
            <a:r>
              <a:rPr lang="en-US" i="1" kern="0" dirty="0" err="1"/>
              <a:t>q</a:t>
            </a:r>
            <a:r>
              <a:rPr lang="en-US" i="1" kern="0" baseline="-25000" dirty="0" err="1"/>
              <a:t>ion</a:t>
            </a:r>
            <a:r>
              <a:rPr lang="en-US" i="1" kern="0" dirty="0" err="1"/>
              <a:t>E</a:t>
            </a:r>
            <a:r>
              <a:rPr lang="en-US" i="1" kern="0" dirty="0"/>
              <a:t>/</a:t>
            </a:r>
            <a:r>
              <a:rPr lang="en-US" i="1" kern="0" dirty="0" err="1"/>
              <a:t>m</a:t>
            </a:r>
            <a:r>
              <a:rPr lang="en-US" kern="0" baseline="-25000" dirty="0" err="1"/>
              <a:t>ion</a:t>
            </a:r>
            <a:r>
              <a:rPr lang="en-US" kern="0" dirty="0"/>
              <a:t>.</a:t>
            </a:r>
          </a:p>
          <a:p>
            <a:pPr lvl="1">
              <a:spcBef>
                <a:spcPts val="0"/>
              </a:spcBef>
            </a:pPr>
            <a:r>
              <a:rPr lang="en-US" kern="0" dirty="0"/>
              <a:t>Constant </a:t>
            </a:r>
            <a:r>
              <a:rPr lang="en-US" i="1" kern="0" dirty="0"/>
              <a:t>E</a:t>
            </a:r>
            <a:r>
              <a:rPr lang="en-US" kern="0" dirty="0"/>
              <a:t> field implies constant acceleration.</a:t>
            </a:r>
          </a:p>
          <a:p>
            <a:pPr lvl="1">
              <a:spcBef>
                <a:spcPts val="0"/>
              </a:spcBef>
            </a:pPr>
            <a:r>
              <a:rPr lang="en-US" kern="0" dirty="0"/>
              <a:t>Will the ion travel faster and faster until it goes infinitely fast?</a:t>
            </a:r>
          </a:p>
          <a:p>
            <a:r>
              <a:rPr lang="en-US" kern="0" dirty="0"/>
              <a:t>Not really</a:t>
            </a:r>
          </a:p>
          <a:p>
            <a:pPr lvl="1">
              <a:spcBef>
                <a:spcPts val="0"/>
              </a:spcBef>
            </a:pPr>
            <a:r>
              <a:rPr lang="en-US" kern="0" dirty="0"/>
              <a:t>First, nothing ever goes infinitely fast </a:t>
            </a:r>
            <a:r>
              <a:rPr lang="en-US" kern="0" dirty="0">
                <a:sym typeface="Wingdings" panose="05000000000000000000" pitchFamily="2" charset="2"/>
              </a:rPr>
              <a:t></a:t>
            </a:r>
            <a:r>
              <a:rPr lang="en-US" kern="0" dirty="0"/>
              <a:t>.</a:t>
            </a:r>
          </a:p>
          <a:p>
            <a:pPr lvl="1">
              <a:spcBef>
                <a:spcPts val="0"/>
              </a:spcBef>
            </a:pPr>
            <a:r>
              <a:rPr lang="en-US" kern="0" dirty="0"/>
              <a:t>Einstein said relativity gets in the way. </a:t>
            </a:r>
          </a:p>
        </p:txBody>
      </p:sp>
    </p:spTree>
    <p:extLst>
      <p:ext uri="{BB962C8B-B14F-4D97-AF65-F5344CB8AC3E}">
        <p14:creationId xmlns:p14="http://schemas.microsoft.com/office/powerpoint/2010/main" val="45718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7C744-575F-48E5-863B-A6DA015BE8C3}"/>
              </a:ext>
            </a:extLst>
          </p:cNvPr>
          <p:cNvSpPr>
            <a:spLocks noGrp="1"/>
          </p:cNvSpPr>
          <p:nvPr>
            <p:ph type="title"/>
          </p:nvPr>
        </p:nvSpPr>
        <p:spPr/>
        <p:txBody>
          <a:bodyPr/>
          <a:lstStyle/>
          <a:p>
            <a:r>
              <a:rPr lang="en-US" dirty="0"/>
              <a:t>Electricity: the master plan</a:t>
            </a:r>
          </a:p>
        </p:txBody>
      </p:sp>
      <p:sp>
        <p:nvSpPr>
          <p:cNvPr id="3" name="Content Placeholder 2">
            <a:extLst>
              <a:ext uri="{FF2B5EF4-FFF2-40B4-BE49-F238E27FC236}">
                <a16:creationId xmlns:a16="http://schemas.microsoft.com/office/drawing/2014/main" id="{E090EB77-5C6C-4249-B906-36A26A1556A7}"/>
              </a:ext>
            </a:extLst>
          </p:cNvPr>
          <p:cNvSpPr>
            <a:spLocks noGrp="1"/>
          </p:cNvSpPr>
          <p:nvPr>
            <p:ph idx="1"/>
          </p:nvPr>
        </p:nvSpPr>
        <p:spPr/>
        <p:txBody>
          <a:bodyPr/>
          <a:lstStyle/>
          <a:p>
            <a:r>
              <a:rPr lang="en-US" sz="2400" dirty="0"/>
              <a:t>Balancing act:</a:t>
            </a:r>
          </a:p>
          <a:p>
            <a:pPr lvl="1">
              <a:spcBef>
                <a:spcPts val="0"/>
              </a:spcBef>
            </a:pPr>
            <a:r>
              <a:rPr lang="en-US" sz="2000" dirty="0"/>
              <a:t>Some people think biological physics is the cat’s meow</a:t>
            </a:r>
          </a:p>
          <a:p>
            <a:pPr lvl="1">
              <a:spcBef>
                <a:spcPts val="0"/>
              </a:spcBef>
            </a:pPr>
            <a:r>
              <a:rPr lang="en-US" sz="2000" dirty="0"/>
              <a:t>Others go into sleep mode</a:t>
            </a:r>
          </a:p>
          <a:p>
            <a:pPr lvl="1">
              <a:spcBef>
                <a:spcPts val="0"/>
              </a:spcBef>
            </a:pPr>
            <a:r>
              <a:rPr lang="en-US" sz="2000" dirty="0"/>
              <a:t>Wide range of backgrounds</a:t>
            </a:r>
          </a:p>
          <a:p>
            <a:r>
              <a:rPr lang="en-US" sz="2400" dirty="0"/>
              <a:t>First pass: intuition but no equations</a:t>
            </a:r>
          </a:p>
          <a:p>
            <a:pPr lvl="1">
              <a:spcBef>
                <a:spcPts val="0"/>
              </a:spcBef>
            </a:pPr>
            <a:r>
              <a:rPr lang="en-US" sz="2000" dirty="0"/>
              <a:t>Charge; force; voltage; current; </a:t>
            </a:r>
            <a:r>
              <a:rPr lang="en-US" sz="2000" i="1" dirty="0" err="1"/>
              <a:t>V</a:t>
            </a:r>
            <a:r>
              <a:rPr lang="en-US" sz="2000" baseline="-25000" dirty="0" err="1"/>
              <a:t>mem</a:t>
            </a:r>
            <a:r>
              <a:rPr lang="en-US" sz="2000" baseline="-25000" dirty="0"/>
              <a:t> </a:t>
            </a:r>
          </a:p>
          <a:p>
            <a:r>
              <a:rPr lang="en-US" sz="2400" dirty="0"/>
              <a:t>Second pass:</a:t>
            </a:r>
          </a:p>
          <a:p>
            <a:pPr lvl="1">
              <a:spcBef>
                <a:spcPts val="0"/>
              </a:spcBef>
            </a:pPr>
            <a:r>
              <a:rPr lang="en-US" sz="2000" dirty="0"/>
              <a:t>Do it again, in more depth</a:t>
            </a:r>
          </a:p>
          <a:p>
            <a:pPr lvl="1">
              <a:spcBef>
                <a:spcPts val="0"/>
              </a:spcBef>
            </a:pPr>
            <a:r>
              <a:rPr lang="en-US" sz="2000" dirty="0"/>
              <a:t>Can state some equations and call it a day…or derive them all</a:t>
            </a:r>
          </a:p>
          <a:p>
            <a:pPr lvl="1">
              <a:spcBef>
                <a:spcPts val="0"/>
              </a:spcBef>
            </a:pPr>
            <a:r>
              <a:rPr lang="en-US" sz="2000" dirty="0"/>
              <a:t>Derive just enough to get some intuition about why they’re true. With the intuition, hopefully remember the basic principles</a:t>
            </a:r>
          </a:p>
          <a:p>
            <a:pPr lvl="1">
              <a:spcBef>
                <a:spcPts val="0"/>
              </a:spcBef>
            </a:pPr>
            <a:r>
              <a:rPr lang="en-US" sz="2000" dirty="0"/>
              <a:t>More detail in backup slides if you’re interested</a:t>
            </a:r>
            <a:endParaRPr lang="en-US" dirty="0"/>
          </a:p>
          <a:p>
            <a:endParaRPr lang="en-US" i="1" dirty="0"/>
          </a:p>
        </p:txBody>
      </p:sp>
      <p:sp>
        <p:nvSpPr>
          <p:cNvPr id="4" name="Footer Placeholder 3">
            <a:extLst>
              <a:ext uri="{FF2B5EF4-FFF2-40B4-BE49-F238E27FC236}">
                <a16:creationId xmlns:a16="http://schemas.microsoft.com/office/drawing/2014/main" id="{BEFC29B7-B1A5-42A1-8B4A-2D2717ABD26B}"/>
              </a:ext>
            </a:extLst>
          </p:cNvPr>
          <p:cNvSpPr>
            <a:spLocks noGrp="1"/>
          </p:cNvSpPr>
          <p:nvPr>
            <p:ph type="ftr" sz="quarter" idx="11"/>
          </p:nvPr>
        </p:nvSpPr>
        <p:spPr/>
        <p:txBody>
          <a:bodyPr/>
          <a:lstStyle/>
          <a:p>
            <a:pPr>
              <a:defRPr/>
            </a:pPr>
            <a:r>
              <a:rPr lang="en-US"/>
              <a:t>EE 193/Comp 150 Joel Grodstein</a:t>
            </a:r>
            <a:endParaRPr lang="en-US" dirty="0"/>
          </a:p>
        </p:txBody>
      </p:sp>
    </p:spTree>
    <p:extLst>
      <p:ext uri="{BB962C8B-B14F-4D97-AF65-F5344CB8AC3E}">
        <p14:creationId xmlns:p14="http://schemas.microsoft.com/office/powerpoint/2010/main" val="2449943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500"/>
                                        <p:tgtEl>
                                          <p:spTgt spid="3">
                                            <p:txEl>
                                              <p:pRg st="7" end="7"/>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fade">
                                      <p:cBhvr>
                                        <p:cTn id="21" dur="500"/>
                                        <p:tgtEl>
                                          <p:spTgt spid="3">
                                            <p:txEl>
                                              <p:pRg st="8" end="8"/>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9" end="9"/>
                                            </p:txEl>
                                          </p:spTgt>
                                        </p:tgtEl>
                                        <p:attrNameLst>
                                          <p:attrName>style.visibility</p:attrName>
                                        </p:attrNameLst>
                                      </p:cBhvr>
                                      <p:to>
                                        <p:strVal val="visible"/>
                                      </p:to>
                                    </p:set>
                                    <p:animEffect transition="in" filter="fade">
                                      <p:cBhvr>
                                        <p:cTn id="24" dur="500"/>
                                        <p:tgtEl>
                                          <p:spTgt spid="3">
                                            <p:txEl>
                                              <p:pRg st="9" end="9"/>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Effect transition="in" filter="fade">
                                      <p:cBhvr>
                                        <p:cTn id="2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780A9-DDF8-4546-BCE0-1BE8AEA1FDD9}"/>
              </a:ext>
            </a:extLst>
          </p:cNvPr>
          <p:cNvSpPr>
            <a:spLocks noGrp="1"/>
          </p:cNvSpPr>
          <p:nvPr>
            <p:ph type="title"/>
          </p:nvPr>
        </p:nvSpPr>
        <p:spPr/>
        <p:txBody>
          <a:bodyPr/>
          <a:lstStyle/>
          <a:p>
            <a:r>
              <a:rPr lang="en-US" dirty="0"/>
              <a:t>Mobility (backup)</a:t>
            </a:r>
          </a:p>
        </p:txBody>
      </p:sp>
      <p:sp>
        <p:nvSpPr>
          <p:cNvPr id="3" name="Content Placeholder 2">
            <a:extLst>
              <a:ext uri="{FF2B5EF4-FFF2-40B4-BE49-F238E27FC236}">
                <a16:creationId xmlns:a16="http://schemas.microsoft.com/office/drawing/2014/main" id="{79A78F0D-0A9E-4DC9-93DD-6B18B95B335A}"/>
              </a:ext>
            </a:extLst>
          </p:cNvPr>
          <p:cNvSpPr>
            <a:spLocks noGrp="1"/>
          </p:cNvSpPr>
          <p:nvPr>
            <p:ph idx="1"/>
          </p:nvPr>
        </p:nvSpPr>
        <p:spPr>
          <a:xfrm>
            <a:off x="685800" y="1393590"/>
            <a:ext cx="7772400" cy="4846954"/>
          </a:xfrm>
        </p:spPr>
        <p:txBody>
          <a:bodyPr/>
          <a:lstStyle/>
          <a:p>
            <a:r>
              <a:rPr lang="en-US" sz="2400" dirty="0"/>
              <a:t>Car with your foot on the gas (providing a constant force)</a:t>
            </a:r>
          </a:p>
          <a:p>
            <a:r>
              <a:rPr lang="en-US" sz="2400" dirty="0"/>
              <a:t>What stops your car from hitting 10K mph?</a:t>
            </a:r>
          </a:p>
          <a:p>
            <a:pPr lvl="1">
              <a:spcBef>
                <a:spcPts val="0"/>
              </a:spcBef>
            </a:pPr>
            <a:r>
              <a:rPr lang="en-US" sz="2000" dirty="0"/>
              <a:t>Air drag.</a:t>
            </a:r>
          </a:p>
          <a:p>
            <a:pPr lvl="1">
              <a:spcBef>
                <a:spcPts val="0"/>
              </a:spcBef>
            </a:pPr>
            <a:r>
              <a:rPr lang="en-US" sz="2000" dirty="0"/>
              <a:t>The faster you go, the more drag, until it all balances out</a:t>
            </a:r>
          </a:p>
          <a:p>
            <a:r>
              <a:rPr lang="en-US" sz="2400" dirty="0"/>
              <a:t>Ions see the same drag forces</a:t>
            </a:r>
          </a:p>
          <a:p>
            <a:pPr lvl="1">
              <a:spcBef>
                <a:spcPts val="0"/>
              </a:spcBef>
            </a:pPr>
            <a:r>
              <a:rPr lang="en-US" sz="2000" dirty="0"/>
              <a:t>Car bumps into random air molecules</a:t>
            </a:r>
          </a:p>
          <a:p>
            <a:pPr lvl="1">
              <a:spcBef>
                <a:spcPts val="0"/>
              </a:spcBef>
            </a:pPr>
            <a:r>
              <a:rPr lang="en-US" sz="2000" dirty="0"/>
              <a:t>An ion bumps into other ions &amp; molecules</a:t>
            </a:r>
          </a:p>
          <a:p>
            <a:r>
              <a:rPr lang="en-US" sz="2400" dirty="0"/>
              <a:t>End result: </a:t>
            </a:r>
            <a:r>
              <a:rPr lang="en-US" sz="2400" i="1" dirty="0"/>
              <a:t>v</a:t>
            </a:r>
            <a:r>
              <a:rPr lang="en-US" sz="2400" dirty="0"/>
              <a:t> = </a:t>
            </a:r>
            <a:r>
              <a:rPr lang="en-US" sz="2400" i="1" dirty="0" err="1"/>
              <a:t>μ</a:t>
            </a:r>
            <a:r>
              <a:rPr lang="en-US" sz="2400" i="1" baseline="-25000" dirty="0" err="1"/>
              <a:t>ion</a:t>
            </a:r>
            <a:r>
              <a:rPr lang="en-US" sz="2400" i="1" dirty="0"/>
              <a:t> f </a:t>
            </a:r>
            <a:r>
              <a:rPr lang="en-US" sz="2400" dirty="0"/>
              <a:t>=</a:t>
            </a:r>
            <a:r>
              <a:rPr lang="en-US" sz="2400" i="1" dirty="0"/>
              <a:t> </a:t>
            </a:r>
            <a:r>
              <a:rPr lang="en-US" sz="2400" i="1" dirty="0" err="1"/>
              <a:t>μ</a:t>
            </a:r>
            <a:r>
              <a:rPr lang="en-US" sz="2400" i="1" baseline="-25000" dirty="0" err="1"/>
              <a:t>ion</a:t>
            </a:r>
            <a:r>
              <a:rPr lang="en-US" sz="2400" dirty="0"/>
              <a:t> </a:t>
            </a:r>
            <a:r>
              <a:rPr lang="en-US" sz="2400" i="1" dirty="0" err="1"/>
              <a:t>q</a:t>
            </a:r>
            <a:r>
              <a:rPr lang="en-US" sz="2400" i="1" baseline="-25000" dirty="0" err="1"/>
              <a:t>ion</a:t>
            </a:r>
            <a:r>
              <a:rPr lang="en-US" sz="2400" i="1" dirty="0"/>
              <a:t> E</a:t>
            </a:r>
          </a:p>
          <a:p>
            <a:pPr>
              <a:spcBef>
                <a:spcPts val="1800"/>
              </a:spcBef>
            </a:pPr>
            <a:r>
              <a:rPr lang="en-US" sz="2400" dirty="0"/>
              <a:t>Intuition:</a:t>
            </a:r>
          </a:p>
          <a:p>
            <a:pPr lvl="1">
              <a:spcBef>
                <a:spcPts val="0"/>
              </a:spcBef>
            </a:pPr>
            <a:r>
              <a:rPr lang="en-US" sz="2000" dirty="0"/>
              <a:t>More charge or field → more force → more speed</a:t>
            </a:r>
          </a:p>
          <a:p>
            <a:pPr lvl="1">
              <a:spcBef>
                <a:spcPts val="0"/>
              </a:spcBef>
            </a:pPr>
            <a:r>
              <a:rPr lang="en-US" sz="2000" dirty="0"/>
              <a:t>More </a:t>
            </a:r>
            <a:r>
              <a:rPr lang="en-US" sz="2000" i="1" dirty="0"/>
              <a:t>V </a:t>
            </a:r>
            <a:r>
              <a:rPr lang="en-US" sz="2000" dirty="0"/>
              <a:t>→ more </a:t>
            </a:r>
            <a:r>
              <a:rPr lang="en-US" sz="2000" i="1" dirty="0"/>
              <a:t>E</a:t>
            </a:r>
          </a:p>
          <a:p>
            <a:pPr lvl="1">
              <a:spcBef>
                <a:spcPts val="0"/>
              </a:spcBef>
            </a:pPr>
            <a:r>
              <a:rPr lang="en-US" sz="2000" dirty="0"/>
              <a:t>And it’s all nice and linear… at least in our simple model</a:t>
            </a:r>
          </a:p>
          <a:p>
            <a:pPr>
              <a:spcBef>
                <a:spcPts val="0"/>
              </a:spcBef>
            </a:pPr>
            <a:r>
              <a:rPr lang="en-US" sz="2400" dirty="0"/>
              <a:t>And then </a:t>
            </a:r>
            <a:r>
              <a:rPr lang="en-US" sz="2400" i="1" dirty="0" err="1"/>
              <a:t>J</a:t>
            </a:r>
            <a:r>
              <a:rPr lang="en-US" sz="2400" baseline="-25000" dirty="0" err="1"/>
              <a:t>drift</a:t>
            </a:r>
            <a:r>
              <a:rPr lang="en-US" sz="2400" dirty="0"/>
              <a:t> = </a:t>
            </a:r>
            <a:r>
              <a:rPr lang="en-US" sz="2400" i="1" dirty="0"/>
              <a:t>v</a:t>
            </a:r>
            <a:r>
              <a:rPr lang="en-US" sz="2400" dirty="0"/>
              <a:t>[ion]</a:t>
            </a:r>
          </a:p>
          <a:p>
            <a:pPr marL="0" indent="0">
              <a:buNone/>
            </a:pPr>
            <a:endParaRPr lang="en-US" dirty="0"/>
          </a:p>
        </p:txBody>
      </p:sp>
      <p:sp>
        <p:nvSpPr>
          <p:cNvPr id="4" name="Footer Placeholder 3">
            <a:extLst>
              <a:ext uri="{FF2B5EF4-FFF2-40B4-BE49-F238E27FC236}">
                <a16:creationId xmlns:a16="http://schemas.microsoft.com/office/drawing/2014/main" id="{F585736D-5CFC-4B6B-A457-64DD663BF698}"/>
              </a:ext>
            </a:extLst>
          </p:cNvPr>
          <p:cNvSpPr>
            <a:spLocks noGrp="1"/>
          </p:cNvSpPr>
          <p:nvPr>
            <p:ph type="ftr" sz="quarter" idx="11"/>
          </p:nvPr>
        </p:nvSpPr>
        <p:spPr/>
        <p:txBody>
          <a:bodyPr/>
          <a:lstStyle/>
          <a:p>
            <a:pPr>
              <a:defRPr/>
            </a:pPr>
            <a:r>
              <a:rPr lang="en-US" dirty="0"/>
              <a:t>EE 193/Comp 150 Joel Grodstein</a:t>
            </a:r>
          </a:p>
        </p:txBody>
      </p:sp>
      <p:sp>
        <p:nvSpPr>
          <p:cNvPr id="5" name="TextBox 4">
            <a:extLst>
              <a:ext uri="{FF2B5EF4-FFF2-40B4-BE49-F238E27FC236}">
                <a16:creationId xmlns:a16="http://schemas.microsoft.com/office/drawing/2014/main" id="{860A6EE3-8F3B-4770-B3DC-0EA2059C0292}"/>
              </a:ext>
            </a:extLst>
          </p:cNvPr>
          <p:cNvSpPr txBox="1"/>
          <p:nvPr/>
        </p:nvSpPr>
        <p:spPr>
          <a:xfrm>
            <a:off x="5579534" y="4060591"/>
            <a:ext cx="1168400" cy="400110"/>
          </a:xfrm>
          <a:prstGeom prst="rect">
            <a:avLst/>
          </a:prstGeom>
          <a:noFill/>
        </p:spPr>
        <p:txBody>
          <a:bodyPr wrap="square" rtlCol="0">
            <a:spAutoFit/>
          </a:bodyPr>
          <a:lstStyle/>
          <a:p>
            <a:r>
              <a:rPr lang="en-US" sz="2000" dirty="0">
                <a:solidFill>
                  <a:schemeClr val="accent2"/>
                </a:solidFill>
              </a:rPr>
              <a:t>mobility</a:t>
            </a:r>
            <a:endParaRPr lang="en-US" dirty="0">
              <a:solidFill>
                <a:schemeClr val="accent2"/>
              </a:solidFill>
            </a:endParaRPr>
          </a:p>
        </p:txBody>
      </p:sp>
      <p:sp>
        <p:nvSpPr>
          <p:cNvPr id="6" name="TextBox 5">
            <a:extLst>
              <a:ext uri="{FF2B5EF4-FFF2-40B4-BE49-F238E27FC236}">
                <a16:creationId xmlns:a16="http://schemas.microsoft.com/office/drawing/2014/main" id="{D90FFF9F-A3F6-49D6-976C-947967872DF1}"/>
              </a:ext>
            </a:extLst>
          </p:cNvPr>
          <p:cNvSpPr txBox="1"/>
          <p:nvPr/>
        </p:nvSpPr>
        <p:spPr>
          <a:xfrm>
            <a:off x="4351868" y="4500856"/>
            <a:ext cx="1092199" cy="400110"/>
          </a:xfrm>
          <a:prstGeom prst="rect">
            <a:avLst/>
          </a:prstGeom>
          <a:noFill/>
        </p:spPr>
        <p:txBody>
          <a:bodyPr wrap="square" rtlCol="0">
            <a:spAutoFit/>
          </a:bodyPr>
          <a:lstStyle/>
          <a:p>
            <a:r>
              <a:rPr lang="en-US" sz="2000" dirty="0">
                <a:solidFill>
                  <a:schemeClr val="accent2"/>
                </a:solidFill>
              </a:rPr>
              <a:t>velocity</a:t>
            </a:r>
            <a:endParaRPr lang="en-US" dirty="0">
              <a:solidFill>
                <a:schemeClr val="accent2"/>
              </a:solidFill>
            </a:endParaRPr>
          </a:p>
        </p:txBody>
      </p:sp>
      <p:sp>
        <p:nvSpPr>
          <p:cNvPr id="7" name="Freeform: Shape 6">
            <a:extLst>
              <a:ext uri="{FF2B5EF4-FFF2-40B4-BE49-F238E27FC236}">
                <a16:creationId xmlns:a16="http://schemas.microsoft.com/office/drawing/2014/main" id="{121E01B5-EF25-46FC-8784-2344BD5AF195}"/>
              </a:ext>
            </a:extLst>
          </p:cNvPr>
          <p:cNvSpPr/>
          <p:nvPr/>
        </p:nvSpPr>
        <p:spPr>
          <a:xfrm>
            <a:off x="2700867" y="4331523"/>
            <a:ext cx="1651000" cy="467070"/>
          </a:xfrm>
          <a:custGeom>
            <a:avLst/>
            <a:gdLst>
              <a:gd name="connsiteX0" fmla="*/ 1651000 w 1651000"/>
              <a:gd name="connsiteY0" fmla="*/ 381000 h 467070"/>
              <a:gd name="connsiteX1" fmla="*/ 922866 w 1651000"/>
              <a:gd name="connsiteY1" fmla="*/ 440267 h 467070"/>
              <a:gd name="connsiteX2" fmla="*/ 0 w 1651000"/>
              <a:gd name="connsiteY2" fmla="*/ 0 h 467070"/>
            </a:gdLst>
            <a:ahLst/>
            <a:cxnLst>
              <a:cxn ang="0">
                <a:pos x="connsiteX0" y="connsiteY0"/>
              </a:cxn>
              <a:cxn ang="0">
                <a:pos x="connsiteX1" y="connsiteY1"/>
              </a:cxn>
              <a:cxn ang="0">
                <a:pos x="connsiteX2" y="connsiteY2"/>
              </a:cxn>
            </a:cxnLst>
            <a:rect l="l" t="t" r="r" b="b"/>
            <a:pathLst>
              <a:path w="1651000" h="467070">
                <a:moveTo>
                  <a:pt x="1651000" y="381000"/>
                </a:moveTo>
                <a:cubicBezTo>
                  <a:pt x="1424516" y="442383"/>
                  <a:pt x="1198033" y="503767"/>
                  <a:pt x="922866" y="440267"/>
                </a:cubicBezTo>
                <a:cubicBezTo>
                  <a:pt x="647699" y="376767"/>
                  <a:pt x="323849" y="188383"/>
                  <a:pt x="0" y="0"/>
                </a:cubicBez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Shape 7">
            <a:extLst>
              <a:ext uri="{FF2B5EF4-FFF2-40B4-BE49-F238E27FC236}">
                <a16:creationId xmlns:a16="http://schemas.microsoft.com/office/drawing/2014/main" id="{E40B55E4-C994-44AC-ABB7-42F85C283438}"/>
              </a:ext>
            </a:extLst>
          </p:cNvPr>
          <p:cNvSpPr/>
          <p:nvPr/>
        </p:nvSpPr>
        <p:spPr>
          <a:xfrm>
            <a:off x="3103914" y="3900046"/>
            <a:ext cx="2551819" cy="245211"/>
          </a:xfrm>
          <a:custGeom>
            <a:avLst/>
            <a:gdLst>
              <a:gd name="connsiteX0" fmla="*/ 2551819 w 2551819"/>
              <a:gd name="connsiteY0" fmla="*/ 245211 h 245211"/>
              <a:gd name="connsiteX1" fmla="*/ 2001486 w 2551819"/>
              <a:gd name="connsiteY1" fmla="*/ 33544 h 245211"/>
              <a:gd name="connsiteX2" fmla="*/ 316619 w 2551819"/>
              <a:gd name="connsiteY2" fmla="*/ 16611 h 245211"/>
              <a:gd name="connsiteX3" fmla="*/ 3353 w 2551819"/>
              <a:gd name="connsiteY3" fmla="*/ 194411 h 245211"/>
            </a:gdLst>
            <a:ahLst/>
            <a:cxnLst>
              <a:cxn ang="0">
                <a:pos x="connsiteX0" y="connsiteY0"/>
              </a:cxn>
              <a:cxn ang="0">
                <a:pos x="connsiteX1" y="connsiteY1"/>
              </a:cxn>
              <a:cxn ang="0">
                <a:pos x="connsiteX2" y="connsiteY2"/>
              </a:cxn>
              <a:cxn ang="0">
                <a:pos x="connsiteX3" y="connsiteY3"/>
              </a:cxn>
            </a:cxnLst>
            <a:rect l="l" t="t" r="r" b="b"/>
            <a:pathLst>
              <a:path w="2551819" h="245211">
                <a:moveTo>
                  <a:pt x="2551819" y="245211"/>
                </a:moveTo>
                <a:cubicBezTo>
                  <a:pt x="2462919" y="158427"/>
                  <a:pt x="2374019" y="71644"/>
                  <a:pt x="2001486" y="33544"/>
                </a:cubicBezTo>
                <a:cubicBezTo>
                  <a:pt x="1628953" y="-4556"/>
                  <a:pt x="649641" y="-10200"/>
                  <a:pt x="316619" y="16611"/>
                </a:cubicBezTo>
                <a:cubicBezTo>
                  <a:pt x="-16403" y="43422"/>
                  <a:pt x="-6525" y="118916"/>
                  <a:pt x="3353" y="194411"/>
                </a:cubicBez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02189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C6A14-4733-4994-B680-0AA0EFDEADF8}"/>
              </a:ext>
            </a:extLst>
          </p:cNvPr>
          <p:cNvSpPr>
            <a:spLocks noGrp="1"/>
          </p:cNvSpPr>
          <p:nvPr>
            <p:ph type="title"/>
          </p:nvPr>
        </p:nvSpPr>
        <p:spPr/>
        <p:txBody>
          <a:bodyPr/>
          <a:lstStyle/>
          <a:p>
            <a:r>
              <a:rPr lang="en-US" dirty="0"/>
              <a:t>What is μ, really? (backup)</a:t>
            </a:r>
          </a:p>
        </p:txBody>
      </p:sp>
      <p:sp>
        <p:nvSpPr>
          <p:cNvPr id="3" name="Content Placeholder 2">
            <a:extLst>
              <a:ext uri="{FF2B5EF4-FFF2-40B4-BE49-F238E27FC236}">
                <a16:creationId xmlns:a16="http://schemas.microsoft.com/office/drawing/2014/main" id="{13796E5A-BAD5-42CE-ABDF-39630AC356D0}"/>
              </a:ext>
            </a:extLst>
          </p:cNvPr>
          <p:cNvSpPr>
            <a:spLocks noGrp="1"/>
          </p:cNvSpPr>
          <p:nvPr>
            <p:ph idx="1"/>
          </p:nvPr>
        </p:nvSpPr>
        <p:spPr>
          <a:xfrm>
            <a:off x="685800" y="1447795"/>
            <a:ext cx="7112000" cy="4419600"/>
          </a:xfrm>
        </p:spPr>
        <p:txBody>
          <a:bodyPr/>
          <a:lstStyle/>
          <a:p>
            <a:r>
              <a:rPr lang="en-US" sz="2400" dirty="0"/>
              <a:t>We have a simple equation</a:t>
            </a:r>
          </a:p>
          <a:p>
            <a:r>
              <a:rPr lang="en-US" sz="2400" dirty="0"/>
              <a:t>We (hopefully) know what it means</a:t>
            </a:r>
          </a:p>
          <a:p>
            <a:r>
              <a:rPr lang="en-US" sz="2400" dirty="0"/>
              <a:t>What affects </a:t>
            </a:r>
            <a:r>
              <a:rPr lang="en-US" sz="2400" i="1" dirty="0"/>
              <a:t>μ</a:t>
            </a:r>
            <a:r>
              <a:rPr lang="en-US" sz="2400" dirty="0"/>
              <a:t>, our magic proportionality constant?</a:t>
            </a:r>
          </a:p>
          <a:p>
            <a:r>
              <a:rPr lang="en-US" sz="2400" dirty="0"/>
              <a:t>High-volume ion:</a:t>
            </a:r>
          </a:p>
          <a:p>
            <a:pPr>
              <a:spcBef>
                <a:spcPts val="1800"/>
              </a:spcBef>
            </a:pPr>
            <a:r>
              <a:rPr lang="en-US" sz="2400" dirty="0"/>
              <a:t>In a vacuum:</a:t>
            </a:r>
          </a:p>
          <a:p>
            <a:r>
              <a:rPr lang="en-US" sz="2400" dirty="0"/>
              <a:t>In a liquid:</a:t>
            </a:r>
          </a:p>
          <a:p>
            <a:endParaRPr lang="en-US" sz="2400" dirty="0"/>
          </a:p>
          <a:p>
            <a:r>
              <a:rPr lang="en-US" sz="2400" dirty="0"/>
              <a:t>The units work</a:t>
            </a:r>
          </a:p>
          <a:p>
            <a:pPr lvl="1">
              <a:spcBef>
                <a:spcPts val="0"/>
              </a:spcBef>
            </a:pPr>
            <a:r>
              <a:rPr lang="en-US" sz="2000" i="1" dirty="0"/>
              <a:t>f=</a:t>
            </a:r>
            <a:r>
              <a:rPr lang="en-US" sz="2000" i="1" dirty="0" err="1"/>
              <a:t>qE</a:t>
            </a:r>
            <a:r>
              <a:rPr lang="en-US" sz="2000" dirty="0"/>
              <a:t>:</a:t>
            </a:r>
            <a:r>
              <a:rPr lang="en-US" sz="2000" i="1" dirty="0"/>
              <a:t> E</a:t>
            </a:r>
            <a:r>
              <a:rPr lang="en-US" sz="2000" dirty="0"/>
              <a:t> is N/C, </a:t>
            </a:r>
            <a:r>
              <a:rPr lang="en-US" sz="2000" i="1" dirty="0"/>
              <a:t>q</a:t>
            </a:r>
            <a:r>
              <a:rPr lang="en-US" sz="2000" dirty="0"/>
              <a:t> is C and so </a:t>
            </a:r>
            <a:r>
              <a:rPr lang="en-US" sz="2000" i="1" dirty="0"/>
              <a:t>E q</a:t>
            </a:r>
            <a:r>
              <a:rPr lang="en-US" sz="2000" dirty="0"/>
              <a:t> is N</a:t>
            </a:r>
          </a:p>
          <a:p>
            <a:pPr lvl="1">
              <a:spcBef>
                <a:spcPts val="0"/>
              </a:spcBef>
            </a:pPr>
            <a:r>
              <a:rPr lang="en-US" sz="2000" i="1" dirty="0"/>
              <a:t>v= </a:t>
            </a:r>
            <a:r>
              <a:rPr lang="en-US" sz="2000" i="1" dirty="0" err="1"/>
              <a:t>μf</a:t>
            </a:r>
            <a:r>
              <a:rPr lang="en-US" sz="2000" dirty="0"/>
              <a:t>:</a:t>
            </a:r>
            <a:r>
              <a:rPr lang="en-US" sz="2000" i="1" dirty="0"/>
              <a:t> μ </a:t>
            </a:r>
            <a:r>
              <a:rPr lang="en-US" sz="2000" dirty="0"/>
              <a:t>is m/s per N, so </a:t>
            </a:r>
            <a:r>
              <a:rPr lang="en-US" sz="2000" i="1" dirty="0"/>
              <a:t>μ f</a:t>
            </a:r>
            <a:r>
              <a:rPr lang="en-US" sz="2000" dirty="0"/>
              <a:t> is a velocity</a:t>
            </a:r>
          </a:p>
          <a:p>
            <a:pPr marL="0" indent="0">
              <a:buNone/>
            </a:pPr>
            <a:endParaRPr lang="en-US" dirty="0"/>
          </a:p>
        </p:txBody>
      </p:sp>
      <p:sp>
        <p:nvSpPr>
          <p:cNvPr id="4" name="Footer Placeholder 3">
            <a:extLst>
              <a:ext uri="{FF2B5EF4-FFF2-40B4-BE49-F238E27FC236}">
                <a16:creationId xmlns:a16="http://schemas.microsoft.com/office/drawing/2014/main" id="{A4CA992A-81C3-43F4-8C20-A26A28AFF510}"/>
              </a:ext>
            </a:extLst>
          </p:cNvPr>
          <p:cNvSpPr>
            <a:spLocks noGrp="1"/>
          </p:cNvSpPr>
          <p:nvPr>
            <p:ph type="ftr" sz="quarter" idx="11"/>
          </p:nvPr>
        </p:nvSpPr>
        <p:spPr/>
        <p:txBody>
          <a:bodyPr/>
          <a:lstStyle/>
          <a:p>
            <a:pPr>
              <a:defRPr/>
            </a:pPr>
            <a:r>
              <a:rPr lang="en-US" dirty="0"/>
              <a:t>EE 193/Comp 150 Joel Grodstein</a:t>
            </a:r>
          </a:p>
        </p:txBody>
      </p:sp>
      <p:sp>
        <p:nvSpPr>
          <p:cNvPr id="5" name="TextBox 4">
            <a:extLst>
              <a:ext uri="{FF2B5EF4-FFF2-40B4-BE49-F238E27FC236}">
                <a16:creationId xmlns:a16="http://schemas.microsoft.com/office/drawing/2014/main" id="{17E45A9C-2CD6-4432-A55A-E7A607B6FC77}"/>
              </a:ext>
            </a:extLst>
          </p:cNvPr>
          <p:cNvSpPr txBox="1"/>
          <p:nvPr/>
        </p:nvSpPr>
        <p:spPr>
          <a:xfrm>
            <a:off x="3276600" y="2667000"/>
            <a:ext cx="3683000" cy="707886"/>
          </a:xfrm>
          <a:prstGeom prst="rect">
            <a:avLst/>
          </a:prstGeom>
          <a:noFill/>
        </p:spPr>
        <p:txBody>
          <a:bodyPr wrap="square" rtlCol="0">
            <a:spAutoFit/>
          </a:bodyPr>
          <a:lstStyle/>
          <a:p>
            <a:r>
              <a:rPr lang="en-US" sz="2000" dirty="0">
                <a:solidFill>
                  <a:schemeClr val="accent2"/>
                </a:solidFill>
              </a:rPr>
              <a:t>will bump into lots of things and slow down, so </a:t>
            </a:r>
            <a:r>
              <a:rPr lang="en-US" sz="2000" i="1" dirty="0">
                <a:solidFill>
                  <a:schemeClr val="accent2"/>
                </a:solidFill>
              </a:rPr>
              <a:t>μ </a:t>
            </a:r>
            <a:r>
              <a:rPr lang="en-US" sz="2000" dirty="0">
                <a:solidFill>
                  <a:schemeClr val="accent2"/>
                </a:solidFill>
              </a:rPr>
              <a:t>will be small</a:t>
            </a:r>
          </a:p>
        </p:txBody>
      </p:sp>
      <p:sp>
        <p:nvSpPr>
          <p:cNvPr id="6" name="TextBox 5">
            <a:extLst>
              <a:ext uri="{FF2B5EF4-FFF2-40B4-BE49-F238E27FC236}">
                <a16:creationId xmlns:a16="http://schemas.microsoft.com/office/drawing/2014/main" id="{026BC0CF-EF75-4DFE-8E88-DC3060352340}"/>
              </a:ext>
            </a:extLst>
          </p:cNvPr>
          <p:cNvSpPr txBox="1"/>
          <p:nvPr/>
        </p:nvSpPr>
        <p:spPr>
          <a:xfrm>
            <a:off x="2751666" y="3361268"/>
            <a:ext cx="5173134" cy="400110"/>
          </a:xfrm>
          <a:prstGeom prst="rect">
            <a:avLst/>
          </a:prstGeom>
          <a:noFill/>
        </p:spPr>
        <p:txBody>
          <a:bodyPr wrap="square" rtlCol="0">
            <a:spAutoFit/>
          </a:bodyPr>
          <a:lstStyle/>
          <a:p>
            <a:r>
              <a:rPr lang="en-US" sz="2000" i="1" dirty="0">
                <a:solidFill>
                  <a:schemeClr val="accent2"/>
                </a:solidFill>
              </a:rPr>
              <a:t>μ </a:t>
            </a:r>
            <a:r>
              <a:rPr lang="en-US" sz="2000" dirty="0">
                <a:solidFill>
                  <a:schemeClr val="accent2"/>
                </a:solidFill>
              </a:rPr>
              <a:t>will be quite large (not relevant for us!)</a:t>
            </a:r>
          </a:p>
        </p:txBody>
      </p:sp>
      <p:sp>
        <p:nvSpPr>
          <p:cNvPr id="8" name="TextBox 7">
            <a:extLst>
              <a:ext uri="{FF2B5EF4-FFF2-40B4-BE49-F238E27FC236}">
                <a16:creationId xmlns:a16="http://schemas.microsoft.com/office/drawing/2014/main" id="{8E83978B-4DDC-4324-B6C4-5B3D95BF82DD}"/>
              </a:ext>
            </a:extLst>
          </p:cNvPr>
          <p:cNvSpPr txBox="1"/>
          <p:nvPr/>
        </p:nvSpPr>
        <p:spPr>
          <a:xfrm>
            <a:off x="3034646" y="3872148"/>
            <a:ext cx="2772266" cy="400110"/>
          </a:xfrm>
          <a:prstGeom prst="rect">
            <a:avLst/>
          </a:prstGeom>
          <a:noFill/>
        </p:spPr>
        <p:txBody>
          <a:bodyPr wrap="square" rtlCol="0">
            <a:spAutoFit/>
          </a:bodyPr>
          <a:lstStyle/>
          <a:p>
            <a:r>
              <a:rPr lang="en-US" sz="2000" dirty="0">
                <a:solidFill>
                  <a:schemeClr val="accent2"/>
                </a:solidFill>
              </a:rPr>
              <a:t>Not nearly so large.</a:t>
            </a:r>
          </a:p>
        </p:txBody>
      </p:sp>
    </p:spTree>
    <p:extLst>
      <p:ext uri="{BB962C8B-B14F-4D97-AF65-F5344CB8AC3E}">
        <p14:creationId xmlns:p14="http://schemas.microsoft.com/office/powerpoint/2010/main" val="4206365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D5AA7-B82F-4A44-A1EB-28706511B358}"/>
              </a:ext>
            </a:extLst>
          </p:cNvPr>
          <p:cNvSpPr>
            <a:spLocks noGrp="1"/>
          </p:cNvSpPr>
          <p:nvPr>
            <p:ph type="title"/>
          </p:nvPr>
        </p:nvSpPr>
        <p:spPr/>
        <p:txBody>
          <a:bodyPr/>
          <a:lstStyle/>
          <a:p>
            <a:r>
              <a:rPr lang="en-US" dirty="0"/>
              <a:t>What equations will we learn?</a:t>
            </a:r>
          </a:p>
        </p:txBody>
      </p:sp>
      <p:sp>
        <p:nvSpPr>
          <p:cNvPr id="3" name="Content Placeholder 2">
            <a:extLst>
              <a:ext uri="{FF2B5EF4-FFF2-40B4-BE49-F238E27FC236}">
                <a16:creationId xmlns:a16="http://schemas.microsoft.com/office/drawing/2014/main" id="{30AB08C5-C25D-4630-B56A-9F568129EE75}"/>
              </a:ext>
            </a:extLst>
          </p:cNvPr>
          <p:cNvSpPr>
            <a:spLocks noGrp="1"/>
          </p:cNvSpPr>
          <p:nvPr>
            <p:ph idx="1"/>
          </p:nvPr>
        </p:nvSpPr>
        <p:spPr/>
        <p:txBody>
          <a:bodyPr/>
          <a:lstStyle/>
          <a:p>
            <a:r>
              <a:rPr lang="en-US" dirty="0"/>
              <a:t>Diffusion and drift</a:t>
            </a:r>
          </a:p>
          <a:p>
            <a:pPr lvl="1">
              <a:spcBef>
                <a:spcPts val="0"/>
              </a:spcBef>
            </a:pPr>
            <a:r>
              <a:rPr lang="en-US" dirty="0"/>
              <a:t>This is how ions make current</a:t>
            </a:r>
          </a:p>
          <a:p>
            <a:pPr lvl="1">
              <a:spcBef>
                <a:spcPts val="0"/>
              </a:spcBef>
            </a:pPr>
            <a:r>
              <a:rPr lang="en-US" dirty="0"/>
              <a:t>the two basic forces behind bioelectricity</a:t>
            </a:r>
          </a:p>
          <a:p>
            <a:r>
              <a:rPr lang="en-US" dirty="0"/>
              <a:t>With those, we can quickly derive…</a:t>
            </a:r>
          </a:p>
          <a:p>
            <a:r>
              <a:rPr lang="en-US" dirty="0"/>
              <a:t>The </a:t>
            </a:r>
            <a:r>
              <a:rPr lang="en-US" i="1" dirty="0"/>
              <a:t>Nernst equation</a:t>
            </a:r>
          </a:p>
          <a:p>
            <a:pPr lvl="1">
              <a:spcBef>
                <a:spcPts val="0"/>
              </a:spcBef>
            </a:pPr>
            <a:r>
              <a:rPr lang="en-US" dirty="0"/>
              <a:t>Required by doctors to pass their boards!</a:t>
            </a:r>
          </a:p>
          <a:p>
            <a:pPr lvl="1">
              <a:spcBef>
                <a:spcPts val="0"/>
              </a:spcBef>
            </a:pPr>
            <a:r>
              <a:rPr lang="en-US" dirty="0"/>
              <a:t>We’ll actually learn what it means </a:t>
            </a:r>
            <a:r>
              <a:rPr lang="en-US" dirty="0">
                <a:sym typeface="Wingdings" panose="05000000000000000000" pitchFamily="2" charset="2"/>
              </a:rPr>
              <a:t></a:t>
            </a:r>
          </a:p>
          <a:p>
            <a:r>
              <a:rPr lang="en-US" dirty="0">
                <a:sym typeface="Wingdings" panose="05000000000000000000" pitchFamily="2" charset="2"/>
              </a:rPr>
              <a:t>Most importantly, a model(s) for the cell:</a:t>
            </a:r>
          </a:p>
          <a:p>
            <a:pPr lvl="1">
              <a:spcBef>
                <a:spcPts val="0"/>
              </a:spcBef>
            </a:pPr>
            <a:r>
              <a:rPr lang="en-US" dirty="0">
                <a:sym typeface="Wingdings" panose="05000000000000000000" pitchFamily="2" charset="2"/>
              </a:rPr>
              <a:t>Given ion concentrations and ion-channel </a:t>
            </a:r>
            <a:r>
              <a:rPr lang="en-US" dirty="0" err="1">
                <a:sym typeface="Wingdings" panose="05000000000000000000" pitchFamily="2" charset="2"/>
              </a:rPr>
              <a:t>turnon</a:t>
            </a:r>
            <a:endParaRPr lang="en-US" dirty="0">
              <a:sym typeface="Wingdings" panose="05000000000000000000" pitchFamily="2" charset="2"/>
            </a:endParaRPr>
          </a:p>
          <a:p>
            <a:pPr lvl="1">
              <a:spcBef>
                <a:spcPts val="0"/>
              </a:spcBef>
            </a:pPr>
            <a:r>
              <a:rPr lang="en-US" dirty="0">
                <a:sym typeface="Wingdings" panose="05000000000000000000" pitchFamily="2" charset="2"/>
              </a:rPr>
              <a:t>Relate ion current and cell voltage</a:t>
            </a:r>
          </a:p>
          <a:p>
            <a:pPr marL="0" indent="0">
              <a:buNone/>
            </a:pPr>
            <a:endParaRPr lang="en-US" dirty="0"/>
          </a:p>
        </p:txBody>
      </p:sp>
      <p:sp>
        <p:nvSpPr>
          <p:cNvPr id="4" name="Footer Placeholder 3">
            <a:extLst>
              <a:ext uri="{FF2B5EF4-FFF2-40B4-BE49-F238E27FC236}">
                <a16:creationId xmlns:a16="http://schemas.microsoft.com/office/drawing/2014/main" id="{29A2D1E7-4761-4529-84EE-AE18139E174F}"/>
              </a:ext>
            </a:extLst>
          </p:cNvPr>
          <p:cNvSpPr>
            <a:spLocks noGrp="1"/>
          </p:cNvSpPr>
          <p:nvPr>
            <p:ph type="ftr" sz="quarter" idx="11"/>
          </p:nvPr>
        </p:nvSpPr>
        <p:spPr/>
        <p:txBody>
          <a:bodyPr/>
          <a:lstStyle/>
          <a:p>
            <a:pPr>
              <a:defRPr/>
            </a:pPr>
            <a:r>
              <a:rPr lang="en-US" dirty="0"/>
              <a:t>EE 193/Comp 150 Joel Grodstein</a:t>
            </a:r>
          </a:p>
        </p:txBody>
      </p:sp>
      <p:sp>
        <p:nvSpPr>
          <p:cNvPr id="5" name="Rectangle: Rounded Corners 4">
            <a:extLst>
              <a:ext uri="{FF2B5EF4-FFF2-40B4-BE49-F238E27FC236}">
                <a16:creationId xmlns:a16="http://schemas.microsoft.com/office/drawing/2014/main" id="{914F5525-EFB5-44EF-A337-ADD3C7B8669A}"/>
              </a:ext>
            </a:extLst>
          </p:cNvPr>
          <p:cNvSpPr/>
          <p:nvPr/>
        </p:nvSpPr>
        <p:spPr>
          <a:xfrm>
            <a:off x="659876" y="3506771"/>
            <a:ext cx="6052009" cy="1168924"/>
          </a:xfrm>
          <a:prstGeom prst="roundRect">
            <a:avLst/>
          </a:prstGeom>
          <a:noFill/>
          <a:ln w="19050">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82977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FFE40-5A1B-4021-BA09-EE4888166B8C}"/>
              </a:ext>
            </a:extLst>
          </p:cNvPr>
          <p:cNvSpPr>
            <a:spLocks noGrp="1"/>
          </p:cNvSpPr>
          <p:nvPr>
            <p:ph type="title"/>
          </p:nvPr>
        </p:nvSpPr>
        <p:spPr/>
        <p:txBody>
          <a:bodyPr/>
          <a:lstStyle/>
          <a:p>
            <a:r>
              <a:rPr lang="en-US" dirty="0"/>
              <a:t>Nernst equation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40F9404-8357-4202-8369-B22EFEDEC6D5}"/>
                  </a:ext>
                </a:extLst>
              </p:cNvPr>
              <p:cNvSpPr>
                <a:spLocks noGrp="1"/>
              </p:cNvSpPr>
              <p:nvPr>
                <p:ph idx="1"/>
              </p:nvPr>
            </p:nvSpPr>
            <p:spPr>
              <a:xfrm>
                <a:off x="685799" y="1676399"/>
                <a:ext cx="7992533" cy="4629509"/>
              </a:xfrm>
            </p:spPr>
            <p:txBody>
              <a:bodyPr/>
              <a:lstStyle/>
              <a:p>
                <a:r>
                  <a:rPr lang="en-US" sz="2400" i="1" dirty="0"/>
                  <a:t>Assume</a:t>
                </a:r>
                <a:r>
                  <a:rPr lang="en-US" sz="2400" dirty="0"/>
                  <a:t>:</a:t>
                </a:r>
              </a:p>
              <a:p>
                <a:pPr lvl="1">
                  <a:spcBef>
                    <a:spcPts val="0"/>
                  </a:spcBef>
                </a:pPr>
                <a:r>
                  <a:rPr lang="en-US" sz="2000" dirty="0"/>
                  <a:t>At any point in space, drift + diffusion = 0</a:t>
                </a:r>
              </a:p>
              <a:p>
                <a:pPr lvl="1">
                  <a:spcBef>
                    <a:spcPts val="0"/>
                  </a:spcBef>
                </a:pPr>
                <a:r>
                  <a:rPr lang="en-US" sz="2000" dirty="0"/>
                  <a:t>I.e., no net current</a:t>
                </a:r>
                <a:endParaRPr lang="en-US" sz="2400" dirty="0"/>
              </a:p>
              <a:p>
                <a:r>
                  <a:rPr lang="en-US" sz="2400" dirty="0"/>
                  <a:t>Intuitive derivation (e.g., for Na</a:t>
                </a:r>
                <a:r>
                  <a:rPr lang="en-US" sz="2400" baseline="30000" dirty="0"/>
                  <a:t>+</a:t>
                </a:r>
                <a:r>
                  <a:rPr lang="en-US" sz="2400" dirty="0"/>
                  <a:t>):</a:t>
                </a:r>
              </a:p>
              <a:p>
                <a:pPr lvl="1">
                  <a:spcBef>
                    <a:spcPts val="0"/>
                  </a:spcBef>
                </a:pPr>
                <a:r>
                  <a:rPr lang="en-US" sz="2000" dirty="0"/>
                  <a:t>drift flux </a:t>
                </a:r>
                <a14:m>
                  <m:oMath xmlns:m="http://schemas.openxmlformats.org/officeDocument/2006/math">
                    <m:r>
                      <a:rPr lang="en-US" sz="2000" i="1">
                        <a:latin typeface="Cambria Math" panose="02040503050406030204" pitchFamily="18" charset="0"/>
                        <a:ea typeface="Cambria Math" panose="02040503050406030204" pitchFamily="18" charset="0"/>
                      </a:rPr>
                      <m:t>∝</m:t>
                    </m:r>
                    <m:d>
                      <m:dPr>
                        <m:begChr m:val="["/>
                        <m:endChr m:val="]"/>
                        <m:ctrlPr>
                          <a:rPr lang="en-US" sz="2000" i="1" smtClean="0">
                            <a:latin typeface="Cambria Math" panose="02040503050406030204" pitchFamily="18" charset="0"/>
                            <a:ea typeface="Cambria Math" panose="02040503050406030204" pitchFamily="18" charset="0"/>
                          </a:rPr>
                        </m:ctrlPr>
                      </m:dPr>
                      <m:e>
                        <m:r>
                          <a:rPr lang="en-US" sz="2000" b="0" i="1" smtClean="0">
                            <a:latin typeface="Cambria Math" panose="02040503050406030204" pitchFamily="18" charset="0"/>
                            <a:ea typeface="Cambria Math" panose="02040503050406030204" pitchFamily="18" charset="0"/>
                          </a:rPr>
                          <m:t>𝑁𝑎</m:t>
                        </m:r>
                      </m:e>
                    </m:d>
                    <m:f>
                      <m:fPr>
                        <m:ctrlPr>
                          <a:rPr lang="en-US" sz="2000" i="1">
                            <a:latin typeface="Cambria Math" panose="02040503050406030204" pitchFamily="18" charset="0"/>
                            <a:ea typeface="Cambria Math" panose="02040503050406030204" pitchFamily="18" charset="0"/>
                          </a:rPr>
                        </m:ctrlPr>
                      </m:fPr>
                      <m:num>
                        <m:r>
                          <a:rPr lang="en-US" sz="2000" i="1">
                            <a:latin typeface="Cambria Math" panose="02040503050406030204" pitchFamily="18" charset="0"/>
                            <a:ea typeface="Cambria Math" panose="02040503050406030204" pitchFamily="18" charset="0"/>
                          </a:rPr>
                          <m:t>𝑑𝑉</m:t>
                        </m:r>
                      </m:num>
                      <m:den>
                        <m:r>
                          <a:rPr lang="en-US" sz="2000" i="1">
                            <a:latin typeface="Cambria Math" panose="02040503050406030204" pitchFamily="18" charset="0"/>
                            <a:ea typeface="Cambria Math" panose="02040503050406030204" pitchFamily="18" charset="0"/>
                          </a:rPr>
                          <m:t>𝑑𝑥</m:t>
                        </m:r>
                      </m:den>
                    </m:f>
                  </m:oMath>
                </a14:m>
                <a:endParaRPr lang="en-US" sz="2000" dirty="0">
                  <a:ea typeface="Cambria Math" panose="02040503050406030204" pitchFamily="18" charset="0"/>
                </a:endParaRPr>
              </a:p>
              <a:p>
                <a:pPr lvl="1">
                  <a:spcBef>
                    <a:spcPts val="0"/>
                  </a:spcBef>
                </a:pPr>
                <a:r>
                  <a:rPr lang="en-US" sz="2000" dirty="0"/>
                  <a:t>diffusion flux </a:t>
                </a:r>
                <a14:m>
                  <m:oMath xmlns:m="http://schemas.openxmlformats.org/officeDocument/2006/math">
                    <m:r>
                      <a:rPr lang="en-US" sz="2000" i="1">
                        <a:latin typeface="Cambria Math" panose="02040503050406030204" pitchFamily="18" charset="0"/>
                        <a:ea typeface="Cambria Math" panose="02040503050406030204" pitchFamily="18" charset="0"/>
                      </a:rPr>
                      <m:t>∝</m:t>
                    </m:r>
                    <m:f>
                      <m:fPr>
                        <m:ctrlPr>
                          <a:rPr lang="en-US" sz="2000" i="1">
                            <a:latin typeface="Cambria Math" panose="02040503050406030204" pitchFamily="18" charset="0"/>
                            <a:ea typeface="Cambria Math" panose="02040503050406030204" pitchFamily="18" charset="0"/>
                          </a:rPr>
                        </m:ctrlPr>
                      </m:fPr>
                      <m:num>
                        <m:r>
                          <a:rPr lang="en-US" sz="2000" i="1">
                            <a:latin typeface="Cambria Math" panose="02040503050406030204" pitchFamily="18" charset="0"/>
                            <a:ea typeface="Cambria Math" panose="02040503050406030204" pitchFamily="18" charset="0"/>
                          </a:rPr>
                          <m:t>𝑑</m:t>
                        </m:r>
                        <m:d>
                          <m:dPr>
                            <m:begChr m:val="["/>
                            <m:endChr m:val="]"/>
                            <m:ctrlPr>
                              <a:rPr lang="en-US" sz="2000" i="1">
                                <a:latin typeface="Cambria Math" panose="02040503050406030204" pitchFamily="18" charset="0"/>
                                <a:ea typeface="Cambria Math" panose="02040503050406030204" pitchFamily="18" charset="0"/>
                              </a:rPr>
                            </m:ctrlPr>
                          </m:dPr>
                          <m:e>
                            <m:sSup>
                              <m:sSupPr>
                                <m:ctrlPr>
                                  <a:rPr lang="en-US" sz="2000" i="1">
                                    <a:latin typeface="Cambria Math" panose="02040503050406030204" pitchFamily="18" charset="0"/>
                                    <a:ea typeface="Cambria Math" panose="02040503050406030204" pitchFamily="18" charset="0"/>
                                  </a:rPr>
                                </m:ctrlPr>
                              </m:sSupPr>
                              <m:e>
                                <m:r>
                                  <a:rPr lang="en-US" sz="2000" i="1">
                                    <a:latin typeface="Cambria Math" panose="02040503050406030204" pitchFamily="18" charset="0"/>
                                    <a:ea typeface="Cambria Math" panose="02040503050406030204" pitchFamily="18" charset="0"/>
                                  </a:rPr>
                                  <m:t>𝑁𝑎</m:t>
                                </m:r>
                              </m:e>
                              <m:sup>
                                <m:r>
                                  <a:rPr lang="en-US" sz="2000" i="1">
                                    <a:latin typeface="Cambria Math" panose="02040503050406030204" pitchFamily="18" charset="0"/>
                                    <a:ea typeface="Cambria Math" panose="02040503050406030204" pitchFamily="18" charset="0"/>
                                  </a:rPr>
                                  <m:t>+</m:t>
                                </m:r>
                              </m:sup>
                            </m:sSup>
                          </m:e>
                        </m:d>
                      </m:num>
                      <m:den>
                        <m:r>
                          <a:rPr lang="en-US" sz="2000" i="1">
                            <a:latin typeface="Cambria Math" panose="02040503050406030204" pitchFamily="18" charset="0"/>
                            <a:ea typeface="Cambria Math" panose="02040503050406030204" pitchFamily="18" charset="0"/>
                          </a:rPr>
                          <m:t>𝑑𝑥</m:t>
                        </m:r>
                      </m:den>
                    </m:f>
                    <m:r>
                      <a:rPr lang="en-US" sz="2000" i="1">
                        <a:latin typeface="Cambria Math" panose="02040503050406030204" pitchFamily="18" charset="0"/>
                        <a:ea typeface="Cambria Math" panose="02040503050406030204" pitchFamily="18" charset="0"/>
                      </a:rPr>
                      <m:t> </m:t>
                    </m:r>
                  </m:oMath>
                </a14:m>
                <a:endParaRPr lang="en-US" sz="2000" dirty="0"/>
              </a:p>
              <a:p>
                <a:pPr lvl="1">
                  <a:spcBef>
                    <a:spcPts val="0"/>
                  </a:spcBef>
                </a:pPr>
                <a:r>
                  <a:rPr lang="en-US" sz="2000" dirty="0"/>
                  <a:t>assume that drift flux = diffusion flux everywhere</a:t>
                </a:r>
              </a:p>
              <a:p>
                <a:pPr lvl="1">
                  <a:spcBef>
                    <a:spcPts val="0"/>
                  </a:spcBef>
                </a:pPr>
                <a:r>
                  <a:rPr lang="en-US" sz="2000" dirty="0"/>
                  <a:t>a little calculus gives us </a:t>
                </a:r>
                <a14:m>
                  <m:oMath xmlns:m="http://schemas.openxmlformats.org/officeDocument/2006/math">
                    <m:r>
                      <a:rPr lang="en-US" sz="2000" i="1">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𝑉</m:t>
                    </m:r>
                    <m:r>
                      <a:rPr lang="en-US" sz="2000" i="1">
                        <a:latin typeface="Cambria Math" panose="02040503050406030204" pitchFamily="18" charset="0"/>
                        <a:ea typeface="Cambria Math" panose="02040503050406030204" pitchFamily="18" charset="0"/>
                      </a:rPr>
                      <m:t>≡</m:t>
                    </m:r>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𝑉</m:t>
                        </m:r>
                      </m:e>
                      <m:sub>
                        <m:r>
                          <a:rPr lang="en-US" sz="2000" i="1">
                            <a:latin typeface="Cambria Math" panose="02040503050406030204" pitchFamily="18" charset="0"/>
                            <a:ea typeface="Cambria Math" panose="02040503050406030204" pitchFamily="18" charset="0"/>
                          </a:rPr>
                          <m:t>𝑖𝑛</m:t>
                        </m:r>
                      </m:sub>
                    </m:sSub>
                    <m:r>
                      <a:rPr lang="en-US" sz="2000" i="1">
                        <a:latin typeface="Cambria Math" panose="02040503050406030204" pitchFamily="18" charset="0"/>
                        <a:ea typeface="Cambria Math" panose="02040503050406030204" pitchFamily="18" charset="0"/>
                      </a:rPr>
                      <m:t>−</m:t>
                    </m:r>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𝑉</m:t>
                        </m:r>
                      </m:e>
                      <m:sub>
                        <m:r>
                          <a:rPr lang="en-US" sz="2000" i="1">
                            <a:latin typeface="Cambria Math" panose="02040503050406030204" pitchFamily="18" charset="0"/>
                            <a:ea typeface="Cambria Math" panose="02040503050406030204" pitchFamily="18" charset="0"/>
                          </a:rPr>
                          <m:t>𝑜𝑢𝑡</m:t>
                        </m:r>
                      </m:sub>
                    </m:sSub>
                    <m:r>
                      <a:rPr lang="en-US" sz="2000" i="1">
                        <a:latin typeface="Cambria Math" panose="02040503050406030204" pitchFamily="18" charset="0"/>
                        <a:ea typeface="Cambria Math" panose="02040503050406030204" pitchFamily="18" charset="0"/>
                      </a:rPr>
                      <m:t>=26</m:t>
                    </m:r>
                    <m:r>
                      <a:rPr lang="en-US" sz="2000" i="1">
                        <a:latin typeface="Cambria Math" panose="02040503050406030204" pitchFamily="18" charset="0"/>
                        <a:ea typeface="Cambria Math" panose="02040503050406030204" pitchFamily="18" charset="0"/>
                      </a:rPr>
                      <m:t>𝑚𝑉</m:t>
                    </m:r>
                    <m:r>
                      <a:rPr lang="en-US" sz="2000" i="1">
                        <a:latin typeface="Cambria Math" panose="02040503050406030204" pitchFamily="18" charset="0"/>
                        <a:ea typeface="Cambria Math" panose="02040503050406030204" pitchFamily="18" charset="0"/>
                      </a:rPr>
                      <m:t>∙</m:t>
                    </m:r>
                    <m:r>
                      <a:rPr lang="en-US" sz="2000" i="1">
                        <a:latin typeface="Cambria Math" panose="02040503050406030204" pitchFamily="18" charset="0"/>
                        <a:ea typeface="Cambria Math" panose="02040503050406030204" pitchFamily="18" charset="0"/>
                      </a:rPr>
                      <m:t>𝑙𝑛</m:t>
                    </m:r>
                    <m:f>
                      <m:fPr>
                        <m:ctrlPr>
                          <a:rPr lang="en-US" sz="2000" i="1">
                            <a:latin typeface="Cambria Math" panose="02040503050406030204" pitchFamily="18" charset="0"/>
                            <a:ea typeface="Cambria Math" panose="02040503050406030204" pitchFamily="18" charset="0"/>
                          </a:rPr>
                        </m:ctrlPr>
                      </m:fPr>
                      <m:num>
                        <m:sSub>
                          <m:sSubPr>
                            <m:ctrlPr>
                              <a:rPr lang="en-US" sz="2000" i="1">
                                <a:latin typeface="Cambria Math" panose="02040503050406030204" pitchFamily="18" charset="0"/>
                                <a:ea typeface="Cambria Math" panose="02040503050406030204" pitchFamily="18" charset="0"/>
                              </a:rPr>
                            </m:ctrlPr>
                          </m:sSubPr>
                          <m:e>
                            <m:d>
                              <m:dPr>
                                <m:begChr m:val="["/>
                                <m:endChr m:val="]"/>
                                <m:ctrlPr>
                                  <a:rPr lang="en-US" sz="2000" i="1" smtClean="0">
                                    <a:latin typeface="Cambria Math" panose="02040503050406030204" pitchFamily="18" charset="0"/>
                                    <a:ea typeface="Cambria Math" panose="02040503050406030204" pitchFamily="18" charset="0"/>
                                  </a:rPr>
                                </m:ctrlPr>
                              </m:dPr>
                              <m:e>
                                <m:r>
                                  <a:rPr lang="en-US" sz="2000" b="0" i="1" smtClean="0">
                                    <a:latin typeface="Cambria Math" panose="02040503050406030204" pitchFamily="18" charset="0"/>
                                    <a:ea typeface="Cambria Math" panose="02040503050406030204" pitchFamily="18" charset="0"/>
                                  </a:rPr>
                                  <m:t>𝑁𝑎</m:t>
                                </m:r>
                              </m:e>
                            </m:d>
                          </m:e>
                          <m:sub>
                            <m:r>
                              <a:rPr lang="en-US" sz="2000" i="1">
                                <a:latin typeface="Cambria Math" panose="02040503050406030204" pitchFamily="18" charset="0"/>
                                <a:ea typeface="Cambria Math" panose="02040503050406030204" pitchFamily="18" charset="0"/>
                              </a:rPr>
                              <m:t>𝑜𝑢𝑡</m:t>
                            </m:r>
                          </m:sub>
                        </m:sSub>
                      </m:num>
                      <m:den>
                        <m:sSub>
                          <m:sSubPr>
                            <m:ctrlPr>
                              <a:rPr lang="en-US" sz="2000" i="1">
                                <a:latin typeface="Cambria Math" panose="02040503050406030204" pitchFamily="18" charset="0"/>
                                <a:ea typeface="Cambria Math" panose="02040503050406030204" pitchFamily="18" charset="0"/>
                              </a:rPr>
                            </m:ctrlPr>
                          </m:sSubPr>
                          <m:e>
                            <m:d>
                              <m:dPr>
                                <m:begChr m:val="["/>
                                <m:endChr m:val="]"/>
                                <m:ctrlPr>
                                  <a:rPr lang="en-US" sz="2000" i="1" smtClean="0">
                                    <a:latin typeface="Cambria Math" panose="02040503050406030204" pitchFamily="18" charset="0"/>
                                    <a:ea typeface="Cambria Math" panose="02040503050406030204" pitchFamily="18" charset="0"/>
                                  </a:rPr>
                                </m:ctrlPr>
                              </m:dPr>
                              <m:e>
                                <m:r>
                                  <a:rPr lang="en-US" sz="2000" b="0" i="1" smtClean="0">
                                    <a:latin typeface="Cambria Math" panose="02040503050406030204" pitchFamily="18" charset="0"/>
                                    <a:ea typeface="Cambria Math" panose="02040503050406030204" pitchFamily="18" charset="0"/>
                                  </a:rPr>
                                  <m:t>𝑁𝑎</m:t>
                                </m:r>
                              </m:e>
                            </m:d>
                          </m:e>
                          <m:sub>
                            <m:r>
                              <a:rPr lang="en-US" sz="2000" i="1">
                                <a:latin typeface="Cambria Math" panose="02040503050406030204" pitchFamily="18" charset="0"/>
                                <a:ea typeface="Cambria Math" panose="02040503050406030204" pitchFamily="18" charset="0"/>
                              </a:rPr>
                              <m:t>𝑖𝑛</m:t>
                            </m:r>
                          </m:sub>
                        </m:sSub>
                      </m:den>
                    </m:f>
                  </m:oMath>
                </a14:m>
                <a:endParaRPr lang="en-US" sz="2400" dirty="0"/>
              </a:p>
              <a:p>
                <a:pPr>
                  <a:spcBef>
                    <a:spcPts val="0"/>
                  </a:spcBef>
                </a:pPr>
                <a:r>
                  <a:rPr lang="en-US" sz="2400" dirty="0"/>
                  <a:t>This is called a </a:t>
                </a:r>
                <a:r>
                  <a:rPr lang="en-US" sz="2400" i="1" dirty="0"/>
                  <a:t>Nernst voltage</a:t>
                </a:r>
              </a:p>
              <a:p>
                <a:pPr>
                  <a:spcBef>
                    <a:spcPts val="0"/>
                  </a:spcBef>
                </a:pPr>
                <a:r>
                  <a:rPr lang="en-US" sz="2400" dirty="0"/>
                  <a:t>Why do we care?</a:t>
                </a:r>
              </a:p>
              <a:p>
                <a:pPr lvl="1">
                  <a:spcBef>
                    <a:spcPts val="0"/>
                  </a:spcBef>
                </a:pPr>
                <a:r>
                  <a:rPr lang="en-US" sz="2000" dirty="0"/>
                  <a:t>If we know, e.g., [Na]</a:t>
                </a:r>
                <a:r>
                  <a:rPr lang="en-US" sz="2000" baseline="-25000" dirty="0" err="1"/>
                  <a:t>int</a:t>
                </a:r>
                <a:r>
                  <a:rPr lang="en-US" sz="2000" dirty="0"/>
                  <a:t> and [Na]</a:t>
                </a:r>
                <a:r>
                  <a:rPr lang="en-US" sz="2000" baseline="-25000" dirty="0" err="1"/>
                  <a:t>ext</a:t>
                </a:r>
                <a:r>
                  <a:rPr lang="en-US" sz="2000" dirty="0"/>
                  <a:t> then we know </a:t>
                </a:r>
                <a:r>
                  <a:rPr lang="en-US" sz="2000" i="1" dirty="0" err="1"/>
                  <a:t>V</a:t>
                </a:r>
                <a:r>
                  <a:rPr lang="en-US" sz="2000" baseline="-25000" dirty="0" err="1"/>
                  <a:t>mem</a:t>
                </a:r>
                <a:r>
                  <a:rPr lang="en-US" sz="2000" dirty="0"/>
                  <a:t>!</a:t>
                </a:r>
              </a:p>
              <a:p>
                <a:pPr lvl="1">
                  <a:spcBef>
                    <a:spcPts val="0"/>
                  </a:spcBef>
                </a:pPr>
                <a:r>
                  <a:rPr lang="en-US" sz="2000" dirty="0"/>
                  <a:t>We’ll use it </a:t>
                </a:r>
                <a:r>
                  <a:rPr lang="en-US" sz="2000" i="1" dirty="0"/>
                  <a:t>very</a:t>
                </a:r>
                <a:r>
                  <a:rPr lang="en-US" sz="2000" dirty="0"/>
                  <a:t> soon</a:t>
                </a:r>
              </a:p>
            </p:txBody>
          </p:sp>
        </mc:Choice>
        <mc:Fallback xmlns="">
          <p:sp>
            <p:nvSpPr>
              <p:cNvPr id="3" name="Content Placeholder 2">
                <a:extLst>
                  <a:ext uri="{FF2B5EF4-FFF2-40B4-BE49-F238E27FC236}">
                    <a16:creationId xmlns:a16="http://schemas.microsoft.com/office/drawing/2014/main" id="{940F9404-8357-4202-8369-B22EFEDEC6D5}"/>
                  </a:ext>
                </a:extLst>
              </p:cNvPr>
              <p:cNvSpPr>
                <a:spLocks noGrp="1" noRot="1" noChangeAspect="1" noMove="1" noResize="1" noEditPoints="1" noAdjustHandles="1" noChangeArrowheads="1" noChangeShapeType="1" noTextEdit="1"/>
              </p:cNvSpPr>
              <p:nvPr>
                <p:ph idx="1"/>
              </p:nvPr>
            </p:nvSpPr>
            <p:spPr>
              <a:xfrm>
                <a:off x="685799" y="1676399"/>
                <a:ext cx="7992533" cy="4629509"/>
              </a:xfrm>
              <a:blipFill>
                <a:blip r:embed="rId3"/>
                <a:stretch>
                  <a:fillRect l="-991" t="-1054" b="-922"/>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E05C99FD-521C-4864-93F9-F6F3D66E3D39}"/>
              </a:ext>
            </a:extLst>
          </p:cNvPr>
          <p:cNvSpPr>
            <a:spLocks noGrp="1"/>
          </p:cNvSpPr>
          <p:nvPr>
            <p:ph type="ftr" sz="quarter" idx="11"/>
          </p:nvPr>
        </p:nvSpPr>
        <p:spPr/>
        <p:txBody>
          <a:bodyPr/>
          <a:lstStyle/>
          <a:p>
            <a:pPr>
              <a:defRPr/>
            </a:pPr>
            <a:r>
              <a:rPr lang="en-US" dirty="0"/>
              <a:t>EE 193/Comp 150 Joel Grodstein</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6A17C029-DAB6-4526-9014-90AD563BB589}"/>
                  </a:ext>
                </a:extLst>
              </p:cNvPr>
              <p:cNvSpPr txBox="1"/>
              <p:nvPr/>
            </p:nvSpPr>
            <p:spPr>
              <a:xfrm>
                <a:off x="5316717" y="2724346"/>
                <a:ext cx="3827283" cy="78386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solidFill>
                                <a:schemeClr val="accent2"/>
                              </a:solidFill>
                              <a:latin typeface="Cambria Math" panose="02040503050406030204" pitchFamily="18" charset="0"/>
                            </a:rPr>
                          </m:ctrlPr>
                        </m:sSubPr>
                        <m:e>
                          <m:r>
                            <a:rPr lang="en-US" sz="2000" i="1">
                              <a:solidFill>
                                <a:schemeClr val="accent2"/>
                              </a:solidFill>
                              <a:latin typeface="Cambria Math" panose="02040503050406030204" pitchFamily="18" charset="0"/>
                            </a:rPr>
                            <m:t>𝑗</m:t>
                          </m:r>
                        </m:e>
                        <m:sub>
                          <m:r>
                            <a:rPr lang="en-US" sz="2000" i="1">
                              <a:solidFill>
                                <a:schemeClr val="accent2"/>
                              </a:solidFill>
                              <a:latin typeface="Cambria Math" panose="02040503050406030204" pitchFamily="18" charset="0"/>
                            </a:rPr>
                            <m:t>𝑑𝑟𝑖𝑓𝑡</m:t>
                          </m:r>
                          <m:r>
                            <a:rPr lang="en-US" sz="2000" b="0" i="1" smtClean="0">
                              <a:solidFill>
                                <a:schemeClr val="accent2"/>
                              </a:solidFill>
                              <a:latin typeface="Cambria Math" panose="02040503050406030204" pitchFamily="18" charset="0"/>
                            </a:rPr>
                            <m:t>,</m:t>
                          </m:r>
                          <m:r>
                            <a:rPr lang="en-US" sz="2000" b="0" i="1" smtClean="0">
                              <a:solidFill>
                                <a:schemeClr val="accent2"/>
                              </a:solidFill>
                              <a:latin typeface="Cambria Math" panose="02040503050406030204" pitchFamily="18" charset="0"/>
                            </a:rPr>
                            <m:t>𝑁𝑎</m:t>
                          </m:r>
                        </m:sub>
                      </m:sSub>
                      <m:r>
                        <a:rPr lang="en-US" sz="2000" i="1">
                          <a:solidFill>
                            <a:schemeClr val="accent2"/>
                          </a:solidFill>
                          <a:latin typeface="Cambria Math" panose="02040503050406030204" pitchFamily="18" charset="0"/>
                        </a:rPr>
                        <m:t>=</m:t>
                      </m:r>
                      <m:sSub>
                        <m:sSubPr>
                          <m:ctrlPr>
                            <a:rPr lang="en-US" sz="2000" i="1">
                              <a:solidFill>
                                <a:schemeClr val="accent2"/>
                              </a:solidFill>
                              <a:latin typeface="Cambria Math" panose="02040503050406030204" pitchFamily="18" charset="0"/>
                            </a:rPr>
                          </m:ctrlPr>
                        </m:sSubPr>
                        <m:e>
                          <m:r>
                            <a:rPr lang="en-US" sz="2000" i="1">
                              <a:solidFill>
                                <a:schemeClr val="accent2"/>
                              </a:solidFill>
                              <a:latin typeface="Cambria Math" panose="02040503050406030204" pitchFamily="18" charset="0"/>
                              <a:ea typeface="Cambria Math" panose="02040503050406030204" pitchFamily="18" charset="0"/>
                            </a:rPr>
                            <m:t>𝜇</m:t>
                          </m:r>
                        </m:e>
                        <m:sub>
                          <m:r>
                            <a:rPr lang="en-US" sz="2000" i="1">
                              <a:solidFill>
                                <a:schemeClr val="accent2"/>
                              </a:solidFill>
                              <a:latin typeface="Cambria Math" panose="02040503050406030204" pitchFamily="18" charset="0"/>
                            </a:rPr>
                            <m:t>𝑖𝑜𝑛</m:t>
                          </m:r>
                        </m:sub>
                      </m:sSub>
                      <m:d>
                        <m:dPr>
                          <m:ctrlPr>
                            <a:rPr lang="en-US" sz="2000" i="1">
                              <a:solidFill>
                                <a:schemeClr val="accent2"/>
                              </a:solidFill>
                              <a:latin typeface="Cambria Math" panose="02040503050406030204" pitchFamily="18" charset="0"/>
                            </a:rPr>
                          </m:ctrlPr>
                        </m:dPr>
                        <m:e>
                          <m:sSub>
                            <m:sSubPr>
                              <m:ctrlPr>
                                <a:rPr lang="en-US" sz="2000" i="1">
                                  <a:solidFill>
                                    <a:schemeClr val="accent2"/>
                                  </a:solidFill>
                                  <a:latin typeface="Cambria Math" panose="02040503050406030204" pitchFamily="18" charset="0"/>
                                </a:rPr>
                              </m:ctrlPr>
                            </m:sSubPr>
                            <m:e>
                              <m:r>
                                <a:rPr lang="en-US" sz="2000" i="1">
                                  <a:solidFill>
                                    <a:schemeClr val="accent2"/>
                                  </a:solidFill>
                                  <a:latin typeface="Cambria Math" panose="02040503050406030204" pitchFamily="18" charset="0"/>
                                </a:rPr>
                                <m:t>𝑞</m:t>
                              </m:r>
                            </m:e>
                            <m:sub>
                              <m:r>
                                <a:rPr lang="en-US" sz="2000" b="0" i="1" smtClean="0">
                                  <a:solidFill>
                                    <a:schemeClr val="accent2"/>
                                  </a:solidFill>
                                  <a:latin typeface="Cambria Math" panose="02040503050406030204" pitchFamily="18" charset="0"/>
                                </a:rPr>
                                <m:t>𝑁𝑎</m:t>
                              </m:r>
                            </m:sub>
                          </m:sSub>
                          <m:f>
                            <m:fPr>
                              <m:ctrlPr>
                                <a:rPr lang="en-US" sz="2000" i="1">
                                  <a:solidFill>
                                    <a:schemeClr val="accent2"/>
                                  </a:solidFill>
                                  <a:latin typeface="Cambria Math" panose="02040503050406030204" pitchFamily="18" charset="0"/>
                                </a:rPr>
                              </m:ctrlPr>
                            </m:fPr>
                            <m:num>
                              <m:sSub>
                                <m:sSubPr>
                                  <m:ctrlPr>
                                    <a:rPr lang="en-US" sz="2000" i="1">
                                      <a:solidFill>
                                        <a:schemeClr val="accent2"/>
                                      </a:solidFill>
                                      <a:latin typeface="Cambria Math" panose="02040503050406030204" pitchFamily="18" charset="0"/>
                                    </a:rPr>
                                  </m:ctrlPr>
                                </m:sSubPr>
                                <m:e>
                                  <m:r>
                                    <a:rPr lang="en-US" sz="2000" i="1">
                                      <a:solidFill>
                                        <a:schemeClr val="accent2"/>
                                      </a:solidFill>
                                      <a:latin typeface="Cambria Math" panose="02040503050406030204" pitchFamily="18" charset="0"/>
                                    </a:rPr>
                                    <m:t>𝑉</m:t>
                                  </m:r>
                                </m:e>
                                <m:sub>
                                  <m:r>
                                    <a:rPr lang="en-US" sz="2000" i="1">
                                      <a:solidFill>
                                        <a:schemeClr val="accent2"/>
                                      </a:solidFill>
                                      <a:latin typeface="Cambria Math" panose="02040503050406030204" pitchFamily="18" charset="0"/>
                                      <a:ea typeface="Cambria Math" panose="02040503050406030204" pitchFamily="18" charset="0"/>
                                    </a:rPr>
                                    <m:t>𝑚𝑒𝑚</m:t>
                                  </m:r>
                                </m:sub>
                              </m:sSub>
                            </m:num>
                            <m:den>
                              <m:sSub>
                                <m:sSubPr>
                                  <m:ctrlPr>
                                    <a:rPr lang="en-US" sz="2000" i="1" smtClean="0">
                                      <a:solidFill>
                                        <a:schemeClr val="accent2"/>
                                      </a:solidFill>
                                      <a:latin typeface="Cambria Math" panose="02040503050406030204" pitchFamily="18" charset="0"/>
                                      <a:ea typeface="Cambria Math" panose="02040503050406030204" pitchFamily="18" charset="0"/>
                                    </a:rPr>
                                  </m:ctrlPr>
                                </m:sSubPr>
                                <m:e>
                                  <m:r>
                                    <a:rPr lang="en-US" sz="2000" b="0" i="1" smtClean="0">
                                      <a:solidFill>
                                        <a:schemeClr val="accent2"/>
                                      </a:solidFill>
                                      <a:latin typeface="Cambria Math" panose="02040503050406030204" pitchFamily="18" charset="0"/>
                                      <a:ea typeface="Cambria Math" panose="02040503050406030204" pitchFamily="18" charset="0"/>
                                    </a:rPr>
                                    <m:t>𝐿</m:t>
                                  </m:r>
                                </m:e>
                                <m:sub>
                                  <m:r>
                                    <a:rPr lang="en-US" sz="2000" b="0" i="1" smtClean="0">
                                      <a:solidFill>
                                        <a:schemeClr val="accent2"/>
                                      </a:solidFill>
                                      <a:latin typeface="Cambria Math" panose="02040503050406030204" pitchFamily="18" charset="0"/>
                                      <a:ea typeface="Cambria Math" panose="02040503050406030204" pitchFamily="18" charset="0"/>
                                    </a:rPr>
                                    <m:t>𝑚𝑒𝑚</m:t>
                                  </m:r>
                                </m:sub>
                              </m:sSub>
                            </m:den>
                          </m:f>
                        </m:e>
                      </m:d>
                      <m:r>
                        <a:rPr lang="en-US" sz="2000" b="0" i="1" smtClean="0">
                          <a:solidFill>
                            <a:schemeClr val="accent2"/>
                          </a:solidFill>
                          <a:latin typeface="Cambria Math" panose="02040503050406030204" pitchFamily="18" charset="0"/>
                        </a:rPr>
                        <m:t>[</m:t>
                      </m:r>
                      <m:r>
                        <a:rPr lang="en-US" sz="2000" b="0" i="1" smtClean="0">
                          <a:solidFill>
                            <a:schemeClr val="accent2"/>
                          </a:solidFill>
                          <a:latin typeface="Cambria Math" panose="02040503050406030204" pitchFamily="18" charset="0"/>
                        </a:rPr>
                        <m:t>𝑁𝑎</m:t>
                      </m:r>
                      <m:r>
                        <a:rPr lang="en-US" sz="2000" b="0" i="1" smtClean="0">
                          <a:solidFill>
                            <a:schemeClr val="accent2"/>
                          </a:solidFill>
                          <a:latin typeface="Cambria Math" panose="02040503050406030204" pitchFamily="18" charset="0"/>
                        </a:rPr>
                        <m:t>]</m:t>
                      </m:r>
                    </m:oMath>
                  </m:oMathPara>
                </a14:m>
                <a:endParaRPr lang="en-US" dirty="0"/>
              </a:p>
            </p:txBody>
          </p:sp>
        </mc:Choice>
        <mc:Fallback xmlns="">
          <p:sp>
            <p:nvSpPr>
              <p:cNvPr id="5" name="TextBox 4">
                <a:extLst>
                  <a:ext uri="{FF2B5EF4-FFF2-40B4-BE49-F238E27FC236}">
                    <a16:creationId xmlns:a16="http://schemas.microsoft.com/office/drawing/2014/main" id="{6A17C029-DAB6-4526-9014-90AD563BB589}"/>
                  </a:ext>
                </a:extLst>
              </p:cNvPr>
              <p:cNvSpPr txBox="1">
                <a:spLocks noRot="1" noChangeAspect="1" noMove="1" noResize="1" noEditPoints="1" noAdjustHandles="1" noChangeArrowheads="1" noChangeShapeType="1" noTextEdit="1"/>
              </p:cNvSpPr>
              <p:nvPr/>
            </p:nvSpPr>
            <p:spPr>
              <a:xfrm>
                <a:off x="5316717" y="2724346"/>
                <a:ext cx="3827283" cy="783869"/>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6901D69B-97F2-40DF-B5ED-791CACDAB085}"/>
                  </a:ext>
                </a:extLst>
              </p:cNvPr>
              <p:cNvSpPr txBox="1"/>
              <p:nvPr/>
            </p:nvSpPr>
            <p:spPr>
              <a:xfrm>
                <a:off x="5129751" y="3376367"/>
                <a:ext cx="2817044" cy="690317"/>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000" i="1" smtClean="0">
                              <a:solidFill>
                                <a:schemeClr val="accent2"/>
                              </a:solidFill>
                              <a:latin typeface="Cambria Math" panose="02040503050406030204" pitchFamily="18" charset="0"/>
                            </a:rPr>
                          </m:ctrlPr>
                        </m:sSubPr>
                        <m:e>
                          <m:r>
                            <a:rPr lang="en-US" sz="2000" b="0" i="1" smtClean="0">
                              <a:solidFill>
                                <a:schemeClr val="accent2"/>
                              </a:solidFill>
                              <a:latin typeface="Cambria Math" panose="02040503050406030204" pitchFamily="18" charset="0"/>
                            </a:rPr>
                            <m:t>𝑗</m:t>
                          </m:r>
                        </m:e>
                        <m:sub>
                          <m:r>
                            <a:rPr lang="en-US" sz="2000" b="0" i="1" smtClean="0">
                              <a:solidFill>
                                <a:schemeClr val="accent2"/>
                              </a:solidFill>
                              <a:latin typeface="Cambria Math" panose="02040503050406030204" pitchFamily="18" charset="0"/>
                            </a:rPr>
                            <m:t>𝑑𝑖𝑓𝑓</m:t>
                          </m:r>
                          <m:r>
                            <a:rPr lang="en-US" sz="2000" b="0" i="1" smtClean="0">
                              <a:solidFill>
                                <a:schemeClr val="accent2"/>
                              </a:solidFill>
                              <a:latin typeface="Cambria Math" panose="02040503050406030204" pitchFamily="18" charset="0"/>
                            </a:rPr>
                            <m:t>,</m:t>
                          </m:r>
                          <m:r>
                            <a:rPr lang="en-US" sz="2000" i="1">
                              <a:solidFill>
                                <a:schemeClr val="accent2"/>
                              </a:solidFill>
                              <a:latin typeface="Cambria Math" panose="02040503050406030204" pitchFamily="18" charset="0"/>
                            </a:rPr>
                            <m:t>𝑁𝑎</m:t>
                          </m:r>
                        </m:sub>
                      </m:sSub>
                      <m:r>
                        <a:rPr lang="en-US" sz="2000" i="1">
                          <a:solidFill>
                            <a:schemeClr val="accent2"/>
                          </a:solidFill>
                          <a:latin typeface="Cambria Math" panose="02040503050406030204" pitchFamily="18" charset="0"/>
                        </a:rPr>
                        <m:t>=−</m:t>
                      </m:r>
                      <m:r>
                        <a:rPr lang="en-US" sz="2000" i="1">
                          <a:solidFill>
                            <a:schemeClr val="accent2"/>
                          </a:solidFill>
                          <a:latin typeface="Cambria Math" panose="02040503050406030204" pitchFamily="18" charset="0"/>
                        </a:rPr>
                        <m:t>𝐷</m:t>
                      </m:r>
                      <m:f>
                        <m:fPr>
                          <m:ctrlPr>
                            <a:rPr lang="en-US" sz="2000" i="1">
                              <a:solidFill>
                                <a:schemeClr val="accent2"/>
                              </a:solidFill>
                              <a:latin typeface="Cambria Math" panose="02040503050406030204" pitchFamily="18" charset="0"/>
                            </a:rPr>
                          </m:ctrlPr>
                        </m:fPr>
                        <m:num>
                          <m:r>
                            <a:rPr lang="en-US" sz="2000" i="1">
                              <a:solidFill>
                                <a:schemeClr val="accent2"/>
                              </a:solidFill>
                              <a:latin typeface="Cambria Math" panose="02040503050406030204" pitchFamily="18" charset="0"/>
                            </a:rPr>
                            <m:t>𝑑</m:t>
                          </m:r>
                          <m:d>
                            <m:dPr>
                              <m:begChr m:val="["/>
                              <m:endChr m:val="]"/>
                              <m:ctrlPr>
                                <a:rPr lang="en-US" sz="2000" i="1">
                                  <a:solidFill>
                                    <a:schemeClr val="accent2"/>
                                  </a:solidFill>
                                  <a:latin typeface="Cambria Math" panose="02040503050406030204" pitchFamily="18" charset="0"/>
                                </a:rPr>
                              </m:ctrlPr>
                            </m:dPr>
                            <m:e>
                              <m:r>
                                <a:rPr lang="en-US" sz="2000" i="1">
                                  <a:solidFill>
                                    <a:schemeClr val="accent2"/>
                                  </a:solidFill>
                                  <a:latin typeface="Cambria Math" panose="02040503050406030204" pitchFamily="18" charset="0"/>
                                </a:rPr>
                                <m:t>𝑁𝑎</m:t>
                              </m:r>
                            </m:e>
                          </m:d>
                        </m:num>
                        <m:den>
                          <m:r>
                            <a:rPr lang="en-US" sz="2000" i="1">
                              <a:solidFill>
                                <a:schemeClr val="accent2"/>
                              </a:solidFill>
                              <a:latin typeface="Cambria Math" panose="02040503050406030204" pitchFamily="18" charset="0"/>
                            </a:rPr>
                            <m:t>𝑑𝑥</m:t>
                          </m:r>
                        </m:den>
                      </m:f>
                    </m:oMath>
                  </m:oMathPara>
                </a14:m>
                <a:endParaRPr lang="en-US" dirty="0"/>
              </a:p>
            </p:txBody>
          </p:sp>
        </mc:Choice>
        <mc:Fallback xmlns="">
          <p:sp>
            <p:nvSpPr>
              <p:cNvPr id="6" name="TextBox 5">
                <a:extLst>
                  <a:ext uri="{FF2B5EF4-FFF2-40B4-BE49-F238E27FC236}">
                    <a16:creationId xmlns:a16="http://schemas.microsoft.com/office/drawing/2014/main" id="{6901D69B-97F2-40DF-B5ED-791CACDAB085}"/>
                  </a:ext>
                </a:extLst>
              </p:cNvPr>
              <p:cNvSpPr txBox="1">
                <a:spLocks noRot="1" noChangeAspect="1" noMove="1" noResize="1" noEditPoints="1" noAdjustHandles="1" noChangeArrowheads="1" noChangeShapeType="1" noTextEdit="1"/>
              </p:cNvSpPr>
              <p:nvPr/>
            </p:nvSpPr>
            <p:spPr>
              <a:xfrm>
                <a:off x="5129751" y="3376367"/>
                <a:ext cx="2817044" cy="690317"/>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31626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5"/>
                                        </p:tgtEl>
                                      </p:cBhvr>
                                    </p:animEffect>
                                    <p:set>
                                      <p:cBhvr>
                                        <p:cTn id="15" dur="1" fill="hold">
                                          <p:stCondLst>
                                            <p:cond delay="499"/>
                                          </p:stCondLst>
                                        </p:cTn>
                                        <p:tgtEl>
                                          <p:spTgt spid="5"/>
                                        </p:tgtEl>
                                        <p:attrNameLst>
                                          <p:attrName>style.visibility</p:attrName>
                                        </p:attrNameLst>
                                      </p:cBhvr>
                                      <p:to>
                                        <p:strVal val="hidden"/>
                                      </p:to>
                                    </p:set>
                                  </p:childTnLst>
                                </p:cTn>
                              </p:par>
                              <p:par>
                                <p:cTn id="16" presetID="10" presetClass="exit" presetSubtype="0" fill="hold" grpId="1" nodeType="withEffect">
                                  <p:stCondLst>
                                    <p:cond delay="0"/>
                                  </p:stCondLst>
                                  <p:childTnLst>
                                    <p:animEffect transition="out" filter="fade">
                                      <p:cBhvr>
                                        <p:cTn id="17" dur="500"/>
                                        <p:tgtEl>
                                          <p:spTgt spid="6"/>
                                        </p:tgtEl>
                                      </p:cBhvr>
                                    </p:animEffect>
                                    <p:set>
                                      <p:cBhvr>
                                        <p:cTn id="18"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p:bldP spid="6" grpId="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ED584-42CD-4F4A-B2D1-5108013E2718}"/>
              </a:ext>
            </a:extLst>
          </p:cNvPr>
          <p:cNvSpPr>
            <a:spLocks noGrp="1"/>
          </p:cNvSpPr>
          <p:nvPr>
            <p:ph type="title"/>
          </p:nvPr>
        </p:nvSpPr>
        <p:spPr/>
        <p:txBody>
          <a:bodyPr/>
          <a:lstStyle/>
          <a:p>
            <a:r>
              <a:rPr lang="en-US" dirty="0"/>
              <a:t>Nernst assumptions</a:t>
            </a:r>
          </a:p>
        </p:txBody>
      </p:sp>
      <p:sp>
        <p:nvSpPr>
          <p:cNvPr id="3" name="Content Placeholder 2">
            <a:extLst>
              <a:ext uri="{FF2B5EF4-FFF2-40B4-BE49-F238E27FC236}">
                <a16:creationId xmlns:a16="http://schemas.microsoft.com/office/drawing/2014/main" id="{458FDC35-749A-44DC-987E-32449F48FA36}"/>
              </a:ext>
            </a:extLst>
          </p:cNvPr>
          <p:cNvSpPr>
            <a:spLocks noGrp="1"/>
          </p:cNvSpPr>
          <p:nvPr>
            <p:ph idx="1"/>
          </p:nvPr>
        </p:nvSpPr>
        <p:spPr/>
        <p:txBody>
          <a:bodyPr/>
          <a:lstStyle/>
          <a:p>
            <a:r>
              <a:rPr lang="en-US" sz="2400" dirty="0"/>
              <a:t>The big assumption: drift = diffusion</a:t>
            </a:r>
          </a:p>
          <a:p>
            <a:r>
              <a:rPr lang="en-US" sz="2400" dirty="0"/>
              <a:t>Why might that by true?</a:t>
            </a:r>
          </a:p>
          <a:p>
            <a:r>
              <a:rPr lang="en-US" sz="2400" dirty="0"/>
              <a:t>Biology is full of machines that create </a:t>
            </a:r>
            <a:r>
              <a:rPr lang="en-US" sz="2400" i="1" dirty="0"/>
              <a:t>homeostasis</a:t>
            </a:r>
          </a:p>
          <a:p>
            <a:pPr lvl="1"/>
            <a:r>
              <a:rPr lang="en-US" sz="2000" dirty="0"/>
              <a:t>Maintain your body temp at 98.6°</a:t>
            </a:r>
          </a:p>
          <a:p>
            <a:pPr lvl="1"/>
            <a:r>
              <a:rPr lang="en-US" sz="2000" dirty="0"/>
              <a:t>Maintains chemical concentrations quite steady</a:t>
            </a:r>
          </a:p>
          <a:p>
            <a:pPr lvl="1"/>
            <a:r>
              <a:rPr lang="en-US" sz="2000" dirty="0"/>
              <a:t>Every flux leaving a cell is balanced by one entering</a:t>
            </a:r>
          </a:p>
          <a:p>
            <a:r>
              <a:rPr lang="en-US" sz="2400" i="1" dirty="0"/>
              <a:t>Drift and diffusion are “often” balanced at homeostasis</a:t>
            </a:r>
          </a:p>
          <a:p>
            <a:pPr lvl="1"/>
            <a:r>
              <a:rPr lang="en-US" sz="2000" dirty="0"/>
              <a:t>But not always</a:t>
            </a:r>
          </a:p>
          <a:p>
            <a:pPr lvl="1"/>
            <a:r>
              <a:rPr lang="en-US" sz="2000" dirty="0"/>
              <a:t>We’ll see why pretty soon, and make this more precise</a:t>
            </a:r>
          </a:p>
        </p:txBody>
      </p:sp>
      <p:sp>
        <p:nvSpPr>
          <p:cNvPr id="4" name="Footer Placeholder 3">
            <a:extLst>
              <a:ext uri="{FF2B5EF4-FFF2-40B4-BE49-F238E27FC236}">
                <a16:creationId xmlns:a16="http://schemas.microsoft.com/office/drawing/2014/main" id="{27AABC66-6464-43BA-BB35-3674B985D9EE}"/>
              </a:ext>
            </a:extLst>
          </p:cNvPr>
          <p:cNvSpPr>
            <a:spLocks noGrp="1"/>
          </p:cNvSpPr>
          <p:nvPr>
            <p:ph type="ftr" sz="quarter" idx="11"/>
          </p:nvPr>
        </p:nvSpPr>
        <p:spPr/>
        <p:txBody>
          <a:bodyPr/>
          <a:lstStyle/>
          <a:p>
            <a:pPr>
              <a:defRPr/>
            </a:pPr>
            <a:r>
              <a:rPr lang="en-US" dirty="0"/>
              <a:t>EE 193/Comp 150 Joel Grodstein</a:t>
            </a:r>
          </a:p>
        </p:txBody>
      </p:sp>
    </p:spTree>
    <p:extLst>
      <p:ext uri="{BB962C8B-B14F-4D97-AF65-F5344CB8AC3E}">
        <p14:creationId xmlns:p14="http://schemas.microsoft.com/office/powerpoint/2010/main" val="621000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3CFDB-DA0A-4864-B029-009F111F3A05}"/>
              </a:ext>
            </a:extLst>
          </p:cNvPr>
          <p:cNvSpPr>
            <a:spLocks noGrp="1"/>
          </p:cNvSpPr>
          <p:nvPr>
            <p:ph type="title"/>
          </p:nvPr>
        </p:nvSpPr>
        <p:spPr/>
        <p:txBody>
          <a:bodyPr/>
          <a:lstStyle/>
          <a:p>
            <a:r>
              <a:rPr lang="en-US" dirty="0"/>
              <a:t>In-class exercise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DC72105-FAC1-4BCD-98A1-296F8F419FFC}"/>
                  </a:ext>
                </a:extLst>
              </p:cNvPr>
              <p:cNvSpPr>
                <a:spLocks noGrp="1"/>
              </p:cNvSpPr>
              <p:nvPr>
                <p:ph idx="1"/>
              </p:nvPr>
            </p:nvSpPr>
            <p:spPr>
              <a:xfrm>
                <a:off x="719668" y="4250265"/>
                <a:ext cx="8238066" cy="1978007"/>
              </a:xfrm>
            </p:spPr>
            <p:txBody>
              <a:bodyPr/>
              <a:lstStyle/>
              <a:p>
                <a:r>
                  <a:rPr lang="en-US" sz="2400" dirty="0"/>
                  <a:t>These are typical concentrations for a giant squid (!)</a:t>
                </a:r>
              </a:p>
              <a:p>
                <a:r>
                  <a:rPr lang="en-US" sz="2400" dirty="0"/>
                  <a:t>Compute </a:t>
                </a:r>
                <a:r>
                  <a:rPr lang="el-GR" sz="2400" dirty="0"/>
                  <a:t>Δ</a:t>
                </a:r>
                <a:r>
                  <a:rPr lang="en-US" sz="2400" i="1" dirty="0"/>
                  <a:t>V</a:t>
                </a:r>
                <a:r>
                  <a:rPr lang="en-US" sz="2400" dirty="0"/>
                  <a:t> for Na, for K and for Cl</a:t>
                </a:r>
              </a:p>
              <a:p>
                <a:pPr lvl="1"/>
                <a14:m>
                  <m:oMath xmlns:m="http://schemas.openxmlformats.org/officeDocument/2006/math">
                    <m:r>
                      <a:rPr lang="en-US" sz="2000" i="1">
                        <a:latin typeface="Cambria Math" panose="02040503050406030204" pitchFamily="18" charset="0"/>
                        <a:ea typeface="Cambria Math" panose="02040503050406030204" pitchFamily="18" charset="0"/>
                      </a:rPr>
                      <m:t>∆</m:t>
                    </m:r>
                    <m:r>
                      <a:rPr lang="en-US" sz="2000" i="1">
                        <a:latin typeface="Cambria Math" panose="02040503050406030204" pitchFamily="18" charset="0"/>
                        <a:ea typeface="Cambria Math" panose="02040503050406030204" pitchFamily="18" charset="0"/>
                      </a:rPr>
                      <m:t>𝑉</m:t>
                    </m:r>
                    <m:r>
                      <a:rPr lang="en-US" sz="2000" i="1" smtClean="0">
                        <a:latin typeface="Cambria Math" panose="02040503050406030204" pitchFamily="18" charset="0"/>
                        <a:ea typeface="Cambria Math" panose="02040503050406030204" pitchFamily="18" charset="0"/>
                      </a:rPr>
                      <m:t>≡</m:t>
                    </m:r>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𝑉</m:t>
                        </m:r>
                      </m:e>
                      <m:sub>
                        <m:r>
                          <a:rPr lang="en-US" sz="2000" i="1">
                            <a:latin typeface="Cambria Math" panose="02040503050406030204" pitchFamily="18" charset="0"/>
                            <a:ea typeface="Cambria Math" panose="02040503050406030204" pitchFamily="18" charset="0"/>
                          </a:rPr>
                          <m:t>𝑖𝑛</m:t>
                        </m:r>
                      </m:sub>
                    </m:sSub>
                    <m:r>
                      <a:rPr lang="en-US" sz="2000" i="1">
                        <a:latin typeface="Cambria Math" panose="02040503050406030204" pitchFamily="18" charset="0"/>
                        <a:ea typeface="Cambria Math" panose="02040503050406030204" pitchFamily="18" charset="0"/>
                      </a:rPr>
                      <m:t>−</m:t>
                    </m:r>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𝑉</m:t>
                        </m:r>
                      </m:e>
                      <m:sub>
                        <m:r>
                          <a:rPr lang="en-US" sz="2000" i="1">
                            <a:latin typeface="Cambria Math" panose="02040503050406030204" pitchFamily="18" charset="0"/>
                            <a:ea typeface="Cambria Math" panose="02040503050406030204" pitchFamily="18" charset="0"/>
                          </a:rPr>
                          <m:t>𝑜𝑢𝑡</m:t>
                        </m:r>
                      </m:sub>
                    </m:sSub>
                    <m:r>
                      <a:rPr lang="en-US" sz="2000" i="1">
                        <a:latin typeface="Cambria Math" panose="02040503050406030204" pitchFamily="18" charset="0"/>
                        <a:ea typeface="Cambria Math" panose="02040503050406030204" pitchFamily="18" charset="0"/>
                      </a:rPr>
                      <m:t>=26</m:t>
                    </m:r>
                    <m:r>
                      <a:rPr lang="en-US" sz="2000" i="1">
                        <a:latin typeface="Cambria Math" panose="02040503050406030204" pitchFamily="18" charset="0"/>
                        <a:ea typeface="Cambria Math" panose="02040503050406030204" pitchFamily="18" charset="0"/>
                      </a:rPr>
                      <m:t>𝑚𝑉</m:t>
                    </m:r>
                    <m:r>
                      <a:rPr lang="en-US" sz="2000" i="1">
                        <a:latin typeface="Cambria Math" panose="02040503050406030204" pitchFamily="18" charset="0"/>
                        <a:ea typeface="Cambria Math" panose="02040503050406030204" pitchFamily="18" charset="0"/>
                      </a:rPr>
                      <m:t>∙</m:t>
                    </m:r>
                    <m:r>
                      <a:rPr lang="en-US" sz="2000" i="1">
                        <a:latin typeface="Cambria Math" panose="02040503050406030204" pitchFamily="18" charset="0"/>
                        <a:ea typeface="Cambria Math" panose="02040503050406030204" pitchFamily="18" charset="0"/>
                      </a:rPr>
                      <m:t>𝑙𝑛</m:t>
                    </m:r>
                    <m:f>
                      <m:fPr>
                        <m:ctrlPr>
                          <a:rPr lang="en-US" sz="2000" i="1">
                            <a:latin typeface="Cambria Math" panose="02040503050406030204" pitchFamily="18" charset="0"/>
                            <a:ea typeface="Cambria Math" panose="02040503050406030204" pitchFamily="18" charset="0"/>
                          </a:rPr>
                        </m:ctrlPr>
                      </m:fPr>
                      <m:num>
                        <m:sSub>
                          <m:sSubPr>
                            <m:ctrlPr>
                              <a:rPr lang="en-US" sz="2000" i="1">
                                <a:latin typeface="Cambria Math" panose="02040503050406030204" pitchFamily="18" charset="0"/>
                                <a:ea typeface="Cambria Math" panose="02040503050406030204" pitchFamily="18" charset="0"/>
                              </a:rPr>
                            </m:ctrlPr>
                          </m:sSubPr>
                          <m:e>
                            <m:d>
                              <m:dPr>
                                <m:begChr m:val="["/>
                                <m:endChr m:val="]"/>
                                <m:ctrlPr>
                                  <a:rPr lang="en-US" sz="2000" i="1">
                                    <a:latin typeface="Cambria Math" panose="02040503050406030204" pitchFamily="18" charset="0"/>
                                    <a:ea typeface="Cambria Math" panose="02040503050406030204" pitchFamily="18" charset="0"/>
                                  </a:rPr>
                                </m:ctrlPr>
                              </m:dPr>
                              <m:e>
                                <m:r>
                                  <a:rPr lang="en-US" sz="2000" i="1">
                                    <a:latin typeface="Cambria Math" panose="02040503050406030204" pitchFamily="18" charset="0"/>
                                    <a:ea typeface="Cambria Math" panose="02040503050406030204" pitchFamily="18" charset="0"/>
                                  </a:rPr>
                                  <m:t>𝑁𝑎</m:t>
                                </m:r>
                              </m:e>
                            </m:d>
                          </m:e>
                          <m:sub>
                            <m:r>
                              <a:rPr lang="en-US" sz="2000" i="1">
                                <a:latin typeface="Cambria Math" panose="02040503050406030204" pitchFamily="18" charset="0"/>
                                <a:ea typeface="Cambria Math" panose="02040503050406030204" pitchFamily="18" charset="0"/>
                              </a:rPr>
                              <m:t>𝑜𝑢𝑡</m:t>
                            </m:r>
                          </m:sub>
                        </m:sSub>
                      </m:num>
                      <m:den>
                        <m:sSub>
                          <m:sSubPr>
                            <m:ctrlPr>
                              <a:rPr lang="en-US" sz="2000" i="1">
                                <a:latin typeface="Cambria Math" panose="02040503050406030204" pitchFamily="18" charset="0"/>
                                <a:ea typeface="Cambria Math" panose="02040503050406030204" pitchFamily="18" charset="0"/>
                              </a:rPr>
                            </m:ctrlPr>
                          </m:sSubPr>
                          <m:e>
                            <m:d>
                              <m:dPr>
                                <m:begChr m:val="["/>
                                <m:endChr m:val="]"/>
                                <m:ctrlPr>
                                  <a:rPr lang="en-US" sz="2000" i="1">
                                    <a:latin typeface="Cambria Math" panose="02040503050406030204" pitchFamily="18" charset="0"/>
                                    <a:ea typeface="Cambria Math" panose="02040503050406030204" pitchFamily="18" charset="0"/>
                                  </a:rPr>
                                </m:ctrlPr>
                              </m:dPr>
                              <m:e>
                                <m:r>
                                  <a:rPr lang="en-US" sz="2000" i="1">
                                    <a:latin typeface="Cambria Math" panose="02040503050406030204" pitchFamily="18" charset="0"/>
                                    <a:ea typeface="Cambria Math" panose="02040503050406030204" pitchFamily="18" charset="0"/>
                                  </a:rPr>
                                  <m:t>𝑁𝑎</m:t>
                                </m:r>
                              </m:e>
                            </m:d>
                          </m:e>
                          <m:sub>
                            <m:r>
                              <a:rPr lang="en-US" sz="2000" i="1">
                                <a:latin typeface="Cambria Math" panose="02040503050406030204" pitchFamily="18" charset="0"/>
                                <a:ea typeface="Cambria Math" panose="02040503050406030204" pitchFamily="18" charset="0"/>
                              </a:rPr>
                              <m:t>𝑖𝑛</m:t>
                            </m:r>
                          </m:sub>
                        </m:sSub>
                      </m:den>
                    </m:f>
                  </m:oMath>
                </a14:m>
                <a:endParaRPr lang="en-US" sz="1800" dirty="0"/>
              </a:p>
              <a:p>
                <a:endParaRPr lang="en-US" dirty="0"/>
              </a:p>
            </p:txBody>
          </p:sp>
        </mc:Choice>
        <mc:Fallback xmlns="">
          <p:sp>
            <p:nvSpPr>
              <p:cNvPr id="3" name="Content Placeholder 2">
                <a:extLst>
                  <a:ext uri="{FF2B5EF4-FFF2-40B4-BE49-F238E27FC236}">
                    <a16:creationId xmlns:a16="http://schemas.microsoft.com/office/drawing/2014/main" id="{2DC72105-FAC1-4BCD-98A1-296F8F419FFC}"/>
                  </a:ext>
                </a:extLst>
              </p:cNvPr>
              <p:cNvSpPr>
                <a:spLocks noGrp="1" noRot="1" noChangeAspect="1" noMove="1" noResize="1" noEditPoints="1" noAdjustHandles="1" noChangeArrowheads="1" noChangeShapeType="1" noTextEdit="1"/>
              </p:cNvSpPr>
              <p:nvPr>
                <p:ph idx="1"/>
              </p:nvPr>
            </p:nvSpPr>
            <p:spPr>
              <a:xfrm>
                <a:off x="719668" y="4250265"/>
                <a:ext cx="8238066" cy="1978007"/>
              </a:xfrm>
              <a:blipFill>
                <a:blip r:embed="rId3"/>
                <a:stretch>
                  <a:fillRect l="-962" t="-2462"/>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856F19C6-A25B-4766-A8E5-4F7BC4B31C63}"/>
              </a:ext>
            </a:extLst>
          </p:cNvPr>
          <p:cNvSpPr>
            <a:spLocks noGrp="1"/>
          </p:cNvSpPr>
          <p:nvPr>
            <p:ph type="ftr" sz="quarter" idx="11"/>
          </p:nvPr>
        </p:nvSpPr>
        <p:spPr/>
        <p:txBody>
          <a:bodyPr/>
          <a:lstStyle/>
          <a:p>
            <a:pPr>
              <a:defRPr/>
            </a:pPr>
            <a:r>
              <a:rPr lang="en-US" dirty="0"/>
              <a:t>EE 193/Comp 150 Joel Grodstein</a:t>
            </a:r>
          </a:p>
        </p:txBody>
      </p:sp>
      <p:sp>
        <p:nvSpPr>
          <p:cNvPr id="5" name="Oval 4">
            <a:extLst>
              <a:ext uri="{FF2B5EF4-FFF2-40B4-BE49-F238E27FC236}">
                <a16:creationId xmlns:a16="http://schemas.microsoft.com/office/drawing/2014/main" id="{D77EFF95-B53D-4D0C-85A1-5D8F3F0BC11C}"/>
              </a:ext>
            </a:extLst>
          </p:cNvPr>
          <p:cNvSpPr/>
          <p:nvPr/>
        </p:nvSpPr>
        <p:spPr>
          <a:xfrm>
            <a:off x="1473201" y="1363134"/>
            <a:ext cx="2904066" cy="252306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2F13C23-6A5C-403B-A27C-1B302DE01E49}"/>
              </a:ext>
            </a:extLst>
          </p:cNvPr>
          <p:cNvSpPr txBox="1"/>
          <p:nvPr/>
        </p:nvSpPr>
        <p:spPr>
          <a:xfrm>
            <a:off x="2125133" y="2048933"/>
            <a:ext cx="1413934" cy="1077218"/>
          </a:xfrm>
          <a:prstGeom prst="rect">
            <a:avLst/>
          </a:prstGeom>
          <a:noFill/>
        </p:spPr>
        <p:txBody>
          <a:bodyPr wrap="square" rtlCol="0">
            <a:spAutoFit/>
          </a:bodyPr>
          <a:lstStyle/>
          <a:p>
            <a:r>
              <a:rPr lang="en-US" sz="1600" dirty="0"/>
              <a:t>[K</a:t>
            </a:r>
            <a:r>
              <a:rPr lang="en-US" sz="1600" baseline="30000" dirty="0"/>
              <a:t>+</a:t>
            </a:r>
            <a:r>
              <a:rPr lang="en-US" sz="1600" dirty="0"/>
              <a:t>]=400mM</a:t>
            </a:r>
          </a:p>
          <a:p>
            <a:r>
              <a:rPr lang="en-US" sz="1600" dirty="0"/>
              <a:t>[Na</a:t>
            </a:r>
            <a:r>
              <a:rPr lang="en-US" sz="1600" baseline="30000" dirty="0"/>
              <a:t>+</a:t>
            </a:r>
            <a:r>
              <a:rPr lang="en-US" sz="1600" dirty="0"/>
              <a:t>]=50mM</a:t>
            </a:r>
          </a:p>
          <a:p>
            <a:r>
              <a:rPr lang="en-US" sz="1600" dirty="0"/>
              <a:t>[Cl</a:t>
            </a:r>
            <a:r>
              <a:rPr lang="en-US" sz="1600" baseline="30000" dirty="0"/>
              <a:t>-</a:t>
            </a:r>
            <a:r>
              <a:rPr lang="en-US" sz="1600" dirty="0"/>
              <a:t>]=52mM</a:t>
            </a:r>
          </a:p>
          <a:p>
            <a:r>
              <a:rPr lang="en-US" sz="1600" dirty="0"/>
              <a:t>other</a:t>
            </a:r>
            <a:r>
              <a:rPr lang="en-US" sz="1600" baseline="30000" dirty="0"/>
              <a:t>-</a:t>
            </a:r>
            <a:r>
              <a:rPr lang="en-US" sz="1600" dirty="0"/>
              <a:t>=408mM</a:t>
            </a:r>
          </a:p>
        </p:txBody>
      </p:sp>
      <p:sp>
        <p:nvSpPr>
          <p:cNvPr id="7" name="TextBox 6">
            <a:extLst>
              <a:ext uri="{FF2B5EF4-FFF2-40B4-BE49-F238E27FC236}">
                <a16:creationId xmlns:a16="http://schemas.microsoft.com/office/drawing/2014/main" id="{5980E69F-98DF-4169-82C2-F1C1A62334A5}"/>
              </a:ext>
            </a:extLst>
          </p:cNvPr>
          <p:cNvSpPr txBox="1"/>
          <p:nvPr/>
        </p:nvSpPr>
        <p:spPr>
          <a:xfrm>
            <a:off x="118533" y="2633133"/>
            <a:ext cx="1479448" cy="1077218"/>
          </a:xfrm>
          <a:prstGeom prst="rect">
            <a:avLst/>
          </a:prstGeom>
          <a:noFill/>
        </p:spPr>
        <p:txBody>
          <a:bodyPr wrap="square" rtlCol="0">
            <a:spAutoFit/>
          </a:bodyPr>
          <a:lstStyle/>
          <a:p>
            <a:r>
              <a:rPr lang="en-US" sz="1600" dirty="0"/>
              <a:t>[K</a:t>
            </a:r>
            <a:r>
              <a:rPr lang="en-US" sz="1600" baseline="30000" dirty="0"/>
              <a:t>+</a:t>
            </a:r>
            <a:r>
              <a:rPr lang="en-US" sz="1600" dirty="0"/>
              <a:t>]=20mM</a:t>
            </a:r>
          </a:p>
          <a:p>
            <a:r>
              <a:rPr lang="en-US" sz="1600" dirty="0"/>
              <a:t>[Na</a:t>
            </a:r>
            <a:r>
              <a:rPr lang="en-US" sz="1600" baseline="30000" dirty="0"/>
              <a:t>+</a:t>
            </a:r>
            <a:r>
              <a:rPr lang="en-US" sz="1600" dirty="0"/>
              <a:t>]=440mM</a:t>
            </a:r>
          </a:p>
          <a:p>
            <a:r>
              <a:rPr lang="en-US" sz="1600" dirty="0"/>
              <a:t>[Cl</a:t>
            </a:r>
            <a:r>
              <a:rPr lang="en-US" sz="1600" baseline="30000" dirty="0"/>
              <a:t>-</a:t>
            </a:r>
            <a:r>
              <a:rPr lang="en-US" sz="1600" dirty="0"/>
              <a:t>]=560mM</a:t>
            </a:r>
          </a:p>
          <a:p>
            <a:r>
              <a:rPr lang="en-US" sz="1600" dirty="0"/>
              <a:t>other</a:t>
            </a:r>
            <a:r>
              <a:rPr lang="en-US" sz="1600" baseline="30000" dirty="0"/>
              <a:t>+</a:t>
            </a:r>
            <a:r>
              <a:rPr lang="en-US" sz="1600" dirty="0"/>
              <a:t>=110mM</a:t>
            </a:r>
          </a:p>
        </p:txBody>
      </p:sp>
      <p:sp>
        <p:nvSpPr>
          <p:cNvPr id="8" name="TextBox 7">
            <a:extLst>
              <a:ext uri="{FF2B5EF4-FFF2-40B4-BE49-F238E27FC236}">
                <a16:creationId xmlns:a16="http://schemas.microsoft.com/office/drawing/2014/main" id="{DD190AED-213A-4BC4-B8D2-47729A7A82C8}"/>
              </a:ext>
            </a:extLst>
          </p:cNvPr>
          <p:cNvSpPr txBox="1"/>
          <p:nvPr/>
        </p:nvSpPr>
        <p:spPr>
          <a:xfrm>
            <a:off x="2438400" y="3039533"/>
            <a:ext cx="1515534" cy="707886"/>
          </a:xfrm>
          <a:prstGeom prst="rect">
            <a:avLst/>
          </a:prstGeom>
          <a:noFill/>
        </p:spPr>
        <p:txBody>
          <a:bodyPr wrap="square" rtlCol="0">
            <a:spAutoFit/>
          </a:bodyPr>
          <a:lstStyle/>
          <a:p>
            <a:r>
              <a:rPr lang="en-US" sz="2000" dirty="0">
                <a:solidFill>
                  <a:schemeClr val="accent2"/>
                </a:solidFill>
              </a:rPr>
              <a:t>intra-cellular fluid</a:t>
            </a:r>
          </a:p>
        </p:txBody>
      </p:sp>
      <p:sp>
        <p:nvSpPr>
          <p:cNvPr id="9" name="TextBox 8">
            <a:extLst>
              <a:ext uri="{FF2B5EF4-FFF2-40B4-BE49-F238E27FC236}">
                <a16:creationId xmlns:a16="http://schemas.microsoft.com/office/drawing/2014/main" id="{52325237-0DC5-4787-A41A-8329596AFF2E}"/>
              </a:ext>
            </a:extLst>
          </p:cNvPr>
          <p:cNvSpPr txBox="1"/>
          <p:nvPr/>
        </p:nvSpPr>
        <p:spPr>
          <a:xfrm>
            <a:off x="135466" y="1363134"/>
            <a:ext cx="1634067" cy="707886"/>
          </a:xfrm>
          <a:prstGeom prst="rect">
            <a:avLst/>
          </a:prstGeom>
          <a:noFill/>
        </p:spPr>
        <p:txBody>
          <a:bodyPr wrap="square" rtlCol="0">
            <a:spAutoFit/>
          </a:bodyPr>
          <a:lstStyle/>
          <a:p>
            <a:r>
              <a:rPr lang="en-US" sz="2000" dirty="0">
                <a:solidFill>
                  <a:schemeClr val="accent2"/>
                </a:solidFill>
              </a:rPr>
              <a:t>extra-cellular fluid</a:t>
            </a:r>
          </a:p>
        </p:txBody>
      </p:sp>
    </p:spTree>
    <p:extLst>
      <p:ext uri="{BB962C8B-B14F-4D97-AF65-F5344CB8AC3E}">
        <p14:creationId xmlns:p14="http://schemas.microsoft.com/office/powerpoint/2010/main" val="599871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FFE40-5A1B-4021-BA09-EE4888166B8C}"/>
              </a:ext>
            </a:extLst>
          </p:cNvPr>
          <p:cNvSpPr>
            <a:spLocks noGrp="1"/>
          </p:cNvSpPr>
          <p:nvPr>
            <p:ph type="title"/>
          </p:nvPr>
        </p:nvSpPr>
        <p:spPr/>
        <p:txBody>
          <a:bodyPr/>
          <a:lstStyle/>
          <a:p>
            <a:r>
              <a:rPr lang="en-US" dirty="0"/>
              <a:t>Nernst equation (backup)</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40F9404-8357-4202-8369-B22EFEDEC6D5}"/>
                  </a:ext>
                </a:extLst>
              </p:cNvPr>
              <p:cNvSpPr>
                <a:spLocks noGrp="1"/>
              </p:cNvSpPr>
              <p:nvPr>
                <p:ph idx="1"/>
              </p:nvPr>
            </p:nvSpPr>
            <p:spPr>
              <a:xfrm>
                <a:off x="734351" y="1546927"/>
                <a:ext cx="7992533" cy="4419600"/>
              </a:xfrm>
            </p:spPr>
            <p:txBody>
              <a:bodyPr/>
              <a:lstStyle/>
              <a:p>
                <a:r>
                  <a:rPr lang="en-US" sz="2400" i="1" dirty="0"/>
                  <a:t>Assume</a:t>
                </a:r>
                <a:r>
                  <a:rPr lang="en-US" sz="2400" dirty="0"/>
                  <a:t>:</a:t>
                </a:r>
              </a:p>
              <a:p>
                <a:pPr lvl="1">
                  <a:spcBef>
                    <a:spcPts val="0"/>
                  </a:spcBef>
                </a:pPr>
                <a:r>
                  <a:rPr lang="en-US" sz="2000" dirty="0"/>
                  <a:t>At any point in space, drift + diffusion = 0</a:t>
                </a:r>
              </a:p>
              <a:p>
                <a:pPr lvl="1">
                  <a:spcBef>
                    <a:spcPts val="0"/>
                  </a:spcBef>
                </a:pPr>
                <a:r>
                  <a:rPr lang="en-US" sz="2000" dirty="0"/>
                  <a:t>I.e., no net current</a:t>
                </a:r>
              </a:p>
              <a:p>
                <a:endParaRPr lang="en-US" sz="2400" dirty="0"/>
              </a:p>
              <a:p>
                <a:r>
                  <a:rPr lang="en-US" sz="2400" dirty="0"/>
                  <a:t>Derivation:</a:t>
                </a:r>
              </a:p>
              <a:p>
                <a:pPr lvl="1">
                  <a:spcBef>
                    <a:spcPts val="0"/>
                  </a:spcBef>
                </a:pPr>
                <a:r>
                  <a:rPr lang="en-US" sz="2000" dirty="0"/>
                  <a:t>drift flux = </a:t>
                </a:r>
                <a14:m>
                  <m:oMath xmlns:m="http://schemas.openxmlformats.org/officeDocument/2006/math">
                    <m:sSub>
                      <m:sSubPr>
                        <m:ctrlPr>
                          <a:rPr lang="en-US" sz="2000" i="1" smtClean="0">
                            <a:latin typeface="Cambria Math" panose="02040503050406030204" pitchFamily="18" charset="0"/>
                            <a:ea typeface="Cambria Math" panose="02040503050406030204" pitchFamily="18" charset="0"/>
                          </a:rPr>
                        </m:ctrlPr>
                      </m:sSubPr>
                      <m:e>
                        <m:r>
                          <a:rPr lang="en-US" sz="2000" i="1" smtClean="0">
                            <a:latin typeface="Cambria Math" panose="02040503050406030204" pitchFamily="18" charset="0"/>
                            <a:ea typeface="Cambria Math" panose="02040503050406030204" pitchFamily="18" charset="0"/>
                          </a:rPr>
                          <m:t>𝜇</m:t>
                        </m:r>
                      </m:e>
                      <m:sub>
                        <m:r>
                          <a:rPr lang="en-US" sz="2000" b="0" i="1" smtClean="0">
                            <a:latin typeface="Cambria Math" panose="02040503050406030204" pitchFamily="18" charset="0"/>
                            <a:ea typeface="Cambria Math" panose="02040503050406030204" pitchFamily="18" charset="0"/>
                          </a:rPr>
                          <m:t>𝑁𝑎</m:t>
                        </m:r>
                      </m:sub>
                    </m:sSub>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𝑞</m:t>
                        </m:r>
                      </m:e>
                      <m:sub>
                        <m:r>
                          <a:rPr lang="en-US" sz="2000" i="1">
                            <a:latin typeface="Cambria Math" panose="02040503050406030204" pitchFamily="18" charset="0"/>
                            <a:ea typeface="Cambria Math" panose="02040503050406030204" pitchFamily="18" charset="0"/>
                          </a:rPr>
                          <m:t>𝑁𝑎</m:t>
                        </m:r>
                      </m:sub>
                    </m:sSub>
                    <m:d>
                      <m:dPr>
                        <m:begChr m:val="["/>
                        <m:endChr m:val="]"/>
                        <m:ctrlPr>
                          <a:rPr lang="en-US" sz="2000" i="1">
                            <a:latin typeface="Cambria Math" panose="02040503050406030204" pitchFamily="18" charset="0"/>
                          </a:rPr>
                        </m:ctrlPr>
                      </m:dPr>
                      <m:e>
                        <m:r>
                          <a:rPr lang="en-US" sz="2000" i="1">
                            <a:latin typeface="Cambria Math" panose="02040503050406030204" pitchFamily="18" charset="0"/>
                          </a:rPr>
                          <m:t>𝑁𝑎</m:t>
                        </m:r>
                      </m:e>
                    </m:d>
                    <m:f>
                      <m:fPr>
                        <m:ctrlPr>
                          <a:rPr lang="en-US" sz="2000" i="1">
                            <a:latin typeface="Cambria Math" panose="02040503050406030204" pitchFamily="18" charset="0"/>
                          </a:rPr>
                        </m:ctrlPr>
                      </m:fPr>
                      <m:num>
                        <m:r>
                          <a:rPr lang="en-US" sz="2000" i="1">
                            <a:latin typeface="Cambria Math" panose="02040503050406030204" pitchFamily="18" charset="0"/>
                          </a:rPr>
                          <m:t>𝑉</m:t>
                        </m:r>
                      </m:num>
                      <m:den>
                        <m:r>
                          <a:rPr lang="en-US" sz="2000" b="0" i="1" smtClean="0">
                            <a:latin typeface="Cambria Math" panose="02040503050406030204" pitchFamily="18" charset="0"/>
                          </a:rPr>
                          <m:t>𝐿</m:t>
                        </m:r>
                      </m:den>
                    </m:f>
                    <m:r>
                      <a:rPr lang="en-US" sz="2000" i="1">
                        <a:latin typeface="Cambria Math" panose="02040503050406030204" pitchFamily="18" charset="0"/>
                      </a:rPr>
                      <m:t> </m:t>
                    </m:r>
                    <m:r>
                      <a:rPr lang="en-US" sz="2000" b="0" i="0" smtClean="0">
                        <a:latin typeface="Cambria Math" panose="02040503050406030204" pitchFamily="18" charset="0"/>
                        <a:ea typeface="Cambria Math" panose="02040503050406030204" pitchFamily="18" charset="0"/>
                      </a:rPr>
                      <m:t>=</m:t>
                    </m:r>
                    <m:f>
                      <m:fPr>
                        <m:ctrlPr>
                          <a:rPr lang="en-US" sz="2000" i="1" smtClean="0">
                            <a:latin typeface="Cambria Math" panose="02040503050406030204" pitchFamily="18" charset="0"/>
                            <a:ea typeface="Cambria Math" panose="02040503050406030204" pitchFamily="18" charset="0"/>
                          </a:rPr>
                        </m:ctrlPr>
                      </m:fPr>
                      <m:num>
                        <m:sSub>
                          <m:sSubPr>
                            <m:ctrlPr>
                              <a:rPr lang="en-US" sz="2000" i="1">
                                <a:latin typeface="Cambria Math" panose="02040503050406030204" pitchFamily="18" charset="0"/>
                                <a:ea typeface="Cambria Math" panose="02040503050406030204" pitchFamily="18" charset="0"/>
                              </a:rPr>
                            </m:ctrlPr>
                          </m:sSubPr>
                          <m:e>
                            <m:r>
                              <a:rPr lang="en-US" sz="2000" b="0" i="1" smtClean="0">
                                <a:latin typeface="Cambria Math" panose="02040503050406030204" pitchFamily="18" charset="0"/>
                                <a:ea typeface="Cambria Math" panose="02040503050406030204" pitchFamily="18" charset="0"/>
                              </a:rPr>
                              <m:t>𝐷</m:t>
                            </m:r>
                          </m:e>
                          <m:sub>
                            <m:r>
                              <a:rPr lang="en-US" sz="2000" i="1">
                                <a:latin typeface="Cambria Math" panose="02040503050406030204" pitchFamily="18" charset="0"/>
                                <a:ea typeface="Cambria Math" panose="02040503050406030204" pitchFamily="18" charset="0"/>
                              </a:rPr>
                              <m:t>𝑁𝑎</m:t>
                            </m:r>
                          </m:sub>
                        </m:sSub>
                      </m:num>
                      <m:den>
                        <m:r>
                          <a:rPr lang="en-US" sz="2000" b="0" i="1" smtClean="0">
                            <a:latin typeface="Cambria Math" panose="02040503050406030204" pitchFamily="18" charset="0"/>
                            <a:ea typeface="Cambria Math" panose="02040503050406030204" pitchFamily="18" charset="0"/>
                          </a:rPr>
                          <m:t>𝑘𝑇</m:t>
                        </m:r>
                      </m:den>
                    </m:f>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𝑞</m:t>
                        </m:r>
                      </m:e>
                      <m:sub>
                        <m:r>
                          <a:rPr lang="en-US" sz="2000" i="1">
                            <a:latin typeface="Cambria Math" panose="02040503050406030204" pitchFamily="18" charset="0"/>
                            <a:ea typeface="Cambria Math" panose="02040503050406030204" pitchFamily="18" charset="0"/>
                          </a:rPr>
                          <m:t>𝑁𝑎</m:t>
                        </m:r>
                      </m:sub>
                    </m:sSub>
                    <m:d>
                      <m:dPr>
                        <m:begChr m:val="["/>
                        <m:endChr m:val="]"/>
                        <m:ctrlPr>
                          <a:rPr lang="en-US" sz="2000" i="1">
                            <a:latin typeface="Cambria Math" panose="02040503050406030204" pitchFamily="18" charset="0"/>
                          </a:rPr>
                        </m:ctrlPr>
                      </m:dPr>
                      <m:e>
                        <m:r>
                          <a:rPr lang="en-US" sz="2000" i="1">
                            <a:latin typeface="Cambria Math" panose="02040503050406030204" pitchFamily="18" charset="0"/>
                          </a:rPr>
                          <m:t>𝑁𝑎</m:t>
                        </m:r>
                      </m:e>
                    </m:d>
                    <m:f>
                      <m:fPr>
                        <m:ctrlPr>
                          <a:rPr lang="en-US" sz="2000" i="1">
                            <a:latin typeface="Cambria Math" panose="02040503050406030204" pitchFamily="18" charset="0"/>
                          </a:rPr>
                        </m:ctrlPr>
                      </m:fPr>
                      <m:num>
                        <m:r>
                          <a:rPr lang="en-US" sz="2000" i="1">
                            <a:latin typeface="Cambria Math" panose="02040503050406030204" pitchFamily="18" charset="0"/>
                          </a:rPr>
                          <m:t>𝑑𝑉</m:t>
                        </m:r>
                      </m:num>
                      <m:den>
                        <m:r>
                          <a:rPr lang="en-US" sz="2000" i="1">
                            <a:latin typeface="Cambria Math" panose="02040503050406030204" pitchFamily="18" charset="0"/>
                          </a:rPr>
                          <m:t>𝑑𝑥</m:t>
                        </m:r>
                      </m:den>
                    </m:f>
                  </m:oMath>
                </a14:m>
                <a:endParaRPr lang="en-US" sz="2000" dirty="0"/>
              </a:p>
              <a:p>
                <a:pPr lvl="1">
                  <a:spcBef>
                    <a:spcPts val="0"/>
                  </a:spcBef>
                </a:pPr>
                <a:r>
                  <a:rPr lang="en-US" sz="2000" dirty="0"/>
                  <a:t>diffusion flux = </a:t>
                </a:r>
                <a14:m>
                  <m:oMath xmlns:m="http://schemas.openxmlformats.org/officeDocument/2006/math">
                    <m:r>
                      <a:rPr lang="en-US" sz="2000" i="1">
                        <a:latin typeface="Cambria Math" panose="02040503050406030204" pitchFamily="18" charset="0"/>
                      </a:rPr>
                      <m:t>−</m:t>
                    </m:r>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𝐷</m:t>
                        </m:r>
                      </m:e>
                      <m:sub>
                        <m:r>
                          <a:rPr lang="en-US" sz="2000" i="1">
                            <a:latin typeface="Cambria Math" panose="02040503050406030204" pitchFamily="18" charset="0"/>
                            <a:ea typeface="Cambria Math" panose="02040503050406030204" pitchFamily="18" charset="0"/>
                          </a:rPr>
                          <m:t>𝑁𝑎</m:t>
                        </m:r>
                      </m:sub>
                    </m:sSub>
                    <m:f>
                      <m:fPr>
                        <m:ctrlPr>
                          <a:rPr lang="en-US" sz="2000" i="1">
                            <a:latin typeface="Cambria Math" panose="02040503050406030204" pitchFamily="18" charset="0"/>
                          </a:rPr>
                        </m:ctrlPr>
                      </m:fPr>
                      <m:num>
                        <m:r>
                          <a:rPr lang="en-US" sz="2000" i="1">
                            <a:latin typeface="Cambria Math" panose="02040503050406030204" pitchFamily="18" charset="0"/>
                          </a:rPr>
                          <m:t>𝑑</m:t>
                        </m:r>
                        <m:d>
                          <m:dPr>
                            <m:begChr m:val="["/>
                            <m:endChr m:val="]"/>
                            <m:ctrlPr>
                              <a:rPr lang="en-US" sz="2000" i="1">
                                <a:latin typeface="Cambria Math" panose="02040503050406030204" pitchFamily="18" charset="0"/>
                              </a:rPr>
                            </m:ctrlPr>
                          </m:dPr>
                          <m:e>
                            <m:r>
                              <a:rPr lang="en-US" sz="2000" i="1">
                                <a:latin typeface="Cambria Math" panose="02040503050406030204" pitchFamily="18" charset="0"/>
                              </a:rPr>
                              <m:t>𝑁𝑎</m:t>
                            </m:r>
                          </m:e>
                        </m:d>
                      </m:num>
                      <m:den>
                        <m:r>
                          <a:rPr lang="en-US" sz="2000" i="1">
                            <a:latin typeface="Cambria Math" panose="02040503050406030204" pitchFamily="18" charset="0"/>
                          </a:rPr>
                          <m:t>𝑑𝑥</m:t>
                        </m:r>
                      </m:den>
                    </m:f>
                  </m:oMath>
                </a14:m>
                <a:endParaRPr lang="en-US" sz="2000" dirty="0"/>
              </a:p>
              <a:p>
                <a:pPr lvl="1">
                  <a:spcBef>
                    <a:spcPts val="0"/>
                  </a:spcBef>
                </a:pPr>
                <a:r>
                  <a:rPr lang="en-US" sz="2000" dirty="0"/>
                  <a:t>So </a:t>
                </a:r>
                <a14:m>
                  <m:oMath xmlns:m="http://schemas.openxmlformats.org/officeDocument/2006/math">
                    <m:f>
                      <m:fPr>
                        <m:ctrlPr>
                          <a:rPr lang="en-US" sz="2000" i="1">
                            <a:latin typeface="Cambria Math" panose="02040503050406030204" pitchFamily="18" charset="0"/>
                            <a:ea typeface="Cambria Math" panose="02040503050406030204" pitchFamily="18" charset="0"/>
                          </a:rPr>
                        </m:ctrlPr>
                      </m:fPr>
                      <m:num>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𝐷</m:t>
                            </m:r>
                          </m:e>
                          <m:sub>
                            <m:r>
                              <a:rPr lang="en-US" sz="2000" i="1">
                                <a:latin typeface="Cambria Math" panose="02040503050406030204" pitchFamily="18" charset="0"/>
                                <a:ea typeface="Cambria Math" panose="02040503050406030204" pitchFamily="18" charset="0"/>
                              </a:rPr>
                              <m:t>𝑁𝑎</m:t>
                            </m:r>
                          </m:sub>
                        </m:sSub>
                      </m:num>
                      <m:den>
                        <m:r>
                          <a:rPr lang="en-US" sz="2000" i="1">
                            <a:latin typeface="Cambria Math" panose="02040503050406030204" pitchFamily="18" charset="0"/>
                            <a:ea typeface="Cambria Math" panose="02040503050406030204" pitchFamily="18" charset="0"/>
                          </a:rPr>
                          <m:t>𝑘𝑇</m:t>
                        </m:r>
                      </m:den>
                    </m:f>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𝑞</m:t>
                        </m:r>
                      </m:e>
                      <m:sub>
                        <m:r>
                          <a:rPr lang="en-US" sz="2000" i="1">
                            <a:latin typeface="Cambria Math" panose="02040503050406030204" pitchFamily="18" charset="0"/>
                            <a:ea typeface="Cambria Math" panose="02040503050406030204" pitchFamily="18" charset="0"/>
                          </a:rPr>
                          <m:t>𝑁𝑎</m:t>
                        </m:r>
                      </m:sub>
                    </m:sSub>
                    <m:d>
                      <m:dPr>
                        <m:begChr m:val="["/>
                        <m:endChr m:val="]"/>
                        <m:ctrlPr>
                          <a:rPr lang="en-US" sz="2000" i="1">
                            <a:latin typeface="Cambria Math" panose="02040503050406030204" pitchFamily="18" charset="0"/>
                          </a:rPr>
                        </m:ctrlPr>
                      </m:dPr>
                      <m:e>
                        <m:r>
                          <a:rPr lang="en-US" sz="2000" i="1">
                            <a:latin typeface="Cambria Math" panose="02040503050406030204" pitchFamily="18" charset="0"/>
                          </a:rPr>
                          <m:t>𝑁𝑎</m:t>
                        </m:r>
                      </m:e>
                    </m:d>
                    <m:f>
                      <m:fPr>
                        <m:ctrlPr>
                          <a:rPr lang="en-US" sz="2000" i="1">
                            <a:latin typeface="Cambria Math" panose="02040503050406030204" pitchFamily="18" charset="0"/>
                          </a:rPr>
                        </m:ctrlPr>
                      </m:fPr>
                      <m:num>
                        <m:r>
                          <a:rPr lang="en-US" sz="2000" i="1">
                            <a:latin typeface="Cambria Math" panose="02040503050406030204" pitchFamily="18" charset="0"/>
                          </a:rPr>
                          <m:t>𝑑𝑉</m:t>
                        </m:r>
                      </m:num>
                      <m:den>
                        <m:r>
                          <a:rPr lang="en-US" sz="2000" i="1">
                            <a:latin typeface="Cambria Math" panose="02040503050406030204" pitchFamily="18" charset="0"/>
                          </a:rPr>
                          <m:t>𝑑𝑥</m:t>
                        </m:r>
                      </m:den>
                    </m:f>
                    <m:r>
                      <a:rPr lang="en-US" sz="2000" b="0" i="0" smtClean="0">
                        <a:latin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𝐷</m:t>
                        </m:r>
                      </m:e>
                      <m:sub>
                        <m:r>
                          <a:rPr lang="en-US" i="1">
                            <a:latin typeface="Cambria Math" panose="02040503050406030204" pitchFamily="18" charset="0"/>
                            <a:ea typeface="Cambria Math" panose="02040503050406030204" pitchFamily="18" charset="0"/>
                          </a:rPr>
                          <m:t>𝑁𝑎</m:t>
                        </m:r>
                      </m:sub>
                    </m:sSub>
                    <m:f>
                      <m:fPr>
                        <m:ctrlPr>
                          <a:rPr lang="en-US" i="1">
                            <a:latin typeface="Cambria Math" panose="02040503050406030204" pitchFamily="18" charset="0"/>
                          </a:rPr>
                        </m:ctrlPr>
                      </m:fPr>
                      <m:num>
                        <m:r>
                          <a:rPr lang="en-US" i="1">
                            <a:latin typeface="Cambria Math" panose="02040503050406030204" pitchFamily="18" charset="0"/>
                          </a:rPr>
                          <m:t>𝑑</m:t>
                        </m:r>
                        <m:d>
                          <m:dPr>
                            <m:begChr m:val="["/>
                            <m:endChr m:val="]"/>
                            <m:ctrlPr>
                              <a:rPr lang="en-US" i="1">
                                <a:latin typeface="Cambria Math" panose="02040503050406030204" pitchFamily="18" charset="0"/>
                              </a:rPr>
                            </m:ctrlPr>
                          </m:dPr>
                          <m:e>
                            <m:r>
                              <a:rPr lang="en-US" i="1">
                                <a:latin typeface="Cambria Math" panose="02040503050406030204" pitchFamily="18" charset="0"/>
                              </a:rPr>
                              <m:t>𝑁𝑎</m:t>
                            </m:r>
                          </m:e>
                        </m:d>
                      </m:num>
                      <m:den>
                        <m:r>
                          <a:rPr lang="en-US" i="1">
                            <a:latin typeface="Cambria Math" panose="02040503050406030204" pitchFamily="18" charset="0"/>
                          </a:rPr>
                          <m:t>𝑑𝑥</m:t>
                        </m:r>
                      </m:den>
                    </m:f>
                    <m:r>
                      <a:rPr lang="en-US" b="0" i="1" smtClean="0">
                        <a:latin typeface="Cambria Math" panose="02040503050406030204" pitchFamily="18" charset="0"/>
                      </a:rPr>
                      <m:t>,</m:t>
                    </m:r>
                  </m:oMath>
                </a14:m>
                <a:r>
                  <a:rPr lang="en-US" dirty="0"/>
                  <a:t> or </a:t>
                </a:r>
                <a14:m>
                  <m:oMath xmlns:m="http://schemas.openxmlformats.org/officeDocument/2006/math">
                    <m:f>
                      <m:fPr>
                        <m:ctrlPr>
                          <a:rPr lang="en-US" i="1">
                            <a:latin typeface="Cambria Math" panose="02040503050406030204" pitchFamily="18" charset="0"/>
                            <a:ea typeface="Cambria Math" panose="02040503050406030204" pitchFamily="18" charset="0"/>
                          </a:rPr>
                        </m:ctrlPr>
                      </m:fPr>
                      <m:num>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𝑞</m:t>
                            </m:r>
                          </m:e>
                          <m:sub>
                            <m:r>
                              <a:rPr lang="en-US" i="1">
                                <a:latin typeface="Cambria Math" panose="02040503050406030204" pitchFamily="18" charset="0"/>
                                <a:ea typeface="Cambria Math" panose="02040503050406030204" pitchFamily="18" charset="0"/>
                              </a:rPr>
                              <m:t>𝑁𝑎</m:t>
                            </m:r>
                          </m:sub>
                        </m:sSub>
                      </m:num>
                      <m:den>
                        <m:r>
                          <a:rPr lang="en-US" i="1">
                            <a:latin typeface="Cambria Math" panose="02040503050406030204" pitchFamily="18" charset="0"/>
                            <a:ea typeface="Cambria Math" panose="02040503050406030204" pitchFamily="18" charset="0"/>
                          </a:rPr>
                          <m:t>𝑘𝑇</m:t>
                        </m:r>
                      </m:den>
                    </m:f>
                    <m:r>
                      <a:rPr lang="en-US" b="0" i="1" smtClean="0">
                        <a:latin typeface="Cambria Math" panose="02040503050406030204" pitchFamily="18" charset="0"/>
                      </a:rPr>
                      <m:t>𝑑𝑉</m:t>
                    </m:r>
                    <m:r>
                      <a:rPr lang="en-US">
                        <a:latin typeface="Cambria Math" panose="02040503050406030204" pitchFamily="18" charset="0"/>
                      </a:rPr>
                      <m:t>=</m:t>
                    </m:r>
                    <m:r>
                      <a:rPr lang="en-US" b="0" i="0" smtClean="0">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𝑑</m:t>
                        </m:r>
                        <m:d>
                          <m:dPr>
                            <m:begChr m:val="["/>
                            <m:endChr m:val="]"/>
                            <m:ctrlPr>
                              <a:rPr lang="en-US" i="1">
                                <a:latin typeface="Cambria Math" panose="02040503050406030204" pitchFamily="18" charset="0"/>
                              </a:rPr>
                            </m:ctrlPr>
                          </m:dPr>
                          <m:e>
                            <m:r>
                              <a:rPr lang="en-US" i="1">
                                <a:latin typeface="Cambria Math" panose="02040503050406030204" pitchFamily="18" charset="0"/>
                              </a:rPr>
                              <m:t>𝑁𝑎</m:t>
                            </m:r>
                          </m:e>
                        </m:d>
                      </m:num>
                      <m:den>
                        <m:d>
                          <m:dPr>
                            <m:begChr m:val="["/>
                            <m:endChr m:val="]"/>
                            <m:ctrlPr>
                              <a:rPr lang="en-US" i="1">
                                <a:latin typeface="Cambria Math" panose="02040503050406030204" pitchFamily="18" charset="0"/>
                              </a:rPr>
                            </m:ctrlPr>
                          </m:dPr>
                          <m:e>
                            <m:r>
                              <a:rPr lang="en-US" i="1">
                                <a:latin typeface="Cambria Math" panose="02040503050406030204" pitchFamily="18" charset="0"/>
                              </a:rPr>
                              <m:t>𝑁𝑎</m:t>
                            </m:r>
                          </m:e>
                        </m:d>
                      </m:den>
                    </m:f>
                    <m:r>
                      <a:rPr lang="en-US" b="0" i="1" smtClean="0">
                        <a:latin typeface="Cambria Math" panose="02040503050406030204" pitchFamily="18" charset="0"/>
                      </a:rPr>
                      <m:t>,</m:t>
                    </m:r>
                  </m:oMath>
                </a14:m>
                <a:r>
                  <a:rPr lang="en-US" dirty="0"/>
                  <a:t> or </a:t>
                </a:r>
                <a14:m>
                  <m:oMath xmlns:m="http://schemas.openxmlformats.org/officeDocument/2006/math">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𝑚𝑒𝑚</m:t>
                        </m:r>
                      </m:sub>
                    </m:sSub>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𝑖𝑛𝑡</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𝑒𝑥𝑡</m:t>
                        </m:r>
                      </m:sub>
                    </m:sSub>
                    <m:r>
                      <a:rPr lang="en-US">
                        <a:latin typeface="Cambria Math" panose="02040503050406030204" pitchFamily="18" charset="0"/>
                      </a:rPr>
                      <m:t>=</m:t>
                    </m:r>
                    <m:f>
                      <m:fPr>
                        <m:ctrlPr>
                          <a:rPr lang="en-US" i="1">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𝑘𝑇</m:t>
                        </m:r>
                      </m:num>
                      <m:den>
                        <m:sSub>
                          <m:sSubPr>
                            <m:ctrlPr>
                              <a:rPr lang="en-US" i="1">
                                <a:latin typeface="Cambria Math" panose="02040503050406030204" pitchFamily="18" charset="0"/>
                                <a:ea typeface="Cambria Math" panose="02040503050406030204" pitchFamily="18" charset="0"/>
                              </a:rPr>
                            </m:ctrlPr>
                          </m:sSubPr>
                          <m:e>
                            <m:r>
                              <a:rPr lang="en-US" i="1">
                                <a:latin typeface="Cambria Math" panose="02040503050406030204" pitchFamily="18" charset="0"/>
                                <a:ea typeface="Cambria Math" panose="02040503050406030204" pitchFamily="18" charset="0"/>
                              </a:rPr>
                              <m:t>𝑞</m:t>
                            </m:r>
                          </m:e>
                          <m:sub>
                            <m:r>
                              <a:rPr lang="en-US" i="1">
                                <a:latin typeface="Cambria Math" panose="02040503050406030204" pitchFamily="18" charset="0"/>
                                <a:ea typeface="Cambria Math" panose="02040503050406030204" pitchFamily="18" charset="0"/>
                              </a:rPr>
                              <m:t>𝑁𝑎</m:t>
                            </m:r>
                          </m:sub>
                        </m:sSub>
                      </m:den>
                    </m:f>
                    <m:r>
                      <a:rPr lang="en-US" b="0" i="1" smtClean="0">
                        <a:latin typeface="Cambria Math" panose="02040503050406030204" pitchFamily="18" charset="0"/>
                      </a:rPr>
                      <m:t>𝑙𝑛</m:t>
                    </m:r>
                    <m:f>
                      <m:fPr>
                        <m:ctrlPr>
                          <a:rPr lang="en-US" i="1">
                            <a:latin typeface="Cambria Math" panose="02040503050406030204" pitchFamily="18" charset="0"/>
                          </a:rPr>
                        </m:ctrlPr>
                      </m:fPr>
                      <m:num>
                        <m:sSub>
                          <m:sSubPr>
                            <m:ctrlPr>
                              <a:rPr lang="en-US" i="1" smtClean="0">
                                <a:latin typeface="Cambria Math" panose="02040503050406030204" pitchFamily="18" charset="0"/>
                              </a:rPr>
                            </m:ctrlPr>
                          </m:sSubPr>
                          <m:e>
                            <m:d>
                              <m:dPr>
                                <m:begChr m:val="["/>
                                <m:endChr m:val="]"/>
                                <m:ctrlPr>
                                  <a:rPr lang="en-US" i="1">
                                    <a:latin typeface="Cambria Math" panose="02040503050406030204" pitchFamily="18" charset="0"/>
                                  </a:rPr>
                                </m:ctrlPr>
                              </m:dPr>
                              <m:e>
                                <m:r>
                                  <a:rPr lang="en-US" i="1">
                                    <a:latin typeface="Cambria Math" panose="02040503050406030204" pitchFamily="18" charset="0"/>
                                  </a:rPr>
                                  <m:t>𝑁𝑎</m:t>
                                </m:r>
                              </m:e>
                            </m:d>
                          </m:e>
                          <m:sub>
                            <m:r>
                              <a:rPr lang="en-US" b="0" i="1" smtClean="0">
                                <a:latin typeface="Cambria Math" panose="02040503050406030204" pitchFamily="18" charset="0"/>
                              </a:rPr>
                              <m:t>𝑒𝑥𝑡</m:t>
                            </m:r>
                          </m:sub>
                        </m:sSub>
                      </m:num>
                      <m:den>
                        <m:sSub>
                          <m:sSubPr>
                            <m:ctrlPr>
                              <a:rPr lang="en-US" i="1">
                                <a:latin typeface="Cambria Math" panose="02040503050406030204" pitchFamily="18" charset="0"/>
                              </a:rPr>
                            </m:ctrlPr>
                          </m:sSubPr>
                          <m:e>
                            <m:d>
                              <m:dPr>
                                <m:begChr m:val="["/>
                                <m:endChr m:val="]"/>
                                <m:ctrlPr>
                                  <a:rPr lang="en-US" i="1">
                                    <a:latin typeface="Cambria Math" panose="02040503050406030204" pitchFamily="18" charset="0"/>
                                  </a:rPr>
                                </m:ctrlPr>
                              </m:dPr>
                              <m:e>
                                <m:r>
                                  <a:rPr lang="en-US" i="1">
                                    <a:latin typeface="Cambria Math" panose="02040503050406030204" pitchFamily="18" charset="0"/>
                                  </a:rPr>
                                  <m:t>𝑁𝑎</m:t>
                                </m:r>
                              </m:e>
                            </m:d>
                          </m:e>
                          <m:sub>
                            <m:r>
                              <a:rPr lang="en-US" b="0" i="1" smtClean="0">
                                <a:latin typeface="Cambria Math" panose="02040503050406030204" pitchFamily="18" charset="0"/>
                              </a:rPr>
                              <m:t>𝑖𝑛𝑡</m:t>
                            </m:r>
                          </m:sub>
                        </m:sSub>
                      </m:den>
                    </m:f>
                    <m:r>
                      <a:rPr lang="en-US" b="0" i="1" smtClean="0">
                        <a:latin typeface="Cambria Math" panose="02040503050406030204" pitchFamily="18" charset="0"/>
                      </a:rPr>
                      <m:t>=26</m:t>
                    </m:r>
                    <m:r>
                      <a:rPr lang="en-US" b="0" i="1" smtClean="0">
                        <a:latin typeface="Cambria Math" panose="02040503050406030204" pitchFamily="18" charset="0"/>
                      </a:rPr>
                      <m:t>𝑚𝑉</m:t>
                    </m:r>
                    <m:r>
                      <a:rPr lang="en-US" b="0" i="1" smtClean="0">
                        <a:latin typeface="Cambria Math" panose="02040503050406030204" pitchFamily="18" charset="0"/>
                        <a:ea typeface="Cambria Math" panose="02040503050406030204" pitchFamily="18" charset="0"/>
                      </a:rPr>
                      <m:t>∙</m:t>
                    </m:r>
                    <m:r>
                      <a:rPr lang="en-US" i="1">
                        <a:latin typeface="Cambria Math" panose="02040503050406030204" pitchFamily="18" charset="0"/>
                      </a:rPr>
                      <m:t>𝑙𝑛</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d>
                              <m:dPr>
                                <m:begChr m:val="["/>
                                <m:endChr m:val="]"/>
                                <m:ctrlPr>
                                  <a:rPr lang="en-US" i="1">
                                    <a:latin typeface="Cambria Math" panose="02040503050406030204" pitchFamily="18" charset="0"/>
                                  </a:rPr>
                                </m:ctrlPr>
                              </m:dPr>
                              <m:e>
                                <m:r>
                                  <a:rPr lang="en-US" i="1">
                                    <a:latin typeface="Cambria Math" panose="02040503050406030204" pitchFamily="18" charset="0"/>
                                  </a:rPr>
                                  <m:t>𝑁𝑎</m:t>
                                </m:r>
                              </m:e>
                            </m:d>
                          </m:e>
                          <m:sub>
                            <m:r>
                              <a:rPr lang="en-US" i="1">
                                <a:latin typeface="Cambria Math" panose="02040503050406030204" pitchFamily="18" charset="0"/>
                              </a:rPr>
                              <m:t>𝑒𝑥𝑡</m:t>
                            </m:r>
                          </m:sub>
                        </m:sSub>
                      </m:num>
                      <m:den>
                        <m:sSub>
                          <m:sSubPr>
                            <m:ctrlPr>
                              <a:rPr lang="en-US" i="1">
                                <a:latin typeface="Cambria Math" panose="02040503050406030204" pitchFamily="18" charset="0"/>
                              </a:rPr>
                            </m:ctrlPr>
                          </m:sSubPr>
                          <m:e>
                            <m:d>
                              <m:dPr>
                                <m:begChr m:val="["/>
                                <m:endChr m:val="]"/>
                                <m:ctrlPr>
                                  <a:rPr lang="en-US" i="1">
                                    <a:latin typeface="Cambria Math" panose="02040503050406030204" pitchFamily="18" charset="0"/>
                                  </a:rPr>
                                </m:ctrlPr>
                              </m:dPr>
                              <m:e>
                                <m:r>
                                  <a:rPr lang="en-US" i="1">
                                    <a:latin typeface="Cambria Math" panose="02040503050406030204" pitchFamily="18" charset="0"/>
                                  </a:rPr>
                                  <m:t>𝑁𝑎</m:t>
                                </m:r>
                              </m:e>
                            </m:d>
                          </m:e>
                          <m:sub>
                            <m:r>
                              <a:rPr lang="en-US" i="1">
                                <a:latin typeface="Cambria Math" panose="02040503050406030204" pitchFamily="18" charset="0"/>
                              </a:rPr>
                              <m:t>𝑖𝑛𝑡</m:t>
                            </m:r>
                          </m:sub>
                        </m:sSub>
                      </m:den>
                    </m:f>
                  </m:oMath>
                </a14:m>
                <a:endParaRPr lang="en-US" dirty="0"/>
              </a:p>
            </p:txBody>
          </p:sp>
        </mc:Choice>
        <mc:Fallback xmlns="">
          <p:sp>
            <p:nvSpPr>
              <p:cNvPr id="3" name="Content Placeholder 2">
                <a:extLst>
                  <a:ext uri="{FF2B5EF4-FFF2-40B4-BE49-F238E27FC236}">
                    <a16:creationId xmlns:a16="http://schemas.microsoft.com/office/drawing/2014/main" id="{940F9404-8357-4202-8369-B22EFEDEC6D5}"/>
                  </a:ext>
                </a:extLst>
              </p:cNvPr>
              <p:cNvSpPr>
                <a:spLocks noGrp="1" noRot="1" noChangeAspect="1" noMove="1" noResize="1" noEditPoints="1" noAdjustHandles="1" noChangeArrowheads="1" noChangeShapeType="1" noTextEdit="1"/>
              </p:cNvSpPr>
              <p:nvPr>
                <p:ph idx="1"/>
              </p:nvPr>
            </p:nvSpPr>
            <p:spPr>
              <a:xfrm>
                <a:off x="734351" y="1546927"/>
                <a:ext cx="7992533" cy="4419600"/>
              </a:xfrm>
              <a:blipFill>
                <a:blip r:embed="rId3"/>
                <a:stretch>
                  <a:fillRect l="-991" t="-1103"/>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E05C99FD-521C-4864-93F9-F6F3D66E3D39}"/>
              </a:ext>
            </a:extLst>
          </p:cNvPr>
          <p:cNvSpPr>
            <a:spLocks noGrp="1"/>
          </p:cNvSpPr>
          <p:nvPr>
            <p:ph type="ftr" sz="quarter" idx="11"/>
          </p:nvPr>
        </p:nvSpPr>
        <p:spPr/>
        <p:txBody>
          <a:bodyPr/>
          <a:lstStyle/>
          <a:p>
            <a:pPr>
              <a:defRPr/>
            </a:pPr>
            <a:r>
              <a:rPr lang="en-US" dirty="0"/>
              <a:t>EE 193/Comp 150 Joel Grodstein</a:t>
            </a:r>
          </a:p>
        </p:txBody>
      </p:sp>
      <p:grpSp>
        <p:nvGrpSpPr>
          <p:cNvPr id="9" name="Group 8">
            <a:extLst>
              <a:ext uri="{FF2B5EF4-FFF2-40B4-BE49-F238E27FC236}">
                <a16:creationId xmlns:a16="http://schemas.microsoft.com/office/drawing/2014/main" id="{32DAA4DC-69E4-4939-8F82-4430CF270EF1}"/>
              </a:ext>
            </a:extLst>
          </p:cNvPr>
          <p:cNvGrpSpPr/>
          <p:nvPr/>
        </p:nvGrpSpPr>
        <p:grpSpPr>
          <a:xfrm>
            <a:off x="2905041" y="2201034"/>
            <a:ext cx="5486400" cy="1416106"/>
            <a:chOff x="2905041" y="2201034"/>
            <a:chExt cx="5486400" cy="1416106"/>
          </a:xfrm>
        </p:grpSpPr>
        <p:sp>
          <p:nvSpPr>
            <p:cNvPr id="5" name="TextBox 4">
              <a:extLst>
                <a:ext uri="{FF2B5EF4-FFF2-40B4-BE49-F238E27FC236}">
                  <a16:creationId xmlns:a16="http://schemas.microsoft.com/office/drawing/2014/main" id="{CF1EA971-40A4-4285-9374-8B6DC59DBDA1}"/>
                </a:ext>
              </a:extLst>
            </p:cNvPr>
            <p:cNvSpPr txBox="1"/>
            <p:nvPr/>
          </p:nvSpPr>
          <p:spPr>
            <a:xfrm>
              <a:off x="6611193" y="2201034"/>
              <a:ext cx="1780248" cy="646331"/>
            </a:xfrm>
            <a:prstGeom prst="rect">
              <a:avLst/>
            </a:prstGeom>
            <a:noFill/>
            <a:ln>
              <a:solidFill>
                <a:schemeClr val="accent2"/>
              </a:solidFill>
            </a:ln>
          </p:spPr>
          <p:txBody>
            <a:bodyPr wrap="square" rtlCol="0">
              <a:spAutoFit/>
            </a:bodyPr>
            <a:lstStyle/>
            <a:p>
              <a:r>
                <a:rPr lang="en-US" sz="1800" i="1" dirty="0"/>
                <a:t>Einstein relation</a:t>
              </a:r>
              <a:r>
                <a:rPr lang="en-US" sz="1800" dirty="0"/>
                <a:t> says D = </a:t>
              </a:r>
              <a:r>
                <a:rPr lang="en-US" sz="1800" i="1" dirty="0"/>
                <a:t>μ</a:t>
              </a:r>
              <a:r>
                <a:rPr lang="en-US" sz="1800" dirty="0"/>
                <a:t> </a:t>
              </a:r>
              <a:r>
                <a:rPr lang="en-US" sz="1800" dirty="0" err="1"/>
                <a:t>kT</a:t>
              </a:r>
              <a:endParaRPr lang="en-US" dirty="0"/>
            </a:p>
          </p:txBody>
        </p:sp>
        <p:cxnSp>
          <p:nvCxnSpPr>
            <p:cNvPr id="7" name="Straight Arrow Connector 6">
              <a:extLst>
                <a:ext uri="{FF2B5EF4-FFF2-40B4-BE49-F238E27FC236}">
                  <a16:creationId xmlns:a16="http://schemas.microsoft.com/office/drawing/2014/main" id="{102CFE2C-BDAB-43E7-862D-8CEB40AB76A6}"/>
                </a:ext>
              </a:extLst>
            </p:cNvPr>
            <p:cNvCxnSpPr/>
            <p:nvPr/>
          </p:nvCxnSpPr>
          <p:spPr>
            <a:xfrm flipH="1">
              <a:off x="5332651" y="2573267"/>
              <a:ext cx="1173345" cy="841572"/>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8" name="Freeform: Shape 7">
              <a:extLst>
                <a:ext uri="{FF2B5EF4-FFF2-40B4-BE49-F238E27FC236}">
                  <a16:creationId xmlns:a16="http://schemas.microsoft.com/office/drawing/2014/main" id="{52120A92-8815-43C2-B88D-D2F76DD205A4}"/>
                </a:ext>
              </a:extLst>
            </p:cNvPr>
            <p:cNvSpPr/>
            <p:nvPr/>
          </p:nvSpPr>
          <p:spPr>
            <a:xfrm>
              <a:off x="2905041" y="3074973"/>
              <a:ext cx="2880764" cy="542167"/>
            </a:xfrm>
            <a:custGeom>
              <a:avLst/>
              <a:gdLst>
                <a:gd name="connsiteX0" fmla="*/ 2880764 w 2880764"/>
                <a:gd name="connsiteY0" fmla="*/ 0 h 542167"/>
                <a:gd name="connsiteX1" fmla="*/ 971044 w 2880764"/>
                <a:gd name="connsiteY1" fmla="*/ 210393 h 542167"/>
                <a:gd name="connsiteX2" fmla="*/ 0 w 2880764"/>
                <a:gd name="connsiteY2" fmla="*/ 542167 h 542167"/>
                <a:gd name="connsiteX3" fmla="*/ 0 w 2880764"/>
                <a:gd name="connsiteY3" fmla="*/ 542167 h 542167"/>
                <a:gd name="connsiteX4" fmla="*/ 0 w 2880764"/>
                <a:gd name="connsiteY4" fmla="*/ 542167 h 5421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80764" h="542167">
                  <a:moveTo>
                    <a:pt x="2880764" y="0"/>
                  </a:moveTo>
                  <a:cubicBezTo>
                    <a:pt x="2165967" y="60016"/>
                    <a:pt x="1451171" y="120032"/>
                    <a:pt x="971044" y="210393"/>
                  </a:cubicBezTo>
                  <a:cubicBezTo>
                    <a:pt x="490917" y="300754"/>
                    <a:pt x="0" y="542167"/>
                    <a:pt x="0" y="542167"/>
                  </a:cubicBezTo>
                  <a:lnTo>
                    <a:pt x="0" y="542167"/>
                  </a:lnTo>
                  <a:lnTo>
                    <a:pt x="0" y="542167"/>
                  </a:ln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16447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D5AA7-B82F-4A44-A1EB-28706511B358}"/>
              </a:ext>
            </a:extLst>
          </p:cNvPr>
          <p:cNvSpPr>
            <a:spLocks noGrp="1"/>
          </p:cNvSpPr>
          <p:nvPr>
            <p:ph type="title"/>
          </p:nvPr>
        </p:nvSpPr>
        <p:spPr/>
        <p:txBody>
          <a:bodyPr/>
          <a:lstStyle/>
          <a:p>
            <a:r>
              <a:rPr lang="en-US" dirty="0"/>
              <a:t>What equations will we learn?</a:t>
            </a:r>
          </a:p>
        </p:txBody>
      </p:sp>
      <p:sp>
        <p:nvSpPr>
          <p:cNvPr id="3" name="Content Placeholder 2">
            <a:extLst>
              <a:ext uri="{FF2B5EF4-FFF2-40B4-BE49-F238E27FC236}">
                <a16:creationId xmlns:a16="http://schemas.microsoft.com/office/drawing/2014/main" id="{30AB08C5-C25D-4630-B56A-9F568129EE75}"/>
              </a:ext>
            </a:extLst>
          </p:cNvPr>
          <p:cNvSpPr>
            <a:spLocks noGrp="1"/>
          </p:cNvSpPr>
          <p:nvPr>
            <p:ph idx="1"/>
          </p:nvPr>
        </p:nvSpPr>
        <p:spPr/>
        <p:txBody>
          <a:bodyPr/>
          <a:lstStyle/>
          <a:p>
            <a:r>
              <a:rPr lang="en-US" dirty="0"/>
              <a:t>Diffusion and drift</a:t>
            </a:r>
          </a:p>
          <a:p>
            <a:pPr lvl="1">
              <a:spcBef>
                <a:spcPts val="0"/>
              </a:spcBef>
            </a:pPr>
            <a:r>
              <a:rPr lang="en-US" dirty="0"/>
              <a:t>This is how ions make current</a:t>
            </a:r>
          </a:p>
          <a:p>
            <a:pPr lvl="1">
              <a:spcBef>
                <a:spcPts val="0"/>
              </a:spcBef>
            </a:pPr>
            <a:r>
              <a:rPr lang="en-US" dirty="0"/>
              <a:t>the two basic forces behind bioelectricity</a:t>
            </a:r>
          </a:p>
          <a:p>
            <a:r>
              <a:rPr lang="en-US" dirty="0"/>
              <a:t>With those, we can quickly derive…</a:t>
            </a:r>
          </a:p>
          <a:p>
            <a:r>
              <a:rPr lang="en-US" dirty="0"/>
              <a:t>The </a:t>
            </a:r>
            <a:r>
              <a:rPr lang="en-US" i="1" dirty="0"/>
              <a:t>Nernst equation</a:t>
            </a:r>
          </a:p>
          <a:p>
            <a:pPr lvl="1">
              <a:spcBef>
                <a:spcPts val="0"/>
              </a:spcBef>
            </a:pPr>
            <a:r>
              <a:rPr lang="en-US" dirty="0"/>
              <a:t>Required by doctors to pass their boards!</a:t>
            </a:r>
          </a:p>
          <a:p>
            <a:pPr lvl="1">
              <a:spcBef>
                <a:spcPts val="0"/>
              </a:spcBef>
            </a:pPr>
            <a:r>
              <a:rPr lang="en-US" dirty="0"/>
              <a:t>We’ll actually learn what it means </a:t>
            </a:r>
            <a:r>
              <a:rPr lang="en-US" dirty="0">
                <a:sym typeface="Wingdings" panose="05000000000000000000" pitchFamily="2" charset="2"/>
              </a:rPr>
              <a:t></a:t>
            </a:r>
          </a:p>
          <a:p>
            <a:r>
              <a:rPr lang="en-US" dirty="0">
                <a:sym typeface="Wingdings" panose="05000000000000000000" pitchFamily="2" charset="2"/>
              </a:rPr>
              <a:t>Most importantly, a model(s) for the cell:</a:t>
            </a:r>
          </a:p>
          <a:p>
            <a:pPr lvl="1">
              <a:spcBef>
                <a:spcPts val="0"/>
              </a:spcBef>
            </a:pPr>
            <a:r>
              <a:rPr lang="en-US" dirty="0">
                <a:sym typeface="Wingdings" panose="05000000000000000000" pitchFamily="2" charset="2"/>
              </a:rPr>
              <a:t>Given ion concentrations and ion-channel </a:t>
            </a:r>
            <a:r>
              <a:rPr lang="en-US" dirty="0" err="1">
                <a:sym typeface="Wingdings" panose="05000000000000000000" pitchFamily="2" charset="2"/>
              </a:rPr>
              <a:t>turnon</a:t>
            </a:r>
            <a:endParaRPr lang="en-US" dirty="0">
              <a:sym typeface="Wingdings" panose="05000000000000000000" pitchFamily="2" charset="2"/>
            </a:endParaRPr>
          </a:p>
          <a:p>
            <a:pPr lvl="1">
              <a:spcBef>
                <a:spcPts val="0"/>
              </a:spcBef>
            </a:pPr>
            <a:r>
              <a:rPr lang="en-US" dirty="0">
                <a:sym typeface="Wingdings" panose="05000000000000000000" pitchFamily="2" charset="2"/>
              </a:rPr>
              <a:t>Relate ion current and cell voltage</a:t>
            </a:r>
          </a:p>
          <a:p>
            <a:pPr marL="0" indent="0">
              <a:buNone/>
            </a:pPr>
            <a:endParaRPr lang="en-US" dirty="0"/>
          </a:p>
        </p:txBody>
      </p:sp>
      <p:sp>
        <p:nvSpPr>
          <p:cNvPr id="4" name="Footer Placeholder 3">
            <a:extLst>
              <a:ext uri="{FF2B5EF4-FFF2-40B4-BE49-F238E27FC236}">
                <a16:creationId xmlns:a16="http://schemas.microsoft.com/office/drawing/2014/main" id="{29A2D1E7-4761-4529-84EE-AE18139E174F}"/>
              </a:ext>
            </a:extLst>
          </p:cNvPr>
          <p:cNvSpPr>
            <a:spLocks noGrp="1"/>
          </p:cNvSpPr>
          <p:nvPr>
            <p:ph type="ftr" sz="quarter" idx="11"/>
          </p:nvPr>
        </p:nvSpPr>
        <p:spPr/>
        <p:txBody>
          <a:bodyPr/>
          <a:lstStyle/>
          <a:p>
            <a:pPr>
              <a:defRPr/>
            </a:pPr>
            <a:r>
              <a:rPr lang="en-US" dirty="0"/>
              <a:t>EE 193/Comp 150 Joel Grodstein</a:t>
            </a:r>
          </a:p>
        </p:txBody>
      </p:sp>
      <p:sp>
        <p:nvSpPr>
          <p:cNvPr id="5" name="Rectangle: Rounded Corners 4">
            <a:extLst>
              <a:ext uri="{FF2B5EF4-FFF2-40B4-BE49-F238E27FC236}">
                <a16:creationId xmlns:a16="http://schemas.microsoft.com/office/drawing/2014/main" id="{914F5525-EFB5-44EF-A337-ADD3C7B8669A}"/>
              </a:ext>
            </a:extLst>
          </p:cNvPr>
          <p:cNvSpPr/>
          <p:nvPr/>
        </p:nvSpPr>
        <p:spPr>
          <a:xfrm>
            <a:off x="659876" y="4788813"/>
            <a:ext cx="6985262" cy="1168924"/>
          </a:xfrm>
          <a:prstGeom prst="roundRect">
            <a:avLst/>
          </a:prstGeom>
          <a:noFill/>
          <a:ln w="19050">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55702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3CFDB-DA0A-4864-B029-009F111F3A05}"/>
              </a:ext>
            </a:extLst>
          </p:cNvPr>
          <p:cNvSpPr>
            <a:spLocks noGrp="1"/>
          </p:cNvSpPr>
          <p:nvPr>
            <p:ph type="title"/>
          </p:nvPr>
        </p:nvSpPr>
        <p:spPr/>
        <p:txBody>
          <a:bodyPr/>
          <a:lstStyle/>
          <a:p>
            <a:r>
              <a:rPr lang="en-US" dirty="0"/>
              <a:t>Ions in a giant squid</a:t>
            </a:r>
          </a:p>
        </p:txBody>
      </p:sp>
      <p:sp>
        <p:nvSpPr>
          <p:cNvPr id="3" name="Content Placeholder 2">
            <a:extLst>
              <a:ext uri="{FF2B5EF4-FFF2-40B4-BE49-F238E27FC236}">
                <a16:creationId xmlns:a16="http://schemas.microsoft.com/office/drawing/2014/main" id="{2DC72105-FAC1-4BCD-98A1-296F8F419FFC}"/>
              </a:ext>
            </a:extLst>
          </p:cNvPr>
          <p:cNvSpPr>
            <a:spLocks noGrp="1"/>
          </p:cNvSpPr>
          <p:nvPr>
            <p:ph idx="1"/>
          </p:nvPr>
        </p:nvSpPr>
        <p:spPr>
          <a:xfrm>
            <a:off x="719668" y="4250265"/>
            <a:ext cx="8238066" cy="1978007"/>
          </a:xfrm>
        </p:spPr>
        <p:txBody>
          <a:bodyPr/>
          <a:lstStyle/>
          <a:p>
            <a:r>
              <a:rPr lang="en-US" sz="2400" dirty="0"/>
              <a:t>Observation: ICF and ECF each have high ion concentrations, but are roughly charge neutral</a:t>
            </a:r>
          </a:p>
          <a:p>
            <a:pPr lvl="1">
              <a:spcBef>
                <a:spcPts val="0"/>
              </a:spcBef>
            </a:pPr>
            <a:r>
              <a:rPr lang="en-US" sz="2000" dirty="0"/>
              <a:t>Consequence: a small charge flow can greatly change the net charge</a:t>
            </a:r>
          </a:p>
          <a:p>
            <a:pPr lvl="1">
              <a:spcBef>
                <a:spcPts val="0"/>
              </a:spcBef>
            </a:pPr>
            <a:r>
              <a:rPr lang="en-US" sz="2000" dirty="0"/>
              <a:t>and hence the net voltage</a:t>
            </a:r>
          </a:p>
          <a:p>
            <a:r>
              <a:rPr lang="en-US" sz="2200" dirty="0"/>
              <a:t>That’s what allows our nervous system to react quickly</a:t>
            </a:r>
          </a:p>
          <a:p>
            <a:endParaRPr lang="en-US" dirty="0"/>
          </a:p>
        </p:txBody>
      </p:sp>
      <p:sp>
        <p:nvSpPr>
          <p:cNvPr id="4" name="Footer Placeholder 3">
            <a:extLst>
              <a:ext uri="{FF2B5EF4-FFF2-40B4-BE49-F238E27FC236}">
                <a16:creationId xmlns:a16="http://schemas.microsoft.com/office/drawing/2014/main" id="{856F19C6-A25B-4766-A8E5-4F7BC4B31C63}"/>
              </a:ext>
            </a:extLst>
          </p:cNvPr>
          <p:cNvSpPr>
            <a:spLocks noGrp="1"/>
          </p:cNvSpPr>
          <p:nvPr>
            <p:ph type="ftr" sz="quarter" idx="11"/>
          </p:nvPr>
        </p:nvSpPr>
        <p:spPr/>
        <p:txBody>
          <a:bodyPr/>
          <a:lstStyle/>
          <a:p>
            <a:pPr>
              <a:defRPr/>
            </a:pPr>
            <a:r>
              <a:rPr lang="en-US" dirty="0"/>
              <a:t>EE 193/Comp 150 Joel Grodstein</a:t>
            </a:r>
          </a:p>
        </p:txBody>
      </p:sp>
      <p:sp>
        <p:nvSpPr>
          <p:cNvPr id="5" name="Oval 4">
            <a:extLst>
              <a:ext uri="{FF2B5EF4-FFF2-40B4-BE49-F238E27FC236}">
                <a16:creationId xmlns:a16="http://schemas.microsoft.com/office/drawing/2014/main" id="{D77EFF95-B53D-4D0C-85A1-5D8F3F0BC11C}"/>
              </a:ext>
            </a:extLst>
          </p:cNvPr>
          <p:cNvSpPr/>
          <p:nvPr/>
        </p:nvSpPr>
        <p:spPr>
          <a:xfrm>
            <a:off x="1473201" y="1363134"/>
            <a:ext cx="2904066" cy="252306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2F13C23-6A5C-403B-A27C-1B302DE01E49}"/>
              </a:ext>
            </a:extLst>
          </p:cNvPr>
          <p:cNvSpPr txBox="1"/>
          <p:nvPr/>
        </p:nvSpPr>
        <p:spPr>
          <a:xfrm>
            <a:off x="2125133" y="2048933"/>
            <a:ext cx="1413934" cy="1077218"/>
          </a:xfrm>
          <a:prstGeom prst="rect">
            <a:avLst/>
          </a:prstGeom>
          <a:noFill/>
        </p:spPr>
        <p:txBody>
          <a:bodyPr wrap="square" rtlCol="0">
            <a:spAutoFit/>
          </a:bodyPr>
          <a:lstStyle/>
          <a:p>
            <a:r>
              <a:rPr lang="en-US" sz="1600" dirty="0"/>
              <a:t>[K</a:t>
            </a:r>
            <a:r>
              <a:rPr lang="en-US" sz="1600" baseline="30000" dirty="0"/>
              <a:t>+</a:t>
            </a:r>
            <a:r>
              <a:rPr lang="en-US" sz="1600" dirty="0"/>
              <a:t>]=400mM</a:t>
            </a:r>
          </a:p>
          <a:p>
            <a:r>
              <a:rPr lang="en-US" sz="1600" dirty="0"/>
              <a:t>[Na</a:t>
            </a:r>
            <a:r>
              <a:rPr lang="en-US" sz="1600" baseline="30000" dirty="0"/>
              <a:t>+</a:t>
            </a:r>
            <a:r>
              <a:rPr lang="en-US" sz="1600" dirty="0"/>
              <a:t>]=50mM</a:t>
            </a:r>
          </a:p>
          <a:p>
            <a:r>
              <a:rPr lang="en-US" sz="1600" dirty="0"/>
              <a:t>[Cl</a:t>
            </a:r>
            <a:r>
              <a:rPr lang="en-US" sz="1600" baseline="30000" dirty="0"/>
              <a:t>-</a:t>
            </a:r>
            <a:r>
              <a:rPr lang="en-US" sz="1600" dirty="0"/>
              <a:t>]=52mM</a:t>
            </a:r>
          </a:p>
          <a:p>
            <a:r>
              <a:rPr lang="en-US" sz="1600" dirty="0"/>
              <a:t>other</a:t>
            </a:r>
            <a:r>
              <a:rPr lang="en-US" sz="1600" baseline="30000" dirty="0"/>
              <a:t>-</a:t>
            </a:r>
            <a:r>
              <a:rPr lang="en-US" sz="1600" dirty="0"/>
              <a:t>=408mM</a:t>
            </a:r>
          </a:p>
        </p:txBody>
      </p:sp>
      <p:sp>
        <p:nvSpPr>
          <p:cNvPr id="7" name="TextBox 6">
            <a:extLst>
              <a:ext uri="{FF2B5EF4-FFF2-40B4-BE49-F238E27FC236}">
                <a16:creationId xmlns:a16="http://schemas.microsoft.com/office/drawing/2014/main" id="{5980E69F-98DF-4169-82C2-F1C1A62334A5}"/>
              </a:ext>
            </a:extLst>
          </p:cNvPr>
          <p:cNvSpPr txBox="1"/>
          <p:nvPr/>
        </p:nvSpPr>
        <p:spPr>
          <a:xfrm>
            <a:off x="118533" y="2633133"/>
            <a:ext cx="1479448" cy="1077218"/>
          </a:xfrm>
          <a:prstGeom prst="rect">
            <a:avLst/>
          </a:prstGeom>
          <a:noFill/>
        </p:spPr>
        <p:txBody>
          <a:bodyPr wrap="square" rtlCol="0">
            <a:spAutoFit/>
          </a:bodyPr>
          <a:lstStyle/>
          <a:p>
            <a:r>
              <a:rPr lang="en-US" sz="1600" dirty="0"/>
              <a:t>[K</a:t>
            </a:r>
            <a:r>
              <a:rPr lang="en-US" sz="1600" baseline="30000" dirty="0"/>
              <a:t>+</a:t>
            </a:r>
            <a:r>
              <a:rPr lang="en-US" sz="1600" dirty="0"/>
              <a:t>]=20mM</a:t>
            </a:r>
          </a:p>
          <a:p>
            <a:r>
              <a:rPr lang="en-US" sz="1600" dirty="0"/>
              <a:t>[Na</a:t>
            </a:r>
            <a:r>
              <a:rPr lang="en-US" sz="1600" baseline="30000" dirty="0"/>
              <a:t>+</a:t>
            </a:r>
            <a:r>
              <a:rPr lang="en-US" sz="1600" dirty="0"/>
              <a:t>]=440mM</a:t>
            </a:r>
          </a:p>
          <a:p>
            <a:r>
              <a:rPr lang="en-US" sz="1600" dirty="0"/>
              <a:t>[Cl</a:t>
            </a:r>
            <a:r>
              <a:rPr lang="en-US" sz="1600" baseline="30000" dirty="0"/>
              <a:t>-</a:t>
            </a:r>
            <a:r>
              <a:rPr lang="en-US" sz="1600" dirty="0"/>
              <a:t>]=560mM</a:t>
            </a:r>
          </a:p>
          <a:p>
            <a:r>
              <a:rPr lang="en-US" sz="1600" dirty="0"/>
              <a:t>other</a:t>
            </a:r>
            <a:r>
              <a:rPr lang="en-US" sz="1600" baseline="30000" dirty="0"/>
              <a:t>+</a:t>
            </a:r>
            <a:r>
              <a:rPr lang="en-US" sz="1600" dirty="0"/>
              <a:t>=110mM</a:t>
            </a:r>
          </a:p>
        </p:txBody>
      </p:sp>
      <p:sp>
        <p:nvSpPr>
          <p:cNvPr id="8" name="TextBox 7">
            <a:extLst>
              <a:ext uri="{FF2B5EF4-FFF2-40B4-BE49-F238E27FC236}">
                <a16:creationId xmlns:a16="http://schemas.microsoft.com/office/drawing/2014/main" id="{DD190AED-213A-4BC4-B8D2-47729A7A82C8}"/>
              </a:ext>
            </a:extLst>
          </p:cNvPr>
          <p:cNvSpPr txBox="1"/>
          <p:nvPr/>
        </p:nvSpPr>
        <p:spPr>
          <a:xfrm>
            <a:off x="2438400" y="3039533"/>
            <a:ext cx="1515534" cy="707886"/>
          </a:xfrm>
          <a:prstGeom prst="rect">
            <a:avLst/>
          </a:prstGeom>
          <a:noFill/>
        </p:spPr>
        <p:txBody>
          <a:bodyPr wrap="square" rtlCol="0">
            <a:spAutoFit/>
          </a:bodyPr>
          <a:lstStyle/>
          <a:p>
            <a:r>
              <a:rPr lang="en-US" sz="2000" dirty="0">
                <a:solidFill>
                  <a:schemeClr val="accent2"/>
                </a:solidFill>
              </a:rPr>
              <a:t>intra-cellular fluid</a:t>
            </a:r>
          </a:p>
        </p:txBody>
      </p:sp>
      <p:sp>
        <p:nvSpPr>
          <p:cNvPr id="9" name="TextBox 8">
            <a:extLst>
              <a:ext uri="{FF2B5EF4-FFF2-40B4-BE49-F238E27FC236}">
                <a16:creationId xmlns:a16="http://schemas.microsoft.com/office/drawing/2014/main" id="{52325237-0DC5-4787-A41A-8329596AFF2E}"/>
              </a:ext>
            </a:extLst>
          </p:cNvPr>
          <p:cNvSpPr txBox="1"/>
          <p:nvPr/>
        </p:nvSpPr>
        <p:spPr>
          <a:xfrm>
            <a:off x="135466" y="1363134"/>
            <a:ext cx="1634067" cy="707886"/>
          </a:xfrm>
          <a:prstGeom prst="rect">
            <a:avLst/>
          </a:prstGeom>
          <a:noFill/>
        </p:spPr>
        <p:txBody>
          <a:bodyPr wrap="square" rtlCol="0">
            <a:spAutoFit/>
          </a:bodyPr>
          <a:lstStyle/>
          <a:p>
            <a:r>
              <a:rPr lang="en-US" sz="2000" dirty="0">
                <a:solidFill>
                  <a:schemeClr val="accent2"/>
                </a:solidFill>
              </a:rPr>
              <a:t>extra-cellular fluid</a:t>
            </a:r>
          </a:p>
        </p:txBody>
      </p:sp>
      <p:sp>
        <p:nvSpPr>
          <p:cNvPr id="10" name="TextBox 9">
            <a:extLst>
              <a:ext uri="{FF2B5EF4-FFF2-40B4-BE49-F238E27FC236}">
                <a16:creationId xmlns:a16="http://schemas.microsoft.com/office/drawing/2014/main" id="{77644280-D458-443C-B32E-495B108E57AF}"/>
              </a:ext>
            </a:extLst>
          </p:cNvPr>
          <p:cNvSpPr txBox="1"/>
          <p:nvPr/>
        </p:nvSpPr>
        <p:spPr>
          <a:xfrm>
            <a:off x="6044751" y="3228722"/>
            <a:ext cx="1391830" cy="461665"/>
          </a:xfrm>
          <a:prstGeom prst="rect">
            <a:avLst/>
          </a:prstGeom>
          <a:noFill/>
          <a:ln w="12700">
            <a:solidFill>
              <a:schemeClr val="accent2"/>
            </a:solidFill>
          </a:ln>
        </p:spPr>
        <p:txBody>
          <a:bodyPr wrap="square" rtlCol="0">
            <a:spAutoFit/>
          </a:bodyPr>
          <a:lstStyle/>
          <a:p>
            <a:r>
              <a:rPr lang="en-US" dirty="0"/>
              <a:t>Q = CV</a:t>
            </a:r>
          </a:p>
        </p:txBody>
      </p:sp>
      <p:cxnSp>
        <p:nvCxnSpPr>
          <p:cNvPr id="12" name="Straight Arrow Connector 11">
            <a:extLst>
              <a:ext uri="{FF2B5EF4-FFF2-40B4-BE49-F238E27FC236}">
                <a16:creationId xmlns:a16="http://schemas.microsoft.com/office/drawing/2014/main" id="{0E3C0442-98BB-4B05-93DF-2FE99BB13AF4}"/>
              </a:ext>
            </a:extLst>
          </p:cNvPr>
          <p:cNvCxnSpPr>
            <a:cxnSpLocks/>
          </p:cNvCxnSpPr>
          <p:nvPr/>
        </p:nvCxnSpPr>
        <p:spPr>
          <a:xfrm flipH="1">
            <a:off x="4218317" y="3738520"/>
            <a:ext cx="2255311" cy="174788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9087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par>
                                <p:cTn id="21" presetID="10" presetClass="entr" presetSubtype="0"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3CFDB-DA0A-4864-B029-009F111F3A05}"/>
              </a:ext>
            </a:extLst>
          </p:cNvPr>
          <p:cNvSpPr>
            <a:spLocks noGrp="1"/>
          </p:cNvSpPr>
          <p:nvPr>
            <p:ph type="title"/>
          </p:nvPr>
        </p:nvSpPr>
        <p:spPr/>
        <p:txBody>
          <a:bodyPr/>
          <a:lstStyle/>
          <a:p>
            <a:r>
              <a:rPr lang="en-US" dirty="0"/>
              <a:t>Forces on the system</a:t>
            </a:r>
          </a:p>
        </p:txBody>
      </p:sp>
      <p:sp>
        <p:nvSpPr>
          <p:cNvPr id="3" name="Content Placeholder 2">
            <a:extLst>
              <a:ext uri="{FF2B5EF4-FFF2-40B4-BE49-F238E27FC236}">
                <a16:creationId xmlns:a16="http://schemas.microsoft.com/office/drawing/2014/main" id="{2DC72105-FAC1-4BCD-98A1-296F8F419FFC}"/>
              </a:ext>
            </a:extLst>
          </p:cNvPr>
          <p:cNvSpPr>
            <a:spLocks noGrp="1"/>
          </p:cNvSpPr>
          <p:nvPr>
            <p:ph idx="1"/>
          </p:nvPr>
        </p:nvSpPr>
        <p:spPr>
          <a:xfrm>
            <a:off x="435006" y="4121169"/>
            <a:ext cx="8433951" cy="1795428"/>
          </a:xfrm>
        </p:spPr>
        <p:txBody>
          <a:bodyPr/>
          <a:lstStyle/>
          <a:p>
            <a:r>
              <a:rPr lang="en-US" sz="2400" dirty="0"/>
              <a:t>First force: diffusion (our old friend)</a:t>
            </a:r>
          </a:p>
          <a:p>
            <a:r>
              <a:rPr lang="en-US" sz="2400" dirty="0"/>
              <a:t>Which way does diffusion flow for K</a:t>
            </a:r>
            <a:r>
              <a:rPr lang="en-US" sz="2400" baseline="30000" dirty="0"/>
              <a:t>+</a:t>
            </a:r>
            <a:r>
              <a:rPr lang="en-US" sz="2400" dirty="0"/>
              <a:t>, Na</a:t>
            </a:r>
            <a:r>
              <a:rPr lang="en-US" sz="2400" baseline="30000" dirty="0"/>
              <a:t>+</a:t>
            </a:r>
            <a:r>
              <a:rPr lang="en-US" sz="2400" dirty="0"/>
              <a:t> and Cl</a:t>
            </a:r>
            <a:r>
              <a:rPr lang="en-US" sz="2400" baseline="30000" dirty="0"/>
              <a:t>-</a:t>
            </a:r>
            <a:r>
              <a:rPr lang="en-US" sz="2400" dirty="0"/>
              <a:t>?</a:t>
            </a:r>
            <a:endParaRPr lang="en-US" sz="2200" dirty="0"/>
          </a:p>
          <a:p>
            <a:pPr lvl="1"/>
            <a:r>
              <a:rPr lang="en-US" dirty="0"/>
              <a:t>K</a:t>
            </a:r>
            <a:r>
              <a:rPr lang="en-US" baseline="30000" dirty="0"/>
              <a:t>+</a:t>
            </a:r>
            <a:r>
              <a:rPr lang="en-US" dirty="0"/>
              <a:t> out; Na</a:t>
            </a:r>
            <a:r>
              <a:rPr lang="en-US" baseline="30000" dirty="0"/>
              <a:t>+</a:t>
            </a:r>
            <a:r>
              <a:rPr lang="en-US" dirty="0"/>
              <a:t> and Cl</a:t>
            </a:r>
            <a:r>
              <a:rPr lang="en-US" baseline="30000" dirty="0"/>
              <a:t>-</a:t>
            </a:r>
            <a:r>
              <a:rPr lang="en-US" dirty="0"/>
              <a:t> in</a:t>
            </a:r>
          </a:p>
          <a:p>
            <a:pPr lvl="1"/>
            <a:r>
              <a:rPr lang="en-US" dirty="0"/>
              <a:t>Note: the “other” usually cannot diffuse through a membrane (and other</a:t>
            </a:r>
            <a:r>
              <a:rPr lang="en-US" baseline="30000" dirty="0"/>
              <a:t>+</a:t>
            </a:r>
            <a:r>
              <a:rPr lang="en-US" dirty="0"/>
              <a:t> is different from other</a:t>
            </a:r>
            <a:r>
              <a:rPr lang="en-US" baseline="30000" dirty="0"/>
              <a:t>-</a:t>
            </a:r>
            <a:r>
              <a:rPr lang="en-US" dirty="0"/>
              <a:t>)</a:t>
            </a:r>
          </a:p>
        </p:txBody>
      </p:sp>
      <p:sp>
        <p:nvSpPr>
          <p:cNvPr id="4" name="Footer Placeholder 3">
            <a:extLst>
              <a:ext uri="{FF2B5EF4-FFF2-40B4-BE49-F238E27FC236}">
                <a16:creationId xmlns:a16="http://schemas.microsoft.com/office/drawing/2014/main" id="{856F19C6-A25B-4766-A8E5-4F7BC4B31C63}"/>
              </a:ext>
            </a:extLst>
          </p:cNvPr>
          <p:cNvSpPr>
            <a:spLocks noGrp="1"/>
          </p:cNvSpPr>
          <p:nvPr>
            <p:ph type="ftr" sz="quarter" idx="11"/>
          </p:nvPr>
        </p:nvSpPr>
        <p:spPr/>
        <p:txBody>
          <a:bodyPr/>
          <a:lstStyle/>
          <a:p>
            <a:pPr>
              <a:defRPr/>
            </a:pPr>
            <a:r>
              <a:rPr lang="en-US" dirty="0"/>
              <a:t>EE 193/Comp 150 Joel Grodstein</a:t>
            </a:r>
          </a:p>
        </p:txBody>
      </p:sp>
      <p:sp>
        <p:nvSpPr>
          <p:cNvPr id="5" name="Oval 4">
            <a:extLst>
              <a:ext uri="{FF2B5EF4-FFF2-40B4-BE49-F238E27FC236}">
                <a16:creationId xmlns:a16="http://schemas.microsoft.com/office/drawing/2014/main" id="{D77EFF95-B53D-4D0C-85A1-5D8F3F0BC11C}"/>
              </a:ext>
            </a:extLst>
          </p:cNvPr>
          <p:cNvSpPr/>
          <p:nvPr/>
        </p:nvSpPr>
        <p:spPr>
          <a:xfrm>
            <a:off x="1473201" y="1363134"/>
            <a:ext cx="2904066" cy="252306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DD190AED-213A-4BC4-B8D2-47729A7A82C8}"/>
              </a:ext>
            </a:extLst>
          </p:cNvPr>
          <p:cNvSpPr txBox="1"/>
          <p:nvPr/>
        </p:nvSpPr>
        <p:spPr>
          <a:xfrm>
            <a:off x="2201334" y="1422400"/>
            <a:ext cx="1913467" cy="707886"/>
          </a:xfrm>
          <a:prstGeom prst="rect">
            <a:avLst/>
          </a:prstGeom>
          <a:noFill/>
        </p:spPr>
        <p:txBody>
          <a:bodyPr wrap="square" rtlCol="0">
            <a:spAutoFit/>
          </a:bodyPr>
          <a:lstStyle/>
          <a:p>
            <a:r>
              <a:rPr lang="en-US" sz="2000" dirty="0">
                <a:solidFill>
                  <a:schemeClr val="accent2"/>
                </a:solidFill>
              </a:rPr>
              <a:t>intra-cellular fluid</a:t>
            </a:r>
          </a:p>
        </p:txBody>
      </p:sp>
      <p:sp>
        <p:nvSpPr>
          <p:cNvPr id="9" name="TextBox 8">
            <a:extLst>
              <a:ext uri="{FF2B5EF4-FFF2-40B4-BE49-F238E27FC236}">
                <a16:creationId xmlns:a16="http://schemas.microsoft.com/office/drawing/2014/main" id="{52325237-0DC5-4787-A41A-8329596AFF2E}"/>
              </a:ext>
            </a:extLst>
          </p:cNvPr>
          <p:cNvSpPr txBox="1"/>
          <p:nvPr/>
        </p:nvSpPr>
        <p:spPr>
          <a:xfrm>
            <a:off x="135466" y="1363134"/>
            <a:ext cx="1634067" cy="707886"/>
          </a:xfrm>
          <a:prstGeom prst="rect">
            <a:avLst/>
          </a:prstGeom>
          <a:noFill/>
        </p:spPr>
        <p:txBody>
          <a:bodyPr wrap="square" rtlCol="0">
            <a:spAutoFit/>
          </a:bodyPr>
          <a:lstStyle/>
          <a:p>
            <a:r>
              <a:rPr lang="en-US" sz="2000" dirty="0">
                <a:solidFill>
                  <a:schemeClr val="accent2"/>
                </a:solidFill>
              </a:rPr>
              <a:t>extra-cellular fluid</a:t>
            </a:r>
          </a:p>
        </p:txBody>
      </p:sp>
      <p:sp>
        <p:nvSpPr>
          <p:cNvPr id="17" name="TextBox 16">
            <a:extLst>
              <a:ext uri="{FF2B5EF4-FFF2-40B4-BE49-F238E27FC236}">
                <a16:creationId xmlns:a16="http://schemas.microsoft.com/office/drawing/2014/main" id="{0F7D2A13-5458-4F18-9937-E723DD74442F}"/>
              </a:ext>
            </a:extLst>
          </p:cNvPr>
          <p:cNvSpPr txBox="1"/>
          <p:nvPr/>
        </p:nvSpPr>
        <p:spPr>
          <a:xfrm>
            <a:off x="2573865" y="2010036"/>
            <a:ext cx="1413934" cy="1308050"/>
          </a:xfrm>
          <a:prstGeom prst="rect">
            <a:avLst/>
          </a:prstGeom>
          <a:noFill/>
        </p:spPr>
        <p:txBody>
          <a:bodyPr wrap="square" rtlCol="0">
            <a:spAutoFit/>
          </a:bodyPr>
          <a:lstStyle/>
          <a:p>
            <a:pPr>
              <a:spcBef>
                <a:spcPts val="600"/>
              </a:spcBef>
            </a:pPr>
            <a:r>
              <a:rPr lang="en-US" sz="1600" dirty="0"/>
              <a:t>[K</a:t>
            </a:r>
            <a:r>
              <a:rPr lang="en-US" sz="1600" baseline="30000" dirty="0"/>
              <a:t>+</a:t>
            </a:r>
            <a:r>
              <a:rPr lang="en-US" sz="1600" dirty="0"/>
              <a:t>]=400mM</a:t>
            </a:r>
          </a:p>
          <a:p>
            <a:pPr>
              <a:spcBef>
                <a:spcPts val="600"/>
              </a:spcBef>
            </a:pPr>
            <a:r>
              <a:rPr lang="en-US" sz="1600" dirty="0"/>
              <a:t>[Na</a:t>
            </a:r>
            <a:r>
              <a:rPr lang="en-US" sz="1600" baseline="30000" dirty="0"/>
              <a:t>+</a:t>
            </a:r>
            <a:r>
              <a:rPr lang="en-US" sz="1600" dirty="0"/>
              <a:t>]=50mM</a:t>
            </a:r>
          </a:p>
          <a:p>
            <a:pPr>
              <a:spcBef>
                <a:spcPts val="600"/>
              </a:spcBef>
            </a:pPr>
            <a:r>
              <a:rPr lang="en-US" sz="1600" dirty="0"/>
              <a:t>[Cl</a:t>
            </a:r>
            <a:r>
              <a:rPr lang="en-US" sz="1600" baseline="30000" dirty="0"/>
              <a:t>-</a:t>
            </a:r>
            <a:r>
              <a:rPr lang="en-US" sz="1600" dirty="0"/>
              <a:t>]=52mM</a:t>
            </a:r>
          </a:p>
          <a:p>
            <a:pPr>
              <a:spcBef>
                <a:spcPts val="600"/>
              </a:spcBef>
            </a:pPr>
            <a:r>
              <a:rPr lang="en-US" sz="1600" dirty="0"/>
              <a:t>other</a:t>
            </a:r>
            <a:r>
              <a:rPr lang="en-US" sz="1600" baseline="30000" dirty="0"/>
              <a:t>-</a:t>
            </a:r>
            <a:r>
              <a:rPr lang="en-US" sz="1600" dirty="0"/>
              <a:t>=408mM</a:t>
            </a:r>
          </a:p>
        </p:txBody>
      </p:sp>
      <p:sp>
        <p:nvSpPr>
          <p:cNvPr id="18" name="TextBox 17">
            <a:extLst>
              <a:ext uri="{FF2B5EF4-FFF2-40B4-BE49-F238E27FC236}">
                <a16:creationId xmlns:a16="http://schemas.microsoft.com/office/drawing/2014/main" id="{20BF63FA-0051-4CAD-B1F9-4386C1E12367}"/>
              </a:ext>
            </a:extLst>
          </p:cNvPr>
          <p:cNvSpPr txBox="1"/>
          <p:nvPr/>
        </p:nvSpPr>
        <p:spPr>
          <a:xfrm>
            <a:off x="177800" y="2015067"/>
            <a:ext cx="1482324" cy="1308050"/>
          </a:xfrm>
          <a:prstGeom prst="rect">
            <a:avLst/>
          </a:prstGeom>
          <a:noFill/>
        </p:spPr>
        <p:txBody>
          <a:bodyPr wrap="square" rtlCol="0">
            <a:spAutoFit/>
          </a:bodyPr>
          <a:lstStyle/>
          <a:p>
            <a:pPr>
              <a:spcBef>
                <a:spcPts val="600"/>
              </a:spcBef>
            </a:pPr>
            <a:r>
              <a:rPr lang="en-US" sz="1600" dirty="0"/>
              <a:t>[K</a:t>
            </a:r>
            <a:r>
              <a:rPr lang="en-US" sz="1600" baseline="30000" dirty="0"/>
              <a:t>+</a:t>
            </a:r>
            <a:r>
              <a:rPr lang="en-US" sz="1600" dirty="0"/>
              <a:t>]=20mM</a:t>
            </a:r>
          </a:p>
          <a:p>
            <a:pPr>
              <a:spcBef>
                <a:spcPts val="600"/>
              </a:spcBef>
            </a:pPr>
            <a:r>
              <a:rPr lang="en-US" sz="1600" dirty="0"/>
              <a:t>[Na</a:t>
            </a:r>
            <a:r>
              <a:rPr lang="en-US" sz="1600" baseline="30000" dirty="0"/>
              <a:t>+</a:t>
            </a:r>
            <a:r>
              <a:rPr lang="en-US" sz="1600" dirty="0"/>
              <a:t>]=440mM</a:t>
            </a:r>
          </a:p>
          <a:p>
            <a:pPr>
              <a:spcBef>
                <a:spcPts val="600"/>
              </a:spcBef>
            </a:pPr>
            <a:r>
              <a:rPr lang="en-US" sz="1600" dirty="0"/>
              <a:t>[Cl</a:t>
            </a:r>
            <a:r>
              <a:rPr lang="en-US" sz="1600" baseline="30000" dirty="0"/>
              <a:t>-</a:t>
            </a:r>
            <a:r>
              <a:rPr lang="en-US" sz="1600" dirty="0"/>
              <a:t>]=560mM</a:t>
            </a:r>
          </a:p>
          <a:p>
            <a:pPr>
              <a:spcBef>
                <a:spcPts val="600"/>
              </a:spcBef>
            </a:pPr>
            <a:r>
              <a:rPr lang="en-US" sz="1600" dirty="0"/>
              <a:t>other</a:t>
            </a:r>
            <a:r>
              <a:rPr lang="en-US" sz="1600" baseline="30000" dirty="0"/>
              <a:t>+</a:t>
            </a:r>
            <a:r>
              <a:rPr lang="en-US" sz="1600" dirty="0"/>
              <a:t>=110mM</a:t>
            </a:r>
          </a:p>
        </p:txBody>
      </p:sp>
      <p:cxnSp>
        <p:nvCxnSpPr>
          <p:cNvPr id="19" name="Straight Arrow Connector 18">
            <a:extLst>
              <a:ext uri="{FF2B5EF4-FFF2-40B4-BE49-F238E27FC236}">
                <a16:creationId xmlns:a16="http://schemas.microsoft.com/office/drawing/2014/main" id="{E8AA346D-2225-4649-A09E-40A30FED2739}"/>
              </a:ext>
            </a:extLst>
          </p:cNvPr>
          <p:cNvCxnSpPr/>
          <p:nvPr/>
        </p:nvCxnSpPr>
        <p:spPr>
          <a:xfrm>
            <a:off x="1507067" y="2455333"/>
            <a:ext cx="1016000"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C1AC535-BB7D-4A37-8AAB-265CAB2DBD63}"/>
              </a:ext>
            </a:extLst>
          </p:cNvPr>
          <p:cNvCxnSpPr>
            <a:cxnSpLocks/>
          </p:cNvCxnSpPr>
          <p:nvPr/>
        </p:nvCxnSpPr>
        <p:spPr>
          <a:xfrm>
            <a:off x="1422401" y="2802466"/>
            <a:ext cx="1159932"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86E22BE-CD59-4328-99E8-14A03B31AF62}"/>
              </a:ext>
            </a:extLst>
          </p:cNvPr>
          <p:cNvCxnSpPr/>
          <p:nvPr/>
        </p:nvCxnSpPr>
        <p:spPr>
          <a:xfrm flipH="1">
            <a:off x="1270000" y="2150535"/>
            <a:ext cx="1253067"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9704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par>
                                <p:cTn id="13" presetID="10"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fade">
                                      <p:cBhvr>
                                        <p:cTn id="15" dur="500"/>
                                        <p:tgtEl>
                                          <p:spTgt spid="19"/>
                                        </p:tgtEl>
                                      </p:cBhvr>
                                    </p:animEffect>
                                  </p:childTnLst>
                                </p:cTn>
                              </p:par>
                              <p:par>
                                <p:cTn id="16" presetID="10" presetClass="entr" presetSubtype="0"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fade">
                                      <p:cBhvr>
                                        <p:cTn id="18" dur="5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350DB-A833-4135-B36B-623CCAAD638E}"/>
              </a:ext>
            </a:extLst>
          </p:cNvPr>
          <p:cNvSpPr>
            <a:spLocks noGrp="1"/>
          </p:cNvSpPr>
          <p:nvPr>
            <p:ph type="title"/>
          </p:nvPr>
        </p:nvSpPr>
        <p:spPr/>
        <p:txBody>
          <a:bodyPr/>
          <a:lstStyle/>
          <a:p>
            <a:r>
              <a:rPr lang="en-US" dirty="0"/>
              <a:t>Electric charge</a:t>
            </a:r>
          </a:p>
        </p:txBody>
      </p:sp>
      <p:sp>
        <p:nvSpPr>
          <p:cNvPr id="3" name="Content Placeholder 2">
            <a:extLst>
              <a:ext uri="{FF2B5EF4-FFF2-40B4-BE49-F238E27FC236}">
                <a16:creationId xmlns:a16="http://schemas.microsoft.com/office/drawing/2014/main" id="{FC44A0CC-26EB-4465-BB38-BEA44C7F392E}"/>
              </a:ext>
            </a:extLst>
          </p:cNvPr>
          <p:cNvSpPr>
            <a:spLocks noGrp="1"/>
          </p:cNvSpPr>
          <p:nvPr>
            <p:ph idx="1"/>
          </p:nvPr>
        </p:nvSpPr>
        <p:spPr/>
        <p:txBody>
          <a:bodyPr/>
          <a:lstStyle/>
          <a:p>
            <a:r>
              <a:rPr lang="en-US" sz="2400" dirty="0"/>
              <a:t>So what is electricity, anyway?</a:t>
            </a:r>
          </a:p>
          <a:p>
            <a:r>
              <a:rPr lang="en-US" sz="2400" dirty="0"/>
              <a:t>Start with the basics: charge.</a:t>
            </a:r>
          </a:p>
          <a:p>
            <a:pPr lvl="1">
              <a:spcBef>
                <a:spcPts val="0"/>
              </a:spcBef>
            </a:pPr>
            <a:r>
              <a:rPr lang="en-US" sz="2000" dirty="0"/>
              <a:t>Atoms have electrons (negative charge) and protons (positive charge).</a:t>
            </a:r>
          </a:p>
          <a:p>
            <a:pPr lvl="1">
              <a:spcBef>
                <a:spcPts val="0"/>
              </a:spcBef>
            </a:pPr>
            <a:r>
              <a:rPr lang="en-US" sz="2000" dirty="0"/>
              <a:t>Same number of each → net zero charge</a:t>
            </a:r>
          </a:p>
          <a:p>
            <a:pPr lvl="1">
              <a:spcBef>
                <a:spcPts val="0"/>
              </a:spcBef>
            </a:pPr>
            <a:r>
              <a:rPr lang="en-US" sz="2000" dirty="0"/>
              <a:t>An atom can give away an electron to another atom</a:t>
            </a:r>
          </a:p>
          <a:p>
            <a:pPr lvl="1">
              <a:spcBef>
                <a:spcPts val="0"/>
              </a:spcBef>
            </a:pPr>
            <a:r>
              <a:rPr lang="en-US" sz="2000" dirty="0"/>
              <a:t>The “giver” then has one more proton than electron → net charge of +1.</a:t>
            </a:r>
          </a:p>
          <a:p>
            <a:pPr lvl="1">
              <a:spcBef>
                <a:spcPts val="0"/>
              </a:spcBef>
            </a:pPr>
            <a:r>
              <a:rPr lang="en-US" sz="2000" dirty="0"/>
              <a:t>The receiver has net charge of -1</a:t>
            </a:r>
          </a:p>
          <a:p>
            <a:pPr lvl="1">
              <a:spcBef>
                <a:spcPts val="0"/>
              </a:spcBef>
            </a:pPr>
            <a:r>
              <a:rPr lang="en-US" sz="2000" dirty="0"/>
              <a:t>Both are now called </a:t>
            </a:r>
            <a:r>
              <a:rPr lang="en-US" sz="2000" i="1" dirty="0"/>
              <a:t>ions</a:t>
            </a:r>
            <a:endParaRPr lang="en-US" sz="2000" dirty="0"/>
          </a:p>
          <a:p>
            <a:pPr lvl="1">
              <a:spcBef>
                <a:spcPts val="0"/>
              </a:spcBef>
            </a:pPr>
            <a:r>
              <a:rPr lang="en-US" sz="2000" dirty="0"/>
              <a:t>Example: </a:t>
            </a:r>
            <a:r>
              <a:rPr lang="en-US" sz="2000" dirty="0" err="1"/>
              <a:t>NaCl</a:t>
            </a:r>
            <a:r>
              <a:rPr lang="en-US" sz="2000" dirty="0"/>
              <a:t> → Na</a:t>
            </a:r>
            <a:r>
              <a:rPr lang="en-US" sz="2000" baseline="30000" dirty="0"/>
              <a:t>+</a:t>
            </a:r>
            <a:r>
              <a:rPr lang="en-US" sz="2000" dirty="0"/>
              <a:t> and Cl</a:t>
            </a:r>
            <a:r>
              <a:rPr lang="en-US" sz="2000" baseline="30000" dirty="0"/>
              <a:t>-</a:t>
            </a:r>
            <a:r>
              <a:rPr lang="en-US" sz="2000" dirty="0"/>
              <a:t>.</a:t>
            </a:r>
            <a:endParaRPr lang="en-US" sz="2000" baseline="30000" dirty="0"/>
          </a:p>
          <a:p>
            <a:endParaRPr lang="en-US" dirty="0"/>
          </a:p>
        </p:txBody>
      </p:sp>
      <p:sp>
        <p:nvSpPr>
          <p:cNvPr id="4" name="Footer Placeholder 3">
            <a:extLst>
              <a:ext uri="{FF2B5EF4-FFF2-40B4-BE49-F238E27FC236}">
                <a16:creationId xmlns:a16="http://schemas.microsoft.com/office/drawing/2014/main" id="{27F2FEBF-5698-460F-BB97-135BD6007E1B}"/>
              </a:ext>
            </a:extLst>
          </p:cNvPr>
          <p:cNvSpPr>
            <a:spLocks noGrp="1"/>
          </p:cNvSpPr>
          <p:nvPr>
            <p:ph type="ftr" sz="quarter" idx="11"/>
          </p:nvPr>
        </p:nvSpPr>
        <p:spPr/>
        <p:txBody>
          <a:bodyPr/>
          <a:lstStyle/>
          <a:p>
            <a:pPr>
              <a:defRPr/>
            </a:pPr>
            <a:r>
              <a:rPr lang="en-US" dirty="0"/>
              <a:t>EE 193/Comp 150 Joel Grodstein</a:t>
            </a:r>
          </a:p>
        </p:txBody>
      </p:sp>
      <p:sp>
        <p:nvSpPr>
          <p:cNvPr id="5" name="Oval 4">
            <a:extLst>
              <a:ext uri="{FF2B5EF4-FFF2-40B4-BE49-F238E27FC236}">
                <a16:creationId xmlns:a16="http://schemas.microsoft.com/office/drawing/2014/main" id="{4597C7E5-E2C8-48B6-99D0-036408486AF1}"/>
              </a:ext>
            </a:extLst>
          </p:cNvPr>
          <p:cNvSpPr/>
          <p:nvPr/>
        </p:nvSpPr>
        <p:spPr>
          <a:xfrm>
            <a:off x="5757333" y="4572000"/>
            <a:ext cx="1092200" cy="110913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1800" dirty="0">
                <a:solidFill>
                  <a:schemeClr val="tx1"/>
                </a:solidFill>
              </a:rPr>
              <a:t>11 protons</a:t>
            </a:r>
          </a:p>
        </p:txBody>
      </p:sp>
      <p:sp>
        <p:nvSpPr>
          <p:cNvPr id="6" name="TextBox 5">
            <a:extLst>
              <a:ext uri="{FF2B5EF4-FFF2-40B4-BE49-F238E27FC236}">
                <a16:creationId xmlns:a16="http://schemas.microsoft.com/office/drawing/2014/main" id="{FE26BB06-CFB4-4613-823B-7355040BAF87}"/>
              </a:ext>
            </a:extLst>
          </p:cNvPr>
          <p:cNvSpPr txBox="1"/>
          <p:nvPr/>
        </p:nvSpPr>
        <p:spPr>
          <a:xfrm>
            <a:off x="6019799" y="5664200"/>
            <a:ext cx="668867" cy="400110"/>
          </a:xfrm>
          <a:prstGeom prst="rect">
            <a:avLst/>
          </a:prstGeom>
          <a:noFill/>
        </p:spPr>
        <p:txBody>
          <a:bodyPr wrap="square" rtlCol="0">
            <a:spAutoFit/>
          </a:bodyPr>
          <a:lstStyle/>
          <a:p>
            <a:r>
              <a:rPr lang="en-US" sz="2000" dirty="0"/>
              <a:t>11 e</a:t>
            </a:r>
            <a:r>
              <a:rPr lang="en-US" sz="2000" baseline="30000" dirty="0"/>
              <a:t>-</a:t>
            </a:r>
            <a:endParaRPr lang="en-US" sz="2000" dirty="0"/>
          </a:p>
        </p:txBody>
      </p:sp>
      <p:sp>
        <p:nvSpPr>
          <p:cNvPr id="7" name="TextBox 6">
            <a:extLst>
              <a:ext uri="{FF2B5EF4-FFF2-40B4-BE49-F238E27FC236}">
                <a16:creationId xmlns:a16="http://schemas.microsoft.com/office/drawing/2014/main" id="{6C1790B8-5B10-487B-A2D0-A28134BABB55}"/>
              </a:ext>
            </a:extLst>
          </p:cNvPr>
          <p:cNvSpPr txBox="1"/>
          <p:nvPr/>
        </p:nvSpPr>
        <p:spPr>
          <a:xfrm>
            <a:off x="5892799" y="4191000"/>
            <a:ext cx="668867" cy="400110"/>
          </a:xfrm>
          <a:prstGeom prst="rect">
            <a:avLst/>
          </a:prstGeom>
          <a:noFill/>
        </p:spPr>
        <p:txBody>
          <a:bodyPr wrap="square" rtlCol="0">
            <a:spAutoFit/>
          </a:bodyPr>
          <a:lstStyle/>
          <a:p>
            <a:r>
              <a:rPr lang="en-US" sz="2000" dirty="0"/>
              <a:t>Na</a:t>
            </a:r>
          </a:p>
        </p:txBody>
      </p:sp>
      <p:sp>
        <p:nvSpPr>
          <p:cNvPr id="8" name="Oval 7">
            <a:extLst>
              <a:ext uri="{FF2B5EF4-FFF2-40B4-BE49-F238E27FC236}">
                <a16:creationId xmlns:a16="http://schemas.microsoft.com/office/drawing/2014/main" id="{C7D574DF-318B-40F4-BEB7-D1CC18416A41}"/>
              </a:ext>
            </a:extLst>
          </p:cNvPr>
          <p:cNvSpPr/>
          <p:nvPr/>
        </p:nvSpPr>
        <p:spPr>
          <a:xfrm>
            <a:off x="7569201" y="4622796"/>
            <a:ext cx="1092200" cy="110913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1800" dirty="0">
                <a:solidFill>
                  <a:schemeClr val="tx1"/>
                </a:solidFill>
              </a:rPr>
              <a:t>17 protons</a:t>
            </a:r>
          </a:p>
        </p:txBody>
      </p:sp>
      <p:sp>
        <p:nvSpPr>
          <p:cNvPr id="9" name="TextBox 8">
            <a:extLst>
              <a:ext uri="{FF2B5EF4-FFF2-40B4-BE49-F238E27FC236}">
                <a16:creationId xmlns:a16="http://schemas.microsoft.com/office/drawing/2014/main" id="{D759ACEF-A5EC-4DF2-A7A4-F54D106D0EFB}"/>
              </a:ext>
            </a:extLst>
          </p:cNvPr>
          <p:cNvSpPr txBox="1"/>
          <p:nvPr/>
        </p:nvSpPr>
        <p:spPr>
          <a:xfrm>
            <a:off x="7831667" y="5714996"/>
            <a:ext cx="812800" cy="400110"/>
          </a:xfrm>
          <a:prstGeom prst="rect">
            <a:avLst/>
          </a:prstGeom>
          <a:noFill/>
        </p:spPr>
        <p:txBody>
          <a:bodyPr wrap="square" rtlCol="0">
            <a:spAutoFit/>
          </a:bodyPr>
          <a:lstStyle/>
          <a:p>
            <a:r>
              <a:rPr lang="en-US" sz="2000" dirty="0"/>
              <a:t>17 e</a:t>
            </a:r>
            <a:r>
              <a:rPr lang="en-US" sz="2000" baseline="30000" dirty="0"/>
              <a:t>-</a:t>
            </a:r>
            <a:endParaRPr lang="en-US" sz="2000" dirty="0"/>
          </a:p>
        </p:txBody>
      </p:sp>
      <p:sp>
        <p:nvSpPr>
          <p:cNvPr id="10" name="TextBox 9">
            <a:extLst>
              <a:ext uri="{FF2B5EF4-FFF2-40B4-BE49-F238E27FC236}">
                <a16:creationId xmlns:a16="http://schemas.microsoft.com/office/drawing/2014/main" id="{AA7FD448-9EB9-4E01-95C1-F9B9012F1AF7}"/>
              </a:ext>
            </a:extLst>
          </p:cNvPr>
          <p:cNvSpPr txBox="1"/>
          <p:nvPr/>
        </p:nvSpPr>
        <p:spPr>
          <a:xfrm>
            <a:off x="7704667" y="4241796"/>
            <a:ext cx="668867" cy="400110"/>
          </a:xfrm>
          <a:prstGeom prst="rect">
            <a:avLst/>
          </a:prstGeom>
          <a:noFill/>
        </p:spPr>
        <p:txBody>
          <a:bodyPr wrap="square" rtlCol="0">
            <a:spAutoFit/>
          </a:bodyPr>
          <a:lstStyle/>
          <a:p>
            <a:r>
              <a:rPr lang="en-US" sz="2000" dirty="0"/>
              <a:t>Cl</a:t>
            </a:r>
          </a:p>
        </p:txBody>
      </p:sp>
      <p:sp>
        <p:nvSpPr>
          <p:cNvPr id="11" name="Oval 10">
            <a:extLst>
              <a:ext uri="{FF2B5EF4-FFF2-40B4-BE49-F238E27FC236}">
                <a16:creationId xmlns:a16="http://schemas.microsoft.com/office/drawing/2014/main" id="{AB99B7CB-270F-4C25-9EA2-6E7E0C1D1BF9}"/>
              </a:ext>
            </a:extLst>
          </p:cNvPr>
          <p:cNvSpPr/>
          <p:nvPr/>
        </p:nvSpPr>
        <p:spPr>
          <a:xfrm>
            <a:off x="5926667" y="5740397"/>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A5E1B3A-B5DD-467A-A3D7-887A656DE227}"/>
              </a:ext>
            </a:extLst>
          </p:cNvPr>
          <p:cNvSpPr/>
          <p:nvPr/>
        </p:nvSpPr>
        <p:spPr>
          <a:xfrm>
            <a:off x="6536264" y="4394199"/>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C578C9E5-F62F-4266-A87B-96D04FF7D144}"/>
              </a:ext>
            </a:extLst>
          </p:cNvPr>
          <p:cNvSpPr/>
          <p:nvPr/>
        </p:nvSpPr>
        <p:spPr>
          <a:xfrm>
            <a:off x="5604930" y="4885266"/>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AB864F62-17B8-4393-A80E-16CF97D9698C}"/>
              </a:ext>
            </a:extLst>
          </p:cNvPr>
          <p:cNvSpPr/>
          <p:nvPr/>
        </p:nvSpPr>
        <p:spPr>
          <a:xfrm>
            <a:off x="6874930" y="5342466"/>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BFF0D7EA-A99B-4059-A867-194243D2DFAD}"/>
              </a:ext>
            </a:extLst>
          </p:cNvPr>
          <p:cNvSpPr/>
          <p:nvPr/>
        </p:nvSpPr>
        <p:spPr>
          <a:xfrm>
            <a:off x="5596467" y="5206997"/>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82847582-E3DF-419B-8DA7-348F06213855}"/>
              </a:ext>
            </a:extLst>
          </p:cNvPr>
          <p:cNvSpPr/>
          <p:nvPr/>
        </p:nvSpPr>
        <p:spPr>
          <a:xfrm>
            <a:off x="5782733" y="4563531"/>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F129CD6B-A62E-4954-BBEE-C5633F5D64B4}"/>
              </a:ext>
            </a:extLst>
          </p:cNvPr>
          <p:cNvSpPr/>
          <p:nvPr/>
        </p:nvSpPr>
        <p:spPr>
          <a:xfrm>
            <a:off x="6891867" y="4715931"/>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250CD135-6AD9-418D-A646-5407E6F2782A}"/>
              </a:ext>
            </a:extLst>
          </p:cNvPr>
          <p:cNvSpPr/>
          <p:nvPr/>
        </p:nvSpPr>
        <p:spPr>
          <a:xfrm>
            <a:off x="6671733" y="5655731"/>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ED851B55-80C1-4179-BA18-FE7E50CA360B}"/>
              </a:ext>
            </a:extLst>
          </p:cNvPr>
          <p:cNvSpPr/>
          <p:nvPr/>
        </p:nvSpPr>
        <p:spPr>
          <a:xfrm>
            <a:off x="5638801" y="5520264"/>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20607451-B989-4E88-BB70-BC5DDC20D1A7}"/>
              </a:ext>
            </a:extLst>
          </p:cNvPr>
          <p:cNvSpPr/>
          <p:nvPr/>
        </p:nvSpPr>
        <p:spPr>
          <a:xfrm>
            <a:off x="6714067" y="4538130"/>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6834B9D5-F684-48B7-9320-485C412E2191}"/>
              </a:ext>
            </a:extLst>
          </p:cNvPr>
          <p:cNvSpPr/>
          <p:nvPr/>
        </p:nvSpPr>
        <p:spPr>
          <a:xfrm>
            <a:off x="6925734" y="5003797"/>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FB213591-C875-4539-8F4F-D7C067EFF588}"/>
              </a:ext>
            </a:extLst>
          </p:cNvPr>
          <p:cNvSpPr/>
          <p:nvPr/>
        </p:nvSpPr>
        <p:spPr>
          <a:xfrm>
            <a:off x="7738534" y="5808130"/>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928DEA1D-489B-4F0E-AD9D-A4FE161EDC6C}"/>
              </a:ext>
            </a:extLst>
          </p:cNvPr>
          <p:cNvSpPr/>
          <p:nvPr/>
        </p:nvSpPr>
        <p:spPr>
          <a:xfrm>
            <a:off x="8348131" y="4461932"/>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8796B448-89E5-4A20-86A1-9E3DC24C0654}"/>
              </a:ext>
            </a:extLst>
          </p:cNvPr>
          <p:cNvSpPr/>
          <p:nvPr/>
        </p:nvSpPr>
        <p:spPr>
          <a:xfrm>
            <a:off x="7416797" y="4952999"/>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CA6BB2B1-FDF9-402F-AF45-F4EFFF399E44}"/>
              </a:ext>
            </a:extLst>
          </p:cNvPr>
          <p:cNvSpPr/>
          <p:nvPr/>
        </p:nvSpPr>
        <p:spPr>
          <a:xfrm>
            <a:off x="8686797" y="5410199"/>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1066EFEF-3758-47EF-9CCB-4BA9C4E0A642}"/>
              </a:ext>
            </a:extLst>
          </p:cNvPr>
          <p:cNvSpPr/>
          <p:nvPr/>
        </p:nvSpPr>
        <p:spPr>
          <a:xfrm>
            <a:off x="7408334" y="5274730"/>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E5EE0A87-712E-4B51-B38B-85402A14C81F}"/>
              </a:ext>
            </a:extLst>
          </p:cNvPr>
          <p:cNvSpPr/>
          <p:nvPr/>
        </p:nvSpPr>
        <p:spPr>
          <a:xfrm>
            <a:off x="7594600" y="4631264"/>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98D843C3-7B8E-47DF-B878-48F902CF9940}"/>
              </a:ext>
            </a:extLst>
          </p:cNvPr>
          <p:cNvSpPr/>
          <p:nvPr/>
        </p:nvSpPr>
        <p:spPr>
          <a:xfrm>
            <a:off x="8483600" y="5723464"/>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618BA847-F39A-499B-A365-9C5634E7D71E}"/>
              </a:ext>
            </a:extLst>
          </p:cNvPr>
          <p:cNvSpPr/>
          <p:nvPr/>
        </p:nvSpPr>
        <p:spPr>
          <a:xfrm>
            <a:off x="7450668" y="5587997"/>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8CFF84E1-B8AA-4F74-821C-B597E7DD9D88}"/>
              </a:ext>
            </a:extLst>
          </p:cNvPr>
          <p:cNvSpPr/>
          <p:nvPr/>
        </p:nvSpPr>
        <p:spPr>
          <a:xfrm>
            <a:off x="8525934" y="4605863"/>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2319CA78-F14D-42A9-ADFA-35F043FC1AC8}"/>
              </a:ext>
            </a:extLst>
          </p:cNvPr>
          <p:cNvSpPr/>
          <p:nvPr/>
        </p:nvSpPr>
        <p:spPr>
          <a:xfrm>
            <a:off x="8737601" y="5071530"/>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1D950784-F8CC-429D-BA59-8B7D5D46676A}"/>
              </a:ext>
            </a:extLst>
          </p:cNvPr>
          <p:cNvSpPr/>
          <p:nvPr/>
        </p:nvSpPr>
        <p:spPr>
          <a:xfrm>
            <a:off x="8128000" y="4377264"/>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1AE7AA4C-CB74-48D1-BEA1-E0B45ED8DECD}"/>
              </a:ext>
            </a:extLst>
          </p:cNvPr>
          <p:cNvSpPr/>
          <p:nvPr/>
        </p:nvSpPr>
        <p:spPr>
          <a:xfrm>
            <a:off x="8678333" y="4834464"/>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18DE3B40-650B-4072-A5AF-FBD3F839ECA6}"/>
              </a:ext>
            </a:extLst>
          </p:cNvPr>
          <p:cNvSpPr/>
          <p:nvPr/>
        </p:nvSpPr>
        <p:spPr>
          <a:xfrm>
            <a:off x="8568267" y="5587997"/>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A72ACB23-9526-4274-8627-72E216C9D596}"/>
              </a:ext>
            </a:extLst>
          </p:cNvPr>
          <p:cNvSpPr/>
          <p:nvPr/>
        </p:nvSpPr>
        <p:spPr>
          <a:xfrm>
            <a:off x="7433733" y="4792131"/>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9B5908E2-84E9-4C89-BC2F-ABBCB7A4AD38}"/>
              </a:ext>
            </a:extLst>
          </p:cNvPr>
          <p:cNvSpPr/>
          <p:nvPr/>
        </p:nvSpPr>
        <p:spPr>
          <a:xfrm>
            <a:off x="7577666" y="5714997"/>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D21293FA-5635-456C-ABA0-FB6C7E877BE9}"/>
              </a:ext>
            </a:extLst>
          </p:cNvPr>
          <p:cNvSpPr/>
          <p:nvPr/>
        </p:nvSpPr>
        <p:spPr>
          <a:xfrm>
            <a:off x="7696200" y="4512731"/>
            <a:ext cx="59266" cy="101600"/>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9E829CC3-B927-4207-B294-4382FBEBF4AF}"/>
              </a:ext>
            </a:extLst>
          </p:cNvPr>
          <p:cNvSpPr txBox="1"/>
          <p:nvPr/>
        </p:nvSpPr>
        <p:spPr>
          <a:xfrm>
            <a:off x="6019800" y="5664196"/>
            <a:ext cx="778934" cy="400110"/>
          </a:xfrm>
          <a:prstGeom prst="rect">
            <a:avLst/>
          </a:prstGeom>
          <a:noFill/>
        </p:spPr>
        <p:txBody>
          <a:bodyPr wrap="square" rtlCol="0">
            <a:spAutoFit/>
          </a:bodyPr>
          <a:lstStyle/>
          <a:p>
            <a:r>
              <a:rPr lang="en-US" sz="2000" dirty="0"/>
              <a:t>10 e-</a:t>
            </a:r>
          </a:p>
        </p:txBody>
      </p:sp>
      <p:sp>
        <p:nvSpPr>
          <p:cNvPr id="40" name="TextBox 39">
            <a:extLst>
              <a:ext uri="{FF2B5EF4-FFF2-40B4-BE49-F238E27FC236}">
                <a16:creationId xmlns:a16="http://schemas.microsoft.com/office/drawing/2014/main" id="{C1EF9EA6-7D45-4D8B-9BD7-3B674B889930}"/>
              </a:ext>
            </a:extLst>
          </p:cNvPr>
          <p:cNvSpPr txBox="1"/>
          <p:nvPr/>
        </p:nvSpPr>
        <p:spPr>
          <a:xfrm>
            <a:off x="7831665" y="5714998"/>
            <a:ext cx="778934" cy="400110"/>
          </a:xfrm>
          <a:prstGeom prst="rect">
            <a:avLst/>
          </a:prstGeom>
          <a:noFill/>
        </p:spPr>
        <p:txBody>
          <a:bodyPr wrap="square" rtlCol="0">
            <a:spAutoFit/>
          </a:bodyPr>
          <a:lstStyle/>
          <a:p>
            <a:r>
              <a:rPr lang="en-US" sz="2000" dirty="0"/>
              <a:t>18 e-</a:t>
            </a:r>
          </a:p>
        </p:txBody>
      </p:sp>
      <p:sp>
        <p:nvSpPr>
          <p:cNvPr id="41" name="TextBox 40">
            <a:extLst>
              <a:ext uri="{FF2B5EF4-FFF2-40B4-BE49-F238E27FC236}">
                <a16:creationId xmlns:a16="http://schemas.microsoft.com/office/drawing/2014/main" id="{018B7D04-DF19-430E-AD23-AFF873DE2E1B}"/>
              </a:ext>
            </a:extLst>
          </p:cNvPr>
          <p:cNvSpPr txBox="1"/>
          <p:nvPr/>
        </p:nvSpPr>
        <p:spPr>
          <a:xfrm>
            <a:off x="5892803" y="4191002"/>
            <a:ext cx="778934" cy="400110"/>
          </a:xfrm>
          <a:prstGeom prst="rect">
            <a:avLst/>
          </a:prstGeom>
          <a:noFill/>
        </p:spPr>
        <p:txBody>
          <a:bodyPr wrap="square" rtlCol="0">
            <a:spAutoFit/>
          </a:bodyPr>
          <a:lstStyle/>
          <a:p>
            <a:r>
              <a:rPr lang="en-US" sz="2000" dirty="0"/>
              <a:t>Na</a:t>
            </a:r>
            <a:r>
              <a:rPr lang="en-US" sz="2000" baseline="30000" dirty="0"/>
              <a:t>+</a:t>
            </a:r>
            <a:endParaRPr lang="en-US" sz="2000" dirty="0"/>
          </a:p>
        </p:txBody>
      </p:sp>
      <p:sp>
        <p:nvSpPr>
          <p:cNvPr id="42" name="TextBox 41">
            <a:extLst>
              <a:ext uri="{FF2B5EF4-FFF2-40B4-BE49-F238E27FC236}">
                <a16:creationId xmlns:a16="http://schemas.microsoft.com/office/drawing/2014/main" id="{1F75D3CC-02AC-4321-89BF-6EC707DBE7E9}"/>
              </a:ext>
            </a:extLst>
          </p:cNvPr>
          <p:cNvSpPr txBox="1"/>
          <p:nvPr/>
        </p:nvSpPr>
        <p:spPr>
          <a:xfrm>
            <a:off x="7704666" y="4241806"/>
            <a:ext cx="643467" cy="400110"/>
          </a:xfrm>
          <a:prstGeom prst="rect">
            <a:avLst/>
          </a:prstGeom>
          <a:noFill/>
        </p:spPr>
        <p:txBody>
          <a:bodyPr wrap="square" rtlCol="0">
            <a:spAutoFit/>
          </a:bodyPr>
          <a:lstStyle/>
          <a:p>
            <a:r>
              <a:rPr lang="en-US" sz="2000" dirty="0"/>
              <a:t>Cl</a:t>
            </a:r>
            <a:r>
              <a:rPr lang="en-US" sz="2000" baseline="30000" dirty="0"/>
              <a:t>-</a:t>
            </a:r>
            <a:endParaRPr lang="en-US" sz="2000" dirty="0"/>
          </a:p>
        </p:txBody>
      </p:sp>
    </p:spTree>
    <p:extLst>
      <p:ext uri="{BB962C8B-B14F-4D97-AF65-F5344CB8AC3E}">
        <p14:creationId xmlns:p14="http://schemas.microsoft.com/office/powerpoint/2010/main" val="306485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path" presetSubtype="0" accel="50000" decel="50000" fill="hold" grpId="0" nodeType="clickEffect">
                                  <p:stCondLst>
                                    <p:cond delay="0"/>
                                  </p:stCondLst>
                                  <p:childTnLst>
                                    <p:animMotion origin="layout" path="M -2.5E-6 4.07407E-6 L 0.07882 -0.03056 " pathEditMode="relative" rAng="0" ptsTypes="AA">
                                      <p:cBhvr>
                                        <p:cTn id="11" dur="2000" fill="hold"/>
                                        <p:tgtEl>
                                          <p:spTgt spid="18"/>
                                        </p:tgtEl>
                                        <p:attrNameLst>
                                          <p:attrName>ppt_x</p:attrName>
                                          <p:attrName>ppt_y</p:attrName>
                                        </p:attrNameLst>
                                      </p:cBhvr>
                                      <p:rCtr x="3941" y="-1528"/>
                                    </p:animMotion>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0"/>
                                  </p:stCondLst>
                                  <p:childTnLst>
                                    <p:animEffect transition="out" filter="fade">
                                      <p:cBhvr>
                                        <p:cTn id="15" dur="500"/>
                                        <p:tgtEl>
                                          <p:spTgt spid="6"/>
                                        </p:tgtEl>
                                      </p:cBhvr>
                                    </p:animEffect>
                                    <p:set>
                                      <p:cBhvr>
                                        <p:cTn id="16" dur="1" fill="hold">
                                          <p:stCondLst>
                                            <p:cond delay="499"/>
                                          </p:stCondLst>
                                        </p:cTn>
                                        <p:tgtEl>
                                          <p:spTgt spid="6"/>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9"/>
                                        </p:tgtEl>
                                      </p:cBhvr>
                                    </p:animEffect>
                                    <p:set>
                                      <p:cBhvr>
                                        <p:cTn id="19" dur="1" fill="hold">
                                          <p:stCondLst>
                                            <p:cond delay="499"/>
                                          </p:stCondLst>
                                        </p:cTn>
                                        <p:tgtEl>
                                          <p:spTgt spid="9"/>
                                        </p:tgtEl>
                                        <p:attrNameLst>
                                          <p:attrName>style.visibility</p:attrName>
                                        </p:attrNameLst>
                                      </p:cBhvr>
                                      <p:to>
                                        <p:strVal val="hidden"/>
                                      </p:to>
                                    </p:set>
                                  </p:childTnLst>
                                </p:cTn>
                              </p:par>
                              <p:par>
                                <p:cTn id="20" presetID="10" presetClass="entr" presetSubtype="0" fill="hold" grpId="0" nodeType="with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500"/>
                                        <p:tgtEl>
                                          <p:spTgt spid="3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0"/>
                                        </p:tgtEl>
                                        <p:attrNameLst>
                                          <p:attrName>style.visibility</p:attrName>
                                        </p:attrNameLst>
                                      </p:cBhvr>
                                      <p:to>
                                        <p:strVal val="visible"/>
                                      </p:to>
                                    </p:set>
                                    <p:animEffect transition="in" filter="fade">
                                      <p:cBhvr>
                                        <p:cTn id="25" dur="500"/>
                                        <p:tgtEl>
                                          <p:spTgt spid="4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grpId="0" nodeType="clickEffect">
                                  <p:stCondLst>
                                    <p:cond delay="0"/>
                                  </p:stCondLst>
                                  <p:childTnLst>
                                    <p:animEffect transition="out" filter="fade">
                                      <p:cBhvr>
                                        <p:cTn id="29" dur="500"/>
                                        <p:tgtEl>
                                          <p:spTgt spid="7"/>
                                        </p:tgtEl>
                                      </p:cBhvr>
                                    </p:animEffect>
                                    <p:set>
                                      <p:cBhvr>
                                        <p:cTn id="30" dur="1" fill="hold">
                                          <p:stCondLst>
                                            <p:cond delay="499"/>
                                          </p:stCondLst>
                                        </p:cTn>
                                        <p:tgtEl>
                                          <p:spTgt spid="7"/>
                                        </p:tgtEl>
                                        <p:attrNameLst>
                                          <p:attrName>style.visibility</p:attrName>
                                        </p:attrNameLst>
                                      </p:cBhvr>
                                      <p:to>
                                        <p:strVal val="hidden"/>
                                      </p:to>
                                    </p:set>
                                  </p:childTnLst>
                                </p:cTn>
                              </p:par>
                              <p:par>
                                <p:cTn id="31" presetID="10" presetClass="exit" presetSubtype="0" fill="hold" grpId="0" nodeType="withEffect">
                                  <p:stCondLst>
                                    <p:cond delay="0"/>
                                  </p:stCondLst>
                                  <p:childTnLst>
                                    <p:animEffect transition="out" filter="fade">
                                      <p:cBhvr>
                                        <p:cTn id="32" dur="500"/>
                                        <p:tgtEl>
                                          <p:spTgt spid="10"/>
                                        </p:tgtEl>
                                      </p:cBhvr>
                                    </p:animEffect>
                                    <p:set>
                                      <p:cBhvr>
                                        <p:cTn id="33" dur="1" fill="hold">
                                          <p:stCondLst>
                                            <p:cond delay="499"/>
                                          </p:stCondLst>
                                        </p:cTn>
                                        <p:tgtEl>
                                          <p:spTgt spid="10"/>
                                        </p:tgtEl>
                                        <p:attrNameLst>
                                          <p:attrName>style.visibility</p:attrName>
                                        </p:attrNameLst>
                                      </p:cBhvr>
                                      <p:to>
                                        <p:strVal val="hidden"/>
                                      </p:to>
                                    </p:set>
                                  </p:childTnLst>
                                </p:cTn>
                              </p:par>
                              <p:par>
                                <p:cTn id="34" presetID="10" presetClass="entr" presetSubtype="0" fill="hold" grpId="0" nodeType="withEffect">
                                  <p:stCondLst>
                                    <p:cond delay="0"/>
                                  </p:stCondLst>
                                  <p:childTnLst>
                                    <p:set>
                                      <p:cBhvr>
                                        <p:cTn id="35" dur="1" fill="hold">
                                          <p:stCondLst>
                                            <p:cond delay="0"/>
                                          </p:stCondLst>
                                        </p:cTn>
                                        <p:tgtEl>
                                          <p:spTgt spid="41"/>
                                        </p:tgtEl>
                                        <p:attrNameLst>
                                          <p:attrName>style.visibility</p:attrName>
                                        </p:attrNameLst>
                                      </p:cBhvr>
                                      <p:to>
                                        <p:strVal val="visible"/>
                                      </p:to>
                                    </p:set>
                                    <p:animEffect transition="in" filter="fade">
                                      <p:cBhvr>
                                        <p:cTn id="36" dur="500"/>
                                        <p:tgtEl>
                                          <p:spTgt spid="41"/>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2"/>
                                        </p:tgtEl>
                                        <p:attrNameLst>
                                          <p:attrName>style.visibility</p:attrName>
                                        </p:attrNameLst>
                                      </p:cBhvr>
                                      <p:to>
                                        <p:strVal val="visible"/>
                                      </p:to>
                                    </p:set>
                                    <p:animEffect transition="in" filter="fade">
                                      <p:cBhvr>
                                        <p:cTn id="39" dur="500"/>
                                        <p:tgtEl>
                                          <p:spTgt spid="4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Effect transition="in" filter="fade">
                                      <p:cBhvr>
                                        <p:cTn id="44" dur="500"/>
                                        <p:tgtEl>
                                          <p:spTgt spid="3">
                                            <p:txEl>
                                              <p:pRg st="5" end="5"/>
                                            </p:txEl>
                                          </p:spTgt>
                                        </p:tgtEl>
                                      </p:cBhvr>
                                    </p:animEffect>
                                  </p:childTnLst>
                                </p:cTn>
                              </p:par>
                              <p:par>
                                <p:cTn id="45" presetID="10" presetClass="entr" presetSubtype="0" fill="hold"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500"/>
                                        <p:tgtEl>
                                          <p:spTgt spid="3">
                                            <p:txEl>
                                              <p:pRg st="6" end="6"/>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500"/>
                                        <p:tgtEl>
                                          <p:spTgt spid="3">
                                            <p:txEl>
                                              <p:pRg st="7" end="7"/>
                                            </p:txEl>
                                          </p:spTgt>
                                        </p:tgtEl>
                                      </p:cBhvr>
                                    </p:animEffect>
                                  </p:childTnLst>
                                </p:cTn>
                              </p:par>
                              <p:par>
                                <p:cTn id="51" presetID="10" presetClass="entr" presetSubtype="0"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P spid="10" grpId="0"/>
      <p:bldP spid="18" grpId="0" animBg="1"/>
      <p:bldP spid="39" grpId="0"/>
      <p:bldP spid="40" grpId="0"/>
      <p:bldP spid="41" grpId="0"/>
      <p:bldP spid="4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73F91-9A85-4C90-9E9F-BD8895121F42}"/>
              </a:ext>
            </a:extLst>
          </p:cNvPr>
          <p:cNvSpPr>
            <a:spLocks noGrp="1"/>
          </p:cNvSpPr>
          <p:nvPr>
            <p:ph type="title"/>
          </p:nvPr>
        </p:nvSpPr>
        <p:spPr/>
        <p:txBody>
          <a:bodyPr/>
          <a:lstStyle/>
          <a:p>
            <a:r>
              <a:rPr lang="en-US" dirty="0"/>
              <a:t>How do ions move?</a:t>
            </a:r>
          </a:p>
        </p:txBody>
      </p:sp>
      <p:sp>
        <p:nvSpPr>
          <p:cNvPr id="3" name="Content Placeholder 2">
            <a:extLst>
              <a:ext uri="{FF2B5EF4-FFF2-40B4-BE49-F238E27FC236}">
                <a16:creationId xmlns:a16="http://schemas.microsoft.com/office/drawing/2014/main" id="{65616EFC-DBBA-47BD-9C87-9EDFB9F767C9}"/>
              </a:ext>
            </a:extLst>
          </p:cNvPr>
          <p:cNvSpPr>
            <a:spLocks noGrp="1"/>
          </p:cNvSpPr>
          <p:nvPr>
            <p:ph idx="1"/>
          </p:nvPr>
        </p:nvSpPr>
        <p:spPr/>
        <p:txBody>
          <a:bodyPr/>
          <a:lstStyle/>
          <a:p>
            <a:r>
              <a:rPr lang="en-US" dirty="0"/>
              <a:t>Minor problem: none of K</a:t>
            </a:r>
            <a:r>
              <a:rPr lang="en-US" baseline="30000" dirty="0"/>
              <a:t>+</a:t>
            </a:r>
            <a:r>
              <a:rPr lang="en-US" dirty="0"/>
              <a:t>, Na</a:t>
            </a:r>
            <a:r>
              <a:rPr lang="en-US" baseline="30000" dirty="0"/>
              <a:t>+</a:t>
            </a:r>
            <a:r>
              <a:rPr lang="en-US" dirty="0"/>
              <a:t> or Cl</a:t>
            </a:r>
            <a:r>
              <a:rPr lang="en-US" baseline="30000" dirty="0"/>
              <a:t>-</a:t>
            </a:r>
            <a:r>
              <a:rPr lang="en-US" dirty="0"/>
              <a:t> can pass through a cell membrane, either! So how can diffusion  happen?</a:t>
            </a:r>
          </a:p>
          <a:p>
            <a:pPr lvl="1"/>
            <a:r>
              <a:rPr lang="en-US" dirty="0"/>
              <a:t>the membrane has </a:t>
            </a:r>
            <a:r>
              <a:rPr lang="en-US" i="1" dirty="0"/>
              <a:t>ion channels</a:t>
            </a:r>
          </a:p>
          <a:p>
            <a:pPr lvl="1"/>
            <a:r>
              <a:rPr lang="en-US" dirty="0"/>
              <a:t>little holes in the cell membrane that ions can diffuse through (aided by molecular machines)</a:t>
            </a:r>
          </a:p>
          <a:p>
            <a:endParaRPr lang="en-US" dirty="0"/>
          </a:p>
        </p:txBody>
      </p:sp>
      <p:sp>
        <p:nvSpPr>
          <p:cNvPr id="4" name="Footer Placeholder 3">
            <a:extLst>
              <a:ext uri="{FF2B5EF4-FFF2-40B4-BE49-F238E27FC236}">
                <a16:creationId xmlns:a16="http://schemas.microsoft.com/office/drawing/2014/main" id="{EDDDFFFE-EE36-4F53-AD1A-4016815FCBCD}"/>
              </a:ext>
            </a:extLst>
          </p:cNvPr>
          <p:cNvSpPr>
            <a:spLocks noGrp="1"/>
          </p:cNvSpPr>
          <p:nvPr>
            <p:ph type="ftr" sz="quarter" idx="11"/>
          </p:nvPr>
        </p:nvSpPr>
        <p:spPr/>
        <p:txBody>
          <a:bodyPr/>
          <a:lstStyle/>
          <a:p>
            <a:pPr>
              <a:defRPr/>
            </a:pPr>
            <a:r>
              <a:rPr lang="en-US" dirty="0"/>
              <a:t>EE 193/Comp 150 Joel Grodstein</a:t>
            </a:r>
          </a:p>
        </p:txBody>
      </p:sp>
    </p:spTree>
    <p:extLst>
      <p:ext uri="{BB962C8B-B14F-4D97-AF65-F5344CB8AC3E}">
        <p14:creationId xmlns:p14="http://schemas.microsoft.com/office/powerpoint/2010/main" val="1093652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3CFDB-DA0A-4864-B029-009F111F3A05}"/>
              </a:ext>
            </a:extLst>
          </p:cNvPr>
          <p:cNvSpPr>
            <a:spLocks noGrp="1"/>
          </p:cNvSpPr>
          <p:nvPr>
            <p:ph type="title"/>
          </p:nvPr>
        </p:nvSpPr>
        <p:spPr/>
        <p:txBody>
          <a:bodyPr/>
          <a:lstStyle/>
          <a:p>
            <a:r>
              <a:rPr lang="en-US" dirty="0"/>
              <a:t>Results of diffusion</a:t>
            </a:r>
          </a:p>
        </p:txBody>
      </p:sp>
      <p:sp>
        <p:nvSpPr>
          <p:cNvPr id="3" name="Content Placeholder 2">
            <a:extLst>
              <a:ext uri="{FF2B5EF4-FFF2-40B4-BE49-F238E27FC236}">
                <a16:creationId xmlns:a16="http://schemas.microsoft.com/office/drawing/2014/main" id="{2DC72105-FAC1-4BCD-98A1-296F8F419FFC}"/>
              </a:ext>
            </a:extLst>
          </p:cNvPr>
          <p:cNvSpPr>
            <a:spLocks noGrp="1"/>
          </p:cNvSpPr>
          <p:nvPr>
            <p:ph idx="1"/>
          </p:nvPr>
        </p:nvSpPr>
        <p:spPr>
          <a:xfrm>
            <a:off x="1143001" y="4097867"/>
            <a:ext cx="7281332" cy="2032002"/>
          </a:xfrm>
        </p:spPr>
        <p:txBody>
          <a:bodyPr/>
          <a:lstStyle/>
          <a:p>
            <a:r>
              <a:rPr lang="en-US" sz="2000" dirty="0"/>
              <a:t>If diffusion happens long enough, what will happen to the concentrations [K</a:t>
            </a:r>
            <a:r>
              <a:rPr lang="en-US" sz="2000" baseline="30000" dirty="0"/>
              <a:t>+</a:t>
            </a:r>
            <a:r>
              <a:rPr lang="en-US" sz="2000" dirty="0"/>
              <a:t>], [Na</a:t>
            </a:r>
            <a:r>
              <a:rPr lang="en-US" sz="2000" baseline="30000" dirty="0"/>
              <a:t>+</a:t>
            </a:r>
            <a:r>
              <a:rPr lang="en-US" sz="2000" dirty="0"/>
              <a:t>] and [Cl</a:t>
            </a:r>
            <a:r>
              <a:rPr lang="en-US" sz="2000" baseline="30000" dirty="0"/>
              <a:t>-</a:t>
            </a:r>
            <a:r>
              <a:rPr lang="en-US" sz="2000" dirty="0"/>
              <a:t>] inside vs. outside of the cell?</a:t>
            </a:r>
          </a:p>
          <a:p>
            <a:pPr lvl="1">
              <a:spcBef>
                <a:spcPts val="0"/>
              </a:spcBef>
            </a:pPr>
            <a:r>
              <a:rPr lang="en-US" sz="1800" dirty="0"/>
              <a:t>For each ion, the concentration inside and outside the cell will eventually become equal</a:t>
            </a:r>
          </a:p>
          <a:p>
            <a:r>
              <a:rPr lang="en-US" sz="2000" dirty="0"/>
              <a:t>This is not what actually happens!</a:t>
            </a:r>
          </a:p>
          <a:p>
            <a:pPr lvl="1">
              <a:spcBef>
                <a:spcPts val="0"/>
              </a:spcBef>
            </a:pPr>
            <a:r>
              <a:rPr lang="en-US" sz="1800" dirty="0"/>
              <a:t>diffusion is not the only force at work</a:t>
            </a:r>
            <a:endParaRPr lang="en-US" sz="2000" dirty="0"/>
          </a:p>
        </p:txBody>
      </p:sp>
      <p:sp>
        <p:nvSpPr>
          <p:cNvPr id="4" name="Footer Placeholder 3">
            <a:extLst>
              <a:ext uri="{FF2B5EF4-FFF2-40B4-BE49-F238E27FC236}">
                <a16:creationId xmlns:a16="http://schemas.microsoft.com/office/drawing/2014/main" id="{856F19C6-A25B-4766-A8E5-4F7BC4B31C63}"/>
              </a:ext>
            </a:extLst>
          </p:cNvPr>
          <p:cNvSpPr>
            <a:spLocks noGrp="1"/>
          </p:cNvSpPr>
          <p:nvPr>
            <p:ph type="ftr" sz="quarter" idx="11"/>
          </p:nvPr>
        </p:nvSpPr>
        <p:spPr/>
        <p:txBody>
          <a:bodyPr/>
          <a:lstStyle/>
          <a:p>
            <a:pPr>
              <a:defRPr/>
            </a:pPr>
            <a:r>
              <a:rPr lang="en-US" dirty="0"/>
              <a:t>EE 193/Comp 150 Joel Grodstein</a:t>
            </a:r>
          </a:p>
        </p:txBody>
      </p:sp>
      <p:sp>
        <p:nvSpPr>
          <p:cNvPr id="5" name="Oval 4">
            <a:extLst>
              <a:ext uri="{FF2B5EF4-FFF2-40B4-BE49-F238E27FC236}">
                <a16:creationId xmlns:a16="http://schemas.microsoft.com/office/drawing/2014/main" id="{D77EFF95-B53D-4D0C-85A1-5D8F3F0BC11C}"/>
              </a:ext>
            </a:extLst>
          </p:cNvPr>
          <p:cNvSpPr/>
          <p:nvPr/>
        </p:nvSpPr>
        <p:spPr>
          <a:xfrm>
            <a:off x="1473201" y="1363134"/>
            <a:ext cx="2904066" cy="252306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52325237-0DC5-4787-A41A-8329596AFF2E}"/>
              </a:ext>
            </a:extLst>
          </p:cNvPr>
          <p:cNvSpPr txBox="1"/>
          <p:nvPr/>
        </p:nvSpPr>
        <p:spPr>
          <a:xfrm>
            <a:off x="135466" y="1363134"/>
            <a:ext cx="1634067" cy="707886"/>
          </a:xfrm>
          <a:prstGeom prst="rect">
            <a:avLst/>
          </a:prstGeom>
          <a:noFill/>
        </p:spPr>
        <p:txBody>
          <a:bodyPr wrap="square" rtlCol="0">
            <a:spAutoFit/>
          </a:bodyPr>
          <a:lstStyle/>
          <a:p>
            <a:r>
              <a:rPr lang="en-US" sz="2000" dirty="0">
                <a:solidFill>
                  <a:schemeClr val="accent2"/>
                </a:solidFill>
              </a:rPr>
              <a:t>extra-cellular fluid</a:t>
            </a:r>
          </a:p>
        </p:txBody>
      </p:sp>
      <p:sp>
        <p:nvSpPr>
          <p:cNvPr id="13" name="TextBox 12">
            <a:extLst>
              <a:ext uri="{FF2B5EF4-FFF2-40B4-BE49-F238E27FC236}">
                <a16:creationId xmlns:a16="http://schemas.microsoft.com/office/drawing/2014/main" id="{494EBC52-CD1E-400C-86E4-1D5459B36B83}"/>
              </a:ext>
            </a:extLst>
          </p:cNvPr>
          <p:cNvSpPr txBox="1"/>
          <p:nvPr/>
        </p:nvSpPr>
        <p:spPr>
          <a:xfrm>
            <a:off x="2573865" y="2010036"/>
            <a:ext cx="1413934" cy="1308050"/>
          </a:xfrm>
          <a:prstGeom prst="rect">
            <a:avLst/>
          </a:prstGeom>
          <a:noFill/>
        </p:spPr>
        <p:txBody>
          <a:bodyPr wrap="square" rtlCol="0">
            <a:spAutoFit/>
          </a:bodyPr>
          <a:lstStyle/>
          <a:p>
            <a:pPr>
              <a:spcBef>
                <a:spcPts val="600"/>
              </a:spcBef>
            </a:pPr>
            <a:r>
              <a:rPr lang="en-US" sz="1600" dirty="0"/>
              <a:t>[K</a:t>
            </a:r>
            <a:r>
              <a:rPr lang="en-US" sz="1600" baseline="30000" dirty="0"/>
              <a:t>+</a:t>
            </a:r>
            <a:r>
              <a:rPr lang="en-US" sz="1600" dirty="0"/>
              <a:t>]=400mM</a:t>
            </a:r>
          </a:p>
          <a:p>
            <a:pPr>
              <a:spcBef>
                <a:spcPts val="600"/>
              </a:spcBef>
            </a:pPr>
            <a:r>
              <a:rPr lang="en-US" sz="1600" dirty="0"/>
              <a:t>[Na</a:t>
            </a:r>
            <a:r>
              <a:rPr lang="en-US" sz="1600" baseline="30000" dirty="0"/>
              <a:t>+</a:t>
            </a:r>
            <a:r>
              <a:rPr lang="en-US" sz="1600" dirty="0"/>
              <a:t>]=50mM</a:t>
            </a:r>
          </a:p>
          <a:p>
            <a:pPr>
              <a:spcBef>
                <a:spcPts val="600"/>
              </a:spcBef>
            </a:pPr>
            <a:r>
              <a:rPr lang="en-US" sz="1600" dirty="0"/>
              <a:t>[Cl</a:t>
            </a:r>
            <a:r>
              <a:rPr lang="en-US" sz="1600" baseline="30000" dirty="0"/>
              <a:t>-</a:t>
            </a:r>
            <a:r>
              <a:rPr lang="en-US" sz="1600" dirty="0"/>
              <a:t>]=52mM</a:t>
            </a:r>
          </a:p>
          <a:p>
            <a:pPr>
              <a:spcBef>
                <a:spcPts val="600"/>
              </a:spcBef>
            </a:pPr>
            <a:r>
              <a:rPr lang="en-US" sz="1600" dirty="0"/>
              <a:t>other</a:t>
            </a:r>
            <a:r>
              <a:rPr lang="en-US" sz="1600" baseline="30000" dirty="0"/>
              <a:t>-</a:t>
            </a:r>
            <a:r>
              <a:rPr lang="en-US" sz="1600" dirty="0"/>
              <a:t>=408mM</a:t>
            </a:r>
          </a:p>
        </p:txBody>
      </p:sp>
      <p:sp>
        <p:nvSpPr>
          <p:cNvPr id="14" name="TextBox 13">
            <a:extLst>
              <a:ext uri="{FF2B5EF4-FFF2-40B4-BE49-F238E27FC236}">
                <a16:creationId xmlns:a16="http://schemas.microsoft.com/office/drawing/2014/main" id="{18605C8E-C03A-4B0C-B69E-582E3EE54D17}"/>
              </a:ext>
            </a:extLst>
          </p:cNvPr>
          <p:cNvSpPr txBox="1"/>
          <p:nvPr/>
        </p:nvSpPr>
        <p:spPr>
          <a:xfrm>
            <a:off x="177799" y="2015067"/>
            <a:ext cx="1526713" cy="1308050"/>
          </a:xfrm>
          <a:prstGeom prst="rect">
            <a:avLst/>
          </a:prstGeom>
          <a:noFill/>
        </p:spPr>
        <p:txBody>
          <a:bodyPr wrap="square" rtlCol="0">
            <a:spAutoFit/>
          </a:bodyPr>
          <a:lstStyle/>
          <a:p>
            <a:pPr>
              <a:spcBef>
                <a:spcPts val="600"/>
              </a:spcBef>
            </a:pPr>
            <a:r>
              <a:rPr lang="en-US" sz="1600" dirty="0"/>
              <a:t>[K</a:t>
            </a:r>
            <a:r>
              <a:rPr lang="en-US" sz="1600" baseline="30000" dirty="0"/>
              <a:t>+</a:t>
            </a:r>
            <a:r>
              <a:rPr lang="en-US" sz="1600" dirty="0"/>
              <a:t>]=20mM</a:t>
            </a:r>
          </a:p>
          <a:p>
            <a:pPr>
              <a:spcBef>
                <a:spcPts val="600"/>
              </a:spcBef>
            </a:pPr>
            <a:r>
              <a:rPr lang="en-US" sz="1600" dirty="0"/>
              <a:t>[Na</a:t>
            </a:r>
            <a:r>
              <a:rPr lang="en-US" sz="1600" baseline="30000" dirty="0"/>
              <a:t>+</a:t>
            </a:r>
            <a:r>
              <a:rPr lang="en-US" sz="1600" dirty="0"/>
              <a:t>]=440mM</a:t>
            </a:r>
          </a:p>
          <a:p>
            <a:pPr>
              <a:spcBef>
                <a:spcPts val="600"/>
              </a:spcBef>
            </a:pPr>
            <a:r>
              <a:rPr lang="en-US" sz="1600" dirty="0"/>
              <a:t>[Cl</a:t>
            </a:r>
            <a:r>
              <a:rPr lang="en-US" sz="1600" baseline="30000" dirty="0"/>
              <a:t>-</a:t>
            </a:r>
            <a:r>
              <a:rPr lang="en-US" sz="1600" dirty="0"/>
              <a:t>]=560mM</a:t>
            </a:r>
          </a:p>
          <a:p>
            <a:pPr>
              <a:spcBef>
                <a:spcPts val="600"/>
              </a:spcBef>
            </a:pPr>
            <a:r>
              <a:rPr lang="en-US" sz="1600" dirty="0"/>
              <a:t>other</a:t>
            </a:r>
            <a:r>
              <a:rPr lang="en-US" sz="1600" baseline="30000" dirty="0"/>
              <a:t>+</a:t>
            </a:r>
            <a:r>
              <a:rPr lang="en-US" sz="1600" dirty="0"/>
              <a:t>=110mM</a:t>
            </a:r>
          </a:p>
        </p:txBody>
      </p:sp>
      <p:cxnSp>
        <p:nvCxnSpPr>
          <p:cNvPr id="15" name="Straight Arrow Connector 14">
            <a:extLst>
              <a:ext uri="{FF2B5EF4-FFF2-40B4-BE49-F238E27FC236}">
                <a16:creationId xmlns:a16="http://schemas.microsoft.com/office/drawing/2014/main" id="{D9285653-7BF4-4E51-B295-1C523FC8F378}"/>
              </a:ext>
            </a:extLst>
          </p:cNvPr>
          <p:cNvCxnSpPr/>
          <p:nvPr/>
        </p:nvCxnSpPr>
        <p:spPr>
          <a:xfrm>
            <a:off x="1507067" y="2455333"/>
            <a:ext cx="1016000"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C179AB4D-7988-4BF3-ACB1-B78E8FBEBC44}"/>
              </a:ext>
            </a:extLst>
          </p:cNvPr>
          <p:cNvCxnSpPr>
            <a:cxnSpLocks/>
          </p:cNvCxnSpPr>
          <p:nvPr/>
        </p:nvCxnSpPr>
        <p:spPr>
          <a:xfrm>
            <a:off x="1422401" y="2802466"/>
            <a:ext cx="1159932"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FD2D740D-EAFA-4A3D-A15B-B04785C7CEE9}"/>
              </a:ext>
            </a:extLst>
          </p:cNvPr>
          <p:cNvCxnSpPr/>
          <p:nvPr/>
        </p:nvCxnSpPr>
        <p:spPr>
          <a:xfrm flipH="1">
            <a:off x="1270000" y="2150535"/>
            <a:ext cx="1253067"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4534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3CFDB-DA0A-4864-B029-009F111F3A05}"/>
              </a:ext>
            </a:extLst>
          </p:cNvPr>
          <p:cNvSpPr>
            <a:spLocks noGrp="1"/>
          </p:cNvSpPr>
          <p:nvPr>
            <p:ph type="title"/>
          </p:nvPr>
        </p:nvSpPr>
        <p:spPr>
          <a:xfrm>
            <a:off x="685800" y="304800"/>
            <a:ext cx="7772400" cy="1143000"/>
          </a:xfrm>
        </p:spPr>
        <p:txBody>
          <a:bodyPr/>
          <a:lstStyle/>
          <a:p>
            <a:r>
              <a:rPr lang="en-US" dirty="0"/>
              <a:t>Drift currents</a:t>
            </a:r>
          </a:p>
        </p:txBody>
      </p:sp>
      <p:sp>
        <p:nvSpPr>
          <p:cNvPr id="3" name="Content Placeholder 2">
            <a:extLst>
              <a:ext uri="{FF2B5EF4-FFF2-40B4-BE49-F238E27FC236}">
                <a16:creationId xmlns:a16="http://schemas.microsoft.com/office/drawing/2014/main" id="{2DC72105-FAC1-4BCD-98A1-296F8F419FFC}"/>
              </a:ext>
            </a:extLst>
          </p:cNvPr>
          <p:cNvSpPr>
            <a:spLocks noGrp="1"/>
          </p:cNvSpPr>
          <p:nvPr>
            <p:ph idx="1"/>
          </p:nvPr>
        </p:nvSpPr>
        <p:spPr>
          <a:xfrm>
            <a:off x="804334" y="3962395"/>
            <a:ext cx="7653866" cy="2268472"/>
          </a:xfrm>
        </p:spPr>
        <p:txBody>
          <a:bodyPr/>
          <a:lstStyle/>
          <a:p>
            <a:r>
              <a:rPr lang="en-US" sz="2400" dirty="0"/>
              <a:t>Charge on each side is roughly (but not exactly) neutral</a:t>
            </a:r>
          </a:p>
          <a:p>
            <a:pPr lvl="1">
              <a:spcBef>
                <a:spcPts val="0"/>
              </a:spcBef>
            </a:pPr>
            <a:r>
              <a:rPr lang="en-US" sz="2000" dirty="0"/>
              <a:t>Net - charge inside, + outside</a:t>
            </a:r>
          </a:p>
          <a:p>
            <a:pPr lvl="1">
              <a:spcBef>
                <a:spcPts val="0"/>
              </a:spcBef>
            </a:pPr>
            <a:r>
              <a:rPr lang="en-US" sz="2000" dirty="0"/>
              <a:t>Result: about 60mV of voltage resulting (Q=CV)</a:t>
            </a:r>
          </a:p>
          <a:p>
            <a:pPr lvl="1">
              <a:spcBef>
                <a:spcPts val="0"/>
              </a:spcBef>
            </a:pPr>
            <a:r>
              <a:rPr lang="en-US" sz="2000" dirty="0"/>
              <a:t>This voltage will push the ions around, as we’ve discussed</a:t>
            </a:r>
          </a:p>
          <a:p>
            <a:pPr lvl="1">
              <a:spcBef>
                <a:spcPts val="0"/>
              </a:spcBef>
            </a:pPr>
            <a:r>
              <a:rPr lang="en-US" sz="2000" dirty="0"/>
              <a:t>Which way do drift currents flow?</a:t>
            </a:r>
          </a:p>
        </p:txBody>
      </p:sp>
      <p:sp>
        <p:nvSpPr>
          <p:cNvPr id="4" name="Footer Placeholder 3">
            <a:extLst>
              <a:ext uri="{FF2B5EF4-FFF2-40B4-BE49-F238E27FC236}">
                <a16:creationId xmlns:a16="http://schemas.microsoft.com/office/drawing/2014/main" id="{856F19C6-A25B-4766-A8E5-4F7BC4B31C63}"/>
              </a:ext>
            </a:extLst>
          </p:cNvPr>
          <p:cNvSpPr>
            <a:spLocks noGrp="1"/>
          </p:cNvSpPr>
          <p:nvPr>
            <p:ph type="ftr" sz="quarter" idx="11"/>
          </p:nvPr>
        </p:nvSpPr>
        <p:spPr/>
        <p:txBody>
          <a:bodyPr/>
          <a:lstStyle/>
          <a:p>
            <a:pPr>
              <a:defRPr/>
            </a:pPr>
            <a:r>
              <a:rPr lang="en-US" dirty="0"/>
              <a:t>EE 193/Comp 150 Joel Grodstein</a:t>
            </a:r>
          </a:p>
        </p:txBody>
      </p:sp>
      <p:sp>
        <p:nvSpPr>
          <p:cNvPr id="5" name="Oval 4">
            <a:extLst>
              <a:ext uri="{FF2B5EF4-FFF2-40B4-BE49-F238E27FC236}">
                <a16:creationId xmlns:a16="http://schemas.microsoft.com/office/drawing/2014/main" id="{D77EFF95-B53D-4D0C-85A1-5D8F3F0BC11C}"/>
              </a:ext>
            </a:extLst>
          </p:cNvPr>
          <p:cNvSpPr/>
          <p:nvPr/>
        </p:nvSpPr>
        <p:spPr>
          <a:xfrm>
            <a:off x="1600202" y="1363134"/>
            <a:ext cx="2904066" cy="252306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2F13C23-6A5C-403B-A27C-1B302DE01E49}"/>
              </a:ext>
            </a:extLst>
          </p:cNvPr>
          <p:cNvSpPr txBox="1"/>
          <p:nvPr/>
        </p:nvSpPr>
        <p:spPr>
          <a:xfrm>
            <a:off x="2573865" y="2010036"/>
            <a:ext cx="1413934" cy="1308050"/>
          </a:xfrm>
          <a:prstGeom prst="rect">
            <a:avLst/>
          </a:prstGeom>
          <a:noFill/>
        </p:spPr>
        <p:txBody>
          <a:bodyPr wrap="square" rtlCol="0">
            <a:spAutoFit/>
          </a:bodyPr>
          <a:lstStyle/>
          <a:p>
            <a:pPr>
              <a:spcBef>
                <a:spcPts val="600"/>
              </a:spcBef>
            </a:pPr>
            <a:r>
              <a:rPr lang="en-US" sz="1600" dirty="0"/>
              <a:t>[K</a:t>
            </a:r>
            <a:r>
              <a:rPr lang="en-US" sz="1600" baseline="30000" dirty="0"/>
              <a:t>+</a:t>
            </a:r>
            <a:r>
              <a:rPr lang="en-US" sz="1600" dirty="0"/>
              <a:t>]=400mM</a:t>
            </a:r>
          </a:p>
          <a:p>
            <a:pPr>
              <a:spcBef>
                <a:spcPts val="600"/>
              </a:spcBef>
            </a:pPr>
            <a:r>
              <a:rPr lang="en-US" sz="1600" dirty="0"/>
              <a:t>[Na</a:t>
            </a:r>
            <a:r>
              <a:rPr lang="en-US" sz="1600" baseline="30000" dirty="0"/>
              <a:t>+</a:t>
            </a:r>
            <a:r>
              <a:rPr lang="en-US" sz="1600" dirty="0"/>
              <a:t>]=50mM</a:t>
            </a:r>
          </a:p>
          <a:p>
            <a:pPr>
              <a:spcBef>
                <a:spcPts val="600"/>
              </a:spcBef>
            </a:pPr>
            <a:r>
              <a:rPr lang="en-US" sz="1600" dirty="0"/>
              <a:t>[Cl</a:t>
            </a:r>
            <a:r>
              <a:rPr lang="en-US" sz="1600" baseline="30000" dirty="0"/>
              <a:t>-</a:t>
            </a:r>
            <a:r>
              <a:rPr lang="en-US" sz="1600" dirty="0"/>
              <a:t>]=52mM</a:t>
            </a:r>
          </a:p>
          <a:p>
            <a:pPr>
              <a:spcBef>
                <a:spcPts val="600"/>
              </a:spcBef>
            </a:pPr>
            <a:r>
              <a:rPr lang="en-US" sz="1600" dirty="0"/>
              <a:t>other</a:t>
            </a:r>
            <a:r>
              <a:rPr lang="en-US" sz="1600" baseline="30000" dirty="0"/>
              <a:t>-</a:t>
            </a:r>
            <a:r>
              <a:rPr lang="en-US" sz="1600" dirty="0"/>
              <a:t>=408mM</a:t>
            </a:r>
          </a:p>
        </p:txBody>
      </p:sp>
      <p:sp>
        <p:nvSpPr>
          <p:cNvPr id="7" name="TextBox 6">
            <a:extLst>
              <a:ext uri="{FF2B5EF4-FFF2-40B4-BE49-F238E27FC236}">
                <a16:creationId xmlns:a16="http://schemas.microsoft.com/office/drawing/2014/main" id="{5980E69F-98DF-4169-82C2-F1C1A62334A5}"/>
              </a:ext>
            </a:extLst>
          </p:cNvPr>
          <p:cNvSpPr txBox="1"/>
          <p:nvPr/>
        </p:nvSpPr>
        <p:spPr>
          <a:xfrm>
            <a:off x="177799" y="2015067"/>
            <a:ext cx="1517835" cy="1308050"/>
          </a:xfrm>
          <a:prstGeom prst="rect">
            <a:avLst/>
          </a:prstGeom>
          <a:noFill/>
        </p:spPr>
        <p:txBody>
          <a:bodyPr wrap="square" rtlCol="0">
            <a:spAutoFit/>
          </a:bodyPr>
          <a:lstStyle/>
          <a:p>
            <a:pPr>
              <a:spcBef>
                <a:spcPts val="600"/>
              </a:spcBef>
            </a:pPr>
            <a:r>
              <a:rPr lang="en-US" sz="1600" dirty="0"/>
              <a:t>[K</a:t>
            </a:r>
            <a:r>
              <a:rPr lang="en-US" sz="1600" baseline="30000" dirty="0"/>
              <a:t>+</a:t>
            </a:r>
            <a:r>
              <a:rPr lang="en-US" sz="1600" dirty="0"/>
              <a:t>]=20mM</a:t>
            </a:r>
          </a:p>
          <a:p>
            <a:pPr>
              <a:spcBef>
                <a:spcPts val="600"/>
              </a:spcBef>
            </a:pPr>
            <a:r>
              <a:rPr lang="en-US" sz="1600" dirty="0"/>
              <a:t>[Na</a:t>
            </a:r>
            <a:r>
              <a:rPr lang="en-US" sz="1600" baseline="30000" dirty="0"/>
              <a:t>+</a:t>
            </a:r>
            <a:r>
              <a:rPr lang="en-US" sz="1600" dirty="0"/>
              <a:t>]=440mM</a:t>
            </a:r>
          </a:p>
          <a:p>
            <a:pPr>
              <a:spcBef>
                <a:spcPts val="600"/>
              </a:spcBef>
            </a:pPr>
            <a:r>
              <a:rPr lang="en-US" sz="1600" dirty="0"/>
              <a:t>[Cl</a:t>
            </a:r>
            <a:r>
              <a:rPr lang="en-US" sz="1600" baseline="30000" dirty="0"/>
              <a:t>-</a:t>
            </a:r>
            <a:r>
              <a:rPr lang="en-US" sz="1600" dirty="0"/>
              <a:t>]=560mM</a:t>
            </a:r>
          </a:p>
          <a:p>
            <a:pPr>
              <a:spcBef>
                <a:spcPts val="600"/>
              </a:spcBef>
            </a:pPr>
            <a:r>
              <a:rPr lang="en-US" sz="1600" dirty="0"/>
              <a:t>other</a:t>
            </a:r>
            <a:r>
              <a:rPr lang="en-US" sz="1600" baseline="30000" dirty="0"/>
              <a:t>+</a:t>
            </a:r>
            <a:r>
              <a:rPr lang="en-US" sz="1600" dirty="0"/>
              <a:t>=110mM</a:t>
            </a:r>
          </a:p>
        </p:txBody>
      </p:sp>
      <p:sp>
        <p:nvSpPr>
          <p:cNvPr id="9" name="TextBox 8">
            <a:extLst>
              <a:ext uri="{FF2B5EF4-FFF2-40B4-BE49-F238E27FC236}">
                <a16:creationId xmlns:a16="http://schemas.microsoft.com/office/drawing/2014/main" id="{52325237-0DC5-4787-A41A-8329596AFF2E}"/>
              </a:ext>
            </a:extLst>
          </p:cNvPr>
          <p:cNvSpPr txBox="1"/>
          <p:nvPr/>
        </p:nvSpPr>
        <p:spPr>
          <a:xfrm>
            <a:off x="4978399" y="2260601"/>
            <a:ext cx="3395134" cy="707886"/>
          </a:xfrm>
          <a:prstGeom prst="rect">
            <a:avLst/>
          </a:prstGeom>
          <a:noFill/>
        </p:spPr>
        <p:txBody>
          <a:bodyPr wrap="square" rtlCol="0">
            <a:spAutoFit/>
          </a:bodyPr>
          <a:lstStyle/>
          <a:p>
            <a:r>
              <a:rPr lang="en-US" sz="2000" dirty="0">
                <a:solidFill>
                  <a:schemeClr val="accent2"/>
                </a:solidFill>
              </a:rPr>
              <a:t>Blue arrows = diffusion</a:t>
            </a:r>
          </a:p>
          <a:p>
            <a:r>
              <a:rPr lang="en-US" sz="2000" dirty="0">
                <a:solidFill>
                  <a:srgbClr val="008000"/>
                </a:solidFill>
              </a:rPr>
              <a:t>Green arrows = electric current</a:t>
            </a:r>
          </a:p>
        </p:txBody>
      </p:sp>
      <p:cxnSp>
        <p:nvCxnSpPr>
          <p:cNvPr id="14" name="Straight Arrow Connector 13">
            <a:extLst>
              <a:ext uri="{FF2B5EF4-FFF2-40B4-BE49-F238E27FC236}">
                <a16:creationId xmlns:a16="http://schemas.microsoft.com/office/drawing/2014/main" id="{7C3080D3-7CD1-4F4C-B9C9-767B22EC466A}"/>
              </a:ext>
            </a:extLst>
          </p:cNvPr>
          <p:cNvCxnSpPr/>
          <p:nvPr/>
        </p:nvCxnSpPr>
        <p:spPr>
          <a:xfrm>
            <a:off x="1507067" y="2455333"/>
            <a:ext cx="1016000"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1977738-05C0-4F23-BD25-F0EE48484BC3}"/>
              </a:ext>
            </a:extLst>
          </p:cNvPr>
          <p:cNvCxnSpPr>
            <a:cxnSpLocks/>
          </p:cNvCxnSpPr>
          <p:nvPr/>
        </p:nvCxnSpPr>
        <p:spPr>
          <a:xfrm>
            <a:off x="1422401" y="2802466"/>
            <a:ext cx="1159932"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AAD9D5CA-C7A6-4FD9-850E-7C289EDB92C2}"/>
              </a:ext>
            </a:extLst>
          </p:cNvPr>
          <p:cNvCxnSpPr/>
          <p:nvPr/>
        </p:nvCxnSpPr>
        <p:spPr>
          <a:xfrm flipH="1">
            <a:off x="1346200" y="2150535"/>
            <a:ext cx="1253067"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B5884058-8F5C-427E-BA16-509CDA8517C0}"/>
              </a:ext>
            </a:extLst>
          </p:cNvPr>
          <p:cNvSpPr txBox="1"/>
          <p:nvPr/>
        </p:nvSpPr>
        <p:spPr>
          <a:xfrm>
            <a:off x="3674533" y="1498600"/>
            <a:ext cx="1521250" cy="307777"/>
          </a:xfrm>
          <a:prstGeom prst="rect">
            <a:avLst/>
          </a:prstGeom>
          <a:noFill/>
        </p:spPr>
        <p:txBody>
          <a:bodyPr wrap="none" lIns="0" tIns="0" rIns="0" bIns="0" rtlCol="0">
            <a:spAutoFit/>
          </a:bodyPr>
          <a:lstStyle/>
          <a:p>
            <a:r>
              <a:rPr lang="en-US" sz="2000" dirty="0"/>
              <a:t>---  +++ 60mV</a:t>
            </a:r>
          </a:p>
        </p:txBody>
      </p:sp>
      <p:cxnSp>
        <p:nvCxnSpPr>
          <p:cNvPr id="21" name="Straight Arrow Connector 20">
            <a:extLst>
              <a:ext uri="{FF2B5EF4-FFF2-40B4-BE49-F238E27FC236}">
                <a16:creationId xmlns:a16="http://schemas.microsoft.com/office/drawing/2014/main" id="{2B476105-791E-4396-B967-148BEE80A9CC}"/>
              </a:ext>
            </a:extLst>
          </p:cNvPr>
          <p:cNvCxnSpPr>
            <a:cxnSpLocks/>
          </p:cNvCxnSpPr>
          <p:nvPr/>
        </p:nvCxnSpPr>
        <p:spPr>
          <a:xfrm>
            <a:off x="1363128" y="2243666"/>
            <a:ext cx="1253067" cy="0"/>
          </a:xfrm>
          <a:prstGeom prst="straightConnector1">
            <a:avLst/>
          </a:prstGeom>
          <a:ln w="38100">
            <a:solidFill>
              <a:srgbClr val="0066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883B4E5-DAE9-476A-AF7B-140698842F5E}"/>
              </a:ext>
            </a:extLst>
          </p:cNvPr>
          <p:cNvCxnSpPr/>
          <p:nvPr/>
        </p:nvCxnSpPr>
        <p:spPr>
          <a:xfrm>
            <a:off x="1507063" y="2556931"/>
            <a:ext cx="1016000" cy="0"/>
          </a:xfrm>
          <a:prstGeom prst="straightConnector1">
            <a:avLst/>
          </a:prstGeom>
          <a:ln w="38100">
            <a:solidFill>
              <a:srgbClr val="008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89AA68F-4EF9-4A05-9E8C-2835C816B765}"/>
              </a:ext>
            </a:extLst>
          </p:cNvPr>
          <p:cNvCxnSpPr>
            <a:cxnSpLocks/>
          </p:cNvCxnSpPr>
          <p:nvPr/>
        </p:nvCxnSpPr>
        <p:spPr>
          <a:xfrm flipH="1">
            <a:off x="1422399" y="2904064"/>
            <a:ext cx="1159932" cy="0"/>
          </a:xfrm>
          <a:prstGeom prst="straightConnector1">
            <a:avLst/>
          </a:prstGeom>
          <a:ln w="38100">
            <a:solidFill>
              <a:srgbClr val="0066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9391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fade">
                                      <p:cBhvr>
                                        <p:cTn id="20" dur="500"/>
                                        <p:tgtEl>
                                          <p:spTgt spid="21"/>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500"/>
                                        <p:tgtEl>
                                          <p:spTgt spid="22"/>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3"/>
                                        </p:tgtEl>
                                        <p:attrNameLst>
                                          <p:attrName>style.visibility</p:attrName>
                                        </p:attrNameLst>
                                      </p:cBhvr>
                                      <p:to>
                                        <p:strVal val="visible"/>
                                      </p:to>
                                    </p:set>
                                    <p:animEffect transition="in" filter="fade">
                                      <p:cBhvr>
                                        <p:cTn id="3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3CFDB-DA0A-4864-B029-009F111F3A05}"/>
              </a:ext>
            </a:extLst>
          </p:cNvPr>
          <p:cNvSpPr>
            <a:spLocks noGrp="1"/>
          </p:cNvSpPr>
          <p:nvPr>
            <p:ph type="title"/>
          </p:nvPr>
        </p:nvSpPr>
        <p:spPr>
          <a:xfrm>
            <a:off x="685800" y="304800"/>
            <a:ext cx="7772400" cy="1143000"/>
          </a:xfrm>
        </p:spPr>
        <p:txBody>
          <a:bodyPr/>
          <a:lstStyle/>
          <a:p>
            <a:r>
              <a:rPr lang="en-US" dirty="0"/>
              <a:t>Nernst sanity check</a:t>
            </a:r>
          </a:p>
        </p:txBody>
      </p:sp>
      <p:sp>
        <p:nvSpPr>
          <p:cNvPr id="3" name="Content Placeholder 2">
            <a:extLst>
              <a:ext uri="{FF2B5EF4-FFF2-40B4-BE49-F238E27FC236}">
                <a16:creationId xmlns:a16="http://schemas.microsoft.com/office/drawing/2014/main" id="{2DC72105-FAC1-4BCD-98A1-296F8F419FFC}"/>
              </a:ext>
            </a:extLst>
          </p:cNvPr>
          <p:cNvSpPr>
            <a:spLocks noGrp="1"/>
          </p:cNvSpPr>
          <p:nvPr>
            <p:ph idx="1"/>
          </p:nvPr>
        </p:nvSpPr>
        <p:spPr>
          <a:xfrm>
            <a:off x="804334" y="3962395"/>
            <a:ext cx="7958666" cy="2032002"/>
          </a:xfrm>
        </p:spPr>
        <p:txBody>
          <a:bodyPr/>
          <a:lstStyle/>
          <a:p>
            <a:r>
              <a:rPr lang="en-US" sz="2400" dirty="0"/>
              <a:t>First look at Cl</a:t>
            </a:r>
            <a:r>
              <a:rPr lang="en-US" sz="2400" baseline="30000" dirty="0"/>
              <a:t>-</a:t>
            </a:r>
            <a:r>
              <a:rPr lang="en-US" sz="2400" dirty="0"/>
              <a:t>. Can electric and diffusion currents balance?</a:t>
            </a:r>
          </a:p>
          <a:p>
            <a:pPr lvl="1"/>
            <a:r>
              <a:rPr lang="en-US" sz="2000" dirty="0"/>
              <a:t>Yes; electric current out, and diffuses in</a:t>
            </a:r>
          </a:p>
          <a:p>
            <a:pPr lvl="1"/>
            <a:r>
              <a:rPr lang="en-US" sz="2000" dirty="0" err="1"/>
              <a:t>V</a:t>
            </a:r>
            <a:r>
              <a:rPr lang="en-US" sz="2000" baseline="-25000" dirty="0" err="1"/>
              <a:t>Cl</a:t>
            </a:r>
            <a:r>
              <a:rPr lang="en-US" sz="2000" baseline="30000" dirty="0" err="1"/>
              <a:t>Nernst</a:t>
            </a:r>
            <a:r>
              <a:rPr lang="en-US" sz="2000" dirty="0"/>
              <a:t> = 26mV ∙ ln (52/560) </a:t>
            </a:r>
            <a:r>
              <a:rPr lang="en-US" sz="2000" dirty="0">
                <a:sym typeface="Symbol" panose="05050102010706020507" pitchFamily="18" charset="2"/>
              </a:rPr>
              <a:t> -60mV. </a:t>
            </a:r>
            <a:r>
              <a:rPr lang="en-US" sz="2000" dirty="0"/>
              <a:t>Cool!</a:t>
            </a:r>
          </a:p>
        </p:txBody>
      </p:sp>
      <p:sp>
        <p:nvSpPr>
          <p:cNvPr id="4" name="Footer Placeholder 3">
            <a:extLst>
              <a:ext uri="{FF2B5EF4-FFF2-40B4-BE49-F238E27FC236}">
                <a16:creationId xmlns:a16="http://schemas.microsoft.com/office/drawing/2014/main" id="{856F19C6-A25B-4766-A8E5-4F7BC4B31C63}"/>
              </a:ext>
            </a:extLst>
          </p:cNvPr>
          <p:cNvSpPr>
            <a:spLocks noGrp="1"/>
          </p:cNvSpPr>
          <p:nvPr>
            <p:ph type="ftr" sz="quarter" idx="11"/>
          </p:nvPr>
        </p:nvSpPr>
        <p:spPr/>
        <p:txBody>
          <a:bodyPr/>
          <a:lstStyle/>
          <a:p>
            <a:pPr>
              <a:defRPr/>
            </a:pPr>
            <a:r>
              <a:rPr lang="en-US" dirty="0"/>
              <a:t>EE 193/Comp 150 Joel Grodstein</a:t>
            </a:r>
          </a:p>
        </p:txBody>
      </p:sp>
      <p:sp>
        <p:nvSpPr>
          <p:cNvPr id="5" name="Oval 4">
            <a:extLst>
              <a:ext uri="{FF2B5EF4-FFF2-40B4-BE49-F238E27FC236}">
                <a16:creationId xmlns:a16="http://schemas.microsoft.com/office/drawing/2014/main" id="{D77EFF95-B53D-4D0C-85A1-5D8F3F0BC11C}"/>
              </a:ext>
            </a:extLst>
          </p:cNvPr>
          <p:cNvSpPr/>
          <p:nvPr/>
        </p:nvSpPr>
        <p:spPr>
          <a:xfrm>
            <a:off x="1600202" y="1363134"/>
            <a:ext cx="2904066" cy="252306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2F13C23-6A5C-403B-A27C-1B302DE01E49}"/>
              </a:ext>
            </a:extLst>
          </p:cNvPr>
          <p:cNvSpPr txBox="1"/>
          <p:nvPr/>
        </p:nvSpPr>
        <p:spPr>
          <a:xfrm>
            <a:off x="2573865" y="2010036"/>
            <a:ext cx="1413934" cy="1308050"/>
          </a:xfrm>
          <a:prstGeom prst="rect">
            <a:avLst/>
          </a:prstGeom>
          <a:noFill/>
        </p:spPr>
        <p:txBody>
          <a:bodyPr wrap="square" rtlCol="0">
            <a:spAutoFit/>
          </a:bodyPr>
          <a:lstStyle/>
          <a:p>
            <a:pPr>
              <a:spcBef>
                <a:spcPts val="600"/>
              </a:spcBef>
            </a:pPr>
            <a:r>
              <a:rPr lang="en-US" sz="1600" dirty="0"/>
              <a:t>[K</a:t>
            </a:r>
            <a:r>
              <a:rPr lang="en-US" sz="1600" baseline="30000" dirty="0"/>
              <a:t>+</a:t>
            </a:r>
            <a:r>
              <a:rPr lang="en-US" sz="1600" dirty="0"/>
              <a:t>]=400mM</a:t>
            </a:r>
          </a:p>
          <a:p>
            <a:pPr>
              <a:spcBef>
                <a:spcPts val="600"/>
              </a:spcBef>
            </a:pPr>
            <a:r>
              <a:rPr lang="en-US" sz="1600" dirty="0"/>
              <a:t>[Na</a:t>
            </a:r>
            <a:r>
              <a:rPr lang="en-US" sz="1600" baseline="30000" dirty="0"/>
              <a:t>+</a:t>
            </a:r>
            <a:r>
              <a:rPr lang="en-US" sz="1600" dirty="0"/>
              <a:t>]=50mM</a:t>
            </a:r>
          </a:p>
          <a:p>
            <a:pPr>
              <a:spcBef>
                <a:spcPts val="600"/>
              </a:spcBef>
            </a:pPr>
            <a:r>
              <a:rPr lang="en-US" sz="1600" dirty="0"/>
              <a:t>[Cl</a:t>
            </a:r>
            <a:r>
              <a:rPr lang="en-US" sz="1600" baseline="30000" dirty="0"/>
              <a:t>-</a:t>
            </a:r>
            <a:r>
              <a:rPr lang="en-US" sz="1600" dirty="0"/>
              <a:t>]=52mM</a:t>
            </a:r>
          </a:p>
          <a:p>
            <a:pPr>
              <a:spcBef>
                <a:spcPts val="600"/>
              </a:spcBef>
            </a:pPr>
            <a:r>
              <a:rPr lang="en-US" sz="1600" dirty="0"/>
              <a:t>other</a:t>
            </a:r>
            <a:r>
              <a:rPr lang="en-US" sz="1600" baseline="30000" dirty="0"/>
              <a:t>-</a:t>
            </a:r>
            <a:r>
              <a:rPr lang="en-US" sz="1600" dirty="0"/>
              <a:t>=408mM</a:t>
            </a:r>
          </a:p>
        </p:txBody>
      </p:sp>
      <p:sp>
        <p:nvSpPr>
          <p:cNvPr id="7" name="TextBox 6">
            <a:extLst>
              <a:ext uri="{FF2B5EF4-FFF2-40B4-BE49-F238E27FC236}">
                <a16:creationId xmlns:a16="http://schemas.microsoft.com/office/drawing/2014/main" id="{5980E69F-98DF-4169-82C2-F1C1A62334A5}"/>
              </a:ext>
            </a:extLst>
          </p:cNvPr>
          <p:cNvSpPr txBox="1"/>
          <p:nvPr/>
        </p:nvSpPr>
        <p:spPr>
          <a:xfrm>
            <a:off x="177799" y="2015067"/>
            <a:ext cx="1517835" cy="1308050"/>
          </a:xfrm>
          <a:prstGeom prst="rect">
            <a:avLst/>
          </a:prstGeom>
          <a:noFill/>
        </p:spPr>
        <p:txBody>
          <a:bodyPr wrap="square" rtlCol="0">
            <a:spAutoFit/>
          </a:bodyPr>
          <a:lstStyle/>
          <a:p>
            <a:pPr>
              <a:spcBef>
                <a:spcPts val="600"/>
              </a:spcBef>
            </a:pPr>
            <a:r>
              <a:rPr lang="en-US" sz="1600" dirty="0"/>
              <a:t>[K</a:t>
            </a:r>
            <a:r>
              <a:rPr lang="en-US" sz="1600" baseline="30000" dirty="0"/>
              <a:t>+</a:t>
            </a:r>
            <a:r>
              <a:rPr lang="en-US" sz="1600" dirty="0"/>
              <a:t>]=20mM</a:t>
            </a:r>
          </a:p>
          <a:p>
            <a:pPr>
              <a:spcBef>
                <a:spcPts val="600"/>
              </a:spcBef>
            </a:pPr>
            <a:r>
              <a:rPr lang="en-US" sz="1600" dirty="0"/>
              <a:t>[Na</a:t>
            </a:r>
            <a:r>
              <a:rPr lang="en-US" sz="1600" baseline="30000" dirty="0"/>
              <a:t>+</a:t>
            </a:r>
            <a:r>
              <a:rPr lang="en-US" sz="1600" dirty="0"/>
              <a:t>]=440mM</a:t>
            </a:r>
          </a:p>
          <a:p>
            <a:pPr>
              <a:spcBef>
                <a:spcPts val="600"/>
              </a:spcBef>
            </a:pPr>
            <a:r>
              <a:rPr lang="en-US" sz="1600" dirty="0"/>
              <a:t>[Cl</a:t>
            </a:r>
            <a:r>
              <a:rPr lang="en-US" sz="1600" baseline="30000" dirty="0"/>
              <a:t>-</a:t>
            </a:r>
            <a:r>
              <a:rPr lang="en-US" sz="1600" dirty="0"/>
              <a:t>]=560mM</a:t>
            </a:r>
          </a:p>
          <a:p>
            <a:pPr>
              <a:spcBef>
                <a:spcPts val="600"/>
              </a:spcBef>
            </a:pPr>
            <a:r>
              <a:rPr lang="en-US" sz="1600" dirty="0"/>
              <a:t>other</a:t>
            </a:r>
            <a:r>
              <a:rPr lang="en-US" sz="1600" baseline="30000" dirty="0"/>
              <a:t>+</a:t>
            </a:r>
            <a:r>
              <a:rPr lang="en-US" sz="1600" dirty="0"/>
              <a:t>=110mM</a:t>
            </a:r>
          </a:p>
        </p:txBody>
      </p:sp>
      <p:sp>
        <p:nvSpPr>
          <p:cNvPr id="9" name="TextBox 8">
            <a:extLst>
              <a:ext uri="{FF2B5EF4-FFF2-40B4-BE49-F238E27FC236}">
                <a16:creationId xmlns:a16="http://schemas.microsoft.com/office/drawing/2014/main" id="{52325237-0DC5-4787-A41A-8329596AFF2E}"/>
              </a:ext>
            </a:extLst>
          </p:cNvPr>
          <p:cNvSpPr txBox="1"/>
          <p:nvPr/>
        </p:nvSpPr>
        <p:spPr>
          <a:xfrm>
            <a:off x="4978399" y="2260601"/>
            <a:ext cx="3420534" cy="707886"/>
          </a:xfrm>
          <a:prstGeom prst="rect">
            <a:avLst/>
          </a:prstGeom>
          <a:noFill/>
        </p:spPr>
        <p:txBody>
          <a:bodyPr wrap="square" rtlCol="0">
            <a:spAutoFit/>
          </a:bodyPr>
          <a:lstStyle/>
          <a:p>
            <a:r>
              <a:rPr lang="en-US" sz="2000" dirty="0">
                <a:solidFill>
                  <a:schemeClr val="accent2"/>
                </a:solidFill>
              </a:rPr>
              <a:t>Blue arrows = diffusion</a:t>
            </a:r>
          </a:p>
          <a:p>
            <a:r>
              <a:rPr lang="en-US" sz="2000" dirty="0">
                <a:solidFill>
                  <a:srgbClr val="008000"/>
                </a:solidFill>
              </a:rPr>
              <a:t>Green arrows = electric current</a:t>
            </a:r>
          </a:p>
        </p:txBody>
      </p:sp>
      <p:cxnSp>
        <p:nvCxnSpPr>
          <p:cNvPr id="14" name="Straight Arrow Connector 13">
            <a:extLst>
              <a:ext uri="{FF2B5EF4-FFF2-40B4-BE49-F238E27FC236}">
                <a16:creationId xmlns:a16="http://schemas.microsoft.com/office/drawing/2014/main" id="{7C3080D3-7CD1-4F4C-B9C9-767B22EC466A}"/>
              </a:ext>
            </a:extLst>
          </p:cNvPr>
          <p:cNvCxnSpPr/>
          <p:nvPr/>
        </p:nvCxnSpPr>
        <p:spPr>
          <a:xfrm>
            <a:off x="1507067" y="2455333"/>
            <a:ext cx="1016000"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1977738-05C0-4F23-BD25-F0EE48484BC3}"/>
              </a:ext>
            </a:extLst>
          </p:cNvPr>
          <p:cNvCxnSpPr>
            <a:cxnSpLocks/>
          </p:cNvCxnSpPr>
          <p:nvPr/>
        </p:nvCxnSpPr>
        <p:spPr>
          <a:xfrm>
            <a:off x="1422401" y="2802466"/>
            <a:ext cx="1159932"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AAD9D5CA-C7A6-4FD9-850E-7C289EDB92C2}"/>
              </a:ext>
            </a:extLst>
          </p:cNvPr>
          <p:cNvCxnSpPr/>
          <p:nvPr/>
        </p:nvCxnSpPr>
        <p:spPr>
          <a:xfrm flipH="1">
            <a:off x="1346200" y="2150535"/>
            <a:ext cx="1253067"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B5884058-8F5C-427E-BA16-509CDA8517C0}"/>
              </a:ext>
            </a:extLst>
          </p:cNvPr>
          <p:cNvSpPr txBox="1"/>
          <p:nvPr/>
        </p:nvSpPr>
        <p:spPr>
          <a:xfrm>
            <a:off x="3674533" y="1498600"/>
            <a:ext cx="1521250" cy="307777"/>
          </a:xfrm>
          <a:prstGeom prst="rect">
            <a:avLst/>
          </a:prstGeom>
          <a:noFill/>
        </p:spPr>
        <p:txBody>
          <a:bodyPr wrap="none" lIns="0" tIns="0" rIns="0" bIns="0" rtlCol="0">
            <a:spAutoFit/>
          </a:bodyPr>
          <a:lstStyle/>
          <a:p>
            <a:r>
              <a:rPr lang="en-US" sz="2000" dirty="0"/>
              <a:t>---  +++ 60mV</a:t>
            </a:r>
          </a:p>
        </p:txBody>
      </p:sp>
      <p:cxnSp>
        <p:nvCxnSpPr>
          <p:cNvPr id="21" name="Straight Arrow Connector 20">
            <a:extLst>
              <a:ext uri="{FF2B5EF4-FFF2-40B4-BE49-F238E27FC236}">
                <a16:creationId xmlns:a16="http://schemas.microsoft.com/office/drawing/2014/main" id="{2B476105-791E-4396-B967-148BEE80A9CC}"/>
              </a:ext>
            </a:extLst>
          </p:cNvPr>
          <p:cNvCxnSpPr>
            <a:cxnSpLocks/>
          </p:cNvCxnSpPr>
          <p:nvPr/>
        </p:nvCxnSpPr>
        <p:spPr>
          <a:xfrm>
            <a:off x="1363128" y="2243666"/>
            <a:ext cx="1253067" cy="0"/>
          </a:xfrm>
          <a:prstGeom prst="straightConnector1">
            <a:avLst/>
          </a:prstGeom>
          <a:ln w="38100">
            <a:solidFill>
              <a:srgbClr val="0066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883B4E5-DAE9-476A-AF7B-140698842F5E}"/>
              </a:ext>
            </a:extLst>
          </p:cNvPr>
          <p:cNvCxnSpPr/>
          <p:nvPr/>
        </p:nvCxnSpPr>
        <p:spPr>
          <a:xfrm>
            <a:off x="1507063" y="2556931"/>
            <a:ext cx="1016000" cy="0"/>
          </a:xfrm>
          <a:prstGeom prst="straightConnector1">
            <a:avLst/>
          </a:prstGeom>
          <a:ln w="38100">
            <a:solidFill>
              <a:srgbClr val="008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89AA68F-4EF9-4A05-9E8C-2835C816B765}"/>
              </a:ext>
            </a:extLst>
          </p:cNvPr>
          <p:cNvCxnSpPr>
            <a:cxnSpLocks/>
          </p:cNvCxnSpPr>
          <p:nvPr/>
        </p:nvCxnSpPr>
        <p:spPr>
          <a:xfrm flipH="1">
            <a:off x="1422399" y="2904064"/>
            <a:ext cx="1159932" cy="0"/>
          </a:xfrm>
          <a:prstGeom prst="straightConnector1">
            <a:avLst/>
          </a:prstGeom>
          <a:ln w="38100">
            <a:solidFill>
              <a:srgbClr val="0066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5957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3CFDB-DA0A-4864-B029-009F111F3A05}"/>
              </a:ext>
            </a:extLst>
          </p:cNvPr>
          <p:cNvSpPr>
            <a:spLocks noGrp="1"/>
          </p:cNvSpPr>
          <p:nvPr>
            <p:ph type="title"/>
          </p:nvPr>
        </p:nvSpPr>
        <p:spPr>
          <a:xfrm>
            <a:off x="685800" y="304800"/>
            <a:ext cx="7772400" cy="1143000"/>
          </a:xfrm>
        </p:spPr>
        <p:txBody>
          <a:bodyPr/>
          <a:lstStyle/>
          <a:p>
            <a:r>
              <a:rPr lang="en-US" dirty="0"/>
              <a:t>Nernst sanity check</a:t>
            </a:r>
          </a:p>
        </p:txBody>
      </p:sp>
      <p:sp>
        <p:nvSpPr>
          <p:cNvPr id="3" name="Content Placeholder 2">
            <a:extLst>
              <a:ext uri="{FF2B5EF4-FFF2-40B4-BE49-F238E27FC236}">
                <a16:creationId xmlns:a16="http://schemas.microsoft.com/office/drawing/2014/main" id="{2DC72105-FAC1-4BCD-98A1-296F8F419FFC}"/>
              </a:ext>
            </a:extLst>
          </p:cNvPr>
          <p:cNvSpPr>
            <a:spLocks noGrp="1"/>
          </p:cNvSpPr>
          <p:nvPr>
            <p:ph idx="1"/>
          </p:nvPr>
        </p:nvSpPr>
        <p:spPr>
          <a:xfrm>
            <a:off x="804334" y="3962395"/>
            <a:ext cx="7984066" cy="2032002"/>
          </a:xfrm>
        </p:spPr>
        <p:txBody>
          <a:bodyPr/>
          <a:lstStyle/>
          <a:p>
            <a:r>
              <a:rPr lang="en-US" sz="2400" dirty="0"/>
              <a:t>Next look at K</a:t>
            </a:r>
            <a:r>
              <a:rPr lang="en-US" sz="2400" baseline="30000" dirty="0"/>
              <a:t>+</a:t>
            </a:r>
            <a:r>
              <a:rPr lang="en-US" sz="2400" dirty="0"/>
              <a:t>. Can electric current and diffusion balance?</a:t>
            </a:r>
          </a:p>
          <a:p>
            <a:pPr lvl="1"/>
            <a:r>
              <a:rPr lang="en-US" sz="2000" dirty="0"/>
              <a:t>Yes; electric current in, and diffuses out</a:t>
            </a:r>
          </a:p>
          <a:p>
            <a:pPr lvl="1"/>
            <a:r>
              <a:rPr lang="en-US" sz="2000" dirty="0" err="1"/>
              <a:t>V</a:t>
            </a:r>
            <a:r>
              <a:rPr lang="en-US" sz="2000" baseline="-25000" dirty="0" err="1"/>
              <a:t>K</a:t>
            </a:r>
            <a:r>
              <a:rPr lang="en-US" sz="2000" baseline="30000" dirty="0" err="1"/>
              <a:t>Nernst</a:t>
            </a:r>
            <a:r>
              <a:rPr lang="en-US" sz="2000" dirty="0"/>
              <a:t> = 26mV ∙ ln (20/400) </a:t>
            </a:r>
            <a:r>
              <a:rPr lang="en-US" sz="2000" dirty="0">
                <a:sym typeface="Symbol" panose="05050102010706020507" pitchFamily="18" charset="2"/>
              </a:rPr>
              <a:t> -78mV.</a:t>
            </a:r>
          </a:p>
          <a:p>
            <a:pPr lvl="1"/>
            <a:r>
              <a:rPr lang="en-US" sz="2000" dirty="0">
                <a:sym typeface="Symbol" panose="05050102010706020507" pitchFamily="18" charset="2"/>
              </a:rPr>
              <a:t>Not quite right ?!?</a:t>
            </a:r>
            <a:endParaRPr lang="en-US" sz="2000" dirty="0"/>
          </a:p>
        </p:txBody>
      </p:sp>
      <p:sp>
        <p:nvSpPr>
          <p:cNvPr id="4" name="Footer Placeholder 3">
            <a:extLst>
              <a:ext uri="{FF2B5EF4-FFF2-40B4-BE49-F238E27FC236}">
                <a16:creationId xmlns:a16="http://schemas.microsoft.com/office/drawing/2014/main" id="{856F19C6-A25B-4766-A8E5-4F7BC4B31C63}"/>
              </a:ext>
            </a:extLst>
          </p:cNvPr>
          <p:cNvSpPr>
            <a:spLocks noGrp="1"/>
          </p:cNvSpPr>
          <p:nvPr>
            <p:ph type="ftr" sz="quarter" idx="11"/>
          </p:nvPr>
        </p:nvSpPr>
        <p:spPr/>
        <p:txBody>
          <a:bodyPr/>
          <a:lstStyle/>
          <a:p>
            <a:pPr>
              <a:defRPr/>
            </a:pPr>
            <a:r>
              <a:rPr lang="en-US" dirty="0"/>
              <a:t>EE 193/Comp 150 Joel Grodstein</a:t>
            </a:r>
          </a:p>
        </p:txBody>
      </p:sp>
      <p:sp>
        <p:nvSpPr>
          <p:cNvPr id="5" name="Oval 4">
            <a:extLst>
              <a:ext uri="{FF2B5EF4-FFF2-40B4-BE49-F238E27FC236}">
                <a16:creationId xmlns:a16="http://schemas.microsoft.com/office/drawing/2014/main" id="{D77EFF95-B53D-4D0C-85A1-5D8F3F0BC11C}"/>
              </a:ext>
            </a:extLst>
          </p:cNvPr>
          <p:cNvSpPr/>
          <p:nvPr/>
        </p:nvSpPr>
        <p:spPr>
          <a:xfrm>
            <a:off x="1600202" y="1363134"/>
            <a:ext cx="2904066" cy="252306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2F13C23-6A5C-403B-A27C-1B302DE01E49}"/>
              </a:ext>
            </a:extLst>
          </p:cNvPr>
          <p:cNvSpPr txBox="1"/>
          <p:nvPr/>
        </p:nvSpPr>
        <p:spPr>
          <a:xfrm>
            <a:off x="2573865" y="2010036"/>
            <a:ext cx="1413934" cy="1308050"/>
          </a:xfrm>
          <a:prstGeom prst="rect">
            <a:avLst/>
          </a:prstGeom>
          <a:noFill/>
        </p:spPr>
        <p:txBody>
          <a:bodyPr wrap="square" rtlCol="0">
            <a:spAutoFit/>
          </a:bodyPr>
          <a:lstStyle/>
          <a:p>
            <a:pPr>
              <a:spcBef>
                <a:spcPts val="600"/>
              </a:spcBef>
            </a:pPr>
            <a:r>
              <a:rPr lang="en-US" sz="1600" dirty="0"/>
              <a:t>[K</a:t>
            </a:r>
            <a:r>
              <a:rPr lang="en-US" sz="1600" baseline="30000" dirty="0"/>
              <a:t>+</a:t>
            </a:r>
            <a:r>
              <a:rPr lang="en-US" sz="1600" dirty="0"/>
              <a:t>]=400mM</a:t>
            </a:r>
          </a:p>
          <a:p>
            <a:pPr>
              <a:spcBef>
                <a:spcPts val="600"/>
              </a:spcBef>
            </a:pPr>
            <a:r>
              <a:rPr lang="en-US" sz="1600" dirty="0"/>
              <a:t>[Na</a:t>
            </a:r>
            <a:r>
              <a:rPr lang="en-US" sz="1600" baseline="30000" dirty="0"/>
              <a:t>+</a:t>
            </a:r>
            <a:r>
              <a:rPr lang="en-US" sz="1600" dirty="0"/>
              <a:t>]=50mM</a:t>
            </a:r>
          </a:p>
          <a:p>
            <a:pPr>
              <a:spcBef>
                <a:spcPts val="600"/>
              </a:spcBef>
            </a:pPr>
            <a:r>
              <a:rPr lang="en-US" sz="1600" dirty="0"/>
              <a:t>[Cl</a:t>
            </a:r>
            <a:r>
              <a:rPr lang="en-US" sz="1600" baseline="30000" dirty="0"/>
              <a:t>-</a:t>
            </a:r>
            <a:r>
              <a:rPr lang="en-US" sz="1600" dirty="0"/>
              <a:t>]=52mM</a:t>
            </a:r>
          </a:p>
          <a:p>
            <a:pPr>
              <a:spcBef>
                <a:spcPts val="600"/>
              </a:spcBef>
            </a:pPr>
            <a:r>
              <a:rPr lang="en-US" sz="1600" dirty="0"/>
              <a:t>other</a:t>
            </a:r>
            <a:r>
              <a:rPr lang="en-US" sz="1600" baseline="30000" dirty="0"/>
              <a:t>-</a:t>
            </a:r>
            <a:r>
              <a:rPr lang="en-US" sz="1600" dirty="0"/>
              <a:t>=408mM</a:t>
            </a:r>
          </a:p>
        </p:txBody>
      </p:sp>
      <p:sp>
        <p:nvSpPr>
          <p:cNvPr id="7" name="TextBox 6">
            <a:extLst>
              <a:ext uri="{FF2B5EF4-FFF2-40B4-BE49-F238E27FC236}">
                <a16:creationId xmlns:a16="http://schemas.microsoft.com/office/drawing/2014/main" id="{5980E69F-98DF-4169-82C2-F1C1A62334A5}"/>
              </a:ext>
            </a:extLst>
          </p:cNvPr>
          <p:cNvSpPr txBox="1"/>
          <p:nvPr/>
        </p:nvSpPr>
        <p:spPr>
          <a:xfrm>
            <a:off x="177800" y="2015067"/>
            <a:ext cx="1491202" cy="1308050"/>
          </a:xfrm>
          <a:prstGeom prst="rect">
            <a:avLst/>
          </a:prstGeom>
          <a:noFill/>
        </p:spPr>
        <p:txBody>
          <a:bodyPr wrap="square" rtlCol="0">
            <a:spAutoFit/>
          </a:bodyPr>
          <a:lstStyle/>
          <a:p>
            <a:pPr>
              <a:spcBef>
                <a:spcPts val="600"/>
              </a:spcBef>
            </a:pPr>
            <a:r>
              <a:rPr lang="en-US" sz="1600" dirty="0"/>
              <a:t>[K</a:t>
            </a:r>
            <a:r>
              <a:rPr lang="en-US" sz="1600" baseline="30000" dirty="0"/>
              <a:t>+</a:t>
            </a:r>
            <a:r>
              <a:rPr lang="en-US" sz="1600" dirty="0"/>
              <a:t>]=20mM</a:t>
            </a:r>
          </a:p>
          <a:p>
            <a:pPr>
              <a:spcBef>
                <a:spcPts val="600"/>
              </a:spcBef>
            </a:pPr>
            <a:r>
              <a:rPr lang="en-US" sz="1600" dirty="0"/>
              <a:t>[Na</a:t>
            </a:r>
            <a:r>
              <a:rPr lang="en-US" sz="1600" baseline="30000" dirty="0"/>
              <a:t>+</a:t>
            </a:r>
            <a:r>
              <a:rPr lang="en-US" sz="1600" dirty="0"/>
              <a:t>]=440mM</a:t>
            </a:r>
          </a:p>
          <a:p>
            <a:pPr>
              <a:spcBef>
                <a:spcPts val="600"/>
              </a:spcBef>
            </a:pPr>
            <a:r>
              <a:rPr lang="en-US" sz="1600" dirty="0"/>
              <a:t>[Cl</a:t>
            </a:r>
            <a:r>
              <a:rPr lang="en-US" sz="1600" baseline="30000" dirty="0"/>
              <a:t>-</a:t>
            </a:r>
            <a:r>
              <a:rPr lang="en-US" sz="1600" dirty="0"/>
              <a:t>]=560mM</a:t>
            </a:r>
          </a:p>
          <a:p>
            <a:pPr>
              <a:spcBef>
                <a:spcPts val="600"/>
              </a:spcBef>
            </a:pPr>
            <a:r>
              <a:rPr lang="en-US" sz="1600" dirty="0"/>
              <a:t>other</a:t>
            </a:r>
            <a:r>
              <a:rPr lang="en-US" sz="1600" baseline="30000" dirty="0"/>
              <a:t>+</a:t>
            </a:r>
            <a:r>
              <a:rPr lang="en-US" sz="1600" dirty="0"/>
              <a:t>=110mM</a:t>
            </a:r>
          </a:p>
        </p:txBody>
      </p:sp>
      <p:sp>
        <p:nvSpPr>
          <p:cNvPr id="9" name="TextBox 8">
            <a:extLst>
              <a:ext uri="{FF2B5EF4-FFF2-40B4-BE49-F238E27FC236}">
                <a16:creationId xmlns:a16="http://schemas.microsoft.com/office/drawing/2014/main" id="{52325237-0DC5-4787-A41A-8329596AFF2E}"/>
              </a:ext>
            </a:extLst>
          </p:cNvPr>
          <p:cNvSpPr txBox="1"/>
          <p:nvPr/>
        </p:nvSpPr>
        <p:spPr>
          <a:xfrm>
            <a:off x="4978399" y="2260601"/>
            <a:ext cx="3420534" cy="707886"/>
          </a:xfrm>
          <a:prstGeom prst="rect">
            <a:avLst/>
          </a:prstGeom>
          <a:noFill/>
        </p:spPr>
        <p:txBody>
          <a:bodyPr wrap="square" rtlCol="0">
            <a:spAutoFit/>
          </a:bodyPr>
          <a:lstStyle/>
          <a:p>
            <a:r>
              <a:rPr lang="en-US" sz="2000" dirty="0">
                <a:solidFill>
                  <a:schemeClr val="accent2"/>
                </a:solidFill>
              </a:rPr>
              <a:t>Blue arrows = diffusion</a:t>
            </a:r>
          </a:p>
          <a:p>
            <a:r>
              <a:rPr lang="en-US" sz="2000" dirty="0">
                <a:solidFill>
                  <a:srgbClr val="008000"/>
                </a:solidFill>
              </a:rPr>
              <a:t>Green arrows = electric current</a:t>
            </a:r>
          </a:p>
        </p:txBody>
      </p:sp>
      <p:cxnSp>
        <p:nvCxnSpPr>
          <p:cNvPr id="14" name="Straight Arrow Connector 13">
            <a:extLst>
              <a:ext uri="{FF2B5EF4-FFF2-40B4-BE49-F238E27FC236}">
                <a16:creationId xmlns:a16="http://schemas.microsoft.com/office/drawing/2014/main" id="{7C3080D3-7CD1-4F4C-B9C9-767B22EC466A}"/>
              </a:ext>
            </a:extLst>
          </p:cNvPr>
          <p:cNvCxnSpPr/>
          <p:nvPr/>
        </p:nvCxnSpPr>
        <p:spPr>
          <a:xfrm>
            <a:off x="1507067" y="2455333"/>
            <a:ext cx="1016000"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1977738-05C0-4F23-BD25-F0EE48484BC3}"/>
              </a:ext>
            </a:extLst>
          </p:cNvPr>
          <p:cNvCxnSpPr>
            <a:cxnSpLocks/>
          </p:cNvCxnSpPr>
          <p:nvPr/>
        </p:nvCxnSpPr>
        <p:spPr>
          <a:xfrm>
            <a:off x="1422401" y="2802466"/>
            <a:ext cx="1159932"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AAD9D5CA-C7A6-4FD9-850E-7C289EDB92C2}"/>
              </a:ext>
            </a:extLst>
          </p:cNvPr>
          <p:cNvCxnSpPr/>
          <p:nvPr/>
        </p:nvCxnSpPr>
        <p:spPr>
          <a:xfrm flipH="1">
            <a:off x="1346200" y="2150535"/>
            <a:ext cx="1253067"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B5884058-8F5C-427E-BA16-509CDA8517C0}"/>
              </a:ext>
            </a:extLst>
          </p:cNvPr>
          <p:cNvSpPr txBox="1"/>
          <p:nvPr/>
        </p:nvSpPr>
        <p:spPr>
          <a:xfrm>
            <a:off x="3674533" y="1498600"/>
            <a:ext cx="1521250" cy="307777"/>
          </a:xfrm>
          <a:prstGeom prst="rect">
            <a:avLst/>
          </a:prstGeom>
          <a:noFill/>
        </p:spPr>
        <p:txBody>
          <a:bodyPr wrap="none" lIns="0" tIns="0" rIns="0" bIns="0" rtlCol="0">
            <a:spAutoFit/>
          </a:bodyPr>
          <a:lstStyle/>
          <a:p>
            <a:r>
              <a:rPr lang="en-US" sz="2000" dirty="0"/>
              <a:t>---  +++ 60mV</a:t>
            </a:r>
          </a:p>
        </p:txBody>
      </p:sp>
      <p:cxnSp>
        <p:nvCxnSpPr>
          <p:cNvPr id="21" name="Straight Arrow Connector 20">
            <a:extLst>
              <a:ext uri="{FF2B5EF4-FFF2-40B4-BE49-F238E27FC236}">
                <a16:creationId xmlns:a16="http://schemas.microsoft.com/office/drawing/2014/main" id="{2B476105-791E-4396-B967-148BEE80A9CC}"/>
              </a:ext>
            </a:extLst>
          </p:cNvPr>
          <p:cNvCxnSpPr>
            <a:cxnSpLocks/>
          </p:cNvCxnSpPr>
          <p:nvPr/>
        </p:nvCxnSpPr>
        <p:spPr>
          <a:xfrm>
            <a:off x="1363128" y="2243666"/>
            <a:ext cx="1253067" cy="0"/>
          </a:xfrm>
          <a:prstGeom prst="straightConnector1">
            <a:avLst/>
          </a:prstGeom>
          <a:ln w="38100">
            <a:solidFill>
              <a:srgbClr val="0066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883B4E5-DAE9-476A-AF7B-140698842F5E}"/>
              </a:ext>
            </a:extLst>
          </p:cNvPr>
          <p:cNvCxnSpPr/>
          <p:nvPr/>
        </p:nvCxnSpPr>
        <p:spPr>
          <a:xfrm>
            <a:off x="1507063" y="2556931"/>
            <a:ext cx="1016000" cy="0"/>
          </a:xfrm>
          <a:prstGeom prst="straightConnector1">
            <a:avLst/>
          </a:prstGeom>
          <a:ln w="38100">
            <a:solidFill>
              <a:srgbClr val="008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89AA68F-4EF9-4A05-9E8C-2835C816B765}"/>
              </a:ext>
            </a:extLst>
          </p:cNvPr>
          <p:cNvCxnSpPr>
            <a:cxnSpLocks/>
          </p:cNvCxnSpPr>
          <p:nvPr/>
        </p:nvCxnSpPr>
        <p:spPr>
          <a:xfrm flipH="1">
            <a:off x="1422399" y="2904064"/>
            <a:ext cx="1159932" cy="0"/>
          </a:xfrm>
          <a:prstGeom prst="straightConnector1">
            <a:avLst/>
          </a:prstGeom>
          <a:ln w="38100">
            <a:solidFill>
              <a:srgbClr val="0066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7164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3CFDB-DA0A-4864-B029-009F111F3A05}"/>
              </a:ext>
            </a:extLst>
          </p:cNvPr>
          <p:cNvSpPr>
            <a:spLocks noGrp="1"/>
          </p:cNvSpPr>
          <p:nvPr>
            <p:ph type="title"/>
          </p:nvPr>
        </p:nvSpPr>
        <p:spPr>
          <a:xfrm>
            <a:off x="685800" y="304800"/>
            <a:ext cx="7772400" cy="1143000"/>
          </a:xfrm>
        </p:spPr>
        <p:txBody>
          <a:bodyPr/>
          <a:lstStyle/>
          <a:p>
            <a:r>
              <a:rPr lang="en-US" dirty="0"/>
              <a:t>Nernst sanity check</a:t>
            </a:r>
          </a:p>
        </p:txBody>
      </p:sp>
      <p:sp>
        <p:nvSpPr>
          <p:cNvPr id="3" name="Content Placeholder 2">
            <a:extLst>
              <a:ext uri="{FF2B5EF4-FFF2-40B4-BE49-F238E27FC236}">
                <a16:creationId xmlns:a16="http://schemas.microsoft.com/office/drawing/2014/main" id="{2DC72105-FAC1-4BCD-98A1-296F8F419FFC}"/>
              </a:ext>
            </a:extLst>
          </p:cNvPr>
          <p:cNvSpPr>
            <a:spLocks noGrp="1"/>
          </p:cNvSpPr>
          <p:nvPr>
            <p:ph idx="1"/>
          </p:nvPr>
        </p:nvSpPr>
        <p:spPr>
          <a:xfrm>
            <a:off x="804334" y="3962395"/>
            <a:ext cx="8339666" cy="2032002"/>
          </a:xfrm>
        </p:spPr>
        <p:txBody>
          <a:bodyPr/>
          <a:lstStyle/>
          <a:p>
            <a:r>
              <a:rPr lang="en-US" sz="2400" dirty="0"/>
              <a:t>Finally, look at Na</a:t>
            </a:r>
            <a:r>
              <a:rPr lang="en-US" sz="2400" baseline="30000" dirty="0"/>
              <a:t>+</a:t>
            </a:r>
            <a:r>
              <a:rPr lang="en-US" sz="2400" dirty="0"/>
              <a:t>. Can electric current and diffusion balance?</a:t>
            </a:r>
          </a:p>
          <a:p>
            <a:pPr lvl="1"/>
            <a:r>
              <a:rPr lang="en-US" sz="2000" dirty="0"/>
              <a:t>No – they both flow inwards!</a:t>
            </a:r>
          </a:p>
          <a:p>
            <a:pPr lvl="1"/>
            <a:r>
              <a:rPr lang="en-US" sz="2000" dirty="0" err="1"/>
              <a:t>V</a:t>
            </a:r>
            <a:r>
              <a:rPr lang="en-US" sz="2000" baseline="-25000" dirty="0" err="1"/>
              <a:t>Na</a:t>
            </a:r>
            <a:r>
              <a:rPr lang="en-US" sz="2000" baseline="30000" dirty="0" err="1"/>
              <a:t>Nernst</a:t>
            </a:r>
            <a:r>
              <a:rPr lang="en-US" sz="2000" dirty="0"/>
              <a:t> = 26mV ∙ ln (440/50) </a:t>
            </a:r>
            <a:r>
              <a:rPr lang="en-US" sz="2000" dirty="0">
                <a:sym typeface="Symbol" panose="05050102010706020507" pitchFamily="18" charset="2"/>
              </a:rPr>
              <a:t> +57mV.</a:t>
            </a:r>
          </a:p>
          <a:p>
            <a:pPr lvl="1"/>
            <a:r>
              <a:rPr lang="en-US" sz="2000" dirty="0">
                <a:sym typeface="Symbol" panose="05050102010706020507" pitchFamily="18" charset="2"/>
              </a:rPr>
              <a:t>Not even close ?!?</a:t>
            </a:r>
          </a:p>
          <a:p>
            <a:r>
              <a:rPr lang="en-US" sz="2400" dirty="0">
                <a:sym typeface="Symbol" panose="05050102010706020507" pitchFamily="18" charset="2"/>
              </a:rPr>
              <a:t>What’s going on here?</a:t>
            </a:r>
            <a:endParaRPr lang="en-US" sz="2400" dirty="0"/>
          </a:p>
        </p:txBody>
      </p:sp>
      <p:sp>
        <p:nvSpPr>
          <p:cNvPr id="4" name="Footer Placeholder 3">
            <a:extLst>
              <a:ext uri="{FF2B5EF4-FFF2-40B4-BE49-F238E27FC236}">
                <a16:creationId xmlns:a16="http://schemas.microsoft.com/office/drawing/2014/main" id="{856F19C6-A25B-4766-A8E5-4F7BC4B31C63}"/>
              </a:ext>
            </a:extLst>
          </p:cNvPr>
          <p:cNvSpPr>
            <a:spLocks noGrp="1"/>
          </p:cNvSpPr>
          <p:nvPr>
            <p:ph type="ftr" sz="quarter" idx="11"/>
          </p:nvPr>
        </p:nvSpPr>
        <p:spPr/>
        <p:txBody>
          <a:bodyPr/>
          <a:lstStyle/>
          <a:p>
            <a:pPr>
              <a:defRPr/>
            </a:pPr>
            <a:r>
              <a:rPr lang="en-US" dirty="0"/>
              <a:t>EE 193/Comp 150 Joel Grodstein</a:t>
            </a:r>
          </a:p>
        </p:txBody>
      </p:sp>
      <p:sp>
        <p:nvSpPr>
          <p:cNvPr id="5" name="Oval 4">
            <a:extLst>
              <a:ext uri="{FF2B5EF4-FFF2-40B4-BE49-F238E27FC236}">
                <a16:creationId xmlns:a16="http://schemas.microsoft.com/office/drawing/2014/main" id="{D77EFF95-B53D-4D0C-85A1-5D8F3F0BC11C}"/>
              </a:ext>
            </a:extLst>
          </p:cNvPr>
          <p:cNvSpPr/>
          <p:nvPr/>
        </p:nvSpPr>
        <p:spPr>
          <a:xfrm>
            <a:off x="1600202" y="1363134"/>
            <a:ext cx="2904066" cy="252306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2F13C23-6A5C-403B-A27C-1B302DE01E49}"/>
              </a:ext>
            </a:extLst>
          </p:cNvPr>
          <p:cNvSpPr txBox="1"/>
          <p:nvPr/>
        </p:nvSpPr>
        <p:spPr>
          <a:xfrm>
            <a:off x="2573865" y="2010036"/>
            <a:ext cx="1413934" cy="1308050"/>
          </a:xfrm>
          <a:prstGeom prst="rect">
            <a:avLst/>
          </a:prstGeom>
          <a:noFill/>
        </p:spPr>
        <p:txBody>
          <a:bodyPr wrap="square" rtlCol="0">
            <a:spAutoFit/>
          </a:bodyPr>
          <a:lstStyle/>
          <a:p>
            <a:pPr>
              <a:spcBef>
                <a:spcPts val="600"/>
              </a:spcBef>
            </a:pPr>
            <a:r>
              <a:rPr lang="en-US" sz="1600" dirty="0"/>
              <a:t>[K</a:t>
            </a:r>
            <a:r>
              <a:rPr lang="en-US" sz="1600" baseline="30000" dirty="0"/>
              <a:t>+</a:t>
            </a:r>
            <a:r>
              <a:rPr lang="en-US" sz="1600" dirty="0"/>
              <a:t>]=400mM</a:t>
            </a:r>
          </a:p>
          <a:p>
            <a:pPr>
              <a:spcBef>
                <a:spcPts val="600"/>
              </a:spcBef>
            </a:pPr>
            <a:r>
              <a:rPr lang="en-US" sz="1600" dirty="0"/>
              <a:t>[Na</a:t>
            </a:r>
            <a:r>
              <a:rPr lang="en-US" sz="1600" baseline="30000" dirty="0"/>
              <a:t>+</a:t>
            </a:r>
            <a:r>
              <a:rPr lang="en-US" sz="1600" dirty="0"/>
              <a:t>]=50mM</a:t>
            </a:r>
          </a:p>
          <a:p>
            <a:pPr>
              <a:spcBef>
                <a:spcPts val="600"/>
              </a:spcBef>
            </a:pPr>
            <a:r>
              <a:rPr lang="en-US" sz="1600" dirty="0"/>
              <a:t>[Cl</a:t>
            </a:r>
            <a:r>
              <a:rPr lang="en-US" sz="1600" baseline="30000" dirty="0"/>
              <a:t>-</a:t>
            </a:r>
            <a:r>
              <a:rPr lang="en-US" sz="1600" dirty="0"/>
              <a:t>]=52mM</a:t>
            </a:r>
          </a:p>
          <a:p>
            <a:pPr>
              <a:spcBef>
                <a:spcPts val="600"/>
              </a:spcBef>
            </a:pPr>
            <a:r>
              <a:rPr lang="en-US" sz="1600" dirty="0"/>
              <a:t>other</a:t>
            </a:r>
            <a:r>
              <a:rPr lang="en-US" sz="1600" baseline="30000" dirty="0"/>
              <a:t>-</a:t>
            </a:r>
            <a:r>
              <a:rPr lang="en-US" sz="1600" dirty="0"/>
              <a:t>=408mM</a:t>
            </a:r>
          </a:p>
        </p:txBody>
      </p:sp>
      <p:sp>
        <p:nvSpPr>
          <p:cNvPr id="7" name="TextBox 6">
            <a:extLst>
              <a:ext uri="{FF2B5EF4-FFF2-40B4-BE49-F238E27FC236}">
                <a16:creationId xmlns:a16="http://schemas.microsoft.com/office/drawing/2014/main" id="{5980E69F-98DF-4169-82C2-F1C1A62334A5}"/>
              </a:ext>
            </a:extLst>
          </p:cNvPr>
          <p:cNvSpPr txBox="1"/>
          <p:nvPr/>
        </p:nvSpPr>
        <p:spPr>
          <a:xfrm>
            <a:off x="177800" y="2015067"/>
            <a:ext cx="1553346" cy="1308050"/>
          </a:xfrm>
          <a:prstGeom prst="rect">
            <a:avLst/>
          </a:prstGeom>
          <a:noFill/>
        </p:spPr>
        <p:txBody>
          <a:bodyPr wrap="square" rtlCol="0">
            <a:spAutoFit/>
          </a:bodyPr>
          <a:lstStyle/>
          <a:p>
            <a:pPr>
              <a:spcBef>
                <a:spcPts val="600"/>
              </a:spcBef>
            </a:pPr>
            <a:r>
              <a:rPr lang="en-US" sz="1600" dirty="0"/>
              <a:t>[K</a:t>
            </a:r>
            <a:r>
              <a:rPr lang="en-US" sz="1600" baseline="30000" dirty="0"/>
              <a:t>+</a:t>
            </a:r>
            <a:r>
              <a:rPr lang="en-US" sz="1600" dirty="0"/>
              <a:t>]=20mM</a:t>
            </a:r>
          </a:p>
          <a:p>
            <a:pPr>
              <a:spcBef>
                <a:spcPts val="600"/>
              </a:spcBef>
            </a:pPr>
            <a:r>
              <a:rPr lang="en-US" sz="1600" dirty="0"/>
              <a:t>[Na</a:t>
            </a:r>
            <a:r>
              <a:rPr lang="en-US" sz="1600" baseline="30000" dirty="0"/>
              <a:t>+</a:t>
            </a:r>
            <a:r>
              <a:rPr lang="en-US" sz="1600" dirty="0"/>
              <a:t>]=440mM</a:t>
            </a:r>
          </a:p>
          <a:p>
            <a:pPr>
              <a:spcBef>
                <a:spcPts val="600"/>
              </a:spcBef>
            </a:pPr>
            <a:r>
              <a:rPr lang="en-US" sz="1600" dirty="0"/>
              <a:t>[Cl</a:t>
            </a:r>
            <a:r>
              <a:rPr lang="en-US" sz="1600" baseline="30000" dirty="0"/>
              <a:t>-</a:t>
            </a:r>
            <a:r>
              <a:rPr lang="en-US" sz="1600" dirty="0"/>
              <a:t>]=560mM</a:t>
            </a:r>
          </a:p>
          <a:p>
            <a:pPr>
              <a:spcBef>
                <a:spcPts val="600"/>
              </a:spcBef>
            </a:pPr>
            <a:r>
              <a:rPr lang="en-US" sz="1600" dirty="0"/>
              <a:t>other</a:t>
            </a:r>
            <a:r>
              <a:rPr lang="en-US" sz="1600" baseline="30000" dirty="0"/>
              <a:t>+</a:t>
            </a:r>
            <a:r>
              <a:rPr lang="en-US" sz="1600" dirty="0"/>
              <a:t>=110mM</a:t>
            </a:r>
          </a:p>
        </p:txBody>
      </p:sp>
      <p:sp>
        <p:nvSpPr>
          <p:cNvPr id="9" name="TextBox 8">
            <a:extLst>
              <a:ext uri="{FF2B5EF4-FFF2-40B4-BE49-F238E27FC236}">
                <a16:creationId xmlns:a16="http://schemas.microsoft.com/office/drawing/2014/main" id="{52325237-0DC5-4787-A41A-8329596AFF2E}"/>
              </a:ext>
            </a:extLst>
          </p:cNvPr>
          <p:cNvSpPr txBox="1"/>
          <p:nvPr/>
        </p:nvSpPr>
        <p:spPr>
          <a:xfrm>
            <a:off x="4978399" y="2260601"/>
            <a:ext cx="3386668" cy="707886"/>
          </a:xfrm>
          <a:prstGeom prst="rect">
            <a:avLst/>
          </a:prstGeom>
          <a:noFill/>
        </p:spPr>
        <p:txBody>
          <a:bodyPr wrap="square" rtlCol="0">
            <a:spAutoFit/>
          </a:bodyPr>
          <a:lstStyle/>
          <a:p>
            <a:r>
              <a:rPr lang="en-US" sz="2000" dirty="0">
                <a:solidFill>
                  <a:schemeClr val="accent2"/>
                </a:solidFill>
              </a:rPr>
              <a:t>Blue arrows = diffusion</a:t>
            </a:r>
          </a:p>
          <a:p>
            <a:r>
              <a:rPr lang="en-US" sz="2000" dirty="0">
                <a:solidFill>
                  <a:srgbClr val="008000"/>
                </a:solidFill>
              </a:rPr>
              <a:t>Green arrows = electric current</a:t>
            </a:r>
          </a:p>
        </p:txBody>
      </p:sp>
      <p:cxnSp>
        <p:nvCxnSpPr>
          <p:cNvPr id="14" name="Straight Arrow Connector 13">
            <a:extLst>
              <a:ext uri="{FF2B5EF4-FFF2-40B4-BE49-F238E27FC236}">
                <a16:creationId xmlns:a16="http://schemas.microsoft.com/office/drawing/2014/main" id="{7C3080D3-7CD1-4F4C-B9C9-767B22EC466A}"/>
              </a:ext>
            </a:extLst>
          </p:cNvPr>
          <p:cNvCxnSpPr/>
          <p:nvPr/>
        </p:nvCxnSpPr>
        <p:spPr>
          <a:xfrm>
            <a:off x="1507067" y="2455333"/>
            <a:ext cx="1016000"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1977738-05C0-4F23-BD25-F0EE48484BC3}"/>
              </a:ext>
            </a:extLst>
          </p:cNvPr>
          <p:cNvCxnSpPr>
            <a:cxnSpLocks/>
          </p:cNvCxnSpPr>
          <p:nvPr/>
        </p:nvCxnSpPr>
        <p:spPr>
          <a:xfrm>
            <a:off x="1422401" y="2802466"/>
            <a:ext cx="1159932"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AAD9D5CA-C7A6-4FD9-850E-7C289EDB92C2}"/>
              </a:ext>
            </a:extLst>
          </p:cNvPr>
          <p:cNvCxnSpPr/>
          <p:nvPr/>
        </p:nvCxnSpPr>
        <p:spPr>
          <a:xfrm flipH="1">
            <a:off x="1346200" y="2150535"/>
            <a:ext cx="1253067"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B5884058-8F5C-427E-BA16-509CDA8517C0}"/>
              </a:ext>
            </a:extLst>
          </p:cNvPr>
          <p:cNvSpPr txBox="1"/>
          <p:nvPr/>
        </p:nvSpPr>
        <p:spPr>
          <a:xfrm>
            <a:off x="3674533" y="1498600"/>
            <a:ext cx="1521250" cy="307777"/>
          </a:xfrm>
          <a:prstGeom prst="rect">
            <a:avLst/>
          </a:prstGeom>
          <a:noFill/>
        </p:spPr>
        <p:txBody>
          <a:bodyPr wrap="none" lIns="0" tIns="0" rIns="0" bIns="0" rtlCol="0">
            <a:spAutoFit/>
          </a:bodyPr>
          <a:lstStyle/>
          <a:p>
            <a:r>
              <a:rPr lang="en-US" sz="2000" dirty="0"/>
              <a:t>---  +++ 60mV</a:t>
            </a:r>
          </a:p>
        </p:txBody>
      </p:sp>
      <p:cxnSp>
        <p:nvCxnSpPr>
          <p:cNvPr id="21" name="Straight Arrow Connector 20">
            <a:extLst>
              <a:ext uri="{FF2B5EF4-FFF2-40B4-BE49-F238E27FC236}">
                <a16:creationId xmlns:a16="http://schemas.microsoft.com/office/drawing/2014/main" id="{2B476105-791E-4396-B967-148BEE80A9CC}"/>
              </a:ext>
            </a:extLst>
          </p:cNvPr>
          <p:cNvCxnSpPr>
            <a:cxnSpLocks/>
          </p:cNvCxnSpPr>
          <p:nvPr/>
        </p:nvCxnSpPr>
        <p:spPr>
          <a:xfrm>
            <a:off x="1363128" y="2243666"/>
            <a:ext cx="1253067" cy="0"/>
          </a:xfrm>
          <a:prstGeom prst="straightConnector1">
            <a:avLst/>
          </a:prstGeom>
          <a:ln w="38100">
            <a:solidFill>
              <a:srgbClr val="0066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883B4E5-DAE9-476A-AF7B-140698842F5E}"/>
              </a:ext>
            </a:extLst>
          </p:cNvPr>
          <p:cNvCxnSpPr/>
          <p:nvPr/>
        </p:nvCxnSpPr>
        <p:spPr>
          <a:xfrm>
            <a:off x="1507063" y="2556931"/>
            <a:ext cx="1016000" cy="0"/>
          </a:xfrm>
          <a:prstGeom prst="straightConnector1">
            <a:avLst/>
          </a:prstGeom>
          <a:ln w="38100">
            <a:solidFill>
              <a:srgbClr val="008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89AA68F-4EF9-4A05-9E8C-2835C816B765}"/>
              </a:ext>
            </a:extLst>
          </p:cNvPr>
          <p:cNvCxnSpPr>
            <a:cxnSpLocks/>
          </p:cNvCxnSpPr>
          <p:nvPr/>
        </p:nvCxnSpPr>
        <p:spPr>
          <a:xfrm flipH="1">
            <a:off x="1422399" y="2904064"/>
            <a:ext cx="1159932" cy="0"/>
          </a:xfrm>
          <a:prstGeom prst="straightConnector1">
            <a:avLst/>
          </a:prstGeom>
          <a:ln w="38100">
            <a:solidFill>
              <a:srgbClr val="0066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9278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3CFDB-DA0A-4864-B029-009F111F3A05}"/>
              </a:ext>
            </a:extLst>
          </p:cNvPr>
          <p:cNvSpPr>
            <a:spLocks noGrp="1"/>
          </p:cNvSpPr>
          <p:nvPr>
            <p:ph type="title"/>
          </p:nvPr>
        </p:nvSpPr>
        <p:spPr>
          <a:xfrm>
            <a:off x="685800" y="304800"/>
            <a:ext cx="7772400" cy="1143000"/>
          </a:xfrm>
        </p:spPr>
        <p:txBody>
          <a:bodyPr/>
          <a:lstStyle/>
          <a:p>
            <a:r>
              <a:rPr lang="en-US" dirty="0"/>
              <a:t>Another ion-flow source</a:t>
            </a:r>
          </a:p>
        </p:txBody>
      </p:sp>
      <p:sp>
        <p:nvSpPr>
          <p:cNvPr id="3" name="Content Placeholder 2">
            <a:extLst>
              <a:ext uri="{FF2B5EF4-FFF2-40B4-BE49-F238E27FC236}">
                <a16:creationId xmlns:a16="http://schemas.microsoft.com/office/drawing/2014/main" id="{2DC72105-FAC1-4BCD-98A1-296F8F419FFC}"/>
              </a:ext>
            </a:extLst>
          </p:cNvPr>
          <p:cNvSpPr>
            <a:spLocks noGrp="1"/>
          </p:cNvSpPr>
          <p:nvPr>
            <p:ph idx="1"/>
          </p:nvPr>
        </p:nvSpPr>
        <p:spPr>
          <a:xfrm>
            <a:off x="406397" y="3840602"/>
            <a:ext cx="8390467" cy="2336807"/>
          </a:xfrm>
        </p:spPr>
        <p:txBody>
          <a:bodyPr/>
          <a:lstStyle/>
          <a:p>
            <a:r>
              <a:rPr lang="en-US" sz="1800" dirty="0"/>
              <a:t>Drift and diffusion currents do not balance</a:t>
            </a:r>
          </a:p>
          <a:p>
            <a:pPr lvl="1">
              <a:spcBef>
                <a:spcPts val="0"/>
              </a:spcBef>
            </a:pPr>
            <a:r>
              <a:rPr lang="en-US" sz="1600" dirty="0"/>
              <a:t>another molecular machine at work: ion pumps.</a:t>
            </a:r>
          </a:p>
          <a:p>
            <a:r>
              <a:rPr lang="en-US" sz="1800" dirty="0"/>
              <a:t>Ion pumps pump 3 Na</a:t>
            </a:r>
            <a:r>
              <a:rPr lang="en-US" sz="1800" baseline="30000" dirty="0"/>
              <a:t>+</a:t>
            </a:r>
            <a:r>
              <a:rPr lang="en-US" sz="1800" dirty="0"/>
              <a:t> out and 2 K</a:t>
            </a:r>
            <a:r>
              <a:rPr lang="en-US" sz="1800" baseline="30000" dirty="0"/>
              <a:t>+</a:t>
            </a:r>
            <a:r>
              <a:rPr lang="en-US" sz="1800" dirty="0"/>
              <a:t> in.</a:t>
            </a:r>
          </a:p>
          <a:p>
            <a:pPr lvl="1">
              <a:spcBef>
                <a:spcPts val="0"/>
              </a:spcBef>
            </a:pPr>
            <a:r>
              <a:rPr lang="en-US" sz="1600" dirty="0"/>
              <a:t>Na</a:t>
            </a:r>
            <a:r>
              <a:rPr lang="en-US" sz="1600" baseline="30000" dirty="0"/>
              <a:t>+</a:t>
            </a:r>
            <a:r>
              <a:rPr lang="en-US" sz="1600" dirty="0"/>
              <a:t> flows in (drift &amp; diffusion currents) through ion channels, and gets pumped right out again (inward and outward flows balance at steady state).</a:t>
            </a:r>
          </a:p>
          <a:p>
            <a:pPr lvl="1">
              <a:spcBef>
                <a:spcPts val="0"/>
              </a:spcBef>
            </a:pPr>
            <a:r>
              <a:rPr lang="en-US" sz="1600" dirty="0"/>
              <a:t>K</a:t>
            </a:r>
            <a:r>
              <a:rPr lang="en-US" sz="1600" baseline="30000" dirty="0"/>
              <a:t>+</a:t>
            </a:r>
            <a:r>
              <a:rPr lang="en-US" sz="1600" dirty="0"/>
              <a:t> flows in from drift current and is also pumped in; diffusion out exactly balances this total inwards flow</a:t>
            </a:r>
          </a:p>
          <a:p>
            <a:pPr>
              <a:spcBef>
                <a:spcPts val="0"/>
              </a:spcBef>
            </a:pPr>
            <a:r>
              <a:rPr lang="en-US" sz="1800" dirty="0"/>
              <a:t>Why was Cl</a:t>
            </a:r>
            <a:r>
              <a:rPr lang="en-US" sz="1800" baseline="30000" dirty="0"/>
              <a:t>-</a:t>
            </a:r>
            <a:r>
              <a:rPr lang="en-US" sz="1800" dirty="0"/>
              <a:t> the only ion whose </a:t>
            </a:r>
            <a:r>
              <a:rPr lang="en-US" sz="1800" i="1" dirty="0" err="1"/>
              <a:t>V</a:t>
            </a:r>
            <a:r>
              <a:rPr lang="en-US" sz="1800" baseline="30000" dirty="0" err="1"/>
              <a:t>Nernst</a:t>
            </a:r>
            <a:r>
              <a:rPr lang="en-US" sz="1800" dirty="0"/>
              <a:t> exactly matched the cell voltage?</a:t>
            </a:r>
          </a:p>
          <a:p>
            <a:pPr lvl="1">
              <a:spcBef>
                <a:spcPts val="0"/>
              </a:spcBef>
            </a:pPr>
            <a:r>
              <a:rPr lang="en-US" sz="1600" dirty="0"/>
              <a:t>There is no Cl</a:t>
            </a:r>
            <a:r>
              <a:rPr lang="en-US" sz="1600" baseline="30000" dirty="0"/>
              <a:t>-</a:t>
            </a:r>
            <a:r>
              <a:rPr lang="en-US" sz="1600" dirty="0"/>
              <a:t> pump</a:t>
            </a:r>
          </a:p>
        </p:txBody>
      </p:sp>
      <p:sp>
        <p:nvSpPr>
          <p:cNvPr id="4" name="Footer Placeholder 3">
            <a:extLst>
              <a:ext uri="{FF2B5EF4-FFF2-40B4-BE49-F238E27FC236}">
                <a16:creationId xmlns:a16="http://schemas.microsoft.com/office/drawing/2014/main" id="{856F19C6-A25B-4766-A8E5-4F7BC4B31C63}"/>
              </a:ext>
            </a:extLst>
          </p:cNvPr>
          <p:cNvSpPr>
            <a:spLocks noGrp="1"/>
          </p:cNvSpPr>
          <p:nvPr>
            <p:ph type="ftr" sz="quarter" idx="11"/>
          </p:nvPr>
        </p:nvSpPr>
        <p:spPr/>
        <p:txBody>
          <a:bodyPr/>
          <a:lstStyle/>
          <a:p>
            <a:pPr>
              <a:defRPr/>
            </a:pPr>
            <a:r>
              <a:rPr lang="en-US" dirty="0"/>
              <a:t>EE 193/Comp 150 Joel Grodstein</a:t>
            </a:r>
          </a:p>
        </p:txBody>
      </p:sp>
      <p:sp>
        <p:nvSpPr>
          <p:cNvPr id="5" name="Oval 4">
            <a:extLst>
              <a:ext uri="{FF2B5EF4-FFF2-40B4-BE49-F238E27FC236}">
                <a16:creationId xmlns:a16="http://schemas.microsoft.com/office/drawing/2014/main" id="{D77EFF95-B53D-4D0C-85A1-5D8F3F0BC11C}"/>
              </a:ext>
            </a:extLst>
          </p:cNvPr>
          <p:cNvSpPr/>
          <p:nvPr/>
        </p:nvSpPr>
        <p:spPr>
          <a:xfrm>
            <a:off x="1600202" y="1363134"/>
            <a:ext cx="2904066" cy="252306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2F13C23-6A5C-403B-A27C-1B302DE01E49}"/>
              </a:ext>
            </a:extLst>
          </p:cNvPr>
          <p:cNvSpPr txBox="1"/>
          <p:nvPr/>
        </p:nvSpPr>
        <p:spPr>
          <a:xfrm>
            <a:off x="2573865" y="2010036"/>
            <a:ext cx="1413934" cy="1308050"/>
          </a:xfrm>
          <a:prstGeom prst="rect">
            <a:avLst/>
          </a:prstGeom>
          <a:noFill/>
        </p:spPr>
        <p:txBody>
          <a:bodyPr wrap="square" rtlCol="0">
            <a:spAutoFit/>
          </a:bodyPr>
          <a:lstStyle/>
          <a:p>
            <a:pPr>
              <a:spcBef>
                <a:spcPts val="600"/>
              </a:spcBef>
            </a:pPr>
            <a:r>
              <a:rPr lang="en-US" sz="1600" dirty="0"/>
              <a:t>[K</a:t>
            </a:r>
            <a:r>
              <a:rPr lang="en-US" sz="1600" baseline="30000" dirty="0"/>
              <a:t>+</a:t>
            </a:r>
            <a:r>
              <a:rPr lang="en-US" sz="1600" dirty="0"/>
              <a:t>]=400mM</a:t>
            </a:r>
          </a:p>
          <a:p>
            <a:pPr>
              <a:spcBef>
                <a:spcPts val="600"/>
              </a:spcBef>
            </a:pPr>
            <a:r>
              <a:rPr lang="en-US" sz="1600" dirty="0"/>
              <a:t>[Na</a:t>
            </a:r>
            <a:r>
              <a:rPr lang="en-US" sz="1600" baseline="30000" dirty="0"/>
              <a:t>+</a:t>
            </a:r>
            <a:r>
              <a:rPr lang="en-US" sz="1600" dirty="0"/>
              <a:t>]=50mM</a:t>
            </a:r>
          </a:p>
          <a:p>
            <a:pPr>
              <a:spcBef>
                <a:spcPts val="600"/>
              </a:spcBef>
            </a:pPr>
            <a:r>
              <a:rPr lang="en-US" sz="1600" dirty="0"/>
              <a:t>[Cl</a:t>
            </a:r>
            <a:r>
              <a:rPr lang="en-US" sz="1600" baseline="30000" dirty="0"/>
              <a:t>-</a:t>
            </a:r>
            <a:r>
              <a:rPr lang="en-US" sz="1600" dirty="0"/>
              <a:t>]=52mM</a:t>
            </a:r>
          </a:p>
          <a:p>
            <a:pPr>
              <a:spcBef>
                <a:spcPts val="600"/>
              </a:spcBef>
            </a:pPr>
            <a:r>
              <a:rPr lang="en-US" sz="1600" dirty="0"/>
              <a:t>other</a:t>
            </a:r>
            <a:r>
              <a:rPr lang="en-US" sz="1600" baseline="30000" dirty="0"/>
              <a:t>-</a:t>
            </a:r>
            <a:r>
              <a:rPr lang="en-US" sz="1600" dirty="0"/>
              <a:t>=408mM</a:t>
            </a:r>
          </a:p>
        </p:txBody>
      </p:sp>
      <p:sp>
        <p:nvSpPr>
          <p:cNvPr id="7" name="TextBox 6">
            <a:extLst>
              <a:ext uri="{FF2B5EF4-FFF2-40B4-BE49-F238E27FC236}">
                <a16:creationId xmlns:a16="http://schemas.microsoft.com/office/drawing/2014/main" id="{5980E69F-98DF-4169-82C2-F1C1A62334A5}"/>
              </a:ext>
            </a:extLst>
          </p:cNvPr>
          <p:cNvSpPr txBox="1"/>
          <p:nvPr/>
        </p:nvSpPr>
        <p:spPr>
          <a:xfrm>
            <a:off x="177800" y="2015067"/>
            <a:ext cx="1500080" cy="1308050"/>
          </a:xfrm>
          <a:prstGeom prst="rect">
            <a:avLst/>
          </a:prstGeom>
          <a:noFill/>
        </p:spPr>
        <p:txBody>
          <a:bodyPr wrap="square" rtlCol="0">
            <a:spAutoFit/>
          </a:bodyPr>
          <a:lstStyle/>
          <a:p>
            <a:pPr>
              <a:spcBef>
                <a:spcPts val="600"/>
              </a:spcBef>
            </a:pPr>
            <a:r>
              <a:rPr lang="en-US" sz="1600" dirty="0"/>
              <a:t>[K</a:t>
            </a:r>
            <a:r>
              <a:rPr lang="en-US" sz="1600" baseline="30000" dirty="0"/>
              <a:t>+</a:t>
            </a:r>
            <a:r>
              <a:rPr lang="en-US" sz="1600" dirty="0"/>
              <a:t>]=20mM</a:t>
            </a:r>
          </a:p>
          <a:p>
            <a:pPr>
              <a:spcBef>
                <a:spcPts val="600"/>
              </a:spcBef>
            </a:pPr>
            <a:r>
              <a:rPr lang="en-US" sz="1600" dirty="0"/>
              <a:t>[Na</a:t>
            </a:r>
            <a:r>
              <a:rPr lang="en-US" sz="1600" baseline="30000" dirty="0"/>
              <a:t>+</a:t>
            </a:r>
            <a:r>
              <a:rPr lang="en-US" sz="1600" dirty="0"/>
              <a:t>]=440mM</a:t>
            </a:r>
          </a:p>
          <a:p>
            <a:pPr>
              <a:spcBef>
                <a:spcPts val="600"/>
              </a:spcBef>
            </a:pPr>
            <a:r>
              <a:rPr lang="en-US" sz="1600" dirty="0"/>
              <a:t>[Cl</a:t>
            </a:r>
            <a:r>
              <a:rPr lang="en-US" sz="1600" baseline="30000" dirty="0"/>
              <a:t>-</a:t>
            </a:r>
            <a:r>
              <a:rPr lang="en-US" sz="1600" dirty="0"/>
              <a:t>]=560mM</a:t>
            </a:r>
          </a:p>
          <a:p>
            <a:pPr>
              <a:spcBef>
                <a:spcPts val="600"/>
              </a:spcBef>
            </a:pPr>
            <a:r>
              <a:rPr lang="en-US" sz="1600" dirty="0"/>
              <a:t>other</a:t>
            </a:r>
            <a:r>
              <a:rPr lang="en-US" sz="1600" baseline="30000" dirty="0"/>
              <a:t>+</a:t>
            </a:r>
            <a:r>
              <a:rPr lang="en-US" sz="1600" dirty="0"/>
              <a:t>=110mM</a:t>
            </a:r>
          </a:p>
        </p:txBody>
      </p:sp>
      <p:sp>
        <p:nvSpPr>
          <p:cNvPr id="9" name="TextBox 8">
            <a:extLst>
              <a:ext uri="{FF2B5EF4-FFF2-40B4-BE49-F238E27FC236}">
                <a16:creationId xmlns:a16="http://schemas.microsoft.com/office/drawing/2014/main" id="{52325237-0DC5-4787-A41A-8329596AFF2E}"/>
              </a:ext>
            </a:extLst>
          </p:cNvPr>
          <p:cNvSpPr txBox="1"/>
          <p:nvPr/>
        </p:nvSpPr>
        <p:spPr>
          <a:xfrm>
            <a:off x="5638795" y="2226734"/>
            <a:ext cx="3403605" cy="1015663"/>
          </a:xfrm>
          <a:prstGeom prst="rect">
            <a:avLst/>
          </a:prstGeom>
          <a:noFill/>
        </p:spPr>
        <p:txBody>
          <a:bodyPr wrap="square" rtlCol="0">
            <a:spAutoFit/>
          </a:bodyPr>
          <a:lstStyle/>
          <a:p>
            <a:r>
              <a:rPr lang="en-US" sz="2000" dirty="0">
                <a:solidFill>
                  <a:schemeClr val="accent2"/>
                </a:solidFill>
              </a:rPr>
              <a:t>Blue arrows = diffusion</a:t>
            </a:r>
          </a:p>
          <a:p>
            <a:r>
              <a:rPr lang="en-US" sz="2000" dirty="0">
                <a:solidFill>
                  <a:srgbClr val="008000"/>
                </a:solidFill>
              </a:rPr>
              <a:t>Green arrows = electric current</a:t>
            </a:r>
          </a:p>
          <a:p>
            <a:r>
              <a:rPr lang="en-US" sz="2000" dirty="0">
                <a:solidFill>
                  <a:srgbClr val="FF0000"/>
                </a:solidFill>
              </a:rPr>
              <a:t>Red arrows = ion pump</a:t>
            </a:r>
          </a:p>
        </p:txBody>
      </p:sp>
      <p:cxnSp>
        <p:nvCxnSpPr>
          <p:cNvPr id="14" name="Straight Arrow Connector 13">
            <a:extLst>
              <a:ext uri="{FF2B5EF4-FFF2-40B4-BE49-F238E27FC236}">
                <a16:creationId xmlns:a16="http://schemas.microsoft.com/office/drawing/2014/main" id="{7C3080D3-7CD1-4F4C-B9C9-767B22EC466A}"/>
              </a:ext>
            </a:extLst>
          </p:cNvPr>
          <p:cNvCxnSpPr/>
          <p:nvPr/>
        </p:nvCxnSpPr>
        <p:spPr>
          <a:xfrm>
            <a:off x="1507067" y="2455333"/>
            <a:ext cx="1016000"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1977738-05C0-4F23-BD25-F0EE48484BC3}"/>
              </a:ext>
            </a:extLst>
          </p:cNvPr>
          <p:cNvCxnSpPr>
            <a:cxnSpLocks/>
          </p:cNvCxnSpPr>
          <p:nvPr/>
        </p:nvCxnSpPr>
        <p:spPr>
          <a:xfrm>
            <a:off x="1422401" y="2802466"/>
            <a:ext cx="1159932"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AAD9D5CA-C7A6-4FD9-850E-7C289EDB92C2}"/>
              </a:ext>
            </a:extLst>
          </p:cNvPr>
          <p:cNvCxnSpPr/>
          <p:nvPr/>
        </p:nvCxnSpPr>
        <p:spPr>
          <a:xfrm flipH="1">
            <a:off x="1346200" y="2150535"/>
            <a:ext cx="1253067"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B5884058-8F5C-427E-BA16-509CDA8517C0}"/>
              </a:ext>
            </a:extLst>
          </p:cNvPr>
          <p:cNvSpPr txBox="1"/>
          <p:nvPr/>
        </p:nvSpPr>
        <p:spPr>
          <a:xfrm>
            <a:off x="3479799" y="1371599"/>
            <a:ext cx="1521250" cy="307777"/>
          </a:xfrm>
          <a:prstGeom prst="rect">
            <a:avLst/>
          </a:prstGeom>
          <a:noFill/>
        </p:spPr>
        <p:txBody>
          <a:bodyPr wrap="none" lIns="0" tIns="0" rIns="0" bIns="0" rtlCol="0">
            <a:spAutoFit/>
          </a:bodyPr>
          <a:lstStyle/>
          <a:p>
            <a:r>
              <a:rPr lang="en-US" sz="2000" dirty="0"/>
              <a:t>---  +++ 60mV</a:t>
            </a:r>
          </a:p>
        </p:txBody>
      </p:sp>
      <p:cxnSp>
        <p:nvCxnSpPr>
          <p:cNvPr id="21" name="Straight Arrow Connector 20">
            <a:extLst>
              <a:ext uri="{FF2B5EF4-FFF2-40B4-BE49-F238E27FC236}">
                <a16:creationId xmlns:a16="http://schemas.microsoft.com/office/drawing/2014/main" id="{2B476105-791E-4396-B967-148BEE80A9CC}"/>
              </a:ext>
            </a:extLst>
          </p:cNvPr>
          <p:cNvCxnSpPr>
            <a:cxnSpLocks/>
          </p:cNvCxnSpPr>
          <p:nvPr/>
        </p:nvCxnSpPr>
        <p:spPr>
          <a:xfrm>
            <a:off x="1363128" y="2243666"/>
            <a:ext cx="1253067" cy="0"/>
          </a:xfrm>
          <a:prstGeom prst="straightConnector1">
            <a:avLst/>
          </a:prstGeom>
          <a:ln w="38100">
            <a:solidFill>
              <a:srgbClr val="0066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883B4E5-DAE9-476A-AF7B-140698842F5E}"/>
              </a:ext>
            </a:extLst>
          </p:cNvPr>
          <p:cNvCxnSpPr/>
          <p:nvPr/>
        </p:nvCxnSpPr>
        <p:spPr>
          <a:xfrm>
            <a:off x="1507063" y="2556931"/>
            <a:ext cx="1016000" cy="0"/>
          </a:xfrm>
          <a:prstGeom prst="straightConnector1">
            <a:avLst/>
          </a:prstGeom>
          <a:ln w="38100">
            <a:solidFill>
              <a:srgbClr val="008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89AA68F-4EF9-4A05-9E8C-2835C816B765}"/>
              </a:ext>
            </a:extLst>
          </p:cNvPr>
          <p:cNvCxnSpPr>
            <a:cxnSpLocks/>
          </p:cNvCxnSpPr>
          <p:nvPr/>
        </p:nvCxnSpPr>
        <p:spPr>
          <a:xfrm flipH="1">
            <a:off x="1422399" y="2904064"/>
            <a:ext cx="1159932" cy="0"/>
          </a:xfrm>
          <a:prstGeom prst="straightConnector1">
            <a:avLst/>
          </a:prstGeom>
          <a:ln w="38100">
            <a:solidFill>
              <a:srgbClr val="0066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42F8A28-DCF0-46E6-A7F0-4B53EDC134D6}"/>
              </a:ext>
            </a:extLst>
          </p:cNvPr>
          <p:cNvCxnSpPr>
            <a:cxnSpLocks/>
          </p:cNvCxnSpPr>
          <p:nvPr/>
        </p:nvCxnSpPr>
        <p:spPr>
          <a:xfrm>
            <a:off x="4199469" y="2133598"/>
            <a:ext cx="778932"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5A4642E7-7EA9-4630-8C9D-DBC3448C4810}"/>
              </a:ext>
            </a:extLst>
          </p:cNvPr>
          <p:cNvCxnSpPr>
            <a:cxnSpLocks/>
          </p:cNvCxnSpPr>
          <p:nvPr/>
        </p:nvCxnSpPr>
        <p:spPr>
          <a:xfrm flipH="1">
            <a:off x="4199469" y="2285998"/>
            <a:ext cx="778932"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8E1F6009-18F5-4C5E-8A76-88484ACA4BA6}"/>
              </a:ext>
            </a:extLst>
          </p:cNvPr>
          <p:cNvSpPr txBox="1"/>
          <p:nvPr/>
        </p:nvSpPr>
        <p:spPr>
          <a:xfrm>
            <a:off x="4453464" y="1845731"/>
            <a:ext cx="643467" cy="772006"/>
          </a:xfrm>
          <a:prstGeom prst="rect">
            <a:avLst/>
          </a:prstGeom>
          <a:noFill/>
        </p:spPr>
        <p:txBody>
          <a:bodyPr wrap="square" rtlCol="0">
            <a:spAutoFit/>
          </a:bodyPr>
          <a:lstStyle/>
          <a:p>
            <a:pPr>
              <a:lnSpc>
                <a:spcPts val="2300"/>
              </a:lnSpc>
              <a:spcBef>
                <a:spcPts val="0"/>
              </a:spcBef>
            </a:pPr>
            <a:r>
              <a:rPr lang="en-US" sz="1600" dirty="0"/>
              <a:t>3Na</a:t>
            </a:r>
            <a:r>
              <a:rPr lang="en-US" sz="1600" baseline="30000" dirty="0"/>
              <a:t>+</a:t>
            </a:r>
            <a:endParaRPr lang="en-US" sz="1600" dirty="0"/>
          </a:p>
          <a:p>
            <a:pPr>
              <a:lnSpc>
                <a:spcPts val="3000"/>
              </a:lnSpc>
              <a:spcBef>
                <a:spcPts val="0"/>
              </a:spcBef>
            </a:pPr>
            <a:r>
              <a:rPr lang="en-US" sz="1600" dirty="0"/>
              <a:t>2K</a:t>
            </a:r>
            <a:r>
              <a:rPr lang="en-US" sz="1600" baseline="30000" dirty="0"/>
              <a:t>+</a:t>
            </a:r>
            <a:endParaRPr lang="en-US" sz="1600" dirty="0"/>
          </a:p>
        </p:txBody>
      </p:sp>
    </p:spTree>
    <p:extLst>
      <p:ext uri="{BB962C8B-B14F-4D97-AF65-F5344CB8AC3E}">
        <p14:creationId xmlns:p14="http://schemas.microsoft.com/office/powerpoint/2010/main" val="2525374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500"/>
                                        <p:tgtEl>
                                          <p:spTgt spid="16"/>
                                        </p:tgtEl>
                                      </p:cBhvr>
                                    </p:animEffect>
                                  </p:childTnLst>
                                </p:cTn>
                              </p:par>
                              <p:par>
                                <p:cTn id="11" presetID="10" presetClass="entr" presetSubtype="0"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500"/>
                                        <p:tgtEl>
                                          <p:spTgt spid="2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3CFDB-DA0A-4864-B029-009F111F3A05}"/>
              </a:ext>
            </a:extLst>
          </p:cNvPr>
          <p:cNvSpPr>
            <a:spLocks noGrp="1"/>
          </p:cNvSpPr>
          <p:nvPr>
            <p:ph type="title"/>
          </p:nvPr>
        </p:nvSpPr>
        <p:spPr>
          <a:xfrm>
            <a:off x="685800" y="304800"/>
            <a:ext cx="7772400" cy="1143000"/>
          </a:xfrm>
        </p:spPr>
        <p:txBody>
          <a:bodyPr/>
          <a:lstStyle/>
          <a:p>
            <a:r>
              <a:rPr lang="en-US" dirty="0"/>
              <a:t>Steady state</a:t>
            </a:r>
          </a:p>
        </p:txBody>
      </p:sp>
      <p:sp>
        <p:nvSpPr>
          <p:cNvPr id="3" name="Content Placeholder 2">
            <a:extLst>
              <a:ext uri="{FF2B5EF4-FFF2-40B4-BE49-F238E27FC236}">
                <a16:creationId xmlns:a16="http://schemas.microsoft.com/office/drawing/2014/main" id="{2DC72105-FAC1-4BCD-98A1-296F8F419FFC}"/>
              </a:ext>
            </a:extLst>
          </p:cNvPr>
          <p:cNvSpPr>
            <a:spLocks noGrp="1"/>
          </p:cNvSpPr>
          <p:nvPr>
            <p:ph idx="1"/>
          </p:nvPr>
        </p:nvSpPr>
        <p:spPr>
          <a:xfrm>
            <a:off x="406397" y="3840602"/>
            <a:ext cx="8390467" cy="455353"/>
          </a:xfrm>
        </p:spPr>
        <p:txBody>
          <a:bodyPr/>
          <a:lstStyle/>
          <a:p>
            <a:r>
              <a:rPr lang="en-US" sz="2000" i="1" dirty="0"/>
              <a:t>Steady state</a:t>
            </a:r>
            <a:r>
              <a:rPr lang="en-US" sz="2000" dirty="0"/>
              <a:t>: all concentrations and rates are unchanging over time</a:t>
            </a:r>
          </a:p>
        </p:txBody>
      </p:sp>
      <p:sp>
        <p:nvSpPr>
          <p:cNvPr id="4" name="Footer Placeholder 3">
            <a:extLst>
              <a:ext uri="{FF2B5EF4-FFF2-40B4-BE49-F238E27FC236}">
                <a16:creationId xmlns:a16="http://schemas.microsoft.com/office/drawing/2014/main" id="{856F19C6-A25B-4766-A8E5-4F7BC4B31C63}"/>
              </a:ext>
            </a:extLst>
          </p:cNvPr>
          <p:cNvSpPr>
            <a:spLocks noGrp="1"/>
          </p:cNvSpPr>
          <p:nvPr>
            <p:ph type="ftr" sz="quarter" idx="11"/>
          </p:nvPr>
        </p:nvSpPr>
        <p:spPr/>
        <p:txBody>
          <a:bodyPr/>
          <a:lstStyle/>
          <a:p>
            <a:pPr>
              <a:defRPr/>
            </a:pPr>
            <a:r>
              <a:rPr lang="en-US" dirty="0"/>
              <a:t>EE 193/Comp 150 Joel Grodstein</a:t>
            </a:r>
          </a:p>
        </p:txBody>
      </p:sp>
      <p:sp>
        <p:nvSpPr>
          <p:cNvPr id="5" name="Oval 4">
            <a:extLst>
              <a:ext uri="{FF2B5EF4-FFF2-40B4-BE49-F238E27FC236}">
                <a16:creationId xmlns:a16="http://schemas.microsoft.com/office/drawing/2014/main" id="{D77EFF95-B53D-4D0C-85A1-5D8F3F0BC11C}"/>
              </a:ext>
            </a:extLst>
          </p:cNvPr>
          <p:cNvSpPr/>
          <p:nvPr/>
        </p:nvSpPr>
        <p:spPr>
          <a:xfrm>
            <a:off x="1600202" y="1363134"/>
            <a:ext cx="2904066" cy="2523067"/>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2F13C23-6A5C-403B-A27C-1B302DE01E49}"/>
              </a:ext>
            </a:extLst>
          </p:cNvPr>
          <p:cNvSpPr txBox="1"/>
          <p:nvPr/>
        </p:nvSpPr>
        <p:spPr>
          <a:xfrm>
            <a:off x="2573865" y="2010036"/>
            <a:ext cx="1413934" cy="1308050"/>
          </a:xfrm>
          <a:prstGeom prst="rect">
            <a:avLst/>
          </a:prstGeom>
          <a:noFill/>
        </p:spPr>
        <p:txBody>
          <a:bodyPr wrap="square" rtlCol="0">
            <a:spAutoFit/>
          </a:bodyPr>
          <a:lstStyle/>
          <a:p>
            <a:pPr>
              <a:spcBef>
                <a:spcPts val="600"/>
              </a:spcBef>
            </a:pPr>
            <a:r>
              <a:rPr lang="en-US" sz="1600" dirty="0"/>
              <a:t>[K</a:t>
            </a:r>
            <a:r>
              <a:rPr lang="en-US" sz="1600" baseline="30000" dirty="0"/>
              <a:t>+</a:t>
            </a:r>
            <a:r>
              <a:rPr lang="en-US" sz="1600" dirty="0"/>
              <a:t>]=400mM</a:t>
            </a:r>
          </a:p>
          <a:p>
            <a:pPr>
              <a:spcBef>
                <a:spcPts val="600"/>
              </a:spcBef>
            </a:pPr>
            <a:r>
              <a:rPr lang="en-US" sz="1600" dirty="0"/>
              <a:t>[Na</a:t>
            </a:r>
            <a:r>
              <a:rPr lang="en-US" sz="1600" baseline="30000" dirty="0"/>
              <a:t>+</a:t>
            </a:r>
            <a:r>
              <a:rPr lang="en-US" sz="1600" dirty="0"/>
              <a:t>]=50mM</a:t>
            </a:r>
          </a:p>
          <a:p>
            <a:pPr>
              <a:spcBef>
                <a:spcPts val="600"/>
              </a:spcBef>
            </a:pPr>
            <a:r>
              <a:rPr lang="en-US" sz="1600" dirty="0"/>
              <a:t>[Cl</a:t>
            </a:r>
            <a:r>
              <a:rPr lang="en-US" sz="1600" baseline="30000" dirty="0"/>
              <a:t>-</a:t>
            </a:r>
            <a:r>
              <a:rPr lang="en-US" sz="1600" dirty="0"/>
              <a:t>]=52mM</a:t>
            </a:r>
          </a:p>
          <a:p>
            <a:pPr>
              <a:spcBef>
                <a:spcPts val="600"/>
              </a:spcBef>
            </a:pPr>
            <a:r>
              <a:rPr lang="en-US" sz="1600" dirty="0"/>
              <a:t>other</a:t>
            </a:r>
            <a:r>
              <a:rPr lang="en-US" sz="1600" baseline="30000" dirty="0"/>
              <a:t>-</a:t>
            </a:r>
            <a:r>
              <a:rPr lang="en-US" sz="1600" dirty="0"/>
              <a:t>=408mM</a:t>
            </a:r>
          </a:p>
        </p:txBody>
      </p:sp>
      <p:sp>
        <p:nvSpPr>
          <p:cNvPr id="7" name="TextBox 6">
            <a:extLst>
              <a:ext uri="{FF2B5EF4-FFF2-40B4-BE49-F238E27FC236}">
                <a16:creationId xmlns:a16="http://schemas.microsoft.com/office/drawing/2014/main" id="{5980E69F-98DF-4169-82C2-F1C1A62334A5}"/>
              </a:ext>
            </a:extLst>
          </p:cNvPr>
          <p:cNvSpPr txBox="1"/>
          <p:nvPr/>
        </p:nvSpPr>
        <p:spPr>
          <a:xfrm>
            <a:off x="177800" y="2015067"/>
            <a:ext cx="1500080" cy="1308050"/>
          </a:xfrm>
          <a:prstGeom prst="rect">
            <a:avLst/>
          </a:prstGeom>
          <a:noFill/>
        </p:spPr>
        <p:txBody>
          <a:bodyPr wrap="square" rtlCol="0">
            <a:spAutoFit/>
          </a:bodyPr>
          <a:lstStyle/>
          <a:p>
            <a:pPr>
              <a:spcBef>
                <a:spcPts val="600"/>
              </a:spcBef>
            </a:pPr>
            <a:r>
              <a:rPr lang="en-US" sz="1600" dirty="0"/>
              <a:t>[K</a:t>
            </a:r>
            <a:r>
              <a:rPr lang="en-US" sz="1600" baseline="30000" dirty="0"/>
              <a:t>+</a:t>
            </a:r>
            <a:r>
              <a:rPr lang="en-US" sz="1600" dirty="0"/>
              <a:t>]=20mM</a:t>
            </a:r>
          </a:p>
          <a:p>
            <a:pPr>
              <a:spcBef>
                <a:spcPts val="600"/>
              </a:spcBef>
            </a:pPr>
            <a:r>
              <a:rPr lang="en-US" sz="1600" dirty="0"/>
              <a:t>[Na</a:t>
            </a:r>
            <a:r>
              <a:rPr lang="en-US" sz="1600" baseline="30000" dirty="0"/>
              <a:t>+</a:t>
            </a:r>
            <a:r>
              <a:rPr lang="en-US" sz="1600" dirty="0"/>
              <a:t>]=440mM</a:t>
            </a:r>
          </a:p>
          <a:p>
            <a:pPr>
              <a:spcBef>
                <a:spcPts val="600"/>
              </a:spcBef>
            </a:pPr>
            <a:r>
              <a:rPr lang="en-US" sz="1600" dirty="0"/>
              <a:t>[Cl</a:t>
            </a:r>
            <a:r>
              <a:rPr lang="en-US" sz="1600" baseline="30000" dirty="0"/>
              <a:t>-</a:t>
            </a:r>
            <a:r>
              <a:rPr lang="en-US" sz="1600" dirty="0"/>
              <a:t>]=560mM</a:t>
            </a:r>
          </a:p>
          <a:p>
            <a:pPr>
              <a:spcBef>
                <a:spcPts val="600"/>
              </a:spcBef>
            </a:pPr>
            <a:r>
              <a:rPr lang="en-US" sz="1600" dirty="0"/>
              <a:t>other</a:t>
            </a:r>
            <a:r>
              <a:rPr lang="en-US" sz="1600" baseline="30000" dirty="0"/>
              <a:t>+</a:t>
            </a:r>
            <a:r>
              <a:rPr lang="en-US" sz="1600" dirty="0"/>
              <a:t>=110mM</a:t>
            </a:r>
          </a:p>
        </p:txBody>
      </p:sp>
      <p:sp>
        <p:nvSpPr>
          <p:cNvPr id="9" name="TextBox 8">
            <a:extLst>
              <a:ext uri="{FF2B5EF4-FFF2-40B4-BE49-F238E27FC236}">
                <a16:creationId xmlns:a16="http://schemas.microsoft.com/office/drawing/2014/main" id="{52325237-0DC5-4787-A41A-8329596AFF2E}"/>
              </a:ext>
            </a:extLst>
          </p:cNvPr>
          <p:cNvSpPr txBox="1"/>
          <p:nvPr/>
        </p:nvSpPr>
        <p:spPr>
          <a:xfrm>
            <a:off x="5638795" y="2226734"/>
            <a:ext cx="3403605" cy="1015663"/>
          </a:xfrm>
          <a:prstGeom prst="rect">
            <a:avLst/>
          </a:prstGeom>
          <a:noFill/>
        </p:spPr>
        <p:txBody>
          <a:bodyPr wrap="square" rtlCol="0">
            <a:spAutoFit/>
          </a:bodyPr>
          <a:lstStyle/>
          <a:p>
            <a:r>
              <a:rPr lang="en-US" sz="2000" dirty="0">
                <a:solidFill>
                  <a:schemeClr val="accent2"/>
                </a:solidFill>
              </a:rPr>
              <a:t>Blue arrows = diffusion</a:t>
            </a:r>
          </a:p>
          <a:p>
            <a:r>
              <a:rPr lang="en-US" sz="2000" dirty="0">
                <a:solidFill>
                  <a:srgbClr val="008000"/>
                </a:solidFill>
              </a:rPr>
              <a:t>Green arrows = electric current</a:t>
            </a:r>
          </a:p>
          <a:p>
            <a:r>
              <a:rPr lang="en-US" sz="2000" dirty="0">
                <a:solidFill>
                  <a:srgbClr val="FF0000"/>
                </a:solidFill>
              </a:rPr>
              <a:t>Red arrows = ion pump</a:t>
            </a:r>
          </a:p>
        </p:txBody>
      </p:sp>
      <p:cxnSp>
        <p:nvCxnSpPr>
          <p:cNvPr id="14" name="Straight Arrow Connector 13">
            <a:extLst>
              <a:ext uri="{FF2B5EF4-FFF2-40B4-BE49-F238E27FC236}">
                <a16:creationId xmlns:a16="http://schemas.microsoft.com/office/drawing/2014/main" id="{7C3080D3-7CD1-4F4C-B9C9-767B22EC466A}"/>
              </a:ext>
            </a:extLst>
          </p:cNvPr>
          <p:cNvCxnSpPr/>
          <p:nvPr/>
        </p:nvCxnSpPr>
        <p:spPr>
          <a:xfrm>
            <a:off x="1507067" y="2455333"/>
            <a:ext cx="1016000"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D1977738-05C0-4F23-BD25-F0EE48484BC3}"/>
              </a:ext>
            </a:extLst>
          </p:cNvPr>
          <p:cNvCxnSpPr>
            <a:cxnSpLocks/>
          </p:cNvCxnSpPr>
          <p:nvPr/>
        </p:nvCxnSpPr>
        <p:spPr>
          <a:xfrm>
            <a:off x="1422401" y="2802466"/>
            <a:ext cx="1159932"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AAD9D5CA-C7A6-4FD9-850E-7C289EDB92C2}"/>
              </a:ext>
            </a:extLst>
          </p:cNvPr>
          <p:cNvCxnSpPr/>
          <p:nvPr/>
        </p:nvCxnSpPr>
        <p:spPr>
          <a:xfrm flipH="1">
            <a:off x="1346200" y="2150535"/>
            <a:ext cx="1253067" cy="0"/>
          </a:xfrm>
          <a:prstGeom prst="straightConnector1">
            <a:avLst/>
          </a:prstGeom>
          <a:ln w="38100">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B5884058-8F5C-427E-BA16-509CDA8517C0}"/>
              </a:ext>
            </a:extLst>
          </p:cNvPr>
          <p:cNvSpPr txBox="1"/>
          <p:nvPr/>
        </p:nvSpPr>
        <p:spPr>
          <a:xfrm>
            <a:off x="3479799" y="1371599"/>
            <a:ext cx="1521250" cy="307777"/>
          </a:xfrm>
          <a:prstGeom prst="rect">
            <a:avLst/>
          </a:prstGeom>
          <a:noFill/>
        </p:spPr>
        <p:txBody>
          <a:bodyPr wrap="none" lIns="0" tIns="0" rIns="0" bIns="0" rtlCol="0">
            <a:spAutoFit/>
          </a:bodyPr>
          <a:lstStyle/>
          <a:p>
            <a:r>
              <a:rPr lang="en-US" sz="2000" dirty="0"/>
              <a:t>---  +++ 60mV</a:t>
            </a:r>
          </a:p>
        </p:txBody>
      </p:sp>
      <p:cxnSp>
        <p:nvCxnSpPr>
          <p:cNvPr id="21" name="Straight Arrow Connector 20">
            <a:extLst>
              <a:ext uri="{FF2B5EF4-FFF2-40B4-BE49-F238E27FC236}">
                <a16:creationId xmlns:a16="http://schemas.microsoft.com/office/drawing/2014/main" id="{2B476105-791E-4396-B967-148BEE80A9CC}"/>
              </a:ext>
            </a:extLst>
          </p:cNvPr>
          <p:cNvCxnSpPr>
            <a:cxnSpLocks/>
          </p:cNvCxnSpPr>
          <p:nvPr/>
        </p:nvCxnSpPr>
        <p:spPr>
          <a:xfrm>
            <a:off x="1363128" y="2243666"/>
            <a:ext cx="1253067" cy="0"/>
          </a:xfrm>
          <a:prstGeom prst="straightConnector1">
            <a:avLst/>
          </a:prstGeom>
          <a:ln w="38100">
            <a:solidFill>
              <a:srgbClr val="00660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3883B4E5-DAE9-476A-AF7B-140698842F5E}"/>
              </a:ext>
            </a:extLst>
          </p:cNvPr>
          <p:cNvCxnSpPr/>
          <p:nvPr/>
        </p:nvCxnSpPr>
        <p:spPr>
          <a:xfrm>
            <a:off x="1507063" y="2556931"/>
            <a:ext cx="1016000" cy="0"/>
          </a:xfrm>
          <a:prstGeom prst="straightConnector1">
            <a:avLst/>
          </a:prstGeom>
          <a:ln w="38100">
            <a:solidFill>
              <a:srgbClr val="008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489AA68F-4EF9-4A05-9E8C-2835C816B765}"/>
              </a:ext>
            </a:extLst>
          </p:cNvPr>
          <p:cNvCxnSpPr>
            <a:cxnSpLocks/>
          </p:cNvCxnSpPr>
          <p:nvPr/>
        </p:nvCxnSpPr>
        <p:spPr>
          <a:xfrm flipH="1">
            <a:off x="1422399" y="2904064"/>
            <a:ext cx="1159932" cy="0"/>
          </a:xfrm>
          <a:prstGeom prst="straightConnector1">
            <a:avLst/>
          </a:prstGeom>
          <a:ln w="38100">
            <a:solidFill>
              <a:srgbClr val="0066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542F8A28-DCF0-46E6-A7F0-4B53EDC134D6}"/>
              </a:ext>
            </a:extLst>
          </p:cNvPr>
          <p:cNvCxnSpPr>
            <a:cxnSpLocks/>
          </p:cNvCxnSpPr>
          <p:nvPr/>
        </p:nvCxnSpPr>
        <p:spPr>
          <a:xfrm>
            <a:off x="4199469" y="2133598"/>
            <a:ext cx="778932"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5A4642E7-7EA9-4630-8C9D-DBC3448C4810}"/>
              </a:ext>
            </a:extLst>
          </p:cNvPr>
          <p:cNvCxnSpPr>
            <a:cxnSpLocks/>
          </p:cNvCxnSpPr>
          <p:nvPr/>
        </p:nvCxnSpPr>
        <p:spPr>
          <a:xfrm flipH="1">
            <a:off x="4199469" y="2285998"/>
            <a:ext cx="778932"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8E1F6009-18F5-4C5E-8A76-88484ACA4BA6}"/>
              </a:ext>
            </a:extLst>
          </p:cNvPr>
          <p:cNvSpPr txBox="1"/>
          <p:nvPr/>
        </p:nvSpPr>
        <p:spPr>
          <a:xfrm>
            <a:off x="4453464" y="1845731"/>
            <a:ext cx="643467" cy="772006"/>
          </a:xfrm>
          <a:prstGeom prst="rect">
            <a:avLst/>
          </a:prstGeom>
          <a:noFill/>
        </p:spPr>
        <p:txBody>
          <a:bodyPr wrap="square" rtlCol="0">
            <a:spAutoFit/>
          </a:bodyPr>
          <a:lstStyle/>
          <a:p>
            <a:pPr>
              <a:lnSpc>
                <a:spcPts val="2300"/>
              </a:lnSpc>
              <a:spcBef>
                <a:spcPts val="0"/>
              </a:spcBef>
            </a:pPr>
            <a:r>
              <a:rPr lang="en-US" sz="1600" dirty="0"/>
              <a:t>3Na</a:t>
            </a:r>
            <a:r>
              <a:rPr lang="en-US" sz="1600" baseline="30000" dirty="0"/>
              <a:t>+</a:t>
            </a:r>
            <a:endParaRPr lang="en-US" sz="1600" dirty="0"/>
          </a:p>
          <a:p>
            <a:pPr>
              <a:lnSpc>
                <a:spcPts val="3000"/>
              </a:lnSpc>
              <a:spcBef>
                <a:spcPts val="0"/>
              </a:spcBef>
            </a:pPr>
            <a:r>
              <a:rPr lang="en-US" sz="1600" dirty="0"/>
              <a:t>2K</a:t>
            </a:r>
            <a:r>
              <a:rPr lang="en-US" sz="1600" baseline="30000" dirty="0"/>
              <a:t>+</a:t>
            </a:r>
            <a:endParaRPr lang="en-US" sz="1600" dirty="0"/>
          </a:p>
        </p:txBody>
      </p:sp>
      <p:sp>
        <p:nvSpPr>
          <p:cNvPr id="8" name="TextBox 7">
            <a:extLst>
              <a:ext uri="{FF2B5EF4-FFF2-40B4-BE49-F238E27FC236}">
                <a16:creationId xmlns:a16="http://schemas.microsoft.com/office/drawing/2014/main" id="{794606CF-2773-46C8-9FF6-23679CDD4BF1}"/>
              </a:ext>
            </a:extLst>
          </p:cNvPr>
          <p:cNvSpPr txBox="1"/>
          <p:nvPr/>
        </p:nvSpPr>
        <p:spPr>
          <a:xfrm>
            <a:off x="1742539" y="4226941"/>
            <a:ext cx="3752490" cy="1077218"/>
          </a:xfrm>
          <a:prstGeom prst="rect">
            <a:avLst/>
          </a:prstGeom>
          <a:noFill/>
        </p:spPr>
        <p:txBody>
          <a:bodyPr wrap="square" rtlCol="0">
            <a:spAutoFit/>
          </a:bodyPr>
          <a:lstStyle/>
          <a:p>
            <a:pPr>
              <a:spcBef>
                <a:spcPts val="600"/>
              </a:spcBef>
            </a:pPr>
            <a:r>
              <a:rPr lang="en-US" sz="1800" dirty="0"/>
              <a:t>diffusion in = drift out</a:t>
            </a:r>
          </a:p>
          <a:p>
            <a:pPr>
              <a:spcBef>
                <a:spcPts val="600"/>
              </a:spcBef>
            </a:pPr>
            <a:r>
              <a:rPr lang="en-US" sz="1800" dirty="0"/>
              <a:t>diffusion in + drift in = pump out</a:t>
            </a:r>
          </a:p>
          <a:p>
            <a:pPr>
              <a:spcBef>
                <a:spcPts val="600"/>
              </a:spcBef>
            </a:pPr>
            <a:r>
              <a:rPr lang="en-US" sz="1800" dirty="0"/>
              <a:t>diffusion out = drift in + pump in</a:t>
            </a:r>
          </a:p>
        </p:txBody>
      </p:sp>
      <p:sp>
        <p:nvSpPr>
          <p:cNvPr id="10" name="TextBox 9">
            <a:extLst>
              <a:ext uri="{FF2B5EF4-FFF2-40B4-BE49-F238E27FC236}">
                <a16:creationId xmlns:a16="http://schemas.microsoft.com/office/drawing/2014/main" id="{A80597AD-BA9E-4869-A9E1-F37F1A6FDB3F}"/>
              </a:ext>
            </a:extLst>
          </p:cNvPr>
          <p:cNvSpPr txBox="1"/>
          <p:nvPr/>
        </p:nvSpPr>
        <p:spPr>
          <a:xfrm>
            <a:off x="5520905" y="4201065"/>
            <a:ext cx="3269411" cy="1631216"/>
          </a:xfrm>
          <a:prstGeom prst="rect">
            <a:avLst/>
          </a:prstGeom>
          <a:noFill/>
        </p:spPr>
        <p:txBody>
          <a:bodyPr wrap="square" rtlCol="0">
            <a:spAutoFit/>
          </a:bodyPr>
          <a:lstStyle/>
          <a:p>
            <a:r>
              <a:rPr lang="en-US" sz="2000" dirty="0">
                <a:solidFill>
                  <a:schemeClr val="accent2"/>
                </a:solidFill>
              </a:rPr>
              <a:t>No net flow in/out</a:t>
            </a:r>
          </a:p>
          <a:p>
            <a:pPr marL="342900" indent="-342900">
              <a:buFont typeface="Arial" panose="020B0604020202020204" pitchFamily="34" charset="0"/>
              <a:buChar char="•"/>
            </a:pPr>
            <a:r>
              <a:rPr lang="en-US" sz="2000" dirty="0">
                <a:solidFill>
                  <a:schemeClr val="accent2"/>
                </a:solidFill>
              </a:rPr>
              <a:t>concentrations unchanging</a:t>
            </a:r>
          </a:p>
          <a:p>
            <a:pPr marL="342900" indent="-342900">
              <a:buFont typeface="Arial" panose="020B0604020202020204" pitchFamily="34" charset="0"/>
              <a:buChar char="•"/>
            </a:pPr>
            <a:r>
              <a:rPr lang="en-US" sz="2000" dirty="0">
                <a:solidFill>
                  <a:schemeClr val="accent2"/>
                </a:solidFill>
              </a:rPr>
              <a:t>flow rates unchanging</a:t>
            </a:r>
          </a:p>
          <a:p>
            <a:r>
              <a:rPr lang="en-US" sz="2000" dirty="0">
                <a:solidFill>
                  <a:schemeClr val="accent2"/>
                </a:solidFill>
              </a:rPr>
              <a:t>We are at steady state</a:t>
            </a:r>
          </a:p>
          <a:p>
            <a:r>
              <a:rPr lang="en-US" sz="2000" dirty="0">
                <a:solidFill>
                  <a:schemeClr val="accent2"/>
                </a:solidFill>
              </a:rPr>
              <a:t>Nernst is only true for Cl</a:t>
            </a:r>
          </a:p>
        </p:txBody>
      </p:sp>
      <p:sp>
        <p:nvSpPr>
          <p:cNvPr id="28" name="Content Placeholder 2">
            <a:extLst>
              <a:ext uri="{FF2B5EF4-FFF2-40B4-BE49-F238E27FC236}">
                <a16:creationId xmlns:a16="http://schemas.microsoft.com/office/drawing/2014/main" id="{9E4ED1DB-36F6-43FF-853D-4528D050B372}"/>
              </a:ext>
            </a:extLst>
          </p:cNvPr>
          <p:cNvSpPr txBox="1">
            <a:spLocks/>
          </p:cNvSpPr>
          <p:nvPr/>
        </p:nvSpPr>
        <p:spPr bwMode="auto">
          <a:xfrm>
            <a:off x="524292" y="4225916"/>
            <a:ext cx="1287255" cy="1234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lvl="1">
              <a:spcBef>
                <a:spcPts val="600"/>
              </a:spcBef>
            </a:pPr>
            <a:r>
              <a:rPr lang="en-US" sz="1800" kern="0" dirty="0"/>
              <a:t>Cl:</a:t>
            </a:r>
          </a:p>
          <a:p>
            <a:pPr lvl="1">
              <a:spcBef>
                <a:spcPts val="600"/>
              </a:spcBef>
            </a:pPr>
            <a:r>
              <a:rPr lang="en-US" sz="1800" kern="0" dirty="0"/>
              <a:t>Na:</a:t>
            </a:r>
          </a:p>
          <a:p>
            <a:pPr lvl="1">
              <a:spcBef>
                <a:spcPts val="600"/>
              </a:spcBef>
            </a:pPr>
            <a:r>
              <a:rPr lang="en-US" sz="1800" kern="0" dirty="0"/>
              <a:t>K:</a:t>
            </a:r>
          </a:p>
        </p:txBody>
      </p:sp>
    </p:spTree>
    <p:extLst>
      <p:ext uri="{BB962C8B-B14F-4D97-AF65-F5344CB8AC3E}">
        <p14:creationId xmlns:p14="http://schemas.microsoft.com/office/powerpoint/2010/main" val="386489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500"/>
                                        <p:tgtEl>
                                          <p:spTgt spid="10">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fade">
                                      <p:cBhvr>
                                        <p:cTn id="15" dur="500"/>
                                        <p:tgtEl>
                                          <p:spTgt spid="10">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0">
                                            <p:txEl>
                                              <p:pRg st="2" end="2"/>
                                            </p:txEl>
                                          </p:spTgt>
                                        </p:tgtEl>
                                        <p:attrNameLst>
                                          <p:attrName>style.visibility</p:attrName>
                                        </p:attrNameLst>
                                      </p:cBhvr>
                                      <p:to>
                                        <p:strVal val="visible"/>
                                      </p:to>
                                    </p:set>
                                    <p:animEffect transition="in" filter="fade">
                                      <p:cBhvr>
                                        <p:cTn id="18" dur="500"/>
                                        <p:tgtEl>
                                          <p:spTgt spid="10">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0">
                                            <p:txEl>
                                              <p:pRg st="3" end="3"/>
                                            </p:txEl>
                                          </p:spTgt>
                                        </p:tgtEl>
                                        <p:attrNameLst>
                                          <p:attrName>style.visibility</p:attrName>
                                        </p:attrNameLst>
                                      </p:cBhvr>
                                      <p:to>
                                        <p:strVal val="visible"/>
                                      </p:to>
                                    </p:set>
                                    <p:animEffect transition="in" filter="fade">
                                      <p:cBhvr>
                                        <p:cTn id="21" dur="500"/>
                                        <p:tgtEl>
                                          <p:spTgt spid="10">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8">
                                            <p:txEl>
                                              <p:pRg st="1" end="1"/>
                                            </p:txEl>
                                          </p:spTgt>
                                        </p:tgtEl>
                                        <p:attrNameLst>
                                          <p:attrName>style.visibility</p:attrName>
                                        </p:attrNameLst>
                                      </p:cBhvr>
                                      <p:to>
                                        <p:strVal val="visible"/>
                                      </p:to>
                                    </p:set>
                                    <p:animEffect transition="in" filter="fade">
                                      <p:cBhvr>
                                        <p:cTn id="26" dur="500"/>
                                        <p:tgtEl>
                                          <p:spTgt spid="8">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8">
                                            <p:txEl>
                                              <p:pRg st="2" end="2"/>
                                            </p:txEl>
                                          </p:spTgt>
                                        </p:tgtEl>
                                        <p:attrNameLst>
                                          <p:attrName>style.visibility</p:attrName>
                                        </p:attrNameLst>
                                      </p:cBhvr>
                                      <p:to>
                                        <p:strVal val="visible"/>
                                      </p:to>
                                    </p:set>
                                    <p:animEffect transition="in" filter="fade">
                                      <p:cBhvr>
                                        <p:cTn id="31" dur="500"/>
                                        <p:tgtEl>
                                          <p:spTgt spid="8">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0">
                                            <p:txEl>
                                              <p:pRg st="4" end="4"/>
                                            </p:txEl>
                                          </p:spTgt>
                                        </p:tgtEl>
                                        <p:attrNameLst>
                                          <p:attrName>style.visibility</p:attrName>
                                        </p:attrNameLst>
                                      </p:cBhvr>
                                      <p:to>
                                        <p:strVal val="visible"/>
                                      </p:to>
                                    </p:set>
                                    <p:animEffect transition="in" filter="fade">
                                      <p:cBhvr>
                                        <p:cTn id="36"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387C8-6DF0-4167-BE49-16F0D3188AA8}"/>
              </a:ext>
            </a:extLst>
          </p:cNvPr>
          <p:cNvSpPr>
            <a:spLocks noGrp="1"/>
          </p:cNvSpPr>
          <p:nvPr>
            <p:ph type="title"/>
          </p:nvPr>
        </p:nvSpPr>
        <p:spPr/>
        <p:txBody>
          <a:bodyPr/>
          <a:lstStyle/>
          <a:p>
            <a:r>
              <a:rPr lang="en-US" dirty="0"/>
              <a:t>Definitions (backup)</a:t>
            </a:r>
          </a:p>
        </p:txBody>
      </p:sp>
      <p:sp>
        <p:nvSpPr>
          <p:cNvPr id="3" name="Content Placeholder 2">
            <a:extLst>
              <a:ext uri="{FF2B5EF4-FFF2-40B4-BE49-F238E27FC236}">
                <a16:creationId xmlns:a16="http://schemas.microsoft.com/office/drawing/2014/main" id="{C64F778F-2B47-4C1C-8253-07BC7F9634EA}"/>
              </a:ext>
            </a:extLst>
          </p:cNvPr>
          <p:cNvSpPr>
            <a:spLocks noGrp="1"/>
          </p:cNvSpPr>
          <p:nvPr>
            <p:ph idx="1"/>
          </p:nvPr>
        </p:nvSpPr>
        <p:spPr>
          <a:xfrm>
            <a:off x="685800" y="1371600"/>
            <a:ext cx="6750781" cy="3095204"/>
          </a:xfrm>
        </p:spPr>
        <p:txBody>
          <a:bodyPr/>
          <a:lstStyle/>
          <a:p>
            <a:r>
              <a:rPr lang="en-US" dirty="0"/>
              <a:t>Define some terms:</a:t>
            </a:r>
          </a:p>
          <a:p>
            <a:pPr lvl="1">
              <a:spcBef>
                <a:spcPts val="0"/>
              </a:spcBef>
            </a:pPr>
            <a:r>
              <a:rPr lang="en-US" dirty="0"/>
              <a:t>detailed balance: every forwards reaction is balanced by a reverse reaction</a:t>
            </a:r>
          </a:p>
          <a:p>
            <a:pPr lvl="1">
              <a:spcBef>
                <a:spcPts val="0"/>
              </a:spcBef>
            </a:pPr>
            <a:r>
              <a:rPr lang="en-US" dirty="0"/>
              <a:t>equilibrium: everything is unchanging over time, and no energy is being expended</a:t>
            </a:r>
          </a:p>
          <a:p>
            <a:pPr lvl="1">
              <a:spcBef>
                <a:spcPts val="0"/>
              </a:spcBef>
            </a:pPr>
            <a:r>
              <a:rPr lang="en-US" dirty="0"/>
              <a:t>steady state: all concentrations and rates are unchanging over time. Energy can be expended.</a:t>
            </a:r>
          </a:p>
        </p:txBody>
      </p:sp>
      <p:sp>
        <p:nvSpPr>
          <p:cNvPr id="4" name="Footer Placeholder 3">
            <a:extLst>
              <a:ext uri="{FF2B5EF4-FFF2-40B4-BE49-F238E27FC236}">
                <a16:creationId xmlns:a16="http://schemas.microsoft.com/office/drawing/2014/main" id="{0981F941-777F-4FAD-AEBA-4F7ED1C2EE2C}"/>
              </a:ext>
            </a:extLst>
          </p:cNvPr>
          <p:cNvSpPr>
            <a:spLocks noGrp="1"/>
          </p:cNvSpPr>
          <p:nvPr>
            <p:ph type="ftr" sz="quarter" idx="11"/>
          </p:nvPr>
        </p:nvSpPr>
        <p:spPr/>
        <p:txBody>
          <a:bodyPr/>
          <a:lstStyle/>
          <a:p>
            <a:pPr>
              <a:defRPr/>
            </a:pPr>
            <a:r>
              <a:rPr lang="en-US" dirty="0"/>
              <a:t>EE 193/Comp 150 Joel Grodstein</a:t>
            </a:r>
          </a:p>
        </p:txBody>
      </p:sp>
      <p:sp>
        <p:nvSpPr>
          <p:cNvPr id="5" name="TextBox 4">
            <a:extLst>
              <a:ext uri="{FF2B5EF4-FFF2-40B4-BE49-F238E27FC236}">
                <a16:creationId xmlns:a16="http://schemas.microsoft.com/office/drawing/2014/main" id="{91DE3A98-4DBB-470F-B83D-8C156A534099}"/>
              </a:ext>
            </a:extLst>
          </p:cNvPr>
          <p:cNvSpPr txBox="1"/>
          <p:nvPr/>
        </p:nvSpPr>
        <p:spPr>
          <a:xfrm>
            <a:off x="7112900" y="2184850"/>
            <a:ext cx="2031100" cy="461665"/>
          </a:xfrm>
          <a:prstGeom prst="rect">
            <a:avLst/>
          </a:prstGeom>
          <a:noFill/>
        </p:spPr>
        <p:txBody>
          <a:bodyPr wrap="square" rtlCol="0">
            <a:spAutoFit/>
          </a:bodyPr>
          <a:lstStyle/>
          <a:p>
            <a:r>
              <a:rPr lang="en-US" dirty="0">
                <a:solidFill>
                  <a:schemeClr val="accent2"/>
                </a:solidFill>
              </a:rPr>
              <a:t>Nernst is true</a:t>
            </a:r>
          </a:p>
        </p:txBody>
      </p:sp>
      <p:cxnSp>
        <p:nvCxnSpPr>
          <p:cNvPr id="7" name="Straight Arrow Connector 6">
            <a:extLst>
              <a:ext uri="{FF2B5EF4-FFF2-40B4-BE49-F238E27FC236}">
                <a16:creationId xmlns:a16="http://schemas.microsoft.com/office/drawing/2014/main" id="{43FF3194-21FF-4F10-8B7A-985F9B5C872C}"/>
              </a:ext>
            </a:extLst>
          </p:cNvPr>
          <p:cNvCxnSpPr/>
          <p:nvPr/>
        </p:nvCxnSpPr>
        <p:spPr>
          <a:xfrm>
            <a:off x="5186995" y="2192942"/>
            <a:ext cx="1675051" cy="20230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8" name="Freeform: Shape 7">
            <a:extLst>
              <a:ext uri="{FF2B5EF4-FFF2-40B4-BE49-F238E27FC236}">
                <a16:creationId xmlns:a16="http://schemas.microsoft.com/office/drawing/2014/main" id="{2CD17BCE-D9DC-4D8F-95B8-2246A78CF11D}"/>
              </a:ext>
            </a:extLst>
          </p:cNvPr>
          <p:cNvSpPr/>
          <p:nvPr/>
        </p:nvSpPr>
        <p:spPr>
          <a:xfrm>
            <a:off x="780053" y="2120113"/>
            <a:ext cx="700789" cy="873940"/>
          </a:xfrm>
          <a:custGeom>
            <a:avLst/>
            <a:gdLst>
              <a:gd name="connsiteX0" fmla="*/ 660329 w 700789"/>
              <a:gd name="connsiteY0" fmla="*/ 873940 h 873940"/>
              <a:gd name="connsiteX1" fmla="*/ 12966 w 700789"/>
              <a:gd name="connsiteY1" fmla="*/ 720191 h 873940"/>
              <a:gd name="connsiteX2" fmla="*/ 263820 w 700789"/>
              <a:gd name="connsiteY2" fmla="*/ 169933 h 873940"/>
              <a:gd name="connsiteX3" fmla="*/ 700789 w 700789"/>
              <a:gd name="connsiteY3" fmla="*/ 0 h 873940"/>
            </a:gdLst>
            <a:ahLst/>
            <a:cxnLst>
              <a:cxn ang="0">
                <a:pos x="connsiteX0" y="connsiteY0"/>
              </a:cxn>
              <a:cxn ang="0">
                <a:pos x="connsiteX1" y="connsiteY1"/>
              </a:cxn>
              <a:cxn ang="0">
                <a:pos x="connsiteX2" y="connsiteY2"/>
              </a:cxn>
              <a:cxn ang="0">
                <a:pos x="connsiteX3" y="connsiteY3"/>
              </a:cxn>
            </a:cxnLst>
            <a:rect l="l" t="t" r="r" b="b"/>
            <a:pathLst>
              <a:path w="700789" h="873940">
                <a:moveTo>
                  <a:pt x="660329" y="873940"/>
                </a:moveTo>
                <a:cubicBezTo>
                  <a:pt x="369690" y="855732"/>
                  <a:pt x="79051" y="837525"/>
                  <a:pt x="12966" y="720191"/>
                </a:cubicBezTo>
                <a:cubicBezTo>
                  <a:pt x="-53119" y="602856"/>
                  <a:pt x="149183" y="289965"/>
                  <a:pt x="263820" y="169933"/>
                </a:cubicBezTo>
                <a:cubicBezTo>
                  <a:pt x="378457" y="49901"/>
                  <a:pt x="539623" y="24950"/>
                  <a:pt x="700789" y="0"/>
                </a:cubicBez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138B37FF-FF96-4AAC-B2F8-50977A564D96}"/>
              </a:ext>
            </a:extLst>
          </p:cNvPr>
          <p:cNvSpPr txBox="1"/>
          <p:nvPr/>
        </p:nvSpPr>
        <p:spPr>
          <a:xfrm>
            <a:off x="7135828" y="2782312"/>
            <a:ext cx="1854424" cy="461665"/>
          </a:xfrm>
          <a:prstGeom prst="rect">
            <a:avLst/>
          </a:prstGeom>
          <a:noFill/>
        </p:spPr>
        <p:txBody>
          <a:bodyPr wrap="square" rtlCol="0">
            <a:spAutoFit/>
          </a:bodyPr>
          <a:lstStyle/>
          <a:p>
            <a:r>
              <a:rPr lang="en-US" dirty="0">
                <a:solidFill>
                  <a:schemeClr val="accent2"/>
                </a:solidFill>
              </a:rPr>
              <a:t>You are dead</a:t>
            </a:r>
          </a:p>
        </p:txBody>
      </p:sp>
      <p:cxnSp>
        <p:nvCxnSpPr>
          <p:cNvPr id="12" name="Straight Arrow Connector 11">
            <a:extLst>
              <a:ext uri="{FF2B5EF4-FFF2-40B4-BE49-F238E27FC236}">
                <a16:creationId xmlns:a16="http://schemas.microsoft.com/office/drawing/2014/main" id="{1A8DA9E6-0518-49AF-8D19-6B224EBA302E}"/>
              </a:ext>
            </a:extLst>
          </p:cNvPr>
          <p:cNvCxnSpPr>
            <a:cxnSpLocks/>
            <a:stCxn id="9" idx="1"/>
          </p:cNvCxnSpPr>
          <p:nvPr/>
        </p:nvCxnSpPr>
        <p:spPr>
          <a:xfrm flipH="1" flipV="1">
            <a:off x="6489812" y="2994055"/>
            <a:ext cx="646016" cy="1909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6CC13040-3875-405A-872B-4EB8FA33864B}"/>
              </a:ext>
            </a:extLst>
          </p:cNvPr>
          <p:cNvSpPr txBox="1"/>
          <p:nvPr/>
        </p:nvSpPr>
        <p:spPr>
          <a:xfrm>
            <a:off x="7094018" y="3541615"/>
            <a:ext cx="1854424" cy="461665"/>
          </a:xfrm>
          <a:prstGeom prst="rect">
            <a:avLst/>
          </a:prstGeom>
          <a:noFill/>
        </p:spPr>
        <p:txBody>
          <a:bodyPr wrap="square" rtlCol="0">
            <a:spAutoFit/>
          </a:bodyPr>
          <a:lstStyle/>
          <a:p>
            <a:r>
              <a:rPr lang="en-US" dirty="0">
                <a:solidFill>
                  <a:schemeClr val="accent2"/>
                </a:solidFill>
              </a:rPr>
              <a:t>You are alive</a:t>
            </a:r>
          </a:p>
        </p:txBody>
      </p:sp>
      <p:cxnSp>
        <p:nvCxnSpPr>
          <p:cNvPr id="16" name="Straight Arrow Connector 15">
            <a:extLst>
              <a:ext uri="{FF2B5EF4-FFF2-40B4-BE49-F238E27FC236}">
                <a16:creationId xmlns:a16="http://schemas.microsoft.com/office/drawing/2014/main" id="{AB196A9D-283D-43D6-9EF7-504BE0909319}"/>
              </a:ext>
            </a:extLst>
          </p:cNvPr>
          <p:cNvCxnSpPr>
            <a:cxnSpLocks/>
            <a:stCxn id="15" idx="1"/>
          </p:cNvCxnSpPr>
          <p:nvPr/>
        </p:nvCxnSpPr>
        <p:spPr>
          <a:xfrm flipH="1">
            <a:off x="6174223" y="3772448"/>
            <a:ext cx="919795" cy="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27615026-5E9E-4F19-8A00-9516720D9BF7}"/>
              </a:ext>
            </a:extLst>
          </p:cNvPr>
          <p:cNvSpPr txBox="1"/>
          <p:nvPr/>
        </p:nvSpPr>
        <p:spPr>
          <a:xfrm>
            <a:off x="5606433" y="5363673"/>
            <a:ext cx="1271797" cy="830997"/>
          </a:xfrm>
          <a:prstGeom prst="rect">
            <a:avLst/>
          </a:prstGeom>
          <a:noFill/>
        </p:spPr>
        <p:txBody>
          <a:bodyPr wrap="square" rtlCol="0">
            <a:spAutoFit/>
          </a:bodyPr>
          <a:lstStyle/>
          <a:p>
            <a:r>
              <a:rPr lang="en-US" dirty="0">
                <a:solidFill>
                  <a:schemeClr val="accent2"/>
                </a:solidFill>
              </a:rPr>
              <a:t>Nernst is false</a:t>
            </a:r>
          </a:p>
        </p:txBody>
      </p:sp>
      <p:sp>
        <p:nvSpPr>
          <p:cNvPr id="23" name="Content Placeholder 2">
            <a:extLst>
              <a:ext uri="{FF2B5EF4-FFF2-40B4-BE49-F238E27FC236}">
                <a16:creationId xmlns:a16="http://schemas.microsoft.com/office/drawing/2014/main" id="{C73D741C-A800-4986-899F-0A31A3907809}"/>
              </a:ext>
            </a:extLst>
          </p:cNvPr>
          <p:cNvSpPr txBox="1">
            <a:spLocks/>
          </p:cNvSpPr>
          <p:nvPr/>
        </p:nvSpPr>
        <p:spPr bwMode="auto">
          <a:xfrm>
            <a:off x="627809" y="4329239"/>
            <a:ext cx="5182274" cy="1592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dirty="0"/>
              <a:t>Ion pumps require energy</a:t>
            </a:r>
          </a:p>
          <a:p>
            <a:r>
              <a:rPr lang="en-US" kern="0" dirty="0"/>
              <a:t>Steady state doesn’t imply detailed balance</a:t>
            </a:r>
          </a:p>
          <a:p>
            <a:pPr lvl="1">
              <a:spcBef>
                <a:spcPts val="0"/>
              </a:spcBef>
            </a:pPr>
            <a:r>
              <a:rPr lang="en-US" kern="0" dirty="0"/>
              <a:t>and thus does not imply Nernst</a:t>
            </a:r>
          </a:p>
        </p:txBody>
      </p:sp>
      <p:sp>
        <p:nvSpPr>
          <p:cNvPr id="24" name="TextBox 23">
            <a:extLst>
              <a:ext uri="{FF2B5EF4-FFF2-40B4-BE49-F238E27FC236}">
                <a16:creationId xmlns:a16="http://schemas.microsoft.com/office/drawing/2014/main" id="{0C27CD97-6F2E-43B4-BD27-96757F9C3753}"/>
              </a:ext>
            </a:extLst>
          </p:cNvPr>
          <p:cNvSpPr txBox="1"/>
          <p:nvPr/>
        </p:nvSpPr>
        <p:spPr>
          <a:xfrm>
            <a:off x="5588900" y="4326543"/>
            <a:ext cx="1685840" cy="830997"/>
          </a:xfrm>
          <a:prstGeom prst="rect">
            <a:avLst/>
          </a:prstGeom>
          <a:noFill/>
        </p:spPr>
        <p:txBody>
          <a:bodyPr wrap="square" rtlCol="0">
            <a:spAutoFit/>
          </a:bodyPr>
          <a:lstStyle/>
          <a:p>
            <a:r>
              <a:rPr lang="en-US" dirty="0">
                <a:solidFill>
                  <a:schemeClr val="accent2"/>
                </a:solidFill>
              </a:rPr>
              <a:t>Na, K pumps run</a:t>
            </a:r>
          </a:p>
        </p:txBody>
      </p:sp>
      <p:sp>
        <p:nvSpPr>
          <p:cNvPr id="25" name="TextBox 24">
            <a:extLst>
              <a:ext uri="{FF2B5EF4-FFF2-40B4-BE49-F238E27FC236}">
                <a16:creationId xmlns:a16="http://schemas.microsoft.com/office/drawing/2014/main" id="{7DFB72DE-0778-490E-9329-E77510E65416}"/>
              </a:ext>
            </a:extLst>
          </p:cNvPr>
          <p:cNvSpPr txBox="1"/>
          <p:nvPr/>
        </p:nvSpPr>
        <p:spPr>
          <a:xfrm>
            <a:off x="7375892" y="4325195"/>
            <a:ext cx="1509163" cy="830997"/>
          </a:xfrm>
          <a:prstGeom prst="rect">
            <a:avLst/>
          </a:prstGeom>
          <a:noFill/>
        </p:spPr>
        <p:txBody>
          <a:bodyPr wrap="square" rtlCol="0">
            <a:spAutoFit/>
          </a:bodyPr>
          <a:lstStyle/>
          <a:p>
            <a:r>
              <a:rPr lang="en-US" dirty="0">
                <a:solidFill>
                  <a:schemeClr val="accent2"/>
                </a:solidFill>
              </a:rPr>
              <a:t>Cl has no pumps</a:t>
            </a:r>
          </a:p>
        </p:txBody>
      </p:sp>
      <p:sp>
        <p:nvSpPr>
          <p:cNvPr id="26" name="TextBox 25">
            <a:extLst>
              <a:ext uri="{FF2B5EF4-FFF2-40B4-BE49-F238E27FC236}">
                <a16:creationId xmlns:a16="http://schemas.microsoft.com/office/drawing/2014/main" id="{8900320E-3831-4CCF-8DC6-9AB312E57F3A}"/>
              </a:ext>
            </a:extLst>
          </p:cNvPr>
          <p:cNvSpPr txBox="1"/>
          <p:nvPr/>
        </p:nvSpPr>
        <p:spPr>
          <a:xfrm>
            <a:off x="7548522" y="5339395"/>
            <a:ext cx="1198969" cy="830997"/>
          </a:xfrm>
          <a:prstGeom prst="rect">
            <a:avLst/>
          </a:prstGeom>
          <a:noFill/>
        </p:spPr>
        <p:txBody>
          <a:bodyPr wrap="square" rtlCol="0">
            <a:spAutoFit/>
          </a:bodyPr>
          <a:lstStyle/>
          <a:p>
            <a:r>
              <a:rPr lang="en-US" dirty="0">
                <a:solidFill>
                  <a:schemeClr val="accent2"/>
                </a:solidFill>
              </a:rPr>
              <a:t>Nernst is true</a:t>
            </a:r>
          </a:p>
        </p:txBody>
      </p:sp>
      <p:cxnSp>
        <p:nvCxnSpPr>
          <p:cNvPr id="27" name="Straight Arrow Connector 26">
            <a:extLst>
              <a:ext uri="{FF2B5EF4-FFF2-40B4-BE49-F238E27FC236}">
                <a16:creationId xmlns:a16="http://schemas.microsoft.com/office/drawing/2014/main" id="{386FDFD3-983D-4823-9C04-C6C3E03BB92A}"/>
              </a:ext>
            </a:extLst>
          </p:cNvPr>
          <p:cNvCxnSpPr>
            <a:cxnSpLocks/>
          </p:cNvCxnSpPr>
          <p:nvPr/>
        </p:nvCxnSpPr>
        <p:spPr>
          <a:xfrm flipH="1">
            <a:off x="6651653" y="4013650"/>
            <a:ext cx="760651" cy="647362"/>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C81A4D99-30A2-4B4E-BF04-21C6F87E5D8C}"/>
              </a:ext>
            </a:extLst>
          </p:cNvPr>
          <p:cNvCxnSpPr>
            <a:cxnSpLocks/>
          </p:cNvCxnSpPr>
          <p:nvPr/>
        </p:nvCxnSpPr>
        <p:spPr>
          <a:xfrm>
            <a:off x="6085211" y="5089890"/>
            <a:ext cx="0" cy="347958"/>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AD254DD3-E784-4742-9A00-C636B2790F76}"/>
              </a:ext>
            </a:extLst>
          </p:cNvPr>
          <p:cNvCxnSpPr>
            <a:cxnSpLocks/>
          </p:cNvCxnSpPr>
          <p:nvPr/>
        </p:nvCxnSpPr>
        <p:spPr>
          <a:xfrm>
            <a:off x="8066411" y="5104725"/>
            <a:ext cx="0" cy="347958"/>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FE952F36-A933-428E-811C-2E00EDC44911}"/>
              </a:ext>
            </a:extLst>
          </p:cNvPr>
          <p:cNvCxnSpPr>
            <a:cxnSpLocks/>
          </p:cNvCxnSpPr>
          <p:nvPr/>
        </p:nvCxnSpPr>
        <p:spPr>
          <a:xfrm>
            <a:off x="7808814" y="3997465"/>
            <a:ext cx="169933" cy="372234"/>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2264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3">
                                            <p:txEl>
                                              <p:pRg st="0" end="0"/>
                                            </p:txEl>
                                          </p:spTgt>
                                        </p:tgtEl>
                                        <p:attrNameLst>
                                          <p:attrName>style.visibility</p:attrName>
                                        </p:attrNameLst>
                                      </p:cBhvr>
                                      <p:to>
                                        <p:strVal val="visible"/>
                                      </p:to>
                                    </p:set>
                                    <p:animEffect transition="in" filter="fade">
                                      <p:cBhvr>
                                        <p:cTn id="25" dur="500"/>
                                        <p:tgtEl>
                                          <p:spTgt spid="23">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par>
                                <p:cTn id="31" presetID="10" presetClass="entr" presetSubtype="0" fill="hold"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5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500"/>
                                        <p:tgtEl>
                                          <p:spTgt spid="15"/>
                                        </p:tgtEl>
                                      </p:cBhvr>
                                    </p:animEffect>
                                  </p:childTnLst>
                                </p:cTn>
                              </p:par>
                              <p:par>
                                <p:cTn id="44" presetID="10" presetClass="entr" presetSubtype="0" fill="hold"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fade">
                                      <p:cBhvr>
                                        <p:cTn id="46" dur="500"/>
                                        <p:tgtEl>
                                          <p:spTgt spid="16"/>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animEffect transition="in" filter="fade">
                                      <p:cBhvr>
                                        <p:cTn id="51" dur="500"/>
                                        <p:tgtEl>
                                          <p:spTgt spid="24"/>
                                        </p:tgtEl>
                                      </p:cBhvr>
                                    </p:animEffect>
                                  </p:childTnLst>
                                </p:cTn>
                              </p:par>
                              <p:par>
                                <p:cTn id="52" presetID="10" presetClass="entr" presetSubtype="0" fill="hold" nodeType="withEffect">
                                  <p:stCondLst>
                                    <p:cond delay="0"/>
                                  </p:stCondLst>
                                  <p:childTnLst>
                                    <p:set>
                                      <p:cBhvr>
                                        <p:cTn id="53" dur="1" fill="hold">
                                          <p:stCondLst>
                                            <p:cond delay="0"/>
                                          </p:stCondLst>
                                        </p:cTn>
                                        <p:tgtEl>
                                          <p:spTgt spid="27"/>
                                        </p:tgtEl>
                                        <p:attrNameLst>
                                          <p:attrName>style.visibility</p:attrName>
                                        </p:attrNameLst>
                                      </p:cBhvr>
                                      <p:to>
                                        <p:strVal val="visible"/>
                                      </p:to>
                                    </p:set>
                                    <p:animEffect transition="in" filter="fade">
                                      <p:cBhvr>
                                        <p:cTn id="54" dur="500"/>
                                        <p:tgtEl>
                                          <p:spTgt spid="27"/>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500"/>
                                        <p:tgtEl>
                                          <p:spTgt spid="20"/>
                                        </p:tgtEl>
                                      </p:cBhvr>
                                    </p:animEffect>
                                  </p:childTnLst>
                                </p:cTn>
                              </p:par>
                              <p:par>
                                <p:cTn id="60" presetID="10" presetClass="entr" presetSubtype="0" fill="hold" nodeType="withEffect">
                                  <p:stCondLst>
                                    <p:cond delay="0"/>
                                  </p:stCondLst>
                                  <p:childTnLst>
                                    <p:set>
                                      <p:cBhvr>
                                        <p:cTn id="61" dur="1" fill="hold">
                                          <p:stCondLst>
                                            <p:cond delay="0"/>
                                          </p:stCondLst>
                                        </p:cTn>
                                        <p:tgtEl>
                                          <p:spTgt spid="30"/>
                                        </p:tgtEl>
                                        <p:attrNameLst>
                                          <p:attrName>style.visibility</p:attrName>
                                        </p:attrNameLst>
                                      </p:cBhvr>
                                      <p:to>
                                        <p:strVal val="visible"/>
                                      </p:to>
                                    </p:set>
                                    <p:animEffect transition="in" filter="fade">
                                      <p:cBhvr>
                                        <p:cTn id="62" dur="500"/>
                                        <p:tgtEl>
                                          <p:spTgt spid="30"/>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23">
                                            <p:txEl>
                                              <p:pRg st="1" end="1"/>
                                            </p:txEl>
                                          </p:spTgt>
                                        </p:tgtEl>
                                        <p:attrNameLst>
                                          <p:attrName>style.visibility</p:attrName>
                                        </p:attrNameLst>
                                      </p:cBhvr>
                                      <p:to>
                                        <p:strVal val="visible"/>
                                      </p:to>
                                    </p:set>
                                    <p:animEffect transition="in" filter="fade">
                                      <p:cBhvr>
                                        <p:cTn id="67" dur="500"/>
                                        <p:tgtEl>
                                          <p:spTgt spid="23">
                                            <p:txEl>
                                              <p:pRg st="1" end="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23">
                                            <p:txEl>
                                              <p:pRg st="2" end="2"/>
                                            </p:txEl>
                                          </p:spTgt>
                                        </p:tgtEl>
                                        <p:attrNameLst>
                                          <p:attrName>style.visibility</p:attrName>
                                        </p:attrNameLst>
                                      </p:cBhvr>
                                      <p:to>
                                        <p:strVal val="visible"/>
                                      </p:to>
                                    </p:set>
                                    <p:animEffect transition="in" filter="fade">
                                      <p:cBhvr>
                                        <p:cTn id="72" dur="500"/>
                                        <p:tgtEl>
                                          <p:spTgt spid="23">
                                            <p:txEl>
                                              <p:pRg st="2" end="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fade">
                                      <p:cBhvr>
                                        <p:cTn id="77" dur="500"/>
                                        <p:tgtEl>
                                          <p:spTgt spid="25"/>
                                        </p:tgtEl>
                                      </p:cBhvr>
                                    </p:animEffect>
                                  </p:childTnLst>
                                </p:cTn>
                              </p:par>
                              <p:par>
                                <p:cTn id="78" presetID="10" presetClass="entr" presetSubtype="0" fill="hold" nodeType="withEffect">
                                  <p:stCondLst>
                                    <p:cond delay="0"/>
                                  </p:stCondLst>
                                  <p:childTnLst>
                                    <p:set>
                                      <p:cBhvr>
                                        <p:cTn id="79" dur="1" fill="hold">
                                          <p:stCondLst>
                                            <p:cond delay="0"/>
                                          </p:stCondLst>
                                        </p:cTn>
                                        <p:tgtEl>
                                          <p:spTgt spid="34"/>
                                        </p:tgtEl>
                                        <p:attrNameLst>
                                          <p:attrName>style.visibility</p:attrName>
                                        </p:attrNameLst>
                                      </p:cBhvr>
                                      <p:to>
                                        <p:strVal val="visible"/>
                                      </p:to>
                                    </p:set>
                                    <p:animEffect transition="in" filter="fade">
                                      <p:cBhvr>
                                        <p:cTn id="80" dur="500"/>
                                        <p:tgtEl>
                                          <p:spTgt spid="34"/>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26"/>
                                        </p:tgtEl>
                                        <p:attrNameLst>
                                          <p:attrName>style.visibility</p:attrName>
                                        </p:attrNameLst>
                                      </p:cBhvr>
                                      <p:to>
                                        <p:strVal val="visible"/>
                                      </p:to>
                                    </p:set>
                                    <p:animEffect transition="in" filter="fade">
                                      <p:cBhvr>
                                        <p:cTn id="85" dur="500"/>
                                        <p:tgtEl>
                                          <p:spTgt spid="26"/>
                                        </p:tgtEl>
                                      </p:cBhvr>
                                    </p:animEffect>
                                  </p:childTnLst>
                                </p:cTn>
                              </p:par>
                              <p:par>
                                <p:cTn id="86" presetID="10" presetClass="entr" presetSubtype="0" fill="hold" nodeType="withEffect">
                                  <p:stCondLst>
                                    <p:cond delay="0"/>
                                  </p:stCondLst>
                                  <p:childTnLst>
                                    <p:set>
                                      <p:cBhvr>
                                        <p:cTn id="87" dur="1" fill="hold">
                                          <p:stCondLst>
                                            <p:cond delay="0"/>
                                          </p:stCondLst>
                                        </p:cTn>
                                        <p:tgtEl>
                                          <p:spTgt spid="33"/>
                                        </p:tgtEl>
                                        <p:attrNameLst>
                                          <p:attrName>style.visibility</p:attrName>
                                        </p:attrNameLst>
                                      </p:cBhvr>
                                      <p:to>
                                        <p:strVal val="visible"/>
                                      </p:to>
                                    </p:set>
                                    <p:animEffect transition="in" filter="fade">
                                      <p:cBhvr>
                                        <p:cTn id="88"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animBg="1"/>
      <p:bldP spid="9" grpId="0"/>
      <p:bldP spid="15" grpId="0"/>
      <p:bldP spid="20" grpId="0"/>
      <p:bldP spid="24" grpId="0"/>
      <p:bldP spid="25" grpId="0"/>
      <p:bldP spid="26"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1A748-185F-4FF3-9ABF-01D247759D57}"/>
              </a:ext>
            </a:extLst>
          </p:cNvPr>
          <p:cNvSpPr>
            <a:spLocks noGrp="1"/>
          </p:cNvSpPr>
          <p:nvPr>
            <p:ph type="title"/>
          </p:nvPr>
        </p:nvSpPr>
        <p:spPr/>
        <p:txBody>
          <a:bodyPr/>
          <a:lstStyle/>
          <a:p>
            <a:r>
              <a:rPr lang="en-US" dirty="0"/>
              <a:t>Where are we?</a:t>
            </a:r>
          </a:p>
        </p:txBody>
      </p:sp>
      <p:sp>
        <p:nvSpPr>
          <p:cNvPr id="3" name="Content Placeholder 2">
            <a:extLst>
              <a:ext uri="{FF2B5EF4-FFF2-40B4-BE49-F238E27FC236}">
                <a16:creationId xmlns:a16="http://schemas.microsoft.com/office/drawing/2014/main" id="{7924DAED-E54B-4B81-A342-7E549CF46623}"/>
              </a:ext>
            </a:extLst>
          </p:cNvPr>
          <p:cNvSpPr>
            <a:spLocks noGrp="1"/>
          </p:cNvSpPr>
          <p:nvPr>
            <p:ph idx="1"/>
          </p:nvPr>
        </p:nvSpPr>
        <p:spPr>
          <a:xfrm>
            <a:off x="610386" y="1186206"/>
            <a:ext cx="7772400" cy="4419600"/>
          </a:xfrm>
        </p:spPr>
        <p:txBody>
          <a:bodyPr/>
          <a:lstStyle/>
          <a:p>
            <a:r>
              <a:rPr lang="en-US" dirty="0"/>
              <a:t>We learned what drift and diffusion are</a:t>
            </a:r>
          </a:p>
          <a:p>
            <a:r>
              <a:rPr lang="en-US" dirty="0"/>
              <a:t>When drift = diffusion, Nernst is true and we know </a:t>
            </a:r>
            <a:r>
              <a:rPr lang="en-US" i="1" dirty="0" err="1"/>
              <a:t>V</a:t>
            </a:r>
            <a:r>
              <a:rPr lang="en-US" baseline="-25000" dirty="0" err="1"/>
              <a:t>mem</a:t>
            </a:r>
            <a:endParaRPr lang="en-US" dirty="0"/>
          </a:p>
          <a:p>
            <a:r>
              <a:rPr lang="en-US" dirty="0"/>
              <a:t>But for a cell, that’s only true for Cl</a:t>
            </a:r>
          </a:p>
          <a:p>
            <a:pPr lvl="1">
              <a:spcBef>
                <a:spcPts val="0"/>
              </a:spcBef>
            </a:pPr>
            <a:r>
              <a:rPr lang="en-US" dirty="0"/>
              <a:t>The cell is at SS</a:t>
            </a:r>
          </a:p>
          <a:p>
            <a:pPr lvl="1">
              <a:spcBef>
                <a:spcPts val="0"/>
              </a:spcBef>
            </a:pPr>
            <a:r>
              <a:rPr lang="en-US" dirty="0"/>
              <a:t>But Nernst is not true for Na, K</a:t>
            </a:r>
          </a:p>
          <a:p>
            <a:pPr lvl="1">
              <a:spcBef>
                <a:spcPts val="0"/>
              </a:spcBef>
            </a:pPr>
            <a:r>
              <a:rPr lang="en-US" dirty="0"/>
              <a:t>Clearly the cell “works;” it can stay at SS essentially forever</a:t>
            </a:r>
          </a:p>
          <a:p>
            <a:r>
              <a:rPr lang="en-US" dirty="0"/>
              <a:t>Our nice Nernst formula doesn’t work.</a:t>
            </a:r>
          </a:p>
          <a:p>
            <a:pPr lvl="1">
              <a:spcBef>
                <a:spcPts val="0"/>
              </a:spcBef>
            </a:pPr>
            <a:r>
              <a:rPr lang="en-US" dirty="0"/>
              <a:t>Now we know why – but we still have a problem.</a:t>
            </a:r>
          </a:p>
          <a:p>
            <a:pPr lvl="1">
              <a:spcBef>
                <a:spcPts val="0"/>
              </a:spcBef>
            </a:pPr>
            <a:r>
              <a:rPr lang="en-US" dirty="0"/>
              <a:t>How do we model/analyze a cell?</a:t>
            </a:r>
          </a:p>
          <a:p>
            <a:endParaRPr lang="en-US" sz="2400" dirty="0"/>
          </a:p>
        </p:txBody>
      </p:sp>
      <p:sp>
        <p:nvSpPr>
          <p:cNvPr id="4" name="Footer Placeholder 3">
            <a:extLst>
              <a:ext uri="{FF2B5EF4-FFF2-40B4-BE49-F238E27FC236}">
                <a16:creationId xmlns:a16="http://schemas.microsoft.com/office/drawing/2014/main" id="{868D8266-8E2B-431E-9D01-42F29AD34055}"/>
              </a:ext>
            </a:extLst>
          </p:cNvPr>
          <p:cNvSpPr>
            <a:spLocks noGrp="1"/>
          </p:cNvSpPr>
          <p:nvPr>
            <p:ph type="ftr" sz="quarter" idx="11"/>
          </p:nvPr>
        </p:nvSpPr>
        <p:spPr/>
        <p:txBody>
          <a:bodyPr/>
          <a:lstStyle/>
          <a:p>
            <a:pPr>
              <a:defRPr/>
            </a:pPr>
            <a:r>
              <a:rPr lang="en-US" dirty="0"/>
              <a:t>EE 193/Comp 150 Joel Grodstein</a:t>
            </a:r>
          </a:p>
        </p:txBody>
      </p:sp>
    </p:spTree>
    <p:extLst>
      <p:ext uri="{BB962C8B-B14F-4D97-AF65-F5344CB8AC3E}">
        <p14:creationId xmlns:p14="http://schemas.microsoft.com/office/powerpoint/2010/main" val="1402219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A6F59-AA31-43B1-928A-A74E8DA1BDAE}"/>
              </a:ext>
            </a:extLst>
          </p:cNvPr>
          <p:cNvSpPr>
            <a:spLocks noGrp="1"/>
          </p:cNvSpPr>
          <p:nvPr>
            <p:ph type="title"/>
          </p:nvPr>
        </p:nvSpPr>
        <p:spPr/>
        <p:txBody>
          <a:bodyPr/>
          <a:lstStyle/>
          <a:p>
            <a:r>
              <a:rPr lang="en-US" dirty="0"/>
              <a:t>Electric force</a:t>
            </a:r>
          </a:p>
        </p:txBody>
      </p:sp>
      <p:sp>
        <p:nvSpPr>
          <p:cNvPr id="3" name="Content Placeholder 2">
            <a:extLst>
              <a:ext uri="{FF2B5EF4-FFF2-40B4-BE49-F238E27FC236}">
                <a16:creationId xmlns:a16="http://schemas.microsoft.com/office/drawing/2014/main" id="{17E28949-F217-4021-876D-4F83D4085B38}"/>
              </a:ext>
            </a:extLst>
          </p:cNvPr>
          <p:cNvSpPr>
            <a:spLocks noGrp="1"/>
          </p:cNvSpPr>
          <p:nvPr>
            <p:ph idx="1"/>
          </p:nvPr>
        </p:nvSpPr>
        <p:spPr>
          <a:xfrm>
            <a:off x="685800" y="1523995"/>
            <a:ext cx="8051800" cy="4588938"/>
          </a:xfrm>
        </p:spPr>
        <p:txBody>
          <a:bodyPr/>
          <a:lstStyle/>
          <a:p>
            <a:r>
              <a:rPr lang="en-US" dirty="0"/>
              <a:t>+ and - ions attract each other</a:t>
            </a:r>
          </a:p>
          <a:p>
            <a:pPr lvl="1">
              <a:spcBef>
                <a:spcPts val="0"/>
              </a:spcBef>
            </a:pPr>
            <a:r>
              <a:rPr lang="en-US" dirty="0"/>
              <a:t>Like there’s a big invisible rubber band between them.</a:t>
            </a:r>
          </a:p>
          <a:p>
            <a:pPr lvl="1">
              <a:spcBef>
                <a:spcPts val="0"/>
              </a:spcBef>
            </a:pPr>
            <a:r>
              <a:rPr lang="en-US" dirty="0"/>
              <a:t>You pull them apart &amp; they go back together!</a:t>
            </a:r>
          </a:p>
          <a:p>
            <a:r>
              <a:rPr lang="en-US" dirty="0"/>
              <a:t>Two positive ions (or two negative) repel each other.</a:t>
            </a:r>
          </a:p>
          <a:p>
            <a:pPr lvl="1">
              <a:spcBef>
                <a:spcPts val="0"/>
              </a:spcBef>
            </a:pPr>
            <a:r>
              <a:rPr lang="en-US" dirty="0"/>
              <a:t>Push them together &amp; they run away.</a:t>
            </a:r>
          </a:p>
          <a:p>
            <a:pPr lvl="1">
              <a:spcBef>
                <a:spcPts val="0"/>
              </a:spcBef>
            </a:pPr>
            <a:r>
              <a:rPr lang="en-US" dirty="0"/>
              <a:t>That’s pretty much what charge is.</a:t>
            </a:r>
          </a:p>
          <a:p>
            <a:r>
              <a:rPr lang="en-US" dirty="0"/>
              <a:t>“Coulomb’s Law” says how hard they push and pull</a:t>
            </a:r>
          </a:p>
          <a:p>
            <a:pPr lvl="1">
              <a:spcBef>
                <a:spcPts val="0"/>
              </a:spcBef>
            </a:pPr>
            <a:r>
              <a:rPr lang="en-US" dirty="0"/>
              <a:t>We’ll get quantitative soon enough</a:t>
            </a:r>
          </a:p>
          <a:p>
            <a:pPr lvl="1">
              <a:spcBef>
                <a:spcPts val="0"/>
              </a:spcBef>
            </a:pPr>
            <a:r>
              <a:rPr lang="en-US" dirty="0"/>
              <a:t>The unit of charge is a “Coulomb” (named after Charles-Augustin de Coulomb)</a:t>
            </a:r>
          </a:p>
          <a:p>
            <a:pPr lvl="1">
              <a:spcBef>
                <a:spcPts val="0"/>
              </a:spcBef>
            </a:pPr>
            <a:endParaRPr lang="en-US" dirty="0"/>
          </a:p>
        </p:txBody>
      </p:sp>
      <p:sp>
        <p:nvSpPr>
          <p:cNvPr id="4" name="Footer Placeholder 3">
            <a:extLst>
              <a:ext uri="{FF2B5EF4-FFF2-40B4-BE49-F238E27FC236}">
                <a16:creationId xmlns:a16="http://schemas.microsoft.com/office/drawing/2014/main" id="{1B5A3BCD-3CDB-4084-9A80-FFD1EC4EE1A3}"/>
              </a:ext>
            </a:extLst>
          </p:cNvPr>
          <p:cNvSpPr>
            <a:spLocks noGrp="1"/>
          </p:cNvSpPr>
          <p:nvPr>
            <p:ph type="ftr" sz="quarter" idx="11"/>
          </p:nvPr>
        </p:nvSpPr>
        <p:spPr/>
        <p:txBody>
          <a:bodyPr/>
          <a:lstStyle/>
          <a:p>
            <a:pPr>
              <a:defRPr/>
            </a:pPr>
            <a:r>
              <a:rPr lang="en-US" dirty="0"/>
              <a:t>EE 193/Comp 150 Joel Grodstein</a:t>
            </a:r>
          </a:p>
        </p:txBody>
      </p:sp>
    </p:spTree>
    <p:extLst>
      <p:ext uri="{BB962C8B-B14F-4D97-AF65-F5344CB8AC3E}">
        <p14:creationId xmlns:p14="http://schemas.microsoft.com/office/powerpoint/2010/main" val="1237018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fade">
                                      <p:cBhvr>
                                        <p:cTn id="13" dur="500"/>
                                        <p:tgtEl>
                                          <p:spTgt spid="3">
                                            <p:txEl>
                                              <p:pRg st="5" end="5"/>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fade">
                                      <p:cBhvr>
                                        <p:cTn id="24"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D5AA7-B82F-4A44-A1EB-28706511B358}"/>
              </a:ext>
            </a:extLst>
          </p:cNvPr>
          <p:cNvSpPr>
            <a:spLocks noGrp="1"/>
          </p:cNvSpPr>
          <p:nvPr>
            <p:ph type="title"/>
          </p:nvPr>
        </p:nvSpPr>
        <p:spPr/>
        <p:txBody>
          <a:bodyPr/>
          <a:lstStyle/>
          <a:p>
            <a:r>
              <a:rPr lang="en-US" dirty="0"/>
              <a:t>What equations will we learn?</a:t>
            </a:r>
          </a:p>
        </p:txBody>
      </p:sp>
      <p:sp>
        <p:nvSpPr>
          <p:cNvPr id="3" name="Content Placeholder 2">
            <a:extLst>
              <a:ext uri="{FF2B5EF4-FFF2-40B4-BE49-F238E27FC236}">
                <a16:creationId xmlns:a16="http://schemas.microsoft.com/office/drawing/2014/main" id="{30AB08C5-C25D-4630-B56A-9F568129EE75}"/>
              </a:ext>
            </a:extLst>
          </p:cNvPr>
          <p:cNvSpPr>
            <a:spLocks noGrp="1"/>
          </p:cNvSpPr>
          <p:nvPr>
            <p:ph idx="1"/>
          </p:nvPr>
        </p:nvSpPr>
        <p:spPr/>
        <p:txBody>
          <a:bodyPr/>
          <a:lstStyle/>
          <a:p>
            <a:r>
              <a:rPr lang="en-US" dirty="0"/>
              <a:t>Diffusion and drift</a:t>
            </a:r>
          </a:p>
          <a:p>
            <a:pPr lvl="1">
              <a:spcBef>
                <a:spcPts val="0"/>
              </a:spcBef>
            </a:pPr>
            <a:r>
              <a:rPr lang="en-US" dirty="0"/>
              <a:t>This is how ions make current</a:t>
            </a:r>
          </a:p>
          <a:p>
            <a:pPr lvl="1">
              <a:spcBef>
                <a:spcPts val="0"/>
              </a:spcBef>
            </a:pPr>
            <a:r>
              <a:rPr lang="en-US" dirty="0"/>
              <a:t>the two basic forces behind bioelectricity</a:t>
            </a:r>
          </a:p>
          <a:p>
            <a:r>
              <a:rPr lang="en-US" dirty="0"/>
              <a:t>With those, we can quickly derive…</a:t>
            </a:r>
          </a:p>
          <a:p>
            <a:r>
              <a:rPr lang="en-US" dirty="0"/>
              <a:t>The </a:t>
            </a:r>
            <a:r>
              <a:rPr lang="en-US" i="1" dirty="0"/>
              <a:t>Nernst equation</a:t>
            </a:r>
          </a:p>
          <a:p>
            <a:pPr lvl="1">
              <a:spcBef>
                <a:spcPts val="0"/>
              </a:spcBef>
            </a:pPr>
            <a:r>
              <a:rPr lang="en-US" dirty="0"/>
              <a:t>Required by doctors to pass their boards!</a:t>
            </a:r>
          </a:p>
          <a:p>
            <a:pPr lvl="1">
              <a:spcBef>
                <a:spcPts val="0"/>
              </a:spcBef>
            </a:pPr>
            <a:r>
              <a:rPr lang="en-US" dirty="0"/>
              <a:t>We’ll actually learn what it means </a:t>
            </a:r>
            <a:r>
              <a:rPr lang="en-US" dirty="0">
                <a:sym typeface="Wingdings" panose="05000000000000000000" pitchFamily="2" charset="2"/>
              </a:rPr>
              <a:t></a:t>
            </a:r>
          </a:p>
          <a:p>
            <a:r>
              <a:rPr lang="en-US" dirty="0">
                <a:sym typeface="Wingdings" panose="05000000000000000000" pitchFamily="2" charset="2"/>
              </a:rPr>
              <a:t>Most importantly, a model(s) for the cell:</a:t>
            </a:r>
          </a:p>
          <a:p>
            <a:pPr lvl="1">
              <a:spcBef>
                <a:spcPts val="0"/>
              </a:spcBef>
            </a:pPr>
            <a:r>
              <a:rPr lang="en-US" dirty="0">
                <a:sym typeface="Wingdings" panose="05000000000000000000" pitchFamily="2" charset="2"/>
              </a:rPr>
              <a:t>Given ion concentrations and ion-channel </a:t>
            </a:r>
            <a:r>
              <a:rPr lang="en-US" dirty="0" err="1">
                <a:sym typeface="Wingdings" panose="05000000000000000000" pitchFamily="2" charset="2"/>
              </a:rPr>
              <a:t>turnon</a:t>
            </a:r>
            <a:endParaRPr lang="en-US" dirty="0">
              <a:sym typeface="Wingdings" panose="05000000000000000000" pitchFamily="2" charset="2"/>
            </a:endParaRPr>
          </a:p>
          <a:p>
            <a:pPr lvl="1">
              <a:spcBef>
                <a:spcPts val="0"/>
              </a:spcBef>
            </a:pPr>
            <a:r>
              <a:rPr lang="en-US" dirty="0">
                <a:sym typeface="Wingdings" panose="05000000000000000000" pitchFamily="2" charset="2"/>
              </a:rPr>
              <a:t>Relate ion current and cell voltage</a:t>
            </a:r>
          </a:p>
          <a:p>
            <a:pPr marL="0" indent="0">
              <a:buNone/>
            </a:pPr>
            <a:endParaRPr lang="en-US" dirty="0"/>
          </a:p>
        </p:txBody>
      </p:sp>
      <p:sp>
        <p:nvSpPr>
          <p:cNvPr id="4" name="Footer Placeholder 3">
            <a:extLst>
              <a:ext uri="{FF2B5EF4-FFF2-40B4-BE49-F238E27FC236}">
                <a16:creationId xmlns:a16="http://schemas.microsoft.com/office/drawing/2014/main" id="{29A2D1E7-4761-4529-84EE-AE18139E174F}"/>
              </a:ext>
            </a:extLst>
          </p:cNvPr>
          <p:cNvSpPr>
            <a:spLocks noGrp="1"/>
          </p:cNvSpPr>
          <p:nvPr>
            <p:ph type="ftr" sz="quarter" idx="11"/>
          </p:nvPr>
        </p:nvSpPr>
        <p:spPr/>
        <p:txBody>
          <a:bodyPr/>
          <a:lstStyle/>
          <a:p>
            <a:pPr>
              <a:defRPr/>
            </a:pPr>
            <a:r>
              <a:rPr lang="en-US" dirty="0"/>
              <a:t>EE 193/Comp 150 Joel Grodstein</a:t>
            </a:r>
          </a:p>
        </p:txBody>
      </p:sp>
      <p:sp>
        <p:nvSpPr>
          <p:cNvPr id="5" name="Rectangle: Rounded Corners 4">
            <a:extLst>
              <a:ext uri="{FF2B5EF4-FFF2-40B4-BE49-F238E27FC236}">
                <a16:creationId xmlns:a16="http://schemas.microsoft.com/office/drawing/2014/main" id="{914F5525-EFB5-44EF-A337-ADD3C7B8669A}"/>
              </a:ext>
            </a:extLst>
          </p:cNvPr>
          <p:cNvSpPr/>
          <p:nvPr/>
        </p:nvSpPr>
        <p:spPr>
          <a:xfrm>
            <a:off x="659876" y="4788813"/>
            <a:ext cx="6985262" cy="1168924"/>
          </a:xfrm>
          <a:prstGeom prst="roundRect">
            <a:avLst/>
          </a:prstGeom>
          <a:noFill/>
          <a:ln w="19050">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8117638-D228-4B6B-9514-93B851BA3B68}"/>
              </a:ext>
            </a:extLst>
          </p:cNvPr>
          <p:cNvSpPr txBox="1"/>
          <p:nvPr/>
        </p:nvSpPr>
        <p:spPr>
          <a:xfrm>
            <a:off x="7824247" y="4798243"/>
            <a:ext cx="772998" cy="523220"/>
          </a:xfrm>
          <a:prstGeom prst="rect">
            <a:avLst/>
          </a:prstGeom>
          <a:noFill/>
        </p:spPr>
        <p:txBody>
          <a:bodyPr wrap="square" rtlCol="0">
            <a:spAutoFit/>
          </a:bodyPr>
          <a:lstStyle/>
          <a:p>
            <a:r>
              <a:rPr lang="en-US" sz="2800" dirty="0">
                <a:solidFill>
                  <a:schemeClr val="accent2"/>
                </a:solidFill>
                <a:sym typeface="Wingdings" panose="05000000000000000000" pitchFamily="2" charset="2"/>
              </a:rPr>
              <a:t></a:t>
            </a:r>
            <a:endParaRPr lang="en-US" sz="2800" dirty="0">
              <a:solidFill>
                <a:schemeClr val="accent2"/>
              </a:solidFill>
            </a:endParaRPr>
          </a:p>
        </p:txBody>
      </p:sp>
    </p:spTree>
    <p:extLst>
      <p:ext uri="{BB962C8B-B14F-4D97-AF65-F5344CB8AC3E}">
        <p14:creationId xmlns:p14="http://schemas.microsoft.com/office/powerpoint/2010/main" val="3861621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931F7-7DEA-440F-80B4-9328FE15C130}"/>
              </a:ext>
            </a:extLst>
          </p:cNvPr>
          <p:cNvSpPr>
            <a:spLocks noGrp="1"/>
          </p:cNvSpPr>
          <p:nvPr>
            <p:ph type="title"/>
          </p:nvPr>
        </p:nvSpPr>
        <p:spPr/>
        <p:txBody>
          <a:bodyPr/>
          <a:lstStyle/>
          <a:p>
            <a:r>
              <a:rPr lang="en-US" dirty="0"/>
              <a:t>Modeling diffusion in a cell</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55DA159-F169-4740-9CD7-D6219801CBE0}"/>
                  </a:ext>
                </a:extLst>
              </p:cNvPr>
              <p:cNvSpPr>
                <a:spLocks noGrp="1"/>
              </p:cNvSpPr>
              <p:nvPr>
                <p:ph idx="1"/>
              </p:nvPr>
            </p:nvSpPr>
            <p:spPr>
              <a:xfrm>
                <a:off x="685800" y="1676401"/>
                <a:ext cx="7388525" cy="3112416"/>
              </a:xfrm>
            </p:spPr>
            <p:txBody>
              <a:bodyPr/>
              <a:lstStyle/>
              <a:p>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𝑓𝑙𝑢𝑥</m:t>
                        </m:r>
                      </m:e>
                      <m:sub>
                        <m:r>
                          <a:rPr lang="en-US" i="1">
                            <a:latin typeface="Cambria Math" panose="02040503050406030204" pitchFamily="18" charset="0"/>
                          </a:rPr>
                          <m:t>𝑁𝑎</m:t>
                        </m:r>
                      </m:sub>
                    </m:sSub>
                    <m:r>
                      <a:rPr lang="en-US" i="1">
                        <a:latin typeface="Cambria Math" panose="02040503050406030204" pitchFamily="18" charset="0"/>
                      </a:rPr>
                      <m:t>=−</m:t>
                    </m:r>
                    <m:r>
                      <a:rPr lang="en-US" i="1">
                        <a:latin typeface="Cambria Math" panose="02040503050406030204" pitchFamily="18" charset="0"/>
                      </a:rPr>
                      <m:t>𝐷</m:t>
                    </m:r>
                    <m:f>
                      <m:fPr>
                        <m:ctrlPr>
                          <a:rPr lang="en-US" i="1">
                            <a:latin typeface="Cambria Math" panose="02040503050406030204" pitchFamily="18" charset="0"/>
                          </a:rPr>
                        </m:ctrlPr>
                      </m:fPr>
                      <m:num>
                        <m:r>
                          <a:rPr lang="en-US" i="1">
                            <a:latin typeface="Cambria Math" panose="02040503050406030204" pitchFamily="18" charset="0"/>
                          </a:rPr>
                          <m:t>𝑑</m:t>
                        </m:r>
                        <m:d>
                          <m:dPr>
                            <m:begChr m:val="["/>
                            <m:endChr m:val="]"/>
                            <m:ctrlPr>
                              <a:rPr lang="en-US" i="1">
                                <a:latin typeface="Cambria Math" panose="02040503050406030204" pitchFamily="18" charset="0"/>
                              </a:rPr>
                            </m:ctrlPr>
                          </m:dPr>
                          <m:e>
                            <m:r>
                              <a:rPr lang="en-US" i="1">
                                <a:latin typeface="Cambria Math" panose="02040503050406030204" pitchFamily="18" charset="0"/>
                              </a:rPr>
                              <m:t>𝑁𝑎</m:t>
                            </m:r>
                          </m:e>
                        </m:d>
                      </m:num>
                      <m:den>
                        <m:r>
                          <a:rPr lang="en-US" i="1">
                            <a:latin typeface="Cambria Math" panose="02040503050406030204" pitchFamily="18" charset="0"/>
                          </a:rPr>
                          <m:t>𝑑𝑥</m:t>
                        </m:r>
                      </m:den>
                    </m:f>
                    <m:r>
                      <a:rPr lang="en-US" i="1">
                        <a:latin typeface="Cambria Math" panose="02040503050406030204" pitchFamily="18" charset="0"/>
                      </a:rPr>
                      <m:t> </m:t>
                    </m:r>
                  </m:oMath>
                </a14:m>
                <a:endParaRPr lang="en-US" dirty="0"/>
              </a:p>
              <a:p>
                <a:r>
                  <a:rPr lang="en-US" dirty="0"/>
                  <a:t>Simplifying assumptions:</a:t>
                </a:r>
              </a:p>
              <a:p>
                <a:pPr lvl="1">
                  <a:spcBef>
                    <a:spcPts val="0"/>
                  </a:spcBef>
                </a:pPr>
                <a:r>
                  <a:rPr lang="en-US" dirty="0"/>
                  <a:t>Cell concentrations are big</a:t>
                </a:r>
              </a:p>
              <a:p>
                <a:pPr lvl="1">
                  <a:spcBef>
                    <a:spcPts val="0"/>
                  </a:spcBef>
                </a:pPr>
                <a:r>
                  <a:rPr lang="en-US" dirty="0"/>
                  <a:t>They change very slowly over time</a:t>
                </a:r>
              </a:p>
              <a:p>
                <a:pPr lvl="1">
                  <a:spcBef>
                    <a:spcPts val="0"/>
                  </a:spcBef>
                </a:pPr>
                <a:r>
                  <a:rPr lang="en-US" dirty="0"/>
                  <a:t>Assume they’re pretty much constant over time</a:t>
                </a:r>
              </a:p>
              <a:p>
                <a:pPr>
                  <a:spcBef>
                    <a:spcPts val="0"/>
                  </a:spcBef>
                </a:pPr>
                <a:r>
                  <a:rPr lang="en-US" dirty="0"/>
                  <a:t>So diffusion flux is… </a:t>
                </a:r>
              </a:p>
              <a:p>
                <a:pPr>
                  <a:spcBef>
                    <a:spcPts val="0"/>
                  </a:spcBef>
                </a:pPr>
                <a:r>
                  <a:rPr lang="en-US" dirty="0"/>
                  <a:t>Our model is really simple </a:t>
                </a:r>
                <a:r>
                  <a:rPr lang="en-US" dirty="0">
                    <a:sym typeface="Wingdings" panose="05000000000000000000" pitchFamily="2" charset="2"/>
                  </a:rPr>
                  <a:t></a:t>
                </a:r>
                <a:endParaRPr lang="en-US" dirty="0"/>
              </a:p>
              <a:p>
                <a:pPr lvl="1">
                  <a:spcBef>
                    <a:spcPts val="0"/>
                  </a:spcBef>
                </a:pPr>
                <a:r>
                  <a:rPr lang="en-US" dirty="0"/>
                  <a:t> </a:t>
                </a:r>
                <a:r>
                  <a:rPr lang="en-US" i="1" dirty="0" err="1"/>
                  <a:t>j</a:t>
                </a:r>
                <a:r>
                  <a:rPr lang="en-US" baseline="-25000" dirty="0" err="1"/>
                  <a:t>diff,Na</a:t>
                </a:r>
                <a:r>
                  <a:rPr lang="en-US" dirty="0"/>
                  <a:t> = constant</a:t>
                </a:r>
              </a:p>
            </p:txBody>
          </p:sp>
        </mc:Choice>
        <mc:Fallback xmlns="">
          <p:sp>
            <p:nvSpPr>
              <p:cNvPr id="3" name="Content Placeholder 2">
                <a:extLst>
                  <a:ext uri="{FF2B5EF4-FFF2-40B4-BE49-F238E27FC236}">
                    <a16:creationId xmlns:a16="http://schemas.microsoft.com/office/drawing/2014/main" id="{C55DA159-F169-4740-9CD7-D6219801CBE0}"/>
                  </a:ext>
                </a:extLst>
              </p:cNvPr>
              <p:cNvSpPr>
                <a:spLocks noGrp="1" noRot="1" noChangeAspect="1" noMove="1" noResize="1" noEditPoints="1" noAdjustHandles="1" noChangeArrowheads="1" noChangeShapeType="1" noTextEdit="1"/>
              </p:cNvSpPr>
              <p:nvPr>
                <p:ph idx="1"/>
              </p:nvPr>
            </p:nvSpPr>
            <p:spPr>
              <a:xfrm>
                <a:off x="685800" y="1676401"/>
                <a:ext cx="7388525" cy="3112416"/>
              </a:xfrm>
              <a:blipFill>
                <a:blip r:embed="rId2"/>
                <a:stretch>
                  <a:fillRect l="-1485" b="-18787"/>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0991F25C-E320-448C-8623-06542C3EA4AE}"/>
              </a:ext>
            </a:extLst>
          </p:cNvPr>
          <p:cNvSpPr>
            <a:spLocks noGrp="1"/>
          </p:cNvSpPr>
          <p:nvPr>
            <p:ph type="ftr" sz="quarter" idx="11"/>
          </p:nvPr>
        </p:nvSpPr>
        <p:spPr/>
        <p:txBody>
          <a:bodyPr/>
          <a:lstStyle/>
          <a:p>
            <a:pPr>
              <a:defRPr/>
            </a:pPr>
            <a:r>
              <a:rPr lang="en-US" dirty="0"/>
              <a:t>EE 193/Comp 150 Joel Grodstein</a:t>
            </a:r>
          </a:p>
        </p:txBody>
      </p:sp>
      <p:sp>
        <p:nvSpPr>
          <p:cNvPr id="5" name="TextBox 4">
            <a:extLst>
              <a:ext uri="{FF2B5EF4-FFF2-40B4-BE49-F238E27FC236}">
                <a16:creationId xmlns:a16="http://schemas.microsoft.com/office/drawing/2014/main" id="{1A983FA6-FEBA-4DD0-8E54-1341D16D442A}"/>
              </a:ext>
            </a:extLst>
          </p:cNvPr>
          <p:cNvSpPr txBox="1"/>
          <p:nvPr/>
        </p:nvSpPr>
        <p:spPr>
          <a:xfrm>
            <a:off x="389240" y="5611536"/>
            <a:ext cx="3022600" cy="707886"/>
          </a:xfrm>
          <a:prstGeom prst="rect">
            <a:avLst/>
          </a:prstGeom>
          <a:noFill/>
        </p:spPr>
        <p:txBody>
          <a:bodyPr wrap="square" rtlCol="0">
            <a:spAutoFit/>
          </a:bodyPr>
          <a:lstStyle/>
          <a:p>
            <a:r>
              <a:rPr lang="en-US" sz="2000" dirty="0">
                <a:solidFill>
                  <a:schemeClr val="accent2"/>
                </a:solidFill>
              </a:rPr>
              <a:t>It’s only constant for a given set of concentrations!</a:t>
            </a:r>
          </a:p>
        </p:txBody>
      </p:sp>
      <p:sp>
        <p:nvSpPr>
          <p:cNvPr id="6" name="TextBox 5">
            <a:extLst>
              <a:ext uri="{FF2B5EF4-FFF2-40B4-BE49-F238E27FC236}">
                <a16:creationId xmlns:a16="http://schemas.microsoft.com/office/drawing/2014/main" id="{3FC5A7FB-D5C4-4E5F-BD78-DDED8E3B6A71}"/>
              </a:ext>
            </a:extLst>
          </p:cNvPr>
          <p:cNvSpPr txBox="1"/>
          <p:nvPr/>
        </p:nvSpPr>
        <p:spPr>
          <a:xfrm>
            <a:off x="4772577" y="5476390"/>
            <a:ext cx="2726266" cy="707886"/>
          </a:xfrm>
          <a:prstGeom prst="rect">
            <a:avLst/>
          </a:prstGeom>
          <a:noFill/>
        </p:spPr>
        <p:txBody>
          <a:bodyPr wrap="square" rtlCol="0">
            <a:spAutoFit/>
          </a:bodyPr>
          <a:lstStyle/>
          <a:p>
            <a:r>
              <a:rPr lang="en-US" sz="2000" dirty="0">
                <a:solidFill>
                  <a:schemeClr val="accent2"/>
                </a:solidFill>
              </a:rPr>
              <a:t>If [Na] changes over time, then so does </a:t>
            </a:r>
            <a:r>
              <a:rPr lang="en-US" sz="2000" i="1" dirty="0" err="1">
                <a:solidFill>
                  <a:schemeClr val="accent2"/>
                </a:solidFill>
              </a:rPr>
              <a:t>j</a:t>
            </a:r>
            <a:r>
              <a:rPr lang="en-US" sz="2000" baseline="-25000" dirty="0" err="1">
                <a:solidFill>
                  <a:schemeClr val="accent2"/>
                </a:solidFill>
              </a:rPr>
              <a:t>diff,Na</a:t>
            </a:r>
            <a:endParaRPr lang="en-US" sz="2000" dirty="0">
              <a:solidFill>
                <a:schemeClr val="accent2"/>
              </a:solidFill>
            </a:endParaRPr>
          </a:p>
        </p:txBody>
      </p:sp>
      <p:cxnSp>
        <p:nvCxnSpPr>
          <p:cNvPr id="8" name="Straight Arrow Connector 7">
            <a:extLst>
              <a:ext uri="{FF2B5EF4-FFF2-40B4-BE49-F238E27FC236}">
                <a16:creationId xmlns:a16="http://schemas.microsoft.com/office/drawing/2014/main" id="{CDAEBE78-F743-4B28-B2A1-B6AC12D61DFC}"/>
              </a:ext>
            </a:extLst>
          </p:cNvPr>
          <p:cNvCxnSpPr>
            <a:cxnSpLocks/>
          </p:cNvCxnSpPr>
          <p:nvPr/>
        </p:nvCxnSpPr>
        <p:spPr>
          <a:xfrm flipV="1">
            <a:off x="2662779" y="5174071"/>
            <a:ext cx="243700" cy="49290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EE07F185-0ECD-4C4B-BFFC-9AA924DB2E1A}"/>
              </a:ext>
            </a:extLst>
          </p:cNvPr>
          <p:cNvCxnSpPr>
            <a:cxnSpLocks/>
          </p:cNvCxnSpPr>
          <p:nvPr/>
        </p:nvCxnSpPr>
        <p:spPr>
          <a:xfrm flipH="1" flipV="1">
            <a:off x="3609869" y="5141339"/>
            <a:ext cx="995836" cy="683181"/>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5893E3AA-7822-4B2F-B336-75E25BF85E25}"/>
              </a:ext>
            </a:extLst>
          </p:cNvPr>
          <p:cNvSpPr txBox="1"/>
          <p:nvPr/>
        </p:nvSpPr>
        <p:spPr>
          <a:xfrm>
            <a:off x="4218318" y="3907767"/>
            <a:ext cx="1932316" cy="523220"/>
          </a:xfrm>
          <a:prstGeom prst="rect">
            <a:avLst/>
          </a:prstGeom>
          <a:noFill/>
        </p:spPr>
        <p:txBody>
          <a:bodyPr wrap="square" rtlCol="0">
            <a:spAutoFit/>
          </a:bodyPr>
          <a:lstStyle/>
          <a:p>
            <a:r>
              <a:rPr lang="en-US" sz="2800" dirty="0"/>
              <a:t>a constant!</a:t>
            </a:r>
          </a:p>
        </p:txBody>
      </p:sp>
    </p:spTree>
    <p:extLst>
      <p:ext uri="{BB962C8B-B14F-4D97-AF65-F5344CB8AC3E}">
        <p14:creationId xmlns:p14="http://schemas.microsoft.com/office/powerpoint/2010/main" val="2625361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500"/>
                                        <p:tgtEl>
                                          <p:spTgt spid="5"/>
                                        </p:tgtEl>
                                      </p:cBhvr>
                                    </p:animEffect>
                                  </p:childTnLst>
                                </p:cTn>
                              </p:par>
                              <p:par>
                                <p:cTn id="35" presetID="10" presetClass="entr" presetSubtype="0" fill="hold"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500"/>
                                        <p:tgtEl>
                                          <p:spTgt spid="6"/>
                                        </p:tgtEl>
                                      </p:cBhvr>
                                    </p:animEffect>
                                  </p:childTnLst>
                                </p:cTn>
                              </p:par>
                              <p:par>
                                <p:cTn id="43" presetID="10" presetClass="entr" presetSubtype="0" fill="hold" nodeType="with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FA420-BEF3-4DC9-89A5-CDD00CD8D1EC}"/>
              </a:ext>
            </a:extLst>
          </p:cNvPr>
          <p:cNvSpPr>
            <a:spLocks noGrp="1"/>
          </p:cNvSpPr>
          <p:nvPr>
            <p:ph type="title"/>
          </p:nvPr>
        </p:nvSpPr>
        <p:spPr/>
        <p:txBody>
          <a:bodyPr/>
          <a:lstStyle/>
          <a:p>
            <a:r>
              <a:rPr lang="en-US" dirty="0"/>
              <a:t>Modeling drift in a cell</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217F43F-0B08-4B0E-8E57-F48CC0079D92}"/>
                  </a:ext>
                </a:extLst>
              </p:cNvPr>
              <p:cNvSpPr>
                <a:spLocks noGrp="1"/>
              </p:cNvSpPr>
              <p:nvPr>
                <p:ph idx="1"/>
              </p:nvPr>
            </p:nvSpPr>
            <p:spPr>
              <a:xfrm>
                <a:off x="685800" y="1676400"/>
                <a:ext cx="7772400" cy="3187831"/>
              </a:xfrm>
            </p:spPr>
            <p:txBody>
              <a:bodyPr/>
              <a:lstStyle/>
              <a:p>
                <a:r>
                  <a:rPr lang="en-US" dirty="0"/>
                  <a:t>Drift flux  </a:t>
                </a:r>
                <a14:m>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𝑗</m:t>
                        </m:r>
                      </m:e>
                      <m:sub>
                        <m:r>
                          <a:rPr lang="en-US" b="0" i="1" smtClean="0">
                            <a:latin typeface="Cambria Math" panose="02040503050406030204" pitchFamily="18" charset="0"/>
                          </a:rPr>
                          <m:t>𝑑𝑟𝑖𝑓𝑡</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smtClean="0">
                            <a:latin typeface="Cambria Math" panose="02040503050406030204" pitchFamily="18" charset="0"/>
                            <a:ea typeface="Cambria Math" panose="02040503050406030204" pitchFamily="18" charset="0"/>
                          </a:rPr>
                          <m:t>𝜇</m:t>
                        </m:r>
                      </m:e>
                      <m:sub>
                        <m:r>
                          <a:rPr lang="en-US" b="0" i="1" smtClean="0">
                            <a:latin typeface="Cambria Math" panose="02040503050406030204" pitchFamily="18" charset="0"/>
                          </a:rPr>
                          <m:t>𝑖𝑜𝑛</m:t>
                        </m:r>
                      </m:sub>
                    </m:sSub>
                    <m:d>
                      <m:dPr>
                        <m:ctrlPr>
                          <a:rPr lang="en-US" b="0" i="1" smtClean="0">
                            <a:latin typeface="Cambria Math" panose="02040503050406030204" pitchFamily="18" charset="0"/>
                          </a:rPr>
                        </m:ctrlPr>
                      </m:dPr>
                      <m:e>
                        <m:sSub>
                          <m:sSubPr>
                            <m:ctrlPr>
                              <a:rPr lang="en-US" i="1">
                                <a:latin typeface="Cambria Math" panose="02040503050406030204" pitchFamily="18" charset="0"/>
                              </a:rPr>
                            </m:ctrlPr>
                          </m:sSubPr>
                          <m:e>
                            <m:r>
                              <a:rPr lang="en-US" b="0" i="1" smtClean="0">
                                <a:latin typeface="Cambria Math" panose="02040503050406030204" pitchFamily="18" charset="0"/>
                              </a:rPr>
                              <m:t>𝑞</m:t>
                            </m:r>
                          </m:e>
                          <m:sub>
                            <m:r>
                              <a:rPr lang="en-US" i="1">
                                <a:latin typeface="Cambria Math" panose="02040503050406030204" pitchFamily="18" charset="0"/>
                              </a:rPr>
                              <m:t>𝑖𝑜𝑛</m:t>
                            </m:r>
                          </m:sub>
                        </m:sSub>
                        <m:f>
                          <m:fPr>
                            <m:ctrlPr>
                              <a:rPr lang="en-US" i="1" smtClean="0">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ea typeface="Cambria Math" panose="02040503050406030204" pitchFamily="18" charset="0"/>
                                  </a:rPr>
                                  <m:t>𝑚𝑒𝑚</m:t>
                                </m:r>
                              </m:sub>
                            </m:sSub>
                          </m:num>
                          <m:den>
                            <m:sSub>
                              <m:sSubPr>
                                <m:ctrlPr>
                                  <a:rPr lang="en-US"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𝐿</m:t>
                                </m:r>
                              </m:e>
                              <m:sub>
                                <m:r>
                                  <a:rPr lang="en-US" b="0" i="1" smtClean="0">
                                    <a:latin typeface="Cambria Math" panose="02040503050406030204" pitchFamily="18" charset="0"/>
                                    <a:ea typeface="Cambria Math" panose="02040503050406030204" pitchFamily="18" charset="0"/>
                                  </a:rPr>
                                  <m:t>𝑚𝑒𝑚</m:t>
                                </m:r>
                              </m:sub>
                            </m:sSub>
                          </m:den>
                        </m:f>
                      </m:e>
                    </m:d>
                    <m:d>
                      <m:dPr>
                        <m:begChr m:val="["/>
                        <m:endChr m:val="]"/>
                        <m:ctrlPr>
                          <a:rPr lang="en-US" i="1">
                            <a:latin typeface="Cambria Math" panose="02040503050406030204" pitchFamily="18" charset="0"/>
                          </a:rPr>
                        </m:ctrlPr>
                      </m:dPr>
                      <m:e>
                        <m:r>
                          <a:rPr lang="en-US" i="1">
                            <a:latin typeface="Cambria Math" panose="02040503050406030204" pitchFamily="18" charset="0"/>
                          </a:rPr>
                          <m:t>𝑖𝑜𝑛</m:t>
                        </m:r>
                      </m:e>
                    </m:d>
                  </m:oMath>
                </a14:m>
                <a:endParaRPr lang="en-US" i="1" baseline="-25000" dirty="0"/>
              </a:p>
              <a:p>
                <a:r>
                  <a:rPr lang="en-US" dirty="0"/>
                  <a:t>So flux </a:t>
                </a:r>
                <a:r>
                  <a:rPr lang="en-US" dirty="0">
                    <a:sym typeface="Symbol" panose="05050102010706020507" pitchFamily="18" charset="2"/>
                  </a:rPr>
                  <a:t></a:t>
                </a:r>
                <a:r>
                  <a:rPr lang="en-US" dirty="0"/>
                  <a:t> </a:t>
                </a:r>
                <a:r>
                  <a:rPr lang="en-US" i="1" dirty="0" err="1"/>
                  <a:t>V</a:t>
                </a:r>
                <a:r>
                  <a:rPr lang="en-US" baseline="-25000" dirty="0" err="1"/>
                  <a:t>mem</a:t>
                </a:r>
                <a:endParaRPr lang="en-US" dirty="0"/>
              </a:p>
              <a:p>
                <a:pPr>
                  <a:spcBef>
                    <a:spcPts val="1200"/>
                  </a:spcBef>
                </a:pPr>
                <a:r>
                  <a:rPr lang="en-US" dirty="0"/>
                  <a:t>We’ll say </a:t>
                </a:r>
                <a:r>
                  <a:rPr lang="en-US" i="1" dirty="0" err="1"/>
                  <a:t>j</a:t>
                </a:r>
                <a:r>
                  <a:rPr lang="en-US" baseline="-25000" dirty="0" err="1"/>
                  <a:t>drift,Na</a:t>
                </a:r>
                <a:r>
                  <a:rPr lang="en-US" dirty="0"/>
                  <a:t> = </a:t>
                </a:r>
                <a:r>
                  <a:rPr lang="en-US" i="1" dirty="0" err="1"/>
                  <a:t>g</a:t>
                </a:r>
                <a:r>
                  <a:rPr lang="en-US" baseline="-25000" dirty="0" err="1"/>
                  <a:t>Na</a:t>
                </a:r>
                <a:r>
                  <a:rPr lang="en-US" i="1" dirty="0" err="1"/>
                  <a:t>V</a:t>
                </a:r>
                <a:endParaRPr lang="en-US" i="1" dirty="0"/>
              </a:p>
              <a:p>
                <a:r>
                  <a:rPr lang="en-US" dirty="0"/>
                  <a:t>Does that remind you of anything?</a:t>
                </a:r>
              </a:p>
              <a:p>
                <a:pPr lvl="1">
                  <a:spcBef>
                    <a:spcPts val="0"/>
                  </a:spcBef>
                </a:pPr>
                <a:r>
                  <a:rPr lang="en-US" dirty="0"/>
                  <a:t>Yes, it’s Ohm’s Law</a:t>
                </a:r>
              </a:p>
              <a:p>
                <a:pPr lvl="1">
                  <a:spcBef>
                    <a:spcPts val="0"/>
                  </a:spcBef>
                </a:pPr>
                <a:r>
                  <a:rPr lang="en-US" i="1" dirty="0"/>
                  <a:t>g</a:t>
                </a:r>
                <a:r>
                  <a:rPr lang="en-US" dirty="0"/>
                  <a:t> is the ion-channel conductance</a:t>
                </a:r>
              </a:p>
            </p:txBody>
          </p:sp>
        </mc:Choice>
        <mc:Fallback xmlns="">
          <p:sp>
            <p:nvSpPr>
              <p:cNvPr id="3" name="Content Placeholder 2">
                <a:extLst>
                  <a:ext uri="{FF2B5EF4-FFF2-40B4-BE49-F238E27FC236}">
                    <a16:creationId xmlns:a16="http://schemas.microsoft.com/office/drawing/2014/main" id="{A217F43F-0B08-4B0E-8E57-F48CC0079D92}"/>
                  </a:ext>
                </a:extLst>
              </p:cNvPr>
              <p:cNvSpPr>
                <a:spLocks noGrp="1" noRot="1" noChangeAspect="1" noMove="1" noResize="1" noEditPoints="1" noAdjustHandles="1" noChangeArrowheads="1" noChangeShapeType="1" noTextEdit="1"/>
              </p:cNvSpPr>
              <p:nvPr>
                <p:ph idx="1"/>
              </p:nvPr>
            </p:nvSpPr>
            <p:spPr>
              <a:xfrm>
                <a:off x="685800" y="1676400"/>
                <a:ext cx="7772400" cy="3187831"/>
              </a:xfrm>
              <a:blipFill>
                <a:blip r:embed="rId2"/>
                <a:stretch>
                  <a:fillRect l="-1412" b="-1912"/>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0A053CEF-F8D6-4909-948B-08726932ABAF}"/>
              </a:ext>
            </a:extLst>
          </p:cNvPr>
          <p:cNvSpPr>
            <a:spLocks noGrp="1"/>
          </p:cNvSpPr>
          <p:nvPr>
            <p:ph type="ftr" sz="quarter" idx="11"/>
          </p:nvPr>
        </p:nvSpPr>
        <p:spPr/>
        <p:txBody>
          <a:bodyPr/>
          <a:lstStyle/>
          <a:p>
            <a:pPr>
              <a:defRPr/>
            </a:pPr>
            <a:r>
              <a:rPr lang="en-US" dirty="0"/>
              <a:t>EE 193/Comp 150 Joel Grodstein</a:t>
            </a: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25C292A1-E30A-4FE6-9E71-3BDFEFC7F6FC}"/>
                  </a:ext>
                </a:extLst>
              </p:cNvPr>
              <p:cNvSpPr txBox="1"/>
              <p:nvPr/>
            </p:nvSpPr>
            <p:spPr>
              <a:xfrm>
                <a:off x="6438508" y="2677211"/>
                <a:ext cx="2017336" cy="1150700"/>
              </a:xfrm>
              <a:prstGeom prst="rect">
                <a:avLst/>
              </a:prstGeom>
              <a:solidFill>
                <a:schemeClr val="bg1"/>
              </a:solid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panose="02040503050406030204" pitchFamily="18" charset="0"/>
                            </a:rPr>
                            <m:t>𝑗</m:t>
                          </m:r>
                        </m:e>
                        <m:sub>
                          <m:r>
                            <a:rPr lang="en-US" b="0" i="1" smtClean="0">
                              <a:latin typeface="Cambria Math" panose="02040503050406030204" pitchFamily="18" charset="0"/>
                            </a:rPr>
                            <m:t>𝑑𝑟𝑖𝑓𝑡</m:t>
                          </m:r>
                          <m:r>
                            <a:rPr lang="en-US" b="0" i="1" smtClean="0">
                              <a:latin typeface="Cambria Math" panose="02040503050406030204" pitchFamily="18" charset="0"/>
                            </a:rPr>
                            <m:t>,</m:t>
                          </m:r>
                          <m:r>
                            <a:rPr lang="en-US" b="0" i="1" smtClean="0">
                              <a:latin typeface="Cambria Math" panose="02040503050406030204" pitchFamily="18" charset="0"/>
                            </a:rPr>
                            <m:t>𝑁𝑎</m:t>
                          </m:r>
                        </m:sub>
                      </m:sSub>
                      <m:r>
                        <a:rPr lang="en-US" b="0" i="1" smtClean="0">
                          <a:latin typeface="Cambria Math" panose="02040503050406030204" pitchFamily="18" charset="0"/>
                        </a:rPr>
                        <m:t>=</m:t>
                      </m:r>
                      <m:f>
                        <m:fPr>
                          <m:ctrlPr>
                            <a:rPr lang="en-US" i="1" smtClean="0">
                              <a:latin typeface="Cambria Math" panose="02040503050406030204" pitchFamily="18" charset="0"/>
                            </a:rPr>
                          </m:ctrlPr>
                        </m:fPr>
                        <m:num>
                          <m:r>
                            <a:rPr lang="en-US" b="0" i="1" smtClean="0">
                              <a:latin typeface="Cambria Math" panose="02040503050406030204" pitchFamily="18" charset="0"/>
                            </a:rPr>
                            <m:t>𝑉</m:t>
                          </m:r>
                        </m:num>
                        <m:den>
                          <m:r>
                            <a:rPr lang="en-US" b="0" i="1" smtClean="0">
                              <a:latin typeface="Cambria Math" panose="02040503050406030204" pitchFamily="18" charset="0"/>
                            </a:rPr>
                            <m:t>𝑅</m:t>
                          </m:r>
                        </m:den>
                      </m:f>
                    </m:oMath>
                  </m:oMathPara>
                </a14:m>
                <a:endParaRPr lang="en-US" dirty="0"/>
              </a:p>
              <a:p>
                <a:r>
                  <a:rPr lang="en-US" i="1" dirty="0"/>
                  <a:t>V</a:t>
                </a:r>
                <a:r>
                  <a:rPr lang="en-US" dirty="0"/>
                  <a:t> = </a:t>
                </a:r>
                <a:r>
                  <a:rPr lang="en-US" i="1" dirty="0"/>
                  <a:t>IR</a:t>
                </a:r>
              </a:p>
            </p:txBody>
          </p:sp>
        </mc:Choice>
        <mc:Fallback xmlns="">
          <p:sp>
            <p:nvSpPr>
              <p:cNvPr id="5" name="TextBox 4">
                <a:extLst>
                  <a:ext uri="{FF2B5EF4-FFF2-40B4-BE49-F238E27FC236}">
                    <a16:creationId xmlns:a16="http://schemas.microsoft.com/office/drawing/2014/main" id="{25C292A1-E30A-4FE6-9E71-3BDFEFC7F6FC}"/>
                  </a:ext>
                </a:extLst>
              </p:cNvPr>
              <p:cNvSpPr txBox="1">
                <a:spLocks noRot="1" noChangeAspect="1" noMove="1" noResize="1" noEditPoints="1" noAdjustHandles="1" noChangeArrowheads="1" noChangeShapeType="1" noTextEdit="1"/>
              </p:cNvSpPr>
              <p:nvPr/>
            </p:nvSpPr>
            <p:spPr>
              <a:xfrm>
                <a:off x="6438508" y="2677211"/>
                <a:ext cx="2017336" cy="1150700"/>
              </a:xfrm>
              <a:prstGeom prst="rect">
                <a:avLst/>
              </a:prstGeom>
              <a:blipFill>
                <a:blip r:embed="rId3"/>
                <a:stretch>
                  <a:fillRect l="-4532" b="-11111"/>
                </a:stretch>
              </a:blipFill>
            </p:spPr>
            <p:txBody>
              <a:bodyPr/>
              <a:lstStyle/>
              <a:p>
                <a:r>
                  <a:rPr lang="en-US">
                    <a:noFill/>
                  </a:rPr>
                  <a:t> </a:t>
                </a:r>
              </a:p>
            </p:txBody>
          </p:sp>
        </mc:Fallback>
      </mc:AlternateContent>
    </p:spTree>
    <p:extLst>
      <p:ext uri="{BB962C8B-B14F-4D97-AF65-F5344CB8AC3E}">
        <p14:creationId xmlns:p14="http://schemas.microsoft.com/office/powerpoint/2010/main" val="2387320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animEffect transition="in" filter="fade">
                                      <p:cBhvr>
                                        <p:cTn id="20" dur="500"/>
                                        <p:tgtEl>
                                          <p:spTgt spid="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animEffect transition="in" filter="fade">
                                      <p:cBhvr>
                                        <p:cTn id="25" dur="500"/>
                                        <p:tgtEl>
                                          <p:spTgt spid="5">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41C4C-E152-4196-A449-C49DC4A0BFD0}"/>
              </a:ext>
            </a:extLst>
          </p:cNvPr>
          <p:cNvSpPr>
            <a:spLocks noGrp="1"/>
          </p:cNvSpPr>
          <p:nvPr>
            <p:ph type="title"/>
          </p:nvPr>
        </p:nvSpPr>
        <p:spPr/>
        <p:txBody>
          <a:bodyPr/>
          <a:lstStyle/>
          <a:p>
            <a:r>
              <a:rPr lang="en-US" dirty="0"/>
              <a:t>Modeling the ion pumps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2A0623F6-3777-4669-9D52-17FB81AFF2C4}"/>
                  </a:ext>
                </a:extLst>
              </p:cNvPr>
              <p:cNvSpPr>
                <a:spLocks noGrp="1"/>
              </p:cNvSpPr>
              <p:nvPr>
                <p:ph idx="1"/>
              </p:nvPr>
            </p:nvSpPr>
            <p:spPr/>
            <p:txBody>
              <a:bodyPr/>
              <a:lstStyle/>
              <a:p>
                <a:r>
                  <a:rPr lang="en-US" dirty="0"/>
                  <a:t>The pump is even easier.</a:t>
                </a:r>
              </a:p>
              <a:p>
                <a:r>
                  <a:rPr lang="en-US" dirty="0"/>
                  <a:t>Just call it a constant flux of Na: </a:t>
                </a:r>
                <a:r>
                  <a:rPr lang="en-US" i="1" dirty="0" err="1"/>
                  <a:t>j</a:t>
                </a:r>
                <a:r>
                  <a:rPr lang="en-US" baseline="-25000" dirty="0" err="1"/>
                  <a:t>pump,Na</a:t>
                </a:r>
                <a:endParaRPr lang="en-US" baseline="-25000" dirty="0"/>
              </a:p>
              <a:p>
                <a:r>
                  <a:rPr lang="en-US" dirty="0"/>
                  <a:t>Not quite so simple in real life:</a:t>
                </a:r>
              </a:p>
              <a:p>
                <a:pPr lvl="1"/>
                <a:r>
                  <a:rPr lang="en-US" dirty="0"/>
                  <a:t>it pumps faster if you put more fuel (ATP) in</a:t>
                </a:r>
              </a:p>
              <a:p>
                <a:pPr lvl="1"/>
                <a:r>
                  <a:rPr lang="en-US" dirty="0"/>
                  <a:t>it pumps slower if it’s fighting a big gradient </a:t>
                </a:r>
                <a14:m>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𝑑</m:t>
                        </m:r>
                        <m:d>
                          <m:dPr>
                            <m:begChr m:val="["/>
                            <m:endChr m:val="]"/>
                            <m:ctrlPr>
                              <a:rPr lang="en-US" i="1">
                                <a:latin typeface="Cambria Math" panose="02040503050406030204" pitchFamily="18" charset="0"/>
                              </a:rPr>
                            </m:ctrlPr>
                          </m:dPr>
                          <m:e>
                            <m:r>
                              <a:rPr lang="en-US" i="1">
                                <a:latin typeface="Cambria Math" panose="02040503050406030204" pitchFamily="18" charset="0"/>
                              </a:rPr>
                              <m:t>𝑁𝑎</m:t>
                            </m:r>
                          </m:e>
                        </m:d>
                      </m:num>
                      <m:den>
                        <m:r>
                          <a:rPr lang="en-US" i="1">
                            <a:latin typeface="Cambria Math" panose="02040503050406030204" pitchFamily="18" charset="0"/>
                          </a:rPr>
                          <m:t>𝑑𝑥</m:t>
                        </m:r>
                      </m:den>
                    </m:f>
                  </m:oMath>
                </a14:m>
                <a:r>
                  <a:rPr lang="en-US" dirty="0"/>
                  <a:t> </a:t>
                </a:r>
              </a:p>
              <a:p>
                <a:pPr lvl="1"/>
                <a:r>
                  <a:rPr lang="en-US" dirty="0"/>
                  <a:t>We’ll ignore both issues</a:t>
                </a:r>
              </a:p>
            </p:txBody>
          </p:sp>
        </mc:Choice>
        <mc:Fallback xmlns="">
          <p:sp>
            <p:nvSpPr>
              <p:cNvPr id="3" name="Content Placeholder 2">
                <a:extLst>
                  <a:ext uri="{FF2B5EF4-FFF2-40B4-BE49-F238E27FC236}">
                    <a16:creationId xmlns:a16="http://schemas.microsoft.com/office/drawing/2014/main" id="{2A0623F6-3777-4669-9D52-17FB81AFF2C4}"/>
                  </a:ext>
                </a:extLst>
              </p:cNvPr>
              <p:cNvSpPr>
                <a:spLocks noGrp="1" noRot="1" noChangeAspect="1" noMove="1" noResize="1" noEditPoints="1" noAdjustHandles="1" noChangeArrowheads="1" noChangeShapeType="1" noTextEdit="1"/>
              </p:cNvSpPr>
              <p:nvPr>
                <p:ph idx="1"/>
              </p:nvPr>
            </p:nvSpPr>
            <p:spPr>
              <a:blipFill>
                <a:blip r:embed="rId2"/>
                <a:stretch>
                  <a:fillRect l="-1412" t="-1379"/>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7C8B8897-A13F-4211-9417-5152EADE305D}"/>
              </a:ext>
            </a:extLst>
          </p:cNvPr>
          <p:cNvSpPr>
            <a:spLocks noGrp="1"/>
          </p:cNvSpPr>
          <p:nvPr>
            <p:ph type="ftr" sz="quarter" idx="11"/>
          </p:nvPr>
        </p:nvSpPr>
        <p:spPr/>
        <p:txBody>
          <a:bodyPr/>
          <a:lstStyle/>
          <a:p>
            <a:pPr>
              <a:defRPr/>
            </a:pPr>
            <a:r>
              <a:rPr lang="en-US" dirty="0"/>
              <a:t>EE 193/Comp 150 Joel Grodstein</a:t>
            </a:r>
          </a:p>
        </p:txBody>
      </p:sp>
    </p:spTree>
    <p:extLst>
      <p:ext uri="{BB962C8B-B14F-4D97-AF65-F5344CB8AC3E}">
        <p14:creationId xmlns:p14="http://schemas.microsoft.com/office/powerpoint/2010/main" val="2850785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E55D3-5990-462F-95A5-1F3AA21AE41A}"/>
              </a:ext>
            </a:extLst>
          </p:cNvPr>
          <p:cNvSpPr>
            <a:spLocks noGrp="1"/>
          </p:cNvSpPr>
          <p:nvPr>
            <p:ph type="title"/>
          </p:nvPr>
        </p:nvSpPr>
        <p:spPr/>
        <p:txBody>
          <a:bodyPr/>
          <a:lstStyle/>
          <a:p>
            <a:r>
              <a:rPr lang="en-US" dirty="0"/>
              <a:t>Simple equation</a:t>
            </a:r>
          </a:p>
        </p:txBody>
      </p:sp>
      <p:sp>
        <p:nvSpPr>
          <p:cNvPr id="3" name="Content Placeholder 2">
            <a:extLst>
              <a:ext uri="{FF2B5EF4-FFF2-40B4-BE49-F238E27FC236}">
                <a16:creationId xmlns:a16="http://schemas.microsoft.com/office/drawing/2014/main" id="{15D7F941-AEF6-437C-BE0A-F3CB14B40FFD}"/>
              </a:ext>
            </a:extLst>
          </p:cNvPr>
          <p:cNvSpPr>
            <a:spLocks noGrp="1"/>
          </p:cNvSpPr>
          <p:nvPr>
            <p:ph idx="1"/>
          </p:nvPr>
        </p:nvSpPr>
        <p:spPr>
          <a:xfrm>
            <a:off x="695227" y="1233340"/>
            <a:ext cx="7772400" cy="4419600"/>
          </a:xfrm>
        </p:spPr>
        <p:txBody>
          <a:bodyPr/>
          <a:lstStyle/>
          <a:p>
            <a:r>
              <a:rPr lang="en-US" sz="2400" i="1" dirty="0" err="1"/>
              <a:t>j</a:t>
            </a:r>
            <a:r>
              <a:rPr lang="en-US" sz="2400" baseline="-25000" dirty="0" err="1"/>
              <a:t>total,Na</a:t>
            </a:r>
            <a:r>
              <a:rPr lang="en-US" sz="2400" dirty="0"/>
              <a:t> = </a:t>
            </a:r>
            <a:r>
              <a:rPr lang="en-US" sz="2400" i="1" dirty="0" err="1"/>
              <a:t>j</a:t>
            </a:r>
            <a:r>
              <a:rPr lang="en-US" sz="2400" baseline="-25000" dirty="0" err="1"/>
              <a:t>diff,Na</a:t>
            </a:r>
            <a:r>
              <a:rPr lang="en-US" sz="2400" dirty="0"/>
              <a:t> + </a:t>
            </a:r>
            <a:r>
              <a:rPr lang="en-US" sz="2400" i="1" dirty="0" err="1"/>
              <a:t>g</a:t>
            </a:r>
            <a:r>
              <a:rPr lang="en-US" sz="2400" baseline="-25000" dirty="0" err="1"/>
              <a:t>Na</a:t>
            </a:r>
            <a:r>
              <a:rPr lang="en-US" sz="2400" i="1" dirty="0" err="1"/>
              <a:t>V</a:t>
            </a:r>
            <a:r>
              <a:rPr lang="en-US" sz="2400" baseline="-25000" dirty="0" err="1"/>
              <a:t>mem</a:t>
            </a:r>
            <a:r>
              <a:rPr lang="en-US" sz="2400" dirty="0"/>
              <a:t> +</a:t>
            </a:r>
            <a:r>
              <a:rPr lang="en-US" sz="2400" baseline="-25000" dirty="0"/>
              <a:t>  </a:t>
            </a:r>
            <a:r>
              <a:rPr lang="en-US" sz="2400" i="1" dirty="0" err="1"/>
              <a:t>j</a:t>
            </a:r>
            <a:r>
              <a:rPr lang="en-US" sz="2400" baseline="-25000" dirty="0" err="1"/>
              <a:t>pump,Na</a:t>
            </a:r>
            <a:endParaRPr lang="en-US" sz="2400" baseline="-25000" dirty="0"/>
          </a:p>
          <a:p>
            <a:pPr marL="0" indent="0">
              <a:buNone/>
            </a:pPr>
            <a:r>
              <a:rPr lang="en-US" sz="2400" dirty="0"/>
              <a:t>               = </a:t>
            </a:r>
            <a:r>
              <a:rPr lang="en-US" sz="2400" i="1" dirty="0" err="1"/>
              <a:t>g</a:t>
            </a:r>
            <a:r>
              <a:rPr lang="en-US" sz="2400" baseline="-25000" dirty="0" err="1"/>
              <a:t>Na</a:t>
            </a:r>
            <a:r>
              <a:rPr lang="en-US" sz="2400" dirty="0"/>
              <a:t> (</a:t>
            </a:r>
            <a:r>
              <a:rPr lang="en-US" sz="2400" i="1" dirty="0" err="1"/>
              <a:t>V</a:t>
            </a:r>
            <a:r>
              <a:rPr lang="en-US" sz="2400" baseline="-25000" dirty="0" err="1"/>
              <a:t>mem</a:t>
            </a:r>
            <a:r>
              <a:rPr lang="en-US" sz="2400" dirty="0"/>
              <a:t> + (</a:t>
            </a:r>
            <a:r>
              <a:rPr lang="en-US" sz="2400" i="1" dirty="0" err="1"/>
              <a:t>j</a:t>
            </a:r>
            <a:r>
              <a:rPr lang="en-US" sz="2400" baseline="-25000" dirty="0" err="1"/>
              <a:t>diff,Na</a:t>
            </a:r>
            <a:r>
              <a:rPr lang="en-US" sz="2400" dirty="0"/>
              <a:t>/</a:t>
            </a:r>
            <a:r>
              <a:rPr lang="en-US" sz="2400" i="1" dirty="0" err="1"/>
              <a:t>g</a:t>
            </a:r>
            <a:r>
              <a:rPr lang="en-US" sz="2400" baseline="-25000" dirty="0" err="1"/>
              <a:t>Na</a:t>
            </a:r>
            <a:r>
              <a:rPr lang="en-US" sz="2400" dirty="0"/>
              <a:t>)) + </a:t>
            </a:r>
            <a:r>
              <a:rPr lang="en-US" sz="2400" i="1" dirty="0" err="1"/>
              <a:t>j</a:t>
            </a:r>
            <a:r>
              <a:rPr lang="en-US" sz="2400" baseline="-25000" dirty="0" err="1"/>
              <a:t>pump,Na</a:t>
            </a:r>
            <a:endParaRPr lang="en-US" sz="2400" dirty="0"/>
          </a:p>
          <a:p>
            <a:pPr lvl="1"/>
            <a:r>
              <a:rPr lang="en-US" sz="2000" dirty="0"/>
              <a:t>This is reasonably simple, but we can do even a bit better</a:t>
            </a:r>
            <a:endParaRPr lang="en-US" sz="2400" baseline="-25000" dirty="0"/>
          </a:p>
          <a:p>
            <a:r>
              <a:rPr lang="en-US" sz="2400" dirty="0"/>
              <a:t>Ignore the pump for a moment</a:t>
            </a:r>
          </a:p>
          <a:p>
            <a:pPr lvl="1">
              <a:spcBef>
                <a:spcPts val="0"/>
              </a:spcBef>
            </a:pPr>
            <a:r>
              <a:rPr lang="en-US" sz="2000" dirty="0"/>
              <a:t>We know that, without pumps, diffusion and drift balance (i.e., no net flux) at the Nernst voltage</a:t>
            </a:r>
          </a:p>
          <a:p>
            <a:r>
              <a:rPr lang="en-US" sz="2400" dirty="0"/>
              <a:t>So a revised equation:</a:t>
            </a:r>
          </a:p>
          <a:p>
            <a:r>
              <a:rPr lang="en-US" sz="2400" dirty="0"/>
              <a:t>Is this surprising?</a:t>
            </a:r>
          </a:p>
          <a:p>
            <a:pPr lvl="1">
              <a:spcBef>
                <a:spcPts val="0"/>
              </a:spcBef>
            </a:pPr>
            <a:r>
              <a:rPr lang="en-US" sz="2000" dirty="0"/>
              <a:t>The units work, of course</a:t>
            </a:r>
          </a:p>
          <a:p>
            <a:pPr lvl="1">
              <a:spcBef>
                <a:spcPts val="0"/>
              </a:spcBef>
            </a:pPr>
            <a:r>
              <a:rPr lang="en-US" sz="2000" dirty="0"/>
              <a:t>We know that </a:t>
            </a:r>
            <a:r>
              <a:rPr lang="en-US" sz="2000" i="1" dirty="0" err="1"/>
              <a:t>V</a:t>
            </a:r>
            <a:r>
              <a:rPr lang="en-US" sz="2000" baseline="-25000" dirty="0" err="1"/>
              <a:t>mem</a:t>
            </a:r>
            <a:r>
              <a:rPr lang="en-US" sz="2000" dirty="0"/>
              <a:t> * </a:t>
            </a:r>
            <a:r>
              <a:rPr lang="en-US" sz="2000" i="1" dirty="0" err="1"/>
              <a:t>g</a:t>
            </a:r>
            <a:r>
              <a:rPr lang="en-US" sz="2000" baseline="-25000" dirty="0" err="1"/>
              <a:t>Na</a:t>
            </a:r>
            <a:r>
              <a:rPr lang="en-US" sz="2000" dirty="0"/>
              <a:t> = </a:t>
            </a:r>
            <a:r>
              <a:rPr lang="en-US" sz="2000" i="1" dirty="0" err="1"/>
              <a:t>j</a:t>
            </a:r>
            <a:r>
              <a:rPr lang="en-US" sz="2000" baseline="-25000" dirty="0" err="1"/>
              <a:t>drift,Na</a:t>
            </a:r>
            <a:r>
              <a:rPr lang="en-US" sz="2000" dirty="0"/>
              <a:t> , which must equal </a:t>
            </a:r>
            <a:r>
              <a:rPr lang="en-US" sz="2000" i="1" dirty="0" err="1"/>
              <a:t>j</a:t>
            </a:r>
            <a:r>
              <a:rPr lang="en-US" sz="2000" baseline="-25000" dirty="0" err="1"/>
              <a:t>diff</a:t>
            </a:r>
            <a:r>
              <a:rPr lang="en-US" sz="2000" dirty="0"/>
              <a:t> when </a:t>
            </a:r>
            <a:r>
              <a:rPr lang="en-US" sz="2000" i="1" dirty="0"/>
              <a:t>V</a:t>
            </a:r>
            <a:r>
              <a:rPr lang="en-US" sz="2000" dirty="0"/>
              <a:t>=</a:t>
            </a:r>
            <a:r>
              <a:rPr lang="en-US" sz="2000" i="1" dirty="0" err="1"/>
              <a:t>V</a:t>
            </a:r>
            <a:r>
              <a:rPr lang="en-US" sz="2000" baseline="-25000" dirty="0" err="1"/>
              <a:t>N,Na</a:t>
            </a:r>
            <a:r>
              <a:rPr lang="en-US" sz="2000" dirty="0"/>
              <a:t>. So it’s not at all surprising</a:t>
            </a:r>
          </a:p>
          <a:p>
            <a:r>
              <a:rPr lang="en-US" sz="2400" dirty="0"/>
              <a:t>This is bioelectricity in a nutshell! Does it make sense?</a:t>
            </a:r>
          </a:p>
          <a:p>
            <a:pPr marL="0" indent="0">
              <a:buNone/>
            </a:pPr>
            <a:endParaRPr lang="en-US" sz="2400" dirty="0"/>
          </a:p>
        </p:txBody>
      </p:sp>
      <p:sp>
        <p:nvSpPr>
          <p:cNvPr id="4" name="Footer Placeholder 3">
            <a:extLst>
              <a:ext uri="{FF2B5EF4-FFF2-40B4-BE49-F238E27FC236}">
                <a16:creationId xmlns:a16="http://schemas.microsoft.com/office/drawing/2014/main" id="{D17696D8-8F54-4E73-B119-26F66B9771C5}"/>
              </a:ext>
            </a:extLst>
          </p:cNvPr>
          <p:cNvSpPr>
            <a:spLocks noGrp="1"/>
          </p:cNvSpPr>
          <p:nvPr>
            <p:ph type="ftr" sz="quarter" idx="11"/>
          </p:nvPr>
        </p:nvSpPr>
        <p:spPr/>
        <p:txBody>
          <a:bodyPr/>
          <a:lstStyle/>
          <a:p>
            <a:pPr>
              <a:defRPr/>
            </a:pPr>
            <a:r>
              <a:rPr lang="en-US" dirty="0"/>
              <a:t>EE 193/Comp 150 Joel Grodstein</a:t>
            </a:r>
          </a:p>
        </p:txBody>
      </p:sp>
      <p:sp>
        <p:nvSpPr>
          <p:cNvPr id="5" name="TextBox 4">
            <a:extLst>
              <a:ext uri="{FF2B5EF4-FFF2-40B4-BE49-F238E27FC236}">
                <a16:creationId xmlns:a16="http://schemas.microsoft.com/office/drawing/2014/main" id="{59CBEC9A-19F9-4C98-B6FB-111A109903C1}"/>
              </a:ext>
            </a:extLst>
          </p:cNvPr>
          <p:cNvSpPr txBox="1"/>
          <p:nvPr/>
        </p:nvSpPr>
        <p:spPr>
          <a:xfrm>
            <a:off x="3902609" y="3512875"/>
            <a:ext cx="4605867" cy="461665"/>
          </a:xfrm>
          <a:prstGeom prst="rect">
            <a:avLst/>
          </a:prstGeom>
          <a:noFill/>
          <a:ln>
            <a:solidFill>
              <a:schemeClr val="accent2"/>
            </a:solidFill>
          </a:ln>
        </p:spPr>
        <p:txBody>
          <a:bodyPr wrap="square" rtlCol="0">
            <a:spAutoFit/>
          </a:bodyPr>
          <a:lstStyle/>
          <a:p>
            <a:r>
              <a:rPr lang="en-US" i="1" dirty="0" err="1"/>
              <a:t>j</a:t>
            </a:r>
            <a:r>
              <a:rPr lang="en-US" baseline="-25000" dirty="0" err="1"/>
              <a:t>total,Na</a:t>
            </a:r>
            <a:r>
              <a:rPr lang="en-US" dirty="0"/>
              <a:t> = </a:t>
            </a:r>
            <a:r>
              <a:rPr lang="en-US" i="1" dirty="0" err="1"/>
              <a:t>g</a:t>
            </a:r>
            <a:r>
              <a:rPr lang="en-US" baseline="-25000" dirty="0" err="1"/>
              <a:t>Na</a:t>
            </a:r>
            <a:r>
              <a:rPr lang="en-US" dirty="0"/>
              <a:t> (</a:t>
            </a:r>
            <a:r>
              <a:rPr lang="en-US" i="1" dirty="0" err="1"/>
              <a:t>V</a:t>
            </a:r>
            <a:r>
              <a:rPr lang="en-US" baseline="-25000" dirty="0" err="1"/>
              <a:t>mem</a:t>
            </a:r>
            <a:r>
              <a:rPr lang="en-US" dirty="0"/>
              <a:t> - </a:t>
            </a:r>
            <a:r>
              <a:rPr lang="en-US" i="1" dirty="0" err="1"/>
              <a:t>V</a:t>
            </a:r>
            <a:r>
              <a:rPr lang="en-US" baseline="-25000" dirty="0" err="1"/>
              <a:t>N,Na</a:t>
            </a:r>
            <a:r>
              <a:rPr lang="en-US" dirty="0"/>
              <a:t>) + </a:t>
            </a:r>
            <a:r>
              <a:rPr lang="en-US" i="1" dirty="0" err="1"/>
              <a:t>j</a:t>
            </a:r>
            <a:r>
              <a:rPr lang="en-US" baseline="-25000" dirty="0" err="1"/>
              <a:t>pump,Na</a:t>
            </a:r>
            <a:endParaRPr lang="en-US" dirty="0"/>
          </a:p>
        </p:txBody>
      </p:sp>
    </p:spTree>
    <p:extLst>
      <p:ext uri="{BB962C8B-B14F-4D97-AF65-F5344CB8AC3E}">
        <p14:creationId xmlns:p14="http://schemas.microsoft.com/office/powerpoint/2010/main" val="2540161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fade">
                                      <p:cBhvr>
                                        <p:cTn id="34" dur="500"/>
                                        <p:tgtEl>
                                          <p:spTgt spid="3">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fade">
                                      <p:cBhvr>
                                        <p:cTn id="3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0E1E9-C5FA-4866-A801-F662E57226D1}"/>
              </a:ext>
            </a:extLst>
          </p:cNvPr>
          <p:cNvSpPr>
            <a:spLocks noGrp="1"/>
          </p:cNvSpPr>
          <p:nvPr>
            <p:ph type="title"/>
          </p:nvPr>
        </p:nvSpPr>
        <p:spPr/>
        <p:txBody>
          <a:bodyPr/>
          <a:lstStyle/>
          <a:p>
            <a:r>
              <a:rPr lang="en-US" dirty="0"/>
              <a:t>What the model says</a:t>
            </a:r>
          </a:p>
        </p:txBody>
      </p:sp>
      <p:sp>
        <p:nvSpPr>
          <p:cNvPr id="4" name="Footer Placeholder 3">
            <a:extLst>
              <a:ext uri="{FF2B5EF4-FFF2-40B4-BE49-F238E27FC236}">
                <a16:creationId xmlns:a16="http://schemas.microsoft.com/office/drawing/2014/main" id="{1CA45D65-C3F2-420C-868F-F604BF1F7284}"/>
              </a:ext>
            </a:extLst>
          </p:cNvPr>
          <p:cNvSpPr>
            <a:spLocks noGrp="1"/>
          </p:cNvSpPr>
          <p:nvPr>
            <p:ph type="ftr" sz="quarter" idx="11"/>
          </p:nvPr>
        </p:nvSpPr>
        <p:spPr/>
        <p:txBody>
          <a:bodyPr/>
          <a:lstStyle/>
          <a:p>
            <a:pPr>
              <a:defRPr/>
            </a:pPr>
            <a:r>
              <a:rPr lang="en-US" dirty="0"/>
              <a:t>EE 193/Comp 150 Joel Grodstein</a:t>
            </a:r>
          </a:p>
        </p:txBody>
      </p:sp>
      <p:sp>
        <p:nvSpPr>
          <p:cNvPr id="5" name="TextBox 4">
            <a:extLst>
              <a:ext uri="{FF2B5EF4-FFF2-40B4-BE49-F238E27FC236}">
                <a16:creationId xmlns:a16="http://schemas.microsoft.com/office/drawing/2014/main" id="{46A324DC-0606-4334-BB2B-C6003DCCD293}"/>
              </a:ext>
            </a:extLst>
          </p:cNvPr>
          <p:cNvSpPr txBox="1"/>
          <p:nvPr/>
        </p:nvSpPr>
        <p:spPr>
          <a:xfrm>
            <a:off x="2336801" y="2489199"/>
            <a:ext cx="4605867" cy="461665"/>
          </a:xfrm>
          <a:prstGeom prst="rect">
            <a:avLst/>
          </a:prstGeom>
          <a:noFill/>
          <a:ln>
            <a:noFill/>
          </a:ln>
        </p:spPr>
        <p:txBody>
          <a:bodyPr wrap="square" rtlCol="0">
            <a:spAutoFit/>
          </a:bodyPr>
          <a:lstStyle/>
          <a:p>
            <a:r>
              <a:rPr lang="en-US" i="1" dirty="0" err="1"/>
              <a:t>j</a:t>
            </a:r>
            <a:r>
              <a:rPr lang="en-US" baseline="-25000" dirty="0" err="1"/>
              <a:t>total,Na</a:t>
            </a:r>
            <a:r>
              <a:rPr lang="en-US" dirty="0"/>
              <a:t> = </a:t>
            </a:r>
            <a:r>
              <a:rPr lang="en-US" i="1" dirty="0" err="1"/>
              <a:t>g</a:t>
            </a:r>
            <a:r>
              <a:rPr lang="en-US" baseline="-25000" dirty="0" err="1"/>
              <a:t>Na</a:t>
            </a:r>
            <a:r>
              <a:rPr lang="en-US" dirty="0"/>
              <a:t> (</a:t>
            </a:r>
            <a:r>
              <a:rPr lang="en-US" i="1" dirty="0" err="1"/>
              <a:t>V</a:t>
            </a:r>
            <a:r>
              <a:rPr lang="en-US" baseline="-25000" dirty="0" err="1"/>
              <a:t>mem</a:t>
            </a:r>
            <a:r>
              <a:rPr lang="en-US" dirty="0"/>
              <a:t> - </a:t>
            </a:r>
            <a:r>
              <a:rPr lang="en-US" i="1" dirty="0" err="1"/>
              <a:t>V</a:t>
            </a:r>
            <a:r>
              <a:rPr lang="en-US" baseline="-25000" dirty="0" err="1"/>
              <a:t>N,Na</a:t>
            </a:r>
            <a:r>
              <a:rPr lang="en-US" dirty="0"/>
              <a:t>) + </a:t>
            </a:r>
            <a:r>
              <a:rPr lang="en-US" i="1" dirty="0" err="1"/>
              <a:t>j</a:t>
            </a:r>
            <a:r>
              <a:rPr lang="en-US" baseline="-25000" dirty="0" err="1"/>
              <a:t>pump,Na</a:t>
            </a:r>
            <a:endParaRPr lang="en-US" dirty="0"/>
          </a:p>
        </p:txBody>
      </p:sp>
      <p:sp>
        <p:nvSpPr>
          <p:cNvPr id="6" name="TextBox 5">
            <a:extLst>
              <a:ext uri="{FF2B5EF4-FFF2-40B4-BE49-F238E27FC236}">
                <a16:creationId xmlns:a16="http://schemas.microsoft.com/office/drawing/2014/main" id="{BF8A6AC7-8950-4B02-A452-39563D9369C4}"/>
              </a:ext>
            </a:extLst>
          </p:cNvPr>
          <p:cNvSpPr txBox="1"/>
          <p:nvPr/>
        </p:nvSpPr>
        <p:spPr>
          <a:xfrm>
            <a:off x="6265332" y="1371600"/>
            <a:ext cx="2616201" cy="1015663"/>
          </a:xfrm>
          <a:prstGeom prst="rect">
            <a:avLst/>
          </a:prstGeom>
          <a:noFill/>
        </p:spPr>
        <p:txBody>
          <a:bodyPr wrap="square" rtlCol="0">
            <a:spAutoFit/>
          </a:bodyPr>
          <a:lstStyle/>
          <a:p>
            <a:r>
              <a:rPr lang="en-US" sz="2000" dirty="0">
                <a:solidFill>
                  <a:schemeClr val="accent2"/>
                </a:solidFill>
              </a:rPr>
              <a:t>There’s a separate model for each ion. Cl doesn’t have a pump</a:t>
            </a:r>
          </a:p>
        </p:txBody>
      </p:sp>
      <p:sp>
        <p:nvSpPr>
          <p:cNvPr id="7" name="TextBox 6">
            <a:extLst>
              <a:ext uri="{FF2B5EF4-FFF2-40B4-BE49-F238E27FC236}">
                <a16:creationId xmlns:a16="http://schemas.microsoft.com/office/drawing/2014/main" id="{3881998B-21F5-4216-BE6B-CA8E94C4ADE1}"/>
              </a:ext>
            </a:extLst>
          </p:cNvPr>
          <p:cNvSpPr txBox="1"/>
          <p:nvPr/>
        </p:nvSpPr>
        <p:spPr>
          <a:xfrm>
            <a:off x="2997199" y="1405467"/>
            <a:ext cx="2108201" cy="400110"/>
          </a:xfrm>
          <a:prstGeom prst="rect">
            <a:avLst/>
          </a:prstGeom>
          <a:noFill/>
        </p:spPr>
        <p:txBody>
          <a:bodyPr wrap="square" rtlCol="0">
            <a:spAutoFit/>
          </a:bodyPr>
          <a:lstStyle/>
          <a:p>
            <a:r>
              <a:rPr lang="en-US" sz="2000" dirty="0">
                <a:solidFill>
                  <a:schemeClr val="accent2"/>
                </a:solidFill>
              </a:rPr>
              <a:t>Main input: </a:t>
            </a:r>
            <a:r>
              <a:rPr lang="en-US" sz="2000" i="1" dirty="0" err="1">
                <a:solidFill>
                  <a:schemeClr val="accent2"/>
                </a:solidFill>
              </a:rPr>
              <a:t>V</a:t>
            </a:r>
            <a:r>
              <a:rPr lang="en-US" sz="2000" baseline="-25000" dirty="0" err="1">
                <a:solidFill>
                  <a:schemeClr val="accent2"/>
                </a:solidFill>
              </a:rPr>
              <a:t>mem</a:t>
            </a:r>
            <a:endParaRPr lang="en-US" sz="2000" dirty="0">
              <a:solidFill>
                <a:schemeClr val="accent2"/>
              </a:solidFill>
            </a:endParaRPr>
          </a:p>
        </p:txBody>
      </p:sp>
      <p:sp>
        <p:nvSpPr>
          <p:cNvPr id="8" name="TextBox 7">
            <a:extLst>
              <a:ext uri="{FF2B5EF4-FFF2-40B4-BE49-F238E27FC236}">
                <a16:creationId xmlns:a16="http://schemas.microsoft.com/office/drawing/2014/main" id="{95128C72-3DF2-4B73-8114-60FB3A1B9484}"/>
              </a:ext>
            </a:extLst>
          </p:cNvPr>
          <p:cNvSpPr txBox="1"/>
          <p:nvPr/>
        </p:nvSpPr>
        <p:spPr>
          <a:xfrm>
            <a:off x="306556" y="3286186"/>
            <a:ext cx="2099735" cy="1015663"/>
          </a:xfrm>
          <a:prstGeom prst="rect">
            <a:avLst/>
          </a:prstGeom>
          <a:noFill/>
        </p:spPr>
        <p:txBody>
          <a:bodyPr wrap="square" rtlCol="0">
            <a:spAutoFit/>
          </a:bodyPr>
          <a:lstStyle/>
          <a:p>
            <a:r>
              <a:rPr lang="en-US" sz="2000" dirty="0">
                <a:solidFill>
                  <a:schemeClr val="accent2"/>
                </a:solidFill>
              </a:rPr>
              <a:t>Output: flux (how fast the ion is entering the cell)</a:t>
            </a:r>
          </a:p>
        </p:txBody>
      </p:sp>
      <p:sp>
        <p:nvSpPr>
          <p:cNvPr id="9" name="TextBox 8">
            <a:extLst>
              <a:ext uri="{FF2B5EF4-FFF2-40B4-BE49-F238E27FC236}">
                <a16:creationId xmlns:a16="http://schemas.microsoft.com/office/drawing/2014/main" id="{08F79DCC-4D21-4282-AA07-90FA900A9E28}"/>
              </a:ext>
            </a:extLst>
          </p:cNvPr>
          <p:cNvSpPr txBox="1"/>
          <p:nvPr/>
        </p:nvSpPr>
        <p:spPr>
          <a:xfrm>
            <a:off x="5020731" y="3530601"/>
            <a:ext cx="2432492" cy="707886"/>
          </a:xfrm>
          <a:prstGeom prst="rect">
            <a:avLst/>
          </a:prstGeom>
          <a:noFill/>
        </p:spPr>
        <p:txBody>
          <a:bodyPr wrap="square" rtlCol="0">
            <a:spAutoFit/>
          </a:bodyPr>
          <a:lstStyle/>
          <a:p>
            <a:r>
              <a:rPr lang="en-US" sz="2000" i="1" dirty="0" err="1">
                <a:solidFill>
                  <a:schemeClr val="accent2"/>
                </a:solidFill>
              </a:rPr>
              <a:t>g</a:t>
            </a:r>
            <a:r>
              <a:rPr lang="en-US" sz="2000" baseline="-25000" dirty="0" err="1">
                <a:solidFill>
                  <a:schemeClr val="accent2"/>
                </a:solidFill>
              </a:rPr>
              <a:t>Na</a:t>
            </a:r>
            <a:r>
              <a:rPr lang="en-US" sz="2000" i="1" dirty="0">
                <a:solidFill>
                  <a:schemeClr val="accent2"/>
                </a:solidFill>
              </a:rPr>
              <a:t>, </a:t>
            </a:r>
            <a:r>
              <a:rPr lang="en-US" sz="2000" i="1" dirty="0" err="1">
                <a:solidFill>
                  <a:schemeClr val="accent2"/>
                </a:solidFill>
              </a:rPr>
              <a:t>V</a:t>
            </a:r>
            <a:r>
              <a:rPr lang="en-US" sz="2000" baseline="-25000" dirty="0" err="1">
                <a:solidFill>
                  <a:schemeClr val="accent2"/>
                </a:solidFill>
              </a:rPr>
              <a:t>N,Na</a:t>
            </a:r>
            <a:r>
              <a:rPr lang="en-US" sz="2000" dirty="0">
                <a:solidFill>
                  <a:schemeClr val="accent2"/>
                </a:solidFill>
              </a:rPr>
              <a:t> and </a:t>
            </a:r>
            <a:r>
              <a:rPr lang="en-US" sz="2000" i="1" dirty="0" err="1">
                <a:solidFill>
                  <a:schemeClr val="accent2"/>
                </a:solidFill>
              </a:rPr>
              <a:t>j</a:t>
            </a:r>
            <a:r>
              <a:rPr lang="en-US" sz="2000" baseline="-25000" dirty="0" err="1">
                <a:solidFill>
                  <a:schemeClr val="accent2"/>
                </a:solidFill>
              </a:rPr>
              <a:t>pump,Na</a:t>
            </a:r>
            <a:r>
              <a:rPr lang="en-US" sz="2000" dirty="0">
                <a:solidFill>
                  <a:schemeClr val="accent2"/>
                </a:solidFill>
              </a:rPr>
              <a:t> depend on [Na]</a:t>
            </a:r>
            <a:endParaRPr lang="en-US" sz="2000" i="1" dirty="0">
              <a:solidFill>
                <a:schemeClr val="accent2"/>
              </a:solidFill>
            </a:endParaRPr>
          </a:p>
        </p:txBody>
      </p:sp>
      <p:sp>
        <p:nvSpPr>
          <p:cNvPr id="10" name="TextBox 9">
            <a:extLst>
              <a:ext uri="{FF2B5EF4-FFF2-40B4-BE49-F238E27FC236}">
                <a16:creationId xmlns:a16="http://schemas.microsoft.com/office/drawing/2014/main" id="{D4E73CF9-BFB4-488F-A9F5-0BA0A1787915}"/>
              </a:ext>
            </a:extLst>
          </p:cNvPr>
          <p:cNvSpPr txBox="1"/>
          <p:nvPr/>
        </p:nvSpPr>
        <p:spPr>
          <a:xfrm>
            <a:off x="6231465" y="4682067"/>
            <a:ext cx="2463802" cy="1015663"/>
          </a:xfrm>
          <a:prstGeom prst="rect">
            <a:avLst/>
          </a:prstGeom>
          <a:noFill/>
        </p:spPr>
        <p:txBody>
          <a:bodyPr wrap="square" rtlCol="0">
            <a:spAutoFit/>
          </a:bodyPr>
          <a:lstStyle/>
          <a:p>
            <a:r>
              <a:rPr lang="en-US" sz="2000" i="1" dirty="0">
                <a:solidFill>
                  <a:schemeClr val="accent2"/>
                </a:solidFill>
              </a:rPr>
              <a:t>Hidden input</a:t>
            </a:r>
            <a:r>
              <a:rPr lang="en-US" sz="2000" dirty="0">
                <a:solidFill>
                  <a:schemeClr val="accent2"/>
                </a:solidFill>
              </a:rPr>
              <a:t>:</a:t>
            </a:r>
            <a:r>
              <a:rPr lang="en-US" sz="2000" i="1" dirty="0">
                <a:solidFill>
                  <a:schemeClr val="accent2"/>
                </a:solidFill>
              </a:rPr>
              <a:t> </a:t>
            </a:r>
            <a:r>
              <a:rPr lang="en-US" sz="2000" dirty="0">
                <a:solidFill>
                  <a:schemeClr val="accent2"/>
                </a:solidFill>
              </a:rPr>
              <a:t>[Na]</a:t>
            </a:r>
            <a:r>
              <a:rPr lang="en-US" sz="2000" baseline="-25000" dirty="0">
                <a:solidFill>
                  <a:schemeClr val="accent2"/>
                </a:solidFill>
              </a:rPr>
              <a:t>int</a:t>
            </a:r>
            <a:r>
              <a:rPr lang="en-US" sz="2000" dirty="0">
                <a:solidFill>
                  <a:schemeClr val="accent2"/>
                </a:solidFill>
              </a:rPr>
              <a:t>.</a:t>
            </a:r>
          </a:p>
          <a:p>
            <a:r>
              <a:rPr lang="en-US" sz="2000" dirty="0">
                <a:solidFill>
                  <a:schemeClr val="accent2"/>
                </a:solidFill>
              </a:rPr>
              <a:t>[Na]</a:t>
            </a:r>
            <a:r>
              <a:rPr lang="en-US" sz="2000" baseline="-25000" dirty="0" err="1">
                <a:solidFill>
                  <a:schemeClr val="accent2"/>
                </a:solidFill>
              </a:rPr>
              <a:t>ext</a:t>
            </a:r>
            <a:r>
              <a:rPr lang="en-US" sz="2000" dirty="0">
                <a:solidFill>
                  <a:schemeClr val="accent2"/>
                </a:solidFill>
              </a:rPr>
              <a:t> is usually assumed constant</a:t>
            </a:r>
          </a:p>
        </p:txBody>
      </p:sp>
      <p:sp>
        <p:nvSpPr>
          <p:cNvPr id="11" name="TextBox 10">
            <a:extLst>
              <a:ext uri="{FF2B5EF4-FFF2-40B4-BE49-F238E27FC236}">
                <a16:creationId xmlns:a16="http://schemas.microsoft.com/office/drawing/2014/main" id="{D92783BA-49E1-4BD0-A9C4-229B94A17354}"/>
              </a:ext>
            </a:extLst>
          </p:cNvPr>
          <p:cNvSpPr txBox="1"/>
          <p:nvPr/>
        </p:nvSpPr>
        <p:spPr>
          <a:xfrm>
            <a:off x="2920997" y="4089400"/>
            <a:ext cx="1921935" cy="1015663"/>
          </a:xfrm>
          <a:prstGeom prst="rect">
            <a:avLst/>
          </a:prstGeom>
          <a:noFill/>
        </p:spPr>
        <p:txBody>
          <a:bodyPr wrap="square" rtlCol="0">
            <a:spAutoFit/>
          </a:bodyPr>
          <a:lstStyle/>
          <a:p>
            <a:r>
              <a:rPr lang="en-US" sz="2000" dirty="0">
                <a:solidFill>
                  <a:schemeClr val="accent2"/>
                </a:solidFill>
              </a:rPr>
              <a:t>There’s only one </a:t>
            </a:r>
            <a:r>
              <a:rPr lang="en-US" sz="2000" i="1" dirty="0" err="1">
                <a:solidFill>
                  <a:schemeClr val="accent2"/>
                </a:solidFill>
              </a:rPr>
              <a:t>V</a:t>
            </a:r>
            <a:r>
              <a:rPr lang="en-US" sz="2000" baseline="-25000" dirty="0" err="1">
                <a:solidFill>
                  <a:schemeClr val="accent2"/>
                </a:solidFill>
              </a:rPr>
              <a:t>mem</a:t>
            </a:r>
            <a:r>
              <a:rPr lang="en-US" sz="2000" dirty="0">
                <a:solidFill>
                  <a:schemeClr val="accent2"/>
                </a:solidFill>
              </a:rPr>
              <a:t>, shared by all ions</a:t>
            </a:r>
          </a:p>
        </p:txBody>
      </p:sp>
      <p:cxnSp>
        <p:nvCxnSpPr>
          <p:cNvPr id="13" name="Straight Arrow Connector 12">
            <a:extLst>
              <a:ext uri="{FF2B5EF4-FFF2-40B4-BE49-F238E27FC236}">
                <a16:creationId xmlns:a16="http://schemas.microsoft.com/office/drawing/2014/main" id="{4331574F-63F3-4F08-813F-4B1E1B63884C}"/>
              </a:ext>
            </a:extLst>
          </p:cNvPr>
          <p:cNvCxnSpPr/>
          <p:nvPr/>
        </p:nvCxnSpPr>
        <p:spPr>
          <a:xfrm>
            <a:off x="6553200" y="2362200"/>
            <a:ext cx="67733" cy="364067"/>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7005BBB8-D496-4CE8-BE33-562C3B66302E}"/>
              </a:ext>
            </a:extLst>
          </p:cNvPr>
          <p:cNvSpPr/>
          <p:nvPr/>
        </p:nvSpPr>
        <p:spPr>
          <a:xfrm>
            <a:off x="3702670" y="1981200"/>
            <a:ext cx="2596530" cy="728133"/>
          </a:xfrm>
          <a:custGeom>
            <a:avLst/>
            <a:gdLst>
              <a:gd name="connsiteX0" fmla="*/ 2596530 w 2596530"/>
              <a:gd name="connsiteY0" fmla="*/ 0 h 728133"/>
              <a:gd name="connsiteX1" fmla="*/ 361330 w 2596530"/>
              <a:gd name="connsiteY1" fmla="*/ 347133 h 728133"/>
              <a:gd name="connsiteX2" fmla="*/ 31130 w 2596530"/>
              <a:gd name="connsiteY2" fmla="*/ 728133 h 728133"/>
            </a:gdLst>
            <a:ahLst/>
            <a:cxnLst>
              <a:cxn ang="0">
                <a:pos x="connsiteX0" y="connsiteY0"/>
              </a:cxn>
              <a:cxn ang="0">
                <a:pos x="connsiteX1" y="connsiteY1"/>
              </a:cxn>
              <a:cxn ang="0">
                <a:pos x="connsiteX2" y="connsiteY2"/>
              </a:cxn>
            </a:cxnLst>
            <a:rect l="l" t="t" r="r" b="b"/>
            <a:pathLst>
              <a:path w="2596530" h="728133">
                <a:moveTo>
                  <a:pt x="2596530" y="0"/>
                </a:moveTo>
                <a:cubicBezTo>
                  <a:pt x="1692713" y="112889"/>
                  <a:pt x="788897" y="225778"/>
                  <a:pt x="361330" y="347133"/>
                </a:cubicBezTo>
                <a:cubicBezTo>
                  <a:pt x="-66237" y="468488"/>
                  <a:pt x="-17554" y="598310"/>
                  <a:pt x="31130" y="728133"/>
                </a:cubicBez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3175FCBF-0FCC-40FB-B1C8-8B945F4F9490}"/>
              </a:ext>
            </a:extLst>
          </p:cNvPr>
          <p:cNvSpPr/>
          <p:nvPr/>
        </p:nvSpPr>
        <p:spPr>
          <a:xfrm>
            <a:off x="2988733" y="1803400"/>
            <a:ext cx="3293534" cy="933850"/>
          </a:xfrm>
          <a:custGeom>
            <a:avLst/>
            <a:gdLst>
              <a:gd name="connsiteX0" fmla="*/ 3293534 w 3293534"/>
              <a:gd name="connsiteY0" fmla="*/ 0 h 933850"/>
              <a:gd name="connsiteX1" fmla="*/ 558800 w 3293534"/>
              <a:gd name="connsiteY1" fmla="*/ 397933 h 933850"/>
              <a:gd name="connsiteX2" fmla="*/ 42334 w 3293534"/>
              <a:gd name="connsiteY2" fmla="*/ 897467 h 933850"/>
              <a:gd name="connsiteX3" fmla="*/ 59267 w 3293534"/>
              <a:gd name="connsiteY3" fmla="*/ 897467 h 933850"/>
              <a:gd name="connsiteX4" fmla="*/ 0 w 3293534"/>
              <a:gd name="connsiteY4" fmla="*/ 914400 h 9338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3534" h="933850">
                <a:moveTo>
                  <a:pt x="3293534" y="0"/>
                </a:moveTo>
                <a:cubicBezTo>
                  <a:pt x="2197100" y="124177"/>
                  <a:pt x="1100667" y="248355"/>
                  <a:pt x="558800" y="397933"/>
                </a:cubicBezTo>
                <a:cubicBezTo>
                  <a:pt x="16933" y="547511"/>
                  <a:pt x="42334" y="897467"/>
                  <a:pt x="42334" y="897467"/>
                </a:cubicBezTo>
                <a:cubicBezTo>
                  <a:pt x="-40921" y="980723"/>
                  <a:pt x="66323" y="894645"/>
                  <a:pt x="59267" y="897467"/>
                </a:cubicBezTo>
                <a:cubicBezTo>
                  <a:pt x="52211" y="900289"/>
                  <a:pt x="26105" y="907344"/>
                  <a:pt x="0" y="914400"/>
                </a:cubicBezTo>
              </a:path>
            </a:pathLst>
          </a:custGeom>
          <a:noFill/>
          <a:ln>
            <a:solidFill>
              <a:schemeClr val="accent2"/>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a:extLst>
              <a:ext uri="{FF2B5EF4-FFF2-40B4-BE49-F238E27FC236}">
                <a16:creationId xmlns:a16="http://schemas.microsoft.com/office/drawing/2014/main" id="{558082AA-0F83-4B10-A779-51EBDCDEE2A7}"/>
              </a:ext>
            </a:extLst>
          </p:cNvPr>
          <p:cNvCxnSpPr/>
          <p:nvPr/>
        </p:nvCxnSpPr>
        <p:spPr>
          <a:xfrm>
            <a:off x="4301067" y="1794933"/>
            <a:ext cx="0" cy="78740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105F94B4-18C5-42A0-8D9C-267AE1AA6BD4}"/>
              </a:ext>
            </a:extLst>
          </p:cNvPr>
          <p:cNvCxnSpPr>
            <a:stCxn id="11" idx="0"/>
          </p:cNvCxnSpPr>
          <p:nvPr/>
        </p:nvCxnSpPr>
        <p:spPr>
          <a:xfrm flipV="1">
            <a:off x="3881965" y="3073400"/>
            <a:ext cx="317502" cy="101600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37B04CC1-4B77-4289-A83C-F10E5B971820}"/>
              </a:ext>
            </a:extLst>
          </p:cNvPr>
          <p:cNvCxnSpPr>
            <a:cxnSpLocks/>
          </p:cNvCxnSpPr>
          <p:nvPr/>
        </p:nvCxnSpPr>
        <p:spPr>
          <a:xfrm flipV="1">
            <a:off x="2182483" y="3039533"/>
            <a:ext cx="315184" cy="350648"/>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F48CB8C9-70F2-4868-96E3-463565BEFC32}"/>
              </a:ext>
            </a:extLst>
          </p:cNvPr>
          <p:cNvCxnSpPr/>
          <p:nvPr/>
        </p:nvCxnSpPr>
        <p:spPr>
          <a:xfrm flipH="1" flipV="1">
            <a:off x="6316133" y="4309533"/>
            <a:ext cx="254000" cy="287867"/>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
        <p:nvSpPr>
          <p:cNvPr id="32" name="Oval 31">
            <a:extLst>
              <a:ext uri="{FF2B5EF4-FFF2-40B4-BE49-F238E27FC236}">
                <a16:creationId xmlns:a16="http://schemas.microsoft.com/office/drawing/2014/main" id="{E651D8BC-20CF-40D5-B791-9F16264A8AAA}"/>
              </a:ext>
            </a:extLst>
          </p:cNvPr>
          <p:cNvSpPr/>
          <p:nvPr/>
        </p:nvSpPr>
        <p:spPr>
          <a:xfrm>
            <a:off x="4021666" y="2455333"/>
            <a:ext cx="685801" cy="601133"/>
          </a:xfrm>
          <a:prstGeom prst="ellipse">
            <a:avLst/>
          </a:prstGeom>
          <a:noFill/>
          <a:ln>
            <a:solidFill>
              <a:srgbClr val="008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3" name="TextBox 32">
            <a:extLst>
              <a:ext uri="{FF2B5EF4-FFF2-40B4-BE49-F238E27FC236}">
                <a16:creationId xmlns:a16="http://schemas.microsoft.com/office/drawing/2014/main" id="{CED3EAB2-5D24-4EC5-B955-36468A6B73C8}"/>
              </a:ext>
            </a:extLst>
          </p:cNvPr>
          <p:cNvSpPr txBox="1"/>
          <p:nvPr/>
        </p:nvSpPr>
        <p:spPr>
          <a:xfrm>
            <a:off x="1515532" y="4597401"/>
            <a:ext cx="787402" cy="400110"/>
          </a:xfrm>
          <a:prstGeom prst="rect">
            <a:avLst/>
          </a:prstGeom>
          <a:noFill/>
        </p:spPr>
        <p:txBody>
          <a:bodyPr wrap="square" rtlCol="0">
            <a:spAutoFit/>
          </a:bodyPr>
          <a:lstStyle/>
          <a:p>
            <a:r>
              <a:rPr lang="en-US" sz="2000" dirty="0">
                <a:solidFill>
                  <a:srgbClr val="006600"/>
                </a:solidFill>
              </a:rPr>
              <a:t>Drift</a:t>
            </a:r>
          </a:p>
        </p:txBody>
      </p:sp>
      <p:cxnSp>
        <p:nvCxnSpPr>
          <p:cNvPr id="35" name="Straight Arrow Connector 34">
            <a:extLst>
              <a:ext uri="{FF2B5EF4-FFF2-40B4-BE49-F238E27FC236}">
                <a16:creationId xmlns:a16="http://schemas.microsoft.com/office/drawing/2014/main" id="{1B9B55CE-97B5-4CCE-B8DE-77BA49ACB458}"/>
              </a:ext>
            </a:extLst>
          </p:cNvPr>
          <p:cNvCxnSpPr>
            <a:cxnSpLocks/>
            <a:endCxn id="32" idx="3"/>
          </p:cNvCxnSpPr>
          <p:nvPr/>
        </p:nvCxnSpPr>
        <p:spPr>
          <a:xfrm flipV="1">
            <a:off x="2074333" y="2968432"/>
            <a:ext cx="2047766" cy="1722102"/>
          </a:xfrm>
          <a:prstGeom prst="straightConnector1">
            <a:avLst/>
          </a:prstGeom>
          <a:ln w="28575">
            <a:solidFill>
              <a:srgbClr val="008000"/>
            </a:solidFill>
            <a:tailEnd type="triangle"/>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33F6C476-367E-4F43-9054-8C7B54544869}"/>
              </a:ext>
            </a:extLst>
          </p:cNvPr>
          <p:cNvSpPr/>
          <p:nvPr/>
        </p:nvSpPr>
        <p:spPr>
          <a:xfrm>
            <a:off x="4741333" y="2438399"/>
            <a:ext cx="829734" cy="601133"/>
          </a:xfrm>
          <a:prstGeom prst="ellipse">
            <a:avLst/>
          </a:prstGeom>
          <a:noFill/>
          <a:ln>
            <a:solidFill>
              <a:srgbClr val="0080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9" name="TextBox 38">
            <a:extLst>
              <a:ext uri="{FF2B5EF4-FFF2-40B4-BE49-F238E27FC236}">
                <a16:creationId xmlns:a16="http://schemas.microsoft.com/office/drawing/2014/main" id="{CFA9620C-7FA1-4815-9E98-D63B87E47AE6}"/>
              </a:ext>
            </a:extLst>
          </p:cNvPr>
          <p:cNvSpPr txBox="1"/>
          <p:nvPr/>
        </p:nvSpPr>
        <p:spPr>
          <a:xfrm>
            <a:off x="1904996" y="5130801"/>
            <a:ext cx="1278469" cy="400110"/>
          </a:xfrm>
          <a:prstGeom prst="rect">
            <a:avLst/>
          </a:prstGeom>
          <a:noFill/>
        </p:spPr>
        <p:txBody>
          <a:bodyPr wrap="square" rtlCol="0">
            <a:spAutoFit/>
          </a:bodyPr>
          <a:lstStyle/>
          <a:p>
            <a:r>
              <a:rPr lang="en-US" sz="2000" dirty="0">
                <a:solidFill>
                  <a:srgbClr val="006600"/>
                </a:solidFill>
              </a:rPr>
              <a:t>Diffusion</a:t>
            </a:r>
          </a:p>
        </p:txBody>
      </p:sp>
      <p:sp>
        <p:nvSpPr>
          <p:cNvPr id="40" name="Freeform: Shape 39">
            <a:extLst>
              <a:ext uri="{FF2B5EF4-FFF2-40B4-BE49-F238E27FC236}">
                <a16:creationId xmlns:a16="http://schemas.microsoft.com/office/drawing/2014/main" id="{9AEDA9EF-6E0F-4217-9100-757B6E85CCA7}"/>
              </a:ext>
            </a:extLst>
          </p:cNvPr>
          <p:cNvSpPr/>
          <p:nvPr/>
        </p:nvSpPr>
        <p:spPr>
          <a:xfrm>
            <a:off x="3031067" y="3064933"/>
            <a:ext cx="2032000" cy="2226734"/>
          </a:xfrm>
          <a:custGeom>
            <a:avLst/>
            <a:gdLst>
              <a:gd name="connsiteX0" fmla="*/ 0 w 2032000"/>
              <a:gd name="connsiteY0" fmla="*/ 2226734 h 2226734"/>
              <a:gd name="connsiteX1" fmla="*/ 1634066 w 2032000"/>
              <a:gd name="connsiteY1" fmla="*/ 2040467 h 2226734"/>
              <a:gd name="connsiteX2" fmla="*/ 1913466 w 2032000"/>
              <a:gd name="connsiteY2" fmla="*/ 1202267 h 2226734"/>
              <a:gd name="connsiteX3" fmla="*/ 1888066 w 2032000"/>
              <a:gd name="connsiteY3" fmla="*/ 423334 h 2226734"/>
              <a:gd name="connsiteX4" fmla="*/ 2032000 w 2032000"/>
              <a:gd name="connsiteY4" fmla="*/ 0 h 22267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32000" h="2226734">
                <a:moveTo>
                  <a:pt x="0" y="2226734"/>
                </a:moveTo>
                <a:cubicBezTo>
                  <a:pt x="657577" y="2218972"/>
                  <a:pt x="1315155" y="2211211"/>
                  <a:pt x="1634066" y="2040467"/>
                </a:cubicBezTo>
                <a:cubicBezTo>
                  <a:pt x="1952977" y="1869723"/>
                  <a:pt x="1871133" y="1471789"/>
                  <a:pt x="1913466" y="1202267"/>
                </a:cubicBezTo>
                <a:cubicBezTo>
                  <a:pt x="1955799" y="932745"/>
                  <a:pt x="1868310" y="623712"/>
                  <a:pt x="1888066" y="423334"/>
                </a:cubicBezTo>
                <a:cubicBezTo>
                  <a:pt x="1907822" y="222956"/>
                  <a:pt x="1969911" y="111478"/>
                  <a:pt x="2032000" y="0"/>
                </a:cubicBezTo>
              </a:path>
            </a:pathLst>
          </a:custGeom>
          <a:noFill/>
          <a:ln>
            <a:solidFill>
              <a:srgbClr val="00660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5767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fade">
                                      <p:cBhvr>
                                        <p:cTn id="16" dur="500"/>
                                        <p:tgtEl>
                                          <p:spTgt spid="2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par>
                                <p:cTn id="22" presetID="10" presetClass="entr" presetSubtype="0" fill="hold" nodeType="with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fade">
                                      <p:cBhvr>
                                        <p:cTn id="24" dur="500"/>
                                        <p:tgtEl>
                                          <p:spTgt spid="2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fade">
                                      <p:cBhvr>
                                        <p:cTn id="29" dur="500"/>
                                        <p:tgtEl>
                                          <p:spTgt spid="7"/>
                                        </p:tgtEl>
                                      </p:cBhvr>
                                    </p:animEffect>
                                  </p:childTnLst>
                                </p:cTn>
                              </p:par>
                              <p:par>
                                <p:cTn id="30" presetID="10" presetClass="entr" presetSubtype="0" fill="hold"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fade">
                                      <p:cBhvr>
                                        <p:cTn id="32" dur="500"/>
                                        <p:tgtEl>
                                          <p:spTgt spid="2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par>
                                <p:cTn id="38" presetID="10" presetClass="entr" presetSubtype="0" fill="hold" nodeType="with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500"/>
                                        <p:tgtEl>
                                          <p:spTgt spid="25"/>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fade">
                                      <p:cBhvr>
                                        <p:cTn id="45" dur="500"/>
                                        <p:tgtEl>
                                          <p:spTgt spid="33"/>
                                        </p:tgtEl>
                                      </p:cBhvr>
                                    </p:animEffect>
                                  </p:childTnLst>
                                </p:cTn>
                              </p:par>
                              <p:par>
                                <p:cTn id="46" presetID="10" presetClass="entr" presetSubtype="0" fill="hold" nodeType="withEffect">
                                  <p:stCondLst>
                                    <p:cond delay="0"/>
                                  </p:stCondLst>
                                  <p:childTnLst>
                                    <p:set>
                                      <p:cBhvr>
                                        <p:cTn id="47" dur="1" fill="hold">
                                          <p:stCondLst>
                                            <p:cond delay="0"/>
                                          </p:stCondLst>
                                        </p:cTn>
                                        <p:tgtEl>
                                          <p:spTgt spid="35"/>
                                        </p:tgtEl>
                                        <p:attrNameLst>
                                          <p:attrName>style.visibility</p:attrName>
                                        </p:attrNameLst>
                                      </p:cBhvr>
                                      <p:to>
                                        <p:strVal val="visible"/>
                                      </p:to>
                                    </p:set>
                                    <p:animEffect transition="in" filter="fade">
                                      <p:cBhvr>
                                        <p:cTn id="48" dur="500"/>
                                        <p:tgtEl>
                                          <p:spTgt spid="35"/>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fade">
                                      <p:cBhvr>
                                        <p:cTn id="51" dur="500"/>
                                        <p:tgtEl>
                                          <p:spTgt spid="32"/>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9"/>
                                        </p:tgtEl>
                                        <p:attrNameLst>
                                          <p:attrName>style.visibility</p:attrName>
                                        </p:attrNameLst>
                                      </p:cBhvr>
                                      <p:to>
                                        <p:strVal val="visible"/>
                                      </p:to>
                                    </p:set>
                                    <p:animEffect transition="in" filter="fade">
                                      <p:cBhvr>
                                        <p:cTn id="56" dur="500"/>
                                        <p:tgtEl>
                                          <p:spTgt spid="39"/>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40"/>
                                        </p:tgtEl>
                                        <p:attrNameLst>
                                          <p:attrName>style.visibility</p:attrName>
                                        </p:attrNameLst>
                                      </p:cBhvr>
                                      <p:to>
                                        <p:strVal val="visible"/>
                                      </p:to>
                                    </p:set>
                                    <p:animEffect transition="in" filter="fade">
                                      <p:cBhvr>
                                        <p:cTn id="59" dur="500"/>
                                        <p:tgtEl>
                                          <p:spTgt spid="40"/>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36"/>
                                        </p:tgtEl>
                                        <p:attrNameLst>
                                          <p:attrName>style.visibility</p:attrName>
                                        </p:attrNameLst>
                                      </p:cBhvr>
                                      <p:to>
                                        <p:strVal val="visible"/>
                                      </p:to>
                                    </p:set>
                                    <p:animEffect transition="in" filter="fade">
                                      <p:cBhvr>
                                        <p:cTn id="62" dur="500"/>
                                        <p:tgtEl>
                                          <p:spTgt spid="36"/>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fade">
                                      <p:cBhvr>
                                        <p:cTn id="67" dur="500"/>
                                        <p:tgtEl>
                                          <p:spTgt spid="9"/>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31"/>
                                        </p:tgtEl>
                                        <p:attrNameLst>
                                          <p:attrName>style.visibility</p:attrName>
                                        </p:attrNameLst>
                                      </p:cBhvr>
                                      <p:to>
                                        <p:strVal val="visible"/>
                                      </p:to>
                                    </p:set>
                                    <p:animEffect transition="in" filter="fade">
                                      <p:cBhvr>
                                        <p:cTn id="72" dur="500"/>
                                        <p:tgtEl>
                                          <p:spTgt spid="31"/>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10"/>
                                        </p:tgtEl>
                                        <p:attrNameLst>
                                          <p:attrName>style.visibility</p:attrName>
                                        </p:attrNameLst>
                                      </p:cBhvr>
                                      <p:to>
                                        <p:strVal val="visible"/>
                                      </p:to>
                                    </p:set>
                                    <p:animEffect transition="in" filter="fade">
                                      <p:cBhvr>
                                        <p:cTn id="7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20" grpId="0" animBg="1"/>
      <p:bldP spid="21" grpId="0" animBg="1"/>
      <p:bldP spid="32" grpId="0" animBg="1"/>
      <p:bldP spid="33" grpId="0"/>
      <p:bldP spid="36" grpId="0" animBg="1"/>
      <p:bldP spid="39" grpId="0"/>
      <p:bldP spid="40" grpId="0" animBg="1"/>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EA2E6-4F43-44AE-890A-8146710B4686}"/>
              </a:ext>
            </a:extLst>
          </p:cNvPr>
          <p:cNvSpPr>
            <a:spLocks noGrp="1"/>
          </p:cNvSpPr>
          <p:nvPr>
            <p:ph type="title"/>
          </p:nvPr>
        </p:nvSpPr>
        <p:spPr/>
        <p:txBody>
          <a:bodyPr/>
          <a:lstStyle/>
          <a:p>
            <a:r>
              <a:rPr lang="en-US" dirty="0"/>
              <a:t>What can we do with our model?</a:t>
            </a:r>
          </a:p>
        </p:txBody>
      </p:sp>
      <p:sp>
        <p:nvSpPr>
          <p:cNvPr id="3" name="Content Placeholder 2">
            <a:extLst>
              <a:ext uri="{FF2B5EF4-FFF2-40B4-BE49-F238E27FC236}">
                <a16:creationId xmlns:a16="http://schemas.microsoft.com/office/drawing/2014/main" id="{EE841CF3-3003-4479-A532-3371B55BA124}"/>
              </a:ext>
            </a:extLst>
          </p:cNvPr>
          <p:cNvSpPr>
            <a:spLocks noGrp="1"/>
          </p:cNvSpPr>
          <p:nvPr>
            <p:ph idx="1"/>
          </p:nvPr>
        </p:nvSpPr>
        <p:spPr>
          <a:xfrm>
            <a:off x="685799" y="1371588"/>
            <a:ext cx="8071701" cy="4419600"/>
          </a:xfrm>
        </p:spPr>
        <p:txBody>
          <a:bodyPr/>
          <a:lstStyle/>
          <a:p>
            <a:r>
              <a:rPr lang="en-US" sz="2400" dirty="0"/>
              <a:t>We can build a simulator (BITSEY)</a:t>
            </a:r>
          </a:p>
          <a:p>
            <a:pPr lvl="1">
              <a:spcBef>
                <a:spcPts val="0"/>
              </a:spcBef>
            </a:pPr>
            <a:r>
              <a:rPr lang="en-US" sz="2000" dirty="0"/>
              <a:t>flux tells us how fast the concentrations are changing</a:t>
            </a:r>
          </a:p>
          <a:p>
            <a:pPr lvl="1">
              <a:spcBef>
                <a:spcPts val="0"/>
              </a:spcBef>
            </a:pPr>
            <a:r>
              <a:rPr lang="en-US" sz="2000" dirty="0"/>
              <a:t>If there are 2 moles of Na in the cell, and a flux of .3 M/second entering, then if we simulate for 1s</a:t>
            </a:r>
          </a:p>
          <a:p>
            <a:pPr lvl="1">
              <a:spcBef>
                <a:spcPts val="0"/>
              </a:spcBef>
            </a:pPr>
            <a:r>
              <a:rPr lang="en-US" sz="2000" dirty="0"/>
              <a:t>there are now 2.3 moles of Na.</a:t>
            </a:r>
          </a:p>
          <a:p>
            <a:pPr lvl="1">
              <a:spcBef>
                <a:spcPts val="0"/>
              </a:spcBef>
            </a:pPr>
            <a:r>
              <a:rPr lang="en-US" sz="2000" dirty="0"/>
              <a:t>A simulator just does this over and over (each time computing new </a:t>
            </a:r>
            <a:r>
              <a:rPr lang="en-US" sz="2000" i="1" dirty="0" err="1"/>
              <a:t>j</a:t>
            </a:r>
            <a:r>
              <a:rPr lang="en-US" sz="2000" baseline="-25000" dirty="0" err="1"/>
              <a:t>diff</a:t>
            </a:r>
            <a:r>
              <a:rPr lang="en-US" sz="2000" dirty="0"/>
              <a:t>, </a:t>
            </a:r>
            <a:r>
              <a:rPr lang="en-US" sz="2000" i="1" dirty="0"/>
              <a:t>g</a:t>
            </a:r>
            <a:r>
              <a:rPr lang="en-US" sz="2000" dirty="0"/>
              <a:t> and </a:t>
            </a:r>
            <a:r>
              <a:rPr lang="en-US" sz="2000" i="1" dirty="0"/>
              <a:t>V</a:t>
            </a:r>
            <a:r>
              <a:rPr lang="en-US" sz="2000" baseline="-25000" dirty="0"/>
              <a:t>N</a:t>
            </a:r>
            <a:r>
              <a:rPr lang="en-US" sz="2000" dirty="0"/>
              <a:t> for the new [Na]</a:t>
            </a:r>
          </a:p>
          <a:p>
            <a:r>
              <a:rPr lang="en-US" sz="2400" dirty="0"/>
              <a:t>We said that total charge in the cell determines </a:t>
            </a:r>
            <a:r>
              <a:rPr lang="en-US" sz="2400" i="1" dirty="0" err="1"/>
              <a:t>V</a:t>
            </a:r>
            <a:r>
              <a:rPr lang="en-US" sz="2400" baseline="-25000" dirty="0" err="1"/>
              <a:t>mem</a:t>
            </a:r>
            <a:r>
              <a:rPr lang="en-US" sz="2400" dirty="0"/>
              <a:t> (</a:t>
            </a:r>
            <a:r>
              <a:rPr lang="en-US" sz="2400" i="1" dirty="0"/>
              <a:t>Q</a:t>
            </a:r>
            <a:r>
              <a:rPr lang="en-US" sz="2400" dirty="0"/>
              <a:t>=</a:t>
            </a:r>
            <a:r>
              <a:rPr lang="en-US" sz="2400" i="1" dirty="0"/>
              <a:t>CV</a:t>
            </a:r>
            <a:r>
              <a:rPr lang="en-US" sz="2400" dirty="0"/>
              <a:t>)</a:t>
            </a:r>
          </a:p>
          <a:p>
            <a:pPr lvl="1">
              <a:spcBef>
                <a:spcPts val="0"/>
              </a:spcBef>
            </a:pPr>
            <a:r>
              <a:rPr lang="en-US" sz="2000" dirty="0"/>
              <a:t>So our simulator will also tell us </a:t>
            </a:r>
            <a:r>
              <a:rPr lang="en-US" sz="2000" i="1" dirty="0" err="1"/>
              <a:t>V</a:t>
            </a:r>
            <a:r>
              <a:rPr lang="en-US" sz="2000" baseline="-25000" dirty="0" err="1"/>
              <a:t>mem</a:t>
            </a:r>
            <a:r>
              <a:rPr lang="en-US" sz="2000" dirty="0"/>
              <a:t> over time.</a:t>
            </a:r>
          </a:p>
          <a:p>
            <a:r>
              <a:rPr lang="en-US" sz="2400" dirty="0"/>
              <a:t>Run the simulator until things stabilize</a:t>
            </a:r>
          </a:p>
          <a:p>
            <a:pPr lvl="1">
              <a:spcBef>
                <a:spcPts val="0"/>
              </a:spcBef>
            </a:pPr>
            <a:r>
              <a:rPr lang="en-US" sz="2000" dirty="0"/>
              <a:t>Then we’ve computed the steady-state </a:t>
            </a:r>
            <a:r>
              <a:rPr lang="en-US" sz="2000" i="1" dirty="0" err="1"/>
              <a:t>V</a:t>
            </a:r>
            <a:r>
              <a:rPr lang="en-US" sz="2000" baseline="-25000" dirty="0" err="1"/>
              <a:t>mem</a:t>
            </a:r>
            <a:r>
              <a:rPr lang="en-US" sz="2000" dirty="0"/>
              <a:t> for a cell </a:t>
            </a:r>
          </a:p>
          <a:p>
            <a:pPr lvl="1">
              <a:spcBef>
                <a:spcPts val="0"/>
              </a:spcBef>
            </a:pPr>
            <a:r>
              <a:rPr lang="en-US" sz="2000" dirty="0"/>
              <a:t>In fact, that’s Lab #1</a:t>
            </a:r>
          </a:p>
          <a:p>
            <a:r>
              <a:rPr lang="en-US" sz="2400" dirty="0"/>
              <a:t>Simulate short transients around steady state</a:t>
            </a:r>
          </a:p>
          <a:p>
            <a:pPr lvl="1">
              <a:spcBef>
                <a:spcPts val="0"/>
              </a:spcBef>
            </a:pPr>
            <a:r>
              <a:rPr lang="en-US" sz="2000" dirty="0"/>
              <a:t>that’s how neurons work</a:t>
            </a:r>
          </a:p>
          <a:p>
            <a:endParaRPr lang="en-US" dirty="0"/>
          </a:p>
        </p:txBody>
      </p:sp>
      <p:sp>
        <p:nvSpPr>
          <p:cNvPr id="4" name="Footer Placeholder 3">
            <a:extLst>
              <a:ext uri="{FF2B5EF4-FFF2-40B4-BE49-F238E27FC236}">
                <a16:creationId xmlns:a16="http://schemas.microsoft.com/office/drawing/2014/main" id="{32314C0E-59AE-436E-9908-731F868B2E98}"/>
              </a:ext>
            </a:extLst>
          </p:cNvPr>
          <p:cNvSpPr>
            <a:spLocks noGrp="1"/>
          </p:cNvSpPr>
          <p:nvPr>
            <p:ph type="ftr" sz="quarter" idx="11"/>
          </p:nvPr>
        </p:nvSpPr>
        <p:spPr/>
        <p:txBody>
          <a:bodyPr/>
          <a:lstStyle/>
          <a:p>
            <a:pPr>
              <a:defRPr/>
            </a:pPr>
            <a:r>
              <a:rPr lang="en-US" dirty="0"/>
              <a:t>EE 193/Comp 150 Joel Grodstein</a:t>
            </a:r>
          </a:p>
        </p:txBody>
      </p:sp>
    </p:spTree>
    <p:extLst>
      <p:ext uri="{BB962C8B-B14F-4D97-AF65-F5344CB8AC3E}">
        <p14:creationId xmlns:p14="http://schemas.microsoft.com/office/powerpoint/2010/main" val="2432559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fade">
                                      <p:cBhvr>
                                        <p:cTn id="28" dur="500"/>
                                        <p:tgtEl>
                                          <p:spTgt spid="3">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10" end="10"/>
                                            </p:txEl>
                                          </p:spTgt>
                                        </p:tgtEl>
                                        <p:attrNameLst>
                                          <p:attrName>style.visibility</p:attrName>
                                        </p:attrNameLst>
                                      </p:cBhvr>
                                      <p:to>
                                        <p:strVal val="visible"/>
                                      </p:to>
                                    </p:set>
                                    <p:animEffect transition="in" filter="fade">
                                      <p:cBhvr>
                                        <p:cTn id="36" dur="500"/>
                                        <p:tgtEl>
                                          <p:spTgt spid="3">
                                            <p:txEl>
                                              <p:pRg st="10" end="1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Effect transition="in" filter="fade">
                                      <p:cBhvr>
                                        <p:cTn id="39"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B9D2F-4CD9-4F80-8240-C43D64CD3C3E}"/>
              </a:ext>
            </a:extLst>
          </p:cNvPr>
          <p:cNvSpPr>
            <a:spLocks noGrp="1"/>
          </p:cNvSpPr>
          <p:nvPr>
            <p:ph type="title"/>
          </p:nvPr>
        </p:nvSpPr>
        <p:spPr/>
        <p:txBody>
          <a:bodyPr/>
          <a:lstStyle/>
          <a:p>
            <a:r>
              <a:rPr lang="en-US" dirty="0"/>
              <a:t>Inaccuracies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7EA86514-FBB9-44DB-A9AE-48172E37F1C5}"/>
                  </a:ext>
                </a:extLst>
              </p:cNvPr>
              <p:cNvSpPr>
                <a:spLocks noGrp="1"/>
              </p:cNvSpPr>
              <p:nvPr>
                <p:ph idx="1"/>
              </p:nvPr>
            </p:nvSpPr>
            <p:spPr>
              <a:xfrm>
                <a:off x="685800" y="1676400"/>
                <a:ext cx="7772400" cy="3861758"/>
              </a:xfrm>
            </p:spPr>
            <p:txBody>
              <a:bodyPr/>
              <a:lstStyle/>
              <a:p>
                <a:r>
                  <a:rPr lang="en-US" sz="2400" dirty="0"/>
                  <a:t>The model is not perfectly accurate</a:t>
                </a:r>
              </a:p>
              <a:p>
                <a:r>
                  <a:rPr lang="en-US" sz="2400" dirty="0"/>
                  <a:t>Our basic equations for drift and diffusion are correct</a:t>
                </a:r>
              </a:p>
              <a:p>
                <a:r>
                  <a:rPr lang="en-US" sz="2400" dirty="0"/>
                  <a:t>But we made big assumptions in applying them.</a:t>
                </a:r>
              </a:p>
              <a:p>
                <a:pPr lvl="1">
                  <a:spcBef>
                    <a:spcPts val="0"/>
                  </a:spcBef>
                </a:pPr>
                <a:r>
                  <a:rPr lang="en-US" sz="2000" dirty="0"/>
                  <a:t>Diffusion: we assumed that the diffusion gradient </a:t>
                </a:r>
                <a14:m>
                  <m:oMath xmlns:m="http://schemas.openxmlformats.org/officeDocument/2006/math">
                    <m:f>
                      <m:fPr>
                        <m:ctrlPr>
                          <a:rPr lang="en-US" sz="2000" i="1">
                            <a:latin typeface="Cambria Math" panose="02040503050406030204" pitchFamily="18" charset="0"/>
                          </a:rPr>
                        </m:ctrlPr>
                      </m:fPr>
                      <m:num>
                        <m:r>
                          <a:rPr lang="en-US" sz="2000" i="1">
                            <a:latin typeface="Cambria Math" panose="02040503050406030204" pitchFamily="18" charset="0"/>
                          </a:rPr>
                          <m:t>𝑑</m:t>
                        </m:r>
                        <m:d>
                          <m:dPr>
                            <m:begChr m:val="["/>
                            <m:endChr m:val="]"/>
                            <m:ctrlPr>
                              <a:rPr lang="en-US" sz="2000" i="1">
                                <a:latin typeface="Cambria Math" panose="02040503050406030204" pitchFamily="18" charset="0"/>
                              </a:rPr>
                            </m:ctrlPr>
                          </m:dPr>
                          <m:e>
                            <m:r>
                              <a:rPr lang="en-US" sz="2000" i="1">
                                <a:latin typeface="Cambria Math" panose="02040503050406030204" pitchFamily="18" charset="0"/>
                              </a:rPr>
                              <m:t>𝑁𝑎</m:t>
                            </m:r>
                          </m:e>
                        </m:d>
                      </m:num>
                      <m:den>
                        <m:r>
                          <a:rPr lang="en-US" sz="2000" i="1">
                            <a:latin typeface="Cambria Math" panose="02040503050406030204" pitchFamily="18" charset="0"/>
                          </a:rPr>
                          <m:t>𝑑𝑥</m:t>
                        </m:r>
                      </m:den>
                    </m:f>
                  </m:oMath>
                </a14:m>
                <a:r>
                  <a:rPr lang="en-US" sz="2000" dirty="0"/>
                  <a:t> is just a number – i.e., that it’s constant across the membrane</a:t>
                </a:r>
              </a:p>
              <a:p>
                <a:pPr lvl="1">
                  <a:spcBef>
                    <a:spcPts val="0"/>
                  </a:spcBef>
                </a:pPr>
                <a:r>
                  <a:rPr lang="en-US" sz="2000" dirty="0"/>
                  <a:t>I.e., that [Na] varies linearly across the membrane. </a:t>
                </a:r>
              </a:p>
              <a:p>
                <a:pPr lvl="1">
                  <a:spcBef>
                    <a:spcPts val="0"/>
                  </a:spcBef>
                </a:pPr>
                <a:r>
                  <a:rPr lang="en-US" sz="2000" dirty="0"/>
                  <a:t>For drift, we assumed that [Na] was constant across the membrane. Clearly both cannot be true!</a:t>
                </a:r>
              </a:p>
              <a:p>
                <a:r>
                  <a:rPr lang="en-US" sz="2400" dirty="0"/>
                  <a:t>Another model, Goldman-Hodges-Katz (GHK), is more accurate. </a:t>
                </a:r>
                <a:r>
                  <a:rPr lang="en-US" sz="2400" dirty="0" err="1"/>
                  <a:t>Bitsey</a:t>
                </a:r>
                <a:r>
                  <a:rPr lang="en-US" sz="2400" dirty="0"/>
                  <a:t> uses GHK to model ion channels.</a:t>
                </a:r>
              </a:p>
              <a:p>
                <a:pPr marL="0" indent="0">
                  <a:buNone/>
                </a:pPr>
                <a:endParaRPr lang="en-US" dirty="0"/>
              </a:p>
            </p:txBody>
          </p:sp>
        </mc:Choice>
        <mc:Fallback xmlns="">
          <p:sp>
            <p:nvSpPr>
              <p:cNvPr id="3" name="Content Placeholder 2">
                <a:extLst>
                  <a:ext uri="{FF2B5EF4-FFF2-40B4-BE49-F238E27FC236}">
                    <a16:creationId xmlns:a16="http://schemas.microsoft.com/office/drawing/2014/main" id="{7EA86514-FBB9-44DB-A9AE-48172E37F1C5}"/>
                  </a:ext>
                </a:extLst>
              </p:cNvPr>
              <p:cNvSpPr>
                <a:spLocks noGrp="1" noRot="1" noChangeAspect="1" noMove="1" noResize="1" noEditPoints="1" noAdjustHandles="1" noChangeArrowheads="1" noChangeShapeType="1" noTextEdit="1"/>
              </p:cNvSpPr>
              <p:nvPr>
                <p:ph idx="1"/>
              </p:nvPr>
            </p:nvSpPr>
            <p:spPr>
              <a:xfrm>
                <a:off x="685800" y="1676400"/>
                <a:ext cx="7772400" cy="3861758"/>
              </a:xfrm>
              <a:blipFill>
                <a:blip r:embed="rId2"/>
                <a:stretch>
                  <a:fillRect l="-1098" t="-1264" r="-1255" b="-2528"/>
                </a:stretch>
              </a:blipFill>
            </p:spPr>
            <p:txBody>
              <a:bodyPr/>
              <a:lstStyle/>
              <a:p>
                <a:r>
                  <a:rPr lang="en-US">
                    <a:noFill/>
                  </a:rPr>
                  <a:t> </a:t>
                </a:r>
              </a:p>
            </p:txBody>
          </p:sp>
        </mc:Fallback>
      </mc:AlternateContent>
      <p:sp>
        <p:nvSpPr>
          <p:cNvPr id="4" name="Footer Placeholder 3">
            <a:extLst>
              <a:ext uri="{FF2B5EF4-FFF2-40B4-BE49-F238E27FC236}">
                <a16:creationId xmlns:a16="http://schemas.microsoft.com/office/drawing/2014/main" id="{D9AB426B-9C30-452A-9A48-B50A61DCEBB0}"/>
              </a:ext>
            </a:extLst>
          </p:cNvPr>
          <p:cNvSpPr>
            <a:spLocks noGrp="1"/>
          </p:cNvSpPr>
          <p:nvPr>
            <p:ph type="ftr" sz="quarter" idx="11"/>
          </p:nvPr>
        </p:nvSpPr>
        <p:spPr/>
        <p:txBody>
          <a:bodyPr/>
          <a:lstStyle/>
          <a:p>
            <a:pPr>
              <a:defRPr/>
            </a:pPr>
            <a:r>
              <a:rPr lang="en-US" dirty="0"/>
              <a:t>EE 193/Comp 150 Joel Grodstein</a:t>
            </a:r>
          </a:p>
        </p:txBody>
      </p:sp>
      <p:sp>
        <p:nvSpPr>
          <p:cNvPr id="5" name="TextBox 4">
            <a:extLst>
              <a:ext uri="{FF2B5EF4-FFF2-40B4-BE49-F238E27FC236}">
                <a16:creationId xmlns:a16="http://schemas.microsoft.com/office/drawing/2014/main" id="{8D329054-F98D-4F56-97F0-8AF811E725A1}"/>
              </a:ext>
            </a:extLst>
          </p:cNvPr>
          <p:cNvSpPr txBox="1"/>
          <p:nvPr/>
        </p:nvSpPr>
        <p:spPr>
          <a:xfrm>
            <a:off x="5816338" y="5722070"/>
            <a:ext cx="3214540" cy="461665"/>
          </a:xfrm>
          <a:prstGeom prst="rect">
            <a:avLst/>
          </a:prstGeom>
          <a:noFill/>
        </p:spPr>
        <p:txBody>
          <a:bodyPr wrap="square" rtlCol="0">
            <a:spAutoFit/>
          </a:bodyPr>
          <a:lstStyle/>
          <a:p>
            <a:r>
              <a:rPr lang="en-US" dirty="0">
                <a:solidFill>
                  <a:schemeClr val="accent2"/>
                </a:solidFill>
              </a:rPr>
              <a:t>potential final project</a:t>
            </a:r>
          </a:p>
        </p:txBody>
      </p:sp>
      <p:cxnSp>
        <p:nvCxnSpPr>
          <p:cNvPr id="7" name="Straight Arrow Connector 6">
            <a:extLst>
              <a:ext uri="{FF2B5EF4-FFF2-40B4-BE49-F238E27FC236}">
                <a16:creationId xmlns:a16="http://schemas.microsoft.com/office/drawing/2014/main" id="{5F4CB42B-3CA3-4B9D-A6BA-6459B657C813}"/>
              </a:ext>
            </a:extLst>
          </p:cNvPr>
          <p:cNvCxnSpPr>
            <a:cxnSpLocks/>
            <a:stCxn id="5" idx="1"/>
          </p:cNvCxnSpPr>
          <p:nvPr/>
        </p:nvCxnSpPr>
        <p:spPr>
          <a:xfrm flipH="1" flipV="1">
            <a:off x="4402318" y="5448693"/>
            <a:ext cx="1414020" cy="504210"/>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9870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48787-2467-4199-B158-EF253DE4E430}"/>
              </a:ext>
            </a:extLst>
          </p:cNvPr>
          <p:cNvSpPr>
            <a:spLocks noGrp="1"/>
          </p:cNvSpPr>
          <p:nvPr>
            <p:ph type="title"/>
          </p:nvPr>
        </p:nvSpPr>
        <p:spPr/>
        <p:txBody>
          <a:bodyPr/>
          <a:lstStyle/>
          <a:p>
            <a:r>
              <a:rPr lang="en-US" dirty="0"/>
              <a:t>Our model is still useful</a:t>
            </a:r>
          </a:p>
        </p:txBody>
      </p:sp>
      <p:sp>
        <p:nvSpPr>
          <p:cNvPr id="3" name="Content Placeholder 2">
            <a:extLst>
              <a:ext uri="{FF2B5EF4-FFF2-40B4-BE49-F238E27FC236}">
                <a16:creationId xmlns:a16="http://schemas.microsoft.com/office/drawing/2014/main" id="{F97280F8-6E95-422C-B106-55581ADED4AF}"/>
              </a:ext>
            </a:extLst>
          </p:cNvPr>
          <p:cNvSpPr>
            <a:spLocks noGrp="1"/>
          </p:cNvSpPr>
          <p:nvPr>
            <p:ph idx="1"/>
          </p:nvPr>
        </p:nvSpPr>
        <p:spPr/>
        <p:txBody>
          <a:bodyPr/>
          <a:lstStyle/>
          <a:p>
            <a:r>
              <a:rPr lang="en-US" dirty="0"/>
              <a:t>“All models are wrong. Some are still useful,” George Box</a:t>
            </a:r>
          </a:p>
          <a:p>
            <a:r>
              <a:rPr lang="en-US" dirty="0"/>
              <a:t>Our model had a hidden input [Na]</a:t>
            </a:r>
            <a:r>
              <a:rPr lang="en-US" baseline="-25000" dirty="0" err="1"/>
              <a:t>int</a:t>
            </a:r>
            <a:endParaRPr lang="en-US" dirty="0"/>
          </a:p>
          <a:p>
            <a:pPr lvl="1">
              <a:spcBef>
                <a:spcPts val="0"/>
              </a:spcBef>
            </a:pPr>
            <a:r>
              <a:rPr lang="en-US" dirty="0"/>
              <a:t>The model only works at that [Na]</a:t>
            </a:r>
            <a:r>
              <a:rPr lang="en-US" baseline="-25000" dirty="0" err="1"/>
              <a:t>int</a:t>
            </a:r>
            <a:endParaRPr lang="en-US" dirty="0"/>
          </a:p>
          <a:p>
            <a:pPr lvl="1">
              <a:spcBef>
                <a:spcPts val="0"/>
              </a:spcBef>
            </a:pPr>
            <a:r>
              <a:rPr lang="en-US" dirty="0"/>
              <a:t>But the model is still “reasonably” good if we’re “reasonably” near that [Na]</a:t>
            </a:r>
            <a:r>
              <a:rPr lang="en-US" baseline="-25000" dirty="0" err="1"/>
              <a:t>int</a:t>
            </a:r>
            <a:endParaRPr lang="en-US" dirty="0"/>
          </a:p>
          <a:p>
            <a:pPr lvl="1">
              <a:spcBef>
                <a:spcPts val="0"/>
              </a:spcBef>
            </a:pPr>
            <a:r>
              <a:rPr lang="en-US" dirty="0"/>
              <a:t>We must re-compute </a:t>
            </a:r>
            <a:r>
              <a:rPr lang="en-US" i="1" dirty="0"/>
              <a:t>g</a:t>
            </a:r>
            <a:r>
              <a:rPr lang="en-US" dirty="0"/>
              <a:t>, </a:t>
            </a:r>
            <a:r>
              <a:rPr lang="en-US" i="1" dirty="0"/>
              <a:t>V</a:t>
            </a:r>
            <a:r>
              <a:rPr lang="en-US" baseline="-25000" dirty="0"/>
              <a:t>N</a:t>
            </a:r>
            <a:r>
              <a:rPr lang="en-US" dirty="0"/>
              <a:t> and </a:t>
            </a:r>
            <a:r>
              <a:rPr lang="en-US" i="1" dirty="0" err="1"/>
              <a:t>j</a:t>
            </a:r>
            <a:r>
              <a:rPr lang="en-US" baseline="-25000" dirty="0" err="1"/>
              <a:t>pump</a:t>
            </a:r>
            <a:r>
              <a:rPr lang="en-US" dirty="0"/>
              <a:t> when [Na]</a:t>
            </a:r>
            <a:r>
              <a:rPr lang="en-US" baseline="-25000" dirty="0"/>
              <a:t>int</a:t>
            </a:r>
            <a:r>
              <a:rPr lang="en-US" dirty="0"/>
              <a:t> changes substantially</a:t>
            </a:r>
          </a:p>
          <a:p>
            <a:r>
              <a:rPr lang="en-US" dirty="0"/>
              <a:t>Most important</a:t>
            </a:r>
          </a:p>
          <a:p>
            <a:pPr lvl="1">
              <a:spcBef>
                <a:spcPts val="0"/>
              </a:spcBef>
            </a:pPr>
            <a:r>
              <a:rPr lang="en-US" dirty="0"/>
              <a:t>simple model = intuitive</a:t>
            </a:r>
          </a:p>
          <a:p>
            <a:pPr lvl="1">
              <a:spcBef>
                <a:spcPts val="0"/>
              </a:spcBef>
            </a:pPr>
            <a:r>
              <a:rPr lang="en-US" dirty="0"/>
              <a:t>helps us to understand how cells behave</a:t>
            </a:r>
          </a:p>
        </p:txBody>
      </p:sp>
      <p:sp>
        <p:nvSpPr>
          <p:cNvPr id="4" name="Footer Placeholder 3">
            <a:extLst>
              <a:ext uri="{FF2B5EF4-FFF2-40B4-BE49-F238E27FC236}">
                <a16:creationId xmlns:a16="http://schemas.microsoft.com/office/drawing/2014/main" id="{9E9D2D04-2F2F-4111-8DF6-A5E919B78DEE}"/>
              </a:ext>
            </a:extLst>
          </p:cNvPr>
          <p:cNvSpPr>
            <a:spLocks noGrp="1"/>
          </p:cNvSpPr>
          <p:nvPr>
            <p:ph type="ftr" sz="quarter" idx="11"/>
          </p:nvPr>
        </p:nvSpPr>
        <p:spPr/>
        <p:txBody>
          <a:bodyPr/>
          <a:lstStyle/>
          <a:p>
            <a:pPr>
              <a:defRPr/>
            </a:pPr>
            <a:r>
              <a:rPr lang="en-US" dirty="0"/>
              <a:t>EE 193/Comp 150 Joel Grodstein</a:t>
            </a:r>
          </a:p>
        </p:txBody>
      </p:sp>
      <p:sp>
        <p:nvSpPr>
          <p:cNvPr id="5" name="TextBox 4">
            <a:extLst>
              <a:ext uri="{FF2B5EF4-FFF2-40B4-BE49-F238E27FC236}">
                <a16:creationId xmlns:a16="http://schemas.microsoft.com/office/drawing/2014/main" id="{7A42FD2B-A1E1-4F8D-8A7C-2AE6191841DB}"/>
              </a:ext>
            </a:extLst>
          </p:cNvPr>
          <p:cNvSpPr txBox="1"/>
          <p:nvPr/>
        </p:nvSpPr>
        <p:spPr>
          <a:xfrm>
            <a:off x="4146747" y="1169446"/>
            <a:ext cx="4605867" cy="461665"/>
          </a:xfrm>
          <a:prstGeom prst="rect">
            <a:avLst/>
          </a:prstGeom>
          <a:noFill/>
          <a:ln>
            <a:noFill/>
          </a:ln>
        </p:spPr>
        <p:txBody>
          <a:bodyPr wrap="square" rtlCol="0">
            <a:spAutoFit/>
          </a:bodyPr>
          <a:lstStyle/>
          <a:p>
            <a:r>
              <a:rPr lang="en-US" i="1" dirty="0" err="1"/>
              <a:t>j</a:t>
            </a:r>
            <a:r>
              <a:rPr lang="en-US" baseline="-25000" dirty="0" err="1"/>
              <a:t>total,Na</a:t>
            </a:r>
            <a:r>
              <a:rPr lang="en-US" dirty="0"/>
              <a:t> = </a:t>
            </a:r>
            <a:r>
              <a:rPr lang="en-US" i="1" dirty="0" err="1"/>
              <a:t>g</a:t>
            </a:r>
            <a:r>
              <a:rPr lang="en-US" baseline="-25000" dirty="0" err="1"/>
              <a:t>Na</a:t>
            </a:r>
            <a:r>
              <a:rPr lang="en-US" dirty="0"/>
              <a:t> (</a:t>
            </a:r>
            <a:r>
              <a:rPr lang="en-US" i="1" dirty="0" err="1"/>
              <a:t>V</a:t>
            </a:r>
            <a:r>
              <a:rPr lang="en-US" baseline="-25000" dirty="0" err="1"/>
              <a:t>mem</a:t>
            </a:r>
            <a:r>
              <a:rPr lang="en-US" dirty="0"/>
              <a:t> - </a:t>
            </a:r>
            <a:r>
              <a:rPr lang="en-US" i="1" dirty="0" err="1"/>
              <a:t>V</a:t>
            </a:r>
            <a:r>
              <a:rPr lang="en-US" baseline="-25000" dirty="0" err="1"/>
              <a:t>N,Na</a:t>
            </a:r>
            <a:r>
              <a:rPr lang="en-US" dirty="0"/>
              <a:t>) + </a:t>
            </a:r>
            <a:r>
              <a:rPr lang="en-US" i="1" dirty="0" err="1"/>
              <a:t>j</a:t>
            </a:r>
            <a:r>
              <a:rPr lang="en-US" baseline="-25000" dirty="0" err="1"/>
              <a:t>pump,Na</a:t>
            </a:r>
            <a:endParaRPr lang="en-US" dirty="0"/>
          </a:p>
        </p:txBody>
      </p:sp>
    </p:spTree>
    <p:extLst>
      <p:ext uri="{BB962C8B-B14F-4D97-AF65-F5344CB8AC3E}">
        <p14:creationId xmlns:p14="http://schemas.microsoft.com/office/powerpoint/2010/main" val="1937401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95101-541D-420A-B7DC-F9DA2851C659}"/>
              </a:ext>
            </a:extLst>
          </p:cNvPr>
          <p:cNvSpPr>
            <a:spLocks noGrp="1"/>
          </p:cNvSpPr>
          <p:nvPr>
            <p:ph type="title"/>
          </p:nvPr>
        </p:nvSpPr>
        <p:spPr/>
        <p:txBody>
          <a:bodyPr/>
          <a:lstStyle/>
          <a:p>
            <a:r>
              <a:rPr lang="en-US" dirty="0"/>
              <a:t>Done with the basics!</a:t>
            </a:r>
          </a:p>
        </p:txBody>
      </p:sp>
      <p:sp>
        <p:nvSpPr>
          <p:cNvPr id="3" name="Content Placeholder 2">
            <a:extLst>
              <a:ext uri="{FF2B5EF4-FFF2-40B4-BE49-F238E27FC236}">
                <a16:creationId xmlns:a16="http://schemas.microsoft.com/office/drawing/2014/main" id="{1647C3C9-B934-4253-9590-740D2765C0D5}"/>
              </a:ext>
            </a:extLst>
          </p:cNvPr>
          <p:cNvSpPr>
            <a:spLocks noGrp="1"/>
          </p:cNvSpPr>
          <p:nvPr>
            <p:ph idx="1"/>
          </p:nvPr>
        </p:nvSpPr>
        <p:spPr/>
        <p:txBody>
          <a:bodyPr/>
          <a:lstStyle/>
          <a:p>
            <a:r>
              <a:rPr lang="en-US" dirty="0"/>
              <a:t>The main part of bioelectricity is done </a:t>
            </a:r>
            <a:r>
              <a:rPr lang="en-US" dirty="0">
                <a:sym typeface="Wingdings" panose="05000000000000000000" pitchFamily="2" charset="2"/>
              </a:rPr>
              <a:t></a:t>
            </a:r>
            <a:endParaRPr lang="en-US" dirty="0"/>
          </a:p>
          <a:p>
            <a:pPr lvl="1">
              <a:spcBef>
                <a:spcPts val="0"/>
              </a:spcBef>
            </a:pPr>
            <a:r>
              <a:rPr lang="en-US" dirty="0"/>
              <a:t>But we haven’t built anything yet </a:t>
            </a:r>
            <a:r>
              <a:rPr lang="en-US" dirty="0">
                <a:sym typeface="Wingdings" panose="05000000000000000000" pitchFamily="2" charset="2"/>
              </a:rPr>
              <a:t></a:t>
            </a:r>
            <a:endParaRPr lang="en-US" dirty="0"/>
          </a:p>
          <a:p>
            <a:r>
              <a:rPr lang="en-US" dirty="0"/>
              <a:t>What’s coming next:</a:t>
            </a:r>
          </a:p>
          <a:p>
            <a:pPr lvl="1">
              <a:spcBef>
                <a:spcPts val="0"/>
              </a:spcBef>
            </a:pPr>
            <a:r>
              <a:rPr lang="en-US" dirty="0"/>
              <a:t>lab #1 solidifies what we’ve learned</a:t>
            </a:r>
          </a:p>
          <a:p>
            <a:pPr lvl="1">
              <a:spcBef>
                <a:spcPts val="0"/>
              </a:spcBef>
            </a:pPr>
            <a:r>
              <a:rPr lang="en-US" dirty="0"/>
              <a:t>add a few more details (QSS) and build a neuron</a:t>
            </a:r>
          </a:p>
          <a:p>
            <a:pPr lvl="1">
              <a:spcBef>
                <a:spcPts val="0"/>
              </a:spcBef>
            </a:pPr>
            <a:r>
              <a:rPr lang="en-US" dirty="0"/>
              <a:t>add one more detail (GJs) and build neural networks</a:t>
            </a:r>
          </a:p>
          <a:p>
            <a:pPr lvl="1">
              <a:spcBef>
                <a:spcPts val="0"/>
              </a:spcBef>
            </a:pPr>
            <a:r>
              <a:rPr lang="en-US" dirty="0"/>
              <a:t>build worms</a:t>
            </a:r>
          </a:p>
          <a:p>
            <a:pPr lvl="1">
              <a:spcBef>
                <a:spcPts val="0"/>
              </a:spcBef>
            </a:pPr>
            <a:r>
              <a:rPr lang="en-US" dirty="0"/>
              <a:t>GRN computing</a:t>
            </a:r>
          </a:p>
          <a:p>
            <a:r>
              <a:rPr lang="en-US" dirty="0"/>
              <a:t>But the hard part is done </a:t>
            </a:r>
            <a:r>
              <a:rPr lang="en-US" dirty="0">
                <a:sym typeface="Wingdings" panose="05000000000000000000" pitchFamily="2" charset="2"/>
              </a:rPr>
              <a:t></a:t>
            </a:r>
            <a:endParaRPr lang="en-US" dirty="0"/>
          </a:p>
          <a:p>
            <a:pPr marL="0" indent="0">
              <a:buNone/>
            </a:pPr>
            <a:br>
              <a:rPr lang="en-US" dirty="0"/>
            </a:br>
            <a:endParaRPr lang="en-US" dirty="0"/>
          </a:p>
        </p:txBody>
      </p:sp>
      <p:sp>
        <p:nvSpPr>
          <p:cNvPr id="4" name="Footer Placeholder 3">
            <a:extLst>
              <a:ext uri="{FF2B5EF4-FFF2-40B4-BE49-F238E27FC236}">
                <a16:creationId xmlns:a16="http://schemas.microsoft.com/office/drawing/2014/main" id="{81A74CF5-417C-4954-B599-67FD4447D08F}"/>
              </a:ext>
            </a:extLst>
          </p:cNvPr>
          <p:cNvSpPr>
            <a:spLocks noGrp="1"/>
          </p:cNvSpPr>
          <p:nvPr>
            <p:ph type="ftr" sz="quarter" idx="11"/>
          </p:nvPr>
        </p:nvSpPr>
        <p:spPr/>
        <p:txBody>
          <a:bodyPr/>
          <a:lstStyle/>
          <a:p>
            <a:pPr>
              <a:defRPr/>
            </a:pPr>
            <a:r>
              <a:rPr lang="en-US" dirty="0"/>
              <a:t>EE 193/Comp 150 Joel Grodstein</a:t>
            </a:r>
          </a:p>
        </p:txBody>
      </p:sp>
    </p:spTree>
    <p:extLst>
      <p:ext uri="{BB962C8B-B14F-4D97-AF65-F5344CB8AC3E}">
        <p14:creationId xmlns:p14="http://schemas.microsoft.com/office/powerpoint/2010/main" val="1214254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E2E85-C9C7-4A49-8B19-252E0774825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E55F5C-B44C-4E91-8D6A-37CB6C0CE99E}"/>
              </a:ext>
            </a:extLst>
          </p:cNvPr>
          <p:cNvSpPr>
            <a:spLocks noGrp="1"/>
          </p:cNvSpPr>
          <p:nvPr>
            <p:ph idx="1"/>
          </p:nvPr>
        </p:nvSpPr>
        <p:spPr>
          <a:xfrm>
            <a:off x="1397000" y="4656668"/>
            <a:ext cx="7061200" cy="1439332"/>
          </a:xfrm>
        </p:spPr>
        <p:txBody>
          <a:bodyPr/>
          <a:lstStyle/>
          <a:p>
            <a:r>
              <a:rPr lang="en-US" dirty="0"/>
              <a:t>Opposite charges attracting</a:t>
            </a:r>
          </a:p>
        </p:txBody>
      </p:sp>
      <p:sp>
        <p:nvSpPr>
          <p:cNvPr id="4" name="Footer Placeholder 3">
            <a:extLst>
              <a:ext uri="{FF2B5EF4-FFF2-40B4-BE49-F238E27FC236}">
                <a16:creationId xmlns:a16="http://schemas.microsoft.com/office/drawing/2014/main" id="{39970AB3-7BB9-4528-875D-98000F94ECB7}"/>
              </a:ext>
            </a:extLst>
          </p:cNvPr>
          <p:cNvSpPr>
            <a:spLocks noGrp="1"/>
          </p:cNvSpPr>
          <p:nvPr>
            <p:ph type="ftr" sz="quarter" idx="11"/>
          </p:nvPr>
        </p:nvSpPr>
        <p:spPr/>
        <p:txBody>
          <a:bodyPr/>
          <a:lstStyle/>
          <a:p>
            <a:pPr>
              <a:defRPr/>
            </a:pPr>
            <a:r>
              <a:rPr lang="en-US" dirty="0"/>
              <a:t>EE 193/Comp 150 Joel Grodstein</a:t>
            </a:r>
          </a:p>
        </p:txBody>
      </p:sp>
      <p:pic>
        <p:nvPicPr>
          <p:cNvPr id="6" name="Graphic 5" descr="Grinning Face with No Fill">
            <a:extLst>
              <a:ext uri="{FF2B5EF4-FFF2-40B4-BE49-F238E27FC236}">
                <a16:creationId xmlns:a16="http://schemas.microsoft.com/office/drawing/2014/main" id="{EE299C8B-CFD7-4A43-AF01-A37DF76FCBF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93067" y="3149600"/>
            <a:ext cx="914400" cy="914400"/>
          </a:xfrm>
          <a:prstGeom prst="rect">
            <a:avLst/>
          </a:prstGeom>
        </p:spPr>
      </p:pic>
      <p:sp>
        <p:nvSpPr>
          <p:cNvPr id="7" name="Oval 6">
            <a:extLst>
              <a:ext uri="{FF2B5EF4-FFF2-40B4-BE49-F238E27FC236}">
                <a16:creationId xmlns:a16="http://schemas.microsoft.com/office/drawing/2014/main" id="{8D9B476A-8065-4ADE-BE58-8DB6C04780AD}"/>
              </a:ext>
            </a:extLst>
          </p:cNvPr>
          <p:cNvSpPr/>
          <p:nvPr/>
        </p:nvSpPr>
        <p:spPr>
          <a:xfrm>
            <a:off x="1278467" y="2129367"/>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Na</a:t>
            </a:r>
            <a:r>
              <a:rPr lang="en-US" sz="2000" baseline="30000" dirty="0">
                <a:solidFill>
                  <a:schemeClr val="tx1"/>
                </a:solidFill>
              </a:rPr>
              <a:t>+</a:t>
            </a:r>
            <a:endParaRPr lang="en-US" sz="2000" dirty="0">
              <a:solidFill>
                <a:schemeClr val="tx1"/>
              </a:solidFill>
            </a:endParaRPr>
          </a:p>
        </p:txBody>
      </p:sp>
      <p:sp>
        <p:nvSpPr>
          <p:cNvPr id="8" name="Oval 7">
            <a:extLst>
              <a:ext uri="{FF2B5EF4-FFF2-40B4-BE49-F238E27FC236}">
                <a16:creationId xmlns:a16="http://schemas.microsoft.com/office/drawing/2014/main" id="{A50B55E9-CF55-4379-B329-656BEE293FF6}"/>
              </a:ext>
            </a:extLst>
          </p:cNvPr>
          <p:cNvSpPr/>
          <p:nvPr/>
        </p:nvSpPr>
        <p:spPr>
          <a:xfrm>
            <a:off x="6815666" y="2129367"/>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Cl</a:t>
            </a:r>
            <a:r>
              <a:rPr lang="en-US" sz="2000" baseline="30000" dirty="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2004422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grpId="0" nodeType="clickEffect">
                                  <p:stCondLst>
                                    <p:cond delay="0"/>
                                  </p:stCondLst>
                                  <p:childTnLst>
                                    <p:animMotion origin="layout" path="M 3.05556E-6 7.40741E-7 L 0.26354 7.40741E-7 " pathEditMode="relative" rAng="0" ptsTypes="AA">
                                      <p:cBhvr>
                                        <p:cTn id="14" dur="2000" fill="hold"/>
                                        <p:tgtEl>
                                          <p:spTgt spid="7"/>
                                        </p:tgtEl>
                                        <p:attrNameLst>
                                          <p:attrName>ppt_x</p:attrName>
                                          <p:attrName>ppt_y</p:attrName>
                                        </p:attrNameLst>
                                      </p:cBhvr>
                                      <p:rCtr x="13177" y="0"/>
                                    </p:animMotion>
                                  </p:childTnLst>
                                </p:cTn>
                              </p:par>
                              <p:par>
                                <p:cTn id="15" presetID="35" presetClass="path" presetSubtype="0" accel="50000" decel="50000" fill="hold" grpId="0" nodeType="withEffect">
                                  <p:stCondLst>
                                    <p:cond delay="0"/>
                                  </p:stCondLst>
                                  <p:childTnLst>
                                    <p:animMotion origin="layout" path="M -2.5E-6 7.40741E-7 L -0.26059 7.40741E-7 " pathEditMode="relative" rAng="0" ptsTypes="AA">
                                      <p:cBhvr>
                                        <p:cTn id="16" dur="2000" fill="hold"/>
                                        <p:tgtEl>
                                          <p:spTgt spid="8"/>
                                        </p:tgtEl>
                                        <p:attrNameLst>
                                          <p:attrName>ppt_x</p:attrName>
                                          <p:attrName>ppt_y</p:attrName>
                                        </p:attrNameLst>
                                      </p:cBhvr>
                                      <p:rCtr x="-1303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A1E29-8D6D-41D0-BD79-7EB62DF73C47}"/>
              </a:ext>
            </a:extLst>
          </p:cNvPr>
          <p:cNvSpPr>
            <a:spLocks noGrp="1"/>
          </p:cNvSpPr>
          <p:nvPr>
            <p:ph type="title"/>
          </p:nvPr>
        </p:nvSpPr>
        <p:spPr/>
        <p:txBody>
          <a:bodyPr/>
          <a:lstStyle/>
          <a:p>
            <a:r>
              <a:rPr lang="en-US" dirty="0"/>
              <a:t>Biological part #1</a:t>
            </a:r>
          </a:p>
        </p:txBody>
      </p:sp>
      <p:sp>
        <p:nvSpPr>
          <p:cNvPr id="3" name="Content Placeholder 2">
            <a:extLst>
              <a:ext uri="{FF2B5EF4-FFF2-40B4-BE49-F238E27FC236}">
                <a16:creationId xmlns:a16="http://schemas.microsoft.com/office/drawing/2014/main" id="{8090830A-EC19-48CF-972B-CB157E9F008C}"/>
              </a:ext>
            </a:extLst>
          </p:cNvPr>
          <p:cNvSpPr>
            <a:spLocks noGrp="1"/>
          </p:cNvSpPr>
          <p:nvPr>
            <p:ph idx="1"/>
          </p:nvPr>
        </p:nvSpPr>
        <p:spPr/>
        <p:txBody>
          <a:bodyPr/>
          <a:lstStyle/>
          <a:p>
            <a:r>
              <a:rPr lang="en-US" dirty="0"/>
              <a:t>Our first biological part in the pile of stuff: a cell</a:t>
            </a:r>
          </a:p>
          <a:p>
            <a:r>
              <a:rPr lang="en-US" dirty="0"/>
              <a:t>Inputs:</a:t>
            </a:r>
          </a:p>
          <a:p>
            <a:pPr lvl="1">
              <a:spcBef>
                <a:spcPts val="0"/>
              </a:spcBef>
            </a:pPr>
            <a:r>
              <a:rPr lang="en-US" i="1" dirty="0" err="1"/>
              <a:t>g</a:t>
            </a:r>
            <a:r>
              <a:rPr lang="en-US" baseline="-25000" dirty="0" err="1"/>
              <a:t>Na</a:t>
            </a:r>
            <a:r>
              <a:rPr lang="en-US" dirty="0"/>
              <a:t>, </a:t>
            </a:r>
            <a:r>
              <a:rPr lang="en-US" i="1" dirty="0" err="1"/>
              <a:t>g</a:t>
            </a:r>
            <a:r>
              <a:rPr lang="en-US" baseline="-25000" dirty="0" err="1"/>
              <a:t>K</a:t>
            </a:r>
            <a:r>
              <a:rPr lang="en-US" dirty="0"/>
              <a:t> (the </a:t>
            </a:r>
            <a:r>
              <a:rPr lang="en-US"/>
              <a:t>ion-channel conductivities)</a:t>
            </a:r>
            <a:endParaRPr lang="en-US" dirty="0"/>
          </a:p>
          <a:p>
            <a:pPr lvl="1">
              <a:spcBef>
                <a:spcPts val="0"/>
              </a:spcBef>
            </a:pPr>
            <a:r>
              <a:rPr lang="en-US" dirty="0"/>
              <a:t>Why are these the inputs? Lab1 will show us </a:t>
            </a:r>
          </a:p>
          <a:p>
            <a:r>
              <a:rPr lang="en-US" dirty="0"/>
              <a:t>Output:</a:t>
            </a:r>
          </a:p>
          <a:p>
            <a:pPr lvl="1">
              <a:spcBef>
                <a:spcPts val="0"/>
              </a:spcBef>
            </a:pPr>
            <a:r>
              <a:rPr lang="en-US" i="1" dirty="0" err="1"/>
              <a:t>V</a:t>
            </a:r>
            <a:r>
              <a:rPr lang="en-US" baseline="-25000" dirty="0" err="1"/>
              <a:t>mem</a:t>
            </a:r>
            <a:r>
              <a:rPr lang="en-US" dirty="0"/>
              <a:t> (takes hours to compute its output!)</a:t>
            </a:r>
          </a:p>
          <a:p>
            <a:r>
              <a:rPr lang="en-US" dirty="0"/>
              <a:t>What controls the inputs:</a:t>
            </a:r>
          </a:p>
          <a:p>
            <a:pPr lvl="1"/>
            <a:r>
              <a:rPr lang="en-US" dirty="0"/>
              <a:t>grow more ion channels → higher conductivity</a:t>
            </a:r>
          </a:p>
          <a:p>
            <a:pPr lvl="1"/>
            <a:r>
              <a:rPr lang="en-US" dirty="0"/>
              <a:t>ion channels can be turned on/off very quickly by voltage or ions</a:t>
            </a:r>
          </a:p>
        </p:txBody>
      </p:sp>
      <p:sp>
        <p:nvSpPr>
          <p:cNvPr id="4" name="Footer Placeholder 3">
            <a:extLst>
              <a:ext uri="{FF2B5EF4-FFF2-40B4-BE49-F238E27FC236}">
                <a16:creationId xmlns:a16="http://schemas.microsoft.com/office/drawing/2014/main" id="{AAD46874-11D0-4B49-84C2-39A0522E3E50}"/>
              </a:ext>
            </a:extLst>
          </p:cNvPr>
          <p:cNvSpPr>
            <a:spLocks noGrp="1"/>
          </p:cNvSpPr>
          <p:nvPr>
            <p:ph type="ftr" sz="quarter" idx="11"/>
          </p:nvPr>
        </p:nvSpPr>
        <p:spPr/>
        <p:txBody>
          <a:bodyPr/>
          <a:lstStyle/>
          <a:p>
            <a:pPr>
              <a:defRPr/>
            </a:pPr>
            <a:r>
              <a:rPr lang="en-US"/>
              <a:t>EE 193/Comp 150 Joel Grodstein</a:t>
            </a:r>
            <a:endParaRPr lang="en-US" dirty="0"/>
          </a:p>
        </p:txBody>
      </p:sp>
      <p:sp>
        <p:nvSpPr>
          <p:cNvPr id="5" name="TextBox 4">
            <a:extLst>
              <a:ext uri="{FF2B5EF4-FFF2-40B4-BE49-F238E27FC236}">
                <a16:creationId xmlns:a16="http://schemas.microsoft.com/office/drawing/2014/main" id="{DA71A88B-C2B9-4DBC-AC98-D7EA74F3DC4D}"/>
              </a:ext>
            </a:extLst>
          </p:cNvPr>
          <p:cNvSpPr txBox="1"/>
          <p:nvPr/>
        </p:nvSpPr>
        <p:spPr>
          <a:xfrm>
            <a:off x="7343480" y="3040144"/>
            <a:ext cx="1574276" cy="830997"/>
          </a:xfrm>
          <a:prstGeom prst="rect">
            <a:avLst/>
          </a:prstGeom>
          <a:noFill/>
        </p:spPr>
        <p:txBody>
          <a:bodyPr wrap="square" rtlCol="0">
            <a:spAutoFit/>
          </a:bodyPr>
          <a:lstStyle/>
          <a:p>
            <a:pPr algn="ctr"/>
            <a:r>
              <a:rPr lang="en-US" dirty="0">
                <a:solidFill>
                  <a:schemeClr val="accent2"/>
                </a:solidFill>
              </a:rPr>
              <a:t>Focus on these next</a:t>
            </a:r>
          </a:p>
        </p:txBody>
      </p:sp>
      <p:cxnSp>
        <p:nvCxnSpPr>
          <p:cNvPr id="7" name="Straight Arrow Connector 6">
            <a:extLst>
              <a:ext uri="{FF2B5EF4-FFF2-40B4-BE49-F238E27FC236}">
                <a16:creationId xmlns:a16="http://schemas.microsoft.com/office/drawing/2014/main" id="{D3E6B267-7111-4113-AA22-DB64A6AECD71}"/>
              </a:ext>
            </a:extLst>
          </p:cNvPr>
          <p:cNvCxnSpPr/>
          <p:nvPr/>
        </p:nvCxnSpPr>
        <p:spPr>
          <a:xfrm flipH="1">
            <a:off x="5392132" y="3294668"/>
            <a:ext cx="2064470" cy="669303"/>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536F628D-5FA2-4BAC-86C2-F605DFF31EA4}"/>
              </a:ext>
            </a:extLst>
          </p:cNvPr>
          <p:cNvCxnSpPr>
            <a:cxnSpLocks/>
          </p:cNvCxnSpPr>
          <p:nvPr/>
        </p:nvCxnSpPr>
        <p:spPr>
          <a:xfrm flipH="1">
            <a:off x="7522590" y="3871274"/>
            <a:ext cx="246668" cy="1544425"/>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3600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fade">
                                      <p:cBhvr>
                                        <p:cTn id="20" dur="500"/>
                                        <p:tgtEl>
                                          <p:spTgt spid="3">
                                            <p:txEl>
                                              <p:pRg st="7" end="7"/>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par>
                                <p:cTn id="29" presetID="10" presetClass="entr" presetSubtype="0" fill="hold" nodeType="with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par>
                                <p:cTn id="32" presetID="10" presetClass="entr" presetSubtype="0" fill="hold"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8DE27-9E61-4DEF-9614-42B52E30BF86}"/>
              </a:ext>
            </a:extLst>
          </p:cNvPr>
          <p:cNvSpPr>
            <a:spLocks noGrp="1"/>
          </p:cNvSpPr>
          <p:nvPr>
            <p:ph type="title"/>
          </p:nvPr>
        </p:nvSpPr>
        <p:spPr/>
        <p:txBody>
          <a:bodyPr/>
          <a:lstStyle/>
          <a:p>
            <a:r>
              <a:rPr lang="en-US" dirty="0"/>
              <a:t>Start of Lab #1</a:t>
            </a:r>
          </a:p>
        </p:txBody>
      </p:sp>
      <p:sp>
        <p:nvSpPr>
          <p:cNvPr id="3" name="Content Placeholder 2">
            <a:extLst>
              <a:ext uri="{FF2B5EF4-FFF2-40B4-BE49-F238E27FC236}">
                <a16:creationId xmlns:a16="http://schemas.microsoft.com/office/drawing/2014/main" id="{9E6A07EB-BF81-4EE2-B98C-A7EE440A0ADD}"/>
              </a:ext>
            </a:extLst>
          </p:cNvPr>
          <p:cNvSpPr>
            <a:spLocks noGrp="1"/>
          </p:cNvSpPr>
          <p:nvPr>
            <p:ph idx="1"/>
          </p:nvPr>
        </p:nvSpPr>
        <p:spPr/>
        <p:txBody>
          <a:bodyPr/>
          <a:lstStyle/>
          <a:p>
            <a:r>
              <a:rPr lang="en-US" dirty="0"/>
              <a:t>Start Lab #1 in class</a:t>
            </a:r>
          </a:p>
          <a:p>
            <a:pPr lvl="1"/>
            <a:r>
              <a:rPr lang="en-US" dirty="0"/>
              <a:t>Learn about </a:t>
            </a:r>
            <a:r>
              <a:rPr lang="en-US" dirty="0" err="1"/>
              <a:t>Bitsey</a:t>
            </a:r>
            <a:endParaRPr lang="en-US" dirty="0"/>
          </a:p>
          <a:p>
            <a:pPr lvl="1"/>
            <a:r>
              <a:rPr lang="en-US" dirty="0"/>
              <a:t>Run the 5-second simulations</a:t>
            </a:r>
          </a:p>
          <a:p>
            <a:r>
              <a:rPr lang="en-US" dirty="0"/>
              <a:t>Then run the long simulations at home</a:t>
            </a:r>
          </a:p>
          <a:p>
            <a:r>
              <a:rPr lang="en-US" dirty="0"/>
              <a:t>In a week or so, Ashton will lecture on how to analyze these circuits, and we’ll have class time to do the analysis</a:t>
            </a:r>
          </a:p>
        </p:txBody>
      </p:sp>
      <p:sp>
        <p:nvSpPr>
          <p:cNvPr id="4" name="Footer Placeholder 3">
            <a:extLst>
              <a:ext uri="{FF2B5EF4-FFF2-40B4-BE49-F238E27FC236}">
                <a16:creationId xmlns:a16="http://schemas.microsoft.com/office/drawing/2014/main" id="{9A9FD4D6-508F-42D4-A970-6C945A681C7D}"/>
              </a:ext>
            </a:extLst>
          </p:cNvPr>
          <p:cNvSpPr>
            <a:spLocks noGrp="1"/>
          </p:cNvSpPr>
          <p:nvPr>
            <p:ph type="ftr" sz="quarter" idx="11"/>
          </p:nvPr>
        </p:nvSpPr>
        <p:spPr/>
        <p:txBody>
          <a:bodyPr/>
          <a:lstStyle/>
          <a:p>
            <a:pPr>
              <a:defRPr/>
            </a:pPr>
            <a:r>
              <a:rPr lang="en-US"/>
              <a:t>EE 193/Comp 150 Joel Grodstein</a:t>
            </a:r>
            <a:endParaRPr lang="en-US" dirty="0"/>
          </a:p>
        </p:txBody>
      </p:sp>
    </p:spTree>
    <p:extLst>
      <p:ext uri="{BB962C8B-B14F-4D97-AF65-F5344CB8AC3E}">
        <p14:creationId xmlns:p14="http://schemas.microsoft.com/office/powerpoint/2010/main" val="2803269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299EBB45-E50F-45C8-8B48-B0CEAEB41423}"/>
              </a:ext>
            </a:extLst>
          </p:cNvPr>
          <p:cNvSpPr/>
          <p:nvPr/>
        </p:nvSpPr>
        <p:spPr>
          <a:xfrm>
            <a:off x="1298012" y="3895000"/>
            <a:ext cx="606717" cy="1471131"/>
          </a:xfrm>
          <a:prstGeom prst="rect">
            <a:avLst/>
          </a:prstGeom>
          <a:solidFill>
            <a:schemeClr val="accent2">
              <a:lumMod val="20000"/>
              <a:lumOff val="8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D3B5F556-AE74-4F3A-9AE9-272210EDB6DE}"/>
              </a:ext>
            </a:extLst>
          </p:cNvPr>
          <p:cNvSpPr/>
          <p:nvPr/>
        </p:nvSpPr>
        <p:spPr>
          <a:xfrm>
            <a:off x="4035283" y="2325757"/>
            <a:ext cx="1431212" cy="384313"/>
          </a:xfrm>
          <a:prstGeom prst="rect">
            <a:avLst/>
          </a:prstGeom>
          <a:solidFill>
            <a:schemeClr val="accent2">
              <a:lumMod val="20000"/>
              <a:lumOff val="8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C2F06EAB-8E63-462E-B6BD-3E52A4D2F6AD}"/>
              </a:ext>
            </a:extLst>
          </p:cNvPr>
          <p:cNvSpPr/>
          <p:nvPr/>
        </p:nvSpPr>
        <p:spPr>
          <a:xfrm>
            <a:off x="800973" y="3902877"/>
            <a:ext cx="606717" cy="1471131"/>
          </a:xfrm>
          <a:prstGeom prst="rect">
            <a:avLst/>
          </a:prstGeom>
          <a:solidFill>
            <a:schemeClr val="accent2">
              <a:lumMod val="20000"/>
              <a:lumOff val="8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FE90F0C2-25EF-4670-9FDC-93EFAE32FEE0}"/>
              </a:ext>
            </a:extLst>
          </p:cNvPr>
          <p:cNvSpPr/>
          <p:nvPr/>
        </p:nvSpPr>
        <p:spPr>
          <a:xfrm>
            <a:off x="4412970" y="1908313"/>
            <a:ext cx="1431212" cy="384313"/>
          </a:xfrm>
          <a:prstGeom prst="rect">
            <a:avLst/>
          </a:prstGeom>
          <a:solidFill>
            <a:schemeClr val="accent2">
              <a:lumMod val="20000"/>
              <a:lumOff val="8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4017B4-0776-4AFE-92C4-E4C80B47B9B4}"/>
              </a:ext>
            </a:extLst>
          </p:cNvPr>
          <p:cNvSpPr>
            <a:spLocks noGrp="1"/>
          </p:cNvSpPr>
          <p:nvPr>
            <p:ph type="title"/>
          </p:nvPr>
        </p:nvSpPr>
        <p:spPr/>
        <p:txBody>
          <a:bodyPr/>
          <a:lstStyle/>
          <a:p>
            <a:r>
              <a:rPr lang="en-US" dirty="0"/>
              <a:t>Modeling our cell as a circuit</a:t>
            </a:r>
          </a:p>
        </p:txBody>
      </p:sp>
      <p:sp>
        <p:nvSpPr>
          <p:cNvPr id="3" name="Content Placeholder 2">
            <a:extLst>
              <a:ext uri="{FF2B5EF4-FFF2-40B4-BE49-F238E27FC236}">
                <a16:creationId xmlns:a16="http://schemas.microsoft.com/office/drawing/2014/main" id="{01ABCFD5-7986-490C-A490-5972560717CC}"/>
              </a:ext>
            </a:extLst>
          </p:cNvPr>
          <p:cNvSpPr>
            <a:spLocks noGrp="1"/>
          </p:cNvSpPr>
          <p:nvPr>
            <p:ph idx="1"/>
          </p:nvPr>
        </p:nvSpPr>
        <p:spPr>
          <a:xfrm>
            <a:off x="5533149" y="3424972"/>
            <a:ext cx="3110783" cy="2671027"/>
          </a:xfrm>
        </p:spPr>
        <p:txBody>
          <a:bodyPr/>
          <a:lstStyle/>
          <a:p>
            <a:r>
              <a:rPr lang="en-US" dirty="0"/>
              <a:t>A </a:t>
            </a:r>
            <a:r>
              <a:rPr lang="en-US" i="1" dirty="0"/>
              <a:t>current source</a:t>
            </a:r>
            <a:r>
              <a:rPr lang="en-US" dirty="0"/>
              <a:t> simply provides a constant current</a:t>
            </a:r>
          </a:p>
        </p:txBody>
      </p:sp>
      <p:sp>
        <p:nvSpPr>
          <p:cNvPr id="4" name="Footer Placeholder 3">
            <a:extLst>
              <a:ext uri="{FF2B5EF4-FFF2-40B4-BE49-F238E27FC236}">
                <a16:creationId xmlns:a16="http://schemas.microsoft.com/office/drawing/2014/main" id="{4E2BC2B6-E142-4A25-B820-4DA86D14A5ED}"/>
              </a:ext>
            </a:extLst>
          </p:cNvPr>
          <p:cNvSpPr>
            <a:spLocks noGrp="1"/>
          </p:cNvSpPr>
          <p:nvPr>
            <p:ph type="ftr" sz="quarter" idx="11"/>
          </p:nvPr>
        </p:nvSpPr>
        <p:spPr/>
        <p:txBody>
          <a:bodyPr/>
          <a:lstStyle/>
          <a:p>
            <a:pPr>
              <a:defRPr/>
            </a:pPr>
            <a:r>
              <a:rPr lang="en-US"/>
              <a:t>EE 193/Comp 150 Joel Grodstein</a:t>
            </a:r>
            <a:endParaRPr lang="en-US" dirty="0"/>
          </a:p>
        </p:txBody>
      </p:sp>
      <mc:AlternateContent xmlns:mc="http://schemas.openxmlformats.org/markup-compatibility/2006">
        <mc:Choice xmlns:a14="http://schemas.microsoft.com/office/drawing/2010/main" Requires="a14">
          <p:sp>
            <p:nvSpPr>
              <p:cNvPr id="7" name="Rectangle 6">
                <a:extLst>
                  <a:ext uri="{FF2B5EF4-FFF2-40B4-BE49-F238E27FC236}">
                    <a16:creationId xmlns:a16="http://schemas.microsoft.com/office/drawing/2014/main" id="{EC95ECEC-8F14-4BEC-9046-EFF704079C14}"/>
                  </a:ext>
                </a:extLst>
              </p:cNvPr>
              <p:cNvSpPr/>
              <p:nvPr/>
            </p:nvSpPr>
            <p:spPr>
              <a:xfrm>
                <a:off x="337675" y="1779825"/>
                <a:ext cx="5571462" cy="1331968"/>
              </a:xfrm>
              <a:prstGeom prst="rect">
                <a:avLst/>
              </a:prstGeom>
            </p:spPr>
            <p:txBody>
              <a:bodyPr wrap="non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𝑗</m:t>
                          </m:r>
                        </m:e>
                        <m:sub>
                          <m:r>
                            <a:rPr lang="en-US" i="1">
                              <a:latin typeface="Cambria Math" panose="02040503050406030204" pitchFamily="18" charset="0"/>
                            </a:rPr>
                            <m:t>𝑡𝑜𝑡𝑎𝑙</m:t>
                          </m:r>
                          <m:r>
                            <a:rPr lang="en-US" i="1">
                              <a:latin typeface="Cambria Math" panose="02040503050406030204" pitchFamily="18" charset="0"/>
                            </a:rPr>
                            <m:t>,</m:t>
                          </m:r>
                          <m:r>
                            <a:rPr lang="en-US" i="1">
                              <a:latin typeface="Cambria Math" panose="02040503050406030204" pitchFamily="18" charset="0"/>
                            </a:rPr>
                            <m:t>𝑁𝑎</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𝐺</m:t>
                          </m:r>
                        </m:e>
                        <m:sub>
                          <m:r>
                            <a:rPr lang="en-US" i="1">
                              <a:latin typeface="Cambria Math" panose="02040503050406030204" pitchFamily="18" charset="0"/>
                            </a:rPr>
                            <m:t>𝑁𝑎</m:t>
                          </m:r>
                        </m:sub>
                      </m:sSub>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𝑚𝑒𝑚</m:t>
                              </m:r>
                            </m:sub>
                          </m:sSub>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i="1">
                                  <a:latin typeface="Cambria Math" panose="02040503050406030204" pitchFamily="18" charset="0"/>
                                </a:rPr>
                                <m:t>𝑁𝑎</m:t>
                              </m:r>
                            </m:sub>
                            <m:sup>
                              <m:r>
                                <a:rPr lang="en-US" i="1">
                                  <a:latin typeface="Cambria Math" panose="02040503050406030204" pitchFamily="18" charset="0"/>
                                </a:rPr>
                                <m:t>𝑁</m:t>
                              </m:r>
                            </m:sup>
                          </m:sSubSup>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𝑗</m:t>
                          </m:r>
                        </m:e>
                        <m:sub>
                          <m:r>
                            <a:rPr lang="en-US" b="0" i="1" smtClean="0">
                              <a:latin typeface="Cambria Math" panose="02040503050406030204" pitchFamily="18" charset="0"/>
                            </a:rPr>
                            <m:t>𝑝𝑢𝑚𝑝</m:t>
                          </m:r>
                          <m:r>
                            <a:rPr lang="en-US" b="0" i="1" smtClean="0">
                              <a:latin typeface="Cambria Math" panose="02040503050406030204" pitchFamily="18" charset="0"/>
                            </a:rPr>
                            <m:t>,</m:t>
                          </m:r>
                          <m:r>
                            <a:rPr lang="en-US" b="0" i="1" smtClean="0">
                              <a:latin typeface="Cambria Math" panose="02040503050406030204" pitchFamily="18" charset="0"/>
                            </a:rPr>
                            <m:t>𝑁𝑎</m:t>
                          </m:r>
                        </m:sub>
                      </m:sSub>
                    </m:oMath>
                  </m:oMathPara>
                </a14:m>
                <a:endParaRPr lang="en-US" dirty="0"/>
              </a:p>
              <a:p>
                <a:pPr/>
                <a14:m>
                  <m:oMathPara xmlns:m="http://schemas.openxmlformats.org/officeDocument/2006/math">
                    <m:oMathParaPr>
                      <m:jc m:val="left"/>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𝑗</m:t>
                          </m:r>
                        </m:e>
                        <m:sub>
                          <m:r>
                            <a:rPr lang="en-US" i="1">
                              <a:latin typeface="Cambria Math" panose="02040503050406030204" pitchFamily="18" charset="0"/>
                            </a:rPr>
                            <m:t>𝑡𝑜𝑡𝑎𝑙</m:t>
                          </m:r>
                          <m:r>
                            <a:rPr lang="en-US" i="1">
                              <a:latin typeface="Cambria Math" panose="02040503050406030204" pitchFamily="18" charset="0"/>
                            </a:rPr>
                            <m:t>,</m:t>
                          </m:r>
                          <m:r>
                            <a:rPr lang="en-US" b="0" i="1" smtClean="0">
                              <a:latin typeface="Cambria Math" panose="02040503050406030204" pitchFamily="18" charset="0"/>
                            </a:rPr>
                            <m:t>𝐾</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𝐺</m:t>
                          </m:r>
                        </m:e>
                        <m:sub>
                          <m:r>
                            <a:rPr lang="en-US" b="0" i="1" smtClean="0">
                              <a:latin typeface="Cambria Math" panose="02040503050406030204" pitchFamily="18" charset="0"/>
                            </a:rPr>
                            <m:t>𝐾</m:t>
                          </m:r>
                        </m:sub>
                      </m:sSub>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𝑚𝑒𝑚</m:t>
                              </m:r>
                            </m:sub>
                          </m:sSub>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b="0" i="1" smtClean="0">
                                  <a:latin typeface="Cambria Math" panose="02040503050406030204" pitchFamily="18" charset="0"/>
                                </a:rPr>
                                <m:t>𝐾</m:t>
                              </m:r>
                            </m:sub>
                            <m:sup>
                              <m:r>
                                <a:rPr lang="en-US" i="1">
                                  <a:latin typeface="Cambria Math" panose="02040503050406030204" pitchFamily="18" charset="0"/>
                                </a:rPr>
                                <m:t>𝑁</m:t>
                              </m:r>
                            </m:sup>
                          </m:sSubSup>
                        </m:e>
                      </m:d>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𝑗</m:t>
                          </m:r>
                        </m:e>
                        <m:sub>
                          <m:r>
                            <a:rPr lang="en-US" i="1">
                              <a:latin typeface="Cambria Math" panose="02040503050406030204" pitchFamily="18" charset="0"/>
                            </a:rPr>
                            <m:t>𝑝𝑢𝑚𝑝</m:t>
                          </m:r>
                          <m:r>
                            <a:rPr lang="en-US" i="1">
                              <a:latin typeface="Cambria Math" panose="02040503050406030204" pitchFamily="18" charset="0"/>
                            </a:rPr>
                            <m:t>,</m:t>
                          </m:r>
                          <m:r>
                            <a:rPr lang="en-US" b="0" i="1" smtClean="0">
                              <a:latin typeface="Cambria Math" panose="02040503050406030204" pitchFamily="18" charset="0"/>
                            </a:rPr>
                            <m:t>𝐾</m:t>
                          </m:r>
                        </m:sub>
                      </m:sSub>
                    </m:oMath>
                  </m:oMathPara>
                </a14:m>
                <a:endParaRPr lang="en-US" dirty="0"/>
              </a:p>
              <a:p>
                <a:pPr/>
                <a14:m>
                  <m:oMathPara xmlns:m="http://schemas.openxmlformats.org/officeDocument/2006/math">
                    <m:oMathParaPr>
                      <m:jc m:val="left"/>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𝑗</m:t>
                          </m:r>
                        </m:e>
                        <m:sub>
                          <m:r>
                            <a:rPr lang="en-US" i="1">
                              <a:latin typeface="Cambria Math" panose="02040503050406030204" pitchFamily="18" charset="0"/>
                            </a:rPr>
                            <m:t>𝑡𝑜𝑡𝑎𝑙</m:t>
                          </m:r>
                          <m:r>
                            <a:rPr lang="en-US" i="1">
                              <a:latin typeface="Cambria Math" panose="02040503050406030204" pitchFamily="18" charset="0"/>
                            </a:rPr>
                            <m:t>,</m:t>
                          </m:r>
                          <m:r>
                            <a:rPr lang="en-US" b="0" i="1" smtClean="0">
                              <a:latin typeface="Cambria Math" panose="02040503050406030204" pitchFamily="18" charset="0"/>
                            </a:rPr>
                            <m:t>𝐶𝑙</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𝐺</m:t>
                          </m:r>
                        </m:e>
                        <m:sub>
                          <m:r>
                            <a:rPr lang="en-US" b="0" i="1" smtClean="0">
                              <a:latin typeface="Cambria Math" panose="02040503050406030204" pitchFamily="18" charset="0"/>
                            </a:rPr>
                            <m:t>𝐶𝑙</m:t>
                          </m:r>
                        </m:sub>
                      </m:sSub>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𝑚𝑒𝑚</m:t>
                              </m:r>
                            </m:sub>
                          </m:sSub>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b="0" i="1" smtClean="0">
                                  <a:latin typeface="Cambria Math" panose="02040503050406030204" pitchFamily="18" charset="0"/>
                                </a:rPr>
                                <m:t>𝐶𝑙</m:t>
                              </m:r>
                            </m:sub>
                            <m:sup>
                              <m:r>
                                <a:rPr lang="en-US" i="1">
                                  <a:latin typeface="Cambria Math" panose="02040503050406030204" pitchFamily="18" charset="0"/>
                                </a:rPr>
                                <m:t>𝑁</m:t>
                              </m:r>
                            </m:sup>
                          </m:sSubSup>
                        </m:e>
                      </m:d>
                    </m:oMath>
                  </m:oMathPara>
                </a14:m>
                <a:endParaRPr lang="en-US" dirty="0"/>
              </a:p>
            </p:txBody>
          </p:sp>
        </mc:Choice>
        <mc:Fallback>
          <p:sp>
            <p:nvSpPr>
              <p:cNvPr id="7" name="Rectangle 6">
                <a:extLst>
                  <a:ext uri="{FF2B5EF4-FFF2-40B4-BE49-F238E27FC236}">
                    <a16:creationId xmlns:a16="http://schemas.microsoft.com/office/drawing/2014/main" id="{EC95ECEC-8F14-4BEC-9046-EFF704079C14}"/>
                  </a:ext>
                </a:extLst>
              </p:cNvPr>
              <p:cNvSpPr>
                <a:spLocks noRot="1" noChangeAspect="1" noMove="1" noResize="1" noEditPoints="1" noAdjustHandles="1" noChangeArrowheads="1" noChangeShapeType="1" noTextEdit="1"/>
              </p:cNvSpPr>
              <p:nvPr/>
            </p:nvSpPr>
            <p:spPr>
              <a:xfrm>
                <a:off x="337675" y="1779825"/>
                <a:ext cx="5571462" cy="1331968"/>
              </a:xfrm>
              <a:prstGeom prst="rect">
                <a:avLst/>
              </a:prstGeom>
              <a:blipFill>
                <a:blip r:embed="rId2"/>
                <a:stretch>
                  <a:fillRect l="-875"/>
                </a:stretch>
              </a:blipFill>
            </p:spPr>
            <p:txBody>
              <a:bodyPr/>
              <a:lstStyle/>
              <a:p>
                <a:r>
                  <a:rPr lang="en-US">
                    <a:noFill/>
                  </a:rPr>
                  <a:t> </a:t>
                </a:r>
              </a:p>
            </p:txBody>
          </p:sp>
        </mc:Fallback>
      </mc:AlternateContent>
      <p:cxnSp>
        <p:nvCxnSpPr>
          <p:cNvPr id="8" name="Straight Connector 7">
            <a:extLst>
              <a:ext uri="{FF2B5EF4-FFF2-40B4-BE49-F238E27FC236}">
                <a16:creationId xmlns:a16="http://schemas.microsoft.com/office/drawing/2014/main" id="{4A42E93D-2912-4C5F-AF34-E17272D314A0}"/>
              </a:ext>
            </a:extLst>
          </p:cNvPr>
          <p:cNvCxnSpPr>
            <a:cxnSpLocks/>
          </p:cNvCxnSpPr>
          <p:nvPr/>
        </p:nvCxnSpPr>
        <p:spPr>
          <a:xfrm>
            <a:off x="1536887" y="3856664"/>
            <a:ext cx="0" cy="16002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A5F77160-AA0D-4B5C-895F-641F3DD0FEC1}"/>
              </a:ext>
            </a:extLst>
          </p:cNvPr>
          <p:cNvSpPr/>
          <p:nvPr/>
        </p:nvSpPr>
        <p:spPr>
          <a:xfrm>
            <a:off x="1392964" y="4271530"/>
            <a:ext cx="279400" cy="67733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E67583E-C0C1-4AC7-B3DA-6DC371C647E3}"/>
              </a:ext>
            </a:extLst>
          </p:cNvPr>
          <p:cNvCxnSpPr>
            <a:cxnSpLocks/>
          </p:cNvCxnSpPr>
          <p:nvPr/>
        </p:nvCxnSpPr>
        <p:spPr>
          <a:xfrm>
            <a:off x="1228565" y="5448393"/>
            <a:ext cx="3305529"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14E2C8C9-0CE8-47E2-B96E-69420C9513CA}"/>
              </a:ext>
            </a:extLst>
          </p:cNvPr>
          <p:cNvGrpSpPr/>
          <p:nvPr/>
        </p:nvGrpSpPr>
        <p:grpSpPr>
          <a:xfrm>
            <a:off x="1968693" y="4996194"/>
            <a:ext cx="926979" cy="377814"/>
            <a:chOff x="5892800" y="3496733"/>
            <a:chExt cx="852363" cy="346805"/>
          </a:xfrm>
        </p:grpSpPr>
        <p:cxnSp>
          <p:nvCxnSpPr>
            <p:cNvPr id="12" name="Straight Connector 11">
              <a:extLst>
                <a:ext uri="{FF2B5EF4-FFF2-40B4-BE49-F238E27FC236}">
                  <a16:creationId xmlns:a16="http://schemas.microsoft.com/office/drawing/2014/main" id="{09426A6E-3152-441A-9BC7-70C7D9970D34}"/>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D92A93E-94A5-471E-ACDA-FD3645950A25}"/>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25FFA8B-6AE4-459C-BED7-82FAF08D1C93}"/>
                </a:ext>
              </a:extLst>
            </p:cNvPr>
            <p:cNvSpPr txBox="1"/>
            <p:nvPr/>
          </p:nvSpPr>
          <p:spPr>
            <a:xfrm>
              <a:off x="6214533" y="3589275"/>
              <a:ext cx="530630" cy="254263"/>
            </a:xfrm>
            <a:prstGeom prst="rect">
              <a:avLst/>
            </a:prstGeom>
            <a:noFill/>
          </p:spPr>
          <p:txBody>
            <a:bodyPr wrap="none" lIns="0" tIns="0" rIns="0" bIns="0" rtlCol="0">
              <a:spAutoFit/>
            </a:bodyPr>
            <a:lstStyle/>
            <a:p>
              <a:r>
                <a:rPr lang="en-US" sz="1800" dirty="0"/>
                <a:t>77mV</a:t>
              </a:r>
            </a:p>
          </p:txBody>
        </p:sp>
      </p:grpSp>
      <p:grpSp>
        <p:nvGrpSpPr>
          <p:cNvPr id="15" name="Group 14">
            <a:extLst>
              <a:ext uri="{FF2B5EF4-FFF2-40B4-BE49-F238E27FC236}">
                <a16:creationId xmlns:a16="http://schemas.microsoft.com/office/drawing/2014/main" id="{1D552D6C-A231-4138-B6E0-F37DD6179611}"/>
              </a:ext>
            </a:extLst>
          </p:cNvPr>
          <p:cNvGrpSpPr/>
          <p:nvPr/>
        </p:nvGrpSpPr>
        <p:grpSpPr>
          <a:xfrm>
            <a:off x="3196359" y="4974261"/>
            <a:ext cx="975758" cy="336266"/>
            <a:chOff x="5892800" y="3496733"/>
            <a:chExt cx="975758" cy="336266"/>
          </a:xfrm>
        </p:grpSpPr>
        <p:cxnSp>
          <p:nvCxnSpPr>
            <p:cNvPr id="16" name="Straight Connector 15">
              <a:extLst>
                <a:ext uri="{FF2B5EF4-FFF2-40B4-BE49-F238E27FC236}">
                  <a16:creationId xmlns:a16="http://schemas.microsoft.com/office/drawing/2014/main" id="{7EBB0EAE-A58E-4D3A-91B7-94878D842F48}"/>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B92DCBF-C169-4BC0-AB31-E6918681A705}"/>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5537C53B-F206-4207-89B9-30835549A921}"/>
                </a:ext>
              </a:extLst>
            </p:cNvPr>
            <p:cNvSpPr txBox="1"/>
            <p:nvPr/>
          </p:nvSpPr>
          <p:spPr>
            <a:xfrm>
              <a:off x="6214533" y="3556000"/>
              <a:ext cx="654025" cy="276999"/>
            </a:xfrm>
            <a:prstGeom prst="rect">
              <a:avLst/>
            </a:prstGeom>
            <a:noFill/>
          </p:spPr>
          <p:txBody>
            <a:bodyPr wrap="none" lIns="0" tIns="0" rIns="0" bIns="0" rtlCol="0">
              <a:spAutoFit/>
            </a:bodyPr>
            <a:lstStyle/>
            <a:p>
              <a:r>
                <a:rPr lang="en-US" sz="1800" dirty="0"/>
                <a:t>-89mV</a:t>
              </a:r>
            </a:p>
          </p:txBody>
        </p:sp>
      </p:grpSp>
      <p:grpSp>
        <p:nvGrpSpPr>
          <p:cNvPr id="19" name="Group 18">
            <a:extLst>
              <a:ext uri="{FF2B5EF4-FFF2-40B4-BE49-F238E27FC236}">
                <a16:creationId xmlns:a16="http://schemas.microsoft.com/office/drawing/2014/main" id="{1FF7F19F-1012-4786-B568-39DF0F2A41A7}"/>
              </a:ext>
            </a:extLst>
          </p:cNvPr>
          <p:cNvGrpSpPr/>
          <p:nvPr/>
        </p:nvGrpSpPr>
        <p:grpSpPr>
          <a:xfrm>
            <a:off x="4288558" y="4974261"/>
            <a:ext cx="975758" cy="361666"/>
            <a:chOff x="5892800" y="3496733"/>
            <a:chExt cx="975758" cy="361666"/>
          </a:xfrm>
        </p:grpSpPr>
        <p:cxnSp>
          <p:nvCxnSpPr>
            <p:cNvPr id="20" name="Straight Connector 19">
              <a:extLst>
                <a:ext uri="{FF2B5EF4-FFF2-40B4-BE49-F238E27FC236}">
                  <a16:creationId xmlns:a16="http://schemas.microsoft.com/office/drawing/2014/main" id="{4FCA2530-F152-4CEE-B4FD-15FE768A12FB}"/>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FDA6FAC-4495-4973-B5C7-5FB9A864DBE4}"/>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9E26CC0-22A0-4DBA-A2B0-E0C8D4ED2F9A}"/>
                </a:ext>
              </a:extLst>
            </p:cNvPr>
            <p:cNvSpPr txBox="1"/>
            <p:nvPr/>
          </p:nvSpPr>
          <p:spPr>
            <a:xfrm>
              <a:off x="6214533" y="3581400"/>
              <a:ext cx="654025" cy="276999"/>
            </a:xfrm>
            <a:prstGeom prst="rect">
              <a:avLst/>
            </a:prstGeom>
            <a:noFill/>
          </p:spPr>
          <p:txBody>
            <a:bodyPr wrap="none" lIns="0" tIns="0" rIns="0" bIns="0" rtlCol="0">
              <a:spAutoFit/>
            </a:bodyPr>
            <a:lstStyle/>
            <a:p>
              <a:r>
                <a:rPr lang="en-US" sz="1800" dirty="0"/>
                <a:t>-71mV</a:t>
              </a:r>
            </a:p>
          </p:txBody>
        </p:sp>
      </p:grpSp>
      <p:cxnSp>
        <p:nvCxnSpPr>
          <p:cNvPr id="23" name="Straight Connector 22">
            <a:extLst>
              <a:ext uri="{FF2B5EF4-FFF2-40B4-BE49-F238E27FC236}">
                <a16:creationId xmlns:a16="http://schemas.microsoft.com/office/drawing/2014/main" id="{598707BF-7315-4EC9-83ED-CDF85C0A6303}"/>
              </a:ext>
            </a:extLst>
          </p:cNvPr>
          <p:cNvCxnSpPr>
            <a:cxnSpLocks/>
          </p:cNvCxnSpPr>
          <p:nvPr/>
        </p:nvCxnSpPr>
        <p:spPr>
          <a:xfrm>
            <a:off x="2205762" y="5075862"/>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3558792-39F3-48F2-92B3-A932F1335DBB}"/>
              </a:ext>
            </a:extLst>
          </p:cNvPr>
          <p:cNvCxnSpPr>
            <a:cxnSpLocks/>
          </p:cNvCxnSpPr>
          <p:nvPr/>
        </p:nvCxnSpPr>
        <p:spPr>
          <a:xfrm>
            <a:off x="3424964" y="5084323"/>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220F390-01F6-4192-AD7E-8755EA591263}"/>
              </a:ext>
            </a:extLst>
          </p:cNvPr>
          <p:cNvCxnSpPr>
            <a:cxnSpLocks/>
          </p:cNvCxnSpPr>
          <p:nvPr/>
        </p:nvCxnSpPr>
        <p:spPr>
          <a:xfrm>
            <a:off x="4525629" y="5084328"/>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id="{3216463E-14ED-4CEE-AF0F-287B132CA438}"/>
              </a:ext>
            </a:extLst>
          </p:cNvPr>
          <p:cNvGrpSpPr/>
          <p:nvPr/>
        </p:nvGrpSpPr>
        <p:grpSpPr>
          <a:xfrm>
            <a:off x="1833227" y="4093729"/>
            <a:ext cx="381000" cy="685800"/>
            <a:chOff x="5562600" y="3429000"/>
            <a:chExt cx="381000" cy="685800"/>
          </a:xfrm>
        </p:grpSpPr>
        <p:cxnSp>
          <p:nvCxnSpPr>
            <p:cNvPr id="27" name="Straight Connector 26">
              <a:extLst>
                <a:ext uri="{FF2B5EF4-FFF2-40B4-BE49-F238E27FC236}">
                  <a16:creationId xmlns:a16="http://schemas.microsoft.com/office/drawing/2014/main" id="{083FACBC-896A-4ECE-8E5C-F37EF6ED60AB}"/>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94EE440-2E84-43C6-8AE4-0E64AB1A620D}"/>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2485AFA-D6EB-4DC9-BA25-B826AE8BCD53}"/>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0C9D768-8B1A-44CB-9827-74B28BC9FE89}"/>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DDB293F-84EB-4366-9FB9-6E9B13CE570C}"/>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a:extLst>
              <a:ext uri="{FF2B5EF4-FFF2-40B4-BE49-F238E27FC236}">
                <a16:creationId xmlns:a16="http://schemas.microsoft.com/office/drawing/2014/main" id="{A867676F-ED4B-4F2C-99BA-9965CB56CD1D}"/>
              </a:ext>
            </a:extLst>
          </p:cNvPr>
          <p:cNvCxnSpPr>
            <a:cxnSpLocks/>
          </p:cNvCxnSpPr>
          <p:nvPr/>
        </p:nvCxnSpPr>
        <p:spPr>
          <a:xfrm>
            <a:off x="2205760" y="4762597"/>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33" name="Group 32">
            <a:extLst>
              <a:ext uri="{FF2B5EF4-FFF2-40B4-BE49-F238E27FC236}">
                <a16:creationId xmlns:a16="http://schemas.microsoft.com/office/drawing/2014/main" id="{BC19B9A4-92F0-44EB-B901-3328BC791419}"/>
              </a:ext>
            </a:extLst>
          </p:cNvPr>
          <p:cNvGrpSpPr/>
          <p:nvPr/>
        </p:nvGrpSpPr>
        <p:grpSpPr>
          <a:xfrm>
            <a:off x="3035493" y="4093727"/>
            <a:ext cx="381000" cy="685800"/>
            <a:chOff x="5562600" y="3429000"/>
            <a:chExt cx="381000" cy="685800"/>
          </a:xfrm>
        </p:grpSpPr>
        <p:cxnSp>
          <p:nvCxnSpPr>
            <p:cNvPr id="34" name="Straight Connector 33">
              <a:extLst>
                <a:ext uri="{FF2B5EF4-FFF2-40B4-BE49-F238E27FC236}">
                  <a16:creationId xmlns:a16="http://schemas.microsoft.com/office/drawing/2014/main" id="{987FB7CF-D271-4D46-87EB-AC7B438386FF}"/>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A873492-66A7-4669-B6CD-68A31D83C9D3}"/>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FC30352-EB10-45FD-ACBE-E3B79EB7415A}"/>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4095E3-FCC6-4362-BD38-EB21B58273C9}"/>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E042C4AB-5678-4DFF-AC36-1C45603DC394}"/>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9" name="Straight Connector 38">
            <a:extLst>
              <a:ext uri="{FF2B5EF4-FFF2-40B4-BE49-F238E27FC236}">
                <a16:creationId xmlns:a16="http://schemas.microsoft.com/office/drawing/2014/main" id="{09832D2F-02A6-414D-994E-CBF3A4472604}"/>
              </a:ext>
            </a:extLst>
          </p:cNvPr>
          <p:cNvCxnSpPr>
            <a:cxnSpLocks/>
          </p:cNvCxnSpPr>
          <p:nvPr/>
        </p:nvCxnSpPr>
        <p:spPr>
          <a:xfrm>
            <a:off x="3408026" y="4762595"/>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40" name="Group 39">
            <a:extLst>
              <a:ext uri="{FF2B5EF4-FFF2-40B4-BE49-F238E27FC236}">
                <a16:creationId xmlns:a16="http://schemas.microsoft.com/office/drawing/2014/main" id="{47007D85-BA49-40F7-9D8A-BF424FDFAC48}"/>
              </a:ext>
            </a:extLst>
          </p:cNvPr>
          <p:cNvGrpSpPr/>
          <p:nvPr/>
        </p:nvGrpSpPr>
        <p:grpSpPr>
          <a:xfrm>
            <a:off x="4153097" y="4093724"/>
            <a:ext cx="381000" cy="685800"/>
            <a:chOff x="5562600" y="3429000"/>
            <a:chExt cx="381000" cy="685800"/>
          </a:xfrm>
        </p:grpSpPr>
        <p:cxnSp>
          <p:nvCxnSpPr>
            <p:cNvPr id="41" name="Straight Connector 40">
              <a:extLst>
                <a:ext uri="{FF2B5EF4-FFF2-40B4-BE49-F238E27FC236}">
                  <a16:creationId xmlns:a16="http://schemas.microsoft.com/office/drawing/2014/main" id="{ECAE411F-E513-4DE0-8365-069F07337A5A}"/>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DC30496-6CB2-4DC0-A9EB-51EBD9037CE9}"/>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9606D98B-79A7-4CCA-86D3-66E324788A46}"/>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6D6029D-63EC-42D1-978E-321E32954E21}"/>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3E5035A-3DCF-4B2B-9B4B-7A42911FC0CF}"/>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6" name="Straight Connector 45">
            <a:extLst>
              <a:ext uri="{FF2B5EF4-FFF2-40B4-BE49-F238E27FC236}">
                <a16:creationId xmlns:a16="http://schemas.microsoft.com/office/drawing/2014/main" id="{5C9C15AD-B48D-4D51-88E4-8720DDD923AA}"/>
              </a:ext>
            </a:extLst>
          </p:cNvPr>
          <p:cNvCxnSpPr>
            <a:cxnSpLocks/>
          </p:cNvCxnSpPr>
          <p:nvPr/>
        </p:nvCxnSpPr>
        <p:spPr>
          <a:xfrm>
            <a:off x="4525630" y="4762592"/>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52F621D8-CD5F-410E-B1E5-8F805C0A275C}"/>
              </a:ext>
            </a:extLst>
          </p:cNvPr>
          <p:cNvCxnSpPr>
            <a:cxnSpLocks/>
          </p:cNvCxnSpPr>
          <p:nvPr/>
        </p:nvCxnSpPr>
        <p:spPr>
          <a:xfrm>
            <a:off x="1220098" y="3873594"/>
            <a:ext cx="3110796"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6DFB9FD7-6502-4F77-A1C3-EE31E5498967}"/>
              </a:ext>
            </a:extLst>
          </p:cNvPr>
          <p:cNvCxnSpPr>
            <a:cxnSpLocks/>
          </p:cNvCxnSpPr>
          <p:nvPr/>
        </p:nvCxnSpPr>
        <p:spPr>
          <a:xfrm>
            <a:off x="2002555" y="3882065"/>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3E15917-B8C1-47E2-800C-4BB5FB3AB6D1}"/>
              </a:ext>
            </a:extLst>
          </p:cNvPr>
          <p:cNvCxnSpPr>
            <a:cxnSpLocks/>
          </p:cNvCxnSpPr>
          <p:nvPr/>
        </p:nvCxnSpPr>
        <p:spPr>
          <a:xfrm>
            <a:off x="3204821" y="3898995"/>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C26891AB-5778-4DB6-BB26-3BC59D346A0B}"/>
              </a:ext>
            </a:extLst>
          </p:cNvPr>
          <p:cNvCxnSpPr>
            <a:cxnSpLocks/>
          </p:cNvCxnSpPr>
          <p:nvPr/>
        </p:nvCxnSpPr>
        <p:spPr>
          <a:xfrm>
            <a:off x="4313954" y="3890532"/>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88C10C7C-83C1-4775-876E-B616C20A3864}"/>
              </a:ext>
            </a:extLst>
          </p:cNvPr>
          <p:cNvSpPr txBox="1"/>
          <p:nvPr/>
        </p:nvSpPr>
        <p:spPr>
          <a:xfrm>
            <a:off x="1413267" y="5041997"/>
            <a:ext cx="795866" cy="461665"/>
          </a:xfrm>
          <a:prstGeom prst="rect">
            <a:avLst/>
          </a:prstGeom>
          <a:noFill/>
        </p:spPr>
        <p:txBody>
          <a:bodyPr wrap="square" rtlCol="0">
            <a:spAutoFit/>
          </a:bodyPr>
          <a:lstStyle/>
          <a:p>
            <a:r>
              <a:rPr lang="en-US" dirty="0"/>
              <a:t>ECF</a:t>
            </a:r>
          </a:p>
        </p:txBody>
      </p:sp>
      <p:sp>
        <p:nvSpPr>
          <p:cNvPr id="52" name="TextBox 51">
            <a:extLst>
              <a:ext uri="{FF2B5EF4-FFF2-40B4-BE49-F238E27FC236}">
                <a16:creationId xmlns:a16="http://schemas.microsoft.com/office/drawing/2014/main" id="{8BBCB6A8-0047-40D4-9C44-922D28D9BE0C}"/>
              </a:ext>
            </a:extLst>
          </p:cNvPr>
          <p:cNvSpPr txBox="1"/>
          <p:nvPr/>
        </p:nvSpPr>
        <p:spPr>
          <a:xfrm>
            <a:off x="2730696" y="3450263"/>
            <a:ext cx="795866" cy="461665"/>
          </a:xfrm>
          <a:prstGeom prst="rect">
            <a:avLst/>
          </a:prstGeom>
          <a:noFill/>
        </p:spPr>
        <p:txBody>
          <a:bodyPr wrap="square" rtlCol="0">
            <a:spAutoFit/>
          </a:bodyPr>
          <a:lstStyle/>
          <a:p>
            <a:r>
              <a:rPr lang="en-US" dirty="0"/>
              <a:t>ICF</a:t>
            </a:r>
          </a:p>
        </p:txBody>
      </p:sp>
      <p:sp>
        <p:nvSpPr>
          <p:cNvPr id="53" name="TextBox 52">
            <a:extLst>
              <a:ext uri="{FF2B5EF4-FFF2-40B4-BE49-F238E27FC236}">
                <a16:creationId xmlns:a16="http://schemas.microsoft.com/office/drawing/2014/main" id="{F6528E8D-9D99-4C89-A1DB-8DED50E6C3C8}"/>
              </a:ext>
            </a:extLst>
          </p:cNvPr>
          <p:cNvSpPr txBox="1"/>
          <p:nvPr/>
        </p:nvSpPr>
        <p:spPr>
          <a:xfrm>
            <a:off x="2205757" y="4169927"/>
            <a:ext cx="384721" cy="307777"/>
          </a:xfrm>
          <a:prstGeom prst="rect">
            <a:avLst/>
          </a:prstGeom>
          <a:noFill/>
        </p:spPr>
        <p:txBody>
          <a:bodyPr wrap="none" lIns="0" tIns="0" rIns="0" bIns="0" rtlCol="0">
            <a:spAutoFit/>
          </a:bodyPr>
          <a:lstStyle/>
          <a:p>
            <a:r>
              <a:rPr lang="en-US" sz="2000" dirty="0" err="1"/>
              <a:t>G</a:t>
            </a:r>
            <a:r>
              <a:rPr lang="en-US" sz="2000" baseline="-25000" dirty="0" err="1"/>
              <a:t>Na</a:t>
            </a:r>
            <a:endParaRPr lang="en-US" sz="2000" dirty="0"/>
          </a:p>
        </p:txBody>
      </p:sp>
      <p:sp>
        <p:nvSpPr>
          <p:cNvPr id="54" name="TextBox 53">
            <a:extLst>
              <a:ext uri="{FF2B5EF4-FFF2-40B4-BE49-F238E27FC236}">
                <a16:creationId xmlns:a16="http://schemas.microsoft.com/office/drawing/2014/main" id="{55D65AA3-4337-4171-A538-7D0096B2A1D1}"/>
              </a:ext>
            </a:extLst>
          </p:cNvPr>
          <p:cNvSpPr txBox="1"/>
          <p:nvPr/>
        </p:nvSpPr>
        <p:spPr>
          <a:xfrm>
            <a:off x="3357224" y="4152993"/>
            <a:ext cx="309380" cy="307777"/>
          </a:xfrm>
          <a:prstGeom prst="rect">
            <a:avLst/>
          </a:prstGeom>
          <a:noFill/>
        </p:spPr>
        <p:txBody>
          <a:bodyPr wrap="none" lIns="0" tIns="0" rIns="0" bIns="0" rtlCol="0">
            <a:spAutoFit/>
          </a:bodyPr>
          <a:lstStyle/>
          <a:p>
            <a:r>
              <a:rPr lang="en-US" sz="2000" dirty="0"/>
              <a:t>G</a:t>
            </a:r>
            <a:r>
              <a:rPr lang="en-US" sz="2000" baseline="-25000" dirty="0"/>
              <a:t>K</a:t>
            </a:r>
            <a:endParaRPr lang="en-US" sz="2000" dirty="0"/>
          </a:p>
        </p:txBody>
      </p:sp>
      <p:sp>
        <p:nvSpPr>
          <p:cNvPr id="55" name="TextBox 54">
            <a:extLst>
              <a:ext uri="{FF2B5EF4-FFF2-40B4-BE49-F238E27FC236}">
                <a16:creationId xmlns:a16="http://schemas.microsoft.com/office/drawing/2014/main" id="{271B1B6E-34AA-4DA1-A6E0-A900F63F1D7E}"/>
              </a:ext>
            </a:extLst>
          </p:cNvPr>
          <p:cNvSpPr txBox="1"/>
          <p:nvPr/>
        </p:nvSpPr>
        <p:spPr>
          <a:xfrm>
            <a:off x="4542557" y="4169927"/>
            <a:ext cx="347852" cy="307777"/>
          </a:xfrm>
          <a:prstGeom prst="rect">
            <a:avLst/>
          </a:prstGeom>
          <a:noFill/>
        </p:spPr>
        <p:txBody>
          <a:bodyPr wrap="none" lIns="0" tIns="0" rIns="0" bIns="0" rtlCol="0">
            <a:spAutoFit/>
          </a:bodyPr>
          <a:lstStyle/>
          <a:p>
            <a:r>
              <a:rPr lang="en-US" sz="2000" dirty="0" err="1"/>
              <a:t>G</a:t>
            </a:r>
            <a:r>
              <a:rPr lang="en-US" sz="2000" baseline="-25000" dirty="0" err="1"/>
              <a:t>Cl</a:t>
            </a:r>
            <a:endParaRPr lang="en-US" sz="2000" dirty="0"/>
          </a:p>
        </p:txBody>
      </p:sp>
      <p:cxnSp>
        <p:nvCxnSpPr>
          <p:cNvPr id="56" name="Straight Arrow Connector 55">
            <a:extLst>
              <a:ext uri="{FF2B5EF4-FFF2-40B4-BE49-F238E27FC236}">
                <a16:creationId xmlns:a16="http://schemas.microsoft.com/office/drawing/2014/main" id="{763DD878-36FA-41EF-81DA-DA2193279A78}"/>
              </a:ext>
            </a:extLst>
          </p:cNvPr>
          <p:cNvCxnSpPr>
            <a:cxnSpLocks/>
          </p:cNvCxnSpPr>
          <p:nvPr/>
        </p:nvCxnSpPr>
        <p:spPr>
          <a:xfrm>
            <a:off x="1532664" y="4457797"/>
            <a:ext cx="0" cy="304800"/>
          </a:xfrm>
          <a:prstGeom prst="straightConnector1">
            <a:avLst/>
          </a:pr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834C62A6-C76B-4C2D-99E0-9773A4A73A81}"/>
              </a:ext>
            </a:extLst>
          </p:cNvPr>
          <p:cNvCxnSpPr>
            <a:cxnSpLocks/>
          </p:cNvCxnSpPr>
          <p:nvPr/>
        </p:nvCxnSpPr>
        <p:spPr>
          <a:xfrm>
            <a:off x="1223621" y="3848195"/>
            <a:ext cx="0" cy="16002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Oval 57">
            <a:extLst>
              <a:ext uri="{FF2B5EF4-FFF2-40B4-BE49-F238E27FC236}">
                <a16:creationId xmlns:a16="http://schemas.microsoft.com/office/drawing/2014/main" id="{A5FBE0AB-11D0-466B-8861-7EDA7F5485F8}"/>
              </a:ext>
            </a:extLst>
          </p:cNvPr>
          <p:cNvSpPr/>
          <p:nvPr/>
        </p:nvSpPr>
        <p:spPr>
          <a:xfrm>
            <a:off x="1079698" y="4263061"/>
            <a:ext cx="279400" cy="67733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Arrow Connector 58">
            <a:extLst>
              <a:ext uri="{FF2B5EF4-FFF2-40B4-BE49-F238E27FC236}">
                <a16:creationId xmlns:a16="http://schemas.microsoft.com/office/drawing/2014/main" id="{420EE502-22D8-45C5-AEC6-2C3C8EF693B4}"/>
              </a:ext>
            </a:extLst>
          </p:cNvPr>
          <p:cNvCxnSpPr>
            <a:cxnSpLocks/>
          </p:cNvCxnSpPr>
          <p:nvPr/>
        </p:nvCxnSpPr>
        <p:spPr>
          <a:xfrm>
            <a:off x="1219398" y="4449328"/>
            <a:ext cx="0" cy="3048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8CDD9404-7825-41A5-97F3-C83039373477}"/>
              </a:ext>
            </a:extLst>
          </p:cNvPr>
          <p:cNvSpPr txBox="1"/>
          <p:nvPr/>
        </p:nvSpPr>
        <p:spPr>
          <a:xfrm>
            <a:off x="901894" y="3924391"/>
            <a:ext cx="283732" cy="307777"/>
          </a:xfrm>
          <a:prstGeom prst="rect">
            <a:avLst/>
          </a:prstGeom>
          <a:noFill/>
        </p:spPr>
        <p:txBody>
          <a:bodyPr wrap="none" lIns="0" tIns="0" rIns="0" bIns="0" rtlCol="0">
            <a:spAutoFit/>
          </a:bodyPr>
          <a:lstStyle/>
          <a:p>
            <a:r>
              <a:rPr lang="en-US" sz="2000" dirty="0" err="1"/>
              <a:t>I</a:t>
            </a:r>
            <a:r>
              <a:rPr lang="en-US" sz="2000" baseline="-25000" dirty="0" err="1"/>
              <a:t>Na</a:t>
            </a:r>
            <a:endParaRPr lang="en-US" sz="2000" dirty="0"/>
          </a:p>
        </p:txBody>
      </p:sp>
      <p:sp>
        <p:nvSpPr>
          <p:cNvPr id="61" name="TextBox 60">
            <a:extLst>
              <a:ext uri="{FF2B5EF4-FFF2-40B4-BE49-F238E27FC236}">
                <a16:creationId xmlns:a16="http://schemas.microsoft.com/office/drawing/2014/main" id="{B72910A0-6B49-4657-A1C4-9143B4A90321}"/>
              </a:ext>
            </a:extLst>
          </p:cNvPr>
          <p:cNvSpPr txBox="1"/>
          <p:nvPr/>
        </p:nvSpPr>
        <p:spPr>
          <a:xfrm>
            <a:off x="1545360" y="3915926"/>
            <a:ext cx="208390" cy="307777"/>
          </a:xfrm>
          <a:prstGeom prst="rect">
            <a:avLst/>
          </a:prstGeom>
          <a:noFill/>
        </p:spPr>
        <p:txBody>
          <a:bodyPr wrap="none" lIns="0" tIns="0" rIns="0" bIns="0" rtlCol="0">
            <a:spAutoFit/>
          </a:bodyPr>
          <a:lstStyle/>
          <a:p>
            <a:r>
              <a:rPr lang="en-US" sz="2000" dirty="0"/>
              <a:t>I</a:t>
            </a:r>
            <a:r>
              <a:rPr lang="en-US" sz="2000" baseline="-25000" dirty="0"/>
              <a:t>K</a:t>
            </a:r>
            <a:endParaRPr lang="en-US" sz="2000" dirty="0"/>
          </a:p>
        </p:txBody>
      </p:sp>
      <mc:AlternateContent xmlns:mc="http://schemas.openxmlformats.org/markup-compatibility/2006">
        <mc:Choice xmlns:a14="http://schemas.microsoft.com/office/drawing/2010/main" Requires="a14">
          <p:sp>
            <p:nvSpPr>
              <p:cNvPr id="62" name="Rectangle 61">
                <a:extLst>
                  <a:ext uri="{FF2B5EF4-FFF2-40B4-BE49-F238E27FC236}">
                    <a16:creationId xmlns:a16="http://schemas.microsoft.com/office/drawing/2014/main" id="{7359CF74-F00F-4C29-8672-C19893A701F0}"/>
                  </a:ext>
                </a:extLst>
              </p:cNvPr>
              <p:cNvSpPr/>
              <p:nvPr/>
            </p:nvSpPr>
            <p:spPr>
              <a:xfrm>
                <a:off x="2390482" y="4751944"/>
                <a:ext cx="479991" cy="40620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a:latin typeface="Cambria Math" panose="02040503050406030204" pitchFamily="18" charset="0"/>
                            </a:rPr>
                          </m:ctrlPr>
                        </m:sSubSupPr>
                        <m:e>
                          <m:r>
                            <a:rPr lang="en-US" sz="2000" i="1">
                              <a:latin typeface="Cambria Math" panose="02040503050406030204" pitchFamily="18" charset="0"/>
                            </a:rPr>
                            <m:t>𝑉</m:t>
                          </m:r>
                        </m:e>
                        <m:sub>
                          <m:r>
                            <a:rPr lang="en-US" sz="2000" i="1">
                              <a:latin typeface="Cambria Math" panose="02040503050406030204" pitchFamily="18" charset="0"/>
                            </a:rPr>
                            <m:t>𝑁𝑎</m:t>
                          </m:r>
                        </m:sub>
                        <m:sup>
                          <m:r>
                            <a:rPr lang="en-US" sz="2000" i="1">
                              <a:latin typeface="Cambria Math" panose="02040503050406030204" pitchFamily="18" charset="0"/>
                            </a:rPr>
                            <m:t>𝑁</m:t>
                          </m:r>
                        </m:sup>
                      </m:sSubSup>
                    </m:oMath>
                  </m:oMathPara>
                </a14:m>
                <a:endParaRPr lang="en-US" dirty="0"/>
              </a:p>
            </p:txBody>
          </p:sp>
        </mc:Choice>
        <mc:Fallback>
          <p:sp>
            <p:nvSpPr>
              <p:cNvPr id="62" name="Rectangle 61">
                <a:extLst>
                  <a:ext uri="{FF2B5EF4-FFF2-40B4-BE49-F238E27FC236}">
                    <a16:creationId xmlns:a16="http://schemas.microsoft.com/office/drawing/2014/main" id="{7359CF74-F00F-4C29-8672-C19893A701F0}"/>
                  </a:ext>
                </a:extLst>
              </p:cNvPr>
              <p:cNvSpPr>
                <a:spLocks noRot="1" noChangeAspect="1" noMove="1" noResize="1" noEditPoints="1" noAdjustHandles="1" noChangeArrowheads="1" noChangeShapeType="1" noTextEdit="1"/>
              </p:cNvSpPr>
              <p:nvPr/>
            </p:nvSpPr>
            <p:spPr>
              <a:xfrm>
                <a:off x="2390482" y="4751944"/>
                <a:ext cx="479991" cy="406201"/>
              </a:xfrm>
              <a:prstGeom prst="rect">
                <a:avLst/>
              </a:prstGeom>
              <a:blipFill>
                <a:blip r:embed="rId3"/>
                <a:stretch>
                  <a:fillRect r="-11392" b="-454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3" name="Rectangle 62">
                <a:extLst>
                  <a:ext uri="{FF2B5EF4-FFF2-40B4-BE49-F238E27FC236}">
                    <a16:creationId xmlns:a16="http://schemas.microsoft.com/office/drawing/2014/main" id="{0B82F388-2990-4D27-A12C-917F0F69EA4F}"/>
                  </a:ext>
                </a:extLst>
              </p:cNvPr>
              <p:cNvSpPr/>
              <p:nvPr/>
            </p:nvSpPr>
            <p:spPr>
              <a:xfrm>
                <a:off x="3647756" y="4727345"/>
                <a:ext cx="479991" cy="40459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smtClean="0">
                              <a:latin typeface="Cambria Math" panose="02040503050406030204" pitchFamily="18" charset="0"/>
                            </a:rPr>
                          </m:ctrlPr>
                        </m:sSubSupPr>
                        <m:e>
                          <m:r>
                            <a:rPr lang="en-US" sz="2000" i="1">
                              <a:latin typeface="Cambria Math" panose="02040503050406030204" pitchFamily="18" charset="0"/>
                            </a:rPr>
                            <m:t>𝑉</m:t>
                          </m:r>
                        </m:e>
                        <m:sub>
                          <m:r>
                            <a:rPr lang="en-US" sz="2000" b="0" i="1" smtClean="0">
                              <a:latin typeface="Cambria Math" panose="02040503050406030204" pitchFamily="18" charset="0"/>
                            </a:rPr>
                            <m:t>𝐾</m:t>
                          </m:r>
                        </m:sub>
                        <m:sup>
                          <m:r>
                            <a:rPr lang="en-US" sz="2000" i="1">
                              <a:latin typeface="Cambria Math" panose="02040503050406030204" pitchFamily="18" charset="0"/>
                            </a:rPr>
                            <m:t>𝑁</m:t>
                          </m:r>
                        </m:sup>
                      </m:sSubSup>
                    </m:oMath>
                  </m:oMathPara>
                </a14:m>
                <a:endParaRPr lang="en-US" dirty="0"/>
              </a:p>
            </p:txBody>
          </p:sp>
        </mc:Choice>
        <mc:Fallback>
          <p:sp>
            <p:nvSpPr>
              <p:cNvPr id="63" name="Rectangle 62">
                <a:extLst>
                  <a:ext uri="{FF2B5EF4-FFF2-40B4-BE49-F238E27FC236}">
                    <a16:creationId xmlns:a16="http://schemas.microsoft.com/office/drawing/2014/main" id="{0B82F388-2990-4D27-A12C-917F0F69EA4F}"/>
                  </a:ext>
                </a:extLst>
              </p:cNvPr>
              <p:cNvSpPr>
                <a:spLocks noRot="1" noChangeAspect="1" noMove="1" noResize="1" noEditPoints="1" noAdjustHandles="1" noChangeArrowheads="1" noChangeShapeType="1" noTextEdit="1"/>
              </p:cNvSpPr>
              <p:nvPr/>
            </p:nvSpPr>
            <p:spPr>
              <a:xfrm>
                <a:off x="3647756" y="4727345"/>
                <a:ext cx="479991" cy="404598"/>
              </a:xfrm>
              <a:prstGeom prst="rect">
                <a:avLst/>
              </a:prstGeom>
              <a:blipFill>
                <a:blip r:embed="rId4"/>
                <a:stretch>
                  <a:fillRect b="-298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4" name="Rectangle 63">
                <a:extLst>
                  <a:ext uri="{FF2B5EF4-FFF2-40B4-BE49-F238E27FC236}">
                    <a16:creationId xmlns:a16="http://schemas.microsoft.com/office/drawing/2014/main" id="{AEBBB6A7-1751-4DE0-ACB6-1DE08AB243EE}"/>
                  </a:ext>
                </a:extLst>
              </p:cNvPr>
              <p:cNvSpPr/>
              <p:nvPr/>
            </p:nvSpPr>
            <p:spPr>
              <a:xfrm>
                <a:off x="4784761" y="4703184"/>
                <a:ext cx="479991" cy="41287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smtClean="0">
                              <a:latin typeface="Cambria Math" panose="02040503050406030204" pitchFamily="18" charset="0"/>
                            </a:rPr>
                          </m:ctrlPr>
                        </m:sSubSupPr>
                        <m:e>
                          <m:r>
                            <a:rPr lang="en-US" sz="2000" i="1">
                              <a:latin typeface="Cambria Math" panose="02040503050406030204" pitchFamily="18" charset="0"/>
                            </a:rPr>
                            <m:t>𝑉</m:t>
                          </m:r>
                        </m:e>
                        <m:sub>
                          <m:r>
                            <a:rPr lang="en-US" sz="2000" b="0" i="1" smtClean="0">
                              <a:latin typeface="Cambria Math" panose="02040503050406030204" pitchFamily="18" charset="0"/>
                            </a:rPr>
                            <m:t>𝐶𝑙</m:t>
                          </m:r>
                        </m:sub>
                        <m:sup>
                          <m:r>
                            <a:rPr lang="en-US" sz="2000" i="1">
                              <a:latin typeface="Cambria Math" panose="02040503050406030204" pitchFamily="18" charset="0"/>
                            </a:rPr>
                            <m:t>𝑁</m:t>
                          </m:r>
                        </m:sup>
                      </m:sSubSup>
                    </m:oMath>
                  </m:oMathPara>
                </a14:m>
                <a:endParaRPr lang="en-US" dirty="0"/>
              </a:p>
            </p:txBody>
          </p:sp>
        </mc:Choice>
        <mc:Fallback>
          <p:sp>
            <p:nvSpPr>
              <p:cNvPr id="64" name="Rectangle 63">
                <a:extLst>
                  <a:ext uri="{FF2B5EF4-FFF2-40B4-BE49-F238E27FC236}">
                    <a16:creationId xmlns:a16="http://schemas.microsoft.com/office/drawing/2014/main" id="{AEBBB6A7-1751-4DE0-ACB6-1DE08AB243EE}"/>
                  </a:ext>
                </a:extLst>
              </p:cNvPr>
              <p:cNvSpPr>
                <a:spLocks noRot="1" noChangeAspect="1" noMove="1" noResize="1" noEditPoints="1" noAdjustHandles="1" noChangeArrowheads="1" noChangeShapeType="1" noTextEdit="1"/>
              </p:cNvSpPr>
              <p:nvPr/>
            </p:nvSpPr>
            <p:spPr>
              <a:xfrm>
                <a:off x="4784761" y="4703184"/>
                <a:ext cx="479991" cy="412870"/>
              </a:xfrm>
              <a:prstGeom prst="rect">
                <a:avLst/>
              </a:prstGeom>
              <a:blipFill>
                <a:blip r:embed="rId5"/>
                <a:stretch>
                  <a:fillRect b="-4478"/>
                </a:stretch>
              </a:blipFill>
            </p:spPr>
            <p:txBody>
              <a:bodyPr/>
              <a:lstStyle/>
              <a:p>
                <a:r>
                  <a:rPr lang="en-US">
                    <a:noFill/>
                  </a:rPr>
                  <a:t> </a:t>
                </a:r>
              </a:p>
            </p:txBody>
          </p:sp>
        </mc:Fallback>
      </mc:AlternateContent>
      <p:sp>
        <p:nvSpPr>
          <p:cNvPr id="65" name="TextBox 64">
            <a:extLst>
              <a:ext uri="{FF2B5EF4-FFF2-40B4-BE49-F238E27FC236}">
                <a16:creationId xmlns:a16="http://schemas.microsoft.com/office/drawing/2014/main" id="{E20132C3-E809-4360-9189-F5D2766B7569}"/>
              </a:ext>
            </a:extLst>
          </p:cNvPr>
          <p:cNvSpPr txBox="1"/>
          <p:nvPr/>
        </p:nvSpPr>
        <p:spPr>
          <a:xfrm>
            <a:off x="2010171" y="5409780"/>
            <a:ext cx="795866" cy="461665"/>
          </a:xfrm>
          <a:prstGeom prst="rect">
            <a:avLst/>
          </a:prstGeom>
          <a:noFill/>
        </p:spPr>
        <p:txBody>
          <a:bodyPr wrap="square" rtlCol="0">
            <a:spAutoFit/>
          </a:bodyPr>
          <a:lstStyle/>
          <a:p>
            <a:r>
              <a:rPr lang="en-US" dirty="0"/>
              <a:t>ECF</a:t>
            </a:r>
          </a:p>
        </p:txBody>
      </p:sp>
      <p:sp>
        <p:nvSpPr>
          <p:cNvPr id="66" name="TextBox 65">
            <a:extLst>
              <a:ext uri="{FF2B5EF4-FFF2-40B4-BE49-F238E27FC236}">
                <a16:creationId xmlns:a16="http://schemas.microsoft.com/office/drawing/2014/main" id="{720392D1-6556-4938-B7A8-E7D2F8B3F159}"/>
              </a:ext>
            </a:extLst>
          </p:cNvPr>
          <p:cNvSpPr txBox="1"/>
          <p:nvPr/>
        </p:nvSpPr>
        <p:spPr>
          <a:xfrm>
            <a:off x="69583" y="3848195"/>
            <a:ext cx="430887" cy="1181333"/>
          </a:xfrm>
          <a:prstGeom prst="rect">
            <a:avLst/>
          </a:prstGeom>
          <a:noFill/>
        </p:spPr>
        <p:txBody>
          <a:bodyPr vert="vert270" wrap="square" lIns="0" tIns="0" rIns="0" bIns="0" rtlCol="0">
            <a:spAutoFit/>
          </a:bodyPr>
          <a:lstStyle/>
          <a:p>
            <a:r>
              <a:rPr lang="en-US" sz="2800" i="1" dirty="0" err="1"/>
              <a:t>V</a:t>
            </a:r>
            <a:r>
              <a:rPr lang="en-US" sz="2800" baseline="-25000" dirty="0" err="1"/>
              <a:t>mem</a:t>
            </a:r>
            <a:endParaRPr lang="en-US" sz="2800" i="1" dirty="0"/>
          </a:p>
        </p:txBody>
      </p:sp>
      <p:cxnSp>
        <p:nvCxnSpPr>
          <p:cNvPr id="68" name="Straight Arrow Connector 67">
            <a:extLst>
              <a:ext uri="{FF2B5EF4-FFF2-40B4-BE49-F238E27FC236}">
                <a16:creationId xmlns:a16="http://schemas.microsoft.com/office/drawing/2014/main" id="{84542EB2-107E-4F27-A27E-D583D8069DDB}"/>
              </a:ext>
            </a:extLst>
          </p:cNvPr>
          <p:cNvCxnSpPr/>
          <p:nvPr/>
        </p:nvCxnSpPr>
        <p:spPr>
          <a:xfrm>
            <a:off x="241949" y="5172027"/>
            <a:ext cx="0" cy="468585"/>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FCD2640E-7EDA-4746-A4EC-4534AC984872}"/>
              </a:ext>
            </a:extLst>
          </p:cNvPr>
          <p:cNvCxnSpPr>
            <a:cxnSpLocks/>
          </p:cNvCxnSpPr>
          <p:nvPr/>
        </p:nvCxnSpPr>
        <p:spPr>
          <a:xfrm flipV="1">
            <a:off x="285026" y="3835521"/>
            <a:ext cx="0" cy="468585"/>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8583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
                                        </p:tgtEl>
                                        <p:attrNameLst>
                                          <p:attrName>style.visibility</p:attrName>
                                        </p:attrNameLst>
                                      </p:cBhvr>
                                      <p:to>
                                        <p:strVal val="visible"/>
                                      </p:to>
                                    </p:set>
                                    <p:animEffect transition="in" filter="fade">
                                      <p:cBhvr>
                                        <p:cTn id="12" dur="500"/>
                                        <p:tgtEl>
                                          <p:spTgt spid="7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0"/>
                                        </p:tgtEl>
                                        <p:attrNameLst>
                                          <p:attrName>style.visibility</p:attrName>
                                        </p:attrNameLst>
                                      </p:cBhvr>
                                      <p:to>
                                        <p:strVal val="visible"/>
                                      </p:to>
                                    </p:set>
                                    <p:animEffect transition="in" filter="fade">
                                      <p:cBhvr>
                                        <p:cTn id="15" dur="500"/>
                                        <p:tgtEl>
                                          <p:spTgt spid="7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70"/>
                                        </p:tgtEl>
                                      </p:cBhvr>
                                    </p:animEffect>
                                    <p:set>
                                      <p:cBhvr>
                                        <p:cTn id="20" dur="1" fill="hold">
                                          <p:stCondLst>
                                            <p:cond delay="499"/>
                                          </p:stCondLst>
                                        </p:cTn>
                                        <p:tgtEl>
                                          <p:spTgt spid="70"/>
                                        </p:tgtEl>
                                        <p:attrNameLst>
                                          <p:attrName>style.visibility</p:attrName>
                                        </p:attrNameLst>
                                      </p:cBhvr>
                                      <p:to>
                                        <p:strVal val="hidden"/>
                                      </p:to>
                                    </p:set>
                                  </p:childTnLst>
                                </p:cTn>
                              </p:par>
                              <p:par>
                                <p:cTn id="21" presetID="10" presetClass="exit" presetSubtype="0" fill="hold" grpId="1" nodeType="withEffect">
                                  <p:stCondLst>
                                    <p:cond delay="0"/>
                                  </p:stCondLst>
                                  <p:childTnLst>
                                    <p:animEffect transition="out" filter="fade">
                                      <p:cBhvr>
                                        <p:cTn id="22" dur="500"/>
                                        <p:tgtEl>
                                          <p:spTgt spid="71"/>
                                        </p:tgtEl>
                                      </p:cBhvr>
                                    </p:animEffect>
                                    <p:set>
                                      <p:cBhvr>
                                        <p:cTn id="23" dur="1" fill="hold">
                                          <p:stCondLst>
                                            <p:cond delay="499"/>
                                          </p:stCondLst>
                                        </p:cTn>
                                        <p:tgtEl>
                                          <p:spTgt spid="71"/>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2"/>
                                        </p:tgtEl>
                                        <p:attrNameLst>
                                          <p:attrName>style.visibility</p:attrName>
                                        </p:attrNameLst>
                                      </p:cBhvr>
                                      <p:to>
                                        <p:strVal val="visible"/>
                                      </p:to>
                                    </p:set>
                                    <p:animEffect transition="in" filter="fade">
                                      <p:cBhvr>
                                        <p:cTn id="28" dur="500"/>
                                        <p:tgtEl>
                                          <p:spTgt spid="7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3"/>
                                        </p:tgtEl>
                                        <p:attrNameLst>
                                          <p:attrName>style.visibility</p:attrName>
                                        </p:attrNameLst>
                                      </p:cBhvr>
                                      <p:to>
                                        <p:strVal val="visible"/>
                                      </p:to>
                                    </p:set>
                                    <p:animEffect transition="in" filter="fade">
                                      <p:cBhvr>
                                        <p:cTn id="31" dur="500"/>
                                        <p:tgtEl>
                                          <p:spTgt spid="73"/>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500"/>
                                        <p:tgtEl>
                                          <p:spTgt spid="73"/>
                                        </p:tgtEl>
                                      </p:cBhvr>
                                    </p:animEffect>
                                    <p:set>
                                      <p:cBhvr>
                                        <p:cTn id="36" dur="1" fill="hold">
                                          <p:stCondLst>
                                            <p:cond delay="499"/>
                                          </p:stCondLst>
                                        </p:cTn>
                                        <p:tgtEl>
                                          <p:spTgt spid="73"/>
                                        </p:tgtEl>
                                        <p:attrNameLst>
                                          <p:attrName>style.visibility</p:attrName>
                                        </p:attrNameLst>
                                      </p:cBhvr>
                                      <p:to>
                                        <p:strVal val="hidden"/>
                                      </p:to>
                                    </p:set>
                                  </p:childTnLst>
                                </p:cTn>
                              </p:par>
                              <p:par>
                                <p:cTn id="37" presetID="10" presetClass="exit" presetSubtype="0" fill="hold" grpId="1" nodeType="withEffect">
                                  <p:stCondLst>
                                    <p:cond delay="0"/>
                                  </p:stCondLst>
                                  <p:childTnLst>
                                    <p:animEffect transition="out" filter="fade">
                                      <p:cBhvr>
                                        <p:cTn id="38" dur="500"/>
                                        <p:tgtEl>
                                          <p:spTgt spid="72"/>
                                        </p:tgtEl>
                                      </p:cBhvr>
                                    </p:animEffect>
                                    <p:set>
                                      <p:cBhvr>
                                        <p:cTn id="39" dur="1" fill="hold">
                                          <p:stCondLst>
                                            <p:cond delay="499"/>
                                          </p:stCondLst>
                                        </p:cTn>
                                        <p:tgtEl>
                                          <p:spTgt spid="7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73" grpId="0" animBg="1"/>
      <p:bldP spid="73" grpId="1" animBg="1"/>
      <p:bldP spid="71" grpId="0" animBg="1"/>
      <p:bldP spid="71" grpId="1" animBg="1"/>
      <p:bldP spid="70" grpId="0" animBg="1"/>
      <p:bldP spid="70" grpId="1"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Rectangle 74">
            <a:extLst>
              <a:ext uri="{FF2B5EF4-FFF2-40B4-BE49-F238E27FC236}">
                <a16:creationId xmlns:a16="http://schemas.microsoft.com/office/drawing/2014/main" id="{E0B614A5-3AEB-4EA1-8594-8A5E577C3CC1}"/>
              </a:ext>
            </a:extLst>
          </p:cNvPr>
          <p:cNvSpPr/>
          <p:nvPr/>
        </p:nvSpPr>
        <p:spPr>
          <a:xfrm>
            <a:off x="4324940" y="4755967"/>
            <a:ext cx="1046638" cy="579874"/>
          </a:xfrm>
          <a:prstGeom prst="rect">
            <a:avLst/>
          </a:prstGeom>
          <a:solidFill>
            <a:schemeClr val="accent2">
              <a:lumMod val="20000"/>
              <a:lumOff val="8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BDA98F85-D668-470C-9724-260F6061D41C}"/>
              </a:ext>
            </a:extLst>
          </p:cNvPr>
          <p:cNvSpPr/>
          <p:nvPr/>
        </p:nvSpPr>
        <p:spPr>
          <a:xfrm>
            <a:off x="3324746" y="2689948"/>
            <a:ext cx="494258" cy="384313"/>
          </a:xfrm>
          <a:prstGeom prst="rect">
            <a:avLst/>
          </a:prstGeom>
          <a:solidFill>
            <a:schemeClr val="accent2">
              <a:lumMod val="20000"/>
              <a:lumOff val="8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299EBB45-E50F-45C8-8B48-B0CEAEB41423}"/>
              </a:ext>
            </a:extLst>
          </p:cNvPr>
          <p:cNvSpPr/>
          <p:nvPr/>
        </p:nvSpPr>
        <p:spPr>
          <a:xfrm>
            <a:off x="3138870" y="4762592"/>
            <a:ext cx="1046638" cy="579874"/>
          </a:xfrm>
          <a:prstGeom prst="rect">
            <a:avLst/>
          </a:prstGeom>
          <a:solidFill>
            <a:schemeClr val="accent2">
              <a:lumMod val="20000"/>
              <a:lumOff val="8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D3B5F556-AE74-4F3A-9AE9-272210EDB6DE}"/>
              </a:ext>
            </a:extLst>
          </p:cNvPr>
          <p:cNvSpPr/>
          <p:nvPr/>
        </p:nvSpPr>
        <p:spPr>
          <a:xfrm>
            <a:off x="3172346" y="2272508"/>
            <a:ext cx="494258" cy="384313"/>
          </a:xfrm>
          <a:prstGeom prst="rect">
            <a:avLst/>
          </a:prstGeom>
          <a:solidFill>
            <a:schemeClr val="accent2">
              <a:lumMod val="20000"/>
              <a:lumOff val="8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a:extLst>
              <a:ext uri="{FF2B5EF4-FFF2-40B4-BE49-F238E27FC236}">
                <a16:creationId xmlns:a16="http://schemas.microsoft.com/office/drawing/2014/main" id="{C2F06EAB-8E63-462E-B6BD-3E52A4D2F6AD}"/>
              </a:ext>
            </a:extLst>
          </p:cNvPr>
          <p:cNvSpPr/>
          <p:nvPr/>
        </p:nvSpPr>
        <p:spPr>
          <a:xfrm>
            <a:off x="1953912" y="4813394"/>
            <a:ext cx="949869" cy="560614"/>
          </a:xfrm>
          <a:prstGeom prst="rect">
            <a:avLst/>
          </a:prstGeom>
          <a:solidFill>
            <a:schemeClr val="accent2">
              <a:lumMod val="20000"/>
              <a:lumOff val="8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FE90F0C2-25EF-4670-9FDC-93EFAE32FEE0}"/>
              </a:ext>
            </a:extLst>
          </p:cNvPr>
          <p:cNvSpPr/>
          <p:nvPr/>
        </p:nvSpPr>
        <p:spPr>
          <a:xfrm>
            <a:off x="3500789" y="1852501"/>
            <a:ext cx="479725" cy="384313"/>
          </a:xfrm>
          <a:prstGeom prst="rect">
            <a:avLst/>
          </a:prstGeom>
          <a:solidFill>
            <a:schemeClr val="accent2">
              <a:lumMod val="20000"/>
              <a:lumOff val="8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4017B4-0776-4AFE-92C4-E4C80B47B9B4}"/>
              </a:ext>
            </a:extLst>
          </p:cNvPr>
          <p:cNvSpPr>
            <a:spLocks noGrp="1"/>
          </p:cNvSpPr>
          <p:nvPr>
            <p:ph type="title"/>
          </p:nvPr>
        </p:nvSpPr>
        <p:spPr/>
        <p:txBody>
          <a:bodyPr/>
          <a:lstStyle/>
          <a:p>
            <a:r>
              <a:rPr lang="en-US" dirty="0"/>
              <a:t>Modeling our cell as a circuit</a:t>
            </a:r>
          </a:p>
        </p:txBody>
      </p:sp>
      <p:sp>
        <p:nvSpPr>
          <p:cNvPr id="3" name="Content Placeholder 2">
            <a:extLst>
              <a:ext uri="{FF2B5EF4-FFF2-40B4-BE49-F238E27FC236}">
                <a16:creationId xmlns:a16="http://schemas.microsoft.com/office/drawing/2014/main" id="{01ABCFD5-7986-490C-A490-5972560717CC}"/>
              </a:ext>
            </a:extLst>
          </p:cNvPr>
          <p:cNvSpPr>
            <a:spLocks noGrp="1"/>
          </p:cNvSpPr>
          <p:nvPr>
            <p:ph idx="1"/>
          </p:nvPr>
        </p:nvSpPr>
        <p:spPr>
          <a:xfrm>
            <a:off x="5533149" y="3424972"/>
            <a:ext cx="3110783" cy="2671027"/>
          </a:xfrm>
        </p:spPr>
        <p:txBody>
          <a:bodyPr/>
          <a:lstStyle/>
          <a:p>
            <a:r>
              <a:rPr lang="en-US" dirty="0"/>
              <a:t>A </a:t>
            </a:r>
            <a:r>
              <a:rPr lang="en-US" i="1" dirty="0"/>
              <a:t>voltage source</a:t>
            </a:r>
            <a:r>
              <a:rPr lang="en-US" dirty="0"/>
              <a:t> (a.k.a. a </a:t>
            </a:r>
            <a:r>
              <a:rPr lang="en-US" i="1" dirty="0"/>
              <a:t>battery</a:t>
            </a:r>
            <a:r>
              <a:rPr lang="en-US" dirty="0"/>
              <a:t>) simply provides a constant voltage</a:t>
            </a:r>
          </a:p>
          <a:p>
            <a:endParaRPr lang="en-US" dirty="0"/>
          </a:p>
        </p:txBody>
      </p:sp>
      <p:sp>
        <p:nvSpPr>
          <p:cNvPr id="4" name="Footer Placeholder 3">
            <a:extLst>
              <a:ext uri="{FF2B5EF4-FFF2-40B4-BE49-F238E27FC236}">
                <a16:creationId xmlns:a16="http://schemas.microsoft.com/office/drawing/2014/main" id="{4E2BC2B6-E142-4A25-B820-4DA86D14A5ED}"/>
              </a:ext>
            </a:extLst>
          </p:cNvPr>
          <p:cNvSpPr>
            <a:spLocks noGrp="1"/>
          </p:cNvSpPr>
          <p:nvPr>
            <p:ph type="ftr" sz="quarter" idx="11"/>
          </p:nvPr>
        </p:nvSpPr>
        <p:spPr/>
        <p:txBody>
          <a:bodyPr/>
          <a:lstStyle/>
          <a:p>
            <a:pPr>
              <a:defRPr/>
            </a:pPr>
            <a:r>
              <a:rPr lang="en-US"/>
              <a:t>EE 193/Comp 150 Joel Grodstein</a:t>
            </a:r>
            <a:endParaRPr lang="en-US" dirty="0"/>
          </a:p>
        </p:txBody>
      </p:sp>
      <mc:AlternateContent xmlns:mc="http://schemas.openxmlformats.org/markup-compatibility/2006">
        <mc:Choice xmlns:a14="http://schemas.microsoft.com/office/drawing/2010/main" Requires="a14">
          <p:sp>
            <p:nvSpPr>
              <p:cNvPr id="7" name="Rectangle 6">
                <a:extLst>
                  <a:ext uri="{FF2B5EF4-FFF2-40B4-BE49-F238E27FC236}">
                    <a16:creationId xmlns:a16="http://schemas.microsoft.com/office/drawing/2014/main" id="{EC95ECEC-8F14-4BEC-9046-EFF704079C14}"/>
                  </a:ext>
                </a:extLst>
              </p:cNvPr>
              <p:cNvSpPr/>
              <p:nvPr/>
            </p:nvSpPr>
            <p:spPr>
              <a:xfrm>
                <a:off x="337675" y="1779825"/>
                <a:ext cx="5660332" cy="1331968"/>
              </a:xfrm>
              <a:prstGeom prst="rect">
                <a:avLst/>
              </a:prstGeom>
            </p:spPr>
            <p:txBody>
              <a:bodyPr wrap="non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𝑗</m:t>
                          </m:r>
                        </m:e>
                        <m:sub>
                          <m:r>
                            <a:rPr lang="en-US" i="1">
                              <a:latin typeface="Cambria Math" panose="02040503050406030204" pitchFamily="18" charset="0"/>
                            </a:rPr>
                            <m:t>𝑡𝑜𝑡𝑎𝑙</m:t>
                          </m:r>
                          <m:r>
                            <a:rPr lang="en-US" i="1">
                              <a:latin typeface="Cambria Math" panose="02040503050406030204" pitchFamily="18" charset="0"/>
                            </a:rPr>
                            <m:t>,</m:t>
                          </m:r>
                          <m:r>
                            <a:rPr lang="en-US" i="1">
                              <a:latin typeface="Cambria Math" panose="02040503050406030204" pitchFamily="18" charset="0"/>
                            </a:rPr>
                            <m:t>𝑁𝑎</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𝐺</m:t>
                          </m:r>
                        </m:e>
                        <m:sub>
                          <m:r>
                            <a:rPr lang="en-US" i="1">
                              <a:latin typeface="Cambria Math" panose="02040503050406030204" pitchFamily="18" charset="0"/>
                            </a:rPr>
                            <m:t>𝑁𝑎</m:t>
                          </m:r>
                        </m:sub>
                      </m:sSub>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𝑚𝑒𝑚</m:t>
                              </m:r>
                            </m:sub>
                          </m:sSub>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i="1">
                                  <a:latin typeface="Cambria Math" panose="02040503050406030204" pitchFamily="18" charset="0"/>
                                </a:rPr>
                                <m:t>𝑁𝑎</m:t>
                              </m:r>
                            </m:sub>
                            <m:sup>
                              <m:r>
                                <a:rPr lang="en-US" i="1">
                                  <a:latin typeface="Cambria Math" panose="02040503050406030204" pitchFamily="18" charset="0"/>
                                </a:rPr>
                                <m:t>𝑁</m:t>
                              </m:r>
                            </m:sup>
                          </m:sSubSup>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𝑗</m:t>
                          </m:r>
                        </m:e>
                        <m:sub>
                          <m:r>
                            <a:rPr lang="en-US" b="0" i="1" smtClean="0">
                              <a:latin typeface="Cambria Math" panose="02040503050406030204" pitchFamily="18" charset="0"/>
                            </a:rPr>
                            <m:t>𝑝𝑢𝑚𝑝</m:t>
                          </m:r>
                          <m:r>
                            <a:rPr lang="en-US" b="0" i="1" smtClean="0">
                              <a:latin typeface="Cambria Math" panose="02040503050406030204" pitchFamily="18" charset="0"/>
                            </a:rPr>
                            <m:t>,</m:t>
                          </m:r>
                          <m:r>
                            <a:rPr lang="en-US" b="0" i="1" smtClean="0">
                              <a:latin typeface="Cambria Math" panose="02040503050406030204" pitchFamily="18" charset="0"/>
                            </a:rPr>
                            <m:t>𝑁𝑎</m:t>
                          </m:r>
                        </m:sub>
                      </m:sSub>
                    </m:oMath>
                  </m:oMathPara>
                </a14:m>
                <a:endParaRPr lang="en-US" dirty="0"/>
              </a:p>
              <a:p>
                <a:pPr/>
                <a14:m>
                  <m:oMathPara xmlns:m="http://schemas.openxmlformats.org/officeDocument/2006/math">
                    <m:oMathParaPr>
                      <m:jc m:val="left"/>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𝑗</m:t>
                          </m:r>
                        </m:e>
                        <m:sub>
                          <m:r>
                            <a:rPr lang="en-US" i="1">
                              <a:latin typeface="Cambria Math" panose="02040503050406030204" pitchFamily="18" charset="0"/>
                            </a:rPr>
                            <m:t>𝑡𝑜𝑡𝑎𝑙</m:t>
                          </m:r>
                          <m:r>
                            <a:rPr lang="en-US" i="1">
                              <a:latin typeface="Cambria Math" panose="02040503050406030204" pitchFamily="18" charset="0"/>
                            </a:rPr>
                            <m:t>,</m:t>
                          </m:r>
                          <m:r>
                            <a:rPr lang="en-US" b="0" i="1" smtClean="0">
                              <a:latin typeface="Cambria Math" panose="02040503050406030204" pitchFamily="18" charset="0"/>
                            </a:rPr>
                            <m:t>𝐾</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𝐺</m:t>
                          </m:r>
                        </m:e>
                        <m:sub>
                          <m:r>
                            <a:rPr lang="en-US" b="0" i="1" smtClean="0">
                              <a:latin typeface="Cambria Math" panose="02040503050406030204" pitchFamily="18" charset="0"/>
                            </a:rPr>
                            <m:t>𝐾</m:t>
                          </m:r>
                        </m:sub>
                      </m:sSub>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𝑚𝑒𝑚</m:t>
                              </m:r>
                            </m:sub>
                          </m:sSub>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b="0" i="1" smtClean="0">
                                  <a:latin typeface="Cambria Math" panose="02040503050406030204" pitchFamily="18" charset="0"/>
                                </a:rPr>
                                <m:t>𝐾</m:t>
                              </m:r>
                            </m:sub>
                            <m:sup>
                              <m:r>
                                <a:rPr lang="en-US" i="1">
                                  <a:latin typeface="Cambria Math" panose="02040503050406030204" pitchFamily="18" charset="0"/>
                                </a:rPr>
                                <m:t>𝑁</m:t>
                              </m:r>
                            </m:sup>
                          </m:sSubSup>
                        </m:e>
                      </m:d>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𝑗</m:t>
                          </m:r>
                        </m:e>
                        <m:sub>
                          <m:r>
                            <a:rPr lang="en-US" i="1">
                              <a:latin typeface="Cambria Math" panose="02040503050406030204" pitchFamily="18" charset="0"/>
                            </a:rPr>
                            <m:t>𝑝𝑢𝑚𝑝</m:t>
                          </m:r>
                          <m:r>
                            <a:rPr lang="en-US" i="1">
                              <a:latin typeface="Cambria Math" panose="02040503050406030204" pitchFamily="18" charset="0"/>
                            </a:rPr>
                            <m:t>,</m:t>
                          </m:r>
                          <m:r>
                            <a:rPr lang="en-US" b="0" i="1" smtClean="0">
                              <a:latin typeface="Cambria Math" panose="02040503050406030204" pitchFamily="18" charset="0"/>
                            </a:rPr>
                            <m:t>𝐾</m:t>
                          </m:r>
                        </m:sub>
                      </m:sSub>
                    </m:oMath>
                  </m:oMathPara>
                </a14:m>
                <a:endParaRPr lang="en-US" dirty="0"/>
              </a:p>
              <a:p>
                <a:pPr/>
                <a14:m>
                  <m:oMathPara xmlns:m="http://schemas.openxmlformats.org/officeDocument/2006/math">
                    <m:oMathParaPr>
                      <m:jc m:val="left"/>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𝑗</m:t>
                          </m:r>
                        </m:e>
                        <m:sub>
                          <m:r>
                            <a:rPr lang="en-US" i="1">
                              <a:latin typeface="Cambria Math" panose="02040503050406030204" pitchFamily="18" charset="0"/>
                            </a:rPr>
                            <m:t>𝑡𝑜𝑡𝑎𝑙</m:t>
                          </m:r>
                          <m:r>
                            <a:rPr lang="en-US" i="1">
                              <a:latin typeface="Cambria Math" panose="02040503050406030204" pitchFamily="18" charset="0"/>
                            </a:rPr>
                            <m:t>,</m:t>
                          </m:r>
                          <m:r>
                            <a:rPr lang="en-US" b="0" i="1" smtClean="0">
                              <a:latin typeface="Cambria Math" panose="02040503050406030204" pitchFamily="18" charset="0"/>
                            </a:rPr>
                            <m:t>𝐶𝑙</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𝐺</m:t>
                          </m:r>
                        </m:e>
                        <m:sub>
                          <m:r>
                            <a:rPr lang="en-US" b="0" i="1" smtClean="0">
                              <a:latin typeface="Cambria Math" panose="02040503050406030204" pitchFamily="18" charset="0"/>
                            </a:rPr>
                            <m:t>𝐶𝑙</m:t>
                          </m:r>
                        </m:sub>
                      </m:sSub>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𝑚𝑒𝑚</m:t>
                              </m:r>
                            </m:sub>
                          </m:sSub>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b="0" i="1" smtClean="0">
                                  <a:latin typeface="Cambria Math" panose="02040503050406030204" pitchFamily="18" charset="0"/>
                                </a:rPr>
                                <m:t>𝐶𝑙</m:t>
                              </m:r>
                            </m:sub>
                            <m:sup>
                              <m:r>
                                <a:rPr lang="en-US" i="1">
                                  <a:latin typeface="Cambria Math" panose="02040503050406030204" pitchFamily="18" charset="0"/>
                                </a:rPr>
                                <m:t>𝑁</m:t>
                              </m:r>
                            </m:sup>
                          </m:sSubSup>
                        </m:e>
                      </m:d>
                    </m:oMath>
                  </m:oMathPara>
                </a14:m>
                <a:endParaRPr lang="en-US" dirty="0"/>
              </a:p>
            </p:txBody>
          </p:sp>
        </mc:Choice>
        <mc:Fallback>
          <p:sp>
            <p:nvSpPr>
              <p:cNvPr id="7" name="Rectangle 6">
                <a:extLst>
                  <a:ext uri="{FF2B5EF4-FFF2-40B4-BE49-F238E27FC236}">
                    <a16:creationId xmlns:a16="http://schemas.microsoft.com/office/drawing/2014/main" id="{EC95ECEC-8F14-4BEC-9046-EFF704079C14}"/>
                  </a:ext>
                </a:extLst>
              </p:cNvPr>
              <p:cNvSpPr>
                <a:spLocks noRot="1" noChangeAspect="1" noMove="1" noResize="1" noEditPoints="1" noAdjustHandles="1" noChangeArrowheads="1" noChangeShapeType="1" noTextEdit="1"/>
              </p:cNvSpPr>
              <p:nvPr/>
            </p:nvSpPr>
            <p:spPr>
              <a:xfrm>
                <a:off x="337675" y="1779825"/>
                <a:ext cx="5660332" cy="1331968"/>
              </a:xfrm>
              <a:prstGeom prst="rect">
                <a:avLst/>
              </a:prstGeom>
              <a:blipFill>
                <a:blip r:embed="rId2"/>
                <a:stretch>
                  <a:fillRect l="-861"/>
                </a:stretch>
              </a:blipFill>
            </p:spPr>
            <p:txBody>
              <a:bodyPr/>
              <a:lstStyle/>
              <a:p>
                <a:r>
                  <a:rPr lang="en-US">
                    <a:noFill/>
                  </a:rPr>
                  <a:t> </a:t>
                </a:r>
              </a:p>
            </p:txBody>
          </p:sp>
        </mc:Fallback>
      </mc:AlternateContent>
      <p:cxnSp>
        <p:nvCxnSpPr>
          <p:cNvPr id="8" name="Straight Connector 7">
            <a:extLst>
              <a:ext uri="{FF2B5EF4-FFF2-40B4-BE49-F238E27FC236}">
                <a16:creationId xmlns:a16="http://schemas.microsoft.com/office/drawing/2014/main" id="{4A42E93D-2912-4C5F-AF34-E17272D314A0}"/>
              </a:ext>
            </a:extLst>
          </p:cNvPr>
          <p:cNvCxnSpPr>
            <a:cxnSpLocks/>
          </p:cNvCxnSpPr>
          <p:nvPr/>
        </p:nvCxnSpPr>
        <p:spPr>
          <a:xfrm>
            <a:off x="1536887" y="3856664"/>
            <a:ext cx="0" cy="16002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A5F77160-AA0D-4B5C-895F-641F3DD0FEC1}"/>
              </a:ext>
            </a:extLst>
          </p:cNvPr>
          <p:cNvSpPr/>
          <p:nvPr/>
        </p:nvSpPr>
        <p:spPr>
          <a:xfrm>
            <a:off x="1392964" y="4271530"/>
            <a:ext cx="279400" cy="67733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E67583E-C0C1-4AC7-B3DA-6DC371C647E3}"/>
              </a:ext>
            </a:extLst>
          </p:cNvPr>
          <p:cNvCxnSpPr>
            <a:cxnSpLocks/>
          </p:cNvCxnSpPr>
          <p:nvPr/>
        </p:nvCxnSpPr>
        <p:spPr>
          <a:xfrm>
            <a:off x="1228565" y="5448393"/>
            <a:ext cx="3305529"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14E2C8C9-0CE8-47E2-B96E-69420C9513CA}"/>
              </a:ext>
            </a:extLst>
          </p:cNvPr>
          <p:cNvGrpSpPr/>
          <p:nvPr/>
        </p:nvGrpSpPr>
        <p:grpSpPr>
          <a:xfrm>
            <a:off x="1968693" y="4996194"/>
            <a:ext cx="926979" cy="377814"/>
            <a:chOff x="5892800" y="3496733"/>
            <a:chExt cx="852363" cy="346805"/>
          </a:xfrm>
        </p:grpSpPr>
        <p:cxnSp>
          <p:nvCxnSpPr>
            <p:cNvPr id="12" name="Straight Connector 11">
              <a:extLst>
                <a:ext uri="{FF2B5EF4-FFF2-40B4-BE49-F238E27FC236}">
                  <a16:creationId xmlns:a16="http://schemas.microsoft.com/office/drawing/2014/main" id="{09426A6E-3152-441A-9BC7-70C7D9970D34}"/>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D92A93E-94A5-471E-ACDA-FD3645950A25}"/>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25FFA8B-6AE4-459C-BED7-82FAF08D1C93}"/>
                </a:ext>
              </a:extLst>
            </p:cNvPr>
            <p:cNvSpPr txBox="1"/>
            <p:nvPr/>
          </p:nvSpPr>
          <p:spPr>
            <a:xfrm>
              <a:off x="6214533" y="3589275"/>
              <a:ext cx="530630" cy="254263"/>
            </a:xfrm>
            <a:prstGeom prst="rect">
              <a:avLst/>
            </a:prstGeom>
            <a:noFill/>
          </p:spPr>
          <p:txBody>
            <a:bodyPr wrap="none" lIns="0" tIns="0" rIns="0" bIns="0" rtlCol="0">
              <a:spAutoFit/>
            </a:bodyPr>
            <a:lstStyle/>
            <a:p>
              <a:r>
                <a:rPr lang="en-US" sz="1800" dirty="0"/>
                <a:t>77mV</a:t>
              </a:r>
            </a:p>
          </p:txBody>
        </p:sp>
      </p:grpSp>
      <p:grpSp>
        <p:nvGrpSpPr>
          <p:cNvPr id="15" name="Group 14">
            <a:extLst>
              <a:ext uri="{FF2B5EF4-FFF2-40B4-BE49-F238E27FC236}">
                <a16:creationId xmlns:a16="http://schemas.microsoft.com/office/drawing/2014/main" id="{1D552D6C-A231-4138-B6E0-F37DD6179611}"/>
              </a:ext>
            </a:extLst>
          </p:cNvPr>
          <p:cNvGrpSpPr/>
          <p:nvPr/>
        </p:nvGrpSpPr>
        <p:grpSpPr>
          <a:xfrm>
            <a:off x="3196359" y="4974261"/>
            <a:ext cx="975758" cy="336266"/>
            <a:chOff x="5892800" y="3496733"/>
            <a:chExt cx="975758" cy="336266"/>
          </a:xfrm>
        </p:grpSpPr>
        <p:cxnSp>
          <p:nvCxnSpPr>
            <p:cNvPr id="16" name="Straight Connector 15">
              <a:extLst>
                <a:ext uri="{FF2B5EF4-FFF2-40B4-BE49-F238E27FC236}">
                  <a16:creationId xmlns:a16="http://schemas.microsoft.com/office/drawing/2014/main" id="{7EBB0EAE-A58E-4D3A-91B7-94878D842F48}"/>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B92DCBF-C169-4BC0-AB31-E6918681A705}"/>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5537C53B-F206-4207-89B9-30835549A921}"/>
                </a:ext>
              </a:extLst>
            </p:cNvPr>
            <p:cNvSpPr txBox="1"/>
            <p:nvPr/>
          </p:nvSpPr>
          <p:spPr>
            <a:xfrm>
              <a:off x="6214533" y="3556000"/>
              <a:ext cx="654025" cy="276999"/>
            </a:xfrm>
            <a:prstGeom prst="rect">
              <a:avLst/>
            </a:prstGeom>
            <a:noFill/>
          </p:spPr>
          <p:txBody>
            <a:bodyPr wrap="none" lIns="0" tIns="0" rIns="0" bIns="0" rtlCol="0">
              <a:spAutoFit/>
            </a:bodyPr>
            <a:lstStyle/>
            <a:p>
              <a:r>
                <a:rPr lang="en-US" sz="1800" dirty="0"/>
                <a:t>-89mV</a:t>
              </a:r>
            </a:p>
          </p:txBody>
        </p:sp>
      </p:grpSp>
      <p:grpSp>
        <p:nvGrpSpPr>
          <p:cNvPr id="19" name="Group 18">
            <a:extLst>
              <a:ext uri="{FF2B5EF4-FFF2-40B4-BE49-F238E27FC236}">
                <a16:creationId xmlns:a16="http://schemas.microsoft.com/office/drawing/2014/main" id="{1FF7F19F-1012-4786-B568-39DF0F2A41A7}"/>
              </a:ext>
            </a:extLst>
          </p:cNvPr>
          <p:cNvGrpSpPr/>
          <p:nvPr/>
        </p:nvGrpSpPr>
        <p:grpSpPr>
          <a:xfrm>
            <a:off x="4288558" y="4974261"/>
            <a:ext cx="975758" cy="361666"/>
            <a:chOff x="5892800" y="3496733"/>
            <a:chExt cx="975758" cy="361666"/>
          </a:xfrm>
        </p:grpSpPr>
        <p:cxnSp>
          <p:nvCxnSpPr>
            <p:cNvPr id="20" name="Straight Connector 19">
              <a:extLst>
                <a:ext uri="{FF2B5EF4-FFF2-40B4-BE49-F238E27FC236}">
                  <a16:creationId xmlns:a16="http://schemas.microsoft.com/office/drawing/2014/main" id="{4FCA2530-F152-4CEE-B4FD-15FE768A12FB}"/>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FDA6FAC-4495-4973-B5C7-5FB9A864DBE4}"/>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9E26CC0-22A0-4DBA-A2B0-E0C8D4ED2F9A}"/>
                </a:ext>
              </a:extLst>
            </p:cNvPr>
            <p:cNvSpPr txBox="1"/>
            <p:nvPr/>
          </p:nvSpPr>
          <p:spPr>
            <a:xfrm>
              <a:off x="6214533" y="3581400"/>
              <a:ext cx="654025" cy="276999"/>
            </a:xfrm>
            <a:prstGeom prst="rect">
              <a:avLst/>
            </a:prstGeom>
            <a:noFill/>
          </p:spPr>
          <p:txBody>
            <a:bodyPr wrap="none" lIns="0" tIns="0" rIns="0" bIns="0" rtlCol="0">
              <a:spAutoFit/>
            </a:bodyPr>
            <a:lstStyle/>
            <a:p>
              <a:r>
                <a:rPr lang="en-US" sz="1800" dirty="0"/>
                <a:t>-71mV</a:t>
              </a:r>
            </a:p>
          </p:txBody>
        </p:sp>
      </p:grpSp>
      <p:cxnSp>
        <p:nvCxnSpPr>
          <p:cNvPr id="23" name="Straight Connector 22">
            <a:extLst>
              <a:ext uri="{FF2B5EF4-FFF2-40B4-BE49-F238E27FC236}">
                <a16:creationId xmlns:a16="http://schemas.microsoft.com/office/drawing/2014/main" id="{598707BF-7315-4EC9-83ED-CDF85C0A6303}"/>
              </a:ext>
            </a:extLst>
          </p:cNvPr>
          <p:cNvCxnSpPr>
            <a:cxnSpLocks/>
          </p:cNvCxnSpPr>
          <p:nvPr/>
        </p:nvCxnSpPr>
        <p:spPr>
          <a:xfrm>
            <a:off x="2205762" y="5075862"/>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3558792-39F3-48F2-92B3-A932F1335DBB}"/>
              </a:ext>
            </a:extLst>
          </p:cNvPr>
          <p:cNvCxnSpPr>
            <a:cxnSpLocks/>
          </p:cNvCxnSpPr>
          <p:nvPr/>
        </p:nvCxnSpPr>
        <p:spPr>
          <a:xfrm>
            <a:off x="3424964" y="5084323"/>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220F390-01F6-4192-AD7E-8755EA591263}"/>
              </a:ext>
            </a:extLst>
          </p:cNvPr>
          <p:cNvCxnSpPr>
            <a:cxnSpLocks/>
          </p:cNvCxnSpPr>
          <p:nvPr/>
        </p:nvCxnSpPr>
        <p:spPr>
          <a:xfrm>
            <a:off x="4525629" y="5084328"/>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id="{3216463E-14ED-4CEE-AF0F-287B132CA438}"/>
              </a:ext>
            </a:extLst>
          </p:cNvPr>
          <p:cNvGrpSpPr/>
          <p:nvPr/>
        </p:nvGrpSpPr>
        <p:grpSpPr>
          <a:xfrm>
            <a:off x="1833227" y="4093729"/>
            <a:ext cx="381000" cy="685800"/>
            <a:chOff x="5562600" y="3429000"/>
            <a:chExt cx="381000" cy="685800"/>
          </a:xfrm>
        </p:grpSpPr>
        <p:cxnSp>
          <p:nvCxnSpPr>
            <p:cNvPr id="27" name="Straight Connector 26">
              <a:extLst>
                <a:ext uri="{FF2B5EF4-FFF2-40B4-BE49-F238E27FC236}">
                  <a16:creationId xmlns:a16="http://schemas.microsoft.com/office/drawing/2014/main" id="{083FACBC-896A-4ECE-8E5C-F37EF6ED60AB}"/>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94EE440-2E84-43C6-8AE4-0E64AB1A620D}"/>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2485AFA-D6EB-4DC9-BA25-B826AE8BCD53}"/>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0C9D768-8B1A-44CB-9827-74B28BC9FE89}"/>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DDB293F-84EB-4366-9FB9-6E9B13CE570C}"/>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a:extLst>
              <a:ext uri="{FF2B5EF4-FFF2-40B4-BE49-F238E27FC236}">
                <a16:creationId xmlns:a16="http://schemas.microsoft.com/office/drawing/2014/main" id="{A867676F-ED4B-4F2C-99BA-9965CB56CD1D}"/>
              </a:ext>
            </a:extLst>
          </p:cNvPr>
          <p:cNvCxnSpPr>
            <a:cxnSpLocks/>
          </p:cNvCxnSpPr>
          <p:nvPr/>
        </p:nvCxnSpPr>
        <p:spPr>
          <a:xfrm>
            <a:off x="2205760" y="4762597"/>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33" name="Group 32">
            <a:extLst>
              <a:ext uri="{FF2B5EF4-FFF2-40B4-BE49-F238E27FC236}">
                <a16:creationId xmlns:a16="http://schemas.microsoft.com/office/drawing/2014/main" id="{BC19B9A4-92F0-44EB-B901-3328BC791419}"/>
              </a:ext>
            </a:extLst>
          </p:cNvPr>
          <p:cNvGrpSpPr/>
          <p:nvPr/>
        </p:nvGrpSpPr>
        <p:grpSpPr>
          <a:xfrm>
            <a:off x="3035493" y="4093727"/>
            <a:ext cx="381000" cy="685800"/>
            <a:chOff x="5562600" y="3429000"/>
            <a:chExt cx="381000" cy="685800"/>
          </a:xfrm>
        </p:grpSpPr>
        <p:cxnSp>
          <p:nvCxnSpPr>
            <p:cNvPr id="34" name="Straight Connector 33">
              <a:extLst>
                <a:ext uri="{FF2B5EF4-FFF2-40B4-BE49-F238E27FC236}">
                  <a16:creationId xmlns:a16="http://schemas.microsoft.com/office/drawing/2014/main" id="{987FB7CF-D271-4D46-87EB-AC7B438386FF}"/>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A873492-66A7-4669-B6CD-68A31D83C9D3}"/>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FC30352-EB10-45FD-ACBE-E3B79EB7415A}"/>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4095E3-FCC6-4362-BD38-EB21B58273C9}"/>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E042C4AB-5678-4DFF-AC36-1C45603DC394}"/>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9" name="Straight Connector 38">
            <a:extLst>
              <a:ext uri="{FF2B5EF4-FFF2-40B4-BE49-F238E27FC236}">
                <a16:creationId xmlns:a16="http://schemas.microsoft.com/office/drawing/2014/main" id="{09832D2F-02A6-414D-994E-CBF3A4472604}"/>
              </a:ext>
            </a:extLst>
          </p:cNvPr>
          <p:cNvCxnSpPr>
            <a:cxnSpLocks/>
          </p:cNvCxnSpPr>
          <p:nvPr/>
        </p:nvCxnSpPr>
        <p:spPr>
          <a:xfrm>
            <a:off x="3408026" y="4762595"/>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40" name="Group 39">
            <a:extLst>
              <a:ext uri="{FF2B5EF4-FFF2-40B4-BE49-F238E27FC236}">
                <a16:creationId xmlns:a16="http://schemas.microsoft.com/office/drawing/2014/main" id="{47007D85-BA49-40F7-9D8A-BF424FDFAC48}"/>
              </a:ext>
            </a:extLst>
          </p:cNvPr>
          <p:cNvGrpSpPr/>
          <p:nvPr/>
        </p:nvGrpSpPr>
        <p:grpSpPr>
          <a:xfrm>
            <a:off x="4153097" y="4093724"/>
            <a:ext cx="381000" cy="685800"/>
            <a:chOff x="5562600" y="3429000"/>
            <a:chExt cx="381000" cy="685800"/>
          </a:xfrm>
        </p:grpSpPr>
        <p:cxnSp>
          <p:nvCxnSpPr>
            <p:cNvPr id="41" name="Straight Connector 40">
              <a:extLst>
                <a:ext uri="{FF2B5EF4-FFF2-40B4-BE49-F238E27FC236}">
                  <a16:creationId xmlns:a16="http://schemas.microsoft.com/office/drawing/2014/main" id="{ECAE411F-E513-4DE0-8365-069F07337A5A}"/>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DC30496-6CB2-4DC0-A9EB-51EBD9037CE9}"/>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9606D98B-79A7-4CCA-86D3-66E324788A46}"/>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6D6029D-63EC-42D1-978E-321E32954E21}"/>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3E5035A-3DCF-4B2B-9B4B-7A42911FC0CF}"/>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6" name="Straight Connector 45">
            <a:extLst>
              <a:ext uri="{FF2B5EF4-FFF2-40B4-BE49-F238E27FC236}">
                <a16:creationId xmlns:a16="http://schemas.microsoft.com/office/drawing/2014/main" id="{5C9C15AD-B48D-4D51-88E4-8720DDD923AA}"/>
              </a:ext>
            </a:extLst>
          </p:cNvPr>
          <p:cNvCxnSpPr>
            <a:cxnSpLocks/>
          </p:cNvCxnSpPr>
          <p:nvPr/>
        </p:nvCxnSpPr>
        <p:spPr>
          <a:xfrm>
            <a:off x="4525630" y="4762592"/>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52F621D8-CD5F-410E-B1E5-8F805C0A275C}"/>
              </a:ext>
            </a:extLst>
          </p:cNvPr>
          <p:cNvCxnSpPr>
            <a:cxnSpLocks/>
          </p:cNvCxnSpPr>
          <p:nvPr/>
        </p:nvCxnSpPr>
        <p:spPr>
          <a:xfrm>
            <a:off x="1220098" y="3873594"/>
            <a:ext cx="3110796"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6DFB9FD7-6502-4F77-A1C3-EE31E5498967}"/>
              </a:ext>
            </a:extLst>
          </p:cNvPr>
          <p:cNvCxnSpPr>
            <a:cxnSpLocks/>
          </p:cNvCxnSpPr>
          <p:nvPr/>
        </p:nvCxnSpPr>
        <p:spPr>
          <a:xfrm>
            <a:off x="2002555" y="3882065"/>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3E15917-B8C1-47E2-800C-4BB5FB3AB6D1}"/>
              </a:ext>
            </a:extLst>
          </p:cNvPr>
          <p:cNvCxnSpPr>
            <a:cxnSpLocks/>
          </p:cNvCxnSpPr>
          <p:nvPr/>
        </p:nvCxnSpPr>
        <p:spPr>
          <a:xfrm>
            <a:off x="3204821" y="3898995"/>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C26891AB-5778-4DB6-BB26-3BC59D346A0B}"/>
              </a:ext>
            </a:extLst>
          </p:cNvPr>
          <p:cNvCxnSpPr>
            <a:cxnSpLocks/>
          </p:cNvCxnSpPr>
          <p:nvPr/>
        </p:nvCxnSpPr>
        <p:spPr>
          <a:xfrm>
            <a:off x="4313954" y="3890532"/>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88C10C7C-83C1-4775-876E-B616C20A3864}"/>
              </a:ext>
            </a:extLst>
          </p:cNvPr>
          <p:cNvSpPr txBox="1"/>
          <p:nvPr/>
        </p:nvSpPr>
        <p:spPr>
          <a:xfrm>
            <a:off x="1413267" y="5041997"/>
            <a:ext cx="795866" cy="461665"/>
          </a:xfrm>
          <a:prstGeom prst="rect">
            <a:avLst/>
          </a:prstGeom>
          <a:noFill/>
        </p:spPr>
        <p:txBody>
          <a:bodyPr wrap="square" rtlCol="0">
            <a:spAutoFit/>
          </a:bodyPr>
          <a:lstStyle/>
          <a:p>
            <a:r>
              <a:rPr lang="en-US" dirty="0"/>
              <a:t>ECF</a:t>
            </a:r>
          </a:p>
        </p:txBody>
      </p:sp>
      <p:sp>
        <p:nvSpPr>
          <p:cNvPr id="52" name="TextBox 51">
            <a:extLst>
              <a:ext uri="{FF2B5EF4-FFF2-40B4-BE49-F238E27FC236}">
                <a16:creationId xmlns:a16="http://schemas.microsoft.com/office/drawing/2014/main" id="{8BBCB6A8-0047-40D4-9C44-922D28D9BE0C}"/>
              </a:ext>
            </a:extLst>
          </p:cNvPr>
          <p:cNvSpPr txBox="1"/>
          <p:nvPr/>
        </p:nvSpPr>
        <p:spPr>
          <a:xfrm>
            <a:off x="2730696" y="3450263"/>
            <a:ext cx="795866" cy="461665"/>
          </a:xfrm>
          <a:prstGeom prst="rect">
            <a:avLst/>
          </a:prstGeom>
          <a:noFill/>
        </p:spPr>
        <p:txBody>
          <a:bodyPr wrap="square" rtlCol="0">
            <a:spAutoFit/>
          </a:bodyPr>
          <a:lstStyle/>
          <a:p>
            <a:r>
              <a:rPr lang="en-US" dirty="0"/>
              <a:t>ICF</a:t>
            </a:r>
          </a:p>
        </p:txBody>
      </p:sp>
      <p:sp>
        <p:nvSpPr>
          <p:cNvPr id="53" name="TextBox 52">
            <a:extLst>
              <a:ext uri="{FF2B5EF4-FFF2-40B4-BE49-F238E27FC236}">
                <a16:creationId xmlns:a16="http://schemas.microsoft.com/office/drawing/2014/main" id="{F6528E8D-9D99-4C89-A1DB-8DED50E6C3C8}"/>
              </a:ext>
            </a:extLst>
          </p:cNvPr>
          <p:cNvSpPr txBox="1"/>
          <p:nvPr/>
        </p:nvSpPr>
        <p:spPr>
          <a:xfrm>
            <a:off x="2205757" y="4169927"/>
            <a:ext cx="384721" cy="307777"/>
          </a:xfrm>
          <a:prstGeom prst="rect">
            <a:avLst/>
          </a:prstGeom>
          <a:noFill/>
        </p:spPr>
        <p:txBody>
          <a:bodyPr wrap="none" lIns="0" tIns="0" rIns="0" bIns="0" rtlCol="0">
            <a:spAutoFit/>
          </a:bodyPr>
          <a:lstStyle/>
          <a:p>
            <a:r>
              <a:rPr lang="en-US" sz="2000" dirty="0" err="1"/>
              <a:t>G</a:t>
            </a:r>
            <a:r>
              <a:rPr lang="en-US" sz="2000" baseline="-25000" dirty="0" err="1"/>
              <a:t>Na</a:t>
            </a:r>
            <a:endParaRPr lang="en-US" sz="2000" dirty="0"/>
          </a:p>
        </p:txBody>
      </p:sp>
      <p:sp>
        <p:nvSpPr>
          <p:cNvPr id="54" name="TextBox 53">
            <a:extLst>
              <a:ext uri="{FF2B5EF4-FFF2-40B4-BE49-F238E27FC236}">
                <a16:creationId xmlns:a16="http://schemas.microsoft.com/office/drawing/2014/main" id="{55D65AA3-4337-4171-A538-7D0096B2A1D1}"/>
              </a:ext>
            </a:extLst>
          </p:cNvPr>
          <p:cNvSpPr txBox="1"/>
          <p:nvPr/>
        </p:nvSpPr>
        <p:spPr>
          <a:xfrm>
            <a:off x="3357224" y="4152993"/>
            <a:ext cx="309380" cy="307777"/>
          </a:xfrm>
          <a:prstGeom prst="rect">
            <a:avLst/>
          </a:prstGeom>
          <a:noFill/>
        </p:spPr>
        <p:txBody>
          <a:bodyPr wrap="none" lIns="0" tIns="0" rIns="0" bIns="0" rtlCol="0">
            <a:spAutoFit/>
          </a:bodyPr>
          <a:lstStyle/>
          <a:p>
            <a:r>
              <a:rPr lang="en-US" sz="2000" dirty="0"/>
              <a:t>G</a:t>
            </a:r>
            <a:r>
              <a:rPr lang="en-US" sz="2000" baseline="-25000" dirty="0"/>
              <a:t>K</a:t>
            </a:r>
            <a:endParaRPr lang="en-US" sz="2000" dirty="0"/>
          </a:p>
        </p:txBody>
      </p:sp>
      <p:sp>
        <p:nvSpPr>
          <p:cNvPr id="55" name="TextBox 54">
            <a:extLst>
              <a:ext uri="{FF2B5EF4-FFF2-40B4-BE49-F238E27FC236}">
                <a16:creationId xmlns:a16="http://schemas.microsoft.com/office/drawing/2014/main" id="{271B1B6E-34AA-4DA1-A6E0-A900F63F1D7E}"/>
              </a:ext>
            </a:extLst>
          </p:cNvPr>
          <p:cNvSpPr txBox="1"/>
          <p:nvPr/>
        </p:nvSpPr>
        <p:spPr>
          <a:xfrm>
            <a:off x="4542557" y="4169927"/>
            <a:ext cx="347852" cy="307777"/>
          </a:xfrm>
          <a:prstGeom prst="rect">
            <a:avLst/>
          </a:prstGeom>
          <a:noFill/>
        </p:spPr>
        <p:txBody>
          <a:bodyPr wrap="none" lIns="0" tIns="0" rIns="0" bIns="0" rtlCol="0">
            <a:spAutoFit/>
          </a:bodyPr>
          <a:lstStyle/>
          <a:p>
            <a:r>
              <a:rPr lang="en-US" sz="2000" dirty="0" err="1"/>
              <a:t>G</a:t>
            </a:r>
            <a:r>
              <a:rPr lang="en-US" sz="2000" baseline="-25000" dirty="0" err="1"/>
              <a:t>Cl</a:t>
            </a:r>
            <a:endParaRPr lang="en-US" sz="2000" dirty="0"/>
          </a:p>
        </p:txBody>
      </p:sp>
      <p:cxnSp>
        <p:nvCxnSpPr>
          <p:cNvPr id="56" name="Straight Arrow Connector 55">
            <a:extLst>
              <a:ext uri="{FF2B5EF4-FFF2-40B4-BE49-F238E27FC236}">
                <a16:creationId xmlns:a16="http://schemas.microsoft.com/office/drawing/2014/main" id="{763DD878-36FA-41EF-81DA-DA2193279A78}"/>
              </a:ext>
            </a:extLst>
          </p:cNvPr>
          <p:cNvCxnSpPr>
            <a:cxnSpLocks/>
          </p:cNvCxnSpPr>
          <p:nvPr/>
        </p:nvCxnSpPr>
        <p:spPr>
          <a:xfrm>
            <a:off x="1532664" y="4457797"/>
            <a:ext cx="0" cy="304800"/>
          </a:xfrm>
          <a:prstGeom prst="straightConnector1">
            <a:avLst/>
          </a:pr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834C62A6-C76B-4C2D-99E0-9773A4A73A81}"/>
              </a:ext>
            </a:extLst>
          </p:cNvPr>
          <p:cNvCxnSpPr>
            <a:cxnSpLocks/>
          </p:cNvCxnSpPr>
          <p:nvPr/>
        </p:nvCxnSpPr>
        <p:spPr>
          <a:xfrm>
            <a:off x="1223621" y="3848195"/>
            <a:ext cx="0" cy="16002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Oval 57">
            <a:extLst>
              <a:ext uri="{FF2B5EF4-FFF2-40B4-BE49-F238E27FC236}">
                <a16:creationId xmlns:a16="http://schemas.microsoft.com/office/drawing/2014/main" id="{A5FBE0AB-11D0-466B-8861-7EDA7F5485F8}"/>
              </a:ext>
            </a:extLst>
          </p:cNvPr>
          <p:cNvSpPr/>
          <p:nvPr/>
        </p:nvSpPr>
        <p:spPr>
          <a:xfrm>
            <a:off x="1079698" y="4263061"/>
            <a:ext cx="279400" cy="67733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Arrow Connector 58">
            <a:extLst>
              <a:ext uri="{FF2B5EF4-FFF2-40B4-BE49-F238E27FC236}">
                <a16:creationId xmlns:a16="http://schemas.microsoft.com/office/drawing/2014/main" id="{420EE502-22D8-45C5-AEC6-2C3C8EF693B4}"/>
              </a:ext>
            </a:extLst>
          </p:cNvPr>
          <p:cNvCxnSpPr>
            <a:cxnSpLocks/>
          </p:cNvCxnSpPr>
          <p:nvPr/>
        </p:nvCxnSpPr>
        <p:spPr>
          <a:xfrm>
            <a:off x="1219398" y="4449328"/>
            <a:ext cx="0" cy="3048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8CDD9404-7825-41A5-97F3-C83039373477}"/>
              </a:ext>
            </a:extLst>
          </p:cNvPr>
          <p:cNvSpPr txBox="1"/>
          <p:nvPr/>
        </p:nvSpPr>
        <p:spPr>
          <a:xfrm>
            <a:off x="901894" y="3924391"/>
            <a:ext cx="283732" cy="307777"/>
          </a:xfrm>
          <a:prstGeom prst="rect">
            <a:avLst/>
          </a:prstGeom>
          <a:noFill/>
        </p:spPr>
        <p:txBody>
          <a:bodyPr wrap="none" lIns="0" tIns="0" rIns="0" bIns="0" rtlCol="0">
            <a:spAutoFit/>
          </a:bodyPr>
          <a:lstStyle/>
          <a:p>
            <a:r>
              <a:rPr lang="en-US" sz="2000" dirty="0" err="1"/>
              <a:t>I</a:t>
            </a:r>
            <a:r>
              <a:rPr lang="en-US" sz="2000" baseline="-25000" dirty="0" err="1"/>
              <a:t>Na</a:t>
            </a:r>
            <a:endParaRPr lang="en-US" sz="2000" dirty="0"/>
          </a:p>
        </p:txBody>
      </p:sp>
      <p:sp>
        <p:nvSpPr>
          <p:cNvPr id="61" name="TextBox 60">
            <a:extLst>
              <a:ext uri="{FF2B5EF4-FFF2-40B4-BE49-F238E27FC236}">
                <a16:creationId xmlns:a16="http://schemas.microsoft.com/office/drawing/2014/main" id="{B72910A0-6B49-4657-A1C4-9143B4A90321}"/>
              </a:ext>
            </a:extLst>
          </p:cNvPr>
          <p:cNvSpPr txBox="1"/>
          <p:nvPr/>
        </p:nvSpPr>
        <p:spPr>
          <a:xfrm>
            <a:off x="1545360" y="3915926"/>
            <a:ext cx="208390" cy="307777"/>
          </a:xfrm>
          <a:prstGeom prst="rect">
            <a:avLst/>
          </a:prstGeom>
          <a:noFill/>
        </p:spPr>
        <p:txBody>
          <a:bodyPr wrap="none" lIns="0" tIns="0" rIns="0" bIns="0" rtlCol="0">
            <a:spAutoFit/>
          </a:bodyPr>
          <a:lstStyle/>
          <a:p>
            <a:r>
              <a:rPr lang="en-US" sz="2000" dirty="0"/>
              <a:t>I</a:t>
            </a:r>
            <a:r>
              <a:rPr lang="en-US" sz="2000" baseline="-25000" dirty="0"/>
              <a:t>K</a:t>
            </a:r>
            <a:endParaRPr lang="en-US" sz="2000" dirty="0"/>
          </a:p>
        </p:txBody>
      </p:sp>
      <mc:AlternateContent xmlns:mc="http://schemas.openxmlformats.org/markup-compatibility/2006">
        <mc:Choice xmlns:a14="http://schemas.microsoft.com/office/drawing/2010/main" Requires="a14">
          <p:sp>
            <p:nvSpPr>
              <p:cNvPr id="62" name="Rectangle 61">
                <a:extLst>
                  <a:ext uri="{FF2B5EF4-FFF2-40B4-BE49-F238E27FC236}">
                    <a16:creationId xmlns:a16="http://schemas.microsoft.com/office/drawing/2014/main" id="{7359CF74-F00F-4C29-8672-C19893A701F0}"/>
                  </a:ext>
                </a:extLst>
              </p:cNvPr>
              <p:cNvSpPr/>
              <p:nvPr/>
            </p:nvSpPr>
            <p:spPr>
              <a:xfrm>
                <a:off x="2390482" y="4751944"/>
                <a:ext cx="479991" cy="40620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a:latin typeface="Cambria Math" panose="02040503050406030204" pitchFamily="18" charset="0"/>
                            </a:rPr>
                          </m:ctrlPr>
                        </m:sSubSupPr>
                        <m:e>
                          <m:r>
                            <a:rPr lang="en-US" sz="2000" i="1">
                              <a:latin typeface="Cambria Math" panose="02040503050406030204" pitchFamily="18" charset="0"/>
                            </a:rPr>
                            <m:t>𝑉</m:t>
                          </m:r>
                        </m:e>
                        <m:sub>
                          <m:r>
                            <a:rPr lang="en-US" sz="2000" i="1">
                              <a:latin typeface="Cambria Math" panose="02040503050406030204" pitchFamily="18" charset="0"/>
                            </a:rPr>
                            <m:t>𝑁𝑎</m:t>
                          </m:r>
                        </m:sub>
                        <m:sup>
                          <m:r>
                            <a:rPr lang="en-US" sz="2000" i="1">
                              <a:latin typeface="Cambria Math" panose="02040503050406030204" pitchFamily="18" charset="0"/>
                            </a:rPr>
                            <m:t>𝑁</m:t>
                          </m:r>
                        </m:sup>
                      </m:sSubSup>
                    </m:oMath>
                  </m:oMathPara>
                </a14:m>
                <a:endParaRPr lang="en-US" dirty="0"/>
              </a:p>
            </p:txBody>
          </p:sp>
        </mc:Choice>
        <mc:Fallback>
          <p:sp>
            <p:nvSpPr>
              <p:cNvPr id="62" name="Rectangle 61">
                <a:extLst>
                  <a:ext uri="{FF2B5EF4-FFF2-40B4-BE49-F238E27FC236}">
                    <a16:creationId xmlns:a16="http://schemas.microsoft.com/office/drawing/2014/main" id="{7359CF74-F00F-4C29-8672-C19893A701F0}"/>
                  </a:ext>
                </a:extLst>
              </p:cNvPr>
              <p:cNvSpPr>
                <a:spLocks noRot="1" noChangeAspect="1" noMove="1" noResize="1" noEditPoints="1" noAdjustHandles="1" noChangeArrowheads="1" noChangeShapeType="1" noTextEdit="1"/>
              </p:cNvSpPr>
              <p:nvPr/>
            </p:nvSpPr>
            <p:spPr>
              <a:xfrm>
                <a:off x="2390482" y="4751944"/>
                <a:ext cx="479991" cy="406201"/>
              </a:xfrm>
              <a:prstGeom prst="rect">
                <a:avLst/>
              </a:prstGeom>
              <a:blipFill>
                <a:blip r:embed="rId3"/>
                <a:stretch>
                  <a:fillRect r="-11392" b="-454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3" name="Rectangle 62">
                <a:extLst>
                  <a:ext uri="{FF2B5EF4-FFF2-40B4-BE49-F238E27FC236}">
                    <a16:creationId xmlns:a16="http://schemas.microsoft.com/office/drawing/2014/main" id="{0B82F388-2990-4D27-A12C-917F0F69EA4F}"/>
                  </a:ext>
                </a:extLst>
              </p:cNvPr>
              <p:cNvSpPr/>
              <p:nvPr/>
            </p:nvSpPr>
            <p:spPr>
              <a:xfrm>
                <a:off x="3647756" y="4727345"/>
                <a:ext cx="479991" cy="40459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smtClean="0">
                              <a:latin typeface="Cambria Math" panose="02040503050406030204" pitchFamily="18" charset="0"/>
                            </a:rPr>
                          </m:ctrlPr>
                        </m:sSubSupPr>
                        <m:e>
                          <m:r>
                            <a:rPr lang="en-US" sz="2000" i="1">
                              <a:latin typeface="Cambria Math" panose="02040503050406030204" pitchFamily="18" charset="0"/>
                            </a:rPr>
                            <m:t>𝑉</m:t>
                          </m:r>
                        </m:e>
                        <m:sub>
                          <m:r>
                            <a:rPr lang="en-US" sz="2000" b="0" i="1" smtClean="0">
                              <a:latin typeface="Cambria Math" panose="02040503050406030204" pitchFamily="18" charset="0"/>
                            </a:rPr>
                            <m:t>𝐾</m:t>
                          </m:r>
                        </m:sub>
                        <m:sup>
                          <m:r>
                            <a:rPr lang="en-US" sz="2000" i="1">
                              <a:latin typeface="Cambria Math" panose="02040503050406030204" pitchFamily="18" charset="0"/>
                            </a:rPr>
                            <m:t>𝑁</m:t>
                          </m:r>
                        </m:sup>
                      </m:sSubSup>
                    </m:oMath>
                  </m:oMathPara>
                </a14:m>
                <a:endParaRPr lang="en-US" dirty="0"/>
              </a:p>
            </p:txBody>
          </p:sp>
        </mc:Choice>
        <mc:Fallback>
          <p:sp>
            <p:nvSpPr>
              <p:cNvPr id="63" name="Rectangle 62">
                <a:extLst>
                  <a:ext uri="{FF2B5EF4-FFF2-40B4-BE49-F238E27FC236}">
                    <a16:creationId xmlns:a16="http://schemas.microsoft.com/office/drawing/2014/main" id="{0B82F388-2990-4D27-A12C-917F0F69EA4F}"/>
                  </a:ext>
                </a:extLst>
              </p:cNvPr>
              <p:cNvSpPr>
                <a:spLocks noRot="1" noChangeAspect="1" noMove="1" noResize="1" noEditPoints="1" noAdjustHandles="1" noChangeArrowheads="1" noChangeShapeType="1" noTextEdit="1"/>
              </p:cNvSpPr>
              <p:nvPr/>
            </p:nvSpPr>
            <p:spPr>
              <a:xfrm>
                <a:off x="3647756" y="4727345"/>
                <a:ext cx="479991" cy="404598"/>
              </a:xfrm>
              <a:prstGeom prst="rect">
                <a:avLst/>
              </a:prstGeom>
              <a:blipFill>
                <a:blip r:embed="rId4"/>
                <a:stretch>
                  <a:fillRect b="-298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4" name="Rectangle 63">
                <a:extLst>
                  <a:ext uri="{FF2B5EF4-FFF2-40B4-BE49-F238E27FC236}">
                    <a16:creationId xmlns:a16="http://schemas.microsoft.com/office/drawing/2014/main" id="{AEBBB6A7-1751-4DE0-ACB6-1DE08AB243EE}"/>
                  </a:ext>
                </a:extLst>
              </p:cNvPr>
              <p:cNvSpPr/>
              <p:nvPr/>
            </p:nvSpPr>
            <p:spPr>
              <a:xfrm>
                <a:off x="4784761" y="4703184"/>
                <a:ext cx="479991" cy="41287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smtClean="0">
                              <a:latin typeface="Cambria Math" panose="02040503050406030204" pitchFamily="18" charset="0"/>
                            </a:rPr>
                          </m:ctrlPr>
                        </m:sSubSupPr>
                        <m:e>
                          <m:r>
                            <a:rPr lang="en-US" sz="2000" i="1">
                              <a:latin typeface="Cambria Math" panose="02040503050406030204" pitchFamily="18" charset="0"/>
                            </a:rPr>
                            <m:t>𝑉</m:t>
                          </m:r>
                        </m:e>
                        <m:sub>
                          <m:r>
                            <a:rPr lang="en-US" sz="2000" b="0" i="1" smtClean="0">
                              <a:latin typeface="Cambria Math" panose="02040503050406030204" pitchFamily="18" charset="0"/>
                            </a:rPr>
                            <m:t>𝐶𝑙</m:t>
                          </m:r>
                        </m:sub>
                        <m:sup>
                          <m:r>
                            <a:rPr lang="en-US" sz="2000" i="1">
                              <a:latin typeface="Cambria Math" panose="02040503050406030204" pitchFamily="18" charset="0"/>
                            </a:rPr>
                            <m:t>𝑁</m:t>
                          </m:r>
                        </m:sup>
                      </m:sSubSup>
                    </m:oMath>
                  </m:oMathPara>
                </a14:m>
                <a:endParaRPr lang="en-US" dirty="0"/>
              </a:p>
            </p:txBody>
          </p:sp>
        </mc:Choice>
        <mc:Fallback>
          <p:sp>
            <p:nvSpPr>
              <p:cNvPr id="64" name="Rectangle 63">
                <a:extLst>
                  <a:ext uri="{FF2B5EF4-FFF2-40B4-BE49-F238E27FC236}">
                    <a16:creationId xmlns:a16="http://schemas.microsoft.com/office/drawing/2014/main" id="{AEBBB6A7-1751-4DE0-ACB6-1DE08AB243EE}"/>
                  </a:ext>
                </a:extLst>
              </p:cNvPr>
              <p:cNvSpPr>
                <a:spLocks noRot="1" noChangeAspect="1" noMove="1" noResize="1" noEditPoints="1" noAdjustHandles="1" noChangeArrowheads="1" noChangeShapeType="1" noTextEdit="1"/>
              </p:cNvSpPr>
              <p:nvPr/>
            </p:nvSpPr>
            <p:spPr>
              <a:xfrm>
                <a:off x="4784761" y="4703184"/>
                <a:ext cx="479991" cy="412870"/>
              </a:xfrm>
              <a:prstGeom prst="rect">
                <a:avLst/>
              </a:prstGeom>
              <a:blipFill>
                <a:blip r:embed="rId5"/>
                <a:stretch>
                  <a:fillRect b="-4478"/>
                </a:stretch>
              </a:blipFill>
            </p:spPr>
            <p:txBody>
              <a:bodyPr/>
              <a:lstStyle/>
              <a:p>
                <a:r>
                  <a:rPr lang="en-US">
                    <a:noFill/>
                  </a:rPr>
                  <a:t> </a:t>
                </a:r>
              </a:p>
            </p:txBody>
          </p:sp>
        </mc:Fallback>
      </mc:AlternateContent>
      <p:sp>
        <p:nvSpPr>
          <p:cNvPr id="65" name="TextBox 64">
            <a:extLst>
              <a:ext uri="{FF2B5EF4-FFF2-40B4-BE49-F238E27FC236}">
                <a16:creationId xmlns:a16="http://schemas.microsoft.com/office/drawing/2014/main" id="{E20132C3-E809-4360-9189-F5D2766B7569}"/>
              </a:ext>
            </a:extLst>
          </p:cNvPr>
          <p:cNvSpPr txBox="1"/>
          <p:nvPr/>
        </p:nvSpPr>
        <p:spPr>
          <a:xfrm>
            <a:off x="2010171" y="5409780"/>
            <a:ext cx="795866" cy="461665"/>
          </a:xfrm>
          <a:prstGeom prst="rect">
            <a:avLst/>
          </a:prstGeom>
          <a:noFill/>
        </p:spPr>
        <p:txBody>
          <a:bodyPr wrap="square" rtlCol="0">
            <a:spAutoFit/>
          </a:bodyPr>
          <a:lstStyle/>
          <a:p>
            <a:r>
              <a:rPr lang="en-US" dirty="0"/>
              <a:t>ECF</a:t>
            </a:r>
          </a:p>
        </p:txBody>
      </p:sp>
      <p:sp>
        <p:nvSpPr>
          <p:cNvPr id="66" name="TextBox 65">
            <a:extLst>
              <a:ext uri="{FF2B5EF4-FFF2-40B4-BE49-F238E27FC236}">
                <a16:creationId xmlns:a16="http://schemas.microsoft.com/office/drawing/2014/main" id="{720392D1-6556-4938-B7A8-E7D2F8B3F159}"/>
              </a:ext>
            </a:extLst>
          </p:cNvPr>
          <p:cNvSpPr txBox="1"/>
          <p:nvPr/>
        </p:nvSpPr>
        <p:spPr>
          <a:xfrm>
            <a:off x="69583" y="3848195"/>
            <a:ext cx="430887" cy="1181333"/>
          </a:xfrm>
          <a:prstGeom prst="rect">
            <a:avLst/>
          </a:prstGeom>
          <a:noFill/>
        </p:spPr>
        <p:txBody>
          <a:bodyPr vert="vert270" wrap="square" lIns="0" tIns="0" rIns="0" bIns="0" rtlCol="0">
            <a:spAutoFit/>
          </a:bodyPr>
          <a:lstStyle/>
          <a:p>
            <a:r>
              <a:rPr lang="en-US" sz="2800" i="1" dirty="0" err="1"/>
              <a:t>V</a:t>
            </a:r>
            <a:r>
              <a:rPr lang="en-US" sz="2800" baseline="-25000" dirty="0" err="1"/>
              <a:t>mem</a:t>
            </a:r>
            <a:endParaRPr lang="en-US" sz="2800" i="1" dirty="0"/>
          </a:p>
        </p:txBody>
      </p:sp>
      <p:cxnSp>
        <p:nvCxnSpPr>
          <p:cNvPr id="68" name="Straight Arrow Connector 67">
            <a:extLst>
              <a:ext uri="{FF2B5EF4-FFF2-40B4-BE49-F238E27FC236}">
                <a16:creationId xmlns:a16="http://schemas.microsoft.com/office/drawing/2014/main" id="{84542EB2-107E-4F27-A27E-D583D8069DDB}"/>
              </a:ext>
            </a:extLst>
          </p:cNvPr>
          <p:cNvCxnSpPr/>
          <p:nvPr/>
        </p:nvCxnSpPr>
        <p:spPr>
          <a:xfrm>
            <a:off x="241949" y="5172027"/>
            <a:ext cx="0" cy="468585"/>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FCD2640E-7EDA-4746-A4EC-4534AC984872}"/>
              </a:ext>
            </a:extLst>
          </p:cNvPr>
          <p:cNvCxnSpPr>
            <a:cxnSpLocks/>
          </p:cNvCxnSpPr>
          <p:nvPr/>
        </p:nvCxnSpPr>
        <p:spPr>
          <a:xfrm flipV="1">
            <a:off x="285026" y="3835521"/>
            <a:ext cx="0" cy="468585"/>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9754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
                                        </p:tgtEl>
                                        <p:attrNameLst>
                                          <p:attrName>style.visibility</p:attrName>
                                        </p:attrNameLst>
                                      </p:cBhvr>
                                      <p:to>
                                        <p:strVal val="visible"/>
                                      </p:to>
                                    </p:set>
                                    <p:animEffect transition="in" filter="fade">
                                      <p:cBhvr>
                                        <p:cTn id="12" dur="500"/>
                                        <p:tgtEl>
                                          <p:spTgt spid="71"/>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0"/>
                                        </p:tgtEl>
                                        <p:attrNameLst>
                                          <p:attrName>style.visibility</p:attrName>
                                        </p:attrNameLst>
                                      </p:cBhvr>
                                      <p:to>
                                        <p:strVal val="visible"/>
                                      </p:to>
                                    </p:set>
                                    <p:animEffect transition="in" filter="fade">
                                      <p:cBhvr>
                                        <p:cTn id="15" dur="500"/>
                                        <p:tgtEl>
                                          <p:spTgt spid="7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70"/>
                                        </p:tgtEl>
                                      </p:cBhvr>
                                    </p:animEffect>
                                    <p:set>
                                      <p:cBhvr>
                                        <p:cTn id="20" dur="1" fill="hold">
                                          <p:stCondLst>
                                            <p:cond delay="499"/>
                                          </p:stCondLst>
                                        </p:cTn>
                                        <p:tgtEl>
                                          <p:spTgt spid="70"/>
                                        </p:tgtEl>
                                        <p:attrNameLst>
                                          <p:attrName>style.visibility</p:attrName>
                                        </p:attrNameLst>
                                      </p:cBhvr>
                                      <p:to>
                                        <p:strVal val="hidden"/>
                                      </p:to>
                                    </p:set>
                                  </p:childTnLst>
                                </p:cTn>
                              </p:par>
                              <p:par>
                                <p:cTn id="21" presetID="10" presetClass="exit" presetSubtype="0" fill="hold" grpId="1" nodeType="withEffect">
                                  <p:stCondLst>
                                    <p:cond delay="0"/>
                                  </p:stCondLst>
                                  <p:childTnLst>
                                    <p:animEffect transition="out" filter="fade">
                                      <p:cBhvr>
                                        <p:cTn id="22" dur="500"/>
                                        <p:tgtEl>
                                          <p:spTgt spid="71"/>
                                        </p:tgtEl>
                                      </p:cBhvr>
                                    </p:animEffect>
                                    <p:set>
                                      <p:cBhvr>
                                        <p:cTn id="23" dur="1" fill="hold">
                                          <p:stCondLst>
                                            <p:cond delay="499"/>
                                          </p:stCondLst>
                                        </p:cTn>
                                        <p:tgtEl>
                                          <p:spTgt spid="71"/>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2"/>
                                        </p:tgtEl>
                                        <p:attrNameLst>
                                          <p:attrName>style.visibility</p:attrName>
                                        </p:attrNameLst>
                                      </p:cBhvr>
                                      <p:to>
                                        <p:strVal val="visible"/>
                                      </p:to>
                                    </p:set>
                                    <p:animEffect transition="in" filter="fade">
                                      <p:cBhvr>
                                        <p:cTn id="28" dur="500"/>
                                        <p:tgtEl>
                                          <p:spTgt spid="7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3"/>
                                        </p:tgtEl>
                                        <p:attrNameLst>
                                          <p:attrName>style.visibility</p:attrName>
                                        </p:attrNameLst>
                                      </p:cBhvr>
                                      <p:to>
                                        <p:strVal val="visible"/>
                                      </p:to>
                                    </p:set>
                                    <p:animEffect transition="in" filter="fade">
                                      <p:cBhvr>
                                        <p:cTn id="31" dur="500"/>
                                        <p:tgtEl>
                                          <p:spTgt spid="73"/>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500"/>
                                        <p:tgtEl>
                                          <p:spTgt spid="73"/>
                                        </p:tgtEl>
                                      </p:cBhvr>
                                    </p:animEffect>
                                    <p:set>
                                      <p:cBhvr>
                                        <p:cTn id="36" dur="1" fill="hold">
                                          <p:stCondLst>
                                            <p:cond delay="499"/>
                                          </p:stCondLst>
                                        </p:cTn>
                                        <p:tgtEl>
                                          <p:spTgt spid="73"/>
                                        </p:tgtEl>
                                        <p:attrNameLst>
                                          <p:attrName>style.visibility</p:attrName>
                                        </p:attrNameLst>
                                      </p:cBhvr>
                                      <p:to>
                                        <p:strVal val="hidden"/>
                                      </p:to>
                                    </p:set>
                                  </p:childTnLst>
                                </p:cTn>
                              </p:par>
                              <p:par>
                                <p:cTn id="37" presetID="10" presetClass="exit" presetSubtype="0" fill="hold" grpId="1" nodeType="withEffect">
                                  <p:stCondLst>
                                    <p:cond delay="0"/>
                                  </p:stCondLst>
                                  <p:childTnLst>
                                    <p:animEffect transition="out" filter="fade">
                                      <p:cBhvr>
                                        <p:cTn id="38" dur="500"/>
                                        <p:tgtEl>
                                          <p:spTgt spid="72"/>
                                        </p:tgtEl>
                                      </p:cBhvr>
                                    </p:animEffect>
                                    <p:set>
                                      <p:cBhvr>
                                        <p:cTn id="39" dur="1" fill="hold">
                                          <p:stCondLst>
                                            <p:cond delay="499"/>
                                          </p:stCondLst>
                                        </p:cTn>
                                        <p:tgtEl>
                                          <p:spTgt spid="72"/>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75"/>
                                        </p:tgtEl>
                                        <p:attrNameLst>
                                          <p:attrName>style.visibility</p:attrName>
                                        </p:attrNameLst>
                                      </p:cBhvr>
                                      <p:to>
                                        <p:strVal val="visible"/>
                                      </p:to>
                                    </p:set>
                                    <p:animEffect transition="in" filter="fade">
                                      <p:cBhvr>
                                        <p:cTn id="44" dur="500"/>
                                        <p:tgtEl>
                                          <p:spTgt spid="75"/>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74"/>
                                        </p:tgtEl>
                                        <p:attrNameLst>
                                          <p:attrName>style.visibility</p:attrName>
                                        </p:attrNameLst>
                                      </p:cBhvr>
                                      <p:to>
                                        <p:strVal val="visible"/>
                                      </p:to>
                                    </p:set>
                                    <p:animEffect transition="in" filter="fade">
                                      <p:cBhvr>
                                        <p:cTn id="47" dur="500"/>
                                        <p:tgtEl>
                                          <p:spTgt spid="74"/>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500"/>
                                        <p:tgtEl>
                                          <p:spTgt spid="74"/>
                                        </p:tgtEl>
                                      </p:cBhvr>
                                    </p:animEffect>
                                    <p:set>
                                      <p:cBhvr>
                                        <p:cTn id="52" dur="1" fill="hold">
                                          <p:stCondLst>
                                            <p:cond delay="499"/>
                                          </p:stCondLst>
                                        </p:cTn>
                                        <p:tgtEl>
                                          <p:spTgt spid="74"/>
                                        </p:tgtEl>
                                        <p:attrNameLst>
                                          <p:attrName>style.visibility</p:attrName>
                                        </p:attrNameLst>
                                      </p:cBhvr>
                                      <p:to>
                                        <p:strVal val="hidden"/>
                                      </p:to>
                                    </p:set>
                                  </p:childTnLst>
                                </p:cTn>
                              </p:par>
                              <p:par>
                                <p:cTn id="53" presetID="10" presetClass="exit" presetSubtype="0" fill="hold" grpId="1" nodeType="withEffect">
                                  <p:stCondLst>
                                    <p:cond delay="0"/>
                                  </p:stCondLst>
                                  <p:childTnLst>
                                    <p:animEffect transition="out" filter="fade">
                                      <p:cBhvr>
                                        <p:cTn id="54" dur="500"/>
                                        <p:tgtEl>
                                          <p:spTgt spid="75"/>
                                        </p:tgtEl>
                                      </p:cBhvr>
                                    </p:animEffect>
                                    <p:set>
                                      <p:cBhvr>
                                        <p:cTn id="55" dur="1" fill="hold">
                                          <p:stCondLst>
                                            <p:cond delay="499"/>
                                          </p:stCondLst>
                                        </p:cTn>
                                        <p:tgtEl>
                                          <p:spTgt spid="7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75" grpId="1" animBg="1"/>
      <p:bldP spid="74" grpId="0" animBg="1"/>
      <p:bldP spid="74" grpId="1" animBg="1"/>
      <p:bldP spid="72" grpId="0" animBg="1"/>
      <p:bldP spid="72" grpId="1" animBg="1"/>
      <p:bldP spid="73" grpId="0" animBg="1"/>
      <p:bldP spid="73" grpId="1" animBg="1"/>
      <p:bldP spid="71" grpId="0" animBg="1"/>
      <p:bldP spid="71" grpId="1" animBg="1"/>
      <p:bldP spid="70" grpId="0" animBg="1"/>
      <p:bldP spid="70" grpId="1" animBg="1"/>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Rectangle 75">
            <a:extLst>
              <a:ext uri="{FF2B5EF4-FFF2-40B4-BE49-F238E27FC236}">
                <a16:creationId xmlns:a16="http://schemas.microsoft.com/office/drawing/2014/main" id="{901B0563-17C5-471A-AFB5-E94F14D3617B}"/>
              </a:ext>
            </a:extLst>
          </p:cNvPr>
          <p:cNvSpPr/>
          <p:nvPr/>
        </p:nvSpPr>
        <p:spPr>
          <a:xfrm>
            <a:off x="4033392" y="4040349"/>
            <a:ext cx="908592" cy="722199"/>
          </a:xfrm>
          <a:prstGeom prst="rect">
            <a:avLst/>
          </a:prstGeom>
          <a:solidFill>
            <a:schemeClr val="accent2">
              <a:lumMod val="20000"/>
              <a:lumOff val="8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A5438B4C-FDDD-4978-913F-4EC12A60C84D}"/>
              </a:ext>
            </a:extLst>
          </p:cNvPr>
          <p:cNvSpPr/>
          <p:nvPr/>
        </p:nvSpPr>
        <p:spPr>
          <a:xfrm>
            <a:off x="1694730" y="2716455"/>
            <a:ext cx="494258" cy="384313"/>
          </a:xfrm>
          <a:prstGeom prst="rect">
            <a:avLst/>
          </a:prstGeom>
          <a:solidFill>
            <a:schemeClr val="accent2">
              <a:lumMod val="20000"/>
              <a:lumOff val="8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83EFCC5A-DB16-4268-8905-57B581E50248}"/>
              </a:ext>
            </a:extLst>
          </p:cNvPr>
          <p:cNvSpPr/>
          <p:nvPr/>
        </p:nvSpPr>
        <p:spPr>
          <a:xfrm>
            <a:off x="1833077" y="4052728"/>
            <a:ext cx="908592" cy="722199"/>
          </a:xfrm>
          <a:prstGeom prst="rect">
            <a:avLst/>
          </a:prstGeom>
          <a:solidFill>
            <a:schemeClr val="accent2">
              <a:lumMod val="20000"/>
              <a:lumOff val="8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299EBB45-E50F-45C8-8B48-B0CEAEB41423}"/>
              </a:ext>
            </a:extLst>
          </p:cNvPr>
          <p:cNvSpPr/>
          <p:nvPr/>
        </p:nvSpPr>
        <p:spPr>
          <a:xfrm>
            <a:off x="2953340" y="4033721"/>
            <a:ext cx="908592" cy="722199"/>
          </a:xfrm>
          <a:prstGeom prst="rect">
            <a:avLst/>
          </a:prstGeom>
          <a:solidFill>
            <a:schemeClr val="accent2">
              <a:lumMod val="20000"/>
              <a:lumOff val="8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D3B5F556-AE74-4F3A-9AE9-272210EDB6DE}"/>
              </a:ext>
            </a:extLst>
          </p:cNvPr>
          <p:cNvSpPr/>
          <p:nvPr/>
        </p:nvSpPr>
        <p:spPr>
          <a:xfrm>
            <a:off x="1621842" y="2299012"/>
            <a:ext cx="494258" cy="384313"/>
          </a:xfrm>
          <a:prstGeom prst="rect">
            <a:avLst/>
          </a:prstGeom>
          <a:solidFill>
            <a:schemeClr val="accent2">
              <a:lumMod val="20000"/>
              <a:lumOff val="8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FE90F0C2-25EF-4670-9FDC-93EFAE32FEE0}"/>
              </a:ext>
            </a:extLst>
          </p:cNvPr>
          <p:cNvSpPr/>
          <p:nvPr/>
        </p:nvSpPr>
        <p:spPr>
          <a:xfrm>
            <a:off x="1831013" y="1852501"/>
            <a:ext cx="479725" cy="384313"/>
          </a:xfrm>
          <a:prstGeom prst="rect">
            <a:avLst/>
          </a:prstGeom>
          <a:solidFill>
            <a:schemeClr val="accent2">
              <a:lumMod val="20000"/>
              <a:lumOff val="80000"/>
            </a:schemeClr>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4017B4-0776-4AFE-92C4-E4C80B47B9B4}"/>
              </a:ext>
            </a:extLst>
          </p:cNvPr>
          <p:cNvSpPr>
            <a:spLocks noGrp="1"/>
          </p:cNvSpPr>
          <p:nvPr>
            <p:ph type="title"/>
          </p:nvPr>
        </p:nvSpPr>
        <p:spPr/>
        <p:txBody>
          <a:bodyPr/>
          <a:lstStyle/>
          <a:p>
            <a:r>
              <a:rPr lang="en-US" dirty="0"/>
              <a:t>Modeling our cell as a circuit</a:t>
            </a:r>
          </a:p>
        </p:txBody>
      </p:sp>
      <p:sp>
        <p:nvSpPr>
          <p:cNvPr id="3" name="Content Placeholder 2">
            <a:extLst>
              <a:ext uri="{FF2B5EF4-FFF2-40B4-BE49-F238E27FC236}">
                <a16:creationId xmlns:a16="http://schemas.microsoft.com/office/drawing/2014/main" id="{01ABCFD5-7986-490C-A490-5972560717CC}"/>
              </a:ext>
            </a:extLst>
          </p:cNvPr>
          <p:cNvSpPr>
            <a:spLocks noGrp="1"/>
          </p:cNvSpPr>
          <p:nvPr>
            <p:ph idx="1"/>
          </p:nvPr>
        </p:nvSpPr>
        <p:spPr>
          <a:xfrm>
            <a:off x="5533149" y="3424972"/>
            <a:ext cx="3305529" cy="2671027"/>
          </a:xfrm>
        </p:spPr>
        <p:txBody>
          <a:bodyPr/>
          <a:lstStyle/>
          <a:p>
            <a:r>
              <a:rPr lang="en-US" dirty="0"/>
              <a:t>A </a:t>
            </a:r>
            <a:r>
              <a:rPr lang="en-US" i="1" dirty="0"/>
              <a:t>resistor</a:t>
            </a:r>
            <a:r>
              <a:rPr lang="en-US" dirty="0"/>
              <a:t> operates according to Ohm’s Law: I=V/R (or I=GV with G</a:t>
            </a:r>
            <a:r>
              <a:rPr lang="en-US" dirty="0">
                <a:sym typeface="Symbol" panose="05050102010706020507" pitchFamily="18" charset="2"/>
              </a:rPr>
              <a:t>1/R)</a:t>
            </a:r>
            <a:endParaRPr lang="en-US" dirty="0"/>
          </a:p>
        </p:txBody>
      </p:sp>
      <p:sp>
        <p:nvSpPr>
          <p:cNvPr id="4" name="Footer Placeholder 3">
            <a:extLst>
              <a:ext uri="{FF2B5EF4-FFF2-40B4-BE49-F238E27FC236}">
                <a16:creationId xmlns:a16="http://schemas.microsoft.com/office/drawing/2014/main" id="{4E2BC2B6-E142-4A25-B820-4DA86D14A5ED}"/>
              </a:ext>
            </a:extLst>
          </p:cNvPr>
          <p:cNvSpPr>
            <a:spLocks noGrp="1"/>
          </p:cNvSpPr>
          <p:nvPr>
            <p:ph type="ftr" sz="quarter" idx="11"/>
          </p:nvPr>
        </p:nvSpPr>
        <p:spPr/>
        <p:txBody>
          <a:bodyPr/>
          <a:lstStyle/>
          <a:p>
            <a:pPr>
              <a:defRPr/>
            </a:pPr>
            <a:r>
              <a:rPr lang="en-US"/>
              <a:t>EE 193/Comp 150 Joel Grodstein</a:t>
            </a:r>
            <a:endParaRPr lang="en-US" dirty="0"/>
          </a:p>
        </p:txBody>
      </p:sp>
      <mc:AlternateContent xmlns:mc="http://schemas.openxmlformats.org/markup-compatibility/2006">
        <mc:Choice xmlns:a14="http://schemas.microsoft.com/office/drawing/2010/main" Requires="a14">
          <p:sp>
            <p:nvSpPr>
              <p:cNvPr id="7" name="Rectangle 6">
                <a:extLst>
                  <a:ext uri="{FF2B5EF4-FFF2-40B4-BE49-F238E27FC236}">
                    <a16:creationId xmlns:a16="http://schemas.microsoft.com/office/drawing/2014/main" id="{EC95ECEC-8F14-4BEC-9046-EFF704079C14}"/>
                  </a:ext>
                </a:extLst>
              </p:cNvPr>
              <p:cNvSpPr/>
              <p:nvPr/>
            </p:nvSpPr>
            <p:spPr>
              <a:xfrm>
                <a:off x="337675" y="1779825"/>
                <a:ext cx="5571462" cy="1331968"/>
              </a:xfrm>
              <a:prstGeom prst="rect">
                <a:avLst/>
              </a:prstGeom>
            </p:spPr>
            <p:txBody>
              <a:bodyPr wrap="none">
                <a:spAutoFit/>
              </a:bodyPr>
              <a:lstStyle/>
              <a:p>
                <a:pPr/>
                <a14:m>
                  <m:oMathPara xmlns:m="http://schemas.openxmlformats.org/officeDocument/2006/math">
                    <m:oMathParaPr>
                      <m:jc m:val="left"/>
                    </m:oMathParaPr>
                    <m:oMath xmlns:m="http://schemas.openxmlformats.org/officeDocument/2006/math">
                      <m:sSub>
                        <m:sSubPr>
                          <m:ctrlPr>
                            <a:rPr lang="en-US" i="1" smtClean="0">
                              <a:latin typeface="Cambria Math" panose="02040503050406030204" pitchFamily="18" charset="0"/>
                            </a:rPr>
                          </m:ctrlPr>
                        </m:sSubPr>
                        <m:e>
                          <m:r>
                            <a:rPr lang="en-US" i="1">
                              <a:latin typeface="Cambria Math" panose="02040503050406030204" pitchFamily="18" charset="0"/>
                            </a:rPr>
                            <m:t>𝑗</m:t>
                          </m:r>
                        </m:e>
                        <m:sub>
                          <m:r>
                            <a:rPr lang="en-US" i="1">
                              <a:latin typeface="Cambria Math" panose="02040503050406030204" pitchFamily="18" charset="0"/>
                            </a:rPr>
                            <m:t>𝑡𝑜𝑡𝑎𝑙</m:t>
                          </m:r>
                          <m:r>
                            <a:rPr lang="en-US" i="1">
                              <a:latin typeface="Cambria Math" panose="02040503050406030204" pitchFamily="18" charset="0"/>
                            </a:rPr>
                            <m:t>,</m:t>
                          </m:r>
                          <m:r>
                            <a:rPr lang="en-US" i="1">
                              <a:latin typeface="Cambria Math" panose="02040503050406030204" pitchFamily="18" charset="0"/>
                            </a:rPr>
                            <m:t>𝑁𝑎</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𝐺</m:t>
                          </m:r>
                        </m:e>
                        <m:sub>
                          <m:r>
                            <a:rPr lang="en-US" i="1">
                              <a:latin typeface="Cambria Math" panose="02040503050406030204" pitchFamily="18" charset="0"/>
                            </a:rPr>
                            <m:t>𝑁𝑎</m:t>
                          </m:r>
                        </m:sub>
                      </m:sSub>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𝑚𝑒𝑚</m:t>
                              </m:r>
                            </m:sub>
                          </m:sSub>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i="1">
                                  <a:latin typeface="Cambria Math" panose="02040503050406030204" pitchFamily="18" charset="0"/>
                                </a:rPr>
                                <m:t>𝑁𝑎</m:t>
                              </m:r>
                            </m:sub>
                            <m:sup>
                              <m:r>
                                <a:rPr lang="en-US" i="1">
                                  <a:latin typeface="Cambria Math" panose="02040503050406030204" pitchFamily="18" charset="0"/>
                                </a:rPr>
                                <m:t>𝑁</m:t>
                              </m:r>
                            </m:sup>
                          </m:sSubSup>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𝑗</m:t>
                          </m:r>
                        </m:e>
                        <m:sub>
                          <m:r>
                            <a:rPr lang="en-US" b="0" i="1" smtClean="0">
                              <a:latin typeface="Cambria Math" panose="02040503050406030204" pitchFamily="18" charset="0"/>
                            </a:rPr>
                            <m:t>𝑝𝑢𝑚𝑝</m:t>
                          </m:r>
                          <m:r>
                            <a:rPr lang="en-US" b="0" i="1" smtClean="0">
                              <a:latin typeface="Cambria Math" panose="02040503050406030204" pitchFamily="18" charset="0"/>
                            </a:rPr>
                            <m:t>,</m:t>
                          </m:r>
                          <m:r>
                            <a:rPr lang="en-US" b="0" i="1" smtClean="0">
                              <a:latin typeface="Cambria Math" panose="02040503050406030204" pitchFamily="18" charset="0"/>
                            </a:rPr>
                            <m:t>𝑁𝑎</m:t>
                          </m:r>
                        </m:sub>
                      </m:sSub>
                    </m:oMath>
                  </m:oMathPara>
                </a14:m>
                <a:endParaRPr lang="en-US" dirty="0"/>
              </a:p>
              <a:p>
                <a:pPr/>
                <a14:m>
                  <m:oMathPara xmlns:m="http://schemas.openxmlformats.org/officeDocument/2006/math">
                    <m:oMathParaPr>
                      <m:jc m:val="left"/>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𝑗</m:t>
                          </m:r>
                        </m:e>
                        <m:sub>
                          <m:r>
                            <a:rPr lang="en-US" i="1">
                              <a:latin typeface="Cambria Math" panose="02040503050406030204" pitchFamily="18" charset="0"/>
                            </a:rPr>
                            <m:t>𝑡𝑜𝑡𝑎𝑙</m:t>
                          </m:r>
                          <m:r>
                            <a:rPr lang="en-US" i="1">
                              <a:latin typeface="Cambria Math" panose="02040503050406030204" pitchFamily="18" charset="0"/>
                            </a:rPr>
                            <m:t>,</m:t>
                          </m:r>
                          <m:r>
                            <a:rPr lang="en-US" b="0" i="1" smtClean="0">
                              <a:latin typeface="Cambria Math" panose="02040503050406030204" pitchFamily="18" charset="0"/>
                            </a:rPr>
                            <m:t>𝐾</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𝐺</m:t>
                          </m:r>
                        </m:e>
                        <m:sub>
                          <m:r>
                            <a:rPr lang="en-US" b="0" i="1" smtClean="0">
                              <a:latin typeface="Cambria Math" panose="02040503050406030204" pitchFamily="18" charset="0"/>
                            </a:rPr>
                            <m:t>𝐾</m:t>
                          </m:r>
                        </m:sub>
                      </m:sSub>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𝑚𝑒𝑚</m:t>
                              </m:r>
                            </m:sub>
                          </m:sSub>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b="0" i="1" smtClean="0">
                                  <a:latin typeface="Cambria Math" panose="02040503050406030204" pitchFamily="18" charset="0"/>
                                </a:rPr>
                                <m:t>𝐾</m:t>
                              </m:r>
                            </m:sub>
                            <m:sup>
                              <m:r>
                                <a:rPr lang="en-US" i="1">
                                  <a:latin typeface="Cambria Math" panose="02040503050406030204" pitchFamily="18" charset="0"/>
                                </a:rPr>
                                <m:t>𝑁</m:t>
                              </m:r>
                            </m:sup>
                          </m:sSubSup>
                        </m:e>
                      </m:d>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𝑗</m:t>
                          </m:r>
                        </m:e>
                        <m:sub>
                          <m:r>
                            <a:rPr lang="en-US" i="1">
                              <a:latin typeface="Cambria Math" panose="02040503050406030204" pitchFamily="18" charset="0"/>
                            </a:rPr>
                            <m:t>𝑝𝑢𝑚𝑝</m:t>
                          </m:r>
                          <m:r>
                            <a:rPr lang="en-US" i="1">
                              <a:latin typeface="Cambria Math" panose="02040503050406030204" pitchFamily="18" charset="0"/>
                            </a:rPr>
                            <m:t>,</m:t>
                          </m:r>
                          <m:r>
                            <a:rPr lang="en-US" b="0" i="1" smtClean="0">
                              <a:latin typeface="Cambria Math" panose="02040503050406030204" pitchFamily="18" charset="0"/>
                            </a:rPr>
                            <m:t>𝐾</m:t>
                          </m:r>
                        </m:sub>
                      </m:sSub>
                    </m:oMath>
                  </m:oMathPara>
                </a14:m>
                <a:endParaRPr lang="en-US" dirty="0"/>
              </a:p>
              <a:p>
                <a:pPr/>
                <a14:m>
                  <m:oMathPara xmlns:m="http://schemas.openxmlformats.org/officeDocument/2006/math">
                    <m:oMathParaPr>
                      <m:jc m:val="left"/>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𝑗</m:t>
                          </m:r>
                        </m:e>
                        <m:sub>
                          <m:r>
                            <a:rPr lang="en-US" i="1">
                              <a:latin typeface="Cambria Math" panose="02040503050406030204" pitchFamily="18" charset="0"/>
                            </a:rPr>
                            <m:t>𝑡𝑜𝑡𝑎𝑙</m:t>
                          </m:r>
                          <m:r>
                            <a:rPr lang="en-US" i="1">
                              <a:latin typeface="Cambria Math" panose="02040503050406030204" pitchFamily="18" charset="0"/>
                            </a:rPr>
                            <m:t>,</m:t>
                          </m:r>
                          <m:r>
                            <a:rPr lang="en-US" b="0" i="1" smtClean="0">
                              <a:latin typeface="Cambria Math" panose="02040503050406030204" pitchFamily="18" charset="0"/>
                            </a:rPr>
                            <m:t>𝐶𝑙</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b="0" i="1" smtClean="0">
                              <a:latin typeface="Cambria Math" panose="02040503050406030204" pitchFamily="18" charset="0"/>
                            </a:rPr>
                            <m:t>𝐺</m:t>
                          </m:r>
                        </m:e>
                        <m:sub>
                          <m:r>
                            <a:rPr lang="en-US" b="0" i="1" smtClean="0">
                              <a:latin typeface="Cambria Math" panose="02040503050406030204" pitchFamily="18" charset="0"/>
                            </a:rPr>
                            <m:t>𝐶𝑙</m:t>
                          </m:r>
                        </m:sub>
                      </m:sSub>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panose="02040503050406030204" pitchFamily="18" charset="0"/>
                                </a:rPr>
                                <m:t>𝑉</m:t>
                              </m:r>
                            </m:e>
                            <m:sub>
                              <m:r>
                                <a:rPr lang="en-US" i="1">
                                  <a:latin typeface="Cambria Math" panose="02040503050406030204" pitchFamily="18" charset="0"/>
                                </a:rPr>
                                <m:t>𝑚𝑒𝑚</m:t>
                              </m:r>
                            </m:sub>
                          </m:sSub>
                          <m:r>
                            <a:rPr lang="en-US" i="1">
                              <a:latin typeface="Cambria Math" panose="02040503050406030204" pitchFamily="18" charset="0"/>
                            </a:rPr>
                            <m:t>−</m:t>
                          </m:r>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b="0" i="1" smtClean="0">
                                  <a:latin typeface="Cambria Math" panose="02040503050406030204" pitchFamily="18" charset="0"/>
                                </a:rPr>
                                <m:t>𝐶𝑙</m:t>
                              </m:r>
                            </m:sub>
                            <m:sup>
                              <m:r>
                                <a:rPr lang="en-US" i="1">
                                  <a:latin typeface="Cambria Math" panose="02040503050406030204" pitchFamily="18" charset="0"/>
                                </a:rPr>
                                <m:t>𝑁</m:t>
                              </m:r>
                            </m:sup>
                          </m:sSubSup>
                        </m:e>
                      </m:d>
                    </m:oMath>
                  </m:oMathPara>
                </a14:m>
                <a:endParaRPr lang="en-US" dirty="0"/>
              </a:p>
            </p:txBody>
          </p:sp>
        </mc:Choice>
        <mc:Fallback>
          <p:sp>
            <p:nvSpPr>
              <p:cNvPr id="7" name="Rectangle 6">
                <a:extLst>
                  <a:ext uri="{FF2B5EF4-FFF2-40B4-BE49-F238E27FC236}">
                    <a16:creationId xmlns:a16="http://schemas.microsoft.com/office/drawing/2014/main" id="{EC95ECEC-8F14-4BEC-9046-EFF704079C14}"/>
                  </a:ext>
                </a:extLst>
              </p:cNvPr>
              <p:cNvSpPr>
                <a:spLocks noRot="1" noChangeAspect="1" noMove="1" noResize="1" noEditPoints="1" noAdjustHandles="1" noChangeArrowheads="1" noChangeShapeType="1" noTextEdit="1"/>
              </p:cNvSpPr>
              <p:nvPr/>
            </p:nvSpPr>
            <p:spPr>
              <a:xfrm>
                <a:off x="337675" y="1779825"/>
                <a:ext cx="5571462" cy="1331968"/>
              </a:xfrm>
              <a:prstGeom prst="rect">
                <a:avLst/>
              </a:prstGeom>
              <a:blipFill>
                <a:blip r:embed="rId2"/>
                <a:stretch>
                  <a:fillRect l="-875"/>
                </a:stretch>
              </a:blipFill>
            </p:spPr>
            <p:txBody>
              <a:bodyPr/>
              <a:lstStyle/>
              <a:p>
                <a:r>
                  <a:rPr lang="en-US">
                    <a:noFill/>
                  </a:rPr>
                  <a:t> </a:t>
                </a:r>
              </a:p>
            </p:txBody>
          </p:sp>
        </mc:Fallback>
      </mc:AlternateContent>
      <p:cxnSp>
        <p:nvCxnSpPr>
          <p:cNvPr id="8" name="Straight Connector 7">
            <a:extLst>
              <a:ext uri="{FF2B5EF4-FFF2-40B4-BE49-F238E27FC236}">
                <a16:creationId xmlns:a16="http://schemas.microsoft.com/office/drawing/2014/main" id="{4A42E93D-2912-4C5F-AF34-E17272D314A0}"/>
              </a:ext>
            </a:extLst>
          </p:cNvPr>
          <p:cNvCxnSpPr>
            <a:cxnSpLocks/>
          </p:cNvCxnSpPr>
          <p:nvPr/>
        </p:nvCxnSpPr>
        <p:spPr>
          <a:xfrm>
            <a:off x="1536887" y="3856664"/>
            <a:ext cx="0" cy="16002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A5F77160-AA0D-4B5C-895F-641F3DD0FEC1}"/>
              </a:ext>
            </a:extLst>
          </p:cNvPr>
          <p:cNvSpPr/>
          <p:nvPr/>
        </p:nvSpPr>
        <p:spPr>
          <a:xfrm>
            <a:off x="1392964" y="4271530"/>
            <a:ext cx="279400" cy="67733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E67583E-C0C1-4AC7-B3DA-6DC371C647E3}"/>
              </a:ext>
            </a:extLst>
          </p:cNvPr>
          <p:cNvCxnSpPr>
            <a:cxnSpLocks/>
          </p:cNvCxnSpPr>
          <p:nvPr/>
        </p:nvCxnSpPr>
        <p:spPr>
          <a:xfrm>
            <a:off x="1228565" y="5448393"/>
            <a:ext cx="3305529"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14E2C8C9-0CE8-47E2-B96E-69420C9513CA}"/>
              </a:ext>
            </a:extLst>
          </p:cNvPr>
          <p:cNvGrpSpPr/>
          <p:nvPr/>
        </p:nvGrpSpPr>
        <p:grpSpPr>
          <a:xfrm>
            <a:off x="1968693" y="4996194"/>
            <a:ext cx="926979" cy="377814"/>
            <a:chOff x="5892800" y="3496733"/>
            <a:chExt cx="852363" cy="346805"/>
          </a:xfrm>
        </p:grpSpPr>
        <p:cxnSp>
          <p:nvCxnSpPr>
            <p:cNvPr id="12" name="Straight Connector 11">
              <a:extLst>
                <a:ext uri="{FF2B5EF4-FFF2-40B4-BE49-F238E27FC236}">
                  <a16:creationId xmlns:a16="http://schemas.microsoft.com/office/drawing/2014/main" id="{09426A6E-3152-441A-9BC7-70C7D9970D34}"/>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D92A93E-94A5-471E-ACDA-FD3645950A25}"/>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25FFA8B-6AE4-459C-BED7-82FAF08D1C93}"/>
                </a:ext>
              </a:extLst>
            </p:cNvPr>
            <p:cNvSpPr txBox="1"/>
            <p:nvPr/>
          </p:nvSpPr>
          <p:spPr>
            <a:xfrm>
              <a:off x="6214533" y="3589275"/>
              <a:ext cx="530630" cy="254263"/>
            </a:xfrm>
            <a:prstGeom prst="rect">
              <a:avLst/>
            </a:prstGeom>
            <a:noFill/>
          </p:spPr>
          <p:txBody>
            <a:bodyPr wrap="none" lIns="0" tIns="0" rIns="0" bIns="0" rtlCol="0">
              <a:spAutoFit/>
            </a:bodyPr>
            <a:lstStyle/>
            <a:p>
              <a:r>
                <a:rPr lang="en-US" sz="1800" dirty="0"/>
                <a:t>77mV</a:t>
              </a:r>
            </a:p>
          </p:txBody>
        </p:sp>
      </p:grpSp>
      <p:grpSp>
        <p:nvGrpSpPr>
          <p:cNvPr id="15" name="Group 14">
            <a:extLst>
              <a:ext uri="{FF2B5EF4-FFF2-40B4-BE49-F238E27FC236}">
                <a16:creationId xmlns:a16="http://schemas.microsoft.com/office/drawing/2014/main" id="{1D552D6C-A231-4138-B6E0-F37DD6179611}"/>
              </a:ext>
            </a:extLst>
          </p:cNvPr>
          <p:cNvGrpSpPr/>
          <p:nvPr/>
        </p:nvGrpSpPr>
        <p:grpSpPr>
          <a:xfrm>
            <a:off x="3196359" y="4974261"/>
            <a:ext cx="975758" cy="336266"/>
            <a:chOff x="5892800" y="3496733"/>
            <a:chExt cx="975758" cy="336266"/>
          </a:xfrm>
        </p:grpSpPr>
        <p:cxnSp>
          <p:nvCxnSpPr>
            <p:cNvPr id="16" name="Straight Connector 15">
              <a:extLst>
                <a:ext uri="{FF2B5EF4-FFF2-40B4-BE49-F238E27FC236}">
                  <a16:creationId xmlns:a16="http://schemas.microsoft.com/office/drawing/2014/main" id="{7EBB0EAE-A58E-4D3A-91B7-94878D842F48}"/>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B92DCBF-C169-4BC0-AB31-E6918681A705}"/>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5537C53B-F206-4207-89B9-30835549A921}"/>
                </a:ext>
              </a:extLst>
            </p:cNvPr>
            <p:cNvSpPr txBox="1"/>
            <p:nvPr/>
          </p:nvSpPr>
          <p:spPr>
            <a:xfrm>
              <a:off x="6214533" y="3556000"/>
              <a:ext cx="654025" cy="276999"/>
            </a:xfrm>
            <a:prstGeom prst="rect">
              <a:avLst/>
            </a:prstGeom>
            <a:noFill/>
          </p:spPr>
          <p:txBody>
            <a:bodyPr wrap="none" lIns="0" tIns="0" rIns="0" bIns="0" rtlCol="0">
              <a:spAutoFit/>
            </a:bodyPr>
            <a:lstStyle/>
            <a:p>
              <a:r>
                <a:rPr lang="en-US" sz="1800" dirty="0"/>
                <a:t>-89mV</a:t>
              </a:r>
            </a:p>
          </p:txBody>
        </p:sp>
      </p:grpSp>
      <p:grpSp>
        <p:nvGrpSpPr>
          <p:cNvPr id="19" name="Group 18">
            <a:extLst>
              <a:ext uri="{FF2B5EF4-FFF2-40B4-BE49-F238E27FC236}">
                <a16:creationId xmlns:a16="http://schemas.microsoft.com/office/drawing/2014/main" id="{1FF7F19F-1012-4786-B568-39DF0F2A41A7}"/>
              </a:ext>
            </a:extLst>
          </p:cNvPr>
          <p:cNvGrpSpPr/>
          <p:nvPr/>
        </p:nvGrpSpPr>
        <p:grpSpPr>
          <a:xfrm>
            <a:off x="4288558" y="4974261"/>
            <a:ext cx="975758" cy="361666"/>
            <a:chOff x="5892800" y="3496733"/>
            <a:chExt cx="975758" cy="361666"/>
          </a:xfrm>
        </p:grpSpPr>
        <p:cxnSp>
          <p:nvCxnSpPr>
            <p:cNvPr id="20" name="Straight Connector 19">
              <a:extLst>
                <a:ext uri="{FF2B5EF4-FFF2-40B4-BE49-F238E27FC236}">
                  <a16:creationId xmlns:a16="http://schemas.microsoft.com/office/drawing/2014/main" id="{4FCA2530-F152-4CEE-B4FD-15FE768A12FB}"/>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FDA6FAC-4495-4973-B5C7-5FB9A864DBE4}"/>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F9E26CC0-22A0-4DBA-A2B0-E0C8D4ED2F9A}"/>
                </a:ext>
              </a:extLst>
            </p:cNvPr>
            <p:cNvSpPr txBox="1"/>
            <p:nvPr/>
          </p:nvSpPr>
          <p:spPr>
            <a:xfrm>
              <a:off x="6214533" y="3581400"/>
              <a:ext cx="654025" cy="276999"/>
            </a:xfrm>
            <a:prstGeom prst="rect">
              <a:avLst/>
            </a:prstGeom>
            <a:noFill/>
          </p:spPr>
          <p:txBody>
            <a:bodyPr wrap="none" lIns="0" tIns="0" rIns="0" bIns="0" rtlCol="0">
              <a:spAutoFit/>
            </a:bodyPr>
            <a:lstStyle/>
            <a:p>
              <a:r>
                <a:rPr lang="en-US" sz="1800" dirty="0"/>
                <a:t>-71mV</a:t>
              </a:r>
            </a:p>
          </p:txBody>
        </p:sp>
      </p:grpSp>
      <p:cxnSp>
        <p:nvCxnSpPr>
          <p:cNvPr id="23" name="Straight Connector 22">
            <a:extLst>
              <a:ext uri="{FF2B5EF4-FFF2-40B4-BE49-F238E27FC236}">
                <a16:creationId xmlns:a16="http://schemas.microsoft.com/office/drawing/2014/main" id="{598707BF-7315-4EC9-83ED-CDF85C0A6303}"/>
              </a:ext>
            </a:extLst>
          </p:cNvPr>
          <p:cNvCxnSpPr>
            <a:cxnSpLocks/>
          </p:cNvCxnSpPr>
          <p:nvPr/>
        </p:nvCxnSpPr>
        <p:spPr>
          <a:xfrm>
            <a:off x="2205762" y="5075862"/>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3558792-39F3-48F2-92B3-A932F1335DBB}"/>
              </a:ext>
            </a:extLst>
          </p:cNvPr>
          <p:cNvCxnSpPr>
            <a:cxnSpLocks/>
          </p:cNvCxnSpPr>
          <p:nvPr/>
        </p:nvCxnSpPr>
        <p:spPr>
          <a:xfrm>
            <a:off x="3424964" y="5084323"/>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B220F390-01F6-4192-AD7E-8755EA591263}"/>
              </a:ext>
            </a:extLst>
          </p:cNvPr>
          <p:cNvCxnSpPr>
            <a:cxnSpLocks/>
          </p:cNvCxnSpPr>
          <p:nvPr/>
        </p:nvCxnSpPr>
        <p:spPr>
          <a:xfrm>
            <a:off x="4525629" y="5084328"/>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id="{3216463E-14ED-4CEE-AF0F-287B132CA438}"/>
              </a:ext>
            </a:extLst>
          </p:cNvPr>
          <p:cNvGrpSpPr/>
          <p:nvPr/>
        </p:nvGrpSpPr>
        <p:grpSpPr>
          <a:xfrm>
            <a:off x="1833227" y="4093729"/>
            <a:ext cx="381000" cy="685800"/>
            <a:chOff x="5562600" y="3429000"/>
            <a:chExt cx="381000" cy="685800"/>
          </a:xfrm>
        </p:grpSpPr>
        <p:cxnSp>
          <p:nvCxnSpPr>
            <p:cNvPr id="27" name="Straight Connector 26">
              <a:extLst>
                <a:ext uri="{FF2B5EF4-FFF2-40B4-BE49-F238E27FC236}">
                  <a16:creationId xmlns:a16="http://schemas.microsoft.com/office/drawing/2014/main" id="{083FACBC-896A-4ECE-8E5C-F37EF6ED60AB}"/>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294EE440-2E84-43C6-8AE4-0E64AB1A620D}"/>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2485AFA-D6EB-4DC9-BA25-B826AE8BCD53}"/>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50C9D768-8B1A-44CB-9827-74B28BC9FE89}"/>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DDB293F-84EB-4366-9FB9-6E9B13CE570C}"/>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a:extLst>
              <a:ext uri="{FF2B5EF4-FFF2-40B4-BE49-F238E27FC236}">
                <a16:creationId xmlns:a16="http://schemas.microsoft.com/office/drawing/2014/main" id="{A867676F-ED4B-4F2C-99BA-9965CB56CD1D}"/>
              </a:ext>
            </a:extLst>
          </p:cNvPr>
          <p:cNvCxnSpPr>
            <a:cxnSpLocks/>
          </p:cNvCxnSpPr>
          <p:nvPr/>
        </p:nvCxnSpPr>
        <p:spPr>
          <a:xfrm>
            <a:off x="2205760" y="4762597"/>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33" name="Group 32">
            <a:extLst>
              <a:ext uri="{FF2B5EF4-FFF2-40B4-BE49-F238E27FC236}">
                <a16:creationId xmlns:a16="http://schemas.microsoft.com/office/drawing/2014/main" id="{BC19B9A4-92F0-44EB-B901-3328BC791419}"/>
              </a:ext>
            </a:extLst>
          </p:cNvPr>
          <p:cNvGrpSpPr/>
          <p:nvPr/>
        </p:nvGrpSpPr>
        <p:grpSpPr>
          <a:xfrm>
            <a:off x="3035493" y="4093727"/>
            <a:ext cx="381000" cy="685800"/>
            <a:chOff x="5562600" y="3429000"/>
            <a:chExt cx="381000" cy="685800"/>
          </a:xfrm>
        </p:grpSpPr>
        <p:cxnSp>
          <p:nvCxnSpPr>
            <p:cNvPr id="34" name="Straight Connector 33">
              <a:extLst>
                <a:ext uri="{FF2B5EF4-FFF2-40B4-BE49-F238E27FC236}">
                  <a16:creationId xmlns:a16="http://schemas.microsoft.com/office/drawing/2014/main" id="{987FB7CF-D271-4D46-87EB-AC7B438386FF}"/>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A873492-66A7-4669-B6CD-68A31D83C9D3}"/>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BFC30352-EB10-45FD-ACBE-E3B79EB7415A}"/>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04095E3-FCC6-4362-BD38-EB21B58273C9}"/>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E042C4AB-5678-4DFF-AC36-1C45603DC394}"/>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9" name="Straight Connector 38">
            <a:extLst>
              <a:ext uri="{FF2B5EF4-FFF2-40B4-BE49-F238E27FC236}">
                <a16:creationId xmlns:a16="http://schemas.microsoft.com/office/drawing/2014/main" id="{09832D2F-02A6-414D-994E-CBF3A4472604}"/>
              </a:ext>
            </a:extLst>
          </p:cNvPr>
          <p:cNvCxnSpPr>
            <a:cxnSpLocks/>
          </p:cNvCxnSpPr>
          <p:nvPr/>
        </p:nvCxnSpPr>
        <p:spPr>
          <a:xfrm>
            <a:off x="3408026" y="4762595"/>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40" name="Group 39">
            <a:extLst>
              <a:ext uri="{FF2B5EF4-FFF2-40B4-BE49-F238E27FC236}">
                <a16:creationId xmlns:a16="http://schemas.microsoft.com/office/drawing/2014/main" id="{47007D85-BA49-40F7-9D8A-BF424FDFAC48}"/>
              </a:ext>
            </a:extLst>
          </p:cNvPr>
          <p:cNvGrpSpPr/>
          <p:nvPr/>
        </p:nvGrpSpPr>
        <p:grpSpPr>
          <a:xfrm>
            <a:off x="4153097" y="4093724"/>
            <a:ext cx="381000" cy="685800"/>
            <a:chOff x="5562600" y="3429000"/>
            <a:chExt cx="381000" cy="685800"/>
          </a:xfrm>
        </p:grpSpPr>
        <p:cxnSp>
          <p:nvCxnSpPr>
            <p:cNvPr id="41" name="Straight Connector 40">
              <a:extLst>
                <a:ext uri="{FF2B5EF4-FFF2-40B4-BE49-F238E27FC236}">
                  <a16:creationId xmlns:a16="http://schemas.microsoft.com/office/drawing/2014/main" id="{ECAE411F-E513-4DE0-8365-069F07337A5A}"/>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0DC30496-6CB2-4DC0-A9EB-51EBD9037CE9}"/>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9606D98B-79A7-4CCA-86D3-66E324788A46}"/>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A6D6029D-63EC-42D1-978E-321E32954E21}"/>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3E5035A-3DCF-4B2B-9B4B-7A42911FC0CF}"/>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46" name="Straight Connector 45">
            <a:extLst>
              <a:ext uri="{FF2B5EF4-FFF2-40B4-BE49-F238E27FC236}">
                <a16:creationId xmlns:a16="http://schemas.microsoft.com/office/drawing/2014/main" id="{5C9C15AD-B48D-4D51-88E4-8720DDD923AA}"/>
              </a:ext>
            </a:extLst>
          </p:cNvPr>
          <p:cNvCxnSpPr>
            <a:cxnSpLocks/>
          </p:cNvCxnSpPr>
          <p:nvPr/>
        </p:nvCxnSpPr>
        <p:spPr>
          <a:xfrm>
            <a:off x="4525630" y="4762592"/>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52F621D8-CD5F-410E-B1E5-8F805C0A275C}"/>
              </a:ext>
            </a:extLst>
          </p:cNvPr>
          <p:cNvCxnSpPr>
            <a:cxnSpLocks/>
          </p:cNvCxnSpPr>
          <p:nvPr/>
        </p:nvCxnSpPr>
        <p:spPr>
          <a:xfrm>
            <a:off x="1220098" y="3873594"/>
            <a:ext cx="3110796"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6DFB9FD7-6502-4F77-A1C3-EE31E5498967}"/>
              </a:ext>
            </a:extLst>
          </p:cNvPr>
          <p:cNvCxnSpPr>
            <a:cxnSpLocks/>
          </p:cNvCxnSpPr>
          <p:nvPr/>
        </p:nvCxnSpPr>
        <p:spPr>
          <a:xfrm>
            <a:off x="2002555" y="3882065"/>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3E15917-B8C1-47E2-800C-4BB5FB3AB6D1}"/>
              </a:ext>
            </a:extLst>
          </p:cNvPr>
          <p:cNvCxnSpPr>
            <a:cxnSpLocks/>
          </p:cNvCxnSpPr>
          <p:nvPr/>
        </p:nvCxnSpPr>
        <p:spPr>
          <a:xfrm>
            <a:off x="3204821" y="3898995"/>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C26891AB-5778-4DB6-BB26-3BC59D346A0B}"/>
              </a:ext>
            </a:extLst>
          </p:cNvPr>
          <p:cNvCxnSpPr>
            <a:cxnSpLocks/>
          </p:cNvCxnSpPr>
          <p:nvPr/>
        </p:nvCxnSpPr>
        <p:spPr>
          <a:xfrm>
            <a:off x="4313954" y="3890532"/>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88C10C7C-83C1-4775-876E-B616C20A3864}"/>
              </a:ext>
            </a:extLst>
          </p:cNvPr>
          <p:cNvSpPr txBox="1"/>
          <p:nvPr/>
        </p:nvSpPr>
        <p:spPr>
          <a:xfrm>
            <a:off x="1413267" y="5041997"/>
            <a:ext cx="795866" cy="461665"/>
          </a:xfrm>
          <a:prstGeom prst="rect">
            <a:avLst/>
          </a:prstGeom>
          <a:noFill/>
        </p:spPr>
        <p:txBody>
          <a:bodyPr wrap="square" rtlCol="0">
            <a:spAutoFit/>
          </a:bodyPr>
          <a:lstStyle/>
          <a:p>
            <a:r>
              <a:rPr lang="en-US" dirty="0"/>
              <a:t>ECF</a:t>
            </a:r>
          </a:p>
        </p:txBody>
      </p:sp>
      <p:sp>
        <p:nvSpPr>
          <p:cNvPr id="52" name="TextBox 51">
            <a:extLst>
              <a:ext uri="{FF2B5EF4-FFF2-40B4-BE49-F238E27FC236}">
                <a16:creationId xmlns:a16="http://schemas.microsoft.com/office/drawing/2014/main" id="{8BBCB6A8-0047-40D4-9C44-922D28D9BE0C}"/>
              </a:ext>
            </a:extLst>
          </p:cNvPr>
          <p:cNvSpPr txBox="1"/>
          <p:nvPr/>
        </p:nvSpPr>
        <p:spPr>
          <a:xfrm>
            <a:off x="2730696" y="3450263"/>
            <a:ext cx="795866" cy="461665"/>
          </a:xfrm>
          <a:prstGeom prst="rect">
            <a:avLst/>
          </a:prstGeom>
          <a:noFill/>
        </p:spPr>
        <p:txBody>
          <a:bodyPr wrap="square" rtlCol="0">
            <a:spAutoFit/>
          </a:bodyPr>
          <a:lstStyle/>
          <a:p>
            <a:r>
              <a:rPr lang="en-US" dirty="0"/>
              <a:t>ICF</a:t>
            </a:r>
          </a:p>
        </p:txBody>
      </p:sp>
      <p:sp>
        <p:nvSpPr>
          <p:cNvPr id="53" name="TextBox 52">
            <a:extLst>
              <a:ext uri="{FF2B5EF4-FFF2-40B4-BE49-F238E27FC236}">
                <a16:creationId xmlns:a16="http://schemas.microsoft.com/office/drawing/2014/main" id="{F6528E8D-9D99-4C89-A1DB-8DED50E6C3C8}"/>
              </a:ext>
            </a:extLst>
          </p:cNvPr>
          <p:cNvSpPr txBox="1"/>
          <p:nvPr/>
        </p:nvSpPr>
        <p:spPr>
          <a:xfrm>
            <a:off x="2205757" y="4169927"/>
            <a:ext cx="384721" cy="307777"/>
          </a:xfrm>
          <a:prstGeom prst="rect">
            <a:avLst/>
          </a:prstGeom>
          <a:noFill/>
        </p:spPr>
        <p:txBody>
          <a:bodyPr wrap="none" lIns="0" tIns="0" rIns="0" bIns="0" rtlCol="0">
            <a:spAutoFit/>
          </a:bodyPr>
          <a:lstStyle/>
          <a:p>
            <a:r>
              <a:rPr lang="en-US" sz="2000" dirty="0" err="1"/>
              <a:t>G</a:t>
            </a:r>
            <a:r>
              <a:rPr lang="en-US" sz="2000" baseline="-25000" dirty="0" err="1"/>
              <a:t>Na</a:t>
            </a:r>
            <a:endParaRPr lang="en-US" sz="2000" dirty="0"/>
          </a:p>
        </p:txBody>
      </p:sp>
      <p:sp>
        <p:nvSpPr>
          <p:cNvPr id="54" name="TextBox 53">
            <a:extLst>
              <a:ext uri="{FF2B5EF4-FFF2-40B4-BE49-F238E27FC236}">
                <a16:creationId xmlns:a16="http://schemas.microsoft.com/office/drawing/2014/main" id="{55D65AA3-4337-4171-A538-7D0096B2A1D1}"/>
              </a:ext>
            </a:extLst>
          </p:cNvPr>
          <p:cNvSpPr txBox="1"/>
          <p:nvPr/>
        </p:nvSpPr>
        <p:spPr>
          <a:xfrm>
            <a:off x="3357224" y="4152993"/>
            <a:ext cx="309380" cy="307777"/>
          </a:xfrm>
          <a:prstGeom prst="rect">
            <a:avLst/>
          </a:prstGeom>
          <a:noFill/>
        </p:spPr>
        <p:txBody>
          <a:bodyPr wrap="none" lIns="0" tIns="0" rIns="0" bIns="0" rtlCol="0">
            <a:spAutoFit/>
          </a:bodyPr>
          <a:lstStyle/>
          <a:p>
            <a:r>
              <a:rPr lang="en-US" sz="2000" dirty="0"/>
              <a:t>G</a:t>
            </a:r>
            <a:r>
              <a:rPr lang="en-US" sz="2000" baseline="-25000" dirty="0"/>
              <a:t>K</a:t>
            </a:r>
            <a:endParaRPr lang="en-US" sz="2000" dirty="0"/>
          </a:p>
        </p:txBody>
      </p:sp>
      <p:sp>
        <p:nvSpPr>
          <p:cNvPr id="55" name="TextBox 54">
            <a:extLst>
              <a:ext uri="{FF2B5EF4-FFF2-40B4-BE49-F238E27FC236}">
                <a16:creationId xmlns:a16="http://schemas.microsoft.com/office/drawing/2014/main" id="{271B1B6E-34AA-4DA1-A6E0-A900F63F1D7E}"/>
              </a:ext>
            </a:extLst>
          </p:cNvPr>
          <p:cNvSpPr txBox="1"/>
          <p:nvPr/>
        </p:nvSpPr>
        <p:spPr>
          <a:xfrm>
            <a:off x="4542557" y="4169927"/>
            <a:ext cx="347852" cy="307777"/>
          </a:xfrm>
          <a:prstGeom prst="rect">
            <a:avLst/>
          </a:prstGeom>
          <a:noFill/>
        </p:spPr>
        <p:txBody>
          <a:bodyPr wrap="none" lIns="0" tIns="0" rIns="0" bIns="0" rtlCol="0">
            <a:spAutoFit/>
          </a:bodyPr>
          <a:lstStyle/>
          <a:p>
            <a:r>
              <a:rPr lang="en-US" sz="2000" dirty="0" err="1"/>
              <a:t>G</a:t>
            </a:r>
            <a:r>
              <a:rPr lang="en-US" sz="2000" baseline="-25000" dirty="0" err="1"/>
              <a:t>Cl</a:t>
            </a:r>
            <a:endParaRPr lang="en-US" sz="2000" dirty="0"/>
          </a:p>
        </p:txBody>
      </p:sp>
      <p:cxnSp>
        <p:nvCxnSpPr>
          <p:cNvPr id="56" name="Straight Arrow Connector 55">
            <a:extLst>
              <a:ext uri="{FF2B5EF4-FFF2-40B4-BE49-F238E27FC236}">
                <a16:creationId xmlns:a16="http://schemas.microsoft.com/office/drawing/2014/main" id="{763DD878-36FA-41EF-81DA-DA2193279A78}"/>
              </a:ext>
            </a:extLst>
          </p:cNvPr>
          <p:cNvCxnSpPr>
            <a:cxnSpLocks/>
          </p:cNvCxnSpPr>
          <p:nvPr/>
        </p:nvCxnSpPr>
        <p:spPr>
          <a:xfrm>
            <a:off x="1532664" y="4457797"/>
            <a:ext cx="0" cy="304800"/>
          </a:xfrm>
          <a:prstGeom prst="straightConnector1">
            <a:avLst/>
          </a:pr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834C62A6-C76B-4C2D-99E0-9773A4A73A81}"/>
              </a:ext>
            </a:extLst>
          </p:cNvPr>
          <p:cNvCxnSpPr>
            <a:cxnSpLocks/>
          </p:cNvCxnSpPr>
          <p:nvPr/>
        </p:nvCxnSpPr>
        <p:spPr>
          <a:xfrm>
            <a:off x="1223621" y="3848195"/>
            <a:ext cx="0" cy="16002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8" name="Oval 57">
            <a:extLst>
              <a:ext uri="{FF2B5EF4-FFF2-40B4-BE49-F238E27FC236}">
                <a16:creationId xmlns:a16="http://schemas.microsoft.com/office/drawing/2014/main" id="{A5FBE0AB-11D0-466B-8861-7EDA7F5485F8}"/>
              </a:ext>
            </a:extLst>
          </p:cNvPr>
          <p:cNvSpPr/>
          <p:nvPr/>
        </p:nvSpPr>
        <p:spPr>
          <a:xfrm>
            <a:off x="1079698" y="4263061"/>
            <a:ext cx="279400" cy="67733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Arrow Connector 58">
            <a:extLst>
              <a:ext uri="{FF2B5EF4-FFF2-40B4-BE49-F238E27FC236}">
                <a16:creationId xmlns:a16="http://schemas.microsoft.com/office/drawing/2014/main" id="{420EE502-22D8-45C5-AEC6-2C3C8EF693B4}"/>
              </a:ext>
            </a:extLst>
          </p:cNvPr>
          <p:cNvCxnSpPr>
            <a:cxnSpLocks/>
          </p:cNvCxnSpPr>
          <p:nvPr/>
        </p:nvCxnSpPr>
        <p:spPr>
          <a:xfrm>
            <a:off x="1219398" y="4449328"/>
            <a:ext cx="0" cy="3048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8CDD9404-7825-41A5-97F3-C83039373477}"/>
              </a:ext>
            </a:extLst>
          </p:cNvPr>
          <p:cNvSpPr txBox="1"/>
          <p:nvPr/>
        </p:nvSpPr>
        <p:spPr>
          <a:xfrm>
            <a:off x="901894" y="3924391"/>
            <a:ext cx="283732" cy="307777"/>
          </a:xfrm>
          <a:prstGeom prst="rect">
            <a:avLst/>
          </a:prstGeom>
          <a:noFill/>
        </p:spPr>
        <p:txBody>
          <a:bodyPr wrap="none" lIns="0" tIns="0" rIns="0" bIns="0" rtlCol="0">
            <a:spAutoFit/>
          </a:bodyPr>
          <a:lstStyle/>
          <a:p>
            <a:r>
              <a:rPr lang="en-US" sz="2000" dirty="0" err="1"/>
              <a:t>I</a:t>
            </a:r>
            <a:r>
              <a:rPr lang="en-US" sz="2000" baseline="-25000" dirty="0" err="1"/>
              <a:t>Na</a:t>
            </a:r>
            <a:endParaRPr lang="en-US" sz="2000" dirty="0"/>
          </a:p>
        </p:txBody>
      </p:sp>
      <p:sp>
        <p:nvSpPr>
          <p:cNvPr id="61" name="TextBox 60">
            <a:extLst>
              <a:ext uri="{FF2B5EF4-FFF2-40B4-BE49-F238E27FC236}">
                <a16:creationId xmlns:a16="http://schemas.microsoft.com/office/drawing/2014/main" id="{B72910A0-6B49-4657-A1C4-9143B4A90321}"/>
              </a:ext>
            </a:extLst>
          </p:cNvPr>
          <p:cNvSpPr txBox="1"/>
          <p:nvPr/>
        </p:nvSpPr>
        <p:spPr>
          <a:xfrm>
            <a:off x="1545360" y="3915926"/>
            <a:ext cx="208390" cy="307777"/>
          </a:xfrm>
          <a:prstGeom prst="rect">
            <a:avLst/>
          </a:prstGeom>
          <a:noFill/>
        </p:spPr>
        <p:txBody>
          <a:bodyPr wrap="none" lIns="0" tIns="0" rIns="0" bIns="0" rtlCol="0">
            <a:spAutoFit/>
          </a:bodyPr>
          <a:lstStyle/>
          <a:p>
            <a:r>
              <a:rPr lang="en-US" sz="2000" dirty="0"/>
              <a:t>I</a:t>
            </a:r>
            <a:r>
              <a:rPr lang="en-US" sz="2000" baseline="-25000" dirty="0"/>
              <a:t>K</a:t>
            </a:r>
            <a:endParaRPr lang="en-US" sz="2000" dirty="0"/>
          </a:p>
        </p:txBody>
      </p:sp>
      <mc:AlternateContent xmlns:mc="http://schemas.openxmlformats.org/markup-compatibility/2006">
        <mc:Choice xmlns:a14="http://schemas.microsoft.com/office/drawing/2010/main" Requires="a14">
          <p:sp>
            <p:nvSpPr>
              <p:cNvPr id="62" name="Rectangle 61">
                <a:extLst>
                  <a:ext uri="{FF2B5EF4-FFF2-40B4-BE49-F238E27FC236}">
                    <a16:creationId xmlns:a16="http://schemas.microsoft.com/office/drawing/2014/main" id="{7359CF74-F00F-4C29-8672-C19893A701F0}"/>
                  </a:ext>
                </a:extLst>
              </p:cNvPr>
              <p:cNvSpPr/>
              <p:nvPr/>
            </p:nvSpPr>
            <p:spPr>
              <a:xfrm>
                <a:off x="2390482" y="4751944"/>
                <a:ext cx="479991" cy="40620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a:latin typeface="Cambria Math" panose="02040503050406030204" pitchFamily="18" charset="0"/>
                            </a:rPr>
                          </m:ctrlPr>
                        </m:sSubSupPr>
                        <m:e>
                          <m:r>
                            <a:rPr lang="en-US" sz="2000" i="1">
                              <a:latin typeface="Cambria Math" panose="02040503050406030204" pitchFamily="18" charset="0"/>
                            </a:rPr>
                            <m:t>𝑉</m:t>
                          </m:r>
                        </m:e>
                        <m:sub>
                          <m:r>
                            <a:rPr lang="en-US" sz="2000" i="1">
                              <a:latin typeface="Cambria Math" panose="02040503050406030204" pitchFamily="18" charset="0"/>
                            </a:rPr>
                            <m:t>𝑁𝑎</m:t>
                          </m:r>
                        </m:sub>
                        <m:sup>
                          <m:r>
                            <a:rPr lang="en-US" sz="2000" i="1">
                              <a:latin typeface="Cambria Math" panose="02040503050406030204" pitchFamily="18" charset="0"/>
                            </a:rPr>
                            <m:t>𝑁</m:t>
                          </m:r>
                        </m:sup>
                      </m:sSubSup>
                    </m:oMath>
                  </m:oMathPara>
                </a14:m>
                <a:endParaRPr lang="en-US" dirty="0"/>
              </a:p>
            </p:txBody>
          </p:sp>
        </mc:Choice>
        <mc:Fallback>
          <p:sp>
            <p:nvSpPr>
              <p:cNvPr id="62" name="Rectangle 61">
                <a:extLst>
                  <a:ext uri="{FF2B5EF4-FFF2-40B4-BE49-F238E27FC236}">
                    <a16:creationId xmlns:a16="http://schemas.microsoft.com/office/drawing/2014/main" id="{7359CF74-F00F-4C29-8672-C19893A701F0}"/>
                  </a:ext>
                </a:extLst>
              </p:cNvPr>
              <p:cNvSpPr>
                <a:spLocks noRot="1" noChangeAspect="1" noMove="1" noResize="1" noEditPoints="1" noAdjustHandles="1" noChangeArrowheads="1" noChangeShapeType="1" noTextEdit="1"/>
              </p:cNvSpPr>
              <p:nvPr/>
            </p:nvSpPr>
            <p:spPr>
              <a:xfrm>
                <a:off x="2390482" y="4751944"/>
                <a:ext cx="479991" cy="406201"/>
              </a:xfrm>
              <a:prstGeom prst="rect">
                <a:avLst/>
              </a:prstGeom>
              <a:blipFill>
                <a:blip r:embed="rId3"/>
                <a:stretch>
                  <a:fillRect r="-11392" b="-454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3" name="Rectangle 62">
                <a:extLst>
                  <a:ext uri="{FF2B5EF4-FFF2-40B4-BE49-F238E27FC236}">
                    <a16:creationId xmlns:a16="http://schemas.microsoft.com/office/drawing/2014/main" id="{0B82F388-2990-4D27-A12C-917F0F69EA4F}"/>
                  </a:ext>
                </a:extLst>
              </p:cNvPr>
              <p:cNvSpPr/>
              <p:nvPr/>
            </p:nvSpPr>
            <p:spPr>
              <a:xfrm>
                <a:off x="3647756" y="4727345"/>
                <a:ext cx="479991" cy="40459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smtClean="0">
                              <a:latin typeface="Cambria Math" panose="02040503050406030204" pitchFamily="18" charset="0"/>
                            </a:rPr>
                          </m:ctrlPr>
                        </m:sSubSupPr>
                        <m:e>
                          <m:r>
                            <a:rPr lang="en-US" sz="2000" i="1">
                              <a:latin typeface="Cambria Math" panose="02040503050406030204" pitchFamily="18" charset="0"/>
                            </a:rPr>
                            <m:t>𝑉</m:t>
                          </m:r>
                        </m:e>
                        <m:sub>
                          <m:r>
                            <a:rPr lang="en-US" sz="2000" b="0" i="1" smtClean="0">
                              <a:latin typeface="Cambria Math" panose="02040503050406030204" pitchFamily="18" charset="0"/>
                            </a:rPr>
                            <m:t>𝐾</m:t>
                          </m:r>
                        </m:sub>
                        <m:sup>
                          <m:r>
                            <a:rPr lang="en-US" sz="2000" i="1">
                              <a:latin typeface="Cambria Math" panose="02040503050406030204" pitchFamily="18" charset="0"/>
                            </a:rPr>
                            <m:t>𝑁</m:t>
                          </m:r>
                        </m:sup>
                      </m:sSubSup>
                    </m:oMath>
                  </m:oMathPara>
                </a14:m>
                <a:endParaRPr lang="en-US" dirty="0"/>
              </a:p>
            </p:txBody>
          </p:sp>
        </mc:Choice>
        <mc:Fallback>
          <p:sp>
            <p:nvSpPr>
              <p:cNvPr id="63" name="Rectangle 62">
                <a:extLst>
                  <a:ext uri="{FF2B5EF4-FFF2-40B4-BE49-F238E27FC236}">
                    <a16:creationId xmlns:a16="http://schemas.microsoft.com/office/drawing/2014/main" id="{0B82F388-2990-4D27-A12C-917F0F69EA4F}"/>
                  </a:ext>
                </a:extLst>
              </p:cNvPr>
              <p:cNvSpPr>
                <a:spLocks noRot="1" noChangeAspect="1" noMove="1" noResize="1" noEditPoints="1" noAdjustHandles="1" noChangeArrowheads="1" noChangeShapeType="1" noTextEdit="1"/>
              </p:cNvSpPr>
              <p:nvPr/>
            </p:nvSpPr>
            <p:spPr>
              <a:xfrm>
                <a:off x="3647756" y="4727345"/>
                <a:ext cx="479991" cy="404598"/>
              </a:xfrm>
              <a:prstGeom prst="rect">
                <a:avLst/>
              </a:prstGeom>
              <a:blipFill>
                <a:blip r:embed="rId4"/>
                <a:stretch>
                  <a:fillRect b="-298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64" name="Rectangle 63">
                <a:extLst>
                  <a:ext uri="{FF2B5EF4-FFF2-40B4-BE49-F238E27FC236}">
                    <a16:creationId xmlns:a16="http://schemas.microsoft.com/office/drawing/2014/main" id="{AEBBB6A7-1751-4DE0-ACB6-1DE08AB243EE}"/>
                  </a:ext>
                </a:extLst>
              </p:cNvPr>
              <p:cNvSpPr/>
              <p:nvPr/>
            </p:nvSpPr>
            <p:spPr>
              <a:xfrm>
                <a:off x="4784761" y="4703184"/>
                <a:ext cx="479991" cy="41287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smtClean="0">
                              <a:latin typeface="Cambria Math" panose="02040503050406030204" pitchFamily="18" charset="0"/>
                            </a:rPr>
                          </m:ctrlPr>
                        </m:sSubSupPr>
                        <m:e>
                          <m:r>
                            <a:rPr lang="en-US" sz="2000" i="1">
                              <a:latin typeface="Cambria Math" panose="02040503050406030204" pitchFamily="18" charset="0"/>
                            </a:rPr>
                            <m:t>𝑉</m:t>
                          </m:r>
                        </m:e>
                        <m:sub>
                          <m:r>
                            <a:rPr lang="en-US" sz="2000" b="0" i="1" smtClean="0">
                              <a:latin typeface="Cambria Math" panose="02040503050406030204" pitchFamily="18" charset="0"/>
                            </a:rPr>
                            <m:t>𝐶𝑙</m:t>
                          </m:r>
                        </m:sub>
                        <m:sup>
                          <m:r>
                            <a:rPr lang="en-US" sz="2000" i="1">
                              <a:latin typeface="Cambria Math" panose="02040503050406030204" pitchFamily="18" charset="0"/>
                            </a:rPr>
                            <m:t>𝑁</m:t>
                          </m:r>
                        </m:sup>
                      </m:sSubSup>
                    </m:oMath>
                  </m:oMathPara>
                </a14:m>
                <a:endParaRPr lang="en-US" dirty="0"/>
              </a:p>
            </p:txBody>
          </p:sp>
        </mc:Choice>
        <mc:Fallback>
          <p:sp>
            <p:nvSpPr>
              <p:cNvPr id="64" name="Rectangle 63">
                <a:extLst>
                  <a:ext uri="{FF2B5EF4-FFF2-40B4-BE49-F238E27FC236}">
                    <a16:creationId xmlns:a16="http://schemas.microsoft.com/office/drawing/2014/main" id="{AEBBB6A7-1751-4DE0-ACB6-1DE08AB243EE}"/>
                  </a:ext>
                </a:extLst>
              </p:cNvPr>
              <p:cNvSpPr>
                <a:spLocks noRot="1" noChangeAspect="1" noMove="1" noResize="1" noEditPoints="1" noAdjustHandles="1" noChangeArrowheads="1" noChangeShapeType="1" noTextEdit="1"/>
              </p:cNvSpPr>
              <p:nvPr/>
            </p:nvSpPr>
            <p:spPr>
              <a:xfrm>
                <a:off x="4784761" y="4703184"/>
                <a:ext cx="479991" cy="412870"/>
              </a:xfrm>
              <a:prstGeom prst="rect">
                <a:avLst/>
              </a:prstGeom>
              <a:blipFill>
                <a:blip r:embed="rId5"/>
                <a:stretch>
                  <a:fillRect b="-4478"/>
                </a:stretch>
              </a:blipFill>
            </p:spPr>
            <p:txBody>
              <a:bodyPr/>
              <a:lstStyle/>
              <a:p>
                <a:r>
                  <a:rPr lang="en-US">
                    <a:noFill/>
                  </a:rPr>
                  <a:t> </a:t>
                </a:r>
              </a:p>
            </p:txBody>
          </p:sp>
        </mc:Fallback>
      </mc:AlternateContent>
      <p:sp>
        <p:nvSpPr>
          <p:cNvPr id="65" name="TextBox 64">
            <a:extLst>
              <a:ext uri="{FF2B5EF4-FFF2-40B4-BE49-F238E27FC236}">
                <a16:creationId xmlns:a16="http://schemas.microsoft.com/office/drawing/2014/main" id="{E20132C3-E809-4360-9189-F5D2766B7569}"/>
              </a:ext>
            </a:extLst>
          </p:cNvPr>
          <p:cNvSpPr txBox="1"/>
          <p:nvPr/>
        </p:nvSpPr>
        <p:spPr>
          <a:xfrm>
            <a:off x="2010171" y="5409780"/>
            <a:ext cx="795866" cy="461665"/>
          </a:xfrm>
          <a:prstGeom prst="rect">
            <a:avLst/>
          </a:prstGeom>
          <a:noFill/>
        </p:spPr>
        <p:txBody>
          <a:bodyPr wrap="square" rtlCol="0">
            <a:spAutoFit/>
          </a:bodyPr>
          <a:lstStyle/>
          <a:p>
            <a:r>
              <a:rPr lang="en-US" dirty="0"/>
              <a:t>ECF</a:t>
            </a:r>
          </a:p>
        </p:txBody>
      </p:sp>
      <p:sp>
        <p:nvSpPr>
          <p:cNvPr id="66" name="TextBox 65">
            <a:extLst>
              <a:ext uri="{FF2B5EF4-FFF2-40B4-BE49-F238E27FC236}">
                <a16:creationId xmlns:a16="http://schemas.microsoft.com/office/drawing/2014/main" id="{720392D1-6556-4938-B7A8-E7D2F8B3F159}"/>
              </a:ext>
            </a:extLst>
          </p:cNvPr>
          <p:cNvSpPr txBox="1"/>
          <p:nvPr/>
        </p:nvSpPr>
        <p:spPr>
          <a:xfrm>
            <a:off x="69583" y="3848195"/>
            <a:ext cx="430887" cy="1181333"/>
          </a:xfrm>
          <a:prstGeom prst="rect">
            <a:avLst/>
          </a:prstGeom>
          <a:noFill/>
        </p:spPr>
        <p:txBody>
          <a:bodyPr vert="vert270" wrap="square" lIns="0" tIns="0" rIns="0" bIns="0" rtlCol="0">
            <a:spAutoFit/>
          </a:bodyPr>
          <a:lstStyle/>
          <a:p>
            <a:r>
              <a:rPr lang="en-US" sz="2800" i="1" dirty="0" err="1"/>
              <a:t>V</a:t>
            </a:r>
            <a:r>
              <a:rPr lang="en-US" sz="2800" baseline="-25000" dirty="0" err="1"/>
              <a:t>mem</a:t>
            </a:r>
            <a:endParaRPr lang="en-US" sz="2800" i="1" dirty="0"/>
          </a:p>
        </p:txBody>
      </p:sp>
      <p:cxnSp>
        <p:nvCxnSpPr>
          <p:cNvPr id="68" name="Straight Arrow Connector 67">
            <a:extLst>
              <a:ext uri="{FF2B5EF4-FFF2-40B4-BE49-F238E27FC236}">
                <a16:creationId xmlns:a16="http://schemas.microsoft.com/office/drawing/2014/main" id="{84542EB2-107E-4F27-A27E-D583D8069DDB}"/>
              </a:ext>
            </a:extLst>
          </p:cNvPr>
          <p:cNvCxnSpPr/>
          <p:nvPr/>
        </p:nvCxnSpPr>
        <p:spPr>
          <a:xfrm>
            <a:off x="241949" y="5172027"/>
            <a:ext cx="0" cy="468585"/>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FCD2640E-7EDA-4746-A4EC-4534AC984872}"/>
              </a:ext>
            </a:extLst>
          </p:cNvPr>
          <p:cNvCxnSpPr>
            <a:cxnSpLocks/>
          </p:cNvCxnSpPr>
          <p:nvPr/>
        </p:nvCxnSpPr>
        <p:spPr>
          <a:xfrm flipV="1">
            <a:off x="285026" y="3835521"/>
            <a:ext cx="0" cy="468585"/>
          </a:xfrm>
          <a:prstGeom prst="straightConnector1">
            <a:avLst/>
          </a:prstGeom>
          <a:ln w="28575">
            <a:solidFill>
              <a:schemeClr val="accent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7684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0"/>
                                        </p:tgtEl>
                                        <p:attrNameLst>
                                          <p:attrName>style.visibility</p:attrName>
                                        </p:attrNameLst>
                                      </p:cBhvr>
                                      <p:to>
                                        <p:strVal val="visible"/>
                                      </p:to>
                                    </p:set>
                                    <p:animEffect transition="in" filter="fade">
                                      <p:cBhvr>
                                        <p:cTn id="12" dur="500"/>
                                        <p:tgtEl>
                                          <p:spTgt spid="7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4"/>
                                        </p:tgtEl>
                                        <p:attrNameLst>
                                          <p:attrName>style.visibility</p:attrName>
                                        </p:attrNameLst>
                                      </p:cBhvr>
                                      <p:to>
                                        <p:strVal val="visible"/>
                                      </p:to>
                                    </p:set>
                                    <p:animEffect transition="in" filter="fade">
                                      <p:cBhvr>
                                        <p:cTn id="15" dur="500"/>
                                        <p:tgtEl>
                                          <p:spTgt spid="7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74"/>
                                        </p:tgtEl>
                                      </p:cBhvr>
                                    </p:animEffect>
                                    <p:set>
                                      <p:cBhvr>
                                        <p:cTn id="20" dur="1" fill="hold">
                                          <p:stCondLst>
                                            <p:cond delay="499"/>
                                          </p:stCondLst>
                                        </p:cTn>
                                        <p:tgtEl>
                                          <p:spTgt spid="74"/>
                                        </p:tgtEl>
                                        <p:attrNameLst>
                                          <p:attrName>style.visibility</p:attrName>
                                        </p:attrNameLst>
                                      </p:cBhvr>
                                      <p:to>
                                        <p:strVal val="hidden"/>
                                      </p:to>
                                    </p:set>
                                  </p:childTnLst>
                                </p:cTn>
                              </p:par>
                              <p:par>
                                <p:cTn id="21" presetID="10" presetClass="exit" presetSubtype="0" fill="hold" grpId="1" nodeType="withEffect">
                                  <p:stCondLst>
                                    <p:cond delay="0"/>
                                  </p:stCondLst>
                                  <p:childTnLst>
                                    <p:animEffect transition="out" filter="fade">
                                      <p:cBhvr>
                                        <p:cTn id="22" dur="500"/>
                                        <p:tgtEl>
                                          <p:spTgt spid="70"/>
                                        </p:tgtEl>
                                      </p:cBhvr>
                                    </p:animEffect>
                                    <p:set>
                                      <p:cBhvr>
                                        <p:cTn id="23" dur="1" fill="hold">
                                          <p:stCondLst>
                                            <p:cond delay="499"/>
                                          </p:stCondLst>
                                        </p:cTn>
                                        <p:tgtEl>
                                          <p:spTgt spid="70"/>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2"/>
                                        </p:tgtEl>
                                        <p:attrNameLst>
                                          <p:attrName>style.visibility</p:attrName>
                                        </p:attrNameLst>
                                      </p:cBhvr>
                                      <p:to>
                                        <p:strVal val="visible"/>
                                      </p:to>
                                    </p:set>
                                    <p:animEffect transition="in" filter="fade">
                                      <p:cBhvr>
                                        <p:cTn id="28" dur="500"/>
                                        <p:tgtEl>
                                          <p:spTgt spid="7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73"/>
                                        </p:tgtEl>
                                        <p:attrNameLst>
                                          <p:attrName>style.visibility</p:attrName>
                                        </p:attrNameLst>
                                      </p:cBhvr>
                                      <p:to>
                                        <p:strVal val="visible"/>
                                      </p:to>
                                    </p:set>
                                    <p:animEffect transition="in" filter="fade">
                                      <p:cBhvr>
                                        <p:cTn id="31" dur="500"/>
                                        <p:tgtEl>
                                          <p:spTgt spid="73"/>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1" nodeType="clickEffect">
                                  <p:stCondLst>
                                    <p:cond delay="0"/>
                                  </p:stCondLst>
                                  <p:childTnLst>
                                    <p:animEffect transition="out" filter="fade">
                                      <p:cBhvr>
                                        <p:cTn id="35" dur="500"/>
                                        <p:tgtEl>
                                          <p:spTgt spid="73"/>
                                        </p:tgtEl>
                                      </p:cBhvr>
                                    </p:animEffect>
                                    <p:set>
                                      <p:cBhvr>
                                        <p:cTn id="36" dur="1" fill="hold">
                                          <p:stCondLst>
                                            <p:cond delay="499"/>
                                          </p:stCondLst>
                                        </p:cTn>
                                        <p:tgtEl>
                                          <p:spTgt spid="73"/>
                                        </p:tgtEl>
                                        <p:attrNameLst>
                                          <p:attrName>style.visibility</p:attrName>
                                        </p:attrNameLst>
                                      </p:cBhvr>
                                      <p:to>
                                        <p:strVal val="hidden"/>
                                      </p:to>
                                    </p:set>
                                  </p:childTnLst>
                                </p:cTn>
                              </p:par>
                              <p:par>
                                <p:cTn id="37" presetID="10" presetClass="exit" presetSubtype="0" fill="hold" grpId="1" nodeType="withEffect">
                                  <p:stCondLst>
                                    <p:cond delay="0"/>
                                  </p:stCondLst>
                                  <p:childTnLst>
                                    <p:animEffect transition="out" filter="fade">
                                      <p:cBhvr>
                                        <p:cTn id="38" dur="500"/>
                                        <p:tgtEl>
                                          <p:spTgt spid="72"/>
                                        </p:tgtEl>
                                      </p:cBhvr>
                                    </p:animEffect>
                                    <p:set>
                                      <p:cBhvr>
                                        <p:cTn id="39" dur="1" fill="hold">
                                          <p:stCondLst>
                                            <p:cond delay="499"/>
                                          </p:stCondLst>
                                        </p:cTn>
                                        <p:tgtEl>
                                          <p:spTgt spid="72"/>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75"/>
                                        </p:tgtEl>
                                        <p:attrNameLst>
                                          <p:attrName>style.visibility</p:attrName>
                                        </p:attrNameLst>
                                      </p:cBhvr>
                                      <p:to>
                                        <p:strVal val="visible"/>
                                      </p:to>
                                    </p:set>
                                    <p:animEffect transition="in" filter="fade">
                                      <p:cBhvr>
                                        <p:cTn id="44" dur="500"/>
                                        <p:tgtEl>
                                          <p:spTgt spid="75"/>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76"/>
                                        </p:tgtEl>
                                        <p:attrNameLst>
                                          <p:attrName>style.visibility</p:attrName>
                                        </p:attrNameLst>
                                      </p:cBhvr>
                                      <p:to>
                                        <p:strVal val="visible"/>
                                      </p:to>
                                    </p:set>
                                    <p:animEffect transition="in" filter="fade">
                                      <p:cBhvr>
                                        <p:cTn id="47" dur="500"/>
                                        <p:tgtEl>
                                          <p:spTgt spid="7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grpId="1" nodeType="clickEffect">
                                  <p:stCondLst>
                                    <p:cond delay="0"/>
                                  </p:stCondLst>
                                  <p:childTnLst>
                                    <p:animEffect transition="out" filter="fade">
                                      <p:cBhvr>
                                        <p:cTn id="51" dur="500"/>
                                        <p:tgtEl>
                                          <p:spTgt spid="75"/>
                                        </p:tgtEl>
                                      </p:cBhvr>
                                    </p:animEffect>
                                    <p:set>
                                      <p:cBhvr>
                                        <p:cTn id="52" dur="1" fill="hold">
                                          <p:stCondLst>
                                            <p:cond delay="499"/>
                                          </p:stCondLst>
                                        </p:cTn>
                                        <p:tgtEl>
                                          <p:spTgt spid="75"/>
                                        </p:tgtEl>
                                        <p:attrNameLst>
                                          <p:attrName>style.visibility</p:attrName>
                                        </p:attrNameLst>
                                      </p:cBhvr>
                                      <p:to>
                                        <p:strVal val="hidden"/>
                                      </p:to>
                                    </p:set>
                                  </p:childTnLst>
                                </p:cTn>
                              </p:par>
                              <p:par>
                                <p:cTn id="53" presetID="10" presetClass="exit" presetSubtype="0" fill="hold" grpId="1" nodeType="withEffect">
                                  <p:stCondLst>
                                    <p:cond delay="0"/>
                                  </p:stCondLst>
                                  <p:childTnLst>
                                    <p:animEffect transition="out" filter="fade">
                                      <p:cBhvr>
                                        <p:cTn id="54" dur="500"/>
                                        <p:tgtEl>
                                          <p:spTgt spid="76"/>
                                        </p:tgtEl>
                                      </p:cBhvr>
                                    </p:animEffect>
                                    <p:set>
                                      <p:cBhvr>
                                        <p:cTn id="55" dur="1" fill="hold">
                                          <p:stCondLst>
                                            <p:cond delay="499"/>
                                          </p:stCondLst>
                                        </p:cTn>
                                        <p:tgtEl>
                                          <p:spTgt spid="7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6" grpId="1" animBg="1"/>
      <p:bldP spid="75" grpId="0" animBg="1"/>
      <p:bldP spid="75" grpId="1" animBg="1"/>
      <p:bldP spid="74" grpId="0" animBg="1"/>
      <p:bldP spid="74" grpId="1" animBg="1"/>
      <p:bldP spid="72" grpId="0" animBg="1"/>
      <p:bldP spid="72" grpId="1" animBg="1"/>
      <p:bldP spid="73" grpId="0" animBg="1"/>
      <p:bldP spid="73" grpId="1" animBg="1"/>
      <p:bldP spid="70" grpId="0" animBg="1"/>
      <p:bldP spid="70" grpId="1"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1A2F-EF76-4771-A03D-DFC0BC549A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0AC8DA8-4163-4661-A79B-D3D4BFCDDD49}"/>
              </a:ext>
            </a:extLst>
          </p:cNvPr>
          <p:cNvSpPr>
            <a:spLocks noGrp="1"/>
          </p:cNvSpPr>
          <p:nvPr>
            <p:ph idx="1"/>
          </p:nvPr>
        </p:nvSpPr>
        <p:spPr>
          <a:xfrm>
            <a:off x="497259" y="1676400"/>
            <a:ext cx="8165970" cy="2269061"/>
          </a:xfrm>
        </p:spPr>
        <p:txBody>
          <a:bodyPr/>
          <a:lstStyle/>
          <a:p>
            <a:r>
              <a:rPr lang="en-US" dirty="0"/>
              <a:t>Material to potentially be taught by the EEs:</a:t>
            </a:r>
          </a:p>
          <a:p>
            <a:pPr lvl="1"/>
            <a:r>
              <a:rPr lang="en-US" dirty="0"/>
              <a:t>Draw the model as an equivalent </a:t>
            </a:r>
            <a:r>
              <a:rPr lang="en-US" dirty="0" err="1"/>
              <a:t>ckt</a:t>
            </a:r>
            <a:r>
              <a:rPr lang="en-US" dirty="0"/>
              <a:t> that has V &amp; R for Na &amp; K, R for Cl.</a:t>
            </a:r>
          </a:p>
          <a:p>
            <a:pPr lvl="1"/>
            <a:r>
              <a:rPr lang="en-US" dirty="0"/>
              <a:t>Show how it reaches a final voltage</a:t>
            </a:r>
          </a:p>
          <a:p>
            <a:pPr lvl="1"/>
            <a:r>
              <a:rPr lang="en-US" dirty="0"/>
              <a:t>Show how changing each R affects the voltage (for lab #1)</a:t>
            </a:r>
          </a:p>
          <a:p>
            <a:pPr marL="0" indent="0">
              <a:buNone/>
            </a:pPr>
            <a:br>
              <a:rPr lang="en-US" dirty="0"/>
            </a:br>
            <a:endParaRPr lang="en-US" dirty="0"/>
          </a:p>
        </p:txBody>
      </p:sp>
      <p:sp>
        <p:nvSpPr>
          <p:cNvPr id="4" name="Footer Placeholder 3">
            <a:extLst>
              <a:ext uri="{FF2B5EF4-FFF2-40B4-BE49-F238E27FC236}">
                <a16:creationId xmlns:a16="http://schemas.microsoft.com/office/drawing/2014/main" id="{C64FCCAA-EAB5-4821-B403-664207D70A9F}"/>
              </a:ext>
            </a:extLst>
          </p:cNvPr>
          <p:cNvSpPr>
            <a:spLocks noGrp="1"/>
          </p:cNvSpPr>
          <p:nvPr>
            <p:ph type="ftr" sz="quarter" idx="11"/>
          </p:nvPr>
        </p:nvSpPr>
        <p:spPr/>
        <p:txBody>
          <a:bodyPr/>
          <a:lstStyle/>
          <a:p>
            <a:pPr>
              <a:defRPr/>
            </a:pPr>
            <a:r>
              <a:rPr lang="en-US" dirty="0"/>
              <a:t>EE 193/Comp 150 Joel Grodstein</a:t>
            </a:r>
          </a:p>
        </p:txBody>
      </p:sp>
      <p:cxnSp>
        <p:nvCxnSpPr>
          <p:cNvPr id="61" name="Straight Connector 60">
            <a:extLst>
              <a:ext uri="{FF2B5EF4-FFF2-40B4-BE49-F238E27FC236}">
                <a16:creationId xmlns:a16="http://schemas.microsoft.com/office/drawing/2014/main" id="{3318B127-4970-4ADC-87AC-4856F4102857}"/>
              </a:ext>
            </a:extLst>
          </p:cNvPr>
          <p:cNvCxnSpPr>
            <a:cxnSpLocks/>
          </p:cNvCxnSpPr>
          <p:nvPr/>
        </p:nvCxnSpPr>
        <p:spPr>
          <a:xfrm>
            <a:off x="1781435" y="4292601"/>
            <a:ext cx="0" cy="16002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2" name="Oval 61">
            <a:extLst>
              <a:ext uri="{FF2B5EF4-FFF2-40B4-BE49-F238E27FC236}">
                <a16:creationId xmlns:a16="http://schemas.microsoft.com/office/drawing/2014/main" id="{A99F1870-EFC2-411B-8175-9225166B818B}"/>
              </a:ext>
            </a:extLst>
          </p:cNvPr>
          <p:cNvSpPr/>
          <p:nvPr/>
        </p:nvSpPr>
        <p:spPr>
          <a:xfrm>
            <a:off x="1637512" y="4707467"/>
            <a:ext cx="279400" cy="67733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3" name="Straight Connector 62">
            <a:extLst>
              <a:ext uri="{FF2B5EF4-FFF2-40B4-BE49-F238E27FC236}">
                <a16:creationId xmlns:a16="http://schemas.microsoft.com/office/drawing/2014/main" id="{D902590B-A34F-4A05-8707-A4699AEE7993}"/>
              </a:ext>
            </a:extLst>
          </p:cNvPr>
          <p:cNvCxnSpPr>
            <a:cxnSpLocks/>
          </p:cNvCxnSpPr>
          <p:nvPr/>
        </p:nvCxnSpPr>
        <p:spPr>
          <a:xfrm>
            <a:off x="1473113" y="5884330"/>
            <a:ext cx="3305529"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64" name="Group 63">
            <a:extLst>
              <a:ext uri="{FF2B5EF4-FFF2-40B4-BE49-F238E27FC236}">
                <a16:creationId xmlns:a16="http://schemas.microsoft.com/office/drawing/2014/main" id="{3EEE1B3B-91C5-4434-82A8-167A941A467B}"/>
              </a:ext>
            </a:extLst>
          </p:cNvPr>
          <p:cNvGrpSpPr/>
          <p:nvPr/>
        </p:nvGrpSpPr>
        <p:grpSpPr>
          <a:xfrm>
            <a:off x="2213241" y="5432131"/>
            <a:ext cx="926979" cy="377814"/>
            <a:chOff x="5892800" y="3496733"/>
            <a:chExt cx="852363" cy="346805"/>
          </a:xfrm>
        </p:grpSpPr>
        <p:cxnSp>
          <p:nvCxnSpPr>
            <p:cNvPr id="112" name="Straight Connector 111">
              <a:extLst>
                <a:ext uri="{FF2B5EF4-FFF2-40B4-BE49-F238E27FC236}">
                  <a16:creationId xmlns:a16="http://schemas.microsoft.com/office/drawing/2014/main" id="{AF399319-C5AA-4982-A0E7-E2457FC50973}"/>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CA681C02-4F09-46A8-ADCB-DD169769B7FD}"/>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4" name="TextBox 113">
              <a:extLst>
                <a:ext uri="{FF2B5EF4-FFF2-40B4-BE49-F238E27FC236}">
                  <a16:creationId xmlns:a16="http://schemas.microsoft.com/office/drawing/2014/main" id="{55196EEB-7206-42AD-B026-7E623C73E651}"/>
                </a:ext>
              </a:extLst>
            </p:cNvPr>
            <p:cNvSpPr txBox="1"/>
            <p:nvPr/>
          </p:nvSpPr>
          <p:spPr>
            <a:xfrm>
              <a:off x="6214533" y="3589275"/>
              <a:ext cx="530630" cy="254263"/>
            </a:xfrm>
            <a:prstGeom prst="rect">
              <a:avLst/>
            </a:prstGeom>
            <a:noFill/>
          </p:spPr>
          <p:txBody>
            <a:bodyPr wrap="none" lIns="0" tIns="0" rIns="0" bIns="0" rtlCol="0">
              <a:spAutoFit/>
            </a:bodyPr>
            <a:lstStyle/>
            <a:p>
              <a:r>
                <a:rPr lang="en-US" sz="1800" dirty="0"/>
                <a:t>77mV</a:t>
              </a:r>
            </a:p>
          </p:txBody>
        </p:sp>
      </p:grpSp>
      <p:grpSp>
        <p:nvGrpSpPr>
          <p:cNvPr id="65" name="Group 64">
            <a:extLst>
              <a:ext uri="{FF2B5EF4-FFF2-40B4-BE49-F238E27FC236}">
                <a16:creationId xmlns:a16="http://schemas.microsoft.com/office/drawing/2014/main" id="{5CD79149-8E4C-43A6-B532-EC0DE6C1ED84}"/>
              </a:ext>
            </a:extLst>
          </p:cNvPr>
          <p:cNvGrpSpPr/>
          <p:nvPr/>
        </p:nvGrpSpPr>
        <p:grpSpPr>
          <a:xfrm>
            <a:off x="3440907" y="5410198"/>
            <a:ext cx="975758" cy="336266"/>
            <a:chOff x="5892800" y="3496733"/>
            <a:chExt cx="975758" cy="336266"/>
          </a:xfrm>
        </p:grpSpPr>
        <p:cxnSp>
          <p:nvCxnSpPr>
            <p:cNvPr id="109" name="Straight Connector 108">
              <a:extLst>
                <a:ext uri="{FF2B5EF4-FFF2-40B4-BE49-F238E27FC236}">
                  <a16:creationId xmlns:a16="http://schemas.microsoft.com/office/drawing/2014/main" id="{A5F49D64-6169-43DF-ADFE-BADFA260C3F5}"/>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799A1D4F-BA57-42B0-A32D-0B668D6CD1DD}"/>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E9FE85E4-40B3-4D27-B6C2-C7045663F96E}"/>
                </a:ext>
              </a:extLst>
            </p:cNvPr>
            <p:cNvSpPr txBox="1"/>
            <p:nvPr/>
          </p:nvSpPr>
          <p:spPr>
            <a:xfrm>
              <a:off x="6214533" y="3556000"/>
              <a:ext cx="654025" cy="276999"/>
            </a:xfrm>
            <a:prstGeom prst="rect">
              <a:avLst/>
            </a:prstGeom>
            <a:noFill/>
          </p:spPr>
          <p:txBody>
            <a:bodyPr wrap="none" lIns="0" tIns="0" rIns="0" bIns="0" rtlCol="0">
              <a:spAutoFit/>
            </a:bodyPr>
            <a:lstStyle/>
            <a:p>
              <a:r>
                <a:rPr lang="en-US" sz="1800" dirty="0"/>
                <a:t>-89mV</a:t>
              </a:r>
            </a:p>
          </p:txBody>
        </p:sp>
      </p:grpSp>
      <p:grpSp>
        <p:nvGrpSpPr>
          <p:cNvPr id="66" name="Group 65">
            <a:extLst>
              <a:ext uri="{FF2B5EF4-FFF2-40B4-BE49-F238E27FC236}">
                <a16:creationId xmlns:a16="http://schemas.microsoft.com/office/drawing/2014/main" id="{18A3A0F3-4CB3-403C-959E-6B8D3C443D6B}"/>
              </a:ext>
            </a:extLst>
          </p:cNvPr>
          <p:cNvGrpSpPr/>
          <p:nvPr/>
        </p:nvGrpSpPr>
        <p:grpSpPr>
          <a:xfrm>
            <a:off x="4533106" y="5410198"/>
            <a:ext cx="975758" cy="361666"/>
            <a:chOff x="5892800" y="3496733"/>
            <a:chExt cx="975758" cy="361666"/>
          </a:xfrm>
        </p:grpSpPr>
        <p:cxnSp>
          <p:nvCxnSpPr>
            <p:cNvPr id="106" name="Straight Connector 105">
              <a:extLst>
                <a:ext uri="{FF2B5EF4-FFF2-40B4-BE49-F238E27FC236}">
                  <a16:creationId xmlns:a16="http://schemas.microsoft.com/office/drawing/2014/main" id="{486662AB-241C-4BDE-9BA2-2934A567E34A}"/>
                </a:ext>
              </a:extLst>
            </p:cNvPr>
            <p:cNvCxnSpPr/>
            <p:nvPr/>
          </p:nvCxnSpPr>
          <p:spPr>
            <a:xfrm>
              <a:off x="5892800" y="3496733"/>
              <a:ext cx="457200"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E6B7F6CE-E843-4440-848E-55159AB2E735}"/>
                </a:ext>
              </a:extLst>
            </p:cNvPr>
            <p:cNvCxnSpPr>
              <a:cxnSpLocks/>
            </p:cNvCxnSpPr>
            <p:nvPr/>
          </p:nvCxnSpPr>
          <p:spPr>
            <a:xfrm>
              <a:off x="5994399" y="3598332"/>
              <a:ext cx="254003"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8" name="TextBox 107">
              <a:extLst>
                <a:ext uri="{FF2B5EF4-FFF2-40B4-BE49-F238E27FC236}">
                  <a16:creationId xmlns:a16="http://schemas.microsoft.com/office/drawing/2014/main" id="{D9342B3C-E7E6-4DE2-9DD5-73D10A55CEB5}"/>
                </a:ext>
              </a:extLst>
            </p:cNvPr>
            <p:cNvSpPr txBox="1"/>
            <p:nvPr/>
          </p:nvSpPr>
          <p:spPr>
            <a:xfrm>
              <a:off x="6214533" y="3581400"/>
              <a:ext cx="654025" cy="276999"/>
            </a:xfrm>
            <a:prstGeom prst="rect">
              <a:avLst/>
            </a:prstGeom>
            <a:noFill/>
          </p:spPr>
          <p:txBody>
            <a:bodyPr wrap="none" lIns="0" tIns="0" rIns="0" bIns="0" rtlCol="0">
              <a:spAutoFit/>
            </a:bodyPr>
            <a:lstStyle/>
            <a:p>
              <a:r>
                <a:rPr lang="en-US" sz="1800" dirty="0"/>
                <a:t>-71mV</a:t>
              </a:r>
            </a:p>
          </p:txBody>
        </p:sp>
      </p:grpSp>
      <p:cxnSp>
        <p:nvCxnSpPr>
          <p:cNvPr id="67" name="Straight Connector 66">
            <a:extLst>
              <a:ext uri="{FF2B5EF4-FFF2-40B4-BE49-F238E27FC236}">
                <a16:creationId xmlns:a16="http://schemas.microsoft.com/office/drawing/2014/main" id="{EC05F0AF-E6AE-491E-BFD4-77E31D44D086}"/>
              </a:ext>
            </a:extLst>
          </p:cNvPr>
          <p:cNvCxnSpPr>
            <a:cxnSpLocks/>
          </p:cNvCxnSpPr>
          <p:nvPr/>
        </p:nvCxnSpPr>
        <p:spPr>
          <a:xfrm>
            <a:off x="2450310" y="5511799"/>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92C802CC-9E0B-4C5E-8DD2-03A53EADB3A5}"/>
              </a:ext>
            </a:extLst>
          </p:cNvPr>
          <p:cNvCxnSpPr>
            <a:cxnSpLocks/>
          </p:cNvCxnSpPr>
          <p:nvPr/>
        </p:nvCxnSpPr>
        <p:spPr>
          <a:xfrm>
            <a:off x="3669512" y="5520260"/>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E5564783-4798-4A16-B63A-B3814AEC7699}"/>
              </a:ext>
            </a:extLst>
          </p:cNvPr>
          <p:cNvCxnSpPr>
            <a:cxnSpLocks/>
          </p:cNvCxnSpPr>
          <p:nvPr/>
        </p:nvCxnSpPr>
        <p:spPr>
          <a:xfrm>
            <a:off x="4770177" y="5520265"/>
            <a:ext cx="0" cy="3810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70" name="Group 69">
            <a:extLst>
              <a:ext uri="{FF2B5EF4-FFF2-40B4-BE49-F238E27FC236}">
                <a16:creationId xmlns:a16="http://schemas.microsoft.com/office/drawing/2014/main" id="{8AEFBA30-88D0-4789-94AC-E7F548741AA7}"/>
              </a:ext>
            </a:extLst>
          </p:cNvPr>
          <p:cNvGrpSpPr/>
          <p:nvPr/>
        </p:nvGrpSpPr>
        <p:grpSpPr>
          <a:xfrm>
            <a:off x="2077775" y="4529666"/>
            <a:ext cx="381000" cy="685800"/>
            <a:chOff x="5562600" y="3429000"/>
            <a:chExt cx="381000" cy="685800"/>
          </a:xfrm>
        </p:grpSpPr>
        <p:cxnSp>
          <p:nvCxnSpPr>
            <p:cNvPr id="101" name="Straight Connector 100">
              <a:extLst>
                <a:ext uri="{FF2B5EF4-FFF2-40B4-BE49-F238E27FC236}">
                  <a16:creationId xmlns:a16="http://schemas.microsoft.com/office/drawing/2014/main" id="{BA700123-12D7-4E56-890D-FBCA0980378B}"/>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517D8C8B-CFD6-45C1-9FE8-F9F2AA6499FE}"/>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7CAF1CA1-4FC6-45E0-A175-66F57BD182D8}"/>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a:extLst>
                <a:ext uri="{FF2B5EF4-FFF2-40B4-BE49-F238E27FC236}">
                  <a16:creationId xmlns:a16="http://schemas.microsoft.com/office/drawing/2014/main" id="{AF3810EB-38D3-43C3-9641-92F7D1D997E1}"/>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a:extLst>
                <a:ext uri="{FF2B5EF4-FFF2-40B4-BE49-F238E27FC236}">
                  <a16:creationId xmlns:a16="http://schemas.microsoft.com/office/drawing/2014/main" id="{27072F8E-6B33-4A1A-A98B-CE7657E41CF7}"/>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1" name="Straight Connector 70">
            <a:extLst>
              <a:ext uri="{FF2B5EF4-FFF2-40B4-BE49-F238E27FC236}">
                <a16:creationId xmlns:a16="http://schemas.microsoft.com/office/drawing/2014/main" id="{159A2712-4C24-4904-A500-2273B3FC4B2B}"/>
              </a:ext>
            </a:extLst>
          </p:cNvPr>
          <p:cNvCxnSpPr>
            <a:cxnSpLocks/>
          </p:cNvCxnSpPr>
          <p:nvPr/>
        </p:nvCxnSpPr>
        <p:spPr>
          <a:xfrm>
            <a:off x="2450308" y="5198534"/>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72" name="Group 71">
            <a:extLst>
              <a:ext uri="{FF2B5EF4-FFF2-40B4-BE49-F238E27FC236}">
                <a16:creationId xmlns:a16="http://schemas.microsoft.com/office/drawing/2014/main" id="{E86B3F85-ADB4-4C30-B0BC-611225034708}"/>
              </a:ext>
            </a:extLst>
          </p:cNvPr>
          <p:cNvGrpSpPr/>
          <p:nvPr/>
        </p:nvGrpSpPr>
        <p:grpSpPr>
          <a:xfrm>
            <a:off x="3280041" y="4529664"/>
            <a:ext cx="381000" cy="685800"/>
            <a:chOff x="5562600" y="3429000"/>
            <a:chExt cx="381000" cy="685800"/>
          </a:xfrm>
        </p:grpSpPr>
        <p:cxnSp>
          <p:nvCxnSpPr>
            <p:cNvPr id="96" name="Straight Connector 95">
              <a:extLst>
                <a:ext uri="{FF2B5EF4-FFF2-40B4-BE49-F238E27FC236}">
                  <a16:creationId xmlns:a16="http://schemas.microsoft.com/office/drawing/2014/main" id="{48AADAD5-C689-4734-AB8A-17902FD21185}"/>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BE99EE34-907F-4F7D-81DF-B3C9B10F52DC}"/>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F91F0336-AEB3-45F5-BFA6-E3B5735AD1B7}"/>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7EF4FE1B-5AC7-4DE4-A372-CFF721505C85}"/>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456AF041-B142-4B8B-8A16-29F1C8F875A3}"/>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3" name="Straight Connector 72">
            <a:extLst>
              <a:ext uri="{FF2B5EF4-FFF2-40B4-BE49-F238E27FC236}">
                <a16:creationId xmlns:a16="http://schemas.microsoft.com/office/drawing/2014/main" id="{9C7CD5BE-066C-4A7A-8AF8-08BD75F1FD52}"/>
              </a:ext>
            </a:extLst>
          </p:cNvPr>
          <p:cNvCxnSpPr>
            <a:cxnSpLocks/>
          </p:cNvCxnSpPr>
          <p:nvPr/>
        </p:nvCxnSpPr>
        <p:spPr>
          <a:xfrm>
            <a:off x="3652574" y="5198532"/>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74" name="Group 73">
            <a:extLst>
              <a:ext uri="{FF2B5EF4-FFF2-40B4-BE49-F238E27FC236}">
                <a16:creationId xmlns:a16="http://schemas.microsoft.com/office/drawing/2014/main" id="{AA3493C2-92C3-48AA-9865-3C77696B475C}"/>
              </a:ext>
            </a:extLst>
          </p:cNvPr>
          <p:cNvGrpSpPr/>
          <p:nvPr/>
        </p:nvGrpSpPr>
        <p:grpSpPr>
          <a:xfrm>
            <a:off x="4397645" y="4529661"/>
            <a:ext cx="381000" cy="685800"/>
            <a:chOff x="5562600" y="3429000"/>
            <a:chExt cx="381000" cy="685800"/>
          </a:xfrm>
        </p:grpSpPr>
        <p:cxnSp>
          <p:nvCxnSpPr>
            <p:cNvPr id="91" name="Straight Connector 90">
              <a:extLst>
                <a:ext uri="{FF2B5EF4-FFF2-40B4-BE49-F238E27FC236}">
                  <a16:creationId xmlns:a16="http://schemas.microsoft.com/office/drawing/2014/main" id="{0F8B57C5-4E83-42FB-835C-87A848F22110}"/>
                </a:ext>
              </a:extLst>
            </p:cNvPr>
            <p:cNvCxnSpPr/>
            <p:nvPr/>
          </p:nvCxnSpPr>
          <p:spPr>
            <a:xfrm>
              <a:off x="5715000" y="3429000"/>
              <a:ext cx="228600" cy="762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902D18AC-9429-496B-991E-4E8B8DC37DD7}"/>
                </a:ext>
              </a:extLst>
            </p:cNvPr>
            <p:cNvCxnSpPr/>
            <p:nvPr/>
          </p:nvCxnSpPr>
          <p:spPr>
            <a:xfrm flipV="1">
              <a:off x="5562600" y="35052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2BEF7F5D-C61D-430C-BAB9-CA390A14EBAD}"/>
                </a:ext>
              </a:extLst>
            </p:cNvPr>
            <p:cNvCxnSpPr/>
            <p:nvPr/>
          </p:nvCxnSpPr>
          <p:spPr>
            <a:xfrm flipH="1" flipV="1">
              <a:off x="5562600" y="36576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71A40091-42DB-4939-9BF8-5BFD9EF9A9CF}"/>
                </a:ext>
              </a:extLst>
            </p:cNvPr>
            <p:cNvCxnSpPr/>
            <p:nvPr/>
          </p:nvCxnSpPr>
          <p:spPr>
            <a:xfrm flipV="1">
              <a:off x="5562600" y="38100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437C6AB1-B184-470C-873A-4C70A28A54C8}"/>
                </a:ext>
              </a:extLst>
            </p:cNvPr>
            <p:cNvCxnSpPr/>
            <p:nvPr/>
          </p:nvCxnSpPr>
          <p:spPr>
            <a:xfrm flipH="1" flipV="1">
              <a:off x="5562600" y="3962400"/>
              <a:ext cx="381000" cy="15240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75" name="Straight Connector 74">
            <a:extLst>
              <a:ext uri="{FF2B5EF4-FFF2-40B4-BE49-F238E27FC236}">
                <a16:creationId xmlns:a16="http://schemas.microsoft.com/office/drawing/2014/main" id="{53730A0B-F06E-4AB6-A1F9-1AA14070DA52}"/>
              </a:ext>
            </a:extLst>
          </p:cNvPr>
          <p:cNvCxnSpPr>
            <a:cxnSpLocks/>
          </p:cNvCxnSpPr>
          <p:nvPr/>
        </p:nvCxnSpPr>
        <p:spPr>
          <a:xfrm>
            <a:off x="4770178" y="5198529"/>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615FCE44-494A-428A-8372-A2E785ABE616}"/>
              </a:ext>
            </a:extLst>
          </p:cNvPr>
          <p:cNvCxnSpPr>
            <a:cxnSpLocks/>
          </p:cNvCxnSpPr>
          <p:nvPr/>
        </p:nvCxnSpPr>
        <p:spPr>
          <a:xfrm>
            <a:off x="1464646" y="4309531"/>
            <a:ext cx="3110796" cy="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CFF16DC2-48D2-4227-B1FE-7A6DECD31BBF}"/>
              </a:ext>
            </a:extLst>
          </p:cNvPr>
          <p:cNvCxnSpPr>
            <a:cxnSpLocks/>
          </p:cNvCxnSpPr>
          <p:nvPr/>
        </p:nvCxnSpPr>
        <p:spPr>
          <a:xfrm>
            <a:off x="2247103" y="4318002"/>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5854A898-1FCE-4862-BAB1-A9A31950F116}"/>
              </a:ext>
            </a:extLst>
          </p:cNvPr>
          <p:cNvCxnSpPr>
            <a:cxnSpLocks/>
          </p:cNvCxnSpPr>
          <p:nvPr/>
        </p:nvCxnSpPr>
        <p:spPr>
          <a:xfrm>
            <a:off x="3449369" y="4334932"/>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8BE83004-1975-4DC9-BE15-3679622D3EC0}"/>
              </a:ext>
            </a:extLst>
          </p:cNvPr>
          <p:cNvCxnSpPr>
            <a:cxnSpLocks/>
          </p:cNvCxnSpPr>
          <p:nvPr/>
        </p:nvCxnSpPr>
        <p:spPr>
          <a:xfrm>
            <a:off x="4558502" y="4326469"/>
            <a:ext cx="0" cy="203198"/>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6639BD59-88B2-45BB-87B6-46858C7E4BFD}"/>
              </a:ext>
            </a:extLst>
          </p:cNvPr>
          <p:cNvSpPr txBox="1"/>
          <p:nvPr/>
        </p:nvSpPr>
        <p:spPr>
          <a:xfrm>
            <a:off x="1657815" y="5477934"/>
            <a:ext cx="795866" cy="461665"/>
          </a:xfrm>
          <a:prstGeom prst="rect">
            <a:avLst/>
          </a:prstGeom>
          <a:noFill/>
        </p:spPr>
        <p:txBody>
          <a:bodyPr wrap="square" rtlCol="0">
            <a:spAutoFit/>
          </a:bodyPr>
          <a:lstStyle/>
          <a:p>
            <a:r>
              <a:rPr lang="en-US" dirty="0"/>
              <a:t>ECF</a:t>
            </a:r>
          </a:p>
        </p:txBody>
      </p:sp>
      <p:sp>
        <p:nvSpPr>
          <p:cNvPr id="81" name="TextBox 80">
            <a:extLst>
              <a:ext uri="{FF2B5EF4-FFF2-40B4-BE49-F238E27FC236}">
                <a16:creationId xmlns:a16="http://schemas.microsoft.com/office/drawing/2014/main" id="{6D01D248-4357-4985-938E-E582F1B1495E}"/>
              </a:ext>
            </a:extLst>
          </p:cNvPr>
          <p:cNvSpPr txBox="1"/>
          <p:nvPr/>
        </p:nvSpPr>
        <p:spPr>
          <a:xfrm>
            <a:off x="2975244" y="3886200"/>
            <a:ext cx="795866" cy="461665"/>
          </a:xfrm>
          <a:prstGeom prst="rect">
            <a:avLst/>
          </a:prstGeom>
          <a:noFill/>
        </p:spPr>
        <p:txBody>
          <a:bodyPr wrap="square" rtlCol="0">
            <a:spAutoFit/>
          </a:bodyPr>
          <a:lstStyle/>
          <a:p>
            <a:r>
              <a:rPr lang="en-US" dirty="0"/>
              <a:t>ICF</a:t>
            </a:r>
          </a:p>
        </p:txBody>
      </p:sp>
      <p:sp>
        <p:nvSpPr>
          <p:cNvPr id="82" name="TextBox 81">
            <a:extLst>
              <a:ext uri="{FF2B5EF4-FFF2-40B4-BE49-F238E27FC236}">
                <a16:creationId xmlns:a16="http://schemas.microsoft.com/office/drawing/2014/main" id="{38B68B3A-9530-4A7E-8DC7-72D934B84055}"/>
              </a:ext>
            </a:extLst>
          </p:cNvPr>
          <p:cNvSpPr txBox="1"/>
          <p:nvPr/>
        </p:nvSpPr>
        <p:spPr>
          <a:xfrm>
            <a:off x="2450305" y="4605864"/>
            <a:ext cx="384721" cy="307777"/>
          </a:xfrm>
          <a:prstGeom prst="rect">
            <a:avLst/>
          </a:prstGeom>
          <a:noFill/>
        </p:spPr>
        <p:txBody>
          <a:bodyPr wrap="none" lIns="0" tIns="0" rIns="0" bIns="0" rtlCol="0">
            <a:spAutoFit/>
          </a:bodyPr>
          <a:lstStyle/>
          <a:p>
            <a:r>
              <a:rPr lang="en-US" sz="2000" dirty="0" err="1"/>
              <a:t>G</a:t>
            </a:r>
            <a:r>
              <a:rPr lang="en-US" sz="2000" baseline="-25000" dirty="0" err="1"/>
              <a:t>Na</a:t>
            </a:r>
            <a:endParaRPr lang="en-US" sz="2000" dirty="0"/>
          </a:p>
        </p:txBody>
      </p:sp>
      <p:sp>
        <p:nvSpPr>
          <p:cNvPr id="83" name="TextBox 82">
            <a:extLst>
              <a:ext uri="{FF2B5EF4-FFF2-40B4-BE49-F238E27FC236}">
                <a16:creationId xmlns:a16="http://schemas.microsoft.com/office/drawing/2014/main" id="{57EC8A56-9E96-461F-9D90-A2C2914BC2D3}"/>
              </a:ext>
            </a:extLst>
          </p:cNvPr>
          <p:cNvSpPr txBox="1"/>
          <p:nvPr/>
        </p:nvSpPr>
        <p:spPr>
          <a:xfrm>
            <a:off x="3601772" y="4588930"/>
            <a:ext cx="309380" cy="307777"/>
          </a:xfrm>
          <a:prstGeom prst="rect">
            <a:avLst/>
          </a:prstGeom>
          <a:noFill/>
        </p:spPr>
        <p:txBody>
          <a:bodyPr wrap="none" lIns="0" tIns="0" rIns="0" bIns="0" rtlCol="0">
            <a:spAutoFit/>
          </a:bodyPr>
          <a:lstStyle/>
          <a:p>
            <a:r>
              <a:rPr lang="en-US" sz="2000" dirty="0"/>
              <a:t>G</a:t>
            </a:r>
            <a:r>
              <a:rPr lang="en-US" sz="2000" baseline="-25000" dirty="0"/>
              <a:t>K</a:t>
            </a:r>
            <a:endParaRPr lang="en-US" sz="2000" dirty="0"/>
          </a:p>
        </p:txBody>
      </p:sp>
      <p:sp>
        <p:nvSpPr>
          <p:cNvPr id="84" name="TextBox 83">
            <a:extLst>
              <a:ext uri="{FF2B5EF4-FFF2-40B4-BE49-F238E27FC236}">
                <a16:creationId xmlns:a16="http://schemas.microsoft.com/office/drawing/2014/main" id="{EB460CD4-A6A6-4F00-925E-3FC97797F95E}"/>
              </a:ext>
            </a:extLst>
          </p:cNvPr>
          <p:cNvSpPr txBox="1"/>
          <p:nvPr/>
        </p:nvSpPr>
        <p:spPr>
          <a:xfrm>
            <a:off x="4787105" y="4605864"/>
            <a:ext cx="347852" cy="307777"/>
          </a:xfrm>
          <a:prstGeom prst="rect">
            <a:avLst/>
          </a:prstGeom>
          <a:noFill/>
        </p:spPr>
        <p:txBody>
          <a:bodyPr wrap="none" lIns="0" tIns="0" rIns="0" bIns="0" rtlCol="0">
            <a:spAutoFit/>
          </a:bodyPr>
          <a:lstStyle/>
          <a:p>
            <a:r>
              <a:rPr lang="en-US" sz="2000" dirty="0" err="1"/>
              <a:t>G</a:t>
            </a:r>
            <a:r>
              <a:rPr lang="en-US" sz="2000" baseline="-25000" dirty="0" err="1"/>
              <a:t>Cl</a:t>
            </a:r>
            <a:endParaRPr lang="en-US" sz="2000" dirty="0"/>
          </a:p>
        </p:txBody>
      </p:sp>
      <p:cxnSp>
        <p:nvCxnSpPr>
          <p:cNvPr id="85" name="Straight Arrow Connector 84">
            <a:extLst>
              <a:ext uri="{FF2B5EF4-FFF2-40B4-BE49-F238E27FC236}">
                <a16:creationId xmlns:a16="http://schemas.microsoft.com/office/drawing/2014/main" id="{DB0CE5C0-511E-4F29-B952-1DA2FE7446CA}"/>
              </a:ext>
            </a:extLst>
          </p:cNvPr>
          <p:cNvCxnSpPr>
            <a:cxnSpLocks/>
          </p:cNvCxnSpPr>
          <p:nvPr/>
        </p:nvCxnSpPr>
        <p:spPr>
          <a:xfrm>
            <a:off x="1777212" y="4893734"/>
            <a:ext cx="0" cy="304800"/>
          </a:xfrm>
          <a:prstGeom prst="straightConnector1">
            <a:avLst/>
          </a:pr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0C9AD8BD-0389-4096-AE05-3C53BAD03306}"/>
              </a:ext>
            </a:extLst>
          </p:cNvPr>
          <p:cNvCxnSpPr>
            <a:cxnSpLocks/>
          </p:cNvCxnSpPr>
          <p:nvPr/>
        </p:nvCxnSpPr>
        <p:spPr>
          <a:xfrm>
            <a:off x="1468169" y="4284132"/>
            <a:ext cx="0" cy="16002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7" name="Oval 86">
            <a:extLst>
              <a:ext uri="{FF2B5EF4-FFF2-40B4-BE49-F238E27FC236}">
                <a16:creationId xmlns:a16="http://schemas.microsoft.com/office/drawing/2014/main" id="{8EC7C866-A2A6-49BB-809D-BA2997E5C516}"/>
              </a:ext>
            </a:extLst>
          </p:cNvPr>
          <p:cNvSpPr/>
          <p:nvPr/>
        </p:nvSpPr>
        <p:spPr>
          <a:xfrm>
            <a:off x="1324246" y="4698998"/>
            <a:ext cx="279400" cy="67733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8" name="Straight Arrow Connector 87">
            <a:extLst>
              <a:ext uri="{FF2B5EF4-FFF2-40B4-BE49-F238E27FC236}">
                <a16:creationId xmlns:a16="http://schemas.microsoft.com/office/drawing/2014/main" id="{F523F524-BC30-465A-BE61-6E2CAD23DC0D}"/>
              </a:ext>
            </a:extLst>
          </p:cNvPr>
          <p:cNvCxnSpPr>
            <a:cxnSpLocks/>
          </p:cNvCxnSpPr>
          <p:nvPr/>
        </p:nvCxnSpPr>
        <p:spPr>
          <a:xfrm>
            <a:off x="1463946" y="4885265"/>
            <a:ext cx="0" cy="30480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9" name="TextBox 88">
            <a:extLst>
              <a:ext uri="{FF2B5EF4-FFF2-40B4-BE49-F238E27FC236}">
                <a16:creationId xmlns:a16="http://schemas.microsoft.com/office/drawing/2014/main" id="{60D20AF1-0B07-4660-A57C-4F5E2EB55543}"/>
              </a:ext>
            </a:extLst>
          </p:cNvPr>
          <p:cNvSpPr txBox="1"/>
          <p:nvPr/>
        </p:nvSpPr>
        <p:spPr>
          <a:xfrm>
            <a:off x="1146442" y="4360328"/>
            <a:ext cx="283732" cy="307777"/>
          </a:xfrm>
          <a:prstGeom prst="rect">
            <a:avLst/>
          </a:prstGeom>
          <a:noFill/>
        </p:spPr>
        <p:txBody>
          <a:bodyPr wrap="none" lIns="0" tIns="0" rIns="0" bIns="0" rtlCol="0">
            <a:spAutoFit/>
          </a:bodyPr>
          <a:lstStyle/>
          <a:p>
            <a:r>
              <a:rPr lang="en-US" sz="2000" dirty="0" err="1"/>
              <a:t>I</a:t>
            </a:r>
            <a:r>
              <a:rPr lang="en-US" sz="2000" baseline="-25000" dirty="0" err="1"/>
              <a:t>Na</a:t>
            </a:r>
            <a:endParaRPr lang="en-US" sz="2000" dirty="0"/>
          </a:p>
        </p:txBody>
      </p:sp>
      <p:sp>
        <p:nvSpPr>
          <p:cNvPr id="90" name="TextBox 89">
            <a:extLst>
              <a:ext uri="{FF2B5EF4-FFF2-40B4-BE49-F238E27FC236}">
                <a16:creationId xmlns:a16="http://schemas.microsoft.com/office/drawing/2014/main" id="{A98B5B1B-A03C-4262-BD8D-3B5073403D07}"/>
              </a:ext>
            </a:extLst>
          </p:cNvPr>
          <p:cNvSpPr txBox="1"/>
          <p:nvPr/>
        </p:nvSpPr>
        <p:spPr>
          <a:xfrm>
            <a:off x="1789908" y="4351863"/>
            <a:ext cx="208390" cy="307777"/>
          </a:xfrm>
          <a:prstGeom prst="rect">
            <a:avLst/>
          </a:prstGeom>
          <a:noFill/>
        </p:spPr>
        <p:txBody>
          <a:bodyPr wrap="none" lIns="0" tIns="0" rIns="0" bIns="0" rtlCol="0">
            <a:spAutoFit/>
          </a:bodyPr>
          <a:lstStyle/>
          <a:p>
            <a:r>
              <a:rPr lang="en-US" sz="2000" dirty="0"/>
              <a:t>I</a:t>
            </a:r>
            <a:r>
              <a:rPr lang="en-US" sz="2000" baseline="-25000" dirty="0"/>
              <a:t>K</a:t>
            </a:r>
            <a:endParaRPr lang="en-US" sz="2000" dirty="0"/>
          </a:p>
        </p:txBody>
      </p:sp>
      <mc:AlternateContent xmlns:mc="http://schemas.openxmlformats.org/markup-compatibility/2006">
        <mc:Choice xmlns:a14="http://schemas.microsoft.com/office/drawing/2010/main" Requires="a14">
          <p:sp>
            <p:nvSpPr>
              <p:cNvPr id="115" name="Rectangle 114">
                <a:extLst>
                  <a:ext uri="{FF2B5EF4-FFF2-40B4-BE49-F238E27FC236}">
                    <a16:creationId xmlns:a16="http://schemas.microsoft.com/office/drawing/2014/main" id="{1697103F-63A9-489D-AE24-D81D4E5A90A6}"/>
                  </a:ext>
                </a:extLst>
              </p:cNvPr>
              <p:cNvSpPr/>
              <p:nvPr/>
            </p:nvSpPr>
            <p:spPr>
              <a:xfrm>
                <a:off x="2635030" y="5187881"/>
                <a:ext cx="479991" cy="40620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a:latin typeface="Cambria Math" panose="02040503050406030204" pitchFamily="18" charset="0"/>
                            </a:rPr>
                          </m:ctrlPr>
                        </m:sSubSupPr>
                        <m:e>
                          <m:r>
                            <a:rPr lang="en-US" sz="2000" i="1">
                              <a:latin typeface="Cambria Math" panose="02040503050406030204" pitchFamily="18" charset="0"/>
                            </a:rPr>
                            <m:t>𝑉</m:t>
                          </m:r>
                        </m:e>
                        <m:sub>
                          <m:r>
                            <a:rPr lang="en-US" sz="2000" i="1">
                              <a:latin typeface="Cambria Math" panose="02040503050406030204" pitchFamily="18" charset="0"/>
                            </a:rPr>
                            <m:t>𝑁𝑎</m:t>
                          </m:r>
                        </m:sub>
                        <m:sup>
                          <m:r>
                            <a:rPr lang="en-US" sz="2000" i="1">
                              <a:latin typeface="Cambria Math" panose="02040503050406030204" pitchFamily="18" charset="0"/>
                            </a:rPr>
                            <m:t>𝑁</m:t>
                          </m:r>
                        </m:sup>
                      </m:sSubSup>
                    </m:oMath>
                  </m:oMathPara>
                </a14:m>
                <a:endParaRPr lang="en-US" dirty="0"/>
              </a:p>
            </p:txBody>
          </p:sp>
        </mc:Choice>
        <mc:Fallback>
          <p:sp>
            <p:nvSpPr>
              <p:cNvPr id="115" name="Rectangle 114">
                <a:extLst>
                  <a:ext uri="{FF2B5EF4-FFF2-40B4-BE49-F238E27FC236}">
                    <a16:creationId xmlns:a16="http://schemas.microsoft.com/office/drawing/2014/main" id="{1697103F-63A9-489D-AE24-D81D4E5A90A6}"/>
                  </a:ext>
                </a:extLst>
              </p:cNvPr>
              <p:cNvSpPr>
                <a:spLocks noRot="1" noChangeAspect="1" noMove="1" noResize="1" noEditPoints="1" noAdjustHandles="1" noChangeArrowheads="1" noChangeShapeType="1" noTextEdit="1"/>
              </p:cNvSpPr>
              <p:nvPr/>
            </p:nvSpPr>
            <p:spPr>
              <a:xfrm>
                <a:off x="2635030" y="5187881"/>
                <a:ext cx="479991" cy="406201"/>
              </a:xfrm>
              <a:prstGeom prst="rect">
                <a:avLst/>
              </a:prstGeom>
              <a:blipFill>
                <a:blip r:embed="rId3"/>
                <a:stretch>
                  <a:fillRect r="-11392" b="-298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6" name="Rectangle 115">
                <a:extLst>
                  <a:ext uri="{FF2B5EF4-FFF2-40B4-BE49-F238E27FC236}">
                    <a16:creationId xmlns:a16="http://schemas.microsoft.com/office/drawing/2014/main" id="{B5725DF3-FB82-407C-B022-52B07C3AC252}"/>
                  </a:ext>
                </a:extLst>
              </p:cNvPr>
              <p:cNvSpPr/>
              <p:nvPr/>
            </p:nvSpPr>
            <p:spPr>
              <a:xfrm>
                <a:off x="3892304" y="5163282"/>
                <a:ext cx="479991" cy="40459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smtClean="0">
                              <a:latin typeface="Cambria Math" panose="02040503050406030204" pitchFamily="18" charset="0"/>
                            </a:rPr>
                          </m:ctrlPr>
                        </m:sSubSupPr>
                        <m:e>
                          <m:r>
                            <a:rPr lang="en-US" sz="2000" i="1">
                              <a:latin typeface="Cambria Math" panose="02040503050406030204" pitchFamily="18" charset="0"/>
                            </a:rPr>
                            <m:t>𝑉</m:t>
                          </m:r>
                        </m:e>
                        <m:sub>
                          <m:r>
                            <a:rPr lang="en-US" sz="2000" b="0" i="1" smtClean="0">
                              <a:latin typeface="Cambria Math" panose="02040503050406030204" pitchFamily="18" charset="0"/>
                            </a:rPr>
                            <m:t>𝐾</m:t>
                          </m:r>
                        </m:sub>
                        <m:sup>
                          <m:r>
                            <a:rPr lang="en-US" sz="2000" i="1">
                              <a:latin typeface="Cambria Math" panose="02040503050406030204" pitchFamily="18" charset="0"/>
                            </a:rPr>
                            <m:t>𝑁</m:t>
                          </m:r>
                        </m:sup>
                      </m:sSubSup>
                    </m:oMath>
                  </m:oMathPara>
                </a14:m>
                <a:endParaRPr lang="en-US" dirty="0"/>
              </a:p>
            </p:txBody>
          </p:sp>
        </mc:Choice>
        <mc:Fallback>
          <p:sp>
            <p:nvSpPr>
              <p:cNvPr id="116" name="Rectangle 115">
                <a:extLst>
                  <a:ext uri="{FF2B5EF4-FFF2-40B4-BE49-F238E27FC236}">
                    <a16:creationId xmlns:a16="http://schemas.microsoft.com/office/drawing/2014/main" id="{B5725DF3-FB82-407C-B022-52B07C3AC252}"/>
                  </a:ext>
                </a:extLst>
              </p:cNvPr>
              <p:cNvSpPr>
                <a:spLocks noRot="1" noChangeAspect="1" noMove="1" noResize="1" noEditPoints="1" noAdjustHandles="1" noChangeArrowheads="1" noChangeShapeType="1" noTextEdit="1"/>
              </p:cNvSpPr>
              <p:nvPr/>
            </p:nvSpPr>
            <p:spPr>
              <a:xfrm>
                <a:off x="3892304" y="5163282"/>
                <a:ext cx="479991" cy="404598"/>
              </a:xfrm>
              <a:prstGeom prst="rect">
                <a:avLst/>
              </a:prstGeom>
              <a:blipFill>
                <a:blip r:embed="rId4"/>
                <a:stretch>
                  <a:fillRect b="-4545"/>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117" name="Rectangle 116">
                <a:extLst>
                  <a:ext uri="{FF2B5EF4-FFF2-40B4-BE49-F238E27FC236}">
                    <a16:creationId xmlns:a16="http://schemas.microsoft.com/office/drawing/2014/main" id="{AD1F4CDC-5265-413B-A040-1FC52170D73D}"/>
                  </a:ext>
                </a:extLst>
              </p:cNvPr>
              <p:cNvSpPr/>
              <p:nvPr/>
            </p:nvSpPr>
            <p:spPr>
              <a:xfrm>
                <a:off x="5029309" y="5139121"/>
                <a:ext cx="479991" cy="41287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Sup>
                        <m:sSubSupPr>
                          <m:ctrlPr>
                            <a:rPr lang="en-US" sz="2000" i="1" smtClean="0">
                              <a:latin typeface="Cambria Math" panose="02040503050406030204" pitchFamily="18" charset="0"/>
                            </a:rPr>
                          </m:ctrlPr>
                        </m:sSubSupPr>
                        <m:e>
                          <m:r>
                            <a:rPr lang="en-US" sz="2000" i="1">
                              <a:latin typeface="Cambria Math" panose="02040503050406030204" pitchFamily="18" charset="0"/>
                            </a:rPr>
                            <m:t>𝑉</m:t>
                          </m:r>
                        </m:e>
                        <m:sub>
                          <m:r>
                            <a:rPr lang="en-US" sz="2000" b="0" i="1" smtClean="0">
                              <a:latin typeface="Cambria Math" panose="02040503050406030204" pitchFamily="18" charset="0"/>
                            </a:rPr>
                            <m:t>𝐶𝑙</m:t>
                          </m:r>
                        </m:sub>
                        <m:sup>
                          <m:r>
                            <a:rPr lang="en-US" sz="2000" i="1">
                              <a:latin typeface="Cambria Math" panose="02040503050406030204" pitchFamily="18" charset="0"/>
                            </a:rPr>
                            <m:t>𝑁</m:t>
                          </m:r>
                        </m:sup>
                      </m:sSubSup>
                    </m:oMath>
                  </m:oMathPara>
                </a14:m>
                <a:endParaRPr lang="en-US" dirty="0"/>
              </a:p>
            </p:txBody>
          </p:sp>
        </mc:Choice>
        <mc:Fallback>
          <p:sp>
            <p:nvSpPr>
              <p:cNvPr id="117" name="Rectangle 116">
                <a:extLst>
                  <a:ext uri="{FF2B5EF4-FFF2-40B4-BE49-F238E27FC236}">
                    <a16:creationId xmlns:a16="http://schemas.microsoft.com/office/drawing/2014/main" id="{AD1F4CDC-5265-413B-A040-1FC52170D73D}"/>
                  </a:ext>
                </a:extLst>
              </p:cNvPr>
              <p:cNvSpPr>
                <a:spLocks noRot="1" noChangeAspect="1" noMove="1" noResize="1" noEditPoints="1" noAdjustHandles="1" noChangeArrowheads="1" noChangeShapeType="1" noTextEdit="1"/>
              </p:cNvSpPr>
              <p:nvPr/>
            </p:nvSpPr>
            <p:spPr>
              <a:xfrm>
                <a:off x="5029309" y="5139121"/>
                <a:ext cx="479991" cy="412870"/>
              </a:xfrm>
              <a:prstGeom prst="rect">
                <a:avLst/>
              </a:prstGeom>
              <a:blipFill>
                <a:blip r:embed="rId5"/>
                <a:stretch>
                  <a:fillRect b="-4412"/>
                </a:stretch>
              </a:blipFill>
            </p:spPr>
            <p:txBody>
              <a:bodyPr/>
              <a:lstStyle/>
              <a:p>
                <a:r>
                  <a:rPr lang="en-US">
                    <a:noFill/>
                  </a:rPr>
                  <a:t> </a:t>
                </a:r>
              </a:p>
            </p:txBody>
          </p:sp>
        </mc:Fallback>
      </mc:AlternateContent>
    </p:spTree>
    <p:extLst>
      <p:ext uri="{BB962C8B-B14F-4D97-AF65-F5344CB8AC3E}">
        <p14:creationId xmlns:p14="http://schemas.microsoft.com/office/powerpoint/2010/main" val="26065398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9DF72-2AF7-45CD-B216-74084414CF5A}"/>
              </a:ext>
            </a:extLst>
          </p:cNvPr>
          <p:cNvSpPr>
            <a:spLocks noGrp="1"/>
          </p:cNvSpPr>
          <p:nvPr>
            <p:ph type="title"/>
          </p:nvPr>
        </p:nvSpPr>
        <p:spPr/>
        <p:txBody>
          <a:bodyPr/>
          <a:lstStyle/>
          <a:p>
            <a:r>
              <a:rPr lang="en-US" dirty="0"/>
              <a:t>Skittles diffusion</a:t>
            </a:r>
          </a:p>
        </p:txBody>
      </p:sp>
      <p:sp>
        <p:nvSpPr>
          <p:cNvPr id="4" name="Footer Placeholder 3">
            <a:extLst>
              <a:ext uri="{FF2B5EF4-FFF2-40B4-BE49-F238E27FC236}">
                <a16:creationId xmlns:a16="http://schemas.microsoft.com/office/drawing/2014/main" id="{C035D197-18FD-4638-A88F-D0224543A762}"/>
              </a:ext>
            </a:extLst>
          </p:cNvPr>
          <p:cNvSpPr>
            <a:spLocks noGrp="1"/>
          </p:cNvSpPr>
          <p:nvPr>
            <p:ph type="ftr" sz="quarter" idx="11"/>
          </p:nvPr>
        </p:nvSpPr>
        <p:spPr/>
        <p:txBody>
          <a:bodyPr/>
          <a:lstStyle/>
          <a:p>
            <a:pPr>
              <a:defRPr/>
            </a:pPr>
            <a:r>
              <a:rPr lang="en-US"/>
              <a:t>EE 193/Comp 150 Joel Grodstein</a:t>
            </a:r>
            <a:endParaRPr lang="en-US" dirty="0"/>
          </a:p>
        </p:txBody>
      </p:sp>
      <p:sp>
        <p:nvSpPr>
          <p:cNvPr id="5" name="Oval 4">
            <a:extLst>
              <a:ext uri="{FF2B5EF4-FFF2-40B4-BE49-F238E27FC236}">
                <a16:creationId xmlns:a16="http://schemas.microsoft.com/office/drawing/2014/main" id="{B1C24B44-E8B0-465A-9FB2-F916DF894A89}"/>
              </a:ext>
            </a:extLst>
          </p:cNvPr>
          <p:cNvSpPr/>
          <p:nvPr/>
        </p:nvSpPr>
        <p:spPr>
          <a:xfrm>
            <a:off x="983411" y="2001328"/>
            <a:ext cx="2147977" cy="2087593"/>
          </a:xfrm>
          <a:prstGeom prst="ellipse">
            <a:avLst/>
          </a:pr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E70A2670-9841-4621-8D8E-E199305E923D}"/>
              </a:ext>
            </a:extLst>
          </p:cNvPr>
          <p:cNvSpPr/>
          <p:nvPr/>
        </p:nvSpPr>
        <p:spPr>
          <a:xfrm>
            <a:off x="2872597" y="2932980"/>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232DFC5E-ADF9-4278-BBD8-091008B9A2CB}"/>
              </a:ext>
            </a:extLst>
          </p:cNvPr>
          <p:cNvSpPr/>
          <p:nvPr/>
        </p:nvSpPr>
        <p:spPr>
          <a:xfrm>
            <a:off x="1472242" y="3628843"/>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AC1F8E89-4019-4183-B4EF-935458250550}"/>
              </a:ext>
            </a:extLst>
          </p:cNvPr>
          <p:cNvSpPr/>
          <p:nvPr/>
        </p:nvSpPr>
        <p:spPr>
          <a:xfrm>
            <a:off x="2211239" y="2099093"/>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F53DD4FB-6425-4BEF-A694-A8828A9C29A5}"/>
              </a:ext>
            </a:extLst>
          </p:cNvPr>
          <p:cNvSpPr/>
          <p:nvPr/>
        </p:nvSpPr>
        <p:spPr>
          <a:xfrm>
            <a:off x="997790" y="3007742"/>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83DBCEA4-200C-4CDE-91EA-3C0414500B39}"/>
              </a:ext>
            </a:extLst>
          </p:cNvPr>
          <p:cNvSpPr/>
          <p:nvPr/>
        </p:nvSpPr>
        <p:spPr>
          <a:xfrm>
            <a:off x="1710907" y="3772618"/>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6A5B47AB-A6D8-438C-89E8-D6EB2D398C57}"/>
              </a:ext>
            </a:extLst>
          </p:cNvPr>
          <p:cNvSpPr/>
          <p:nvPr/>
        </p:nvSpPr>
        <p:spPr>
          <a:xfrm>
            <a:off x="1104182" y="2553417"/>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C6FF9FF-A1E3-4E54-88A8-04A1440360E8}"/>
              </a:ext>
            </a:extLst>
          </p:cNvPr>
          <p:cNvSpPr/>
          <p:nvPr/>
        </p:nvSpPr>
        <p:spPr>
          <a:xfrm>
            <a:off x="1256582" y="3499448"/>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BE9A8CC-DB29-4691-ABE5-38AF1FC8F70E}"/>
              </a:ext>
            </a:extLst>
          </p:cNvPr>
          <p:cNvSpPr/>
          <p:nvPr/>
        </p:nvSpPr>
        <p:spPr>
          <a:xfrm>
            <a:off x="1029420" y="2771954"/>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31143AD7-1B67-4779-9BCF-94783CD47943}"/>
              </a:ext>
            </a:extLst>
          </p:cNvPr>
          <p:cNvSpPr/>
          <p:nvPr/>
        </p:nvSpPr>
        <p:spPr>
          <a:xfrm>
            <a:off x="2835216" y="3232029"/>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0046DF1D-25C6-458E-BF91-E70F97F625B9}"/>
              </a:ext>
            </a:extLst>
          </p:cNvPr>
          <p:cNvSpPr/>
          <p:nvPr/>
        </p:nvSpPr>
        <p:spPr>
          <a:xfrm>
            <a:off x="2573548" y="3582837"/>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122C76BE-563D-4C6C-9B4F-8733FBB327AF}"/>
              </a:ext>
            </a:extLst>
          </p:cNvPr>
          <p:cNvSpPr/>
          <p:nvPr/>
        </p:nvSpPr>
        <p:spPr>
          <a:xfrm>
            <a:off x="2389517" y="3726610"/>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7279061F-F6F9-4093-A762-F43C7927AC34}"/>
              </a:ext>
            </a:extLst>
          </p:cNvPr>
          <p:cNvSpPr/>
          <p:nvPr/>
        </p:nvSpPr>
        <p:spPr>
          <a:xfrm>
            <a:off x="1978325" y="3781244"/>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C5EACC85-5EFA-45FB-B6CB-9628290A0900}"/>
              </a:ext>
            </a:extLst>
          </p:cNvPr>
          <p:cNvSpPr/>
          <p:nvPr/>
        </p:nvSpPr>
        <p:spPr>
          <a:xfrm>
            <a:off x="2441277" y="2199735"/>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38B82D0-4D31-402A-B6EB-205FD67D9995}"/>
              </a:ext>
            </a:extLst>
          </p:cNvPr>
          <p:cNvSpPr/>
          <p:nvPr/>
        </p:nvSpPr>
        <p:spPr>
          <a:xfrm>
            <a:off x="2619556" y="2326256"/>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ADAFB219-6CDB-4003-BCAE-398216F0F929}"/>
              </a:ext>
            </a:extLst>
          </p:cNvPr>
          <p:cNvSpPr/>
          <p:nvPr/>
        </p:nvSpPr>
        <p:spPr>
          <a:xfrm>
            <a:off x="1961073" y="2021455"/>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9C48B80C-AB6D-4873-B730-2AB2C4244060}"/>
              </a:ext>
            </a:extLst>
          </p:cNvPr>
          <p:cNvSpPr/>
          <p:nvPr/>
        </p:nvSpPr>
        <p:spPr>
          <a:xfrm>
            <a:off x="1259458" y="2398143"/>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EA00E07F-F80C-43E8-86CA-8727B3EA083A}"/>
              </a:ext>
            </a:extLst>
          </p:cNvPr>
          <p:cNvSpPr/>
          <p:nvPr/>
        </p:nvSpPr>
        <p:spPr>
          <a:xfrm>
            <a:off x="2800710" y="2481531"/>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A35B0CD2-CBCF-4F4E-AE78-BF6DB8E9A987}"/>
              </a:ext>
            </a:extLst>
          </p:cNvPr>
          <p:cNvSpPr/>
          <p:nvPr/>
        </p:nvSpPr>
        <p:spPr>
          <a:xfrm>
            <a:off x="2746076" y="3418934"/>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B09ECD29-7AD3-40E3-BBAD-D3303F3F855A}"/>
              </a:ext>
            </a:extLst>
          </p:cNvPr>
          <p:cNvSpPr/>
          <p:nvPr/>
        </p:nvSpPr>
        <p:spPr>
          <a:xfrm>
            <a:off x="2855344" y="2691441"/>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9D87AE83-9061-46D4-940C-0D58688A2A23}"/>
              </a:ext>
            </a:extLst>
          </p:cNvPr>
          <p:cNvSpPr/>
          <p:nvPr/>
        </p:nvSpPr>
        <p:spPr>
          <a:xfrm>
            <a:off x="1535504" y="2130723"/>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E3DE39B6-FBF0-4743-B26A-360E9C324442}"/>
              </a:ext>
            </a:extLst>
          </p:cNvPr>
          <p:cNvSpPr/>
          <p:nvPr/>
        </p:nvSpPr>
        <p:spPr>
          <a:xfrm>
            <a:off x="1731035" y="2050210"/>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2A911424-6128-4434-AEB8-9C114D7E29D0}"/>
              </a:ext>
            </a:extLst>
          </p:cNvPr>
          <p:cNvSpPr/>
          <p:nvPr/>
        </p:nvSpPr>
        <p:spPr>
          <a:xfrm>
            <a:off x="1362975" y="2225613"/>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CFF53DBE-7B39-423F-91C3-98997AC210F7}"/>
              </a:ext>
            </a:extLst>
          </p:cNvPr>
          <p:cNvSpPr/>
          <p:nvPr/>
        </p:nvSpPr>
        <p:spPr>
          <a:xfrm>
            <a:off x="1124311" y="3358549"/>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B172B555-D92B-4EFA-BD53-ED5D3BD54718}"/>
              </a:ext>
            </a:extLst>
          </p:cNvPr>
          <p:cNvSpPr/>
          <p:nvPr/>
        </p:nvSpPr>
        <p:spPr>
          <a:xfrm>
            <a:off x="1017919" y="3200399"/>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1255E34B-E5EA-481E-BE9F-8399F159C895}"/>
              </a:ext>
            </a:extLst>
          </p:cNvPr>
          <p:cNvSpPr/>
          <p:nvPr/>
        </p:nvSpPr>
        <p:spPr>
          <a:xfrm>
            <a:off x="2188234" y="3749614"/>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BDFD5300-1615-4E73-AA7E-9E285046CDF3}"/>
              </a:ext>
            </a:extLst>
          </p:cNvPr>
          <p:cNvSpPr/>
          <p:nvPr/>
        </p:nvSpPr>
        <p:spPr>
          <a:xfrm>
            <a:off x="1986951" y="3022120"/>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C0E998F3-08AA-4347-9884-71E4241EB0A2}"/>
              </a:ext>
            </a:extLst>
          </p:cNvPr>
          <p:cNvSpPr/>
          <p:nvPr/>
        </p:nvSpPr>
        <p:spPr>
          <a:xfrm>
            <a:off x="2199736" y="3536829"/>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BEB462FC-927B-4C46-A4C6-E642ABBDABA2}"/>
              </a:ext>
            </a:extLst>
          </p:cNvPr>
          <p:cNvSpPr/>
          <p:nvPr/>
        </p:nvSpPr>
        <p:spPr>
          <a:xfrm>
            <a:off x="1981200" y="3525327"/>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02330B69-6128-4B4E-B14C-4181A18302BB}"/>
              </a:ext>
            </a:extLst>
          </p:cNvPr>
          <p:cNvSpPr/>
          <p:nvPr/>
        </p:nvSpPr>
        <p:spPr>
          <a:xfrm>
            <a:off x="1978325" y="3289538"/>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2CC5BB9C-BA35-4FA1-9923-6AEE82D6D52E}"/>
              </a:ext>
            </a:extLst>
          </p:cNvPr>
          <p:cNvSpPr/>
          <p:nvPr/>
        </p:nvSpPr>
        <p:spPr>
          <a:xfrm>
            <a:off x="2179607" y="3309666"/>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80A6B68C-260C-40A5-B933-04F46DC8C7D9}"/>
              </a:ext>
            </a:extLst>
          </p:cNvPr>
          <p:cNvSpPr/>
          <p:nvPr/>
        </p:nvSpPr>
        <p:spPr>
          <a:xfrm>
            <a:off x="2662687" y="2774829"/>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D700D8AE-20BA-4078-BAF3-ED6B30C621D7}"/>
              </a:ext>
            </a:extLst>
          </p:cNvPr>
          <p:cNvSpPr/>
          <p:nvPr/>
        </p:nvSpPr>
        <p:spPr>
          <a:xfrm>
            <a:off x="2464279" y="2886972"/>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BA6BCE09-C1BB-4D13-A308-A207BFD16AF9}"/>
              </a:ext>
            </a:extLst>
          </p:cNvPr>
          <p:cNvSpPr/>
          <p:nvPr/>
        </p:nvSpPr>
        <p:spPr>
          <a:xfrm>
            <a:off x="2248619" y="2973237"/>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5BA11902-27EE-4497-A567-CBD46267E542}"/>
              </a:ext>
            </a:extLst>
          </p:cNvPr>
          <p:cNvSpPr/>
          <p:nvPr/>
        </p:nvSpPr>
        <p:spPr>
          <a:xfrm>
            <a:off x="2162355" y="3111259"/>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4331DBAD-A956-4564-8C5A-09281BDE12A7}"/>
              </a:ext>
            </a:extLst>
          </p:cNvPr>
          <p:cNvSpPr/>
          <p:nvPr/>
        </p:nvSpPr>
        <p:spPr>
          <a:xfrm>
            <a:off x="2679940" y="3007743"/>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1E678B27-9955-43F2-ADA1-59887E36ED2C}"/>
              </a:ext>
            </a:extLst>
          </p:cNvPr>
          <p:cNvSpPr/>
          <p:nvPr/>
        </p:nvSpPr>
        <p:spPr>
          <a:xfrm>
            <a:off x="2550543" y="3197523"/>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0597ECF4-B472-46D6-8791-BE7353A5EA49}"/>
              </a:ext>
            </a:extLst>
          </p:cNvPr>
          <p:cNvSpPr/>
          <p:nvPr/>
        </p:nvSpPr>
        <p:spPr>
          <a:xfrm>
            <a:off x="2386642" y="3430436"/>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36EAB6FE-392C-4A35-80D6-239E76F4D868}"/>
              </a:ext>
            </a:extLst>
          </p:cNvPr>
          <p:cNvSpPr/>
          <p:nvPr/>
        </p:nvSpPr>
        <p:spPr>
          <a:xfrm>
            <a:off x="2360762" y="3145765"/>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C9F26A2C-1C85-4D55-BECA-EB35E6257580}"/>
              </a:ext>
            </a:extLst>
          </p:cNvPr>
          <p:cNvSpPr/>
          <p:nvPr/>
        </p:nvSpPr>
        <p:spPr>
          <a:xfrm>
            <a:off x="1785670" y="2941607"/>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E6EF0EBD-0947-44CC-A5CC-070CD7A500D2}"/>
              </a:ext>
            </a:extLst>
          </p:cNvPr>
          <p:cNvSpPr/>
          <p:nvPr/>
        </p:nvSpPr>
        <p:spPr>
          <a:xfrm>
            <a:off x="1595888" y="2820837"/>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09F4FE9D-B112-488A-892C-D7816B62DC4D}"/>
              </a:ext>
            </a:extLst>
          </p:cNvPr>
          <p:cNvSpPr/>
          <p:nvPr/>
        </p:nvSpPr>
        <p:spPr>
          <a:xfrm>
            <a:off x="1414734" y="2700067"/>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B076D52D-EC06-4194-88BD-258675506400}"/>
              </a:ext>
            </a:extLst>
          </p:cNvPr>
          <p:cNvSpPr/>
          <p:nvPr/>
        </p:nvSpPr>
        <p:spPr>
          <a:xfrm>
            <a:off x="1181720" y="2902888"/>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7BE325B9-8B7D-4276-95F8-E6F756AFAC35}"/>
              </a:ext>
            </a:extLst>
          </p:cNvPr>
          <p:cNvSpPr/>
          <p:nvPr/>
        </p:nvSpPr>
        <p:spPr>
          <a:xfrm>
            <a:off x="1785669" y="3536829"/>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590D61D7-0807-4673-B962-F0CE46EA8F67}"/>
              </a:ext>
            </a:extLst>
          </p:cNvPr>
          <p:cNvSpPr/>
          <p:nvPr/>
        </p:nvSpPr>
        <p:spPr>
          <a:xfrm>
            <a:off x="1777042" y="3165894"/>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C875C781-CB53-4568-87BD-BF67E7E0061A}"/>
              </a:ext>
            </a:extLst>
          </p:cNvPr>
          <p:cNvSpPr/>
          <p:nvPr/>
        </p:nvSpPr>
        <p:spPr>
          <a:xfrm>
            <a:off x="1759790" y="3329795"/>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8D2DE1CB-BC0A-4C05-ACF3-D97B92B440CA}"/>
              </a:ext>
            </a:extLst>
          </p:cNvPr>
          <p:cNvSpPr/>
          <p:nvPr/>
        </p:nvSpPr>
        <p:spPr>
          <a:xfrm>
            <a:off x="1604514" y="3467818"/>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B4423DE3-1F5F-4A77-8A07-21EC2FF1AFEF}"/>
              </a:ext>
            </a:extLst>
          </p:cNvPr>
          <p:cNvSpPr/>
          <p:nvPr/>
        </p:nvSpPr>
        <p:spPr>
          <a:xfrm>
            <a:off x="1449239" y="3424686"/>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17FBD1D6-C488-4206-90A9-A20AA28B4F9B}"/>
              </a:ext>
            </a:extLst>
          </p:cNvPr>
          <p:cNvSpPr/>
          <p:nvPr/>
        </p:nvSpPr>
        <p:spPr>
          <a:xfrm>
            <a:off x="1319843" y="3269411"/>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E47E9FE9-AF05-41BB-8C7F-62691747AAA9}"/>
              </a:ext>
            </a:extLst>
          </p:cNvPr>
          <p:cNvSpPr/>
          <p:nvPr/>
        </p:nvSpPr>
        <p:spPr>
          <a:xfrm>
            <a:off x="1199073" y="3105508"/>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11898313-8EA1-4281-B697-34DFEEFB3321}"/>
              </a:ext>
            </a:extLst>
          </p:cNvPr>
          <p:cNvSpPr/>
          <p:nvPr/>
        </p:nvSpPr>
        <p:spPr>
          <a:xfrm>
            <a:off x="1565596" y="3260483"/>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48B892FD-D279-4C00-A318-0071B7D1EFE0}"/>
              </a:ext>
            </a:extLst>
          </p:cNvPr>
          <p:cNvSpPr/>
          <p:nvPr/>
        </p:nvSpPr>
        <p:spPr>
          <a:xfrm>
            <a:off x="1618758" y="3042515"/>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33E8363A-B9D3-4F3F-A253-0F6FFB4156FD}"/>
              </a:ext>
            </a:extLst>
          </p:cNvPr>
          <p:cNvSpPr/>
          <p:nvPr/>
        </p:nvSpPr>
        <p:spPr>
          <a:xfrm>
            <a:off x="1411423" y="3079730"/>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a:extLst>
              <a:ext uri="{FF2B5EF4-FFF2-40B4-BE49-F238E27FC236}">
                <a16:creationId xmlns:a16="http://schemas.microsoft.com/office/drawing/2014/main" id="{F0BF05B4-EBFD-436D-8C08-0A6E3B59A6E7}"/>
              </a:ext>
            </a:extLst>
          </p:cNvPr>
          <p:cNvSpPr/>
          <p:nvPr/>
        </p:nvSpPr>
        <p:spPr>
          <a:xfrm>
            <a:off x="1411423" y="2893661"/>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C7348862-C64B-43C3-AFE6-D07243FB402F}"/>
              </a:ext>
            </a:extLst>
          </p:cNvPr>
          <p:cNvSpPr/>
          <p:nvPr/>
        </p:nvSpPr>
        <p:spPr>
          <a:xfrm>
            <a:off x="1246619" y="2686325"/>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a:extLst>
              <a:ext uri="{FF2B5EF4-FFF2-40B4-BE49-F238E27FC236}">
                <a16:creationId xmlns:a16="http://schemas.microsoft.com/office/drawing/2014/main" id="{83C7A87E-7AA1-41F7-AFF8-C4AFABF4CABD}"/>
              </a:ext>
            </a:extLst>
          </p:cNvPr>
          <p:cNvSpPr/>
          <p:nvPr/>
        </p:nvSpPr>
        <p:spPr>
          <a:xfrm>
            <a:off x="2618184" y="2564819"/>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93D06679-DEB1-4E0E-BC91-B39C56E33440}"/>
              </a:ext>
            </a:extLst>
          </p:cNvPr>
          <p:cNvSpPr/>
          <p:nvPr/>
        </p:nvSpPr>
        <p:spPr>
          <a:xfrm>
            <a:off x="2432114" y="2649880"/>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2DB2E2D8-3BAC-47F4-86A5-10CD9838403E}"/>
              </a:ext>
            </a:extLst>
          </p:cNvPr>
          <p:cNvSpPr/>
          <p:nvPr/>
        </p:nvSpPr>
        <p:spPr>
          <a:xfrm>
            <a:off x="2272627" y="2766838"/>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DAEEF672-0EB8-416F-9299-37673637E03B}"/>
              </a:ext>
            </a:extLst>
          </p:cNvPr>
          <p:cNvSpPr/>
          <p:nvPr/>
        </p:nvSpPr>
        <p:spPr>
          <a:xfrm>
            <a:off x="2081241" y="2804052"/>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A99A1C2A-FB62-492F-ADBF-F73001172592}"/>
              </a:ext>
            </a:extLst>
          </p:cNvPr>
          <p:cNvSpPr/>
          <p:nvPr/>
        </p:nvSpPr>
        <p:spPr>
          <a:xfrm>
            <a:off x="2469329" y="2437229"/>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25F48EC8-02F5-49C1-99B3-DE83C215704D}"/>
              </a:ext>
            </a:extLst>
          </p:cNvPr>
          <p:cNvSpPr/>
          <p:nvPr/>
        </p:nvSpPr>
        <p:spPr>
          <a:xfrm>
            <a:off x="2288575" y="2506340"/>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EED68927-54E0-4F8B-BF7B-7A5632CC3C42}"/>
              </a:ext>
            </a:extLst>
          </p:cNvPr>
          <p:cNvSpPr/>
          <p:nvPr/>
        </p:nvSpPr>
        <p:spPr>
          <a:xfrm>
            <a:off x="2118454" y="2591401"/>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15CD041C-0A7D-44B5-BBB7-644FBF2EA853}"/>
              </a:ext>
            </a:extLst>
          </p:cNvPr>
          <p:cNvSpPr/>
          <p:nvPr/>
        </p:nvSpPr>
        <p:spPr>
          <a:xfrm>
            <a:off x="1895171" y="2782787"/>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575AB6E3-50FB-44A5-88E2-6237C95FE220}"/>
              </a:ext>
            </a:extLst>
          </p:cNvPr>
          <p:cNvSpPr/>
          <p:nvPr/>
        </p:nvSpPr>
        <p:spPr>
          <a:xfrm>
            <a:off x="1735682" y="2681778"/>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112CEFDE-06A6-4E88-98E5-99DCDF27DD83}"/>
              </a:ext>
            </a:extLst>
          </p:cNvPr>
          <p:cNvSpPr/>
          <p:nvPr/>
        </p:nvSpPr>
        <p:spPr>
          <a:xfrm>
            <a:off x="1576193" y="2554187"/>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4EDB7AB5-15BE-45A0-B2AF-E390E07D81CD}"/>
              </a:ext>
            </a:extLst>
          </p:cNvPr>
          <p:cNvSpPr/>
          <p:nvPr/>
        </p:nvSpPr>
        <p:spPr>
          <a:xfrm>
            <a:off x="1411389" y="2479759"/>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5131675C-0F5D-4E49-B615-90F732D3F742}"/>
              </a:ext>
            </a:extLst>
          </p:cNvPr>
          <p:cNvSpPr/>
          <p:nvPr/>
        </p:nvSpPr>
        <p:spPr>
          <a:xfrm>
            <a:off x="1554928" y="2325586"/>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63CCC8CA-1A16-4445-A60A-5F6D90E2EB88}"/>
              </a:ext>
            </a:extLst>
          </p:cNvPr>
          <p:cNvSpPr/>
          <p:nvPr/>
        </p:nvSpPr>
        <p:spPr>
          <a:xfrm>
            <a:off x="1746315" y="2415963"/>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7006259F-8569-48F3-9E45-A101E9E0BBC3}"/>
              </a:ext>
            </a:extLst>
          </p:cNvPr>
          <p:cNvSpPr/>
          <p:nvPr/>
        </p:nvSpPr>
        <p:spPr>
          <a:xfrm>
            <a:off x="1921752" y="2554186"/>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967F8BC4-9E15-4379-AD8C-E24B3A2A031B}"/>
              </a:ext>
            </a:extLst>
          </p:cNvPr>
          <p:cNvSpPr/>
          <p:nvPr/>
        </p:nvSpPr>
        <p:spPr>
          <a:xfrm>
            <a:off x="2272626" y="2299005"/>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4B712CD9-A445-423C-AB44-99DDC2E0E183}"/>
              </a:ext>
            </a:extLst>
          </p:cNvPr>
          <p:cNvSpPr/>
          <p:nvPr/>
        </p:nvSpPr>
        <p:spPr>
          <a:xfrm>
            <a:off x="2102505" y="2378749"/>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id="{8BC865A5-0C59-420E-A512-898FE8433983}"/>
              </a:ext>
            </a:extLst>
          </p:cNvPr>
          <p:cNvSpPr/>
          <p:nvPr/>
        </p:nvSpPr>
        <p:spPr>
          <a:xfrm>
            <a:off x="2033394" y="2208628"/>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FB0D3BA3-D8DA-45E4-BB48-B42FA627357B}"/>
              </a:ext>
            </a:extLst>
          </p:cNvPr>
          <p:cNvSpPr/>
          <p:nvPr/>
        </p:nvSpPr>
        <p:spPr>
          <a:xfrm>
            <a:off x="1921752" y="2357484"/>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36F177C5-3D38-43FE-BB6A-C92B5F0C7D43}"/>
              </a:ext>
            </a:extLst>
          </p:cNvPr>
          <p:cNvSpPr/>
          <p:nvPr/>
        </p:nvSpPr>
        <p:spPr>
          <a:xfrm>
            <a:off x="1772896" y="2235210"/>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225969A8-10EE-4352-8463-250000324E43}"/>
              </a:ext>
            </a:extLst>
          </p:cNvPr>
          <p:cNvSpPr/>
          <p:nvPr/>
        </p:nvSpPr>
        <p:spPr>
          <a:xfrm>
            <a:off x="4612257" y="1774166"/>
            <a:ext cx="3633216" cy="3531079"/>
          </a:xfrm>
          <a:prstGeom prst="ellipse">
            <a:avLst/>
          </a:prstGeom>
          <a:noFill/>
          <a:ln>
            <a:solidFill>
              <a:schemeClr val="accent2"/>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4DC8E157-EE22-4707-B9EC-62CFD3D268EC}"/>
              </a:ext>
            </a:extLst>
          </p:cNvPr>
          <p:cNvSpPr/>
          <p:nvPr/>
        </p:nvSpPr>
        <p:spPr>
          <a:xfrm>
            <a:off x="7911761" y="3246373"/>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id="{8F79ECE7-00CA-48BB-A3B0-23548BB26980}"/>
              </a:ext>
            </a:extLst>
          </p:cNvPr>
          <p:cNvSpPr/>
          <p:nvPr/>
        </p:nvSpPr>
        <p:spPr>
          <a:xfrm>
            <a:off x="5729913" y="4877901"/>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A43D07C3-8739-491A-AF6D-C6064262993E}"/>
              </a:ext>
            </a:extLst>
          </p:cNvPr>
          <p:cNvSpPr/>
          <p:nvPr/>
        </p:nvSpPr>
        <p:spPr>
          <a:xfrm>
            <a:off x="7016487" y="2035030"/>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C93C639D-4798-43C1-B9DA-5C8915D560E8}"/>
              </a:ext>
            </a:extLst>
          </p:cNvPr>
          <p:cNvSpPr/>
          <p:nvPr/>
        </p:nvSpPr>
        <p:spPr>
          <a:xfrm>
            <a:off x="4675988" y="3310502"/>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A3F36862-7D89-4B7C-9D17-044844D60500}"/>
              </a:ext>
            </a:extLst>
          </p:cNvPr>
          <p:cNvSpPr/>
          <p:nvPr/>
        </p:nvSpPr>
        <p:spPr>
          <a:xfrm>
            <a:off x="6128067" y="5042941"/>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34F57FF9-1FF8-45A1-B968-4B3BC4223428}"/>
              </a:ext>
            </a:extLst>
          </p:cNvPr>
          <p:cNvSpPr/>
          <p:nvPr/>
        </p:nvSpPr>
        <p:spPr>
          <a:xfrm>
            <a:off x="4936551" y="2595679"/>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8EED73AD-27E3-4067-B861-1712E2253D72}"/>
              </a:ext>
            </a:extLst>
          </p:cNvPr>
          <p:cNvSpPr/>
          <p:nvPr/>
        </p:nvSpPr>
        <p:spPr>
          <a:xfrm>
            <a:off x="5381346" y="4732557"/>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060E5D76-D531-4F0E-AFF0-B98BBAE740C7}"/>
              </a:ext>
            </a:extLst>
          </p:cNvPr>
          <p:cNvSpPr/>
          <p:nvPr/>
        </p:nvSpPr>
        <p:spPr>
          <a:xfrm>
            <a:off x="4739514" y="2941807"/>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0EE74C65-0DBB-4BEA-9AE2-0AB3C906F71E}"/>
              </a:ext>
            </a:extLst>
          </p:cNvPr>
          <p:cNvSpPr/>
          <p:nvPr/>
        </p:nvSpPr>
        <p:spPr>
          <a:xfrm>
            <a:off x="7815902" y="4103632"/>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AF0246C5-3E15-453C-84B0-263DEC81A13E}"/>
              </a:ext>
            </a:extLst>
          </p:cNvPr>
          <p:cNvSpPr/>
          <p:nvPr/>
        </p:nvSpPr>
        <p:spPr>
          <a:xfrm>
            <a:off x="7219307" y="4853160"/>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a:extLst>
              <a:ext uri="{FF2B5EF4-FFF2-40B4-BE49-F238E27FC236}">
                <a16:creationId xmlns:a16="http://schemas.microsoft.com/office/drawing/2014/main" id="{4DD9058E-A156-41DB-AFFF-9E3F5CF08ACF}"/>
              </a:ext>
            </a:extLst>
          </p:cNvPr>
          <p:cNvSpPr/>
          <p:nvPr/>
        </p:nvSpPr>
        <p:spPr>
          <a:xfrm>
            <a:off x="6796044" y="4965035"/>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a:extLst>
              <a:ext uri="{FF2B5EF4-FFF2-40B4-BE49-F238E27FC236}">
                <a16:creationId xmlns:a16="http://schemas.microsoft.com/office/drawing/2014/main" id="{BB098AA6-0CFC-4EE7-BD72-49B7FF228C03}"/>
              </a:ext>
            </a:extLst>
          </p:cNvPr>
          <p:cNvSpPr/>
          <p:nvPr/>
        </p:nvSpPr>
        <p:spPr>
          <a:xfrm>
            <a:off x="6379536" y="5088781"/>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a:extLst>
              <a:ext uri="{FF2B5EF4-FFF2-40B4-BE49-F238E27FC236}">
                <a16:creationId xmlns:a16="http://schemas.microsoft.com/office/drawing/2014/main" id="{6BE260E3-0AF0-4185-9B30-BC3FC5538217}"/>
              </a:ext>
            </a:extLst>
          </p:cNvPr>
          <p:cNvSpPr/>
          <p:nvPr/>
        </p:nvSpPr>
        <p:spPr>
          <a:xfrm>
            <a:off x="7363483" y="2247314"/>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a:extLst>
              <a:ext uri="{FF2B5EF4-FFF2-40B4-BE49-F238E27FC236}">
                <a16:creationId xmlns:a16="http://schemas.microsoft.com/office/drawing/2014/main" id="{AF0E04DE-5A03-4B80-917A-AA5D4484F57B}"/>
              </a:ext>
            </a:extLst>
          </p:cNvPr>
          <p:cNvSpPr/>
          <p:nvPr/>
        </p:nvSpPr>
        <p:spPr>
          <a:xfrm>
            <a:off x="7361009" y="2777872"/>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a:extLst>
              <a:ext uri="{FF2B5EF4-FFF2-40B4-BE49-F238E27FC236}">
                <a16:creationId xmlns:a16="http://schemas.microsoft.com/office/drawing/2014/main" id="{B87E6629-A1E3-4D35-ACF1-5718638332E8}"/>
              </a:ext>
            </a:extLst>
          </p:cNvPr>
          <p:cNvSpPr/>
          <p:nvPr/>
        </p:nvSpPr>
        <p:spPr>
          <a:xfrm>
            <a:off x="6596200" y="1872331"/>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a:extLst>
              <a:ext uri="{FF2B5EF4-FFF2-40B4-BE49-F238E27FC236}">
                <a16:creationId xmlns:a16="http://schemas.microsoft.com/office/drawing/2014/main" id="{E1EA7AC0-07D4-416A-B0F0-B25C2784DC76}"/>
              </a:ext>
            </a:extLst>
          </p:cNvPr>
          <p:cNvSpPr/>
          <p:nvPr/>
        </p:nvSpPr>
        <p:spPr>
          <a:xfrm>
            <a:off x="5086511" y="2424457"/>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a:extLst>
              <a:ext uri="{FF2B5EF4-FFF2-40B4-BE49-F238E27FC236}">
                <a16:creationId xmlns:a16="http://schemas.microsoft.com/office/drawing/2014/main" id="{6F0A3136-7FE7-4ADF-8CCB-61043D9F8F5F}"/>
              </a:ext>
            </a:extLst>
          </p:cNvPr>
          <p:cNvSpPr/>
          <p:nvPr/>
        </p:nvSpPr>
        <p:spPr>
          <a:xfrm>
            <a:off x="7786712" y="2624803"/>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a:extLst>
              <a:ext uri="{FF2B5EF4-FFF2-40B4-BE49-F238E27FC236}">
                <a16:creationId xmlns:a16="http://schemas.microsoft.com/office/drawing/2014/main" id="{1F178A71-55D2-4767-B977-7B8138582CBC}"/>
              </a:ext>
            </a:extLst>
          </p:cNvPr>
          <p:cNvSpPr/>
          <p:nvPr/>
        </p:nvSpPr>
        <p:spPr>
          <a:xfrm>
            <a:off x="7519427" y="4508504"/>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a:extLst>
              <a:ext uri="{FF2B5EF4-FFF2-40B4-BE49-F238E27FC236}">
                <a16:creationId xmlns:a16="http://schemas.microsoft.com/office/drawing/2014/main" id="{8BF88BA8-3126-4596-B4EF-6360EBEED3F8}"/>
              </a:ext>
            </a:extLst>
          </p:cNvPr>
          <p:cNvSpPr/>
          <p:nvPr/>
        </p:nvSpPr>
        <p:spPr>
          <a:xfrm>
            <a:off x="7905141" y="2829396"/>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a:extLst>
              <a:ext uri="{FF2B5EF4-FFF2-40B4-BE49-F238E27FC236}">
                <a16:creationId xmlns:a16="http://schemas.microsoft.com/office/drawing/2014/main" id="{D2B44AD9-EDD7-42B6-82CA-3C1BD2468F55}"/>
              </a:ext>
            </a:extLst>
          </p:cNvPr>
          <p:cNvSpPr/>
          <p:nvPr/>
        </p:nvSpPr>
        <p:spPr>
          <a:xfrm>
            <a:off x="5777226" y="1907171"/>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a:extLst>
              <a:ext uri="{FF2B5EF4-FFF2-40B4-BE49-F238E27FC236}">
                <a16:creationId xmlns:a16="http://schemas.microsoft.com/office/drawing/2014/main" id="{3A8F5B5D-DB3F-4E0B-87CC-57D33CBC7C35}"/>
              </a:ext>
            </a:extLst>
          </p:cNvPr>
          <p:cNvSpPr/>
          <p:nvPr/>
        </p:nvSpPr>
        <p:spPr>
          <a:xfrm>
            <a:off x="6222622" y="1789445"/>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a:extLst>
              <a:ext uri="{FF2B5EF4-FFF2-40B4-BE49-F238E27FC236}">
                <a16:creationId xmlns:a16="http://schemas.microsoft.com/office/drawing/2014/main" id="{73911D95-6994-41BB-BDB1-049DE31614B1}"/>
              </a:ext>
            </a:extLst>
          </p:cNvPr>
          <p:cNvSpPr/>
          <p:nvPr/>
        </p:nvSpPr>
        <p:spPr>
          <a:xfrm>
            <a:off x="5381414" y="2129653"/>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a:extLst>
              <a:ext uri="{FF2B5EF4-FFF2-40B4-BE49-F238E27FC236}">
                <a16:creationId xmlns:a16="http://schemas.microsoft.com/office/drawing/2014/main" id="{8410BE5B-1D01-4515-9836-0BDF76BFCD52}"/>
              </a:ext>
            </a:extLst>
          </p:cNvPr>
          <p:cNvSpPr/>
          <p:nvPr/>
        </p:nvSpPr>
        <p:spPr>
          <a:xfrm>
            <a:off x="5025791" y="4347109"/>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a:extLst>
              <a:ext uri="{FF2B5EF4-FFF2-40B4-BE49-F238E27FC236}">
                <a16:creationId xmlns:a16="http://schemas.microsoft.com/office/drawing/2014/main" id="{4F4828EF-66AB-4CC4-912B-821502B81A42}"/>
              </a:ext>
            </a:extLst>
          </p:cNvPr>
          <p:cNvSpPr/>
          <p:nvPr/>
        </p:nvSpPr>
        <p:spPr>
          <a:xfrm>
            <a:off x="4738646" y="3678596"/>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7C8D4D24-8F42-4226-89F6-BEA797B67CA6}"/>
              </a:ext>
            </a:extLst>
          </p:cNvPr>
          <p:cNvSpPr/>
          <p:nvPr/>
        </p:nvSpPr>
        <p:spPr>
          <a:xfrm>
            <a:off x="6610710" y="4238444"/>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a:extLst>
              <a:ext uri="{FF2B5EF4-FFF2-40B4-BE49-F238E27FC236}">
                <a16:creationId xmlns:a16="http://schemas.microsoft.com/office/drawing/2014/main" id="{59E690A9-67C6-49E3-BA2D-FA6C2DE3FD45}"/>
              </a:ext>
            </a:extLst>
          </p:cNvPr>
          <p:cNvSpPr/>
          <p:nvPr/>
        </p:nvSpPr>
        <p:spPr>
          <a:xfrm>
            <a:off x="6409427" y="3510950"/>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a:extLst>
              <a:ext uri="{FF2B5EF4-FFF2-40B4-BE49-F238E27FC236}">
                <a16:creationId xmlns:a16="http://schemas.microsoft.com/office/drawing/2014/main" id="{CEF5BAB2-B2F6-4578-8272-CD31979CFFA4}"/>
              </a:ext>
            </a:extLst>
          </p:cNvPr>
          <p:cNvSpPr/>
          <p:nvPr/>
        </p:nvSpPr>
        <p:spPr>
          <a:xfrm>
            <a:off x="6909291" y="4578552"/>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a:extLst>
              <a:ext uri="{FF2B5EF4-FFF2-40B4-BE49-F238E27FC236}">
                <a16:creationId xmlns:a16="http://schemas.microsoft.com/office/drawing/2014/main" id="{77F4B15F-C954-43C1-8BC9-FA4C39AA5C1D}"/>
              </a:ext>
            </a:extLst>
          </p:cNvPr>
          <p:cNvSpPr/>
          <p:nvPr/>
        </p:nvSpPr>
        <p:spPr>
          <a:xfrm>
            <a:off x="6403676" y="4014157"/>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a:extLst>
              <a:ext uri="{FF2B5EF4-FFF2-40B4-BE49-F238E27FC236}">
                <a16:creationId xmlns:a16="http://schemas.microsoft.com/office/drawing/2014/main" id="{087AAEC1-F25E-4D82-B687-3993C6CA2EDC}"/>
              </a:ext>
            </a:extLst>
          </p:cNvPr>
          <p:cNvSpPr/>
          <p:nvPr/>
        </p:nvSpPr>
        <p:spPr>
          <a:xfrm>
            <a:off x="6751675" y="3618880"/>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D33B47D3-61E8-41F5-9F52-BB95A3B88728}"/>
              </a:ext>
            </a:extLst>
          </p:cNvPr>
          <p:cNvSpPr/>
          <p:nvPr/>
        </p:nvSpPr>
        <p:spPr>
          <a:xfrm>
            <a:off x="7447372" y="3032952"/>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B4EBDA3F-19D8-46CE-B6F7-C5318FC81EAB}"/>
              </a:ext>
            </a:extLst>
          </p:cNvPr>
          <p:cNvSpPr/>
          <p:nvPr/>
        </p:nvSpPr>
        <p:spPr>
          <a:xfrm>
            <a:off x="7212753" y="3938827"/>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a:extLst>
              <a:ext uri="{FF2B5EF4-FFF2-40B4-BE49-F238E27FC236}">
                <a16:creationId xmlns:a16="http://schemas.microsoft.com/office/drawing/2014/main" id="{B3170558-4FE2-4384-8A37-BAB0B5C000DE}"/>
              </a:ext>
            </a:extLst>
          </p:cNvPr>
          <p:cNvSpPr/>
          <p:nvPr/>
        </p:nvSpPr>
        <p:spPr>
          <a:xfrm>
            <a:off x="6886755" y="3375802"/>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a:extLst>
              <a:ext uri="{FF2B5EF4-FFF2-40B4-BE49-F238E27FC236}">
                <a16:creationId xmlns:a16="http://schemas.microsoft.com/office/drawing/2014/main" id="{25E135AB-7D07-4644-A556-F90B6C2ABC3E}"/>
              </a:ext>
            </a:extLst>
          </p:cNvPr>
          <p:cNvSpPr/>
          <p:nvPr/>
        </p:nvSpPr>
        <p:spPr>
          <a:xfrm>
            <a:off x="7553597" y="3600290"/>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a:extLst>
              <a:ext uri="{FF2B5EF4-FFF2-40B4-BE49-F238E27FC236}">
                <a16:creationId xmlns:a16="http://schemas.microsoft.com/office/drawing/2014/main" id="{A8792232-1A21-4F7B-858F-81660B7FDFF2}"/>
              </a:ext>
            </a:extLst>
          </p:cNvPr>
          <p:cNvSpPr/>
          <p:nvPr/>
        </p:nvSpPr>
        <p:spPr>
          <a:xfrm>
            <a:off x="6414710" y="4541070"/>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a:extLst>
              <a:ext uri="{FF2B5EF4-FFF2-40B4-BE49-F238E27FC236}">
                <a16:creationId xmlns:a16="http://schemas.microsoft.com/office/drawing/2014/main" id="{CD7B43C6-74DC-4E53-BBC1-CB491602582D}"/>
              </a:ext>
            </a:extLst>
          </p:cNvPr>
          <p:cNvSpPr/>
          <p:nvPr/>
        </p:nvSpPr>
        <p:spPr>
          <a:xfrm>
            <a:off x="7102416" y="3496573"/>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a:extLst>
              <a:ext uri="{FF2B5EF4-FFF2-40B4-BE49-F238E27FC236}">
                <a16:creationId xmlns:a16="http://schemas.microsoft.com/office/drawing/2014/main" id="{32AC0421-8E3A-4779-89A9-F1C63DDB068D}"/>
              </a:ext>
            </a:extLst>
          </p:cNvPr>
          <p:cNvSpPr/>
          <p:nvPr/>
        </p:nvSpPr>
        <p:spPr>
          <a:xfrm>
            <a:off x="7116559" y="4324307"/>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a:extLst>
              <a:ext uri="{FF2B5EF4-FFF2-40B4-BE49-F238E27FC236}">
                <a16:creationId xmlns:a16="http://schemas.microsoft.com/office/drawing/2014/main" id="{76B596AC-16F7-4587-9887-846CFE9D6890}"/>
              </a:ext>
            </a:extLst>
          </p:cNvPr>
          <p:cNvSpPr/>
          <p:nvPr/>
        </p:nvSpPr>
        <p:spPr>
          <a:xfrm>
            <a:off x="6809118" y="3919266"/>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a:extLst>
              <a:ext uri="{FF2B5EF4-FFF2-40B4-BE49-F238E27FC236}">
                <a16:creationId xmlns:a16="http://schemas.microsoft.com/office/drawing/2014/main" id="{0A45C0AD-6D10-4F36-BA33-B35E769119D9}"/>
              </a:ext>
            </a:extLst>
          </p:cNvPr>
          <p:cNvSpPr/>
          <p:nvPr/>
        </p:nvSpPr>
        <p:spPr>
          <a:xfrm>
            <a:off x="7920922" y="3756869"/>
            <a:ext cx="189781" cy="198407"/>
          </a:xfrm>
          <a:prstGeom prst="ellipse">
            <a:avLst/>
          </a:prstGeom>
          <a:solidFill>
            <a:srgbClr val="008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a:extLst>
              <a:ext uri="{FF2B5EF4-FFF2-40B4-BE49-F238E27FC236}">
                <a16:creationId xmlns:a16="http://schemas.microsoft.com/office/drawing/2014/main" id="{862805F5-4F2C-4309-862C-784644E970CB}"/>
              </a:ext>
            </a:extLst>
          </p:cNvPr>
          <p:cNvSpPr/>
          <p:nvPr/>
        </p:nvSpPr>
        <p:spPr>
          <a:xfrm>
            <a:off x="6208146" y="3430437"/>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a:extLst>
              <a:ext uri="{FF2B5EF4-FFF2-40B4-BE49-F238E27FC236}">
                <a16:creationId xmlns:a16="http://schemas.microsoft.com/office/drawing/2014/main" id="{B2D778C2-7C9A-4F99-8DDD-C06FB3C435EE}"/>
              </a:ext>
            </a:extLst>
          </p:cNvPr>
          <p:cNvSpPr/>
          <p:nvPr/>
        </p:nvSpPr>
        <p:spPr>
          <a:xfrm>
            <a:off x="5428257" y="3378779"/>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a:extLst>
              <a:ext uri="{FF2B5EF4-FFF2-40B4-BE49-F238E27FC236}">
                <a16:creationId xmlns:a16="http://schemas.microsoft.com/office/drawing/2014/main" id="{8F9FBE1F-E5F4-4DCC-8ABF-5C04B3185621}"/>
              </a:ext>
            </a:extLst>
          </p:cNvPr>
          <p:cNvSpPr/>
          <p:nvPr/>
        </p:nvSpPr>
        <p:spPr>
          <a:xfrm>
            <a:off x="5837210" y="3188897"/>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a:extLst>
              <a:ext uri="{FF2B5EF4-FFF2-40B4-BE49-F238E27FC236}">
                <a16:creationId xmlns:a16="http://schemas.microsoft.com/office/drawing/2014/main" id="{96C0166D-746C-4DF3-9529-FD3EBE1AE0E2}"/>
              </a:ext>
            </a:extLst>
          </p:cNvPr>
          <p:cNvSpPr/>
          <p:nvPr/>
        </p:nvSpPr>
        <p:spPr>
          <a:xfrm>
            <a:off x="5104466" y="3551206"/>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a:extLst>
              <a:ext uri="{FF2B5EF4-FFF2-40B4-BE49-F238E27FC236}">
                <a16:creationId xmlns:a16="http://schemas.microsoft.com/office/drawing/2014/main" id="{1CF5044A-C757-440C-AEAB-95291DCF669B}"/>
              </a:ext>
            </a:extLst>
          </p:cNvPr>
          <p:cNvSpPr/>
          <p:nvPr/>
        </p:nvSpPr>
        <p:spPr>
          <a:xfrm>
            <a:off x="6133717" y="4594500"/>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a:extLst>
              <a:ext uri="{FF2B5EF4-FFF2-40B4-BE49-F238E27FC236}">
                <a16:creationId xmlns:a16="http://schemas.microsoft.com/office/drawing/2014/main" id="{BC8E33CC-6664-430A-83F5-21E9D2925503}"/>
              </a:ext>
            </a:extLst>
          </p:cNvPr>
          <p:cNvSpPr/>
          <p:nvPr/>
        </p:nvSpPr>
        <p:spPr>
          <a:xfrm>
            <a:off x="5620044" y="3968384"/>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a:extLst>
              <a:ext uri="{FF2B5EF4-FFF2-40B4-BE49-F238E27FC236}">
                <a16:creationId xmlns:a16="http://schemas.microsoft.com/office/drawing/2014/main" id="{E0E33F67-60FD-48D7-B32D-1BB2725D8D1A}"/>
              </a:ext>
            </a:extLst>
          </p:cNvPr>
          <p:cNvSpPr/>
          <p:nvPr/>
        </p:nvSpPr>
        <p:spPr>
          <a:xfrm>
            <a:off x="6182266" y="4148234"/>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a:extLst>
              <a:ext uri="{FF2B5EF4-FFF2-40B4-BE49-F238E27FC236}">
                <a16:creationId xmlns:a16="http://schemas.microsoft.com/office/drawing/2014/main" id="{20532376-94EE-432A-891F-22B25DB5A3E5}"/>
              </a:ext>
            </a:extLst>
          </p:cNvPr>
          <p:cNvSpPr/>
          <p:nvPr/>
        </p:nvSpPr>
        <p:spPr>
          <a:xfrm>
            <a:off x="5718646" y="4546755"/>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a:extLst>
              <a:ext uri="{FF2B5EF4-FFF2-40B4-BE49-F238E27FC236}">
                <a16:creationId xmlns:a16="http://schemas.microsoft.com/office/drawing/2014/main" id="{B006794B-FC16-4B40-A802-998A2175460D}"/>
              </a:ext>
            </a:extLst>
          </p:cNvPr>
          <p:cNvSpPr/>
          <p:nvPr/>
        </p:nvSpPr>
        <p:spPr>
          <a:xfrm>
            <a:off x="4909469" y="4030474"/>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a:extLst>
              <a:ext uri="{FF2B5EF4-FFF2-40B4-BE49-F238E27FC236}">
                <a16:creationId xmlns:a16="http://schemas.microsoft.com/office/drawing/2014/main" id="{D5E95BBB-AF99-4511-ADB0-B85088BFADA0}"/>
              </a:ext>
            </a:extLst>
          </p:cNvPr>
          <p:cNvSpPr/>
          <p:nvPr/>
        </p:nvSpPr>
        <p:spPr>
          <a:xfrm>
            <a:off x="5269170" y="2790678"/>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a:extLst>
              <a:ext uri="{FF2B5EF4-FFF2-40B4-BE49-F238E27FC236}">
                <a16:creationId xmlns:a16="http://schemas.microsoft.com/office/drawing/2014/main" id="{EAABFB82-A79E-41FD-9A03-F1B5088ADB1B}"/>
              </a:ext>
            </a:extLst>
          </p:cNvPr>
          <p:cNvSpPr/>
          <p:nvPr/>
        </p:nvSpPr>
        <p:spPr>
          <a:xfrm>
            <a:off x="5095237" y="3115873"/>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a:extLst>
              <a:ext uri="{FF2B5EF4-FFF2-40B4-BE49-F238E27FC236}">
                <a16:creationId xmlns:a16="http://schemas.microsoft.com/office/drawing/2014/main" id="{4E77C68D-5B5A-462C-A1E6-F21DCA7C893E}"/>
              </a:ext>
            </a:extLst>
          </p:cNvPr>
          <p:cNvSpPr/>
          <p:nvPr/>
        </p:nvSpPr>
        <p:spPr>
          <a:xfrm>
            <a:off x="5408597" y="4280941"/>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a:extLst>
              <a:ext uri="{FF2B5EF4-FFF2-40B4-BE49-F238E27FC236}">
                <a16:creationId xmlns:a16="http://schemas.microsoft.com/office/drawing/2014/main" id="{3B61CC9F-3EFD-4235-82F5-0562757F728C}"/>
              </a:ext>
            </a:extLst>
          </p:cNvPr>
          <p:cNvSpPr/>
          <p:nvPr/>
        </p:nvSpPr>
        <p:spPr>
          <a:xfrm>
            <a:off x="5249108" y="3961964"/>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a:extLst>
              <a:ext uri="{FF2B5EF4-FFF2-40B4-BE49-F238E27FC236}">
                <a16:creationId xmlns:a16="http://schemas.microsoft.com/office/drawing/2014/main" id="{E80496FB-745C-41EE-AC8C-93A811AE5368}"/>
              </a:ext>
            </a:extLst>
          </p:cNvPr>
          <p:cNvSpPr/>
          <p:nvPr/>
        </p:nvSpPr>
        <p:spPr>
          <a:xfrm>
            <a:off x="5833899" y="3568560"/>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a:extLst>
              <a:ext uri="{FF2B5EF4-FFF2-40B4-BE49-F238E27FC236}">
                <a16:creationId xmlns:a16="http://schemas.microsoft.com/office/drawing/2014/main" id="{109AD6FD-5F28-43B1-846B-C605A8E168B6}"/>
              </a:ext>
            </a:extLst>
          </p:cNvPr>
          <p:cNvSpPr/>
          <p:nvPr/>
        </p:nvSpPr>
        <p:spPr>
          <a:xfrm>
            <a:off x="5897694" y="4275626"/>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a:extLst>
              <a:ext uri="{FF2B5EF4-FFF2-40B4-BE49-F238E27FC236}">
                <a16:creationId xmlns:a16="http://schemas.microsoft.com/office/drawing/2014/main" id="{AB666F1E-77AC-4C09-8172-295A631EE2A8}"/>
              </a:ext>
            </a:extLst>
          </p:cNvPr>
          <p:cNvSpPr/>
          <p:nvPr/>
        </p:nvSpPr>
        <p:spPr>
          <a:xfrm>
            <a:off x="5594667" y="3015667"/>
            <a:ext cx="189781" cy="198407"/>
          </a:xfrm>
          <a:prstGeom prst="ellipse">
            <a:avLst/>
          </a:prstGeom>
          <a:solidFill>
            <a:srgbClr val="FF000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a:extLst>
              <a:ext uri="{FF2B5EF4-FFF2-40B4-BE49-F238E27FC236}">
                <a16:creationId xmlns:a16="http://schemas.microsoft.com/office/drawing/2014/main" id="{B7633111-E6E5-460B-994C-9847007E2D08}"/>
              </a:ext>
            </a:extLst>
          </p:cNvPr>
          <p:cNvSpPr/>
          <p:nvPr/>
        </p:nvSpPr>
        <p:spPr>
          <a:xfrm>
            <a:off x="7040660" y="3053649"/>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a:extLst>
              <a:ext uri="{FF2B5EF4-FFF2-40B4-BE49-F238E27FC236}">
                <a16:creationId xmlns:a16="http://schemas.microsoft.com/office/drawing/2014/main" id="{066EED2B-EA4A-4C41-98F6-1B17E9CB37BC}"/>
              </a:ext>
            </a:extLst>
          </p:cNvPr>
          <p:cNvSpPr/>
          <p:nvPr/>
        </p:nvSpPr>
        <p:spPr>
          <a:xfrm>
            <a:off x="6376125" y="3043017"/>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a:extLst>
              <a:ext uri="{FF2B5EF4-FFF2-40B4-BE49-F238E27FC236}">
                <a16:creationId xmlns:a16="http://schemas.microsoft.com/office/drawing/2014/main" id="{427B8B45-C02D-4518-8D8E-F14520423322}"/>
              </a:ext>
            </a:extLst>
          </p:cNvPr>
          <p:cNvSpPr/>
          <p:nvPr/>
        </p:nvSpPr>
        <p:spPr>
          <a:xfrm>
            <a:off x="6647257" y="2947324"/>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a:extLst>
              <a:ext uri="{FF2B5EF4-FFF2-40B4-BE49-F238E27FC236}">
                <a16:creationId xmlns:a16="http://schemas.microsoft.com/office/drawing/2014/main" id="{E8FD4575-A41E-4E2C-99B0-11D0203FF093}"/>
              </a:ext>
            </a:extLst>
          </p:cNvPr>
          <p:cNvSpPr/>
          <p:nvPr/>
        </p:nvSpPr>
        <p:spPr>
          <a:xfrm>
            <a:off x="6503717" y="3292882"/>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a:extLst>
              <a:ext uri="{FF2B5EF4-FFF2-40B4-BE49-F238E27FC236}">
                <a16:creationId xmlns:a16="http://schemas.microsoft.com/office/drawing/2014/main" id="{C49932C7-2DD1-499A-A6A7-C18352747116}"/>
              </a:ext>
            </a:extLst>
          </p:cNvPr>
          <p:cNvSpPr/>
          <p:nvPr/>
        </p:nvSpPr>
        <p:spPr>
          <a:xfrm>
            <a:off x="5435145" y="2612398"/>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a:extLst>
              <a:ext uri="{FF2B5EF4-FFF2-40B4-BE49-F238E27FC236}">
                <a16:creationId xmlns:a16="http://schemas.microsoft.com/office/drawing/2014/main" id="{CA691D08-FA23-4C90-BCE1-C8A0BBA6D4E9}"/>
              </a:ext>
            </a:extLst>
          </p:cNvPr>
          <p:cNvSpPr/>
          <p:nvPr/>
        </p:nvSpPr>
        <p:spPr>
          <a:xfrm>
            <a:off x="6673837" y="2543286"/>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a:extLst>
              <a:ext uri="{FF2B5EF4-FFF2-40B4-BE49-F238E27FC236}">
                <a16:creationId xmlns:a16="http://schemas.microsoft.com/office/drawing/2014/main" id="{7E22942B-F636-4B44-B0ED-8848FF409B68}"/>
              </a:ext>
            </a:extLst>
          </p:cNvPr>
          <p:cNvSpPr/>
          <p:nvPr/>
        </p:nvSpPr>
        <p:spPr>
          <a:xfrm>
            <a:off x="6328279" y="2500756"/>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a:extLst>
              <a:ext uri="{FF2B5EF4-FFF2-40B4-BE49-F238E27FC236}">
                <a16:creationId xmlns:a16="http://schemas.microsoft.com/office/drawing/2014/main" id="{3B8B8819-F0B8-4CF8-8343-6ED2C2E5F4AA}"/>
              </a:ext>
            </a:extLst>
          </p:cNvPr>
          <p:cNvSpPr/>
          <p:nvPr/>
        </p:nvSpPr>
        <p:spPr>
          <a:xfrm>
            <a:off x="6317647" y="3271617"/>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a:extLst>
              <a:ext uri="{FF2B5EF4-FFF2-40B4-BE49-F238E27FC236}">
                <a16:creationId xmlns:a16="http://schemas.microsoft.com/office/drawing/2014/main" id="{BC00228F-DE30-47DC-9069-FFC6EF69F702}"/>
              </a:ext>
            </a:extLst>
          </p:cNvPr>
          <p:cNvSpPr/>
          <p:nvPr/>
        </p:nvSpPr>
        <p:spPr>
          <a:xfrm>
            <a:off x="6402707" y="2766571"/>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a:extLst>
              <a:ext uri="{FF2B5EF4-FFF2-40B4-BE49-F238E27FC236}">
                <a16:creationId xmlns:a16="http://schemas.microsoft.com/office/drawing/2014/main" id="{B972037A-F329-48FD-99D5-B5F2EF18CBAE}"/>
              </a:ext>
            </a:extLst>
          </p:cNvPr>
          <p:cNvSpPr/>
          <p:nvPr/>
        </p:nvSpPr>
        <p:spPr>
          <a:xfrm>
            <a:off x="5998669" y="3043017"/>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a:extLst>
              <a:ext uri="{FF2B5EF4-FFF2-40B4-BE49-F238E27FC236}">
                <a16:creationId xmlns:a16="http://schemas.microsoft.com/office/drawing/2014/main" id="{B9B35ECE-A0CB-43EE-8DC8-256E3DD75B19}"/>
              </a:ext>
            </a:extLst>
          </p:cNvPr>
          <p:cNvSpPr/>
          <p:nvPr/>
        </p:nvSpPr>
        <p:spPr>
          <a:xfrm>
            <a:off x="5754121" y="2835682"/>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a:extLst>
              <a:ext uri="{FF2B5EF4-FFF2-40B4-BE49-F238E27FC236}">
                <a16:creationId xmlns:a16="http://schemas.microsoft.com/office/drawing/2014/main" id="{87EF4BD9-5EFD-41EB-B789-DDB94FD58C29}"/>
              </a:ext>
            </a:extLst>
          </p:cNvPr>
          <p:cNvSpPr/>
          <p:nvPr/>
        </p:nvSpPr>
        <p:spPr>
          <a:xfrm>
            <a:off x="5817915" y="2298737"/>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a:extLst>
              <a:ext uri="{FF2B5EF4-FFF2-40B4-BE49-F238E27FC236}">
                <a16:creationId xmlns:a16="http://schemas.microsoft.com/office/drawing/2014/main" id="{D7E67DD1-61B3-4DF4-BAC1-2B5DCDE82FAA}"/>
              </a:ext>
            </a:extLst>
          </p:cNvPr>
          <p:cNvSpPr/>
          <p:nvPr/>
        </p:nvSpPr>
        <p:spPr>
          <a:xfrm>
            <a:off x="6168791" y="2904793"/>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a:extLst>
              <a:ext uri="{FF2B5EF4-FFF2-40B4-BE49-F238E27FC236}">
                <a16:creationId xmlns:a16="http://schemas.microsoft.com/office/drawing/2014/main" id="{E8A40A18-792B-469D-8E8D-FEE058975024}"/>
              </a:ext>
            </a:extLst>
          </p:cNvPr>
          <p:cNvSpPr/>
          <p:nvPr/>
        </p:nvSpPr>
        <p:spPr>
          <a:xfrm>
            <a:off x="7476596" y="2537969"/>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a:extLst>
              <a:ext uri="{FF2B5EF4-FFF2-40B4-BE49-F238E27FC236}">
                <a16:creationId xmlns:a16="http://schemas.microsoft.com/office/drawing/2014/main" id="{4537D228-A3E6-4BA1-9FC8-0678BE68B973}"/>
              </a:ext>
            </a:extLst>
          </p:cNvPr>
          <p:cNvSpPr/>
          <p:nvPr/>
        </p:nvSpPr>
        <p:spPr>
          <a:xfrm>
            <a:off x="7024711" y="2506073"/>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a:extLst>
              <a:ext uri="{FF2B5EF4-FFF2-40B4-BE49-F238E27FC236}">
                <a16:creationId xmlns:a16="http://schemas.microsoft.com/office/drawing/2014/main" id="{2A1EDD71-A9FD-435D-B918-776200811405}"/>
              </a:ext>
            </a:extLst>
          </p:cNvPr>
          <p:cNvSpPr/>
          <p:nvPr/>
        </p:nvSpPr>
        <p:spPr>
          <a:xfrm>
            <a:off x="5913609" y="2585816"/>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a:extLst>
              <a:ext uri="{FF2B5EF4-FFF2-40B4-BE49-F238E27FC236}">
                <a16:creationId xmlns:a16="http://schemas.microsoft.com/office/drawing/2014/main" id="{CBF95C26-F931-483B-8C47-E5A051819782}"/>
              </a:ext>
            </a:extLst>
          </p:cNvPr>
          <p:cNvSpPr/>
          <p:nvPr/>
        </p:nvSpPr>
        <p:spPr>
          <a:xfrm>
            <a:off x="6641940" y="2245574"/>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a:extLst>
              <a:ext uri="{FF2B5EF4-FFF2-40B4-BE49-F238E27FC236}">
                <a16:creationId xmlns:a16="http://schemas.microsoft.com/office/drawing/2014/main" id="{E883FF07-4EAC-4022-A64B-6D1A6D1FD231}"/>
              </a:ext>
            </a:extLst>
          </p:cNvPr>
          <p:cNvSpPr/>
          <p:nvPr/>
        </p:nvSpPr>
        <p:spPr>
          <a:xfrm>
            <a:off x="6886489" y="2787835"/>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a:extLst>
              <a:ext uri="{FF2B5EF4-FFF2-40B4-BE49-F238E27FC236}">
                <a16:creationId xmlns:a16="http://schemas.microsoft.com/office/drawing/2014/main" id="{C7F0F73D-195F-474E-BB61-A8B8EBB4DCF9}"/>
              </a:ext>
            </a:extLst>
          </p:cNvPr>
          <p:cNvSpPr/>
          <p:nvPr/>
        </p:nvSpPr>
        <p:spPr>
          <a:xfrm>
            <a:off x="6211321" y="2234942"/>
            <a:ext cx="189781" cy="198407"/>
          </a:xfrm>
          <a:prstGeom prst="ellipse">
            <a:avLst/>
          </a:prstGeom>
          <a:solidFill>
            <a:schemeClr val="accent2"/>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55040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fade">
                                      <p:cBhvr>
                                        <p:cTn id="7" dur="500"/>
                                        <p:tgtEl>
                                          <p:spTgt spid="8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1"/>
                                        </p:tgtEl>
                                        <p:attrNameLst>
                                          <p:attrName>style.visibility</p:attrName>
                                        </p:attrNameLst>
                                      </p:cBhvr>
                                      <p:to>
                                        <p:strVal val="visible"/>
                                      </p:to>
                                    </p:set>
                                    <p:animEffect transition="in" filter="fade">
                                      <p:cBhvr>
                                        <p:cTn id="10" dur="500"/>
                                        <p:tgtEl>
                                          <p:spTgt spid="8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2"/>
                                        </p:tgtEl>
                                        <p:attrNameLst>
                                          <p:attrName>style.visibility</p:attrName>
                                        </p:attrNameLst>
                                      </p:cBhvr>
                                      <p:to>
                                        <p:strVal val="visible"/>
                                      </p:to>
                                    </p:set>
                                    <p:animEffect transition="in" filter="fade">
                                      <p:cBhvr>
                                        <p:cTn id="13" dur="500"/>
                                        <p:tgtEl>
                                          <p:spTgt spid="8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3"/>
                                        </p:tgtEl>
                                        <p:attrNameLst>
                                          <p:attrName>style.visibility</p:attrName>
                                        </p:attrNameLst>
                                      </p:cBhvr>
                                      <p:to>
                                        <p:strVal val="visible"/>
                                      </p:to>
                                    </p:set>
                                    <p:animEffect transition="in" filter="fade">
                                      <p:cBhvr>
                                        <p:cTn id="16" dur="500"/>
                                        <p:tgtEl>
                                          <p:spTgt spid="8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84"/>
                                        </p:tgtEl>
                                        <p:attrNameLst>
                                          <p:attrName>style.visibility</p:attrName>
                                        </p:attrNameLst>
                                      </p:cBhvr>
                                      <p:to>
                                        <p:strVal val="visible"/>
                                      </p:to>
                                    </p:set>
                                    <p:animEffect transition="in" filter="fade">
                                      <p:cBhvr>
                                        <p:cTn id="19" dur="500"/>
                                        <p:tgtEl>
                                          <p:spTgt spid="8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85"/>
                                        </p:tgtEl>
                                        <p:attrNameLst>
                                          <p:attrName>style.visibility</p:attrName>
                                        </p:attrNameLst>
                                      </p:cBhvr>
                                      <p:to>
                                        <p:strVal val="visible"/>
                                      </p:to>
                                    </p:set>
                                    <p:animEffect transition="in" filter="fade">
                                      <p:cBhvr>
                                        <p:cTn id="22" dur="500"/>
                                        <p:tgtEl>
                                          <p:spTgt spid="85"/>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6"/>
                                        </p:tgtEl>
                                        <p:attrNameLst>
                                          <p:attrName>style.visibility</p:attrName>
                                        </p:attrNameLst>
                                      </p:cBhvr>
                                      <p:to>
                                        <p:strVal val="visible"/>
                                      </p:to>
                                    </p:set>
                                    <p:animEffect transition="in" filter="fade">
                                      <p:cBhvr>
                                        <p:cTn id="25" dur="500"/>
                                        <p:tgtEl>
                                          <p:spTgt spid="86"/>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87"/>
                                        </p:tgtEl>
                                        <p:attrNameLst>
                                          <p:attrName>style.visibility</p:attrName>
                                        </p:attrNameLst>
                                      </p:cBhvr>
                                      <p:to>
                                        <p:strVal val="visible"/>
                                      </p:to>
                                    </p:set>
                                    <p:animEffect transition="in" filter="fade">
                                      <p:cBhvr>
                                        <p:cTn id="28" dur="500"/>
                                        <p:tgtEl>
                                          <p:spTgt spid="8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88"/>
                                        </p:tgtEl>
                                        <p:attrNameLst>
                                          <p:attrName>style.visibility</p:attrName>
                                        </p:attrNameLst>
                                      </p:cBhvr>
                                      <p:to>
                                        <p:strVal val="visible"/>
                                      </p:to>
                                    </p:set>
                                    <p:animEffect transition="in" filter="fade">
                                      <p:cBhvr>
                                        <p:cTn id="31" dur="500"/>
                                        <p:tgtEl>
                                          <p:spTgt spid="88"/>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89"/>
                                        </p:tgtEl>
                                        <p:attrNameLst>
                                          <p:attrName>style.visibility</p:attrName>
                                        </p:attrNameLst>
                                      </p:cBhvr>
                                      <p:to>
                                        <p:strVal val="visible"/>
                                      </p:to>
                                    </p:set>
                                    <p:animEffect transition="in" filter="fade">
                                      <p:cBhvr>
                                        <p:cTn id="34" dur="500"/>
                                        <p:tgtEl>
                                          <p:spTgt spid="89"/>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90"/>
                                        </p:tgtEl>
                                        <p:attrNameLst>
                                          <p:attrName>style.visibility</p:attrName>
                                        </p:attrNameLst>
                                      </p:cBhvr>
                                      <p:to>
                                        <p:strVal val="visible"/>
                                      </p:to>
                                    </p:set>
                                    <p:animEffect transition="in" filter="fade">
                                      <p:cBhvr>
                                        <p:cTn id="37" dur="500"/>
                                        <p:tgtEl>
                                          <p:spTgt spid="90"/>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91"/>
                                        </p:tgtEl>
                                        <p:attrNameLst>
                                          <p:attrName>style.visibility</p:attrName>
                                        </p:attrNameLst>
                                      </p:cBhvr>
                                      <p:to>
                                        <p:strVal val="visible"/>
                                      </p:to>
                                    </p:set>
                                    <p:animEffect transition="in" filter="fade">
                                      <p:cBhvr>
                                        <p:cTn id="40" dur="500"/>
                                        <p:tgtEl>
                                          <p:spTgt spid="91"/>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92"/>
                                        </p:tgtEl>
                                        <p:attrNameLst>
                                          <p:attrName>style.visibility</p:attrName>
                                        </p:attrNameLst>
                                      </p:cBhvr>
                                      <p:to>
                                        <p:strVal val="visible"/>
                                      </p:to>
                                    </p:set>
                                    <p:animEffect transition="in" filter="fade">
                                      <p:cBhvr>
                                        <p:cTn id="43" dur="500"/>
                                        <p:tgtEl>
                                          <p:spTgt spid="92"/>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93"/>
                                        </p:tgtEl>
                                        <p:attrNameLst>
                                          <p:attrName>style.visibility</p:attrName>
                                        </p:attrNameLst>
                                      </p:cBhvr>
                                      <p:to>
                                        <p:strVal val="visible"/>
                                      </p:to>
                                    </p:set>
                                    <p:animEffect transition="in" filter="fade">
                                      <p:cBhvr>
                                        <p:cTn id="46" dur="500"/>
                                        <p:tgtEl>
                                          <p:spTgt spid="93"/>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94"/>
                                        </p:tgtEl>
                                        <p:attrNameLst>
                                          <p:attrName>style.visibility</p:attrName>
                                        </p:attrNameLst>
                                      </p:cBhvr>
                                      <p:to>
                                        <p:strVal val="visible"/>
                                      </p:to>
                                    </p:set>
                                    <p:animEffect transition="in" filter="fade">
                                      <p:cBhvr>
                                        <p:cTn id="49" dur="500"/>
                                        <p:tgtEl>
                                          <p:spTgt spid="94"/>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95"/>
                                        </p:tgtEl>
                                        <p:attrNameLst>
                                          <p:attrName>style.visibility</p:attrName>
                                        </p:attrNameLst>
                                      </p:cBhvr>
                                      <p:to>
                                        <p:strVal val="visible"/>
                                      </p:to>
                                    </p:set>
                                    <p:animEffect transition="in" filter="fade">
                                      <p:cBhvr>
                                        <p:cTn id="52" dur="500"/>
                                        <p:tgtEl>
                                          <p:spTgt spid="95"/>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96"/>
                                        </p:tgtEl>
                                        <p:attrNameLst>
                                          <p:attrName>style.visibility</p:attrName>
                                        </p:attrNameLst>
                                      </p:cBhvr>
                                      <p:to>
                                        <p:strVal val="visible"/>
                                      </p:to>
                                    </p:set>
                                    <p:animEffect transition="in" filter="fade">
                                      <p:cBhvr>
                                        <p:cTn id="55" dur="500"/>
                                        <p:tgtEl>
                                          <p:spTgt spid="9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97"/>
                                        </p:tgtEl>
                                        <p:attrNameLst>
                                          <p:attrName>style.visibility</p:attrName>
                                        </p:attrNameLst>
                                      </p:cBhvr>
                                      <p:to>
                                        <p:strVal val="visible"/>
                                      </p:to>
                                    </p:set>
                                    <p:animEffect transition="in" filter="fade">
                                      <p:cBhvr>
                                        <p:cTn id="58" dur="500"/>
                                        <p:tgtEl>
                                          <p:spTgt spid="97"/>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98"/>
                                        </p:tgtEl>
                                        <p:attrNameLst>
                                          <p:attrName>style.visibility</p:attrName>
                                        </p:attrNameLst>
                                      </p:cBhvr>
                                      <p:to>
                                        <p:strVal val="visible"/>
                                      </p:to>
                                    </p:set>
                                    <p:animEffect transition="in" filter="fade">
                                      <p:cBhvr>
                                        <p:cTn id="61" dur="500"/>
                                        <p:tgtEl>
                                          <p:spTgt spid="98"/>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99"/>
                                        </p:tgtEl>
                                        <p:attrNameLst>
                                          <p:attrName>style.visibility</p:attrName>
                                        </p:attrNameLst>
                                      </p:cBhvr>
                                      <p:to>
                                        <p:strVal val="visible"/>
                                      </p:to>
                                    </p:set>
                                    <p:animEffect transition="in" filter="fade">
                                      <p:cBhvr>
                                        <p:cTn id="64" dur="500"/>
                                        <p:tgtEl>
                                          <p:spTgt spid="99"/>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00"/>
                                        </p:tgtEl>
                                        <p:attrNameLst>
                                          <p:attrName>style.visibility</p:attrName>
                                        </p:attrNameLst>
                                      </p:cBhvr>
                                      <p:to>
                                        <p:strVal val="visible"/>
                                      </p:to>
                                    </p:set>
                                    <p:animEffect transition="in" filter="fade">
                                      <p:cBhvr>
                                        <p:cTn id="67" dur="500"/>
                                        <p:tgtEl>
                                          <p:spTgt spid="100"/>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01"/>
                                        </p:tgtEl>
                                        <p:attrNameLst>
                                          <p:attrName>style.visibility</p:attrName>
                                        </p:attrNameLst>
                                      </p:cBhvr>
                                      <p:to>
                                        <p:strVal val="visible"/>
                                      </p:to>
                                    </p:set>
                                    <p:animEffect transition="in" filter="fade">
                                      <p:cBhvr>
                                        <p:cTn id="70" dur="500"/>
                                        <p:tgtEl>
                                          <p:spTgt spid="101"/>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02"/>
                                        </p:tgtEl>
                                        <p:attrNameLst>
                                          <p:attrName>style.visibility</p:attrName>
                                        </p:attrNameLst>
                                      </p:cBhvr>
                                      <p:to>
                                        <p:strVal val="visible"/>
                                      </p:to>
                                    </p:set>
                                    <p:animEffect transition="in" filter="fade">
                                      <p:cBhvr>
                                        <p:cTn id="73" dur="500"/>
                                        <p:tgtEl>
                                          <p:spTgt spid="102"/>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103"/>
                                        </p:tgtEl>
                                        <p:attrNameLst>
                                          <p:attrName>style.visibility</p:attrName>
                                        </p:attrNameLst>
                                      </p:cBhvr>
                                      <p:to>
                                        <p:strVal val="visible"/>
                                      </p:to>
                                    </p:set>
                                    <p:animEffect transition="in" filter="fade">
                                      <p:cBhvr>
                                        <p:cTn id="76" dur="500"/>
                                        <p:tgtEl>
                                          <p:spTgt spid="103"/>
                                        </p:tgtEl>
                                      </p:cBhvr>
                                    </p:animEffect>
                                  </p:childTnLst>
                                </p:cTn>
                              </p:par>
                              <p:par>
                                <p:cTn id="77" presetID="10" presetClass="entr" presetSubtype="0" fill="hold" grpId="0" nodeType="withEffect">
                                  <p:stCondLst>
                                    <p:cond delay="0"/>
                                  </p:stCondLst>
                                  <p:childTnLst>
                                    <p:set>
                                      <p:cBhvr>
                                        <p:cTn id="78" dur="1" fill="hold">
                                          <p:stCondLst>
                                            <p:cond delay="0"/>
                                          </p:stCondLst>
                                        </p:cTn>
                                        <p:tgtEl>
                                          <p:spTgt spid="104"/>
                                        </p:tgtEl>
                                        <p:attrNameLst>
                                          <p:attrName>style.visibility</p:attrName>
                                        </p:attrNameLst>
                                      </p:cBhvr>
                                      <p:to>
                                        <p:strVal val="visible"/>
                                      </p:to>
                                    </p:set>
                                    <p:animEffect transition="in" filter="fade">
                                      <p:cBhvr>
                                        <p:cTn id="79" dur="500"/>
                                        <p:tgtEl>
                                          <p:spTgt spid="104"/>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105"/>
                                        </p:tgtEl>
                                        <p:attrNameLst>
                                          <p:attrName>style.visibility</p:attrName>
                                        </p:attrNameLst>
                                      </p:cBhvr>
                                      <p:to>
                                        <p:strVal val="visible"/>
                                      </p:to>
                                    </p:set>
                                    <p:animEffect transition="in" filter="fade">
                                      <p:cBhvr>
                                        <p:cTn id="82" dur="500"/>
                                        <p:tgtEl>
                                          <p:spTgt spid="105"/>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106"/>
                                        </p:tgtEl>
                                        <p:attrNameLst>
                                          <p:attrName>style.visibility</p:attrName>
                                        </p:attrNameLst>
                                      </p:cBhvr>
                                      <p:to>
                                        <p:strVal val="visible"/>
                                      </p:to>
                                    </p:set>
                                    <p:animEffect transition="in" filter="fade">
                                      <p:cBhvr>
                                        <p:cTn id="85" dur="500"/>
                                        <p:tgtEl>
                                          <p:spTgt spid="106"/>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107"/>
                                        </p:tgtEl>
                                        <p:attrNameLst>
                                          <p:attrName>style.visibility</p:attrName>
                                        </p:attrNameLst>
                                      </p:cBhvr>
                                      <p:to>
                                        <p:strVal val="visible"/>
                                      </p:to>
                                    </p:set>
                                    <p:animEffect transition="in" filter="fade">
                                      <p:cBhvr>
                                        <p:cTn id="88" dur="500"/>
                                        <p:tgtEl>
                                          <p:spTgt spid="107"/>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108"/>
                                        </p:tgtEl>
                                        <p:attrNameLst>
                                          <p:attrName>style.visibility</p:attrName>
                                        </p:attrNameLst>
                                      </p:cBhvr>
                                      <p:to>
                                        <p:strVal val="visible"/>
                                      </p:to>
                                    </p:set>
                                    <p:animEffect transition="in" filter="fade">
                                      <p:cBhvr>
                                        <p:cTn id="91" dur="500"/>
                                        <p:tgtEl>
                                          <p:spTgt spid="108"/>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109"/>
                                        </p:tgtEl>
                                        <p:attrNameLst>
                                          <p:attrName>style.visibility</p:attrName>
                                        </p:attrNameLst>
                                      </p:cBhvr>
                                      <p:to>
                                        <p:strVal val="visible"/>
                                      </p:to>
                                    </p:set>
                                    <p:animEffect transition="in" filter="fade">
                                      <p:cBhvr>
                                        <p:cTn id="94" dur="500"/>
                                        <p:tgtEl>
                                          <p:spTgt spid="109"/>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110"/>
                                        </p:tgtEl>
                                        <p:attrNameLst>
                                          <p:attrName>style.visibility</p:attrName>
                                        </p:attrNameLst>
                                      </p:cBhvr>
                                      <p:to>
                                        <p:strVal val="visible"/>
                                      </p:to>
                                    </p:set>
                                    <p:animEffect transition="in" filter="fade">
                                      <p:cBhvr>
                                        <p:cTn id="97" dur="500"/>
                                        <p:tgtEl>
                                          <p:spTgt spid="110"/>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111"/>
                                        </p:tgtEl>
                                        <p:attrNameLst>
                                          <p:attrName>style.visibility</p:attrName>
                                        </p:attrNameLst>
                                      </p:cBhvr>
                                      <p:to>
                                        <p:strVal val="visible"/>
                                      </p:to>
                                    </p:set>
                                    <p:animEffect transition="in" filter="fade">
                                      <p:cBhvr>
                                        <p:cTn id="100" dur="500"/>
                                        <p:tgtEl>
                                          <p:spTgt spid="111"/>
                                        </p:tgtEl>
                                      </p:cBhvr>
                                    </p:animEffect>
                                  </p:childTnLst>
                                </p:cTn>
                              </p:par>
                              <p:par>
                                <p:cTn id="101" presetID="10" presetClass="entr" presetSubtype="0" fill="hold" grpId="0" nodeType="withEffect">
                                  <p:stCondLst>
                                    <p:cond delay="0"/>
                                  </p:stCondLst>
                                  <p:childTnLst>
                                    <p:set>
                                      <p:cBhvr>
                                        <p:cTn id="102" dur="1" fill="hold">
                                          <p:stCondLst>
                                            <p:cond delay="0"/>
                                          </p:stCondLst>
                                        </p:cTn>
                                        <p:tgtEl>
                                          <p:spTgt spid="112"/>
                                        </p:tgtEl>
                                        <p:attrNameLst>
                                          <p:attrName>style.visibility</p:attrName>
                                        </p:attrNameLst>
                                      </p:cBhvr>
                                      <p:to>
                                        <p:strVal val="visible"/>
                                      </p:to>
                                    </p:set>
                                    <p:animEffect transition="in" filter="fade">
                                      <p:cBhvr>
                                        <p:cTn id="103" dur="500"/>
                                        <p:tgtEl>
                                          <p:spTgt spid="112"/>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113"/>
                                        </p:tgtEl>
                                        <p:attrNameLst>
                                          <p:attrName>style.visibility</p:attrName>
                                        </p:attrNameLst>
                                      </p:cBhvr>
                                      <p:to>
                                        <p:strVal val="visible"/>
                                      </p:to>
                                    </p:set>
                                    <p:animEffect transition="in" filter="fade">
                                      <p:cBhvr>
                                        <p:cTn id="106" dur="500"/>
                                        <p:tgtEl>
                                          <p:spTgt spid="113"/>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114"/>
                                        </p:tgtEl>
                                        <p:attrNameLst>
                                          <p:attrName>style.visibility</p:attrName>
                                        </p:attrNameLst>
                                      </p:cBhvr>
                                      <p:to>
                                        <p:strVal val="visible"/>
                                      </p:to>
                                    </p:set>
                                    <p:animEffect transition="in" filter="fade">
                                      <p:cBhvr>
                                        <p:cTn id="109" dur="500"/>
                                        <p:tgtEl>
                                          <p:spTgt spid="114"/>
                                        </p:tgtEl>
                                      </p:cBhvr>
                                    </p:animEffect>
                                  </p:childTnLst>
                                </p:cTn>
                              </p:par>
                              <p:par>
                                <p:cTn id="110" presetID="10" presetClass="entr" presetSubtype="0" fill="hold" grpId="0" nodeType="withEffect">
                                  <p:stCondLst>
                                    <p:cond delay="0"/>
                                  </p:stCondLst>
                                  <p:childTnLst>
                                    <p:set>
                                      <p:cBhvr>
                                        <p:cTn id="111" dur="1" fill="hold">
                                          <p:stCondLst>
                                            <p:cond delay="0"/>
                                          </p:stCondLst>
                                        </p:cTn>
                                        <p:tgtEl>
                                          <p:spTgt spid="115"/>
                                        </p:tgtEl>
                                        <p:attrNameLst>
                                          <p:attrName>style.visibility</p:attrName>
                                        </p:attrNameLst>
                                      </p:cBhvr>
                                      <p:to>
                                        <p:strVal val="visible"/>
                                      </p:to>
                                    </p:set>
                                    <p:animEffect transition="in" filter="fade">
                                      <p:cBhvr>
                                        <p:cTn id="112" dur="500"/>
                                        <p:tgtEl>
                                          <p:spTgt spid="115"/>
                                        </p:tgtEl>
                                      </p:cBhvr>
                                    </p:animEffect>
                                  </p:childTnLst>
                                </p:cTn>
                              </p:par>
                              <p:par>
                                <p:cTn id="113" presetID="10" presetClass="entr" presetSubtype="0" fill="hold" grpId="0" nodeType="withEffect">
                                  <p:stCondLst>
                                    <p:cond delay="0"/>
                                  </p:stCondLst>
                                  <p:childTnLst>
                                    <p:set>
                                      <p:cBhvr>
                                        <p:cTn id="114" dur="1" fill="hold">
                                          <p:stCondLst>
                                            <p:cond delay="0"/>
                                          </p:stCondLst>
                                        </p:cTn>
                                        <p:tgtEl>
                                          <p:spTgt spid="116"/>
                                        </p:tgtEl>
                                        <p:attrNameLst>
                                          <p:attrName>style.visibility</p:attrName>
                                        </p:attrNameLst>
                                      </p:cBhvr>
                                      <p:to>
                                        <p:strVal val="visible"/>
                                      </p:to>
                                    </p:set>
                                    <p:animEffect transition="in" filter="fade">
                                      <p:cBhvr>
                                        <p:cTn id="115" dur="500"/>
                                        <p:tgtEl>
                                          <p:spTgt spid="116"/>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117"/>
                                        </p:tgtEl>
                                        <p:attrNameLst>
                                          <p:attrName>style.visibility</p:attrName>
                                        </p:attrNameLst>
                                      </p:cBhvr>
                                      <p:to>
                                        <p:strVal val="visible"/>
                                      </p:to>
                                    </p:set>
                                    <p:animEffect transition="in" filter="fade">
                                      <p:cBhvr>
                                        <p:cTn id="118" dur="500"/>
                                        <p:tgtEl>
                                          <p:spTgt spid="117"/>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118"/>
                                        </p:tgtEl>
                                        <p:attrNameLst>
                                          <p:attrName>style.visibility</p:attrName>
                                        </p:attrNameLst>
                                      </p:cBhvr>
                                      <p:to>
                                        <p:strVal val="visible"/>
                                      </p:to>
                                    </p:set>
                                    <p:animEffect transition="in" filter="fade">
                                      <p:cBhvr>
                                        <p:cTn id="121" dur="500"/>
                                        <p:tgtEl>
                                          <p:spTgt spid="118"/>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119"/>
                                        </p:tgtEl>
                                        <p:attrNameLst>
                                          <p:attrName>style.visibility</p:attrName>
                                        </p:attrNameLst>
                                      </p:cBhvr>
                                      <p:to>
                                        <p:strVal val="visible"/>
                                      </p:to>
                                    </p:set>
                                    <p:animEffect transition="in" filter="fade">
                                      <p:cBhvr>
                                        <p:cTn id="124" dur="500"/>
                                        <p:tgtEl>
                                          <p:spTgt spid="119"/>
                                        </p:tgtEl>
                                      </p:cBhvr>
                                    </p:animEffect>
                                  </p:childTnLst>
                                </p:cTn>
                              </p:par>
                              <p:par>
                                <p:cTn id="125" presetID="10" presetClass="entr" presetSubtype="0" fill="hold" grpId="0" nodeType="withEffect">
                                  <p:stCondLst>
                                    <p:cond delay="0"/>
                                  </p:stCondLst>
                                  <p:childTnLst>
                                    <p:set>
                                      <p:cBhvr>
                                        <p:cTn id="126" dur="1" fill="hold">
                                          <p:stCondLst>
                                            <p:cond delay="0"/>
                                          </p:stCondLst>
                                        </p:cTn>
                                        <p:tgtEl>
                                          <p:spTgt spid="120"/>
                                        </p:tgtEl>
                                        <p:attrNameLst>
                                          <p:attrName>style.visibility</p:attrName>
                                        </p:attrNameLst>
                                      </p:cBhvr>
                                      <p:to>
                                        <p:strVal val="visible"/>
                                      </p:to>
                                    </p:set>
                                    <p:animEffect transition="in" filter="fade">
                                      <p:cBhvr>
                                        <p:cTn id="127" dur="500"/>
                                        <p:tgtEl>
                                          <p:spTgt spid="120"/>
                                        </p:tgtEl>
                                      </p:cBhvr>
                                    </p:animEffect>
                                  </p:childTnLst>
                                </p:cTn>
                              </p:par>
                              <p:par>
                                <p:cTn id="128" presetID="10" presetClass="entr" presetSubtype="0" fill="hold" grpId="0" nodeType="withEffect">
                                  <p:stCondLst>
                                    <p:cond delay="0"/>
                                  </p:stCondLst>
                                  <p:childTnLst>
                                    <p:set>
                                      <p:cBhvr>
                                        <p:cTn id="129" dur="1" fill="hold">
                                          <p:stCondLst>
                                            <p:cond delay="0"/>
                                          </p:stCondLst>
                                        </p:cTn>
                                        <p:tgtEl>
                                          <p:spTgt spid="121"/>
                                        </p:tgtEl>
                                        <p:attrNameLst>
                                          <p:attrName>style.visibility</p:attrName>
                                        </p:attrNameLst>
                                      </p:cBhvr>
                                      <p:to>
                                        <p:strVal val="visible"/>
                                      </p:to>
                                    </p:set>
                                    <p:animEffect transition="in" filter="fade">
                                      <p:cBhvr>
                                        <p:cTn id="130" dur="500"/>
                                        <p:tgtEl>
                                          <p:spTgt spid="121"/>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122"/>
                                        </p:tgtEl>
                                        <p:attrNameLst>
                                          <p:attrName>style.visibility</p:attrName>
                                        </p:attrNameLst>
                                      </p:cBhvr>
                                      <p:to>
                                        <p:strVal val="visible"/>
                                      </p:to>
                                    </p:set>
                                    <p:animEffect transition="in" filter="fade">
                                      <p:cBhvr>
                                        <p:cTn id="133" dur="500"/>
                                        <p:tgtEl>
                                          <p:spTgt spid="122"/>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123"/>
                                        </p:tgtEl>
                                        <p:attrNameLst>
                                          <p:attrName>style.visibility</p:attrName>
                                        </p:attrNameLst>
                                      </p:cBhvr>
                                      <p:to>
                                        <p:strVal val="visible"/>
                                      </p:to>
                                    </p:set>
                                    <p:animEffect transition="in" filter="fade">
                                      <p:cBhvr>
                                        <p:cTn id="136" dur="500"/>
                                        <p:tgtEl>
                                          <p:spTgt spid="123"/>
                                        </p:tgtEl>
                                      </p:cBhvr>
                                    </p:animEffect>
                                  </p:childTnLst>
                                </p:cTn>
                              </p:par>
                              <p:par>
                                <p:cTn id="137" presetID="10" presetClass="entr" presetSubtype="0" fill="hold" grpId="0" nodeType="withEffect">
                                  <p:stCondLst>
                                    <p:cond delay="0"/>
                                  </p:stCondLst>
                                  <p:childTnLst>
                                    <p:set>
                                      <p:cBhvr>
                                        <p:cTn id="138" dur="1" fill="hold">
                                          <p:stCondLst>
                                            <p:cond delay="0"/>
                                          </p:stCondLst>
                                        </p:cTn>
                                        <p:tgtEl>
                                          <p:spTgt spid="124"/>
                                        </p:tgtEl>
                                        <p:attrNameLst>
                                          <p:attrName>style.visibility</p:attrName>
                                        </p:attrNameLst>
                                      </p:cBhvr>
                                      <p:to>
                                        <p:strVal val="visible"/>
                                      </p:to>
                                    </p:set>
                                    <p:animEffect transition="in" filter="fade">
                                      <p:cBhvr>
                                        <p:cTn id="139" dur="500"/>
                                        <p:tgtEl>
                                          <p:spTgt spid="124"/>
                                        </p:tgtEl>
                                      </p:cBhvr>
                                    </p:animEffect>
                                  </p:childTnLst>
                                </p:cTn>
                              </p:par>
                              <p:par>
                                <p:cTn id="140" presetID="10" presetClass="entr" presetSubtype="0" fill="hold" grpId="0" nodeType="withEffect">
                                  <p:stCondLst>
                                    <p:cond delay="0"/>
                                  </p:stCondLst>
                                  <p:childTnLst>
                                    <p:set>
                                      <p:cBhvr>
                                        <p:cTn id="141" dur="1" fill="hold">
                                          <p:stCondLst>
                                            <p:cond delay="0"/>
                                          </p:stCondLst>
                                        </p:cTn>
                                        <p:tgtEl>
                                          <p:spTgt spid="125"/>
                                        </p:tgtEl>
                                        <p:attrNameLst>
                                          <p:attrName>style.visibility</p:attrName>
                                        </p:attrNameLst>
                                      </p:cBhvr>
                                      <p:to>
                                        <p:strVal val="visible"/>
                                      </p:to>
                                    </p:set>
                                    <p:animEffect transition="in" filter="fade">
                                      <p:cBhvr>
                                        <p:cTn id="142" dur="500"/>
                                        <p:tgtEl>
                                          <p:spTgt spid="125"/>
                                        </p:tgtEl>
                                      </p:cBhvr>
                                    </p:animEffect>
                                  </p:childTnLst>
                                </p:cTn>
                              </p:par>
                              <p:par>
                                <p:cTn id="143" presetID="10" presetClass="entr" presetSubtype="0" fill="hold" grpId="0" nodeType="withEffect">
                                  <p:stCondLst>
                                    <p:cond delay="0"/>
                                  </p:stCondLst>
                                  <p:childTnLst>
                                    <p:set>
                                      <p:cBhvr>
                                        <p:cTn id="144" dur="1" fill="hold">
                                          <p:stCondLst>
                                            <p:cond delay="0"/>
                                          </p:stCondLst>
                                        </p:cTn>
                                        <p:tgtEl>
                                          <p:spTgt spid="126"/>
                                        </p:tgtEl>
                                        <p:attrNameLst>
                                          <p:attrName>style.visibility</p:attrName>
                                        </p:attrNameLst>
                                      </p:cBhvr>
                                      <p:to>
                                        <p:strVal val="visible"/>
                                      </p:to>
                                    </p:set>
                                    <p:animEffect transition="in" filter="fade">
                                      <p:cBhvr>
                                        <p:cTn id="145" dur="500"/>
                                        <p:tgtEl>
                                          <p:spTgt spid="126"/>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127"/>
                                        </p:tgtEl>
                                        <p:attrNameLst>
                                          <p:attrName>style.visibility</p:attrName>
                                        </p:attrNameLst>
                                      </p:cBhvr>
                                      <p:to>
                                        <p:strVal val="visible"/>
                                      </p:to>
                                    </p:set>
                                    <p:animEffect transition="in" filter="fade">
                                      <p:cBhvr>
                                        <p:cTn id="148" dur="500"/>
                                        <p:tgtEl>
                                          <p:spTgt spid="127"/>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128"/>
                                        </p:tgtEl>
                                        <p:attrNameLst>
                                          <p:attrName>style.visibility</p:attrName>
                                        </p:attrNameLst>
                                      </p:cBhvr>
                                      <p:to>
                                        <p:strVal val="visible"/>
                                      </p:to>
                                    </p:set>
                                    <p:animEffect transition="in" filter="fade">
                                      <p:cBhvr>
                                        <p:cTn id="151" dur="500"/>
                                        <p:tgtEl>
                                          <p:spTgt spid="128"/>
                                        </p:tgtEl>
                                      </p:cBhvr>
                                    </p:animEffect>
                                  </p:childTnLst>
                                </p:cTn>
                              </p:par>
                              <p:par>
                                <p:cTn id="152" presetID="10" presetClass="entr" presetSubtype="0" fill="hold" grpId="0" nodeType="withEffect">
                                  <p:stCondLst>
                                    <p:cond delay="0"/>
                                  </p:stCondLst>
                                  <p:childTnLst>
                                    <p:set>
                                      <p:cBhvr>
                                        <p:cTn id="153" dur="1" fill="hold">
                                          <p:stCondLst>
                                            <p:cond delay="0"/>
                                          </p:stCondLst>
                                        </p:cTn>
                                        <p:tgtEl>
                                          <p:spTgt spid="129"/>
                                        </p:tgtEl>
                                        <p:attrNameLst>
                                          <p:attrName>style.visibility</p:attrName>
                                        </p:attrNameLst>
                                      </p:cBhvr>
                                      <p:to>
                                        <p:strVal val="visible"/>
                                      </p:to>
                                    </p:set>
                                    <p:animEffect transition="in" filter="fade">
                                      <p:cBhvr>
                                        <p:cTn id="154" dur="500"/>
                                        <p:tgtEl>
                                          <p:spTgt spid="129"/>
                                        </p:tgtEl>
                                      </p:cBhvr>
                                    </p:animEffect>
                                  </p:childTnLst>
                                </p:cTn>
                              </p:par>
                              <p:par>
                                <p:cTn id="155" presetID="10" presetClass="entr" presetSubtype="0" fill="hold" grpId="0" nodeType="withEffect">
                                  <p:stCondLst>
                                    <p:cond delay="0"/>
                                  </p:stCondLst>
                                  <p:childTnLst>
                                    <p:set>
                                      <p:cBhvr>
                                        <p:cTn id="156" dur="1" fill="hold">
                                          <p:stCondLst>
                                            <p:cond delay="0"/>
                                          </p:stCondLst>
                                        </p:cTn>
                                        <p:tgtEl>
                                          <p:spTgt spid="130"/>
                                        </p:tgtEl>
                                        <p:attrNameLst>
                                          <p:attrName>style.visibility</p:attrName>
                                        </p:attrNameLst>
                                      </p:cBhvr>
                                      <p:to>
                                        <p:strVal val="visible"/>
                                      </p:to>
                                    </p:set>
                                    <p:animEffect transition="in" filter="fade">
                                      <p:cBhvr>
                                        <p:cTn id="157" dur="500"/>
                                        <p:tgtEl>
                                          <p:spTgt spid="130"/>
                                        </p:tgtEl>
                                      </p:cBhvr>
                                    </p:animEffect>
                                  </p:childTnLst>
                                </p:cTn>
                              </p:par>
                              <p:par>
                                <p:cTn id="158" presetID="10" presetClass="entr" presetSubtype="0" fill="hold" grpId="0" nodeType="withEffect">
                                  <p:stCondLst>
                                    <p:cond delay="0"/>
                                  </p:stCondLst>
                                  <p:childTnLst>
                                    <p:set>
                                      <p:cBhvr>
                                        <p:cTn id="159" dur="1" fill="hold">
                                          <p:stCondLst>
                                            <p:cond delay="0"/>
                                          </p:stCondLst>
                                        </p:cTn>
                                        <p:tgtEl>
                                          <p:spTgt spid="131"/>
                                        </p:tgtEl>
                                        <p:attrNameLst>
                                          <p:attrName>style.visibility</p:attrName>
                                        </p:attrNameLst>
                                      </p:cBhvr>
                                      <p:to>
                                        <p:strVal val="visible"/>
                                      </p:to>
                                    </p:set>
                                    <p:animEffect transition="in" filter="fade">
                                      <p:cBhvr>
                                        <p:cTn id="160" dur="500"/>
                                        <p:tgtEl>
                                          <p:spTgt spid="131"/>
                                        </p:tgtEl>
                                      </p:cBhvr>
                                    </p:animEffect>
                                  </p:childTnLst>
                                </p:cTn>
                              </p:par>
                              <p:par>
                                <p:cTn id="161" presetID="10" presetClass="entr" presetSubtype="0" fill="hold" grpId="0" nodeType="withEffect">
                                  <p:stCondLst>
                                    <p:cond delay="0"/>
                                  </p:stCondLst>
                                  <p:childTnLst>
                                    <p:set>
                                      <p:cBhvr>
                                        <p:cTn id="162" dur="1" fill="hold">
                                          <p:stCondLst>
                                            <p:cond delay="0"/>
                                          </p:stCondLst>
                                        </p:cTn>
                                        <p:tgtEl>
                                          <p:spTgt spid="132"/>
                                        </p:tgtEl>
                                        <p:attrNameLst>
                                          <p:attrName>style.visibility</p:attrName>
                                        </p:attrNameLst>
                                      </p:cBhvr>
                                      <p:to>
                                        <p:strVal val="visible"/>
                                      </p:to>
                                    </p:set>
                                    <p:animEffect transition="in" filter="fade">
                                      <p:cBhvr>
                                        <p:cTn id="163" dur="500"/>
                                        <p:tgtEl>
                                          <p:spTgt spid="132"/>
                                        </p:tgtEl>
                                      </p:cBhvr>
                                    </p:animEffect>
                                  </p:childTnLst>
                                </p:cTn>
                              </p:par>
                              <p:par>
                                <p:cTn id="164" presetID="10" presetClass="entr" presetSubtype="0" fill="hold" grpId="0" nodeType="withEffect">
                                  <p:stCondLst>
                                    <p:cond delay="0"/>
                                  </p:stCondLst>
                                  <p:childTnLst>
                                    <p:set>
                                      <p:cBhvr>
                                        <p:cTn id="165" dur="1" fill="hold">
                                          <p:stCondLst>
                                            <p:cond delay="0"/>
                                          </p:stCondLst>
                                        </p:cTn>
                                        <p:tgtEl>
                                          <p:spTgt spid="133"/>
                                        </p:tgtEl>
                                        <p:attrNameLst>
                                          <p:attrName>style.visibility</p:attrName>
                                        </p:attrNameLst>
                                      </p:cBhvr>
                                      <p:to>
                                        <p:strVal val="visible"/>
                                      </p:to>
                                    </p:set>
                                    <p:animEffect transition="in" filter="fade">
                                      <p:cBhvr>
                                        <p:cTn id="166" dur="500"/>
                                        <p:tgtEl>
                                          <p:spTgt spid="133"/>
                                        </p:tgtEl>
                                      </p:cBhvr>
                                    </p:animEffect>
                                  </p:childTnLst>
                                </p:cTn>
                              </p:par>
                              <p:par>
                                <p:cTn id="167" presetID="10" presetClass="entr" presetSubtype="0" fill="hold" grpId="0" nodeType="withEffect">
                                  <p:stCondLst>
                                    <p:cond delay="0"/>
                                  </p:stCondLst>
                                  <p:childTnLst>
                                    <p:set>
                                      <p:cBhvr>
                                        <p:cTn id="168" dur="1" fill="hold">
                                          <p:stCondLst>
                                            <p:cond delay="0"/>
                                          </p:stCondLst>
                                        </p:cTn>
                                        <p:tgtEl>
                                          <p:spTgt spid="134"/>
                                        </p:tgtEl>
                                        <p:attrNameLst>
                                          <p:attrName>style.visibility</p:attrName>
                                        </p:attrNameLst>
                                      </p:cBhvr>
                                      <p:to>
                                        <p:strVal val="visible"/>
                                      </p:to>
                                    </p:set>
                                    <p:animEffect transition="in" filter="fade">
                                      <p:cBhvr>
                                        <p:cTn id="169" dur="500"/>
                                        <p:tgtEl>
                                          <p:spTgt spid="134"/>
                                        </p:tgtEl>
                                      </p:cBhvr>
                                    </p:animEffect>
                                  </p:childTnLst>
                                </p:cTn>
                              </p:par>
                              <p:par>
                                <p:cTn id="170" presetID="10" presetClass="entr" presetSubtype="0" fill="hold" grpId="0" nodeType="withEffect">
                                  <p:stCondLst>
                                    <p:cond delay="0"/>
                                  </p:stCondLst>
                                  <p:childTnLst>
                                    <p:set>
                                      <p:cBhvr>
                                        <p:cTn id="171" dur="1" fill="hold">
                                          <p:stCondLst>
                                            <p:cond delay="0"/>
                                          </p:stCondLst>
                                        </p:cTn>
                                        <p:tgtEl>
                                          <p:spTgt spid="135"/>
                                        </p:tgtEl>
                                        <p:attrNameLst>
                                          <p:attrName>style.visibility</p:attrName>
                                        </p:attrNameLst>
                                      </p:cBhvr>
                                      <p:to>
                                        <p:strVal val="visible"/>
                                      </p:to>
                                    </p:set>
                                    <p:animEffect transition="in" filter="fade">
                                      <p:cBhvr>
                                        <p:cTn id="172" dur="500"/>
                                        <p:tgtEl>
                                          <p:spTgt spid="135"/>
                                        </p:tgtEl>
                                      </p:cBhvr>
                                    </p:animEffect>
                                  </p:childTnLst>
                                </p:cTn>
                              </p:par>
                              <p:par>
                                <p:cTn id="173" presetID="10" presetClass="entr" presetSubtype="0" fill="hold" grpId="0" nodeType="withEffect">
                                  <p:stCondLst>
                                    <p:cond delay="0"/>
                                  </p:stCondLst>
                                  <p:childTnLst>
                                    <p:set>
                                      <p:cBhvr>
                                        <p:cTn id="174" dur="1" fill="hold">
                                          <p:stCondLst>
                                            <p:cond delay="0"/>
                                          </p:stCondLst>
                                        </p:cTn>
                                        <p:tgtEl>
                                          <p:spTgt spid="136"/>
                                        </p:tgtEl>
                                        <p:attrNameLst>
                                          <p:attrName>style.visibility</p:attrName>
                                        </p:attrNameLst>
                                      </p:cBhvr>
                                      <p:to>
                                        <p:strVal val="visible"/>
                                      </p:to>
                                    </p:set>
                                    <p:animEffect transition="in" filter="fade">
                                      <p:cBhvr>
                                        <p:cTn id="175" dur="500"/>
                                        <p:tgtEl>
                                          <p:spTgt spid="136"/>
                                        </p:tgtEl>
                                      </p:cBhvr>
                                    </p:animEffect>
                                  </p:childTnLst>
                                </p:cTn>
                              </p:par>
                              <p:par>
                                <p:cTn id="176" presetID="10" presetClass="entr" presetSubtype="0" fill="hold" grpId="0" nodeType="withEffect">
                                  <p:stCondLst>
                                    <p:cond delay="0"/>
                                  </p:stCondLst>
                                  <p:childTnLst>
                                    <p:set>
                                      <p:cBhvr>
                                        <p:cTn id="177" dur="1" fill="hold">
                                          <p:stCondLst>
                                            <p:cond delay="0"/>
                                          </p:stCondLst>
                                        </p:cTn>
                                        <p:tgtEl>
                                          <p:spTgt spid="137"/>
                                        </p:tgtEl>
                                        <p:attrNameLst>
                                          <p:attrName>style.visibility</p:attrName>
                                        </p:attrNameLst>
                                      </p:cBhvr>
                                      <p:to>
                                        <p:strVal val="visible"/>
                                      </p:to>
                                    </p:set>
                                    <p:animEffect transition="in" filter="fade">
                                      <p:cBhvr>
                                        <p:cTn id="178" dur="500"/>
                                        <p:tgtEl>
                                          <p:spTgt spid="137"/>
                                        </p:tgtEl>
                                      </p:cBhvr>
                                    </p:animEffect>
                                  </p:childTnLst>
                                </p:cTn>
                              </p:par>
                              <p:par>
                                <p:cTn id="179" presetID="10" presetClass="entr" presetSubtype="0" fill="hold" grpId="0" nodeType="withEffect">
                                  <p:stCondLst>
                                    <p:cond delay="0"/>
                                  </p:stCondLst>
                                  <p:childTnLst>
                                    <p:set>
                                      <p:cBhvr>
                                        <p:cTn id="180" dur="1" fill="hold">
                                          <p:stCondLst>
                                            <p:cond delay="0"/>
                                          </p:stCondLst>
                                        </p:cTn>
                                        <p:tgtEl>
                                          <p:spTgt spid="138"/>
                                        </p:tgtEl>
                                        <p:attrNameLst>
                                          <p:attrName>style.visibility</p:attrName>
                                        </p:attrNameLst>
                                      </p:cBhvr>
                                      <p:to>
                                        <p:strVal val="visible"/>
                                      </p:to>
                                    </p:set>
                                    <p:animEffect transition="in" filter="fade">
                                      <p:cBhvr>
                                        <p:cTn id="181" dur="500"/>
                                        <p:tgtEl>
                                          <p:spTgt spid="138"/>
                                        </p:tgtEl>
                                      </p:cBhvr>
                                    </p:animEffect>
                                  </p:childTnLst>
                                </p:cTn>
                              </p:par>
                              <p:par>
                                <p:cTn id="182" presetID="10" presetClass="entr" presetSubtype="0" fill="hold" grpId="0" nodeType="withEffect">
                                  <p:stCondLst>
                                    <p:cond delay="0"/>
                                  </p:stCondLst>
                                  <p:childTnLst>
                                    <p:set>
                                      <p:cBhvr>
                                        <p:cTn id="183" dur="1" fill="hold">
                                          <p:stCondLst>
                                            <p:cond delay="0"/>
                                          </p:stCondLst>
                                        </p:cTn>
                                        <p:tgtEl>
                                          <p:spTgt spid="139"/>
                                        </p:tgtEl>
                                        <p:attrNameLst>
                                          <p:attrName>style.visibility</p:attrName>
                                        </p:attrNameLst>
                                      </p:cBhvr>
                                      <p:to>
                                        <p:strVal val="visible"/>
                                      </p:to>
                                    </p:set>
                                    <p:animEffect transition="in" filter="fade">
                                      <p:cBhvr>
                                        <p:cTn id="184" dur="500"/>
                                        <p:tgtEl>
                                          <p:spTgt spid="139"/>
                                        </p:tgtEl>
                                      </p:cBhvr>
                                    </p:animEffect>
                                  </p:childTnLst>
                                </p:cTn>
                              </p:par>
                              <p:par>
                                <p:cTn id="185" presetID="10" presetClass="entr" presetSubtype="0" fill="hold" grpId="0" nodeType="withEffect">
                                  <p:stCondLst>
                                    <p:cond delay="0"/>
                                  </p:stCondLst>
                                  <p:childTnLst>
                                    <p:set>
                                      <p:cBhvr>
                                        <p:cTn id="186" dur="1" fill="hold">
                                          <p:stCondLst>
                                            <p:cond delay="0"/>
                                          </p:stCondLst>
                                        </p:cTn>
                                        <p:tgtEl>
                                          <p:spTgt spid="140"/>
                                        </p:tgtEl>
                                        <p:attrNameLst>
                                          <p:attrName>style.visibility</p:attrName>
                                        </p:attrNameLst>
                                      </p:cBhvr>
                                      <p:to>
                                        <p:strVal val="visible"/>
                                      </p:to>
                                    </p:set>
                                    <p:animEffect transition="in" filter="fade">
                                      <p:cBhvr>
                                        <p:cTn id="187" dur="500"/>
                                        <p:tgtEl>
                                          <p:spTgt spid="140"/>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141"/>
                                        </p:tgtEl>
                                        <p:attrNameLst>
                                          <p:attrName>style.visibility</p:attrName>
                                        </p:attrNameLst>
                                      </p:cBhvr>
                                      <p:to>
                                        <p:strVal val="visible"/>
                                      </p:to>
                                    </p:set>
                                    <p:animEffect transition="in" filter="fade">
                                      <p:cBhvr>
                                        <p:cTn id="190" dur="500"/>
                                        <p:tgtEl>
                                          <p:spTgt spid="141"/>
                                        </p:tgtEl>
                                      </p:cBhvr>
                                    </p:animEffect>
                                  </p:childTnLst>
                                </p:cTn>
                              </p:par>
                              <p:par>
                                <p:cTn id="191" presetID="10" presetClass="entr" presetSubtype="0" fill="hold" grpId="0" nodeType="withEffect">
                                  <p:stCondLst>
                                    <p:cond delay="0"/>
                                  </p:stCondLst>
                                  <p:childTnLst>
                                    <p:set>
                                      <p:cBhvr>
                                        <p:cTn id="192" dur="1" fill="hold">
                                          <p:stCondLst>
                                            <p:cond delay="0"/>
                                          </p:stCondLst>
                                        </p:cTn>
                                        <p:tgtEl>
                                          <p:spTgt spid="142"/>
                                        </p:tgtEl>
                                        <p:attrNameLst>
                                          <p:attrName>style.visibility</p:attrName>
                                        </p:attrNameLst>
                                      </p:cBhvr>
                                      <p:to>
                                        <p:strVal val="visible"/>
                                      </p:to>
                                    </p:set>
                                    <p:animEffect transition="in" filter="fade">
                                      <p:cBhvr>
                                        <p:cTn id="193" dur="500"/>
                                        <p:tgtEl>
                                          <p:spTgt spid="142"/>
                                        </p:tgtEl>
                                      </p:cBhvr>
                                    </p:animEffect>
                                  </p:childTnLst>
                                </p:cTn>
                              </p:par>
                              <p:par>
                                <p:cTn id="194" presetID="10" presetClass="entr" presetSubtype="0" fill="hold" grpId="0" nodeType="withEffect">
                                  <p:stCondLst>
                                    <p:cond delay="0"/>
                                  </p:stCondLst>
                                  <p:childTnLst>
                                    <p:set>
                                      <p:cBhvr>
                                        <p:cTn id="195" dur="1" fill="hold">
                                          <p:stCondLst>
                                            <p:cond delay="0"/>
                                          </p:stCondLst>
                                        </p:cTn>
                                        <p:tgtEl>
                                          <p:spTgt spid="143"/>
                                        </p:tgtEl>
                                        <p:attrNameLst>
                                          <p:attrName>style.visibility</p:attrName>
                                        </p:attrNameLst>
                                      </p:cBhvr>
                                      <p:to>
                                        <p:strVal val="visible"/>
                                      </p:to>
                                    </p:set>
                                    <p:animEffect transition="in" filter="fade">
                                      <p:cBhvr>
                                        <p:cTn id="196" dur="500"/>
                                        <p:tgtEl>
                                          <p:spTgt spid="143"/>
                                        </p:tgtEl>
                                      </p:cBhvr>
                                    </p:animEffect>
                                  </p:childTnLst>
                                </p:cTn>
                              </p:par>
                              <p:par>
                                <p:cTn id="197" presetID="10" presetClass="entr" presetSubtype="0" fill="hold" grpId="0" nodeType="withEffect">
                                  <p:stCondLst>
                                    <p:cond delay="0"/>
                                  </p:stCondLst>
                                  <p:childTnLst>
                                    <p:set>
                                      <p:cBhvr>
                                        <p:cTn id="198" dur="1" fill="hold">
                                          <p:stCondLst>
                                            <p:cond delay="0"/>
                                          </p:stCondLst>
                                        </p:cTn>
                                        <p:tgtEl>
                                          <p:spTgt spid="144"/>
                                        </p:tgtEl>
                                        <p:attrNameLst>
                                          <p:attrName>style.visibility</p:attrName>
                                        </p:attrNameLst>
                                      </p:cBhvr>
                                      <p:to>
                                        <p:strVal val="visible"/>
                                      </p:to>
                                    </p:set>
                                    <p:animEffect transition="in" filter="fade">
                                      <p:cBhvr>
                                        <p:cTn id="199" dur="500"/>
                                        <p:tgtEl>
                                          <p:spTgt spid="144"/>
                                        </p:tgtEl>
                                      </p:cBhvr>
                                    </p:animEffect>
                                  </p:childTnLst>
                                </p:cTn>
                              </p:par>
                              <p:par>
                                <p:cTn id="200" presetID="10" presetClass="entr" presetSubtype="0" fill="hold" grpId="0" nodeType="withEffect">
                                  <p:stCondLst>
                                    <p:cond delay="0"/>
                                  </p:stCondLst>
                                  <p:childTnLst>
                                    <p:set>
                                      <p:cBhvr>
                                        <p:cTn id="201" dur="1" fill="hold">
                                          <p:stCondLst>
                                            <p:cond delay="0"/>
                                          </p:stCondLst>
                                        </p:cTn>
                                        <p:tgtEl>
                                          <p:spTgt spid="145"/>
                                        </p:tgtEl>
                                        <p:attrNameLst>
                                          <p:attrName>style.visibility</p:attrName>
                                        </p:attrNameLst>
                                      </p:cBhvr>
                                      <p:to>
                                        <p:strVal val="visible"/>
                                      </p:to>
                                    </p:set>
                                    <p:animEffect transition="in" filter="fade">
                                      <p:cBhvr>
                                        <p:cTn id="202" dur="500"/>
                                        <p:tgtEl>
                                          <p:spTgt spid="145"/>
                                        </p:tgtEl>
                                      </p:cBhvr>
                                    </p:animEffect>
                                  </p:childTnLst>
                                </p:cTn>
                              </p:par>
                              <p:par>
                                <p:cTn id="203" presetID="10" presetClass="entr" presetSubtype="0" fill="hold" grpId="0" nodeType="withEffect">
                                  <p:stCondLst>
                                    <p:cond delay="0"/>
                                  </p:stCondLst>
                                  <p:childTnLst>
                                    <p:set>
                                      <p:cBhvr>
                                        <p:cTn id="204" dur="1" fill="hold">
                                          <p:stCondLst>
                                            <p:cond delay="0"/>
                                          </p:stCondLst>
                                        </p:cTn>
                                        <p:tgtEl>
                                          <p:spTgt spid="146"/>
                                        </p:tgtEl>
                                        <p:attrNameLst>
                                          <p:attrName>style.visibility</p:attrName>
                                        </p:attrNameLst>
                                      </p:cBhvr>
                                      <p:to>
                                        <p:strVal val="visible"/>
                                      </p:to>
                                    </p:set>
                                    <p:animEffect transition="in" filter="fade">
                                      <p:cBhvr>
                                        <p:cTn id="205" dur="500"/>
                                        <p:tgtEl>
                                          <p:spTgt spid="146"/>
                                        </p:tgtEl>
                                      </p:cBhvr>
                                    </p:animEffect>
                                  </p:childTnLst>
                                </p:cTn>
                              </p:par>
                              <p:par>
                                <p:cTn id="206" presetID="10" presetClass="entr" presetSubtype="0" fill="hold" grpId="0" nodeType="withEffect">
                                  <p:stCondLst>
                                    <p:cond delay="0"/>
                                  </p:stCondLst>
                                  <p:childTnLst>
                                    <p:set>
                                      <p:cBhvr>
                                        <p:cTn id="207" dur="1" fill="hold">
                                          <p:stCondLst>
                                            <p:cond delay="0"/>
                                          </p:stCondLst>
                                        </p:cTn>
                                        <p:tgtEl>
                                          <p:spTgt spid="147"/>
                                        </p:tgtEl>
                                        <p:attrNameLst>
                                          <p:attrName>style.visibility</p:attrName>
                                        </p:attrNameLst>
                                      </p:cBhvr>
                                      <p:to>
                                        <p:strVal val="visible"/>
                                      </p:to>
                                    </p:set>
                                    <p:animEffect transition="in" filter="fade">
                                      <p:cBhvr>
                                        <p:cTn id="208" dur="500"/>
                                        <p:tgtEl>
                                          <p:spTgt spid="147"/>
                                        </p:tgtEl>
                                      </p:cBhvr>
                                    </p:animEffect>
                                  </p:childTnLst>
                                </p:cTn>
                              </p:par>
                              <p:par>
                                <p:cTn id="209" presetID="10" presetClass="entr" presetSubtype="0" fill="hold" grpId="0" nodeType="withEffect">
                                  <p:stCondLst>
                                    <p:cond delay="0"/>
                                  </p:stCondLst>
                                  <p:childTnLst>
                                    <p:set>
                                      <p:cBhvr>
                                        <p:cTn id="210" dur="1" fill="hold">
                                          <p:stCondLst>
                                            <p:cond delay="0"/>
                                          </p:stCondLst>
                                        </p:cTn>
                                        <p:tgtEl>
                                          <p:spTgt spid="148"/>
                                        </p:tgtEl>
                                        <p:attrNameLst>
                                          <p:attrName>style.visibility</p:attrName>
                                        </p:attrNameLst>
                                      </p:cBhvr>
                                      <p:to>
                                        <p:strVal val="visible"/>
                                      </p:to>
                                    </p:set>
                                    <p:animEffect transition="in" filter="fade">
                                      <p:cBhvr>
                                        <p:cTn id="211" dur="500"/>
                                        <p:tgtEl>
                                          <p:spTgt spid="148"/>
                                        </p:tgtEl>
                                      </p:cBhvr>
                                    </p:animEffect>
                                  </p:childTnLst>
                                </p:cTn>
                              </p:par>
                              <p:par>
                                <p:cTn id="212" presetID="10" presetClass="entr" presetSubtype="0" fill="hold" grpId="0" nodeType="withEffect">
                                  <p:stCondLst>
                                    <p:cond delay="0"/>
                                  </p:stCondLst>
                                  <p:childTnLst>
                                    <p:set>
                                      <p:cBhvr>
                                        <p:cTn id="213" dur="1" fill="hold">
                                          <p:stCondLst>
                                            <p:cond delay="0"/>
                                          </p:stCondLst>
                                        </p:cTn>
                                        <p:tgtEl>
                                          <p:spTgt spid="149"/>
                                        </p:tgtEl>
                                        <p:attrNameLst>
                                          <p:attrName>style.visibility</p:attrName>
                                        </p:attrNameLst>
                                      </p:cBhvr>
                                      <p:to>
                                        <p:strVal val="visible"/>
                                      </p:to>
                                    </p:set>
                                    <p:animEffect transition="in" filter="fade">
                                      <p:cBhvr>
                                        <p:cTn id="214" dur="500"/>
                                        <p:tgtEl>
                                          <p:spTgt spid="149"/>
                                        </p:tgtEl>
                                      </p:cBhvr>
                                    </p:animEffect>
                                  </p:childTnLst>
                                </p:cTn>
                              </p:par>
                              <p:par>
                                <p:cTn id="215" presetID="10" presetClass="entr" presetSubtype="0" fill="hold" grpId="0" nodeType="withEffect">
                                  <p:stCondLst>
                                    <p:cond delay="0"/>
                                  </p:stCondLst>
                                  <p:childTnLst>
                                    <p:set>
                                      <p:cBhvr>
                                        <p:cTn id="216" dur="1" fill="hold">
                                          <p:stCondLst>
                                            <p:cond delay="0"/>
                                          </p:stCondLst>
                                        </p:cTn>
                                        <p:tgtEl>
                                          <p:spTgt spid="150"/>
                                        </p:tgtEl>
                                        <p:attrNameLst>
                                          <p:attrName>style.visibility</p:attrName>
                                        </p:attrNameLst>
                                      </p:cBhvr>
                                      <p:to>
                                        <p:strVal val="visible"/>
                                      </p:to>
                                    </p:set>
                                    <p:animEffect transition="in" filter="fade">
                                      <p:cBhvr>
                                        <p:cTn id="217" dur="500"/>
                                        <p:tgtEl>
                                          <p:spTgt spid="150"/>
                                        </p:tgtEl>
                                      </p:cBhvr>
                                    </p:animEffect>
                                  </p:childTnLst>
                                </p:cTn>
                              </p:par>
                              <p:par>
                                <p:cTn id="218" presetID="10" presetClass="entr" presetSubtype="0" fill="hold" grpId="0" nodeType="withEffect">
                                  <p:stCondLst>
                                    <p:cond delay="0"/>
                                  </p:stCondLst>
                                  <p:childTnLst>
                                    <p:set>
                                      <p:cBhvr>
                                        <p:cTn id="219" dur="1" fill="hold">
                                          <p:stCondLst>
                                            <p:cond delay="0"/>
                                          </p:stCondLst>
                                        </p:cTn>
                                        <p:tgtEl>
                                          <p:spTgt spid="151"/>
                                        </p:tgtEl>
                                        <p:attrNameLst>
                                          <p:attrName>style.visibility</p:attrName>
                                        </p:attrNameLst>
                                      </p:cBhvr>
                                      <p:to>
                                        <p:strVal val="visible"/>
                                      </p:to>
                                    </p:set>
                                    <p:animEffect transition="in" filter="fade">
                                      <p:cBhvr>
                                        <p:cTn id="220" dur="500"/>
                                        <p:tgtEl>
                                          <p:spTgt spid="151"/>
                                        </p:tgtEl>
                                      </p:cBhvr>
                                    </p:animEffect>
                                  </p:childTnLst>
                                </p:cTn>
                              </p:par>
                              <p:par>
                                <p:cTn id="221" presetID="10" presetClass="entr" presetSubtype="0" fill="hold" grpId="0" nodeType="withEffect">
                                  <p:stCondLst>
                                    <p:cond delay="0"/>
                                  </p:stCondLst>
                                  <p:childTnLst>
                                    <p:set>
                                      <p:cBhvr>
                                        <p:cTn id="222" dur="1" fill="hold">
                                          <p:stCondLst>
                                            <p:cond delay="0"/>
                                          </p:stCondLst>
                                        </p:cTn>
                                        <p:tgtEl>
                                          <p:spTgt spid="152"/>
                                        </p:tgtEl>
                                        <p:attrNameLst>
                                          <p:attrName>style.visibility</p:attrName>
                                        </p:attrNameLst>
                                      </p:cBhvr>
                                      <p:to>
                                        <p:strVal val="visible"/>
                                      </p:to>
                                    </p:set>
                                    <p:animEffect transition="in" filter="fade">
                                      <p:cBhvr>
                                        <p:cTn id="223" dur="500"/>
                                        <p:tgtEl>
                                          <p:spTgt spid="152"/>
                                        </p:tgtEl>
                                      </p:cBhvr>
                                    </p:animEffect>
                                  </p:childTnLst>
                                </p:cTn>
                              </p:par>
                              <p:par>
                                <p:cTn id="224" presetID="10" presetClass="entr" presetSubtype="0" fill="hold" grpId="0" nodeType="withEffect">
                                  <p:stCondLst>
                                    <p:cond delay="0"/>
                                  </p:stCondLst>
                                  <p:childTnLst>
                                    <p:set>
                                      <p:cBhvr>
                                        <p:cTn id="225" dur="1" fill="hold">
                                          <p:stCondLst>
                                            <p:cond delay="0"/>
                                          </p:stCondLst>
                                        </p:cTn>
                                        <p:tgtEl>
                                          <p:spTgt spid="153"/>
                                        </p:tgtEl>
                                        <p:attrNameLst>
                                          <p:attrName>style.visibility</p:attrName>
                                        </p:attrNameLst>
                                      </p:cBhvr>
                                      <p:to>
                                        <p:strVal val="visible"/>
                                      </p:to>
                                    </p:set>
                                    <p:animEffect transition="in" filter="fade">
                                      <p:cBhvr>
                                        <p:cTn id="226" dur="500"/>
                                        <p:tgtEl>
                                          <p:spTgt spid="153"/>
                                        </p:tgtEl>
                                      </p:cBhvr>
                                    </p:animEffect>
                                  </p:childTnLst>
                                </p:cTn>
                              </p:par>
                            </p:childTnLst>
                          </p:cTn>
                        </p:par>
                      </p:childTnLst>
                    </p:cTn>
                  </p:par>
                  <p:par>
                    <p:cTn id="227" fill="hold">
                      <p:stCondLst>
                        <p:cond delay="indefinite"/>
                      </p:stCondLst>
                      <p:childTnLst>
                        <p:par>
                          <p:cTn id="228" fill="hold">
                            <p:stCondLst>
                              <p:cond delay="0"/>
                            </p:stCondLst>
                            <p:childTnLst>
                              <p:par>
                                <p:cTn id="229" presetID="42" presetClass="path" presetSubtype="0" accel="50000" decel="50000" fill="hold" grpId="1" nodeType="clickEffect">
                                  <p:stCondLst>
                                    <p:cond delay="0"/>
                                  </p:stCondLst>
                                  <p:childTnLst>
                                    <p:animMotion origin="layout" path="M -2.77778E-7 1.48148E-6 L -0.05399 -0.01875 " pathEditMode="relative" rAng="0" ptsTypes="AA">
                                      <p:cBhvr>
                                        <p:cTn id="230" dur="2000" fill="hold"/>
                                        <p:tgtEl>
                                          <p:spTgt spid="108"/>
                                        </p:tgtEl>
                                        <p:attrNameLst>
                                          <p:attrName>ppt_x</p:attrName>
                                          <p:attrName>ppt_y</p:attrName>
                                        </p:attrNameLst>
                                      </p:cBhvr>
                                      <p:rCtr x="-2708" y="-949"/>
                                    </p:animMotion>
                                  </p:childTnLst>
                                </p:cTn>
                              </p:par>
                            </p:childTnLst>
                          </p:cTn>
                        </p:par>
                      </p:childTnLst>
                    </p:cTn>
                  </p:par>
                  <p:par>
                    <p:cTn id="231" fill="hold">
                      <p:stCondLst>
                        <p:cond delay="indefinite"/>
                      </p:stCondLst>
                      <p:childTnLst>
                        <p:par>
                          <p:cTn id="232" fill="hold">
                            <p:stCondLst>
                              <p:cond delay="0"/>
                            </p:stCondLst>
                            <p:childTnLst>
                              <p:par>
                                <p:cTn id="233" presetID="42" presetClass="path" presetSubtype="0" accel="50000" decel="50000" fill="hold" grpId="1" nodeType="clickEffect">
                                  <p:stCondLst>
                                    <p:cond delay="0"/>
                                  </p:stCondLst>
                                  <p:childTnLst>
                                    <p:animMotion origin="layout" path="M -3.88889E-6 -2.22222E-6 L 0.06233 0.06504 " pathEditMode="relative" rAng="0" ptsTypes="AA">
                                      <p:cBhvr>
                                        <p:cTn id="234" dur="2000" fill="hold"/>
                                        <p:tgtEl>
                                          <p:spTgt spid="132"/>
                                        </p:tgtEl>
                                        <p:attrNameLst>
                                          <p:attrName>ppt_x</p:attrName>
                                          <p:attrName>ppt_y</p:attrName>
                                        </p:attrNameLst>
                                      </p:cBhvr>
                                      <p:rCtr x="3854" y="180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8" grpId="1"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2" grpId="1"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E2E85-C9C7-4A49-8B19-252E0774825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E55F5C-B44C-4E91-8D6A-37CB6C0CE99E}"/>
              </a:ext>
            </a:extLst>
          </p:cNvPr>
          <p:cNvSpPr>
            <a:spLocks noGrp="1"/>
          </p:cNvSpPr>
          <p:nvPr>
            <p:ph idx="1"/>
          </p:nvPr>
        </p:nvSpPr>
        <p:spPr>
          <a:xfrm>
            <a:off x="1134534" y="3429000"/>
            <a:ext cx="7052733" cy="2302934"/>
          </a:xfrm>
        </p:spPr>
        <p:txBody>
          <a:bodyPr/>
          <a:lstStyle/>
          <a:p>
            <a:r>
              <a:rPr lang="en-US" sz="2400" dirty="0"/>
              <a:t>Two positive charges repel</a:t>
            </a:r>
          </a:p>
          <a:p>
            <a:r>
              <a:rPr lang="en-US" sz="2400" dirty="0"/>
              <a:t>Two negative charges do too</a:t>
            </a:r>
          </a:p>
        </p:txBody>
      </p:sp>
      <p:sp>
        <p:nvSpPr>
          <p:cNvPr id="4" name="Footer Placeholder 3">
            <a:extLst>
              <a:ext uri="{FF2B5EF4-FFF2-40B4-BE49-F238E27FC236}">
                <a16:creationId xmlns:a16="http://schemas.microsoft.com/office/drawing/2014/main" id="{39970AB3-7BB9-4528-875D-98000F94ECB7}"/>
              </a:ext>
            </a:extLst>
          </p:cNvPr>
          <p:cNvSpPr>
            <a:spLocks noGrp="1"/>
          </p:cNvSpPr>
          <p:nvPr>
            <p:ph type="ftr" sz="quarter" idx="11"/>
          </p:nvPr>
        </p:nvSpPr>
        <p:spPr/>
        <p:txBody>
          <a:bodyPr/>
          <a:lstStyle/>
          <a:p>
            <a:pPr>
              <a:defRPr/>
            </a:pPr>
            <a:r>
              <a:rPr lang="en-US" dirty="0"/>
              <a:t>EE 193/Comp 150 Joel Grodstein</a:t>
            </a:r>
          </a:p>
        </p:txBody>
      </p:sp>
      <p:sp>
        <p:nvSpPr>
          <p:cNvPr id="7" name="Oval 6">
            <a:extLst>
              <a:ext uri="{FF2B5EF4-FFF2-40B4-BE49-F238E27FC236}">
                <a16:creationId xmlns:a16="http://schemas.microsoft.com/office/drawing/2014/main" id="{8D9B476A-8065-4ADE-BE58-8DB6C04780AD}"/>
              </a:ext>
            </a:extLst>
          </p:cNvPr>
          <p:cNvSpPr/>
          <p:nvPr/>
        </p:nvSpPr>
        <p:spPr>
          <a:xfrm>
            <a:off x="4444995" y="1608670"/>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K</a:t>
            </a:r>
            <a:r>
              <a:rPr lang="en-US" sz="2000" baseline="30000" dirty="0">
                <a:solidFill>
                  <a:schemeClr val="tx1"/>
                </a:solidFill>
              </a:rPr>
              <a:t>+</a:t>
            </a:r>
            <a:endParaRPr lang="en-US" sz="2000" dirty="0">
              <a:solidFill>
                <a:schemeClr val="tx1"/>
              </a:solidFill>
            </a:endParaRPr>
          </a:p>
        </p:txBody>
      </p:sp>
      <p:sp>
        <p:nvSpPr>
          <p:cNvPr id="8" name="Oval 7">
            <a:extLst>
              <a:ext uri="{FF2B5EF4-FFF2-40B4-BE49-F238E27FC236}">
                <a16:creationId xmlns:a16="http://schemas.microsoft.com/office/drawing/2014/main" id="{A50B55E9-CF55-4379-B329-656BEE293FF6}"/>
              </a:ext>
            </a:extLst>
          </p:cNvPr>
          <p:cNvSpPr/>
          <p:nvPr/>
        </p:nvSpPr>
        <p:spPr>
          <a:xfrm>
            <a:off x="3699935" y="1608670"/>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Na</a:t>
            </a:r>
            <a:r>
              <a:rPr lang="en-US" sz="2000" baseline="30000" dirty="0">
                <a:solidFill>
                  <a:schemeClr val="tx1"/>
                </a:solidFill>
              </a:rPr>
              <a:t>+</a:t>
            </a:r>
            <a:endParaRPr lang="en-US" sz="2000" dirty="0">
              <a:solidFill>
                <a:schemeClr val="tx1"/>
              </a:solidFill>
            </a:endParaRPr>
          </a:p>
        </p:txBody>
      </p:sp>
      <p:pic>
        <p:nvPicPr>
          <p:cNvPr id="9" name="Graphic 8" descr="Surprised Face with No Fill">
            <a:extLst>
              <a:ext uri="{FF2B5EF4-FFF2-40B4-BE49-F238E27FC236}">
                <a16:creationId xmlns:a16="http://schemas.microsoft.com/office/drawing/2014/main" id="{F0C85651-A75F-437A-87B6-54873EEF59D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70867" y="2421467"/>
            <a:ext cx="914400" cy="914400"/>
          </a:xfrm>
          <a:prstGeom prst="rect">
            <a:avLst/>
          </a:prstGeom>
        </p:spPr>
      </p:pic>
    </p:spTree>
    <p:extLst>
      <p:ext uri="{BB962C8B-B14F-4D97-AF65-F5344CB8AC3E}">
        <p14:creationId xmlns:p14="http://schemas.microsoft.com/office/powerpoint/2010/main" val="225418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grpId="0" nodeType="clickEffect">
                                  <p:stCondLst>
                                    <p:cond delay="0"/>
                                  </p:stCondLst>
                                  <p:childTnLst>
                                    <p:animMotion origin="layout" path="M -1.11111E-6 -3.33333E-6 L 0.26354 -3.33333E-6 " pathEditMode="relative" rAng="0" ptsTypes="AA">
                                      <p:cBhvr>
                                        <p:cTn id="14" dur="2000" fill="hold"/>
                                        <p:tgtEl>
                                          <p:spTgt spid="7"/>
                                        </p:tgtEl>
                                        <p:attrNameLst>
                                          <p:attrName>ppt_x</p:attrName>
                                          <p:attrName>ppt_y</p:attrName>
                                        </p:attrNameLst>
                                      </p:cBhvr>
                                      <p:rCtr x="13177" y="0"/>
                                    </p:animMotion>
                                  </p:childTnLst>
                                </p:cTn>
                              </p:par>
                              <p:par>
                                <p:cTn id="15" presetID="35" presetClass="path" presetSubtype="0" accel="50000" decel="50000" fill="hold" grpId="0" nodeType="withEffect">
                                  <p:stCondLst>
                                    <p:cond delay="0"/>
                                  </p:stCondLst>
                                  <p:childTnLst>
                                    <p:animMotion origin="layout" path="M 2.5E-6 -3.33333E-6 L -0.26059 -3.33333E-6 " pathEditMode="relative" rAng="0" ptsTypes="AA">
                                      <p:cBhvr>
                                        <p:cTn id="16" dur="2000" fill="hold"/>
                                        <p:tgtEl>
                                          <p:spTgt spid="8"/>
                                        </p:tgtEl>
                                        <p:attrNameLst>
                                          <p:attrName>ppt_x</p:attrName>
                                          <p:attrName>ppt_y</p:attrName>
                                        </p:attrNameLst>
                                      </p:cBhvr>
                                      <p:rCtr x="-1303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E2E85-C9C7-4A49-8B19-252E07748258}"/>
              </a:ext>
            </a:extLst>
          </p:cNvPr>
          <p:cNvSpPr>
            <a:spLocks noGrp="1"/>
          </p:cNvSpPr>
          <p:nvPr>
            <p:ph type="title"/>
          </p:nvPr>
        </p:nvSpPr>
        <p:spPr/>
        <p:txBody>
          <a:bodyPr/>
          <a:lstStyle/>
          <a:p>
            <a:r>
              <a:rPr lang="en-US" dirty="0"/>
              <a:t>Work can overcome this</a:t>
            </a:r>
          </a:p>
        </p:txBody>
      </p:sp>
      <p:sp>
        <p:nvSpPr>
          <p:cNvPr id="3" name="Content Placeholder 2">
            <a:extLst>
              <a:ext uri="{FF2B5EF4-FFF2-40B4-BE49-F238E27FC236}">
                <a16:creationId xmlns:a16="http://schemas.microsoft.com/office/drawing/2014/main" id="{7DE55F5C-B44C-4E91-8D6A-37CB6C0CE99E}"/>
              </a:ext>
            </a:extLst>
          </p:cNvPr>
          <p:cNvSpPr>
            <a:spLocks noGrp="1"/>
          </p:cNvSpPr>
          <p:nvPr>
            <p:ph idx="1"/>
          </p:nvPr>
        </p:nvSpPr>
        <p:spPr>
          <a:xfrm>
            <a:off x="1397000" y="4656668"/>
            <a:ext cx="7061200" cy="1439332"/>
          </a:xfrm>
        </p:spPr>
        <p:txBody>
          <a:bodyPr/>
          <a:lstStyle/>
          <a:p>
            <a:r>
              <a:rPr lang="en-US" dirty="0"/>
              <a:t>Two positive charges repel</a:t>
            </a:r>
          </a:p>
        </p:txBody>
      </p:sp>
      <p:sp>
        <p:nvSpPr>
          <p:cNvPr id="4" name="Footer Placeholder 3">
            <a:extLst>
              <a:ext uri="{FF2B5EF4-FFF2-40B4-BE49-F238E27FC236}">
                <a16:creationId xmlns:a16="http://schemas.microsoft.com/office/drawing/2014/main" id="{39970AB3-7BB9-4528-875D-98000F94ECB7}"/>
              </a:ext>
            </a:extLst>
          </p:cNvPr>
          <p:cNvSpPr>
            <a:spLocks noGrp="1"/>
          </p:cNvSpPr>
          <p:nvPr>
            <p:ph type="ftr" sz="quarter" idx="11"/>
          </p:nvPr>
        </p:nvSpPr>
        <p:spPr/>
        <p:txBody>
          <a:bodyPr/>
          <a:lstStyle/>
          <a:p>
            <a:pPr>
              <a:defRPr/>
            </a:pPr>
            <a:r>
              <a:rPr lang="en-US" dirty="0"/>
              <a:t>EE 193/Comp 150 Joel Grodstein</a:t>
            </a:r>
          </a:p>
        </p:txBody>
      </p:sp>
      <p:sp>
        <p:nvSpPr>
          <p:cNvPr id="7" name="Oval 6">
            <a:extLst>
              <a:ext uri="{FF2B5EF4-FFF2-40B4-BE49-F238E27FC236}">
                <a16:creationId xmlns:a16="http://schemas.microsoft.com/office/drawing/2014/main" id="{8D9B476A-8065-4ADE-BE58-8DB6C04780AD}"/>
              </a:ext>
            </a:extLst>
          </p:cNvPr>
          <p:cNvSpPr/>
          <p:nvPr/>
        </p:nvSpPr>
        <p:spPr>
          <a:xfrm>
            <a:off x="1278467" y="2129367"/>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Na</a:t>
            </a:r>
            <a:r>
              <a:rPr lang="en-US" sz="2000" baseline="30000" dirty="0">
                <a:solidFill>
                  <a:schemeClr val="tx1"/>
                </a:solidFill>
              </a:rPr>
              <a:t>+</a:t>
            </a:r>
            <a:endParaRPr lang="en-US" sz="2000" dirty="0">
              <a:solidFill>
                <a:schemeClr val="tx1"/>
              </a:solidFill>
            </a:endParaRPr>
          </a:p>
        </p:txBody>
      </p:sp>
      <p:sp>
        <p:nvSpPr>
          <p:cNvPr id="8" name="Oval 7">
            <a:extLst>
              <a:ext uri="{FF2B5EF4-FFF2-40B4-BE49-F238E27FC236}">
                <a16:creationId xmlns:a16="http://schemas.microsoft.com/office/drawing/2014/main" id="{A50B55E9-CF55-4379-B329-656BEE293FF6}"/>
              </a:ext>
            </a:extLst>
          </p:cNvPr>
          <p:cNvSpPr/>
          <p:nvPr/>
        </p:nvSpPr>
        <p:spPr>
          <a:xfrm>
            <a:off x="6815666" y="2129367"/>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Na</a:t>
            </a:r>
            <a:r>
              <a:rPr lang="en-US" sz="2000" baseline="30000" dirty="0">
                <a:solidFill>
                  <a:schemeClr val="tx1"/>
                </a:solidFill>
              </a:rPr>
              <a:t>+</a:t>
            </a:r>
            <a:endParaRPr lang="en-US" sz="2000" dirty="0">
              <a:solidFill>
                <a:schemeClr val="tx1"/>
              </a:solidFill>
            </a:endParaRPr>
          </a:p>
        </p:txBody>
      </p:sp>
      <p:pic>
        <p:nvPicPr>
          <p:cNvPr id="9" name="Graphic 8" descr="Surprised Face with No Fill">
            <a:extLst>
              <a:ext uri="{FF2B5EF4-FFF2-40B4-BE49-F238E27FC236}">
                <a16:creationId xmlns:a16="http://schemas.microsoft.com/office/drawing/2014/main" id="{F0C85651-A75F-437A-87B6-54873EEF59D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49351" y="3045412"/>
            <a:ext cx="914400" cy="91440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01466" y="2386841"/>
            <a:ext cx="1113270" cy="1261003"/>
          </a:xfrm>
          <a:prstGeom prst="rect">
            <a:avLst/>
          </a:prstGeom>
        </p:spPr>
      </p:pic>
    </p:spTree>
    <p:extLst>
      <p:ext uri="{BB962C8B-B14F-4D97-AF65-F5344CB8AC3E}">
        <p14:creationId xmlns:p14="http://schemas.microsoft.com/office/powerpoint/2010/main" val="2425209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fltVal val="0"/>
                                          </p:val>
                                        </p:tav>
                                        <p:tav tm="100000">
                                          <p:val>
                                            <p:strVal val="#ppt_w"/>
                                          </p:val>
                                        </p:tav>
                                      </p:tavLst>
                                    </p:anim>
                                    <p:anim calcmode="lin" valueType="num">
                                      <p:cBhvr>
                                        <p:cTn id="8" dur="1000" fill="hold"/>
                                        <p:tgtEl>
                                          <p:spTgt spid="9"/>
                                        </p:tgtEl>
                                        <p:attrNameLst>
                                          <p:attrName>ppt_h</p:attrName>
                                        </p:attrNameLst>
                                      </p:cBhvr>
                                      <p:tavLst>
                                        <p:tav tm="0">
                                          <p:val>
                                            <p:fltVal val="0"/>
                                          </p:val>
                                        </p:tav>
                                        <p:tav tm="100000">
                                          <p:val>
                                            <p:strVal val="#ppt_h"/>
                                          </p:val>
                                        </p:tav>
                                      </p:tavLst>
                                    </p:anim>
                                    <p:anim calcmode="lin" valueType="num">
                                      <p:cBhvr>
                                        <p:cTn id="9" dur="1000" fill="hold"/>
                                        <p:tgtEl>
                                          <p:spTgt spid="9"/>
                                        </p:tgtEl>
                                        <p:attrNameLst>
                                          <p:attrName>style.rotation</p:attrName>
                                        </p:attrNameLst>
                                      </p:cBhvr>
                                      <p:tavLst>
                                        <p:tav tm="0">
                                          <p:val>
                                            <p:fltVal val="90"/>
                                          </p:val>
                                        </p:tav>
                                        <p:tav tm="100000">
                                          <p:val>
                                            <p:fltVal val="0"/>
                                          </p:val>
                                        </p:tav>
                                      </p:tavLst>
                                    </p:anim>
                                    <p:animEffect transition="in" filter="fade">
                                      <p:cBhvr>
                                        <p:cTn id="10" dur="10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5" presetClass="path" presetSubtype="0" accel="50000" decel="50000" fill="hold" nodeType="clickEffect">
                                  <p:stCondLst>
                                    <p:cond delay="0"/>
                                  </p:stCondLst>
                                  <p:childTnLst>
                                    <p:animMotion origin="layout" path="M 0 3.7037E-6 L -0.52708 0.01805 " pathEditMode="relative" rAng="0" ptsTypes="AA">
                                      <p:cBhvr>
                                        <p:cTn id="19" dur="2000" fill="hold"/>
                                        <p:tgtEl>
                                          <p:spTgt spid="5"/>
                                        </p:tgtEl>
                                        <p:attrNameLst>
                                          <p:attrName>ppt_x</p:attrName>
                                          <p:attrName>ppt_y</p:attrName>
                                        </p:attrNameLst>
                                      </p:cBhvr>
                                      <p:rCtr x="-26354" y="903"/>
                                    </p:animMotion>
                                  </p:childTnLst>
                                </p:cTn>
                              </p:par>
                              <p:par>
                                <p:cTn id="20" presetID="35" presetClass="path" presetSubtype="0" accel="50000" decel="50000" fill="hold" grpId="0" nodeType="withEffect">
                                  <p:stCondLst>
                                    <p:cond delay="0"/>
                                  </p:stCondLst>
                                  <p:childTnLst>
                                    <p:animMotion origin="layout" path="M -2.5E-6 7.40741E-7 L -0.52864 7.40741E-7 " pathEditMode="relative" rAng="0" ptsTypes="AA">
                                      <p:cBhvr>
                                        <p:cTn id="21" dur="2000" fill="hold"/>
                                        <p:tgtEl>
                                          <p:spTgt spid="8"/>
                                        </p:tgtEl>
                                        <p:attrNameLst>
                                          <p:attrName>ppt_x</p:attrName>
                                          <p:attrName>ppt_y</p:attrName>
                                        </p:attrNameLst>
                                      </p:cBhvr>
                                      <p:rCtr x="-26441"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hord 29"/>
          <p:cNvSpPr/>
          <p:nvPr/>
        </p:nvSpPr>
        <p:spPr>
          <a:xfrm rot="12204571">
            <a:off x="-227135" y="1694491"/>
            <a:ext cx="3096643" cy="3221419"/>
          </a:xfrm>
          <a:prstGeom prst="chor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Chord 27"/>
          <p:cNvSpPr/>
          <p:nvPr/>
        </p:nvSpPr>
        <p:spPr>
          <a:xfrm rot="12204571">
            <a:off x="-51511" y="2025551"/>
            <a:ext cx="2503934" cy="2583367"/>
          </a:xfrm>
          <a:prstGeom prst="chord">
            <a:avLst/>
          </a:prstGeom>
          <a:pattFill prst="pct5">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B5BB791-40FC-40F9-A8F7-66B9B261794C}"/>
              </a:ext>
            </a:extLst>
          </p:cNvPr>
          <p:cNvSpPr/>
          <p:nvPr/>
        </p:nvSpPr>
        <p:spPr>
          <a:xfrm>
            <a:off x="2421464" y="2861733"/>
            <a:ext cx="584200" cy="6519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FB49A92-6894-4EF7-B423-391EBF8FAEB3}"/>
              </a:ext>
            </a:extLst>
          </p:cNvPr>
          <p:cNvSpPr>
            <a:spLocks noGrp="1"/>
          </p:cNvSpPr>
          <p:nvPr>
            <p:ph type="title"/>
          </p:nvPr>
        </p:nvSpPr>
        <p:spPr/>
        <p:txBody>
          <a:bodyPr/>
          <a:lstStyle/>
          <a:p>
            <a:r>
              <a:rPr lang="en-US" dirty="0"/>
              <a:t>Fixed and movable charges</a:t>
            </a:r>
          </a:p>
        </p:txBody>
      </p:sp>
      <p:sp>
        <p:nvSpPr>
          <p:cNvPr id="3" name="Content Placeholder 2">
            <a:extLst>
              <a:ext uri="{FF2B5EF4-FFF2-40B4-BE49-F238E27FC236}">
                <a16:creationId xmlns:a16="http://schemas.microsoft.com/office/drawing/2014/main" id="{6AC053F1-FC27-4168-9C1F-76D6F52B3537}"/>
              </a:ext>
            </a:extLst>
          </p:cNvPr>
          <p:cNvSpPr>
            <a:spLocks noGrp="1"/>
          </p:cNvSpPr>
          <p:nvPr>
            <p:ph idx="1"/>
          </p:nvPr>
        </p:nvSpPr>
        <p:spPr>
          <a:xfrm>
            <a:off x="2924292" y="3787986"/>
            <a:ext cx="6211245" cy="2070947"/>
          </a:xfrm>
        </p:spPr>
        <p:txBody>
          <a:bodyPr/>
          <a:lstStyle/>
          <a:p>
            <a:r>
              <a:rPr lang="en-US" sz="2400" dirty="0"/>
              <a:t>Why are the Na</a:t>
            </a:r>
            <a:r>
              <a:rPr lang="en-US" sz="2400" baseline="30000" dirty="0"/>
              <a:t>+</a:t>
            </a:r>
            <a:r>
              <a:rPr lang="en-US" sz="2400" dirty="0"/>
              <a:t> and Cl</a:t>
            </a:r>
            <a:r>
              <a:rPr lang="en-US" sz="2400" baseline="30000" dirty="0"/>
              <a:t>-</a:t>
            </a:r>
            <a:r>
              <a:rPr lang="en-US" sz="2400" dirty="0"/>
              <a:t> stuck?</a:t>
            </a:r>
          </a:p>
          <a:p>
            <a:pPr lvl="1">
              <a:spcBef>
                <a:spcPts val="0"/>
              </a:spcBef>
            </a:pPr>
            <a:r>
              <a:rPr lang="en-US" sz="2000" dirty="0"/>
              <a:t>who knows, it’s just an example</a:t>
            </a:r>
          </a:p>
          <a:p>
            <a:pPr lvl="1">
              <a:spcBef>
                <a:spcPts val="0"/>
              </a:spcBef>
            </a:pPr>
            <a:r>
              <a:rPr lang="en-US" sz="2000" dirty="0"/>
              <a:t>maybe there’s a cell membrane between them, with an ion channel that’s permeable to K</a:t>
            </a:r>
            <a:r>
              <a:rPr lang="en-US" sz="2000" baseline="30000" dirty="0"/>
              <a:t>+</a:t>
            </a:r>
            <a:r>
              <a:rPr lang="en-US" sz="2000" dirty="0"/>
              <a:t> but not to Na</a:t>
            </a:r>
            <a:r>
              <a:rPr lang="en-US" sz="2000" baseline="30000" dirty="0"/>
              <a:t>+</a:t>
            </a:r>
            <a:r>
              <a:rPr lang="en-US" sz="2000" dirty="0"/>
              <a:t> or Cl</a:t>
            </a:r>
            <a:r>
              <a:rPr lang="en-US" sz="2000" baseline="30000" dirty="0"/>
              <a:t>-</a:t>
            </a:r>
            <a:endParaRPr lang="en-US" sz="2000" dirty="0"/>
          </a:p>
          <a:p>
            <a:r>
              <a:rPr lang="en-US" sz="2400" dirty="0"/>
              <a:t>What will happen?</a:t>
            </a:r>
          </a:p>
          <a:p>
            <a:pPr lvl="1">
              <a:spcBef>
                <a:spcPts val="0"/>
              </a:spcBef>
            </a:pPr>
            <a:r>
              <a:rPr lang="en-US" sz="2000" dirty="0"/>
              <a:t>The movable K</a:t>
            </a:r>
            <a:r>
              <a:rPr lang="en-US" sz="2000" baseline="30000" dirty="0"/>
              <a:t>+</a:t>
            </a:r>
            <a:r>
              <a:rPr lang="en-US" sz="2000" dirty="0"/>
              <a:t> will travel to the right</a:t>
            </a:r>
          </a:p>
          <a:p>
            <a:pPr>
              <a:spcBef>
                <a:spcPts val="0"/>
              </a:spcBef>
            </a:pPr>
            <a:endParaRPr lang="en-US" sz="2400" dirty="0"/>
          </a:p>
        </p:txBody>
      </p:sp>
      <p:sp>
        <p:nvSpPr>
          <p:cNvPr id="4" name="Footer Placeholder 3">
            <a:extLst>
              <a:ext uri="{FF2B5EF4-FFF2-40B4-BE49-F238E27FC236}">
                <a16:creationId xmlns:a16="http://schemas.microsoft.com/office/drawing/2014/main" id="{BAA431B4-F16A-4E65-B528-F3778EACE900}"/>
              </a:ext>
            </a:extLst>
          </p:cNvPr>
          <p:cNvSpPr>
            <a:spLocks noGrp="1"/>
          </p:cNvSpPr>
          <p:nvPr>
            <p:ph type="ftr" sz="quarter" idx="11"/>
          </p:nvPr>
        </p:nvSpPr>
        <p:spPr/>
        <p:txBody>
          <a:bodyPr/>
          <a:lstStyle/>
          <a:p>
            <a:pPr>
              <a:defRPr/>
            </a:pPr>
            <a:r>
              <a:rPr lang="en-US" dirty="0"/>
              <a:t>EE 193/Comp 150 Joel Grodstein</a:t>
            </a:r>
          </a:p>
        </p:txBody>
      </p:sp>
      <p:sp>
        <p:nvSpPr>
          <p:cNvPr id="5" name="Oval 4">
            <a:extLst>
              <a:ext uri="{FF2B5EF4-FFF2-40B4-BE49-F238E27FC236}">
                <a16:creationId xmlns:a16="http://schemas.microsoft.com/office/drawing/2014/main" id="{AD27E9EA-2416-4197-9E75-DED07D21AEAA}"/>
              </a:ext>
            </a:extLst>
          </p:cNvPr>
          <p:cNvSpPr/>
          <p:nvPr/>
        </p:nvSpPr>
        <p:spPr>
          <a:xfrm>
            <a:off x="693067" y="2873438"/>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Na</a:t>
            </a:r>
            <a:r>
              <a:rPr lang="en-US" sz="2000" baseline="30000" dirty="0">
                <a:solidFill>
                  <a:schemeClr val="tx1"/>
                </a:solidFill>
              </a:rPr>
              <a:t>+</a:t>
            </a:r>
            <a:endParaRPr lang="en-US" sz="2000" dirty="0">
              <a:solidFill>
                <a:schemeClr val="tx1"/>
              </a:solidFill>
            </a:endParaRPr>
          </a:p>
        </p:txBody>
      </p:sp>
      <p:sp>
        <p:nvSpPr>
          <p:cNvPr id="6" name="Oval 5">
            <a:extLst>
              <a:ext uri="{FF2B5EF4-FFF2-40B4-BE49-F238E27FC236}">
                <a16:creationId xmlns:a16="http://schemas.microsoft.com/office/drawing/2014/main" id="{7F45FADA-1167-4BC7-8C18-A85A79CAEA49}"/>
              </a:ext>
            </a:extLst>
          </p:cNvPr>
          <p:cNvSpPr/>
          <p:nvPr/>
        </p:nvSpPr>
        <p:spPr>
          <a:xfrm>
            <a:off x="7043071" y="2873438"/>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Cl</a:t>
            </a:r>
            <a:r>
              <a:rPr lang="en-US" sz="2000" baseline="30000" dirty="0">
                <a:solidFill>
                  <a:schemeClr val="tx1"/>
                </a:solidFill>
              </a:rPr>
              <a:t>-</a:t>
            </a:r>
            <a:endParaRPr lang="en-US" sz="2000" dirty="0">
              <a:solidFill>
                <a:schemeClr val="tx1"/>
              </a:solidFill>
            </a:endParaRPr>
          </a:p>
        </p:txBody>
      </p:sp>
      <p:sp>
        <p:nvSpPr>
          <p:cNvPr id="7" name="TextBox 6">
            <a:extLst>
              <a:ext uri="{FF2B5EF4-FFF2-40B4-BE49-F238E27FC236}">
                <a16:creationId xmlns:a16="http://schemas.microsoft.com/office/drawing/2014/main" id="{F6F9D977-BDD2-443D-AB87-BFA27D7767F7}"/>
              </a:ext>
            </a:extLst>
          </p:cNvPr>
          <p:cNvSpPr txBox="1"/>
          <p:nvPr/>
        </p:nvSpPr>
        <p:spPr>
          <a:xfrm>
            <a:off x="3360072" y="1277472"/>
            <a:ext cx="2387600" cy="707886"/>
          </a:xfrm>
          <a:prstGeom prst="rect">
            <a:avLst/>
          </a:prstGeom>
          <a:noFill/>
        </p:spPr>
        <p:txBody>
          <a:bodyPr wrap="square" rtlCol="0">
            <a:spAutoFit/>
          </a:bodyPr>
          <a:lstStyle/>
          <a:p>
            <a:r>
              <a:rPr lang="en-US" sz="2000" dirty="0"/>
              <a:t>these charges are stuck in place</a:t>
            </a:r>
          </a:p>
        </p:txBody>
      </p:sp>
      <p:sp>
        <p:nvSpPr>
          <p:cNvPr id="8" name="Oval 7">
            <a:extLst>
              <a:ext uri="{FF2B5EF4-FFF2-40B4-BE49-F238E27FC236}">
                <a16:creationId xmlns:a16="http://schemas.microsoft.com/office/drawing/2014/main" id="{E1AFDE5C-C971-46EF-A88E-E41B6B81D65A}"/>
              </a:ext>
            </a:extLst>
          </p:cNvPr>
          <p:cNvSpPr/>
          <p:nvPr/>
        </p:nvSpPr>
        <p:spPr>
          <a:xfrm>
            <a:off x="1802200" y="2873438"/>
            <a:ext cx="685800" cy="6688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lang="en-US" sz="2000" dirty="0">
                <a:solidFill>
                  <a:schemeClr val="tx1"/>
                </a:solidFill>
              </a:rPr>
              <a:t>K</a:t>
            </a:r>
            <a:r>
              <a:rPr lang="en-US" sz="2000" baseline="30000" dirty="0">
                <a:solidFill>
                  <a:schemeClr val="tx1"/>
                </a:solidFill>
              </a:rPr>
              <a:t>+</a:t>
            </a:r>
            <a:endParaRPr lang="en-US" sz="2000" dirty="0">
              <a:solidFill>
                <a:schemeClr val="tx1"/>
              </a:solidFill>
            </a:endParaRPr>
          </a:p>
        </p:txBody>
      </p:sp>
      <p:sp>
        <p:nvSpPr>
          <p:cNvPr id="9" name="TextBox 8">
            <a:extLst>
              <a:ext uri="{FF2B5EF4-FFF2-40B4-BE49-F238E27FC236}">
                <a16:creationId xmlns:a16="http://schemas.microsoft.com/office/drawing/2014/main" id="{E0537AB7-D030-42BB-A299-56C1A638F45C}"/>
              </a:ext>
            </a:extLst>
          </p:cNvPr>
          <p:cNvSpPr txBox="1"/>
          <p:nvPr/>
        </p:nvSpPr>
        <p:spPr>
          <a:xfrm>
            <a:off x="557605" y="5493872"/>
            <a:ext cx="1676400" cy="707886"/>
          </a:xfrm>
          <a:prstGeom prst="rect">
            <a:avLst/>
          </a:prstGeom>
          <a:noFill/>
        </p:spPr>
        <p:txBody>
          <a:bodyPr wrap="square" rtlCol="0">
            <a:spAutoFit/>
          </a:bodyPr>
          <a:lstStyle/>
          <a:p>
            <a:r>
              <a:rPr lang="en-US" sz="2000" dirty="0"/>
              <a:t>this charge is movable</a:t>
            </a:r>
          </a:p>
        </p:txBody>
      </p:sp>
      <p:cxnSp>
        <p:nvCxnSpPr>
          <p:cNvPr id="11" name="Straight Arrow Connector 10">
            <a:extLst>
              <a:ext uri="{FF2B5EF4-FFF2-40B4-BE49-F238E27FC236}">
                <a16:creationId xmlns:a16="http://schemas.microsoft.com/office/drawing/2014/main" id="{0F5C1C9E-5AF4-4B33-B1B5-6AE6BC3F308B}"/>
              </a:ext>
            </a:extLst>
          </p:cNvPr>
          <p:cNvCxnSpPr>
            <a:cxnSpLocks/>
          </p:cNvCxnSpPr>
          <p:nvPr/>
        </p:nvCxnSpPr>
        <p:spPr>
          <a:xfrm flipV="1">
            <a:off x="1193800" y="3640667"/>
            <a:ext cx="694267" cy="1837266"/>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46F99E0-2D89-4694-9817-FBC4855A74BF}"/>
              </a:ext>
            </a:extLst>
          </p:cNvPr>
          <p:cNvCxnSpPr>
            <a:cxnSpLocks/>
          </p:cNvCxnSpPr>
          <p:nvPr/>
        </p:nvCxnSpPr>
        <p:spPr>
          <a:xfrm>
            <a:off x="5029200" y="1710267"/>
            <a:ext cx="1912271" cy="134520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F7FDC9FE-6A5C-4B26-A06F-FAF0B2C2DC83}"/>
              </a:ext>
            </a:extLst>
          </p:cNvPr>
          <p:cNvCxnSpPr>
            <a:cxnSpLocks/>
            <a:stCxn id="7" idx="1"/>
          </p:cNvCxnSpPr>
          <p:nvPr/>
        </p:nvCxnSpPr>
        <p:spPr>
          <a:xfrm flipH="1">
            <a:off x="1202267" y="1631415"/>
            <a:ext cx="2157805" cy="111178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F4DCF280-65C0-47DC-8F8E-B9A23BF1AE88}"/>
              </a:ext>
            </a:extLst>
          </p:cNvPr>
          <p:cNvSpPr txBox="1"/>
          <p:nvPr/>
        </p:nvSpPr>
        <p:spPr>
          <a:xfrm>
            <a:off x="550336" y="3945466"/>
            <a:ext cx="956733" cy="584775"/>
          </a:xfrm>
          <a:prstGeom prst="rect">
            <a:avLst/>
          </a:prstGeom>
          <a:noFill/>
        </p:spPr>
        <p:txBody>
          <a:bodyPr wrap="square" rtlCol="0">
            <a:spAutoFit/>
          </a:bodyPr>
          <a:lstStyle/>
          <a:p>
            <a:pPr algn="ctr"/>
            <a:r>
              <a:rPr lang="en-US" sz="1600" dirty="0"/>
              <a:t>cell interior</a:t>
            </a:r>
          </a:p>
        </p:txBody>
      </p:sp>
    </p:spTree>
    <p:extLst>
      <p:ext uri="{BB962C8B-B14F-4D97-AF65-F5344CB8AC3E}">
        <p14:creationId xmlns:p14="http://schemas.microsoft.com/office/powerpoint/2010/main" val="495604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fade">
                                      <p:cBhvr>
                                        <p:cTn id="32" dur="5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5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3" presetClass="path" presetSubtype="0" accel="50000" decel="50000" fill="hold" grpId="0" nodeType="clickEffect">
                                  <p:stCondLst>
                                    <p:cond delay="0"/>
                                  </p:stCondLst>
                                  <p:childTnLst>
                                    <p:animMotion origin="layout" path="M 1.38889E-6 -2.59259E-6 L 0.49392 -2.59259E-6 " pathEditMode="relative" rAng="0" ptsTypes="AA">
                                      <p:cBhvr>
                                        <p:cTn id="46" dur="2000" fill="hold"/>
                                        <p:tgtEl>
                                          <p:spTgt spid="8"/>
                                        </p:tgtEl>
                                        <p:attrNameLst>
                                          <p:attrName>ppt_x</p:attrName>
                                          <p:attrName>ppt_y</p:attrName>
                                        </p:attrNameLst>
                                      </p:cBhvr>
                                      <p:rCtr x="2468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28" grpId="0" animBg="1"/>
      <p:bldP spid="8" grpId="0" animBg="1"/>
      <p:bldP spid="9" grpId="0"/>
      <p:bldP spid="10" grpId="0"/>
    </p:bldLst>
  </p:timing>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7030A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accent2"/>
          </a:solidFill>
          <a:headEnd type="none" w="med" len="med"/>
          <a:tailEnd type="none" w="med" len="med"/>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accent2"/>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45667</TotalTime>
  <Words>5932</Words>
  <Application>Microsoft Office PowerPoint</Application>
  <PresentationFormat>On-screen Show (4:3)</PresentationFormat>
  <Paragraphs>938</Paragraphs>
  <Slides>66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66</vt:i4>
      </vt:variant>
    </vt:vector>
  </HeadingPairs>
  <TitlesOfParts>
    <vt:vector size="72" baseType="lpstr">
      <vt:lpstr>Arial</vt:lpstr>
      <vt:lpstr>Cambria Math</vt:lpstr>
      <vt:lpstr>Symbol</vt:lpstr>
      <vt:lpstr>Times New Roman</vt:lpstr>
      <vt:lpstr>Wingdings</vt:lpstr>
      <vt:lpstr>Default Design</vt:lpstr>
      <vt:lpstr>EE 193/Comp 150: Computing with Biological Parts</vt:lpstr>
      <vt:lpstr>How much will we learn?</vt:lpstr>
      <vt:lpstr>Electricity: the master plan</vt:lpstr>
      <vt:lpstr>Electric charge</vt:lpstr>
      <vt:lpstr>Electric force</vt:lpstr>
      <vt:lpstr>PowerPoint Presentation</vt:lpstr>
      <vt:lpstr>PowerPoint Presentation</vt:lpstr>
      <vt:lpstr>Work can overcome this</vt:lpstr>
      <vt:lpstr>Fixed and movable charges</vt:lpstr>
      <vt:lpstr>Fixed and movable charges</vt:lpstr>
      <vt:lpstr>Voltage</vt:lpstr>
      <vt:lpstr>Current</vt:lpstr>
      <vt:lpstr>Electricity in cells</vt:lpstr>
      <vt:lpstr>Electricity in cells</vt:lpstr>
      <vt:lpstr>Electricity in cells</vt:lpstr>
      <vt:lpstr>End of part I</vt:lpstr>
      <vt:lpstr>Time for quantitative</vt:lpstr>
      <vt:lpstr>What equations will we learn?</vt:lpstr>
      <vt:lpstr>Diffusion</vt:lpstr>
      <vt:lpstr>Diffusion</vt:lpstr>
      <vt:lpstr>What is D, really?</vt:lpstr>
      <vt:lpstr>Example</vt:lpstr>
      <vt:lpstr>Example</vt:lpstr>
      <vt:lpstr>Voltage</vt:lpstr>
      <vt:lpstr>Drift currents</vt:lpstr>
      <vt:lpstr>Drift</vt:lpstr>
      <vt:lpstr>Backup</vt:lpstr>
      <vt:lpstr>The equations (backup)</vt:lpstr>
      <vt:lpstr>Coulomb’s Law (backup)</vt:lpstr>
      <vt:lpstr>Mobility (backup)</vt:lpstr>
      <vt:lpstr>What is μ, really? (backup)</vt:lpstr>
      <vt:lpstr>What equations will we learn?</vt:lpstr>
      <vt:lpstr>Nernst equation</vt:lpstr>
      <vt:lpstr>Nernst assumptions</vt:lpstr>
      <vt:lpstr>In-class exercise</vt:lpstr>
      <vt:lpstr>Nernst equation (backup)</vt:lpstr>
      <vt:lpstr>What equations will we learn?</vt:lpstr>
      <vt:lpstr>Ions in a giant squid</vt:lpstr>
      <vt:lpstr>Forces on the system</vt:lpstr>
      <vt:lpstr>How do ions move?</vt:lpstr>
      <vt:lpstr>Results of diffusion</vt:lpstr>
      <vt:lpstr>Drift currents</vt:lpstr>
      <vt:lpstr>Nernst sanity check</vt:lpstr>
      <vt:lpstr>Nernst sanity check</vt:lpstr>
      <vt:lpstr>Nernst sanity check</vt:lpstr>
      <vt:lpstr>Another ion-flow source</vt:lpstr>
      <vt:lpstr>Steady state</vt:lpstr>
      <vt:lpstr>Definitions (backup)</vt:lpstr>
      <vt:lpstr>Where are we?</vt:lpstr>
      <vt:lpstr>What equations will we learn?</vt:lpstr>
      <vt:lpstr>Modeling diffusion in a cell</vt:lpstr>
      <vt:lpstr>Modeling drift in a cell</vt:lpstr>
      <vt:lpstr>Modeling the ion pumps</vt:lpstr>
      <vt:lpstr>Simple equation</vt:lpstr>
      <vt:lpstr>What the model says</vt:lpstr>
      <vt:lpstr>What can we do with our model?</vt:lpstr>
      <vt:lpstr>Inaccuracies</vt:lpstr>
      <vt:lpstr>Our model is still useful</vt:lpstr>
      <vt:lpstr>Done with the basics!</vt:lpstr>
      <vt:lpstr>Biological part #1</vt:lpstr>
      <vt:lpstr>Start of Lab #1</vt:lpstr>
      <vt:lpstr>Modeling our cell as a circuit</vt:lpstr>
      <vt:lpstr>Modeling our cell as a circuit</vt:lpstr>
      <vt:lpstr>Modeling our cell as a circuit</vt:lpstr>
      <vt:lpstr>PowerPoint Presentation</vt:lpstr>
      <vt:lpstr>Skittles diffusion</vt:lpstr>
    </vt:vector>
  </TitlesOfParts>
  <Company>Drexel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Computing with biological parts</dc:title>
  <dc:creator>joelg</dc:creator>
  <cp:lastModifiedBy>joelg</cp:lastModifiedBy>
  <cp:revision>1341</cp:revision>
  <cp:lastPrinted>2005-02-07T17:53:54Z</cp:lastPrinted>
  <dcterms:created xsi:type="dcterms:W3CDTF">2002-09-07T18:50:54Z</dcterms:created>
  <dcterms:modified xsi:type="dcterms:W3CDTF">2019-02-25T20:10:14Z</dcterms:modified>
</cp:coreProperties>
</file>