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28" r:id="rId2"/>
    <p:sldId id="834" r:id="rId3"/>
    <p:sldId id="736" r:id="rId4"/>
    <p:sldId id="800" r:id="rId5"/>
    <p:sldId id="824" r:id="rId6"/>
    <p:sldId id="826" r:id="rId7"/>
    <p:sldId id="827" r:id="rId8"/>
    <p:sldId id="803" r:id="rId9"/>
    <p:sldId id="778" r:id="rId10"/>
    <p:sldId id="812" r:id="rId11"/>
    <p:sldId id="835" r:id="rId12"/>
    <p:sldId id="814" r:id="rId13"/>
    <p:sldId id="836" r:id="rId14"/>
    <p:sldId id="842" r:id="rId15"/>
    <p:sldId id="837" r:id="rId16"/>
    <p:sldId id="841" r:id="rId17"/>
    <p:sldId id="838" r:id="rId18"/>
    <p:sldId id="844" r:id="rId19"/>
    <p:sldId id="846" r:id="rId20"/>
    <p:sldId id="807" r:id="rId21"/>
    <p:sldId id="813" r:id="rId22"/>
    <p:sldId id="815" r:id="rId23"/>
    <p:sldId id="825" r:id="rId24"/>
    <p:sldId id="845" r:id="rId25"/>
    <p:sldId id="821" r:id="rId26"/>
    <p:sldId id="809" r:id="rId27"/>
    <p:sldId id="816" r:id="rId28"/>
    <p:sldId id="817" r:id="rId29"/>
    <p:sldId id="848" r:id="rId30"/>
    <p:sldId id="831" r:id="rId31"/>
    <p:sldId id="707" r:id="rId32"/>
    <p:sldId id="830" r:id="rId33"/>
    <p:sldId id="818" r:id="rId34"/>
    <p:sldId id="828" r:id="rId35"/>
    <p:sldId id="832" r:id="rId36"/>
    <p:sldId id="819" r:id="rId37"/>
    <p:sldId id="820" r:id="rId38"/>
    <p:sldId id="847" r:id="rId39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834"/>
            <p14:sldId id="736"/>
            <p14:sldId id="800"/>
            <p14:sldId id="824"/>
            <p14:sldId id="826"/>
            <p14:sldId id="827"/>
            <p14:sldId id="803"/>
            <p14:sldId id="778"/>
            <p14:sldId id="812"/>
            <p14:sldId id="835"/>
            <p14:sldId id="814"/>
            <p14:sldId id="836"/>
            <p14:sldId id="842"/>
            <p14:sldId id="837"/>
            <p14:sldId id="841"/>
            <p14:sldId id="838"/>
            <p14:sldId id="844"/>
            <p14:sldId id="846"/>
            <p14:sldId id="807"/>
            <p14:sldId id="813"/>
            <p14:sldId id="815"/>
            <p14:sldId id="825"/>
            <p14:sldId id="845"/>
            <p14:sldId id="821"/>
            <p14:sldId id="809"/>
            <p14:sldId id="816"/>
            <p14:sldId id="817"/>
            <p14:sldId id="848"/>
            <p14:sldId id="831"/>
            <p14:sldId id="707"/>
            <p14:sldId id="830"/>
            <p14:sldId id="818"/>
            <p14:sldId id="828"/>
            <p14:sldId id="832"/>
            <p14:sldId id="819"/>
            <p14:sldId id="820"/>
            <p14:sldId id="8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1B28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9" autoAdjust="0"/>
    <p:restoredTop sz="88182" autoAdjust="0"/>
  </p:normalViewPr>
  <p:slideViewPr>
    <p:cSldViewPr snapToGrid="0">
      <p:cViewPr varScale="1">
        <p:scale>
          <a:sx n="87" d="100"/>
          <a:sy n="87" d="100"/>
        </p:scale>
        <p:origin x="90" y="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92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t" anchorCtr="0" compatLnSpc="1">
            <a:prstTxWarp prst="textNoShape">
              <a:avLst/>
            </a:prstTxWarp>
          </a:bodyPr>
          <a:lstStyle>
            <a:lvl1pPr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558" y="0"/>
            <a:ext cx="4028843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t" anchorCtr="0" compatLnSpc="1">
            <a:prstTxWarp prst="textNoShape">
              <a:avLst/>
            </a:prstTxWarp>
          </a:bodyPr>
          <a:lstStyle>
            <a:lvl1pPr algn="r"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1503"/>
            <a:ext cx="4028844" cy="34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b" anchorCtr="0" compatLnSpc="1">
            <a:prstTxWarp prst="textNoShape">
              <a:avLst/>
            </a:prstTxWarp>
          </a:bodyPr>
          <a:lstStyle>
            <a:lvl1pPr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558" y="6661503"/>
            <a:ext cx="4028843" cy="34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>
            <a:lvl1pPr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54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>
            <a:lvl1pPr algn="r"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506788" cy="2630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045" y="3330173"/>
            <a:ext cx="7436313" cy="315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026"/>
            <a:ext cx="4028844" cy="35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b" anchorCtr="0" compatLnSpc="1">
            <a:prstTxWarp prst="textNoShape">
              <a:avLst/>
            </a:prstTxWarp>
          </a:bodyPr>
          <a:lstStyle>
            <a:lvl1pPr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540" y="6658026"/>
            <a:ext cx="4028844" cy="35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b" anchorCtr="0" compatLnSpc="1">
            <a:prstTxWarp prst="textNoShape">
              <a:avLst/>
            </a:prstTxWarp>
          </a:bodyPr>
          <a:lstStyle>
            <a:lvl1pPr algn="r" defTabSz="921175" eaLnBrk="1" hangingPunct="1">
              <a:defRPr sz="13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the “react fast” part, throw something!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8258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968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When we say that setting </a:t>
            </a:r>
            <a:r>
              <a:rPr lang="en-US" dirty="0" err="1"/>
              <a:t>G_Na</a:t>
            </a:r>
            <a:r>
              <a:rPr lang="en-US" dirty="0"/>
              <a:t>=G_K=0 gives us </a:t>
            </a:r>
            <a:r>
              <a:rPr lang="en-US" dirty="0" err="1"/>
              <a:t>Vmem</a:t>
            </a:r>
            <a:r>
              <a:rPr lang="en-US" dirty="0"/>
              <a:t>=</a:t>
            </a:r>
            <a:r>
              <a:rPr lang="en-US" dirty="0" err="1"/>
              <a:t>VNernst_Cl</a:t>
            </a:r>
            <a:r>
              <a:rPr lang="en-US" dirty="0"/>
              <a:t> *in QSS*, we’re not saying quite the same thing as when we said that </a:t>
            </a:r>
            <a:r>
              <a:rPr lang="en-US" dirty="0" err="1"/>
              <a:t>Vmem</a:t>
            </a:r>
            <a:r>
              <a:rPr lang="en-US" dirty="0"/>
              <a:t> will always equal </a:t>
            </a:r>
            <a:r>
              <a:rPr lang="en-US" dirty="0" err="1"/>
              <a:t>VNernst_Cl</a:t>
            </a:r>
            <a:r>
              <a:rPr lang="en-US" dirty="0"/>
              <a:t> *in SS*. The latter is true no matter what </a:t>
            </a:r>
            <a:r>
              <a:rPr lang="en-US" dirty="0" err="1"/>
              <a:t>G_Na</a:t>
            </a:r>
            <a:r>
              <a:rPr lang="en-US" dirty="0"/>
              <a:t> and G_K are (by virtue of </a:t>
            </a:r>
            <a:r>
              <a:rPr lang="en-US" dirty="0" err="1"/>
              <a:t>VNernst_Cl</a:t>
            </a:r>
            <a:r>
              <a:rPr lang="en-US" dirty="0"/>
              <a:t> adjusting itself appropriately). However, our current QSS statement is true *no matter what* the current concentrations are. We can always swing </a:t>
            </a:r>
            <a:r>
              <a:rPr lang="en-US" dirty="0" err="1"/>
              <a:t>Vmem</a:t>
            </a:r>
            <a:r>
              <a:rPr lang="en-US" dirty="0"/>
              <a:t> </a:t>
            </a:r>
            <a:r>
              <a:rPr lang="en-US"/>
              <a:t>by swinging 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474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Bitsey</a:t>
            </a:r>
            <a:r>
              <a:rPr lang="en-US" dirty="0"/>
              <a:t>, the units on </a:t>
            </a:r>
            <a:r>
              <a:rPr lang="en-US" dirty="0" err="1"/>
              <a:t>Gth</a:t>
            </a:r>
            <a:r>
              <a:rPr lang="en-US" dirty="0"/>
              <a:t> are (ions exiting the cell/m2s) per Volt of </a:t>
            </a:r>
            <a:r>
              <a:rPr lang="en-US" dirty="0" err="1"/>
              <a:t>Vmem</a:t>
            </a:r>
            <a:r>
              <a:rPr lang="en-US" dirty="0"/>
              <a:t>; thus </a:t>
            </a:r>
            <a:r>
              <a:rPr lang="en-US" dirty="0" err="1"/>
              <a:t>Gth</a:t>
            </a:r>
            <a:r>
              <a:rPr lang="en-US" dirty="0"/>
              <a:t> tends to be positive for Na and K, and negative for Cl.</a:t>
            </a:r>
          </a:p>
          <a:p>
            <a:r>
              <a:rPr lang="en-US" dirty="0"/>
              <a:t>The slide makes them all positive, which assumes you know what you’re doing when you calculate flows!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449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Bitsey</a:t>
            </a:r>
            <a:r>
              <a:rPr lang="en-US" dirty="0"/>
              <a:t>, the units on </a:t>
            </a:r>
            <a:r>
              <a:rPr lang="en-US" dirty="0" err="1"/>
              <a:t>Gth</a:t>
            </a:r>
            <a:r>
              <a:rPr lang="en-US" dirty="0"/>
              <a:t> are (ions exiting the cell/m2s) per Volt of </a:t>
            </a:r>
            <a:r>
              <a:rPr lang="en-US" dirty="0" err="1"/>
              <a:t>Vmem</a:t>
            </a:r>
            <a:r>
              <a:rPr lang="en-US" dirty="0"/>
              <a:t>; thus </a:t>
            </a:r>
            <a:r>
              <a:rPr lang="en-US" dirty="0" err="1"/>
              <a:t>Gth</a:t>
            </a:r>
            <a:r>
              <a:rPr lang="en-US" dirty="0"/>
              <a:t> tends to be positive for Na and K, and negative for Cl.</a:t>
            </a:r>
          </a:p>
          <a:p>
            <a:r>
              <a:rPr lang="en-US" dirty="0"/>
              <a:t>The slide makes them all positive, which assumes you know what you’re doing when you calculate flows!</a:t>
            </a:r>
          </a:p>
          <a:p>
            <a:r>
              <a:rPr lang="en-US" dirty="0"/>
              <a:t>The actual </a:t>
            </a:r>
            <a:r>
              <a:rPr lang="en-US" dirty="0" err="1"/>
              <a:t>Vmem</a:t>
            </a:r>
            <a:r>
              <a:rPr lang="en-US" dirty="0"/>
              <a:t> is +18.52, which makes the numbers on the slide actually work right.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979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Oops… the last slide popped up to 30mV, and this slide does 40mV. I could redo this if I have extra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630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those of you who are into NNs, is this exciting? It’s a very nonlinear response, which ANNs depend on. Of course, your brain doesn’t really care if some computer scientist built an ANN like a real brain or not, but it’s probably comforting for the CS person :-).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086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390">
              <a:defRPr/>
            </a:pPr>
            <a:r>
              <a:rPr lang="en-US" dirty="0"/>
              <a:t>First convince them that </a:t>
            </a:r>
            <a:r>
              <a:rPr lang="en-US" dirty="0" err="1"/>
              <a:t>Δ</a:t>
            </a:r>
            <a:r>
              <a:rPr lang="en-US" i="1" dirty="0" err="1"/>
              <a:t>q</a:t>
            </a:r>
            <a:r>
              <a:rPr lang="en-US" dirty="0"/>
              <a:t>=</a:t>
            </a:r>
            <a:r>
              <a:rPr lang="en-US" i="1" dirty="0"/>
              <a:t>C</a:t>
            </a:r>
            <a:r>
              <a:rPr lang="en-US" dirty="0"/>
              <a:t>Δ</a:t>
            </a:r>
            <a:r>
              <a:rPr lang="en-US" i="1" dirty="0"/>
              <a:t>V</a:t>
            </a:r>
            <a:r>
              <a:rPr lang="en-US" dirty="0"/>
              <a:t> is true by showing a few numbers: 10=2*5, and (10+2*3)=2*(5+3)</a:t>
            </a:r>
            <a:endParaRPr lang="en-US" i="1" dirty="0"/>
          </a:p>
          <a:p>
            <a:r>
              <a:rPr lang="en-US" dirty="0"/>
              <a:t>This works because the equation is linear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667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Biological voltages are small: 50mV or so. Compare to your </a:t>
            </a:r>
            <a:r>
              <a:rPr lang="en-US" dirty="0" err="1"/>
              <a:t>IPhone</a:t>
            </a:r>
            <a:r>
              <a:rPr lang="en-US" dirty="0"/>
              <a:t> CPU &gt;1V. This is partly why your brain is so power efficient!</a:t>
            </a:r>
          </a:p>
          <a:p>
            <a:r>
              <a:rPr lang="en-US"/>
              <a:t>And your house </a:t>
            </a:r>
            <a:r>
              <a:rPr lang="en-US" dirty="0"/>
              <a:t>is 120V. This also gives your body a lot of safety margin against getting electrocuted if something goes wrong. You would not want to be electrocuted every time you catch a cold!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477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see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874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273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 that these lines show drift + diffusion; they must sum to 0 at </a:t>
            </a:r>
            <a:r>
              <a:rPr lang="en-US" dirty="0" err="1"/>
              <a:t>Vnernst</a:t>
            </a:r>
            <a:r>
              <a:rPr lang="en-US" dirty="0"/>
              <a:t>. Then at other </a:t>
            </a:r>
            <a:r>
              <a:rPr lang="en-US" dirty="0" err="1"/>
              <a:t>Vmem</a:t>
            </a:r>
            <a:r>
              <a:rPr lang="en-US" dirty="0"/>
              <a:t>, diffusion stays the same and drift is proportional to </a:t>
            </a:r>
            <a:r>
              <a:rPr lang="en-US" dirty="0" err="1"/>
              <a:t>Vmem</a:t>
            </a:r>
            <a:r>
              <a:rPr lang="en-US" dirty="0"/>
              <a:t>. The flat lines show the pump flow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356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904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867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see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750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307777"/>
          </a:xfrm>
          <a:ln/>
        </p:spPr>
        <p:txBody>
          <a:bodyPr>
            <a:sp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307777"/>
          </a:xfrm>
          <a:ln/>
        </p:spPr>
        <p:txBody>
          <a:bodyPr>
            <a:sp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EKPDgjERt0&amp;list=PL9AC274019AC09106&amp;index=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193/Comp 150: Computing with Biological Parts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599"/>
            <a:ext cx="8382000" cy="3750733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2019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Grodstein</a:t>
            </a:r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Bioelectricity II – QSS and neurons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CFDB-DA0A-4864-B029-009F111F3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We’re not at steady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72105-FAC1-4BCD-98A1-296F8F419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97" y="3527332"/>
            <a:ext cx="8390467" cy="2873467"/>
          </a:xfrm>
        </p:spPr>
        <p:txBody>
          <a:bodyPr/>
          <a:lstStyle/>
          <a:p>
            <a:r>
              <a:rPr lang="en-US" sz="2000" dirty="0"/>
              <a:t>Cl</a:t>
            </a:r>
            <a:r>
              <a:rPr lang="en-US" sz="2000" baseline="30000" dirty="0"/>
              <a:t>-</a:t>
            </a:r>
            <a:r>
              <a:rPr lang="en-US" sz="2000" dirty="0"/>
              <a:t> is </a:t>
            </a:r>
            <a:r>
              <a:rPr lang="en-US" sz="2000" i="1" dirty="0"/>
              <a:t>not</a:t>
            </a:r>
            <a:r>
              <a:rPr lang="en-US" sz="2000" dirty="0"/>
              <a:t> balanced</a:t>
            </a:r>
          </a:p>
          <a:p>
            <a:r>
              <a:rPr lang="en-US" sz="2000" dirty="0"/>
              <a:t>Cl</a:t>
            </a:r>
            <a:r>
              <a:rPr lang="en-US" sz="2000" baseline="30000" dirty="0"/>
              <a:t>-</a:t>
            </a:r>
            <a:r>
              <a:rPr lang="en-US" sz="2000" dirty="0"/>
              <a:t> has no pump. It’s only balanced when drift=diffusion. Are they balanced?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Cl</a:t>
            </a:r>
            <a:r>
              <a:rPr lang="en-US" sz="1600" baseline="30000" dirty="0"/>
              <a:t>-</a:t>
            </a:r>
            <a:r>
              <a:rPr lang="en-US" sz="1600" dirty="0"/>
              <a:t> diffusion is unchanged, but drift is changed…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Ditto for K</a:t>
            </a:r>
            <a:r>
              <a:rPr lang="en-US" sz="1600" baseline="30000" dirty="0"/>
              <a:t>+</a:t>
            </a:r>
            <a:r>
              <a:rPr lang="en-US" sz="1600" dirty="0"/>
              <a:t>, in fact.</a:t>
            </a:r>
          </a:p>
          <a:p>
            <a:r>
              <a:rPr lang="en-US" sz="2000" dirty="0"/>
              <a:t>What must change for Cl</a:t>
            </a:r>
            <a:r>
              <a:rPr lang="en-US" sz="2000" baseline="30000" dirty="0"/>
              <a:t>-</a:t>
            </a:r>
            <a:r>
              <a:rPr lang="en-US" sz="2000" dirty="0"/>
              <a:t> to balance again (with this new drift)?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ICF [Cl] must change enough to make a new diffusion.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But that is what takes hours and not </a:t>
            </a:r>
            <a:r>
              <a:rPr lang="en-US" sz="1600" dirty="0" err="1"/>
              <a:t>ms.</a:t>
            </a:r>
            <a:endParaRPr lang="en-US" sz="1600" dirty="0"/>
          </a:p>
          <a:p>
            <a:pPr lvl="1">
              <a:spcBef>
                <a:spcPts val="0"/>
              </a:spcBef>
            </a:pPr>
            <a:r>
              <a:rPr lang="en-US" sz="1600" dirty="0"/>
              <a:t>Remember: unbalanced charge flow changes </a:t>
            </a:r>
            <a:r>
              <a:rPr lang="en-US" sz="1600" i="1" dirty="0" err="1"/>
              <a:t>V</a:t>
            </a:r>
            <a:r>
              <a:rPr lang="en-US" sz="1600" baseline="-25000" dirty="0" err="1"/>
              <a:t>mem</a:t>
            </a:r>
            <a:r>
              <a:rPr lang="en-US" sz="1600" dirty="0"/>
              <a:t> very fast, but [] changes slowly.</a:t>
            </a:r>
          </a:p>
          <a:p>
            <a:r>
              <a:rPr lang="en-US" sz="2000" dirty="0"/>
              <a:t>So what’s going on? Why do we think we can compute fast?</a:t>
            </a:r>
          </a:p>
          <a:p>
            <a:pPr lvl="1"/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6F19C6-A25B-4766-A8E5-4F7BC4B3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81862" y="6477000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77EFF95-B53D-4D0C-85A1-5D8F3F0BC11C}"/>
              </a:ext>
            </a:extLst>
          </p:cNvPr>
          <p:cNvSpPr/>
          <p:nvPr/>
        </p:nvSpPr>
        <p:spPr>
          <a:xfrm>
            <a:off x="1600202" y="1363134"/>
            <a:ext cx="2904066" cy="217593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F13C23-6A5C-403B-A27C-1B302DE01E49}"/>
              </a:ext>
            </a:extLst>
          </p:cNvPr>
          <p:cNvSpPr txBox="1"/>
          <p:nvPr/>
        </p:nvSpPr>
        <p:spPr>
          <a:xfrm>
            <a:off x="2573865" y="2010036"/>
            <a:ext cx="1413934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[K</a:t>
            </a:r>
            <a:r>
              <a:rPr lang="en-US" sz="1600" baseline="30000" dirty="0"/>
              <a:t>+</a:t>
            </a:r>
            <a:r>
              <a:rPr lang="en-US" sz="1600" dirty="0"/>
              <a:t>]=400mM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[Na</a:t>
            </a:r>
            <a:r>
              <a:rPr lang="en-US" sz="1600" baseline="30000" dirty="0"/>
              <a:t>+</a:t>
            </a:r>
            <a:r>
              <a:rPr lang="en-US" sz="1600" dirty="0"/>
              <a:t>]=50mM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[Cl</a:t>
            </a:r>
            <a:r>
              <a:rPr lang="en-US" sz="1600" baseline="30000" dirty="0"/>
              <a:t>-</a:t>
            </a:r>
            <a:r>
              <a:rPr lang="en-US" sz="1600" dirty="0"/>
              <a:t>]=52mM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other</a:t>
            </a:r>
            <a:r>
              <a:rPr lang="en-US" sz="1600" baseline="30000" dirty="0"/>
              <a:t>-</a:t>
            </a:r>
            <a:r>
              <a:rPr lang="en-US" sz="1600" dirty="0"/>
              <a:t>=408mM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80E69F-98DF-4169-82C2-F1C1A62334A5}"/>
              </a:ext>
            </a:extLst>
          </p:cNvPr>
          <p:cNvSpPr txBox="1"/>
          <p:nvPr/>
        </p:nvSpPr>
        <p:spPr>
          <a:xfrm>
            <a:off x="177800" y="2015067"/>
            <a:ext cx="150008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[K</a:t>
            </a:r>
            <a:r>
              <a:rPr lang="en-US" sz="1600" baseline="30000" dirty="0"/>
              <a:t>+</a:t>
            </a:r>
            <a:r>
              <a:rPr lang="en-US" sz="1600" dirty="0"/>
              <a:t>]=20mM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[Na</a:t>
            </a:r>
            <a:r>
              <a:rPr lang="en-US" sz="1600" baseline="30000" dirty="0"/>
              <a:t>+</a:t>
            </a:r>
            <a:r>
              <a:rPr lang="en-US" sz="1600" dirty="0"/>
              <a:t>]=440mM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[Cl</a:t>
            </a:r>
            <a:r>
              <a:rPr lang="en-US" sz="1600" baseline="30000" dirty="0"/>
              <a:t>-</a:t>
            </a:r>
            <a:r>
              <a:rPr lang="en-US" sz="1600" dirty="0"/>
              <a:t>]=560mM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other</a:t>
            </a:r>
            <a:r>
              <a:rPr lang="en-US" sz="1600" baseline="30000" dirty="0"/>
              <a:t>+</a:t>
            </a:r>
            <a:r>
              <a:rPr lang="en-US" sz="1600" dirty="0"/>
              <a:t>=110mM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325237-0DC5-4787-A41A-8329596AFF2E}"/>
              </a:ext>
            </a:extLst>
          </p:cNvPr>
          <p:cNvSpPr txBox="1"/>
          <p:nvPr/>
        </p:nvSpPr>
        <p:spPr>
          <a:xfrm>
            <a:off x="5638795" y="2226734"/>
            <a:ext cx="3403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Blue arrows = diffusion</a:t>
            </a:r>
          </a:p>
          <a:p>
            <a:r>
              <a:rPr lang="en-US" sz="2000" dirty="0">
                <a:solidFill>
                  <a:srgbClr val="008000"/>
                </a:solidFill>
              </a:rPr>
              <a:t>Green arrows = electric current</a:t>
            </a:r>
          </a:p>
          <a:p>
            <a:r>
              <a:rPr lang="en-US" sz="2000" dirty="0">
                <a:solidFill>
                  <a:srgbClr val="FF0000"/>
                </a:solidFill>
              </a:rPr>
              <a:t>Red arrows = ion pump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C3080D3-7CD1-4F4C-B9C9-767B22EC466A}"/>
              </a:ext>
            </a:extLst>
          </p:cNvPr>
          <p:cNvCxnSpPr/>
          <p:nvPr/>
        </p:nvCxnSpPr>
        <p:spPr>
          <a:xfrm>
            <a:off x="1507067" y="2455333"/>
            <a:ext cx="10160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1977738-05C0-4F23-BD25-F0EE48484BC3}"/>
              </a:ext>
            </a:extLst>
          </p:cNvPr>
          <p:cNvCxnSpPr>
            <a:cxnSpLocks/>
          </p:cNvCxnSpPr>
          <p:nvPr/>
        </p:nvCxnSpPr>
        <p:spPr>
          <a:xfrm>
            <a:off x="1422401" y="2802466"/>
            <a:ext cx="1159932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AD9D5CA-C7A6-4FD9-850E-7C289EDB92C2}"/>
              </a:ext>
            </a:extLst>
          </p:cNvPr>
          <p:cNvCxnSpPr/>
          <p:nvPr/>
        </p:nvCxnSpPr>
        <p:spPr>
          <a:xfrm flipH="1">
            <a:off x="1346200" y="2150535"/>
            <a:ext cx="1253067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5884058-8F5C-427E-BA16-509CDA8517C0}"/>
              </a:ext>
            </a:extLst>
          </p:cNvPr>
          <p:cNvSpPr txBox="1"/>
          <p:nvPr/>
        </p:nvSpPr>
        <p:spPr>
          <a:xfrm>
            <a:off x="3479799" y="1371599"/>
            <a:ext cx="152125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---  +++ 60mV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B476105-791E-4396-B967-148BEE80A9CC}"/>
              </a:ext>
            </a:extLst>
          </p:cNvPr>
          <p:cNvCxnSpPr>
            <a:cxnSpLocks/>
          </p:cNvCxnSpPr>
          <p:nvPr/>
        </p:nvCxnSpPr>
        <p:spPr>
          <a:xfrm>
            <a:off x="1363128" y="2243666"/>
            <a:ext cx="1253067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883B4E5-DAE9-476A-AF7B-140698842F5E}"/>
              </a:ext>
            </a:extLst>
          </p:cNvPr>
          <p:cNvCxnSpPr/>
          <p:nvPr/>
        </p:nvCxnSpPr>
        <p:spPr>
          <a:xfrm>
            <a:off x="1507063" y="2556931"/>
            <a:ext cx="1016000" cy="0"/>
          </a:xfrm>
          <a:prstGeom prst="straightConnector1">
            <a:avLst/>
          </a:prstGeom>
          <a:ln w="381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89AA68F-4EF9-4A05-9E8C-2835C816B765}"/>
              </a:ext>
            </a:extLst>
          </p:cNvPr>
          <p:cNvCxnSpPr>
            <a:cxnSpLocks/>
          </p:cNvCxnSpPr>
          <p:nvPr/>
        </p:nvCxnSpPr>
        <p:spPr>
          <a:xfrm flipH="1">
            <a:off x="1422399" y="2904064"/>
            <a:ext cx="1159932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42F8A28-DCF0-46E6-A7F0-4B53EDC134D6}"/>
              </a:ext>
            </a:extLst>
          </p:cNvPr>
          <p:cNvCxnSpPr>
            <a:cxnSpLocks/>
          </p:cNvCxnSpPr>
          <p:nvPr/>
        </p:nvCxnSpPr>
        <p:spPr>
          <a:xfrm>
            <a:off x="4199469" y="2133598"/>
            <a:ext cx="77893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A4642E7-7EA9-4630-8C9D-DBC3448C4810}"/>
              </a:ext>
            </a:extLst>
          </p:cNvPr>
          <p:cNvCxnSpPr>
            <a:cxnSpLocks/>
          </p:cNvCxnSpPr>
          <p:nvPr/>
        </p:nvCxnSpPr>
        <p:spPr>
          <a:xfrm flipH="1">
            <a:off x="4199469" y="2285998"/>
            <a:ext cx="77893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E1F6009-18F5-4C5E-8A76-88484ACA4BA6}"/>
              </a:ext>
            </a:extLst>
          </p:cNvPr>
          <p:cNvSpPr txBox="1"/>
          <p:nvPr/>
        </p:nvSpPr>
        <p:spPr>
          <a:xfrm>
            <a:off x="4453464" y="1845731"/>
            <a:ext cx="643467" cy="77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spcBef>
                <a:spcPts val="0"/>
              </a:spcBef>
            </a:pPr>
            <a:r>
              <a:rPr lang="en-US" sz="1600" dirty="0"/>
              <a:t>3Na</a:t>
            </a:r>
            <a:r>
              <a:rPr lang="en-US" sz="1600" baseline="30000" dirty="0"/>
              <a:t>+</a:t>
            </a:r>
            <a:endParaRPr lang="en-US" sz="1600" dirty="0"/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en-US" sz="1600" dirty="0"/>
              <a:t>2K</a:t>
            </a:r>
            <a:r>
              <a:rPr lang="en-US" sz="1600" baseline="30000" dirty="0"/>
              <a:t>+</a:t>
            </a:r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D00067-0CE2-48D7-B3A4-48DEDACD4F46}"/>
              </a:ext>
            </a:extLst>
          </p:cNvPr>
          <p:cNvSpPr txBox="1"/>
          <p:nvPr/>
        </p:nvSpPr>
        <p:spPr>
          <a:xfrm>
            <a:off x="5221224" y="4206240"/>
            <a:ext cx="2231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 they cannot balance</a:t>
            </a:r>
          </a:p>
        </p:txBody>
      </p:sp>
    </p:spTree>
    <p:extLst>
      <p:ext uri="{BB962C8B-B14F-4D97-AF65-F5344CB8AC3E}">
        <p14:creationId xmlns:p14="http://schemas.microsoft.com/office/powerpoint/2010/main" val="298902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1501253-AAA9-4D5D-A68D-112EED262B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336" y="2010283"/>
            <a:ext cx="5422398" cy="40667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630D4A-05E0-41E3-AE36-888C79C3D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#1 picture again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A7E26-A52F-475A-99A8-71DA55A71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27888"/>
          </a:xfrm>
        </p:spPr>
        <p:txBody>
          <a:bodyPr/>
          <a:lstStyle/>
          <a:p>
            <a:r>
              <a:rPr lang="en-US" dirty="0"/>
              <a:t>This time in more detail, from t=0 to t=30: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66C378-E173-4CEB-A8EC-03CF6054E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7D6296-9453-40E2-8DEC-2F1C2C07D5F2}"/>
              </a:ext>
            </a:extLst>
          </p:cNvPr>
          <p:cNvSpPr txBox="1"/>
          <p:nvPr/>
        </p:nvSpPr>
        <p:spPr>
          <a:xfrm>
            <a:off x="6967728" y="2798064"/>
            <a:ext cx="1517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really fast change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7A5F567-046A-426C-A849-ECA8675DDFF7}"/>
              </a:ext>
            </a:extLst>
          </p:cNvPr>
          <p:cNvCxnSpPr/>
          <p:nvPr/>
        </p:nvCxnSpPr>
        <p:spPr>
          <a:xfrm flipH="1">
            <a:off x="2560320" y="3264408"/>
            <a:ext cx="4343400" cy="119786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A22C7D9-354B-4FEB-8293-404CEE53C5D6}"/>
              </a:ext>
            </a:extLst>
          </p:cNvPr>
          <p:cNvSpPr txBox="1"/>
          <p:nvPr/>
        </p:nvSpPr>
        <p:spPr>
          <a:xfrm>
            <a:off x="7110984" y="3846576"/>
            <a:ext cx="1517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really slow change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9E4A489-16A5-4F82-AC39-1FEAA170C2D0}"/>
              </a:ext>
            </a:extLst>
          </p:cNvPr>
          <p:cNvCxnSpPr>
            <a:cxnSpLocks/>
          </p:cNvCxnSpPr>
          <p:nvPr/>
        </p:nvCxnSpPr>
        <p:spPr>
          <a:xfrm flipH="1">
            <a:off x="4507992" y="4312920"/>
            <a:ext cx="2538984" cy="1054608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72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72105-FAC1-4BCD-98A1-296F8F419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33" y="2617894"/>
            <a:ext cx="8390467" cy="3699596"/>
          </a:xfrm>
        </p:spPr>
        <p:txBody>
          <a:bodyPr/>
          <a:lstStyle/>
          <a:p>
            <a:r>
              <a:rPr lang="en-US" sz="2400" dirty="0"/>
              <a:t>Big picture: if you make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r>
              <a:rPr lang="en-US" sz="2400" dirty="0"/>
              <a:t> more positive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Diffusion and pump flows are unchanged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Drift currents push positive ions out, negative ions in</a:t>
            </a:r>
          </a:p>
          <a:p>
            <a:pPr lvl="1"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6F19C6-A25B-4766-A8E5-4F7BC4B3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934" y="6458712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77EFF95-B53D-4D0C-85A1-5D8F3F0BC11C}"/>
              </a:ext>
            </a:extLst>
          </p:cNvPr>
          <p:cNvSpPr/>
          <p:nvPr/>
        </p:nvSpPr>
        <p:spPr>
          <a:xfrm>
            <a:off x="1600202" y="440264"/>
            <a:ext cx="2904066" cy="217593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F13C23-6A5C-403B-A27C-1B302DE01E49}"/>
              </a:ext>
            </a:extLst>
          </p:cNvPr>
          <p:cNvSpPr txBox="1"/>
          <p:nvPr/>
        </p:nvSpPr>
        <p:spPr>
          <a:xfrm>
            <a:off x="2573865" y="1087166"/>
            <a:ext cx="1413934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[K</a:t>
            </a:r>
            <a:r>
              <a:rPr lang="en-US" sz="1600" baseline="30000" dirty="0"/>
              <a:t>+</a:t>
            </a:r>
            <a:r>
              <a:rPr lang="en-US" sz="1600" dirty="0"/>
              <a:t>]=400mM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[Na</a:t>
            </a:r>
            <a:r>
              <a:rPr lang="en-US" sz="1600" baseline="30000" dirty="0"/>
              <a:t>+</a:t>
            </a:r>
            <a:r>
              <a:rPr lang="en-US" sz="1600" dirty="0"/>
              <a:t>]=50mM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[Cl</a:t>
            </a:r>
            <a:r>
              <a:rPr lang="en-US" sz="1600" baseline="30000" dirty="0"/>
              <a:t>-</a:t>
            </a:r>
            <a:r>
              <a:rPr lang="en-US" sz="1600" dirty="0"/>
              <a:t>]=9mM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other</a:t>
            </a:r>
            <a:r>
              <a:rPr lang="en-US" sz="1600" baseline="30000" dirty="0"/>
              <a:t>-</a:t>
            </a:r>
            <a:r>
              <a:rPr lang="en-US" sz="1600" dirty="0"/>
              <a:t>=408mM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80E69F-98DF-4169-82C2-F1C1A62334A5}"/>
              </a:ext>
            </a:extLst>
          </p:cNvPr>
          <p:cNvSpPr txBox="1"/>
          <p:nvPr/>
        </p:nvSpPr>
        <p:spPr>
          <a:xfrm>
            <a:off x="177800" y="1092197"/>
            <a:ext cx="15000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[K</a:t>
            </a:r>
            <a:r>
              <a:rPr lang="en-US" sz="1600" baseline="30000" dirty="0"/>
              <a:t>+</a:t>
            </a:r>
            <a:r>
              <a:rPr lang="en-US" sz="1600" dirty="0"/>
              <a:t>]=5mM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[Na</a:t>
            </a:r>
            <a:r>
              <a:rPr lang="en-US" sz="1600" baseline="30000" dirty="0"/>
              <a:t>+</a:t>
            </a:r>
            <a:r>
              <a:rPr lang="en-US" sz="1600" dirty="0"/>
              <a:t>]=145mM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[Cl</a:t>
            </a:r>
            <a:r>
              <a:rPr lang="en-US" sz="1600" baseline="30000" dirty="0"/>
              <a:t>-</a:t>
            </a:r>
            <a:r>
              <a:rPr lang="en-US" sz="1600" dirty="0"/>
              <a:t>]=140mM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325237-0DC5-4787-A41A-8329596AFF2E}"/>
              </a:ext>
            </a:extLst>
          </p:cNvPr>
          <p:cNvSpPr txBox="1"/>
          <p:nvPr/>
        </p:nvSpPr>
        <p:spPr>
          <a:xfrm>
            <a:off x="5638795" y="1303864"/>
            <a:ext cx="3403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Blue arrows = diffusion</a:t>
            </a:r>
          </a:p>
          <a:p>
            <a:r>
              <a:rPr lang="en-US" sz="2000" dirty="0">
                <a:solidFill>
                  <a:srgbClr val="008000"/>
                </a:solidFill>
              </a:rPr>
              <a:t>Green arrows = electric current</a:t>
            </a:r>
          </a:p>
          <a:p>
            <a:r>
              <a:rPr lang="en-US" sz="2000" dirty="0">
                <a:solidFill>
                  <a:srgbClr val="FF0000"/>
                </a:solidFill>
              </a:rPr>
              <a:t>Red arrows = ion pump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C3080D3-7CD1-4F4C-B9C9-767B22EC466A}"/>
              </a:ext>
            </a:extLst>
          </p:cNvPr>
          <p:cNvCxnSpPr/>
          <p:nvPr/>
        </p:nvCxnSpPr>
        <p:spPr>
          <a:xfrm>
            <a:off x="1507063" y="1532463"/>
            <a:ext cx="10160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1977738-05C0-4F23-BD25-F0EE48484BC3}"/>
              </a:ext>
            </a:extLst>
          </p:cNvPr>
          <p:cNvCxnSpPr>
            <a:cxnSpLocks/>
          </p:cNvCxnSpPr>
          <p:nvPr/>
        </p:nvCxnSpPr>
        <p:spPr>
          <a:xfrm>
            <a:off x="1422401" y="1879596"/>
            <a:ext cx="1159932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AD9D5CA-C7A6-4FD9-850E-7C289EDB92C2}"/>
              </a:ext>
            </a:extLst>
          </p:cNvPr>
          <p:cNvCxnSpPr/>
          <p:nvPr/>
        </p:nvCxnSpPr>
        <p:spPr>
          <a:xfrm flipH="1">
            <a:off x="1346200" y="1227665"/>
            <a:ext cx="1253067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5884058-8F5C-427E-BA16-509CDA8517C0}"/>
              </a:ext>
            </a:extLst>
          </p:cNvPr>
          <p:cNvSpPr txBox="1"/>
          <p:nvPr/>
        </p:nvSpPr>
        <p:spPr>
          <a:xfrm>
            <a:off x="3479799" y="448729"/>
            <a:ext cx="152125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---  +++ 50mV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B476105-791E-4396-B967-148BEE80A9CC}"/>
              </a:ext>
            </a:extLst>
          </p:cNvPr>
          <p:cNvCxnSpPr>
            <a:cxnSpLocks/>
          </p:cNvCxnSpPr>
          <p:nvPr/>
        </p:nvCxnSpPr>
        <p:spPr>
          <a:xfrm>
            <a:off x="1346200" y="1320796"/>
            <a:ext cx="1253067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883B4E5-DAE9-476A-AF7B-140698842F5E}"/>
              </a:ext>
            </a:extLst>
          </p:cNvPr>
          <p:cNvCxnSpPr/>
          <p:nvPr/>
        </p:nvCxnSpPr>
        <p:spPr>
          <a:xfrm>
            <a:off x="1507063" y="1634061"/>
            <a:ext cx="1016000" cy="0"/>
          </a:xfrm>
          <a:prstGeom prst="straightConnector1">
            <a:avLst/>
          </a:prstGeom>
          <a:ln w="381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89AA68F-4EF9-4A05-9E8C-2835C816B765}"/>
              </a:ext>
            </a:extLst>
          </p:cNvPr>
          <p:cNvCxnSpPr>
            <a:cxnSpLocks/>
          </p:cNvCxnSpPr>
          <p:nvPr/>
        </p:nvCxnSpPr>
        <p:spPr>
          <a:xfrm flipH="1">
            <a:off x="1422401" y="1981194"/>
            <a:ext cx="1159932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42F8A28-DCF0-46E6-A7F0-4B53EDC134D6}"/>
              </a:ext>
            </a:extLst>
          </p:cNvPr>
          <p:cNvCxnSpPr>
            <a:cxnSpLocks/>
          </p:cNvCxnSpPr>
          <p:nvPr/>
        </p:nvCxnSpPr>
        <p:spPr>
          <a:xfrm>
            <a:off x="4199469" y="1210728"/>
            <a:ext cx="77893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A4642E7-7EA9-4630-8C9D-DBC3448C4810}"/>
              </a:ext>
            </a:extLst>
          </p:cNvPr>
          <p:cNvCxnSpPr>
            <a:cxnSpLocks/>
          </p:cNvCxnSpPr>
          <p:nvPr/>
        </p:nvCxnSpPr>
        <p:spPr>
          <a:xfrm flipH="1">
            <a:off x="4199469" y="1363128"/>
            <a:ext cx="77893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E1F6009-18F5-4C5E-8A76-88484ACA4BA6}"/>
              </a:ext>
            </a:extLst>
          </p:cNvPr>
          <p:cNvSpPr txBox="1"/>
          <p:nvPr/>
        </p:nvSpPr>
        <p:spPr>
          <a:xfrm>
            <a:off x="4453464" y="922861"/>
            <a:ext cx="643467" cy="77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spcBef>
                <a:spcPts val="0"/>
              </a:spcBef>
            </a:pPr>
            <a:r>
              <a:rPr lang="en-US" sz="1600" dirty="0"/>
              <a:t>3Na</a:t>
            </a:r>
            <a:r>
              <a:rPr lang="en-US" sz="1600" baseline="30000" dirty="0"/>
              <a:t>+</a:t>
            </a:r>
            <a:endParaRPr lang="en-US" sz="1600" dirty="0"/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en-US" sz="1600" dirty="0"/>
              <a:t>2K</a:t>
            </a:r>
            <a:r>
              <a:rPr lang="en-US" sz="1600" baseline="30000" dirty="0"/>
              <a:t>+</a:t>
            </a:r>
            <a:endParaRPr lang="en-US" sz="1600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5A2966-D9FB-47B9-8D97-97D6338D1909}"/>
              </a:ext>
            </a:extLst>
          </p:cNvPr>
          <p:cNvCxnSpPr>
            <a:cxnSpLocks/>
          </p:cNvCxnSpPr>
          <p:nvPr/>
        </p:nvCxnSpPr>
        <p:spPr>
          <a:xfrm>
            <a:off x="1346200" y="1317748"/>
            <a:ext cx="788760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2D0C9E0-47C4-4586-A338-00EB16FC4A22}"/>
              </a:ext>
            </a:extLst>
          </p:cNvPr>
          <p:cNvCxnSpPr>
            <a:cxnSpLocks/>
          </p:cNvCxnSpPr>
          <p:nvPr/>
        </p:nvCxnSpPr>
        <p:spPr>
          <a:xfrm>
            <a:off x="1507063" y="1634740"/>
            <a:ext cx="788760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5E0AD0C-10E7-441B-B921-AC627F778EE8}"/>
              </a:ext>
            </a:extLst>
          </p:cNvPr>
          <p:cNvCxnSpPr>
            <a:cxnSpLocks/>
          </p:cNvCxnSpPr>
          <p:nvPr/>
        </p:nvCxnSpPr>
        <p:spPr>
          <a:xfrm flipH="1">
            <a:off x="1600202" y="1987290"/>
            <a:ext cx="982132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9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A9E18-B068-447F-B2BD-DEB86DB09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353433"/>
            <a:ext cx="7982712" cy="2529750"/>
          </a:xfrm>
        </p:spPr>
        <p:txBody>
          <a:bodyPr/>
          <a:lstStyle/>
          <a:p>
            <a:r>
              <a:rPr lang="en-US" dirty="0"/>
              <a:t>Consider the situation at SS before we changed </a:t>
            </a:r>
            <a:r>
              <a:rPr lang="en-US" i="1" dirty="0" err="1"/>
              <a:t>G</a:t>
            </a:r>
            <a:r>
              <a:rPr lang="en-US" baseline="-25000" dirty="0" err="1"/>
              <a:t>Na</a:t>
            </a:r>
            <a:endParaRPr lang="en-US" dirty="0"/>
          </a:p>
          <a:p>
            <a:r>
              <a:rPr lang="en-US" i="1" dirty="0" err="1">
                <a:solidFill>
                  <a:srgbClr val="00B050"/>
                </a:solidFill>
              </a:rPr>
              <a:t>V</a:t>
            </a:r>
            <a:r>
              <a:rPr lang="en-US" baseline="-25000" dirty="0" err="1">
                <a:solidFill>
                  <a:srgbClr val="00B050"/>
                </a:solidFill>
              </a:rPr>
              <a:t>N,Na</a:t>
            </a:r>
            <a:r>
              <a:rPr lang="en-US" dirty="0">
                <a:solidFill>
                  <a:srgbClr val="00B050"/>
                </a:solidFill>
              </a:rPr>
              <a:t>=+57mV; </a:t>
            </a:r>
            <a:r>
              <a:rPr lang="en-US" i="1" dirty="0">
                <a:solidFill>
                  <a:srgbClr val="FF0000"/>
                </a:solidFill>
              </a:rPr>
              <a:t>V</a:t>
            </a:r>
            <a:r>
              <a:rPr lang="en-US" baseline="-25000" dirty="0">
                <a:solidFill>
                  <a:srgbClr val="FF0000"/>
                </a:solidFill>
              </a:rPr>
              <a:t>N,K</a:t>
            </a:r>
            <a:r>
              <a:rPr lang="en-US" dirty="0">
                <a:solidFill>
                  <a:srgbClr val="FF0000"/>
                </a:solidFill>
              </a:rPr>
              <a:t>=-78mV;</a:t>
            </a:r>
            <a:r>
              <a:rPr lang="en-US" dirty="0"/>
              <a:t> </a:t>
            </a:r>
            <a:r>
              <a:rPr lang="en-US" i="1" dirty="0" err="1">
                <a:solidFill>
                  <a:schemeClr val="accent2"/>
                </a:solidFill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</a:rPr>
              <a:t>N,Cl</a:t>
            </a:r>
            <a:r>
              <a:rPr lang="en-US">
                <a:solidFill>
                  <a:schemeClr val="accent2"/>
                </a:solidFill>
              </a:rPr>
              <a:t>=-60mV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Can you draw the flux-vs-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lines: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the line for Cl?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the line for K?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</a:rPr>
              <a:t>the line for Na?</a:t>
            </a:r>
            <a:r>
              <a:rPr lang="en-US" dirty="0"/>
              <a:t> </a:t>
            </a:r>
            <a:endParaRPr lang="en-US" i="1" dirty="0"/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85DD2A-214A-47DB-B547-D43262F29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3C63FBB-1C3B-46FD-B27C-A7E15EF115F5}"/>
              </a:ext>
            </a:extLst>
          </p:cNvPr>
          <p:cNvCxnSpPr/>
          <p:nvPr/>
        </p:nvCxnSpPr>
        <p:spPr>
          <a:xfrm>
            <a:off x="502920" y="1527048"/>
            <a:ext cx="5980176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B35B05-A6A4-41B1-A6A0-85CAC022D4FF}"/>
              </a:ext>
            </a:extLst>
          </p:cNvPr>
          <p:cNvCxnSpPr>
            <a:cxnSpLocks/>
          </p:cNvCxnSpPr>
          <p:nvPr/>
        </p:nvCxnSpPr>
        <p:spPr>
          <a:xfrm flipV="1">
            <a:off x="3645408" y="115824"/>
            <a:ext cx="0" cy="263839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595C805-73A8-4550-9F5F-B705A6332C62}"/>
              </a:ext>
            </a:extLst>
          </p:cNvPr>
          <p:cNvSpPr txBox="1"/>
          <p:nvPr/>
        </p:nvSpPr>
        <p:spPr>
          <a:xfrm>
            <a:off x="1618488" y="1545336"/>
            <a:ext cx="5577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-78   -60                0                   +57          </a:t>
            </a:r>
            <a:r>
              <a:rPr lang="en-US" sz="2000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(mV)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F6857CD-5C7F-4E74-B8A3-B8D40955E30F}"/>
              </a:ext>
            </a:extLst>
          </p:cNvPr>
          <p:cNvCxnSpPr>
            <a:cxnSpLocks/>
          </p:cNvCxnSpPr>
          <p:nvPr/>
        </p:nvCxnSpPr>
        <p:spPr>
          <a:xfrm flipH="1">
            <a:off x="1723644" y="215200"/>
            <a:ext cx="2681004" cy="1787336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4C79DEF-76F4-433B-9C38-B32612CE5BC0}"/>
              </a:ext>
            </a:extLst>
          </p:cNvPr>
          <p:cNvCxnSpPr/>
          <p:nvPr/>
        </p:nvCxnSpPr>
        <p:spPr>
          <a:xfrm>
            <a:off x="978408" y="2221992"/>
            <a:ext cx="489204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7E3B617-4319-41F2-9EF6-05AC9BD6DC14}"/>
              </a:ext>
            </a:extLst>
          </p:cNvPr>
          <p:cNvCxnSpPr/>
          <p:nvPr/>
        </p:nvCxnSpPr>
        <p:spPr>
          <a:xfrm>
            <a:off x="978408" y="1075944"/>
            <a:ext cx="489204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6606F8D-3F8F-4204-8646-7FA6A46EE735}"/>
              </a:ext>
            </a:extLst>
          </p:cNvPr>
          <p:cNvCxnSpPr>
            <a:cxnSpLocks/>
          </p:cNvCxnSpPr>
          <p:nvPr/>
        </p:nvCxnSpPr>
        <p:spPr>
          <a:xfrm>
            <a:off x="1255923" y="830835"/>
            <a:ext cx="1729648" cy="1788082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F98FAAF-4CD7-4764-A977-5A0B1D43A9BD}"/>
              </a:ext>
            </a:extLst>
          </p:cNvPr>
          <p:cNvSpPr/>
          <p:nvPr/>
        </p:nvSpPr>
        <p:spPr>
          <a:xfrm>
            <a:off x="2365247" y="1968374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0958A1C-3409-4C05-8368-3EB17B3D093F}"/>
              </a:ext>
            </a:extLst>
          </p:cNvPr>
          <p:cNvSpPr/>
          <p:nvPr/>
        </p:nvSpPr>
        <p:spPr>
          <a:xfrm>
            <a:off x="1913255" y="1488789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4D6305D-115D-45BB-ADBF-F9FB31576117}"/>
              </a:ext>
            </a:extLst>
          </p:cNvPr>
          <p:cNvSpPr/>
          <p:nvPr/>
        </p:nvSpPr>
        <p:spPr>
          <a:xfrm>
            <a:off x="5158740" y="1481328"/>
            <a:ext cx="91440" cy="91440"/>
          </a:xfrm>
          <a:prstGeom prst="ellipse">
            <a:avLst/>
          </a:prstGeom>
          <a:solidFill>
            <a:srgbClr val="008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0D759AB-5821-478F-8501-8FCC5CF020B9}"/>
              </a:ext>
            </a:extLst>
          </p:cNvPr>
          <p:cNvSpPr/>
          <p:nvPr/>
        </p:nvSpPr>
        <p:spPr>
          <a:xfrm>
            <a:off x="2424684" y="822326"/>
            <a:ext cx="91440" cy="91440"/>
          </a:xfrm>
          <a:prstGeom prst="ellipse">
            <a:avLst/>
          </a:prstGeom>
          <a:solidFill>
            <a:srgbClr val="008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BB0F6F9-333D-4F37-8EE7-7A1870DA3BCD}"/>
              </a:ext>
            </a:extLst>
          </p:cNvPr>
          <p:cNvCxnSpPr>
            <a:cxnSpLocks/>
          </p:cNvCxnSpPr>
          <p:nvPr/>
        </p:nvCxnSpPr>
        <p:spPr>
          <a:xfrm>
            <a:off x="1408176" y="615063"/>
            <a:ext cx="4754880" cy="1133855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0F1EF658-3A6B-4B4F-8FB2-5851D2E11922}"/>
              </a:ext>
            </a:extLst>
          </p:cNvPr>
          <p:cNvSpPr/>
          <p:nvPr/>
        </p:nvSpPr>
        <p:spPr>
          <a:xfrm>
            <a:off x="2421636" y="1478280"/>
            <a:ext cx="91440" cy="91440"/>
          </a:xfrm>
          <a:prstGeom prst="ellipse">
            <a:avLst/>
          </a:prstGeom>
          <a:solidFill>
            <a:schemeClr val="accent2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3D5090-9C80-4A76-B7E9-5FE161878273}"/>
              </a:ext>
            </a:extLst>
          </p:cNvPr>
          <p:cNvSpPr txBox="1"/>
          <p:nvPr/>
        </p:nvSpPr>
        <p:spPr>
          <a:xfrm>
            <a:off x="3654552" y="27432"/>
            <a:ext cx="17678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flux (mM/m</a:t>
            </a:r>
            <a:r>
              <a:rPr lang="en-US" sz="2000" baseline="30000" dirty="0"/>
              <a:t>2</a:t>
            </a:r>
            <a:r>
              <a:rPr lang="en-US" sz="2000" dirty="0"/>
              <a:t>s)</a:t>
            </a:r>
          </a:p>
        </p:txBody>
      </p:sp>
    </p:spTree>
    <p:extLst>
      <p:ext uri="{BB962C8B-B14F-4D97-AF65-F5344CB8AC3E}">
        <p14:creationId xmlns:p14="http://schemas.microsoft.com/office/powerpoint/2010/main" val="258155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" grpId="0" animBg="1"/>
      <p:bldP spid="18" grpId="0" animBg="1"/>
      <p:bldP spid="19" grpId="0" animBg="1"/>
      <p:bldP spid="20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72105-FAC1-4BCD-98A1-296F8F419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33" y="2617894"/>
            <a:ext cx="5189731" cy="1615778"/>
          </a:xfrm>
        </p:spPr>
        <p:txBody>
          <a:bodyPr/>
          <a:lstStyle/>
          <a:p>
            <a:r>
              <a:rPr lang="en-US" sz="2400" dirty="0"/>
              <a:t>Big picture: if you increase </a:t>
            </a:r>
            <a:r>
              <a:rPr lang="en-US" sz="2400" i="1" dirty="0" err="1"/>
              <a:t>G</a:t>
            </a:r>
            <a:r>
              <a:rPr lang="en-US" sz="2400" baseline="-25000" dirty="0" err="1"/>
              <a:t>Na</a:t>
            </a: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000" dirty="0"/>
              <a:t>Pump flows are unchanged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Diffusion and drift both scale</a:t>
            </a:r>
          </a:p>
          <a:p>
            <a:pPr lvl="1"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6F19C6-A25B-4766-A8E5-4F7BC4B3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934" y="6458712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77EFF95-B53D-4D0C-85A1-5D8F3F0BC11C}"/>
              </a:ext>
            </a:extLst>
          </p:cNvPr>
          <p:cNvSpPr/>
          <p:nvPr/>
        </p:nvSpPr>
        <p:spPr>
          <a:xfrm>
            <a:off x="1600202" y="440264"/>
            <a:ext cx="2904066" cy="217593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F13C23-6A5C-403B-A27C-1B302DE01E49}"/>
              </a:ext>
            </a:extLst>
          </p:cNvPr>
          <p:cNvSpPr txBox="1"/>
          <p:nvPr/>
        </p:nvSpPr>
        <p:spPr>
          <a:xfrm>
            <a:off x="2573865" y="1087166"/>
            <a:ext cx="1413934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[K</a:t>
            </a:r>
            <a:r>
              <a:rPr lang="en-US" sz="1600" baseline="30000" dirty="0"/>
              <a:t>+</a:t>
            </a:r>
            <a:r>
              <a:rPr lang="en-US" sz="1600" dirty="0"/>
              <a:t>]=400mM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[Na</a:t>
            </a:r>
            <a:r>
              <a:rPr lang="en-US" sz="1600" baseline="30000" dirty="0"/>
              <a:t>+</a:t>
            </a:r>
            <a:r>
              <a:rPr lang="en-US" sz="1600" dirty="0"/>
              <a:t>]=50mM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[Cl</a:t>
            </a:r>
            <a:r>
              <a:rPr lang="en-US" sz="1600" baseline="30000" dirty="0"/>
              <a:t>-</a:t>
            </a:r>
            <a:r>
              <a:rPr lang="en-US" sz="1600" dirty="0"/>
              <a:t>]=9mM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other</a:t>
            </a:r>
            <a:r>
              <a:rPr lang="en-US" sz="1600" baseline="30000" dirty="0"/>
              <a:t>-</a:t>
            </a:r>
            <a:r>
              <a:rPr lang="en-US" sz="1600" dirty="0"/>
              <a:t>=408mM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80E69F-98DF-4169-82C2-F1C1A62334A5}"/>
              </a:ext>
            </a:extLst>
          </p:cNvPr>
          <p:cNvSpPr txBox="1"/>
          <p:nvPr/>
        </p:nvSpPr>
        <p:spPr>
          <a:xfrm>
            <a:off x="177800" y="1092197"/>
            <a:ext cx="15000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[K</a:t>
            </a:r>
            <a:r>
              <a:rPr lang="en-US" sz="1600" baseline="30000" dirty="0"/>
              <a:t>+</a:t>
            </a:r>
            <a:r>
              <a:rPr lang="en-US" sz="1600" dirty="0"/>
              <a:t>]=5mM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[Na</a:t>
            </a:r>
            <a:r>
              <a:rPr lang="en-US" sz="1600" baseline="30000" dirty="0"/>
              <a:t>+</a:t>
            </a:r>
            <a:r>
              <a:rPr lang="en-US" sz="1600" dirty="0"/>
              <a:t>]=145mM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[Cl</a:t>
            </a:r>
            <a:r>
              <a:rPr lang="en-US" sz="1600" baseline="30000" dirty="0"/>
              <a:t>-</a:t>
            </a:r>
            <a:r>
              <a:rPr lang="en-US" sz="1600" dirty="0"/>
              <a:t>]=140mM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325237-0DC5-4787-A41A-8329596AFF2E}"/>
              </a:ext>
            </a:extLst>
          </p:cNvPr>
          <p:cNvSpPr txBox="1"/>
          <p:nvPr/>
        </p:nvSpPr>
        <p:spPr>
          <a:xfrm>
            <a:off x="5638795" y="1303864"/>
            <a:ext cx="3403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Blue arrows = diffusion</a:t>
            </a:r>
          </a:p>
          <a:p>
            <a:r>
              <a:rPr lang="en-US" sz="2000" dirty="0">
                <a:solidFill>
                  <a:srgbClr val="008000"/>
                </a:solidFill>
              </a:rPr>
              <a:t>Green arrows = electric current</a:t>
            </a:r>
          </a:p>
          <a:p>
            <a:r>
              <a:rPr lang="en-US" sz="2000" dirty="0">
                <a:solidFill>
                  <a:srgbClr val="FF0000"/>
                </a:solidFill>
              </a:rPr>
              <a:t>Red arrows = ion pump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C3080D3-7CD1-4F4C-B9C9-767B22EC466A}"/>
              </a:ext>
            </a:extLst>
          </p:cNvPr>
          <p:cNvCxnSpPr/>
          <p:nvPr/>
        </p:nvCxnSpPr>
        <p:spPr>
          <a:xfrm>
            <a:off x="1507063" y="1532463"/>
            <a:ext cx="10160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1977738-05C0-4F23-BD25-F0EE48484BC3}"/>
              </a:ext>
            </a:extLst>
          </p:cNvPr>
          <p:cNvCxnSpPr>
            <a:cxnSpLocks/>
          </p:cNvCxnSpPr>
          <p:nvPr/>
        </p:nvCxnSpPr>
        <p:spPr>
          <a:xfrm>
            <a:off x="1422401" y="1879596"/>
            <a:ext cx="1159932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AD9D5CA-C7A6-4FD9-850E-7C289EDB92C2}"/>
              </a:ext>
            </a:extLst>
          </p:cNvPr>
          <p:cNvCxnSpPr/>
          <p:nvPr/>
        </p:nvCxnSpPr>
        <p:spPr>
          <a:xfrm flipH="1">
            <a:off x="1346200" y="1227665"/>
            <a:ext cx="1253067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5884058-8F5C-427E-BA16-509CDA8517C0}"/>
              </a:ext>
            </a:extLst>
          </p:cNvPr>
          <p:cNvSpPr txBox="1"/>
          <p:nvPr/>
        </p:nvSpPr>
        <p:spPr>
          <a:xfrm>
            <a:off x="3479799" y="448729"/>
            <a:ext cx="152125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---  +++ 60mV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B476105-791E-4396-B967-148BEE80A9CC}"/>
              </a:ext>
            </a:extLst>
          </p:cNvPr>
          <p:cNvCxnSpPr>
            <a:cxnSpLocks/>
          </p:cNvCxnSpPr>
          <p:nvPr/>
        </p:nvCxnSpPr>
        <p:spPr>
          <a:xfrm>
            <a:off x="1346200" y="1320796"/>
            <a:ext cx="1253067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883B4E5-DAE9-476A-AF7B-140698842F5E}"/>
              </a:ext>
            </a:extLst>
          </p:cNvPr>
          <p:cNvCxnSpPr/>
          <p:nvPr/>
        </p:nvCxnSpPr>
        <p:spPr>
          <a:xfrm>
            <a:off x="1507063" y="1634061"/>
            <a:ext cx="1016000" cy="0"/>
          </a:xfrm>
          <a:prstGeom prst="straightConnector1">
            <a:avLst/>
          </a:prstGeom>
          <a:ln w="381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89AA68F-4EF9-4A05-9E8C-2835C816B765}"/>
              </a:ext>
            </a:extLst>
          </p:cNvPr>
          <p:cNvCxnSpPr>
            <a:cxnSpLocks/>
          </p:cNvCxnSpPr>
          <p:nvPr/>
        </p:nvCxnSpPr>
        <p:spPr>
          <a:xfrm flipH="1">
            <a:off x="1422401" y="1981194"/>
            <a:ext cx="1159932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42F8A28-DCF0-46E6-A7F0-4B53EDC134D6}"/>
              </a:ext>
            </a:extLst>
          </p:cNvPr>
          <p:cNvCxnSpPr>
            <a:cxnSpLocks/>
          </p:cNvCxnSpPr>
          <p:nvPr/>
        </p:nvCxnSpPr>
        <p:spPr>
          <a:xfrm>
            <a:off x="4199469" y="1210728"/>
            <a:ext cx="77893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A4642E7-7EA9-4630-8C9D-DBC3448C4810}"/>
              </a:ext>
            </a:extLst>
          </p:cNvPr>
          <p:cNvCxnSpPr>
            <a:cxnSpLocks/>
          </p:cNvCxnSpPr>
          <p:nvPr/>
        </p:nvCxnSpPr>
        <p:spPr>
          <a:xfrm flipH="1">
            <a:off x="4199469" y="1363128"/>
            <a:ext cx="77893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E1F6009-18F5-4C5E-8A76-88484ACA4BA6}"/>
              </a:ext>
            </a:extLst>
          </p:cNvPr>
          <p:cNvSpPr txBox="1"/>
          <p:nvPr/>
        </p:nvSpPr>
        <p:spPr>
          <a:xfrm>
            <a:off x="4453464" y="922861"/>
            <a:ext cx="643467" cy="77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spcBef>
                <a:spcPts val="0"/>
              </a:spcBef>
            </a:pPr>
            <a:r>
              <a:rPr lang="en-US" sz="1600" dirty="0"/>
              <a:t>3Na</a:t>
            </a:r>
            <a:r>
              <a:rPr lang="en-US" sz="1600" baseline="30000" dirty="0"/>
              <a:t>+</a:t>
            </a:r>
            <a:endParaRPr lang="en-US" sz="1600" dirty="0"/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en-US" sz="1600" dirty="0"/>
              <a:t>2K</a:t>
            </a:r>
            <a:r>
              <a:rPr lang="en-US" sz="1600" baseline="30000" dirty="0"/>
              <a:t>+</a:t>
            </a:r>
            <a:endParaRPr lang="en-US" sz="1600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7BF8106-06AB-42F7-A7A3-5836ADF300A2}"/>
              </a:ext>
            </a:extLst>
          </p:cNvPr>
          <p:cNvCxnSpPr>
            <a:cxnSpLocks/>
          </p:cNvCxnSpPr>
          <p:nvPr/>
        </p:nvCxnSpPr>
        <p:spPr>
          <a:xfrm>
            <a:off x="1513159" y="1538559"/>
            <a:ext cx="1604945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6886CBD-53FC-4CBE-BA70-E9560A6082DB}"/>
              </a:ext>
            </a:extLst>
          </p:cNvPr>
          <p:cNvCxnSpPr>
            <a:cxnSpLocks/>
          </p:cNvCxnSpPr>
          <p:nvPr/>
        </p:nvCxnSpPr>
        <p:spPr>
          <a:xfrm>
            <a:off x="1513159" y="1640157"/>
            <a:ext cx="1604945" cy="0"/>
          </a:xfrm>
          <a:prstGeom prst="straightConnector1">
            <a:avLst/>
          </a:prstGeom>
          <a:ln w="381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5A098E5-90BE-4F82-9681-BAF55FF20B08}"/>
                  </a:ext>
                </a:extLst>
              </p:cNvPr>
              <p:cNvSpPr txBox="1"/>
              <p:nvPr/>
            </p:nvSpPr>
            <p:spPr>
              <a:xfrm>
                <a:off x="4352544" y="4224528"/>
                <a:ext cx="4416552" cy="1639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𝑓𝑙𝑢𝑥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𝑁𝑎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𝐷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𝑁𝑎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𝑑𝑟𝑖𝑓𝑡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𝑖𝑜𝑛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𝑖𝑜𝑛</m:t>
                              </m:r>
                            </m:sub>
                          </m:sSub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𝑚𝑒𝑚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𝑚𝑒𝑚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𝑖𝑜𝑛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5A098E5-90BE-4F82-9681-BAF55FF20B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544" y="4224528"/>
                <a:ext cx="4416552" cy="16397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399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A9E18-B068-447F-B2BD-DEB86DB09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353432"/>
            <a:ext cx="7982712" cy="2839935"/>
          </a:xfrm>
        </p:spPr>
        <p:txBody>
          <a:bodyPr/>
          <a:lstStyle/>
          <a:p>
            <a:r>
              <a:rPr lang="en-US" dirty="0"/>
              <a:t>So let’s increase </a:t>
            </a:r>
            <a:r>
              <a:rPr lang="en-US" i="1" dirty="0" err="1">
                <a:solidFill>
                  <a:srgbClr val="008000"/>
                </a:solidFill>
              </a:rPr>
              <a:t>G</a:t>
            </a:r>
            <a:r>
              <a:rPr lang="en-US" baseline="-25000" dirty="0" err="1">
                <a:solidFill>
                  <a:srgbClr val="008000"/>
                </a:solidFill>
              </a:rPr>
              <a:t>Na</a:t>
            </a:r>
            <a:r>
              <a:rPr lang="en-US" dirty="0"/>
              <a:t>. How would that change the picture?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Remember we’re not at SS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Total flux for </a:t>
            </a:r>
            <a:r>
              <a:rPr lang="en-US" dirty="0">
                <a:solidFill>
                  <a:srgbClr val="008000"/>
                </a:solidFill>
              </a:rPr>
              <a:t>Na</a:t>
            </a:r>
            <a:r>
              <a:rPr lang="en-US" dirty="0"/>
              <a:t> need not be 0 at the SS </a:t>
            </a:r>
            <a:r>
              <a:rPr lang="en-US" dirty="0" err="1"/>
              <a:t>V</a:t>
            </a:r>
            <a:r>
              <a:rPr lang="en-US" baseline="-25000" dirty="0" err="1"/>
              <a:t>mem</a:t>
            </a:r>
            <a:endParaRPr lang="en-US" baseline="-25000" dirty="0"/>
          </a:p>
          <a:p>
            <a:pPr lvl="1">
              <a:spcBef>
                <a:spcPts val="0"/>
              </a:spcBef>
            </a:pPr>
            <a:r>
              <a:rPr lang="en-US" dirty="0"/>
              <a:t>There is a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where </a:t>
            </a:r>
            <a:r>
              <a:rPr lang="en-US" dirty="0">
                <a:solidFill>
                  <a:srgbClr val="008000"/>
                </a:solidFill>
              </a:rPr>
              <a:t>Na</a:t>
            </a:r>
            <a:r>
              <a:rPr lang="en-US" dirty="0"/>
              <a:t> flux = 0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at that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, clearly </a:t>
            </a:r>
            <a:r>
              <a:rPr lang="en-US" dirty="0">
                <a:solidFill>
                  <a:schemeClr val="accent2"/>
                </a:solidFill>
              </a:rPr>
              <a:t>total flux for Cl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and for K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85DD2A-214A-47DB-B547-D43262F29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3C63FBB-1C3B-46FD-B27C-A7E15EF115F5}"/>
              </a:ext>
            </a:extLst>
          </p:cNvPr>
          <p:cNvCxnSpPr/>
          <p:nvPr/>
        </p:nvCxnSpPr>
        <p:spPr>
          <a:xfrm>
            <a:off x="502920" y="1527048"/>
            <a:ext cx="5980176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B35B05-A6A4-41B1-A6A0-85CAC022D4FF}"/>
              </a:ext>
            </a:extLst>
          </p:cNvPr>
          <p:cNvCxnSpPr>
            <a:cxnSpLocks/>
          </p:cNvCxnSpPr>
          <p:nvPr/>
        </p:nvCxnSpPr>
        <p:spPr>
          <a:xfrm flipV="1">
            <a:off x="3645408" y="115824"/>
            <a:ext cx="0" cy="263839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595C805-73A8-4550-9F5F-B705A6332C62}"/>
              </a:ext>
            </a:extLst>
          </p:cNvPr>
          <p:cNvSpPr txBox="1"/>
          <p:nvPr/>
        </p:nvSpPr>
        <p:spPr>
          <a:xfrm>
            <a:off x="1618488" y="1545336"/>
            <a:ext cx="5577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-78   -60                0                   +57          </a:t>
            </a:r>
            <a:r>
              <a:rPr lang="en-US" sz="2000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(mV)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F6857CD-5C7F-4E74-B8A3-B8D40955E30F}"/>
              </a:ext>
            </a:extLst>
          </p:cNvPr>
          <p:cNvCxnSpPr>
            <a:cxnSpLocks/>
          </p:cNvCxnSpPr>
          <p:nvPr/>
        </p:nvCxnSpPr>
        <p:spPr>
          <a:xfrm flipH="1">
            <a:off x="1723644" y="215200"/>
            <a:ext cx="2681004" cy="1787336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4C79DEF-76F4-433B-9C38-B32612CE5BC0}"/>
              </a:ext>
            </a:extLst>
          </p:cNvPr>
          <p:cNvCxnSpPr/>
          <p:nvPr/>
        </p:nvCxnSpPr>
        <p:spPr>
          <a:xfrm>
            <a:off x="978408" y="2221992"/>
            <a:ext cx="489204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7E3B617-4319-41F2-9EF6-05AC9BD6DC14}"/>
              </a:ext>
            </a:extLst>
          </p:cNvPr>
          <p:cNvCxnSpPr/>
          <p:nvPr/>
        </p:nvCxnSpPr>
        <p:spPr>
          <a:xfrm>
            <a:off x="978408" y="1075944"/>
            <a:ext cx="489204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6606F8D-3F8F-4204-8646-7FA6A46EE735}"/>
              </a:ext>
            </a:extLst>
          </p:cNvPr>
          <p:cNvCxnSpPr>
            <a:cxnSpLocks/>
          </p:cNvCxnSpPr>
          <p:nvPr/>
        </p:nvCxnSpPr>
        <p:spPr>
          <a:xfrm>
            <a:off x="1255923" y="830835"/>
            <a:ext cx="1729648" cy="1788082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F98FAAF-4CD7-4764-A977-5A0B1D43A9BD}"/>
              </a:ext>
            </a:extLst>
          </p:cNvPr>
          <p:cNvSpPr/>
          <p:nvPr/>
        </p:nvSpPr>
        <p:spPr>
          <a:xfrm>
            <a:off x="2365247" y="1968374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0958A1C-3409-4C05-8368-3EB17B3D093F}"/>
              </a:ext>
            </a:extLst>
          </p:cNvPr>
          <p:cNvSpPr/>
          <p:nvPr/>
        </p:nvSpPr>
        <p:spPr>
          <a:xfrm>
            <a:off x="1913255" y="1488789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4D6305D-115D-45BB-ADBF-F9FB31576117}"/>
              </a:ext>
            </a:extLst>
          </p:cNvPr>
          <p:cNvSpPr/>
          <p:nvPr/>
        </p:nvSpPr>
        <p:spPr>
          <a:xfrm>
            <a:off x="5158740" y="1481328"/>
            <a:ext cx="91440" cy="91440"/>
          </a:xfrm>
          <a:prstGeom prst="ellipse">
            <a:avLst/>
          </a:prstGeom>
          <a:solidFill>
            <a:srgbClr val="008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0D759AB-5821-478F-8501-8FCC5CF020B9}"/>
              </a:ext>
            </a:extLst>
          </p:cNvPr>
          <p:cNvSpPr/>
          <p:nvPr/>
        </p:nvSpPr>
        <p:spPr>
          <a:xfrm>
            <a:off x="2424684" y="822326"/>
            <a:ext cx="91440" cy="91440"/>
          </a:xfrm>
          <a:prstGeom prst="ellipse">
            <a:avLst/>
          </a:prstGeom>
          <a:solidFill>
            <a:srgbClr val="008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BB0F6F9-333D-4F37-8EE7-7A1870DA3BCD}"/>
              </a:ext>
            </a:extLst>
          </p:cNvPr>
          <p:cNvCxnSpPr>
            <a:cxnSpLocks/>
          </p:cNvCxnSpPr>
          <p:nvPr/>
        </p:nvCxnSpPr>
        <p:spPr>
          <a:xfrm>
            <a:off x="1408176" y="615063"/>
            <a:ext cx="4754880" cy="1133855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0B1D664-E2E6-4196-A89C-280EC3125C79}"/>
              </a:ext>
            </a:extLst>
          </p:cNvPr>
          <p:cNvCxnSpPr>
            <a:cxnSpLocks/>
          </p:cNvCxnSpPr>
          <p:nvPr/>
        </p:nvCxnSpPr>
        <p:spPr>
          <a:xfrm>
            <a:off x="2365247" y="115824"/>
            <a:ext cx="3718852" cy="1884647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BC421F1C-5D92-4294-B248-EB2CE4AB19C0}"/>
              </a:ext>
            </a:extLst>
          </p:cNvPr>
          <p:cNvSpPr/>
          <p:nvPr/>
        </p:nvSpPr>
        <p:spPr>
          <a:xfrm>
            <a:off x="2414899" y="824512"/>
            <a:ext cx="91440" cy="91440"/>
          </a:xfrm>
          <a:prstGeom prst="ellipse">
            <a:avLst/>
          </a:prstGeom>
          <a:solidFill>
            <a:srgbClr val="008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E55439-FFA3-42B7-B228-4DA5200C88EC}"/>
              </a:ext>
            </a:extLst>
          </p:cNvPr>
          <p:cNvSpPr txBox="1"/>
          <p:nvPr/>
        </p:nvSpPr>
        <p:spPr>
          <a:xfrm>
            <a:off x="6355355" y="5319935"/>
            <a:ext cx="59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&gt;0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256EE75-5C59-4703-A346-6A5E51937CD1}"/>
              </a:ext>
            </a:extLst>
          </p:cNvPr>
          <p:cNvSpPr txBox="1"/>
          <p:nvPr/>
        </p:nvSpPr>
        <p:spPr>
          <a:xfrm>
            <a:off x="2634290" y="5686687"/>
            <a:ext cx="592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&lt;0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4A7A63E-B571-4E80-B191-8C465E34C4EC}"/>
              </a:ext>
            </a:extLst>
          </p:cNvPr>
          <p:cNvSpPr txBox="1"/>
          <p:nvPr/>
        </p:nvSpPr>
        <p:spPr>
          <a:xfrm>
            <a:off x="7196328" y="2221992"/>
            <a:ext cx="1437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solidFill>
                  <a:srgbClr val="008000"/>
                </a:solidFill>
              </a:rPr>
              <a:t>V</a:t>
            </a:r>
            <a:r>
              <a:rPr lang="en-US" sz="2000" baseline="-25000" dirty="0" err="1">
                <a:solidFill>
                  <a:srgbClr val="008000"/>
                </a:solidFill>
              </a:rPr>
              <a:t>mem</a:t>
            </a:r>
            <a:r>
              <a:rPr lang="en-US" sz="2000" dirty="0">
                <a:solidFill>
                  <a:srgbClr val="008000"/>
                </a:solidFill>
              </a:rPr>
              <a:t> where Na flux=0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17DEFC6-B5E6-4013-8C99-757A2E9B1064}"/>
              </a:ext>
            </a:extLst>
          </p:cNvPr>
          <p:cNvSpPr/>
          <p:nvPr/>
        </p:nvSpPr>
        <p:spPr>
          <a:xfrm>
            <a:off x="3875173" y="1553378"/>
            <a:ext cx="3263757" cy="1063836"/>
          </a:xfrm>
          <a:custGeom>
            <a:avLst/>
            <a:gdLst>
              <a:gd name="connsiteX0" fmla="*/ 3263757 w 3263757"/>
              <a:gd name="connsiteY0" fmla="*/ 1024569 h 1063836"/>
              <a:gd name="connsiteX1" fmla="*/ 928181 w 3263757"/>
              <a:gd name="connsiteY1" fmla="*/ 1057620 h 1063836"/>
              <a:gd name="connsiteX2" fmla="*/ 498523 w 3263757"/>
              <a:gd name="connsiteY2" fmla="*/ 914400 h 1063836"/>
              <a:gd name="connsiteX3" fmla="*/ 157000 w 3263757"/>
              <a:gd name="connsiteY3" fmla="*/ 506776 h 1063836"/>
              <a:gd name="connsiteX4" fmla="*/ 13781 w 3263757"/>
              <a:gd name="connsiteY4" fmla="*/ 264405 h 1063836"/>
              <a:gd name="connsiteX5" fmla="*/ 13781 w 3263757"/>
              <a:gd name="connsiteY5" fmla="*/ 0 h 1063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3757" h="1063836">
                <a:moveTo>
                  <a:pt x="3263757" y="1024569"/>
                </a:moveTo>
                <a:cubicBezTo>
                  <a:pt x="2326405" y="1050275"/>
                  <a:pt x="1389053" y="1075982"/>
                  <a:pt x="928181" y="1057620"/>
                </a:cubicBezTo>
                <a:cubicBezTo>
                  <a:pt x="467309" y="1039258"/>
                  <a:pt x="627053" y="1006207"/>
                  <a:pt x="498523" y="914400"/>
                </a:cubicBezTo>
                <a:cubicBezTo>
                  <a:pt x="369993" y="822593"/>
                  <a:pt x="237790" y="615108"/>
                  <a:pt x="157000" y="506776"/>
                </a:cubicBezTo>
                <a:cubicBezTo>
                  <a:pt x="76210" y="398444"/>
                  <a:pt x="37651" y="348868"/>
                  <a:pt x="13781" y="264405"/>
                </a:cubicBezTo>
                <a:cubicBezTo>
                  <a:pt x="-10089" y="179942"/>
                  <a:pt x="1846" y="89971"/>
                  <a:pt x="13781" y="0"/>
                </a:cubicBezTo>
              </a:path>
            </a:pathLst>
          </a:custGeom>
          <a:noFill/>
          <a:ln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8000"/>
                </a:solidFill>
              </a:ln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9E6AC2-F8B0-456A-9402-7601C4FAE6AD}"/>
              </a:ext>
            </a:extLst>
          </p:cNvPr>
          <p:cNvSpPr txBox="1"/>
          <p:nvPr/>
        </p:nvSpPr>
        <p:spPr>
          <a:xfrm>
            <a:off x="3654552" y="27432"/>
            <a:ext cx="17678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flux (mM/m</a:t>
            </a:r>
            <a:r>
              <a:rPr lang="en-US" sz="2000" baseline="30000" dirty="0"/>
              <a:t>2</a:t>
            </a:r>
            <a:r>
              <a:rPr lang="en-US" sz="2000" dirty="0"/>
              <a:t>s)</a:t>
            </a:r>
          </a:p>
        </p:txBody>
      </p:sp>
    </p:spTree>
    <p:extLst>
      <p:ext uri="{BB962C8B-B14F-4D97-AF65-F5344CB8AC3E}">
        <p14:creationId xmlns:p14="http://schemas.microsoft.com/office/powerpoint/2010/main" val="106710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L 1.11111E-6 -0.0951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185E-6 L 0.15625 -1.85185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4" grpId="0"/>
      <p:bldP spid="25" grpId="0"/>
      <p:bldP spid="26" grpId="0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72105-FAC1-4BCD-98A1-296F8F419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33" y="2617894"/>
            <a:ext cx="8390467" cy="3699596"/>
          </a:xfrm>
        </p:spPr>
        <p:txBody>
          <a:bodyPr/>
          <a:lstStyle/>
          <a:p>
            <a:r>
              <a:rPr lang="en-US" sz="2400" dirty="0"/>
              <a:t>Big picture: if you make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r>
              <a:rPr lang="en-US" sz="2400" dirty="0"/>
              <a:t> more positive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Diffusion and pump flows are unchanged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Drift currents push positive ions out, negative ions in</a:t>
            </a:r>
          </a:p>
          <a:p>
            <a:r>
              <a:rPr lang="en-US" sz="2400" dirty="0"/>
              <a:t>Net result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Cell trends more negative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So it’s a negative-feedback system again</a:t>
            </a:r>
          </a:p>
          <a:p>
            <a:pPr lvl="1"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6F19C6-A25B-4766-A8E5-4F7BC4B3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934" y="6458712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77EFF95-B53D-4D0C-85A1-5D8F3F0BC11C}"/>
              </a:ext>
            </a:extLst>
          </p:cNvPr>
          <p:cNvSpPr/>
          <p:nvPr/>
        </p:nvSpPr>
        <p:spPr>
          <a:xfrm>
            <a:off x="1600202" y="440264"/>
            <a:ext cx="2904066" cy="217593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F13C23-6A5C-403B-A27C-1B302DE01E49}"/>
              </a:ext>
            </a:extLst>
          </p:cNvPr>
          <p:cNvSpPr txBox="1"/>
          <p:nvPr/>
        </p:nvSpPr>
        <p:spPr>
          <a:xfrm>
            <a:off x="2573865" y="1087166"/>
            <a:ext cx="1413934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[K</a:t>
            </a:r>
            <a:r>
              <a:rPr lang="en-US" sz="1600" baseline="30000" dirty="0"/>
              <a:t>+</a:t>
            </a:r>
            <a:r>
              <a:rPr lang="en-US" sz="1600" dirty="0"/>
              <a:t>]=400mM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[Na</a:t>
            </a:r>
            <a:r>
              <a:rPr lang="en-US" sz="1600" baseline="30000" dirty="0"/>
              <a:t>+</a:t>
            </a:r>
            <a:r>
              <a:rPr lang="en-US" sz="1600" dirty="0"/>
              <a:t>]=50mM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[Cl</a:t>
            </a:r>
            <a:r>
              <a:rPr lang="en-US" sz="1600" baseline="30000" dirty="0"/>
              <a:t>-</a:t>
            </a:r>
            <a:r>
              <a:rPr lang="en-US" sz="1600" dirty="0"/>
              <a:t>]=9mM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other</a:t>
            </a:r>
            <a:r>
              <a:rPr lang="en-US" sz="1600" baseline="30000" dirty="0"/>
              <a:t>-</a:t>
            </a:r>
            <a:r>
              <a:rPr lang="en-US" sz="1600" dirty="0"/>
              <a:t>=408mM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80E69F-98DF-4169-82C2-F1C1A62334A5}"/>
              </a:ext>
            </a:extLst>
          </p:cNvPr>
          <p:cNvSpPr txBox="1"/>
          <p:nvPr/>
        </p:nvSpPr>
        <p:spPr>
          <a:xfrm>
            <a:off x="177800" y="1092197"/>
            <a:ext cx="15000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[K</a:t>
            </a:r>
            <a:r>
              <a:rPr lang="en-US" sz="1600" baseline="30000" dirty="0"/>
              <a:t>+</a:t>
            </a:r>
            <a:r>
              <a:rPr lang="en-US" sz="1600" dirty="0"/>
              <a:t>]=5mM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[Na</a:t>
            </a:r>
            <a:r>
              <a:rPr lang="en-US" sz="1600" baseline="30000" dirty="0"/>
              <a:t>+</a:t>
            </a:r>
            <a:r>
              <a:rPr lang="en-US" sz="1600" dirty="0"/>
              <a:t>]=145mM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[Cl</a:t>
            </a:r>
            <a:r>
              <a:rPr lang="en-US" sz="1600" baseline="30000" dirty="0"/>
              <a:t>-</a:t>
            </a:r>
            <a:r>
              <a:rPr lang="en-US" sz="1600" dirty="0"/>
              <a:t>]=140mM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325237-0DC5-4787-A41A-8329596AFF2E}"/>
              </a:ext>
            </a:extLst>
          </p:cNvPr>
          <p:cNvSpPr txBox="1"/>
          <p:nvPr/>
        </p:nvSpPr>
        <p:spPr>
          <a:xfrm>
            <a:off x="5638795" y="1303864"/>
            <a:ext cx="3403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Blue arrows = diffusion</a:t>
            </a:r>
          </a:p>
          <a:p>
            <a:r>
              <a:rPr lang="en-US" sz="2000" dirty="0">
                <a:solidFill>
                  <a:srgbClr val="008000"/>
                </a:solidFill>
              </a:rPr>
              <a:t>Green arrows = electric current</a:t>
            </a:r>
          </a:p>
          <a:p>
            <a:r>
              <a:rPr lang="en-US" sz="2000" dirty="0">
                <a:solidFill>
                  <a:srgbClr val="FF0000"/>
                </a:solidFill>
              </a:rPr>
              <a:t>Red arrows = ion pump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C3080D3-7CD1-4F4C-B9C9-767B22EC466A}"/>
              </a:ext>
            </a:extLst>
          </p:cNvPr>
          <p:cNvCxnSpPr/>
          <p:nvPr/>
        </p:nvCxnSpPr>
        <p:spPr>
          <a:xfrm>
            <a:off x="1507063" y="1532463"/>
            <a:ext cx="10160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1977738-05C0-4F23-BD25-F0EE48484BC3}"/>
              </a:ext>
            </a:extLst>
          </p:cNvPr>
          <p:cNvCxnSpPr>
            <a:cxnSpLocks/>
          </p:cNvCxnSpPr>
          <p:nvPr/>
        </p:nvCxnSpPr>
        <p:spPr>
          <a:xfrm>
            <a:off x="1422401" y="1879596"/>
            <a:ext cx="1159932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AD9D5CA-C7A6-4FD9-850E-7C289EDB92C2}"/>
              </a:ext>
            </a:extLst>
          </p:cNvPr>
          <p:cNvCxnSpPr/>
          <p:nvPr/>
        </p:nvCxnSpPr>
        <p:spPr>
          <a:xfrm flipH="1">
            <a:off x="1346200" y="1227665"/>
            <a:ext cx="1253067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5884058-8F5C-427E-BA16-509CDA8517C0}"/>
              </a:ext>
            </a:extLst>
          </p:cNvPr>
          <p:cNvSpPr txBox="1"/>
          <p:nvPr/>
        </p:nvSpPr>
        <p:spPr>
          <a:xfrm>
            <a:off x="3479799" y="448729"/>
            <a:ext cx="152125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---  +++ 50mV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B476105-791E-4396-B967-148BEE80A9CC}"/>
              </a:ext>
            </a:extLst>
          </p:cNvPr>
          <p:cNvCxnSpPr>
            <a:cxnSpLocks/>
          </p:cNvCxnSpPr>
          <p:nvPr/>
        </p:nvCxnSpPr>
        <p:spPr>
          <a:xfrm>
            <a:off x="1346200" y="1320796"/>
            <a:ext cx="1253067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883B4E5-DAE9-476A-AF7B-140698842F5E}"/>
              </a:ext>
            </a:extLst>
          </p:cNvPr>
          <p:cNvCxnSpPr/>
          <p:nvPr/>
        </p:nvCxnSpPr>
        <p:spPr>
          <a:xfrm>
            <a:off x="1507063" y="1634061"/>
            <a:ext cx="1016000" cy="0"/>
          </a:xfrm>
          <a:prstGeom prst="straightConnector1">
            <a:avLst/>
          </a:prstGeom>
          <a:ln w="381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89AA68F-4EF9-4A05-9E8C-2835C816B765}"/>
              </a:ext>
            </a:extLst>
          </p:cNvPr>
          <p:cNvCxnSpPr>
            <a:cxnSpLocks/>
          </p:cNvCxnSpPr>
          <p:nvPr/>
        </p:nvCxnSpPr>
        <p:spPr>
          <a:xfrm flipH="1">
            <a:off x="1422401" y="1981194"/>
            <a:ext cx="1159932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42F8A28-DCF0-46E6-A7F0-4B53EDC134D6}"/>
              </a:ext>
            </a:extLst>
          </p:cNvPr>
          <p:cNvCxnSpPr>
            <a:cxnSpLocks/>
          </p:cNvCxnSpPr>
          <p:nvPr/>
        </p:nvCxnSpPr>
        <p:spPr>
          <a:xfrm>
            <a:off x="4199469" y="1210728"/>
            <a:ext cx="77893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A4642E7-7EA9-4630-8C9D-DBC3448C4810}"/>
              </a:ext>
            </a:extLst>
          </p:cNvPr>
          <p:cNvCxnSpPr>
            <a:cxnSpLocks/>
          </p:cNvCxnSpPr>
          <p:nvPr/>
        </p:nvCxnSpPr>
        <p:spPr>
          <a:xfrm flipH="1">
            <a:off x="4199469" y="1363128"/>
            <a:ext cx="77893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E1F6009-18F5-4C5E-8A76-88484ACA4BA6}"/>
              </a:ext>
            </a:extLst>
          </p:cNvPr>
          <p:cNvSpPr txBox="1"/>
          <p:nvPr/>
        </p:nvSpPr>
        <p:spPr>
          <a:xfrm>
            <a:off x="4453464" y="922861"/>
            <a:ext cx="643467" cy="77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spcBef>
                <a:spcPts val="0"/>
              </a:spcBef>
            </a:pPr>
            <a:r>
              <a:rPr lang="en-US" sz="1600" dirty="0"/>
              <a:t>3Na</a:t>
            </a:r>
            <a:r>
              <a:rPr lang="en-US" sz="1600" baseline="30000" dirty="0"/>
              <a:t>+</a:t>
            </a:r>
            <a:endParaRPr lang="en-US" sz="1600" dirty="0"/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en-US" sz="1600" dirty="0"/>
              <a:t>2K</a:t>
            </a:r>
            <a:r>
              <a:rPr lang="en-US" sz="1600" baseline="30000" dirty="0"/>
              <a:t>+</a:t>
            </a:r>
            <a:endParaRPr lang="en-US" sz="1600" dirty="0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D5A2966-D9FB-47B9-8D97-97D6338D1909}"/>
              </a:ext>
            </a:extLst>
          </p:cNvPr>
          <p:cNvCxnSpPr>
            <a:cxnSpLocks/>
          </p:cNvCxnSpPr>
          <p:nvPr/>
        </p:nvCxnSpPr>
        <p:spPr>
          <a:xfrm>
            <a:off x="1346200" y="1317748"/>
            <a:ext cx="788760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2D0C9E0-47C4-4586-A338-00EB16FC4A22}"/>
              </a:ext>
            </a:extLst>
          </p:cNvPr>
          <p:cNvCxnSpPr>
            <a:cxnSpLocks/>
          </p:cNvCxnSpPr>
          <p:nvPr/>
        </p:nvCxnSpPr>
        <p:spPr>
          <a:xfrm>
            <a:off x="1507063" y="1634740"/>
            <a:ext cx="788760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5E0AD0C-10E7-441B-B921-AC627F778EE8}"/>
              </a:ext>
            </a:extLst>
          </p:cNvPr>
          <p:cNvCxnSpPr>
            <a:cxnSpLocks/>
          </p:cNvCxnSpPr>
          <p:nvPr/>
        </p:nvCxnSpPr>
        <p:spPr>
          <a:xfrm flipH="1">
            <a:off x="1572768" y="1987290"/>
            <a:ext cx="1009566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74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A9E18-B068-447F-B2BD-DEB86DB09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846655"/>
            <a:ext cx="7982712" cy="3401740"/>
          </a:xfrm>
        </p:spPr>
        <p:txBody>
          <a:bodyPr/>
          <a:lstStyle/>
          <a:p>
            <a:r>
              <a:rPr lang="en-US" dirty="0"/>
              <a:t>As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gets larger, what happens to flux of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Na?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K?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Cl?</a:t>
            </a:r>
          </a:p>
          <a:p>
            <a:r>
              <a:rPr lang="en-US" dirty="0"/>
              <a:t>What happens to </a:t>
            </a:r>
            <a:r>
              <a:rPr lang="en-US" i="1" dirty="0"/>
              <a:t>total</a:t>
            </a:r>
            <a:r>
              <a:rPr lang="en-US" dirty="0"/>
              <a:t> </a:t>
            </a:r>
            <a:r>
              <a:rPr lang="en-US" i="1" dirty="0"/>
              <a:t>flux of charge?</a:t>
            </a:r>
          </a:p>
          <a:p>
            <a:r>
              <a:rPr lang="en-US" dirty="0"/>
              <a:t>Is there some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where total charge flux is zero?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85DD2A-214A-47DB-B547-D43262F29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3C63FBB-1C3B-46FD-B27C-A7E15EF115F5}"/>
              </a:ext>
            </a:extLst>
          </p:cNvPr>
          <p:cNvCxnSpPr/>
          <p:nvPr/>
        </p:nvCxnSpPr>
        <p:spPr>
          <a:xfrm>
            <a:off x="502920" y="1527048"/>
            <a:ext cx="5980176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B35B05-A6A4-41B1-A6A0-85CAC022D4FF}"/>
              </a:ext>
            </a:extLst>
          </p:cNvPr>
          <p:cNvCxnSpPr>
            <a:cxnSpLocks/>
          </p:cNvCxnSpPr>
          <p:nvPr/>
        </p:nvCxnSpPr>
        <p:spPr>
          <a:xfrm flipV="1">
            <a:off x="3645408" y="115824"/>
            <a:ext cx="0" cy="263839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595C805-73A8-4550-9F5F-B705A6332C62}"/>
              </a:ext>
            </a:extLst>
          </p:cNvPr>
          <p:cNvSpPr txBox="1"/>
          <p:nvPr/>
        </p:nvSpPr>
        <p:spPr>
          <a:xfrm>
            <a:off x="1618488" y="1545336"/>
            <a:ext cx="5577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-78   -60                0                   +57          </a:t>
            </a:r>
            <a:r>
              <a:rPr lang="en-US" sz="2000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(mV)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F6857CD-5C7F-4E74-B8A3-B8D40955E30F}"/>
              </a:ext>
            </a:extLst>
          </p:cNvPr>
          <p:cNvCxnSpPr>
            <a:cxnSpLocks/>
          </p:cNvCxnSpPr>
          <p:nvPr/>
        </p:nvCxnSpPr>
        <p:spPr>
          <a:xfrm flipH="1">
            <a:off x="1723644" y="215200"/>
            <a:ext cx="2681004" cy="1787336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4C79DEF-76F4-433B-9C38-B32612CE5BC0}"/>
              </a:ext>
            </a:extLst>
          </p:cNvPr>
          <p:cNvCxnSpPr/>
          <p:nvPr/>
        </p:nvCxnSpPr>
        <p:spPr>
          <a:xfrm>
            <a:off x="978408" y="2221992"/>
            <a:ext cx="489204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7E3B617-4319-41F2-9EF6-05AC9BD6DC14}"/>
              </a:ext>
            </a:extLst>
          </p:cNvPr>
          <p:cNvCxnSpPr/>
          <p:nvPr/>
        </p:nvCxnSpPr>
        <p:spPr>
          <a:xfrm>
            <a:off x="978408" y="1075944"/>
            <a:ext cx="489204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6606F8D-3F8F-4204-8646-7FA6A46EE735}"/>
              </a:ext>
            </a:extLst>
          </p:cNvPr>
          <p:cNvCxnSpPr>
            <a:cxnSpLocks/>
          </p:cNvCxnSpPr>
          <p:nvPr/>
        </p:nvCxnSpPr>
        <p:spPr>
          <a:xfrm>
            <a:off x="1255923" y="830835"/>
            <a:ext cx="1729648" cy="1788082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F98FAAF-4CD7-4764-A977-5A0B1D43A9BD}"/>
              </a:ext>
            </a:extLst>
          </p:cNvPr>
          <p:cNvSpPr/>
          <p:nvPr/>
        </p:nvSpPr>
        <p:spPr>
          <a:xfrm>
            <a:off x="2365247" y="1968374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0958A1C-3409-4C05-8368-3EB17B3D093F}"/>
              </a:ext>
            </a:extLst>
          </p:cNvPr>
          <p:cNvSpPr/>
          <p:nvPr/>
        </p:nvSpPr>
        <p:spPr>
          <a:xfrm>
            <a:off x="1913255" y="1488789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4D6305D-115D-45BB-ADBF-F9FB31576117}"/>
              </a:ext>
            </a:extLst>
          </p:cNvPr>
          <p:cNvSpPr/>
          <p:nvPr/>
        </p:nvSpPr>
        <p:spPr>
          <a:xfrm>
            <a:off x="5158740" y="1481328"/>
            <a:ext cx="91440" cy="91440"/>
          </a:xfrm>
          <a:prstGeom prst="ellipse">
            <a:avLst/>
          </a:prstGeom>
          <a:solidFill>
            <a:srgbClr val="008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0B1D664-E2E6-4196-A89C-280EC3125C79}"/>
              </a:ext>
            </a:extLst>
          </p:cNvPr>
          <p:cNvCxnSpPr>
            <a:cxnSpLocks/>
          </p:cNvCxnSpPr>
          <p:nvPr/>
        </p:nvCxnSpPr>
        <p:spPr>
          <a:xfrm>
            <a:off x="2365247" y="115824"/>
            <a:ext cx="3718852" cy="1884647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AE55439-FFA3-42B7-B228-4DA5200C88EC}"/>
              </a:ext>
            </a:extLst>
          </p:cNvPr>
          <p:cNvSpPr txBox="1"/>
          <p:nvPr/>
        </p:nvSpPr>
        <p:spPr>
          <a:xfrm>
            <a:off x="2021102" y="3358491"/>
            <a:ext cx="3189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becomes more negative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256EE75-5C59-4703-A346-6A5E51937CD1}"/>
              </a:ext>
            </a:extLst>
          </p:cNvPr>
          <p:cNvSpPr txBox="1"/>
          <p:nvPr/>
        </p:nvSpPr>
        <p:spPr>
          <a:xfrm>
            <a:off x="6461195" y="4722263"/>
            <a:ext cx="1982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more negative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4A7A63E-B571-4E80-B191-8C465E34C4EC}"/>
              </a:ext>
            </a:extLst>
          </p:cNvPr>
          <p:cNvSpPr txBox="1"/>
          <p:nvPr/>
        </p:nvSpPr>
        <p:spPr>
          <a:xfrm>
            <a:off x="7196328" y="2221992"/>
            <a:ext cx="1437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solidFill>
                  <a:srgbClr val="008000"/>
                </a:solidFill>
              </a:rPr>
              <a:t>V</a:t>
            </a:r>
            <a:r>
              <a:rPr lang="en-US" sz="2000" baseline="-25000" dirty="0" err="1">
                <a:solidFill>
                  <a:srgbClr val="008000"/>
                </a:solidFill>
              </a:rPr>
              <a:t>mem</a:t>
            </a:r>
            <a:r>
              <a:rPr lang="en-US" sz="2000" dirty="0">
                <a:solidFill>
                  <a:srgbClr val="008000"/>
                </a:solidFill>
              </a:rPr>
              <a:t> where Na flux=0</a:t>
            </a:r>
            <a:endParaRPr lang="en-US" sz="2000" i="1" dirty="0">
              <a:solidFill>
                <a:srgbClr val="008000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17DEFC6-B5E6-4013-8C99-757A2E9B1064}"/>
              </a:ext>
            </a:extLst>
          </p:cNvPr>
          <p:cNvSpPr/>
          <p:nvPr/>
        </p:nvSpPr>
        <p:spPr>
          <a:xfrm>
            <a:off x="3875173" y="1553378"/>
            <a:ext cx="3263757" cy="1063836"/>
          </a:xfrm>
          <a:custGeom>
            <a:avLst/>
            <a:gdLst>
              <a:gd name="connsiteX0" fmla="*/ 3263757 w 3263757"/>
              <a:gd name="connsiteY0" fmla="*/ 1024569 h 1063836"/>
              <a:gd name="connsiteX1" fmla="*/ 928181 w 3263757"/>
              <a:gd name="connsiteY1" fmla="*/ 1057620 h 1063836"/>
              <a:gd name="connsiteX2" fmla="*/ 498523 w 3263757"/>
              <a:gd name="connsiteY2" fmla="*/ 914400 h 1063836"/>
              <a:gd name="connsiteX3" fmla="*/ 157000 w 3263757"/>
              <a:gd name="connsiteY3" fmla="*/ 506776 h 1063836"/>
              <a:gd name="connsiteX4" fmla="*/ 13781 w 3263757"/>
              <a:gd name="connsiteY4" fmla="*/ 264405 h 1063836"/>
              <a:gd name="connsiteX5" fmla="*/ 13781 w 3263757"/>
              <a:gd name="connsiteY5" fmla="*/ 0 h 1063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3757" h="1063836">
                <a:moveTo>
                  <a:pt x="3263757" y="1024569"/>
                </a:moveTo>
                <a:cubicBezTo>
                  <a:pt x="2326405" y="1050275"/>
                  <a:pt x="1389053" y="1075982"/>
                  <a:pt x="928181" y="1057620"/>
                </a:cubicBezTo>
                <a:cubicBezTo>
                  <a:pt x="467309" y="1039258"/>
                  <a:pt x="627053" y="1006207"/>
                  <a:pt x="498523" y="914400"/>
                </a:cubicBezTo>
                <a:cubicBezTo>
                  <a:pt x="369993" y="822593"/>
                  <a:pt x="237790" y="615108"/>
                  <a:pt x="157000" y="506776"/>
                </a:cubicBezTo>
                <a:cubicBezTo>
                  <a:pt x="76210" y="398444"/>
                  <a:pt x="37651" y="348868"/>
                  <a:pt x="13781" y="264405"/>
                </a:cubicBezTo>
                <a:cubicBezTo>
                  <a:pt x="-10089" y="179942"/>
                  <a:pt x="1846" y="89971"/>
                  <a:pt x="13781" y="0"/>
                </a:cubicBezTo>
              </a:path>
            </a:pathLst>
          </a:custGeom>
          <a:noFill/>
          <a:ln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8000"/>
                </a:solidFill>
              </a:ln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EEBE75-AA33-4643-A320-A8065B67B32B}"/>
              </a:ext>
            </a:extLst>
          </p:cNvPr>
          <p:cNvSpPr txBox="1"/>
          <p:nvPr/>
        </p:nvSpPr>
        <p:spPr>
          <a:xfrm>
            <a:off x="2010083" y="3800506"/>
            <a:ext cx="3101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becomes more negative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171F795-6109-4A1C-9ACC-7DD7BD06AEAC}"/>
              </a:ext>
            </a:extLst>
          </p:cNvPr>
          <p:cNvSpPr txBox="1"/>
          <p:nvPr/>
        </p:nvSpPr>
        <p:spPr>
          <a:xfrm>
            <a:off x="2021102" y="4235218"/>
            <a:ext cx="3189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becomes more positive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F513639-5949-4084-AEBD-752829A8AA88}"/>
              </a:ext>
            </a:extLst>
          </p:cNvPr>
          <p:cNvCxnSpPr>
            <a:cxnSpLocks/>
          </p:cNvCxnSpPr>
          <p:nvPr/>
        </p:nvCxnSpPr>
        <p:spPr>
          <a:xfrm>
            <a:off x="1363092" y="423325"/>
            <a:ext cx="3376262" cy="190594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1D21ED2-3428-4727-9387-58F2A706A76F}"/>
              </a:ext>
            </a:extLst>
          </p:cNvPr>
          <p:cNvSpPr txBox="1"/>
          <p:nvPr/>
        </p:nvSpPr>
        <p:spPr>
          <a:xfrm>
            <a:off x="7287768" y="445008"/>
            <a:ext cx="1499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where total flux of charge=0</a:t>
            </a:r>
            <a:endParaRPr lang="en-US" sz="2000" i="1" dirty="0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D280678A-C721-4577-8A1A-B3882AC15806}"/>
              </a:ext>
            </a:extLst>
          </p:cNvPr>
          <p:cNvSpPr/>
          <p:nvPr/>
        </p:nvSpPr>
        <p:spPr>
          <a:xfrm>
            <a:off x="3374346" y="392660"/>
            <a:ext cx="3969355" cy="1097812"/>
          </a:xfrm>
          <a:custGeom>
            <a:avLst/>
            <a:gdLst>
              <a:gd name="connsiteX0" fmla="*/ 3949998 w 3969355"/>
              <a:gd name="connsiteY0" fmla="*/ 238276 h 1097812"/>
              <a:gd name="connsiteX1" fmla="*/ 3949998 w 3969355"/>
              <a:gd name="connsiteY1" fmla="*/ 302284 h 1097812"/>
              <a:gd name="connsiteX2" fmla="*/ 3748830 w 3969355"/>
              <a:gd name="connsiteY2" fmla="*/ 265708 h 1097812"/>
              <a:gd name="connsiteX3" fmla="*/ 2633262 w 3969355"/>
              <a:gd name="connsiteY3" fmla="*/ 532 h 1097812"/>
              <a:gd name="connsiteX4" fmla="*/ 1261662 w 3969355"/>
              <a:gd name="connsiteY4" fmla="*/ 201700 h 1097812"/>
              <a:gd name="connsiteX5" fmla="*/ 603294 w 3969355"/>
              <a:gd name="connsiteY5" fmla="*/ 357148 h 1097812"/>
              <a:gd name="connsiteX6" fmla="*/ 72942 w 3969355"/>
              <a:gd name="connsiteY6" fmla="*/ 850924 h 1097812"/>
              <a:gd name="connsiteX7" fmla="*/ 18078 w 3969355"/>
              <a:gd name="connsiteY7" fmla="*/ 1097812 h 1097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69355" h="1097812">
                <a:moveTo>
                  <a:pt x="3949998" y="238276"/>
                </a:moveTo>
                <a:cubicBezTo>
                  <a:pt x="3966762" y="267994"/>
                  <a:pt x="3983526" y="297712"/>
                  <a:pt x="3949998" y="302284"/>
                </a:cubicBezTo>
                <a:cubicBezTo>
                  <a:pt x="3916470" y="306856"/>
                  <a:pt x="3748830" y="265708"/>
                  <a:pt x="3748830" y="265708"/>
                </a:cubicBezTo>
                <a:cubicBezTo>
                  <a:pt x="3529374" y="215416"/>
                  <a:pt x="3047790" y="11200"/>
                  <a:pt x="2633262" y="532"/>
                </a:cubicBezTo>
                <a:cubicBezTo>
                  <a:pt x="2218734" y="-10136"/>
                  <a:pt x="1599990" y="142264"/>
                  <a:pt x="1261662" y="201700"/>
                </a:cubicBezTo>
                <a:cubicBezTo>
                  <a:pt x="923334" y="261136"/>
                  <a:pt x="801414" y="248944"/>
                  <a:pt x="603294" y="357148"/>
                </a:cubicBezTo>
                <a:cubicBezTo>
                  <a:pt x="405174" y="465352"/>
                  <a:pt x="170478" y="727480"/>
                  <a:pt x="72942" y="850924"/>
                </a:cubicBezTo>
                <a:cubicBezTo>
                  <a:pt x="-24594" y="974368"/>
                  <a:pt x="-3258" y="1036090"/>
                  <a:pt x="18078" y="1097812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9BF14FF-9673-4153-9ADD-33D51D20842C}"/>
              </a:ext>
            </a:extLst>
          </p:cNvPr>
          <p:cNvSpPr/>
          <p:nvPr/>
        </p:nvSpPr>
        <p:spPr>
          <a:xfrm>
            <a:off x="3304031" y="1489838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B5084D4-A737-47CB-8CFF-CED2A7C2ADB5}"/>
              </a:ext>
            </a:extLst>
          </p:cNvPr>
          <p:cNvSpPr txBox="1"/>
          <p:nvPr/>
        </p:nvSpPr>
        <p:spPr>
          <a:xfrm>
            <a:off x="3654552" y="27432"/>
            <a:ext cx="17678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flux (mM/m</a:t>
            </a:r>
            <a:r>
              <a:rPr lang="en-US" sz="2000" baseline="30000" dirty="0"/>
              <a:t>2</a:t>
            </a:r>
            <a:r>
              <a:rPr lang="en-US" sz="2000" dirty="0"/>
              <a:t>s)</a:t>
            </a:r>
          </a:p>
        </p:txBody>
      </p:sp>
    </p:spTree>
    <p:extLst>
      <p:ext uri="{BB962C8B-B14F-4D97-AF65-F5344CB8AC3E}">
        <p14:creationId xmlns:p14="http://schemas.microsoft.com/office/powerpoint/2010/main" val="411587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3" grpId="0"/>
      <p:bldP spid="28" grpId="0"/>
      <p:bldP spid="22" grpId="0"/>
      <p:bldP spid="2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A9E18-B068-447F-B2BD-DEB86DB09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846655"/>
            <a:ext cx="7982712" cy="3401740"/>
          </a:xfrm>
        </p:spPr>
        <p:txBody>
          <a:bodyPr/>
          <a:lstStyle/>
          <a:p>
            <a:r>
              <a:rPr lang="en-US" dirty="0"/>
              <a:t>What is the flux of individual ions at this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?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Na?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K?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Cl?</a:t>
            </a:r>
          </a:p>
          <a:p>
            <a:r>
              <a:rPr lang="en-US" dirty="0"/>
              <a:t>At this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, the charge in the cell stays constant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 this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r>
              <a:rPr lang="en-US" dirty="0"/>
              <a:t> is stable</a:t>
            </a:r>
          </a:p>
          <a:p>
            <a:pPr lvl="1">
              <a:spcBef>
                <a:spcPts val="0"/>
              </a:spcBef>
            </a:pPr>
            <a:r>
              <a:rPr lang="en-US" i="1" dirty="0"/>
              <a:t>Individual ions typically have flux</a:t>
            </a:r>
          </a:p>
          <a:p>
            <a:pPr lvl="1">
              <a:spcBef>
                <a:spcPts val="0"/>
              </a:spcBef>
            </a:pPr>
            <a:r>
              <a:rPr lang="en-US" i="1" dirty="0"/>
              <a:t>Ion concentrations change – but very slowly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85DD2A-214A-47DB-B547-D43262F29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3C63FBB-1C3B-46FD-B27C-A7E15EF115F5}"/>
              </a:ext>
            </a:extLst>
          </p:cNvPr>
          <p:cNvCxnSpPr/>
          <p:nvPr/>
        </p:nvCxnSpPr>
        <p:spPr>
          <a:xfrm>
            <a:off x="502920" y="1527048"/>
            <a:ext cx="5980176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B35B05-A6A4-41B1-A6A0-85CAC022D4FF}"/>
              </a:ext>
            </a:extLst>
          </p:cNvPr>
          <p:cNvCxnSpPr>
            <a:cxnSpLocks/>
          </p:cNvCxnSpPr>
          <p:nvPr/>
        </p:nvCxnSpPr>
        <p:spPr>
          <a:xfrm flipV="1">
            <a:off x="3645408" y="115824"/>
            <a:ext cx="0" cy="2638393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595C805-73A8-4550-9F5F-B705A6332C62}"/>
              </a:ext>
            </a:extLst>
          </p:cNvPr>
          <p:cNvSpPr txBox="1"/>
          <p:nvPr/>
        </p:nvSpPr>
        <p:spPr>
          <a:xfrm>
            <a:off x="1618488" y="1545336"/>
            <a:ext cx="5577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-78   -60                0                   +57          </a:t>
            </a:r>
            <a:r>
              <a:rPr lang="en-US" sz="2000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(mV)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F6857CD-5C7F-4E74-B8A3-B8D40955E30F}"/>
              </a:ext>
            </a:extLst>
          </p:cNvPr>
          <p:cNvCxnSpPr>
            <a:cxnSpLocks/>
          </p:cNvCxnSpPr>
          <p:nvPr/>
        </p:nvCxnSpPr>
        <p:spPr>
          <a:xfrm flipH="1">
            <a:off x="1723644" y="215200"/>
            <a:ext cx="2681004" cy="1787336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4C79DEF-76F4-433B-9C38-B32612CE5BC0}"/>
              </a:ext>
            </a:extLst>
          </p:cNvPr>
          <p:cNvCxnSpPr/>
          <p:nvPr/>
        </p:nvCxnSpPr>
        <p:spPr>
          <a:xfrm>
            <a:off x="978408" y="2221992"/>
            <a:ext cx="489204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7E3B617-4319-41F2-9EF6-05AC9BD6DC14}"/>
              </a:ext>
            </a:extLst>
          </p:cNvPr>
          <p:cNvCxnSpPr/>
          <p:nvPr/>
        </p:nvCxnSpPr>
        <p:spPr>
          <a:xfrm>
            <a:off x="978408" y="1075944"/>
            <a:ext cx="489204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6606F8D-3F8F-4204-8646-7FA6A46EE735}"/>
              </a:ext>
            </a:extLst>
          </p:cNvPr>
          <p:cNvCxnSpPr>
            <a:cxnSpLocks/>
          </p:cNvCxnSpPr>
          <p:nvPr/>
        </p:nvCxnSpPr>
        <p:spPr>
          <a:xfrm>
            <a:off x="1255923" y="830835"/>
            <a:ext cx="1729648" cy="1788082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AF98FAAF-4CD7-4764-A977-5A0B1D43A9BD}"/>
              </a:ext>
            </a:extLst>
          </p:cNvPr>
          <p:cNvSpPr/>
          <p:nvPr/>
        </p:nvSpPr>
        <p:spPr>
          <a:xfrm>
            <a:off x="2365247" y="1968374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0958A1C-3409-4C05-8368-3EB17B3D093F}"/>
              </a:ext>
            </a:extLst>
          </p:cNvPr>
          <p:cNvSpPr/>
          <p:nvPr/>
        </p:nvSpPr>
        <p:spPr>
          <a:xfrm>
            <a:off x="1913255" y="1488789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4D6305D-115D-45BB-ADBF-F9FB31576117}"/>
              </a:ext>
            </a:extLst>
          </p:cNvPr>
          <p:cNvSpPr/>
          <p:nvPr/>
        </p:nvSpPr>
        <p:spPr>
          <a:xfrm>
            <a:off x="5158740" y="1481328"/>
            <a:ext cx="91440" cy="91440"/>
          </a:xfrm>
          <a:prstGeom prst="ellipse">
            <a:avLst/>
          </a:prstGeom>
          <a:solidFill>
            <a:srgbClr val="008000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0B1D664-E2E6-4196-A89C-280EC3125C79}"/>
              </a:ext>
            </a:extLst>
          </p:cNvPr>
          <p:cNvCxnSpPr>
            <a:cxnSpLocks/>
          </p:cNvCxnSpPr>
          <p:nvPr/>
        </p:nvCxnSpPr>
        <p:spPr>
          <a:xfrm>
            <a:off x="2365247" y="115824"/>
            <a:ext cx="3718852" cy="1884647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AE55439-FFA3-42B7-B228-4DA5200C88EC}"/>
              </a:ext>
            </a:extLst>
          </p:cNvPr>
          <p:cNvSpPr txBox="1"/>
          <p:nvPr/>
        </p:nvSpPr>
        <p:spPr>
          <a:xfrm>
            <a:off x="2021102" y="3358491"/>
            <a:ext cx="3447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net flux into the cell      ++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EEBE75-AA33-4643-A320-A8065B67B32B}"/>
              </a:ext>
            </a:extLst>
          </p:cNvPr>
          <p:cNvSpPr txBox="1"/>
          <p:nvPr/>
        </p:nvSpPr>
        <p:spPr>
          <a:xfrm>
            <a:off x="2010082" y="3800506"/>
            <a:ext cx="3394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net flux out of the cell    -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171F795-6109-4A1C-9ACC-7DD7BD06AEAC}"/>
              </a:ext>
            </a:extLst>
          </p:cNvPr>
          <p:cNvSpPr txBox="1"/>
          <p:nvPr/>
        </p:nvSpPr>
        <p:spPr>
          <a:xfrm>
            <a:off x="2021102" y="4235218"/>
            <a:ext cx="3447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net flux into the cell       -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F513639-5949-4084-AEBD-752829A8AA88}"/>
              </a:ext>
            </a:extLst>
          </p:cNvPr>
          <p:cNvCxnSpPr>
            <a:cxnSpLocks/>
          </p:cNvCxnSpPr>
          <p:nvPr/>
        </p:nvCxnSpPr>
        <p:spPr>
          <a:xfrm>
            <a:off x="1363092" y="423325"/>
            <a:ext cx="3376262" cy="190594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1D21ED2-3428-4727-9387-58F2A706A76F}"/>
              </a:ext>
            </a:extLst>
          </p:cNvPr>
          <p:cNvSpPr txBox="1"/>
          <p:nvPr/>
        </p:nvSpPr>
        <p:spPr>
          <a:xfrm>
            <a:off x="7287768" y="445008"/>
            <a:ext cx="1618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reach this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quite quickly</a:t>
            </a:r>
            <a:endParaRPr lang="en-US" sz="2000" i="1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704DA28-1EDF-49CE-83CC-D818DB1AC328}"/>
              </a:ext>
            </a:extLst>
          </p:cNvPr>
          <p:cNvSpPr/>
          <p:nvPr/>
        </p:nvSpPr>
        <p:spPr>
          <a:xfrm>
            <a:off x="3374346" y="392660"/>
            <a:ext cx="3969355" cy="1097812"/>
          </a:xfrm>
          <a:custGeom>
            <a:avLst/>
            <a:gdLst>
              <a:gd name="connsiteX0" fmla="*/ 3949998 w 3969355"/>
              <a:gd name="connsiteY0" fmla="*/ 238276 h 1097812"/>
              <a:gd name="connsiteX1" fmla="*/ 3949998 w 3969355"/>
              <a:gd name="connsiteY1" fmla="*/ 302284 h 1097812"/>
              <a:gd name="connsiteX2" fmla="*/ 3748830 w 3969355"/>
              <a:gd name="connsiteY2" fmla="*/ 265708 h 1097812"/>
              <a:gd name="connsiteX3" fmla="*/ 2633262 w 3969355"/>
              <a:gd name="connsiteY3" fmla="*/ 532 h 1097812"/>
              <a:gd name="connsiteX4" fmla="*/ 1261662 w 3969355"/>
              <a:gd name="connsiteY4" fmla="*/ 201700 h 1097812"/>
              <a:gd name="connsiteX5" fmla="*/ 603294 w 3969355"/>
              <a:gd name="connsiteY5" fmla="*/ 357148 h 1097812"/>
              <a:gd name="connsiteX6" fmla="*/ 72942 w 3969355"/>
              <a:gd name="connsiteY6" fmla="*/ 850924 h 1097812"/>
              <a:gd name="connsiteX7" fmla="*/ 18078 w 3969355"/>
              <a:gd name="connsiteY7" fmla="*/ 1097812 h 1097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69355" h="1097812">
                <a:moveTo>
                  <a:pt x="3949998" y="238276"/>
                </a:moveTo>
                <a:cubicBezTo>
                  <a:pt x="3966762" y="267994"/>
                  <a:pt x="3983526" y="297712"/>
                  <a:pt x="3949998" y="302284"/>
                </a:cubicBezTo>
                <a:cubicBezTo>
                  <a:pt x="3916470" y="306856"/>
                  <a:pt x="3748830" y="265708"/>
                  <a:pt x="3748830" y="265708"/>
                </a:cubicBezTo>
                <a:cubicBezTo>
                  <a:pt x="3529374" y="215416"/>
                  <a:pt x="3047790" y="11200"/>
                  <a:pt x="2633262" y="532"/>
                </a:cubicBezTo>
                <a:cubicBezTo>
                  <a:pt x="2218734" y="-10136"/>
                  <a:pt x="1599990" y="142264"/>
                  <a:pt x="1261662" y="201700"/>
                </a:cubicBezTo>
                <a:cubicBezTo>
                  <a:pt x="923334" y="261136"/>
                  <a:pt x="801414" y="248944"/>
                  <a:pt x="603294" y="357148"/>
                </a:cubicBezTo>
                <a:cubicBezTo>
                  <a:pt x="405174" y="465352"/>
                  <a:pt x="170478" y="727480"/>
                  <a:pt x="72942" y="850924"/>
                </a:cubicBezTo>
                <a:cubicBezTo>
                  <a:pt x="-24594" y="974368"/>
                  <a:pt x="-3258" y="1036090"/>
                  <a:pt x="18078" y="1097812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52BF58B-2C8E-479A-9103-6BF9A6B27503}"/>
              </a:ext>
            </a:extLst>
          </p:cNvPr>
          <p:cNvSpPr txBox="1"/>
          <p:nvPr/>
        </p:nvSpPr>
        <p:spPr>
          <a:xfrm>
            <a:off x="3654552" y="27432"/>
            <a:ext cx="176784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/>
              <a:t>flux (mM/m</a:t>
            </a:r>
            <a:r>
              <a:rPr lang="en-US" sz="2000" baseline="30000" dirty="0"/>
              <a:t>2</a:t>
            </a:r>
            <a:r>
              <a:rPr lang="en-US" sz="2000" dirty="0"/>
              <a:t>s)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B0A4005-3E0F-4BE5-B383-D3CCDB224DA2}"/>
              </a:ext>
            </a:extLst>
          </p:cNvPr>
          <p:cNvSpPr/>
          <p:nvPr/>
        </p:nvSpPr>
        <p:spPr>
          <a:xfrm>
            <a:off x="3304031" y="1489838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4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3" grpId="0"/>
      <p:bldP spid="28" grpId="0"/>
      <p:bldP spid="22" grpId="0"/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1501253-AAA9-4D5D-A68D-112EED262B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368" y="867283"/>
            <a:ext cx="5422398" cy="40667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630D4A-05E0-41E3-AE36-888C79C3D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#1 picture again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66C378-E173-4CEB-A8EC-03CF6054E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B16A64-43CB-470B-8678-9A87AB4EBB86}"/>
              </a:ext>
            </a:extLst>
          </p:cNvPr>
          <p:cNvSpPr txBox="1"/>
          <p:nvPr/>
        </p:nvSpPr>
        <p:spPr>
          <a:xfrm>
            <a:off x="1025822" y="5233758"/>
            <a:ext cx="167639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Dynamic phase: </a:t>
            </a:r>
            <a:r>
              <a:rPr lang="en-US" sz="1800" i="1" dirty="0" err="1">
                <a:solidFill>
                  <a:schemeClr val="accent2"/>
                </a:solidFill>
              </a:rPr>
              <a:t>V</a:t>
            </a:r>
            <a:r>
              <a:rPr lang="en-US" sz="1800" baseline="-25000" dirty="0" err="1">
                <a:solidFill>
                  <a:schemeClr val="accent2"/>
                </a:solidFill>
              </a:rPr>
              <a:t>mem</a:t>
            </a:r>
            <a:r>
              <a:rPr lang="en-US" sz="1800" dirty="0">
                <a:solidFill>
                  <a:schemeClr val="accent2"/>
                </a:solidFill>
              </a:rPr>
              <a:t> swinging rapidly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B7E32DC-8D3C-4407-9BDE-0A1FA2CF29FC}"/>
              </a:ext>
            </a:extLst>
          </p:cNvPr>
          <p:cNvCxnSpPr>
            <a:cxnSpLocks/>
          </p:cNvCxnSpPr>
          <p:nvPr/>
        </p:nvCxnSpPr>
        <p:spPr>
          <a:xfrm flipV="1">
            <a:off x="1886035" y="3995928"/>
            <a:ext cx="710861" cy="119820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 Brace 13">
            <a:extLst>
              <a:ext uri="{FF2B5EF4-FFF2-40B4-BE49-F238E27FC236}">
                <a16:creationId xmlns:a16="http://schemas.microsoft.com/office/drawing/2014/main" id="{5DB3CAEA-5224-4D98-B814-6A91279640E9}"/>
              </a:ext>
            </a:extLst>
          </p:cNvPr>
          <p:cNvSpPr/>
          <p:nvPr/>
        </p:nvSpPr>
        <p:spPr>
          <a:xfrm rot="16200000">
            <a:off x="4447371" y="3374816"/>
            <a:ext cx="491066" cy="3397504"/>
          </a:xfrm>
          <a:prstGeom prst="lef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BACC5B-4EF6-4A0F-B272-6C1D08E4A8B0}"/>
              </a:ext>
            </a:extLst>
          </p:cNvPr>
          <p:cNvSpPr txBox="1"/>
          <p:nvPr/>
        </p:nvSpPr>
        <p:spPr>
          <a:xfrm>
            <a:off x="3549906" y="5270332"/>
            <a:ext cx="355498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concentrations changing very slowly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Thus so does </a:t>
            </a:r>
            <a:r>
              <a:rPr lang="en-US" sz="1800" i="1" dirty="0" err="1">
                <a:solidFill>
                  <a:schemeClr val="accent2"/>
                </a:solidFill>
              </a:rPr>
              <a:t>V</a:t>
            </a:r>
            <a:r>
              <a:rPr lang="en-US" sz="1800" baseline="-25000" dirty="0" err="1">
                <a:solidFill>
                  <a:schemeClr val="accent2"/>
                </a:solidFill>
              </a:rPr>
              <a:t>mem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E67075-C84C-4438-8FD5-9BE188F2F9FD}"/>
              </a:ext>
            </a:extLst>
          </p:cNvPr>
          <p:cNvSpPr txBox="1"/>
          <p:nvPr/>
        </p:nvSpPr>
        <p:spPr>
          <a:xfrm>
            <a:off x="7288110" y="2117345"/>
            <a:ext cx="117686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Eventually we reach true SS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251A990-39D0-4827-A33E-FEF277DFDBB5}"/>
              </a:ext>
            </a:extLst>
          </p:cNvPr>
          <p:cNvCxnSpPr>
            <a:cxnSpLocks/>
          </p:cNvCxnSpPr>
          <p:nvPr/>
        </p:nvCxnSpPr>
        <p:spPr>
          <a:xfrm flipH="1">
            <a:off x="6437376" y="2624328"/>
            <a:ext cx="800609" cy="154533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52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417E1-61B8-4819-88E7-1F1FEA42B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#1, first plots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A5F35DE-B520-41AC-9D3C-52515D9E23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48" y="1214565"/>
            <a:ext cx="6121584" cy="4591188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A4CF54-D624-4711-8697-0C48B4369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53232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3B155-F6CB-4F5D-9E49-DED1C19BD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2758275"/>
            <a:ext cx="7887719" cy="3451786"/>
          </a:xfrm>
        </p:spPr>
        <p:txBody>
          <a:bodyPr/>
          <a:lstStyle/>
          <a:p>
            <a:r>
              <a:rPr lang="en-US" sz="2400" dirty="0"/>
              <a:t>Our intuitive model tells us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r>
              <a:rPr lang="en-US" sz="2400" dirty="0"/>
              <a:t> quite easily.</a:t>
            </a:r>
          </a:p>
          <a:p>
            <a:r>
              <a:rPr lang="en-US" sz="2400" dirty="0"/>
              <a:t>KCL on the top node tells us when total charge flowing into the ICF is 0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This is exactly our condition for QSS!</a:t>
            </a:r>
          </a:p>
          <a:p>
            <a:r>
              <a:rPr lang="en-US" sz="2400" dirty="0"/>
              <a:t>How accurate is this?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 said that the </a:t>
            </a:r>
            <a:r>
              <a:rPr lang="en-US" sz="2000" i="1" dirty="0"/>
              <a:t>G</a:t>
            </a:r>
            <a:r>
              <a:rPr lang="en-US" sz="2000" dirty="0"/>
              <a:t> and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nernst</a:t>
            </a:r>
            <a:r>
              <a:rPr lang="en-US" sz="2000" dirty="0"/>
              <a:t> depend on [ions]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 QSS [ions] has no time to change much, so our model is excellent</a:t>
            </a:r>
          </a:p>
          <a:p>
            <a:r>
              <a:rPr lang="en-US" sz="2200" dirty="0"/>
              <a:t>Result: a simple model that accurately shows how changing </a:t>
            </a:r>
            <a:r>
              <a:rPr lang="en-US" sz="2200" i="1" dirty="0"/>
              <a:t>G</a:t>
            </a:r>
            <a:r>
              <a:rPr lang="en-US" sz="2200" dirty="0"/>
              <a:t> affects </a:t>
            </a:r>
            <a:r>
              <a:rPr lang="en-US" sz="2200" i="1" dirty="0" err="1"/>
              <a:t>V</a:t>
            </a:r>
            <a:r>
              <a:rPr lang="en-US" sz="2200" baseline="-25000" dirty="0" err="1"/>
              <a:t>mem</a:t>
            </a:r>
            <a:r>
              <a:rPr lang="en-US" sz="2200" dirty="0"/>
              <a:t>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FCAE72-CBA2-4D67-AC0A-4B242027E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C5580323-C6D3-4FB9-B55D-200801B1B6EB}"/>
              </a:ext>
            </a:extLst>
          </p:cNvPr>
          <p:cNvGrpSpPr/>
          <p:nvPr/>
        </p:nvGrpSpPr>
        <p:grpSpPr>
          <a:xfrm>
            <a:off x="4585011" y="710184"/>
            <a:ext cx="4315519" cy="2053399"/>
            <a:chOff x="4710996" y="3208866"/>
            <a:chExt cx="4315519" cy="2053399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827134B6-02A1-4B45-B4DE-46D860AF95A9}"/>
                </a:ext>
              </a:extLst>
            </p:cNvPr>
            <p:cNvCxnSpPr>
              <a:cxnSpLocks/>
            </p:cNvCxnSpPr>
            <p:nvPr/>
          </p:nvCxnSpPr>
          <p:spPr>
            <a:xfrm>
              <a:off x="5345989" y="3615267"/>
              <a:ext cx="0" cy="1600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6388849A-E9CA-4233-BC54-9EA19ACE73B6}"/>
                </a:ext>
              </a:extLst>
            </p:cNvPr>
            <p:cNvSpPr/>
            <p:nvPr/>
          </p:nvSpPr>
          <p:spPr>
            <a:xfrm>
              <a:off x="5202066" y="4030133"/>
              <a:ext cx="279400" cy="677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101C13B5-441D-49ED-9747-F949D134F210}"/>
                </a:ext>
              </a:extLst>
            </p:cNvPr>
            <p:cNvCxnSpPr>
              <a:cxnSpLocks/>
            </p:cNvCxnSpPr>
            <p:nvPr/>
          </p:nvCxnSpPr>
          <p:spPr>
            <a:xfrm>
              <a:off x="5037667" y="5206996"/>
              <a:ext cx="330552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8F4C9007-7D1E-4866-9962-7E5C07403E56}"/>
                </a:ext>
              </a:extLst>
            </p:cNvPr>
            <p:cNvGrpSpPr/>
            <p:nvPr/>
          </p:nvGrpSpPr>
          <p:grpSpPr>
            <a:xfrm>
              <a:off x="5777795" y="4754834"/>
              <a:ext cx="926979" cy="288922"/>
              <a:chOff x="5892800" y="3496733"/>
              <a:chExt cx="852363" cy="265206"/>
            </a:xfrm>
          </p:grpSpPr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E5A90F99-0F56-4A6E-A415-5A882E239325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7E06181C-424F-44D7-B7F1-CDA9707715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59714C55-954E-41B6-BDCA-E3F18A995146}"/>
                  </a:ext>
                </a:extLst>
              </p:cNvPr>
              <p:cNvSpPr txBox="1"/>
              <p:nvPr/>
            </p:nvSpPr>
            <p:spPr>
              <a:xfrm>
                <a:off x="6214533" y="3507676"/>
                <a:ext cx="530630" cy="254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77mV</a:t>
                </a: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C83DCE51-3455-4859-A3A1-97BBBA024C20}"/>
                </a:ext>
              </a:extLst>
            </p:cNvPr>
            <p:cNvGrpSpPr/>
            <p:nvPr/>
          </p:nvGrpSpPr>
          <p:grpSpPr>
            <a:xfrm>
              <a:off x="7005461" y="4732864"/>
              <a:ext cx="975758" cy="323566"/>
              <a:chOff x="5892800" y="3496733"/>
              <a:chExt cx="975758" cy="323566"/>
            </a:xfrm>
          </p:grpSpPr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86DCE1D3-670F-4FD9-AF51-74A82004F5C0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B355A3EC-B856-4374-A4EA-7B09313255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6" name="TextBox 165">
                <a:extLst>
                  <a:ext uri="{FF2B5EF4-FFF2-40B4-BE49-F238E27FC236}">
                    <a16:creationId xmlns:a16="http://schemas.microsoft.com/office/drawing/2014/main" id="{774BC849-F64F-41C5-8F11-ED0E8B2DACC1}"/>
                  </a:ext>
                </a:extLst>
              </p:cNvPr>
              <p:cNvSpPr txBox="1"/>
              <p:nvPr/>
            </p:nvSpPr>
            <p:spPr>
              <a:xfrm>
                <a:off x="6214533" y="3543300"/>
                <a:ext cx="6540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-89mV</a:t>
                </a:r>
              </a:p>
            </p:txBody>
          </p:sp>
        </p:grp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81FF16C5-9546-49F9-8E95-0FE6EA0993B0}"/>
                </a:ext>
              </a:extLst>
            </p:cNvPr>
            <p:cNvGrpSpPr/>
            <p:nvPr/>
          </p:nvGrpSpPr>
          <p:grpSpPr>
            <a:xfrm>
              <a:off x="8097660" y="4732864"/>
              <a:ext cx="928855" cy="347138"/>
              <a:chOff x="5892800" y="3496733"/>
              <a:chExt cx="928855" cy="347138"/>
            </a:xfrm>
          </p:grpSpPr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9885267E-A544-4B95-AD77-70C4F1EF1C7A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85572D6B-A6E6-4405-B575-0921BED56D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2077B14F-706E-4310-9D51-3B0970A338BC}"/>
                  </a:ext>
                </a:extLst>
              </p:cNvPr>
              <p:cNvSpPr txBox="1"/>
              <p:nvPr/>
            </p:nvSpPr>
            <p:spPr>
              <a:xfrm>
                <a:off x="6167630" y="3566872"/>
                <a:ext cx="6540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-71mV</a:t>
                </a:r>
              </a:p>
            </p:txBody>
          </p:sp>
        </p:grp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47E9D3A4-37AE-4CB4-896D-FA2E746A1CD6}"/>
                </a:ext>
              </a:extLst>
            </p:cNvPr>
            <p:cNvCxnSpPr>
              <a:cxnSpLocks/>
            </p:cNvCxnSpPr>
            <p:nvPr/>
          </p:nvCxnSpPr>
          <p:spPr>
            <a:xfrm>
              <a:off x="6014864" y="4834465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F759A5F4-B3B3-45ED-8297-5BB13DA5417A}"/>
                </a:ext>
              </a:extLst>
            </p:cNvPr>
            <p:cNvCxnSpPr>
              <a:cxnSpLocks/>
            </p:cNvCxnSpPr>
            <p:nvPr/>
          </p:nvCxnSpPr>
          <p:spPr>
            <a:xfrm>
              <a:off x="7234066" y="4842926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35A608A8-5B09-42B6-B906-2E3310F1E687}"/>
                </a:ext>
              </a:extLst>
            </p:cNvPr>
            <p:cNvCxnSpPr>
              <a:cxnSpLocks/>
            </p:cNvCxnSpPr>
            <p:nvPr/>
          </p:nvCxnSpPr>
          <p:spPr>
            <a:xfrm>
              <a:off x="8334731" y="4842931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EEE67442-9771-4D6C-AFA3-9D627EF2B878}"/>
                </a:ext>
              </a:extLst>
            </p:cNvPr>
            <p:cNvGrpSpPr/>
            <p:nvPr/>
          </p:nvGrpSpPr>
          <p:grpSpPr>
            <a:xfrm>
              <a:off x="5642329" y="3852332"/>
              <a:ext cx="381000" cy="685800"/>
              <a:chOff x="5562600" y="3429000"/>
              <a:chExt cx="381000" cy="685800"/>
            </a:xfrm>
          </p:grpSpPr>
          <p:cxnSp>
            <p:nvCxnSpPr>
              <p:cNvPr id="156" name="Straight Connector 155">
                <a:extLst>
                  <a:ext uri="{FF2B5EF4-FFF2-40B4-BE49-F238E27FC236}">
                    <a16:creationId xmlns:a16="http://schemas.microsoft.com/office/drawing/2014/main" id="{4BB42E82-BBEE-4254-AF27-90D82DA7E540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:a16="http://schemas.microsoft.com/office/drawing/2014/main" id="{807F4428-A357-40C5-8784-752BE8EC8820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:a16="http://schemas.microsoft.com/office/drawing/2014/main" id="{6A41E2F0-D1EE-499A-BAEF-6D802C57D775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C6E3D027-7AF8-446D-BD87-7DACEDBAE6F6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94C0386C-BFFD-4AC0-BB33-E4FAB0B9C7A9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3575AE6-5CD8-4D09-B374-7157EDE4AB24}"/>
                </a:ext>
              </a:extLst>
            </p:cNvPr>
            <p:cNvCxnSpPr>
              <a:cxnSpLocks/>
            </p:cNvCxnSpPr>
            <p:nvPr/>
          </p:nvCxnSpPr>
          <p:spPr>
            <a:xfrm>
              <a:off x="6014862" y="4521200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014939DA-C42E-4188-AB7E-9F5D495B9E99}"/>
                </a:ext>
              </a:extLst>
            </p:cNvPr>
            <p:cNvGrpSpPr/>
            <p:nvPr/>
          </p:nvGrpSpPr>
          <p:grpSpPr>
            <a:xfrm>
              <a:off x="6844595" y="3852330"/>
              <a:ext cx="381000" cy="685800"/>
              <a:chOff x="5562600" y="3429000"/>
              <a:chExt cx="381000" cy="685800"/>
            </a:xfrm>
          </p:grpSpPr>
          <p:cxnSp>
            <p:nvCxnSpPr>
              <p:cNvPr id="151" name="Straight Connector 150">
                <a:extLst>
                  <a:ext uri="{FF2B5EF4-FFF2-40B4-BE49-F238E27FC236}">
                    <a16:creationId xmlns:a16="http://schemas.microsoft.com/office/drawing/2014/main" id="{81B9A8BA-5430-465A-974D-89E380B4A57E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60E59F56-773A-49B1-B9FC-EFCE81AA3BBF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F054F2FF-3A1D-4417-B93D-6AAE6BF00DB7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4286818A-8451-4915-AE00-BAFCC2CBA0E1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FA23B849-E5D7-4808-8C86-473BE5052D9C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DBAEC01B-A435-4D0F-8367-07C530D50AE3}"/>
                </a:ext>
              </a:extLst>
            </p:cNvPr>
            <p:cNvCxnSpPr>
              <a:cxnSpLocks/>
            </p:cNvCxnSpPr>
            <p:nvPr/>
          </p:nvCxnSpPr>
          <p:spPr>
            <a:xfrm>
              <a:off x="7217128" y="452119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F81A70B1-2BC2-48E8-A462-5BE7B270C3D8}"/>
                </a:ext>
              </a:extLst>
            </p:cNvPr>
            <p:cNvGrpSpPr/>
            <p:nvPr/>
          </p:nvGrpSpPr>
          <p:grpSpPr>
            <a:xfrm>
              <a:off x="7962199" y="3852327"/>
              <a:ext cx="381000" cy="685800"/>
              <a:chOff x="5562600" y="3429000"/>
              <a:chExt cx="381000" cy="685800"/>
            </a:xfrm>
          </p:grpSpPr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55A5D2A8-C931-45FC-A555-824E307EF9AE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>
                <a:extLst>
                  <a:ext uri="{FF2B5EF4-FFF2-40B4-BE49-F238E27FC236}">
                    <a16:creationId xmlns:a16="http://schemas.microsoft.com/office/drawing/2014/main" id="{4FDBB3CE-6BA2-4742-A596-6404503B8347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>
                <a:extLst>
                  <a:ext uri="{FF2B5EF4-FFF2-40B4-BE49-F238E27FC236}">
                    <a16:creationId xmlns:a16="http://schemas.microsoft.com/office/drawing/2014/main" id="{368E9111-E753-4DDA-8DCB-1206C1D26967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3C1BCA68-D881-4172-9352-27BB208E5BB2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:a16="http://schemas.microsoft.com/office/drawing/2014/main" id="{DDDC30E8-E235-43CB-A6C5-5C770418E3CB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88A21B9D-0A45-43EB-A3D2-67F6E296D816}"/>
                </a:ext>
              </a:extLst>
            </p:cNvPr>
            <p:cNvCxnSpPr>
              <a:cxnSpLocks/>
            </p:cNvCxnSpPr>
            <p:nvPr/>
          </p:nvCxnSpPr>
          <p:spPr>
            <a:xfrm>
              <a:off x="8334732" y="4521195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3B2C6ABE-071D-4335-907B-AF0AF01DEB30}"/>
                </a:ext>
              </a:extLst>
            </p:cNvPr>
            <p:cNvCxnSpPr>
              <a:cxnSpLocks/>
            </p:cNvCxnSpPr>
            <p:nvPr/>
          </p:nvCxnSpPr>
          <p:spPr>
            <a:xfrm>
              <a:off x="5029200" y="3632197"/>
              <a:ext cx="3110796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EFB6F129-4433-43CE-BB40-0E2A4BECFCB1}"/>
                </a:ext>
              </a:extLst>
            </p:cNvPr>
            <p:cNvCxnSpPr>
              <a:cxnSpLocks/>
            </p:cNvCxnSpPr>
            <p:nvPr/>
          </p:nvCxnSpPr>
          <p:spPr>
            <a:xfrm>
              <a:off x="5811657" y="364066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FE4F33EB-D3F4-4F0E-B7E8-4C29B4B3C5D3}"/>
                </a:ext>
              </a:extLst>
            </p:cNvPr>
            <p:cNvCxnSpPr>
              <a:cxnSpLocks/>
            </p:cNvCxnSpPr>
            <p:nvPr/>
          </p:nvCxnSpPr>
          <p:spPr>
            <a:xfrm>
              <a:off x="7013923" y="365759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EC592EDF-18AA-4A45-95C2-088AD9F3E915}"/>
                </a:ext>
              </a:extLst>
            </p:cNvPr>
            <p:cNvCxnSpPr>
              <a:cxnSpLocks/>
            </p:cNvCxnSpPr>
            <p:nvPr/>
          </p:nvCxnSpPr>
          <p:spPr>
            <a:xfrm>
              <a:off x="8123056" y="3649135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F8F3BA45-E9BB-406D-B0CC-490D7C23133B}"/>
                </a:ext>
              </a:extLst>
            </p:cNvPr>
            <p:cNvSpPr txBox="1"/>
            <p:nvPr/>
          </p:nvSpPr>
          <p:spPr>
            <a:xfrm>
              <a:off x="5222369" y="4800600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ECF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0ED4BF63-E78D-48BE-9C5B-44688C39502A}"/>
                </a:ext>
              </a:extLst>
            </p:cNvPr>
            <p:cNvSpPr txBox="1"/>
            <p:nvPr/>
          </p:nvSpPr>
          <p:spPr>
            <a:xfrm>
              <a:off x="6539798" y="3208866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ICF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058D5F81-70EE-4FF1-A754-5C3A968BDA94}"/>
                </a:ext>
              </a:extLst>
            </p:cNvPr>
            <p:cNvSpPr txBox="1"/>
            <p:nvPr/>
          </p:nvSpPr>
          <p:spPr>
            <a:xfrm>
              <a:off x="6014859" y="3928530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 err="1"/>
                <a:t>G</a:t>
              </a:r>
              <a:r>
                <a:rPr lang="en-US" sz="2000" baseline="-25000" dirty="0" err="1"/>
                <a:t>Na</a:t>
              </a:r>
              <a:endParaRPr lang="en-US" sz="2000" dirty="0"/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5F69DC18-E51E-49CD-A267-9FC9630862AA}"/>
                </a:ext>
              </a:extLst>
            </p:cNvPr>
            <p:cNvSpPr txBox="1"/>
            <p:nvPr/>
          </p:nvSpPr>
          <p:spPr>
            <a:xfrm>
              <a:off x="7166326" y="3911596"/>
              <a:ext cx="30938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G</a:t>
              </a:r>
              <a:r>
                <a:rPr lang="en-US" sz="2000" baseline="-25000" dirty="0"/>
                <a:t>K</a:t>
              </a:r>
              <a:endParaRPr lang="en-US" sz="2000" dirty="0"/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92805CF9-C4C8-469B-BAF5-6DBC4A88E8C5}"/>
                </a:ext>
              </a:extLst>
            </p:cNvPr>
            <p:cNvSpPr txBox="1"/>
            <p:nvPr/>
          </p:nvSpPr>
          <p:spPr>
            <a:xfrm>
              <a:off x="8351659" y="3928530"/>
              <a:ext cx="347852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 err="1"/>
                <a:t>G</a:t>
              </a:r>
              <a:r>
                <a:rPr lang="en-US" sz="2000" baseline="-25000" dirty="0" err="1"/>
                <a:t>Cl</a:t>
              </a:r>
              <a:endParaRPr lang="en-US" sz="2000" dirty="0"/>
            </a:p>
          </p:txBody>
        </p:sp>
        <p:cxnSp>
          <p:nvCxnSpPr>
            <p:cNvPr id="140" name="Straight Arrow Connector 139">
              <a:extLst>
                <a:ext uri="{FF2B5EF4-FFF2-40B4-BE49-F238E27FC236}">
                  <a16:creationId xmlns:a16="http://schemas.microsoft.com/office/drawing/2014/main" id="{EF3736BD-30B3-46F5-BA98-2482AF71598B}"/>
                </a:ext>
              </a:extLst>
            </p:cNvPr>
            <p:cNvCxnSpPr>
              <a:cxnSpLocks/>
            </p:cNvCxnSpPr>
            <p:nvPr/>
          </p:nvCxnSpPr>
          <p:spPr>
            <a:xfrm>
              <a:off x="5341766" y="4216400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604A563A-BC95-4638-B022-F971C5F9441D}"/>
                </a:ext>
              </a:extLst>
            </p:cNvPr>
            <p:cNvCxnSpPr>
              <a:cxnSpLocks/>
            </p:cNvCxnSpPr>
            <p:nvPr/>
          </p:nvCxnSpPr>
          <p:spPr>
            <a:xfrm>
              <a:off x="5032723" y="3606798"/>
              <a:ext cx="0" cy="1600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8E81B09A-FC94-48EE-BEC2-35968B25C03C}"/>
                </a:ext>
              </a:extLst>
            </p:cNvPr>
            <p:cNvSpPr/>
            <p:nvPr/>
          </p:nvSpPr>
          <p:spPr>
            <a:xfrm>
              <a:off x="4888800" y="4021664"/>
              <a:ext cx="279400" cy="677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3" name="Straight Arrow Connector 142">
              <a:extLst>
                <a:ext uri="{FF2B5EF4-FFF2-40B4-BE49-F238E27FC236}">
                  <a16:creationId xmlns:a16="http://schemas.microsoft.com/office/drawing/2014/main" id="{7BCC2C30-18EB-4B71-B9FC-7489FD7A0D74}"/>
                </a:ext>
              </a:extLst>
            </p:cNvPr>
            <p:cNvCxnSpPr>
              <a:cxnSpLocks/>
            </p:cNvCxnSpPr>
            <p:nvPr/>
          </p:nvCxnSpPr>
          <p:spPr>
            <a:xfrm>
              <a:off x="5028500" y="4207931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0FCE7F4F-A203-456B-9AAB-DF977AE95301}"/>
                </a:ext>
              </a:extLst>
            </p:cNvPr>
            <p:cNvSpPr txBox="1"/>
            <p:nvPr/>
          </p:nvSpPr>
          <p:spPr>
            <a:xfrm>
              <a:off x="4710996" y="3682994"/>
              <a:ext cx="283732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 err="1"/>
                <a:t>I</a:t>
              </a:r>
              <a:r>
                <a:rPr lang="en-US" sz="2000" baseline="-25000" dirty="0" err="1"/>
                <a:t>Na</a:t>
              </a:r>
              <a:endParaRPr lang="en-US" sz="2000" dirty="0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0A1342EF-F8A9-47D7-92B6-25CBC0D78582}"/>
                </a:ext>
              </a:extLst>
            </p:cNvPr>
            <p:cNvSpPr txBox="1"/>
            <p:nvPr/>
          </p:nvSpPr>
          <p:spPr>
            <a:xfrm>
              <a:off x="5354462" y="3674529"/>
              <a:ext cx="20839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I</a:t>
              </a:r>
              <a:r>
                <a:rPr lang="en-US" sz="2000" baseline="-25000" dirty="0"/>
                <a:t>K</a:t>
              </a:r>
              <a:endParaRPr lang="en-US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8A2944AC-0B56-49B4-ADF5-BFC208CE091C}"/>
                  </a:ext>
                </a:extLst>
              </p:cNvPr>
              <p:cNvSpPr/>
              <p:nvPr/>
            </p:nvSpPr>
            <p:spPr>
              <a:xfrm>
                <a:off x="6073204" y="1944073"/>
                <a:ext cx="479991" cy="406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𝑁𝑎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8A2944AC-0B56-49B4-ADF5-BFC208CE09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204" y="1944073"/>
                <a:ext cx="479991" cy="406201"/>
              </a:xfrm>
              <a:prstGeom prst="rect">
                <a:avLst/>
              </a:prstGeom>
              <a:blipFill>
                <a:blip r:embed="rId3"/>
                <a:stretch>
                  <a:fillRect r="-11392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2A84446A-1895-4699-98BF-EC60C9BBD8C5}"/>
                  </a:ext>
                </a:extLst>
              </p:cNvPr>
              <p:cNvSpPr/>
              <p:nvPr/>
            </p:nvSpPr>
            <p:spPr>
              <a:xfrm>
                <a:off x="7330478" y="1944874"/>
                <a:ext cx="479991" cy="404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2A84446A-1895-4699-98BF-EC60C9BBD8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478" y="1944874"/>
                <a:ext cx="479991" cy="404598"/>
              </a:xfrm>
              <a:prstGeom prst="rect">
                <a:avLst/>
              </a:prstGeom>
              <a:blipFill>
                <a:blip r:embed="rId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B87E8AB1-F559-4AEA-A654-F09D42E605ED}"/>
                  </a:ext>
                </a:extLst>
              </p:cNvPr>
              <p:cNvSpPr/>
              <p:nvPr/>
            </p:nvSpPr>
            <p:spPr>
              <a:xfrm>
                <a:off x="8467483" y="1971513"/>
                <a:ext cx="479991" cy="412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B87E8AB1-F559-4AEA-A654-F09D42E605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7483" y="1971513"/>
                <a:ext cx="479991" cy="412870"/>
              </a:xfrm>
              <a:prstGeom prst="rect">
                <a:avLst/>
              </a:prstGeom>
              <a:blipFill>
                <a:blip r:embed="rId5"/>
                <a:stretch>
                  <a:fillRect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55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A7B55-C28D-4FBC-B30A-1D389918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</a:t>
            </a:r>
            <a:r>
              <a:rPr lang="en-US" dirty="0">
                <a:sym typeface="Symbol" panose="05050102010706020507" pitchFamily="18" charset="2"/>
              </a:rPr>
              <a:t> intuition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0D58CB-9F18-4664-B8EF-D9EE1FA4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ontent Placeholder 2">
                <a:extLst>
                  <a:ext uri="{FF2B5EF4-FFF2-40B4-BE49-F238E27FC236}">
                    <a16:creationId xmlns:a16="http://schemas.microsoft.com/office/drawing/2014/main" id="{7D65DAF4-CB5F-4DEB-B9A0-E39028F5404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10956" y="3337560"/>
                <a:ext cx="8822870" cy="2882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𝑁𝑎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𝑚𝑒𝑚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𝑁𝑎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𝑚𝑒𝑚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𝐶𝑙</m:t>
                            </m:r>
                          </m:sub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𝑚𝑒𝑚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𝐶𝑙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𝑚𝑒𝑚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𝑁𝑎</m:t>
                                </m:r>
                              </m:sub>
                            </m:sSub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𝐶𝑙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𝐶𝑙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𝐶𝑙</m:t>
                            </m:r>
                          </m:sub>
                        </m:sSub>
                      </m:den>
                    </m:f>
                  </m:oMath>
                </a14:m>
                <a:endParaRPr lang="en-US" sz="2400" dirty="0"/>
              </a:p>
              <a:p>
                <a:r>
                  <a:rPr lang="en-US" sz="2400" dirty="0"/>
                  <a:t>What is the value of </a:t>
                </a:r>
                <a:r>
                  <a:rPr lang="en-US" sz="2400" i="1" dirty="0" err="1"/>
                  <a:t>V</a:t>
                </a:r>
                <a:r>
                  <a:rPr lang="en-US" sz="2400" baseline="-25000" dirty="0" err="1"/>
                  <a:t>mem</a:t>
                </a:r>
                <a:r>
                  <a:rPr lang="en-US" sz="2400" dirty="0"/>
                  <a:t> if, e.g., </a:t>
                </a:r>
                <a:r>
                  <a:rPr lang="en-US" sz="2400" i="1" dirty="0" err="1"/>
                  <a:t>G</a:t>
                </a:r>
                <a:r>
                  <a:rPr lang="en-US" sz="2400" baseline="-25000" dirty="0" err="1"/>
                  <a:t>Na</a:t>
                </a:r>
                <a:r>
                  <a:rPr lang="en-US" sz="2400" dirty="0"/>
                  <a:t> gets very big?</a:t>
                </a:r>
              </a:p>
              <a:p>
                <a:r>
                  <a:rPr lang="en-US" sz="2400" dirty="0"/>
                  <a:t>What if </a:t>
                </a:r>
                <a:r>
                  <a:rPr lang="en-US" sz="2400" i="1" dirty="0" err="1"/>
                  <a:t>G</a:t>
                </a:r>
                <a:r>
                  <a:rPr lang="en-US" sz="2400" baseline="-25000" dirty="0" err="1"/>
                  <a:t>Na</a:t>
                </a:r>
                <a:r>
                  <a:rPr lang="en-US" sz="2400" dirty="0"/>
                  <a:t> and </a:t>
                </a:r>
                <a:r>
                  <a:rPr lang="en-US" sz="2400" i="1" dirty="0"/>
                  <a:t>G</a:t>
                </a:r>
                <a:r>
                  <a:rPr lang="en-US" sz="2400" baseline="-25000" dirty="0"/>
                  <a:t>K</a:t>
                </a:r>
                <a:r>
                  <a:rPr lang="en-US" sz="2400" dirty="0"/>
                  <a:t> are both close to 0?</a:t>
                </a:r>
              </a:p>
              <a:p>
                <a:r>
                  <a:rPr lang="en-US" sz="2400" dirty="0"/>
                  <a:t>Other conclusion: as (e.g.,) </a:t>
                </a:r>
                <a:r>
                  <a:rPr lang="en-US" sz="2400" i="1" dirty="0" err="1"/>
                  <a:t>G</a:t>
                </a:r>
                <a:r>
                  <a:rPr lang="en-US" sz="2400" baseline="-25000" dirty="0" err="1"/>
                  <a:t>Na</a:t>
                </a:r>
                <a:r>
                  <a:rPr lang="en-US" sz="2400" dirty="0"/>
                  <a:t> rises, </a:t>
                </a:r>
                <a:r>
                  <a:rPr lang="en-US" sz="2400" i="1" dirty="0" err="1"/>
                  <a:t>V</a:t>
                </a:r>
                <a:r>
                  <a:rPr lang="en-US" sz="2400" baseline="-25000" dirty="0" err="1"/>
                  <a:t>mem</a:t>
                </a:r>
                <a:r>
                  <a:rPr lang="en-US" sz="2400" dirty="0"/>
                  <a:t> approaches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𝑁𝑎</m:t>
                        </m:r>
                      </m:sub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b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64" name="Content Placeholder 2">
                <a:extLst>
                  <a:ext uri="{FF2B5EF4-FFF2-40B4-BE49-F238E27FC236}">
                    <a16:creationId xmlns:a16="http://schemas.microsoft.com/office/drawing/2014/main" id="{7D65DAF4-CB5F-4DEB-B9A0-E39028F540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0956" y="3337560"/>
                <a:ext cx="8822870" cy="2882124"/>
              </a:xfrm>
              <a:prstGeom prst="rect">
                <a:avLst/>
              </a:prstGeom>
              <a:blipFill>
                <a:blip r:embed="rId3"/>
                <a:stretch>
                  <a:fillRect l="-968" t="-63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D5F8BA25-2366-41EF-AD7D-C44FB618957A}"/>
              </a:ext>
            </a:extLst>
          </p:cNvPr>
          <p:cNvGrpSpPr/>
          <p:nvPr/>
        </p:nvGrpSpPr>
        <p:grpSpPr>
          <a:xfrm>
            <a:off x="4447851" y="1167384"/>
            <a:ext cx="4328242" cy="2053399"/>
            <a:chOff x="4585011" y="2904744"/>
            <a:chExt cx="4328242" cy="2053399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A254DA19-506A-4487-83ED-BDE871A82B9D}"/>
                </a:ext>
              </a:extLst>
            </p:cNvPr>
            <p:cNvGrpSpPr/>
            <p:nvPr/>
          </p:nvGrpSpPr>
          <p:grpSpPr>
            <a:xfrm>
              <a:off x="4585011" y="2904744"/>
              <a:ext cx="4328242" cy="2053399"/>
              <a:chOff x="4710996" y="3208866"/>
              <a:chExt cx="4328242" cy="2053399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33C715A8-9C94-4891-90F5-D91AB0B64E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989" y="3615267"/>
                <a:ext cx="0" cy="16002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0EC367E1-EA9E-4130-83C0-20BA7DE289B8}"/>
                  </a:ext>
                </a:extLst>
              </p:cNvPr>
              <p:cNvSpPr/>
              <p:nvPr/>
            </p:nvSpPr>
            <p:spPr>
              <a:xfrm>
                <a:off x="5202066" y="4030133"/>
                <a:ext cx="279400" cy="67733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8B7F2181-E4D5-4A37-9D1E-823450D73A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37667" y="5206996"/>
                <a:ext cx="3305529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0EB2F32A-AE63-4E3B-B9C8-716D72546324}"/>
                  </a:ext>
                </a:extLst>
              </p:cNvPr>
              <p:cNvGrpSpPr/>
              <p:nvPr/>
            </p:nvGrpSpPr>
            <p:grpSpPr>
              <a:xfrm>
                <a:off x="5777789" y="4754818"/>
                <a:ext cx="927723" cy="387480"/>
                <a:chOff x="5892800" y="3496733"/>
                <a:chExt cx="853048" cy="355676"/>
              </a:xfrm>
            </p:grpSpPr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79CBB4A1-E728-4A3B-B8F0-D48B7A7B4304}"/>
                    </a:ext>
                  </a:extLst>
                </p:cNvPr>
                <p:cNvCxnSpPr/>
                <p:nvPr/>
              </p:nvCxnSpPr>
              <p:spPr>
                <a:xfrm>
                  <a:off x="5892800" y="3496733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>
                  <a:extLst>
                    <a:ext uri="{FF2B5EF4-FFF2-40B4-BE49-F238E27FC236}">
                      <a16:creationId xmlns:a16="http://schemas.microsoft.com/office/drawing/2014/main" id="{03D8AFEC-7816-47BB-A995-1EE04B6D42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4399" y="3598332"/>
                  <a:ext cx="25400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8" name="TextBox 117">
                  <a:extLst>
                    <a:ext uri="{FF2B5EF4-FFF2-40B4-BE49-F238E27FC236}">
                      <a16:creationId xmlns:a16="http://schemas.microsoft.com/office/drawing/2014/main" id="{C507CB95-6D6F-46AB-91CE-8939F2CED0E2}"/>
                    </a:ext>
                  </a:extLst>
                </p:cNvPr>
                <p:cNvSpPr txBox="1"/>
                <p:nvPr/>
              </p:nvSpPr>
              <p:spPr>
                <a:xfrm>
                  <a:off x="6215218" y="3598146"/>
                  <a:ext cx="530630" cy="25426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800" dirty="0"/>
                    <a:t>77mV</a:t>
                  </a:r>
                </a:p>
              </p:txBody>
            </p: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CAD19BC4-A29A-4091-B806-DD0D97E48D4A}"/>
                  </a:ext>
                </a:extLst>
              </p:cNvPr>
              <p:cNvGrpSpPr/>
              <p:nvPr/>
            </p:nvGrpSpPr>
            <p:grpSpPr>
              <a:xfrm>
                <a:off x="7005461" y="4732864"/>
                <a:ext cx="988654" cy="312676"/>
                <a:chOff x="5892800" y="3496733"/>
                <a:chExt cx="988654" cy="312676"/>
              </a:xfrm>
            </p:grpSpPr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FBE49B02-1D31-47AA-A00D-0541DAC87BF6}"/>
                    </a:ext>
                  </a:extLst>
                </p:cNvPr>
                <p:cNvCxnSpPr/>
                <p:nvPr/>
              </p:nvCxnSpPr>
              <p:spPr>
                <a:xfrm>
                  <a:off x="5892800" y="3496733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FCDA48B4-6C3C-4A6B-BC3D-0DA178B2DF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4399" y="3598332"/>
                  <a:ext cx="25400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EA68A635-BB5C-4AD9-B1D1-4D8FEBB9657F}"/>
                    </a:ext>
                  </a:extLst>
                </p:cNvPr>
                <p:cNvSpPr txBox="1"/>
                <p:nvPr/>
              </p:nvSpPr>
              <p:spPr>
                <a:xfrm>
                  <a:off x="6227429" y="3532410"/>
                  <a:ext cx="65402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800" dirty="0"/>
                    <a:t>-89mV</a:t>
                  </a:r>
                </a:p>
              </p:txBody>
            </p:sp>
          </p:grp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F77B4B55-8F97-4069-AF36-4C7469CB1F42}"/>
                  </a:ext>
                </a:extLst>
              </p:cNvPr>
              <p:cNvGrpSpPr/>
              <p:nvPr/>
            </p:nvGrpSpPr>
            <p:grpSpPr>
              <a:xfrm>
                <a:off x="8097660" y="4732864"/>
                <a:ext cx="941578" cy="375039"/>
                <a:chOff x="5892800" y="3496733"/>
                <a:chExt cx="941578" cy="375039"/>
              </a:xfrm>
            </p:grpSpPr>
            <p:cxnSp>
              <p:nvCxnSpPr>
                <p:cNvPr id="110" name="Straight Connector 109">
                  <a:extLst>
                    <a:ext uri="{FF2B5EF4-FFF2-40B4-BE49-F238E27FC236}">
                      <a16:creationId xmlns:a16="http://schemas.microsoft.com/office/drawing/2014/main" id="{999509CA-F0AD-465C-ACE6-7EA8D65FEF0C}"/>
                    </a:ext>
                  </a:extLst>
                </p:cNvPr>
                <p:cNvCxnSpPr/>
                <p:nvPr/>
              </p:nvCxnSpPr>
              <p:spPr>
                <a:xfrm>
                  <a:off x="5892800" y="3496733"/>
                  <a:ext cx="4572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0DD7D290-ECED-4B17-8666-B10142D043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4399" y="3598332"/>
                  <a:ext cx="254003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00A08B10-B129-4A45-A356-5DB081FC068D}"/>
                    </a:ext>
                  </a:extLst>
                </p:cNvPr>
                <p:cNvSpPr txBox="1"/>
                <p:nvPr/>
              </p:nvSpPr>
              <p:spPr>
                <a:xfrm>
                  <a:off x="6180353" y="3594773"/>
                  <a:ext cx="65402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1800" dirty="0"/>
                    <a:t>-71mV</a:t>
                  </a:r>
                </a:p>
              </p:txBody>
            </p:sp>
          </p:grp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0013CC7F-7E77-4CF7-AEF7-BC2A7AB534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14864" y="4834465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B1F72347-766C-4626-B23F-2F65BB1020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34066" y="4842926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2545E7A8-EF25-444A-AD5C-6C7F1E06E0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4731" y="4842931"/>
                <a:ext cx="0" cy="3810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1CC69D34-ADB2-4C61-917F-2ACDB513499C}"/>
                  </a:ext>
                </a:extLst>
              </p:cNvPr>
              <p:cNvGrpSpPr/>
              <p:nvPr/>
            </p:nvGrpSpPr>
            <p:grpSpPr>
              <a:xfrm>
                <a:off x="5642329" y="3852332"/>
                <a:ext cx="381000" cy="685800"/>
                <a:chOff x="5562600" y="3429000"/>
                <a:chExt cx="381000" cy="685800"/>
              </a:xfrm>
            </p:grpSpPr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B6CDDB89-DBD3-4EED-A669-172704B97FFF}"/>
                    </a:ext>
                  </a:extLst>
                </p:cNvPr>
                <p:cNvCxnSpPr/>
                <p:nvPr/>
              </p:nvCxnSpPr>
              <p:spPr>
                <a:xfrm>
                  <a:off x="5715000" y="3429000"/>
                  <a:ext cx="228600" cy="762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>
                  <a:extLst>
                    <a:ext uri="{FF2B5EF4-FFF2-40B4-BE49-F238E27FC236}">
                      <a16:creationId xmlns:a16="http://schemas.microsoft.com/office/drawing/2014/main" id="{BB591CE3-260E-4CDD-960E-AE145A48B65D}"/>
                    </a:ext>
                  </a:extLst>
                </p:cNvPr>
                <p:cNvCxnSpPr/>
                <p:nvPr/>
              </p:nvCxnSpPr>
              <p:spPr>
                <a:xfrm flipV="1">
                  <a:off x="5562600" y="35052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>
                  <a:extLst>
                    <a:ext uri="{FF2B5EF4-FFF2-40B4-BE49-F238E27FC236}">
                      <a16:creationId xmlns:a16="http://schemas.microsoft.com/office/drawing/2014/main" id="{BB7F0BA0-9723-432E-BD17-EFF4E034D3C2}"/>
                    </a:ext>
                  </a:extLst>
                </p:cNvPr>
                <p:cNvCxnSpPr/>
                <p:nvPr/>
              </p:nvCxnSpPr>
              <p:spPr>
                <a:xfrm flipH="1" flipV="1">
                  <a:off x="5562600" y="36576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>
                  <a:extLst>
                    <a:ext uri="{FF2B5EF4-FFF2-40B4-BE49-F238E27FC236}">
                      <a16:creationId xmlns:a16="http://schemas.microsoft.com/office/drawing/2014/main" id="{0A47F34A-98CC-4361-A732-42DF2574E3B9}"/>
                    </a:ext>
                  </a:extLst>
                </p:cNvPr>
                <p:cNvCxnSpPr/>
                <p:nvPr/>
              </p:nvCxnSpPr>
              <p:spPr>
                <a:xfrm flipV="1">
                  <a:off x="5562600" y="38100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562F351F-F850-44F9-8031-2C97D2A5EDEF}"/>
                    </a:ext>
                  </a:extLst>
                </p:cNvPr>
                <p:cNvCxnSpPr/>
                <p:nvPr/>
              </p:nvCxnSpPr>
              <p:spPr>
                <a:xfrm flipH="1" flipV="1">
                  <a:off x="5562600" y="39624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D9DBC05E-A97F-4A7F-81F9-6499B6E0B8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14862" y="4521200"/>
                <a:ext cx="0" cy="20319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A7F738DE-9A89-4010-B490-6BB8B0C035FA}"/>
                  </a:ext>
                </a:extLst>
              </p:cNvPr>
              <p:cNvGrpSpPr/>
              <p:nvPr/>
            </p:nvGrpSpPr>
            <p:grpSpPr>
              <a:xfrm>
                <a:off x="6844595" y="3852330"/>
                <a:ext cx="381000" cy="685800"/>
                <a:chOff x="5562600" y="3429000"/>
                <a:chExt cx="381000" cy="685800"/>
              </a:xfrm>
            </p:grpSpPr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CA22CEEE-D1C6-4297-96FA-15C05C312C4D}"/>
                    </a:ext>
                  </a:extLst>
                </p:cNvPr>
                <p:cNvCxnSpPr/>
                <p:nvPr/>
              </p:nvCxnSpPr>
              <p:spPr>
                <a:xfrm>
                  <a:off x="5715000" y="3429000"/>
                  <a:ext cx="228600" cy="762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6FA34693-DC65-4DF9-B01B-0D88DC4E8994}"/>
                    </a:ext>
                  </a:extLst>
                </p:cNvPr>
                <p:cNvCxnSpPr/>
                <p:nvPr/>
              </p:nvCxnSpPr>
              <p:spPr>
                <a:xfrm flipV="1">
                  <a:off x="5562600" y="35052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>
                  <a:extLst>
                    <a:ext uri="{FF2B5EF4-FFF2-40B4-BE49-F238E27FC236}">
                      <a16:creationId xmlns:a16="http://schemas.microsoft.com/office/drawing/2014/main" id="{DFCF96C5-BBCE-4D4A-9DE4-0EB49EC4FCE7}"/>
                    </a:ext>
                  </a:extLst>
                </p:cNvPr>
                <p:cNvCxnSpPr/>
                <p:nvPr/>
              </p:nvCxnSpPr>
              <p:spPr>
                <a:xfrm flipH="1" flipV="1">
                  <a:off x="5562600" y="36576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>
                  <a:extLst>
                    <a:ext uri="{FF2B5EF4-FFF2-40B4-BE49-F238E27FC236}">
                      <a16:creationId xmlns:a16="http://schemas.microsoft.com/office/drawing/2014/main" id="{BF750CBD-FF09-4521-80D1-063639577DB7}"/>
                    </a:ext>
                  </a:extLst>
                </p:cNvPr>
                <p:cNvCxnSpPr/>
                <p:nvPr/>
              </p:nvCxnSpPr>
              <p:spPr>
                <a:xfrm flipV="1">
                  <a:off x="5562600" y="38100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3330310B-58C3-407A-821D-34E7A1C47D84}"/>
                    </a:ext>
                  </a:extLst>
                </p:cNvPr>
                <p:cNvCxnSpPr/>
                <p:nvPr/>
              </p:nvCxnSpPr>
              <p:spPr>
                <a:xfrm flipH="1" flipV="1">
                  <a:off x="5562600" y="39624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0C3E6391-E218-455F-ABAF-E0913F42BE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17128" y="4521198"/>
                <a:ext cx="0" cy="20319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E9275C33-6A56-4291-8757-1F9DE48ADB59}"/>
                  </a:ext>
                </a:extLst>
              </p:cNvPr>
              <p:cNvGrpSpPr/>
              <p:nvPr/>
            </p:nvGrpSpPr>
            <p:grpSpPr>
              <a:xfrm>
                <a:off x="7962199" y="3852327"/>
                <a:ext cx="381000" cy="685800"/>
                <a:chOff x="5562600" y="3429000"/>
                <a:chExt cx="381000" cy="685800"/>
              </a:xfrm>
            </p:grpSpPr>
            <p:cxnSp>
              <p:nvCxnSpPr>
                <p:cNvPr id="95" name="Straight Connector 94">
                  <a:extLst>
                    <a:ext uri="{FF2B5EF4-FFF2-40B4-BE49-F238E27FC236}">
                      <a16:creationId xmlns:a16="http://schemas.microsoft.com/office/drawing/2014/main" id="{D2FCE7DB-2E74-4E46-94C9-1AAD2BED772A}"/>
                    </a:ext>
                  </a:extLst>
                </p:cNvPr>
                <p:cNvCxnSpPr/>
                <p:nvPr/>
              </p:nvCxnSpPr>
              <p:spPr>
                <a:xfrm>
                  <a:off x="5715000" y="3429000"/>
                  <a:ext cx="228600" cy="762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98688567-28C5-4EF9-9528-F8335E23ED14}"/>
                    </a:ext>
                  </a:extLst>
                </p:cNvPr>
                <p:cNvCxnSpPr/>
                <p:nvPr/>
              </p:nvCxnSpPr>
              <p:spPr>
                <a:xfrm flipV="1">
                  <a:off x="5562600" y="35052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CB03DB19-D0FC-4B6C-8DF8-82E816AA5B4C}"/>
                    </a:ext>
                  </a:extLst>
                </p:cNvPr>
                <p:cNvCxnSpPr/>
                <p:nvPr/>
              </p:nvCxnSpPr>
              <p:spPr>
                <a:xfrm flipH="1" flipV="1">
                  <a:off x="5562600" y="36576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>
                  <a:extLst>
                    <a:ext uri="{FF2B5EF4-FFF2-40B4-BE49-F238E27FC236}">
                      <a16:creationId xmlns:a16="http://schemas.microsoft.com/office/drawing/2014/main" id="{DCB76EE8-4971-4D2B-A41F-1701154B5044}"/>
                    </a:ext>
                  </a:extLst>
                </p:cNvPr>
                <p:cNvCxnSpPr/>
                <p:nvPr/>
              </p:nvCxnSpPr>
              <p:spPr>
                <a:xfrm flipV="1">
                  <a:off x="5562600" y="38100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C425998C-8636-450B-8E9C-A0ACB80B6724}"/>
                    </a:ext>
                  </a:extLst>
                </p:cNvPr>
                <p:cNvCxnSpPr/>
                <p:nvPr/>
              </p:nvCxnSpPr>
              <p:spPr>
                <a:xfrm flipH="1" flipV="1">
                  <a:off x="5562600" y="3962400"/>
                  <a:ext cx="381000" cy="152400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6CF98A6B-CEFE-42E7-A5D3-1C58FCEDD3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34732" y="4521195"/>
                <a:ext cx="0" cy="20319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58C74111-405B-4778-B182-9A8C0E7D56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29200" y="3632197"/>
                <a:ext cx="3110796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C41F43C6-C52A-4A49-B7F1-EA0EBD8B2B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11657" y="3640668"/>
                <a:ext cx="0" cy="20319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AD9A2430-1F69-475A-8C80-9619ACE3E1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13923" y="3657598"/>
                <a:ext cx="0" cy="20319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E0CE4662-4D5A-4896-880E-159196E2C9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3056" y="3649135"/>
                <a:ext cx="0" cy="203198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118730E1-264A-4BA9-937E-D6E7A0000BC5}"/>
                  </a:ext>
                </a:extLst>
              </p:cNvPr>
              <p:cNvSpPr txBox="1"/>
              <p:nvPr/>
            </p:nvSpPr>
            <p:spPr>
              <a:xfrm>
                <a:off x="5222369" y="4800600"/>
                <a:ext cx="7958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ECF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DE970DD2-7A85-43A5-A2F2-280986054469}"/>
                  </a:ext>
                </a:extLst>
              </p:cNvPr>
              <p:cNvSpPr txBox="1"/>
              <p:nvPr/>
            </p:nvSpPr>
            <p:spPr>
              <a:xfrm>
                <a:off x="6539798" y="3208866"/>
                <a:ext cx="7958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ICF</a:t>
                </a: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F4736424-B38B-4D20-990D-B8BAC7BB0A79}"/>
                  </a:ext>
                </a:extLst>
              </p:cNvPr>
              <p:cNvSpPr txBox="1"/>
              <p:nvPr/>
            </p:nvSpPr>
            <p:spPr>
              <a:xfrm>
                <a:off x="6014859" y="3928530"/>
                <a:ext cx="3847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 err="1"/>
                  <a:t>G</a:t>
                </a:r>
                <a:r>
                  <a:rPr lang="en-US" sz="2000" baseline="-25000" dirty="0" err="1"/>
                  <a:t>Na</a:t>
                </a:r>
                <a:endParaRPr lang="en-US" sz="2000" dirty="0"/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6FD427E2-2E02-4A6C-BD4B-4142766FE0CA}"/>
                  </a:ext>
                </a:extLst>
              </p:cNvPr>
              <p:cNvSpPr txBox="1"/>
              <p:nvPr/>
            </p:nvSpPr>
            <p:spPr>
              <a:xfrm>
                <a:off x="7166326" y="3911596"/>
                <a:ext cx="30938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/>
                  <a:t>G</a:t>
                </a:r>
                <a:r>
                  <a:rPr lang="en-US" sz="2000" baseline="-25000" dirty="0"/>
                  <a:t>K</a:t>
                </a:r>
                <a:endParaRPr lang="en-US" sz="2000" dirty="0"/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9E2142DC-284C-4FF9-AF7A-F8A57E46A729}"/>
                  </a:ext>
                </a:extLst>
              </p:cNvPr>
              <p:cNvSpPr txBox="1"/>
              <p:nvPr/>
            </p:nvSpPr>
            <p:spPr>
              <a:xfrm>
                <a:off x="8351659" y="3928530"/>
                <a:ext cx="3478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 err="1"/>
                  <a:t>G</a:t>
                </a:r>
                <a:r>
                  <a:rPr lang="en-US" sz="2000" baseline="-25000" dirty="0" err="1"/>
                  <a:t>Cl</a:t>
                </a:r>
                <a:endParaRPr lang="en-US" sz="2000" dirty="0"/>
              </a:p>
            </p:txBody>
          </p:sp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7C963C50-8FB7-42D1-B30C-7464E4D42B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1766" y="4216400"/>
                <a:ext cx="0" cy="3048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84E3AE8-B1B2-4DAB-AA9A-4F57459F03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32723" y="3606798"/>
                <a:ext cx="0" cy="160020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8C1447C6-60AF-4D14-BA31-E91505A3FBEC}"/>
                  </a:ext>
                </a:extLst>
              </p:cNvPr>
              <p:cNvSpPr/>
              <p:nvPr/>
            </p:nvSpPr>
            <p:spPr>
              <a:xfrm>
                <a:off x="4888800" y="4021664"/>
                <a:ext cx="279400" cy="67733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2" name="Straight Arrow Connector 91">
                <a:extLst>
                  <a:ext uri="{FF2B5EF4-FFF2-40B4-BE49-F238E27FC236}">
                    <a16:creationId xmlns:a16="http://schemas.microsoft.com/office/drawing/2014/main" id="{82AD86A9-F188-4871-8F69-26D06AEC31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28500" y="4207931"/>
                <a:ext cx="0" cy="3048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F8E56D2-F622-4517-B622-3B0CC0554F34}"/>
                  </a:ext>
                </a:extLst>
              </p:cNvPr>
              <p:cNvSpPr txBox="1"/>
              <p:nvPr/>
            </p:nvSpPr>
            <p:spPr>
              <a:xfrm>
                <a:off x="4710996" y="3682994"/>
                <a:ext cx="28373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 err="1"/>
                  <a:t>I</a:t>
                </a:r>
                <a:r>
                  <a:rPr lang="en-US" sz="2000" baseline="-25000" dirty="0" err="1"/>
                  <a:t>Na</a:t>
                </a:r>
                <a:endParaRPr lang="en-US" sz="2000" dirty="0"/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83D67F14-3B3A-4D8C-8B2E-4BF633E44D5E}"/>
                  </a:ext>
                </a:extLst>
              </p:cNvPr>
              <p:cNvSpPr txBox="1"/>
              <p:nvPr/>
            </p:nvSpPr>
            <p:spPr>
              <a:xfrm>
                <a:off x="5354462" y="3674529"/>
                <a:ext cx="2083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000" dirty="0"/>
                  <a:t>I</a:t>
                </a:r>
                <a:r>
                  <a:rPr lang="en-US" sz="2000" baseline="-25000" dirty="0"/>
                  <a:t>K</a:t>
                </a:r>
                <a:endParaRPr lang="en-US" sz="20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D64641F3-C584-4D41-B1A4-3ACEE76000EC}"/>
                    </a:ext>
                  </a:extLst>
                </p:cNvPr>
                <p:cNvSpPr/>
                <p:nvPr/>
              </p:nvSpPr>
              <p:spPr>
                <a:xfrm>
                  <a:off x="6038983" y="4151533"/>
                  <a:ext cx="479991" cy="40620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𝑁𝑎</m:t>
                            </m:r>
                          </m:sub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D64641F3-C584-4D41-B1A4-3ACEE76000E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38983" y="4151533"/>
                  <a:ext cx="479991" cy="406201"/>
                </a:xfrm>
                <a:prstGeom prst="rect">
                  <a:avLst/>
                </a:prstGeom>
                <a:blipFill>
                  <a:blip r:embed="rId4"/>
                  <a:stretch>
                    <a:fillRect r="-11392" b="-298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41EDE3FF-D4EA-4AE6-861A-5F6F8D39B6B6}"/>
                    </a:ext>
                  </a:extLst>
                </p:cNvPr>
                <p:cNvSpPr/>
                <p:nvPr/>
              </p:nvSpPr>
              <p:spPr>
                <a:xfrm>
                  <a:off x="7296257" y="4152334"/>
                  <a:ext cx="479991" cy="40459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41EDE3FF-D4EA-4AE6-861A-5F6F8D39B6B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96257" y="4152334"/>
                  <a:ext cx="479991" cy="404598"/>
                </a:xfrm>
                <a:prstGeom prst="rect">
                  <a:avLst/>
                </a:prstGeom>
                <a:blipFill>
                  <a:blip r:embed="rId5"/>
                  <a:stretch>
                    <a:fillRect b="-298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D3A0877C-7B42-472D-8FA0-2A430FC2B73D}"/>
                    </a:ext>
                  </a:extLst>
                </p:cNvPr>
                <p:cNvSpPr/>
                <p:nvPr/>
              </p:nvSpPr>
              <p:spPr>
                <a:xfrm>
                  <a:off x="8433262" y="4217073"/>
                  <a:ext cx="479991" cy="41287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𝐶𝑙</m:t>
                            </m:r>
                          </m:sub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D3A0877C-7B42-472D-8FA0-2A430FC2B73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33262" y="4217073"/>
                  <a:ext cx="479991" cy="412870"/>
                </a:xfrm>
                <a:prstGeom prst="rect">
                  <a:avLst/>
                </a:prstGeom>
                <a:blipFill>
                  <a:blip r:embed="rId6"/>
                  <a:stretch>
                    <a:fillRect b="-294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7A2B564-2AE1-48BF-A915-584AF0EEED9F}"/>
              </a:ext>
            </a:extLst>
          </p:cNvPr>
          <p:cNvSpPr txBox="1"/>
          <p:nvPr/>
        </p:nvSpPr>
        <p:spPr>
          <a:xfrm>
            <a:off x="329184" y="1947672"/>
            <a:ext cx="1335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Ashton’s analysis</a:t>
            </a:r>
            <a:endParaRPr lang="en-US" i="1" dirty="0">
              <a:solidFill>
                <a:schemeClr val="accent2"/>
              </a:solidFill>
              <a:latin typeface="Cambria Math" panose="020405030504060302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53668F1-0604-40D4-A0D4-68698DCC10AE}"/>
              </a:ext>
            </a:extLst>
          </p:cNvPr>
          <p:cNvCxnSpPr/>
          <p:nvPr/>
        </p:nvCxnSpPr>
        <p:spPr>
          <a:xfrm>
            <a:off x="1527048" y="2615184"/>
            <a:ext cx="466344" cy="74066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32D6D2D-B3CB-446F-B92D-5CBB28C42BB3}"/>
                  </a:ext>
                </a:extLst>
              </p:cNvPr>
              <p:cNvSpPr txBox="1"/>
              <p:nvPr/>
            </p:nvSpPr>
            <p:spPr>
              <a:xfrm>
                <a:off x="7077456" y="4550514"/>
                <a:ext cx="1855588" cy="469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𝑚𝑒𝑚</m:t>
                          </m:r>
                        </m:sub>
                      </m:sSub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𝑁𝑎</m:t>
                          </m:r>
                        </m:sub>
                        <m:sup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32D6D2D-B3CB-446F-B92D-5CBB28C42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7456" y="4550514"/>
                <a:ext cx="1855588" cy="469039"/>
              </a:xfrm>
              <a:prstGeom prst="rect">
                <a:avLst/>
              </a:prstGeom>
              <a:blipFill>
                <a:blip r:embed="rId7"/>
                <a:stretch>
                  <a:fillRect l="-658" b="-5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AF0E304D-28A8-4006-85A5-244426750740}"/>
                  </a:ext>
                </a:extLst>
              </p:cNvPr>
              <p:cNvSpPr txBox="1"/>
              <p:nvPr/>
            </p:nvSpPr>
            <p:spPr>
              <a:xfrm>
                <a:off x="5539868" y="4966221"/>
                <a:ext cx="1956816" cy="476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𝑚𝑒𝑚</m:t>
                          </m:r>
                        </m:sub>
                      </m:sSub>
                      <m:r>
                        <a:rPr lang="en-U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sub>
                        <m:sup>
                          <m: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AF0E304D-28A8-4006-85A5-2444267507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868" y="4966221"/>
                <a:ext cx="1956816" cy="47686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103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3B155-F6CB-4F5D-9E49-DED1C19BD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413" y="2825765"/>
            <a:ext cx="8496295" cy="3143844"/>
          </a:xfrm>
        </p:spPr>
        <p:txBody>
          <a:bodyPr/>
          <a:lstStyle/>
          <a:p>
            <a:r>
              <a:rPr lang="en-US" sz="2400" dirty="0"/>
              <a:t>Work an example with actual ion-channel conductance numbers</a:t>
            </a:r>
          </a:p>
          <a:p>
            <a:r>
              <a:rPr lang="en-US" sz="2400" dirty="0"/>
              <a:t>Units?</a:t>
            </a:r>
          </a:p>
          <a:p>
            <a:pPr lvl="1">
              <a:spcBef>
                <a:spcPts val="0"/>
              </a:spcBef>
            </a:pPr>
            <a:r>
              <a:rPr lang="en-US" sz="2000" i="1" dirty="0"/>
              <a:t>G</a:t>
            </a:r>
            <a:r>
              <a:rPr lang="en-US" sz="2000" dirty="0"/>
              <a:t> is (</a:t>
            </a:r>
            <a:r>
              <a:rPr lang="en-US" sz="2000" dirty="0" err="1"/>
              <a:t>nmoles</a:t>
            </a:r>
            <a:r>
              <a:rPr lang="en-US" sz="2000" dirty="0"/>
              <a:t>/m</a:t>
            </a:r>
            <a:r>
              <a:rPr lang="en-US" sz="2000" baseline="30000" dirty="0"/>
              <a:t>2</a:t>
            </a:r>
            <a:r>
              <a:rPr lang="en-US" sz="2000" dirty="0"/>
              <a:t>·s) per </a:t>
            </a:r>
            <a:r>
              <a:rPr lang="en-US" sz="2000" dirty="0" err="1"/>
              <a:t>mVolt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i="1" dirty="0" err="1"/>
              <a:t>I</a:t>
            </a:r>
            <a:r>
              <a:rPr lang="en-US" sz="2000" baseline="-25000" dirty="0" err="1"/>
              <a:t>pump</a:t>
            </a:r>
            <a:r>
              <a:rPr lang="en-US" sz="2000" dirty="0"/>
              <a:t> is </a:t>
            </a:r>
            <a:r>
              <a:rPr lang="en-US" sz="2000" dirty="0" err="1"/>
              <a:t>nmoles</a:t>
            </a:r>
            <a:r>
              <a:rPr lang="en-US" sz="2000" dirty="0"/>
              <a:t>/m</a:t>
            </a:r>
            <a:r>
              <a:rPr lang="en-US" sz="2000" baseline="30000" dirty="0"/>
              <a:t>2</a:t>
            </a:r>
            <a:r>
              <a:rPr lang="en-US" sz="2000" dirty="0"/>
              <a:t>·s</a:t>
            </a:r>
            <a:endParaRPr lang="en-US" sz="2000" i="1" dirty="0"/>
          </a:p>
          <a:p>
            <a:r>
              <a:rPr lang="en-US" sz="2400" dirty="0"/>
              <a:t>Values shown are steady-state: each individual ion is balanced</a:t>
            </a:r>
          </a:p>
          <a:p>
            <a:r>
              <a:rPr lang="en-US" sz="2400" dirty="0"/>
              <a:t>Note the 3:2 ratio of pump currents</a:t>
            </a:r>
          </a:p>
          <a:p>
            <a:r>
              <a:rPr lang="en-US" sz="2400" dirty="0"/>
              <a:t>Make sure that the direction of current flow makes sense for each ion!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FCAE72-CBA2-4D67-AC0A-4B242027E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50DA11A4-0633-4349-8790-C66AB4B9D192}"/>
              </a:ext>
            </a:extLst>
          </p:cNvPr>
          <p:cNvSpPr txBox="1"/>
          <p:nvPr/>
        </p:nvSpPr>
        <p:spPr>
          <a:xfrm>
            <a:off x="5806440" y="411816"/>
            <a:ext cx="136896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=-71mV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C31164AE-39BC-4B97-932B-A98022183B52}"/>
              </a:ext>
            </a:extLst>
          </p:cNvPr>
          <p:cNvSpPr txBox="1"/>
          <p:nvPr/>
        </p:nvSpPr>
        <p:spPr>
          <a:xfrm>
            <a:off x="4923341" y="417576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ICF</a:t>
            </a:r>
          </a:p>
        </p:txBody>
      </p: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C474A057-6AC3-4092-92A8-8E5CE300EA27}"/>
              </a:ext>
            </a:extLst>
          </p:cNvPr>
          <p:cNvGrpSpPr/>
          <p:nvPr/>
        </p:nvGrpSpPr>
        <p:grpSpPr>
          <a:xfrm>
            <a:off x="4398402" y="1120306"/>
            <a:ext cx="2684652" cy="324711"/>
            <a:chOff x="4215522" y="1303186"/>
            <a:chExt cx="2684652" cy="324711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F396E243-0395-4BB1-A7DF-FB2E66536744}"/>
                </a:ext>
              </a:extLst>
            </p:cNvPr>
            <p:cNvSpPr txBox="1"/>
            <p:nvPr/>
          </p:nvSpPr>
          <p:spPr>
            <a:xfrm>
              <a:off x="4215522" y="1320120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 err="1"/>
                <a:t>G</a:t>
              </a:r>
              <a:r>
                <a:rPr lang="en-US" sz="2000" baseline="-25000" dirty="0" err="1"/>
                <a:t>Na</a:t>
              </a:r>
              <a:endParaRPr lang="en-US" sz="2000" dirty="0"/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F9C9E878-CBD7-410B-BE8A-7FA1B82E9D8B}"/>
                </a:ext>
              </a:extLst>
            </p:cNvPr>
            <p:cNvSpPr txBox="1"/>
            <p:nvPr/>
          </p:nvSpPr>
          <p:spPr>
            <a:xfrm>
              <a:off x="5366989" y="1303186"/>
              <a:ext cx="30938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G</a:t>
              </a:r>
              <a:r>
                <a:rPr lang="en-US" sz="2000" baseline="-25000" dirty="0"/>
                <a:t>K</a:t>
              </a:r>
              <a:endParaRPr lang="en-US" sz="2000" dirty="0"/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DE95099C-8130-4D28-8A9A-C5EC5CBD4875}"/>
                </a:ext>
              </a:extLst>
            </p:cNvPr>
            <p:cNvSpPr txBox="1"/>
            <p:nvPr/>
          </p:nvSpPr>
          <p:spPr>
            <a:xfrm>
              <a:off x="6552322" y="1320120"/>
              <a:ext cx="347852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 err="1"/>
                <a:t>G</a:t>
              </a:r>
              <a:r>
                <a:rPr lang="en-US" sz="2000" baseline="-25000" dirty="0" err="1"/>
                <a:t>Cl</a:t>
              </a:r>
              <a:endParaRPr lang="en-US" sz="2000" dirty="0"/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88CEACB4-205E-4B51-92F8-1999FA11DA26}"/>
              </a:ext>
            </a:extLst>
          </p:cNvPr>
          <p:cNvGrpSpPr/>
          <p:nvPr/>
        </p:nvGrpSpPr>
        <p:grpSpPr>
          <a:xfrm>
            <a:off x="3094539" y="815508"/>
            <a:ext cx="4351870" cy="1655467"/>
            <a:chOff x="2911659" y="998388"/>
            <a:chExt cx="4351870" cy="1655467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C6A26AE-1F7B-48F2-89E5-2E1C9B9393F7}"/>
                </a:ext>
              </a:extLst>
            </p:cNvPr>
            <p:cNvCxnSpPr>
              <a:cxnSpLocks/>
            </p:cNvCxnSpPr>
            <p:nvPr/>
          </p:nvCxnSpPr>
          <p:spPr>
            <a:xfrm>
              <a:off x="3546652" y="1006857"/>
              <a:ext cx="0" cy="1600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F199AF3D-1E7C-4546-8DA3-B53F91CEDFF7}"/>
                </a:ext>
              </a:extLst>
            </p:cNvPr>
            <p:cNvSpPr/>
            <p:nvPr/>
          </p:nvSpPr>
          <p:spPr>
            <a:xfrm>
              <a:off x="3402729" y="1421723"/>
              <a:ext cx="279400" cy="677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BE8234F8-53A8-470C-8647-71CA0CDF1BD6}"/>
                </a:ext>
              </a:extLst>
            </p:cNvPr>
            <p:cNvCxnSpPr>
              <a:cxnSpLocks/>
            </p:cNvCxnSpPr>
            <p:nvPr/>
          </p:nvCxnSpPr>
          <p:spPr>
            <a:xfrm>
              <a:off x="3238330" y="2598586"/>
              <a:ext cx="330552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A598FA8D-7B9A-4B38-9020-01321AFB8720}"/>
                </a:ext>
              </a:extLst>
            </p:cNvPr>
            <p:cNvGrpSpPr/>
            <p:nvPr/>
          </p:nvGrpSpPr>
          <p:grpSpPr>
            <a:xfrm>
              <a:off x="3978460" y="2146414"/>
              <a:ext cx="945561" cy="313680"/>
              <a:chOff x="5892800" y="3496733"/>
              <a:chExt cx="869449" cy="287933"/>
            </a:xfrm>
          </p:grpSpPr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C7D11403-6629-4DA0-9051-174B9AA6FF42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4A1390CD-21C8-4C9B-BD2D-4C87285F8F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8F5B6F99-9884-4E98-982F-C2EE39A0CE32}"/>
                  </a:ext>
                </a:extLst>
              </p:cNvPr>
              <p:cNvSpPr txBox="1"/>
              <p:nvPr/>
            </p:nvSpPr>
            <p:spPr>
              <a:xfrm>
                <a:off x="6231619" y="3530403"/>
                <a:ext cx="530630" cy="254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77mV</a:t>
                </a:r>
              </a:p>
            </p:txBody>
          </p:sp>
        </p:grp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203298F0-E3B8-4DEF-B538-10EE0BED0D61}"/>
                </a:ext>
              </a:extLst>
            </p:cNvPr>
            <p:cNvGrpSpPr/>
            <p:nvPr/>
          </p:nvGrpSpPr>
          <p:grpSpPr>
            <a:xfrm>
              <a:off x="5206124" y="2124454"/>
              <a:ext cx="928148" cy="335640"/>
              <a:chOff x="5892800" y="3496733"/>
              <a:chExt cx="928148" cy="335640"/>
            </a:xfrm>
          </p:grpSpPr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FC45DAF2-6A11-4D02-8B88-B16B63374E14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3E2B376A-CE75-4B6D-812E-32CC3FB0FF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2" name="TextBox 221">
                <a:extLst>
                  <a:ext uri="{FF2B5EF4-FFF2-40B4-BE49-F238E27FC236}">
                    <a16:creationId xmlns:a16="http://schemas.microsoft.com/office/drawing/2014/main" id="{74DFED47-CB04-40C5-B4DC-12580633BB27}"/>
                  </a:ext>
                </a:extLst>
              </p:cNvPr>
              <p:cNvSpPr txBox="1"/>
              <p:nvPr/>
            </p:nvSpPr>
            <p:spPr>
              <a:xfrm>
                <a:off x="6166923" y="3555374"/>
                <a:ext cx="6540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-89mV</a:t>
                </a:r>
              </a:p>
            </p:txBody>
          </p:sp>
        </p:grp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7CC1CD50-5FBE-4CA5-B996-33F95AFEEF00}"/>
                </a:ext>
              </a:extLst>
            </p:cNvPr>
            <p:cNvGrpSpPr/>
            <p:nvPr/>
          </p:nvGrpSpPr>
          <p:grpSpPr>
            <a:xfrm>
              <a:off x="6298323" y="2124454"/>
              <a:ext cx="965206" cy="375509"/>
              <a:chOff x="5892800" y="3496733"/>
              <a:chExt cx="965206" cy="375509"/>
            </a:xfrm>
          </p:grpSpPr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48331D5B-A6FE-4A52-964F-9DD7C215B789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>
                <a:extLst>
                  <a:ext uri="{FF2B5EF4-FFF2-40B4-BE49-F238E27FC236}">
                    <a16:creationId xmlns:a16="http://schemas.microsoft.com/office/drawing/2014/main" id="{AC2CBF16-9414-4514-9331-63605060B0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7BE80DB0-8A18-46C1-816B-6318B0666BD3}"/>
                  </a:ext>
                </a:extLst>
              </p:cNvPr>
              <p:cNvSpPr txBox="1"/>
              <p:nvPr/>
            </p:nvSpPr>
            <p:spPr>
              <a:xfrm>
                <a:off x="6203981" y="3595243"/>
                <a:ext cx="6540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-71mV</a:t>
                </a:r>
              </a:p>
            </p:txBody>
          </p:sp>
        </p:grp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99DB27AC-C875-494D-8D5A-CBB5DAE66CC9}"/>
                </a:ext>
              </a:extLst>
            </p:cNvPr>
            <p:cNvCxnSpPr>
              <a:cxnSpLocks/>
            </p:cNvCxnSpPr>
            <p:nvPr/>
          </p:nvCxnSpPr>
          <p:spPr>
            <a:xfrm>
              <a:off x="4215527" y="2226055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E7026C8-D85E-497E-A374-64BA27F45242}"/>
                </a:ext>
              </a:extLst>
            </p:cNvPr>
            <p:cNvCxnSpPr>
              <a:cxnSpLocks/>
            </p:cNvCxnSpPr>
            <p:nvPr/>
          </p:nvCxnSpPr>
          <p:spPr>
            <a:xfrm>
              <a:off x="5434729" y="2234516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CD301CF7-3575-48CE-B70C-6A95F439BB02}"/>
                </a:ext>
              </a:extLst>
            </p:cNvPr>
            <p:cNvCxnSpPr>
              <a:cxnSpLocks/>
            </p:cNvCxnSpPr>
            <p:nvPr/>
          </p:nvCxnSpPr>
          <p:spPr>
            <a:xfrm>
              <a:off x="6535394" y="2234521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5C8B7754-0731-4FC1-8AA4-F98D64918A3F}"/>
                </a:ext>
              </a:extLst>
            </p:cNvPr>
            <p:cNvGrpSpPr/>
            <p:nvPr/>
          </p:nvGrpSpPr>
          <p:grpSpPr>
            <a:xfrm>
              <a:off x="3842992" y="1243922"/>
              <a:ext cx="381000" cy="685800"/>
              <a:chOff x="5562600" y="3429000"/>
              <a:chExt cx="381000" cy="685800"/>
            </a:xfrm>
          </p:grpSpPr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DA48927E-DC91-4192-ADB9-47716BC2705D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70F528A3-F69E-4C39-80BF-763F6DE64004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708406FE-FF15-4790-9637-6A1C8CCAA50E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73A5D1B5-53E4-46C7-A9F5-659DFC9AC7AB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>
                <a:extLst>
                  <a:ext uri="{FF2B5EF4-FFF2-40B4-BE49-F238E27FC236}">
                    <a16:creationId xmlns:a16="http://schemas.microsoft.com/office/drawing/2014/main" id="{2686A469-8760-40A1-B0BA-F730A7363DF3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349F7631-6B98-4356-80CF-35D9B5CFB617}"/>
                </a:ext>
              </a:extLst>
            </p:cNvPr>
            <p:cNvCxnSpPr>
              <a:cxnSpLocks/>
            </p:cNvCxnSpPr>
            <p:nvPr/>
          </p:nvCxnSpPr>
          <p:spPr>
            <a:xfrm>
              <a:off x="4215525" y="1912790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67D9E316-B89E-4D3F-9EB7-CAEA906CBC50}"/>
                </a:ext>
              </a:extLst>
            </p:cNvPr>
            <p:cNvGrpSpPr/>
            <p:nvPr/>
          </p:nvGrpSpPr>
          <p:grpSpPr>
            <a:xfrm>
              <a:off x="5045258" y="1243920"/>
              <a:ext cx="381000" cy="685800"/>
              <a:chOff x="5562600" y="3429000"/>
              <a:chExt cx="381000" cy="685800"/>
            </a:xfrm>
          </p:grpSpPr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id="{69523E97-343D-4C23-B8FF-DE18AD4144F3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id="{F02C2216-DC13-4504-A54E-202FA06761F3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A3568A4A-A9F6-49BF-A36F-D8C161D155AB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0C8E14F0-743D-4199-BD90-5C3C6B46C563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AB878EBA-16A1-43F9-BB9E-03F9DB7E4556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F575A6C0-EBE0-40C3-AD8D-A69F9F57BDA0}"/>
                </a:ext>
              </a:extLst>
            </p:cNvPr>
            <p:cNvCxnSpPr>
              <a:cxnSpLocks/>
            </p:cNvCxnSpPr>
            <p:nvPr/>
          </p:nvCxnSpPr>
          <p:spPr>
            <a:xfrm>
              <a:off x="5417791" y="191278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B7161874-237F-48F1-8FE0-7C088FF64774}"/>
                </a:ext>
              </a:extLst>
            </p:cNvPr>
            <p:cNvGrpSpPr/>
            <p:nvPr/>
          </p:nvGrpSpPr>
          <p:grpSpPr>
            <a:xfrm>
              <a:off x="6162862" y="1243917"/>
              <a:ext cx="381000" cy="685800"/>
              <a:chOff x="5562600" y="3429000"/>
              <a:chExt cx="381000" cy="685800"/>
            </a:xfrm>
          </p:grpSpPr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1D994190-95B7-4001-A581-3046F4A4E48F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8DBC0E12-3A14-4E29-91EA-AC95AD25FA10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>
                <a:extLst>
                  <a:ext uri="{FF2B5EF4-FFF2-40B4-BE49-F238E27FC236}">
                    <a16:creationId xmlns:a16="http://schemas.microsoft.com/office/drawing/2014/main" id="{4177378A-AF82-44A2-835A-2F3BC71E43F9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C5D12E57-4764-4449-ADE0-B802BC98C30E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CBB35AC6-FFA0-4462-9184-616188A37137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73AF3C7F-C480-4BEC-8C77-68D961D00331}"/>
                </a:ext>
              </a:extLst>
            </p:cNvPr>
            <p:cNvCxnSpPr>
              <a:cxnSpLocks/>
            </p:cNvCxnSpPr>
            <p:nvPr/>
          </p:nvCxnSpPr>
          <p:spPr>
            <a:xfrm>
              <a:off x="6535395" y="1912785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90CD3FED-1ABB-4DD7-AB5D-3CAB50BC76D0}"/>
                </a:ext>
              </a:extLst>
            </p:cNvPr>
            <p:cNvCxnSpPr>
              <a:cxnSpLocks/>
            </p:cNvCxnSpPr>
            <p:nvPr/>
          </p:nvCxnSpPr>
          <p:spPr>
            <a:xfrm>
              <a:off x="3229863" y="1023787"/>
              <a:ext cx="3110796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708CB8D9-23CF-4E71-9553-D9DC04459C12}"/>
                </a:ext>
              </a:extLst>
            </p:cNvPr>
            <p:cNvCxnSpPr>
              <a:cxnSpLocks/>
            </p:cNvCxnSpPr>
            <p:nvPr/>
          </p:nvCxnSpPr>
          <p:spPr>
            <a:xfrm>
              <a:off x="4012320" y="103225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487CE0E3-14DA-439D-9BA1-CCD4D3BC307E}"/>
                </a:ext>
              </a:extLst>
            </p:cNvPr>
            <p:cNvCxnSpPr>
              <a:cxnSpLocks/>
            </p:cNvCxnSpPr>
            <p:nvPr/>
          </p:nvCxnSpPr>
          <p:spPr>
            <a:xfrm>
              <a:off x="5214586" y="104918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9C6F3FFD-E5B7-419D-BFDF-D1ACCF93B531}"/>
                </a:ext>
              </a:extLst>
            </p:cNvPr>
            <p:cNvCxnSpPr>
              <a:cxnSpLocks/>
            </p:cNvCxnSpPr>
            <p:nvPr/>
          </p:nvCxnSpPr>
          <p:spPr>
            <a:xfrm>
              <a:off x="6323719" y="1040725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AFF985BB-7CEB-4588-8655-E916D7C129BA}"/>
                </a:ext>
              </a:extLst>
            </p:cNvPr>
            <p:cNvSpPr txBox="1"/>
            <p:nvPr/>
          </p:nvSpPr>
          <p:spPr>
            <a:xfrm>
              <a:off x="3423032" y="2192190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ECF</a:t>
              </a:r>
            </a:p>
          </p:txBody>
        </p:sp>
        <p:cxnSp>
          <p:nvCxnSpPr>
            <p:cNvPr id="196" name="Straight Arrow Connector 195">
              <a:extLst>
                <a:ext uri="{FF2B5EF4-FFF2-40B4-BE49-F238E27FC236}">
                  <a16:creationId xmlns:a16="http://schemas.microsoft.com/office/drawing/2014/main" id="{D961E014-1188-49E7-92F1-3D2E84883783}"/>
                </a:ext>
              </a:extLst>
            </p:cNvPr>
            <p:cNvCxnSpPr>
              <a:cxnSpLocks/>
            </p:cNvCxnSpPr>
            <p:nvPr/>
          </p:nvCxnSpPr>
          <p:spPr>
            <a:xfrm>
              <a:off x="3542429" y="1607990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BBBF079A-C3D1-4088-9C8A-8AEC15F5A1F8}"/>
                </a:ext>
              </a:extLst>
            </p:cNvPr>
            <p:cNvCxnSpPr>
              <a:cxnSpLocks/>
            </p:cNvCxnSpPr>
            <p:nvPr/>
          </p:nvCxnSpPr>
          <p:spPr>
            <a:xfrm>
              <a:off x="3233386" y="998388"/>
              <a:ext cx="0" cy="1600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FC1C6346-C117-4889-AF1A-76FF6082999C}"/>
                </a:ext>
              </a:extLst>
            </p:cNvPr>
            <p:cNvSpPr/>
            <p:nvPr/>
          </p:nvSpPr>
          <p:spPr>
            <a:xfrm>
              <a:off x="3089463" y="1413254"/>
              <a:ext cx="279400" cy="677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Arrow Connector 198">
              <a:extLst>
                <a:ext uri="{FF2B5EF4-FFF2-40B4-BE49-F238E27FC236}">
                  <a16:creationId xmlns:a16="http://schemas.microsoft.com/office/drawing/2014/main" id="{24E8BAA1-F164-4A83-A890-46FDE0596527}"/>
                </a:ext>
              </a:extLst>
            </p:cNvPr>
            <p:cNvCxnSpPr>
              <a:cxnSpLocks/>
            </p:cNvCxnSpPr>
            <p:nvPr/>
          </p:nvCxnSpPr>
          <p:spPr>
            <a:xfrm>
              <a:off x="3229163" y="1599521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779A850E-8B26-4FCC-82C2-7B6AC8CF353C}"/>
                </a:ext>
              </a:extLst>
            </p:cNvPr>
            <p:cNvSpPr txBox="1"/>
            <p:nvPr/>
          </p:nvSpPr>
          <p:spPr>
            <a:xfrm>
              <a:off x="2911659" y="1074584"/>
              <a:ext cx="283732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 err="1"/>
                <a:t>I</a:t>
              </a:r>
              <a:r>
                <a:rPr lang="en-US" sz="2000" baseline="-25000" dirty="0" err="1"/>
                <a:t>Na</a:t>
              </a:r>
              <a:endParaRPr lang="en-US" sz="2000" dirty="0"/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20EFCD2F-5F47-4672-9B02-4624F9824023}"/>
                </a:ext>
              </a:extLst>
            </p:cNvPr>
            <p:cNvSpPr txBox="1"/>
            <p:nvPr/>
          </p:nvSpPr>
          <p:spPr>
            <a:xfrm>
              <a:off x="3555125" y="1066119"/>
              <a:ext cx="20839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I</a:t>
              </a:r>
              <a:r>
                <a:rPr lang="en-US" sz="2000" baseline="-25000" dirty="0"/>
                <a:t>K</a:t>
              </a:r>
              <a:endParaRPr lang="en-US" sz="2000" dirty="0"/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5A2537F4-4692-41CE-A77E-6DE25231BE51}"/>
              </a:ext>
            </a:extLst>
          </p:cNvPr>
          <p:cNvGrpSpPr/>
          <p:nvPr/>
        </p:nvGrpSpPr>
        <p:grpSpPr>
          <a:xfrm>
            <a:off x="4422786" y="1126402"/>
            <a:ext cx="2529160" cy="324711"/>
            <a:chOff x="4215522" y="1303186"/>
            <a:chExt cx="2529160" cy="324711"/>
          </a:xfrm>
        </p:grpSpPr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A2BB7C97-1A76-41C0-948A-7519651E8A30}"/>
                </a:ext>
              </a:extLst>
            </p:cNvPr>
            <p:cNvSpPr txBox="1"/>
            <p:nvPr/>
          </p:nvSpPr>
          <p:spPr>
            <a:xfrm>
              <a:off x="4215522" y="1320120"/>
              <a:ext cx="19236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.4</a:t>
              </a: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2F1B7F0C-4680-47C0-89F2-8C2C3AA3C87F}"/>
                </a:ext>
              </a:extLst>
            </p:cNvPr>
            <p:cNvSpPr txBox="1"/>
            <p:nvPr/>
          </p:nvSpPr>
          <p:spPr>
            <a:xfrm>
              <a:off x="5366989" y="1303186"/>
              <a:ext cx="32060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2.2</a:t>
              </a:r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08F27E7A-AFCE-4B0C-B747-A8B7A123A35A}"/>
                </a:ext>
              </a:extLst>
            </p:cNvPr>
            <p:cNvSpPr txBox="1"/>
            <p:nvPr/>
          </p:nvSpPr>
          <p:spPr>
            <a:xfrm>
              <a:off x="6552322" y="1320120"/>
              <a:ext cx="19236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.4</a:t>
              </a:r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56EDA50D-27DE-465F-AD74-2245DB2E97B9}"/>
              </a:ext>
            </a:extLst>
          </p:cNvPr>
          <p:cNvSpPr txBox="1"/>
          <p:nvPr/>
        </p:nvSpPr>
        <p:spPr>
          <a:xfrm>
            <a:off x="2990088" y="1591056"/>
            <a:ext cx="115416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60          40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C714C1CD-D71C-433F-88B4-B455DF9D048A}"/>
              </a:ext>
            </a:extLst>
          </p:cNvPr>
          <p:cNvSpPr txBox="1"/>
          <p:nvPr/>
        </p:nvSpPr>
        <p:spPr>
          <a:xfrm>
            <a:off x="746760" y="865632"/>
            <a:ext cx="197970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Na: (77+71)*.4</a:t>
            </a:r>
            <a:r>
              <a:rPr 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60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239" name="Straight Arrow Connector 238">
            <a:extLst>
              <a:ext uri="{FF2B5EF4-FFF2-40B4-BE49-F238E27FC236}">
                <a16:creationId xmlns:a16="http://schemas.microsoft.com/office/drawing/2014/main" id="{DE68436B-D0D4-4FEA-B983-AAC844A93C2F}"/>
              </a:ext>
            </a:extLst>
          </p:cNvPr>
          <p:cNvCxnSpPr>
            <a:cxnSpLocks/>
            <a:stCxn id="237" idx="3"/>
          </p:cNvCxnSpPr>
          <p:nvPr/>
        </p:nvCxnSpPr>
        <p:spPr>
          <a:xfrm>
            <a:off x="2726469" y="1019521"/>
            <a:ext cx="428211" cy="40694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239">
            <a:extLst>
              <a:ext uri="{FF2B5EF4-FFF2-40B4-BE49-F238E27FC236}">
                <a16:creationId xmlns:a16="http://schemas.microsoft.com/office/drawing/2014/main" id="{D993D873-0826-4D16-88A7-FF324BE0C9D7}"/>
              </a:ext>
            </a:extLst>
          </p:cNvPr>
          <p:cNvSpPr txBox="1"/>
          <p:nvPr/>
        </p:nvSpPr>
        <p:spPr>
          <a:xfrm>
            <a:off x="762000" y="1831848"/>
            <a:ext cx="193482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K: (89-71)*2.2</a:t>
            </a:r>
            <a:r>
              <a:rPr 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40</a:t>
            </a:r>
            <a:endParaRPr lang="en-US" sz="2000" dirty="0">
              <a:solidFill>
                <a:schemeClr val="accent2"/>
              </a:solidFill>
            </a:endParaRPr>
          </a:p>
        </p:txBody>
      </p:sp>
      <p:cxnSp>
        <p:nvCxnSpPr>
          <p:cNvPr id="241" name="Straight Arrow Connector 240">
            <a:extLst>
              <a:ext uri="{FF2B5EF4-FFF2-40B4-BE49-F238E27FC236}">
                <a16:creationId xmlns:a16="http://schemas.microsoft.com/office/drawing/2014/main" id="{84596DE5-1053-4394-9854-803691717C6B}"/>
              </a:ext>
            </a:extLst>
          </p:cNvPr>
          <p:cNvCxnSpPr>
            <a:cxnSpLocks/>
            <a:endCxn id="236" idx="2"/>
          </p:cNvCxnSpPr>
          <p:nvPr/>
        </p:nvCxnSpPr>
        <p:spPr>
          <a:xfrm flipV="1">
            <a:off x="2779776" y="1898833"/>
            <a:ext cx="787393" cy="21343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F12839F8-3427-44F4-AA9A-EDC8F9CBF1A3}"/>
              </a:ext>
            </a:extLst>
          </p:cNvPr>
          <p:cNvSpPr txBox="1"/>
          <p:nvPr/>
        </p:nvSpPr>
        <p:spPr>
          <a:xfrm>
            <a:off x="7479792" y="1289304"/>
            <a:ext cx="153086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No net Cl</a:t>
            </a:r>
            <a:r>
              <a:rPr lang="en-US" sz="2000" baseline="30000" dirty="0">
                <a:solidFill>
                  <a:schemeClr val="accent2"/>
                </a:solidFill>
              </a:rPr>
              <a:t>-</a:t>
            </a:r>
            <a:r>
              <a:rPr lang="en-US" sz="2000" dirty="0">
                <a:solidFill>
                  <a:schemeClr val="accent2"/>
                </a:solidFill>
              </a:rPr>
              <a:t> flux</a:t>
            </a:r>
          </a:p>
        </p:txBody>
      </p:sp>
      <p:cxnSp>
        <p:nvCxnSpPr>
          <p:cNvPr id="245" name="Straight Arrow Connector 244">
            <a:extLst>
              <a:ext uri="{FF2B5EF4-FFF2-40B4-BE49-F238E27FC236}">
                <a16:creationId xmlns:a16="http://schemas.microsoft.com/office/drawing/2014/main" id="{EACB6D97-7F56-4382-A63F-5F83FDFED4F8}"/>
              </a:ext>
            </a:extLst>
          </p:cNvPr>
          <p:cNvCxnSpPr>
            <a:cxnSpLocks/>
            <a:stCxn id="244" idx="1"/>
          </p:cNvCxnSpPr>
          <p:nvPr/>
        </p:nvCxnSpPr>
        <p:spPr>
          <a:xfrm flipH="1">
            <a:off x="7059168" y="1443193"/>
            <a:ext cx="420624" cy="12043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CF95A24-DDCC-4E6E-96ED-23CE4431ADD0}"/>
                  </a:ext>
                </a:extLst>
              </p:cNvPr>
              <p:cNvSpPr/>
              <p:nvPr/>
            </p:nvSpPr>
            <p:spPr>
              <a:xfrm>
                <a:off x="4473004" y="1651973"/>
                <a:ext cx="479991" cy="406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𝑁𝑎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CF95A24-DDCC-4E6E-96ED-23CE4431AD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004" y="1651973"/>
                <a:ext cx="479991" cy="406201"/>
              </a:xfrm>
              <a:prstGeom prst="rect">
                <a:avLst/>
              </a:prstGeom>
              <a:blipFill>
                <a:blip r:embed="rId3"/>
                <a:stretch>
                  <a:fillRect r="-11538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ACD8D61A-5B8C-4FF8-9274-FAE84DD0A971}"/>
                  </a:ext>
                </a:extLst>
              </p:cNvPr>
              <p:cNvSpPr/>
              <p:nvPr/>
            </p:nvSpPr>
            <p:spPr>
              <a:xfrm>
                <a:off x="5730278" y="1652774"/>
                <a:ext cx="479991" cy="404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ACD8D61A-5B8C-4FF8-9274-FAE84DD0A9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278" y="1652774"/>
                <a:ext cx="479991" cy="404598"/>
              </a:xfrm>
              <a:prstGeom prst="rect">
                <a:avLst/>
              </a:prstGeom>
              <a:blipFill>
                <a:blip r:embed="rId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E58B3FD8-F9B8-402C-BE1B-A10C5A476AF1}"/>
                  </a:ext>
                </a:extLst>
              </p:cNvPr>
              <p:cNvSpPr/>
              <p:nvPr/>
            </p:nvSpPr>
            <p:spPr>
              <a:xfrm>
                <a:off x="6867283" y="1717513"/>
                <a:ext cx="479991" cy="412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E58B3FD8-F9B8-402C-BE1B-A10C5A476A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283" y="1717513"/>
                <a:ext cx="479991" cy="412870"/>
              </a:xfrm>
              <a:prstGeom prst="rect">
                <a:avLst/>
              </a:prstGeom>
              <a:blipFill>
                <a:blip r:embed="rId5"/>
                <a:stretch>
                  <a:fillRect b="-4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982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/>
      <p:bldP spid="237" grpId="0"/>
      <p:bldP spid="240" grpId="0"/>
      <p:bldP spid="2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3B155-F6CB-4F5D-9E49-DED1C19BD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43724"/>
            <a:ext cx="7772400" cy="3710772"/>
          </a:xfrm>
        </p:spPr>
        <p:txBody>
          <a:bodyPr/>
          <a:lstStyle/>
          <a:p>
            <a:r>
              <a:rPr lang="en-US" sz="2000" dirty="0"/>
              <a:t>Now let’s increase </a:t>
            </a:r>
            <a:r>
              <a:rPr lang="en-US" sz="2000" i="1" dirty="0" err="1"/>
              <a:t>G</a:t>
            </a:r>
            <a:r>
              <a:rPr lang="en-US" sz="2000" baseline="-25000" dirty="0" err="1"/>
              <a:t>Na</a:t>
            </a:r>
            <a:endParaRPr lang="en-US" sz="2000" dirty="0"/>
          </a:p>
          <a:p>
            <a:r>
              <a:rPr lang="en-US" sz="2000" dirty="0"/>
              <a:t>We almost instantly get a new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. Rough guess as to what it is?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We’ve tied </a:t>
            </a:r>
            <a:r>
              <a:rPr lang="en-US" sz="1800" i="1" dirty="0" err="1"/>
              <a:t>V</a:t>
            </a:r>
            <a:r>
              <a:rPr lang="en-US" sz="1800" baseline="-25000" dirty="0" err="1"/>
              <a:t>mem</a:t>
            </a:r>
            <a:r>
              <a:rPr lang="en-US" sz="1800" dirty="0"/>
              <a:t> more tightly to </a:t>
            </a:r>
            <a:r>
              <a:rPr lang="en-US" sz="1800" i="1" dirty="0" err="1"/>
              <a:t>V</a:t>
            </a:r>
            <a:r>
              <a:rPr lang="en-US" sz="1800" baseline="30000" dirty="0" err="1"/>
              <a:t>N</a:t>
            </a:r>
            <a:r>
              <a:rPr lang="en-US" sz="1800" baseline="-25000" dirty="0" err="1"/>
              <a:t>Na</a:t>
            </a:r>
            <a:r>
              <a:rPr lang="en-US" sz="1800" dirty="0"/>
              <a:t>, and so </a:t>
            </a:r>
            <a:r>
              <a:rPr lang="en-US" sz="1800" i="1" dirty="0" err="1"/>
              <a:t>V</a:t>
            </a:r>
            <a:r>
              <a:rPr lang="en-US" sz="1800" baseline="-25000" dirty="0" err="1"/>
              <a:t>mem</a:t>
            </a:r>
            <a:r>
              <a:rPr lang="en-US" sz="1800" dirty="0"/>
              <a:t> moves closer to +77mV than -89mV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Let’s look at the new currents</a:t>
            </a:r>
          </a:p>
          <a:p>
            <a:r>
              <a:rPr lang="en-US" sz="2000" dirty="0"/>
              <a:t>Which way does Na flow?</a:t>
            </a:r>
          </a:p>
          <a:p>
            <a:r>
              <a:rPr lang="en-US" sz="2000" dirty="0"/>
              <a:t>K?</a:t>
            </a:r>
          </a:p>
          <a:p>
            <a:r>
              <a:rPr lang="en-US" sz="2000" dirty="0"/>
              <a:t>Cl?</a:t>
            </a:r>
          </a:p>
          <a:p>
            <a:r>
              <a:rPr lang="en-US" sz="2000" dirty="0"/>
              <a:t>Observation: each ion is individually unbalanced!</a:t>
            </a:r>
          </a:p>
          <a:p>
            <a:r>
              <a:rPr lang="en-US" sz="2000" dirty="0"/>
              <a:t>In total: net flow entering the cell via ion channels =</a:t>
            </a:r>
          </a:p>
          <a:p>
            <a:r>
              <a:rPr lang="en-US" sz="2000" dirty="0"/>
              <a:t>net flow exiting via pumps = </a:t>
            </a:r>
          </a:p>
          <a:p>
            <a:pPr lvl="1"/>
            <a:endParaRPr lang="en-US" sz="1600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FCAE72-CBA2-4D67-AC0A-4B242027E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50DA11A4-0633-4349-8790-C66AB4B9D192}"/>
              </a:ext>
            </a:extLst>
          </p:cNvPr>
          <p:cNvSpPr txBox="1"/>
          <p:nvPr/>
        </p:nvSpPr>
        <p:spPr>
          <a:xfrm>
            <a:off x="5806440" y="411816"/>
            <a:ext cx="136896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=-71mV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C31164AE-39BC-4B97-932B-A98022183B52}"/>
              </a:ext>
            </a:extLst>
          </p:cNvPr>
          <p:cNvSpPr txBox="1"/>
          <p:nvPr/>
        </p:nvSpPr>
        <p:spPr>
          <a:xfrm>
            <a:off x="4923341" y="417576"/>
            <a:ext cx="79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ICF</a:t>
            </a:r>
          </a:p>
        </p:txBody>
      </p: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88CEACB4-205E-4B51-92F8-1999FA11DA26}"/>
              </a:ext>
            </a:extLst>
          </p:cNvPr>
          <p:cNvGrpSpPr/>
          <p:nvPr/>
        </p:nvGrpSpPr>
        <p:grpSpPr>
          <a:xfrm>
            <a:off x="3094539" y="815508"/>
            <a:ext cx="4362422" cy="1655467"/>
            <a:chOff x="2911659" y="998388"/>
            <a:chExt cx="4362422" cy="1655467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3C6A26AE-1F7B-48F2-89E5-2E1C9B9393F7}"/>
                </a:ext>
              </a:extLst>
            </p:cNvPr>
            <p:cNvCxnSpPr>
              <a:cxnSpLocks/>
            </p:cNvCxnSpPr>
            <p:nvPr/>
          </p:nvCxnSpPr>
          <p:spPr>
            <a:xfrm>
              <a:off x="3546652" y="1006857"/>
              <a:ext cx="0" cy="1600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F199AF3D-1E7C-4546-8DA3-B53F91CEDFF7}"/>
                </a:ext>
              </a:extLst>
            </p:cNvPr>
            <p:cNvSpPr/>
            <p:nvPr/>
          </p:nvSpPr>
          <p:spPr>
            <a:xfrm>
              <a:off x="3402729" y="1421723"/>
              <a:ext cx="279400" cy="677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BE8234F8-53A8-470C-8647-71CA0CDF1BD6}"/>
                </a:ext>
              </a:extLst>
            </p:cNvPr>
            <p:cNvCxnSpPr>
              <a:cxnSpLocks/>
            </p:cNvCxnSpPr>
            <p:nvPr/>
          </p:nvCxnSpPr>
          <p:spPr>
            <a:xfrm>
              <a:off x="3238330" y="2598586"/>
              <a:ext cx="330552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A598FA8D-7B9A-4B38-9020-01321AFB8720}"/>
                </a:ext>
              </a:extLst>
            </p:cNvPr>
            <p:cNvGrpSpPr/>
            <p:nvPr/>
          </p:nvGrpSpPr>
          <p:grpSpPr>
            <a:xfrm>
              <a:off x="3978458" y="2146430"/>
              <a:ext cx="926979" cy="352417"/>
              <a:chOff x="5892800" y="3496733"/>
              <a:chExt cx="852363" cy="323489"/>
            </a:xfrm>
          </p:grpSpPr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C7D11403-6629-4DA0-9051-174B9AA6FF42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4A1390CD-21C8-4C9B-BD2D-4C87285F8FE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5" name="TextBox 224">
                <a:extLst>
                  <a:ext uri="{FF2B5EF4-FFF2-40B4-BE49-F238E27FC236}">
                    <a16:creationId xmlns:a16="http://schemas.microsoft.com/office/drawing/2014/main" id="{8F5B6F99-9884-4E98-982F-C2EE39A0CE32}"/>
                  </a:ext>
                </a:extLst>
              </p:cNvPr>
              <p:cNvSpPr txBox="1"/>
              <p:nvPr/>
            </p:nvSpPr>
            <p:spPr>
              <a:xfrm>
                <a:off x="6214533" y="3565959"/>
                <a:ext cx="530630" cy="254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77mV</a:t>
                </a:r>
              </a:p>
            </p:txBody>
          </p:sp>
        </p:grp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203298F0-E3B8-4DEF-B538-10EE0BED0D61}"/>
                </a:ext>
              </a:extLst>
            </p:cNvPr>
            <p:cNvGrpSpPr/>
            <p:nvPr/>
          </p:nvGrpSpPr>
          <p:grpSpPr>
            <a:xfrm>
              <a:off x="5206124" y="2124454"/>
              <a:ext cx="984228" cy="310035"/>
              <a:chOff x="5892800" y="3496733"/>
              <a:chExt cx="984228" cy="310035"/>
            </a:xfrm>
          </p:grpSpPr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FC45DAF2-6A11-4D02-8B88-B16B63374E14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3E2B376A-CE75-4B6D-812E-32CC3FB0FF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2" name="TextBox 221">
                <a:extLst>
                  <a:ext uri="{FF2B5EF4-FFF2-40B4-BE49-F238E27FC236}">
                    <a16:creationId xmlns:a16="http://schemas.microsoft.com/office/drawing/2014/main" id="{74DFED47-CB04-40C5-B4DC-12580633BB27}"/>
                  </a:ext>
                </a:extLst>
              </p:cNvPr>
              <p:cNvSpPr txBox="1"/>
              <p:nvPr/>
            </p:nvSpPr>
            <p:spPr>
              <a:xfrm>
                <a:off x="6223003" y="3529769"/>
                <a:ext cx="6540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-89mV</a:t>
                </a:r>
              </a:p>
            </p:txBody>
          </p:sp>
        </p:grp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7CC1CD50-5FBE-4CA5-B996-33F95AFEEF00}"/>
                </a:ext>
              </a:extLst>
            </p:cNvPr>
            <p:cNvGrpSpPr/>
            <p:nvPr/>
          </p:nvGrpSpPr>
          <p:grpSpPr>
            <a:xfrm>
              <a:off x="6298323" y="2124454"/>
              <a:ext cx="975758" cy="399766"/>
              <a:chOff x="5892800" y="3496733"/>
              <a:chExt cx="975758" cy="399766"/>
            </a:xfrm>
          </p:grpSpPr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48331D5B-A6FE-4A52-964F-9DD7C215B789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>
                <a:extLst>
                  <a:ext uri="{FF2B5EF4-FFF2-40B4-BE49-F238E27FC236}">
                    <a16:creationId xmlns:a16="http://schemas.microsoft.com/office/drawing/2014/main" id="{AC2CBF16-9414-4514-9331-63605060B0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7BE80DB0-8A18-46C1-816B-6318B0666BD3}"/>
                  </a:ext>
                </a:extLst>
              </p:cNvPr>
              <p:cNvSpPr txBox="1"/>
              <p:nvPr/>
            </p:nvSpPr>
            <p:spPr>
              <a:xfrm>
                <a:off x="6214533" y="3619500"/>
                <a:ext cx="6540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-71mV</a:t>
                </a:r>
              </a:p>
            </p:txBody>
          </p:sp>
        </p:grp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99DB27AC-C875-494D-8D5A-CBB5DAE66CC9}"/>
                </a:ext>
              </a:extLst>
            </p:cNvPr>
            <p:cNvCxnSpPr>
              <a:cxnSpLocks/>
            </p:cNvCxnSpPr>
            <p:nvPr/>
          </p:nvCxnSpPr>
          <p:spPr>
            <a:xfrm>
              <a:off x="4215527" y="2226055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0E7026C8-D85E-497E-A374-64BA27F45242}"/>
                </a:ext>
              </a:extLst>
            </p:cNvPr>
            <p:cNvCxnSpPr>
              <a:cxnSpLocks/>
            </p:cNvCxnSpPr>
            <p:nvPr/>
          </p:nvCxnSpPr>
          <p:spPr>
            <a:xfrm>
              <a:off x="5434729" y="2234516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CD301CF7-3575-48CE-B70C-6A95F439BB02}"/>
                </a:ext>
              </a:extLst>
            </p:cNvPr>
            <p:cNvCxnSpPr>
              <a:cxnSpLocks/>
            </p:cNvCxnSpPr>
            <p:nvPr/>
          </p:nvCxnSpPr>
          <p:spPr>
            <a:xfrm>
              <a:off x="6535394" y="2234521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5C8B7754-0731-4FC1-8AA4-F98D64918A3F}"/>
                </a:ext>
              </a:extLst>
            </p:cNvPr>
            <p:cNvGrpSpPr/>
            <p:nvPr/>
          </p:nvGrpSpPr>
          <p:grpSpPr>
            <a:xfrm>
              <a:off x="3842992" y="1243922"/>
              <a:ext cx="381000" cy="685800"/>
              <a:chOff x="5562600" y="3429000"/>
              <a:chExt cx="381000" cy="685800"/>
            </a:xfrm>
          </p:grpSpPr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DA48927E-DC91-4192-ADB9-47716BC2705D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70F528A3-F69E-4C39-80BF-763F6DE64004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708406FE-FF15-4790-9637-6A1C8CCAA50E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73A5D1B5-53E4-46C7-A9F5-659DFC9AC7AB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>
                <a:extLst>
                  <a:ext uri="{FF2B5EF4-FFF2-40B4-BE49-F238E27FC236}">
                    <a16:creationId xmlns:a16="http://schemas.microsoft.com/office/drawing/2014/main" id="{2686A469-8760-40A1-B0BA-F730A7363DF3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349F7631-6B98-4356-80CF-35D9B5CFB617}"/>
                </a:ext>
              </a:extLst>
            </p:cNvPr>
            <p:cNvCxnSpPr>
              <a:cxnSpLocks/>
            </p:cNvCxnSpPr>
            <p:nvPr/>
          </p:nvCxnSpPr>
          <p:spPr>
            <a:xfrm>
              <a:off x="4215525" y="1912790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67D9E316-B89E-4D3F-9EB7-CAEA906CBC50}"/>
                </a:ext>
              </a:extLst>
            </p:cNvPr>
            <p:cNvGrpSpPr/>
            <p:nvPr/>
          </p:nvGrpSpPr>
          <p:grpSpPr>
            <a:xfrm>
              <a:off x="5045258" y="1243920"/>
              <a:ext cx="381000" cy="685800"/>
              <a:chOff x="5562600" y="3429000"/>
              <a:chExt cx="381000" cy="685800"/>
            </a:xfrm>
          </p:grpSpPr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id="{69523E97-343D-4C23-B8FF-DE18AD4144F3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id="{F02C2216-DC13-4504-A54E-202FA06761F3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A3568A4A-A9F6-49BF-A36F-D8C161D155AB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0C8E14F0-743D-4199-BD90-5C3C6B46C563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AB878EBA-16A1-43F9-BB9E-03F9DB7E4556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F575A6C0-EBE0-40C3-AD8D-A69F9F57BDA0}"/>
                </a:ext>
              </a:extLst>
            </p:cNvPr>
            <p:cNvCxnSpPr>
              <a:cxnSpLocks/>
            </p:cNvCxnSpPr>
            <p:nvPr/>
          </p:nvCxnSpPr>
          <p:spPr>
            <a:xfrm>
              <a:off x="5417791" y="191278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B7161874-237F-48F1-8FE0-7C088FF64774}"/>
                </a:ext>
              </a:extLst>
            </p:cNvPr>
            <p:cNvGrpSpPr/>
            <p:nvPr/>
          </p:nvGrpSpPr>
          <p:grpSpPr>
            <a:xfrm>
              <a:off x="6162862" y="1243917"/>
              <a:ext cx="381000" cy="685800"/>
              <a:chOff x="5562600" y="3429000"/>
              <a:chExt cx="381000" cy="685800"/>
            </a:xfrm>
          </p:grpSpPr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1D994190-95B7-4001-A581-3046F4A4E48F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8DBC0E12-3A14-4E29-91EA-AC95AD25FA10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>
                <a:extLst>
                  <a:ext uri="{FF2B5EF4-FFF2-40B4-BE49-F238E27FC236}">
                    <a16:creationId xmlns:a16="http://schemas.microsoft.com/office/drawing/2014/main" id="{4177378A-AF82-44A2-835A-2F3BC71E43F9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C5D12E57-4764-4449-ADE0-B802BC98C30E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CBB35AC6-FFA0-4462-9184-616188A37137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73AF3C7F-C480-4BEC-8C77-68D961D00331}"/>
                </a:ext>
              </a:extLst>
            </p:cNvPr>
            <p:cNvCxnSpPr>
              <a:cxnSpLocks/>
            </p:cNvCxnSpPr>
            <p:nvPr/>
          </p:nvCxnSpPr>
          <p:spPr>
            <a:xfrm>
              <a:off x="6535395" y="1912785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90CD3FED-1ABB-4DD7-AB5D-3CAB50BC76D0}"/>
                </a:ext>
              </a:extLst>
            </p:cNvPr>
            <p:cNvCxnSpPr>
              <a:cxnSpLocks/>
            </p:cNvCxnSpPr>
            <p:nvPr/>
          </p:nvCxnSpPr>
          <p:spPr>
            <a:xfrm>
              <a:off x="3229863" y="1023787"/>
              <a:ext cx="3110796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708CB8D9-23CF-4E71-9553-D9DC04459C12}"/>
                </a:ext>
              </a:extLst>
            </p:cNvPr>
            <p:cNvCxnSpPr>
              <a:cxnSpLocks/>
            </p:cNvCxnSpPr>
            <p:nvPr/>
          </p:nvCxnSpPr>
          <p:spPr>
            <a:xfrm>
              <a:off x="4012320" y="103225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487CE0E3-14DA-439D-9BA1-CCD4D3BC307E}"/>
                </a:ext>
              </a:extLst>
            </p:cNvPr>
            <p:cNvCxnSpPr>
              <a:cxnSpLocks/>
            </p:cNvCxnSpPr>
            <p:nvPr/>
          </p:nvCxnSpPr>
          <p:spPr>
            <a:xfrm>
              <a:off x="5214586" y="104918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9C6F3FFD-E5B7-419D-BFDF-D1ACCF93B531}"/>
                </a:ext>
              </a:extLst>
            </p:cNvPr>
            <p:cNvCxnSpPr>
              <a:cxnSpLocks/>
            </p:cNvCxnSpPr>
            <p:nvPr/>
          </p:nvCxnSpPr>
          <p:spPr>
            <a:xfrm>
              <a:off x="6323719" y="1040725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AFF985BB-7CEB-4588-8655-E916D7C129BA}"/>
                </a:ext>
              </a:extLst>
            </p:cNvPr>
            <p:cNvSpPr txBox="1"/>
            <p:nvPr/>
          </p:nvSpPr>
          <p:spPr>
            <a:xfrm>
              <a:off x="3423032" y="2192190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ECF</a:t>
              </a:r>
            </a:p>
          </p:txBody>
        </p:sp>
        <p:cxnSp>
          <p:nvCxnSpPr>
            <p:cNvPr id="196" name="Straight Arrow Connector 195">
              <a:extLst>
                <a:ext uri="{FF2B5EF4-FFF2-40B4-BE49-F238E27FC236}">
                  <a16:creationId xmlns:a16="http://schemas.microsoft.com/office/drawing/2014/main" id="{D961E014-1188-49E7-92F1-3D2E84883783}"/>
                </a:ext>
              </a:extLst>
            </p:cNvPr>
            <p:cNvCxnSpPr>
              <a:cxnSpLocks/>
            </p:cNvCxnSpPr>
            <p:nvPr/>
          </p:nvCxnSpPr>
          <p:spPr>
            <a:xfrm>
              <a:off x="3542429" y="1607990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BBBF079A-C3D1-4088-9C8A-8AEC15F5A1F8}"/>
                </a:ext>
              </a:extLst>
            </p:cNvPr>
            <p:cNvCxnSpPr>
              <a:cxnSpLocks/>
            </p:cNvCxnSpPr>
            <p:nvPr/>
          </p:nvCxnSpPr>
          <p:spPr>
            <a:xfrm>
              <a:off x="3233386" y="998388"/>
              <a:ext cx="0" cy="1600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FC1C6346-C117-4889-AF1A-76FF6082999C}"/>
                </a:ext>
              </a:extLst>
            </p:cNvPr>
            <p:cNvSpPr/>
            <p:nvPr/>
          </p:nvSpPr>
          <p:spPr>
            <a:xfrm>
              <a:off x="3089463" y="1413254"/>
              <a:ext cx="279400" cy="677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Arrow Connector 198">
              <a:extLst>
                <a:ext uri="{FF2B5EF4-FFF2-40B4-BE49-F238E27FC236}">
                  <a16:creationId xmlns:a16="http://schemas.microsoft.com/office/drawing/2014/main" id="{24E8BAA1-F164-4A83-A890-46FDE0596527}"/>
                </a:ext>
              </a:extLst>
            </p:cNvPr>
            <p:cNvCxnSpPr>
              <a:cxnSpLocks/>
            </p:cNvCxnSpPr>
            <p:nvPr/>
          </p:nvCxnSpPr>
          <p:spPr>
            <a:xfrm>
              <a:off x="3229163" y="1599521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779A850E-8B26-4FCC-82C2-7B6AC8CF353C}"/>
                </a:ext>
              </a:extLst>
            </p:cNvPr>
            <p:cNvSpPr txBox="1"/>
            <p:nvPr/>
          </p:nvSpPr>
          <p:spPr>
            <a:xfrm>
              <a:off x="2911659" y="1074584"/>
              <a:ext cx="283732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 err="1"/>
                <a:t>I</a:t>
              </a:r>
              <a:r>
                <a:rPr lang="en-US" sz="2000" baseline="-25000" dirty="0" err="1"/>
                <a:t>Na</a:t>
              </a:r>
              <a:endParaRPr lang="en-US" sz="2000" dirty="0"/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20EFCD2F-5F47-4672-9B02-4624F9824023}"/>
                </a:ext>
              </a:extLst>
            </p:cNvPr>
            <p:cNvSpPr txBox="1"/>
            <p:nvPr/>
          </p:nvSpPr>
          <p:spPr>
            <a:xfrm>
              <a:off x="3555125" y="1066119"/>
              <a:ext cx="20839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I</a:t>
              </a:r>
              <a:r>
                <a:rPr lang="en-US" sz="2000" baseline="-25000" dirty="0"/>
                <a:t>K</a:t>
              </a:r>
              <a:endParaRPr lang="en-US" sz="2000" dirty="0"/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5A2537F4-4692-41CE-A77E-6DE25231BE51}"/>
              </a:ext>
            </a:extLst>
          </p:cNvPr>
          <p:cNvGrpSpPr/>
          <p:nvPr/>
        </p:nvGrpSpPr>
        <p:grpSpPr>
          <a:xfrm>
            <a:off x="4422786" y="1126402"/>
            <a:ext cx="2529160" cy="324711"/>
            <a:chOff x="4215522" y="1303186"/>
            <a:chExt cx="2529160" cy="324711"/>
          </a:xfrm>
        </p:grpSpPr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A2BB7C97-1A76-41C0-948A-7519651E8A30}"/>
                </a:ext>
              </a:extLst>
            </p:cNvPr>
            <p:cNvSpPr txBox="1"/>
            <p:nvPr/>
          </p:nvSpPr>
          <p:spPr>
            <a:xfrm>
              <a:off x="4215522" y="1320120"/>
              <a:ext cx="19236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.4</a:t>
              </a: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2F1B7F0C-4680-47C0-89F2-8C2C3AA3C87F}"/>
                </a:ext>
              </a:extLst>
            </p:cNvPr>
            <p:cNvSpPr txBox="1"/>
            <p:nvPr/>
          </p:nvSpPr>
          <p:spPr>
            <a:xfrm>
              <a:off x="5366989" y="1303186"/>
              <a:ext cx="32060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2.2</a:t>
              </a:r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08F27E7A-AFCE-4B0C-B747-A8B7A123A35A}"/>
                </a:ext>
              </a:extLst>
            </p:cNvPr>
            <p:cNvSpPr txBox="1"/>
            <p:nvPr/>
          </p:nvSpPr>
          <p:spPr>
            <a:xfrm>
              <a:off x="6552322" y="1320120"/>
              <a:ext cx="19236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.4</a:t>
              </a:r>
            </a:p>
          </p:txBody>
        </p:sp>
      </p:grpSp>
      <p:sp>
        <p:nvSpPr>
          <p:cNvPr id="236" name="TextBox 235">
            <a:extLst>
              <a:ext uri="{FF2B5EF4-FFF2-40B4-BE49-F238E27FC236}">
                <a16:creationId xmlns:a16="http://schemas.microsoft.com/office/drawing/2014/main" id="{56EDA50D-27DE-465F-AD74-2245DB2E97B9}"/>
              </a:ext>
            </a:extLst>
          </p:cNvPr>
          <p:cNvSpPr txBox="1"/>
          <p:nvPr/>
        </p:nvSpPr>
        <p:spPr>
          <a:xfrm>
            <a:off x="2990088" y="1591056"/>
            <a:ext cx="115416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60          40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C714C1CD-D71C-433F-88B4-B455DF9D048A}"/>
              </a:ext>
            </a:extLst>
          </p:cNvPr>
          <p:cNvSpPr txBox="1"/>
          <p:nvPr/>
        </p:nvSpPr>
        <p:spPr>
          <a:xfrm>
            <a:off x="746760" y="865632"/>
            <a:ext cx="198451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Na: (77-19)*5</a:t>
            </a:r>
            <a:r>
              <a:rPr 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292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D993D873-0826-4D16-88A7-FF324BE0C9D7}"/>
              </a:ext>
            </a:extLst>
          </p:cNvPr>
          <p:cNvSpPr txBox="1"/>
          <p:nvPr/>
        </p:nvSpPr>
        <p:spPr>
          <a:xfrm>
            <a:off x="762000" y="1831848"/>
            <a:ext cx="212237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K: (89+19)*2.2</a:t>
            </a:r>
            <a:r>
              <a:rPr 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236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F12839F8-3427-44F4-AA9A-EDC8F9CBF1A3}"/>
              </a:ext>
            </a:extLst>
          </p:cNvPr>
          <p:cNvSpPr txBox="1"/>
          <p:nvPr/>
        </p:nvSpPr>
        <p:spPr>
          <a:xfrm>
            <a:off x="7050024" y="813816"/>
            <a:ext cx="198612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Cl: (19+71)*.4</a:t>
            </a:r>
            <a:r>
              <a:rPr 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36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</a:p>
        </p:txBody>
      </p:sp>
      <p:cxnSp>
        <p:nvCxnSpPr>
          <p:cNvPr id="245" name="Straight Arrow Connector 244">
            <a:extLst>
              <a:ext uri="{FF2B5EF4-FFF2-40B4-BE49-F238E27FC236}">
                <a16:creationId xmlns:a16="http://schemas.microsoft.com/office/drawing/2014/main" id="{EACB6D97-7F56-4382-A63F-5F83FDFED4F8}"/>
              </a:ext>
            </a:extLst>
          </p:cNvPr>
          <p:cNvCxnSpPr>
            <a:cxnSpLocks/>
            <a:stCxn id="244" idx="1"/>
          </p:cNvCxnSpPr>
          <p:nvPr/>
        </p:nvCxnSpPr>
        <p:spPr>
          <a:xfrm flipH="1">
            <a:off x="6629400" y="967705"/>
            <a:ext cx="420624" cy="12043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5E93A7B-8313-49B8-9FB6-7A2CF314F990}"/>
              </a:ext>
            </a:extLst>
          </p:cNvPr>
          <p:cNvSpPr txBox="1"/>
          <p:nvPr/>
        </p:nvSpPr>
        <p:spPr>
          <a:xfrm>
            <a:off x="4425696" y="1106424"/>
            <a:ext cx="411480" cy="4754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452D914-A0DE-4677-A676-D4F16232C6A9}"/>
              </a:ext>
            </a:extLst>
          </p:cNvPr>
          <p:cNvSpPr txBox="1"/>
          <p:nvPr/>
        </p:nvSpPr>
        <p:spPr>
          <a:xfrm>
            <a:off x="5803392" y="408768"/>
            <a:ext cx="142827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=+19mV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440042-E959-4159-8DB3-D2219737F69C}"/>
              </a:ext>
            </a:extLst>
          </p:cNvPr>
          <p:cNvSpPr txBox="1"/>
          <p:nvPr/>
        </p:nvSpPr>
        <p:spPr>
          <a:xfrm>
            <a:off x="3840480" y="4105656"/>
            <a:ext cx="4700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Into the cell, since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=19mV and 19&lt;77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BEAB20F-666E-4223-BC37-6AA91E9D88F0}"/>
              </a:ext>
            </a:extLst>
          </p:cNvPr>
          <p:cNvSpPr txBox="1"/>
          <p:nvPr/>
        </p:nvSpPr>
        <p:spPr>
          <a:xfrm>
            <a:off x="1414272" y="4477512"/>
            <a:ext cx="3249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Out of the cell, since 19 &gt; -89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5DCBD22-008A-430A-B75C-1AF98BBEE957}"/>
              </a:ext>
            </a:extLst>
          </p:cNvPr>
          <p:cNvSpPr txBox="1"/>
          <p:nvPr/>
        </p:nvSpPr>
        <p:spPr>
          <a:xfrm>
            <a:off x="1450848" y="4843272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Into the cell, since 19 &gt; -71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BE78D47-1D43-457A-AC92-FBF4325CA222}"/>
              </a:ext>
            </a:extLst>
          </p:cNvPr>
          <p:cNvSpPr/>
          <p:nvPr/>
        </p:nvSpPr>
        <p:spPr>
          <a:xfrm>
            <a:off x="2478024" y="489678"/>
            <a:ext cx="1972276" cy="571026"/>
          </a:xfrm>
          <a:custGeom>
            <a:avLst/>
            <a:gdLst>
              <a:gd name="connsiteX0" fmla="*/ 0 w 1972276"/>
              <a:gd name="connsiteY0" fmla="*/ 360714 h 571026"/>
              <a:gd name="connsiteX1" fmla="*/ 1709928 w 1972276"/>
              <a:gd name="connsiteY1" fmla="*/ 4098 h 571026"/>
              <a:gd name="connsiteX2" fmla="*/ 1938528 w 1972276"/>
              <a:gd name="connsiteY2" fmla="*/ 571026 h 571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2276" h="571026">
                <a:moveTo>
                  <a:pt x="0" y="360714"/>
                </a:moveTo>
                <a:cubicBezTo>
                  <a:pt x="693420" y="164880"/>
                  <a:pt x="1386840" y="-30954"/>
                  <a:pt x="1709928" y="4098"/>
                </a:cubicBezTo>
                <a:cubicBezTo>
                  <a:pt x="2033016" y="39150"/>
                  <a:pt x="1985772" y="305088"/>
                  <a:pt x="1938528" y="571026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00E0BD8-D100-484E-8BE1-CC97EC8769DE}"/>
              </a:ext>
            </a:extLst>
          </p:cNvPr>
          <p:cNvSpPr/>
          <p:nvPr/>
        </p:nvSpPr>
        <p:spPr>
          <a:xfrm>
            <a:off x="2660904" y="1810512"/>
            <a:ext cx="2697480" cy="953318"/>
          </a:xfrm>
          <a:custGeom>
            <a:avLst/>
            <a:gdLst>
              <a:gd name="connsiteX0" fmla="*/ 0 w 2697480"/>
              <a:gd name="connsiteY0" fmla="*/ 356616 h 953318"/>
              <a:gd name="connsiteX1" fmla="*/ 950976 w 2697480"/>
              <a:gd name="connsiteY1" fmla="*/ 905256 h 953318"/>
              <a:gd name="connsiteX2" fmla="*/ 2377440 w 2697480"/>
              <a:gd name="connsiteY2" fmla="*/ 822960 h 953318"/>
              <a:gd name="connsiteX3" fmla="*/ 2697480 w 2697480"/>
              <a:gd name="connsiteY3" fmla="*/ 0 h 953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7480" h="953318">
                <a:moveTo>
                  <a:pt x="0" y="356616"/>
                </a:moveTo>
                <a:cubicBezTo>
                  <a:pt x="277368" y="592074"/>
                  <a:pt x="554736" y="827532"/>
                  <a:pt x="950976" y="905256"/>
                </a:cubicBezTo>
                <a:cubicBezTo>
                  <a:pt x="1347216" y="982980"/>
                  <a:pt x="2086356" y="973836"/>
                  <a:pt x="2377440" y="822960"/>
                </a:cubicBezTo>
                <a:cubicBezTo>
                  <a:pt x="2668524" y="672084"/>
                  <a:pt x="2683002" y="336042"/>
                  <a:pt x="2697480" y="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FA1D887-5005-4604-8D01-9A6F116D98C5}"/>
              </a:ext>
            </a:extLst>
          </p:cNvPr>
          <p:cNvSpPr txBox="1"/>
          <p:nvPr/>
        </p:nvSpPr>
        <p:spPr>
          <a:xfrm>
            <a:off x="6507480" y="5611368"/>
            <a:ext cx="191719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292 -236 - 36 = 20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DE7E1DF-3F29-436A-AE51-BD9810901795}"/>
              </a:ext>
            </a:extLst>
          </p:cNvPr>
          <p:cNvSpPr txBox="1"/>
          <p:nvPr/>
        </p:nvSpPr>
        <p:spPr>
          <a:xfrm>
            <a:off x="4117848" y="5992368"/>
            <a:ext cx="125515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60 - 40 = 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576C0C57-A0E6-4B37-8200-6F4043A615E4}"/>
                  </a:ext>
                </a:extLst>
              </p:cNvPr>
              <p:cNvSpPr/>
              <p:nvPr/>
            </p:nvSpPr>
            <p:spPr>
              <a:xfrm>
                <a:off x="4473004" y="1651973"/>
                <a:ext cx="479991" cy="406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𝑁𝑎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576C0C57-A0E6-4B37-8200-6F4043A615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004" y="1651973"/>
                <a:ext cx="479991" cy="406201"/>
              </a:xfrm>
              <a:prstGeom prst="rect">
                <a:avLst/>
              </a:prstGeom>
              <a:blipFill>
                <a:blip r:embed="rId3"/>
                <a:stretch>
                  <a:fillRect r="-11538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F20EFF6A-DD36-4AE4-859C-B47A6BEBFDA6}"/>
                  </a:ext>
                </a:extLst>
              </p:cNvPr>
              <p:cNvSpPr/>
              <p:nvPr/>
            </p:nvSpPr>
            <p:spPr>
              <a:xfrm>
                <a:off x="5730278" y="1652774"/>
                <a:ext cx="479991" cy="404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F20EFF6A-DD36-4AE4-859C-B47A6BEBFD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0278" y="1652774"/>
                <a:ext cx="479991" cy="404598"/>
              </a:xfrm>
              <a:prstGeom prst="rect">
                <a:avLst/>
              </a:prstGeom>
              <a:blipFill>
                <a:blip r:embed="rId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3FCF5F68-1E45-4175-8DEE-30EF7454C2F6}"/>
                  </a:ext>
                </a:extLst>
              </p:cNvPr>
              <p:cNvSpPr/>
              <p:nvPr/>
            </p:nvSpPr>
            <p:spPr>
              <a:xfrm>
                <a:off x="6867283" y="1717513"/>
                <a:ext cx="479991" cy="412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3FCF5F68-1E45-4175-8DEE-30EF7454C2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283" y="1717513"/>
                <a:ext cx="479991" cy="412870"/>
              </a:xfrm>
              <a:prstGeom prst="rect">
                <a:avLst/>
              </a:prstGeom>
              <a:blipFill>
                <a:blip r:embed="rId5"/>
                <a:stretch>
                  <a:fillRect b="-4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149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/>
      <p:bldP spid="237" grpId="0"/>
      <p:bldP spid="240" grpId="0"/>
      <p:bldP spid="244" grpId="0"/>
      <p:bldP spid="2" grpId="0" animBg="1"/>
      <p:bldP spid="73" grpId="0"/>
      <p:bldP spid="5" grpId="0"/>
      <p:bldP spid="75" grpId="0"/>
      <p:bldP spid="76" grpId="0"/>
      <p:bldP spid="6" grpId="0" animBg="1"/>
      <p:bldP spid="7" grpId="0" animBg="1"/>
      <p:bldP spid="79" grpId="0"/>
      <p:bldP spid="8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2F4E0-4C8A-4435-8CE3-C8C18EF1D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A5370-714B-443F-AD88-85DD96CBE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we next start the hours-long march to change the concentrations enough to reach true SS again.</a:t>
            </a:r>
          </a:p>
          <a:p>
            <a:r>
              <a:rPr lang="en-US" dirty="0"/>
              <a:t>The intermediate time frame: concentrations are </a:t>
            </a:r>
            <a:r>
              <a:rPr lang="en-US" i="1" dirty="0"/>
              <a:t>slowly</a:t>
            </a:r>
            <a:r>
              <a:rPr lang="en-US" dirty="0"/>
              <a:t> changing</a:t>
            </a:r>
          </a:p>
          <a:p>
            <a:pPr lvl="1"/>
            <a:r>
              <a:rPr lang="en-US" dirty="0"/>
              <a:t>thus so does </a:t>
            </a:r>
            <a:r>
              <a:rPr lang="en-US" dirty="0" err="1"/>
              <a:t>V</a:t>
            </a:r>
            <a:r>
              <a:rPr lang="en-US" baseline="-25000" dirty="0" err="1"/>
              <a:t>mem</a:t>
            </a:r>
            <a:endParaRPr lang="en-US" dirty="0"/>
          </a:p>
          <a:p>
            <a:pPr lvl="1"/>
            <a:r>
              <a:rPr lang="en-US" dirty="0"/>
              <a:t>called </a:t>
            </a:r>
            <a:r>
              <a:rPr lang="en-US" i="1" dirty="0"/>
              <a:t>quasi-steady-state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26AC34-5184-47F6-A878-A7CD8EAB3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7524551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>
            <a:extLst>
              <a:ext uri="{FF2B5EF4-FFF2-40B4-BE49-F238E27FC236}">
                <a16:creationId xmlns:a16="http://schemas.microsoft.com/office/drawing/2014/main" id="{1C72B1FF-373A-48B3-BD7E-1CDA1FF98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339" y="2023536"/>
            <a:ext cx="3735687" cy="287977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D15520E-0924-4FD0-A031-7CDFD0D183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2" y="1680565"/>
            <a:ext cx="4377093" cy="328090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6C8AA-8A79-4018-9845-01B572772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3" y="423335"/>
            <a:ext cx="4961467" cy="1244600"/>
          </a:xfrm>
        </p:spPr>
        <p:txBody>
          <a:bodyPr/>
          <a:lstStyle/>
          <a:p>
            <a:r>
              <a:rPr lang="en-US" sz="2400" dirty="0"/>
              <a:t>Setup:</a:t>
            </a:r>
          </a:p>
          <a:p>
            <a:pPr lvl="1">
              <a:spcBef>
                <a:spcPts val="0"/>
              </a:spcBef>
            </a:pPr>
            <a:r>
              <a:rPr lang="en-US" sz="2000" i="1" dirty="0" err="1"/>
              <a:t>G</a:t>
            </a:r>
            <a:r>
              <a:rPr lang="en-US" sz="2000" baseline="-25000" dirty="0" err="1"/>
              <a:t>Na</a:t>
            </a:r>
            <a:r>
              <a:rPr lang="en-US" sz="2000" dirty="0"/>
              <a:t> and </a:t>
            </a:r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 originally set for -85mV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At t=100s, they suddenly change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43CB0C-B6E2-4E05-B960-AC24E3C3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B12E582-DF11-4AA4-B8AF-0AC370F8B934}"/>
              </a:ext>
            </a:extLst>
          </p:cNvPr>
          <p:cNvGrpSpPr/>
          <p:nvPr/>
        </p:nvGrpSpPr>
        <p:grpSpPr>
          <a:xfrm>
            <a:off x="6714067" y="3115737"/>
            <a:ext cx="1104899" cy="1200329"/>
            <a:chOff x="6426200" y="3852333"/>
            <a:chExt cx="1104899" cy="120032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20CF1FA-0F3C-49DC-A398-C8471237B20A}"/>
                </a:ext>
              </a:extLst>
            </p:cNvPr>
            <p:cNvSpPr txBox="1"/>
            <p:nvPr/>
          </p:nvSpPr>
          <p:spPr>
            <a:xfrm>
              <a:off x="6426200" y="3852333"/>
              <a:ext cx="66886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Na</a:t>
              </a:r>
              <a:r>
                <a:rPr lang="en-US" baseline="30000" dirty="0">
                  <a:solidFill>
                    <a:schemeClr val="accent2"/>
                  </a:solidFill>
                </a:rPr>
                <a:t>+</a:t>
              </a:r>
              <a:endParaRPr lang="en-US" dirty="0">
                <a:solidFill>
                  <a:schemeClr val="accent2"/>
                </a:solidFill>
              </a:endParaRPr>
            </a:p>
            <a:p>
              <a:r>
                <a:rPr lang="en-US" dirty="0">
                  <a:solidFill>
                    <a:srgbClr val="FFC000"/>
                  </a:solidFill>
                </a:rPr>
                <a:t>K</a:t>
              </a:r>
              <a:r>
                <a:rPr lang="en-US" baseline="30000" dirty="0">
                  <a:solidFill>
                    <a:srgbClr val="FFC000"/>
                  </a:solidFill>
                </a:rPr>
                <a:t>+</a:t>
              </a:r>
              <a:endParaRPr lang="en-US" dirty="0">
                <a:solidFill>
                  <a:srgbClr val="FFC000"/>
                </a:solidFill>
              </a:endParaRPr>
            </a:p>
            <a:p>
              <a:r>
                <a:rPr lang="en-US" dirty="0">
                  <a:solidFill>
                    <a:srgbClr val="008000"/>
                  </a:solidFill>
                </a:rPr>
                <a:t>Cl</a:t>
              </a:r>
              <a:r>
                <a:rPr lang="en-US" baseline="30000" dirty="0">
                  <a:solidFill>
                    <a:srgbClr val="008000"/>
                  </a:solidFill>
                </a:rPr>
                <a:t>-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4FC0C1D-E80E-43E3-85E3-747046F5AE4C}"/>
                </a:ext>
              </a:extLst>
            </p:cNvPr>
            <p:cNvCxnSpPr/>
            <p:nvPr/>
          </p:nvCxnSpPr>
          <p:spPr>
            <a:xfrm>
              <a:off x="7158566" y="4089400"/>
              <a:ext cx="372533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5A81290-CEF8-4F07-9310-7CFB0E2228F7}"/>
                </a:ext>
              </a:extLst>
            </p:cNvPr>
            <p:cNvCxnSpPr/>
            <p:nvPr/>
          </p:nvCxnSpPr>
          <p:spPr>
            <a:xfrm>
              <a:off x="7158566" y="4428069"/>
              <a:ext cx="372533" cy="0"/>
            </a:xfrm>
            <a:prstGeom prst="line">
              <a:avLst/>
            </a:prstGeom>
            <a:ln w="28575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095CD4C-7CE6-4BDA-A4E6-D9016D917812}"/>
                </a:ext>
              </a:extLst>
            </p:cNvPr>
            <p:cNvCxnSpPr/>
            <p:nvPr/>
          </p:nvCxnSpPr>
          <p:spPr>
            <a:xfrm>
              <a:off x="7158566" y="4783667"/>
              <a:ext cx="372533" cy="0"/>
            </a:xfrm>
            <a:prstGeom prst="line">
              <a:avLst/>
            </a:prstGeom>
            <a:ln w="28575">
              <a:solidFill>
                <a:srgbClr val="0066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2D3C1A6F-09A2-4A40-A80A-54BC5F580E5A}"/>
              </a:ext>
            </a:extLst>
          </p:cNvPr>
          <p:cNvSpPr txBox="1"/>
          <p:nvPr/>
        </p:nvSpPr>
        <p:spPr>
          <a:xfrm>
            <a:off x="93134" y="5215470"/>
            <a:ext cx="167639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Dynamic phase: </a:t>
            </a:r>
            <a:r>
              <a:rPr lang="en-US" sz="1800" i="1" dirty="0" err="1">
                <a:solidFill>
                  <a:schemeClr val="accent2"/>
                </a:solidFill>
              </a:rPr>
              <a:t>V</a:t>
            </a:r>
            <a:r>
              <a:rPr lang="en-US" sz="1800" baseline="-25000" dirty="0" err="1">
                <a:solidFill>
                  <a:schemeClr val="accent2"/>
                </a:solidFill>
              </a:rPr>
              <a:t>mem</a:t>
            </a:r>
            <a:r>
              <a:rPr lang="en-US" sz="1800" dirty="0">
                <a:solidFill>
                  <a:schemeClr val="accent2"/>
                </a:solidFill>
              </a:rPr>
              <a:t> swinging rapidly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D856B94-A9AA-4AC8-976F-3BB056BEE5AE}"/>
              </a:ext>
            </a:extLst>
          </p:cNvPr>
          <p:cNvCxnSpPr>
            <a:cxnSpLocks/>
          </p:cNvCxnSpPr>
          <p:nvPr/>
        </p:nvCxnSpPr>
        <p:spPr>
          <a:xfrm flipV="1">
            <a:off x="770467" y="4809067"/>
            <a:ext cx="0" cy="330204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ft Brace 21">
            <a:extLst>
              <a:ext uri="{FF2B5EF4-FFF2-40B4-BE49-F238E27FC236}">
                <a16:creationId xmlns:a16="http://schemas.microsoft.com/office/drawing/2014/main" id="{A9604DC7-5B87-4D6B-9DC7-347302A83119}"/>
              </a:ext>
            </a:extLst>
          </p:cNvPr>
          <p:cNvSpPr/>
          <p:nvPr/>
        </p:nvSpPr>
        <p:spPr>
          <a:xfrm rot="16200000">
            <a:off x="6180667" y="4055536"/>
            <a:ext cx="491066" cy="1981200"/>
          </a:xfrm>
          <a:prstGeom prst="lef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D168F2-219C-4DD8-9241-FF3B55C59349}"/>
              </a:ext>
            </a:extLst>
          </p:cNvPr>
          <p:cNvSpPr txBox="1"/>
          <p:nvPr/>
        </p:nvSpPr>
        <p:spPr>
          <a:xfrm>
            <a:off x="5232402" y="5215468"/>
            <a:ext cx="224366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QSS: concentrations changing very slowly</a:t>
            </a:r>
          </a:p>
        </p:txBody>
      </p:sp>
      <p:sp>
        <p:nvSpPr>
          <p:cNvPr id="24" name="Left Brace 23">
            <a:extLst>
              <a:ext uri="{FF2B5EF4-FFF2-40B4-BE49-F238E27FC236}">
                <a16:creationId xmlns:a16="http://schemas.microsoft.com/office/drawing/2014/main" id="{7C8C0CB0-1E2D-4E16-9427-51A33D8265DD}"/>
              </a:ext>
            </a:extLst>
          </p:cNvPr>
          <p:cNvSpPr/>
          <p:nvPr/>
        </p:nvSpPr>
        <p:spPr>
          <a:xfrm rot="16200000">
            <a:off x="1752597" y="3835407"/>
            <a:ext cx="491066" cy="2319870"/>
          </a:xfrm>
          <a:prstGeom prst="lef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3A65941-69FF-44DB-9A0E-0AA42F32AD89}"/>
              </a:ext>
            </a:extLst>
          </p:cNvPr>
          <p:cNvSpPr txBox="1"/>
          <p:nvPr/>
        </p:nvSpPr>
        <p:spPr>
          <a:xfrm>
            <a:off x="1905002" y="5113868"/>
            <a:ext cx="117686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Thus so does </a:t>
            </a:r>
            <a:r>
              <a:rPr lang="en-US" sz="1800" i="1" dirty="0" err="1">
                <a:solidFill>
                  <a:schemeClr val="accent2"/>
                </a:solidFill>
              </a:rPr>
              <a:t>V</a:t>
            </a:r>
            <a:r>
              <a:rPr lang="en-US" sz="1800" baseline="-25000" dirty="0" err="1">
                <a:solidFill>
                  <a:schemeClr val="accent2"/>
                </a:solidFill>
              </a:rPr>
              <a:t>mem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2533E0B-B458-4477-81FD-0D6AE2C24582}"/>
              </a:ext>
            </a:extLst>
          </p:cNvPr>
          <p:cNvSpPr txBox="1"/>
          <p:nvPr/>
        </p:nvSpPr>
        <p:spPr>
          <a:xfrm>
            <a:off x="5825070" y="508001"/>
            <a:ext cx="117686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Eventually we reach true SS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1C2320A-7386-49BD-A6EE-D50C5F748C1C}"/>
              </a:ext>
            </a:extLst>
          </p:cNvPr>
          <p:cNvCxnSpPr>
            <a:cxnSpLocks/>
          </p:cNvCxnSpPr>
          <p:nvPr/>
        </p:nvCxnSpPr>
        <p:spPr>
          <a:xfrm>
            <a:off x="6824133" y="1210733"/>
            <a:ext cx="1109134" cy="880534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652CECB-6C36-409F-95C8-38E24ED48637}"/>
              </a:ext>
            </a:extLst>
          </p:cNvPr>
          <p:cNvCxnSpPr>
            <a:cxnSpLocks/>
          </p:cNvCxnSpPr>
          <p:nvPr/>
        </p:nvCxnSpPr>
        <p:spPr>
          <a:xfrm flipH="1">
            <a:off x="3793067" y="1143000"/>
            <a:ext cx="2201334" cy="889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86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1E88D-B36E-4440-ACEB-92B55E397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neurons 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5A53A-14ED-4333-B96C-4465139CC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7FCB52BB-458C-4C1F-9373-FEF270445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667" y="3309841"/>
            <a:ext cx="2497394" cy="246656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77AC4-8463-4201-A0FD-D42FDDE3E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20801"/>
            <a:ext cx="7772400" cy="2294466"/>
          </a:xfrm>
        </p:spPr>
        <p:txBody>
          <a:bodyPr/>
          <a:lstStyle/>
          <a:p>
            <a:r>
              <a:rPr lang="en-US" dirty="0"/>
              <a:t>Nature has built a pretty amazing system</a:t>
            </a:r>
          </a:p>
          <a:p>
            <a:pPr lvl="1"/>
            <a:r>
              <a:rPr lang="en-US" dirty="0"/>
              <a:t>By altering </a:t>
            </a:r>
            <a:r>
              <a:rPr lang="en-US" i="1" dirty="0" err="1"/>
              <a:t>G</a:t>
            </a:r>
            <a:r>
              <a:rPr lang="en-US" baseline="-25000" dirty="0" err="1"/>
              <a:t>Na</a:t>
            </a:r>
            <a:r>
              <a:rPr lang="en-US" dirty="0"/>
              <a:t> and </a:t>
            </a:r>
            <a:r>
              <a:rPr lang="en-US" i="1" dirty="0"/>
              <a:t>G</a:t>
            </a:r>
            <a:r>
              <a:rPr lang="en-US" baseline="-25000" dirty="0"/>
              <a:t>K</a:t>
            </a:r>
            <a:r>
              <a:rPr lang="en-US" dirty="0"/>
              <a:t>, we can quickly swing between -89mV and +77mV</a:t>
            </a:r>
          </a:p>
          <a:p>
            <a:pPr lvl="1"/>
            <a:r>
              <a:rPr lang="en-US" dirty="0"/>
              <a:t>We can build any waveshape by suitably altering </a:t>
            </a:r>
            <a:r>
              <a:rPr lang="en-US" i="1" dirty="0" err="1"/>
              <a:t>G</a:t>
            </a:r>
            <a:r>
              <a:rPr lang="en-US" baseline="-25000" dirty="0" err="1"/>
              <a:t>Na</a:t>
            </a:r>
            <a:r>
              <a:rPr lang="en-US" dirty="0"/>
              <a:t> and </a:t>
            </a:r>
            <a:r>
              <a:rPr lang="en-US" i="1" dirty="0"/>
              <a:t>G</a:t>
            </a:r>
            <a:r>
              <a:rPr lang="en-US" baseline="-25000" dirty="0"/>
              <a:t>K</a:t>
            </a:r>
            <a:endParaRPr lang="en-US" dirty="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BDD9C68-528C-43C4-8462-68F46A55871D}"/>
              </a:ext>
            </a:extLst>
          </p:cNvPr>
          <p:cNvGrpSpPr/>
          <p:nvPr/>
        </p:nvGrpSpPr>
        <p:grpSpPr>
          <a:xfrm>
            <a:off x="1037139" y="3288792"/>
            <a:ext cx="4362422" cy="2053399"/>
            <a:chOff x="4710996" y="3208866"/>
            <a:chExt cx="4362422" cy="2053399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09EB5D9-3C0A-4C70-B51D-0FFD9EDBA816}"/>
                </a:ext>
              </a:extLst>
            </p:cNvPr>
            <p:cNvCxnSpPr>
              <a:cxnSpLocks/>
            </p:cNvCxnSpPr>
            <p:nvPr/>
          </p:nvCxnSpPr>
          <p:spPr>
            <a:xfrm>
              <a:off x="5345989" y="3615267"/>
              <a:ext cx="0" cy="1600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B3385A2F-2539-40CE-8C3D-6B56696AB852}"/>
                </a:ext>
              </a:extLst>
            </p:cNvPr>
            <p:cNvSpPr/>
            <p:nvPr/>
          </p:nvSpPr>
          <p:spPr>
            <a:xfrm>
              <a:off x="5202066" y="4030133"/>
              <a:ext cx="279400" cy="677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F1D861F-AA4A-4D8F-887B-B9EE288B66DF}"/>
                </a:ext>
              </a:extLst>
            </p:cNvPr>
            <p:cNvCxnSpPr>
              <a:cxnSpLocks/>
            </p:cNvCxnSpPr>
            <p:nvPr/>
          </p:nvCxnSpPr>
          <p:spPr>
            <a:xfrm>
              <a:off x="5037667" y="5206996"/>
              <a:ext cx="330552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7226D572-0EBF-426B-8BA8-91972C42E1F0}"/>
                </a:ext>
              </a:extLst>
            </p:cNvPr>
            <p:cNvGrpSpPr/>
            <p:nvPr/>
          </p:nvGrpSpPr>
          <p:grpSpPr>
            <a:xfrm>
              <a:off x="5777795" y="4754812"/>
              <a:ext cx="926979" cy="339713"/>
              <a:chOff x="5892800" y="3496733"/>
              <a:chExt cx="852363" cy="311830"/>
            </a:xfrm>
          </p:grpSpPr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F474F506-BCB5-4B6E-893F-5C1A330E356E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538729AA-524A-423F-9B66-31F08E8191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7C39335B-BA3B-4354-A794-7174D3573614}"/>
                  </a:ext>
                </a:extLst>
              </p:cNvPr>
              <p:cNvSpPr txBox="1"/>
              <p:nvPr/>
            </p:nvSpPr>
            <p:spPr>
              <a:xfrm>
                <a:off x="6214533" y="3554300"/>
                <a:ext cx="530630" cy="254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77mV</a:t>
                </a:r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E9407EBC-9ABA-495E-9BE3-92B345F6D7DD}"/>
                </a:ext>
              </a:extLst>
            </p:cNvPr>
            <p:cNvGrpSpPr/>
            <p:nvPr/>
          </p:nvGrpSpPr>
          <p:grpSpPr>
            <a:xfrm>
              <a:off x="7005461" y="4732864"/>
              <a:ext cx="975758" cy="348966"/>
              <a:chOff x="5892800" y="3496733"/>
              <a:chExt cx="975758" cy="348966"/>
            </a:xfrm>
          </p:grpSpPr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57FF70F0-CC7D-4595-834C-8E7C5D96AC5C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4DAB7A43-651D-4A0F-830C-9E3A1097B0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BCCD92B8-D669-4917-91CF-A1FF6C128FB7}"/>
                  </a:ext>
                </a:extLst>
              </p:cNvPr>
              <p:cNvSpPr txBox="1"/>
              <p:nvPr/>
            </p:nvSpPr>
            <p:spPr>
              <a:xfrm>
                <a:off x="6214533" y="3568700"/>
                <a:ext cx="6540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-89mV</a:t>
                </a:r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AAC1A4A0-F030-42E2-BA17-D42AB7CB47B6}"/>
                </a:ext>
              </a:extLst>
            </p:cNvPr>
            <p:cNvGrpSpPr/>
            <p:nvPr/>
          </p:nvGrpSpPr>
          <p:grpSpPr>
            <a:xfrm>
              <a:off x="8097660" y="4732864"/>
              <a:ext cx="975758" cy="387066"/>
              <a:chOff x="5892800" y="3496733"/>
              <a:chExt cx="975758" cy="387066"/>
            </a:xfrm>
          </p:grpSpPr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D019D94D-CEE7-41C4-88A0-5ADF560768D5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B9ED61DB-B174-4F03-96C2-4FE2A7E935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B3836C92-0C29-43BB-B271-63ED1E17ACA8}"/>
                  </a:ext>
                </a:extLst>
              </p:cNvPr>
              <p:cNvSpPr txBox="1"/>
              <p:nvPr/>
            </p:nvSpPr>
            <p:spPr>
              <a:xfrm>
                <a:off x="6214533" y="3606800"/>
                <a:ext cx="6540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-71mV</a:t>
                </a:r>
              </a:p>
            </p:txBody>
          </p:sp>
        </p:grp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AEAC33FC-23FB-4564-847F-54ED4942D599}"/>
                </a:ext>
              </a:extLst>
            </p:cNvPr>
            <p:cNvCxnSpPr>
              <a:cxnSpLocks/>
            </p:cNvCxnSpPr>
            <p:nvPr/>
          </p:nvCxnSpPr>
          <p:spPr>
            <a:xfrm>
              <a:off x="6014864" y="4834465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ED80C9A3-3C5D-4F12-A042-7D129476D887}"/>
                </a:ext>
              </a:extLst>
            </p:cNvPr>
            <p:cNvCxnSpPr>
              <a:cxnSpLocks/>
            </p:cNvCxnSpPr>
            <p:nvPr/>
          </p:nvCxnSpPr>
          <p:spPr>
            <a:xfrm>
              <a:off x="7234066" y="4842926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7EC029D7-A47A-4DAB-B57D-EA23D38821D9}"/>
                </a:ext>
              </a:extLst>
            </p:cNvPr>
            <p:cNvCxnSpPr>
              <a:cxnSpLocks/>
            </p:cNvCxnSpPr>
            <p:nvPr/>
          </p:nvCxnSpPr>
          <p:spPr>
            <a:xfrm>
              <a:off x="8334731" y="4842931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B34594DB-7DFA-44BE-AB2E-189D414A6DE2}"/>
                </a:ext>
              </a:extLst>
            </p:cNvPr>
            <p:cNvGrpSpPr/>
            <p:nvPr/>
          </p:nvGrpSpPr>
          <p:grpSpPr>
            <a:xfrm>
              <a:off x="5642329" y="3852332"/>
              <a:ext cx="381000" cy="685800"/>
              <a:chOff x="5562600" y="3429000"/>
              <a:chExt cx="381000" cy="685800"/>
            </a:xfrm>
          </p:grpSpPr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A9A3A3BE-F8FF-4CD3-B6F4-0EEC3F154D5D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02964F4D-B34C-4B69-B382-153F9D5A9880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E080D50D-4360-4499-982F-814EB4FD838B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5EE39544-1C67-4991-B01E-DDDEB89A8D0E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13C5A22-5438-430C-88E2-E5E749B7DD4D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DD98E3F-9A95-40B2-8B72-0E7FF3046876}"/>
                </a:ext>
              </a:extLst>
            </p:cNvPr>
            <p:cNvCxnSpPr>
              <a:cxnSpLocks/>
            </p:cNvCxnSpPr>
            <p:nvPr/>
          </p:nvCxnSpPr>
          <p:spPr>
            <a:xfrm>
              <a:off x="6014862" y="4521200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FB00D9ED-7DCD-4C7C-8A81-1E3CBB9AA5C4}"/>
                </a:ext>
              </a:extLst>
            </p:cNvPr>
            <p:cNvGrpSpPr/>
            <p:nvPr/>
          </p:nvGrpSpPr>
          <p:grpSpPr>
            <a:xfrm>
              <a:off x="6844595" y="3852330"/>
              <a:ext cx="381000" cy="685800"/>
              <a:chOff x="5562600" y="3429000"/>
              <a:chExt cx="381000" cy="685800"/>
            </a:xfrm>
          </p:grpSpPr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2813D11B-87F1-4FD1-AC4C-4AD19269B641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16557850-1751-4052-B19C-4D76730B2200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735F981A-0E17-4631-8A6F-6D21F9C9F2AA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CC80E723-4A8A-4104-BC60-DFDA68512CFF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DEF59122-9E52-433F-9320-4DFEA5B6B51B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24445CC-C69E-464D-BAF3-D54E464BA895}"/>
                </a:ext>
              </a:extLst>
            </p:cNvPr>
            <p:cNvCxnSpPr>
              <a:cxnSpLocks/>
            </p:cNvCxnSpPr>
            <p:nvPr/>
          </p:nvCxnSpPr>
          <p:spPr>
            <a:xfrm>
              <a:off x="7217128" y="452119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B7A96088-AD4D-46E6-91F7-577A40EB81DF}"/>
                </a:ext>
              </a:extLst>
            </p:cNvPr>
            <p:cNvGrpSpPr/>
            <p:nvPr/>
          </p:nvGrpSpPr>
          <p:grpSpPr>
            <a:xfrm>
              <a:off x="7962199" y="3852327"/>
              <a:ext cx="381000" cy="685800"/>
              <a:chOff x="5562600" y="3429000"/>
              <a:chExt cx="381000" cy="685800"/>
            </a:xfrm>
          </p:grpSpPr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888AED6F-54A6-4339-988A-15B19C0D78E7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9246AC40-A1B4-4FCE-AA1D-14A6E13CDC8F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28BFB6B0-6482-4F6A-95A2-E79BEED733AB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D4B45505-7B6E-4A64-927E-01E5F9F25D33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8EF58C0F-884A-4CAA-AC15-6F6648CEED85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35E3479-9C76-47EB-A887-82B8F398968E}"/>
                </a:ext>
              </a:extLst>
            </p:cNvPr>
            <p:cNvCxnSpPr>
              <a:cxnSpLocks/>
            </p:cNvCxnSpPr>
            <p:nvPr/>
          </p:nvCxnSpPr>
          <p:spPr>
            <a:xfrm>
              <a:off x="8334732" y="4521195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1B34681-5D3B-4635-970A-537B7695C09A}"/>
                </a:ext>
              </a:extLst>
            </p:cNvPr>
            <p:cNvCxnSpPr>
              <a:cxnSpLocks/>
            </p:cNvCxnSpPr>
            <p:nvPr/>
          </p:nvCxnSpPr>
          <p:spPr>
            <a:xfrm>
              <a:off x="5029200" y="3632197"/>
              <a:ext cx="3110796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1F6BC3E1-6D3A-4E1B-89FA-8C3267035891}"/>
                </a:ext>
              </a:extLst>
            </p:cNvPr>
            <p:cNvCxnSpPr>
              <a:cxnSpLocks/>
            </p:cNvCxnSpPr>
            <p:nvPr/>
          </p:nvCxnSpPr>
          <p:spPr>
            <a:xfrm>
              <a:off x="5811657" y="364066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CBA98317-2F0A-46F1-BEF8-BC5A669A520B}"/>
                </a:ext>
              </a:extLst>
            </p:cNvPr>
            <p:cNvCxnSpPr>
              <a:cxnSpLocks/>
            </p:cNvCxnSpPr>
            <p:nvPr/>
          </p:nvCxnSpPr>
          <p:spPr>
            <a:xfrm>
              <a:off x="7013923" y="365759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93879772-7C38-4920-9B92-8CF2E58089D5}"/>
                </a:ext>
              </a:extLst>
            </p:cNvPr>
            <p:cNvCxnSpPr>
              <a:cxnSpLocks/>
            </p:cNvCxnSpPr>
            <p:nvPr/>
          </p:nvCxnSpPr>
          <p:spPr>
            <a:xfrm>
              <a:off x="8123056" y="3649135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73287E4-2C68-4DD0-833F-1E6358547474}"/>
                </a:ext>
              </a:extLst>
            </p:cNvPr>
            <p:cNvSpPr txBox="1"/>
            <p:nvPr/>
          </p:nvSpPr>
          <p:spPr>
            <a:xfrm>
              <a:off x="5222369" y="4800600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ECF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997B69E-B789-400E-AA0E-4E63D682C66C}"/>
                </a:ext>
              </a:extLst>
            </p:cNvPr>
            <p:cNvSpPr txBox="1"/>
            <p:nvPr/>
          </p:nvSpPr>
          <p:spPr>
            <a:xfrm>
              <a:off x="6539798" y="3208866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ICF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18F721A-585F-4878-9386-056A81FA8E23}"/>
                </a:ext>
              </a:extLst>
            </p:cNvPr>
            <p:cNvSpPr txBox="1"/>
            <p:nvPr/>
          </p:nvSpPr>
          <p:spPr>
            <a:xfrm>
              <a:off x="6014859" y="3928530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 err="1"/>
                <a:t>G</a:t>
              </a:r>
              <a:r>
                <a:rPr lang="en-US" sz="2000" baseline="-25000" dirty="0" err="1"/>
                <a:t>Na</a:t>
              </a:r>
              <a:endParaRPr lang="en-US" sz="2000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602EEC1-ABF0-4415-9CB9-E66588E4D423}"/>
                </a:ext>
              </a:extLst>
            </p:cNvPr>
            <p:cNvSpPr txBox="1"/>
            <p:nvPr/>
          </p:nvSpPr>
          <p:spPr>
            <a:xfrm>
              <a:off x="7166326" y="3911596"/>
              <a:ext cx="30938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G</a:t>
              </a:r>
              <a:r>
                <a:rPr lang="en-US" sz="2000" baseline="-25000" dirty="0"/>
                <a:t>K</a:t>
              </a:r>
              <a:endParaRPr lang="en-US" sz="2000" dirty="0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B0BCC1F-5CBD-44B3-B0F9-7302F6F1102A}"/>
                </a:ext>
              </a:extLst>
            </p:cNvPr>
            <p:cNvSpPr txBox="1"/>
            <p:nvPr/>
          </p:nvSpPr>
          <p:spPr>
            <a:xfrm>
              <a:off x="8351659" y="3928530"/>
              <a:ext cx="347852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 err="1"/>
                <a:t>G</a:t>
              </a:r>
              <a:r>
                <a:rPr lang="en-US" sz="2000" baseline="-25000" dirty="0" err="1"/>
                <a:t>Cl</a:t>
              </a:r>
              <a:endParaRPr lang="en-US" sz="2000" dirty="0"/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8A1877B3-F972-49D6-8853-9AE082814143}"/>
                </a:ext>
              </a:extLst>
            </p:cNvPr>
            <p:cNvCxnSpPr>
              <a:cxnSpLocks/>
            </p:cNvCxnSpPr>
            <p:nvPr/>
          </p:nvCxnSpPr>
          <p:spPr>
            <a:xfrm>
              <a:off x="5341766" y="4216400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3198477B-1D13-48D2-B2CB-DA9795F68551}"/>
                </a:ext>
              </a:extLst>
            </p:cNvPr>
            <p:cNvCxnSpPr>
              <a:cxnSpLocks/>
            </p:cNvCxnSpPr>
            <p:nvPr/>
          </p:nvCxnSpPr>
          <p:spPr>
            <a:xfrm>
              <a:off x="5032723" y="3606798"/>
              <a:ext cx="0" cy="1600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7F97A3AA-EC64-4AE7-9B50-2E429F75BFB5}"/>
                </a:ext>
              </a:extLst>
            </p:cNvPr>
            <p:cNvSpPr/>
            <p:nvPr/>
          </p:nvSpPr>
          <p:spPr>
            <a:xfrm>
              <a:off x="4888800" y="4021664"/>
              <a:ext cx="279400" cy="677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F01156EA-1DBE-414C-8033-6E43327BCCB3}"/>
                </a:ext>
              </a:extLst>
            </p:cNvPr>
            <p:cNvCxnSpPr>
              <a:cxnSpLocks/>
            </p:cNvCxnSpPr>
            <p:nvPr/>
          </p:nvCxnSpPr>
          <p:spPr>
            <a:xfrm>
              <a:off x="5028500" y="4207931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D4EB1F7-8DA2-448F-8AA3-BD1B3F8B2CAB}"/>
                </a:ext>
              </a:extLst>
            </p:cNvPr>
            <p:cNvSpPr txBox="1"/>
            <p:nvPr/>
          </p:nvSpPr>
          <p:spPr>
            <a:xfrm>
              <a:off x="4710996" y="3682994"/>
              <a:ext cx="283732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 err="1"/>
                <a:t>I</a:t>
              </a:r>
              <a:r>
                <a:rPr lang="en-US" sz="2000" baseline="-25000" dirty="0" err="1"/>
                <a:t>Na</a:t>
              </a:r>
              <a:endParaRPr lang="en-US" sz="2000" dirty="0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3A54E8D-6636-4FE4-BEBB-34B45A7DACC4}"/>
                </a:ext>
              </a:extLst>
            </p:cNvPr>
            <p:cNvSpPr txBox="1"/>
            <p:nvPr/>
          </p:nvSpPr>
          <p:spPr>
            <a:xfrm>
              <a:off x="5354462" y="3674529"/>
              <a:ext cx="20839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I</a:t>
              </a:r>
              <a:r>
                <a:rPr lang="en-US" sz="2000" baseline="-25000" dirty="0"/>
                <a:t>K</a:t>
              </a:r>
              <a:endParaRPr lang="en-US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3E616DF1-415D-4339-A772-A87852B9553F}"/>
                  </a:ext>
                </a:extLst>
              </p:cNvPr>
              <p:cNvSpPr/>
              <p:nvPr/>
            </p:nvSpPr>
            <p:spPr>
              <a:xfrm>
                <a:off x="2529887" y="4550319"/>
                <a:ext cx="479991" cy="406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𝑁𝑎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3E616DF1-415D-4339-A772-A87852B955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9887" y="4550319"/>
                <a:ext cx="479991" cy="406201"/>
              </a:xfrm>
              <a:prstGeom prst="rect">
                <a:avLst/>
              </a:prstGeom>
              <a:blipFill>
                <a:blip r:embed="rId3"/>
                <a:stretch>
                  <a:fillRect r="-11392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3639B1F5-5D0C-4F18-9687-EACA44720E57}"/>
                  </a:ext>
                </a:extLst>
              </p:cNvPr>
              <p:cNvSpPr/>
              <p:nvPr/>
            </p:nvSpPr>
            <p:spPr>
              <a:xfrm>
                <a:off x="3787161" y="4551120"/>
                <a:ext cx="479991" cy="404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3639B1F5-5D0C-4F18-9687-EACA44720E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161" y="4551120"/>
                <a:ext cx="479991" cy="404598"/>
              </a:xfrm>
              <a:prstGeom prst="rect">
                <a:avLst/>
              </a:prstGeom>
              <a:blipFill>
                <a:blip r:embed="rId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F1C8519C-850D-4EF1-819B-B680E9AC90A1}"/>
                  </a:ext>
                </a:extLst>
              </p:cNvPr>
              <p:cNvSpPr/>
              <p:nvPr/>
            </p:nvSpPr>
            <p:spPr>
              <a:xfrm>
                <a:off x="4924166" y="4615859"/>
                <a:ext cx="479991" cy="412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F1C8519C-850D-4EF1-819B-B680E9AC90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4166" y="4615859"/>
                <a:ext cx="479991" cy="412870"/>
              </a:xfrm>
              <a:prstGeom prst="rect">
                <a:avLst/>
              </a:prstGeom>
              <a:blipFill>
                <a:blip r:embed="rId5"/>
                <a:stretch>
                  <a:fillRect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9437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1E88D-B36E-4440-ACEB-92B55E39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7867"/>
            <a:ext cx="7772400" cy="1143000"/>
          </a:xfrm>
        </p:spPr>
        <p:txBody>
          <a:bodyPr/>
          <a:lstStyle/>
          <a:p>
            <a:r>
              <a:rPr lang="en-US" dirty="0"/>
              <a:t>How neurons 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5A53A-14ED-4333-B96C-4465139CC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7FCB52BB-458C-4C1F-9373-FEF270445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667" y="3309841"/>
            <a:ext cx="2497394" cy="246656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77AC4-8463-4201-A0FD-D42FDDE3E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20801"/>
            <a:ext cx="7772400" cy="2294466"/>
          </a:xfrm>
        </p:spPr>
        <p:txBody>
          <a:bodyPr/>
          <a:lstStyle/>
          <a:p>
            <a:r>
              <a:rPr lang="en-US" dirty="0"/>
              <a:t>If you were to guess, how do you think </a:t>
            </a:r>
            <a:r>
              <a:rPr lang="en-US" i="1" dirty="0" err="1"/>
              <a:t>G</a:t>
            </a:r>
            <a:r>
              <a:rPr lang="en-US" baseline="-25000" dirty="0" err="1"/>
              <a:t>Na</a:t>
            </a:r>
            <a:r>
              <a:rPr lang="en-US" dirty="0"/>
              <a:t> and </a:t>
            </a:r>
            <a:r>
              <a:rPr lang="en-US" i="1" dirty="0"/>
              <a:t>G</a:t>
            </a:r>
            <a:r>
              <a:rPr lang="en-US" baseline="-25000" dirty="0"/>
              <a:t>K</a:t>
            </a:r>
            <a:r>
              <a:rPr lang="en-US" dirty="0"/>
              <a:t> change over the course of a spike? Draw it.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4F6F705-888F-4A0E-B26B-F4A17D12ED90}"/>
              </a:ext>
            </a:extLst>
          </p:cNvPr>
          <p:cNvGrpSpPr/>
          <p:nvPr/>
        </p:nvGrpSpPr>
        <p:grpSpPr>
          <a:xfrm>
            <a:off x="1018851" y="3398520"/>
            <a:ext cx="4362422" cy="2053399"/>
            <a:chOff x="4710996" y="3208866"/>
            <a:chExt cx="4362422" cy="2053399"/>
          </a:xfrm>
        </p:grpSpPr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B8A46FB-868D-4966-A4FF-25BD161F839B}"/>
                </a:ext>
              </a:extLst>
            </p:cNvPr>
            <p:cNvCxnSpPr>
              <a:cxnSpLocks/>
            </p:cNvCxnSpPr>
            <p:nvPr/>
          </p:nvCxnSpPr>
          <p:spPr>
            <a:xfrm>
              <a:off x="5345989" y="3615267"/>
              <a:ext cx="0" cy="1600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7DE0716D-F6E4-4C37-A225-1A380B6969A2}"/>
                </a:ext>
              </a:extLst>
            </p:cNvPr>
            <p:cNvSpPr/>
            <p:nvPr/>
          </p:nvSpPr>
          <p:spPr>
            <a:xfrm>
              <a:off x="5202066" y="4030133"/>
              <a:ext cx="279400" cy="677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3FA6A8A-A25B-4C83-94AF-0D2D63BA55E8}"/>
                </a:ext>
              </a:extLst>
            </p:cNvPr>
            <p:cNvCxnSpPr>
              <a:cxnSpLocks/>
            </p:cNvCxnSpPr>
            <p:nvPr/>
          </p:nvCxnSpPr>
          <p:spPr>
            <a:xfrm>
              <a:off x="5037667" y="5206996"/>
              <a:ext cx="330552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B4BC3334-6A6A-429B-877C-5408368AC665}"/>
                </a:ext>
              </a:extLst>
            </p:cNvPr>
            <p:cNvGrpSpPr/>
            <p:nvPr/>
          </p:nvGrpSpPr>
          <p:grpSpPr>
            <a:xfrm>
              <a:off x="5777795" y="4754797"/>
              <a:ext cx="926979" cy="377814"/>
              <a:chOff x="5892800" y="3496733"/>
              <a:chExt cx="852363" cy="346805"/>
            </a:xfrm>
          </p:grpSpPr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2BCA7C6C-8861-4375-9054-E7500A64A0B3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23FDB956-D2D2-439E-B9B8-78365343DC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349A2041-79B9-47FA-AA85-6C1CE8360285}"/>
                  </a:ext>
                </a:extLst>
              </p:cNvPr>
              <p:cNvSpPr txBox="1"/>
              <p:nvPr/>
            </p:nvSpPr>
            <p:spPr>
              <a:xfrm>
                <a:off x="6214533" y="3589275"/>
                <a:ext cx="530630" cy="2542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77mV</a:t>
                </a:r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E0E6C773-AABB-4418-99FC-EAD3FCDC96DB}"/>
                </a:ext>
              </a:extLst>
            </p:cNvPr>
            <p:cNvGrpSpPr/>
            <p:nvPr/>
          </p:nvGrpSpPr>
          <p:grpSpPr>
            <a:xfrm>
              <a:off x="7005461" y="4732864"/>
              <a:ext cx="975758" cy="336266"/>
              <a:chOff x="5892800" y="3496733"/>
              <a:chExt cx="975758" cy="336266"/>
            </a:xfrm>
          </p:grpSpPr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7D369B99-0A02-4B3A-AF2E-A569E3DADFB7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15D2F819-E902-43EB-AC91-4B315E798B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D81F88AC-B745-43F6-BD38-779B037B8765}"/>
                  </a:ext>
                </a:extLst>
              </p:cNvPr>
              <p:cNvSpPr txBox="1"/>
              <p:nvPr/>
            </p:nvSpPr>
            <p:spPr>
              <a:xfrm>
                <a:off x="6214533" y="3556000"/>
                <a:ext cx="6540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-89mV</a:t>
                </a:r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3740C1DB-7499-4D3F-A862-F31685004C73}"/>
                </a:ext>
              </a:extLst>
            </p:cNvPr>
            <p:cNvGrpSpPr/>
            <p:nvPr/>
          </p:nvGrpSpPr>
          <p:grpSpPr>
            <a:xfrm>
              <a:off x="8097660" y="4732864"/>
              <a:ext cx="975758" cy="361666"/>
              <a:chOff x="5892800" y="3496733"/>
              <a:chExt cx="975758" cy="361666"/>
            </a:xfrm>
          </p:grpSpPr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4A3E9833-4C33-4672-8C68-3F7DAFF92272}"/>
                  </a:ext>
                </a:extLst>
              </p:cNvPr>
              <p:cNvCxnSpPr/>
              <p:nvPr/>
            </p:nvCxnSpPr>
            <p:spPr>
              <a:xfrm>
                <a:off x="5892800" y="3496733"/>
                <a:ext cx="457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D37A1FE1-2F3F-4621-8D49-FDAC078DAE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4399" y="3598332"/>
                <a:ext cx="254003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29BB450A-30F5-4871-920A-692992E0A219}"/>
                  </a:ext>
                </a:extLst>
              </p:cNvPr>
              <p:cNvSpPr txBox="1"/>
              <p:nvPr/>
            </p:nvSpPr>
            <p:spPr>
              <a:xfrm>
                <a:off x="6214533" y="3581400"/>
                <a:ext cx="6540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0" dirty="0"/>
                  <a:t>-71mV</a:t>
                </a:r>
              </a:p>
            </p:txBody>
          </p:sp>
        </p:grp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4D6A643D-36A7-4A5B-AA91-993540B61082}"/>
                </a:ext>
              </a:extLst>
            </p:cNvPr>
            <p:cNvCxnSpPr>
              <a:cxnSpLocks/>
            </p:cNvCxnSpPr>
            <p:nvPr/>
          </p:nvCxnSpPr>
          <p:spPr>
            <a:xfrm>
              <a:off x="6014864" y="4834465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7706F3E-D387-4878-891E-461801EC2012}"/>
                </a:ext>
              </a:extLst>
            </p:cNvPr>
            <p:cNvCxnSpPr>
              <a:cxnSpLocks/>
            </p:cNvCxnSpPr>
            <p:nvPr/>
          </p:nvCxnSpPr>
          <p:spPr>
            <a:xfrm>
              <a:off x="7234066" y="4842926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4A54A98-C285-401E-8B0E-55FEEA2B39DD}"/>
                </a:ext>
              </a:extLst>
            </p:cNvPr>
            <p:cNvCxnSpPr>
              <a:cxnSpLocks/>
            </p:cNvCxnSpPr>
            <p:nvPr/>
          </p:nvCxnSpPr>
          <p:spPr>
            <a:xfrm>
              <a:off x="8334731" y="4842931"/>
              <a:ext cx="0" cy="3810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A18AAB58-D224-4123-97C9-EFAC9B98A854}"/>
                </a:ext>
              </a:extLst>
            </p:cNvPr>
            <p:cNvGrpSpPr/>
            <p:nvPr/>
          </p:nvGrpSpPr>
          <p:grpSpPr>
            <a:xfrm>
              <a:off x="5642329" y="3852332"/>
              <a:ext cx="381000" cy="685800"/>
              <a:chOff x="5562600" y="3429000"/>
              <a:chExt cx="381000" cy="685800"/>
            </a:xfrm>
          </p:grpSpPr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DC64FC7A-4E41-4849-80C2-30A4FD1943EE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9C260337-36C4-4A77-83D1-5125288571E0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3F8A144D-0A19-4606-8736-C76CA84EC44B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2B5D8D2B-7054-4E9C-941B-AA7E5A3330C2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DC5C6644-3645-4682-AF50-194E4884DE4E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3628AAC-C494-42AB-AD50-E4EF5728744E}"/>
                </a:ext>
              </a:extLst>
            </p:cNvPr>
            <p:cNvCxnSpPr>
              <a:cxnSpLocks/>
            </p:cNvCxnSpPr>
            <p:nvPr/>
          </p:nvCxnSpPr>
          <p:spPr>
            <a:xfrm>
              <a:off x="6014862" y="4521200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207720B6-9FB1-439A-93FF-62E4DA9A6356}"/>
                </a:ext>
              </a:extLst>
            </p:cNvPr>
            <p:cNvGrpSpPr/>
            <p:nvPr/>
          </p:nvGrpSpPr>
          <p:grpSpPr>
            <a:xfrm>
              <a:off x="6844595" y="3852330"/>
              <a:ext cx="381000" cy="685800"/>
              <a:chOff x="5562600" y="3429000"/>
              <a:chExt cx="381000" cy="685800"/>
            </a:xfrm>
          </p:grpSpPr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BD8BA6FC-8DEC-4274-B922-5552B5F52FFD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09899AB1-734C-4332-ABAF-30DC761C6FD3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428DB7DD-8372-459D-99D7-FC000B44EC8E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E9B16F25-0EE6-4154-A63F-D01A032B5601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C7C08EFF-39AD-4D56-9088-32905DFA03E7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A7F6FEA2-32EC-4B72-AF6F-41F53A00D4AE}"/>
                </a:ext>
              </a:extLst>
            </p:cNvPr>
            <p:cNvCxnSpPr>
              <a:cxnSpLocks/>
            </p:cNvCxnSpPr>
            <p:nvPr/>
          </p:nvCxnSpPr>
          <p:spPr>
            <a:xfrm>
              <a:off x="7217128" y="452119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1A36DFF3-D17B-4913-97D7-ED6AF63EC40D}"/>
                </a:ext>
              </a:extLst>
            </p:cNvPr>
            <p:cNvGrpSpPr/>
            <p:nvPr/>
          </p:nvGrpSpPr>
          <p:grpSpPr>
            <a:xfrm>
              <a:off x="7962199" y="3852327"/>
              <a:ext cx="381000" cy="685800"/>
              <a:chOff x="5562600" y="3429000"/>
              <a:chExt cx="381000" cy="685800"/>
            </a:xfrm>
          </p:grpSpPr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8B966DDB-8247-4A52-A864-23B1FA964C3E}"/>
                  </a:ext>
                </a:extLst>
              </p:cNvPr>
              <p:cNvCxnSpPr/>
              <p:nvPr/>
            </p:nvCxnSpPr>
            <p:spPr>
              <a:xfrm>
                <a:off x="5715000" y="3429000"/>
                <a:ext cx="228600" cy="762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5CE18AB9-970E-4B22-AD98-2D9391E5C3C0}"/>
                  </a:ext>
                </a:extLst>
              </p:cNvPr>
              <p:cNvCxnSpPr/>
              <p:nvPr/>
            </p:nvCxnSpPr>
            <p:spPr>
              <a:xfrm flipV="1">
                <a:off x="5562600" y="35052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0BFF203F-15F8-44E4-9F0C-89B2F90F7B44}"/>
                  </a:ext>
                </a:extLst>
              </p:cNvPr>
              <p:cNvCxnSpPr/>
              <p:nvPr/>
            </p:nvCxnSpPr>
            <p:spPr>
              <a:xfrm flipH="1" flipV="1">
                <a:off x="5562600" y="36576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191264FD-3AD6-4886-9469-BD848660A31D}"/>
                  </a:ext>
                </a:extLst>
              </p:cNvPr>
              <p:cNvCxnSpPr/>
              <p:nvPr/>
            </p:nvCxnSpPr>
            <p:spPr>
              <a:xfrm flipV="1">
                <a:off x="5562600" y="38100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0056B529-055B-4594-8CA0-8FF9F8FF54B0}"/>
                  </a:ext>
                </a:extLst>
              </p:cNvPr>
              <p:cNvCxnSpPr/>
              <p:nvPr/>
            </p:nvCxnSpPr>
            <p:spPr>
              <a:xfrm flipH="1" flipV="1">
                <a:off x="5562600" y="3962400"/>
                <a:ext cx="381000" cy="15240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ABABF84-2FDE-4E0F-B771-F3E27B96EE13}"/>
                </a:ext>
              </a:extLst>
            </p:cNvPr>
            <p:cNvCxnSpPr>
              <a:cxnSpLocks/>
            </p:cNvCxnSpPr>
            <p:nvPr/>
          </p:nvCxnSpPr>
          <p:spPr>
            <a:xfrm>
              <a:off x="8334732" y="4521195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B00A246F-FBFA-4BDF-BAF4-930E60D4B879}"/>
                </a:ext>
              </a:extLst>
            </p:cNvPr>
            <p:cNvCxnSpPr>
              <a:cxnSpLocks/>
            </p:cNvCxnSpPr>
            <p:nvPr/>
          </p:nvCxnSpPr>
          <p:spPr>
            <a:xfrm>
              <a:off x="5029200" y="3632197"/>
              <a:ext cx="3110796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C3791FBB-2B14-436E-8AC4-8EFF07E79AF5}"/>
                </a:ext>
              </a:extLst>
            </p:cNvPr>
            <p:cNvCxnSpPr>
              <a:cxnSpLocks/>
            </p:cNvCxnSpPr>
            <p:nvPr/>
          </p:nvCxnSpPr>
          <p:spPr>
            <a:xfrm>
              <a:off x="5811657" y="364066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B091981-1968-4B6D-A831-AF5B4909F85F}"/>
                </a:ext>
              </a:extLst>
            </p:cNvPr>
            <p:cNvCxnSpPr>
              <a:cxnSpLocks/>
            </p:cNvCxnSpPr>
            <p:nvPr/>
          </p:nvCxnSpPr>
          <p:spPr>
            <a:xfrm>
              <a:off x="7013923" y="3657598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C93008AB-5F31-4C96-8713-0195AB732A60}"/>
                </a:ext>
              </a:extLst>
            </p:cNvPr>
            <p:cNvCxnSpPr>
              <a:cxnSpLocks/>
            </p:cNvCxnSpPr>
            <p:nvPr/>
          </p:nvCxnSpPr>
          <p:spPr>
            <a:xfrm>
              <a:off x="8123056" y="3649135"/>
              <a:ext cx="0" cy="203198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3E907EF-7E59-4DA6-ACD3-A3B2D8C8B821}"/>
                </a:ext>
              </a:extLst>
            </p:cNvPr>
            <p:cNvSpPr txBox="1"/>
            <p:nvPr/>
          </p:nvSpPr>
          <p:spPr>
            <a:xfrm>
              <a:off x="5222369" y="4800600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ECF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E8A5419-99C4-4B7F-B8C2-B8D0A98D8C84}"/>
                </a:ext>
              </a:extLst>
            </p:cNvPr>
            <p:cNvSpPr txBox="1"/>
            <p:nvPr/>
          </p:nvSpPr>
          <p:spPr>
            <a:xfrm>
              <a:off x="6539798" y="3208866"/>
              <a:ext cx="7958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ICF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E549B61-E8FA-4D1C-98EF-F1E282F5D07E}"/>
                </a:ext>
              </a:extLst>
            </p:cNvPr>
            <p:cNvSpPr txBox="1"/>
            <p:nvPr/>
          </p:nvSpPr>
          <p:spPr>
            <a:xfrm>
              <a:off x="6014859" y="3928530"/>
              <a:ext cx="384721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 err="1"/>
                <a:t>G</a:t>
              </a:r>
              <a:r>
                <a:rPr lang="en-US" sz="2000" baseline="-25000" dirty="0" err="1"/>
                <a:t>Na</a:t>
              </a:r>
              <a:endParaRPr lang="en-US" sz="2000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6252AB2-3614-4E0E-818F-72A5240C6491}"/>
                </a:ext>
              </a:extLst>
            </p:cNvPr>
            <p:cNvSpPr txBox="1"/>
            <p:nvPr/>
          </p:nvSpPr>
          <p:spPr>
            <a:xfrm>
              <a:off x="7166326" y="3911596"/>
              <a:ext cx="30938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G</a:t>
              </a:r>
              <a:r>
                <a:rPr lang="en-US" sz="2000" baseline="-25000" dirty="0"/>
                <a:t>K</a:t>
              </a:r>
              <a:endParaRPr lang="en-US" sz="2000" dirty="0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B4FC4EE-55AA-4724-9127-8805A107AC95}"/>
                </a:ext>
              </a:extLst>
            </p:cNvPr>
            <p:cNvSpPr txBox="1"/>
            <p:nvPr/>
          </p:nvSpPr>
          <p:spPr>
            <a:xfrm>
              <a:off x="8351659" y="3928530"/>
              <a:ext cx="347852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 err="1"/>
                <a:t>G</a:t>
              </a:r>
              <a:r>
                <a:rPr lang="en-US" sz="2000" baseline="-25000" dirty="0" err="1"/>
                <a:t>Cl</a:t>
              </a:r>
              <a:endParaRPr lang="en-US" sz="2000" dirty="0"/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886799A8-2D2E-435D-98EC-924CB4CFC685}"/>
                </a:ext>
              </a:extLst>
            </p:cNvPr>
            <p:cNvCxnSpPr>
              <a:cxnSpLocks/>
            </p:cNvCxnSpPr>
            <p:nvPr/>
          </p:nvCxnSpPr>
          <p:spPr>
            <a:xfrm>
              <a:off x="5341766" y="4216400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C4B05B9F-83BD-4A4C-8402-BCD82F5A9985}"/>
                </a:ext>
              </a:extLst>
            </p:cNvPr>
            <p:cNvCxnSpPr>
              <a:cxnSpLocks/>
            </p:cNvCxnSpPr>
            <p:nvPr/>
          </p:nvCxnSpPr>
          <p:spPr>
            <a:xfrm>
              <a:off x="5032723" y="3606798"/>
              <a:ext cx="0" cy="160020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B4B1DA65-E7F3-47C2-9CB4-E0BFA7583D62}"/>
                </a:ext>
              </a:extLst>
            </p:cNvPr>
            <p:cNvSpPr/>
            <p:nvPr/>
          </p:nvSpPr>
          <p:spPr>
            <a:xfrm>
              <a:off x="4888800" y="4021664"/>
              <a:ext cx="279400" cy="67733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921391B7-8761-4364-BAB9-B61E847481EE}"/>
                </a:ext>
              </a:extLst>
            </p:cNvPr>
            <p:cNvCxnSpPr>
              <a:cxnSpLocks/>
            </p:cNvCxnSpPr>
            <p:nvPr/>
          </p:nvCxnSpPr>
          <p:spPr>
            <a:xfrm>
              <a:off x="5028500" y="4207931"/>
              <a:ext cx="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9E08464-791D-4665-891C-BA6623FEA7DF}"/>
                </a:ext>
              </a:extLst>
            </p:cNvPr>
            <p:cNvSpPr txBox="1"/>
            <p:nvPr/>
          </p:nvSpPr>
          <p:spPr>
            <a:xfrm>
              <a:off x="4710996" y="3682994"/>
              <a:ext cx="283732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 err="1"/>
                <a:t>I</a:t>
              </a:r>
              <a:r>
                <a:rPr lang="en-US" sz="2000" baseline="-25000" dirty="0" err="1"/>
                <a:t>Na</a:t>
              </a:r>
              <a:endParaRPr lang="en-US" sz="2000" dirty="0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374377C-0A06-46F8-AB90-9144C82F7FA3}"/>
                </a:ext>
              </a:extLst>
            </p:cNvPr>
            <p:cNvSpPr txBox="1"/>
            <p:nvPr/>
          </p:nvSpPr>
          <p:spPr>
            <a:xfrm>
              <a:off x="5354462" y="3674529"/>
              <a:ext cx="20839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000" dirty="0"/>
                <a:t>I</a:t>
              </a:r>
              <a:r>
                <a:rPr lang="en-US" sz="2000" baseline="-25000" dirty="0"/>
                <a:t>K</a:t>
              </a:r>
              <a:endParaRPr lang="en-US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4F330042-3CA4-4F32-8A43-7C8CA953A987}"/>
                  </a:ext>
                </a:extLst>
              </p:cNvPr>
              <p:cNvSpPr/>
              <p:nvPr/>
            </p:nvSpPr>
            <p:spPr>
              <a:xfrm>
                <a:off x="2507439" y="4700201"/>
                <a:ext cx="479991" cy="406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𝑁𝑎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4F330042-3CA4-4F32-8A43-7C8CA953A9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439" y="4700201"/>
                <a:ext cx="479991" cy="406201"/>
              </a:xfrm>
              <a:prstGeom prst="rect">
                <a:avLst/>
              </a:prstGeom>
              <a:blipFill>
                <a:blip r:embed="rId3"/>
                <a:stretch>
                  <a:fillRect r="-11392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0E4C06BE-E671-47A2-B702-0BE851A81FC4}"/>
                  </a:ext>
                </a:extLst>
              </p:cNvPr>
              <p:cNvSpPr/>
              <p:nvPr/>
            </p:nvSpPr>
            <p:spPr>
              <a:xfrm>
                <a:off x="3764713" y="4675602"/>
                <a:ext cx="479991" cy="404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0E4C06BE-E671-47A2-B702-0BE851A81F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4713" y="4675602"/>
                <a:ext cx="479991" cy="404598"/>
              </a:xfrm>
              <a:prstGeom prst="rect">
                <a:avLst/>
              </a:prstGeom>
              <a:blipFill>
                <a:blip r:embed="rId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FB6E7204-81B7-43E5-A44A-565EC53F877B}"/>
                  </a:ext>
                </a:extLst>
              </p:cNvPr>
              <p:cNvSpPr/>
              <p:nvPr/>
            </p:nvSpPr>
            <p:spPr>
              <a:xfrm>
                <a:off x="4901718" y="4651441"/>
                <a:ext cx="479991" cy="412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𝐶𝑙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FB6E7204-81B7-43E5-A44A-565EC53F87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718" y="4651441"/>
                <a:ext cx="479991" cy="412870"/>
              </a:xfrm>
              <a:prstGeom prst="rect">
                <a:avLst/>
              </a:prstGeom>
              <a:blipFill>
                <a:blip r:embed="rId5"/>
                <a:stretch>
                  <a:fillRect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94613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1E88D-B36E-4440-ACEB-92B55E39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7867"/>
            <a:ext cx="7772400" cy="1143000"/>
          </a:xfrm>
        </p:spPr>
        <p:txBody>
          <a:bodyPr/>
          <a:lstStyle/>
          <a:p>
            <a:r>
              <a:rPr lang="en-US" dirty="0"/>
              <a:t>How neurons 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5A53A-14ED-4333-B96C-4465139CC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7FCB52BB-458C-4C1F-9373-FEF270445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267" y="1692708"/>
            <a:ext cx="2497394" cy="246656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77AC4-8463-4201-A0FD-D42FDDE3E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65" y="1337741"/>
            <a:ext cx="4572002" cy="4656659"/>
          </a:xfrm>
        </p:spPr>
        <p:txBody>
          <a:bodyPr/>
          <a:lstStyle/>
          <a:p>
            <a:r>
              <a:rPr lang="en-US" sz="2400" dirty="0"/>
              <a:t>If you were to guess, how do you think </a:t>
            </a:r>
            <a:r>
              <a:rPr lang="en-US" sz="2400" i="1" dirty="0" err="1"/>
              <a:t>G</a:t>
            </a:r>
            <a:r>
              <a:rPr lang="en-US" sz="2400" baseline="-25000" dirty="0" err="1"/>
              <a:t>Na</a:t>
            </a:r>
            <a:r>
              <a:rPr lang="en-US" sz="2400" dirty="0"/>
              <a:t> and </a:t>
            </a:r>
            <a:r>
              <a:rPr lang="en-US" sz="2400" i="1" dirty="0"/>
              <a:t>G</a:t>
            </a:r>
            <a:r>
              <a:rPr lang="en-US" sz="2400" baseline="-25000" dirty="0"/>
              <a:t>K</a:t>
            </a:r>
            <a:r>
              <a:rPr lang="en-US" sz="2400" dirty="0"/>
              <a:t> change over the course of a spike? Draw it</a:t>
            </a:r>
          </a:p>
          <a:p>
            <a:pPr lvl="1">
              <a:spcBef>
                <a:spcPts val="0"/>
              </a:spcBef>
            </a:pPr>
            <a:r>
              <a:rPr lang="en-US" sz="2000" i="1" dirty="0" err="1"/>
              <a:t>V</a:t>
            </a:r>
            <a:r>
              <a:rPr lang="en-US" sz="2000" baseline="-25000" dirty="0" err="1"/>
              <a:t>N,Na</a:t>
            </a:r>
            <a:r>
              <a:rPr lang="en-US" sz="2000" dirty="0"/>
              <a:t>=+54mV; </a:t>
            </a:r>
            <a:r>
              <a:rPr lang="en-US" sz="2000" i="1" dirty="0"/>
              <a:t>V</a:t>
            </a:r>
            <a:r>
              <a:rPr lang="en-US" sz="2000" baseline="-25000" dirty="0"/>
              <a:t>N,K</a:t>
            </a:r>
            <a:r>
              <a:rPr lang="en-US" sz="2000" dirty="0"/>
              <a:t>=-90mV;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N,Cl</a:t>
            </a:r>
            <a:r>
              <a:rPr lang="en-US" sz="2000" dirty="0"/>
              <a:t>=-70mV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The </a:t>
            </a:r>
            <a:r>
              <a:rPr lang="en-US" sz="2400" i="1" dirty="0" err="1"/>
              <a:t>Hodgkins</a:t>
            </a:r>
            <a:r>
              <a:rPr lang="en-US" sz="2400" i="1" dirty="0"/>
              <a:t>-Huxley</a:t>
            </a:r>
            <a:r>
              <a:rPr lang="en-US" sz="2400" dirty="0"/>
              <a:t> model:</a:t>
            </a:r>
            <a:endParaRPr lang="en-US" sz="2400" i="1" dirty="0"/>
          </a:p>
          <a:p>
            <a:pPr lvl="1">
              <a:spcBef>
                <a:spcPts val="0"/>
              </a:spcBef>
            </a:pPr>
            <a:r>
              <a:rPr lang="en-US" sz="2000" i="1" dirty="0" err="1"/>
              <a:t>G</a:t>
            </a:r>
            <a:r>
              <a:rPr lang="en-US" sz="2000" baseline="-25000" dirty="0" err="1"/>
              <a:t>Na</a:t>
            </a:r>
            <a:r>
              <a:rPr lang="en-US" sz="2000" dirty="0"/>
              <a:t> and </a:t>
            </a:r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 are given empirically by differential equations that match the behavior you predicted</a:t>
            </a:r>
          </a:p>
        </p:txBody>
      </p:sp>
      <p:sp>
        <p:nvSpPr>
          <p:cNvPr id="61" name="Left Brace 60">
            <a:extLst>
              <a:ext uri="{FF2B5EF4-FFF2-40B4-BE49-F238E27FC236}">
                <a16:creationId xmlns:a16="http://schemas.microsoft.com/office/drawing/2014/main" id="{D1395FBD-A57A-433C-9C6A-D5354DB58959}"/>
              </a:ext>
            </a:extLst>
          </p:cNvPr>
          <p:cNvSpPr/>
          <p:nvPr/>
        </p:nvSpPr>
        <p:spPr>
          <a:xfrm rot="16200000">
            <a:off x="5350933" y="3869267"/>
            <a:ext cx="491067" cy="601133"/>
          </a:xfrm>
          <a:prstGeom prst="leftBrac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1D38412-9343-4FAB-8AAE-8FD54A63A46C}"/>
              </a:ext>
            </a:extLst>
          </p:cNvPr>
          <p:cNvSpPr txBox="1"/>
          <p:nvPr/>
        </p:nvSpPr>
        <p:spPr>
          <a:xfrm>
            <a:off x="4936067" y="4351866"/>
            <a:ext cx="1185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Na and K both have low 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6B49052-0892-4720-8826-F849823EE06D}"/>
              </a:ext>
            </a:extLst>
          </p:cNvPr>
          <p:cNvSpPr txBox="1"/>
          <p:nvPr/>
        </p:nvSpPr>
        <p:spPr>
          <a:xfrm>
            <a:off x="7018868" y="1574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Na has high G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4578EAEE-E556-4025-BC4D-0194F32EC21E}"/>
              </a:ext>
            </a:extLst>
          </p:cNvPr>
          <p:cNvCxnSpPr/>
          <p:nvPr/>
        </p:nvCxnSpPr>
        <p:spPr>
          <a:xfrm flipH="1">
            <a:off x="6553200" y="1905000"/>
            <a:ext cx="618067" cy="228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E7FB68E0-5778-4BE8-8CC6-7D38282A9094}"/>
              </a:ext>
            </a:extLst>
          </p:cNvPr>
          <p:cNvSpPr txBox="1"/>
          <p:nvPr/>
        </p:nvSpPr>
        <p:spPr>
          <a:xfrm>
            <a:off x="7264402" y="4089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K has high G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A9E19B-DA47-4A59-9F46-0DA95E1B4388}"/>
              </a:ext>
            </a:extLst>
          </p:cNvPr>
          <p:cNvCxnSpPr>
            <a:cxnSpLocks/>
            <a:stCxn id="67" idx="1"/>
          </p:cNvCxnSpPr>
          <p:nvPr/>
        </p:nvCxnSpPr>
        <p:spPr>
          <a:xfrm flipH="1" flipV="1">
            <a:off x="6781800" y="3801534"/>
            <a:ext cx="482602" cy="61103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06F6BB0-DFBF-43A4-9623-A4D784489C0F}"/>
              </a:ext>
            </a:extLst>
          </p:cNvPr>
          <p:cNvSpPr txBox="1"/>
          <p:nvPr/>
        </p:nvSpPr>
        <p:spPr>
          <a:xfrm>
            <a:off x="7467599" y="2482972"/>
            <a:ext cx="1257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Both return to baseline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CF33B3B-4E0E-4303-909C-78338A39ADCF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7264403" y="2806138"/>
            <a:ext cx="203196" cy="41893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3" grpId="0"/>
      <p:bldP spid="64" grpId="0"/>
      <p:bldP spid="67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1E88D-B36E-4440-ACEB-92B55E39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7867"/>
            <a:ext cx="7772400" cy="1143000"/>
          </a:xfrm>
        </p:spPr>
        <p:txBody>
          <a:bodyPr/>
          <a:lstStyle/>
          <a:p>
            <a:r>
              <a:rPr lang="en-US" dirty="0"/>
              <a:t>How neurons 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5A53A-14ED-4333-B96C-4465139CC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7FCB52BB-458C-4C1F-9373-FEF270445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267" y="1692708"/>
            <a:ext cx="2497394" cy="246656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77AC4-8463-4201-A0FD-D42FDDE3E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65" y="1337741"/>
            <a:ext cx="4961978" cy="4910659"/>
          </a:xfrm>
        </p:spPr>
        <p:txBody>
          <a:bodyPr/>
          <a:lstStyle/>
          <a:p>
            <a:r>
              <a:rPr lang="en-US" sz="2400" dirty="0"/>
              <a:t>If you were to guess, how do you think </a:t>
            </a:r>
            <a:r>
              <a:rPr lang="en-US" sz="2400" i="1" dirty="0" err="1"/>
              <a:t>G</a:t>
            </a:r>
            <a:r>
              <a:rPr lang="en-US" sz="2400" baseline="-25000" dirty="0" err="1"/>
              <a:t>Na</a:t>
            </a:r>
            <a:r>
              <a:rPr lang="en-US" sz="2400" dirty="0"/>
              <a:t> and </a:t>
            </a:r>
            <a:r>
              <a:rPr lang="en-US" sz="2400" i="1" dirty="0"/>
              <a:t>G</a:t>
            </a:r>
            <a:r>
              <a:rPr lang="en-US" sz="2400" baseline="-25000" dirty="0"/>
              <a:t>K</a:t>
            </a:r>
            <a:r>
              <a:rPr lang="en-US" sz="2400" dirty="0"/>
              <a:t> change over the course of a spike? Draw it</a:t>
            </a:r>
          </a:p>
          <a:p>
            <a:pPr lvl="1">
              <a:spcBef>
                <a:spcPts val="0"/>
              </a:spcBef>
            </a:pPr>
            <a:r>
              <a:rPr lang="en-US" sz="2000" i="1" dirty="0" err="1"/>
              <a:t>V</a:t>
            </a:r>
            <a:r>
              <a:rPr lang="en-US" sz="2000" baseline="-25000" dirty="0" err="1"/>
              <a:t>N,Na</a:t>
            </a:r>
            <a:r>
              <a:rPr lang="en-US" sz="2000" dirty="0"/>
              <a:t>=+54mV; </a:t>
            </a:r>
            <a:r>
              <a:rPr lang="en-US" sz="2000" i="1" dirty="0"/>
              <a:t>V</a:t>
            </a:r>
            <a:r>
              <a:rPr lang="en-US" sz="2000" baseline="-25000" dirty="0"/>
              <a:t>N,K</a:t>
            </a:r>
            <a:r>
              <a:rPr lang="en-US" sz="2000" dirty="0"/>
              <a:t>=-90mV;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N,Cl</a:t>
            </a:r>
            <a:r>
              <a:rPr lang="en-US" sz="2000" dirty="0"/>
              <a:t>=-70mV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The </a:t>
            </a:r>
            <a:r>
              <a:rPr lang="en-US" sz="2400" i="1" dirty="0" err="1"/>
              <a:t>Hodgkins</a:t>
            </a:r>
            <a:r>
              <a:rPr lang="en-US" sz="2400" i="1" dirty="0"/>
              <a:t>-Huxley</a:t>
            </a:r>
            <a:r>
              <a:rPr lang="en-US" sz="2400" dirty="0"/>
              <a:t> model: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Differential equations for the blue and green curves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Basic idea is </a:t>
            </a:r>
            <a:r>
              <a:rPr lang="en-US" sz="2000" i="1" dirty="0"/>
              <a:t>voltage-sensitive </a:t>
            </a:r>
            <a:r>
              <a:rPr lang="en-US" sz="2000" dirty="0"/>
              <a:t>ion-channel </a:t>
            </a:r>
            <a:r>
              <a:rPr lang="en-US" sz="2000" dirty="0" err="1"/>
              <a:t>turnon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i="1" dirty="0" err="1"/>
              <a:t>G</a:t>
            </a:r>
            <a:r>
              <a:rPr lang="en-US" sz="2000" baseline="-25000" dirty="0" err="1"/>
              <a:t>Na</a:t>
            </a:r>
            <a:r>
              <a:rPr lang="en-US" sz="2000" dirty="0"/>
              <a:t> is an increasing function of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; fast positive feedback generates the rising spike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slow negative-feedback mechanism shuts the spike off</a:t>
            </a:r>
          </a:p>
          <a:p>
            <a:pPr lvl="1">
              <a:spcBef>
                <a:spcPts val="0"/>
              </a:spcBef>
            </a:pPr>
            <a:endParaRPr lang="en-US" sz="20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1D38412-9343-4FAB-8AAE-8FD54A63A46C}"/>
              </a:ext>
            </a:extLst>
          </p:cNvPr>
          <p:cNvSpPr txBox="1"/>
          <p:nvPr/>
        </p:nvSpPr>
        <p:spPr>
          <a:xfrm>
            <a:off x="6532046" y="4375946"/>
            <a:ext cx="1475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 err="1">
                <a:solidFill>
                  <a:srgbClr val="006600"/>
                </a:solidFill>
              </a:rPr>
              <a:t>G</a:t>
            </a:r>
            <a:r>
              <a:rPr lang="en-US" sz="1800" baseline="-25000" dirty="0" err="1">
                <a:solidFill>
                  <a:srgbClr val="006600"/>
                </a:solidFill>
              </a:rPr>
              <a:t>Na</a:t>
            </a:r>
            <a:r>
              <a:rPr lang="en-US" sz="1800" dirty="0">
                <a:solidFill>
                  <a:srgbClr val="006600"/>
                </a:solidFill>
              </a:rPr>
              <a:t> is the green curve</a:t>
            </a:r>
            <a:endParaRPr lang="en-US" sz="1800" i="1" dirty="0">
              <a:solidFill>
                <a:srgbClr val="006600"/>
              </a:solidFill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4578EAEE-E556-4025-BC4D-0194F32EC21E}"/>
              </a:ext>
            </a:extLst>
          </p:cNvPr>
          <p:cNvCxnSpPr>
            <a:cxnSpLocks/>
          </p:cNvCxnSpPr>
          <p:nvPr/>
        </p:nvCxnSpPr>
        <p:spPr>
          <a:xfrm flipH="1" flipV="1">
            <a:off x="6928846" y="3516727"/>
            <a:ext cx="188051" cy="1044257"/>
          </a:xfrm>
          <a:prstGeom prst="straightConnector1">
            <a:avLst/>
          </a:prstGeom>
          <a:ln w="28575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A9E19B-DA47-4A59-9F46-0DA95E1B4388}"/>
              </a:ext>
            </a:extLst>
          </p:cNvPr>
          <p:cNvCxnSpPr>
            <a:cxnSpLocks/>
          </p:cNvCxnSpPr>
          <p:nvPr/>
        </p:nvCxnSpPr>
        <p:spPr>
          <a:xfrm flipH="1">
            <a:off x="6797407" y="2248524"/>
            <a:ext cx="131439" cy="39705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D7F675-572F-4F1D-A25B-5901C3719689}"/>
              </a:ext>
            </a:extLst>
          </p:cNvPr>
          <p:cNvSpPr/>
          <p:nvPr/>
        </p:nvSpPr>
        <p:spPr>
          <a:xfrm>
            <a:off x="5303520" y="2064898"/>
            <a:ext cx="2176272" cy="1451829"/>
          </a:xfrm>
          <a:custGeom>
            <a:avLst/>
            <a:gdLst>
              <a:gd name="connsiteX0" fmla="*/ 0 w 2176272"/>
              <a:gd name="connsiteY0" fmla="*/ 1437254 h 1451829"/>
              <a:gd name="connsiteX1" fmla="*/ 530352 w 2176272"/>
              <a:gd name="connsiteY1" fmla="*/ 1446398 h 1451829"/>
              <a:gd name="connsiteX2" fmla="*/ 658368 w 2176272"/>
              <a:gd name="connsiteY2" fmla="*/ 1364102 h 1451829"/>
              <a:gd name="connsiteX3" fmla="*/ 676656 w 2176272"/>
              <a:gd name="connsiteY3" fmla="*/ 1318382 h 1451829"/>
              <a:gd name="connsiteX4" fmla="*/ 795528 w 2176272"/>
              <a:gd name="connsiteY4" fmla="*/ 724022 h 1451829"/>
              <a:gd name="connsiteX5" fmla="*/ 850392 w 2176272"/>
              <a:gd name="connsiteY5" fmla="*/ 413126 h 1451829"/>
              <a:gd name="connsiteX6" fmla="*/ 923544 w 2176272"/>
              <a:gd name="connsiteY6" fmla="*/ 111374 h 1451829"/>
              <a:gd name="connsiteX7" fmla="*/ 1014984 w 2176272"/>
              <a:gd name="connsiteY7" fmla="*/ 1646 h 1451829"/>
              <a:gd name="connsiteX8" fmla="*/ 1051560 w 2176272"/>
              <a:gd name="connsiteY8" fmla="*/ 47366 h 1451829"/>
              <a:gd name="connsiteX9" fmla="*/ 1042416 w 2176272"/>
              <a:gd name="connsiteY9" fmla="*/ 74798 h 1451829"/>
              <a:gd name="connsiteX10" fmla="*/ 1042416 w 2176272"/>
              <a:gd name="connsiteY10" fmla="*/ 202814 h 1451829"/>
              <a:gd name="connsiteX11" fmla="*/ 1051560 w 2176272"/>
              <a:gd name="connsiteY11" fmla="*/ 358262 h 1451829"/>
              <a:gd name="connsiteX12" fmla="*/ 1051560 w 2176272"/>
              <a:gd name="connsiteY12" fmla="*/ 614294 h 1451829"/>
              <a:gd name="connsiteX13" fmla="*/ 1097280 w 2176272"/>
              <a:gd name="connsiteY13" fmla="*/ 897758 h 1451829"/>
              <a:gd name="connsiteX14" fmla="*/ 1170432 w 2176272"/>
              <a:gd name="connsiteY14" fmla="*/ 1117214 h 1451829"/>
              <a:gd name="connsiteX15" fmla="*/ 1261872 w 2176272"/>
              <a:gd name="connsiteY15" fmla="*/ 1226942 h 1451829"/>
              <a:gd name="connsiteX16" fmla="*/ 1472184 w 2176272"/>
              <a:gd name="connsiteY16" fmla="*/ 1354958 h 1451829"/>
              <a:gd name="connsiteX17" fmla="*/ 1865376 w 2176272"/>
              <a:gd name="connsiteY17" fmla="*/ 1382390 h 1451829"/>
              <a:gd name="connsiteX18" fmla="*/ 2176272 w 2176272"/>
              <a:gd name="connsiteY18" fmla="*/ 1373246 h 145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76272" h="1451829">
                <a:moveTo>
                  <a:pt x="0" y="1437254"/>
                </a:moveTo>
                <a:cubicBezTo>
                  <a:pt x="210312" y="1447922"/>
                  <a:pt x="420624" y="1458590"/>
                  <a:pt x="530352" y="1446398"/>
                </a:cubicBezTo>
                <a:cubicBezTo>
                  <a:pt x="640080" y="1434206"/>
                  <a:pt x="633984" y="1385438"/>
                  <a:pt x="658368" y="1364102"/>
                </a:cubicBezTo>
                <a:cubicBezTo>
                  <a:pt x="682752" y="1342766"/>
                  <a:pt x="653796" y="1425062"/>
                  <a:pt x="676656" y="1318382"/>
                </a:cubicBezTo>
                <a:cubicBezTo>
                  <a:pt x="699516" y="1211702"/>
                  <a:pt x="766572" y="874898"/>
                  <a:pt x="795528" y="724022"/>
                </a:cubicBezTo>
                <a:cubicBezTo>
                  <a:pt x="824484" y="573146"/>
                  <a:pt x="829056" y="515234"/>
                  <a:pt x="850392" y="413126"/>
                </a:cubicBezTo>
                <a:cubicBezTo>
                  <a:pt x="871728" y="311018"/>
                  <a:pt x="896112" y="179954"/>
                  <a:pt x="923544" y="111374"/>
                </a:cubicBezTo>
                <a:cubicBezTo>
                  <a:pt x="950976" y="42794"/>
                  <a:pt x="993648" y="12314"/>
                  <a:pt x="1014984" y="1646"/>
                </a:cubicBezTo>
                <a:cubicBezTo>
                  <a:pt x="1036320" y="-9022"/>
                  <a:pt x="1046988" y="35174"/>
                  <a:pt x="1051560" y="47366"/>
                </a:cubicBezTo>
                <a:cubicBezTo>
                  <a:pt x="1056132" y="59558"/>
                  <a:pt x="1043940" y="48890"/>
                  <a:pt x="1042416" y="74798"/>
                </a:cubicBezTo>
                <a:cubicBezTo>
                  <a:pt x="1040892" y="100706"/>
                  <a:pt x="1040892" y="155570"/>
                  <a:pt x="1042416" y="202814"/>
                </a:cubicBezTo>
                <a:cubicBezTo>
                  <a:pt x="1043940" y="250058"/>
                  <a:pt x="1050036" y="289682"/>
                  <a:pt x="1051560" y="358262"/>
                </a:cubicBezTo>
                <a:cubicBezTo>
                  <a:pt x="1053084" y="426842"/>
                  <a:pt x="1043940" y="524378"/>
                  <a:pt x="1051560" y="614294"/>
                </a:cubicBezTo>
                <a:cubicBezTo>
                  <a:pt x="1059180" y="704210"/>
                  <a:pt x="1077468" y="813938"/>
                  <a:pt x="1097280" y="897758"/>
                </a:cubicBezTo>
                <a:cubicBezTo>
                  <a:pt x="1117092" y="981578"/>
                  <a:pt x="1143000" y="1062350"/>
                  <a:pt x="1170432" y="1117214"/>
                </a:cubicBezTo>
                <a:cubicBezTo>
                  <a:pt x="1197864" y="1172078"/>
                  <a:pt x="1211580" y="1187318"/>
                  <a:pt x="1261872" y="1226942"/>
                </a:cubicBezTo>
                <a:cubicBezTo>
                  <a:pt x="1312164" y="1266566"/>
                  <a:pt x="1371600" y="1329050"/>
                  <a:pt x="1472184" y="1354958"/>
                </a:cubicBezTo>
                <a:cubicBezTo>
                  <a:pt x="1572768" y="1380866"/>
                  <a:pt x="1748028" y="1379342"/>
                  <a:pt x="1865376" y="1382390"/>
                </a:cubicBezTo>
                <a:cubicBezTo>
                  <a:pt x="1982724" y="1385438"/>
                  <a:pt x="2079498" y="1379342"/>
                  <a:pt x="2176272" y="1373246"/>
                </a:cubicBezTo>
              </a:path>
            </a:pathLst>
          </a:custGeom>
          <a:noFill/>
          <a:ln>
            <a:solidFill>
              <a:srgbClr val="0066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F8EDFD1-4042-487B-9ADE-62602FD9956D}"/>
              </a:ext>
            </a:extLst>
          </p:cNvPr>
          <p:cNvSpPr/>
          <p:nvPr/>
        </p:nvSpPr>
        <p:spPr>
          <a:xfrm>
            <a:off x="5330952" y="2724341"/>
            <a:ext cx="2249424" cy="818811"/>
          </a:xfrm>
          <a:custGeom>
            <a:avLst/>
            <a:gdLst>
              <a:gd name="connsiteX0" fmla="*/ 0 w 2249424"/>
              <a:gd name="connsiteY0" fmla="*/ 805243 h 818811"/>
              <a:gd name="connsiteX1" fmla="*/ 484632 w 2249424"/>
              <a:gd name="connsiteY1" fmla="*/ 814387 h 818811"/>
              <a:gd name="connsiteX2" fmla="*/ 731520 w 2249424"/>
              <a:gd name="connsiteY2" fmla="*/ 814387 h 818811"/>
              <a:gd name="connsiteX3" fmla="*/ 877824 w 2249424"/>
              <a:gd name="connsiteY3" fmla="*/ 759523 h 818811"/>
              <a:gd name="connsiteX4" fmla="*/ 1078992 w 2249424"/>
              <a:gd name="connsiteY4" fmla="*/ 457771 h 818811"/>
              <a:gd name="connsiteX5" fmla="*/ 1152144 w 2249424"/>
              <a:gd name="connsiteY5" fmla="*/ 174307 h 818811"/>
              <a:gd name="connsiteX6" fmla="*/ 1243584 w 2249424"/>
              <a:gd name="connsiteY6" fmla="*/ 46291 h 818811"/>
              <a:gd name="connsiteX7" fmla="*/ 1463040 w 2249424"/>
              <a:gd name="connsiteY7" fmla="*/ 9715 h 818811"/>
              <a:gd name="connsiteX8" fmla="*/ 1618488 w 2249424"/>
              <a:gd name="connsiteY8" fmla="*/ 210883 h 818811"/>
              <a:gd name="connsiteX9" fmla="*/ 1709928 w 2249424"/>
              <a:gd name="connsiteY9" fmla="*/ 476059 h 818811"/>
              <a:gd name="connsiteX10" fmla="*/ 1847088 w 2249424"/>
              <a:gd name="connsiteY10" fmla="*/ 649795 h 818811"/>
              <a:gd name="connsiteX11" fmla="*/ 1984248 w 2249424"/>
              <a:gd name="connsiteY11" fmla="*/ 713803 h 818811"/>
              <a:gd name="connsiteX12" fmla="*/ 2249424 w 2249424"/>
              <a:gd name="connsiteY12" fmla="*/ 722947 h 81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49424" h="818811">
                <a:moveTo>
                  <a:pt x="0" y="805243"/>
                </a:moveTo>
                <a:lnTo>
                  <a:pt x="484632" y="814387"/>
                </a:lnTo>
                <a:cubicBezTo>
                  <a:pt x="606552" y="815911"/>
                  <a:pt x="665988" y="823531"/>
                  <a:pt x="731520" y="814387"/>
                </a:cubicBezTo>
                <a:cubicBezTo>
                  <a:pt x="797052" y="805243"/>
                  <a:pt x="819912" y="818959"/>
                  <a:pt x="877824" y="759523"/>
                </a:cubicBezTo>
                <a:cubicBezTo>
                  <a:pt x="935736" y="700087"/>
                  <a:pt x="1033272" y="555307"/>
                  <a:pt x="1078992" y="457771"/>
                </a:cubicBezTo>
                <a:cubicBezTo>
                  <a:pt x="1124712" y="360235"/>
                  <a:pt x="1124712" y="242887"/>
                  <a:pt x="1152144" y="174307"/>
                </a:cubicBezTo>
                <a:cubicBezTo>
                  <a:pt x="1179576" y="105727"/>
                  <a:pt x="1191768" y="73723"/>
                  <a:pt x="1243584" y="46291"/>
                </a:cubicBezTo>
                <a:cubicBezTo>
                  <a:pt x="1295400" y="18859"/>
                  <a:pt x="1400556" y="-17717"/>
                  <a:pt x="1463040" y="9715"/>
                </a:cubicBezTo>
                <a:cubicBezTo>
                  <a:pt x="1525524" y="37147"/>
                  <a:pt x="1577340" y="133159"/>
                  <a:pt x="1618488" y="210883"/>
                </a:cubicBezTo>
                <a:cubicBezTo>
                  <a:pt x="1659636" y="288607"/>
                  <a:pt x="1671828" y="402907"/>
                  <a:pt x="1709928" y="476059"/>
                </a:cubicBezTo>
                <a:cubicBezTo>
                  <a:pt x="1748028" y="549211"/>
                  <a:pt x="1801368" y="610171"/>
                  <a:pt x="1847088" y="649795"/>
                </a:cubicBezTo>
                <a:cubicBezTo>
                  <a:pt x="1892808" y="689419"/>
                  <a:pt x="1917192" y="701611"/>
                  <a:pt x="1984248" y="713803"/>
                </a:cubicBezTo>
                <a:cubicBezTo>
                  <a:pt x="2051304" y="725995"/>
                  <a:pt x="2150364" y="724471"/>
                  <a:pt x="2249424" y="722947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F8A6AA-FE74-4520-97F2-92EC7E8BD374}"/>
              </a:ext>
            </a:extLst>
          </p:cNvPr>
          <p:cNvSpPr txBox="1"/>
          <p:nvPr/>
        </p:nvSpPr>
        <p:spPr>
          <a:xfrm>
            <a:off x="6636223" y="1737407"/>
            <a:ext cx="1475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>
                <a:solidFill>
                  <a:schemeClr val="accent2"/>
                </a:solidFill>
              </a:rPr>
              <a:t>G</a:t>
            </a:r>
            <a:r>
              <a:rPr lang="en-US" sz="1800" baseline="-25000" dirty="0">
                <a:solidFill>
                  <a:schemeClr val="accent2"/>
                </a:solidFill>
              </a:rPr>
              <a:t>K</a:t>
            </a:r>
            <a:r>
              <a:rPr lang="en-US" sz="1800" dirty="0">
                <a:solidFill>
                  <a:schemeClr val="accent2"/>
                </a:solidFill>
              </a:rPr>
              <a:t> is the blue curve</a:t>
            </a:r>
            <a:endParaRPr lang="en-US" sz="18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38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5" grpId="0" animBg="1"/>
      <p:bldP spid="6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1A99-0089-4D35-8B98-CC045FA7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for the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DDAED-AD3B-488C-A1C4-EFA2FCBD6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76400"/>
            <a:ext cx="8271934" cy="4199467"/>
          </a:xfrm>
        </p:spPr>
        <p:txBody>
          <a:bodyPr/>
          <a:lstStyle/>
          <a:p>
            <a:r>
              <a:rPr lang="en-US" dirty="0"/>
              <a:t>We ran a bunch of simulations of cells</a:t>
            </a:r>
          </a:p>
          <a:p>
            <a:r>
              <a:rPr lang="en-US" dirty="0"/>
              <a:t>They created voltage. Cool!</a:t>
            </a:r>
          </a:p>
          <a:p>
            <a:r>
              <a:rPr lang="en-US" dirty="0"/>
              <a:t>“Minor” problem:</a:t>
            </a:r>
          </a:p>
          <a:p>
            <a:pPr lvl="1"/>
            <a:r>
              <a:rPr lang="en-US" dirty="0"/>
              <a:t>Our sims took several hours of simulated time to reach steady state</a:t>
            </a:r>
          </a:p>
          <a:p>
            <a:pPr lvl="1"/>
            <a:r>
              <a:rPr lang="en-US" dirty="0"/>
              <a:t>Our brains run on bioelectricity</a:t>
            </a:r>
          </a:p>
          <a:p>
            <a:r>
              <a:rPr lang="en-US" dirty="0"/>
              <a:t>Any problem there?</a:t>
            </a:r>
            <a:endParaRPr lang="en-US" sz="2400" dirty="0"/>
          </a:p>
          <a:p>
            <a:pPr marL="0" indent="0">
              <a:buNone/>
            </a:pPr>
            <a:br>
              <a:rPr lang="en-US" sz="2400" dirty="0"/>
            </a:br>
            <a:br>
              <a:rPr lang="en-US" sz="2400" dirty="0"/>
            </a:b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333DD-3556-4973-965A-7F11E261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7702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5842E-78EC-458C-A60E-8F3ED436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Traveling action potentials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CD070-0B33-4686-A460-7B5FFC0C9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05EF12-0898-41F8-9073-4AB41CC144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235" y="3356916"/>
            <a:ext cx="2497394" cy="2466561"/>
          </a:xfrm>
          <a:prstGeom prst="rect">
            <a:avLst/>
          </a:prstGeo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5446B27-B490-4F3D-895D-218974F9F5CB}"/>
              </a:ext>
            </a:extLst>
          </p:cNvPr>
          <p:cNvSpPr/>
          <p:nvPr/>
        </p:nvSpPr>
        <p:spPr>
          <a:xfrm>
            <a:off x="5961888" y="3721561"/>
            <a:ext cx="1380744" cy="1691988"/>
          </a:xfrm>
          <a:custGeom>
            <a:avLst/>
            <a:gdLst>
              <a:gd name="connsiteX0" fmla="*/ 0 w 1380744"/>
              <a:gd name="connsiteY0" fmla="*/ 1252775 h 1691988"/>
              <a:gd name="connsiteX1" fmla="*/ 109728 w 1380744"/>
              <a:gd name="connsiteY1" fmla="*/ 804719 h 1691988"/>
              <a:gd name="connsiteX2" fmla="*/ 228600 w 1380744"/>
              <a:gd name="connsiteY2" fmla="*/ 301799 h 1691988"/>
              <a:gd name="connsiteX3" fmla="*/ 301752 w 1380744"/>
              <a:gd name="connsiteY3" fmla="*/ 82343 h 1691988"/>
              <a:gd name="connsiteX4" fmla="*/ 365760 w 1380744"/>
              <a:gd name="connsiteY4" fmla="*/ 47 h 1691988"/>
              <a:gd name="connsiteX5" fmla="*/ 393192 w 1380744"/>
              <a:gd name="connsiteY5" fmla="*/ 73199 h 1691988"/>
              <a:gd name="connsiteX6" fmla="*/ 393192 w 1380744"/>
              <a:gd name="connsiteY6" fmla="*/ 237791 h 1691988"/>
              <a:gd name="connsiteX7" fmla="*/ 429768 w 1380744"/>
              <a:gd name="connsiteY7" fmla="*/ 603551 h 1691988"/>
              <a:gd name="connsiteX8" fmla="*/ 512064 w 1380744"/>
              <a:gd name="connsiteY8" fmla="*/ 1124759 h 1691988"/>
              <a:gd name="connsiteX9" fmla="*/ 548640 w 1380744"/>
              <a:gd name="connsiteY9" fmla="*/ 1307639 h 1691988"/>
              <a:gd name="connsiteX10" fmla="*/ 676656 w 1380744"/>
              <a:gd name="connsiteY10" fmla="*/ 1581959 h 1691988"/>
              <a:gd name="connsiteX11" fmla="*/ 777240 w 1380744"/>
              <a:gd name="connsiteY11" fmla="*/ 1682543 h 1691988"/>
              <a:gd name="connsiteX12" fmla="*/ 832104 w 1380744"/>
              <a:gd name="connsiteY12" fmla="*/ 1682543 h 1691988"/>
              <a:gd name="connsiteX13" fmla="*/ 896112 w 1380744"/>
              <a:gd name="connsiteY13" fmla="*/ 1636823 h 1691988"/>
              <a:gd name="connsiteX14" fmla="*/ 987552 w 1380744"/>
              <a:gd name="connsiteY14" fmla="*/ 1499663 h 1691988"/>
              <a:gd name="connsiteX15" fmla="*/ 1060704 w 1380744"/>
              <a:gd name="connsiteY15" fmla="*/ 1399079 h 1691988"/>
              <a:gd name="connsiteX16" fmla="*/ 1216152 w 1380744"/>
              <a:gd name="connsiteY16" fmla="*/ 1271063 h 1691988"/>
              <a:gd name="connsiteX17" fmla="*/ 1325880 w 1380744"/>
              <a:gd name="connsiteY17" fmla="*/ 1234487 h 1691988"/>
              <a:gd name="connsiteX18" fmla="*/ 1380744 w 1380744"/>
              <a:gd name="connsiteY18" fmla="*/ 1234487 h 1691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80744" h="1691988">
                <a:moveTo>
                  <a:pt x="0" y="1252775"/>
                </a:moveTo>
                <a:cubicBezTo>
                  <a:pt x="35814" y="1107995"/>
                  <a:pt x="71628" y="963215"/>
                  <a:pt x="109728" y="804719"/>
                </a:cubicBezTo>
                <a:cubicBezTo>
                  <a:pt x="147828" y="646223"/>
                  <a:pt x="196596" y="422195"/>
                  <a:pt x="228600" y="301799"/>
                </a:cubicBezTo>
                <a:cubicBezTo>
                  <a:pt x="260604" y="181403"/>
                  <a:pt x="278892" y="132635"/>
                  <a:pt x="301752" y="82343"/>
                </a:cubicBezTo>
                <a:cubicBezTo>
                  <a:pt x="324612" y="32051"/>
                  <a:pt x="350520" y="1571"/>
                  <a:pt x="365760" y="47"/>
                </a:cubicBezTo>
                <a:cubicBezTo>
                  <a:pt x="381000" y="-1477"/>
                  <a:pt x="388620" y="33575"/>
                  <a:pt x="393192" y="73199"/>
                </a:cubicBezTo>
                <a:cubicBezTo>
                  <a:pt x="397764" y="112823"/>
                  <a:pt x="387096" y="149399"/>
                  <a:pt x="393192" y="237791"/>
                </a:cubicBezTo>
                <a:cubicBezTo>
                  <a:pt x="399288" y="326183"/>
                  <a:pt x="409956" y="455723"/>
                  <a:pt x="429768" y="603551"/>
                </a:cubicBezTo>
                <a:cubicBezTo>
                  <a:pt x="449580" y="751379"/>
                  <a:pt x="492252" y="1007411"/>
                  <a:pt x="512064" y="1124759"/>
                </a:cubicBezTo>
                <a:cubicBezTo>
                  <a:pt x="531876" y="1242107"/>
                  <a:pt x="521208" y="1231439"/>
                  <a:pt x="548640" y="1307639"/>
                </a:cubicBezTo>
                <a:cubicBezTo>
                  <a:pt x="576072" y="1383839"/>
                  <a:pt x="638556" y="1519475"/>
                  <a:pt x="676656" y="1581959"/>
                </a:cubicBezTo>
                <a:cubicBezTo>
                  <a:pt x="714756" y="1644443"/>
                  <a:pt x="751332" y="1665779"/>
                  <a:pt x="777240" y="1682543"/>
                </a:cubicBezTo>
                <a:cubicBezTo>
                  <a:pt x="803148" y="1699307"/>
                  <a:pt x="812292" y="1690163"/>
                  <a:pt x="832104" y="1682543"/>
                </a:cubicBezTo>
                <a:cubicBezTo>
                  <a:pt x="851916" y="1674923"/>
                  <a:pt x="870204" y="1667303"/>
                  <a:pt x="896112" y="1636823"/>
                </a:cubicBezTo>
                <a:cubicBezTo>
                  <a:pt x="922020" y="1606343"/>
                  <a:pt x="960120" y="1539287"/>
                  <a:pt x="987552" y="1499663"/>
                </a:cubicBezTo>
                <a:cubicBezTo>
                  <a:pt x="1014984" y="1460039"/>
                  <a:pt x="1022604" y="1437179"/>
                  <a:pt x="1060704" y="1399079"/>
                </a:cubicBezTo>
                <a:cubicBezTo>
                  <a:pt x="1098804" y="1360979"/>
                  <a:pt x="1171956" y="1298495"/>
                  <a:pt x="1216152" y="1271063"/>
                </a:cubicBezTo>
                <a:cubicBezTo>
                  <a:pt x="1260348" y="1243631"/>
                  <a:pt x="1298448" y="1240583"/>
                  <a:pt x="1325880" y="1234487"/>
                </a:cubicBezTo>
                <a:cubicBezTo>
                  <a:pt x="1353312" y="1228391"/>
                  <a:pt x="1367028" y="1231439"/>
                  <a:pt x="1380744" y="1234487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ED74484-F684-4D49-A663-FA0A6EEC1BE3}"/>
              </a:ext>
            </a:extLst>
          </p:cNvPr>
          <p:cNvSpPr/>
          <p:nvPr/>
        </p:nvSpPr>
        <p:spPr>
          <a:xfrm>
            <a:off x="5961888" y="4636141"/>
            <a:ext cx="1609344" cy="523774"/>
          </a:xfrm>
          <a:custGeom>
            <a:avLst/>
            <a:gdLst>
              <a:gd name="connsiteX0" fmla="*/ 0 w 1609344"/>
              <a:gd name="connsiteY0" fmla="*/ 356483 h 523774"/>
              <a:gd name="connsiteX1" fmla="*/ 128016 w 1609344"/>
              <a:gd name="connsiteY1" fmla="*/ 237611 h 523774"/>
              <a:gd name="connsiteX2" fmla="*/ 237744 w 1609344"/>
              <a:gd name="connsiteY2" fmla="*/ 118739 h 523774"/>
              <a:gd name="connsiteX3" fmla="*/ 347472 w 1609344"/>
              <a:gd name="connsiteY3" fmla="*/ 9011 h 523774"/>
              <a:gd name="connsiteX4" fmla="*/ 566928 w 1609344"/>
              <a:gd name="connsiteY4" fmla="*/ 36443 h 523774"/>
              <a:gd name="connsiteX5" fmla="*/ 850392 w 1609344"/>
              <a:gd name="connsiteY5" fmla="*/ 274187 h 523774"/>
              <a:gd name="connsiteX6" fmla="*/ 1161288 w 1609344"/>
              <a:gd name="connsiteY6" fmla="*/ 521075 h 523774"/>
              <a:gd name="connsiteX7" fmla="*/ 1472184 w 1609344"/>
              <a:gd name="connsiteY7" fmla="*/ 402203 h 523774"/>
              <a:gd name="connsiteX8" fmla="*/ 1609344 w 1609344"/>
              <a:gd name="connsiteY8" fmla="*/ 347339 h 52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9344" h="523774">
                <a:moveTo>
                  <a:pt x="0" y="356483"/>
                </a:moveTo>
                <a:cubicBezTo>
                  <a:pt x="44196" y="316859"/>
                  <a:pt x="88392" y="277235"/>
                  <a:pt x="128016" y="237611"/>
                </a:cubicBezTo>
                <a:cubicBezTo>
                  <a:pt x="167640" y="197987"/>
                  <a:pt x="201168" y="156839"/>
                  <a:pt x="237744" y="118739"/>
                </a:cubicBezTo>
                <a:cubicBezTo>
                  <a:pt x="274320" y="80639"/>
                  <a:pt x="292608" y="22727"/>
                  <a:pt x="347472" y="9011"/>
                </a:cubicBezTo>
                <a:cubicBezTo>
                  <a:pt x="402336" y="-4705"/>
                  <a:pt x="483108" y="-7753"/>
                  <a:pt x="566928" y="36443"/>
                </a:cubicBezTo>
                <a:cubicBezTo>
                  <a:pt x="650748" y="80639"/>
                  <a:pt x="751332" y="193415"/>
                  <a:pt x="850392" y="274187"/>
                </a:cubicBezTo>
                <a:cubicBezTo>
                  <a:pt x="949452" y="354959"/>
                  <a:pt x="1057656" y="499739"/>
                  <a:pt x="1161288" y="521075"/>
                </a:cubicBezTo>
                <a:cubicBezTo>
                  <a:pt x="1264920" y="542411"/>
                  <a:pt x="1397508" y="431159"/>
                  <a:pt x="1472184" y="402203"/>
                </a:cubicBezTo>
                <a:cubicBezTo>
                  <a:pt x="1546860" y="373247"/>
                  <a:pt x="1578102" y="360293"/>
                  <a:pt x="1609344" y="347339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A8154-28C5-472A-9B34-E626762F5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37576" cy="1972056"/>
          </a:xfrm>
        </p:spPr>
        <p:txBody>
          <a:bodyPr/>
          <a:lstStyle/>
          <a:p>
            <a:r>
              <a:rPr lang="en-US" sz="2400" dirty="0"/>
              <a:t>Start with an action potential at one end of a neuron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</a:t>
            </a:r>
            <a:r>
              <a:rPr lang="en-US" sz="2000"/>
              <a:t>started when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was pushed high enough</a:t>
            </a:r>
          </a:p>
          <a:p>
            <a:r>
              <a:rPr lang="en-US" sz="2400" dirty="0"/>
              <a:t>Diffusion: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travels and damps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but this pushes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higher nearby </a:t>
            </a:r>
          </a:p>
          <a:p>
            <a:pPr lvl="1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25CE04-4A7F-48E3-9109-9454B41235EE}"/>
              </a:ext>
            </a:extLst>
          </p:cNvPr>
          <p:cNvSpPr txBox="1">
            <a:spLocks/>
          </p:cNvSpPr>
          <p:nvPr/>
        </p:nvSpPr>
        <p:spPr bwMode="auto">
          <a:xfrm>
            <a:off x="646176" y="3685032"/>
            <a:ext cx="3678936" cy="2081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This is high enough to…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trigger an action potential over there!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and over and over</a:t>
            </a:r>
          </a:p>
          <a:p>
            <a:pPr lvl="1"/>
            <a:endParaRPr lang="en-US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457156-B679-4F9B-902E-02C02DBCDF74}"/>
              </a:ext>
            </a:extLst>
          </p:cNvPr>
          <p:cNvSpPr txBox="1"/>
          <p:nvPr/>
        </p:nvSpPr>
        <p:spPr>
          <a:xfrm>
            <a:off x="7635240" y="3410712"/>
            <a:ext cx="923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solidFill>
                  <a:schemeClr val="accent2"/>
                </a:solidFill>
              </a:rPr>
              <a:t>V</a:t>
            </a:r>
            <a:r>
              <a:rPr lang="en-US" sz="2000" baseline="-25000" dirty="0" err="1">
                <a:solidFill>
                  <a:schemeClr val="accent2"/>
                </a:solidFill>
              </a:rPr>
              <a:t>mem</a:t>
            </a:r>
            <a:r>
              <a:rPr lang="en-US" sz="2000" dirty="0">
                <a:solidFill>
                  <a:schemeClr val="accent2"/>
                </a:solidFill>
              </a:rPr>
              <a:t> nearby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B5288D4-2B61-48BA-938A-6F0ED6E9A32C}"/>
              </a:ext>
            </a:extLst>
          </p:cNvPr>
          <p:cNvCxnSpPr/>
          <p:nvPr/>
        </p:nvCxnSpPr>
        <p:spPr>
          <a:xfrm flipH="1">
            <a:off x="6803136" y="3968496"/>
            <a:ext cx="905256" cy="749808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14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facts about neurons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196" y="3067055"/>
            <a:ext cx="7504470" cy="3198278"/>
          </a:xfrm>
        </p:spPr>
        <p:txBody>
          <a:bodyPr/>
          <a:lstStyle/>
          <a:p>
            <a:r>
              <a:rPr lang="en-US" sz="2000" dirty="0"/>
              <a:t>The brain has </a:t>
            </a:r>
            <a:r>
              <a:rPr lang="en-US" sz="2000" dirty="0">
                <a:sym typeface="Symbol" panose="05050102010706020507" pitchFamily="18" charset="2"/>
              </a:rPr>
              <a:t></a:t>
            </a:r>
            <a:r>
              <a:rPr lang="en-US" sz="2000" dirty="0"/>
              <a:t>100B neurons.</a:t>
            </a:r>
          </a:p>
          <a:p>
            <a:r>
              <a:rPr lang="en-US" sz="2000" dirty="0"/>
              <a:t>Each dendrite takes inputs from </a:t>
            </a:r>
            <a:r>
              <a:rPr lang="en-US" sz="2000" dirty="0">
                <a:sym typeface="Symbol" panose="05050102010706020507" pitchFamily="18" charset="2"/>
              </a:rPr>
              <a:t></a:t>
            </a:r>
            <a:r>
              <a:rPr lang="en-US" sz="2000" dirty="0"/>
              <a:t>1000 other neurons and decides when to fire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Most common model: </a:t>
            </a:r>
            <a:r>
              <a:rPr lang="en-US" sz="1800" i="1" dirty="0"/>
              <a:t>Leaky Integrate and Fire</a:t>
            </a:r>
            <a:r>
              <a:rPr lang="en-US" sz="1800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Each input pulse raises </a:t>
            </a:r>
            <a:r>
              <a:rPr lang="en-US" sz="1800" i="1" dirty="0" err="1"/>
              <a:t>V</a:t>
            </a:r>
            <a:r>
              <a:rPr lang="en-US" sz="1800" baseline="-25000" dirty="0" err="1"/>
              <a:t>mem</a:t>
            </a:r>
            <a:r>
              <a:rPr lang="en-US" sz="1800" dirty="0"/>
              <a:t> slightly; when we hit a threshold we fire</a:t>
            </a:r>
          </a:p>
          <a:p>
            <a:r>
              <a:rPr lang="en-US" sz="2000" dirty="0"/>
              <a:t>An action potential then travels along the axon to the next downstream synapse(s)</a:t>
            </a:r>
          </a:p>
          <a:p>
            <a:r>
              <a:rPr lang="en-US" sz="2000" dirty="0"/>
              <a:t>Electroceuticals: largely concerned with neurons</a:t>
            </a:r>
          </a:p>
          <a:p>
            <a:r>
              <a:rPr lang="en-US" sz="2000" dirty="0"/>
              <a:t>Morphogenesis: n</a:t>
            </a:r>
            <a:r>
              <a:rPr lang="en-US" sz="1800" dirty="0"/>
              <a:t>on-neuronal cells computing and communicating bio-electrically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089B2F-3EF7-4960-AABE-35684603FA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49" y="1377918"/>
            <a:ext cx="2815980" cy="14584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609234-0BEA-4D07-9529-D2E71BDF85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049" y="1572652"/>
            <a:ext cx="2815980" cy="1458414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0DE368F-179E-4263-8AD2-63D00B52F5C2}"/>
              </a:ext>
            </a:extLst>
          </p:cNvPr>
          <p:cNvSpPr/>
          <p:nvPr/>
        </p:nvSpPr>
        <p:spPr>
          <a:xfrm>
            <a:off x="3327399" y="1227665"/>
            <a:ext cx="1693333" cy="9398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E1C243-50D8-41D6-88C4-CA09114E9C60}"/>
              </a:ext>
            </a:extLst>
          </p:cNvPr>
          <p:cNvSpPr txBox="1"/>
          <p:nvPr/>
        </p:nvSpPr>
        <p:spPr>
          <a:xfrm>
            <a:off x="4013200" y="1075265"/>
            <a:ext cx="1100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synapse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8B0A77-C394-4D6E-90DF-5D44B86D48DD}"/>
              </a:ext>
            </a:extLst>
          </p:cNvPr>
          <p:cNvSpPr txBox="1"/>
          <p:nvPr/>
        </p:nvSpPr>
        <p:spPr>
          <a:xfrm>
            <a:off x="6938433" y="2556934"/>
            <a:ext cx="21420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ANN nonlinear </a:t>
            </a:r>
            <a:r>
              <a:rPr lang="en-US" sz="2000" i="1" dirty="0">
                <a:solidFill>
                  <a:schemeClr val="accent2"/>
                </a:solidFill>
              </a:rPr>
              <a:t>activation function </a:t>
            </a:r>
            <a:r>
              <a:rPr lang="en-US" sz="2000" dirty="0">
                <a:solidFill>
                  <a:schemeClr val="accent2"/>
                </a:solidFill>
              </a:rPr>
              <a:t>sort of models this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D1D3D18-5F4D-4776-88F0-98CBB7154495}"/>
              </a:ext>
            </a:extLst>
          </p:cNvPr>
          <p:cNvCxnSpPr>
            <a:cxnSpLocks/>
          </p:cNvCxnSpPr>
          <p:nvPr/>
        </p:nvCxnSpPr>
        <p:spPr>
          <a:xfrm flipH="1">
            <a:off x="7391401" y="3429000"/>
            <a:ext cx="342899" cy="95673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46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5842E-78EC-458C-A60E-8F3ED436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Traveling action potentials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ECD070-0B33-4686-A460-7B5FFC0C9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45465" y="6253716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A8154-28C5-472A-9B34-E626762F5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338072"/>
            <a:ext cx="3648456" cy="4486656"/>
          </a:xfrm>
        </p:spPr>
        <p:txBody>
          <a:bodyPr/>
          <a:lstStyle/>
          <a:p>
            <a:r>
              <a:rPr lang="en-US" sz="2400" dirty="0"/>
              <a:t>Why don’t they reverse direction?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Why doesn’t the green action potential at x=2 diffuse to x=1 as well as to x=3?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 does diffuse. But x=1 is in refractory mode, and the diffusion can’t bring it high enough to kick off an action potential</a:t>
            </a:r>
          </a:p>
          <a:p>
            <a:pPr lvl="1"/>
            <a:endParaRPr lang="en-US" sz="16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DEC9F5A-28A3-4E2E-BE65-184869DE16E6}"/>
              </a:ext>
            </a:extLst>
          </p:cNvPr>
          <p:cNvCxnSpPr/>
          <p:nvPr/>
        </p:nvCxnSpPr>
        <p:spPr>
          <a:xfrm>
            <a:off x="5029200" y="5568696"/>
            <a:ext cx="223113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6D29B0-685E-4098-B698-FB9147F82FD8}"/>
              </a:ext>
            </a:extLst>
          </p:cNvPr>
          <p:cNvCxnSpPr/>
          <p:nvPr/>
        </p:nvCxnSpPr>
        <p:spPr>
          <a:xfrm flipV="1">
            <a:off x="5029200" y="3429000"/>
            <a:ext cx="0" cy="213969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BE325DE-D507-45A8-9D7F-A9E7CE28DA05}"/>
              </a:ext>
            </a:extLst>
          </p:cNvPr>
          <p:cNvSpPr txBox="1"/>
          <p:nvPr/>
        </p:nvSpPr>
        <p:spPr>
          <a:xfrm>
            <a:off x="5943387" y="5676511"/>
            <a:ext cx="60375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Time(</a:t>
            </a:r>
            <a:r>
              <a:rPr lang="en-US" sz="1200" dirty="0" err="1"/>
              <a:t>ms</a:t>
            </a:r>
            <a:r>
              <a:rPr lang="en-US" sz="1200" dirty="0"/>
              <a:t>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EB0CCE-5EE0-480F-ACC6-337AEB2AE9F7}"/>
              </a:ext>
            </a:extLst>
          </p:cNvPr>
          <p:cNvSpPr txBox="1"/>
          <p:nvPr/>
        </p:nvSpPr>
        <p:spPr>
          <a:xfrm>
            <a:off x="5247168" y="5537790"/>
            <a:ext cx="769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54BDF0-1ACD-4864-AA0B-69D3A7B36337}"/>
              </a:ext>
            </a:extLst>
          </p:cNvPr>
          <p:cNvSpPr txBox="1"/>
          <p:nvPr/>
        </p:nvSpPr>
        <p:spPr>
          <a:xfrm>
            <a:off x="5596270" y="5537790"/>
            <a:ext cx="769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D44EC4-EB8F-4D0E-8785-8C5B9D6D9B23}"/>
              </a:ext>
            </a:extLst>
          </p:cNvPr>
          <p:cNvSpPr txBox="1"/>
          <p:nvPr/>
        </p:nvSpPr>
        <p:spPr>
          <a:xfrm>
            <a:off x="5920563" y="5537790"/>
            <a:ext cx="769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D544FD0-45DC-43DD-94CE-5442A70F2BB4}"/>
              </a:ext>
            </a:extLst>
          </p:cNvPr>
          <p:cNvSpPr txBox="1"/>
          <p:nvPr/>
        </p:nvSpPr>
        <p:spPr>
          <a:xfrm>
            <a:off x="6292703" y="5537790"/>
            <a:ext cx="769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CBC563-0A79-4FA4-9A9B-82C342B1AFEC}"/>
              </a:ext>
            </a:extLst>
          </p:cNvPr>
          <p:cNvSpPr txBox="1"/>
          <p:nvPr/>
        </p:nvSpPr>
        <p:spPr>
          <a:xfrm>
            <a:off x="6643578" y="5537790"/>
            <a:ext cx="769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1953900-3527-4E53-A4F5-FA606597DE64}"/>
              </a:ext>
            </a:extLst>
          </p:cNvPr>
          <p:cNvSpPr txBox="1"/>
          <p:nvPr/>
        </p:nvSpPr>
        <p:spPr>
          <a:xfrm>
            <a:off x="6978503" y="5537790"/>
            <a:ext cx="769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5822D97-D889-4D52-8067-F590AF1449E7}"/>
              </a:ext>
            </a:extLst>
          </p:cNvPr>
          <p:cNvSpPr txBox="1"/>
          <p:nvPr/>
        </p:nvSpPr>
        <p:spPr>
          <a:xfrm rot="16200000">
            <a:off x="4495587" y="4239342"/>
            <a:ext cx="64921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err="1"/>
              <a:t>V</a:t>
            </a:r>
            <a:r>
              <a:rPr lang="en-US" sz="1200" baseline="-25000" dirty="0" err="1"/>
              <a:t>mem</a:t>
            </a:r>
            <a:r>
              <a:rPr lang="en-US" sz="1200" dirty="0"/>
              <a:t>(mV)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40F18D8-A497-46ED-BF9B-8CF1AE6495C8}"/>
              </a:ext>
            </a:extLst>
          </p:cNvPr>
          <p:cNvSpPr txBox="1"/>
          <p:nvPr/>
        </p:nvSpPr>
        <p:spPr>
          <a:xfrm>
            <a:off x="4813006" y="4711994"/>
            <a:ext cx="2051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-55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681194-78EF-4A89-B76D-7B427B0B598A}"/>
              </a:ext>
            </a:extLst>
          </p:cNvPr>
          <p:cNvSpPr txBox="1"/>
          <p:nvPr/>
        </p:nvSpPr>
        <p:spPr>
          <a:xfrm>
            <a:off x="4823638" y="4914013"/>
            <a:ext cx="20518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-70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46C69E5-8695-4CE3-8A25-45B65C8D2B9A}"/>
              </a:ext>
            </a:extLst>
          </p:cNvPr>
          <p:cNvSpPr txBox="1"/>
          <p:nvPr/>
        </p:nvSpPr>
        <p:spPr>
          <a:xfrm>
            <a:off x="4914015" y="4196315"/>
            <a:ext cx="769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A758AE-C7BE-4B8B-BEDB-43BFD00D77D4}"/>
              </a:ext>
            </a:extLst>
          </p:cNvPr>
          <p:cNvSpPr txBox="1"/>
          <p:nvPr/>
        </p:nvSpPr>
        <p:spPr>
          <a:xfrm>
            <a:off x="4743894" y="3691269"/>
            <a:ext cx="240450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/>
              <a:t>+40</a:t>
            </a: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C266762-6880-4661-880E-81D0F345867C}"/>
              </a:ext>
            </a:extLst>
          </p:cNvPr>
          <p:cNvSpPr/>
          <p:nvPr/>
        </p:nvSpPr>
        <p:spPr>
          <a:xfrm>
            <a:off x="5694300" y="3772953"/>
            <a:ext cx="1380744" cy="1691988"/>
          </a:xfrm>
          <a:custGeom>
            <a:avLst/>
            <a:gdLst>
              <a:gd name="connsiteX0" fmla="*/ 0 w 1380744"/>
              <a:gd name="connsiteY0" fmla="*/ 1252775 h 1691988"/>
              <a:gd name="connsiteX1" fmla="*/ 109728 w 1380744"/>
              <a:gd name="connsiteY1" fmla="*/ 804719 h 1691988"/>
              <a:gd name="connsiteX2" fmla="*/ 228600 w 1380744"/>
              <a:gd name="connsiteY2" fmla="*/ 301799 h 1691988"/>
              <a:gd name="connsiteX3" fmla="*/ 301752 w 1380744"/>
              <a:gd name="connsiteY3" fmla="*/ 82343 h 1691988"/>
              <a:gd name="connsiteX4" fmla="*/ 365760 w 1380744"/>
              <a:gd name="connsiteY4" fmla="*/ 47 h 1691988"/>
              <a:gd name="connsiteX5" fmla="*/ 393192 w 1380744"/>
              <a:gd name="connsiteY5" fmla="*/ 73199 h 1691988"/>
              <a:gd name="connsiteX6" fmla="*/ 393192 w 1380744"/>
              <a:gd name="connsiteY6" fmla="*/ 237791 h 1691988"/>
              <a:gd name="connsiteX7" fmla="*/ 429768 w 1380744"/>
              <a:gd name="connsiteY7" fmla="*/ 603551 h 1691988"/>
              <a:gd name="connsiteX8" fmla="*/ 512064 w 1380744"/>
              <a:gd name="connsiteY8" fmla="*/ 1124759 h 1691988"/>
              <a:gd name="connsiteX9" fmla="*/ 548640 w 1380744"/>
              <a:gd name="connsiteY9" fmla="*/ 1307639 h 1691988"/>
              <a:gd name="connsiteX10" fmla="*/ 676656 w 1380744"/>
              <a:gd name="connsiteY10" fmla="*/ 1581959 h 1691988"/>
              <a:gd name="connsiteX11" fmla="*/ 777240 w 1380744"/>
              <a:gd name="connsiteY11" fmla="*/ 1682543 h 1691988"/>
              <a:gd name="connsiteX12" fmla="*/ 832104 w 1380744"/>
              <a:gd name="connsiteY12" fmla="*/ 1682543 h 1691988"/>
              <a:gd name="connsiteX13" fmla="*/ 896112 w 1380744"/>
              <a:gd name="connsiteY13" fmla="*/ 1636823 h 1691988"/>
              <a:gd name="connsiteX14" fmla="*/ 987552 w 1380744"/>
              <a:gd name="connsiteY14" fmla="*/ 1499663 h 1691988"/>
              <a:gd name="connsiteX15" fmla="*/ 1060704 w 1380744"/>
              <a:gd name="connsiteY15" fmla="*/ 1399079 h 1691988"/>
              <a:gd name="connsiteX16" fmla="*/ 1216152 w 1380744"/>
              <a:gd name="connsiteY16" fmla="*/ 1271063 h 1691988"/>
              <a:gd name="connsiteX17" fmla="*/ 1325880 w 1380744"/>
              <a:gd name="connsiteY17" fmla="*/ 1234487 h 1691988"/>
              <a:gd name="connsiteX18" fmla="*/ 1380744 w 1380744"/>
              <a:gd name="connsiteY18" fmla="*/ 1234487 h 1691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80744" h="1691988">
                <a:moveTo>
                  <a:pt x="0" y="1252775"/>
                </a:moveTo>
                <a:cubicBezTo>
                  <a:pt x="35814" y="1107995"/>
                  <a:pt x="71628" y="963215"/>
                  <a:pt x="109728" y="804719"/>
                </a:cubicBezTo>
                <a:cubicBezTo>
                  <a:pt x="147828" y="646223"/>
                  <a:pt x="196596" y="422195"/>
                  <a:pt x="228600" y="301799"/>
                </a:cubicBezTo>
                <a:cubicBezTo>
                  <a:pt x="260604" y="181403"/>
                  <a:pt x="278892" y="132635"/>
                  <a:pt x="301752" y="82343"/>
                </a:cubicBezTo>
                <a:cubicBezTo>
                  <a:pt x="324612" y="32051"/>
                  <a:pt x="350520" y="1571"/>
                  <a:pt x="365760" y="47"/>
                </a:cubicBezTo>
                <a:cubicBezTo>
                  <a:pt x="381000" y="-1477"/>
                  <a:pt x="388620" y="33575"/>
                  <a:pt x="393192" y="73199"/>
                </a:cubicBezTo>
                <a:cubicBezTo>
                  <a:pt x="397764" y="112823"/>
                  <a:pt x="387096" y="149399"/>
                  <a:pt x="393192" y="237791"/>
                </a:cubicBezTo>
                <a:cubicBezTo>
                  <a:pt x="399288" y="326183"/>
                  <a:pt x="409956" y="455723"/>
                  <a:pt x="429768" y="603551"/>
                </a:cubicBezTo>
                <a:cubicBezTo>
                  <a:pt x="449580" y="751379"/>
                  <a:pt x="492252" y="1007411"/>
                  <a:pt x="512064" y="1124759"/>
                </a:cubicBezTo>
                <a:cubicBezTo>
                  <a:pt x="531876" y="1242107"/>
                  <a:pt x="521208" y="1231439"/>
                  <a:pt x="548640" y="1307639"/>
                </a:cubicBezTo>
                <a:cubicBezTo>
                  <a:pt x="576072" y="1383839"/>
                  <a:pt x="638556" y="1519475"/>
                  <a:pt x="676656" y="1581959"/>
                </a:cubicBezTo>
                <a:cubicBezTo>
                  <a:pt x="714756" y="1644443"/>
                  <a:pt x="751332" y="1665779"/>
                  <a:pt x="777240" y="1682543"/>
                </a:cubicBezTo>
                <a:cubicBezTo>
                  <a:pt x="803148" y="1699307"/>
                  <a:pt x="812292" y="1690163"/>
                  <a:pt x="832104" y="1682543"/>
                </a:cubicBezTo>
                <a:cubicBezTo>
                  <a:pt x="851916" y="1674923"/>
                  <a:pt x="870204" y="1667303"/>
                  <a:pt x="896112" y="1636823"/>
                </a:cubicBezTo>
                <a:cubicBezTo>
                  <a:pt x="922020" y="1606343"/>
                  <a:pt x="960120" y="1539287"/>
                  <a:pt x="987552" y="1499663"/>
                </a:cubicBezTo>
                <a:cubicBezTo>
                  <a:pt x="1014984" y="1460039"/>
                  <a:pt x="1022604" y="1437179"/>
                  <a:pt x="1060704" y="1399079"/>
                </a:cubicBezTo>
                <a:cubicBezTo>
                  <a:pt x="1098804" y="1360979"/>
                  <a:pt x="1171956" y="1298495"/>
                  <a:pt x="1216152" y="1271063"/>
                </a:cubicBezTo>
                <a:cubicBezTo>
                  <a:pt x="1260348" y="1243631"/>
                  <a:pt x="1298448" y="1240583"/>
                  <a:pt x="1325880" y="1234487"/>
                </a:cubicBezTo>
                <a:cubicBezTo>
                  <a:pt x="1353312" y="1228391"/>
                  <a:pt x="1367028" y="1231439"/>
                  <a:pt x="1380744" y="1234487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474354D-DCD2-441A-A73F-3FBFB1C528AF}"/>
              </a:ext>
            </a:extLst>
          </p:cNvPr>
          <p:cNvCxnSpPr>
            <a:cxnSpLocks/>
          </p:cNvCxnSpPr>
          <p:nvPr/>
        </p:nvCxnSpPr>
        <p:spPr>
          <a:xfrm>
            <a:off x="5038344" y="5029200"/>
            <a:ext cx="649224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D12AEA9E-5421-4727-8770-3C2A38ECC929}"/>
              </a:ext>
            </a:extLst>
          </p:cNvPr>
          <p:cNvGrpSpPr/>
          <p:nvPr/>
        </p:nvGrpSpPr>
        <p:grpSpPr>
          <a:xfrm>
            <a:off x="5715000" y="3611880"/>
            <a:ext cx="2231136" cy="1847389"/>
            <a:chOff x="5715000" y="3611880"/>
            <a:chExt cx="2231136" cy="1847389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5446B27-B490-4F3D-895D-218974F9F5CB}"/>
                </a:ext>
              </a:extLst>
            </p:cNvPr>
            <p:cNvSpPr/>
            <p:nvPr/>
          </p:nvSpPr>
          <p:spPr>
            <a:xfrm>
              <a:off x="5961888" y="3767281"/>
              <a:ext cx="1380744" cy="1691988"/>
            </a:xfrm>
            <a:custGeom>
              <a:avLst/>
              <a:gdLst>
                <a:gd name="connsiteX0" fmla="*/ 0 w 1380744"/>
                <a:gd name="connsiteY0" fmla="*/ 1252775 h 1691988"/>
                <a:gd name="connsiteX1" fmla="*/ 109728 w 1380744"/>
                <a:gd name="connsiteY1" fmla="*/ 804719 h 1691988"/>
                <a:gd name="connsiteX2" fmla="*/ 228600 w 1380744"/>
                <a:gd name="connsiteY2" fmla="*/ 301799 h 1691988"/>
                <a:gd name="connsiteX3" fmla="*/ 301752 w 1380744"/>
                <a:gd name="connsiteY3" fmla="*/ 82343 h 1691988"/>
                <a:gd name="connsiteX4" fmla="*/ 365760 w 1380744"/>
                <a:gd name="connsiteY4" fmla="*/ 47 h 1691988"/>
                <a:gd name="connsiteX5" fmla="*/ 393192 w 1380744"/>
                <a:gd name="connsiteY5" fmla="*/ 73199 h 1691988"/>
                <a:gd name="connsiteX6" fmla="*/ 393192 w 1380744"/>
                <a:gd name="connsiteY6" fmla="*/ 237791 h 1691988"/>
                <a:gd name="connsiteX7" fmla="*/ 429768 w 1380744"/>
                <a:gd name="connsiteY7" fmla="*/ 603551 h 1691988"/>
                <a:gd name="connsiteX8" fmla="*/ 512064 w 1380744"/>
                <a:gd name="connsiteY8" fmla="*/ 1124759 h 1691988"/>
                <a:gd name="connsiteX9" fmla="*/ 548640 w 1380744"/>
                <a:gd name="connsiteY9" fmla="*/ 1307639 h 1691988"/>
                <a:gd name="connsiteX10" fmla="*/ 676656 w 1380744"/>
                <a:gd name="connsiteY10" fmla="*/ 1581959 h 1691988"/>
                <a:gd name="connsiteX11" fmla="*/ 777240 w 1380744"/>
                <a:gd name="connsiteY11" fmla="*/ 1682543 h 1691988"/>
                <a:gd name="connsiteX12" fmla="*/ 832104 w 1380744"/>
                <a:gd name="connsiteY12" fmla="*/ 1682543 h 1691988"/>
                <a:gd name="connsiteX13" fmla="*/ 896112 w 1380744"/>
                <a:gd name="connsiteY13" fmla="*/ 1636823 h 1691988"/>
                <a:gd name="connsiteX14" fmla="*/ 987552 w 1380744"/>
                <a:gd name="connsiteY14" fmla="*/ 1499663 h 1691988"/>
                <a:gd name="connsiteX15" fmla="*/ 1060704 w 1380744"/>
                <a:gd name="connsiteY15" fmla="*/ 1399079 h 1691988"/>
                <a:gd name="connsiteX16" fmla="*/ 1216152 w 1380744"/>
                <a:gd name="connsiteY16" fmla="*/ 1271063 h 1691988"/>
                <a:gd name="connsiteX17" fmla="*/ 1325880 w 1380744"/>
                <a:gd name="connsiteY17" fmla="*/ 1234487 h 1691988"/>
                <a:gd name="connsiteX18" fmla="*/ 1380744 w 1380744"/>
                <a:gd name="connsiteY18" fmla="*/ 1234487 h 1691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80744" h="1691988">
                  <a:moveTo>
                    <a:pt x="0" y="1252775"/>
                  </a:moveTo>
                  <a:cubicBezTo>
                    <a:pt x="35814" y="1107995"/>
                    <a:pt x="71628" y="963215"/>
                    <a:pt x="109728" y="804719"/>
                  </a:cubicBezTo>
                  <a:cubicBezTo>
                    <a:pt x="147828" y="646223"/>
                    <a:pt x="196596" y="422195"/>
                    <a:pt x="228600" y="301799"/>
                  </a:cubicBezTo>
                  <a:cubicBezTo>
                    <a:pt x="260604" y="181403"/>
                    <a:pt x="278892" y="132635"/>
                    <a:pt x="301752" y="82343"/>
                  </a:cubicBezTo>
                  <a:cubicBezTo>
                    <a:pt x="324612" y="32051"/>
                    <a:pt x="350520" y="1571"/>
                    <a:pt x="365760" y="47"/>
                  </a:cubicBezTo>
                  <a:cubicBezTo>
                    <a:pt x="381000" y="-1477"/>
                    <a:pt x="388620" y="33575"/>
                    <a:pt x="393192" y="73199"/>
                  </a:cubicBezTo>
                  <a:cubicBezTo>
                    <a:pt x="397764" y="112823"/>
                    <a:pt x="387096" y="149399"/>
                    <a:pt x="393192" y="237791"/>
                  </a:cubicBezTo>
                  <a:cubicBezTo>
                    <a:pt x="399288" y="326183"/>
                    <a:pt x="409956" y="455723"/>
                    <a:pt x="429768" y="603551"/>
                  </a:cubicBezTo>
                  <a:cubicBezTo>
                    <a:pt x="449580" y="751379"/>
                    <a:pt x="492252" y="1007411"/>
                    <a:pt x="512064" y="1124759"/>
                  </a:cubicBezTo>
                  <a:cubicBezTo>
                    <a:pt x="531876" y="1242107"/>
                    <a:pt x="521208" y="1231439"/>
                    <a:pt x="548640" y="1307639"/>
                  </a:cubicBezTo>
                  <a:cubicBezTo>
                    <a:pt x="576072" y="1383839"/>
                    <a:pt x="638556" y="1519475"/>
                    <a:pt x="676656" y="1581959"/>
                  </a:cubicBezTo>
                  <a:cubicBezTo>
                    <a:pt x="714756" y="1644443"/>
                    <a:pt x="751332" y="1665779"/>
                    <a:pt x="777240" y="1682543"/>
                  </a:cubicBezTo>
                  <a:cubicBezTo>
                    <a:pt x="803148" y="1699307"/>
                    <a:pt x="812292" y="1690163"/>
                    <a:pt x="832104" y="1682543"/>
                  </a:cubicBezTo>
                  <a:cubicBezTo>
                    <a:pt x="851916" y="1674923"/>
                    <a:pt x="870204" y="1667303"/>
                    <a:pt x="896112" y="1636823"/>
                  </a:cubicBezTo>
                  <a:cubicBezTo>
                    <a:pt x="922020" y="1606343"/>
                    <a:pt x="960120" y="1539287"/>
                    <a:pt x="987552" y="1499663"/>
                  </a:cubicBezTo>
                  <a:cubicBezTo>
                    <a:pt x="1014984" y="1460039"/>
                    <a:pt x="1022604" y="1437179"/>
                    <a:pt x="1060704" y="1399079"/>
                  </a:cubicBezTo>
                  <a:cubicBezTo>
                    <a:pt x="1098804" y="1360979"/>
                    <a:pt x="1171956" y="1298495"/>
                    <a:pt x="1216152" y="1271063"/>
                  </a:cubicBezTo>
                  <a:cubicBezTo>
                    <a:pt x="1260348" y="1243631"/>
                    <a:pt x="1298448" y="1240583"/>
                    <a:pt x="1325880" y="1234487"/>
                  </a:cubicBezTo>
                  <a:cubicBezTo>
                    <a:pt x="1353312" y="1228391"/>
                    <a:pt x="1367028" y="1231439"/>
                    <a:pt x="1380744" y="1234487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A457156-B679-4F9B-902E-02C02DBCDF74}"/>
                </a:ext>
              </a:extLst>
            </p:cNvPr>
            <p:cNvSpPr txBox="1"/>
            <p:nvPr/>
          </p:nvSpPr>
          <p:spPr>
            <a:xfrm>
              <a:off x="7351776" y="3611880"/>
              <a:ext cx="5943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x=1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3B5288D4-2B61-48BA-938A-6F0ED6E9A32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496493" y="3968496"/>
              <a:ext cx="1211899" cy="667299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92862A4-B247-4240-83BC-B48098466C82}"/>
                </a:ext>
              </a:extLst>
            </p:cNvPr>
            <p:cNvCxnSpPr>
              <a:cxnSpLocks/>
            </p:cNvCxnSpPr>
            <p:nvPr/>
          </p:nvCxnSpPr>
          <p:spPr>
            <a:xfrm>
              <a:off x="5715000" y="5026152"/>
              <a:ext cx="256032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B67703B-46B0-4B22-B4EF-57D62F94C7DF}"/>
              </a:ext>
            </a:extLst>
          </p:cNvPr>
          <p:cNvGrpSpPr/>
          <p:nvPr/>
        </p:nvGrpSpPr>
        <p:grpSpPr>
          <a:xfrm>
            <a:off x="5967984" y="2795016"/>
            <a:ext cx="2112264" cy="2670349"/>
            <a:chOff x="5967984" y="2795016"/>
            <a:chExt cx="2112264" cy="2670349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9611E51-42F2-46CB-9C8F-392F9BAED72F}"/>
                </a:ext>
              </a:extLst>
            </p:cNvPr>
            <p:cNvSpPr/>
            <p:nvPr/>
          </p:nvSpPr>
          <p:spPr>
            <a:xfrm>
              <a:off x="6214872" y="3773377"/>
              <a:ext cx="1380744" cy="1691988"/>
            </a:xfrm>
            <a:custGeom>
              <a:avLst/>
              <a:gdLst>
                <a:gd name="connsiteX0" fmla="*/ 0 w 1380744"/>
                <a:gd name="connsiteY0" fmla="*/ 1252775 h 1691988"/>
                <a:gd name="connsiteX1" fmla="*/ 109728 w 1380744"/>
                <a:gd name="connsiteY1" fmla="*/ 804719 h 1691988"/>
                <a:gd name="connsiteX2" fmla="*/ 228600 w 1380744"/>
                <a:gd name="connsiteY2" fmla="*/ 301799 h 1691988"/>
                <a:gd name="connsiteX3" fmla="*/ 301752 w 1380744"/>
                <a:gd name="connsiteY3" fmla="*/ 82343 h 1691988"/>
                <a:gd name="connsiteX4" fmla="*/ 365760 w 1380744"/>
                <a:gd name="connsiteY4" fmla="*/ 47 h 1691988"/>
                <a:gd name="connsiteX5" fmla="*/ 393192 w 1380744"/>
                <a:gd name="connsiteY5" fmla="*/ 73199 h 1691988"/>
                <a:gd name="connsiteX6" fmla="*/ 393192 w 1380744"/>
                <a:gd name="connsiteY6" fmla="*/ 237791 h 1691988"/>
                <a:gd name="connsiteX7" fmla="*/ 429768 w 1380744"/>
                <a:gd name="connsiteY7" fmla="*/ 603551 h 1691988"/>
                <a:gd name="connsiteX8" fmla="*/ 512064 w 1380744"/>
                <a:gd name="connsiteY8" fmla="*/ 1124759 h 1691988"/>
                <a:gd name="connsiteX9" fmla="*/ 548640 w 1380744"/>
                <a:gd name="connsiteY9" fmla="*/ 1307639 h 1691988"/>
                <a:gd name="connsiteX10" fmla="*/ 676656 w 1380744"/>
                <a:gd name="connsiteY10" fmla="*/ 1581959 h 1691988"/>
                <a:gd name="connsiteX11" fmla="*/ 777240 w 1380744"/>
                <a:gd name="connsiteY11" fmla="*/ 1682543 h 1691988"/>
                <a:gd name="connsiteX12" fmla="*/ 832104 w 1380744"/>
                <a:gd name="connsiteY12" fmla="*/ 1682543 h 1691988"/>
                <a:gd name="connsiteX13" fmla="*/ 896112 w 1380744"/>
                <a:gd name="connsiteY13" fmla="*/ 1636823 h 1691988"/>
                <a:gd name="connsiteX14" fmla="*/ 987552 w 1380744"/>
                <a:gd name="connsiteY14" fmla="*/ 1499663 h 1691988"/>
                <a:gd name="connsiteX15" fmla="*/ 1060704 w 1380744"/>
                <a:gd name="connsiteY15" fmla="*/ 1399079 h 1691988"/>
                <a:gd name="connsiteX16" fmla="*/ 1216152 w 1380744"/>
                <a:gd name="connsiteY16" fmla="*/ 1271063 h 1691988"/>
                <a:gd name="connsiteX17" fmla="*/ 1325880 w 1380744"/>
                <a:gd name="connsiteY17" fmla="*/ 1234487 h 1691988"/>
                <a:gd name="connsiteX18" fmla="*/ 1380744 w 1380744"/>
                <a:gd name="connsiteY18" fmla="*/ 1234487 h 1691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80744" h="1691988">
                  <a:moveTo>
                    <a:pt x="0" y="1252775"/>
                  </a:moveTo>
                  <a:cubicBezTo>
                    <a:pt x="35814" y="1107995"/>
                    <a:pt x="71628" y="963215"/>
                    <a:pt x="109728" y="804719"/>
                  </a:cubicBezTo>
                  <a:cubicBezTo>
                    <a:pt x="147828" y="646223"/>
                    <a:pt x="196596" y="422195"/>
                    <a:pt x="228600" y="301799"/>
                  </a:cubicBezTo>
                  <a:cubicBezTo>
                    <a:pt x="260604" y="181403"/>
                    <a:pt x="278892" y="132635"/>
                    <a:pt x="301752" y="82343"/>
                  </a:cubicBezTo>
                  <a:cubicBezTo>
                    <a:pt x="324612" y="32051"/>
                    <a:pt x="350520" y="1571"/>
                    <a:pt x="365760" y="47"/>
                  </a:cubicBezTo>
                  <a:cubicBezTo>
                    <a:pt x="381000" y="-1477"/>
                    <a:pt x="388620" y="33575"/>
                    <a:pt x="393192" y="73199"/>
                  </a:cubicBezTo>
                  <a:cubicBezTo>
                    <a:pt x="397764" y="112823"/>
                    <a:pt x="387096" y="149399"/>
                    <a:pt x="393192" y="237791"/>
                  </a:cubicBezTo>
                  <a:cubicBezTo>
                    <a:pt x="399288" y="326183"/>
                    <a:pt x="409956" y="455723"/>
                    <a:pt x="429768" y="603551"/>
                  </a:cubicBezTo>
                  <a:cubicBezTo>
                    <a:pt x="449580" y="751379"/>
                    <a:pt x="492252" y="1007411"/>
                    <a:pt x="512064" y="1124759"/>
                  </a:cubicBezTo>
                  <a:cubicBezTo>
                    <a:pt x="531876" y="1242107"/>
                    <a:pt x="521208" y="1231439"/>
                    <a:pt x="548640" y="1307639"/>
                  </a:cubicBezTo>
                  <a:cubicBezTo>
                    <a:pt x="576072" y="1383839"/>
                    <a:pt x="638556" y="1519475"/>
                    <a:pt x="676656" y="1581959"/>
                  </a:cubicBezTo>
                  <a:cubicBezTo>
                    <a:pt x="714756" y="1644443"/>
                    <a:pt x="751332" y="1665779"/>
                    <a:pt x="777240" y="1682543"/>
                  </a:cubicBezTo>
                  <a:cubicBezTo>
                    <a:pt x="803148" y="1699307"/>
                    <a:pt x="812292" y="1690163"/>
                    <a:pt x="832104" y="1682543"/>
                  </a:cubicBezTo>
                  <a:cubicBezTo>
                    <a:pt x="851916" y="1674923"/>
                    <a:pt x="870204" y="1667303"/>
                    <a:pt x="896112" y="1636823"/>
                  </a:cubicBezTo>
                  <a:cubicBezTo>
                    <a:pt x="922020" y="1606343"/>
                    <a:pt x="960120" y="1539287"/>
                    <a:pt x="987552" y="1499663"/>
                  </a:cubicBezTo>
                  <a:cubicBezTo>
                    <a:pt x="1014984" y="1460039"/>
                    <a:pt x="1022604" y="1437179"/>
                    <a:pt x="1060704" y="1399079"/>
                  </a:cubicBezTo>
                  <a:cubicBezTo>
                    <a:pt x="1098804" y="1360979"/>
                    <a:pt x="1171956" y="1298495"/>
                    <a:pt x="1216152" y="1271063"/>
                  </a:cubicBezTo>
                  <a:cubicBezTo>
                    <a:pt x="1260348" y="1243631"/>
                    <a:pt x="1298448" y="1240583"/>
                    <a:pt x="1325880" y="1234487"/>
                  </a:cubicBezTo>
                  <a:cubicBezTo>
                    <a:pt x="1353312" y="1228391"/>
                    <a:pt x="1367028" y="1231439"/>
                    <a:pt x="1380744" y="1234487"/>
                  </a:cubicBezTo>
                </a:path>
              </a:pathLst>
            </a:custGeom>
            <a:noFill/>
            <a:ln>
              <a:solidFill>
                <a:srgbClr val="008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AB75635-4312-4F84-96D8-E9C96FC8E0D9}"/>
                </a:ext>
              </a:extLst>
            </p:cNvPr>
            <p:cNvCxnSpPr>
              <a:cxnSpLocks/>
            </p:cNvCxnSpPr>
            <p:nvPr/>
          </p:nvCxnSpPr>
          <p:spPr>
            <a:xfrm>
              <a:off x="5967984" y="5032248"/>
              <a:ext cx="256032" cy="0"/>
            </a:xfrm>
            <a:prstGeom prst="line">
              <a:avLst/>
            </a:prstGeom>
            <a:ln w="28575">
              <a:solidFill>
                <a:srgbClr val="008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7C74C5F-359D-4BA3-A10F-4E39C4EFEBF7}"/>
                </a:ext>
              </a:extLst>
            </p:cNvPr>
            <p:cNvSpPr txBox="1"/>
            <p:nvPr/>
          </p:nvSpPr>
          <p:spPr>
            <a:xfrm>
              <a:off x="7485888" y="2795016"/>
              <a:ext cx="5943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6600"/>
                  </a:solidFill>
                </a:rPr>
                <a:t>x=2</a:t>
              </a: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9EE48B67-6193-45F1-B31D-0350052B5A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30605" y="3151632"/>
              <a:ext cx="1211899" cy="667299"/>
            </a:xfrm>
            <a:prstGeom prst="straightConnector1">
              <a:avLst/>
            </a:prstGeom>
            <a:ln w="28575">
              <a:solidFill>
                <a:srgbClr val="0066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064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E1620-F620-4598-9CBA-EF9E794E9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89867-0EAA-4765-821C-AD238A04A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12323"/>
            <a:ext cx="7772400" cy="4902209"/>
          </a:xfrm>
        </p:spPr>
        <p:txBody>
          <a:bodyPr/>
          <a:lstStyle/>
          <a:p>
            <a:r>
              <a:rPr lang="en-US" dirty="0"/>
              <a:t>Neurons are fast.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Change </a:t>
            </a:r>
            <a:r>
              <a:rPr lang="en-US" i="1" dirty="0" err="1"/>
              <a:t>G</a:t>
            </a:r>
            <a:r>
              <a:rPr lang="en-US" baseline="-25000" dirty="0" err="1"/>
              <a:t>Na</a:t>
            </a:r>
            <a:r>
              <a:rPr lang="en-US" dirty="0"/>
              <a:t> and/or </a:t>
            </a:r>
            <a:r>
              <a:rPr lang="en-US" i="1" dirty="0"/>
              <a:t>G</a:t>
            </a:r>
            <a:r>
              <a:rPr lang="en-US" baseline="-25000" dirty="0"/>
              <a:t>K</a:t>
            </a:r>
            <a:r>
              <a:rPr lang="en-US" dirty="0"/>
              <a:t> → near instant change in </a:t>
            </a:r>
            <a:r>
              <a:rPr lang="en-US" i="1" dirty="0" err="1"/>
              <a:t>V</a:t>
            </a:r>
            <a:r>
              <a:rPr lang="en-US" baseline="-25000" dirty="0" err="1"/>
              <a:t>mem</a:t>
            </a:r>
            <a:endParaRPr lang="en-US" dirty="0"/>
          </a:p>
          <a:p>
            <a:r>
              <a:rPr lang="en-US" dirty="0"/>
              <a:t>But…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march to a new steady state starts instantly too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the changes in </a:t>
            </a:r>
            <a:r>
              <a:rPr lang="en-US" i="1" dirty="0" err="1"/>
              <a:t>G</a:t>
            </a:r>
            <a:r>
              <a:rPr lang="en-US" baseline="-25000" dirty="0" err="1"/>
              <a:t>Na</a:t>
            </a:r>
            <a:r>
              <a:rPr lang="en-US" dirty="0"/>
              <a:t> and/or </a:t>
            </a:r>
            <a:r>
              <a:rPr lang="en-US" i="1" dirty="0"/>
              <a:t>G</a:t>
            </a:r>
            <a:r>
              <a:rPr lang="en-US" baseline="-25000" dirty="0"/>
              <a:t>K</a:t>
            </a:r>
            <a:r>
              <a:rPr lang="en-US" dirty="0"/>
              <a:t> lasted long enough, the internal [</a:t>
            </a:r>
            <a:r>
              <a:rPr lang="en-US" i="1" dirty="0"/>
              <a:t>Na</a:t>
            </a:r>
            <a:r>
              <a:rPr lang="en-US" dirty="0"/>
              <a:t>], [</a:t>
            </a:r>
            <a:r>
              <a:rPr lang="en-US" i="1" dirty="0"/>
              <a:t>K</a:t>
            </a:r>
            <a:r>
              <a:rPr lang="en-US" dirty="0"/>
              <a:t>] and [</a:t>
            </a:r>
            <a:r>
              <a:rPr lang="en-US" i="1" dirty="0"/>
              <a:t>Cl</a:t>
            </a:r>
            <a:r>
              <a:rPr lang="en-US" dirty="0"/>
              <a:t>] would change</a:t>
            </a:r>
          </a:p>
          <a:p>
            <a:r>
              <a:rPr lang="en-US" dirty="0"/>
              <a:t>Any consequences of that?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neuron would function differently at the next spike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it doesn’t happen; we saw that neurons return to baseline quite quickly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There’s a good reason why action-potential spikes are short and sweet!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577A8-9C24-4DF6-B1F2-27548C4FE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2322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25A18-DAFF-43CE-90DA-47352FFCA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Myelin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2A645-A834-4AC9-BBF3-09AECE8D0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192" y="1621536"/>
            <a:ext cx="7936992" cy="4419600"/>
          </a:xfrm>
        </p:spPr>
        <p:txBody>
          <a:bodyPr/>
          <a:lstStyle/>
          <a:p>
            <a:r>
              <a:rPr lang="en-US" dirty="0"/>
              <a:t>Neurons are coated with </a:t>
            </a:r>
            <a:r>
              <a:rPr lang="en-US" i="1" dirty="0"/>
              <a:t>myelin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fatty, non-conductive layer</a:t>
            </a:r>
          </a:p>
          <a:p>
            <a:r>
              <a:rPr lang="en-US" dirty="0"/>
              <a:t>What good is myelin?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Makes neurons propagate an action potential </a:t>
            </a:r>
            <a:r>
              <a:rPr lang="en-US" i="1" dirty="0"/>
              <a:t>fast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big evolutionary step in our brains being useful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r>
              <a:rPr lang="en-US" dirty="0"/>
              <a:t>But how does it work?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Remember capacitance? Thick membrane → low C</a:t>
            </a:r>
          </a:p>
          <a:p>
            <a:pPr lvl="1">
              <a:spcBef>
                <a:spcPts val="0"/>
              </a:spcBef>
            </a:pPr>
            <a:r>
              <a:rPr lang="en-US" dirty="0"/>
              <a:t>Q=CV, so low C means faster or slower?</a:t>
            </a:r>
          </a:p>
          <a:p>
            <a:r>
              <a:rPr lang="en-US" i="1" dirty="0"/>
              <a:t>Multiple sclerosis</a:t>
            </a:r>
            <a:r>
              <a:rPr lang="en-US" dirty="0"/>
              <a:t> is an auto-immune disease where (among other issues) nerves get demyelinated</a:t>
            </a:r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D07E65-7C61-4A23-A65E-1DEDEB6BC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27B3B0-100E-4DD3-BDE2-DAA0FDEF9FEF}"/>
              </a:ext>
            </a:extLst>
          </p:cNvPr>
          <p:cNvSpPr txBox="1"/>
          <p:nvPr/>
        </p:nvSpPr>
        <p:spPr>
          <a:xfrm>
            <a:off x="6318504" y="4517136"/>
            <a:ext cx="2304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faster. Takes less </a:t>
            </a:r>
            <a:r>
              <a:rPr lang="el-GR" sz="2000" dirty="0">
                <a:solidFill>
                  <a:schemeClr val="accent2"/>
                </a:solidFill>
              </a:rPr>
              <a:t>Δ</a:t>
            </a:r>
            <a:r>
              <a:rPr lang="en-US" sz="2000" i="1" dirty="0">
                <a:solidFill>
                  <a:schemeClr val="accent2"/>
                </a:solidFill>
              </a:rPr>
              <a:t>q</a:t>
            </a:r>
            <a:r>
              <a:rPr lang="en-US" sz="2000" dirty="0">
                <a:solidFill>
                  <a:schemeClr val="accent2"/>
                </a:solidFill>
              </a:rPr>
              <a:t> to make enough </a:t>
            </a:r>
            <a:r>
              <a:rPr lang="el-GR" sz="2000" dirty="0">
                <a:solidFill>
                  <a:schemeClr val="accent2"/>
                </a:solidFill>
              </a:rPr>
              <a:t>Δ</a:t>
            </a:r>
            <a:r>
              <a:rPr lang="en-US" sz="2000" i="1" dirty="0">
                <a:solidFill>
                  <a:schemeClr val="accent2"/>
                </a:solidFill>
              </a:rPr>
              <a:t>V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26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12F7-E004-4991-B4A0-4C8AE57FA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myelin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6D304-BFC9-43B5-8233-5E87A5B87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636776"/>
            <a:ext cx="4096512" cy="4023360"/>
          </a:xfrm>
        </p:spPr>
        <p:txBody>
          <a:bodyPr/>
          <a:lstStyle/>
          <a:p>
            <a:r>
              <a:rPr lang="en-US" sz="2400" dirty="0"/>
              <a:t>Neuron without myelin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Action potential travels slowly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Gets regenerated frequently</a:t>
            </a:r>
          </a:p>
          <a:p>
            <a:pPr lvl="1"/>
            <a:endParaRPr lang="en-US" sz="2000" dirty="0"/>
          </a:p>
          <a:p>
            <a:r>
              <a:rPr lang="en-US" sz="2400" dirty="0"/>
              <a:t>Neuron with myelin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Ion channels cannot traverse the sheath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Diffusion can make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wave spread much faster. But…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Without ion channels, action potentials cannot regenerate!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Die out before reaching the other end of the neuron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10BF76-3D35-48DB-8F16-BF95BE08B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FD27B50-2322-4842-8B1D-344E465DDEAC}"/>
              </a:ext>
            </a:extLst>
          </p:cNvPr>
          <p:cNvGrpSpPr/>
          <p:nvPr/>
        </p:nvGrpSpPr>
        <p:grpSpPr>
          <a:xfrm>
            <a:off x="4794504" y="1862328"/>
            <a:ext cx="4014216" cy="173736"/>
            <a:chOff x="1847088" y="1972056"/>
            <a:chExt cx="4014216" cy="17373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C3F82DC-67B1-4AE3-A806-4A53E0675F36}"/>
                </a:ext>
              </a:extLst>
            </p:cNvPr>
            <p:cNvSpPr/>
            <p:nvPr/>
          </p:nvSpPr>
          <p:spPr>
            <a:xfrm>
              <a:off x="1847088" y="2013204"/>
              <a:ext cx="4014216" cy="9144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4535FEB-955B-453C-A05A-7D3E03AE39EB}"/>
                </a:ext>
              </a:extLst>
            </p:cNvPr>
            <p:cNvSpPr/>
            <p:nvPr/>
          </p:nvSpPr>
          <p:spPr>
            <a:xfrm>
              <a:off x="2194560" y="19720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65645E4-B2EF-4B40-8CE5-AE1F3D66F82B}"/>
                </a:ext>
              </a:extLst>
            </p:cNvPr>
            <p:cNvSpPr/>
            <p:nvPr/>
          </p:nvSpPr>
          <p:spPr>
            <a:xfrm>
              <a:off x="2502408" y="19720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F1D9ED4-A4C7-4764-B160-385AC71D9D57}"/>
                </a:ext>
              </a:extLst>
            </p:cNvPr>
            <p:cNvSpPr/>
            <p:nvPr/>
          </p:nvSpPr>
          <p:spPr>
            <a:xfrm>
              <a:off x="2987040" y="19720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C74D058-6ECD-4824-A105-843B9F7F0FC9}"/>
                </a:ext>
              </a:extLst>
            </p:cNvPr>
            <p:cNvSpPr/>
            <p:nvPr/>
          </p:nvSpPr>
          <p:spPr>
            <a:xfrm>
              <a:off x="3572256" y="19720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47D409D-73E6-485E-90AA-A653BD80A145}"/>
                </a:ext>
              </a:extLst>
            </p:cNvPr>
            <p:cNvSpPr/>
            <p:nvPr/>
          </p:nvSpPr>
          <p:spPr>
            <a:xfrm>
              <a:off x="4203192" y="19720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79948E0-BD3B-478A-8B9C-1E3ECB4BF65B}"/>
                </a:ext>
              </a:extLst>
            </p:cNvPr>
            <p:cNvSpPr/>
            <p:nvPr/>
          </p:nvSpPr>
          <p:spPr>
            <a:xfrm>
              <a:off x="4788408" y="19720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53A32A8-A780-46DC-A6E5-31869CCF9E1B}"/>
                </a:ext>
              </a:extLst>
            </p:cNvPr>
            <p:cNvSpPr/>
            <p:nvPr/>
          </p:nvSpPr>
          <p:spPr>
            <a:xfrm>
              <a:off x="5455920" y="19720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EA8FC3D-9CF4-4C51-A102-8293EDA3D5A8}"/>
              </a:ext>
            </a:extLst>
          </p:cNvPr>
          <p:cNvGrpSpPr/>
          <p:nvPr/>
        </p:nvGrpSpPr>
        <p:grpSpPr>
          <a:xfrm flipH="1">
            <a:off x="4794504" y="2343912"/>
            <a:ext cx="4014216" cy="173736"/>
            <a:chOff x="1871472" y="2554224"/>
            <a:chExt cx="4014216" cy="17373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2E7C8C2-FDBD-4083-AF7E-3B0271B591C9}"/>
                </a:ext>
              </a:extLst>
            </p:cNvPr>
            <p:cNvSpPr/>
            <p:nvPr/>
          </p:nvSpPr>
          <p:spPr>
            <a:xfrm>
              <a:off x="1871472" y="2595372"/>
              <a:ext cx="4014216" cy="9144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7D65F06-481C-4BA4-8DB5-97016C7021C6}"/>
                </a:ext>
              </a:extLst>
            </p:cNvPr>
            <p:cNvSpPr/>
            <p:nvPr/>
          </p:nvSpPr>
          <p:spPr>
            <a:xfrm>
              <a:off x="2218944" y="2554224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E3EE6EC-05E4-4A0A-8DA6-6BD94EA29F68}"/>
                </a:ext>
              </a:extLst>
            </p:cNvPr>
            <p:cNvSpPr/>
            <p:nvPr/>
          </p:nvSpPr>
          <p:spPr>
            <a:xfrm>
              <a:off x="2526792" y="2554224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C97DB0F-9B25-4B9E-9FCD-4A0335516D00}"/>
                </a:ext>
              </a:extLst>
            </p:cNvPr>
            <p:cNvSpPr/>
            <p:nvPr/>
          </p:nvSpPr>
          <p:spPr>
            <a:xfrm>
              <a:off x="3011424" y="2554224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DD35065-85E2-4562-A10D-4FED0422C534}"/>
                </a:ext>
              </a:extLst>
            </p:cNvPr>
            <p:cNvSpPr/>
            <p:nvPr/>
          </p:nvSpPr>
          <p:spPr>
            <a:xfrm>
              <a:off x="3596640" y="2554224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EC69583-AED8-4E64-9C91-A6095378DAA0}"/>
                </a:ext>
              </a:extLst>
            </p:cNvPr>
            <p:cNvSpPr/>
            <p:nvPr/>
          </p:nvSpPr>
          <p:spPr>
            <a:xfrm>
              <a:off x="4227576" y="2554224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99150B5-D04D-450D-940D-B1FF7001CBDC}"/>
                </a:ext>
              </a:extLst>
            </p:cNvPr>
            <p:cNvSpPr/>
            <p:nvPr/>
          </p:nvSpPr>
          <p:spPr>
            <a:xfrm>
              <a:off x="4812792" y="2554224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32993D5-706E-4649-A53F-21E7E310A24C}"/>
                </a:ext>
              </a:extLst>
            </p:cNvPr>
            <p:cNvSpPr/>
            <p:nvPr/>
          </p:nvSpPr>
          <p:spPr>
            <a:xfrm>
              <a:off x="5480304" y="2554224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0FB13EFE-62D4-416F-9100-F1BE99C051D7}"/>
              </a:ext>
            </a:extLst>
          </p:cNvPr>
          <p:cNvSpPr txBox="1"/>
          <p:nvPr/>
        </p:nvSpPr>
        <p:spPr>
          <a:xfrm>
            <a:off x="7571232" y="1271016"/>
            <a:ext cx="13167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ion channels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9B39C6D-3101-45A0-8CB1-2289FEE13169}"/>
              </a:ext>
            </a:extLst>
          </p:cNvPr>
          <p:cNvCxnSpPr>
            <a:endCxn id="14" idx="0"/>
          </p:cNvCxnSpPr>
          <p:nvPr/>
        </p:nvCxnSpPr>
        <p:spPr>
          <a:xfrm flipH="1">
            <a:off x="8458200" y="1609344"/>
            <a:ext cx="18288" cy="25298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A8AC40A-0937-4C39-B588-AE07ED25D9F7}"/>
              </a:ext>
            </a:extLst>
          </p:cNvPr>
          <p:cNvCxnSpPr/>
          <p:nvPr/>
        </p:nvCxnSpPr>
        <p:spPr>
          <a:xfrm flipH="1">
            <a:off x="7778496" y="1652016"/>
            <a:ext cx="18288" cy="25298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472B68E5-D983-4657-9E3B-19BE7329F2B4}"/>
              </a:ext>
            </a:extLst>
          </p:cNvPr>
          <p:cNvSpPr/>
          <p:nvPr/>
        </p:nvSpPr>
        <p:spPr>
          <a:xfrm>
            <a:off x="4771644" y="3272028"/>
            <a:ext cx="4014216" cy="41300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7D0DC0C-2DF9-44DF-905A-4CABBFA36B89}"/>
              </a:ext>
            </a:extLst>
          </p:cNvPr>
          <p:cNvSpPr/>
          <p:nvPr/>
        </p:nvSpPr>
        <p:spPr>
          <a:xfrm>
            <a:off x="4771644" y="4082796"/>
            <a:ext cx="4014216" cy="41300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2C6AC2E-D363-4FAC-9121-154F46A45FF0}"/>
              </a:ext>
            </a:extLst>
          </p:cNvPr>
          <p:cNvGrpSpPr/>
          <p:nvPr/>
        </p:nvGrpSpPr>
        <p:grpSpPr>
          <a:xfrm>
            <a:off x="6175248" y="3090672"/>
            <a:ext cx="813816" cy="1615440"/>
            <a:chOff x="6175248" y="3090672"/>
            <a:chExt cx="813816" cy="1615440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36000288-6811-40A3-862E-703E2EA35FBE}"/>
                </a:ext>
              </a:extLst>
            </p:cNvPr>
            <p:cNvSpPr/>
            <p:nvPr/>
          </p:nvSpPr>
          <p:spPr>
            <a:xfrm>
              <a:off x="6175248" y="3090672"/>
              <a:ext cx="813816" cy="484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FFFA141-EE97-4D4A-9B16-2E3A37A09738}"/>
                </a:ext>
              </a:extLst>
            </p:cNvPr>
            <p:cNvSpPr/>
            <p:nvPr/>
          </p:nvSpPr>
          <p:spPr>
            <a:xfrm>
              <a:off x="6175248" y="4221480"/>
              <a:ext cx="813816" cy="484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E06992A-B28D-4F7B-BCF4-84B20C0BA9E9}"/>
                </a:ext>
              </a:extLst>
            </p:cNvPr>
            <p:cNvSpPr/>
            <p:nvPr/>
          </p:nvSpPr>
          <p:spPr>
            <a:xfrm flipH="1">
              <a:off x="6245352" y="3538728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49530D7A-4EA8-4632-BE30-4D09CEBD8489}"/>
                </a:ext>
              </a:extLst>
            </p:cNvPr>
            <p:cNvSpPr/>
            <p:nvPr/>
          </p:nvSpPr>
          <p:spPr>
            <a:xfrm flipH="1">
              <a:off x="6699504" y="3517392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7190782-697C-4ADF-A636-BC9C6AD4A905}"/>
                </a:ext>
              </a:extLst>
            </p:cNvPr>
            <p:cNvSpPr/>
            <p:nvPr/>
          </p:nvSpPr>
          <p:spPr>
            <a:xfrm flipH="1">
              <a:off x="6352032" y="4056888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ECB1863B-6EE5-4834-B60F-F08879363845}"/>
                </a:ext>
              </a:extLst>
            </p:cNvPr>
            <p:cNvSpPr/>
            <p:nvPr/>
          </p:nvSpPr>
          <p:spPr>
            <a:xfrm flipH="1">
              <a:off x="6790944" y="4029456"/>
              <a:ext cx="109728" cy="1737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40E8E127-C9BE-436D-8A1D-899586762977}"/>
              </a:ext>
            </a:extLst>
          </p:cNvPr>
          <p:cNvSpPr txBox="1"/>
          <p:nvPr/>
        </p:nvSpPr>
        <p:spPr>
          <a:xfrm>
            <a:off x="5102352" y="4989576"/>
            <a:ext cx="37490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Solution: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Nodes of Ranvier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Occasional gaps in the myelin sheath, big enough to allow AP regeneration</a:t>
            </a:r>
          </a:p>
        </p:txBody>
      </p:sp>
    </p:spTree>
    <p:extLst>
      <p:ext uri="{BB962C8B-B14F-4D97-AF65-F5344CB8AC3E}">
        <p14:creationId xmlns:p14="http://schemas.microsoft.com/office/powerpoint/2010/main" val="169613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6" grpId="0" animBg="1"/>
      <p:bldP spid="7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0DEF3-B8EA-49BA-B273-B49C017F7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F1976-FB64-49F6-A4C4-C190161AA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51462"/>
            <a:ext cx="7772400" cy="5071538"/>
          </a:xfrm>
        </p:spPr>
        <p:txBody>
          <a:bodyPr/>
          <a:lstStyle/>
          <a:p>
            <a:r>
              <a:rPr lang="en-US" sz="2400" dirty="0"/>
              <a:t>What can we compute in steady state over hours?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function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= </a:t>
            </a:r>
            <a:r>
              <a:rPr lang="en-US" sz="2000" i="1" dirty="0"/>
              <a:t>f</a:t>
            </a:r>
            <a:r>
              <a:rPr lang="en-US" sz="2000" dirty="0"/>
              <a:t> (</a:t>
            </a:r>
            <a:r>
              <a:rPr lang="en-US" sz="2000" i="1" dirty="0" err="1"/>
              <a:t>G</a:t>
            </a:r>
            <a:r>
              <a:rPr lang="en-US" sz="2000" baseline="-25000" dirty="0" err="1"/>
              <a:t>Na</a:t>
            </a:r>
            <a:r>
              <a:rPr lang="en-US" sz="2000" dirty="0"/>
              <a:t>, </a:t>
            </a:r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Independent of initial concentrations [</a:t>
            </a:r>
            <a:r>
              <a:rPr lang="en-US" sz="2000" i="1" dirty="0"/>
              <a:t>Na</a:t>
            </a:r>
            <a:r>
              <a:rPr lang="en-US" sz="2000" dirty="0"/>
              <a:t>]</a:t>
            </a:r>
            <a:r>
              <a:rPr lang="en-US" sz="2000" baseline="-25000" dirty="0" err="1"/>
              <a:t>int</a:t>
            </a:r>
            <a:r>
              <a:rPr lang="en-US" sz="2000" dirty="0"/>
              <a:t>, [</a:t>
            </a:r>
            <a:r>
              <a:rPr lang="en-US" sz="2000" i="1" dirty="0"/>
              <a:t>K</a:t>
            </a:r>
            <a:r>
              <a:rPr lang="en-US" sz="2000" dirty="0"/>
              <a:t>]</a:t>
            </a:r>
            <a:r>
              <a:rPr lang="en-US" sz="2000" baseline="-25000" dirty="0" err="1"/>
              <a:t>int</a:t>
            </a:r>
            <a:r>
              <a:rPr lang="en-US" sz="2000" dirty="0"/>
              <a:t>, [</a:t>
            </a:r>
            <a:r>
              <a:rPr lang="en-US" sz="2000" i="1" dirty="0"/>
              <a:t>Cl</a:t>
            </a:r>
            <a:r>
              <a:rPr lang="en-US" sz="2000" dirty="0"/>
              <a:t>]</a:t>
            </a:r>
            <a:r>
              <a:rPr lang="en-US" sz="2000" baseline="-25000" dirty="0"/>
              <a:t>int</a:t>
            </a:r>
            <a:r>
              <a:rPr lang="en-US" sz="2000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Reasonably linear? I’ve never seen a simplified description (but it would be a good final project)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Morphogenesis is proposed to compute this way</a:t>
            </a:r>
          </a:p>
          <a:p>
            <a:r>
              <a:rPr lang="en-US" sz="2400" dirty="0"/>
              <a:t>What can we compute in quasi steady state over milliseconds?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simple function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= </a:t>
            </a:r>
            <a:r>
              <a:rPr lang="en-US" sz="2000" i="1" dirty="0"/>
              <a:t>f</a:t>
            </a:r>
            <a:r>
              <a:rPr lang="en-US" sz="2000" dirty="0"/>
              <a:t> (</a:t>
            </a:r>
            <a:r>
              <a:rPr lang="en-US" sz="2000" i="1" dirty="0" err="1"/>
              <a:t>G</a:t>
            </a:r>
            <a:r>
              <a:rPr lang="en-US" sz="2000" baseline="-25000" dirty="0" err="1"/>
              <a:t>Na</a:t>
            </a:r>
            <a:r>
              <a:rPr lang="en-US" sz="2000" dirty="0"/>
              <a:t>, </a:t>
            </a:r>
            <a:r>
              <a:rPr lang="en-US" sz="2000" i="1" dirty="0"/>
              <a:t>G</a:t>
            </a:r>
            <a:r>
              <a:rPr lang="en-US" sz="2000" baseline="-25000" dirty="0"/>
              <a:t>K</a:t>
            </a:r>
            <a:r>
              <a:rPr lang="en-US" sz="2000" dirty="0"/>
              <a:t>, </a:t>
            </a:r>
            <a:r>
              <a:rPr lang="en-US" sz="2000" i="1" dirty="0" err="1"/>
              <a:t>G</a:t>
            </a:r>
            <a:r>
              <a:rPr lang="en-US" sz="2000" baseline="-25000" dirty="0" err="1"/>
              <a:t>Cl</a:t>
            </a:r>
            <a:r>
              <a:rPr lang="en-US" sz="2000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It’s reasonably linear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 QSS, each ion individually has nonzero flux. So unless we quickly revert to default values, we get a long, slow march to SS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This is how neurons work!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9B0172-A8CF-4FD8-BACC-80A6EA334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06707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A8481-87CA-4F3D-894D-C2B8F5F7A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up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3A6B6-7A14-418B-80A4-8F41F24BB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#2, cell voltages in QSS.</a:t>
            </a:r>
          </a:p>
          <a:p>
            <a:r>
              <a:rPr lang="en-US" dirty="0"/>
              <a:t>Then the next unit: building non-neural neural networks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58D5FE-2F50-4CF4-ABC5-E63E1A977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725583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851D9-37B8-413D-84CF-3CA9A18C1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92A20-82B1-4D01-8271-29CEC15C7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837944"/>
            <a:ext cx="7918704" cy="1581912"/>
          </a:xfrm>
        </p:spPr>
        <p:txBody>
          <a:bodyPr/>
          <a:lstStyle/>
          <a:p>
            <a:r>
              <a:rPr lang="en-US" dirty="0" err="1"/>
              <a:t>analyze_equiv_network</a:t>
            </a:r>
            <a:r>
              <a:rPr lang="en-US" dirty="0"/>
              <a:t>() tries to keep results pretty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 sometimes only prints to one significant digit</a:t>
            </a:r>
          </a:p>
          <a:p>
            <a:pPr lvl="1">
              <a:spcBef>
                <a:spcPts val="0"/>
              </a:spcBef>
            </a:pPr>
            <a:r>
              <a:rPr lang="en-US" dirty="0"/>
              <a:t>Here are some better numbers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B8DAE7-BC5F-44C7-BF2A-6E6AE6EA2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193/Comp 150 Joel Grodstein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F5E4CBE-4778-4EB9-8307-E3D0B3091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661609"/>
              </p:ext>
            </p:extLst>
          </p:nvPr>
        </p:nvGraphicFramePr>
        <p:xfrm>
          <a:off x="2093976" y="3646424"/>
          <a:ext cx="4818888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984">
                  <a:extLst>
                    <a:ext uri="{9D8B030D-6E8A-4147-A177-3AD203B41FA5}">
                      <a16:colId xmlns:a16="http://schemas.microsoft.com/office/drawing/2014/main" val="2217175727"/>
                    </a:ext>
                  </a:extLst>
                </a:gridCol>
                <a:gridCol w="896112">
                  <a:extLst>
                    <a:ext uri="{9D8B030D-6E8A-4147-A177-3AD203B41FA5}">
                      <a16:colId xmlns:a16="http://schemas.microsoft.com/office/drawing/2014/main" val="1754650368"/>
                    </a:ext>
                  </a:extLst>
                </a:gridCol>
                <a:gridCol w="795528">
                  <a:extLst>
                    <a:ext uri="{9D8B030D-6E8A-4147-A177-3AD203B41FA5}">
                      <a16:colId xmlns:a16="http://schemas.microsoft.com/office/drawing/2014/main" val="418029045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val="2670821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733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 (</a:t>
                      </a:r>
                      <a:r>
                        <a:rPr lang="en-US" baseline="0" dirty="0"/>
                        <a:t>mol/m</a:t>
                      </a:r>
                      <a:r>
                        <a:rPr lang="en-US" baseline="30000" dirty="0"/>
                        <a:t>2</a:t>
                      </a:r>
                      <a:r>
                        <a:rPr lang="en-US" baseline="0" dirty="0"/>
                        <a:t>s per mV)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772134"/>
                  </a:ext>
                </a:extLst>
              </a:tr>
              <a:tr h="266192">
                <a:tc>
                  <a:txBody>
                    <a:bodyPr/>
                    <a:lstStyle/>
                    <a:p>
                      <a:r>
                        <a:rPr lang="en-US" dirty="0" err="1"/>
                        <a:t>V</a:t>
                      </a:r>
                      <a:r>
                        <a:rPr lang="en-US" baseline="-25000" dirty="0" err="1"/>
                        <a:t>nernst</a:t>
                      </a:r>
                      <a:r>
                        <a:rPr lang="en-US" baseline="0" dirty="0"/>
                        <a:t> (mV)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300548"/>
                  </a:ext>
                </a:extLst>
              </a:tr>
              <a:tr h="266192">
                <a:tc>
                  <a:txBody>
                    <a:bodyPr/>
                    <a:lstStyle/>
                    <a:p>
                      <a:r>
                        <a:rPr lang="en-US" baseline="0" dirty="0" err="1"/>
                        <a:t>I</a:t>
                      </a:r>
                      <a:r>
                        <a:rPr lang="en-US" baseline="-25000" dirty="0" err="1"/>
                        <a:t>pump</a:t>
                      </a:r>
                      <a:r>
                        <a:rPr lang="en-US" baseline="0" dirty="0"/>
                        <a:t> (mol/m</a:t>
                      </a:r>
                      <a:r>
                        <a:rPr lang="en-US" baseline="30000" dirty="0"/>
                        <a:t>2</a:t>
                      </a:r>
                      <a:r>
                        <a:rPr lang="en-US" baseline="0" dirty="0"/>
                        <a:t>s)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276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63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BF230-A45C-4171-BF13-49E205E2E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our brain be so fast?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AA93D-695A-485D-B2DB-6ABECA8B1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72552"/>
            <a:ext cx="7772400" cy="5300815"/>
          </a:xfrm>
        </p:spPr>
        <p:txBody>
          <a:bodyPr/>
          <a:lstStyle/>
          <a:p>
            <a:r>
              <a:rPr lang="en-US" sz="2400" dirty="0"/>
              <a:t>We humans can think pretty fast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 can react pretty fast, too</a:t>
            </a:r>
          </a:p>
          <a:p>
            <a:r>
              <a:rPr lang="en-US" sz="2400" dirty="0"/>
              <a:t>We cannot build a useful deep NN in our brain if each neuron takes hours to settle!</a:t>
            </a:r>
          </a:p>
          <a:p>
            <a:r>
              <a:rPr lang="en-US" sz="2400" dirty="0"/>
              <a:t>Result: humans evolved a new way to use bioelectricity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Operation at </a:t>
            </a:r>
            <a:r>
              <a:rPr lang="en-US" sz="2000" i="1" dirty="0"/>
              <a:t>quasi-steady-state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It’s how neurons work.</a:t>
            </a:r>
          </a:p>
          <a:p>
            <a:r>
              <a:rPr lang="en-US" sz="2400" dirty="0"/>
              <a:t>Computing on the time scale of hours is OK for morphogenesis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We’re in the womb for 9 months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Our cuts &amp; </a:t>
            </a:r>
            <a:r>
              <a:rPr lang="en-US" sz="2000" dirty="0" err="1"/>
              <a:t>scapes</a:t>
            </a:r>
            <a:r>
              <a:rPr lang="en-US" sz="2000" dirty="0"/>
              <a:t> heal over days/weeks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But it’s not OK for brains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ym typeface="Wingdings" panose="05000000000000000000" pitchFamily="2" charset="2"/>
              </a:rPr>
              <a:t>Or for </a:t>
            </a:r>
            <a:r>
              <a:rPr lang="en-US" sz="2000" dirty="0" err="1">
                <a:sym typeface="Wingdings" panose="05000000000000000000" pitchFamily="2" charset="2"/>
              </a:rPr>
              <a:t>animorphs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1600" dirty="0">
                <a:sym typeface="Wingdings" panose="05000000000000000000" pitchFamily="2" charset="2"/>
                <a:hlinkClick r:id="rId3"/>
              </a:rPr>
              <a:t>https://www.youtube.com/watch?v=jEKPDgjERt0&amp;list=PL9AC274019AC09106&amp;index=3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98C6D8-95FC-411B-8D3D-987B24751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2964" y="6373368"/>
            <a:ext cx="2816667" cy="307777"/>
          </a:xfrm>
        </p:spPr>
        <p:txBody>
          <a:bodyPr wrap="square"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97566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learn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use bioelectricity to compute really fast</a:t>
            </a:r>
          </a:p>
          <a:p>
            <a:r>
              <a:rPr lang="en-US" dirty="0"/>
              <a:t>How neurons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13797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C467-557A-4021-9F19-31A82C32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of the envelope speed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B9FEE-167A-4BEC-AD2B-8F5C4A6F7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0056"/>
            <a:ext cx="8019288" cy="1770888"/>
          </a:xfrm>
        </p:spPr>
        <p:txBody>
          <a:bodyPr/>
          <a:lstStyle/>
          <a:p>
            <a:r>
              <a:rPr lang="en-US" sz="2400" dirty="0"/>
              <a:t>Quick electricity problem: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If the cell membrane is a capacitor </a:t>
            </a:r>
            <a:r>
              <a:rPr lang="en-US" sz="2000" i="1" dirty="0"/>
              <a:t>C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How much charge </a:t>
            </a:r>
            <a:r>
              <a:rPr lang="en-US" sz="2000" dirty="0" err="1"/>
              <a:t>Δ</a:t>
            </a:r>
            <a:r>
              <a:rPr lang="en-US" sz="2000" i="1" dirty="0" err="1"/>
              <a:t>q</a:t>
            </a:r>
            <a:r>
              <a:rPr lang="en-US" sz="2000" dirty="0"/>
              <a:t> must enter the cell to change the voltage by Δ</a:t>
            </a:r>
            <a:r>
              <a:rPr lang="en-US" sz="2000" i="1" dirty="0"/>
              <a:t>V</a:t>
            </a:r>
            <a:r>
              <a:rPr lang="en-US" sz="2000" dirty="0"/>
              <a:t>?</a:t>
            </a:r>
          </a:p>
          <a:p>
            <a:pPr lvl="1">
              <a:spcBef>
                <a:spcPts val="0"/>
              </a:spcBef>
            </a:pPr>
            <a:r>
              <a:rPr lang="en-US" sz="2000" dirty="0" err="1"/>
              <a:t>Δ</a:t>
            </a:r>
            <a:r>
              <a:rPr lang="en-US" sz="2000" i="1" dirty="0" err="1"/>
              <a:t>q</a:t>
            </a:r>
            <a:r>
              <a:rPr lang="en-US" sz="2000" dirty="0"/>
              <a:t>=</a:t>
            </a:r>
            <a:r>
              <a:rPr lang="en-US" sz="2000" i="1" dirty="0"/>
              <a:t>C</a:t>
            </a:r>
            <a:r>
              <a:rPr lang="en-US" sz="2000" dirty="0"/>
              <a:t>Δ</a:t>
            </a:r>
            <a:r>
              <a:rPr lang="en-US" sz="2000" i="1" dirty="0"/>
              <a:t>V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8F242-FA1C-46A4-A08C-7DA04C1BC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CE9445-0A09-4BB5-93AA-8A18E538B2EF}"/>
              </a:ext>
            </a:extLst>
          </p:cNvPr>
          <p:cNvSpPr txBox="1"/>
          <p:nvPr/>
        </p:nvSpPr>
        <p:spPr>
          <a:xfrm>
            <a:off x="4142232" y="3209544"/>
            <a:ext cx="2084832" cy="2900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Area of </a:t>
            </a:r>
            <a:r>
              <a:rPr lang="en-US" sz="2000" dirty="0" err="1">
                <a:solidFill>
                  <a:schemeClr val="accent2"/>
                </a:solidFill>
              </a:rPr>
              <a:t>membr</a:t>
            </a:r>
            <a:r>
              <a:rPr lang="en-US" sz="2000" dirty="0">
                <a:solidFill>
                  <a:schemeClr val="accent2"/>
                </a:solidFill>
              </a:rPr>
              <a:t>. </a:t>
            </a:r>
            <a:r>
              <a:rPr lang="en-US" sz="2000" i="1" dirty="0">
                <a:solidFill>
                  <a:schemeClr val="accent2"/>
                </a:solidFill>
              </a:rPr>
              <a:t>=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i="1" dirty="0">
                <a:solidFill>
                  <a:schemeClr val="accent2"/>
                </a:solidFill>
              </a:rPr>
              <a:t>C =</a:t>
            </a:r>
          </a:p>
          <a:p>
            <a:pPr>
              <a:spcBef>
                <a:spcPts val="600"/>
              </a:spcBef>
            </a:pPr>
            <a:endParaRPr lang="en-US" sz="2000" dirty="0">
              <a:solidFill>
                <a:schemeClr val="accent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 err="1">
                <a:solidFill>
                  <a:schemeClr val="accent2"/>
                </a:solidFill>
              </a:rPr>
              <a:t>Δ</a:t>
            </a:r>
            <a:r>
              <a:rPr lang="en-US" sz="2000" i="1" dirty="0" err="1">
                <a:solidFill>
                  <a:schemeClr val="accent2"/>
                </a:solidFill>
              </a:rPr>
              <a:t>q</a:t>
            </a:r>
            <a:r>
              <a:rPr lang="en-US" sz="2000" i="1" dirty="0">
                <a:solidFill>
                  <a:schemeClr val="accent2"/>
                </a:solidFill>
              </a:rPr>
              <a:t> = C</a:t>
            </a:r>
            <a:r>
              <a:rPr lang="en-US" sz="2000" dirty="0">
                <a:solidFill>
                  <a:schemeClr val="accent2"/>
                </a:solidFill>
              </a:rPr>
              <a:t>Δ</a:t>
            </a:r>
            <a:r>
              <a:rPr lang="en-US" sz="2000" i="1" dirty="0">
                <a:solidFill>
                  <a:schemeClr val="accent2"/>
                </a:solidFill>
              </a:rPr>
              <a:t>V </a:t>
            </a:r>
            <a:r>
              <a:rPr lang="en-US" sz="2000" dirty="0">
                <a:solidFill>
                  <a:schemeClr val="accent2"/>
                </a:solidFill>
              </a:rPr>
              <a:t>=</a:t>
            </a:r>
          </a:p>
          <a:p>
            <a:pPr>
              <a:spcBef>
                <a:spcPts val="3300"/>
              </a:spcBef>
            </a:pPr>
            <a:r>
              <a:rPr lang="en-US" sz="2000" dirty="0">
                <a:solidFill>
                  <a:schemeClr val="accent2"/>
                </a:solidFill>
              </a:rPr>
              <a:t>Typical current = 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Time</a:t>
            </a:r>
            <a:r>
              <a:rPr lang="en-US" sz="2000" i="1" dirty="0">
                <a:solidFill>
                  <a:schemeClr val="accent2"/>
                </a:solidFill>
              </a:rPr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E7AF8E-9C4A-497E-8666-B3D215E8AE0C}"/>
                  </a:ext>
                </a:extLst>
              </p:cNvPr>
              <p:cNvSpPr txBox="1"/>
              <p:nvPr/>
            </p:nvSpPr>
            <p:spPr>
              <a:xfrm>
                <a:off x="5833872" y="3233928"/>
                <a:ext cx="3191256" cy="30330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2000" i="1" dirty="0"/>
                  <a:t>   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4 * </a:t>
                </a:r>
                <a:r>
                  <a:rPr lang="en-US" sz="2000" dirty="0">
                    <a:solidFill>
                      <a:schemeClr val="accent2"/>
                    </a:solidFill>
                    <a:sym typeface="Symbol" panose="05050102010706020507" pitchFamily="18" charset="2"/>
                  </a:rPr>
                  <a:t> 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* (5</a:t>
                </a:r>
                <a:r>
                  <a:rPr lang="en-US" sz="2000" dirty="0">
                    <a:solidFill>
                      <a:schemeClr val="accent2"/>
                    </a:solidFill>
                    <a:sym typeface="Symbol" panose="05050102010706020507" pitchFamily="18" charset="2"/>
                  </a:rPr>
                  <a:t>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)</a:t>
                </a:r>
                <a:r>
                  <a:rPr lang="en-US" sz="2000" baseline="30000" dirty="0">
                    <a:solidFill>
                      <a:schemeClr val="accent2"/>
                    </a:solidFill>
                  </a:rPr>
                  <a:t>2</a:t>
                </a:r>
                <a:r>
                  <a:rPr lang="en-US" sz="2000" i="1" dirty="0">
                    <a:solidFill>
                      <a:schemeClr val="accent2"/>
                    </a:solidFill>
                  </a:rPr>
                  <a:t> 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= 3x10</a:t>
                </a:r>
                <a:r>
                  <a:rPr lang="en-US" sz="2000" baseline="30000" dirty="0">
                    <a:solidFill>
                      <a:schemeClr val="accent2"/>
                    </a:solidFill>
                  </a:rPr>
                  <a:t>-10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 m</a:t>
                </a:r>
                <a:r>
                  <a:rPr lang="en-US" sz="2000" baseline="30000" dirty="0">
                    <a:solidFill>
                      <a:schemeClr val="accent2"/>
                    </a:solidFill>
                  </a:rPr>
                  <a:t>2</a:t>
                </a:r>
                <a:endParaRPr lang="en-US" sz="2000" dirty="0">
                  <a:solidFill>
                    <a:schemeClr val="accent2"/>
                  </a:solidFill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solidFill>
                      <a:schemeClr val="accent2"/>
                    </a:solidFill>
                  </a:rPr>
                  <a:t>(3x10</a:t>
                </a:r>
                <a:r>
                  <a:rPr lang="en-US" sz="2000" baseline="30000" dirty="0">
                    <a:solidFill>
                      <a:schemeClr val="accent2"/>
                    </a:solidFill>
                  </a:rPr>
                  <a:t>-10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 m</a:t>
                </a:r>
                <a:r>
                  <a:rPr lang="en-US" sz="2000" baseline="30000" dirty="0">
                    <a:solidFill>
                      <a:schemeClr val="accent2"/>
                    </a:solidFill>
                  </a:rPr>
                  <a:t>2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) * (.05 F/m</a:t>
                </a:r>
                <a:r>
                  <a:rPr lang="en-US" sz="2000" baseline="30000" dirty="0">
                    <a:solidFill>
                      <a:schemeClr val="accent2"/>
                    </a:solidFill>
                  </a:rPr>
                  <a:t>2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)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2000" dirty="0">
                    <a:solidFill>
                      <a:schemeClr val="accent2"/>
                    </a:solidFill>
                  </a:rPr>
                  <a:t>=15x10</a:t>
                </a:r>
                <a:r>
                  <a:rPr lang="en-US" sz="2000" baseline="30000" dirty="0">
                    <a:solidFill>
                      <a:schemeClr val="accent2"/>
                    </a:solidFill>
                  </a:rPr>
                  <a:t>-12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 F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000" dirty="0">
                    <a:solidFill>
                      <a:schemeClr val="accent2"/>
                    </a:solidFill>
                  </a:rPr>
                  <a:t>(15x10</a:t>
                </a:r>
                <a:r>
                  <a:rPr lang="en-US" sz="2000" baseline="30000" dirty="0">
                    <a:solidFill>
                      <a:schemeClr val="accent2"/>
                    </a:solidFill>
                  </a:rPr>
                  <a:t>-12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 F)(.050V)</a:t>
                </a:r>
              </a:p>
              <a:p>
                <a:pPr lvl="1">
                  <a:spcBef>
                    <a:spcPts val="600"/>
                  </a:spcBef>
                </a:pPr>
                <a:r>
                  <a:rPr lang="en-US" sz="2000" dirty="0">
                    <a:solidFill>
                      <a:schemeClr val="accent2"/>
                    </a:solidFill>
                  </a:rPr>
                  <a:t>= .75x10</a:t>
                </a:r>
                <a:r>
                  <a:rPr lang="en-US" sz="2000" baseline="30000" dirty="0">
                    <a:solidFill>
                      <a:schemeClr val="accent2"/>
                    </a:solidFill>
                  </a:rPr>
                  <a:t>-12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 C</a:t>
                </a:r>
              </a:p>
              <a:p>
                <a:r>
                  <a:rPr lang="en-US" sz="2000" dirty="0">
                    <a:solidFill>
                      <a:schemeClr val="accent2"/>
                    </a:solidFill>
                  </a:rPr>
                  <a:t>  2.5*10</a:t>
                </a:r>
                <a:r>
                  <a:rPr lang="en-US" sz="2000" baseline="30000" dirty="0">
                    <a:solidFill>
                      <a:schemeClr val="accent2"/>
                    </a:solidFill>
                  </a:rPr>
                  <a:t>-12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 C/s</a:t>
                </a:r>
              </a:p>
              <a:p>
                <a:pPr>
                  <a:spcBef>
                    <a:spcPts val="24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 kern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000" b="0" i="1" kern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000" i="1" ker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5∗</m:t>
                        </m:r>
                        <m:sSup>
                          <m:sSupPr>
                            <m:ctrlPr>
                              <a:rPr lang="en-US" sz="2000" i="1" ker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ker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000" i="1" ker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−12</m:t>
                            </m:r>
                          </m:sup>
                        </m:sSup>
                        <m:r>
                          <a:rPr lang="en-US" sz="2000" i="1" ker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en-US" sz="2000" i="1" ker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2000" i="1" ker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000" kern="0" dirty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ker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ker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2000" i="1" ker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2.5</m:t>
                        </m:r>
                        <m:sSup>
                          <m:sSupPr>
                            <m:ctrlPr>
                              <a:rPr lang="en-US" sz="2000" i="1" ker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 ker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∗10</m:t>
                            </m:r>
                          </m:e>
                          <m:sup>
                            <m:r>
                              <a:rPr lang="en-US" sz="2000" i="1" ker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</a:rPr>
                              <m:t>−12</m:t>
                            </m:r>
                          </m:sup>
                        </m:sSup>
                        <m:r>
                          <a:rPr lang="en-US" sz="2000" i="1" ker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  <m:r>
                      <a:rPr lang="en-US" sz="2000" i="1" ker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=.</m:t>
                    </m:r>
                    <m:r>
                      <a:rPr lang="en-US" sz="2000" b="0" i="1" kern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i="1" ker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2000" kern="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E7AF8E-9C4A-497E-8666-B3D215E8A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3872" y="3233928"/>
                <a:ext cx="3191256" cy="3033010"/>
              </a:xfrm>
              <a:prstGeom prst="rect">
                <a:avLst/>
              </a:prstGeom>
              <a:blipFill>
                <a:blip r:embed="rId3"/>
                <a:stretch>
                  <a:fillRect l="-1908" t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8E5FF2-9EC8-42C4-A7B7-1D2886467F23}"/>
              </a:ext>
            </a:extLst>
          </p:cNvPr>
          <p:cNvSpPr txBox="1">
            <a:spLocks/>
          </p:cNvSpPr>
          <p:nvPr/>
        </p:nvSpPr>
        <p:spPr bwMode="auto">
          <a:xfrm>
            <a:off x="658368" y="2828544"/>
            <a:ext cx="3511296" cy="303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Typical planaria values: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Radius of a cell = 5</a:t>
            </a:r>
            <a:r>
              <a:rPr lang="en-US" sz="2000" kern="0" dirty="0">
                <a:sym typeface="Symbol" panose="05050102010706020507" pitchFamily="18" charset="2"/>
              </a:rPr>
              <a:t></a:t>
            </a:r>
          </a:p>
          <a:p>
            <a:pPr lvl="1">
              <a:spcBef>
                <a:spcPts val="0"/>
              </a:spcBef>
            </a:pPr>
            <a:r>
              <a:rPr lang="en-US" sz="2000" kern="0" dirty="0">
                <a:sym typeface="Symbol" panose="05050102010706020507" pitchFamily="18" charset="2"/>
              </a:rPr>
              <a:t>Capacitance of the cell membrane = .05 F/m</a:t>
            </a:r>
            <a:r>
              <a:rPr lang="en-US" sz="2000" kern="0" baseline="30000" dirty="0">
                <a:sym typeface="Symbol" panose="05050102010706020507" pitchFamily="18" charset="2"/>
              </a:rPr>
              <a:t>2</a:t>
            </a:r>
            <a:endParaRPr lang="en-US" sz="2000" kern="0" dirty="0">
              <a:sym typeface="Symbol" panose="05050102010706020507" pitchFamily="18" charset="2"/>
            </a:endParaRPr>
          </a:p>
          <a:p>
            <a:pPr lvl="1">
              <a:spcBef>
                <a:spcPts val="0"/>
              </a:spcBef>
            </a:pPr>
            <a:r>
              <a:rPr lang="en-US" sz="2000" kern="0" dirty="0"/>
              <a:t>Δ</a:t>
            </a:r>
            <a:r>
              <a:rPr lang="en-US" sz="2000" i="1" kern="0" dirty="0"/>
              <a:t>V </a:t>
            </a:r>
            <a:r>
              <a:rPr lang="en-US" sz="2000" kern="0" dirty="0"/>
              <a:t>= 50mV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What is </a:t>
            </a:r>
            <a:r>
              <a:rPr lang="en-US" sz="2000" kern="0" dirty="0" err="1"/>
              <a:t>Δ</a:t>
            </a:r>
            <a:r>
              <a:rPr lang="en-US" sz="2000" i="1" kern="0" dirty="0" err="1"/>
              <a:t>q</a:t>
            </a:r>
            <a:r>
              <a:rPr lang="en-US" sz="2000" kern="0" dirty="0"/>
              <a:t>?</a:t>
            </a:r>
          </a:p>
          <a:p>
            <a:r>
              <a:rPr lang="en-US" sz="2400" kern="0" dirty="0"/>
              <a:t>How long will it take to move </a:t>
            </a:r>
            <a:r>
              <a:rPr lang="en-US" sz="2400" i="1" kern="0" dirty="0" err="1"/>
              <a:t>V</a:t>
            </a:r>
            <a:r>
              <a:rPr lang="en-US" sz="2400" kern="0" baseline="-25000" dirty="0" err="1"/>
              <a:t>mem</a:t>
            </a:r>
            <a:r>
              <a:rPr lang="en-US" sz="2400" kern="0" dirty="0"/>
              <a:t> by 50mV?</a:t>
            </a:r>
          </a:p>
        </p:txBody>
      </p:sp>
    </p:spTree>
    <p:extLst>
      <p:ext uri="{BB962C8B-B14F-4D97-AF65-F5344CB8AC3E}">
        <p14:creationId xmlns:p14="http://schemas.microsoft.com/office/powerpoint/2010/main" val="362914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56D3-6BB3-4E0D-A8A9-45BAC790E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FBEE1-8C53-47A7-A9FF-6C5D447F5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It only takes .3s to move </a:t>
            </a:r>
            <a:r>
              <a:rPr lang="en-US" sz="2400" i="1" dirty="0" err="1"/>
              <a:t>V</a:t>
            </a:r>
            <a:r>
              <a:rPr lang="en-US" sz="2400" baseline="-25000" dirty="0" err="1"/>
              <a:t>mem</a:t>
            </a:r>
            <a:r>
              <a:rPr lang="en-US" sz="2400" dirty="0"/>
              <a:t> around as much as needed!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That’s a planaria; humans are &lt;1ms.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Random factoids… anybody know why human nerves are so much faster than worms?</a:t>
            </a:r>
          </a:p>
          <a:p>
            <a:r>
              <a:rPr lang="en-US" sz="2400" dirty="0"/>
              <a:t>That’s a lot faster than hours! Nice, but…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55DB81-C756-49FD-B72E-4FFF69AFF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225710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A393A-A8DF-4030-8558-5E1BAD253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so fast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CC87-28BC-4A11-BB81-387A45EE9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847088"/>
            <a:ext cx="5410200" cy="3419856"/>
          </a:xfrm>
        </p:spPr>
        <p:txBody>
          <a:bodyPr/>
          <a:lstStyle/>
          <a:p>
            <a:r>
              <a:rPr lang="en-US" sz="2400" dirty="0"/>
              <a:t>Why is this so fast?</a:t>
            </a:r>
          </a:p>
          <a:p>
            <a:r>
              <a:rPr lang="en-US" sz="2400" dirty="0"/>
              <a:t>Four facts:</a:t>
            </a:r>
          </a:p>
          <a:p>
            <a:pPr lvl="1"/>
            <a:r>
              <a:rPr lang="en-US" sz="2000" dirty="0"/>
              <a:t>Cells are very small</a:t>
            </a:r>
          </a:p>
          <a:p>
            <a:pPr lvl="1"/>
            <a:r>
              <a:rPr lang="en-US" sz="2000" dirty="0"/>
              <a:t>Each has quite a lot of charge</a:t>
            </a:r>
          </a:p>
          <a:p>
            <a:pPr lvl="1"/>
            <a:r>
              <a:rPr lang="en-US" sz="2000" dirty="0"/>
              <a:t>Inside and outside have very different concentrations from each other</a:t>
            </a:r>
          </a:p>
          <a:p>
            <a:pPr lvl="1"/>
            <a:r>
              <a:rPr lang="en-US" sz="2000" dirty="0"/>
              <a:t>Biology has built sensitive sensors – we need only move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mem</a:t>
            </a:r>
            <a:r>
              <a:rPr lang="en-US" sz="2000" dirty="0"/>
              <a:t> by 50mV</a:t>
            </a:r>
            <a:endParaRPr lang="en-US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78269C-27AF-4F1F-93ED-53C7DD27C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3DB9AE-1EE9-4FB2-98FF-80FA93D3DF6D}"/>
              </a:ext>
            </a:extLst>
          </p:cNvPr>
          <p:cNvSpPr txBox="1"/>
          <p:nvPr/>
        </p:nvSpPr>
        <p:spPr>
          <a:xfrm>
            <a:off x="6087533" y="1507067"/>
            <a:ext cx="275166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And so C is small too.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And </a:t>
            </a:r>
            <a:r>
              <a:rPr lang="en-US" sz="2000" i="1" dirty="0">
                <a:solidFill>
                  <a:schemeClr val="accent2"/>
                </a:solidFill>
              </a:rPr>
              <a:t>q = CV</a:t>
            </a:r>
            <a:r>
              <a:rPr lang="en-US" sz="2000" dirty="0">
                <a:solidFill>
                  <a:schemeClr val="accent2"/>
                </a:solidFill>
              </a:rPr>
              <a:t>,  </a:t>
            </a:r>
            <a:r>
              <a:rPr lang="en-US" sz="2000" i="1" dirty="0">
                <a:solidFill>
                  <a:schemeClr val="accent2"/>
                </a:solidFill>
              </a:rPr>
              <a:t>∆q = C∆</a:t>
            </a:r>
            <a:r>
              <a:rPr lang="en-US" sz="2000" dirty="0">
                <a:solidFill>
                  <a:schemeClr val="accent2"/>
                </a:solidFill>
              </a:rPr>
              <a:t>V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11FBB3F-B79D-450B-A3B3-A99F8248E7B1}"/>
              </a:ext>
            </a:extLst>
          </p:cNvPr>
          <p:cNvCxnSpPr>
            <a:cxnSpLocks/>
          </p:cNvCxnSpPr>
          <p:nvPr/>
        </p:nvCxnSpPr>
        <p:spPr>
          <a:xfrm flipH="1">
            <a:off x="3392425" y="1947672"/>
            <a:ext cx="2862071" cy="85039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B082491-BCE5-41FC-82AA-32BF0A5DE331}"/>
                  </a:ext>
                </a:extLst>
              </p:cNvPr>
              <p:cNvSpPr txBox="1"/>
              <p:nvPr/>
            </p:nvSpPr>
            <p:spPr>
              <a:xfrm>
                <a:off x="5413248" y="2550838"/>
                <a:ext cx="3666744" cy="139942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2"/>
                    </a:solidFill>
                  </a:rPr>
                  <a:t>Drift currents are quite high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𝑑𝑟𝑖𝑓𝑡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𝑖𝑜𝑛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𝑖𝑜𝑛</m:t>
                              </m:r>
                            </m:sub>
                          </m:sSub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𝑚𝑒𝑚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𝑚𝑒𝑚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𝑖𝑜𝑛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accent2"/>
                  </a:solidFill>
                </a:endParaRPr>
              </a:p>
              <a:p>
                <a:endParaRPr lang="en-US" sz="20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B082491-BCE5-41FC-82AA-32BF0A5DE3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248" y="2550838"/>
                <a:ext cx="3666744" cy="1399422"/>
              </a:xfrm>
              <a:prstGeom prst="rect">
                <a:avLst/>
              </a:prstGeom>
              <a:blipFill>
                <a:blip r:embed="rId3"/>
                <a:stretch>
                  <a:fillRect l="-1490" t="-172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C556B8A-3862-4B7F-8AD8-2F11C59B5AE2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4379300" y="3250549"/>
            <a:ext cx="1033948" cy="2842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354AD9C-5A16-4A2A-9334-37EB47F2FC49}"/>
                  </a:ext>
                </a:extLst>
              </p:cNvPr>
              <p:cNvSpPr txBox="1"/>
              <p:nvPr/>
            </p:nvSpPr>
            <p:spPr>
              <a:xfrm>
                <a:off x="6230452" y="4397586"/>
                <a:ext cx="2218604" cy="124598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2"/>
                    </a:solidFill>
                  </a:rPr>
                  <a:t>diffusion currents are quite high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𝑓𝑙𝑢𝑥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𝑁𝑎</m:t>
                          </m:r>
                        </m:sub>
                      </m:sSub>
                      <m:r>
                        <a:rPr lang="en-US" sz="180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800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f>
                        <m:fPr>
                          <m:ctrlPr>
                            <a:rPr lang="en-US" sz="1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𝑁𝑎</m:t>
                              </m:r>
                            </m:e>
                          </m:d>
                        </m:num>
                        <m:den>
                          <m:r>
                            <a:rPr lang="en-US" sz="1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354AD9C-5A16-4A2A-9334-37EB47F2FC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452" y="4397586"/>
                <a:ext cx="2218604" cy="1245982"/>
              </a:xfrm>
              <a:prstGeom prst="rect">
                <a:avLst/>
              </a:prstGeom>
              <a:blipFill>
                <a:blip r:embed="rId5"/>
                <a:stretch>
                  <a:fillRect l="-2459" t="-193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9E42941-37E3-4CDB-B97B-0E8CB08D23B1}"/>
              </a:ext>
            </a:extLst>
          </p:cNvPr>
          <p:cNvCxnSpPr>
            <a:cxnSpLocks/>
          </p:cNvCxnSpPr>
          <p:nvPr/>
        </p:nvCxnSpPr>
        <p:spPr>
          <a:xfrm flipH="1" flipV="1">
            <a:off x="4965194" y="3767330"/>
            <a:ext cx="1097278" cy="71323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749E712-F779-40C8-9CCA-A6AF942624C4}"/>
              </a:ext>
            </a:extLst>
          </p:cNvPr>
          <p:cNvSpPr txBox="1"/>
          <p:nvPr/>
        </p:nvSpPr>
        <p:spPr>
          <a:xfrm>
            <a:off x="953687" y="5281846"/>
            <a:ext cx="163406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solidFill>
                  <a:schemeClr val="accent2"/>
                </a:solidFill>
              </a:rPr>
              <a:t>V</a:t>
            </a:r>
            <a:r>
              <a:rPr lang="en-US" sz="2000" baseline="-25000" dirty="0" err="1">
                <a:solidFill>
                  <a:schemeClr val="accent2"/>
                </a:solidFill>
              </a:rPr>
              <a:t>mem</a:t>
            </a:r>
            <a:r>
              <a:rPr lang="en-US" sz="2000" dirty="0">
                <a:solidFill>
                  <a:schemeClr val="accent2"/>
                </a:solidFill>
              </a:rPr>
              <a:t> can swing end to end very fast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41FBB59-9B0F-4181-B707-0BB2E34F5494}"/>
              </a:ext>
            </a:extLst>
          </p:cNvPr>
          <p:cNvCxnSpPr>
            <a:cxnSpLocks/>
          </p:cNvCxnSpPr>
          <p:nvPr/>
        </p:nvCxnSpPr>
        <p:spPr>
          <a:xfrm flipV="1">
            <a:off x="1498600" y="4773168"/>
            <a:ext cx="586232" cy="662434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25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3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CFDB-DA0A-4864-B029-009F111F3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But then why was Lab1 so slow?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72105-FAC1-4BCD-98A1-296F8F419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97" y="3527332"/>
            <a:ext cx="8390467" cy="2873467"/>
          </a:xfrm>
        </p:spPr>
        <p:txBody>
          <a:bodyPr/>
          <a:lstStyle/>
          <a:p>
            <a:r>
              <a:rPr lang="en-US" sz="2000" dirty="0"/>
              <a:t>Bioelectricity has another trick up its sleeve.</a:t>
            </a:r>
          </a:p>
          <a:p>
            <a:r>
              <a:rPr lang="en-US" sz="2000" dirty="0"/>
              <a:t>Consider increasing </a:t>
            </a:r>
            <a:r>
              <a:rPr lang="en-US" sz="2000" i="1" dirty="0" err="1"/>
              <a:t>G</a:t>
            </a:r>
            <a:r>
              <a:rPr lang="en-US" sz="2000" baseline="-25000" dirty="0" err="1"/>
              <a:t>Na</a:t>
            </a:r>
            <a:endParaRPr lang="en-US" sz="2000" baseline="-25000" dirty="0"/>
          </a:p>
          <a:p>
            <a:pPr lvl="1">
              <a:spcBef>
                <a:spcPts val="0"/>
              </a:spcBef>
            </a:pPr>
            <a:r>
              <a:rPr lang="en-US" sz="1600" dirty="0"/>
              <a:t>Na+ is flowing inwards from both diffusion and drift, and then being pumped out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Increasing </a:t>
            </a:r>
            <a:r>
              <a:rPr lang="en-US" sz="1600" i="1" dirty="0" err="1"/>
              <a:t>G</a:t>
            </a:r>
            <a:r>
              <a:rPr lang="en-US" sz="1600" baseline="-25000" dirty="0" err="1"/>
              <a:t>Na</a:t>
            </a:r>
            <a:r>
              <a:rPr lang="en-US" sz="1600" dirty="0"/>
              <a:t> will increase the inwards flow; and not affect the outwards flow</a:t>
            </a:r>
          </a:p>
          <a:p>
            <a:r>
              <a:rPr lang="en-US" sz="2000" dirty="0"/>
              <a:t>This all happens very fast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concentrations barely change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diffusion doesn’t change (other than from </a:t>
            </a:r>
            <a:r>
              <a:rPr lang="en-US" sz="1600" i="1" dirty="0" err="1"/>
              <a:t>G</a:t>
            </a:r>
            <a:r>
              <a:rPr lang="en-US" sz="1600" baseline="-25000" dirty="0" err="1"/>
              <a:t>Na</a:t>
            </a:r>
            <a:r>
              <a:rPr lang="en-US" sz="1600" dirty="0"/>
              <a:t>↑).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Higher </a:t>
            </a:r>
            <a:r>
              <a:rPr lang="en-US" sz="1600" i="1" dirty="0" err="1"/>
              <a:t>V</a:t>
            </a:r>
            <a:r>
              <a:rPr lang="en-US" sz="1600" baseline="-25000" dirty="0" err="1"/>
              <a:t>mem</a:t>
            </a:r>
            <a:r>
              <a:rPr lang="en-US" sz="1600" dirty="0"/>
              <a:t> will push Na</a:t>
            </a:r>
            <a:r>
              <a:rPr lang="en-US" sz="1600" baseline="30000" dirty="0"/>
              <a:t>+</a:t>
            </a:r>
            <a:r>
              <a:rPr lang="en-US" sz="1600" dirty="0"/>
              <a:t> out again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We reach a </a:t>
            </a:r>
            <a:r>
              <a:rPr lang="en-US" sz="1600" i="1" dirty="0" err="1"/>
              <a:t>V</a:t>
            </a:r>
            <a:r>
              <a:rPr lang="en-US" sz="1600" baseline="-25000" dirty="0" err="1"/>
              <a:t>mem</a:t>
            </a:r>
            <a:r>
              <a:rPr lang="en-US" sz="1600" dirty="0"/>
              <a:t> higher enough to reduce drift enough to balance out the increased diffusion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This is </a:t>
            </a:r>
            <a:r>
              <a:rPr lang="en-US" sz="1600" i="1" dirty="0"/>
              <a:t>negative feedback</a:t>
            </a:r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6F19C6-A25B-4766-A8E5-4F7BC4B3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81862" y="6477000"/>
            <a:ext cx="2895600" cy="307777"/>
          </a:xfrm>
        </p:spPr>
        <p:txBody>
          <a:bodyPr/>
          <a:lstStyle/>
          <a:p>
            <a:pPr>
              <a:defRPr/>
            </a:pPr>
            <a:r>
              <a:rPr lang="en-US" dirty="0"/>
              <a:t>EE 193/Comp 150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77EFF95-B53D-4D0C-85A1-5D8F3F0BC11C}"/>
              </a:ext>
            </a:extLst>
          </p:cNvPr>
          <p:cNvSpPr/>
          <p:nvPr/>
        </p:nvSpPr>
        <p:spPr>
          <a:xfrm>
            <a:off x="1600202" y="1363134"/>
            <a:ext cx="2904066" cy="217593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F13C23-6A5C-403B-A27C-1B302DE01E49}"/>
              </a:ext>
            </a:extLst>
          </p:cNvPr>
          <p:cNvSpPr txBox="1"/>
          <p:nvPr/>
        </p:nvSpPr>
        <p:spPr>
          <a:xfrm>
            <a:off x="2573865" y="2010036"/>
            <a:ext cx="1413934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[K</a:t>
            </a:r>
            <a:r>
              <a:rPr lang="en-US" sz="1600" baseline="30000" dirty="0"/>
              <a:t>+</a:t>
            </a:r>
            <a:r>
              <a:rPr lang="en-US" sz="1600" dirty="0"/>
              <a:t>]=400mM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[Na</a:t>
            </a:r>
            <a:r>
              <a:rPr lang="en-US" sz="1600" baseline="30000" dirty="0"/>
              <a:t>+</a:t>
            </a:r>
            <a:r>
              <a:rPr lang="en-US" sz="1600" dirty="0"/>
              <a:t>]=50mM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[Cl</a:t>
            </a:r>
            <a:r>
              <a:rPr lang="en-US" sz="1600" baseline="30000" dirty="0"/>
              <a:t>-</a:t>
            </a:r>
            <a:r>
              <a:rPr lang="en-US" sz="1600" dirty="0"/>
              <a:t>]=52mM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other</a:t>
            </a:r>
            <a:r>
              <a:rPr lang="en-US" sz="1600" baseline="30000" dirty="0"/>
              <a:t>-</a:t>
            </a:r>
            <a:r>
              <a:rPr lang="en-US" sz="1600" dirty="0"/>
              <a:t>=408mM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80E69F-98DF-4169-82C2-F1C1A62334A5}"/>
              </a:ext>
            </a:extLst>
          </p:cNvPr>
          <p:cNvSpPr txBox="1"/>
          <p:nvPr/>
        </p:nvSpPr>
        <p:spPr>
          <a:xfrm>
            <a:off x="177800" y="2015067"/>
            <a:ext cx="150008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[K</a:t>
            </a:r>
            <a:r>
              <a:rPr lang="en-US" sz="1600" baseline="30000" dirty="0"/>
              <a:t>+</a:t>
            </a:r>
            <a:r>
              <a:rPr lang="en-US" sz="1600" dirty="0"/>
              <a:t>]=20mM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[Na</a:t>
            </a:r>
            <a:r>
              <a:rPr lang="en-US" sz="1600" baseline="30000" dirty="0"/>
              <a:t>+</a:t>
            </a:r>
            <a:r>
              <a:rPr lang="en-US" sz="1600" dirty="0"/>
              <a:t>]=440mM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[Cl</a:t>
            </a:r>
            <a:r>
              <a:rPr lang="en-US" sz="1600" baseline="30000" dirty="0"/>
              <a:t>-</a:t>
            </a:r>
            <a:r>
              <a:rPr lang="en-US" sz="1600" dirty="0"/>
              <a:t>]=560mM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other</a:t>
            </a:r>
            <a:r>
              <a:rPr lang="en-US" sz="1600" baseline="30000" dirty="0"/>
              <a:t>+</a:t>
            </a:r>
            <a:r>
              <a:rPr lang="en-US" sz="1600" dirty="0"/>
              <a:t>=110mM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325237-0DC5-4787-A41A-8329596AFF2E}"/>
              </a:ext>
            </a:extLst>
          </p:cNvPr>
          <p:cNvSpPr txBox="1"/>
          <p:nvPr/>
        </p:nvSpPr>
        <p:spPr>
          <a:xfrm>
            <a:off x="5638795" y="2226734"/>
            <a:ext cx="34036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Blue arrows = diffusion</a:t>
            </a:r>
          </a:p>
          <a:p>
            <a:r>
              <a:rPr lang="en-US" sz="2000" dirty="0">
                <a:solidFill>
                  <a:srgbClr val="008000"/>
                </a:solidFill>
              </a:rPr>
              <a:t>Green arrows = electric current</a:t>
            </a:r>
          </a:p>
          <a:p>
            <a:r>
              <a:rPr lang="en-US" sz="2000" dirty="0">
                <a:solidFill>
                  <a:srgbClr val="FF0000"/>
                </a:solidFill>
              </a:rPr>
              <a:t>Red arrows = ion pump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C3080D3-7CD1-4F4C-B9C9-767B22EC466A}"/>
              </a:ext>
            </a:extLst>
          </p:cNvPr>
          <p:cNvCxnSpPr/>
          <p:nvPr/>
        </p:nvCxnSpPr>
        <p:spPr>
          <a:xfrm>
            <a:off x="1507067" y="2455333"/>
            <a:ext cx="10160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1977738-05C0-4F23-BD25-F0EE48484BC3}"/>
              </a:ext>
            </a:extLst>
          </p:cNvPr>
          <p:cNvCxnSpPr>
            <a:cxnSpLocks/>
          </p:cNvCxnSpPr>
          <p:nvPr/>
        </p:nvCxnSpPr>
        <p:spPr>
          <a:xfrm>
            <a:off x="1422401" y="2802466"/>
            <a:ext cx="1159932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AD9D5CA-C7A6-4FD9-850E-7C289EDB92C2}"/>
              </a:ext>
            </a:extLst>
          </p:cNvPr>
          <p:cNvCxnSpPr/>
          <p:nvPr/>
        </p:nvCxnSpPr>
        <p:spPr>
          <a:xfrm flipH="1">
            <a:off x="1346200" y="2150535"/>
            <a:ext cx="1253067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5884058-8F5C-427E-BA16-509CDA8517C0}"/>
              </a:ext>
            </a:extLst>
          </p:cNvPr>
          <p:cNvSpPr txBox="1"/>
          <p:nvPr/>
        </p:nvSpPr>
        <p:spPr>
          <a:xfrm>
            <a:off x="3479799" y="1371599"/>
            <a:ext cx="152125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/>
              <a:t>---  +++ 60mV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B476105-791E-4396-B967-148BEE80A9CC}"/>
              </a:ext>
            </a:extLst>
          </p:cNvPr>
          <p:cNvCxnSpPr>
            <a:cxnSpLocks/>
          </p:cNvCxnSpPr>
          <p:nvPr/>
        </p:nvCxnSpPr>
        <p:spPr>
          <a:xfrm>
            <a:off x="1363128" y="2243666"/>
            <a:ext cx="1253067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883B4E5-DAE9-476A-AF7B-140698842F5E}"/>
              </a:ext>
            </a:extLst>
          </p:cNvPr>
          <p:cNvCxnSpPr/>
          <p:nvPr/>
        </p:nvCxnSpPr>
        <p:spPr>
          <a:xfrm>
            <a:off x="1507063" y="2556931"/>
            <a:ext cx="1016000" cy="0"/>
          </a:xfrm>
          <a:prstGeom prst="straightConnector1">
            <a:avLst/>
          </a:prstGeom>
          <a:ln w="381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89AA68F-4EF9-4A05-9E8C-2835C816B765}"/>
              </a:ext>
            </a:extLst>
          </p:cNvPr>
          <p:cNvCxnSpPr>
            <a:cxnSpLocks/>
          </p:cNvCxnSpPr>
          <p:nvPr/>
        </p:nvCxnSpPr>
        <p:spPr>
          <a:xfrm flipH="1">
            <a:off x="1422399" y="2904064"/>
            <a:ext cx="1159932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42F8A28-DCF0-46E6-A7F0-4B53EDC134D6}"/>
              </a:ext>
            </a:extLst>
          </p:cNvPr>
          <p:cNvCxnSpPr>
            <a:cxnSpLocks/>
          </p:cNvCxnSpPr>
          <p:nvPr/>
        </p:nvCxnSpPr>
        <p:spPr>
          <a:xfrm>
            <a:off x="4199469" y="2133598"/>
            <a:ext cx="77893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A4642E7-7EA9-4630-8C9D-DBC3448C4810}"/>
              </a:ext>
            </a:extLst>
          </p:cNvPr>
          <p:cNvCxnSpPr>
            <a:cxnSpLocks/>
          </p:cNvCxnSpPr>
          <p:nvPr/>
        </p:nvCxnSpPr>
        <p:spPr>
          <a:xfrm flipH="1">
            <a:off x="4199469" y="2285998"/>
            <a:ext cx="77893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E1F6009-18F5-4C5E-8A76-88484ACA4BA6}"/>
              </a:ext>
            </a:extLst>
          </p:cNvPr>
          <p:cNvSpPr txBox="1"/>
          <p:nvPr/>
        </p:nvSpPr>
        <p:spPr>
          <a:xfrm>
            <a:off x="4453464" y="1845731"/>
            <a:ext cx="643467" cy="77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spcBef>
                <a:spcPts val="0"/>
              </a:spcBef>
            </a:pPr>
            <a:r>
              <a:rPr lang="en-US" sz="1600" dirty="0"/>
              <a:t>3Na</a:t>
            </a:r>
            <a:r>
              <a:rPr lang="en-US" sz="1600" baseline="30000" dirty="0"/>
              <a:t>+</a:t>
            </a:r>
            <a:endParaRPr lang="en-US" sz="1600" dirty="0"/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en-US" sz="1600" dirty="0"/>
              <a:t>2K</a:t>
            </a:r>
            <a:r>
              <a:rPr lang="en-US" sz="1600" baseline="30000" dirty="0"/>
              <a:t>+</a:t>
            </a:r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C7E300-156F-447D-94DB-0163CD09053B}"/>
              </a:ext>
            </a:extLst>
          </p:cNvPr>
          <p:cNvSpPr txBox="1"/>
          <p:nvPr/>
        </p:nvSpPr>
        <p:spPr>
          <a:xfrm>
            <a:off x="6028266" y="3674534"/>
            <a:ext cx="3115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err="1">
                <a:solidFill>
                  <a:schemeClr val="accent2"/>
                </a:solidFill>
              </a:rPr>
              <a:t>V</a:t>
            </a:r>
            <a:r>
              <a:rPr lang="en-US" sz="1800" baseline="-25000" dirty="0" err="1">
                <a:solidFill>
                  <a:schemeClr val="accent2"/>
                </a:solidFill>
              </a:rPr>
              <a:t>mem</a:t>
            </a:r>
            <a:r>
              <a:rPr lang="en-US" sz="1800" dirty="0">
                <a:solidFill>
                  <a:schemeClr val="accent2"/>
                </a:solidFill>
              </a:rPr>
              <a:t> will get more positive (i.e., closer to 0) </a:t>
            </a:r>
            <a:r>
              <a:rPr lang="en-US" sz="1800" i="1" dirty="0">
                <a:solidFill>
                  <a:schemeClr val="accent2"/>
                </a:solidFill>
              </a:rPr>
              <a:t>very</a:t>
            </a:r>
            <a:r>
              <a:rPr lang="en-US" sz="1800" dirty="0">
                <a:solidFill>
                  <a:schemeClr val="accent2"/>
                </a:solidFill>
              </a:rPr>
              <a:t> quickly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3AB0B3E-26F7-414B-8AA5-38E6154954B5}"/>
              </a:ext>
            </a:extLst>
          </p:cNvPr>
          <p:cNvSpPr txBox="1"/>
          <p:nvPr/>
        </p:nvSpPr>
        <p:spPr>
          <a:xfrm>
            <a:off x="6290732" y="4986868"/>
            <a:ext cx="2463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accent2"/>
                </a:solidFill>
              </a:rPr>
              <a:t>Are we done yet?</a:t>
            </a: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accent2"/>
                </a:solidFill>
              </a:rPr>
              <a:t>At this new </a:t>
            </a:r>
            <a:r>
              <a:rPr lang="en-US" sz="1600" i="1" dirty="0" err="1">
                <a:solidFill>
                  <a:schemeClr val="accent2"/>
                </a:solidFill>
              </a:rPr>
              <a:t>V</a:t>
            </a:r>
            <a:r>
              <a:rPr lang="en-US" sz="1600" baseline="-25000" dirty="0" err="1">
                <a:solidFill>
                  <a:schemeClr val="accent2"/>
                </a:solidFill>
              </a:rPr>
              <a:t>mem</a:t>
            </a:r>
            <a:r>
              <a:rPr lang="en-US" sz="1600" dirty="0">
                <a:solidFill>
                  <a:schemeClr val="accent2"/>
                </a:solidFill>
              </a:rPr>
              <a:t>, is the flow of, say, Cl</a:t>
            </a:r>
            <a:r>
              <a:rPr lang="en-US" sz="1600" baseline="30000" dirty="0">
                <a:solidFill>
                  <a:schemeClr val="accent2"/>
                </a:solidFill>
              </a:rPr>
              <a:t>-</a:t>
            </a:r>
            <a:r>
              <a:rPr lang="en-US" sz="1600" dirty="0">
                <a:solidFill>
                  <a:schemeClr val="accent2"/>
                </a:solidFill>
              </a:rPr>
              <a:t> balanced?</a:t>
            </a:r>
          </a:p>
        </p:txBody>
      </p:sp>
    </p:spTree>
    <p:extLst>
      <p:ext uri="{BB962C8B-B14F-4D97-AF65-F5344CB8AC3E}">
        <p14:creationId xmlns:p14="http://schemas.microsoft.com/office/powerpoint/2010/main" val="252537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2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46076</TotalTime>
  <Words>3659</Words>
  <Application>Microsoft Office PowerPoint</Application>
  <PresentationFormat>On-screen Show (4:3)</PresentationFormat>
  <Paragraphs>580</Paragraphs>
  <Slides>38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Cambria Math</vt:lpstr>
      <vt:lpstr>Symbol</vt:lpstr>
      <vt:lpstr>Times New Roman</vt:lpstr>
      <vt:lpstr>Wingdings</vt:lpstr>
      <vt:lpstr>Default Design</vt:lpstr>
      <vt:lpstr>EE 193/Comp 150: Computing with Biological Parts</vt:lpstr>
      <vt:lpstr>Lab #1, first plots</vt:lpstr>
      <vt:lpstr>Problem for the day</vt:lpstr>
      <vt:lpstr>How can our brain be so fast?</vt:lpstr>
      <vt:lpstr>What we will learn</vt:lpstr>
      <vt:lpstr>Back of the envelope speed</vt:lpstr>
      <vt:lpstr>PowerPoint Presentation</vt:lpstr>
      <vt:lpstr>Why so fast</vt:lpstr>
      <vt:lpstr>But then why was Lab1 so slow? </vt:lpstr>
      <vt:lpstr>We’re not at steady state</vt:lpstr>
      <vt:lpstr>Lab #1 picture again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Lab #1 picture again</vt:lpstr>
      <vt:lpstr>PowerPoint Presentation</vt:lpstr>
      <vt:lpstr>Analysis  intuition</vt:lpstr>
      <vt:lpstr>PowerPoint Presentation</vt:lpstr>
      <vt:lpstr>PowerPoint Presentation</vt:lpstr>
      <vt:lpstr>QSS</vt:lpstr>
      <vt:lpstr>PowerPoint Presentation</vt:lpstr>
      <vt:lpstr>How neurons work</vt:lpstr>
      <vt:lpstr>How neurons work</vt:lpstr>
      <vt:lpstr>How neurons work</vt:lpstr>
      <vt:lpstr>How neurons work</vt:lpstr>
      <vt:lpstr>Traveling action potentials</vt:lpstr>
      <vt:lpstr>More facts about neurons</vt:lpstr>
      <vt:lpstr>Traveling action potentials</vt:lpstr>
      <vt:lpstr>A bit more</vt:lpstr>
      <vt:lpstr>Myelin</vt:lpstr>
      <vt:lpstr>The problem with myelin</vt:lpstr>
      <vt:lpstr>Recap</vt:lpstr>
      <vt:lpstr>What’s up next?</vt:lpstr>
      <vt:lpstr>PowerPoint Presentation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with biological parts</dc:title>
  <dc:creator>joelg</dc:creator>
  <cp:lastModifiedBy>joelg</cp:lastModifiedBy>
  <cp:revision>1370</cp:revision>
  <cp:lastPrinted>2019-02-19T18:13:03Z</cp:lastPrinted>
  <dcterms:created xsi:type="dcterms:W3CDTF">2002-09-07T18:50:54Z</dcterms:created>
  <dcterms:modified xsi:type="dcterms:W3CDTF">2019-03-12T16:53:37Z</dcterms:modified>
</cp:coreProperties>
</file>