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8" r:id="rId2"/>
    <p:sldId id="736" r:id="rId3"/>
    <p:sldId id="737" r:id="rId4"/>
    <p:sldId id="738" r:id="rId5"/>
    <p:sldId id="739" r:id="rId6"/>
    <p:sldId id="748" r:id="rId7"/>
    <p:sldId id="775" r:id="rId8"/>
    <p:sldId id="741" r:id="rId9"/>
    <p:sldId id="742" r:id="rId10"/>
    <p:sldId id="791" r:id="rId11"/>
    <p:sldId id="744" r:id="rId12"/>
    <p:sldId id="745" r:id="rId13"/>
    <p:sldId id="780" r:id="rId14"/>
    <p:sldId id="781" r:id="rId15"/>
    <p:sldId id="793" r:id="rId16"/>
    <p:sldId id="794" r:id="rId17"/>
    <p:sldId id="792" r:id="rId18"/>
    <p:sldId id="754" r:id="rId19"/>
    <p:sldId id="788" r:id="rId20"/>
    <p:sldId id="782" r:id="rId21"/>
    <p:sldId id="783" r:id="rId22"/>
    <p:sldId id="777" r:id="rId23"/>
    <p:sldId id="778" r:id="rId24"/>
    <p:sldId id="784" r:id="rId25"/>
    <p:sldId id="785" r:id="rId26"/>
    <p:sldId id="753" r:id="rId27"/>
    <p:sldId id="786" r:id="rId28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28"/>
            <p14:sldId id="736"/>
            <p14:sldId id="737"/>
            <p14:sldId id="738"/>
            <p14:sldId id="739"/>
            <p14:sldId id="748"/>
            <p14:sldId id="775"/>
            <p14:sldId id="741"/>
            <p14:sldId id="742"/>
            <p14:sldId id="791"/>
            <p14:sldId id="744"/>
            <p14:sldId id="745"/>
            <p14:sldId id="780"/>
            <p14:sldId id="781"/>
            <p14:sldId id="793"/>
            <p14:sldId id="794"/>
            <p14:sldId id="792"/>
            <p14:sldId id="754"/>
            <p14:sldId id="788"/>
            <p14:sldId id="782"/>
            <p14:sldId id="783"/>
            <p14:sldId id="777"/>
            <p14:sldId id="778"/>
            <p14:sldId id="784"/>
            <p14:sldId id="785"/>
            <p14:sldId id="753"/>
            <p14:sldId id="7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6600"/>
    <a:srgbClr val="008000"/>
    <a:srgbClr val="F1B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9" autoAdjust="0"/>
    <p:restoredTop sz="94669" autoAdjust="0"/>
  </p:normalViewPr>
  <p:slideViewPr>
    <p:cSldViewPr snapToGrid="0">
      <p:cViewPr varScale="1">
        <p:scale>
          <a:sx n="75" d="100"/>
          <a:sy n="75" d="100"/>
        </p:scale>
        <p:origin x="44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108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1134"/>
            <a:ext cx="4160937" cy="36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51134"/>
            <a:ext cx="4160936" cy="36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9188" cy="2744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7505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7505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307777"/>
          </a:xfrm>
          <a:ln/>
        </p:spPr>
        <p:txBody>
          <a:bodyPr>
            <a:sp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307777"/>
          </a:xfrm>
          <a:ln/>
        </p:spPr>
        <p:txBody>
          <a:bodyPr>
            <a:sp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193/Comp 150: Computing with Biological Parts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599"/>
            <a:ext cx="8382000" cy="3750733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2019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Bioelectricity III – gap junctions and neural nets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6194-22A9-48A3-9E5C-C6C0553E0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it all together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E089F9-1169-4E96-BA83-4C7CFE588E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0400" y="1159933"/>
                <a:ext cx="7772400" cy="4943412"/>
              </a:xfrm>
            </p:spPr>
            <p:txBody>
              <a:bodyPr/>
              <a:lstStyle/>
              <a:p>
                <a:r>
                  <a:rPr lang="en-US" sz="2400" dirty="0"/>
                  <a:t>Total flux </a:t>
                </a:r>
                <a:r>
                  <a:rPr lang="en-US" sz="2400" i="1" dirty="0" err="1"/>
                  <a:t>J</a:t>
                </a:r>
                <a:r>
                  <a:rPr lang="en-US" sz="2400" baseline="-25000" dirty="0" err="1"/>
                  <a:t>total</a:t>
                </a:r>
                <a:r>
                  <a:rPr lang="en-US" sz="2400" dirty="0"/>
                  <a:t>= </a:t>
                </a:r>
                <a:r>
                  <a:rPr lang="en-US" sz="2400" i="1" dirty="0" err="1"/>
                  <a:t>J</a:t>
                </a:r>
                <a:r>
                  <a:rPr lang="en-US" sz="2400" baseline="-25000" dirty="0" err="1"/>
                  <a:t>diff</a:t>
                </a:r>
                <a:r>
                  <a:rPr lang="en-US" sz="2400" dirty="0"/>
                  <a:t> + </a:t>
                </a:r>
                <a:r>
                  <a:rPr lang="en-US" sz="2400" i="1" dirty="0" err="1"/>
                  <a:t>J</a:t>
                </a:r>
                <a:r>
                  <a:rPr lang="en-US" sz="2400" baseline="-25000" dirty="0" err="1"/>
                  <a:t>drift</a:t>
                </a:r>
                <a:r>
                  <a:rPr lang="en-US" sz="2400" baseline="-25000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𝑁𝑎</m:t>
                        </m:r>
                      </m:sub>
                    </m:sSub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𝑁𝑎</m:t>
                                </m:r>
                              </m:e>
                            </m:d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𝑁𝑎</m:t>
                                </m:r>
                              </m:e>
                            </m:d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𝐺𝐽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sz="2400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sz="2400" i="1" dirty="0"/>
                          <m:t>+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sz="2400" baseline="-25000" dirty="0"/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𝑁𝑎</m:t>
                        </m:r>
                      </m:sub>
                    </m:sSub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𝑚𝑒𝑚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𝑚𝑒𝑚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𝐺𝐽</m:t>
                            </m:r>
                          </m:sub>
                        </m:sSub>
                      </m:den>
                    </m:f>
                  </m:oMath>
                </a14:m>
                <a:endParaRPr lang="en-US" sz="2400" dirty="0"/>
              </a:p>
              <a:p>
                <a:r>
                  <a:rPr lang="en-US" sz="2400" dirty="0"/>
                  <a:t>This is a nice simple little equation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Really? Simple?</a:t>
                </a:r>
              </a:p>
              <a:p>
                <a:r>
                  <a:rPr lang="en-US" sz="2400" dirty="0"/>
                  <a:t>Let’s think about an intuitive model for QSS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i="1" dirty="0" err="1"/>
                  <a:t>D</a:t>
                </a:r>
                <a:r>
                  <a:rPr lang="en-US" sz="2000" baseline="-25000" dirty="0" err="1"/>
                  <a:t>Na</a:t>
                </a:r>
                <a:r>
                  <a:rPr lang="en-US" sz="2000" dirty="0"/>
                  <a:t>, </a:t>
                </a:r>
                <a:r>
                  <a:rPr lang="en-US" sz="2000" dirty="0">
                    <a:sym typeface="Symbol" panose="05050102010706020507" pitchFamily="18" charset="2"/>
                  </a:rPr>
                  <a:t></a:t>
                </a:r>
                <a:r>
                  <a:rPr lang="en-US" sz="2000" baseline="-25000" dirty="0">
                    <a:sym typeface="Symbol" panose="05050102010706020507" pitchFamily="18" charset="2"/>
                  </a:rPr>
                  <a:t>Na</a:t>
                </a:r>
                <a:r>
                  <a:rPr lang="en-US" sz="2000" dirty="0"/>
                  <a:t>, </a:t>
                </a:r>
                <a:r>
                  <a:rPr lang="en-US" sz="2000" dirty="0" err="1">
                    <a:latin typeface="Mistral" panose="03090702030407020403" pitchFamily="66" charset="0"/>
                  </a:rPr>
                  <a:t>l</a:t>
                </a:r>
                <a:r>
                  <a:rPr lang="en-US" sz="2000" baseline="-25000" dirty="0" err="1"/>
                  <a:t>GJ</a:t>
                </a:r>
                <a:r>
                  <a:rPr lang="en-US" sz="2000" dirty="0"/>
                  <a:t> are constant, of course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Concentrations change very slowly (call them constant)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2400" dirty="0">
                    <a:sym typeface="Wingdings" panose="05000000000000000000" pitchFamily="2" charset="2"/>
                  </a:rPr>
                  <a:t> At any given time, </a:t>
                </a:r>
                <a:r>
                  <a:rPr lang="en-US" sz="2400" dirty="0"/>
                  <a:t>for any given ion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i="1" dirty="0" err="1"/>
                  <a:t>J</a:t>
                </a:r>
                <a:r>
                  <a:rPr lang="en-US" sz="2000" baseline="-25000" dirty="0" err="1"/>
                  <a:t>total</a:t>
                </a:r>
                <a:r>
                  <a:rPr lang="en-US" sz="2000" dirty="0"/>
                  <a:t> = </a:t>
                </a:r>
                <a:r>
                  <a:rPr lang="en-US" sz="2000" i="1" dirty="0"/>
                  <a:t>k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+ </a:t>
                </a:r>
                <a:r>
                  <a:rPr lang="en-US" sz="2000" i="1" dirty="0"/>
                  <a:t>k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(</a:t>
                </a:r>
                <a:r>
                  <a:rPr lang="en-US" sz="2000" i="1" dirty="0"/>
                  <a:t>V</a:t>
                </a:r>
                <a:r>
                  <a:rPr lang="en-US" sz="2000" baseline="-25000" dirty="0"/>
                  <a:t>mem2</a:t>
                </a:r>
                <a:r>
                  <a:rPr lang="en-US" sz="2000" dirty="0"/>
                  <a:t>-</a:t>
                </a:r>
                <a:r>
                  <a:rPr lang="en-US" sz="2000" i="1" dirty="0"/>
                  <a:t>V</a:t>
                </a:r>
                <a:r>
                  <a:rPr lang="en-US" sz="2000" baseline="-25000" dirty="0"/>
                  <a:t>mem1</a:t>
                </a:r>
                <a:r>
                  <a:rPr lang="en-US" sz="2000" dirty="0"/>
                  <a:t>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Nice and linear, and we did it in 15 minutes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2400" dirty="0"/>
                  <a:t>What if [Na]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= [Na]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E.g., all cells have the same ion baseline ion concentrations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Remember this for the next lab </a:t>
                </a:r>
                <a:r>
                  <a:rPr lang="en-US" sz="2000" dirty="0">
                    <a:sym typeface="Wingdings" panose="05000000000000000000" pitchFamily="2" charset="2"/>
                  </a:rPr>
                  <a:t>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E089F9-1169-4E96-BA83-4C7CFE588E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0400" y="1159933"/>
                <a:ext cx="7772400" cy="4943412"/>
              </a:xfrm>
              <a:blipFill>
                <a:blip r:embed="rId2"/>
                <a:stretch>
                  <a:fillRect l="-1020" t="-986" b="-27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695228-4F7C-49C8-BADB-E8D2CA542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330113-7820-4873-A369-D582259E743B}"/>
              </a:ext>
            </a:extLst>
          </p:cNvPr>
          <p:cNvSpPr txBox="1"/>
          <p:nvPr/>
        </p:nvSpPr>
        <p:spPr>
          <a:xfrm>
            <a:off x="7476066" y="4186536"/>
            <a:ext cx="142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diffusion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89D173-A90B-4724-B2ED-5D35A861D08E}"/>
              </a:ext>
            </a:extLst>
          </p:cNvPr>
          <p:cNvSpPr txBox="1"/>
          <p:nvPr/>
        </p:nvSpPr>
        <p:spPr>
          <a:xfrm>
            <a:off x="6697132" y="4406669"/>
            <a:ext cx="956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drift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1BB6EE0-854A-4E8F-A48C-51F69480B0C9}"/>
              </a:ext>
            </a:extLst>
          </p:cNvPr>
          <p:cNvCxnSpPr>
            <a:cxnSpLocks/>
          </p:cNvCxnSpPr>
          <p:nvPr/>
        </p:nvCxnSpPr>
        <p:spPr>
          <a:xfrm flipH="1">
            <a:off x="4394200" y="4682067"/>
            <a:ext cx="2286001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8F5B299-C5B0-4DD9-8457-447E253AE64D}"/>
              </a:ext>
            </a:extLst>
          </p:cNvPr>
          <p:cNvSpPr/>
          <p:nvPr/>
        </p:nvSpPr>
        <p:spPr>
          <a:xfrm>
            <a:off x="2336801" y="3869267"/>
            <a:ext cx="5156199" cy="605136"/>
          </a:xfrm>
          <a:custGeom>
            <a:avLst/>
            <a:gdLst>
              <a:gd name="connsiteX0" fmla="*/ 3877733 w 3877733"/>
              <a:gd name="connsiteY0" fmla="*/ 953922 h 970856"/>
              <a:gd name="connsiteX1" fmla="*/ 3572933 w 3877733"/>
              <a:gd name="connsiteY1" fmla="*/ 310456 h 970856"/>
              <a:gd name="connsiteX2" fmla="*/ 2954866 w 3877733"/>
              <a:gd name="connsiteY2" fmla="*/ 56456 h 970856"/>
              <a:gd name="connsiteX3" fmla="*/ 1151466 w 3877733"/>
              <a:gd name="connsiteY3" fmla="*/ 22589 h 970856"/>
              <a:gd name="connsiteX4" fmla="*/ 601133 w 3877733"/>
              <a:gd name="connsiteY4" fmla="*/ 335856 h 970856"/>
              <a:gd name="connsiteX5" fmla="*/ 0 w 3877733"/>
              <a:gd name="connsiteY5" fmla="*/ 970856 h 97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7733" h="970856">
                <a:moveTo>
                  <a:pt x="3877733" y="953922"/>
                </a:moveTo>
                <a:cubicBezTo>
                  <a:pt x="3802238" y="706978"/>
                  <a:pt x="3726744" y="460034"/>
                  <a:pt x="3572933" y="310456"/>
                </a:cubicBezTo>
                <a:cubicBezTo>
                  <a:pt x="3419122" y="160878"/>
                  <a:pt x="3358444" y="104434"/>
                  <a:pt x="2954866" y="56456"/>
                </a:cubicBezTo>
                <a:cubicBezTo>
                  <a:pt x="2551288" y="8478"/>
                  <a:pt x="1543755" y="-23978"/>
                  <a:pt x="1151466" y="22589"/>
                </a:cubicBezTo>
                <a:cubicBezTo>
                  <a:pt x="759177" y="69156"/>
                  <a:pt x="793044" y="177812"/>
                  <a:pt x="601133" y="335856"/>
                </a:cubicBezTo>
                <a:cubicBezTo>
                  <a:pt x="409222" y="493900"/>
                  <a:pt x="204611" y="732378"/>
                  <a:pt x="0" y="970856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5C466-485E-4D93-9351-0AC62AFD83DB}"/>
              </a:ext>
            </a:extLst>
          </p:cNvPr>
          <p:cNvGrpSpPr/>
          <p:nvPr/>
        </p:nvGrpSpPr>
        <p:grpSpPr>
          <a:xfrm>
            <a:off x="2577029" y="1579085"/>
            <a:ext cx="1893371" cy="821675"/>
            <a:chOff x="2577029" y="1524000"/>
            <a:chExt cx="1893371" cy="82167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CEC62F8-654D-498F-968B-81292A2FCFA0}"/>
                </a:ext>
              </a:extLst>
            </p:cNvPr>
            <p:cNvCxnSpPr/>
            <p:nvPr/>
          </p:nvCxnSpPr>
          <p:spPr>
            <a:xfrm>
              <a:off x="2577029" y="1524000"/>
              <a:ext cx="1893371" cy="821675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467EC56-0A81-41DC-9AE7-B895E7E6F1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77029" y="1524000"/>
              <a:ext cx="1893371" cy="821675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EDE2985-C098-4986-9014-D9B04DB3F21D}"/>
              </a:ext>
            </a:extLst>
          </p:cNvPr>
          <p:cNvGrpSpPr/>
          <p:nvPr/>
        </p:nvGrpSpPr>
        <p:grpSpPr>
          <a:xfrm>
            <a:off x="2069729" y="4524770"/>
            <a:ext cx="521024" cy="226111"/>
            <a:chOff x="2577029" y="1524000"/>
            <a:chExt cx="1893371" cy="821675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8FF4BED-63F2-46E9-938E-BC0B23478036}"/>
                </a:ext>
              </a:extLst>
            </p:cNvPr>
            <p:cNvCxnSpPr/>
            <p:nvPr/>
          </p:nvCxnSpPr>
          <p:spPr>
            <a:xfrm>
              <a:off x="2577029" y="1524000"/>
              <a:ext cx="1893371" cy="821675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6CB5FD8-3E75-42FA-87C2-7C8E57F394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77029" y="1524000"/>
              <a:ext cx="1893371" cy="821675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42D1921-CCC9-4E35-A3C5-E909BA346218}"/>
              </a:ext>
            </a:extLst>
          </p:cNvPr>
          <p:cNvCxnSpPr>
            <a:cxnSpLocks/>
          </p:cNvCxnSpPr>
          <p:nvPr/>
        </p:nvCxnSpPr>
        <p:spPr>
          <a:xfrm flipH="1" flipV="1">
            <a:off x="6587067" y="2243667"/>
            <a:ext cx="270934" cy="2192867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4F5BD7B-5815-4FB2-82A0-7824D36977A7}"/>
              </a:ext>
            </a:extLst>
          </p:cNvPr>
          <p:cNvSpPr/>
          <p:nvPr/>
        </p:nvSpPr>
        <p:spPr>
          <a:xfrm>
            <a:off x="4199467" y="2125133"/>
            <a:ext cx="3488266" cy="2125134"/>
          </a:xfrm>
          <a:custGeom>
            <a:avLst/>
            <a:gdLst>
              <a:gd name="connsiteX0" fmla="*/ 3488266 w 3488266"/>
              <a:gd name="connsiteY0" fmla="*/ 2125134 h 2125134"/>
              <a:gd name="connsiteX1" fmla="*/ 2887133 w 3488266"/>
              <a:gd name="connsiteY1" fmla="*/ 1109134 h 2125134"/>
              <a:gd name="connsiteX2" fmla="*/ 1303866 w 3488266"/>
              <a:gd name="connsiteY2" fmla="*/ 338667 h 2125134"/>
              <a:gd name="connsiteX3" fmla="*/ 0 w 3488266"/>
              <a:gd name="connsiteY3" fmla="*/ 0 h 212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8266" h="2125134">
                <a:moveTo>
                  <a:pt x="3488266" y="2125134"/>
                </a:moveTo>
                <a:cubicBezTo>
                  <a:pt x="3369733" y="1766006"/>
                  <a:pt x="3251200" y="1406878"/>
                  <a:pt x="2887133" y="1109134"/>
                </a:cubicBezTo>
                <a:cubicBezTo>
                  <a:pt x="2523066" y="811390"/>
                  <a:pt x="1785055" y="523523"/>
                  <a:pt x="1303866" y="338667"/>
                </a:cubicBezTo>
                <a:cubicBezTo>
                  <a:pt x="822677" y="153811"/>
                  <a:pt x="411338" y="76905"/>
                  <a:pt x="0" y="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3DCF8-B1EB-41CC-B093-B65EEFE53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EE 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48A10-610A-4E5C-AF75-6BC4DD191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46631"/>
            <a:ext cx="7772400" cy="2921425"/>
          </a:xfrm>
        </p:spPr>
        <p:txBody>
          <a:bodyPr/>
          <a:lstStyle/>
          <a:p>
            <a:r>
              <a:rPr lang="en-US" dirty="0"/>
              <a:t>Let’s make a simple model</a:t>
            </a:r>
            <a:endParaRPr lang="en-US" dirty="0">
              <a:sym typeface="Wingdings" panose="05000000000000000000" pitchFamily="2" charset="2"/>
            </a:endParaRPr>
          </a:p>
          <a:p>
            <a:pPr lvl="1">
              <a:spcBef>
                <a:spcPts val="0"/>
              </a:spcBef>
            </a:pPr>
            <a:r>
              <a:rPr lang="en-US" dirty="0"/>
              <a:t>We modeled our cells as a half dozen batteries, resistors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 the same thing with a GJ</a:t>
            </a:r>
          </a:p>
          <a:p>
            <a:r>
              <a:rPr lang="en-US" i="1" dirty="0" err="1"/>
              <a:t>I</a:t>
            </a:r>
            <a:r>
              <a:rPr lang="en-US" baseline="-25000" dirty="0" err="1"/>
              <a:t>total</a:t>
            </a:r>
            <a:r>
              <a:rPr lang="en-US" dirty="0"/>
              <a:t> = </a:t>
            </a:r>
            <a:r>
              <a:rPr lang="en-US" i="1" dirty="0"/>
              <a:t>k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k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n-US" i="1" dirty="0"/>
              <a:t>V</a:t>
            </a:r>
            <a:r>
              <a:rPr lang="en-US" baseline="-25000" dirty="0"/>
              <a:t>mem2</a:t>
            </a:r>
            <a:r>
              <a:rPr lang="en-US" dirty="0"/>
              <a:t>-</a:t>
            </a:r>
            <a:r>
              <a:rPr lang="en-US" i="1" dirty="0"/>
              <a:t>V</a:t>
            </a:r>
            <a:r>
              <a:rPr lang="en-US" baseline="-25000" dirty="0"/>
              <a:t>mem1</a:t>
            </a:r>
            <a:r>
              <a:rPr lang="en-US" dirty="0"/>
              <a:t>)</a:t>
            </a:r>
          </a:p>
          <a:p>
            <a:pPr lvl="1">
              <a:spcBef>
                <a:spcPts val="0"/>
              </a:spcBef>
            </a:pPr>
            <a:r>
              <a:rPr lang="en-US" dirty="0"/>
              <a:t>Current source, value </a:t>
            </a:r>
            <a:r>
              <a:rPr lang="en-US" i="1" dirty="0"/>
              <a:t>k</a:t>
            </a:r>
            <a:r>
              <a:rPr lang="en-US" baseline="-25000" dirty="0"/>
              <a:t>1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Resistor, conductance </a:t>
            </a:r>
            <a:r>
              <a:rPr lang="en-US" i="1" dirty="0"/>
              <a:t>k</a:t>
            </a:r>
            <a:r>
              <a:rPr lang="en-US" baseline="-25000" dirty="0"/>
              <a:t>2</a:t>
            </a:r>
          </a:p>
          <a:p>
            <a:pPr lvl="1">
              <a:spcBef>
                <a:spcPts val="0"/>
              </a:spcBef>
            </a:pPr>
            <a:r>
              <a:rPr lang="en-US" dirty="0"/>
              <a:t>As usual, a separate version for each ion</a:t>
            </a:r>
          </a:p>
          <a:p>
            <a:pPr>
              <a:spcBef>
                <a:spcPts val="0"/>
              </a:spcBef>
            </a:pPr>
            <a:r>
              <a:rPr lang="en-US" dirty="0"/>
              <a:t>What if </a:t>
            </a:r>
            <a:r>
              <a:rPr lang="en-US" i="1" dirty="0"/>
              <a:t>k</a:t>
            </a:r>
            <a:r>
              <a:rPr lang="en-US" baseline="-25000" dirty="0"/>
              <a:t>1</a:t>
            </a:r>
            <a:r>
              <a:rPr lang="en-US" dirty="0"/>
              <a:t>==0?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F98156-5BFB-4BBB-806D-BFA6DF3C2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32785A-402B-428F-8FA1-70647B8B46BA}"/>
              </a:ext>
            </a:extLst>
          </p:cNvPr>
          <p:cNvSpPr txBox="1"/>
          <p:nvPr/>
        </p:nvSpPr>
        <p:spPr>
          <a:xfrm>
            <a:off x="4665133" y="4322233"/>
            <a:ext cx="1601892" cy="16382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en-US" sz="1600" dirty="0"/>
              <a:t>cell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8E396F-8F21-4ED3-AFED-C541982DB06F}"/>
              </a:ext>
            </a:extLst>
          </p:cNvPr>
          <p:cNvSpPr txBox="1"/>
          <p:nvPr/>
        </p:nvSpPr>
        <p:spPr>
          <a:xfrm>
            <a:off x="6825261" y="4322233"/>
            <a:ext cx="1601892" cy="16382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en-US" sz="1600" dirty="0"/>
              <a:t>cell 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854B0D-6556-49AE-906F-F44FB044EE33}"/>
              </a:ext>
            </a:extLst>
          </p:cNvPr>
          <p:cNvSpPr/>
          <p:nvPr/>
        </p:nvSpPr>
        <p:spPr>
          <a:xfrm>
            <a:off x="6089791" y="4699423"/>
            <a:ext cx="929075" cy="9563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5313089-2535-4E62-8005-4F240CB91CEC}"/>
              </a:ext>
            </a:extLst>
          </p:cNvPr>
          <p:cNvSpPr/>
          <p:nvPr/>
        </p:nvSpPr>
        <p:spPr>
          <a:xfrm>
            <a:off x="5817926" y="4563534"/>
            <a:ext cx="424831" cy="1219200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E330DC-DF38-40E8-80D6-DB79732074F5}"/>
              </a:ext>
            </a:extLst>
          </p:cNvPr>
          <p:cNvSpPr/>
          <p:nvPr/>
        </p:nvSpPr>
        <p:spPr>
          <a:xfrm>
            <a:off x="6849534" y="4572000"/>
            <a:ext cx="431475" cy="1286933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63BB21-4C61-4FE8-9031-697EDF34BBFE}"/>
              </a:ext>
            </a:extLst>
          </p:cNvPr>
          <p:cNvSpPr txBox="1"/>
          <p:nvPr/>
        </p:nvSpPr>
        <p:spPr>
          <a:xfrm>
            <a:off x="4631267" y="5063068"/>
            <a:ext cx="111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V</a:t>
            </a:r>
            <a:r>
              <a:rPr lang="en-US" baseline="-25000" dirty="0">
                <a:solidFill>
                  <a:schemeClr val="accent2"/>
                </a:solidFill>
              </a:rPr>
              <a:t>mem,1</a:t>
            </a:r>
          </a:p>
          <a:p>
            <a:r>
              <a:rPr lang="en-US" i="1" dirty="0">
                <a:solidFill>
                  <a:schemeClr val="accent2"/>
                </a:solidFill>
              </a:rPr>
              <a:t>c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5D7E7E-0424-4DDC-BD62-D190E6D6A9FF}"/>
              </a:ext>
            </a:extLst>
          </p:cNvPr>
          <p:cNvSpPr txBox="1"/>
          <p:nvPr/>
        </p:nvSpPr>
        <p:spPr>
          <a:xfrm>
            <a:off x="7340601" y="5029200"/>
            <a:ext cx="111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>
                <a:solidFill>
                  <a:schemeClr val="accent2"/>
                </a:solidFill>
              </a:rPr>
              <a:t>V</a:t>
            </a:r>
            <a:r>
              <a:rPr lang="en-US" baseline="-25000" dirty="0">
                <a:solidFill>
                  <a:schemeClr val="accent2"/>
                </a:solidFill>
              </a:rPr>
              <a:t>mem,2</a:t>
            </a:r>
          </a:p>
          <a:p>
            <a:pPr algn="r"/>
            <a:r>
              <a:rPr lang="en-US" i="1" dirty="0">
                <a:solidFill>
                  <a:schemeClr val="accent2"/>
                </a:solidFill>
              </a:rPr>
              <a:t>c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endParaRPr lang="en-US" i="1" dirty="0">
              <a:solidFill>
                <a:schemeClr val="accent2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69C9731-4938-4450-82CC-DE93ACF90631}"/>
              </a:ext>
            </a:extLst>
          </p:cNvPr>
          <p:cNvCxnSpPr/>
          <p:nvPr/>
        </p:nvCxnSpPr>
        <p:spPr>
          <a:xfrm>
            <a:off x="6070598" y="4897967"/>
            <a:ext cx="905933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D36ACF6C-4F25-4FF8-BFEA-454402B4B532}"/>
              </a:ext>
            </a:extLst>
          </p:cNvPr>
          <p:cNvSpPr/>
          <p:nvPr/>
        </p:nvSpPr>
        <p:spPr>
          <a:xfrm>
            <a:off x="5943597" y="4783667"/>
            <a:ext cx="1159934" cy="2286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57BA7E1-77A5-4EB6-9B1A-067DEFD4C02F}"/>
              </a:ext>
            </a:extLst>
          </p:cNvPr>
          <p:cNvGrpSpPr/>
          <p:nvPr/>
        </p:nvGrpSpPr>
        <p:grpSpPr>
          <a:xfrm rot="5400000">
            <a:off x="6333064" y="5003792"/>
            <a:ext cx="381000" cy="685800"/>
            <a:chOff x="5562600" y="3429000"/>
            <a:chExt cx="381000" cy="6858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DC06E46-FC45-4D97-BA9A-C119412D9138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D1FE39C-8276-4555-94A9-FC14C0922597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3874406-FDA9-4881-9CE6-8EF8EC1A5930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2522D4F-68B3-4372-B37F-82C420DD79B3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B853761-29DB-4F9F-A889-0D915468E973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553987A-13BF-467B-A11F-B0C1B9822603}"/>
              </a:ext>
            </a:extLst>
          </p:cNvPr>
          <p:cNvCxnSpPr>
            <a:cxnSpLocks/>
          </p:cNvCxnSpPr>
          <p:nvPr/>
        </p:nvCxnSpPr>
        <p:spPr>
          <a:xfrm>
            <a:off x="4461934" y="3251200"/>
            <a:ext cx="1507066" cy="142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701F53-3307-4558-A02D-DE025C0116B3}"/>
              </a:ext>
            </a:extLst>
          </p:cNvPr>
          <p:cNvCxnSpPr>
            <a:cxnSpLocks/>
          </p:cNvCxnSpPr>
          <p:nvPr/>
        </p:nvCxnSpPr>
        <p:spPr>
          <a:xfrm>
            <a:off x="4504267" y="3716867"/>
            <a:ext cx="1625600" cy="1651000"/>
          </a:xfrm>
          <a:prstGeom prst="straightConnector1">
            <a:avLst/>
          </a:prstGeom>
          <a:ln w="28575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F0C6DD8D-39E6-4A94-9A01-97F4E5F818D9}"/>
              </a:ext>
            </a:extLst>
          </p:cNvPr>
          <p:cNvSpPr/>
          <p:nvPr/>
        </p:nvSpPr>
        <p:spPr>
          <a:xfrm>
            <a:off x="1896534" y="2590800"/>
            <a:ext cx="524933" cy="4064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DBAD3E3-8705-47DB-B52E-537706455DF1}"/>
              </a:ext>
            </a:extLst>
          </p:cNvPr>
          <p:cNvSpPr/>
          <p:nvPr/>
        </p:nvSpPr>
        <p:spPr>
          <a:xfrm>
            <a:off x="2599267" y="2582334"/>
            <a:ext cx="2878666" cy="406400"/>
          </a:xfrm>
          <a:prstGeom prst="ellipse">
            <a:avLst/>
          </a:prstGeom>
          <a:noFill/>
          <a:ln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6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5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500E4-FC87-4352-A53D-8A6CDFEEA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to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3253A-9C77-4AE7-B70B-6C7B157A0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That’s it – we’re ready to hook together a bunch of cells and see what happens</a:t>
            </a:r>
          </a:p>
          <a:p>
            <a:r>
              <a:rPr lang="en-US" sz="2400" i="1" dirty="0"/>
              <a:t>Do the </a:t>
            </a:r>
            <a:r>
              <a:rPr lang="en-US" sz="2400" i="1" dirty="0" err="1"/>
              <a:t>setup_weighted_sum</a:t>
            </a:r>
            <a:r>
              <a:rPr lang="en-US" sz="2400" i="1" dirty="0"/>
              <a:t> example </a:t>
            </a:r>
            <a:r>
              <a:rPr lang="en-US" sz="2400" dirty="0"/>
              <a:t>(i.e., Lab #3)</a:t>
            </a:r>
            <a:endParaRPr lang="en-US" sz="2400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D4E96-2415-40C3-9A33-CA703D8A0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240938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our NN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09" y="1752619"/>
            <a:ext cx="4234251" cy="3362513"/>
          </a:xfrm>
        </p:spPr>
        <p:txBody>
          <a:bodyPr/>
          <a:lstStyle/>
          <a:p>
            <a:r>
              <a:rPr lang="en-US" dirty="0"/>
              <a:t>This was our model for one cell at QSS</a:t>
            </a:r>
          </a:p>
          <a:p>
            <a:r>
              <a:rPr lang="en-US" dirty="0"/>
              <a:t>We’re going to assemble multiple cells and GJs</a:t>
            </a:r>
          </a:p>
          <a:p>
            <a:r>
              <a:rPr lang="en-US" dirty="0"/>
              <a:t>Let’s simplify the model</a:t>
            </a:r>
          </a:p>
          <a:p>
            <a:r>
              <a:rPr lang="en-US" dirty="0"/>
              <a:t>This is called a </a:t>
            </a:r>
            <a:r>
              <a:rPr lang="en-US" i="1" dirty="0"/>
              <a:t>Thevenin equivalent </a:t>
            </a:r>
            <a:r>
              <a:rPr lang="en-US" dirty="0"/>
              <a:t>circuit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4360385" y="1326613"/>
            <a:ext cx="4362422" cy="2053399"/>
            <a:chOff x="1357517" y="1570197"/>
            <a:chExt cx="4362422" cy="2053399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09EB5D9-3C0A-4C70-B51D-0FFD9EDBA816}"/>
                </a:ext>
              </a:extLst>
            </p:cNvPr>
            <p:cNvCxnSpPr>
              <a:cxnSpLocks/>
            </p:cNvCxnSpPr>
            <p:nvPr/>
          </p:nvCxnSpPr>
          <p:spPr>
            <a:xfrm>
              <a:off x="1992510" y="1976598"/>
              <a:ext cx="0" cy="1600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3385A2F-2539-40CE-8C3D-6B56696AB852}"/>
                </a:ext>
              </a:extLst>
            </p:cNvPr>
            <p:cNvSpPr/>
            <p:nvPr/>
          </p:nvSpPr>
          <p:spPr>
            <a:xfrm>
              <a:off x="1848587" y="2391464"/>
              <a:ext cx="279400" cy="677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F1D861F-AA4A-4D8F-887B-B9EE288B66DF}"/>
                </a:ext>
              </a:extLst>
            </p:cNvPr>
            <p:cNvCxnSpPr>
              <a:cxnSpLocks/>
            </p:cNvCxnSpPr>
            <p:nvPr/>
          </p:nvCxnSpPr>
          <p:spPr>
            <a:xfrm>
              <a:off x="1684188" y="3568327"/>
              <a:ext cx="3305529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226D572-0EBF-426B-8BA8-91972C42E1F0}"/>
                </a:ext>
              </a:extLst>
            </p:cNvPr>
            <p:cNvGrpSpPr/>
            <p:nvPr/>
          </p:nvGrpSpPr>
          <p:grpSpPr>
            <a:xfrm>
              <a:off x="2424309" y="2832263"/>
              <a:ext cx="926978" cy="536777"/>
              <a:chOff x="5892800" y="3251200"/>
              <a:chExt cx="852363" cy="536777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474F506-BCB5-4B6E-893F-5C1A330E356E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538729AA-524A-423F-9B66-31F08E8191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114">
                <a:extLst>
                  <a:ext uri="{FF2B5EF4-FFF2-40B4-BE49-F238E27FC236}">
                    <a16:creationId xmlns:a16="http://schemas.microsoft.com/office/drawing/2014/main" id="{7C39335B-BA3B-4354-A794-7174D3573614}"/>
                  </a:ext>
                </a:extLst>
              </p:cNvPr>
              <p:cNvSpPr txBox="1"/>
              <p:nvPr/>
            </p:nvSpPr>
            <p:spPr>
              <a:xfrm>
                <a:off x="6214533" y="3251200"/>
                <a:ext cx="530630" cy="536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r>
                  <a:rPr lang="en-US" sz="2000" dirty="0" err="1"/>
                  <a:t>V</a:t>
                </a:r>
                <a:r>
                  <a:rPr lang="en-US" sz="2000" baseline="30000" dirty="0" err="1"/>
                  <a:t>N</a:t>
                </a:r>
                <a:r>
                  <a:rPr lang="en-US" sz="2000" baseline="-25000" dirty="0" err="1"/>
                  <a:t>Na</a:t>
                </a:r>
                <a:endParaRPr lang="en-US" sz="2000" dirty="0"/>
              </a:p>
              <a:p>
                <a:r>
                  <a:rPr lang="en-US" sz="1800" dirty="0"/>
                  <a:t>77mV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9407EBC-9ABA-495E-9BE3-92B345F6D7DD}"/>
                </a:ext>
              </a:extLst>
            </p:cNvPr>
            <p:cNvGrpSpPr/>
            <p:nvPr/>
          </p:nvGrpSpPr>
          <p:grpSpPr>
            <a:xfrm>
              <a:off x="3651982" y="2848662"/>
              <a:ext cx="975758" cy="584775"/>
              <a:chOff x="5892800" y="3251200"/>
              <a:chExt cx="975758" cy="584775"/>
            </a:xfrm>
          </p:grpSpPr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57FF70F0-CC7D-4595-834C-8E7C5D96AC5C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4DAB7A43-651D-4A0F-830C-9E3A1097B0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111">
                <a:extLst>
                  <a:ext uri="{FF2B5EF4-FFF2-40B4-BE49-F238E27FC236}">
                    <a16:creationId xmlns:a16="http://schemas.microsoft.com/office/drawing/2014/main" id="{BCCD92B8-D669-4917-91CF-A1FF6C128FB7}"/>
                  </a:ext>
                </a:extLst>
              </p:cNvPr>
              <p:cNvSpPr txBox="1"/>
              <p:nvPr/>
            </p:nvSpPr>
            <p:spPr>
              <a:xfrm>
                <a:off x="6214533" y="3251200"/>
                <a:ext cx="654025" cy="5847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r>
                  <a:rPr lang="en-US" sz="2000" dirty="0"/>
                  <a:t>V</a:t>
                </a:r>
                <a:r>
                  <a:rPr lang="en-US" sz="2000" baseline="30000" dirty="0"/>
                  <a:t>N</a:t>
                </a:r>
                <a:r>
                  <a:rPr lang="en-US" sz="2000" baseline="-25000" dirty="0"/>
                  <a:t>K</a:t>
                </a:r>
                <a:endParaRPr lang="en-US" sz="2000" dirty="0"/>
              </a:p>
              <a:p>
                <a:r>
                  <a:rPr lang="en-US" sz="1800" dirty="0"/>
                  <a:t>-89mV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AC1A4A0-F030-42E2-BA17-D42AB7CB47B6}"/>
                </a:ext>
              </a:extLst>
            </p:cNvPr>
            <p:cNvGrpSpPr/>
            <p:nvPr/>
          </p:nvGrpSpPr>
          <p:grpSpPr>
            <a:xfrm>
              <a:off x="4744181" y="2848662"/>
              <a:ext cx="975758" cy="584775"/>
              <a:chOff x="5892800" y="3251200"/>
              <a:chExt cx="975758" cy="584775"/>
            </a:xfrm>
          </p:grpSpPr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D019D94D-CEE7-41C4-88A0-5ADF560768D5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B9ED61DB-B174-4F03-96C2-4FE2A7E935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108">
                <a:extLst>
                  <a:ext uri="{FF2B5EF4-FFF2-40B4-BE49-F238E27FC236}">
                    <a16:creationId xmlns:a16="http://schemas.microsoft.com/office/drawing/2014/main" id="{B3836C92-0C29-43BB-B271-63ED1E17ACA8}"/>
                  </a:ext>
                </a:extLst>
              </p:cNvPr>
              <p:cNvSpPr txBox="1"/>
              <p:nvPr/>
            </p:nvSpPr>
            <p:spPr>
              <a:xfrm>
                <a:off x="6214533" y="3251200"/>
                <a:ext cx="654025" cy="5847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r>
                  <a:rPr lang="en-US" sz="2000" dirty="0" err="1"/>
                  <a:t>V</a:t>
                </a:r>
                <a:r>
                  <a:rPr lang="en-US" sz="2000" baseline="30000" dirty="0" err="1"/>
                  <a:t>N</a:t>
                </a:r>
                <a:r>
                  <a:rPr lang="en-US" sz="2000" baseline="-25000" dirty="0" err="1"/>
                  <a:t>Cl</a:t>
                </a:r>
                <a:endParaRPr lang="en-US" sz="2000" dirty="0"/>
              </a:p>
              <a:p>
                <a:r>
                  <a:rPr lang="en-US" sz="1800" dirty="0"/>
                  <a:t>-71mV</a:t>
                </a:r>
              </a:p>
            </p:txBody>
          </p:sp>
        </p:grp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EAC33FC-23FB-4564-847F-54ED4942D599}"/>
                </a:ext>
              </a:extLst>
            </p:cNvPr>
            <p:cNvCxnSpPr>
              <a:cxnSpLocks/>
            </p:cNvCxnSpPr>
            <p:nvPr/>
          </p:nvCxnSpPr>
          <p:spPr>
            <a:xfrm>
              <a:off x="2661385" y="3195796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D80C9A3-3C5D-4F12-A042-7D129476D887}"/>
                </a:ext>
              </a:extLst>
            </p:cNvPr>
            <p:cNvCxnSpPr>
              <a:cxnSpLocks/>
            </p:cNvCxnSpPr>
            <p:nvPr/>
          </p:nvCxnSpPr>
          <p:spPr>
            <a:xfrm>
              <a:off x="3880587" y="3204257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EC029D7-A47A-4DAB-B57D-EA23D38821D9}"/>
                </a:ext>
              </a:extLst>
            </p:cNvPr>
            <p:cNvCxnSpPr>
              <a:cxnSpLocks/>
            </p:cNvCxnSpPr>
            <p:nvPr/>
          </p:nvCxnSpPr>
          <p:spPr>
            <a:xfrm>
              <a:off x="4981252" y="3204262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34594DB-7DFA-44BE-AB2E-189D414A6DE2}"/>
                </a:ext>
              </a:extLst>
            </p:cNvPr>
            <p:cNvGrpSpPr/>
            <p:nvPr/>
          </p:nvGrpSpPr>
          <p:grpSpPr>
            <a:xfrm>
              <a:off x="2288850" y="2213663"/>
              <a:ext cx="381000" cy="685800"/>
              <a:chOff x="5562600" y="3429000"/>
              <a:chExt cx="381000" cy="685800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A9A3A3BE-F8FF-4CD3-B6F4-0EEC3F154D5D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02964F4D-B34C-4B69-B382-153F9D5A9880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E080D50D-4360-4499-982F-814EB4FD838B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5EE39544-1C67-4991-B01E-DDDEB89A8D0E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13C5A22-5438-430C-88E2-E5E749B7DD4D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DD98E3F-9A95-40B2-8B72-0E7FF3046876}"/>
                </a:ext>
              </a:extLst>
            </p:cNvPr>
            <p:cNvCxnSpPr>
              <a:cxnSpLocks/>
            </p:cNvCxnSpPr>
            <p:nvPr/>
          </p:nvCxnSpPr>
          <p:spPr>
            <a:xfrm>
              <a:off x="2661383" y="2882531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FB00D9ED-7DCD-4C7C-8A81-1E3CBB9AA5C4}"/>
                </a:ext>
              </a:extLst>
            </p:cNvPr>
            <p:cNvGrpSpPr/>
            <p:nvPr/>
          </p:nvGrpSpPr>
          <p:grpSpPr>
            <a:xfrm>
              <a:off x="3491116" y="2213661"/>
              <a:ext cx="381000" cy="685800"/>
              <a:chOff x="5562600" y="3429000"/>
              <a:chExt cx="381000" cy="685800"/>
            </a:xfrm>
          </p:grpSpPr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2813D11B-87F1-4FD1-AC4C-4AD19269B641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16557850-1751-4052-B19C-4D76730B2200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735F981A-0E17-4631-8A6F-6D21F9C9F2AA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CC80E723-4A8A-4104-BC60-DFDA68512CFF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DEF59122-9E52-433F-9320-4DFEA5B6B51B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24445CC-C69E-464D-BAF3-D54E464BA895}"/>
                </a:ext>
              </a:extLst>
            </p:cNvPr>
            <p:cNvCxnSpPr>
              <a:cxnSpLocks/>
            </p:cNvCxnSpPr>
            <p:nvPr/>
          </p:nvCxnSpPr>
          <p:spPr>
            <a:xfrm>
              <a:off x="3863649" y="2882529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7A96088-AD4D-46E6-91F7-577A40EB81DF}"/>
                </a:ext>
              </a:extLst>
            </p:cNvPr>
            <p:cNvGrpSpPr/>
            <p:nvPr/>
          </p:nvGrpSpPr>
          <p:grpSpPr>
            <a:xfrm>
              <a:off x="4608720" y="2213658"/>
              <a:ext cx="381000" cy="685800"/>
              <a:chOff x="5562600" y="3429000"/>
              <a:chExt cx="381000" cy="685800"/>
            </a:xfrm>
          </p:grpSpPr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888AED6F-54A6-4339-988A-15B19C0D78E7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9246AC40-A1B4-4FCE-AA1D-14A6E13CDC8F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28BFB6B0-6482-4F6A-95A2-E79BEED733AB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D4B45505-7B6E-4A64-927E-01E5F9F25D33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8EF58C0F-884A-4CAA-AC15-6F6648CEED85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35E3479-9C76-47EB-A887-82B8F398968E}"/>
                </a:ext>
              </a:extLst>
            </p:cNvPr>
            <p:cNvCxnSpPr>
              <a:cxnSpLocks/>
            </p:cNvCxnSpPr>
            <p:nvPr/>
          </p:nvCxnSpPr>
          <p:spPr>
            <a:xfrm>
              <a:off x="4981253" y="2882526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1B34681-5D3B-4635-970A-537B7695C09A}"/>
                </a:ext>
              </a:extLst>
            </p:cNvPr>
            <p:cNvCxnSpPr>
              <a:cxnSpLocks/>
            </p:cNvCxnSpPr>
            <p:nvPr/>
          </p:nvCxnSpPr>
          <p:spPr>
            <a:xfrm>
              <a:off x="1675721" y="1993528"/>
              <a:ext cx="3110796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F6BC3E1-6D3A-4E1B-89FA-8C3267035891}"/>
                </a:ext>
              </a:extLst>
            </p:cNvPr>
            <p:cNvCxnSpPr>
              <a:cxnSpLocks/>
            </p:cNvCxnSpPr>
            <p:nvPr/>
          </p:nvCxnSpPr>
          <p:spPr>
            <a:xfrm>
              <a:off x="2458178" y="2001999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BA98317-2F0A-46F1-BEF8-BC5A669A520B}"/>
                </a:ext>
              </a:extLst>
            </p:cNvPr>
            <p:cNvCxnSpPr>
              <a:cxnSpLocks/>
            </p:cNvCxnSpPr>
            <p:nvPr/>
          </p:nvCxnSpPr>
          <p:spPr>
            <a:xfrm>
              <a:off x="3660444" y="2018929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3879772-7C38-4920-9B92-8CF2E58089D5}"/>
                </a:ext>
              </a:extLst>
            </p:cNvPr>
            <p:cNvCxnSpPr>
              <a:cxnSpLocks/>
            </p:cNvCxnSpPr>
            <p:nvPr/>
          </p:nvCxnSpPr>
          <p:spPr>
            <a:xfrm>
              <a:off x="4769577" y="2010466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80">
              <a:extLst>
                <a:ext uri="{FF2B5EF4-FFF2-40B4-BE49-F238E27FC236}">
                  <a16:creationId xmlns:a16="http://schemas.microsoft.com/office/drawing/2014/main" id="{E73287E4-2C68-4DD0-833F-1E6358547474}"/>
                </a:ext>
              </a:extLst>
            </p:cNvPr>
            <p:cNvSpPr txBox="1"/>
            <p:nvPr/>
          </p:nvSpPr>
          <p:spPr>
            <a:xfrm>
              <a:off x="1868890" y="3161931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ECF</a:t>
              </a:r>
            </a:p>
          </p:txBody>
        </p:sp>
        <p:sp>
          <p:nvSpPr>
            <p:cNvPr id="26" name="TextBox 81">
              <a:extLst>
                <a:ext uri="{FF2B5EF4-FFF2-40B4-BE49-F238E27FC236}">
                  <a16:creationId xmlns:a16="http://schemas.microsoft.com/office/drawing/2014/main" id="{C997B69E-B789-400E-AA0E-4E63D682C66C}"/>
                </a:ext>
              </a:extLst>
            </p:cNvPr>
            <p:cNvSpPr txBox="1"/>
            <p:nvPr/>
          </p:nvSpPr>
          <p:spPr>
            <a:xfrm>
              <a:off x="3186319" y="1570197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ICF</a:t>
              </a:r>
            </a:p>
          </p:txBody>
        </p:sp>
        <p:sp>
          <p:nvSpPr>
            <p:cNvPr id="27" name="TextBox 82">
              <a:extLst>
                <a:ext uri="{FF2B5EF4-FFF2-40B4-BE49-F238E27FC236}">
                  <a16:creationId xmlns:a16="http://schemas.microsoft.com/office/drawing/2014/main" id="{118F721A-585F-4878-9386-056A81FA8E23}"/>
                </a:ext>
              </a:extLst>
            </p:cNvPr>
            <p:cNvSpPr txBox="1"/>
            <p:nvPr/>
          </p:nvSpPr>
          <p:spPr>
            <a:xfrm>
              <a:off x="2661380" y="2289861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 err="1"/>
                <a:t>G</a:t>
              </a:r>
              <a:r>
                <a:rPr lang="en-US" sz="2000" baseline="-25000" dirty="0" err="1"/>
                <a:t>Na</a:t>
              </a:r>
              <a:endParaRPr lang="en-US" sz="2000" dirty="0"/>
            </a:p>
          </p:txBody>
        </p:sp>
        <p:sp>
          <p:nvSpPr>
            <p:cNvPr id="28" name="TextBox 83">
              <a:extLst>
                <a:ext uri="{FF2B5EF4-FFF2-40B4-BE49-F238E27FC236}">
                  <a16:creationId xmlns:a16="http://schemas.microsoft.com/office/drawing/2014/main" id="{3602EEC1-ABF0-4415-9CB9-E66588E4D423}"/>
                </a:ext>
              </a:extLst>
            </p:cNvPr>
            <p:cNvSpPr txBox="1"/>
            <p:nvPr/>
          </p:nvSpPr>
          <p:spPr>
            <a:xfrm>
              <a:off x="3812847" y="2272927"/>
              <a:ext cx="30938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/>
                <a:t>G</a:t>
              </a:r>
              <a:r>
                <a:rPr lang="en-US" sz="2000" baseline="-25000" dirty="0"/>
                <a:t>K</a:t>
              </a:r>
              <a:endParaRPr lang="en-US" sz="2000" dirty="0"/>
            </a:p>
          </p:txBody>
        </p:sp>
        <p:sp>
          <p:nvSpPr>
            <p:cNvPr id="29" name="TextBox 84">
              <a:extLst>
                <a:ext uri="{FF2B5EF4-FFF2-40B4-BE49-F238E27FC236}">
                  <a16:creationId xmlns:a16="http://schemas.microsoft.com/office/drawing/2014/main" id="{3B0BCC1F-5CBD-44B3-B0F9-7302F6F1102A}"/>
                </a:ext>
              </a:extLst>
            </p:cNvPr>
            <p:cNvSpPr txBox="1"/>
            <p:nvPr/>
          </p:nvSpPr>
          <p:spPr>
            <a:xfrm>
              <a:off x="4998180" y="2289861"/>
              <a:ext cx="347852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 err="1"/>
                <a:t>G</a:t>
              </a:r>
              <a:r>
                <a:rPr lang="en-US" sz="2000" baseline="-25000" dirty="0" err="1"/>
                <a:t>Cl</a:t>
              </a:r>
              <a:endParaRPr lang="en-US" sz="2000" dirty="0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8A1877B3-F972-49D6-8853-9AE082814143}"/>
                </a:ext>
              </a:extLst>
            </p:cNvPr>
            <p:cNvCxnSpPr>
              <a:cxnSpLocks/>
            </p:cNvCxnSpPr>
            <p:nvPr/>
          </p:nvCxnSpPr>
          <p:spPr>
            <a:xfrm>
              <a:off x="1988287" y="2577731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198477B-1D13-48D2-B2CB-DA9795F68551}"/>
                </a:ext>
              </a:extLst>
            </p:cNvPr>
            <p:cNvCxnSpPr>
              <a:cxnSpLocks/>
            </p:cNvCxnSpPr>
            <p:nvPr/>
          </p:nvCxnSpPr>
          <p:spPr>
            <a:xfrm>
              <a:off x="1679244" y="1968129"/>
              <a:ext cx="0" cy="1600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7F97A3AA-EC64-4AE7-9B50-2E429F75BFB5}"/>
                </a:ext>
              </a:extLst>
            </p:cNvPr>
            <p:cNvSpPr/>
            <p:nvPr/>
          </p:nvSpPr>
          <p:spPr>
            <a:xfrm>
              <a:off x="1535321" y="2382995"/>
              <a:ext cx="279400" cy="677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F01156EA-1DBE-414C-8033-6E43327BCCB3}"/>
                </a:ext>
              </a:extLst>
            </p:cNvPr>
            <p:cNvCxnSpPr>
              <a:cxnSpLocks/>
            </p:cNvCxnSpPr>
            <p:nvPr/>
          </p:nvCxnSpPr>
          <p:spPr>
            <a:xfrm>
              <a:off x="1675021" y="2569262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89">
              <a:extLst>
                <a:ext uri="{FF2B5EF4-FFF2-40B4-BE49-F238E27FC236}">
                  <a16:creationId xmlns:a16="http://schemas.microsoft.com/office/drawing/2014/main" id="{BD4EB1F7-8DA2-448F-8AA3-BD1B3F8B2CAB}"/>
                </a:ext>
              </a:extLst>
            </p:cNvPr>
            <p:cNvSpPr txBox="1"/>
            <p:nvPr/>
          </p:nvSpPr>
          <p:spPr>
            <a:xfrm>
              <a:off x="1357517" y="2044325"/>
              <a:ext cx="283732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 err="1"/>
                <a:t>I</a:t>
              </a:r>
              <a:r>
                <a:rPr lang="en-US" sz="2000" baseline="-25000" dirty="0" err="1"/>
                <a:t>Na</a:t>
              </a:r>
              <a:endParaRPr lang="en-US" sz="2000" dirty="0"/>
            </a:p>
          </p:txBody>
        </p:sp>
        <p:sp>
          <p:nvSpPr>
            <p:cNvPr id="35" name="TextBox 90">
              <a:extLst>
                <a:ext uri="{FF2B5EF4-FFF2-40B4-BE49-F238E27FC236}">
                  <a16:creationId xmlns:a16="http://schemas.microsoft.com/office/drawing/2014/main" id="{D3A54E8D-6636-4FE4-BEBB-34B45A7DACC4}"/>
                </a:ext>
              </a:extLst>
            </p:cNvPr>
            <p:cNvSpPr txBox="1"/>
            <p:nvPr/>
          </p:nvSpPr>
          <p:spPr>
            <a:xfrm>
              <a:off x="2000983" y="2035860"/>
              <a:ext cx="20839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/>
                <a:t>I</a:t>
              </a:r>
              <a:r>
                <a:rPr lang="en-US" sz="2000" baseline="-25000" dirty="0"/>
                <a:t>K</a:t>
              </a:r>
              <a:endParaRPr lang="en-US" sz="2000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BC76C0A-D434-406E-BCEA-6687EC4158E4}"/>
              </a:ext>
            </a:extLst>
          </p:cNvPr>
          <p:cNvGrpSpPr/>
          <p:nvPr/>
        </p:nvGrpSpPr>
        <p:grpSpPr>
          <a:xfrm>
            <a:off x="5813908" y="3550080"/>
            <a:ext cx="1624885" cy="1686046"/>
            <a:chOff x="4843843" y="3939358"/>
            <a:chExt cx="1624885" cy="1686046"/>
          </a:xfrm>
        </p:grpSpPr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FF1D861F-AA4A-4D8F-887B-B9EE288B66DF}"/>
                </a:ext>
              </a:extLst>
            </p:cNvPr>
            <p:cNvCxnSpPr>
              <a:cxnSpLocks/>
            </p:cNvCxnSpPr>
            <p:nvPr/>
          </p:nvCxnSpPr>
          <p:spPr>
            <a:xfrm>
              <a:off x="4852310" y="5570135"/>
              <a:ext cx="98566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F474F506-BCB5-4B6E-893F-5C1A330E356E}"/>
                </a:ext>
              </a:extLst>
            </p:cNvPr>
            <p:cNvCxnSpPr/>
            <p:nvPr/>
          </p:nvCxnSpPr>
          <p:spPr>
            <a:xfrm>
              <a:off x="5592431" y="5080387"/>
              <a:ext cx="55225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538729AA-524A-423F-9B66-31F08E819136}"/>
                </a:ext>
              </a:extLst>
            </p:cNvPr>
            <p:cNvCxnSpPr>
              <a:cxnSpLocks/>
            </p:cNvCxnSpPr>
            <p:nvPr/>
          </p:nvCxnSpPr>
          <p:spPr>
            <a:xfrm>
              <a:off x="5715153" y="5182310"/>
              <a:ext cx="30681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TextBox 114">
              <a:extLst>
                <a:ext uri="{FF2B5EF4-FFF2-40B4-BE49-F238E27FC236}">
                  <a16:creationId xmlns:a16="http://schemas.microsoft.com/office/drawing/2014/main" id="{7C39335B-BA3B-4354-A794-7174D3573614}"/>
                </a:ext>
              </a:extLst>
            </p:cNvPr>
            <p:cNvSpPr txBox="1"/>
            <p:nvPr/>
          </p:nvSpPr>
          <p:spPr>
            <a:xfrm>
              <a:off x="6035917" y="5099247"/>
              <a:ext cx="43281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 err="1"/>
                <a:t>V</a:t>
              </a:r>
              <a:r>
                <a:rPr lang="en-US" sz="2000" baseline="-25000" dirty="0" err="1"/>
                <a:t>cell</a:t>
              </a:r>
              <a:endParaRPr lang="en-US" sz="2000" baseline="-25000" dirty="0"/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AEAC33FC-23FB-4564-847F-54ED4942D599}"/>
                </a:ext>
              </a:extLst>
            </p:cNvPr>
            <p:cNvCxnSpPr>
              <a:cxnSpLocks/>
            </p:cNvCxnSpPr>
            <p:nvPr/>
          </p:nvCxnSpPr>
          <p:spPr>
            <a:xfrm>
              <a:off x="5829507" y="5197604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B34594DB-7DFA-44BE-AB2E-189D414A6DE2}"/>
                </a:ext>
              </a:extLst>
            </p:cNvPr>
            <p:cNvGrpSpPr/>
            <p:nvPr/>
          </p:nvGrpSpPr>
          <p:grpSpPr>
            <a:xfrm>
              <a:off x="5456972" y="4215471"/>
              <a:ext cx="381000" cy="685800"/>
              <a:chOff x="5562600" y="3429000"/>
              <a:chExt cx="381000" cy="685800"/>
            </a:xfrm>
          </p:grpSpPr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A9A3A3BE-F8FF-4CD3-B6F4-0EEC3F154D5D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02964F4D-B34C-4B69-B382-153F9D5A9880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E080D50D-4360-4499-982F-814EB4FD838B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5EE39544-1C67-4991-B01E-DDDEB89A8D0E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B13C5A22-5438-430C-88E2-E5E749B7DD4D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DDD98E3F-9A95-40B2-8B72-0E7FF3046876}"/>
                </a:ext>
              </a:extLst>
            </p:cNvPr>
            <p:cNvCxnSpPr>
              <a:cxnSpLocks/>
            </p:cNvCxnSpPr>
            <p:nvPr/>
          </p:nvCxnSpPr>
          <p:spPr>
            <a:xfrm>
              <a:off x="5829505" y="4884339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91B34681-5D3B-4635-970A-537B7695C09A}"/>
                </a:ext>
              </a:extLst>
            </p:cNvPr>
            <p:cNvCxnSpPr>
              <a:cxnSpLocks/>
            </p:cNvCxnSpPr>
            <p:nvPr/>
          </p:nvCxnSpPr>
          <p:spPr>
            <a:xfrm>
              <a:off x="4843843" y="3995336"/>
              <a:ext cx="782457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1F6BC3E1-6D3A-4E1B-89FA-8C3267035891}"/>
                </a:ext>
              </a:extLst>
            </p:cNvPr>
            <p:cNvCxnSpPr>
              <a:cxnSpLocks/>
            </p:cNvCxnSpPr>
            <p:nvPr/>
          </p:nvCxnSpPr>
          <p:spPr>
            <a:xfrm>
              <a:off x="5626300" y="4003807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80">
              <a:extLst>
                <a:ext uri="{FF2B5EF4-FFF2-40B4-BE49-F238E27FC236}">
                  <a16:creationId xmlns:a16="http://schemas.microsoft.com/office/drawing/2014/main" id="{E73287E4-2C68-4DD0-833F-1E6358547474}"/>
                </a:ext>
              </a:extLst>
            </p:cNvPr>
            <p:cNvSpPr txBox="1"/>
            <p:nvPr/>
          </p:nvSpPr>
          <p:spPr>
            <a:xfrm>
              <a:off x="5037012" y="5163739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ECF</a:t>
              </a:r>
            </a:p>
          </p:txBody>
        </p:sp>
        <p:sp>
          <p:nvSpPr>
            <p:cNvPr id="137" name="TextBox 81">
              <a:extLst>
                <a:ext uri="{FF2B5EF4-FFF2-40B4-BE49-F238E27FC236}">
                  <a16:creationId xmlns:a16="http://schemas.microsoft.com/office/drawing/2014/main" id="{C997B69E-B789-400E-AA0E-4E63D682C66C}"/>
                </a:ext>
              </a:extLst>
            </p:cNvPr>
            <p:cNvSpPr txBox="1"/>
            <p:nvPr/>
          </p:nvSpPr>
          <p:spPr>
            <a:xfrm>
              <a:off x="4982843" y="3939358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ICF</a:t>
              </a:r>
            </a:p>
          </p:txBody>
        </p:sp>
        <p:sp>
          <p:nvSpPr>
            <p:cNvPr id="138" name="TextBox 82">
              <a:extLst>
                <a:ext uri="{FF2B5EF4-FFF2-40B4-BE49-F238E27FC236}">
                  <a16:creationId xmlns:a16="http://schemas.microsoft.com/office/drawing/2014/main" id="{118F721A-585F-4878-9386-056A81FA8E23}"/>
                </a:ext>
              </a:extLst>
            </p:cNvPr>
            <p:cNvSpPr txBox="1"/>
            <p:nvPr/>
          </p:nvSpPr>
          <p:spPr>
            <a:xfrm>
              <a:off x="5829502" y="4291669"/>
              <a:ext cx="43281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 err="1"/>
                <a:t>G</a:t>
              </a:r>
              <a:r>
                <a:rPr lang="en-US" sz="2000" baseline="-25000" dirty="0" err="1"/>
                <a:t>cell</a:t>
              </a:r>
              <a:endParaRPr lang="en-US" sz="2000" dirty="0"/>
            </a:p>
          </p:txBody>
        </p:sp>
      </p:grp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id="{23029570-9DA2-4D25-B199-B7C641C63E5E}"/>
              </a:ext>
            </a:extLst>
          </p:cNvPr>
          <p:cNvSpPr txBox="1">
            <a:spLocks/>
          </p:cNvSpPr>
          <p:nvPr/>
        </p:nvSpPr>
        <p:spPr bwMode="auto">
          <a:xfrm>
            <a:off x="216040" y="5299108"/>
            <a:ext cx="8087917" cy="95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Any combination of batteries, resistors and current sources can be replaced with one battery &amp; resistor!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5011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67" y="279400"/>
            <a:ext cx="4394200" cy="1143000"/>
          </a:xfrm>
        </p:spPr>
        <p:txBody>
          <a:bodyPr/>
          <a:lstStyle/>
          <a:p>
            <a:r>
              <a:rPr lang="en-US" dirty="0"/>
              <a:t>Modeling our NN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997" y="1312334"/>
            <a:ext cx="4187274" cy="3975762"/>
          </a:xfrm>
        </p:spPr>
        <p:txBody>
          <a:bodyPr/>
          <a:lstStyle/>
          <a:p>
            <a:r>
              <a:rPr lang="en-US" dirty="0"/>
              <a:t>Put it all together</a:t>
            </a:r>
          </a:p>
          <a:p>
            <a:r>
              <a:rPr lang="en-US" dirty="0"/>
              <a:t>It’s still a bit complicated!</a:t>
            </a:r>
          </a:p>
          <a:p>
            <a:r>
              <a:rPr lang="en-US" dirty="0"/>
              <a:t>Next simplification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 the lab, all cells have the same [Na]</a:t>
            </a:r>
            <a:r>
              <a:rPr lang="en-US" baseline="-25000" dirty="0"/>
              <a:t>int</a:t>
            </a:r>
            <a:r>
              <a:rPr lang="en-US" dirty="0"/>
              <a:t>, [K]</a:t>
            </a:r>
            <a:r>
              <a:rPr lang="en-US" baseline="-25000" dirty="0"/>
              <a:t>int</a:t>
            </a:r>
            <a:r>
              <a:rPr lang="en-US" dirty="0"/>
              <a:t>, and [Cl]</a:t>
            </a:r>
            <a:r>
              <a:rPr lang="en-US" baseline="-25000" dirty="0"/>
              <a:t>int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What happens to the current sources?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F474F506-BCB5-4B6E-893F-5C1A330E356E}"/>
              </a:ext>
            </a:extLst>
          </p:cNvPr>
          <p:cNvCxnSpPr/>
          <p:nvPr/>
        </p:nvCxnSpPr>
        <p:spPr>
          <a:xfrm>
            <a:off x="5700925" y="4877822"/>
            <a:ext cx="55225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538729AA-524A-423F-9B66-31F08E819136}"/>
              </a:ext>
            </a:extLst>
          </p:cNvPr>
          <p:cNvCxnSpPr>
            <a:cxnSpLocks/>
          </p:cNvCxnSpPr>
          <p:nvPr/>
        </p:nvCxnSpPr>
        <p:spPr>
          <a:xfrm>
            <a:off x="5823647" y="4979745"/>
            <a:ext cx="30681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14">
            <a:extLst>
              <a:ext uri="{FF2B5EF4-FFF2-40B4-BE49-F238E27FC236}">
                <a16:creationId xmlns:a16="http://schemas.microsoft.com/office/drawing/2014/main" id="{7C39335B-BA3B-4354-A794-7174D3573614}"/>
              </a:ext>
            </a:extLst>
          </p:cNvPr>
          <p:cNvSpPr txBox="1"/>
          <p:nvPr/>
        </p:nvSpPr>
        <p:spPr>
          <a:xfrm>
            <a:off x="6144411" y="4896682"/>
            <a:ext cx="51777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V</a:t>
            </a:r>
            <a:r>
              <a:rPr lang="en-US" sz="2000" baseline="-25000" dirty="0"/>
              <a:t>cell0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AEAC33FC-23FB-4564-847F-54ED4942D599}"/>
              </a:ext>
            </a:extLst>
          </p:cNvPr>
          <p:cNvCxnSpPr>
            <a:cxnSpLocks/>
          </p:cNvCxnSpPr>
          <p:nvPr/>
        </p:nvCxnSpPr>
        <p:spPr>
          <a:xfrm>
            <a:off x="5938001" y="4995039"/>
            <a:ext cx="0" cy="98513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B34594DB-7DFA-44BE-AB2E-189D414A6DE2}"/>
              </a:ext>
            </a:extLst>
          </p:cNvPr>
          <p:cNvGrpSpPr/>
          <p:nvPr/>
        </p:nvGrpSpPr>
        <p:grpSpPr>
          <a:xfrm flipH="1">
            <a:off x="5938004" y="4012906"/>
            <a:ext cx="381000" cy="685800"/>
            <a:chOff x="5562600" y="3429000"/>
            <a:chExt cx="381000" cy="685800"/>
          </a:xfrm>
        </p:grpSpPr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A9A3A3BE-F8FF-4CD3-B6F4-0EEC3F154D5D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02964F4D-B34C-4B69-B382-153F9D5A9880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E080D50D-4360-4499-982F-814EB4FD838B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5EE39544-1C67-4991-B01E-DDDEB89A8D0E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B13C5A22-5438-430C-88E2-E5E749B7DD4D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DDD98E3F-9A95-40B2-8B72-0E7FF3046876}"/>
              </a:ext>
            </a:extLst>
          </p:cNvPr>
          <p:cNvCxnSpPr>
            <a:cxnSpLocks/>
          </p:cNvCxnSpPr>
          <p:nvPr/>
        </p:nvCxnSpPr>
        <p:spPr>
          <a:xfrm flipH="1">
            <a:off x="5938005" y="4707175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80">
            <a:extLst>
              <a:ext uri="{FF2B5EF4-FFF2-40B4-BE49-F238E27FC236}">
                <a16:creationId xmlns:a16="http://schemas.microsoft.com/office/drawing/2014/main" id="{E73287E4-2C68-4DD0-833F-1E6358547474}"/>
              </a:ext>
            </a:extLst>
          </p:cNvPr>
          <p:cNvSpPr txBox="1"/>
          <p:nvPr/>
        </p:nvSpPr>
        <p:spPr>
          <a:xfrm>
            <a:off x="6704950" y="5561044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ECF</a:t>
            </a:r>
          </a:p>
        </p:txBody>
      </p:sp>
      <p:sp>
        <p:nvSpPr>
          <p:cNvPr id="137" name="TextBox 81">
            <a:extLst>
              <a:ext uri="{FF2B5EF4-FFF2-40B4-BE49-F238E27FC236}">
                <a16:creationId xmlns:a16="http://schemas.microsoft.com/office/drawing/2014/main" id="{C997B69E-B789-400E-AA0E-4E63D682C66C}"/>
              </a:ext>
            </a:extLst>
          </p:cNvPr>
          <p:cNvSpPr txBox="1"/>
          <p:nvPr/>
        </p:nvSpPr>
        <p:spPr>
          <a:xfrm>
            <a:off x="6153906" y="3619434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ICF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138" name="TextBox 82">
            <a:extLst>
              <a:ext uri="{FF2B5EF4-FFF2-40B4-BE49-F238E27FC236}">
                <a16:creationId xmlns:a16="http://schemas.microsoft.com/office/drawing/2014/main" id="{118F721A-585F-4878-9386-056A81FA8E23}"/>
              </a:ext>
            </a:extLst>
          </p:cNvPr>
          <p:cNvSpPr txBox="1"/>
          <p:nvPr/>
        </p:nvSpPr>
        <p:spPr>
          <a:xfrm>
            <a:off x="6208933" y="4249971"/>
            <a:ext cx="51777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</a:t>
            </a:r>
            <a:r>
              <a:rPr lang="en-US" sz="2000" baseline="-25000" dirty="0"/>
              <a:t>cell0</a:t>
            </a:r>
            <a:endParaRPr lang="en-US" sz="2000" dirty="0"/>
          </a:p>
        </p:txBody>
      </p:sp>
      <p:sp>
        <p:nvSpPr>
          <p:cNvPr id="61" name="Rounded Rectangle 60"/>
          <p:cNvSpPr/>
          <p:nvPr/>
        </p:nvSpPr>
        <p:spPr>
          <a:xfrm>
            <a:off x="5553811" y="3497580"/>
            <a:ext cx="1316736" cy="2157984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474F506-BCB5-4B6E-893F-5C1A330E356E}"/>
              </a:ext>
            </a:extLst>
          </p:cNvPr>
          <p:cNvCxnSpPr/>
          <p:nvPr/>
        </p:nvCxnSpPr>
        <p:spPr>
          <a:xfrm>
            <a:off x="7863045" y="4877822"/>
            <a:ext cx="55225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38729AA-524A-423F-9B66-31F08E819136}"/>
              </a:ext>
            </a:extLst>
          </p:cNvPr>
          <p:cNvCxnSpPr>
            <a:cxnSpLocks/>
          </p:cNvCxnSpPr>
          <p:nvPr/>
        </p:nvCxnSpPr>
        <p:spPr>
          <a:xfrm>
            <a:off x="7985767" y="4979745"/>
            <a:ext cx="30681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114">
            <a:extLst>
              <a:ext uri="{FF2B5EF4-FFF2-40B4-BE49-F238E27FC236}">
                <a16:creationId xmlns:a16="http://schemas.microsoft.com/office/drawing/2014/main" id="{7C39335B-BA3B-4354-A794-7174D3573614}"/>
              </a:ext>
            </a:extLst>
          </p:cNvPr>
          <p:cNvSpPr txBox="1"/>
          <p:nvPr/>
        </p:nvSpPr>
        <p:spPr>
          <a:xfrm>
            <a:off x="8306531" y="4896682"/>
            <a:ext cx="51777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V</a:t>
            </a:r>
            <a:r>
              <a:rPr lang="en-US" sz="2000" baseline="-25000" dirty="0"/>
              <a:t>cell1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AEAC33FC-23FB-4564-847F-54ED4942D599}"/>
              </a:ext>
            </a:extLst>
          </p:cNvPr>
          <p:cNvCxnSpPr>
            <a:cxnSpLocks/>
          </p:cNvCxnSpPr>
          <p:nvPr/>
        </p:nvCxnSpPr>
        <p:spPr>
          <a:xfrm>
            <a:off x="8100122" y="4995039"/>
            <a:ext cx="0" cy="99428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34594DB-7DFA-44BE-AB2E-189D414A6DE2}"/>
              </a:ext>
            </a:extLst>
          </p:cNvPr>
          <p:cNvGrpSpPr/>
          <p:nvPr/>
        </p:nvGrpSpPr>
        <p:grpSpPr>
          <a:xfrm>
            <a:off x="7727586" y="4012906"/>
            <a:ext cx="381000" cy="685800"/>
            <a:chOff x="5562600" y="3429000"/>
            <a:chExt cx="381000" cy="685800"/>
          </a:xfrm>
        </p:grpSpPr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A9A3A3BE-F8FF-4CD3-B6F4-0EEC3F154D5D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02964F4D-B34C-4B69-B382-153F9D5A9880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E080D50D-4360-4499-982F-814EB4FD838B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5EE39544-1C67-4991-B01E-DDDEB89A8D0E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B13C5A22-5438-430C-88E2-E5E749B7DD4D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DDD98E3F-9A95-40B2-8B72-0E7FF3046876}"/>
              </a:ext>
            </a:extLst>
          </p:cNvPr>
          <p:cNvCxnSpPr>
            <a:cxnSpLocks/>
          </p:cNvCxnSpPr>
          <p:nvPr/>
        </p:nvCxnSpPr>
        <p:spPr>
          <a:xfrm>
            <a:off x="8100119" y="4681774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1F6BC3E1-6D3A-4E1B-89FA-8C3267035891}"/>
              </a:ext>
            </a:extLst>
          </p:cNvPr>
          <p:cNvCxnSpPr>
            <a:cxnSpLocks/>
          </p:cNvCxnSpPr>
          <p:nvPr/>
        </p:nvCxnSpPr>
        <p:spPr>
          <a:xfrm>
            <a:off x="7896914" y="3056467"/>
            <a:ext cx="0" cy="94797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81">
            <a:extLst>
              <a:ext uri="{FF2B5EF4-FFF2-40B4-BE49-F238E27FC236}">
                <a16:creationId xmlns:a16="http://schemas.microsoft.com/office/drawing/2014/main" id="{C997B69E-B789-400E-AA0E-4E63D682C66C}"/>
              </a:ext>
            </a:extLst>
          </p:cNvPr>
          <p:cNvSpPr txBox="1"/>
          <p:nvPr/>
        </p:nvSpPr>
        <p:spPr>
          <a:xfrm>
            <a:off x="7994286" y="3619434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ICF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93" name="TextBox 82">
            <a:extLst>
              <a:ext uri="{FF2B5EF4-FFF2-40B4-BE49-F238E27FC236}">
                <a16:creationId xmlns:a16="http://schemas.microsoft.com/office/drawing/2014/main" id="{118F721A-585F-4878-9386-056A81FA8E23}"/>
              </a:ext>
            </a:extLst>
          </p:cNvPr>
          <p:cNvSpPr txBox="1"/>
          <p:nvPr/>
        </p:nvSpPr>
        <p:spPr>
          <a:xfrm>
            <a:off x="8057781" y="4376973"/>
            <a:ext cx="51777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</a:t>
            </a:r>
            <a:r>
              <a:rPr lang="en-US" sz="2000" baseline="-25000" dirty="0"/>
              <a:t>cell1</a:t>
            </a:r>
            <a:endParaRPr lang="en-US" sz="2000" dirty="0"/>
          </a:p>
        </p:txBody>
      </p:sp>
      <p:sp>
        <p:nvSpPr>
          <p:cNvPr id="94" name="Rounded Rectangle 93"/>
          <p:cNvSpPr/>
          <p:nvPr/>
        </p:nvSpPr>
        <p:spPr>
          <a:xfrm>
            <a:off x="7605864" y="3497580"/>
            <a:ext cx="1316736" cy="2157984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cxnSpLocks/>
          </p:cNvCxnSpPr>
          <p:nvPr/>
        </p:nvCxnSpPr>
        <p:spPr>
          <a:xfrm>
            <a:off x="5937996" y="5989320"/>
            <a:ext cx="216462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B34594DB-7DFA-44BE-AB2E-189D414A6DE2}"/>
              </a:ext>
            </a:extLst>
          </p:cNvPr>
          <p:cNvGrpSpPr/>
          <p:nvPr/>
        </p:nvGrpSpPr>
        <p:grpSpPr>
          <a:xfrm>
            <a:off x="5756817" y="2382226"/>
            <a:ext cx="381000" cy="685800"/>
            <a:chOff x="5562600" y="3429000"/>
            <a:chExt cx="381000" cy="685800"/>
          </a:xfrm>
        </p:grpSpPr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A9A3A3BE-F8FF-4CD3-B6F4-0EEC3F154D5D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02964F4D-B34C-4B69-B382-153F9D5A9880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E080D50D-4360-4499-982F-814EB4FD838B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5EE39544-1C67-4991-B01E-DDDEB89A8D0E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13C5A22-5438-430C-88E2-E5E749B7DD4D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Rounded Rectangle 127"/>
          <p:cNvSpPr/>
          <p:nvPr/>
        </p:nvSpPr>
        <p:spPr>
          <a:xfrm>
            <a:off x="5543655" y="2263383"/>
            <a:ext cx="1066037" cy="911108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81">
            <a:extLst>
              <a:ext uri="{FF2B5EF4-FFF2-40B4-BE49-F238E27FC236}">
                <a16:creationId xmlns:a16="http://schemas.microsoft.com/office/drawing/2014/main" id="{C997B69E-B789-400E-AA0E-4E63D682C66C}"/>
              </a:ext>
            </a:extLst>
          </p:cNvPr>
          <p:cNvSpPr txBox="1"/>
          <p:nvPr/>
        </p:nvSpPr>
        <p:spPr>
          <a:xfrm>
            <a:off x="6501020" y="2148724"/>
            <a:ext cx="677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GJ</a:t>
            </a:r>
            <a:r>
              <a:rPr lang="en-US" baseline="-25000" dirty="0"/>
              <a:t>0</a:t>
            </a:r>
            <a:endParaRPr lang="en-US" dirty="0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34594DB-7DFA-44BE-AB2E-189D414A6DE2}"/>
              </a:ext>
            </a:extLst>
          </p:cNvPr>
          <p:cNvGrpSpPr/>
          <p:nvPr/>
        </p:nvGrpSpPr>
        <p:grpSpPr>
          <a:xfrm>
            <a:off x="7548018" y="2388322"/>
            <a:ext cx="381000" cy="685800"/>
            <a:chOff x="5562600" y="3429000"/>
            <a:chExt cx="381000" cy="685800"/>
          </a:xfrm>
        </p:grpSpPr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A9A3A3BE-F8FF-4CD3-B6F4-0EEC3F154D5D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02964F4D-B34C-4B69-B382-153F9D5A9880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080D50D-4360-4499-982F-814EB4FD838B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5EE39544-1C67-4991-B01E-DDDEB89A8D0E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B13C5A22-5438-430C-88E2-E5E749B7DD4D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Rounded Rectangle 144"/>
          <p:cNvSpPr/>
          <p:nvPr/>
        </p:nvSpPr>
        <p:spPr>
          <a:xfrm>
            <a:off x="7334856" y="2269479"/>
            <a:ext cx="1066037" cy="911108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81">
            <a:extLst>
              <a:ext uri="{FF2B5EF4-FFF2-40B4-BE49-F238E27FC236}">
                <a16:creationId xmlns:a16="http://schemas.microsoft.com/office/drawing/2014/main" id="{C997B69E-B789-400E-AA0E-4E63D682C66C}"/>
              </a:ext>
            </a:extLst>
          </p:cNvPr>
          <p:cNvSpPr txBox="1"/>
          <p:nvPr/>
        </p:nvSpPr>
        <p:spPr>
          <a:xfrm>
            <a:off x="8359955" y="2214086"/>
            <a:ext cx="677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GJ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8739D59A-13FA-4763-A683-7F2B5054CDC8}"/>
              </a:ext>
            </a:extLst>
          </p:cNvPr>
          <p:cNvCxnSpPr>
            <a:cxnSpLocks/>
          </p:cNvCxnSpPr>
          <p:nvPr/>
        </p:nvCxnSpPr>
        <p:spPr>
          <a:xfrm>
            <a:off x="6118922" y="3039239"/>
            <a:ext cx="0" cy="97396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ounded Rectangle 108">
            <a:extLst>
              <a:ext uri="{FF2B5EF4-FFF2-40B4-BE49-F238E27FC236}">
                <a16:creationId xmlns:a16="http://schemas.microsoft.com/office/drawing/2014/main" id="{A8DEAD0D-7D27-4074-8A2D-9B2871B2ECAB}"/>
              </a:ext>
            </a:extLst>
          </p:cNvPr>
          <p:cNvSpPr/>
          <p:nvPr/>
        </p:nvSpPr>
        <p:spPr>
          <a:xfrm>
            <a:off x="6974846" y="108278"/>
            <a:ext cx="1316736" cy="1546860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81">
            <a:extLst>
              <a:ext uri="{FF2B5EF4-FFF2-40B4-BE49-F238E27FC236}">
                <a16:creationId xmlns:a16="http://schemas.microsoft.com/office/drawing/2014/main" id="{66F75549-8485-460D-8FAE-50C039379959}"/>
              </a:ext>
            </a:extLst>
          </p:cNvPr>
          <p:cNvSpPr txBox="1"/>
          <p:nvPr/>
        </p:nvSpPr>
        <p:spPr>
          <a:xfrm>
            <a:off x="7490279" y="228602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ICF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809AD874-C6AF-4E6D-AD26-4D989F74AF16}"/>
              </a:ext>
            </a:extLst>
          </p:cNvPr>
          <p:cNvCxnSpPr>
            <a:cxnSpLocks/>
          </p:cNvCxnSpPr>
          <p:nvPr/>
        </p:nvCxnSpPr>
        <p:spPr>
          <a:xfrm>
            <a:off x="5924188" y="1837267"/>
            <a:ext cx="0" cy="5249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20C6F07C-B2FC-42D5-AACE-CB89DB6FF31D}"/>
              </a:ext>
            </a:extLst>
          </p:cNvPr>
          <p:cNvCxnSpPr>
            <a:cxnSpLocks/>
          </p:cNvCxnSpPr>
          <p:nvPr/>
        </p:nvCxnSpPr>
        <p:spPr>
          <a:xfrm>
            <a:off x="7702183" y="1303867"/>
            <a:ext cx="0" cy="106679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DFD49D6-AEDA-48B6-81CE-3212DB6F0848}"/>
              </a:ext>
            </a:extLst>
          </p:cNvPr>
          <p:cNvGrpSpPr/>
          <p:nvPr/>
        </p:nvGrpSpPr>
        <p:grpSpPr>
          <a:xfrm>
            <a:off x="7704683" y="1862661"/>
            <a:ext cx="557573" cy="1507069"/>
            <a:chOff x="7171267" y="1862661"/>
            <a:chExt cx="557573" cy="1507069"/>
          </a:xfrm>
        </p:grpSpPr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9382EE96-B064-4CD4-9A76-B7E7654C855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66680" y="3369730"/>
              <a:ext cx="24485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423742EC-08BA-427E-B65E-9E7B641375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1267" y="1862661"/>
              <a:ext cx="42333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>
              <a:cxnSpLocks/>
            </p:cNvCxnSpPr>
            <p:nvPr/>
          </p:nvCxnSpPr>
          <p:spPr>
            <a:xfrm flipV="1">
              <a:off x="7600660" y="2442317"/>
              <a:ext cx="0" cy="91895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val 143"/>
            <p:cNvSpPr/>
            <p:nvPr/>
          </p:nvSpPr>
          <p:spPr>
            <a:xfrm>
              <a:off x="7472480" y="2346960"/>
              <a:ext cx="256360" cy="782026"/>
            </a:xfrm>
            <a:prstGeom prst="ellips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0C9B147-8C19-4381-9BCF-9BEAC5E0B36E}"/>
                </a:ext>
              </a:extLst>
            </p:cNvPr>
            <p:cNvCxnSpPr>
              <a:cxnSpLocks/>
            </p:cNvCxnSpPr>
            <p:nvPr/>
          </p:nvCxnSpPr>
          <p:spPr>
            <a:xfrm>
              <a:off x="7600574" y="1870836"/>
              <a:ext cx="0" cy="796163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A4E8655E-41EB-4561-ACF5-D41E19CB6EDD}"/>
              </a:ext>
            </a:extLst>
          </p:cNvPr>
          <p:cNvCxnSpPr>
            <a:cxnSpLocks/>
          </p:cNvCxnSpPr>
          <p:nvPr/>
        </p:nvCxnSpPr>
        <p:spPr>
          <a:xfrm flipH="1">
            <a:off x="5926667" y="1862658"/>
            <a:ext cx="153248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2F93004C-114F-4203-987B-588A2936F25D}"/>
              </a:ext>
            </a:extLst>
          </p:cNvPr>
          <p:cNvCxnSpPr>
            <a:cxnSpLocks/>
          </p:cNvCxnSpPr>
          <p:nvPr/>
        </p:nvCxnSpPr>
        <p:spPr>
          <a:xfrm>
            <a:off x="7448189" y="1303867"/>
            <a:ext cx="0" cy="55879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961DA3ED-D717-4DC3-8C3A-A70C7521D376}"/>
              </a:ext>
            </a:extLst>
          </p:cNvPr>
          <p:cNvCxnSpPr>
            <a:cxnSpLocks/>
          </p:cNvCxnSpPr>
          <p:nvPr/>
        </p:nvCxnSpPr>
        <p:spPr>
          <a:xfrm flipH="1">
            <a:off x="7459152" y="1329259"/>
            <a:ext cx="24553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5A68B21-4496-4874-B3EE-36DC5F344CF3}"/>
              </a:ext>
            </a:extLst>
          </p:cNvPr>
          <p:cNvSpPr txBox="1"/>
          <p:nvPr/>
        </p:nvSpPr>
        <p:spPr>
          <a:xfrm>
            <a:off x="7061884" y="558806"/>
            <a:ext cx="1083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 ion channels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C96D8D9-EDF9-446B-8251-C93FC398AE7B}"/>
              </a:ext>
            </a:extLst>
          </p:cNvPr>
          <p:cNvGrpSpPr/>
          <p:nvPr/>
        </p:nvGrpSpPr>
        <p:grpSpPr>
          <a:xfrm>
            <a:off x="6112952" y="1891032"/>
            <a:ext cx="358142" cy="1490431"/>
            <a:chOff x="5579536" y="1891032"/>
            <a:chExt cx="358142" cy="1490431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C5D1C64-82EF-4348-9344-46C10D0014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79536" y="3361269"/>
              <a:ext cx="237744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35F33B1B-1C98-4329-B18B-11FE47ECA942}"/>
                </a:ext>
              </a:extLst>
            </p:cNvPr>
            <p:cNvGrpSpPr/>
            <p:nvPr/>
          </p:nvGrpSpPr>
          <p:grpSpPr>
            <a:xfrm>
              <a:off x="5681318" y="1891032"/>
              <a:ext cx="256360" cy="1490431"/>
              <a:chOff x="7777278" y="1870836"/>
              <a:chExt cx="256360" cy="1490431"/>
            </a:xfrm>
          </p:grpSpPr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9BA86631-B283-480C-83A8-1B14D4A9EFA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905458" y="2442317"/>
                <a:ext cx="0" cy="91895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5936B9C8-0C46-4A06-836D-6C2168507C35}"/>
                  </a:ext>
                </a:extLst>
              </p:cNvPr>
              <p:cNvSpPr/>
              <p:nvPr/>
            </p:nvSpPr>
            <p:spPr>
              <a:xfrm>
                <a:off x="7777278" y="2346960"/>
                <a:ext cx="256360" cy="78202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A5B2BEC3-8729-411A-A84B-74B7F5C56C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05374" y="1870836"/>
                <a:ext cx="0" cy="796163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4444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67" y="279400"/>
            <a:ext cx="4394200" cy="1143000"/>
          </a:xfrm>
        </p:spPr>
        <p:txBody>
          <a:bodyPr/>
          <a:lstStyle/>
          <a:p>
            <a:r>
              <a:rPr lang="en-US" dirty="0"/>
              <a:t>Lab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997" y="1312334"/>
            <a:ext cx="5279336" cy="4961466"/>
          </a:xfrm>
        </p:spPr>
        <p:txBody>
          <a:bodyPr/>
          <a:lstStyle/>
          <a:p>
            <a:r>
              <a:rPr lang="en-US" sz="2400" dirty="0"/>
              <a:t>Goal: to implement a particular weighted sum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E.g., .5</a:t>
            </a:r>
            <a:r>
              <a:rPr lang="en-US" sz="2000" i="1" dirty="0"/>
              <a:t>V</a:t>
            </a:r>
            <a:r>
              <a:rPr lang="en-US" sz="2000" baseline="-25000" dirty="0"/>
              <a:t>mem,0 </a:t>
            </a:r>
            <a:r>
              <a:rPr lang="en-US" sz="2000" dirty="0"/>
              <a:t>+ .5</a:t>
            </a:r>
            <a:r>
              <a:rPr lang="en-US" sz="2000" i="1" dirty="0"/>
              <a:t>V</a:t>
            </a:r>
            <a:r>
              <a:rPr lang="en-US" sz="2000" baseline="-25000" dirty="0"/>
              <a:t>mem,1</a:t>
            </a:r>
            <a:endParaRPr lang="en-US" sz="2000" dirty="0"/>
          </a:p>
          <a:p>
            <a:r>
              <a:rPr lang="en-US" sz="2400" dirty="0"/>
              <a:t>How do we pick values for </a:t>
            </a:r>
            <a:r>
              <a:rPr lang="en-US" sz="2400" i="1" dirty="0"/>
              <a:t>G</a:t>
            </a:r>
            <a:r>
              <a:rPr lang="en-US" sz="2400" baseline="-25000" dirty="0"/>
              <a:t>GJ0</a:t>
            </a:r>
            <a:r>
              <a:rPr lang="en-US" sz="2400" dirty="0"/>
              <a:t> and </a:t>
            </a:r>
            <a:r>
              <a:rPr lang="en-US" sz="2400" i="1" dirty="0"/>
              <a:t>G</a:t>
            </a:r>
            <a:r>
              <a:rPr lang="en-US" sz="2400" baseline="-25000" dirty="0"/>
              <a:t>GJ1</a:t>
            </a:r>
            <a:r>
              <a:rPr lang="en-US" sz="2400" dirty="0"/>
              <a:t>?</a:t>
            </a:r>
          </a:p>
          <a:p>
            <a:r>
              <a:rPr lang="en-US" sz="2400" dirty="0"/>
              <a:t>Fairly intuitive from the symmetry: set </a:t>
            </a:r>
            <a:r>
              <a:rPr lang="en-US" sz="2400" i="1" dirty="0"/>
              <a:t>G</a:t>
            </a:r>
            <a:r>
              <a:rPr lang="en-US" sz="2400" baseline="-25000" dirty="0"/>
              <a:t>GJ0</a:t>
            </a:r>
            <a:r>
              <a:rPr lang="en-US" sz="2400" dirty="0"/>
              <a:t>=</a:t>
            </a:r>
            <a:r>
              <a:rPr lang="en-US" sz="2400" i="1" dirty="0"/>
              <a:t>G</a:t>
            </a:r>
            <a:r>
              <a:rPr lang="en-US" sz="2400" baseline="-25000" dirty="0"/>
              <a:t>GJ1</a:t>
            </a:r>
            <a:endParaRPr lang="en-US" sz="2400" dirty="0"/>
          </a:p>
          <a:p>
            <a:r>
              <a:rPr lang="en-US" sz="2400" dirty="0"/>
              <a:t>But should it be</a:t>
            </a:r>
          </a:p>
          <a:p>
            <a:pPr lvl="1">
              <a:spcBef>
                <a:spcPts val="0"/>
              </a:spcBef>
            </a:pPr>
            <a:r>
              <a:rPr lang="en-US" sz="2000" i="1" dirty="0"/>
              <a:t>G</a:t>
            </a:r>
            <a:r>
              <a:rPr lang="en-US" sz="2000" baseline="-25000" dirty="0"/>
              <a:t>GJ0</a:t>
            </a:r>
            <a:r>
              <a:rPr lang="en-US" sz="2000" dirty="0"/>
              <a:t>=</a:t>
            </a:r>
            <a:r>
              <a:rPr lang="en-US" sz="2000" i="1" dirty="0"/>
              <a:t>G</a:t>
            </a:r>
            <a:r>
              <a:rPr lang="en-US" sz="2000" baseline="-25000" dirty="0"/>
              <a:t>GJ1</a:t>
            </a:r>
            <a:r>
              <a:rPr lang="en-US" sz="2000" dirty="0"/>
              <a:t> = 5 moles/(m</a:t>
            </a:r>
            <a:r>
              <a:rPr lang="en-US" sz="2000" baseline="30000" dirty="0"/>
              <a:t>2</a:t>
            </a:r>
            <a:r>
              <a:rPr lang="en-US" sz="2000" dirty="0"/>
              <a:t>·s ·V)?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10?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Depends on the value of </a:t>
            </a:r>
            <a:r>
              <a:rPr lang="en-US" sz="2000" i="1" dirty="0"/>
              <a:t>G</a:t>
            </a:r>
            <a:r>
              <a:rPr lang="en-US" sz="2000" baseline="-25000" dirty="0"/>
              <a:t>cell0</a:t>
            </a:r>
            <a:r>
              <a:rPr lang="en-US" sz="2000" dirty="0"/>
              <a:t>, </a:t>
            </a:r>
            <a:r>
              <a:rPr lang="en-US" sz="2000" i="1" dirty="0"/>
              <a:t>G</a:t>
            </a:r>
            <a:r>
              <a:rPr lang="en-US" sz="2000" baseline="-25000" dirty="0"/>
              <a:t>cell1</a:t>
            </a:r>
            <a:r>
              <a:rPr lang="en-US" sz="2000" dirty="0"/>
              <a:t>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Hint: think of a voltage divider</a:t>
            </a:r>
          </a:p>
          <a:p>
            <a:r>
              <a:rPr lang="en-US" sz="2400" dirty="0"/>
              <a:t>Use the lab’s </a:t>
            </a:r>
            <a:r>
              <a:rPr lang="en-US" sz="2400" i="1" dirty="0"/>
              <a:t>scale</a:t>
            </a:r>
            <a:r>
              <a:rPr lang="en-US" sz="2400" dirty="0"/>
              <a:t> to experiment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7D0E6F56-8D91-4112-A987-042E21281E25}"/>
              </a:ext>
            </a:extLst>
          </p:cNvPr>
          <p:cNvCxnSpPr/>
          <p:nvPr/>
        </p:nvCxnSpPr>
        <p:spPr>
          <a:xfrm>
            <a:off x="5700925" y="4877822"/>
            <a:ext cx="55225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DB7CD0D7-47FA-4137-9EC5-9BB9ABE5BB46}"/>
              </a:ext>
            </a:extLst>
          </p:cNvPr>
          <p:cNvCxnSpPr>
            <a:cxnSpLocks/>
          </p:cNvCxnSpPr>
          <p:nvPr/>
        </p:nvCxnSpPr>
        <p:spPr>
          <a:xfrm>
            <a:off x="5823647" y="4979745"/>
            <a:ext cx="30681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114">
            <a:extLst>
              <a:ext uri="{FF2B5EF4-FFF2-40B4-BE49-F238E27FC236}">
                <a16:creationId xmlns:a16="http://schemas.microsoft.com/office/drawing/2014/main" id="{5F7EEFC0-E85B-41CC-B22C-CF2D6D591D91}"/>
              </a:ext>
            </a:extLst>
          </p:cNvPr>
          <p:cNvSpPr txBox="1"/>
          <p:nvPr/>
        </p:nvSpPr>
        <p:spPr>
          <a:xfrm>
            <a:off x="6144411" y="4896682"/>
            <a:ext cx="51777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V</a:t>
            </a:r>
            <a:r>
              <a:rPr lang="en-US" sz="2000" baseline="-25000" dirty="0"/>
              <a:t>cell0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04F40C5-CF32-41A5-BE1B-110788D31879}"/>
              </a:ext>
            </a:extLst>
          </p:cNvPr>
          <p:cNvCxnSpPr>
            <a:cxnSpLocks/>
          </p:cNvCxnSpPr>
          <p:nvPr/>
        </p:nvCxnSpPr>
        <p:spPr>
          <a:xfrm>
            <a:off x="5938001" y="4995039"/>
            <a:ext cx="0" cy="98513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8D354856-466C-452D-84F0-AE46B81E1386}"/>
              </a:ext>
            </a:extLst>
          </p:cNvPr>
          <p:cNvGrpSpPr/>
          <p:nvPr/>
        </p:nvGrpSpPr>
        <p:grpSpPr>
          <a:xfrm flipH="1">
            <a:off x="5938004" y="4012906"/>
            <a:ext cx="381000" cy="685800"/>
            <a:chOff x="5562600" y="3429000"/>
            <a:chExt cx="381000" cy="685800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3EA8EFA7-A65D-453D-AD67-7E061E7DBF56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96BF8E07-FBBC-4385-811F-468D4295BC64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FF133E9-956E-4F4D-9EC3-7AEEC3B129C0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B9394462-3137-4D6C-A2DE-5C4856C207B3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725424E8-AEF3-4939-9A9D-28DF74976B9E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C46F0E18-0BD1-4AE5-B1FB-778D085B493C}"/>
              </a:ext>
            </a:extLst>
          </p:cNvPr>
          <p:cNvCxnSpPr>
            <a:cxnSpLocks/>
          </p:cNvCxnSpPr>
          <p:nvPr/>
        </p:nvCxnSpPr>
        <p:spPr>
          <a:xfrm flipH="1">
            <a:off x="5938005" y="4707175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80">
            <a:extLst>
              <a:ext uri="{FF2B5EF4-FFF2-40B4-BE49-F238E27FC236}">
                <a16:creationId xmlns:a16="http://schemas.microsoft.com/office/drawing/2014/main" id="{D222216F-9D3C-40AB-B38C-D2110844D1A9}"/>
              </a:ext>
            </a:extLst>
          </p:cNvPr>
          <p:cNvSpPr txBox="1"/>
          <p:nvPr/>
        </p:nvSpPr>
        <p:spPr>
          <a:xfrm>
            <a:off x="6704950" y="5561044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ECF</a:t>
            </a:r>
          </a:p>
        </p:txBody>
      </p:sp>
      <p:sp>
        <p:nvSpPr>
          <p:cNvPr id="109" name="TextBox 81">
            <a:extLst>
              <a:ext uri="{FF2B5EF4-FFF2-40B4-BE49-F238E27FC236}">
                <a16:creationId xmlns:a16="http://schemas.microsoft.com/office/drawing/2014/main" id="{33D0BD3A-51EF-4B07-AC9D-817823B6EFDF}"/>
              </a:ext>
            </a:extLst>
          </p:cNvPr>
          <p:cNvSpPr txBox="1"/>
          <p:nvPr/>
        </p:nvSpPr>
        <p:spPr>
          <a:xfrm>
            <a:off x="6153906" y="3619434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ICF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124" name="TextBox 82">
            <a:extLst>
              <a:ext uri="{FF2B5EF4-FFF2-40B4-BE49-F238E27FC236}">
                <a16:creationId xmlns:a16="http://schemas.microsoft.com/office/drawing/2014/main" id="{E1A96057-CE82-4E4B-A374-5CA3A36F4D56}"/>
              </a:ext>
            </a:extLst>
          </p:cNvPr>
          <p:cNvSpPr txBox="1"/>
          <p:nvPr/>
        </p:nvSpPr>
        <p:spPr>
          <a:xfrm>
            <a:off x="6208933" y="4249971"/>
            <a:ext cx="51777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</a:t>
            </a:r>
            <a:r>
              <a:rPr lang="en-US" sz="2000" baseline="-25000" dirty="0"/>
              <a:t>cell0</a:t>
            </a:r>
            <a:endParaRPr lang="en-US" sz="2000" dirty="0"/>
          </a:p>
        </p:txBody>
      </p:sp>
      <p:sp>
        <p:nvSpPr>
          <p:cNvPr id="132" name="Rounded Rectangle 60">
            <a:extLst>
              <a:ext uri="{FF2B5EF4-FFF2-40B4-BE49-F238E27FC236}">
                <a16:creationId xmlns:a16="http://schemas.microsoft.com/office/drawing/2014/main" id="{81717F38-0889-4E3D-81DB-C7F3ADEDCE2C}"/>
              </a:ext>
            </a:extLst>
          </p:cNvPr>
          <p:cNvSpPr/>
          <p:nvPr/>
        </p:nvSpPr>
        <p:spPr>
          <a:xfrm>
            <a:off x="5553811" y="3497580"/>
            <a:ext cx="1316736" cy="2157984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E2A4EB14-6BD5-447E-82BE-FEBA0124E09F}"/>
              </a:ext>
            </a:extLst>
          </p:cNvPr>
          <p:cNvCxnSpPr/>
          <p:nvPr/>
        </p:nvCxnSpPr>
        <p:spPr>
          <a:xfrm>
            <a:off x="7863045" y="4877822"/>
            <a:ext cx="55225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8B84E5E3-2D3B-4C6B-B96E-E76872F5F189}"/>
              </a:ext>
            </a:extLst>
          </p:cNvPr>
          <p:cNvCxnSpPr>
            <a:cxnSpLocks/>
          </p:cNvCxnSpPr>
          <p:nvPr/>
        </p:nvCxnSpPr>
        <p:spPr>
          <a:xfrm>
            <a:off x="7985767" y="4979745"/>
            <a:ext cx="30681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14">
            <a:extLst>
              <a:ext uri="{FF2B5EF4-FFF2-40B4-BE49-F238E27FC236}">
                <a16:creationId xmlns:a16="http://schemas.microsoft.com/office/drawing/2014/main" id="{BE11A0B0-4043-4E68-B185-AF81F6619165}"/>
              </a:ext>
            </a:extLst>
          </p:cNvPr>
          <p:cNvSpPr txBox="1"/>
          <p:nvPr/>
        </p:nvSpPr>
        <p:spPr>
          <a:xfrm>
            <a:off x="8306531" y="4896682"/>
            <a:ext cx="51777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V</a:t>
            </a:r>
            <a:r>
              <a:rPr lang="en-US" sz="2000" baseline="-25000" dirty="0"/>
              <a:t>cell1</a:t>
            </a: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DD24A73B-276A-4CBF-814F-11B01789E27D}"/>
              </a:ext>
            </a:extLst>
          </p:cNvPr>
          <p:cNvCxnSpPr>
            <a:cxnSpLocks/>
          </p:cNvCxnSpPr>
          <p:nvPr/>
        </p:nvCxnSpPr>
        <p:spPr>
          <a:xfrm>
            <a:off x="8100122" y="4995039"/>
            <a:ext cx="0" cy="99428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F5A0E4A1-E118-42EE-B303-3BC36120888E}"/>
              </a:ext>
            </a:extLst>
          </p:cNvPr>
          <p:cNvGrpSpPr/>
          <p:nvPr/>
        </p:nvGrpSpPr>
        <p:grpSpPr>
          <a:xfrm>
            <a:off x="7727586" y="4012906"/>
            <a:ext cx="381000" cy="685800"/>
            <a:chOff x="5562600" y="3429000"/>
            <a:chExt cx="381000" cy="685800"/>
          </a:xfrm>
        </p:grpSpPr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34E8845D-D4FD-4EB7-AEB0-239E25D8D0EE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AD96CB8D-434F-4C71-AB96-EB928D144FC6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9A4F67DD-7CEE-4916-AE45-E2143AD3CEE2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95B2C6A3-8B67-4884-A0B1-4C26BE04AB5E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2A9AE1CA-550C-4071-B860-ED5649990E89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4B50C627-1E73-4874-A999-07F9414B142F}"/>
              </a:ext>
            </a:extLst>
          </p:cNvPr>
          <p:cNvCxnSpPr>
            <a:cxnSpLocks/>
          </p:cNvCxnSpPr>
          <p:nvPr/>
        </p:nvCxnSpPr>
        <p:spPr>
          <a:xfrm>
            <a:off x="8100119" y="4681774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0DCF754D-89C1-464F-ADD2-BABE10473212}"/>
              </a:ext>
            </a:extLst>
          </p:cNvPr>
          <p:cNvCxnSpPr>
            <a:cxnSpLocks/>
          </p:cNvCxnSpPr>
          <p:nvPr/>
        </p:nvCxnSpPr>
        <p:spPr>
          <a:xfrm>
            <a:off x="7896914" y="3056467"/>
            <a:ext cx="0" cy="94797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81">
            <a:extLst>
              <a:ext uri="{FF2B5EF4-FFF2-40B4-BE49-F238E27FC236}">
                <a16:creationId xmlns:a16="http://schemas.microsoft.com/office/drawing/2014/main" id="{2AA64366-E041-4F47-8458-B574FBCFDE2D}"/>
              </a:ext>
            </a:extLst>
          </p:cNvPr>
          <p:cNvSpPr txBox="1"/>
          <p:nvPr/>
        </p:nvSpPr>
        <p:spPr>
          <a:xfrm>
            <a:off x="7994286" y="3619434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ICF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67" name="TextBox 82">
            <a:extLst>
              <a:ext uri="{FF2B5EF4-FFF2-40B4-BE49-F238E27FC236}">
                <a16:creationId xmlns:a16="http://schemas.microsoft.com/office/drawing/2014/main" id="{87361846-A0B1-4652-A615-50A3F8E201A5}"/>
              </a:ext>
            </a:extLst>
          </p:cNvPr>
          <p:cNvSpPr txBox="1"/>
          <p:nvPr/>
        </p:nvSpPr>
        <p:spPr>
          <a:xfrm>
            <a:off x="8057781" y="4376973"/>
            <a:ext cx="51777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</a:t>
            </a:r>
            <a:r>
              <a:rPr lang="en-US" sz="2000" baseline="-25000" dirty="0"/>
              <a:t>cell1</a:t>
            </a:r>
            <a:endParaRPr lang="en-US" sz="2000" dirty="0"/>
          </a:p>
        </p:txBody>
      </p:sp>
      <p:sp>
        <p:nvSpPr>
          <p:cNvPr id="171" name="Rounded Rectangle 93">
            <a:extLst>
              <a:ext uri="{FF2B5EF4-FFF2-40B4-BE49-F238E27FC236}">
                <a16:creationId xmlns:a16="http://schemas.microsoft.com/office/drawing/2014/main" id="{55087C42-4CBD-41EC-A8CC-6270A29B68A4}"/>
              </a:ext>
            </a:extLst>
          </p:cNvPr>
          <p:cNvSpPr/>
          <p:nvPr/>
        </p:nvSpPr>
        <p:spPr>
          <a:xfrm>
            <a:off x="7605864" y="3497580"/>
            <a:ext cx="1316736" cy="2157984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4966E149-BB99-4146-B8E6-CF401690A971}"/>
              </a:ext>
            </a:extLst>
          </p:cNvPr>
          <p:cNvCxnSpPr>
            <a:cxnSpLocks/>
          </p:cNvCxnSpPr>
          <p:nvPr/>
        </p:nvCxnSpPr>
        <p:spPr>
          <a:xfrm>
            <a:off x="5937996" y="5989320"/>
            <a:ext cx="216462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D5DC68E-685B-4616-80C7-B0AA7CA429A4}"/>
              </a:ext>
            </a:extLst>
          </p:cNvPr>
          <p:cNvGrpSpPr/>
          <p:nvPr/>
        </p:nvGrpSpPr>
        <p:grpSpPr>
          <a:xfrm>
            <a:off x="5756817" y="2382226"/>
            <a:ext cx="381000" cy="685800"/>
            <a:chOff x="5562600" y="3429000"/>
            <a:chExt cx="381000" cy="685800"/>
          </a:xfrm>
        </p:grpSpPr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79EC8E50-5471-4720-8304-57FB97EFF7ED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38C464DF-0665-4E14-AC98-AA5192B8186D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9E74AA8B-E539-43F5-B9BE-450E15A60557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4CF796FD-32E0-4E7A-9907-6894FBFA378E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5C7C9476-F9EE-485F-A514-B0ED63041917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9" name="Rounded Rectangle 127">
            <a:extLst>
              <a:ext uri="{FF2B5EF4-FFF2-40B4-BE49-F238E27FC236}">
                <a16:creationId xmlns:a16="http://schemas.microsoft.com/office/drawing/2014/main" id="{E690B6F5-05D7-4B7E-837A-32866B537502}"/>
              </a:ext>
            </a:extLst>
          </p:cNvPr>
          <p:cNvSpPr/>
          <p:nvPr/>
        </p:nvSpPr>
        <p:spPr>
          <a:xfrm>
            <a:off x="5543655" y="2263383"/>
            <a:ext cx="1066037" cy="911108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TextBox 81">
            <a:extLst>
              <a:ext uri="{FF2B5EF4-FFF2-40B4-BE49-F238E27FC236}">
                <a16:creationId xmlns:a16="http://schemas.microsoft.com/office/drawing/2014/main" id="{6BBD5A90-CA9F-4899-A6DF-0378D4E19B49}"/>
              </a:ext>
            </a:extLst>
          </p:cNvPr>
          <p:cNvSpPr txBox="1"/>
          <p:nvPr/>
        </p:nvSpPr>
        <p:spPr>
          <a:xfrm>
            <a:off x="6501020" y="2148724"/>
            <a:ext cx="627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GJ</a:t>
            </a:r>
            <a:r>
              <a:rPr lang="en-US" baseline="-25000" dirty="0"/>
              <a:t>0</a:t>
            </a:r>
            <a:endParaRPr lang="en-US" dirty="0"/>
          </a:p>
        </p:txBody>
      </p: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596BC511-EC39-4BA0-A443-9645029A9326}"/>
              </a:ext>
            </a:extLst>
          </p:cNvPr>
          <p:cNvGrpSpPr/>
          <p:nvPr/>
        </p:nvGrpSpPr>
        <p:grpSpPr>
          <a:xfrm>
            <a:off x="7548018" y="2388322"/>
            <a:ext cx="381000" cy="685800"/>
            <a:chOff x="5562600" y="3429000"/>
            <a:chExt cx="381000" cy="685800"/>
          </a:xfrm>
        </p:grpSpPr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5A824EFC-0C53-47D2-A915-AAD3DD42CCA8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E3198C8-28DE-4163-A53E-3D12992CAF13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C956D7DE-8A25-4850-B5B1-764E764E8186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63AEFF9F-A505-4FF6-AF92-673E6FFD7987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9AD434BF-AB69-4FCE-A957-7A9665926B22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7" name="Rounded Rectangle 144">
            <a:extLst>
              <a:ext uri="{FF2B5EF4-FFF2-40B4-BE49-F238E27FC236}">
                <a16:creationId xmlns:a16="http://schemas.microsoft.com/office/drawing/2014/main" id="{996DD4C5-3E11-47EE-AE6A-5117E30D8896}"/>
              </a:ext>
            </a:extLst>
          </p:cNvPr>
          <p:cNvSpPr/>
          <p:nvPr/>
        </p:nvSpPr>
        <p:spPr>
          <a:xfrm>
            <a:off x="7334856" y="2269479"/>
            <a:ext cx="1066037" cy="911108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TextBox 81">
            <a:extLst>
              <a:ext uri="{FF2B5EF4-FFF2-40B4-BE49-F238E27FC236}">
                <a16:creationId xmlns:a16="http://schemas.microsoft.com/office/drawing/2014/main" id="{4DDB8EB9-AE1D-4E73-ADB1-07CA84654439}"/>
              </a:ext>
            </a:extLst>
          </p:cNvPr>
          <p:cNvSpPr txBox="1"/>
          <p:nvPr/>
        </p:nvSpPr>
        <p:spPr>
          <a:xfrm>
            <a:off x="8359955" y="2214086"/>
            <a:ext cx="677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GJ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F47EC426-F819-4B88-8CB0-8EAAA9E0083B}"/>
              </a:ext>
            </a:extLst>
          </p:cNvPr>
          <p:cNvCxnSpPr>
            <a:cxnSpLocks/>
          </p:cNvCxnSpPr>
          <p:nvPr/>
        </p:nvCxnSpPr>
        <p:spPr>
          <a:xfrm>
            <a:off x="6118922" y="3039239"/>
            <a:ext cx="0" cy="97396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Rounded Rectangle 108">
            <a:extLst>
              <a:ext uri="{FF2B5EF4-FFF2-40B4-BE49-F238E27FC236}">
                <a16:creationId xmlns:a16="http://schemas.microsoft.com/office/drawing/2014/main" id="{4C5B36FA-52AC-4165-BAB6-DAD8110C6BDC}"/>
              </a:ext>
            </a:extLst>
          </p:cNvPr>
          <p:cNvSpPr/>
          <p:nvPr/>
        </p:nvSpPr>
        <p:spPr>
          <a:xfrm>
            <a:off x="6974846" y="108278"/>
            <a:ext cx="1316736" cy="1546860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TextBox 81">
            <a:extLst>
              <a:ext uri="{FF2B5EF4-FFF2-40B4-BE49-F238E27FC236}">
                <a16:creationId xmlns:a16="http://schemas.microsoft.com/office/drawing/2014/main" id="{8089BC95-8A01-41AC-B17D-B1AEFC68BBAD}"/>
              </a:ext>
            </a:extLst>
          </p:cNvPr>
          <p:cNvSpPr txBox="1"/>
          <p:nvPr/>
        </p:nvSpPr>
        <p:spPr>
          <a:xfrm>
            <a:off x="7490279" y="228602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ICF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19BE725C-BAEE-494F-9B9E-E8CCB6291A95}"/>
              </a:ext>
            </a:extLst>
          </p:cNvPr>
          <p:cNvCxnSpPr>
            <a:cxnSpLocks/>
          </p:cNvCxnSpPr>
          <p:nvPr/>
        </p:nvCxnSpPr>
        <p:spPr>
          <a:xfrm>
            <a:off x="5924188" y="1837267"/>
            <a:ext cx="0" cy="5249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AB14A41D-EEAE-4F32-9FC7-D95AF98F3B3E}"/>
              </a:ext>
            </a:extLst>
          </p:cNvPr>
          <p:cNvCxnSpPr>
            <a:cxnSpLocks/>
          </p:cNvCxnSpPr>
          <p:nvPr/>
        </p:nvCxnSpPr>
        <p:spPr>
          <a:xfrm>
            <a:off x="7702183" y="1303867"/>
            <a:ext cx="0" cy="106679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E820B763-79E5-40C2-9F42-811D9A9B91CE}"/>
              </a:ext>
            </a:extLst>
          </p:cNvPr>
          <p:cNvCxnSpPr>
            <a:cxnSpLocks/>
          </p:cNvCxnSpPr>
          <p:nvPr/>
        </p:nvCxnSpPr>
        <p:spPr>
          <a:xfrm flipH="1">
            <a:off x="5909733" y="1862658"/>
            <a:ext cx="154941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C8F6583D-277D-4DE3-BC1D-262DAAC0C30F}"/>
              </a:ext>
            </a:extLst>
          </p:cNvPr>
          <p:cNvCxnSpPr>
            <a:cxnSpLocks/>
          </p:cNvCxnSpPr>
          <p:nvPr/>
        </p:nvCxnSpPr>
        <p:spPr>
          <a:xfrm>
            <a:off x="7448189" y="1303867"/>
            <a:ext cx="0" cy="55879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A781CC9D-2E7A-46AC-BF9F-C73A27D4C9ED}"/>
              </a:ext>
            </a:extLst>
          </p:cNvPr>
          <p:cNvCxnSpPr>
            <a:cxnSpLocks/>
          </p:cNvCxnSpPr>
          <p:nvPr/>
        </p:nvCxnSpPr>
        <p:spPr>
          <a:xfrm flipH="1">
            <a:off x="7459152" y="1329259"/>
            <a:ext cx="24553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9EB63C22-BDEB-4280-8CAB-023D26677634}"/>
              </a:ext>
            </a:extLst>
          </p:cNvPr>
          <p:cNvSpPr txBox="1"/>
          <p:nvPr/>
        </p:nvSpPr>
        <p:spPr>
          <a:xfrm>
            <a:off x="7061884" y="558806"/>
            <a:ext cx="1083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 ion channels</a:t>
            </a:r>
          </a:p>
        </p:txBody>
      </p:sp>
      <p:sp>
        <p:nvSpPr>
          <p:cNvPr id="210" name="TextBox 81">
            <a:extLst>
              <a:ext uri="{FF2B5EF4-FFF2-40B4-BE49-F238E27FC236}">
                <a16:creationId xmlns:a16="http://schemas.microsoft.com/office/drawing/2014/main" id="{5E8A1B76-78F3-403E-BDD4-F1072DF379C1}"/>
              </a:ext>
            </a:extLst>
          </p:cNvPr>
          <p:cNvSpPr txBox="1"/>
          <p:nvPr/>
        </p:nvSpPr>
        <p:spPr>
          <a:xfrm>
            <a:off x="5925282" y="2682124"/>
            <a:ext cx="81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G</a:t>
            </a:r>
            <a:r>
              <a:rPr lang="en-US" baseline="-25000" dirty="0"/>
              <a:t>GJ0</a:t>
            </a:r>
            <a:endParaRPr lang="en-US" dirty="0"/>
          </a:p>
        </p:txBody>
      </p:sp>
      <p:sp>
        <p:nvSpPr>
          <p:cNvPr id="211" name="TextBox 81">
            <a:extLst>
              <a:ext uri="{FF2B5EF4-FFF2-40B4-BE49-F238E27FC236}">
                <a16:creationId xmlns:a16="http://schemas.microsoft.com/office/drawing/2014/main" id="{B3017CEB-354E-431A-B157-5C574975E42F}"/>
              </a:ext>
            </a:extLst>
          </p:cNvPr>
          <p:cNvSpPr txBox="1"/>
          <p:nvPr/>
        </p:nvSpPr>
        <p:spPr>
          <a:xfrm>
            <a:off x="7677882" y="2690591"/>
            <a:ext cx="81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G</a:t>
            </a:r>
            <a:r>
              <a:rPr lang="en-US" baseline="-25000" dirty="0"/>
              <a:t>GJ1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17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67" y="279400"/>
            <a:ext cx="4394200" cy="1143000"/>
          </a:xfrm>
        </p:spPr>
        <p:txBody>
          <a:bodyPr/>
          <a:lstStyle/>
          <a:p>
            <a:r>
              <a:rPr lang="en-US" dirty="0"/>
              <a:t>Lab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3997" y="1312334"/>
                <a:ext cx="5279336" cy="4961466"/>
              </a:xfrm>
            </p:spPr>
            <p:txBody>
              <a:bodyPr/>
              <a:lstStyle/>
              <a:p>
                <a:r>
                  <a:rPr lang="en-US" sz="2400" dirty="0"/>
                  <a:t>How about this weighted sum?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E.g.,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𝑚𝑒𝑚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,0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𝑚𝑒𝑚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</m:oMath>
                </a14:m>
                <a:endParaRPr lang="en-US" sz="2000" dirty="0"/>
              </a:p>
              <a:p>
                <a:r>
                  <a:rPr lang="en-US" sz="2400" dirty="0"/>
                  <a:t>How can we pick </a:t>
                </a:r>
                <a:r>
                  <a:rPr lang="en-US" sz="2400" i="1" dirty="0"/>
                  <a:t>G</a:t>
                </a:r>
                <a:r>
                  <a:rPr lang="en-US" sz="2400" baseline="-25000" dirty="0"/>
                  <a:t>GJ0</a:t>
                </a:r>
                <a:r>
                  <a:rPr lang="en-US" sz="2400" dirty="0"/>
                  <a:t> and </a:t>
                </a:r>
                <a:r>
                  <a:rPr lang="en-US" sz="2400" i="1" dirty="0"/>
                  <a:t>G</a:t>
                </a:r>
                <a:r>
                  <a:rPr lang="en-US" sz="2400" baseline="-25000" dirty="0"/>
                  <a:t>GJ1</a:t>
                </a:r>
                <a:r>
                  <a:rPr lang="en-US" sz="2400" dirty="0"/>
                  <a:t> now?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i="1" dirty="0"/>
                  <a:t>G</a:t>
                </a:r>
                <a:r>
                  <a:rPr lang="en-US" sz="2000" baseline="-25000" dirty="0"/>
                  <a:t>GJ0</a:t>
                </a:r>
                <a:r>
                  <a:rPr lang="en-US" sz="2000" dirty="0"/>
                  <a:t>=2 moles/(m</a:t>
                </a:r>
                <a:r>
                  <a:rPr lang="en-US" sz="2000" baseline="30000" dirty="0"/>
                  <a:t>2</a:t>
                </a:r>
                <a:r>
                  <a:rPr lang="en-US" sz="2000" dirty="0"/>
                  <a:t>·s ·V), </a:t>
                </a:r>
                <a:r>
                  <a:rPr lang="en-US" sz="2000" i="1" dirty="0"/>
                  <a:t>G</a:t>
                </a:r>
                <a:r>
                  <a:rPr lang="en-US" sz="2000" baseline="-25000" dirty="0"/>
                  <a:t>GJ1</a:t>
                </a:r>
                <a:r>
                  <a:rPr lang="en-US" sz="2000" dirty="0"/>
                  <a:t> = 1?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i="1" dirty="0"/>
                  <a:t>G</a:t>
                </a:r>
                <a:r>
                  <a:rPr lang="en-US" sz="2000" baseline="-25000" dirty="0"/>
                  <a:t>GJ0</a:t>
                </a:r>
                <a:r>
                  <a:rPr lang="en-US" sz="2000" dirty="0"/>
                  <a:t>=1 moles/(m</a:t>
                </a:r>
                <a:r>
                  <a:rPr lang="en-US" sz="2000" baseline="30000" dirty="0"/>
                  <a:t>2</a:t>
                </a:r>
                <a:r>
                  <a:rPr lang="en-US" sz="2000" dirty="0"/>
                  <a:t>·s ·V), </a:t>
                </a:r>
                <a:r>
                  <a:rPr lang="en-US" sz="2000" i="1" dirty="0"/>
                  <a:t>G</a:t>
                </a:r>
                <a:r>
                  <a:rPr lang="en-US" sz="2000" baseline="-25000" dirty="0"/>
                  <a:t>GJ1</a:t>
                </a:r>
                <a:r>
                  <a:rPr lang="en-US" sz="2000" dirty="0"/>
                  <a:t> = 2?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i="1" dirty="0"/>
                  <a:t>G</a:t>
                </a:r>
                <a:r>
                  <a:rPr lang="en-US" sz="2000" baseline="-25000" dirty="0"/>
                  <a:t>GJ0</a:t>
                </a:r>
                <a:r>
                  <a:rPr lang="en-US" sz="2000" dirty="0"/>
                  <a:t>+</a:t>
                </a:r>
                <a:r>
                  <a:rPr lang="en-US" sz="2000" i="1" dirty="0"/>
                  <a:t>G</a:t>
                </a:r>
                <a:r>
                  <a:rPr lang="en-US" sz="2000" baseline="-25000" dirty="0"/>
                  <a:t>cell0</a:t>
                </a:r>
                <a:r>
                  <a:rPr lang="en-US" sz="2000" dirty="0"/>
                  <a:t> is twice as big as </a:t>
                </a:r>
                <a:r>
                  <a:rPr lang="en-US" sz="2000" i="1" dirty="0"/>
                  <a:t>G</a:t>
                </a:r>
                <a:r>
                  <a:rPr lang="en-US" sz="2000" baseline="-25000" dirty="0"/>
                  <a:t>GJ1</a:t>
                </a:r>
                <a:r>
                  <a:rPr lang="en-US" sz="2000" dirty="0"/>
                  <a:t>+</a:t>
                </a:r>
                <a:r>
                  <a:rPr lang="en-US" sz="2000" i="1" dirty="0"/>
                  <a:t>G</a:t>
                </a:r>
                <a:r>
                  <a:rPr lang="en-US" sz="2000" baseline="-25000" dirty="0"/>
                  <a:t>cell1</a:t>
                </a:r>
                <a:r>
                  <a:rPr lang="en-US" sz="2000" dirty="0"/>
                  <a:t>? 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And what about the scale again?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Hint: think of a voltage divider</a:t>
                </a:r>
              </a:p>
              <a:p>
                <a:r>
                  <a:rPr lang="en-US" sz="2400" dirty="0"/>
                  <a:t>Try, see what works, analyze</a:t>
                </a:r>
              </a:p>
              <a:p>
                <a:endParaRPr lang="en-US" sz="24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997" y="1312334"/>
                <a:ext cx="5279336" cy="4961466"/>
              </a:xfrm>
              <a:blipFill>
                <a:blip r:embed="rId2"/>
                <a:stretch>
                  <a:fillRect l="-1617" t="-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7D0E6F56-8D91-4112-A987-042E21281E25}"/>
              </a:ext>
            </a:extLst>
          </p:cNvPr>
          <p:cNvCxnSpPr/>
          <p:nvPr/>
        </p:nvCxnSpPr>
        <p:spPr>
          <a:xfrm>
            <a:off x="5700925" y="4877822"/>
            <a:ext cx="55225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DB7CD0D7-47FA-4137-9EC5-9BB9ABE5BB46}"/>
              </a:ext>
            </a:extLst>
          </p:cNvPr>
          <p:cNvCxnSpPr>
            <a:cxnSpLocks/>
          </p:cNvCxnSpPr>
          <p:nvPr/>
        </p:nvCxnSpPr>
        <p:spPr>
          <a:xfrm>
            <a:off x="5823647" y="4979745"/>
            <a:ext cx="30681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114">
            <a:extLst>
              <a:ext uri="{FF2B5EF4-FFF2-40B4-BE49-F238E27FC236}">
                <a16:creationId xmlns:a16="http://schemas.microsoft.com/office/drawing/2014/main" id="{5F7EEFC0-E85B-41CC-B22C-CF2D6D591D91}"/>
              </a:ext>
            </a:extLst>
          </p:cNvPr>
          <p:cNvSpPr txBox="1"/>
          <p:nvPr/>
        </p:nvSpPr>
        <p:spPr>
          <a:xfrm>
            <a:off x="6144411" y="4896682"/>
            <a:ext cx="51777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V</a:t>
            </a:r>
            <a:r>
              <a:rPr lang="en-US" sz="2000" baseline="-25000" dirty="0"/>
              <a:t>cell0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04F40C5-CF32-41A5-BE1B-110788D31879}"/>
              </a:ext>
            </a:extLst>
          </p:cNvPr>
          <p:cNvCxnSpPr>
            <a:cxnSpLocks/>
          </p:cNvCxnSpPr>
          <p:nvPr/>
        </p:nvCxnSpPr>
        <p:spPr>
          <a:xfrm>
            <a:off x="5938001" y="4995039"/>
            <a:ext cx="0" cy="98513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8D354856-466C-452D-84F0-AE46B81E1386}"/>
              </a:ext>
            </a:extLst>
          </p:cNvPr>
          <p:cNvGrpSpPr/>
          <p:nvPr/>
        </p:nvGrpSpPr>
        <p:grpSpPr>
          <a:xfrm flipH="1">
            <a:off x="5938004" y="4012906"/>
            <a:ext cx="381000" cy="685800"/>
            <a:chOff x="5562600" y="3429000"/>
            <a:chExt cx="381000" cy="685800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3EA8EFA7-A65D-453D-AD67-7E061E7DBF56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96BF8E07-FBBC-4385-811F-468D4295BC64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FF133E9-956E-4F4D-9EC3-7AEEC3B129C0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B9394462-3137-4D6C-A2DE-5C4856C207B3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725424E8-AEF3-4939-9A9D-28DF74976B9E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C46F0E18-0BD1-4AE5-B1FB-778D085B493C}"/>
              </a:ext>
            </a:extLst>
          </p:cNvPr>
          <p:cNvCxnSpPr>
            <a:cxnSpLocks/>
          </p:cNvCxnSpPr>
          <p:nvPr/>
        </p:nvCxnSpPr>
        <p:spPr>
          <a:xfrm flipH="1">
            <a:off x="5938005" y="4707175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80">
            <a:extLst>
              <a:ext uri="{FF2B5EF4-FFF2-40B4-BE49-F238E27FC236}">
                <a16:creationId xmlns:a16="http://schemas.microsoft.com/office/drawing/2014/main" id="{D222216F-9D3C-40AB-B38C-D2110844D1A9}"/>
              </a:ext>
            </a:extLst>
          </p:cNvPr>
          <p:cNvSpPr txBox="1"/>
          <p:nvPr/>
        </p:nvSpPr>
        <p:spPr>
          <a:xfrm>
            <a:off x="6704950" y="5561044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ECF</a:t>
            </a:r>
          </a:p>
        </p:txBody>
      </p:sp>
      <p:sp>
        <p:nvSpPr>
          <p:cNvPr id="109" name="TextBox 81">
            <a:extLst>
              <a:ext uri="{FF2B5EF4-FFF2-40B4-BE49-F238E27FC236}">
                <a16:creationId xmlns:a16="http://schemas.microsoft.com/office/drawing/2014/main" id="{33D0BD3A-51EF-4B07-AC9D-817823B6EFDF}"/>
              </a:ext>
            </a:extLst>
          </p:cNvPr>
          <p:cNvSpPr txBox="1"/>
          <p:nvPr/>
        </p:nvSpPr>
        <p:spPr>
          <a:xfrm>
            <a:off x="6153906" y="3619434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ICF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124" name="TextBox 82">
            <a:extLst>
              <a:ext uri="{FF2B5EF4-FFF2-40B4-BE49-F238E27FC236}">
                <a16:creationId xmlns:a16="http://schemas.microsoft.com/office/drawing/2014/main" id="{E1A96057-CE82-4E4B-A374-5CA3A36F4D56}"/>
              </a:ext>
            </a:extLst>
          </p:cNvPr>
          <p:cNvSpPr txBox="1"/>
          <p:nvPr/>
        </p:nvSpPr>
        <p:spPr>
          <a:xfrm>
            <a:off x="6208933" y="4249971"/>
            <a:ext cx="51777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</a:t>
            </a:r>
            <a:r>
              <a:rPr lang="en-US" sz="2000" baseline="-25000" dirty="0"/>
              <a:t>cell0</a:t>
            </a:r>
            <a:endParaRPr lang="en-US" sz="2000" dirty="0"/>
          </a:p>
        </p:txBody>
      </p:sp>
      <p:sp>
        <p:nvSpPr>
          <p:cNvPr id="132" name="Rounded Rectangle 60">
            <a:extLst>
              <a:ext uri="{FF2B5EF4-FFF2-40B4-BE49-F238E27FC236}">
                <a16:creationId xmlns:a16="http://schemas.microsoft.com/office/drawing/2014/main" id="{81717F38-0889-4E3D-81DB-C7F3ADEDCE2C}"/>
              </a:ext>
            </a:extLst>
          </p:cNvPr>
          <p:cNvSpPr/>
          <p:nvPr/>
        </p:nvSpPr>
        <p:spPr>
          <a:xfrm>
            <a:off x="5553811" y="3497580"/>
            <a:ext cx="1316736" cy="2157984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E2A4EB14-6BD5-447E-82BE-FEBA0124E09F}"/>
              </a:ext>
            </a:extLst>
          </p:cNvPr>
          <p:cNvCxnSpPr/>
          <p:nvPr/>
        </p:nvCxnSpPr>
        <p:spPr>
          <a:xfrm>
            <a:off x="7863045" y="4877822"/>
            <a:ext cx="55225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8B84E5E3-2D3B-4C6B-B96E-E76872F5F189}"/>
              </a:ext>
            </a:extLst>
          </p:cNvPr>
          <p:cNvCxnSpPr>
            <a:cxnSpLocks/>
          </p:cNvCxnSpPr>
          <p:nvPr/>
        </p:nvCxnSpPr>
        <p:spPr>
          <a:xfrm>
            <a:off x="7985767" y="4979745"/>
            <a:ext cx="30681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14">
            <a:extLst>
              <a:ext uri="{FF2B5EF4-FFF2-40B4-BE49-F238E27FC236}">
                <a16:creationId xmlns:a16="http://schemas.microsoft.com/office/drawing/2014/main" id="{BE11A0B0-4043-4E68-B185-AF81F6619165}"/>
              </a:ext>
            </a:extLst>
          </p:cNvPr>
          <p:cNvSpPr txBox="1"/>
          <p:nvPr/>
        </p:nvSpPr>
        <p:spPr>
          <a:xfrm>
            <a:off x="8306531" y="4896682"/>
            <a:ext cx="51777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V</a:t>
            </a:r>
            <a:r>
              <a:rPr lang="en-US" sz="2000" baseline="-25000" dirty="0"/>
              <a:t>cell1</a:t>
            </a: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DD24A73B-276A-4CBF-814F-11B01789E27D}"/>
              </a:ext>
            </a:extLst>
          </p:cNvPr>
          <p:cNvCxnSpPr>
            <a:cxnSpLocks/>
          </p:cNvCxnSpPr>
          <p:nvPr/>
        </p:nvCxnSpPr>
        <p:spPr>
          <a:xfrm>
            <a:off x="8100122" y="4995039"/>
            <a:ext cx="0" cy="99428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F5A0E4A1-E118-42EE-B303-3BC36120888E}"/>
              </a:ext>
            </a:extLst>
          </p:cNvPr>
          <p:cNvGrpSpPr/>
          <p:nvPr/>
        </p:nvGrpSpPr>
        <p:grpSpPr>
          <a:xfrm>
            <a:off x="7727586" y="4012906"/>
            <a:ext cx="381000" cy="685800"/>
            <a:chOff x="5562600" y="3429000"/>
            <a:chExt cx="381000" cy="685800"/>
          </a:xfrm>
        </p:grpSpPr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34E8845D-D4FD-4EB7-AEB0-239E25D8D0EE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AD96CB8D-434F-4C71-AB96-EB928D144FC6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9A4F67DD-7CEE-4916-AE45-E2143AD3CEE2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95B2C6A3-8B67-4884-A0B1-4C26BE04AB5E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2A9AE1CA-550C-4071-B860-ED5649990E89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4B50C627-1E73-4874-A999-07F9414B142F}"/>
              </a:ext>
            </a:extLst>
          </p:cNvPr>
          <p:cNvCxnSpPr>
            <a:cxnSpLocks/>
          </p:cNvCxnSpPr>
          <p:nvPr/>
        </p:nvCxnSpPr>
        <p:spPr>
          <a:xfrm>
            <a:off x="8100119" y="4681774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0DCF754D-89C1-464F-ADD2-BABE10473212}"/>
              </a:ext>
            </a:extLst>
          </p:cNvPr>
          <p:cNvCxnSpPr>
            <a:cxnSpLocks/>
          </p:cNvCxnSpPr>
          <p:nvPr/>
        </p:nvCxnSpPr>
        <p:spPr>
          <a:xfrm>
            <a:off x="7896914" y="3056467"/>
            <a:ext cx="0" cy="94797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81">
            <a:extLst>
              <a:ext uri="{FF2B5EF4-FFF2-40B4-BE49-F238E27FC236}">
                <a16:creationId xmlns:a16="http://schemas.microsoft.com/office/drawing/2014/main" id="{2AA64366-E041-4F47-8458-B574FBCFDE2D}"/>
              </a:ext>
            </a:extLst>
          </p:cNvPr>
          <p:cNvSpPr txBox="1"/>
          <p:nvPr/>
        </p:nvSpPr>
        <p:spPr>
          <a:xfrm>
            <a:off x="7994286" y="3619434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ICF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67" name="TextBox 82">
            <a:extLst>
              <a:ext uri="{FF2B5EF4-FFF2-40B4-BE49-F238E27FC236}">
                <a16:creationId xmlns:a16="http://schemas.microsoft.com/office/drawing/2014/main" id="{87361846-A0B1-4652-A615-50A3F8E201A5}"/>
              </a:ext>
            </a:extLst>
          </p:cNvPr>
          <p:cNvSpPr txBox="1"/>
          <p:nvPr/>
        </p:nvSpPr>
        <p:spPr>
          <a:xfrm>
            <a:off x="8057781" y="4376973"/>
            <a:ext cx="51777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</a:t>
            </a:r>
            <a:r>
              <a:rPr lang="en-US" sz="2000" baseline="-25000" dirty="0"/>
              <a:t>cell1</a:t>
            </a:r>
            <a:endParaRPr lang="en-US" sz="2000" dirty="0"/>
          </a:p>
        </p:txBody>
      </p:sp>
      <p:sp>
        <p:nvSpPr>
          <p:cNvPr id="171" name="Rounded Rectangle 93">
            <a:extLst>
              <a:ext uri="{FF2B5EF4-FFF2-40B4-BE49-F238E27FC236}">
                <a16:creationId xmlns:a16="http://schemas.microsoft.com/office/drawing/2014/main" id="{55087C42-4CBD-41EC-A8CC-6270A29B68A4}"/>
              </a:ext>
            </a:extLst>
          </p:cNvPr>
          <p:cNvSpPr/>
          <p:nvPr/>
        </p:nvSpPr>
        <p:spPr>
          <a:xfrm>
            <a:off x="7605864" y="3497580"/>
            <a:ext cx="1316736" cy="2157984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4966E149-BB99-4146-B8E6-CF401690A971}"/>
              </a:ext>
            </a:extLst>
          </p:cNvPr>
          <p:cNvCxnSpPr>
            <a:cxnSpLocks/>
          </p:cNvCxnSpPr>
          <p:nvPr/>
        </p:nvCxnSpPr>
        <p:spPr>
          <a:xfrm>
            <a:off x="5937996" y="5989320"/>
            <a:ext cx="216462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D5DC68E-685B-4616-80C7-B0AA7CA429A4}"/>
              </a:ext>
            </a:extLst>
          </p:cNvPr>
          <p:cNvGrpSpPr/>
          <p:nvPr/>
        </p:nvGrpSpPr>
        <p:grpSpPr>
          <a:xfrm>
            <a:off x="5756817" y="2382226"/>
            <a:ext cx="381000" cy="685800"/>
            <a:chOff x="5562600" y="3429000"/>
            <a:chExt cx="381000" cy="685800"/>
          </a:xfrm>
        </p:grpSpPr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79EC8E50-5471-4720-8304-57FB97EFF7ED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38C464DF-0665-4E14-AC98-AA5192B8186D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9E74AA8B-E539-43F5-B9BE-450E15A60557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4CF796FD-32E0-4E7A-9907-6894FBFA378E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5C7C9476-F9EE-485F-A514-B0ED63041917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9" name="Rounded Rectangle 127">
            <a:extLst>
              <a:ext uri="{FF2B5EF4-FFF2-40B4-BE49-F238E27FC236}">
                <a16:creationId xmlns:a16="http://schemas.microsoft.com/office/drawing/2014/main" id="{E690B6F5-05D7-4B7E-837A-32866B537502}"/>
              </a:ext>
            </a:extLst>
          </p:cNvPr>
          <p:cNvSpPr/>
          <p:nvPr/>
        </p:nvSpPr>
        <p:spPr>
          <a:xfrm>
            <a:off x="5543655" y="2263383"/>
            <a:ext cx="1066037" cy="911108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TextBox 81">
            <a:extLst>
              <a:ext uri="{FF2B5EF4-FFF2-40B4-BE49-F238E27FC236}">
                <a16:creationId xmlns:a16="http://schemas.microsoft.com/office/drawing/2014/main" id="{6BBD5A90-CA9F-4899-A6DF-0378D4E19B49}"/>
              </a:ext>
            </a:extLst>
          </p:cNvPr>
          <p:cNvSpPr txBox="1"/>
          <p:nvPr/>
        </p:nvSpPr>
        <p:spPr>
          <a:xfrm>
            <a:off x="6501020" y="2148724"/>
            <a:ext cx="627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GJ</a:t>
            </a:r>
            <a:r>
              <a:rPr lang="en-US" baseline="-25000" dirty="0"/>
              <a:t>0</a:t>
            </a:r>
            <a:endParaRPr lang="en-US" dirty="0"/>
          </a:p>
        </p:txBody>
      </p: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596BC511-EC39-4BA0-A443-9645029A9326}"/>
              </a:ext>
            </a:extLst>
          </p:cNvPr>
          <p:cNvGrpSpPr/>
          <p:nvPr/>
        </p:nvGrpSpPr>
        <p:grpSpPr>
          <a:xfrm>
            <a:off x="7548018" y="2388322"/>
            <a:ext cx="381000" cy="685800"/>
            <a:chOff x="5562600" y="3429000"/>
            <a:chExt cx="381000" cy="685800"/>
          </a:xfrm>
        </p:grpSpPr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5A824EFC-0C53-47D2-A915-AAD3DD42CCA8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E3198C8-28DE-4163-A53E-3D12992CAF13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C956D7DE-8A25-4850-B5B1-764E764E8186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63AEFF9F-A505-4FF6-AF92-673E6FFD7987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9AD434BF-AB69-4FCE-A957-7A9665926B22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7" name="Rounded Rectangle 144">
            <a:extLst>
              <a:ext uri="{FF2B5EF4-FFF2-40B4-BE49-F238E27FC236}">
                <a16:creationId xmlns:a16="http://schemas.microsoft.com/office/drawing/2014/main" id="{996DD4C5-3E11-47EE-AE6A-5117E30D8896}"/>
              </a:ext>
            </a:extLst>
          </p:cNvPr>
          <p:cNvSpPr/>
          <p:nvPr/>
        </p:nvSpPr>
        <p:spPr>
          <a:xfrm>
            <a:off x="7334856" y="2269479"/>
            <a:ext cx="1066037" cy="911108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TextBox 81">
            <a:extLst>
              <a:ext uri="{FF2B5EF4-FFF2-40B4-BE49-F238E27FC236}">
                <a16:creationId xmlns:a16="http://schemas.microsoft.com/office/drawing/2014/main" id="{4DDB8EB9-AE1D-4E73-ADB1-07CA84654439}"/>
              </a:ext>
            </a:extLst>
          </p:cNvPr>
          <p:cNvSpPr txBox="1"/>
          <p:nvPr/>
        </p:nvSpPr>
        <p:spPr>
          <a:xfrm>
            <a:off x="8359955" y="2214086"/>
            <a:ext cx="677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GJ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F47EC426-F819-4B88-8CB0-8EAAA9E0083B}"/>
              </a:ext>
            </a:extLst>
          </p:cNvPr>
          <p:cNvCxnSpPr>
            <a:cxnSpLocks/>
          </p:cNvCxnSpPr>
          <p:nvPr/>
        </p:nvCxnSpPr>
        <p:spPr>
          <a:xfrm>
            <a:off x="6118922" y="3039239"/>
            <a:ext cx="0" cy="97396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Rounded Rectangle 108">
            <a:extLst>
              <a:ext uri="{FF2B5EF4-FFF2-40B4-BE49-F238E27FC236}">
                <a16:creationId xmlns:a16="http://schemas.microsoft.com/office/drawing/2014/main" id="{4C5B36FA-52AC-4165-BAB6-DAD8110C6BDC}"/>
              </a:ext>
            </a:extLst>
          </p:cNvPr>
          <p:cNvSpPr/>
          <p:nvPr/>
        </p:nvSpPr>
        <p:spPr>
          <a:xfrm>
            <a:off x="6974846" y="108278"/>
            <a:ext cx="1316736" cy="1546860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TextBox 81">
            <a:extLst>
              <a:ext uri="{FF2B5EF4-FFF2-40B4-BE49-F238E27FC236}">
                <a16:creationId xmlns:a16="http://schemas.microsoft.com/office/drawing/2014/main" id="{8089BC95-8A01-41AC-B17D-B1AEFC68BBAD}"/>
              </a:ext>
            </a:extLst>
          </p:cNvPr>
          <p:cNvSpPr txBox="1"/>
          <p:nvPr/>
        </p:nvSpPr>
        <p:spPr>
          <a:xfrm>
            <a:off x="7490279" y="228602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ICF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19BE725C-BAEE-494F-9B9E-E8CCB6291A95}"/>
              </a:ext>
            </a:extLst>
          </p:cNvPr>
          <p:cNvCxnSpPr>
            <a:cxnSpLocks/>
          </p:cNvCxnSpPr>
          <p:nvPr/>
        </p:nvCxnSpPr>
        <p:spPr>
          <a:xfrm>
            <a:off x="5924188" y="1837267"/>
            <a:ext cx="0" cy="5249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AB14A41D-EEAE-4F32-9FC7-D95AF98F3B3E}"/>
              </a:ext>
            </a:extLst>
          </p:cNvPr>
          <p:cNvCxnSpPr>
            <a:cxnSpLocks/>
          </p:cNvCxnSpPr>
          <p:nvPr/>
        </p:nvCxnSpPr>
        <p:spPr>
          <a:xfrm>
            <a:off x="7702183" y="1303867"/>
            <a:ext cx="0" cy="106679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E820B763-79E5-40C2-9F42-811D9A9B91CE}"/>
              </a:ext>
            </a:extLst>
          </p:cNvPr>
          <p:cNvCxnSpPr>
            <a:cxnSpLocks/>
          </p:cNvCxnSpPr>
          <p:nvPr/>
        </p:nvCxnSpPr>
        <p:spPr>
          <a:xfrm flipH="1">
            <a:off x="5909733" y="1862658"/>
            <a:ext cx="154941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C8F6583D-277D-4DE3-BC1D-262DAAC0C30F}"/>
              </a:ext>
            </a:extLst>
          </p:cNvPr>
          <p:cNvCxnSpPr>
            <a:cxnSpLocks/>
          </p:cNvCxnSpPr>
          <p:nvPr/>
        </p:nvCxnSpPr>
        <p:spPr>
          <a:xfrm>
            <a:off x="7448189" y="1303867"/>
            <a:ext cx="0" cy="55879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A781CC9D-2E7A-46AC-BF9F-C73A27D4C9ED}"/>
              </a:ext>
            </a:extLst>
          </p:cNvPr>
          <p:cNvCxnSpPr>
            <a:cxnSpLocks/>
          </p:cNvCxnSpPr>
          <p:nvPr/>
        </p:nvCxnSpPr>
        <p:spPr>
          <a:xfrm flipH="1">
            <a:off x="7459152" y="1329259"/>
            <a:ext cx="24553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9EB63C22-BDEB-4280-8CAB-023D26677634}"/>
              </a:ext>
            </a:extLst>
          </p:cNvPr>
          <p:cNvSpPr txBox="1"/>
          <p:nvPr/>
        </p:nvSpPr>
        <p:spPr>
          <a:xfrm>
            <a:off x="7061884" y="558806"/>
            <a:ext cx="1083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 ion channels</a:t>
            </a:r>
          </a:p>
        </p:txBody>
      </p:sp>
      <p:sp>
        <p:nvSpPr>
          <p:cNvPr id="210" name="TextBox 81">
            <a:extLst>
              <a:ext uri="{FF2B5EF4-FFF2-40B4-BE49-F238E27FC236}">
                <a16:creationId xmlns:a16="http://schemas.microsoft.com/office/drawing/2014/main" id="{5E8A1B76-78F3-403E-BDD4-F1072DF379C1}"/>
              </a:ext>
            </a:extLst>
          </p:cNvPr>
          <p:cNvSpPr txBox="1"/>
          <p:nvPr/>
        </p:nvSpPr>
        <p:spPr>
          <a:xfrm>
            <a:off x="5925282" y="2682124"/>
            <a:ext cx="81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G</a:t>
            </a:r>
            <a:r>
              <a:rPr lang="en-US" baseline="-25000" dirty="0"/>
              <a:t>GJ0</a:t>
            </a:r>
            <a:endParaRPr lang="en-US" dirty="0"/>
          </a:p>
        </p:txBody>
      </p:sp>
      <p:sp>
        <p:nvSpPr>
          <p:cNvPr id="211" name="TextBox 81">
            <a:extLst>
              <a:ext uri="{FF2B5EF4-FFF2-40B4-BE49-F238E27FC236}">
                <a16:creationId xmlns:a16="http://schemas.microsoft.com/office/drawing/2014/main" id="{B3017CEB-354E-431A-B157-5C574975E42F}"/>
              </a:ext>
            </a:extLst>
          </p:cNvPr>
          <p:cNvSpPr txBox="1"/>
          <p:nvPr/>
        </p:nvSpPr>
        <p:spPr>
          <a:xfrm>
            <a:off x="7677882" y="2690591"/>
            <a:ext cx="81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G</a:t>
            </a:r>
            <a:r>
              <a:rPr lang="en-US" baseline="-25000" dirty="0"/>
              <a:t>GJ1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4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48811-E795-4CF1-84EE-95B117B91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ECB52-C05A-4C8E-9C37-989F30D4A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22017"/>
            <a:ext cx="8226846" cy="962140"/>
          </a:xfrm>
        </p:spPr>
        <p:txBody>
          <a:bodyPr/>
          <a:lstStyle/>
          <a:p>
            <a:r>
              <a:rPr lang="en-US" dirty="0"/>
              <a:t>We can now create a weighted sum</a:t>
            </a:r>
          </a:p>
          <a:p>
            <a:r>
              <a:rPr lang="en-US" dirty="0"/>
              <a:t>What are we missing for a full-scale neural network?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DF5CE-9021-498E-B9FC-9FA270CAB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45B77761-266B-43B9-A1CE-C683BAC2C234}"/>
              </a:ext>
            </a:extLst>
          </p:cNvPr>
          <p:cNvGrpSpPr/>
          <p:nvPr/>
        </p:nvGrpSpPr>
        <p:grpSpPr>
          <a:xfrm>
            <a:off x="4419600" y="2390653"/>
            <a:ext cx="4038600" cy="2095500"/>
            <a:chOff x="1524000" y="1295400"/>
            <a:chExt cx="4038600" cy="20955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61847E3-6DDB-4F30-9CF9-1F3D3889BDAB}"/>
                </a:ext>
              </a:extLst>
            </p:cNvPr>
            <p:cNvSpPr/>
            <p:nvPr/>
          </p:nvSpPr>
          <p:spPr>
            <a:xfrm>
              <a:off x="1524000" y="16383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FBB957C-CA6A-4AD9-A10B-320282FB4020}"/>
                </a:ext>
              </a:extLst>
            </p:cNvPr>
            <p:cNvSpPr/>
            <p:nvPr/>
          </p:nvSpPr>
          <p:spPr>
            <a:xfrm>
              <a:off x="1524000" y="22479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041F120-3845-4EEC-BD9C-37C295983059}"/>
                </a:ext>
              </a:extLst>
            </p:cNvPr>
            <p:cNvSpPr/>
            <p:nvPr/>
          </p:nvSpPr>
          <p:spPr>
            <a:xfrm>
              <a:off x="1524000" y="28575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71E4BBA-E7D8-4DCC-B0FB-1101985F6EAD}"/>
                </a:ext>
              </a:extLst>
            </p:cNvPr>
            <p:cNvSpPr/>
            <p:nvPr/>
          </p:nvSpPr>
          <p:spPr>
            <a:xfrm>
              <a:off x="2667000" y="1295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28DFD99-554E-488B-A406-A61AD458885B}"/>
                </a:ext>
              </a:extLst>
            </p:cNvPr>
            <p:cNvSpPr/>
            <p:nvPr/>
          </p:nvSpPr>
          <p:spPr>
            <a:xfrm>
              <a:off x="2667000" y="1676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705CE27-0B81-4DA0-A53F-02915D5528F8}"/>
                </a:ext>
              </a:extLst>
            </p:cNvPr>
            <p:cNvSpPr/>
            <p:nvPr/>
          </p:nvSpPr>
          <p:spPr>
            <a:xfrm>
              <a:off x="2667000" y="20955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C815014-96A9-4B86-9579-0C690A503682}"/>
                </a:ext>
              </a:extLst>
            </p:cNvPr>
            <p:cNvSpPr/>
            <p:nvPr/>
          </p:nvSpPr>
          <p:spPr>
            <a:xfrm>
              <a:off x="2667000" y="25527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EB3D812-705E-4A2E-A99B-2A0923CA3475}"/>
                </a:ext>
              </a:extLst>
            </p:cNvPr>
            <p:cNvSpPr/>
            <p:nvPr/>
          </p:nvSpPr>
          <p:spPr>
            <a:xfrm>
              <a:off x="2667000" y="30099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455E473-2052-4379-B9CE-F7E7F4F3F50D}"/>
                </a:ext>
              </a:extLst>
            </p:cNvPr>
            <p:cNvCxnSpPr>
              <a:cxnSpLocks/>
              <a:stCxn id="5" idx="6"/>
            </p:cNvCxnSpPr>
            <p:nvPr/>
          </p:nvCxnSpPr>
          <p:spPr>
            <a:xfrm flipV="1">
              <a:off x="1905000" y="1371600"/>
              <a:ext cx="762000" cy="4572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ED38CC2E-3D9D-4F52-8879-FCFE48A837A9}"/>
                </a:ext>
              </a:extLst>
            </p:cNvPr>
            <p:cNvCxnSpPr>
              <a:stCxn id="5" idx="6"/>
              <a:endCxn id="9" idx="2"/>
            </p:cNvCxnSpPr>
            <p:nvPr/>
          </p:nvCxnSpPr>
          <p:spPr>
            <a:xfrm>
              <a:off x="1905000" y="1828800"/>
              <a:ext cx="762000" cy="381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E16DEDB-2E69-4F50-A2B3-AFD411C196BB}"/>
                </a:ext>
              </a:extLst>
            </p:cNvPr>
            <p:cNvCxnSpPr>
              <a:stCxn id="5" idx="6"/>
              <a:endCxn id="10" idx="2"/>
            </p:cNvCxnSpPr>
            <p:nvPr/>
          </p:nvCxnSpPr>
          <p:spPr>
            <a:xfrm>
              <a:off x="1905000" y="1828800"/>
              <a:ext cx="762000" cy="4572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357930A-14E4-4276-B39E-77AC7097C0E3}"/>
                </a:ext>
              </a:extLst>
            </p:cNvPr>
            <p:cNvCxnSpPr>
              <a:stCxn id="5" idx="6"/>
              <a:endCxn id="11" idx="2"/>
            </p:cNvCxnSpPr>
            <p:nvPr/>
          </p:nvCxnSpPr>
          <p:spPr>
            <a:xfrm>
              <a:off x="1905000" y="1828800"/>
              <a:ext cx="762000" cy="9144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3674910C-F58D-4EE8-9E22-DC4007091D7F}"/>
                </a:ext>
              </a:extLst>
            </p:cNvPr>
            <p:cNvCxnSpPr>
              <a:stCxn id="5" idx="6"/>
              <a:endCxn id="12" idx="2"/>
            </p:cNvCxnSpPr>
            <p:nvPr/>
          </p:nvCxnSpPr>
          <p:spPr>
            <a:xfrm>
              <a:off x="1905000" y="1828800"/>
              <a:ext cx="762000" cy="13716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1DC4986-FEA5-49C1-B80E-7719C3AA8310}"/>
                </a:ext>
              </a:extLst>
            </p:cNvPr>
            <p:cNvCxnSpPr>
              <a:cxnSpLocks/>
              <a:stCxn id="6" idx="6"/>
            </p:cNvCxnSpPr>
            <p:nvPr/>
          </p:nvCxnSpPr>
          <p:spPr>
            <a:xfrm flipV="1">
              <a:off x="1905000" y="1371600"/>
              <a:ext cx="762000" cy="10668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F517B1C-4F67-421C-AEC7-3ED9D55280A6}"/>
                </a:ext>
              </a:extLst>
            </p:cNvPr>
            <p:cNvCxnSpPr>
              <a:stCxn id="6" idx="6"/>
              <a:endCxn id="9" idx="2"/>
            </p:cNvCxnSpPr>
            <p:nvPr/>
          </p:nvCxnSpPr>
          <p:spPr>
            <a:xfrm flipV="1">
              <a:off x="1905000" y="1866900"/>
              <a:ext cx="762000" cy="5715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E32CEFCB-072B-49D2-9768-F0F05D4E530E}"/>
                </a:ext>
              </a:extLst>
            </p:cNvPr>
            <p:cNvCxnSpPr>
              <a:stCxn id="6" idx="6"/>
              <a:endCxn id="10" idx="2"/>
            </p:cNvCxnSpPr>
            <p:nvPr/>
          </p:nvCxnSpPr>
          <p:spPr>
            <a:xfrm flipV="1">
              <a:off x="1905000" y="2286000"/>
              <a:ext cx="762000" cy="1524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0E774F9-E239-40B6-B961-760F2D18104E}"/>
                </a:ext>
              </a:extLst>
            </p:cNvPr>
            <p:cNvCxnSpPr>
              <a:stCxn id="6" idx="6"/>
              <a:endCxn id="11" idx="2"/>
            </p:cNvCxnSpPr>
            <p:nvPr/>
          </p:nvCxnSpPr>
          <p:spPr>
            <a:xfrm>
              <a:off x="1905000" y="2438400"/>
              <a:ext cx="762000" cy="3048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33F1F746-85C2-4472-B673-91C46C20D3C3}"/>
                </a:ext>
              </a:extLst>
            </p:cNvPr>
            <p:cNvCxnSpPr>
              <a:stCxn id="6" idx="6"/>
              <a:endCxn id="12" idx="2"/>
            </p:cNvCxnSpPr>
            <p:nvPr/>
          </p:nvCxnSpPr>
          <p:spPr>
            <a:xfrm>
              <a:off x="1905000" y="2438400"/>
              <a:ext cx="762000" cy="7620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C791F8A2-8F8A-4285-B789-D07F6764710A}"/>
                </a:ext>
              </a:extLst>
            </p:cNvPr>
            <p:cNvCxnSpPr>
              <a:cxnSpLocks/>
              <a:stCxn id="7" idx="6"/>
            </p:cNvCxnSpPr>
            <p:nvPr/>
          </p:nvCxnSpPr>
          <p:spPr>
            <a:xfrm flipV="1">
              <a:off x="1905000" y="1371600"/>
              <a:ext cx="762000" cy="16764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47FF4A9B-43B1-440D-9D7D-6B9D0613EAA5}"/>
                </a:ext>
              </a:extLst>
            </p:cNvPr>
            <p:cNvCxnSpPr>
              <a:stCxn id="7" idx="6"/>
              <a:endCxn id="10" idx="2"/>
            </p:cNvCxnSpPr>
            <p:nvPr/>
          </p:nvCxnSpPr>
          <p:spPr>
            <a:xfrm flipV="1">
              <a:off x="1905000" y="2286000"/>
              <a:ext cx="762000" cy="7620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37944D2-981A-4997-8CF2-2D0C7EAD3ED3}"/>
                </a:ext>
              </a:extLst>
            </p:cNvPr>
            <p:cNvCxnSpPr>
              <a:stCxn id="7" idx="6"/>
              <a:endCxn id="11" idx="2"/>
            </p:cNvCxnSpPr>
            <p:nvPr/>
          </p:nvCxnSpPr>
          <p:spPr>
            <a:xfrm flipV="1">
              <a:off x="1905000" y="2743200"/>
              <a:ext cx="762000" cy="3048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64D59A92-DD3E-417F-B269-4F1E046AF910}"/>
                </a:ext>
              </a:extLst>
            </p:cNvPr>
            <p:cNvCxnSpPr>
              <a:stCxn id="7" idx="6"/>
              <a:endCxn id="12" idx="2"/>
            </p:cNvCxnSpPr>
            <p:nvPr/>
          </p:nvCxnSpPr>
          <p:spPr>
            <a:xfrm>
              <a:off x="1905000" y="3048000"/>
              <a:ext cx="762000" cy="1524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FC84741-32FF-491D-AF83-42ED3EEB468C}"/>
                </a:ext>
              </a:extLst>
            </p:cNvPr>
            <p:cNvSpPr/>
            <p:nvPr/>
          </p:nvSpPr>
          <p:spPr>
            <a:xfrm>
              <a:off x="3429000" y="1295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7D0B5AF3-589A-4A1A-91E2-D83CD28E63D6}"/>
                </a:ext>
              </a:extLst>
            </p:cNvPr>
            <p:cNvSpPr/>
            <p:nvPr/>
          </p:nvSpPr>
          <p:spPr>
            <a:xfrm>
              <a:off x="3429000" y="1676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4BEFBE8-BB23-46D7-84EA-F5B21DF14A63}"/>
                </a:ext>
              </a:extLst>
            </p:cNvPr>
            <p:cNvSpPr/>
            <p:nvPr/>
          </p:nvSpPr>
          <p:spPr>
            <a:xfrm>
              <a:off x="3429000" y="20955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B4E731D4-588B-4B42-8DA1-AA66C85FBC73}"/>
                </a:ext>
              </a:extLst>
            </p:cNvPr>
            <p:cNvSpPr/>
            <p:nvPr/>
          </p:nvSpPr>
          <p:spPr>
            <a:xfrm>
              <a:off x="3429000" y="25527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D1FA4AD-3D58-4450-A8D4-4BE442ABCB7A}"/>
                </a:ext>
              </a:extLst>
            </p:cNvPr>
            <p:cNvSpPr/>
            <p:nvPr/>
          </p:nvSpPr>
          <p:spPr>
            <a:xfrm>
              <a:off x="3429000" y="30099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54F1580-3C70-44A7-AC79-12FA2378555A}"/>
                </a:ext>
              </a:extLst>
            </p:cNvPr>
            <p:cNvCxnSpPr>
              <a:cxnSpLocks/>
            </p:cNvCxnSpPr>
            <p:nvPr/>
          </p:nvCxnSpPr>
          <p:spPr>
            <a:xfrm>
              <a:off x="3048000" y="1371600"/>
              <a:ext cx="38100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942F9FA-4BF0-48C4-BE6C-DAF9BDF94A43}"/>
                </a:ext>
              </a:extLst>
            </p:cNvPr>
            <p:cNvCxnSpPr>
              <a:cxnSpLocks/>
              <a:endCxn id="28" idx="2"/>
            </p:cNvCxnSpPr>
            <p:nvPr/>
          </p:nvCxnSpPr>
          <p:spPr>
            <a:xfrm>
              <a:off x="3048000" y="1409700"/>
              <a:ext cx="381000" cy="4572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C5170892-4ADF-43B7-9CC2-53D52BFA1432}"/>
                </a:ext>
              </a:extLst>
            </p:cNvPr>
            <p:cNvCxnSpPr>
              <a:cxnSpLocks/>
              <a:endCxn id="29" idx="2"/>
            </p:cNvCxnSpPr>
            <p:nvPr/>
          </p:nvCxnSpPr>
          <p:spPr>
            <a:xfrm>
              <a:off x="3048000" y="1371600"/>
              <a:ext cx="381000" cy="9144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E1C60FDD-3EC0-4522-8196-0CBC28B6A949}"/>
                </a:ext>
              </a:extLst>
            </p:cNvPr>
            <p:cNvCxnSpPr>
              <a:cxnSpLocks/>
              <a:endCxn id="30" idx="2"/>
            </p:cNvCxnSpPr>
            <p:nvPr/>
          </p:nvCxnSpPr>
          <p:spPr>
            <a:xfrm>
              <a:off x="3048000" y="1371600"/>
              <a:ext cx="381000" cy="13716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2B53635A-8D5E-466F-AD1E-1B1756EF814D}"/>
                </a:ext>
              </a:extLst>
            </p:cNvPr>
            <p:cNvCxnSpPr>
              <a:cxnSpLocks/>
              <a:endCxn id="31" idx="2"/>
            </p:cNvCxnSpPr>
            <p:nvPr/>
          </p:nvCxnSpPr>
          <p:spPr>
            <a:xfrm>
              <a:off x="3048000" y="1371600"/>
              <a:ext cx="381000" cy="18288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AA914A8F-3C0A-4989-A9E3-525FE1641560}"/>
                </a:ext>
              </a:extLst>
            </p:cNvPr>
            <p:cNvCxnSpPr/>
            <p:nvPr/>
          </p:nvCxnSpPr>
          <p:spPr>
            <a:xfrm>
              <a:off x="3048000" y="1790700"/>
              <a:ext cx="38100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B2198D4E-007C-4DD6-92B3-6E4538E13B9D}"/>
                </a:ext>
              </a:extLst>
            </p:cNvPr>
            <p:cNvCxnSpPr/>
            <p:nvPr/>
          </p:nvCxnSpPr>
          <p:spPr>
            <a:xfrm>
              <a:off x="3048000" y="1790700"/>
              <a:ext cx="381000" cy="4572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99556D8C-22E2-4CD6-A179-F4A1ADAD94B1}"/>
                </a:ext>
              </a:extLst>
            </p:cNvPr>
            <p:cNvCxnSpPr/>
            <p:nvPr/>
          </p:nvCxnSpPr>
          <p:spPr>
            <a:xfrm>
              <a:off x="3048000" y="1790700"/>
              <a:ext cx="381000" cy="9144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6840EFB8-ECFE-4F65-A277-80EEAF4F875C}"/>
                </a:ext>
              </a:extLst>
            </p:cNvPr>
            <p:cNvCxnSpPr>
              <a:cxnSpLocks/>
              <a:stCxn id="9" idx="6"/>
            </p:cNvCxnSpPr>
            <p:nvPr/>
          </p:nvCxnSpPr>
          <p:spPr>
            <a:xfrm flipV="1">
              <a:off x="3048000" y="1409700"/>
              <a:ext cx="381000" cy="4572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32C8CC71-94AF-4104-AB86-9A282998E321}"/>
                </a:ext>
              </a:extLst>
            </p:cNvPr>
            <p:cNvCxnSpPr/>
            <p:nvPr/>
          </p:nvCxnSpPr>
          <p:spPr>
            <a:xfrm>
              <a:off x="3048000" y="2247900"/>
              <a:ext cx="38100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3EE8E7E7-D68F-4FFC-A421-168FBC6F0448}"/>
                </a:ext>
              </a:extLst>
            </p:cNvPr>
            <p:cNvCxnSpPr/>
            <p:nvPr/>
          </p:nvCxnSpPr>
          <p:spPr>
            <a:xfrm>
              <a:off x="3048000" y="2247900"/>
              <a:ext cx="381000" cy="4572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79C2E5C-D10B-4681-9377-654B449FB51D}"/>
                </a:ext>
              </a:extLst>
            </p:cNvPr>
            <p:cNvCxnSpPr/>
            <p:nvPr/>
          </p:nvCxnSpPr>
          <p:spPr>
            <a:xfrm>
              <a:off x="3048000" y="2247900"/>
              <a:ext cx="381000" cy="9144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B690710A-920D-4BD3-A51E-1DD6DEFF3693}"/>
                </a:ext>
              </a:extLst>
            </p:cNvPr>
            <p:cNvCxnSpPr/>
            <p:nvPr/>
          </p:nvCxnSpPr>
          <p:spPr>
            <a:xfrm>
              <a:off x="3048000" y="2705100"/>
              <a:ext cx="38100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6CEEB731-6A41-4D8A-9B4E-60FCBF90076A}"/>
                </a:ext>
              </a:extLst>
            </p:cNvPr>
            <p:cNvCxnSpPr/>
            <p:nvPr/>
          </p:nvCxnSpPr>
          <p:spPr>
            <a:xfrm>
              <a:off x="3048000" y="2705100"/>
              <a:ext cx="381000" cy="4572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F03B94D4-7140-4A6E-92C6-2D020AB495A5}"/>
                </a:ext>
              </a:extLst>
            </p:cNvPr>
            <p:cNvCxnSpPr/>
            <p:nvPr/>
          </p:nvCxnSpPr>
          <p:spPr>
            <a:xfrm>
              <a:off x="3048000" y="3162300"/>
              <a:ext cx="38100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6E559A45-CF60-4244-979C-8934658826E6}"/>
                </a:ext>
              </a:extLst>
            </p:cNvPr>
            <p:cNvCxnSpPr/>
            <p:nvPr/>
          </p:nvCxnSpPr>
          <p:spPr>
            <a:xfrm flipV="1">
              <a:off x="3048000" y="1790700"/>
              <a:ext cx="381000" cy="4572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358CDAD0-93AF-4E9C-8EB1-05E9D166860E}"/>
                </a:ext>
              </a:extLst>
            </p:cNvPr>
            <p:cNvCxnSpPr>
              <a:cxnSpLocks/>
              <a:stCxn id="10" idx="6"/>
            </p:cNvCxnSpPr>
            <p:nvPr/>
          </p:nvCxnSpPr>
          <p:spPr>
            <a:xfrm flipV="1">
              <a:off x="3048000" y="1371600"/>
              <a:ext cx="381000" cy="9144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355C2884-AB21-4C8C-A05F-EF5442C39562}"/>
                </a:ext>
              </a:extLst>
            </p:cNvPr>
            <p:cNvCxnSpPr/>
            <p:nvPr/>
          </p:nvCxnSpPr>
          <p:spPr>
            <a:xfrm flipV="1">
              <a:off x="3048000" y="2209800"/>
              <a:ext cx="381000" cy="4572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B6D1D2CF-A21C-4163-B0A6-651BFDAA783D}"/>
                </a:ext>
              </a:extLst>
            </p:cNvPr>
            <p:cNvCxnSpPr/>
            <p:nvPr/>
          </p:nvCxnSpPr>
          <p:spPr>
            <a:xfrm flipV="1">
              <a:off x="3048000" y="1790700"/>
              <a:ext cx="381000" cy="9144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1B8E2041-8A3C-40FD-B914-1D7D064A7060}"/>
                </a:ext>
              </a:extLst>
            </p:cNvPr>
            <p:cNvCxnSpPr/>
            <p:nvPr/>
          </p:nvCxnSpPr>
          <p:spPr>
            <a:xfrm flipV="1">
              <a:off x="3048000" y="2667000"/>
              <a:ext cx="381000" cy="4572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4EC5155A-6886-4F9E-B079-974FAB6468E6}"/>
                </a:ext>
              </a:extLst>
            </p:cNvPr>
            <p:cNvCxnSpPr/>
            <p:nvPr/>
          </p:nvCxnSpPr>
          <p:spPr>
            <a:xfrm flipV="1">
              <a:off x="3048000" y="2247900"/>
              <a:ext cx="381000" cy="9144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D6DB544-6D6A-4EBB-AA14-FCC9A3F16FDE}"/>
                </a:ext>
              </a:extLst>
            </p:cNvPr>
            <p:cNvCxnSpPr>
              <a:cxnSpLocks/>
              <a:stCxn id="12" idx="6"/>
            </p:cNvCxnSpPr>
            <p:nvPr/>
          </p:nvCxnSpPr>
          <p:spPr>
            <a:xfrm flipV="1">
              <a:off x="3048000" y="1371600"/>
              <a:ext cx="381000" cy="18288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59EC2BE5-3C70-438F-A364-08DF67AC4C70}"/>
                </a:ext>
              </a:extLst>
            </p:cNvPr>
            <p:cNvSpPr/>
            <p:nvPr/>
          </p:nvSpPr>
          <p:spPr>
            <a:xfrm>
              <a:off x="4191000" y="1295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7360FDF-19A3-4842-97BA-975769C70886}"/>
                </a:ext>
              </a:extLst>
            </p:cNvPr>
            <p:cNvSpPr/>
            <p:nvPr/>
          </p:nvSpPr>
          <p:spPr>
            <a:xfrm>
              <a:off x="4191000" y="1676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7E7E0BC-2264-498A-88A7-1FA92B2F408D}"/>
                </a:ext>
              </a:extLst>
            </p:cNvPr>
            <p:cNvSpPr/>
            <p:nvPr/>
          </p:nvSpPr>
          <p:spPr>
            <a:xfrm>
              <a:off x="4191000" y="20955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E5D424C-C3D5-497F-B2D1-869E31249C22}"/>
                </a:ext>
              </a:extLst>
            </p:cNvPr>
            <p:cNvSpPr/>
            <p:nvPr/>
          </p:nvSpPr>
          <p:spPr>
            <a:xfrm>
              <a:off x="4191000" y="25527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FBEB17F-8A2B-489A-8D18-67209A105B8B}"/>
                </a:ext>
              </a:extLst>
            </p:cNvPr>
            <p:cNvSpPr/>
            <p:nvPr/>
          </p:nvSpPr>
          <p:spPr>
            <a:xfrm>
              <a:off x="4191000" y="30099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652B94CF-8785-4A2D-AA61-A0C6AB6E5392}"/>
                </a:ext>
              </a:extLst>
            </p:cNvPr>
            <p:cNvCxnSpPr>
              <a:cxnSpLocks/>
            </p:cNvCxnSpPr>
            <p:nvPr/>
          </p:nvCxnSpPr>
          <p:spPr>
            <a:xfrm>
              <a:off x="3810000" y="1371600"/>
              <a:ext cx="38100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AEE803A9-D051-4990-8D47-9F7615433C06}"/>
                </a:ext>
              </a:extLst>
            </p:cNvPr>
            <p:cNvCxnSpPr>
              <a:endCxn id="55" idx="2"/>
            </p:cNvCxnSpPr>
            <p:nvPr/>
          </p:nvCxnSpPr>
          <p:spPr>
            <a:xfrm>
              <a:off x="3810000" y="1409700"/>
              <a:ext cx="381000" cy="4572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70214BAD-91C2-47EB-A8DE-9F46200DBD29}"/>
                </a:ext>
              </a:extLst>
            </p:cNvPr>
            <p:cNvCxnSpPr>
              <a:endCxn id="56" idx="2"/>
            </p:cNvCxnSpPr>
            <p:nvPr/>
          </p:nvCxnSpPr>
          <p:spPr>
            <a:xfrm>
              <a:off x="3810000" y="1371600"/>
              <a:ext cx="381000" cy="9144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BDFED2A0-3C1A-4BC0-B18A-450A4C2ED05E}"/>
                </a:ext>
              </a:extLst>
            </p:cNvPr>
            <p:cNvCxnSpPr>
              <a:endCxn id="57" idx="2"/>
            </p:cNvCxnSpPr>
            <p:nvPr/>
          </p:nvCxnSpPr>
          <p:spPr>
            <a:xfrm>
              <a:off x="3810000" y="1371600"/>
              <a:ext cx="381000" cy="13716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DA073845-9783-4380-B898-C954AC74F7F7}"/>
                </a:ext>
              </a:extLst>
            </p:cNvPr>
            <p:cNvCxnSpPr>
              <a:endCxn id="58" idx="2"/>
            </p:cNvCxnSpPr>
            <p:nvPr/>
          </p:nvCxnSpPr>
          <p:spPr>
            <a:xfrm>
              <a:off x="3810000" y="1371600"/>
              <a:ext cx="381000" cy="18288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31876D43-17F7-47F8-A148-01AF0C2BD002}"/>
                </a:ext>
              </a:extLst>
            </p:cNvPr>
            <p:cNvCxnSpPr/>
            <p:nvPr/>
          </p:nvCxnSpPr>
          <p:spPr>
            <a:xfrm>
              <a:off x="3810000" y="1790700"/>
              <a:ext cx="38100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1342C8C9-6C6E-4DC9-8F1C-FF6414F08139}"/>
                </a:ext>
              </a:extLst>
            </p:cNvPr>
            <p:cNvCxnSpPr/>
            <p:nvPr/>
          </p:nvCxnSpPr>
          <p:spPr>
            <a:xfrm>
              <a:off x="3810000" y="1790700"/>
              <a:ext cx="381000" cy="4572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192C24D1-5BAD-499B-B988-F81BA7798F7F}"/>
                </a:ext>
              </a:extLst>
            </p:cNvPr>
            <p:cNvCxnSpPr/>
            <p:nvPr/>
          </p:nvCxnSpPr>
          <p:spPr>
            <a:xfrm>
              <a:off x="3810000" y="1790700"/>
              <a:ext cx="381000" cy="9144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DEE21B8-80E8-4E64-ADEA-4011241188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10000" y="1371600"/>
              <a:ext cx="381000" cy="4572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399E831A-4D7C-427C-B3A0-909CEC952586}"/>
                </a:ext>
              </a:extLst>
            </p:cNvPr>
            <p:cNvCxnSpPr/>
            <p:nvPr/>
          </p:nvCxnSpPr>
          <p:spPr>
            <a:xfrm>
              <a:off x="3810000" y="2247900"/>
              <a:ext cx="38100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AD43893F-1825-4FDE-9391-713EB319C043}"/>
                </a:ext>
              </a:extLst>
            </p:cNvPr>
            <p:cNvCxnSpPr/>
            <p:nvPr/>
          </p:nvCxnSpPr>
          <p:spPr>
            <a:xfrm>
              <a:off x="3810000" y="2247900"/>
              <a:ext cx="381000" cy="4572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FE83D311-8B0F-4380-A330-FC44CA93141D}"/>
                </a:ext>
              </a:extLst>
            </p:cNvPr>
            <p:cNvCxnSpPr/>
            <p:nvPr/>
          </p:nvCxnSpPr>
          <p:spPr>
            <a:xfrm>
              <a:off x="3810000" y="2247900"/>
              <a:ext cx="381000" cy="9144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81CAD944-A778-46BB-9194-71B8FE5975B5}"/>
                </a:ext>
              </a:extLst>
            </p:cNvPr>
            <p:cNvCxnSpPr/>
            <p:nvPr/>
          </p:nvCxnSpPr>
          <p:spPr>
            <a:xfrm>
              <a:off x="3810000" y="2705100"/>
              <a:ext cx="38100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FC4C2FFA-8BC7-4A57-BD98-F4E31E3CBFC5}"/>
                </a:ext>
              </a:extLst>
            </p:cNvPr>
            <p:cNvCxnSpPr/>
            <p:nvPr/>
          </p:nvCxnSpPr>
          <p:spPr>
            <a:xfrm>
              <a:off x="3810000" y="2705100"/>
              <a:ext cx="381000" cy="4572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2F58F956-48E1-43B2-85C5-4FA051A26795}"/>
                </a:ext>
              </a:extLst>
            </p:cNvPr>
            <p:cNvCxnSpPr/>
            <p:nvPr/>
          </p:nvCxnSpPr>
          <p:spPr>
            <a:xfrm>
              <a:off x="3810000" y="3162300"/>
              <a:ext cx="38100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4042BF74-3E1F-4F73-A074-FC7D9F8B4F2D}"/>
                </a:ext>
              </a:extLst>
            </p:cNvPr>
            <p:cNvCxnSpPr/>
            <p:nvPr/>
          </p:nvCxnSpPr>
          <p:spPr>
            <a:xfrm flipV="1">
              <a:off x="3810000" y="1790700"/>
              <a:ext cx="381000" cy="4572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B22BD089-8D55-4746-9D0B-5BDB2A8675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10000" y="1371600"/>
              <a:ext cx="381000" cy="9144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7D34B6F9-0FEF-43B0-BAC5-825EE297CA6D}"/>
                </a:ext>
              </a:extLst>
            </p:cNvPr>
            <p:cNvCxnSpPr/>
            <p:nvPr/>
          </p:nvCxnSpPr>
          <p:spPr>
            <a:xfrm flipV="1">
              <a:off x="3810000" y="2209800"/>
              <a:ext cx="381000" cy="4572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C1A5FA5-6A34-4656-BE9C-6D5A9636D91D}"/>
                </a:ext>
              </a:extLst>
            </p:cNvPr>
            <p:cNvCxnSpPr/>
            <p:nvPr/>
          </p:nvCxnSpPr>
          <p:spPr>
            <a:xfrm flipV="1">
              <a:off x="3810000" y="1790700"/>
              <a:ext cx="381000" cy="9144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B4E3DD47-1ABE-470E-8B57-255DF0F37968}"/>
                </a:ext>
              </a:extLst>
            </p:cNvPr>
            <p:cNvCxnSpPr/>
            <p:nvPr/>
          </p:nvCxnSpPr>
          <p:spPr>
            <a:xfrm flipV="1">
              <a:off x="3810000" y="2667000"/>
              <a:ext cx="381000" cy="4572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EFAC04CB-C2D6-4B52-A15F-4DF6EB090CA5}"/>
                </a:ext>
              </a:extLst>
            </p:cNvPr>
            <p:cNvCxnSpPr/>
            <p:nvPr/>
          </p:nvCxnSpPr>
          <p:spPr>
            <a:xfrm flipV="1">
              <a:off x="3810000" y="2247900"/>
              <a:ext cx="381000" cy="9144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882B156E-142B-4AC9-8A81-161BA4D3F1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10000" y="1371600"/>
              <a:ext cx="381000" cy="18288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DA2B79CE-241D-4AFC-8CCD-7841BBC967EF}"/>
                </a:ext>
              </a:extLst>
            </p:cNvPr>
            <p:cNvSpPr/>
            <p:nvPr/>
          </p:nvSpPr>
          <p:spPr>
            <a:xfrm>
              <a:off x="5181600" y="16383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916E703-10F0-4621-9404-D17130CD900D}"/>
                </a:ext>
              </a:extLst>
            </p:cNvPr>
            <p:cNvSpPr/>
            <p:nvPr/>
          </p:nvSpPr>
          <p:spPr>
            <a:xfrm>
              <a:off x="5181600" y="22479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E220D1AA-B398-42A1-8562-ADF9A5CDEAE5}"/>
                </a:ext>
              </a:extLst>
            </p:cNvPr>
            <p:cNvSpPr/>
            <p:nvPr/>
          </p:nvSpPr>
          <p:spPr>
            <a:xfrm>
              <a:off x="5181600" y="28575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55473E56-34EA-4803-B4E2-5F1596F9902D}"/>
                </a:ext>
              </a:extLst>
            </p:cNvPr>
            <p:cNvCxnSpPr>
              <a:stCxn id="58" idx="6"/>
              <a:endCxn id="83" idx="2"/>
            </p:cNvCxnSpPr>
            <p:nvPr/>
          </p:nvCxnSpPr>
          <p:spPr>
            <a:xfrm flipV="1">
              <a:off x="4572000" y="3048000"/>
              <a:ext cx="609600" cy="1524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57611493-88D3-4ACA-8991-564A29D3DC1B}"/>
                </a:ext>
              </a:extLst>
            </p:cNvPr>
            <p:cNvCxnSpPr>
              <a:stCxn id="58" idx="6"/>
              <a:endCxn id="82" idx="2"/>
            </p:cNvCxnSpPr>
            <p:nvPr/>
          </p:nvCxnSpPr>
          <p:spPr>
            <a:xfrm flipV="1">
              <a:off x="4572000" y="2438400"/>
              <a:ext cx="609600" cy="7620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E1E06325-271F-4A50-9F92-93BD1216C405}"/>
                </a:ext>
              </a:extLst>
            </p:cNvPr>
            <p:cNvCxnSpPr>
              <a:stCxn id="58" idx="6"/>
              <a:endCxn id="81" idx="2"/>
            </p:cNvCxnSpPr>
            <p:nvPr/>
          </p:nvCxnSpPr>
          <p:spPr>
            <a:xfrm flipV="1">
              <a:off x="4572000" y="1828800"/>
              <a:ext cx="609600" cy="13716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92FC1E79-1E76-472D-A852-4296CC041E7C}"/>
                </a:ext>
              </a:extLst>
            </p:cNvPr>
            <p:cNvCxnSpPr>
              <a:cxnSpLocks/>
              <a:endCxn id="81" idx="2"/>
            </p:cNvCxnSpPr>
            <p:nvPr/>
          </p:nvCxnSpPr>
          <p:spPr>
            <a:xfrm>
              <a:off x="4572000" y="1371600"/>
              <a:ext cx="609600" cy="4572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B3DA11A6-242B-4AA2-ADC9-A828C0EC21FE}"/>
                </a:ext>
              </a:extLst>
            </p:cNvPr>
            <p:cNvCxnSpPr>
              <a:endCxn id="82" idx="2"/>
            </p:cNvCxnSpPr>
            <p:nvPr/>
          </p:nvCxnSpPr>
          <p:spPr>
            <a:xfrm>
              <a:off x="4648200" y="1485900"/>
              <a:ext cx="533400" cy="9525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2B19B347-3F99-4B78-BC64-C5BE841E0F4E}"/>
                </a:ext>
              </a:extLst>
            </p:cNvPr>
            <p:cNvCxnSpPr>
              <a:cxnSpLocks/>
              <a:endCxn id="83" idx="2"/>
            </p:cNvCxnSpPr>
            <p:nvPr/>
          </p:nvCxnSpPr>
          <p:spPr>
            <a:xfrm>
              <a:off x="4572000" y="1371600"/>
              <a:ext cx="609600" cy="16764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A8D83C0C-0328-47FE-AF14-113185B2C395}"/>
                </a:ext>
              </a:extLst>
            </p:cNvPr>
            <p:cNvCxnSpPr>
              <a:cxnSpLocks/>
              <a:endCxn id="82" idx="2"/>
            </p:cNvCxnSpPr>
            <p:nvPr/>
          </p:nvCxnSpPr>
          <p:spPr>
            <a:xfrm flipV="1">
              <a:off x="4572000" y="2438400"/>
              <a:ext cx="609600" cy="2667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805045E8-9119-47DB-81E8-953C9A0B2FA3}"/>
                </a:ext>
              </a:extLst>
            </p:cNvPr>
            <p:cNvCxnSpPr>
              <a:cxnSpLocks/>
              <a:endCxn id="81" idx="2"/>
            </p:cNvCxnSpPr>
            <p:nvPr/>
          </p:nvCxnSpPr>
          <p:spPr>
            <a:xfrm flipV="1">
              <a:off x="4572000" y="1828800"/>
              <a:ext cx="609600" cy="8763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3A1E00C3-F8D0-4D3F-8466-CE9C2F498BA6}"/>
                </a:ext>
              </a:extLst>
            </p:cNvPr>
            <p:cNvCxnSpPr>
              <a:cxnSpLocks/>
              <a:endCxn id="81" idx="2"/>
            </p:cNvCxnSpPr>
            <p:nvPr/>
          </p:nvCxnSpPr>
          <p:spPr>
            <a:xfrm flipV="1">
              <a:off x="4572000" y="1828800"/>
              <a:ext cx="609600" cy="4191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4FB7D1AF-7A8B-4CB9-9E76-E6A8DBDAAFB1}"/>
                </a:ext>
              </a:extLst>
            </p:cNvPr>
            <p:cNvCxnSpPr>
              <a:cxnSpLocks/>
              <a:endCxn id="83" idx="2"/>
            </p:cNvCxnSpPr>
            <p:nvPr/>
          </p:nvCxnSpPr>
          <p:spPr>
            <a:xfrm>
              <a:off x="4572000" y="2247900"/>
              <a:ext cx="609600" cy="8001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CE6A9DAE-BD89-44B2-8AAF-4F1C803533A1}"/>
                </a:ext>
              </a:extLst>
            </p:cNvPr>
            <p:cNvCxnSpPr>
              <a:cxnSpLocks/>
              <a:endCxn id="81" idx="2"/>
            </p:cNvCxnSpPr>
            <p:nvPr/>
          </p:nvCxnSpPr>
          <p:spPr>
            <a:xfrm>
              <a:off x="4572000" y="1790700"/>
              <a:ext cx="609600" cy="381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5F2398C2-93E0-43BB-8271-246EB6DC4255}"/>
                </a:ext>
              </a:extLst>
            </p:cNvPr>
            <p:cNvCxnSpPr>
              <a:cxnSpLocks/>
              <a:endCxn id="83" idx="2"/>
            </p:cNvCxnSpPr>
            <p:nvPr/>
          </p:nvCxnSpPr>
          <p:spPr>
            <a:xfrm>
              <a:off x="4572000" y="1790700"/>
              <a:ext cx="609600" cy="12573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9B15C9C7-8DBA-4546-ADE5-D42A5C616068}"/>
                </a:ext>
              </a:extLst>
            </p:cNvPr>
            <p:cNvCxnSpPr>
              <a:cxnSpLocks/>
              <a:endCxn id="82" idx="2"/>
            </p:cNvCxnSpPr>
            <p:nvPr/>
          </p:nvCxnSpPr>
          <p:spPr>
            <a:xfrm>
              <a:off x="4572000" y="1790700"/>
              <a:ext cx="609600" cy="6477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05A30D23-A5CB-44C8-B45D-996732BF1412}"/>
                </a:ext>
              </a:extLst>
            </p:cNvPr>
            <p:cNvCxnSpPr>
              <a:cxnSpLocks/>
              <a:endCxn id="82" idx="2"/>
            </p:cNvCxnSpPr>
            <p:nvPr/>
          </p:nvCxnSpPr>
          <p:spPr>
            <a:xfrm>
              <a:off x="4572000" y="2247900"/>
              <a:ext cx="609600" cy="1905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16807F20-8AF6-4DFC-A210-332E6FD2F2C4}"/>
                </a:ext>
              </a:extLst>
            </p:cNvPr>
            <p:cNvCxnSpPr>
              <a:cxnSpLocks/>
              <a:endCxn id="83" idx="2"/>
            </p:cNvCxnSpPr>
            <p:nvPr/>
          </p:nvCxnSpPr>
          <p:spPr>
            <a:xfrm>
              <a:off x="4572000" y="2705100"/>
              <a:ext cx="609600" cy="3429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Content Placeholder 2">
            <a:extLst>
              <a:ext uri="{FF2B5EF4-FFF2-40B4-BE49-F238E27FC236}">
                <a16:creationId xmlns:a16="http://schemas.microsoft.com/office/drawing/2014/main" id="{E6CB9579-68F4-422E-B61C-0FD4DFEA2401}"/>
              </a:ext>
            </a:extLst>
          </p:cNvPr>
          <p:cNvSpPr txBox="1">
            <a:spLocks/>
          </p:cNvSpPr>
          <p:nvPr/>
        </p:nvSpPr>
        <p:spPr bwMode="auto">
          <a:xfrm>
            <a:off x="685800" y="2212766"/>
            <a:ext cx="3886200" cy="173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0"/>
              </a:spcBef>
            </a:pPr>
            <a:r>
              <a:rPr lang="en-US" dirty="0"/>
              <a:t>a way to build more than one layer of “neurons”</a:t>
            </a:r>
            <a:endParaRPr lang="en-US" kern="0" dirty="0"/>
          </a:p>
          <a:p>
            <a:pPr lvl="1">
              <a:spcBef>
                <a:spcPts val="0"/>
              </a:spcBef>
            </a:pPr>
            <a:r>
              <a:rPr lang="en-US" dirty="0"/>
              <a:t>an activation function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101" name="Content Placeholder 2">
            <a:extLst>
              <a:ext uri="{FF2B5EF4-FFF2-40B4-BE49-F238E27FC236}">
                <a16:creationId xmlns:a16="http://schemas.microsoft.com/office/drawing/2014/main" id="{FFC9D6B5-1623-46C7-BE9B-84446326C82B}"/>
              </a:ext>
            </a:extLst>
          </p:cNvPr>
          <p:cNvSpPr txBox="1">
            <a:spLocks/>
          </p:cNvSpPr>
          <p:nvPr/>
        </p:nvSpPr>
        <p:spPr bwMode="auto">
          <a:xfrm>
            <a:off x="685800" y="4146002"/>
            <a:ext cx="8226846" cy="1924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Table it for now…</a:t>
            </a:r>
          </a:p>
          <a:p>
            <a:pPr lvl="1">
              <a:spcBef>
                <a:spcPts val="0"/>
              </a:spcBef>
            </a:pPr>
            <a:r>
              <a:rPr lang="en-US" dirty="0"/>
              <a:t>Bonus problem for the lab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Can be a nice final project if you like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Can return and go over it roughly when people want more info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85267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021E5-ABF1-42A5-A3AB-F29A397F1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986EA-162D-4916-AC24-80BCE9F8D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have we done?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Learned how neurons communicate</a:t>
            </a:r>
          </a:p>
          <a:p>
            <a:pPr lvl="1">
              <a:spcBef>
                <a:spcPts val="0"/>
              </a:spcBef>
            </a:pPr>
            <a:r>
              <a:rPr lang="en-US" dirty="0"/>
              <a:t>Learned how to use GJs to let non-neural cells communicate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Constructed a (nearly real) neural network from multiple cells</a:t>
            </a:r>
          </a:p>
          <a:p>
            <a:r>
              <a:rPr lang="en-US" dirty="0"/>
              <a:t>Neural nets are very good at pattern recognition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Is this how our body decides whether we’re at our target shape?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Perhaps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D0C7A-F9C6-4FE7-AEDA-C84EB28B2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112934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51458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4307C-353B-4FC5-93FE-7435975C6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AC70E-FBF7-41D9-AFE4-2FDC8D52D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26438-8544-400A-936C-6F6CECED1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0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1A99-0089-4D35-8B98-CC045FA76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DAED-AD3B-488C-A1C4-EFA2FCBD6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76400"/>
            <a:ext cx="8271934" cy="4199467"/>
          </a:xfrm>
        </p:spPr>
        <p:txBody>
          <a:bodyPr/>
          <a:lstStyle/>
          <a:p>
            <a:r>
              <a:rPr lang="en-US" dirty="0"/>
              <a:t>We learned that deep artificial NNs can do remarkable things (image recognition, …)</a:t>
            </a:r>
          </a:p>
          <a:p>
            <a:r>
              <a:rPr lang="en-US" dirty="0"/>
              <a:t>How can we use what we know so far to build an artificial NN with biology?</a:t>
            </a:r>
            <a:endParaRPr lang="en-US" sz="2400" dirty="0"/>
          </a:p>
          <a:p>
            <a:pPr marL="685800" lvl="1"/>
            <a:r>
              <a:rPr lang="en-US" dirty="0"/>
              <a:t>And we’ll learn about gap junctions, too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br>
              <a:rPr lang="en-US" dirty="0"/>
            </a:br>
            <a:br>
              <a:rPr lang="en-US" sz="1600" dirty="0"/>
            </a:b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333DD-3556-4973-965A-7F11E261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7702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A8B12-8676-4762-9658-51C11AE46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an activation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38D34-1D13-486B-A4BA-265CF2A75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6267" y="1837268"/>
            <a:ext cx="6112933" cy="3293532"/>
          </a:xfrm>
        </p:spPr>
        <p:txBody>
          <a:bodyPr/>
          <a:lstStyle/>
          <a:p>
            <a:r>
              <a:rPr lang="en-US" dirty="0"/>
              <a:t>Assume that layer 2 computes the weighted sum (like in Lab 3).</a:t>
            </a:r>
          </a:p>
          <a:p>
            <a:r>
              <a:rPr lang="en-US" dirty="0"/>
              <a:t>How do we compute the activation function?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Voltage-gated ion channels that “snap”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 to 0 or 1</a:t>
            </a:r>
          </a:p>
          <a:p>
            <a:pPr lvl="1">
              <a:spcBef>
                <a:spcPts val="0"/>
              </a:spcBef>
            </a:pPr>
            <a:r>
              <a:rPr lang="en-US" dirty="0"/>
              <a:t>Layer 2A</a:t>
            </a:r>
            <a:endParaRPr lang="en-US" baseline="30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AE64D-3DE5-490C-83B5-33D80B702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D6E7A2-F23F-4125-B3A3-CAEF9D88EFFB}"/>
              </a:ext>
            </a:extLst>
          </p:cNvPr>
          <p:cNvSpPr txBox="1"/>
          <p:nvPr/>
        </p:nvSpPr>
        <p:spPr>
          <a:xfrm>
            <a:off x="220887" y="1828800"/>
            <a:ext cx="975544" cy="914400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2000" dirty="0"/>
              <a:t>Layer 1 (inputs)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AD02349-ED34-451B-BC72-DCA0C70D6306}"/>
              </a:ext>
            </a:extLst>
          </p:cNvPr>
          <p:cNvSpPr/>
          <p:nvPr/>
        </p:nvSpPr>
        <p:spPr>
          <a:xfrm>
            <a:off x="402165" y="2912537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F04D6DC-3020-41E5-BC69-2AE3B25010F6}"/>
              </a:ext>
            </a:extLst>
          </p:cNvPr>
          <p:cNvSpPr/>
          <p:nvPr/>
        </p:nvSpPr>
        <p:spPr>
          <a:xfrm>
            <a:off x="402165" y="3661839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2F14EC-3F52-4FFB-9FA4-53992B9E9BBD}"/>
              </a:ext>
            </a:extLst>
          </p:cNvPr>
          <p:cNvSpPr/>
          <p:nvPr/>
        </p:nvSpPr>
        <p:spPr>
          <a:xfrm>
            <a:off x="402165" y="4385734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D3E5D8-D059-4745-BC31-3609DED10933}"/>
              </a:ext>
            </a:extLst>
          </p:cNvPr>
          <p:cNvSpPr txBox="1"/>
          <p:nvPr/>
        </p:nvSpPr>
        <p:spPr>
          <a:xfrm>
            <a:off x="1308663" y="1837266"/>
            <a:ext cx="1451465" cy="914400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2000" dirty="0"/>
              <a:t>Layer 2 (weighted sum)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76F0141-42BE-4272-BE1E-AE7389033A8A}"/>
              </a:ext>
            </a:extLst>
          </p:cNvPr>
          <p:cNvSpPr/>
          <p:nvPr/>
        </p:nvSpPr>
        <p:spPr>
          <a:xfrm>
            <a:off x="1748361" y="3661839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C5E75C4-566F-473F-9F3C-178AEF91F74E}"/>
              </a:ext>
            </a:extLst>
          </p:cNvPr>
          <p:cNvCxnSpPr>
            <a:cxnSpLocks/>
            <a:stCxn id="6" idx="6"/>
            <a:endCxn id="10" idx="1"/>
          </p:cNvCxnSpPr>
          <p:nvPr/>
        </p:nvCxnSpPr>
        <p:spPr>
          <a:xfrm>
            <a:off x="859365" y="3141137"/>
            <a:ext cx="955951" cy="587657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802FE5B-6868-4889-AFA4-B92C6389FEB1}"/>
              </a:ext>
            </a:extLst>
          </p:cNvPr>
          <p:cNvCxnSpPr>
            <a:cxnSpLocks/>
          </p:cNvCxnSpPr>
          <p:nvPr/>
        </p:nvCxnSpPr>
        <p:spPr>
          <a:xfrm>
            <a:off x="859365" y="3890439"/>
            <a:ext cx="888996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CE1AD87-EFCE-4F6D-B197-A10EBA442A42}"/>
              </a:ext>
            </a:extLst>
          </p:cNvPr>
          <p:cNvCxnSpPr>
            <a:cxnSpLocks/>
            <a:stCxn id="8" idx="6"/>
            <a:endCxn id="10" idx="3"/>
          </p:cNvCxnSpPr>
          <p:nvPr/>
        </p:nvCxnSpPr>
        <p:spPr>
          <a:xfrm flipV="1">
            <a:off x="859365" y="4052084"/>
            <a:ext cx="955951" cy="56225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23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3C8E-355D-44D9-9A8D-A65B552F0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Snapping ion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54AAC-531F-4071-AD8A-6F2160C7C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03853"/>
            <a:ext cx="7772400" cy="1591748"/>
          </a:xfrm>
        </p:spPr>
        <p:txBody>
          <a:bodyPr/>
          <a:lstStyle/>
          <a:p>
            <a:r>
              <a:rPr lang="en-US" sz="2400" dirty="0"/>
              <a:t>Remember labs #1, #2?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In(de)crease </a:t>
            </a:r>
            <a:r>
              <a:rPr lang="en-US" sz="2000" i="1" dirty="0" err="1"/>
              <a:t>Dm_array</a:t>
            </a:r>
            <a:r>
              <a:rPr lang="en-US" sz="2000" dirty="0"/>
              <a:t>[Na,:] →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rises(falls)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2000" dirty="0"/>
              <a:t>In(de)crease </a:t>
            </a:r>
            <a:r>
              <a:rPr lang="en-US" sz="2000" i="1" dirty="0" err="1"/>
              <a:t>Dm_array</a:t>
            </a:r>
            <a:r>
              <a:rPr lang="en-US" sz="2000" dirty="0"/>
              <a:t>[</a:t>
            </a:r>
            <a:r>
              <a:rPr lang="en-US" sz="2000" dirty="0" err="1"/>
              <a:t>K,Cl</a:t>
            </a:r>
            <a:r>
              <a:rPr lang="en-US" sz="2000" dirty="0"/>
              <a:t>,:] →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falls(rises)</a:t>
            </a:r>
          </a:p>
          <a:p>
            <a:r>
              <a:rPr lang="en-US" sz="2400" dirty="0"/>
              <a:t>What if we had a voltage-sensitive Na channel: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00EEC9-65AC-4C13-8F3F-2B2B5C1B5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569AB04-CAC2-4EFF-870F-1137A97400B6}"/>
              </a:ext>
            </a:extLst>
          </p:cNvPr>
          <p:cNvGrpSpPr/>
          <p:nvPr/>
        </p:nvGrpSpPr>
        <p:grpSpPr>
          <a:xfrm>
            <a:off x="474130" y="2980247"/>
            <a:ext cx="3513668" cy="2076510"/>
            <a:chOff x="474130" y="2980247"/>
            <a:chExt cx="3513668" cy="207651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6A443E2-B0BC-41D4-A20F-B6073E31E2CA}"/>
                </a:ext>
              </a:extLst>
            </p:cNvPr>
            <p:cNvCxnSpPr>
              <a:cxnSpLocks/>
            </p:cNvCxnSpPr>
            <p:nvPr/>
          </p:nvCxnSpPr>
          <p:spPr>
            <a:xfrm>
              <a:off x="1346198" y="4529647"/>
              <a:ext cx="197273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F577F51-5BF9-4898-9590-B265430EFED0}"/>
                </a:ext>
              </a:extLst>
            </p:cNvPr>
            <p:cNvCxnSpPr/>
            <p:nvPr/>
          </p:nvCxnSpPr>
          <p:spPr>
            <a:xfrm>
              <a:off x="1363131" y="3217314"/>
              <a:ext cx="0" cy="1329266"/>
            </a:xfrm>
            <a:prstGeom prst="line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2B4ABB4-05D1-47AD-8AD4-72AE59C389CB}"/>
                </a:ext>
              </a:extLst>
            </p:cNvPr>
            <p:cNvSpPr txBox="1"/>
            <p:nvPr/>
          </p:nvSpPr>
          <p:spPr>
            <a:xfrm>
              <a:off x="474130" y="2980247"/>
              <a:ext cx="11006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err="1"/>
                <a:t>Dm</a:t>
              </a:r>
              <a:r>
                <a:rPr lang="en-US" sz="2000" i="1" baseline="-25000" dirty="0" err="1"/>
                <a:t>Na</a:t>
              </a:r>
              <a:endParaRPr lang="en-US" sz="2000" i="1" baseline="-250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00DC4D0-DB77-4327-B6F5-CEFBC19C887F}"/>
                </a:ext>
              </a:extLst>
            </p:cNvPr>
            <p:cNvSpPr txBox="1"/>
            <p:nvPr/>
          </p:nvSpPr>
          <p:spPr>
            <a:xfrm>
              <a:off x="3098798" y="4656647"/>
              <a:ext cx="889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err="1"/>
                <a:t>V</a:t>
              </a:r>
              <a:r>
                <a:rPr lang="en-US" sz="2000" baseline="-25000" dirty="0" err="1"/>
                <a:t>mem</a:t>
              </a:r>
              <a:endParaRPr lang="en-US" sz="2000" i="1" dirty="0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6BF626B-954B-4838-8013-3027DC433911}"/>
                </a:ext>
              </a:extLst>
            </p:cNvPr>
            <p:cNvCxnSpPr/>
            <p:nvPr/>
          </p:nvCxnSpPr>
          <p:spPr>
            <a:xfrm flipV="1">
              <a:off x="1439331" y="3344314"/>
              <a:ext cx="1625600" cy="948266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290D6A7-4DE3-4A24-9CB0-2AE2062C03CB}"/>
              </a:ext>
            </a:extLst>
          </p:cNvPr>
          <p:cNvSpPr txBox="1">
            <a:spLocks/>
          </p:cNvSpPr>
          <p:nvPr/>
        </p:nvSpPr>
        <p:spPr bwMode="auto">
          <a:xfrm>
            <a:off x="3886200" y="2887129"/>
            <a:ext cx="4834467" cy="2523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Larger </a:t>
            </a:r>
            <a:r>
              <a:rPr lang="en-US" sz="2400" i="1" kern="0" dirty="0" err="1"/>
              <a:t>V</a:t>
            </a:r>
            <a:r>
              <a:rPr lang="en-US" sz="2400" kern="0" baseline="-25000" dirty="0" err="1"/>
              <a:t>mem</a:t>
            </a:r>
            <a:r>
              <a:rPr lang="en-US" sz="2400" kern="0" dirty="0"/>
              <a:t> </a:t>
            </a:r>
            <a:r>
              <a:rPr lang="en-US" sz="2400" dirty="0"/>
              <a:t>→ larger </a:t>
            </a:r>
            <a:r>
              <a:rPr lang="en-US" sz="2400" i="1" dirty="0" err="1"/>
              <a:t>Dm</a:t>
            </a:r>
            <a:r>
              <a:rPr lang="en-US" sz="2400" i="1" baseline="-25000" dirty="0" err="1"/>
              <a:t>Na</a:t>
            </a:r>
            <a:r>
              <a:rPr lang="en-US" sz="2400" i="1" kern="0" baseline="-25000" dirty="0"/>
              <a:t> </a:t>
            </a:r>
            <a:r>
              <a:rPr lang="en-US" sz="2400" dirty="0"/>
              <a:t>→ even larger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endParaRPr lang="en-US" sz="2400" baseline="-25000" dirty="0"/>
          </a:p>
          <a:p>
            <a:r>
              <a:rPr lang="en-US" sz="2400" kern="0" dirty="0"/>
              <a:t>Smaller </a:t>
            </a:r>
            <a:r>
              <a:rPr lang="en-US" sz="2400" i="1" kern="0" dirty="0" err="1"/>
              <a:t>V</a:t>
            </a:r>
            <a:r>
              <a:rPr lang="en-US" sz="2400" kern="0" baseline="-25000" dirty="0" err="1"/>
              <a:t>mem</a:t>
            </a:r>
            <a:r>
              <a:rPr lang="en-US" sz="2400" kern="0" dirty="0"/>
              <a:t> </a:t>
            </a:r>
            <a:r>
              <a:rPr lang="en-US" sz="2400" dirty="0"/>
              <a:t>→ smaller </a:t>
            </a:r>
            <a:r>
              <a:rPr lang="en-US" sz="2400" i="1" dirty="0" err="1"/>
              <a:t>Dm</a:t>
            </a:r>
            <a:r>
              <a:rPr lang="en-US" sz="2400" i="1" baseline="-25000" dirty="0" err="1"/>
              <a:t>Na</a:t>
            </a:r>
            <a:r>
              <a:rPr lang="en-US" sz="2400" i="1" kern="0" baseline="-25000" dirty="0"/>
              <a:t> </a:t>
            </a:r>
            <a:r>
              <a:rPr lang="en-US" sz="2400" dirty="0"/>
              <a:t>→ even smaller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endParaRPr lang="en-US" sz="2400" baseline="-25000" dirty="0"/>
          </a:p>
          <a:p>
            <a:r>
              <a:rPr lang="en-US" sz="2400" dirty="0"/>
              <a:t>End result: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r>
              <a:rPr lang="en-US" sz="2400" dirty="0"/>
              <a:t> pegged at highest or lowest value, like a perceptron?</a:t>
            </a:r>
          </a:p>
          <a:p>
            <a:endParaRPr lang="en-US" sz="2400" dirty="0"/>
          </a:p>
          <a:p>
            <a:pPr marL="0" indent="0">
              <a:buNone/>
            </a:pPr>
            <a:endParaRPr lang="en-US" kern="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397A34D-FA77-471C-90C4-A7D1A8575A3A}"/>
              </a:ext>
            </a:extLst>
          </p:cNvPr>
          <p:cNvSpPr txBox="1">
            <a:spLocks/>
          </p:cNvSpPr>
          <p:nvPr/>
        </p:nvSpPr>
        <p:spPr bwMode="auto">
          <a:xfrm>
            <a:off x="457199" y="5105397"/>
            <a:ext cx="77724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Potential problems: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Is the system stuck after processing the first vector?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What if we want, e.g., </a:t>
            </a:r>
            <a:r>
              <a:rPr lang="en-US" sz="2000" kern="0" dirty="0" err="1"/>
              <a:t>ReLU</a:t>
            </a:r>
            <a:r>
              <a:rPr lang="en-US" sz="2000" kern="0" dirty="0"/>
              <a:t> instead of a perceptron?</a:t>
            </a:r>
          </a:p>
        </p:txBody>
      </p:sp>
    </p:spTree>
    <p:extLst>
      <p:ext uri="{BB962C8B-B14F-4D97-AF65-F5344CB8AC3E}">
        <p14:creationId xmlns:p14="http://schemas.microsoft.com/office/powerpoint/2010/main" val="337128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A8B12-8676-4762-9658-51C11AE46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 2A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AE64D-3DE5-490C-83B5-33D80B702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D6E7A2-F23F-4125-B3A3-CAEF9D88EFFB}"/>
              </a:ext>
            </a:extLst>
          </p:cNvPr>
          <p:cNvSpPr txBox="1"/>
          <p:nvPr/>
        </p:nvSpPr>
        <p:spPr>
          <a:xfrm>
            <a:off x="220887" y="812801"/>
            <a:ext cx="975544" cy="914400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2000" dirty="0"/>
              <a:t>Layer 1 (inputs)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AD02349-ED34-451B-BC72-DCA0C70D6306}"/>
              </a:ext>
            </a:extLst>
          </p:cNvPr>
          <p:cNvSpPr/>
          <p:nvPr/>
        </p:nvSpPr>
        <p:spPr>
          <a:xfrm>
            <a:off x="402165" y="1896538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F04D6DC-3020-41E5-BC69-2AE3B25010F6}"/>
              </a:ext>
            </a:extLst>
          </p:cNvPr>
          <p:cNvSpPr/>
          <p:nvPr/>
        </p:nvSpPr>
        <p:spPr>
          <a:xfrm>
            <a:off x="402165" y="2650070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2F14EC-3F52-4FFB-9FA4-53992B9E9BBD}"/>
              </a:ext>
            </a:extLst>
          </p:cNvPr>
          <p:cNvSpPr/>
          <p:nvPr/>
        </p:nvSpPr>
        <p:spPr>
          <a:xfrm>
            <a:off x="402165" y="3369735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D3E5D8-D059-4745-BC31-3609DED10933}"/>
              </a:ext>
            </a:extLst>
          </p:cNvPr>
          <p:cNvSpPr txBox="1"/>
          <p:nvPr/>
        </p:nvSpPr>
        <p:spPr>
          <a:xfrm>
            <a:off x="1308663" y="821267"/>
            <a:ext cx="1451465" cy="914400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2000" dirty="0"/>
              <a:t>Layer 2 (weighted sum)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76F0141-42BE-4272-BE1E-AE7389033A8A}"/>
              </a:ext>
            </a:extLst>
          </p:cNvPr>
          <p:cNvSpPr/>
          <p:nvPr/>
        </p:nvSpPr>
        <p:spPr>
          <a:xfrm>
            <a:off x="1748361" y="2650070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z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C5E75C4-566F-473F-9F3C-178AEF91F74E}"/>
              </a:ext>
            </a:extLst>
          </p:cNvPr>
          <p:cNvCxnSpPr>
            <a:cxnSpLocks/>
            <a:stCxn id="6" idx="6"/>
            <a:endCxn id="10" idx="1"/>
          </p:cNvCxnSpPr>
          <p:nvPr/>
        </p:nvCxnSpPr>
        <p:spPr>
          <a:xfrm>
            <a:off x="859365" y="2125138"/>
            <a:ext cx="955951" cy="591887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802FE5B-6868-4889-AFA4-B92C6389FEB1}"/>
              </a:ext>
            </a:extLst>
          </p:cNvPr>
          <p:cNvCxnSpPr>
            <a:cxnSpLocks/>
          </p:cNvCxnSpPr>
          <p:nvPr/>
        </p:nvCxnSpPr>
        <p:spPr>
          <a:xfrm>
            <a:off x="859365" y="2878670"/>
            <a:ext cx="888996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CE1AD87-EFCE-4F6D-B197-A10EBA442A42}"/>
              </a:ext>
            </a:extLst>
          </p:cNvPr>
          <p:cNvCxnSpPr>
            <a:cxnSpLocks/>
            <a:stCxn id="8" idx="6"/>
            <a:endCxn id="10" idx="3"/>
          </p:cNvCxnSpPr>
          <p:nvPr/>
        </p:nvCxnSpPr>
        <p:spPr>
          <a:xfrm flipV="1">
            <a:off x="859365" y="3040315"/>
            <a:ext cx="955951" cy="55802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475C49E8-1EE7-452C-90F5-31ADC71B01D2}"/>
              </a:ext>
            </a:extLst>
          </p:cNvPr>
          <p:cNvSpPr/>
          <p:nvPr/>
        </p:nvSpPr>
        <p:spPr>
          <a:xfrm>
            <a:off x="2493432" y="2650070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80FF514-8D7A-4132-B7E0-319B7932C3C0}"/>
              </a:ext>
            </a:extLst>
          </p:cNvPr>
          <p:cNvCxnSpPr>
            <a:cxnSpLocks/>
          </p:cNvCxnSpPr>
          <p:nvPr/>
        </p:nvCxnSpPr>
        <p:spPr>
          <a:xfrm>
            <a:off x="2205560" y="2876554"/>
            <a:ext cx="287872" cy="4233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4E2280D-CA6A-4A94-B3B8-3376221BDDDF}"/>
              </a:ext>
            </a:extLst>
          </p:cNvPr>
          <p:cNvSpPr txBox="1"/>
          <p:nvPr/>
        </p:nvSpPr>
        <p:spPr>
          <a:xfrm>
            <a:off x="2290796" y="1727200"/>
            <a:ext cx="1451465" cy="914400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2000" dirty="0"/>
              <a:t>Layer 2A (activation function)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8B7D1D99-6C82-40C2-990A-768C464648A9}"/>
              </a:ext>
            </a:extLst>
          </p:cNvPr>
          <p:cNvSpPr txBox="1">
            <a:spLocks/>
          </p:cNvSpPr>
          <p:nvPr/>
        </p:nvSpPr>
        <p:spPr bwMode="auto">
          <a:xfrm>
            <a:off x="3132667" y="2607733"/>
            <a:ext cx="5477933" cy="3412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How do we compute the activation function?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Create a new layer, drive </a:t>
            </a:r>
            <a:r>
              <a:rPr lang="en-US" sz="2000" i="1" kern="0" dirty="0"/>
              <a:t>a</a:t>
            </a:r>
            <a:r>
              <a:rPr lang="en-US" sz="2000" kern="0" dirty="0"/>
              <a:t> from </a:t>
            </a:r>
            <a:r>
              <a:rPr lang="en-US" sz="2000" i="1" kern="0" dirty="0"/>
              <a:t>z</a:t>
            </a:r>
            <a:r>
              <a:rPr lang="en-US" sz="2000" kern="0" dirty="0"/>
              <a:t> with a GJ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The GJ gating function implements the activation function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What does the GJ gate on? Layer 2’s </a:t>
            </a:r>
            <a:r>
              <a:rPr lang="en-US" sz="2000" i="1" kern="0" dirty="0" err="1"/>
              <a:t>V</a:t>
            </a:r>
            <a:r>
              <a:rPr lang="en-US" sz="2000" kern="0" baseline="-25000" dirty="0" err="1"/>
              <a:t>mem</a:t>
            </a:r>
            <a:r>
              <a:rPr lang="en-US" sz="2000" kern="0" dirty="0"/>
              <a:t>? Or concentration of some layer-2 ion? (Hint: remember that layer #2 is driven is QSS)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What does the GJ conduct from </a:t>
            </a:r>
            <a:r>
              <a:rPr lang="en-US" sz="2000" i="1" kern="0" dirty="0"/>
              <a:t>z</a:t>
            </a:r>
            <a:r>
              <a:rPr lang="en-US" sz="2000" kern="0" dirty="0"/>
              <a:t> to </a:t>
            </a:r>
            <a:r>
              <a:rPr lang="en-US" sz="2000" i="1" kern="0" dirty="0"/>
              <a:t>a</a:t>
            </a:r>
            <a:r>
              <a:rPr lang="en-US" sz="2000" kern="0" dirty="0"/>
              <a:t>? Diffusion of a charged ion? Of an uncharged ion? Which seems simpler?</a:t>
            </a:r>
          </a:p>
        </p:txBody>
      </p:sp>
    </p:spTree>
    <p:extLst>
      <p:ext uri="{BB962C8B-B14F-4D97-AF65-F5344CB8AC3E}">
        <p14:creationId xmlns:p14="http://schemas.microsoft.com/office/powerpoint/2010/main" val="155179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A8B12-8676-4762-9658-51C11AE46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Diffusion → equal [] everywhere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38D34-1D13-486B-A4BA-265CF2A75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6267" y="1837268"/>
            <a:ext cx="6172200" cy="4360332"/>
          </a:xfrm>
        </p:spPr>
        <p:txBody>
          <a:bodyPr/>
          <a:lstStyle/>
          <a:p>
            <a:r>
              <a:rPr lang="en-US" dirty="0"/>
              <a:t>A problem with diffusion: say we have some ion </a:t>
            </a:r>
            <a:r>
              <a:rPr lang="en-US" i="1" dirty="0"/>
              <a:t>i</a:t>
            </a:r>
            <a:r>
              <a:rPr lang="en-US" dirty="0"/>
              <a:t> that diffuses from cell </a:t>
            </a:r>
            <a:r>
              <a:rPr lang="en-US" i="1" dirty="0"/>
              <a:t>z </a:t>
            </a:r>
            <a:r>
              <a:rPr lang="en-US" dirty="0"/>
              <a:t>to cell </a:t>
            </a:r>
            <a:r>
              <a:rPr lang="en-US" i="1" dirty="0"/>
              <a:t>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Eventually [</a:t>
            </a:r>
            <a:r>
              <a:rPr lang="en-US" i="1" dirty="0" err="1"/>
              <a:t>i</a:t>
            </a:r>
            <a:r>
              <a:rPr lang="en-US" dirty="0"/>
              <a:t>] will even out – then the system is permanently stuck </a:t>
            </a:r>
            <a:r>
              <a:rPr lang="en-US" dirty="0">
                <a:sym typeface="Wingdings" panose="05000000000000000000" pitchFamily="2" charset="2"/>
              </a:rPr>
              <a:t>. How can we fix this?</a:t>
            </a:r>
          </a:p>
          <a:p>
            <a:pPr lvl="1"/>
            <a:r>
              <a:rPr lang="en-US" dirty="0"/>
              <a:t>Perhaps assume a very large [</a:t>
            </a:r>
            <a:r>
              <a:rPr lang="en-US" i="1" dirty="0" err="1"/>
              <a:t>i</a:t>
            </a:r>
            <a:r>
              <a:rPr lang="en-US" dirty="0"/>
              <a:t>] in cell </a:t>
            </a:r>
            <a:r>
              <a:rPr lang="en-US" i="1" dirty="0"/>
              <a:t>z</a:t>
            </a:r>
            <a:r>
              <a:rPr lang="en-US" dirty="0"/>
              <a:t>, so that it effectively never changes? And assume another large cell with [</a:t>
            </a:r>
            <a:r>
              <a:rPr lang="en-US" i="1" dirty="0" err="1"/>
              <a:t>i</a:t>
            </a:r>
            <a:r>
              <a:rPr lang="en-US" dirty="0"/>
              <a:t>]=0?</a:t>
            </a:r>
          </a:p>
          <a:p>
            <a:pPr lvl="1"/>
            <a:r>
              <a:rPr lang="en-US" dirty="0"/>
              <a:t>Other ideas?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AE64D-3DE5-490C-83B5-33D80B702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D6E7A2-F23F-4125-B3A3-CAEF9D88EFFB}"/>
              </a:ext>
            </a:extLst>
          </p:cNvPr>
          <p:cNvSpPr txBox="1"/>
          <p:nvPr/>
        </p:nvSpPr>
        <p:spPr>
          <a:xfrm>
            <a:off x="220887" y="1828800"/>
            <a:ext cx="975544" cy="914400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2000" dirty="0"/>
              <a:t>Layer 1 (inputs)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AD02349-ED34-451B-BC72-DCA0C70D6306}"/>
              </a:ext>
            </a:extLst>
          </p:cNvPr>
          <p:cNvSpPr/>
          <p:nvPr/>
        </p:nvSpPr>
        <p:spPr>
          <a:xfrm>
            <a:off x="402165" y="2912537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F04D6DC-3020-41E5-BC69-2AE3B25010F6}"/>
              </a:ext>
            </a:extLst>
          </p:cNvPr>
          <p:cNvSpPr/>
          <p:nvPr/>
        </p:nvSpPr>
        <p:spPr>
          <a:xfrm>
            <a:off x="402165" y="3666069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2F14EC-3F52-4FFB-9FA4-53992B9E9BBD}"/>
              </a:ext>
            </a:extLst>
          </p:cNvPr>
          <p:cNvSpPr/>
          <p:nvPr/>
        </p:nvSpPr>
        <p:spPr>
          <a:xfrm>
            <a:off x="402165" y="4385734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D3E5D8-D059-4745-BC31-3609DED10933}"/>
              </a:ext>
            </a:extLst>
          </p:cNvPr>
          <p:cNvSpPr txBox="1"/>
          <p:nvPr/>
        </p:nvSpPr>
        <p:spPr>
          <a:xfrm>
            <a:off x="1308663" y="1837266"/>
            <a:ext cx="1451465" cy="914400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2000" dirty="0"/>
              <a:t>Layer 2 (weighted sum)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76F0141-42BE-4272-BE1E-AE7389033A8A}"/>
              </a:ext>
            </a:extLst>
          </p:cNvPr>
          <p:cNvSpPr/>
          <p:nvPr/>
        </p:nvSpPr>
        <p:spPr>
          <a:xfrm>
            <a:off x="1748361" y="3666069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z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C5E75C4-566F-473F-9F3C-178AEF91F74E}"/>
              </a:ext>
            </a:extLst>
          </p:cNvPr>
          <p:cNvCxnSpPr>
            <a:cxnSpLocks/>
            <a:stCxn id="6" idx="6"/>
            <a:endCxn id="10" idx="1"/>
          </p:cNvCxnSpPr>
          <p:nvPr/>
        </p:nvCxnSpPr>
        <p:spPr>
          <a:xfrm>
            <a:off x="859365" y="3141137"/>
            <a:ext cx="955951" cy="591887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802FE5B-6868-4889-AFA4-B92C6389FEB1}"/>
              </a:ext>
            </a:extLst>
          </p:cNvPr>
          <p:cNvCxnSpPr>
            <a:cxnSpLocks/>
          </p:cNvCxnSpPr>
          <p:nvPr/>
        </p:nvCxnSpPr>
        <p:spPr>
          <a:xfrm>
            <a:off x="859365" y="3894669"/>
            <a:ext cx="888996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CE1AD87-EFCE-4F6D-B197-A10EBA442A42}"/>
              </a:ext>
            </a:extLst>
          </p:cNvPr>
          <p:cNvCxnSpPr>
            <a:cxnSpLocks/>
            <a:stCxn id="8" idx="6"/>
            <a:endCxn id="10" idx="3"/>
          </p:cNvCxnSpPr>
          <p:nvPr/>
        </p:nvCxnSpPr>
        <p:spPr>
          <a:xfrm flipV="1">
            <a:off x="859365" y="4056314"/>
            <a:ext cx="955951" cy="55802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475C49E8-1EE7-452C-90F5-31ADC71B01D2}"/>
              </a:ext>
            </a:extLst>
          </p:cNvPr>
          <p:cNvSpPr/>
          <p:nvPr/>
        </p:nvSpPr>
        <p:spPr>
          <a:xfrm>
            <a:off x="2493432" y="3666069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80FF514-8D7A-4132-B7E0-319B7932C3C0}"/>
              </a:ext>
            </a:extLst>
          </p:cNvPr>
          <p:cNvCxnSpPr>
            <a:cxnSpLocks/>
          </p:cNvCxnSpPr>
          <p:nvPr/>
        </p:nvCxnSpPr>
        <p:spPr>
          <a:xfrm>
            <a:off x="2205560" y="3892553"/>
            <a:ext cx="287872" cy="4233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E9F5AFF4-E2B6-49EE-80FF-096E17184DF7}"/>
              </a:ext>
            </a:extLst>
          </p:cNvPr>
          <p:cNvSpPr/>
          <p:nvPr/>
        </p:nvSpPr>
        <p:spPr>
          <a:xfrm>
            <a:off x="1748359" y="4461937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CEC1B84-1F7E-4872-B894-2BAA5FC26599}"/>
              </a:ext>
            </a:extLst>
          </p:cNvPr>
          <p:cNvCxnSpPr>
            <a:cxnSpLocks/>
            <a:stCxn id="18" idx="7"/>
            <a:endCxn id="16" idx="3"/>
          </p:cNvCxnSpPr>
          <p:nvPr/>
        </p:nvCxnSpPr>
        <p:spPr>
          <a:xfrm flipV="1">
            <a:off x="2138604" y="4056314"/>
            <a:ext cx="421783" cy="472578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12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67" y="279400"/>
            <a:ext cx="4394200" cy="1143000"/>
          </a:xfrm>
        </p:spPr>
        <p:txBody>
          <a:bodyPr/>
          <a:lstStyle/>
          <a:p>
            <a:r>
              <a:rPr lang="en-US" dirty="0"/>
              <a:t>Chaining layers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997" y="1312334"/>
            <a:ext cx="3230403" cy="4724399"/>
          </a:xfrm>
        </p:spPr>
        <p:txBody>
          <a:bodyPr/>
          <a:lstStyle/>
          <a:p>
            <a:r>
              <a:rPr lang="en-US" sz="2000" dirty="0"/>
              <a:t>Remember this picture?</a:t>
            </a:r>
          </a:p>
          <a:p>
            <a:r>
              <a:rPr lang="en-US" sz="2000" dirty="0"/>
              <a:t>For accurate computation, we needed GJ resistances to be larger than the driving </a:t>
            </a:r>
            <a:r>
              <a:rPr lang="en-US" sz="2000" i="1" dirty="0" err="1"/>
              <a:t>G</a:t>
            </a:r>
            <a:r>
              <a:rPr lang="en-US" sz="2000" baseline="-25000" dirty="0" err="1"/>
              <a:t>cell</a:t>
            </a:r>
            <a:r>
              <a:rPr lang="en-US" sz="2000" dirty="0"/>
              <a:t>.</a:t>
            </a:r>
          </a:p>
          <a:p>
            <a:pPr lvl="1"/>
            <a:r>
              <a:rPr lang="en-US" sz="1600" dirty="0"/>
              <a:t>What will happen when we try to build multiple layers?</a:t>
            </a:r>
          </a:p>
          <a:p>
            <a:pPr lvl="1"/>
            <a:r>
              <a:rPr lang="en-US" sz="1600" dirty="0"/>
              <a:t>I.e., we want to </a:t>
            </a:r>
            <a:r>
              <a:rPr lang="en-US" sz="1600" i="1" dirty="0"/>
              <a:t>restore a low-impedance driver</a:t>
            </a:r>
            <a:r>
              <a:rPr lang="en-US" sz="1600" dirty="0"/>
              <a:t> at each stage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F474F506-BCB5-4B6E-893F-5C1A330E356E}"/>
              </a:ext>
            </a:extLst>
          </p:cNvPr>
          <p:cNvCxnSpPr/>
          <p:nvPr/>
        </p:nvCxnSpPr>
        <p:spPr>
          <a:xfrm>
            <a:off x="4176203" y="4877822"/>
            <a:ext cx="55225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538729AA-524A-423F-9B66-31F08E819136}"/>
              </a:ext>
            </a:extLst>
          </p:cNvPr>
          <p:cNvCxnSpPr>
            <a:cxnSpLocks/>
          </p:cNvCxnSpPr>
          <p:nvPr/>
        </p:nvCxnSpPr>
        <p:spPr>
          <a:xfrm>
            <a:off x="4298925" y="4979745"/>
            <a:ext cx="30681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14">
            <a:extLst>
              <a:ext uri="{FF2B5EF4-FFF2-40B4-BE49-F238E27FC236}">
                <a16:creationId xmlns:a16="http://schemas.microsoft.com/office/drawing/2014/main" id="{7C39335B-BA3B-4354-A794-7174D3573614}"/>
              </a:ext>
            </a:extLst>
          </p:cNvPr>
          <p:cNvSpPr txBox="1"/>
          <p:nvPr/>
        </p:nvSpPr>
        <p:spPr>
          <a:xfrm>
            <a:off x="4619689" y="4896682"/>
            <a:ext cx="51777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V</a:t>
            </a:r>
            <a:r>
              <a:rPr lang="en-US" sz="2000" baseline="-25000" dirty="0"/>
              <a:t>cell0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AEAC33FC-23FB-4564-847F-54ED4942D599}"/>
              </a:ext>
            </a:extLst>
          </p:cNvPr>
          <p:cNvCxnSpPr>
            <a:cxnSpLocks/>
          </p:cNvCxnSpPr>
          <p:nvPr/>
        </p:nvCxnSpPr>
        <p:spPr>
          <a:xfrm>
            <a:off x="4413279" y="4995039"/>
            <a:ext cx="0" cy="98513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B34594DB-7DFA-44BE-AB2E-189D414A6DE2}"/>
              </a:ext>
            </a:extLst>
          </p:cNvPr>
          <p:cNvGrpSpPr/>
          <p:nvPr/>
        </p:nvGrpSpPr>
        <p:grpSpPr>
          <a:xfrm>
            <a:off x="4040744" y="4012906"/>
            <a:ext cx="381000" cy="685800"/>
            <a:chOff x="5562600" y="3429000"/>
            <a:chExt cx="381000" cy="685800"/>
          </a:xfrm>
        </p:grpSpPr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A9A3A3BE-F8FF-4CD3-B6F4-0EEC3F154D5D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02964F4D-B34C-4B69-B382-153F9D5A9880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E080D50D-4360-4499-982F-814EB4FD838B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5EE39544-1C67-4991-B01E-DDDEB89A8D0E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B13C5A22-5438-430C-88E2-E5E749B7DD4D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DDD98E3F-9A95-40B2-8B72-0E7FF3046876}"/>
              </a:ext>
            </a:extLst>
          </p:cNvPr>
          <p:cNvCxnSpPr>
            <a:cxnSpLocks/>
          </p:cNvCxnSpPr>
          <p:nvPr/>
        </p:nvCxnSpPr>
        <p:spPr>
          <a:xfrm>
            <a:off x="4413277" y="4681774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1F6BC3E1-6D3A-4E1B-89FA-8C3267035891}"/>
              </a:ext>
            </a:extLst>
          </p:cNvPr>
          <p:cNvCxnSpPr>
            <a:cxnSpLocks/>
          </p:cNvCxnSpPr>
          <p:nvPr/>
        </p:nvCxnSpPr>
        <p:spPr>
          <a:xfrm>
            <a:off x="4210072" y="3369733"/>
            <a:ext cx="0" cy="63470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80">
            <a:extLst>
              <a:ext uri="{FF2B5EF4-FFF2-40B4-BE49-F238E27FC236}">
                <a16:creationId xmlns:a16="http://schemas.microsoft.com/office/drawing/2014/main" id="{E73287E4-2C68-4DD0-833F-1E6358547474}"/>
              </a:ext>
            </a:extLst>
          </p:cNvPr>
          <p:cNvSpPr txBox="1"/>
          <p:nvPr/>
        </p:nvSpPr>
        <p:spPr>
          <a:xfrm>
            <a:off x="7042275" y="5580252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ECF</a:t>
            </a:r>
          </a:p>
        </p:txBody>
      </p:sp>
      <p:sp>
        <p:nvSpPr>
          <p:cNvPr id="137" name="TextBox 81">
            <a:extLst>
              <a:ext uri="{FF2B5EF4-FFF2-40B4-BE49-F238E27FC236}">
                <a16:creationId xmlns:a16="http://schemas.microsoft.com/office/drawing/2014/main" id="{C997B69E-B789-400E-AA0E-4E63D682C66C}"/>
              </a:ext>
            </a:extLst>
          </p:cNvPr>
          <p:cNvSpPr txBox="1"/>
          <p:nvPr/>
        </p:nvSpPr>
        <p:spPr>
          <a:xfrm>
            <a:off x="4307444" y="3619434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ICF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138" name="TextBox 82">
            <a:extLst>
              <a:ext uri="{FF2B5EF4-FFF2-40B4-BE49-F238E27FC236}">
                <a16:creationId xmlns:a16="http://schemas.microsoft.com/office/drawing/2014/main" id="{118F721A-585F-4878-9386-056A81FA8E23}"/>
              </a:ext>
            </a:extLst>
          </p:cNvPr>
          <p:cNvSpPr txBox="1"/>
          <p:nvPr/>
        </p:nvSpPr>
        <p:spPr>
          <a:xfrm>
            <a:off x="4413274" y="4089104"/>
            <a:ext cx="51777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</a:t>
            </a:r>
            <a:r>
              <a:rPr lang="en-US" sz="2000" baseline="-25000" dirty="0"/>
              <a:t>cell0</a:t>
            </a:r>
            <a:endParaRPr lang="en-US" sz="2000" dirty="0"/>
          </a:p>
        </p:txBody>
      </p:sp>
      <p:sp>
        <p:nvSpPr>
          <p:cNvPr id="61" name="Rounded Rectangle 60"/>
          <p:cNvSpPr/>
          <p:nvPr/>
        </p:nvSpPr>
        <p:spPr>
          <a:xfrm>
            <a:off x="3919022" y="3497580"/>
            <a:ext cx="1316736" cy="2157984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474F506-BCB5-4B6E-893F-5C1A330E356E}"/>
              </a:ext>
            </a:extLst>
          </p:cNvPr>
          <p:cNvCxnSpPr/>
          <p:nvPr/>
        </p:nvCxnSpPr>
        <p:spPr>
          <a:xfrm>
            <a:off x="5982721" y="4877822"/>
            <a:ext cx="55225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38729AA-524A-423F-9B66-31F08E819136}"/>
              </a:ext>
            </a:extLst>
          </p:cNvPr>
          <p:cNvCxnSpPr>
            <a:cxnSpLocks/>
          </p:cNvCxnSpPr>
          <p:nvPr/>
        </p:nvCxnSpPr>
        <p:spPr>
          <a:xfrm>
            <a:off x="6105443" y="4979745"/>
            <a:ext cx="30681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114">
            <a:extLst>
              <a:ext uri="{FF2B5EF4-FFF2-40B4-BE49-F238E27FC236}">
                <a16:creationId xmlns:a16="http://schemas.microsoft.com/office/drawing/2014/main" id="{7C39335B-BA3B-4354-A794-7174D3573614}"/>
              </a:ext>
            </a:extLst>
          </p:cNvPr>
          <p:cNvSpPr txBox="1"/>
          <p:nvPr/>
        </p:nvSpPr>
        <p:spPr>
          <a:xfrm>
            <a:off x="6426207" y="4896682"/>
            <a:ext cx="51777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V</a:t>
            </a:r>
            <a:r>
              <a:rPr lang="en-US" sz="2000" baseline="-25000" dirty="0"/>
              <a:t>cell1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AEAC33FC-23FB-4564-847F-54ED4942D599}"/>
              </a:ext>
            </a:extLst>
          </p:cNvPr>
          <p:cNvCxnSpPr>
            <a:cxnSpLocks/>
          </p:cNvCxnSpPr>
          <p:nvPr/>
        </p:nvCxnSpPr>
        <p:spPr>
          <a:xfrm>
            <a:off x="6219797" y="4995039"/>
            <a:ext cx="0" cy="99428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34594DB-7DFA-44BE-AB2E-189D414A6DE2}"/>
              </a:ext>
            </a:extLst>
          </p:cNvPr>
          <p:cNvGrpSpPr/>
          <p:nvPr/>
        </p:nvGrpSpPr>
        <p:grpSpPr>
          <a:xfrm>
            <a:off x="5847262" y="4012906"/>
            <a:ext cx="381000" cy="685800"/>
            <a:chOff x="5562600" y="3429000"/>
            <a:chExt cx="381000" cy="685800"/>
          </a:xfrm>
        </p:grpSpPr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A9A3A3BE-F8FF-4CD3-B6F4-0EEC3F154D5D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02964F4D-B34C-4B69-B382-153F9D5A9880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E080D50D-4360-4499-982F-814EB4FD838B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5EE39544-1C67-4991-B01E-DDDEB89A8D0E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B13C5A22-5438-430C-88E2-E5E749B7DD4D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DDD98E3F-9A95-40B2-8B72-0E7FF3046876}"/>
              </a:ext>
            </a:extLst>
          </p:cNvPr>
          <p:cNvCxnSpPr>
            <a:cxnSpLocks/>
          </p:cNvCxnSpPr>
          <p:nvPr/>
        </p:nvCxnSpPr>
        <p:spPr>
          <a:xfrm>
            <a:off x="6219795" y="4681774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1F6BC3E1-6D3A-4E1B-89FA-8C3267035891}"/>
              </a:ext>
            </a:extLst>
          </p:cNvPr>
          <p:cNvCxnSpPr>
            <a:cxnSpLocks/>
          </p:cNvCxnSpPr>
          <p:nvPr/>
        </p:nvCxnSpPr>
        <p:spPr>
          <a:xfrm>
            <a:off x="6016590" y="3369733"/>
            <a:ext cx="0" cy="63470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81">
            <a:extLst>
              <a:ext uri="{FF2B5EF4-FFF2-40B4-BE49-F238E27FC236}">
                <a16:creationId xmlns:a16="http://schemas.microsoft.com/office/drawing/2014/main" id="{C997B69E-B789-400E-AA0E-4E63D682C66C}"/>
              </a:ext>
            </a:extLst>
          </p:cNvPr>
          <p:cNvSpPr txBox="1"/>
          <p:nvPr/>
        </p:nvSpPr>
        <p:spPr>
          <a:xfrm>
            <a:off x="6113962" y="3619434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ICF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93" name="TextBox 82">
            <a:extLst>
              <a:ext uri="{FF2B5EF4-FFF2-40B4-BE49-F238E27FC236}">
                <a16:creationId xmlns:a16="http://schemas.microsoft.com/office/drawing/2014/main" id="{118F721A-585F-4878-9386-056A81FA8E23}"/>
              </a:ext>
            </a:extLst>
          </p:cNvPr>
          <p:cNvSpPr txBox="1"/>
          <p:nvPr/>
        </p:nvSpPr>
        <p:spPr>
          <a:xfrm>
            <a:off x="6219792" y="4089104"/>
            <a:ext cx="51777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</a:t>
            </a:r>
            <a:r>
              <a:rPr lang="en-US" sz="2000" baseline="-25000" dirty="0"/>
              <a:t>cell1</a:t>
            </a:r>
            <a:endParaRPr lang="en-US" sz="2000" dirty="0"/>
          </a:p>
        </p:txBody>
      </p:sp>
      <p:sp>
        <p:nvSpPr>
          <p:cNvPr id="94" name="Rounded Rectangle 93"/>
          <p:cNvSpPr/>
          <p:nvPr/>
        </p:nvSpPr>
        <p:spPr>
          <a:xfrm>
            <a:off x="5725540" y="3497580"/>
            <a:ext cx="1316736" cy="2157984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F474F506-BCB5-4B6E-893F-5C1A330E356E}"/>
              </a:ext>
            </a:extLst>
          </p:cNvPr>
          <p:cNvCxnSpPr/>
          <p:nvPr/>
        </p:nvCxnSpPr>
        <p:spPr>
          <a:xfrm>
            <a:off x="7967915" y="4883918"/>
            <a:ext cx="55225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538729AA-524A-423F-9B66-31F08E819136}"/>
              </a:ext>
            </a:extLst>
          </p:cNvPr>
          <p:cNvCxnSpPr>
            <a:cxnSpLocks/>
          </p:cNvCxnSpPr>
          <p:nvPr/>
        </p:nvCxnSpPr>
        <p:spPr>
          <a:xfrm>
            <a:off x="8090637" y="4985841"/>
            <a:ext cx="30681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114">
            <a:extLst>
              <a:ext uri="{FF2B5EF4-FFF2-40B4-BE49-F238E27FC236}">
                <a16:creationId xmlns:a16="http://schemas.microsoft.com/office/drawing/2014/main" id="{7C39335B-BA3B-4354-A794-7174D3573614}"/>
              </a:ext>
            </a:extLst>
          </p:cNvPr>
          <p:cNvSpPr txBox="1"/>
          <p:nvPr/>
        </p:nvSpPr>
        <p:spPr>
          <a:xfrm>
            <a:off x="8411401" y="4902778"/>
            <a:ext cx="51777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V</a:t>
            </a:r>
            <a:r>
              <a:rPr lang="en-US" sz="2000" baseline="-25000" dirty="0"/>
              <a:t>cell2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AEAC33FC-23FB-4564-847F-54ED4942D599}"/>
              </a:ext>
            </a:extLst>
          </p:cNvPr>
          <p:cNvCxnSpPr>
            <a:cxnSpLocks/>
          </p:cNvCxnSpPr>
          <p:nvPr/>
        </p:nvCxnSpPr>
        <p:spPr>
          <a:xfrm>
            <a:off x="8204991" y="5001135"/>
            <a:ext cx="0" cy="9881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34594DB-7DFA-44BE-AB2E-189D414A6DE2}"/>
              </a:ext>
            </a:extLst>
          </p:cNvPr>
          <p:cNvGrpSpPr/>
          <p:nvPr/>
        </p:nvGrpSpPr>
        <p:grpSpPr>
          <a:xfrm>
            <a:off x="7832456" y="4019002"/>
            <a:ext cx="381000" cy="685800"/>
            <a:chOff x="5562600" y="3429000"/>
            <a:chExt cx="381000" cy="685800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9A3A3BE-F8FF-4CD3-B6F4-0EEC3F154D5D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02964F4D-B34C-4B69-B382-153F9D5A9880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E080D50D-4360-4499-982F-814EB4FD838B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5EE39544-1C67-4991-B01E-DDDEB89A8D0E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B13C5A22-5438-430C-88E2-E5E749B7DD4D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DDD98E3F-9A95-40B2-8B72-0E7FF3046876}"/>
              </a:ext>
            </a:extLst>
          </p:cNvPr>
          <p:cNvCxnSpPr>
            <a:cxnSpLocks/>
          </p:cNvCxnSpPr>
          <p:nvPr/>
        </p:nvCxnSpPr>
        <p:spPr>
          <a:xfrm>
            <a:off x="8204989" y="4687870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1F6BC3E1-6D3A-4E1B-89FA-8C3267035891}"/>
              </a:ext>
            </a:extLst>
          </p:cNvPr>
          <p:cNvCxnSpPr>
            <a:cxnSpLocks/>
          </p:cNvCxnSpPr>
          <p:nvPr/>
        </p:nvCxnSpPr>
        <p:spPr>
          <a:xfrm>
            <a:off x="8001784" y="3807338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81">
            <a:extLst>
              <a:ext uri="{FF2B5EF4-FFF2-40B4-BE49-F238E27FC236}">
                <a16:creationId xmlns:a16="http://schemas.microsoft.com/office/drawing/2014/main" id="{C997B69E-B789-400E-AA0E-4E63D682C66C}"/>
              </a:ext>
            </a:extLst>
          </p:cNvPr>
          <p:cNvSpPr txBox="1"/>
          <p:nvPr/>
        </p:nvSpPr>
        <p:spPr>
          <a:xfrm>
            <a:off x="8099156" y="3625530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ICF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08" name="TextBox 82">
            <a:extLst>
              <a:ext uri="{FF2B5EF4-FFF2-40B4-BE49-F238E27FC236}">
                <a16:creationId xmlns:a16="http://schemas.microsoft.com/office/drawing/2014/main" id="{118F721A-585F-4878-9386-056A81FA8E23}"/>
              </a:ext>
            </a:extLst>
          </p:cNvPr>
          <p:cNvSpPr txBox="1"/>
          <p:nvPr/>
        </p:nvSpPr>
        <p:spPr>
          <a:xfrm>
            <a:off x="8204986" y="4095200"/>
            <a:ext cx="51777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</a:t>
            </a:r>
            <a:r>
              <a:rPr lang="en-US" sz="2000" baseline="-25000" dirty="0"/>
              <a:t>cell2</a:t>
            </a:r>
            <a:endParaRPr lang="en-US" sz="2000" dirty="0"/>
          </a:p>
        </p:txBody>
      </p:sp>
      <p:sp>
        <p:nvSpPr>
          <p:cNvPr id="109" name="Rounded Rectangle 108"/>
          <p:cNvSpPr/>
          <p:nvPr/>
        </p:nvSpPr>
        <p:spPr>
          <a:xfrm>
            <a:off x="7710734" y="3503676"/>
            <a:ext cx="1316736" cy="2157984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4413274" y="5989320"/>
            <a:ext cx="380018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B34594DB-7DFA-44BE-AB2E-189D414A6DE2}"/>
              </a:ext>
            </a:extLst>
          </p:cNvPr>
          <p:cNvGrpSpPr/>
          <p:nvPr/>
        </p:nvGrpSpPr>
        <p:grpSpPr>
          <a:xfrm>
            <a:off x="4155892" y="2382226"/>
            <a:ext cx="381000" cy="685800"/>
            <a:chOff x="5562600" y="3429000"/>
            <a:chExt cx="381000" cy="685800"/>
          </a:xfrm>
        </p:grpSpPr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A9A3A3BE-F8FF-4CD3-B6F4-0EEC3F154D5D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02964F4D-B34C-4B69-B382-153F9D5A9880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E080D50D-4360-4499-982F-814EB4FD838B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5EE39544-1C67-4991-B01E-DDDEB89A8D0E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13C5A22-5438-430C-88E2-E5E749B7DD4D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Straight Arrow Connector 67"/>
          <p:cNvCxnSpPr>
            <a:cxnSpLocks/>
          </p:cNvCxnSpPr>
          <p:nvPr/>
        </p:nvCxnSpPr>
        <p:spPr>
          <a:xfrm flipV="1">
            <a:off x="4741946" y="2436221"/>
            <a:ext cx="0" cy="9250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4613766" y="2340864"/>
            <a:ext cx="256360" cy="782026"/>
          </a:xfrm>
          <a:prstGeom prst="ellipse">
            <a:avLst/>
          </a:pr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3942730" y="2263383"/>
            <a:ext cx="1066037" cy="911108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81">
            <a:extLst>
              <a:ext uri="{FF2B5EF4-FFF2-40B4-BE49-F238E27FC236}">
                <a16:creationId xmlns:a16="http://schemas.microsoft.com/office/drawing/2014/main" id="{C997B69E-B789-400E-AA0E-4E63D682C66C}"/>
              </a:ext>
            </a:extLst>
          </p:cNvPr>
          <p:cNvSpPr txBox="1"/>
          <p:nvPr/>
        </p:nvSpPr>
        <p:spPr>
          <a:xfrm>
            <a:off x="5053417" y="2148724"/>
            <a:ext cx="677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GJ</a:t>
            </a:r>
            <a:r>
              <a:rPr lang="en-US" baseline="-25000" dirty="0"/>
              <a:t>0</a:t>
            </a:r>
            <a:endParaRPr lang="en-US" dirty="0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34594DB-7DFA-44BE-AB2E-189D414A6DE2}"/>
              </a:ext>
            </a:extLst>
          </p:cNvPr>
          <p:cNvGrpSpPr/>
          <p:nvPr/>
        </p:nvGrpSpPr>
        <p:grpSpPr>
          <a:xfrm>
            <a:off x="6328098" y="2388322"/>
            <a:ext cx="381000" cy="685800"/>
            <a:chOff x="5562600" y="3429000"/>
            <a:chExt cx="381000" cy="685800"/>
          </a:xfrm>
        </p:grpSpPr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A9A3A3BE-F8FF-4CD3-B6F4-0EEC3F154D5D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02964F4D-B34C-4B69-B382-153F9D5A9880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080D50D-4360-4499-982F-814EB4FD838B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5EE39544-1C67-4991-B01E-DDDEB89A8D0E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B13C5A22-5438-430C-88E2-E5E749B7DD4D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3" name="Straight Arrow Connector 142"/>
          <p:cNvCxnSpPr>
            <a:cxnSpLocks/>
          </p:cNvCxnSpPr>
          <p:nvPr/>
        </p:nvCxnSpPr>
        <p:spPr>
          <a:xfrm flipV="1">
            <a:off x="6914152" y="2442317"/>
            <a:ext cx="0" cy="9189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 143"/>
          <p:cNvSpPr/>
          <p:nvPr/>
        </p:nvSpPr>
        <p:spPr>
          <a:xfrm>
            <a:off x="6785972" y="2346960"/>
            <a:ext cx="256360" cy="782026"/>
          </a:xfrm>
          <a:prstGeom prst="ellipse">
            <a:avLst/>
          </a:pr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ounded Rectangle 144"/>
          <p:cNvSpPr/>
          <p:nvPr/>
        </p:nvSpPr>
        <p:spPr>
          <a:xfrm>
            <a:off x="6114936" y="2269479"/>
            <a:ext cx="1066037" cy="911108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81">
            <a:extLst>
              <a:ext uri="{FF2B5EF4-FFF2-40B4-BE49-F238E27FC236}">
                <a16:creationId xmlns:a16="http://schemas.microsoft.com/office/drawing/2014/main" id="{C997B69E-B789-400E-AA0E-4E63D682C66C}"/>
              </a:ext>
            </a:extLst>
          </p:cNvPr>
          <p:cNvSpPr txBox="1"/>
          <p:nvPr/>
        </p:nvSpPr>
        <p:spPr>
          <a:xfrm>
            <a:off x="7217154" y="2214086"/>
            <a:ext cx="677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GJ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C5D1C64-82EF-4348-9344-46C10D001491}"/>
              </a:ext>
            </a:extLst>
          </p:cNvPr>
          <p:cNvCxnSpPr/>
          <p:nvPr/>
        </p:nvCxnSpPr>
        <p:spPr>
          <a:xfrm flipH="1">
            <a:off x="4190971" y="3369733"/>
            <a:ext cx="5418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8739D59A-13FA-4763-A683-7F2B5054CDC8}"/>
              </a:ext>
            </a:extLst>
          </p:cNvPr>
          <p:cNvCxnSpPr>
            <a:cxnSpLocks/>
          </p:cNvCxnSpPr>
          <p:nvPr/>
        </p:nvCxnSpPr>
        <p:spPr>
          <a:xfrm>
            <a:off x="4517997" y="3039239"/>
            <a:ext cx="0" cy="33049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9382EE96-B064-4CD4-9A76-B7E7654C8554}"/>
              </a:ext>
            </a:extLst>
          </p:cNvPr>
          <p:cNvCxnSpPr>
            <a:cxnSpLocks/>
          </p:cNvCxnSpPr>
          <p:nvPr/>
        </p:nvCxnSpPr>
        <p:spPr>
          <a:xfrm flipH="1">
            <a:off x="6019771" y="3369730"/>
            <a:ext cx="91440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30DE289A-74BE-41F9-905F-EAB359530ACD}"/>
              </a:ext>
            </a:extLst>
          </p:cNvPr>
          <p:cNvCxnSpPr>
            <a:cxnSpLocks/>
          </p:cNvCxnSpPr>
          <p:nvPr/>
        </p:nvCxnSpPr>
        <p:spPr>
          <a:xfrm>
            <a:off x="6693933" y="3064634"/>
            <a:ext cx="0" cy="29663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423742EC-08BA-427E-B65E-9E7B641375EA}"/>
              </a:ext>
            </a:extLst>
          </p:cNvPr>
          <p:cNvCxnSpPr>
            <a:cxnSpLocks/>
          </p:cNvCxnSpPr>
          <p:nvPr/>
        </p:nvCxnSpPr>
        <p:spPr>
          <a:xfrm flipH="1">
            <a:off x="6476971" y="1862661"/>
            <a:ext cx="43180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ounded Rectangle 108">
            <a:extLst>
              <a:ext uri="{FF2B5EF4-FFF2-40B4-BE49-F238E27FC236}">
                <a16:creationId xmlns:a16="http://schemas.microsoft.com/office/drawing/2014/main" id="{A8DEAD0D-7D27-4074-8A2D-9B2871B2ECAB}"/>
              </a:ext>
            </a:extLst>
          </p:cNvPr>
          <p:cNvSpPr/>
          <p:nvPr/>
        </p:nvSpPr>
        <p:spPr>
          <a:xfrm>
            <a:off x="6008934" y="108278"/>
            <a:ext cx="1316736" cy="1546860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81">
            <a:extLst>
              <a:ext uri="{FF2B5EF4-FFF2-40B4-BE49-F238E27FC236}">
                <a16:creationId xmlns:a16="http://schemas.microsoft.com/office/drawing/2014/main" id="{66F75549-8485-460D-8FAE-50C039379959}"/>
              </a:ext>
            </a:extLst>
          </p:cNvPr>
          <p:cNvSpPr txBox="1"/>
          <p:nvPr/>
        </p:nvSpPr>
        <p:spPr>
          <a:xfrm>
            <a:off x="6473557" y="0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ICF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809AD874-C6AF-4E6D-AD26-4D989F74AF16}"/>
              </a:ext>
            </a:extLst>
          </p:cNvPr>
          <p:cNvCxnSpPr>
            <a:cxnSpLocks/>
          </p:cNvCxnSpPr>
          <p:nvPr/>
        </p:nvCxnSpPr>
        <p:spPr>
          <a:xfrm>
            <a:off x="4323263" y="1837267"/>
            <a:ext cx="0" cy="5249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20C6F07C-B2FC-42D5-AACE-CB89DB6FF31D}"/>
              </a:ext>
            </a:extLst>
          </p:cNvPr>
          <p:cNvCxnSpPr>
            <a:cxnSpLocks/>
          </p:cNvCxnSpPr>
          <p:nvPr/>
        </p:nvCxnSpPr>
        <p:spPr>
          <a:xfrm>
            <a:off x="6473800" y="1862662"/>
            <a:ext cx="0" cy="5249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4CC4A8CF-E2B3-4D91-B525-9639CE3C2B9B}"/>
              </a:ext>
            </a:extLst>
          </p:cNvPr>
          <p:cNvCxnSpPr>
            <a:cxnSpLocks/>
          </p:cNvCxnSpPr>
          <p:nvPr/>
        </p:nvCxnSpPr>
        <p:spPr>
          <a:xfrm>
            <a:off x="4738133" y="1862370"/>
            <a:ext cx="0" cy="7961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C0C9B147-8C19-4381-9BCF-9BEAC5E0B36E}"/>
              </a:ext>
            </a:extLst>
          </p:cNvPr>
          <p:cNvCxnSpPr>
            <a:cxnSpLocks/>
          </p:cNvCxnSpPr>
          <p:nvPr/>
        </p:nvCxnSpPr>
        <p:spPr>
          <a:xfrm>
            <a:off x="6914068" y="1870836"/>
            <a:ext cx="0" cy="7961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80D06EB0-9C25-4E25-98A6-900EADC652A3}"/>
              </a:ext>
            </a:extLst>
          </p:cNvPr>
          <p:cNvCxnSpPr>
            <a:cxnSpLocks/>
          </p:cNvCxnSpPr>
          <p:nvPr/>
        </p:nvCxnSpPr>
        <p:spPr>
          <a:xfrm>
            <a:off x="6693936" y="1058035"/>
            <a:ext cx="0" cy="7961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A4E8655E-41EB-4561-ACF5-D41E19CB6EDD}"/>
              </a:ext>
            </a:extLst>
          </p:cNvPr>
          <p:cNvCxnSpPr>
            <a:cxnSpLocks/>
          </p:cNvCxnSpPr>
          <p:nvPr/>
        </p:nvCxnSpPr>
        <p:spPr>
          <a:xfrm flipH="1">
            <a:off x="4309501" y="1862658"/>
            <a:ext cx="192193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2F93004C-114F-4203-987B-588A2936F25D}"/>
              </a:ext>
            </a:extLst>
          </p:cNvPr>
          <p:cNvCxnSpPr>
            <a:cxnSpLocks/>
          </p:cNvCxnSpPr>
          <p:nvPr/>
        </p:nvCxnSpPr>
        <p:spPr>
          <a:xfrm>
            <a:off x="6236734" y="1066496"/>
            <a:ext cx="0" cy="7961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961DA3ED-D717-4DC3-8C3A-A70C7521D376}"/>
              </a:ext>
            </a:extLst>
          </p:cNvPr>
          <p:cNvCxnSpPr>
            <a:cxnSpLocks/>
          </p:cNvCxnSpPr>
          <p:nvPr/>
        </p:nvCxnSpPr>
        <p:spPr>
          <a:xfrm flipH="1">
            <a:off x="6248369" y="1075258"/>
            <a:ext cx="43180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5040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A8B12-8676-4762-9658-51C11AE46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Chaining multiple 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38D34-1D13-486B-A4BA-265CF2A75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7" y="4080932"/>
            <a:ext cx="8297334" cy="2116667"/>
          </a:xfrm>
        </p:spPr>
        <p:txBody>
          <a:bodyPr/>
          <a:lstStyle/>
          <a:p>
            <a:r>
              <a:rPr lang="en-US" dirty="0"/>
              <a:t>We need multiple layers for a deep NN.</a:t>
            </a:r>
          </a:p>
          <a:p>
            <a:r>
              <a:rPr lang="en-US" dirty="0"/>
              <a:t>How do we get </a:t>
            </a:r>
            <a:r>
              <a:rPr lang="en-US" i="1" dirty="0"/>
              <a:t>a</a:t>
            </a:r>
            <a:r>
              <a:rPr lang="en-US" baseline="-25000" dirty="0"/>
              <a:t>21</a:t>
            </a:r>
            <a:r>
              <a:rPr lang="en-US" dirty="0"/>
              <a:t> and </a:t>
            </a:r>
            <a:r>
              <a:rPr lang="en-US" i="1" dirty="0"/>
              <a:t>a</a:t>
            </a:r>
            <a:r>
              <a:rPr lang="en-US" baseline="-25000" dirty="0"/>
              <a:t>22</a:t>
            </a:r>
            <a:r>
              <a:rPr lang="en-US" dirty="0"/>
              <a:t> to have a low resistance?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Ligand-gated ion channels in </a:t>
            </a:r>
            <a:r>
              <a:rPr lang="en-US" i="1" dirty="0"/>
              <a:t>a</a:t>
            </a:r>
            <a:r>
              <a:rPr lang="en-US" baseline="-25000" dirty="0"/>
              <a:t>21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22</a:t>
            </a:r>
            <a:r>
              <a:rPr lang="en-US" dirty="0"/>
              <a:t>?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 we even have to? (NNs can be resilient to errors)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AE64D-3DE5-490C-83B5-33D80B702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D6E7A2-F23F-4125-B3A3-CAEF9D88EFFB}"/>
              </a:ext>
            </a:extLst>
          </p:cNvPr>
          <p:cNvSpPr txBox="1"/>
          <p:nvPr/>
        </p:nvSpPr>
        <p:spPr>
          <a:xfrm>
            <a:off x="2083553" y="1100664"/>
            <a:ext cx="975544" cy="73660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2000" dirty="0"/>
              <a:t>Layer 1 (inputs)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AD02349-ED34-451B-BC72-DCA0C70D6306}"/>
              </a:ext>
            </a:extLst>
          </p:cNvPr>
          <p:cNvSpPr/>
          <p:nvPr/>
        </p:nvSpPr>
        <p:spPr>
          <a:xfrm>
            <a:off x="2239431" y="1972735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F04D6DC-3020-41E5-BC69-2AE3B25010F6}"/>
              </a:ext>
            </a:extLst>
          </p:cNvPr>
          <p:cNvSpPr/>
          <p:nvPr/>
        </p:nvSpPr>
        <p:spPr>
          <a:xfrm>
            <a:off x="2239431" y="2726267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2F14EC-3F52-4FFB-9FA4-53992B9E9BBD}"/>
              </a:ext>
            </a:extLst>
          </p:cNvPr>
          <p:cNvSpPr/>
          <p:nvPr/>
        </p:nvSpPr>
        <p:spPr>
          <a:xfrm>
            <a:off x="2239431" y="3445932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D3E5D8-D059-4745-BC31-3609DED10933}"/>
              </a:ext>
            </a:extLst>
          </p:cNvPr>
          <p:cNvSpPr txBox="1"/>
          <p:nvPr/>
        </p:nvSpPr>
        <p:spPr>
          <a:xfrm>
            <a:off x="3476130" y="1947334"/>
            <a:ext cx="740270" cy="668865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2000" dirty="0"/>
              <a:t>Layer 2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76F0141-42BE-4272-BE1E-AE7389033A8A}"/>
              </a:ext>
            </a:extLst>
          </p:cNvPr>
          <p:cNvSpPr/>
          <p:nvPr/>
        </p:nvSpPr>
        <p:spPr>
          <a:xfrm>
            <a:off x="3585627" y="2726267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z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C5E75C4-566F-473F-9F3C-178AEF91F74E}"/>
              </a:ext>
            </a:extLst>
          </p:cNvPr>
          <p:cNvCxnSpPr>
            <a:cxnSpLocks/>
            <a:stCxn id="6" idx="6"/>
            <a:endCxn id="10" idx="1"/>
          </p:cNvCxnSpPr>
          <p:nvPr/>
        </p:nvCxnSpPr>
        <p:spPr>
          <a:xfrm>
            <a:off x="2696631" y="2201335"/>
            <a:ext cx="955951" cy="591887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802FE5B-6868-4889-AFA4-B92C6389FEB1}"/>
              </a:ext>
            </a:extLst>
          </p:cNvPr>
          <p:cNvCxnSpPr>
            <a:cxnSpLocks/>
          </p:cNvCxnSpPr>
          <p:nvPr/>
        </p:nvCxnSpPr>
        <p:spPr>
          <a:xfrm>
            <a:off x="2696631" y="2954867"/>
            <a:ext cx="888996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CE1AD87-EFCE-4F6D-B197-A10EBA442A42}"/>
              </a:ext>
            </a:extLst>
          </p:cNvPr>
          <p:cNvCxnSpPr>
            <a:cxnSpLocks/>
            <a:stCxn id="8" idx="6"/>
            <a:endCxn id="10" idx="3"/>
          </p:cNvCxnSpPr>
          <p:nvPr/>
        </p:nvCxnSpPr>
        <p:spPr>
          <a:xfrm flipV="1">
            <a:off x="2696631" y="3116512"/>
            <a:ext cx="955951" cy="55802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475C49E8-1EE7-452C-90F5-31ADC71B01D2}"/>
              </a:ext>
            </a:extLst>
          </p:cNvPr>
          <p:cNvSpPr/>
          <p:nvPr/>
        </p:nvSpPr>
        <p:spPr>
          <a:xfrm>
            <a:off x="4330698" y="2726267"/>
            <a:ext cx="461436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baseline="-25000" dirty="0">
                <a:solidFill>
                  <a:schemeClr val="tx1"/>
                </a:solidFill>
              </a:rPr>
              <a:t>22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80FF514-8D7A-4132-B7E0-319B7932C3C0}"/>
              </a:ext>
            </a:extLst>
          </p:cNvPr>
          <p:cNvCxnSpPr>
            <a:cxnSpLocks/>
          </p:cNvCxnSpPr>
          <p:nvPr/>
        </p:nvCxnSpPr>
        <p:spPr>
          <a:xfrm>
            <a:off x="4042826" y="2952751"/>
            <a:ext cx="287872" cy="4233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141C0A8A-3454-4152-8C47-3C9D427E6BF4}"/>
              </a:ext>
            </a:extLst>
          </p:cNvPr>
          <p:cNvSpPr/>
          <p:nvPr/>
        </p:nvSpPr>
        <p:spPr>
          <a:xfrm>
            <a:off x="4330698" y="1871133"/>
            <a:ext cx="452970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baseline="-25000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5B387D6-4928-4467-A324-3175AA264D3B}"/>
              </a:ext>
            </a:extLst>
          </p:cNvPr>
          <p:cNvSpPr/>
          <p:nvPr/>
        </p:nvSpPr>
        <p:spPr>
          <a:xfrm>
            <a:off x="5253560" y="2235200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z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0E173E4-4B95-4DDE-8420-6137473AA757}"/>
              </a:ext>
            </a:extLst>
          </p:cNvPr>
          <p:cNvCxnSpPr>
            <a:cxnSpLocks/>
            <a:endCxn id="22" idx="3"/>
          </p:cNvCxnSpPr>
          <p:nvPr/>
        </p:nvCxnSpPr>
        <p:spPr>
          <a:xfrm flipV="1">
            <a:off x="4746337" y="2625445"/>
            <a:ext cx="574178" cy="235512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16B5D01-E0AB-4F44-A06E-8244C37AFDF3}"/>
              </a:ext>
            </a:extLst>
          </p:cNvPr>
          <p:cNvCxnSpPr>
            <a:cxnSpLocks/>
            <a:stCxn id="21" idx="6"/>
            <a:endCxn id="22" idx="1"/>
          </p:cNvCxnSpPr>
          <p:nvPr/>
        </p:nvCxnSpPr>
        <p:spPr>
          <a:xfrm>
            <a:off x="4783668" y="2099733"/>
            <a:ext cx="536847" cy="202422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F977524-5E0E-4A1F-9416-72DBC805E26A}"/>
              </a:ext>
            </a:extLst>
          </p:cNvPr>
          <p:cNvSpPr txBox="1"/>
          <p:nvPr/>
        </p:nvSpPr>
        <p:spPr>
          <a:xfrm>
            <a:off x="4280463" y="1236130"/>
            <a:ext cx="808003" cy="677335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2000" dirty="0"/>
              <a:t>Layer 2A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828ED54-6841-4A7C-95B9-DF44762DE072}"/>
              </a:ext>
            </a:extLst>
          </p:cNvPr>
          <p:cNvSpPr txBox="1"/>
          <p:nvPr/>
        </p:nvSpPr>
        <p:spPr>
          <a:xfrm>
            <a:off x="5135595" y="1371599"/>
            <a:ext cx="1256738" cy="914399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Layer 3 (next weighted sum)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D88AB96-EAB9-4930-995D-05FBFB1B7AA4}"/>
              </a:ext>
            </a:extLst>
          </p:cNvPr>
          <p:cNvSpPr/>
          <p:nvPr/>
        </p:nvSpPr>
        <p:spPr>
          <a:xfrm>
            <a:off x="6489699" y="2269065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baseline="-250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A1EBA30-3500-426A-AA02-1943D7DD5BB4}"/>
              </a:ext>
            </a:extLst>
          </p:cNvPr>
          <p:cNvSpPr txBox="1"/>
          <p:nvPr/>
        </p:nvSpPr>
        <p:spPr>
          <a:xfrm>
            <a:off x="6439464" y="1667930"/>
            <a:ext cx="714869" cy="677335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2000" dirty="0"/>
              <a:t>Layer 3A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F35D272-1B03-4263-9873-BF0AAC31CEB6}"/>
              </a:ext>
            </a:extLst>
          </p:cNvPr>
          <p:cNvCxnSpPr>
            <a:cxnSpLocks/>
            <a:stCxn id="22" idx="6"/>
            <a:endCxn id="27" idx="2"/>
          </p:cNvCxnSpPr>
          <p:nvPr/>
        </p:nvCxnSpPr>
        <p:spPr>
          <a:xfrm>
            <a:off x="5710760" y="2463800"/>
            <a:ext cx="778939" cy="33865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87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/>
      <p:bldP spid="27" grpId="0" animBg="1"/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84AD5-D212-42F1-995E-4A9A2B5A4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F6832-A9DB-4605-9FFC-18F0C49EF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some time and brainstorm in small groups.</a:t>
            </a:r>
          </a:p>
          <a:p>
            <a:r>
              <a:rPr lang="en-US" dirty="0">
                <a:sym typeface="Wingdings" panose="05000000000000000000" pitchFamily="2" charset="2"/>
              </a:rPr>
              <a:t>Do you understand the problems?</a:t>
            </a:r>
          </a:p>
          <a:p>
            <a:r>
              <a:rPr lang="en-US" dirty="0">
                <a:sym typeface="Wingdings" panose="05000000000000000000" pitchFamily="2" charset="2"/>
              </a:rPr>
              <a:t>Do you like these solutions?</a:t>
            </a:r>
          </a:p>
          <a:p>
            <a:r>
              <a:rPr lang="en-US" dirty="0">
                <a:sym typeface="Wingdings" panose="05000000000000000000" pitchFamily="2" charset="2"/>
              </a:rPr>
              <a:t>Any other solutions?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6A2B86-90BA-490E-B348-8AAC288A8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7167735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C3AB5-3371-4DFA-B5A1-132AFF0FE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D83659-09D8-47F1-83E6-DA2CE66928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7408333" cy="44196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𝑡𝑜𝑡𝑎𝑙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𝐷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𝑁𝑎</m:t>
                                </m:r>
                              </m:e>
                            </m:d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𝑁𝑎</m:t>
                                </m:r>
                              </m:e>
                            </m:d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𝐺𝐽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sz="2400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sz="2400" i="1" dirty="0"/>
                          <m:t>+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sz="2400" baseline="-25000" dirty="0"/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𝑁𝑎</m:t>
                        </m:r>
                      </m:sub>
                    </m:sSub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𝑚𝑒𝑚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𝑚𝑒𝑚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𝐺𝐽</m:t>
                            </m:r>
                          </m:sub>
                        </m:sSub>
                      </m:den>
                    </m:f>
                  </m:oMath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/>
                  <a:t>              = </a:t>
                </a:r>
                <a:r>
                  <a:rPr lang="en-US" sz="2400" i="1" dirty="0"/>
                  <a:t>k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</a:t>
                </a:r>
                <a:r>
                  <a:rPr lang="en-US" sz="2400" i="1" dirty="0"/>
                  <a:t>k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(</a:t>
                </a:r>
                <a:r>
                  <a:rPr lang="en-US" sz="2400" i="1" dirty="0"/>
                  <a:t>V</a:t>
                </a:r>
                <a:r>
                  <a:rPr lang="en-US" sz="2400" baseline="-25000" dirty="0"/>
                  <a:t>mem2</a:t>
                </a:r>
                <a:r>
                  <a:rPr lang="en-US" sz="2400" dirty="0"/>
                  <a:t>-</a:t>
                </a:r>
                <a:r>
                  <a:rPr lang="en-US" sz="2400" i="1" dirty="0"/>
                  <a:t>V</a:t>
                </a:r>
                <a:r>
                  <a:rPr lang="en-US" sz="2400" baseline="-25000" dirty="0"/>
                  <a:t>mem1</a:t>
                </a:r>
                <a:r>
                  <a:rPr lang="en-US" sz="2400" dirty="0"/>
                  <a:t>)</a:t>
                </a:r>
              </a:p>
              <a:p>
                <a:r>
                  <a:rPr lang="en-US" sz="2400" dirty="0"/>
                  <a:t>We have the flux, and we want a current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Flux is ions/(m</a:t>
                </a:r>
                <a:r>
                  <a:rPr lang="en-US" sz="2000" baseline="30000" dirty="0"/>
                  <a:t>2</a:t>
                </a:r>
                <a:r>
                  <a:rPr lang="en-US" sz="2000" dirty="0"/>
                  <a:t>·s)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Current is ions/s</a:t>
                </a:r>
              </a:p>
              <a:p>
                <a:r>
                  <a:rPr lang="en-US" sz="2400" dirty="0"/>
                  <a:t>Multiply by what?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Cross-sectional area of all GJs in a cell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The coverage fraction can vary dramatically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It goes directly into </a:t>
                </a:r>
                <a:r>
                  <a:rPr lang="en-US" sz="2000" i="1" dirty="0"/>
                  <a:t>D </a:t>
                </a:r>
                <a:r>
                  <a:rPr lang="en-US" sz="2000" dirty="0"/>
                  <a:t>and </a:t>
                </a:r>
                <a:r>
                  <a:rPr lang="en-US" sz="2000" dirty="0">
                    <a:sym typeface="Symbol" panose="05050102010706020507" pitchFamily="18" charset="2"/>
                  </a:rPr>
                  <a:t>. So we multiply by the </a:t>
                </a:r>
                <a:r>
                  <a:rPr lang="en-US" sz="2000" i="1" dirty="0">
                    <a:sym typeface="Symbol" panose="05050102010706020507" pitchFamily="18" charset="2"/>
                  </a:rPr>
                  <a:t>maximum</a:t>
                </a:r>
                <a:r>
                  <a:rPr lang="en-US" sz="2000" dirty="0">
                    <a:sym typeface="Symbol" panose="05050102010706020507" pitchFamily="18" charset="2"/>
                  </a:rPr>
                  <a:t> GJ cross</a:t>
                </a:r>
                <a:r>
                  <a:rPr lang="en-US" sz="2000" dirty="0"/>
                  <a:t>-sectional area of an ion; and scale down </a:t>
                </a:r>
                <a:r>
                  <a:rPr lang="en-US" sz="2000" i="1" dirty="0"/>
                  <a:t>D</a:t>
                </a:r>
                <a:r>
                  <a:rPr lang="en-US" sz="2000" dirty="0"/>
                  <a:t> and </a:t>
                </a:r>
                <a:r>
                  <a:rPr lang="en-US" sz="2000" dirty="0">
                    <a:sym typeface="Symbol" panose="05050102010706020507" pitchFamily="18" charset="2"/>
                  </a:rPr>
                  <a:t> if the actual area is smaller</a:t>
                </a:r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D83659-09D8-47F1-83E6-DA2CE66928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7408333" cy="4419600"/>
              </a:xfrm>
              <a:blipFill>
                <a:blip r:embed="rId2"/>
                <a:stretch>
                  <a:fillRect l="-1152" r="-1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D6B5A1-A162-45F4-845D-FEDDB1BE1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A2261F-C78A-4FE9-94C5-9C24C9875EB0}"/>
              </a:ext>
            </a:extLst>
          </p:cNvPr>
          <p:cNvSpPr txBox="1"/>
          <p:nvPr/>
        </p:nvSpPr>
        <p:spPr>
          <a:xfrm>
            <a:off x="778933" y="1016000"/>
            <a:ext cx="142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diffusion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5DAD69-9B51-4170-AE30-8EF504D27705}"/>
              </a:ext>
            </a:extLst>
          </p:cNvPr>
          <p:cNvSpPr txBox="1"/>
          <p:nvPr/>
        </p:nvSpPr>
        <p:spPr>
          <a:xfrm>
            <a:off x="6705599" y="2379133"/>
            <a:ext cx="956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drift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45FD02C-D9B6-4234-85D0-2357C1B6C877}"/>
              </a:ext>
            </a:extLst>
          </p:cNvPr>
          <p:cNvCxnSpPr>
            <a:cxnSpLocks/>
          </p:cNvCxnSpPr>
          <p:nvPr/>
        </p:nvCxnSpPr>
        <p:spPr>
          <a:xfrm>
            <a:off x="1591733" y="1422400"/>
            <a:ext cx="575734" cy="1024467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19B2825-9622-487D-B329-CCA14F432B52}"/>
              </a:ext>
            </a:extLst>
          </p:cNvPr>
          <p:cNvSpPr/>
          <p:nvPr/>
        </p:nvSpPr>
        <p:spPr>
          <a:xfrm>
            <a:off x="2929467" y="1526811"/>
            <a:ext cx="3877733" cy="970856"/>
          </a:xfrm>
          <a:custGeom>
            <a:avLst/>
            <a:gdLst>
              <a:gd name="connsiteX0" fmla="*/ 3877733 w 3877733"/>
              <a:gd name="connsiteY0" fmla="*/ 953922 h 970856"/>
              <a:gd name="connsiteX1" fmla="*/ 3572933 w 3877733"/>
              <a:gd name="connsiteY1" fmla="*/ 310456 h 970856"/>
              <a:gd name="connsiteX2" fmla="*/ 2954866 w 3877733"/>
              <a:gd name="connsiteY2" fmla="*/ 56456 h 970856"/>
              <a:gd name="connsiteX3" fmla="*/ 1151466 w 3877733"/>
              <a:gd name="connsiteY3" fmla="*/ 22589 h 970856"/>
              <a:gd name="connsiteX4" fmla="*/ 601133 w 3877733"/>
              <a:gd name="connsiteY4" fmla="*/ 335856 h 970856"/>
              <a:gd name="connsiteX5" fmla="*/ 0 w 3877733"/>
              <a:gd name="connsiteY5" fmla="*/ 970856 h 97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7733" h="970856">
                <a:moveTo>
                  <a:pt x="3877733" y="953922"/>
                </a:moveTo>
                <a:cubicBezTo>
                  <a:pt x="3802238" y="706978"/>
                  <a:pt x="3726744" y="460034"/>
                  <a:pt x="3572933" y="310456"/>
                </a:cubicBezTo>
                <a:cubicBezTo>
                  <a:pt x="3419122" y="160878"/>
                  <a:pt x="3358444" y="104434"/>
                  <a:pt x="2954866" y="56456"/>
                </a:cubicBezTo>
                <a:cubicBezTo>
                  <a:pt x="2551288" y="8478"/>
                  <a:pt x="1543755" y="-23978"/>
                  <a:pt x="1151466" y="22589"/>
                </a:cubicBezTo>
                <a:cubicBezTo>
                  <a:pt x="759177" y="69156"/>
                  <a:pt x="793044" y="177812"/>
                  <a:pt x="601133" y="335856"/>
                </a:cubicBezTo>
                <a:cubicBezTo>
                  <a:pt x="409222" y="493900"/>
                  <a:pt x="204611" y="732378"/>
                  <a:pt x="0" y="970856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1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D5DA-B389-4A38-A2B4-0E77F026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know so far?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59C1A-8ECB-45E8-95E8-5745C3A23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63126"/>
            <a:ext cx="7772400" cy="4885273"/>
          </a:xfrm>
        </p:spPr>
        <p:txBody>
          <a:bodyPr/>
          <a:lstStyle/>
          <a:p>
            <a:r>
              <a:rPr lang="en-US" sz="2000" dirty="0"/>
              <a:t>We know most everything we need to about how a single cell computes bioelectrically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How it computes quickly (e.g., for neurons)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and slowly (perhaps for morphogenesis)</a:t>
            </a:r>
          </a:p>
          <a:p>
            <a:r>
              <a:rPr lang="en-US" sz="2000" dirty="0"/>
              <a:t>But that’s just one cell, computing one very wimpy function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Not worth writing home about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lots of small cells working together can do big things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Like a neural network</a:t>
            </a:r>
          </a:p>
          <a:p>
            <a:r>
              <a:rPr lang="en-US" sz="2000" dirty="0"/>
              <a:t>We could stop here – we’ve learned useful stuff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we understand bioelectricity pretty well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you could now go out and learn more about ion-channel blockers (used for Alzheimer’s and cystic fibrosis)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openers (used for high blood pressure)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neuroscience</a:t>
            </a:r>
          </a:p>
          <a:p>
            <a:r>
              <a:rPr lang="en-US" sz="2000" dirty="0"/>
              <a:t>But arguably, we haven’t been able to build anything fun yet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That’s about to change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C730E6-D005-43D2-91F1-10F8A235D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94266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D2E68-5ABD-4E6F-9D6E-59C0B805E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DCCDA-1B4E-4206-B146-99AA17560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732" y="1303867"/>
            <a:ext cx="7882467" cy="2794000"/>
          </a:xfrm>
        </p:spPr>
        <p:txBody>
          <a:bodyPr/>
          <a:lstStyle/>
          <a:p>
            <a:r>
              <a:rPr lang="en-US" sz="2400" dirty="0"/>
              <a:t>To do anything really useful, we need </a:t>
            </a:r>
            <a:r>
              <a:rPr lang="en-US" sz="2400" i="1" dirty="0"/>
              <a:t>lots</a:t>
            </a:r>
            <a:r>
              <a:rPr lang="en-US" sz="2400" dirty="0"/>
              <a:t> of these little engines working together</a:t>
            </a:r>
          </a:p>
          <a:p>
            <a:r>
              <a:rPr lang="en-US" sz="2400" dirty="0"/>
              <a:t>But how will they communicate?</a:t>
            </a:r>
          </a:p>
          <a:p>
            <a:r>
              <a:rPr lang="en-US" sz="2400" dirty="0"/>
              <a:t>Neurons communicate via </a:t>
            </a:r>
            <a:r>
              <a:rPr lang="en-US" sz="2400" i="1" dirty="0"/>
              <a:t>neural</a:t>
            </a:r>
            <a:r>
              <a:rPr lang="en-US" sz="2400" dirty="0"/>
              <a:t> </a:t>
            </a:r>
            <a:r>
              <a:rPr lang="en-US" sz="2400" i="1" dirty="0"/>
              <a:t>synapses</a:t>
            </a:r>
            <a:r>
              <a:rPr lang="en-US" sz="2400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Most common type is a </a:t>
            </a:r>
            <a:r>
              <a:rPr lang="en-US" sz="2000" i="1" dirty="0"/>
              <a:t>chemical synapse 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Firing neuron releases a </a:t>
            </a:r>
            <a:r>
              <a:rPr lang="en-US" sz="2000" i="1" dirty="0"/>
              <a:t>neurotransmitter</a:t>
            </a:r>
            <a:r>
              <a:rPr lang="en-US" sz="2000" dirty="0"/>
              <a:t>; it binds to the downstream neuron’s cell membrane, influences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885C6F-8BC3-46C2-8308-4F612299B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FC3AE5-BA34-4A38-9992-7F57BE516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81" y="4544449"/>
            <a:ext cx="2815980" cy="14584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026E92D-FACF-4A03-B7E1-A1ED27F5B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381" y="4739183"/>
            <a:ext cx="2815980" cy="145841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7E78A88-758D-468A-9984-2E7728A401C8}"/>
              </a:ext>
            </a:extLst>
          </p:cNvPr>
          <p:cNvSpPr/>
          <p:nvPr/>
        </p:nvSpPr>
        <p:spPr>
          <a:xfrm>
            <a:off x="3877731" y="4394196"/>
            <a:ext cx="1693333" cy="9398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E68C6A-2FCD-4F6D-B31D-EA8F116AEE29}"/>
              </a:ext>
            </a:extLst>
          </p:cNvPr>
          <p:cNvSpPr txBox="1"/>
          <p:nvPr/>
        </p:nvSpPr>
        <p:spPr>
          <a:xfrm>
            <a:off x="4563532" y="4241796"/>
            <a:ext cx="1100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synapse</a:t>
            </a:r>
          </a:p>
        </p:txBody>
      </p:sp>
    </p:spTree>
    <p:extLst>
      <p:ext uri="{BB962C8B-B14F-4D97-AF65-F5344CB8AC3E}">
        <p14:creationId xmlns:p14="http://schemas.microsoft.com/office/powerpoint/2010/main" val="14306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86288-83D7-4D84-ABB3-4238E8B5F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synapses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AD0C2-E325-4E1D-8F9C-4006147FE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brain also has </a:t>
            </a:r>
            <a:r>
              <a:rPr lang="en-US" sz="2400" i="1" dirty="0"/>
              <a:t>electrical synapses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Communication by direct movement of charged ions from one neuron to another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We’ve briefly mentioned them – they are </a:t>
            </a:r>
            <a:r>
              <a:rPr lang="en-US" sz="2000" i="1" dirty="0"/>
              <a:t>gap junctions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They work not only for neurons, but also for most other cells in the body</a:t>
            </a:r>
          </a:p>
          <a:p>
            <a:r>
              <a:rPr lang="en-US" sz="2400" dirty="0"/>
              <a:t>This will be the last bit of biological physics we need for bioelectricity</a:t>
            </a:r>
          </a:p>
          <a:p>
            <a:pPr lvl="1"/>
            <a:r>
              <a:rPr lang="en-US" sz="2000" dirty="0"/>
              <a:t>then we’re ready to build “neural” networks and worms!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3205-13BD-4A64-BE55-EBE1CE2CF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07414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F6458-5B8E-454E-A10C-59ECADDA5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 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5C2EC-CE3A-4F1C-A994-B3458754E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4" y="1371600"/>
            <a:ext cx="7806267" cy="1303868"/>
          </a:xfrm>
        </p:spPr>
        <p:txBody>
          <a:bodyPr/>
          <a:lstStyle/>
          <a:p>
            <a:r>
              <a:rPr lang="en-US" sz="2400" dirty="0"/>
              <a:t>We’ve said that morphogenesis is a marvel of distributed computing</a:t>
            </a:r>
          </a:p>
          <a:p>
            <a:r>
              <a:rPr lang="en-US" sz="2400" dirty="0"/>
              <a:t>Clearly that means cells must talk to each other!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45B84-BA02-4CDD-82E4-322C89F03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E49F48-3E02-4558-810E-7536998968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391" y="3292855"/>
            <a:ext cx="3018875" cy="2614477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A9E267B-DE17-406D-91B8-0F571BC31503}"/>
              </a:ext>
            </a:extLst>
          </p:cNvPr>
          <p:cNvSpPr txBox="1">
            <a:spLocks/>
          </p:cNvSpPr>
          <p:nvPr/>
        </p:nvSpPr>
        <p:spPr bwMode="auto">
          <a:xfrm>
            <a:off x="431797" y="2607732"/>
            <a:ext cx="5342467" cy="357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How?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Via the brain (once it exists)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Via </a:t>
            </a:r>
            <a:r>
              <a:rPr lang="en-US" sz="2000" i="1" kern="0" dirty="0"/>
              <a:t>gap junctions </a:t>
            </a:r>
            <a:r>
              <a:rPr lang="en-US" sz="2000" kern="0" dirty="0"/>
              <a:t>(GJ)</a:t>
            </a:r>
          </a:p>
          <a:p>
            <a:r>
              <a:rPr lang="en-US" sz="2400" kern="0" dirty="0"/>
              <a:t>A GJ is a little tube that connects two cells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Molecules can travel between the two cells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Think wires between gates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If a GJ connects two cells with different </a:t>
            </a:r>
            <a:r>
              <a:rPr lang="en-US" sz="2000" kern="0" dirty="0" err="1"/>
              <a:t>V</a:t>
            </a:r>
            <a:r>
              <a:rPr lang="en-US" sz="2000" kern="0" baseline="-25000" dirty="0" err="1"/>
              <a:t>mem</a:t>
            </a:r>
            <a:r>
              <a:rPr lang="en-US" sz="2000" kern="0" dirty="0"/>
              <a:t>, then negative ions move towards the + cell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Just like ion channels did for ICF ↔ ECF</a:t>
            </a:r>
          </a:p>
          <a:p>
            <a:endParaRPr lang="en-US" kern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9F7928-238E-4171-B0BA-44890CD6CB82}"/>
              </a:ext>
            </a:extLst>
          </p:cNvPr>
          <p:cNvSpPr txBox="1"/>
          <p:nvPr/>
        </p:nvSpPr>
        <p:spPr>
          <a:xfrm>
            <a:off x="5935133" y="3378198"/>
            <a:ext cx="948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+10mV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991C07-3F0F-4915-9034-1ABBA8B0F3E5}"/>
              </a:ext>
            </a:extLst>
          </p:cNvPr>
          <p:cNvSpPr txBox="1"/>
          <p:nvPr/>
        </p:nvSpPr>
        <p:spPr>
          <a:xfrm>
            <a:off x="5909733" y="5367865"/>
            <a:ext cx="948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-20mV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4B954B-17D1-4CF5-B230-4D58748E6180}"/>
              </a:ext>
            </a:extLst>
          </p:cNvPr>
          <p:cNvSpPr txBox="1"/>
          <p:nvPr/>
        </p:nvSpPr>
        <p:spPr>
          <a:xfrm>
            <a:off x="7950201" y="3547531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</a:t>
            </a:r>
            <a:r>
              <a:rPr lang="en-US" sz="1800" baseline="30000" dirty="0"/>
              <a:t>-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21DC34-1202-4754-9FA4-A362C320F63A}"/>
              </a:ext>
            </a:extLst>
          </p:cNvPr>
          <p:cNvSpPr txBox="1"/>
          <p:nvPr/>
        </p:nvSpPr>
        <p:spPr>
          <a:xfrm>
            <a:off x="7162801" y="5359398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Na</a:t>
            </a:r>
            <a:r>
              <a:rPr lang="en-US" sz="1800" baseline="30000" dirty="0"/>
              <a:t>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21C906-2CF1-4D24-9385-B53CEC9DB15F}"/>
              </a:ext>
            </a:extLst>
          </p:cNvPr>
          <p:cNvSpPr txBox="1"/>
          <p:nvPr/>
        </p:nvSpPr>
        <p:spPr>
          <a:xfrm>
            <a:off x="7112001" y="3530599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Na</a:t>
            </a:r>
            <a:r>
              <a:rPr lang="en-US" sz="1800" baseline="30000" dirty="0"/>
              <a:t>+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4956FD-40B7-42B8-BEEF-D8C9295BBED1}"/>
              </a:ext>
            </a:extLst>
          </p:cNvPr>
          <p:cNvSpPr txBox="1"/>
          <p:nvPr/>
        </p:nvSpPr>
        <p:spPr>
          <a:xfrm>
            <a:off x="8102601" y="5367867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Cl</a:t>
            </a:r>
            <a:r>
              <a:rPr lang="en-US" sz="1800" baseline="300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52507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3652B-F7DE-4F67-B018-C4047ADE4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 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DDF42-BBDD-4F86-B4E6-9480FF13A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88533"/>
            <a:ext cx="7772400" cy="4419600"/>
          </a:xfrm>
        </p:spPr>
        <p:txBody>
          <a:bodyPr/>
          <a:lstStyle/>
          <a:p>
            <a:r>
              <a:rPr lang="en-US" sz="2400" dirty="0"/>
              <a:t>A </a:t>
            </a:r>
            <a:r>
              <a:rPr lang="en-US" sz="2400" i="1" dirty="0"/>
              <a:t>gap junction</a:t>
            </a:r>
            <a:r>
              <a:rPr lang="en-US" sz="2400" dirty="0"/>
              <a:t> (GJ) is a small connecting tube between cells</a:t>
            </a:r>
          </a:p>
          <a:p>
            <a:r>
              <a:rPr lang="en-US" sz="2400" dirty="0"/>
              <a:t>What can GJs do?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allow ion flow between cells. I.e., current. </a:t>
            </a:r>
            <a:r>
              <a:rPr lang="en-US" sz="2000" i="1" dirty="0"/>
              <a:t>GJs are wires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selectivity: GJs can pass some molecules and not others (based on which connexin proteins the GJ is built from)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GJ can be turned on/off by either voltage or ligands</a:t>
            </a:r>
          </a:p>
          <a:p>
            <a:r>
              <a:rPr lang="en-US" sz="2400" dirty="0"/>
              <a:t>Most people believe that </a:t>
            </a:r>
            <a:r>
              <a:rPr lang="en-US" sz="2400" dirty="0" err="1"/>
              <a:t>GJs+cells</a:t>
            </a:r>
            <a:r>
              <a:rPr lang="en-US" sz="2400" dirty="0"/>
              <a:t> are a precursor to the nervous system</a:t>
            </a:r>
          </a:p>
          <a:p>
            <a:pPr lvl="1"/>
            <a:r>
              <a:rPr lang="en-US" sz="2000" dirty="0"/>
              <a:t>In primitive organisms, they computed just like your brain does (but slower and over smaller distances)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E65DAE-2FF2-4A5B-917E-B724BB362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59069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A73D4-D638-4759-B301-008E924E2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GJs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A35540-D89E-4BD2-90E4-7E435CFA56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5418667" cy="1879600"/>
              </a:xfrm>
            </p:spPr>
            <p:txBody>
              <a:bodyPr/>
              <a:lstStyle/>
              <a:p>
                <a:r>
                  <a:rPr lang="en-US" sz="2000" dirty="0"/>
                  <a:t>How do ions flow between these two cells? Diffusion and drift, as usual</a:t>
                </a:r>
              </a:p>
              <a:p>
                <a:r>
                  <a:rPr lang="en-US" sz="2000" dirty="0"/>
                  <a:t>Start with diffusion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𝑑𝑖𝑓𝑓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𝑁𝑎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𝐷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e>
                        </m:d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sz="2000" dirty="0"/>
              </a:p>
              <a:p>
                <a:r>
                  <a:rPr lang="en-US" sz="2000" dirty="0"/>
                  <a:t>Time for an approximation: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e>
                        </m:d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𝑁𝑎</m:t>
                                </m:r>
                              </m:e>
                            </m:d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𝑁𝑎</m:t>
                                </m:r>
                              </m:e>
                            </m:d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𝐺𝐽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A35540-D89E-4BD2-90E4-7E435CFA56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5418667" cy="1879600"/>
              </a:xfrm>
              <a:blipFill>
                <a:blip r:embed="rId2"/>
                <a:stretch>
                  <a:fillRect l="-1014" t="-1623" r="-12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BADE7-7460-4606-92A7-CF76BF2FD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DF30F20-FCAF-468A-8C9C-E76554670794}"/>
              </a:ext>
            </a:extLst>
          </p:cNvPr>
          <p:cNvGrpSpPr/>
          <p:nvPr/>
        </p:nvGrpSpPr>
        <p:grpSpPr>
          <a:xfrm>
            <a:off x="6290733" y="1858434"/>
            <a:ext cx="2624667" cy="1143000"/>
            <a:chOff x="4106333" y="4694767"/>
            <a:chExt cx="2624667" cy="114300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7C7E9B9-5ECA-4CF5-ADBD-E3E1030FA6DD}"/>
                </a:ext>
              </a:extLst>
            </p:cNvPr>
            <p:cNvSpPr txBox="1"/>
            <p:nvPr/>
          </p:nvSpPr>
          <p:spPr>
            <a:xfrm>
              <a:off x="4106333" y="4694767"/>
              <a:ext cx="1117600" cy="1143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600" dirty="0"/>
                <a:t>cell 1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AABF6E7-49A8-41B1-9877-BEC250DCC13C}"/>
                </a:ext>
              </a:extLst>
            </p:cNvPr>
            <p:cNvSpPr txBox="1"/>
            <p:nvPr/>
          </p:nvSpPr>
          <p:spPr>
            <a:xfrm>
              <a:off x="5613400" y="4694767"/>
              <a:ext cx="1117600" cy="1143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600" dirty="0"/>
                <a:t>cell 2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BBB3F5B-0A77-4A8A-A53B-952D7915C315}"/>
                </a:ext>
              </a:extLst>
            </p:cNvPr>
            <p:cNvSpPr/>
            <p:nvPr/>
          </p:nvSpPr>
          <p:spPr>
            <a:xfrm>
              <a:off x="5088467" y="5164667"/>
              <a:ext cx="685800" cy="2455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779260A-4956-4F24-9D76-0C88537505E3}"/>
                </a:ext>
              </a:extLst>
            </p:cNvPr>
            <p:cNvSpPr/>
            <p:nvPr/>
          </p:nvSpPr>
          <p:spPr>
            <a:xfrm>
              <a:off x="5003802" y="5071533"/>
              <a:ext cx="203200" cy="440267"/>
            </a:xfrm>
            <a:prstGeom prst="rect">
              <a:avLst/>
            </a:prstGeom>
            <a:solidFill>
              <a:schemeClr val="bg1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F2C6ABF-F1EF-4E7F-AEF0-BC1AD4657186}"/>
                </a:ext>
              </a:extLst>
            </p:cNvPr>
            <p:cNvSpPr/>
            <p:nvPr/>
          </p:nvSpPr>
          <p:spPr>
            <a:xfrm>
              <a:off x="5630332" y="5096932"/>
              <a:ext cx="203200" cy="440267"/>
            </a:xfrm>
            <a:prstGeom prst="rect">
              <a:avLst/>
            </a:prstGeom>
            <a:solidFill>
              <a:schemeClr val="bg1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B2043183-9F41-4D55-89FA-62EC2D290E5A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77335" y="3454400"/>
                <a:ext cx="6578600" cy="254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sz="2000" kern="0" dirty="0"/>
                  <a:t>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𝑑𝑖𝑓𝑓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𝑁𝑎</m:t>
                        </m:r>
                      </m:sub>
                    </m:sSub>
                    <m:r>
                      <a:rPr lang="en-US" sz="2000" i="1" ker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000" i="1" kern="0">
                        <a:latin typeface="Cambria Math" panose="02040503050406030204" pitchFamily="18" charset="0"/>
                      </a:rPr>
                      <m:t>𝐷</m:t>
                    </m:r>
                    <m:f>
                      <m:fPr>
                        <m:ctrlPr>
                          <a:rPr lang="en-US" sz="2000" i="1" ker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𝑁𝑎</m:t>
                                </m:r>
                              </m:e>
                            </m:d>
                          </m:e>
                          <m:sub>
                            <m:r>
                              <a:rPr lang="en-US" sz="2000" i="1" ker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 ker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𝑁𝑎</m:t>
                                </m:r>
                              </m:e>
                            </m:d>
                          </m:e>
                          <m:sub>
                            <m:r>
                              <a:rPr lang="en-US" sz="2000" i="1" ker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2000" i="1" kern="0">
                                <a:latin typeface="Cambria Math" panose="02040503050406030204" pitchFamily="18" charset="0"/>
                              </a:rPr>
                              <m:t>𝐺𝐽</m:t>
                            </m:r>
                          </m:sub>
                        </m:sSub>
                      </m:den>
                    </m:f>
                  </m:oMath>
                </a14:m>
                <a:endParaRPr lang="en-US" sz="2000" kern="0" dirty="0"/>
              </a:p>
              <a:p>
                <a:r>
                  <a:rPr lang="en-US" sz="2000" kern="0" dirty="0"/>
                  <a:t>Great, that was easy </a:t>
                </a:r>
                <a:r>
                  <a:rPr lang="en-US" sz="2000" kern="0" dirty="0">
                    <a:sym typeface="Wingdings" panose="05000000000000000000" pitchFamily="2" charset="2"/>
                  </a:rPr>
                  <a:t></a:t>
                </a:r>
              </a:p>
              <a:p>
                <a:r>
                  <a:rPr lang="en-US" sz="2000" kern="0" dirty="0"/>
                  <a:t>Note for the realists: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1800" kern="0" dirty="0"/>
                  <a:t>diffusion is a partial differential equation: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ker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e>
                        </m:d>
                      </m:num>
                      <m:den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1800" i="1" kern="0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1800" i="1" kern="0">
                        <a:latin typeface="Cambria Math" panose="02040503050406030204" pitchFamily="18" charset="0"/>
                      </a:rPr>
                      <m:t> =−</m:t>
                    </m:r>
                    <m:r>
                      <a:rPr lang="en-US" sz="1800" i="1" kern="0">
                        <a:latin typeface="Cambria Math" panose="02040503050406030204" pitchFamily="18" charset="0"/>
                      </a:rPr>
                      <m:t>𝐷</m:t>
                    </m:r>
                    <m:f>
                      <m:fPr>
                        <m:ctrlPr>
                          <a:rPr lang="en-US" sz="1800" i="1" ker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e>
                        </m:d>
                      </m:num>
                      <m:den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sz="1800" kern="0" dirty="0"/>
              </a:p>
              <a:p>
                <a:pPr lvl="1">
                  <a:spcBef>
                    <a:spcPts val="0"/>
                  </a:spcBef>
                </a:pPr>
                <a:r>
                  <a:rPr lang="en-US" sz="1800" kern="0" dirty="0"/>
                  <a:t>we just swept that under the rug with one “little” assumption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1800" kern="0" dirty="0"/>
                  <a:t>Like most assumptions, it’s only approximately correct!</a:t>
                </a:r>
              </a:p>
              <a:p>
                <a:endParaRPr lang="en-US" kern="0" dirty="0"/>
              </a:p>
            </p:txBody>
          </p:sp>
        </mc:Choice>
        <mc:Fallback xmlns="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B2043183-9F41-4D55-89FA-62EC2D290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7335" y="3454400"/>
                <a:ext cx="6578600" cy="2540000"/>
              </a:xfrm>
              <a:prstGeom prst="rect">
                <a:avLst/>
              </a:prstGeom>
              <a:blipFill>
                <a:blip r:embed="rId3"/>
                <a:stretch>
                  <a:fillRect l="-74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481A6E1-E05E-455B-81CA-2C778B79B7B3}"/>
              </a:ext>
            </a:extLst>
          </p:cNvPr>
          <p:cNvSpPr txBox="1"/>
          <p:nvPr/>
        </p:nvSpPr>
        <p:spPr>
          <a:xfrm>
            <a:off x="6976534" y="3064933"/>
            <a:ext cx="1430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Mistral" panose="03090702030407020403" pitchFamily="66" charset="0"/>
              </a:rPr>
              <a:t>→</a:t>
            </a:r>
            <a:r>
              <a:rPr lang="en-US" sz="2800" dirty="0" err="1">
                <a:latin typeface="Mistral" panose="03090702030407020403" pitchFamily="66" charset="0"/>
              </a:rPr>
              <a:t>l</a:t>
            </a:r>
            <a:r>
              <a:rPr lang="en-US" sz="2800" baseline="-25000" dirty="0" err="1"/>
              <a:t>GJ</a:t>
            </a:r>
            <a:r>
              <a:rPr lang="en-US" sz="2800" dirty="0"/>
              <a:t>←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F8BDA1-0825-44D6-A2BF-179F61307883}"/>
              </a:ext>
            </a:extLst>
          </p:cNvPr>
          <p:cNvSpPr txBox="1"/>
          <p:nvPr/>
        </p:nvSpPr>
        <p:spPr>
          <a:xfrm>
            <a:off x="6350000" y="2074334"/>
            <a:ext cx="111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accent2"/>
                </a:solidFill>
              </a:rPr>
              <a:t>V</a:t>
            </a:r>
            <a:r>
              <a:rPr lang="en-US" baseline="-25000" dirty="0">
                <a:solidFill>
                  <a:schemeClr val="accent2"/>
                </a:solidFill>
              </a:rPr>
              <a:t>mem,1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[Na]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716C5F-25FF-4699-856F-24463DE3B9C9}"/>
              </a:ext>
            </a:extLst>
          </p:cNvPr>
          <p:cNvSpPr txBox="1"/>
          <p:nvPr/>
        </p:nvSpPr>
        <p:spPr>
          <a:xfrm>
            <a:off x="7755467" y="2065867"/>
            <a:ext cx="111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accent2"/>
                </a:solidFill>
              </a:rPr>
              <a:t>V</a:t>
            </a:r>
            <a:r>
              <a:rPr lang="en-US" baseline="-25000" dirty="0">
                <a:solidFill>
                  <a:schemeClr val="accent2"/>
                </a:solidFill>
              </a:rPr>
              <a:t>mem,2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[Na]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12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F14DE-53AB-4C5D-A963-A26BDE836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GJs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6F094B-8793-427A-ADC0-170478B5B5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5740400" cy="4419600"/>
              </a:xfrm>
            </p:spPr>
            <p:txBody>
              <a:bodyPr/>
              <a:lstStyle/>
              <a:p>
                <a:r>
                  <a:rPr lang="en-US" sz="2000" dirty="0"/>
                  <a:t>Now for drift</a:t>
                </a:r>
              </a:p>
              <a:p>
                <a:r>
                  <a:rPr lang="en-US" sz="2000" dirty="0"/>
                  <a:t>We had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𝑑𝑟𝑖𝑓𝑡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𝑖𝑜𝑛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𝑖𝑜𝑛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𝑖𝑜𝑛</m:t>
                            </m:r>
                          </m:sub>
                        </m:sSub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den>
                        </m:f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𝑖𝑜𝑛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/>
                  <a:t>Repurpose it for this situation (e.g., for Na):</a:t>
                </a:r>
                <a:endParaRPr lang="en-US" sz="1800" dirty="0"/>
              </a:p>
              <a:p>
                <a:pPr lvl="1">
                  <a:spcBef>
                    <a:spcPts val="0"/>
                  </a:spcBef>
                </a:pPr>
                <a:r>
                  <a:rPr lang="en-US" sz="1800" dirty="0"/>
                  <a:t>Then </a:t>
                </a:r>
                <a:r>
                  <a:rPr lang="en-US" sz="1800" dirty="0" err="1"/>
                  <a:t>J</a:t>
                </a:r>
                <a:r>
                  <a:rPr lang="en-US" sz="1800" baseline="-25000" dirty="0" err="1"/>
                  <a:t>drift,Na</a:t>
                </a:r>
                <a:r>
                  <a:rPr lang="en-US" sz="1800" dirty="0"/>
                  <a:t> = [</a:t>
                </a:r>
                <a:r>
                  <a:rPr lang="en-US" sz="1800" i="1" dirty="0"/>
                  <a:t>Na</a:t>
                </a:r>
                <a:r>
                  <a:rPr lang="en-US" sz="1800" dirty="0"/>
                  <a:t>]</a:t>
                </a:r>
                <a:r>
                  <a:rPr lang="en-US" sz="1800" dirty="0" err="1"/>
                  <a:t>μ</a:t>
                </a:r>
                <a:r>
                  <a:rPr lang="en-US" sz="1800" baseline="-25000" dirty="0" err="1"/>
                  <a:t>Na</a:t>
                </a:r>
                <a:r>
                  <a:rPr lang="en-US" sz="1800" dirty="0"/>
                  <a:t>(</a:t>
                </a:r>
                <a:r>
                  <a:rPr lang="en-US" sz="1800" i="1" dirty="0"/>
                  <a:t>V</a:t>
                </a:r>
                <a:r>
                  <a:rPr lang="en-US" sz="1800" baseline="-25000" dirty="0"/>
                  <a:t>mem2</a:t>
                </a:r>
                <a:r>
                  <a:rPr lang="en-US" sz="1800" dirty="0"/>
                  <a:t>-</a:t>
                </a:r>
                <a:r>
                  <a:rPr lang="en-US" sz="1800" i="1" dirty="0"/>
                  <a:t>V</a:t>
                </a:r>
                <a:r>
                  <a:rPr lang="en-US" sz="1800" baseline="-25000" dirty="0"/>
                  <a:t>mem1</a:t>
                </a:r>
                <a:r>
                  <a:rPr lang="en-US" sz="1800" dirty="0"/>
                  <a:t>) / </a:t>
                </a:r>
                <a:r>
                  <a:rPr lang="en-US" sz="1800" dirty="0" err="1">
                    <a:latin typeface="Mistral" panose="03090702030407020403" pitchFamily="66" charset="0"/>
                  </a:rPr>
                  <a:t>l</a:t>
                </a:r>
                <a:r>
                  <a:rPr lang="en-US" sz="1800" baseline="-25000" dirty="0" err="1"/>
                  <a:t>GJ</a:t>
                </a:r>
                <a:endParaRPr lang="en-US" sz="1800" dirty="0"/>
              </a:p>
              <a:p>
                <a:r>
                  <a:rPr lang="en-US" sz="2000" dirty="0"/>
                  <a:t>But what do we use for [</a:t>
                </a:r>
                <a:r>
                  <a:rPr lang="en-US" sz="2000" i="1" dirty="0"/>
                  <a:t>Na</a:t>
                </a:r>
                <a:r>
                  <a:rPr lang="en-US" sz="2000" dirty="0"/>
                  <a:t>]? [</a:t>
                </a:r>
                <a:r>
                  <a:rPr lang="en-US" sz="2000" i="1" dirty="0"/>
                  <a:t>Na</a:t>
                </a:r>
                <a:r>
                  <a:rPr lang="en-US" sz="2000" dirty="0"/>
                  <a:t>]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or [</a:t>
                </a:r>
                <a:r>
                  <a:rPr lang="en-US" sz="2000" i="1" dirty="0"/>
                  <a:t>Na</a:t>
                </a:r>
                <a:r>
                  <a:rPr lang="en-US" sz="2000" dirty="0"/>
                  <a:t>]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1800" dirty="0"/>
                  <a:t>Pick the correct one depending on direction?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1800" dirty="0"/>
                  <a:t>Use ([</a:t>
                </a:r>
                <a:r>
                  <a:rPr lang="en-US" sz="1800" i="1" dirty="0"/>
                  <a:t>Na</a:t>
                </a:r>
                <a:r>
                  <a:rPr lang="en-US" sz="1800" dirty="0"/>
                  <a:t>]</a:t>
                </a:r>
                <a:r>
                  <a:rPr lang="en-US" sz="1800" baseline="-25000" dirty="0"/>
                  <a:t>1</a:t>
                </a:r>
                <a:r>
                  <a:rPr lang="en-US" sz="1800" dirty="0"/>
                  <a:t>+ [</a:t>
                </a:r>
                <a:r>
                  <a:rPr lang="en-US" sz="1800" i="1" dirty="0"/>
                  <a:t>Na</a:t>
                </a:r>
                <a:r>
                  <a:rPr lang="en-US" sz="1800" dirty="0"/>
                  <a:t>]</a:t>
                </a:r>
                <a:r>
                  <a:rPr lang="en-US" sz="1800" baseline="-25000" dirty="0"/>
                  <a:t>2</a:t>
                </a:r>
                <a:r>
                  <a:rPr lang="en-US" sz="1800" dirty="0"/>
                  <a:t>)/2?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1800" dirty="0"/>
                  <a:t>Who cares, it’s just a rough approximation?</a:t>
                </a:r>
              </a:p>
              <a:p>
                <a:r>
                  <a:rPr lang="en-US" sz="2000" dirty="0"/>
                  <a:t>OK,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𝑑𝑟𝑖𝑓𝑡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𝑁𝑎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sz="2000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sz="2000" i="1" dirty="0"/>
                          <m:t>+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sz="2000" baseline="-25000" dirty="0"/>
                          <m:t>2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𝑁𝑎</m:t>
                        </m:r>
                      </m:sub>
                    </m:sSub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𝑚𝑒𝑚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,2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𝑚𝑒𝑚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𝐺𝐽</m:t>
                            </m:r>
                          </m:sub>
                        </m:sSub>
                      </m:den>
                    </m:f>
                  </m:oMath>
                </a14:m>
                <a:endParaRPr lang="en-US" sz="2000" dirty="0"/>
              </a:p>
              <a:p>
                <a:r>
                  <a:rPr lang="en-US" sz="2000" dirty="0"/>
                  <a:t>That’s it for drift!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6F094B-8793-427A-ADC0-170478B5B5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5740400" cy="4419600"/>
              </a:xfrm>
              <a:blipFill>
                <a:blip r:embed="rId2"/>
                <a:stretch>
                  <a:fillRect l="-956" t="-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DBF7B-0A23-4FBC-8C9E-A5F9BD057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53B2BB8-2479-424D-BBDA-14EB4542489F}"/>
              </a:ext>
            </a:extLst>
          </p:cNvPr>
          <p:cNvGrpSpPr/>
          <p:nvPr/>
        </p:nvGrpSpPr>
        <p:grpSpPr>
          <a:xfrm>
            <a:off x="6290733" y="1858434"/>
            <a:ext cx="2624667" cy="1143000"/>
            <a:chOff x="4106333" y="4694767"/>
            <a:chExt cx="2624667" cy="114300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6997765-7BCB-4364-BE6E-22AEA584E363}"/>
                </a:ext>
              </a:extLst>
            </p:cNvPr>
            <p:cNvSpPr txBox="1"/>
            <p:nvPr/>
          </p:nvSpPr>
          <p:spPr>
            <a:xfrm>
              <a:off x="4106333" y="4694767"/>
              <a:ext cx="1117600" cy="1143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600" dirty="0"/>
                <a:t>cell 1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3C934D5-DE5B-428C-B26D-D1D320C5E7F1}"/>
                </a:ext>
              </a:extLst>
            </p:cNvPr>
            <p:cNvSpPr txBox="1"/>
            <p:nvPr/>
          </p:nvSpPr>
          <p:spPr>
            <a:xfrm>
              <a:off x="5613400" y="4694767"/>
              <a:ext cx="1117600" cy="1143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600" dirty="0"/>
                <a:t>cell 2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FC81597-59C1-4833-8524-4990BF43EA01}"/>
                </a:ext>
              </a:extLst>
            </p:cNvPr>
            <p:cNvSpPr/>
            <p:nvPr/>
          </p:nvSpPr>
          <p:spPr>
            <a:xfrm>
              <a:off x="5088467" y="5164667"/>
              <a:ext cx="685800" cy="2455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D3ACFFB-8247-4D3F-9596-25F19D4F60DC}"/>
                </a:ext>
              </a:extLst>
            </p:cNvPr>
            <p:cNvSpPr/>
            <p:nvPr/>
          </p:nvSpPr>
          <p:spPr>
            <a:xfrm>
              <a:off x="5003802" y="5071533"/>
              <a:ext cx="203200" cy="440267"/>
            </a:xfrm>
            <a:prstGeom prst="rect">
              <a:avLst/>
            </a:prstGeom>
            <a:solidFill>
              <a:schemeClr val="bg1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B74122F-63BC-4C14-92D9-309F39214D12}"/>
                </a:ext>
              </a:extLst>
            </p:cNvPr>
            <p:cNvSpPr/>
            <p:nvPr/>
          </p:nvSpPr>
          <p:spPr>
            <a:xfrm>
              <a:off x="5630332" y="5096932"/>
              <a:ext cx="203200" cy="440267"/>
            </a:xfrm>
            <a:prstGeom prst="rect">
              <a:avLst/>
            </a:prstGeom>
            <a:solidFill>
              <a:schemeClr val="bg1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081307A-301A-4353-BAB7-76254B9E788D}"/>
              </a:ext>
            </a:extLst>
          </p:cNvPr>
          <p:cNvSpPr txBox="1"/>
          <p:nvPr/>
        </p:nvSpPr>
        <p:spPr>
          <a:xfrm>
            <a:off x="6976534" y="3064933"/>
            <a:ext cx="1430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Mistral" panose="03090702030407020403" pitchFamily="66" charset="0"/>
              </a:rPr>
              <a:t>→</a:t>
            </a:r>
            <a:r>
              <a:rPr lang="en-US" sz="2800" dirty="0" err="1">
                <a:latin typeface="Mistral" panose="03090702030407020403" pitchFamily="66" charset="0"/>
              </a:rPr>
              <a:t>l</a:t>
            </a:r>
            <a:r>
              <a:rPr lang="en-US" sz="2800" baseline="-25000" dirty="0" err="1"/>
              <a:t>GJ</a:t>
            </a:r>
            <a:r>
              <a:rPr lang="en-US" sz="2800" dirty="0"/>
              <a:t>←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F8BDA1-0825-44D6-A2BF-179F61307883}"/>
              </a:ext>
            </a:extLst>
          </p:cNvPr>
          <p:cNvSpPr txBox="1"/>
          <p:nvPr/>
        </p:nvSpPr>
        <p:spPr>
          <a:xfrm>
            <a:off x="6350000" y="2074334"/>
            <a:ext cx="111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accent2"/>
                </a:solidFill>
              </a:rPr>
              <a:t>V</a:t>
            </a:r>
            <a:r>
              <a:rPr lang="en-US" baseline="-25000" dirty="0">
                <a:solidFill>
                  <a:schemeClr val="accent2"/>
                </a:solidFill>
              </a:rPr>
              <a:t>mem,1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[Na]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716C5F-25FF-4699-856F-24463DE3B9C9}"/>
              </a:ext>
            </a:extLst>
          </p:cNvPr>
          <p:cNvSpPr txBox="1"/>
          <p:nvPr/>
        </p:nvSpPr>
        <p:spPr>
          <a:xfrm>
            <a:off x="7755467" y="2065867"/>
            <a:ext cx="111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accent2"/>
                </a:solidFill>
              </a:rPr>
              <a:t>V</a:t>
            </a:r>
            <a:r>
              <a:rPr lang="en-US" baseline="-25000" dirty="0">
                <a:solidFill>
                  <a:schemeClr val="accent2"/>
                </a:solidFill>
              </a:rPr>
              <a:t>mem,2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[Na]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32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  <a:headEnd type="none" w="med" len="med"/>
          <a:tailEnd type="triangl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2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43339</TotalTime>
  <Words>2187</Words>
  <Application>Microsoft Office PowerPoint</Application>
  <PresentationFormat>On-screen Show (4:3)</PresentationFormat>
  <Paragraphs>358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Cambria Math</vt:lpstr>
      <vt:lpstr>Mistral</vt:lpstr>
      <vt:lpstr>Symbol</vt:lpstr>
      <vt:lpstr>Times New Roman</vt:lpstr>
      <vt:lpstr>Wingdings</vt:lpstr>
      <vt:lpstr>Default Design</vt:lpstr>
      <vt:lpstr>EE 193/Comp 150: Computing with Biological Parts</vt:lpstr>
      <vt:lpstr>Problem for the day</vt:lpstr>
      <vt:lpstr>What do we know so far?</vt:lpstr>
      <vt:lpstr>Communication</vt:lpstr>
      <vt:lpstr>Electrical synapses</vt:lpstr>
      <vt:lpstr>Gap junctions</vt:lpstr>
      <vt:lpstr>Gap junctions</vt:lpstr>
      <vt:lpstr>Modeling GJs</vt:lpstr>
      <vt:lpstr>Modeling GJs</vt:lpstr>
      <vt:lpstr>Put it all together</vt:lpstr>
      <vt:lpstr>EE  model</vt:lpstr>
      <vt:lpstr>Time to play</vt:lpstr>
      <vt:lpstr>Modeling our NN</vt:lpstr>
      <vt:lpstr>Modeling our NN</vt:lpstr>
      <vt:lpstr>Lab 3</vt:lpstr>
      <vt:lpstr>Lab 3</vt:lpstr>
      <vt:lpstr>Next steps</vt:lpstr>
      <vt:lpstr>Summary</vt:lpstr>
      <vt:lpstr>BACKUP</vt:lpstr>
      <vt:lpstr>Building an activation function</vt:lpstr>
      <vt:lpstr>Snapping ion channels</vt:lpstr>
      <vt:lpstr>Layer 2A</vt:lpstr>
      <vt:lpstr>Diffusion → equal [] everywhere</vt:lpstr>
      <vt:lpstr>Chaining layers</vt:lpstr>
      <vt:lpstr>Chaining multiple layers</vt:lpstr>
      <vt:lpstr>PowerPoint Presentation</vt:lpstr>
      <vt:lpstr>Final model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with biological parts</dc:title>
  <dc:creator>JoelG</dc:creator>
  <cp:lastModifiedBy>JoelG</cp:lastModifiedBy>
  <cp:revision>1353</cp:revision>
  <cp:lastPrinted>2005-02-07T17:53:54Z</cp:lastPrinted>
  <dcterms:created xsi:type="dcterms:W3CDTF">2002-09-07T18:50:54Z</dcterms:created>
  <dcterms:modified xsi:type="dcterms:W3CDTF">2019-03-29T11:25:07Z</dcterms:modified>
</cp:coreProperties>
</file>