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328" r:id="rId2"/>
    <p:sldId id="736" r:id="rId3"/>
    <p:sldId id="734" r:id="rId4"/>
    <p:sldId id="743" r:id="rId5"/>
    <p:sldId id="809" r:id="rId6"/>
    <p:sldId id="810" r:id="rId7"/>
    <p:sldId id="811" r:id="rId8"/>
    <p:sldId id="747" r:id="rId9"/>
    <p:sldId id="774" r:id="rId10"/>
    <p:sldId id="777" r:id="rId11"/>
    <p:sldId id="779" r:id="rId12"/>
    <p:sldId id="780" r:id="rId13"/>
    <p:sldId id="783" r:id="rId14"/>
    <p:sldId id="776" r:id="rId15"/>
    <p:sldId id="787" r:id="rId16"/>
    <p:sldId id="788" r:id="rId17"/>
    <p:sldId id="789" r:id="rId18"/>
    <p:sldId id="790" r:id="rId19"/>
    <p:sldId id="784" r:id="rId20"/>
    <p:sldId id="791" r:id="rId21"/>
    <p:sldId id="792" r:id="rId22"/>
    <p:sldId id="799" r:id="rId23"/>
    <p:sldId id="800" r:id="rId24"/>
    <p:sldId id="801" r:id="rId25"/>
    <p:sldId id="802" r:id="rId26"/>
    <p:sldId id="815" r:id="rId27"/>
    <p:sldId id="814" r:id="rId28"/>
    <p:sldId id="804" r:id="rId29"/>
    <p:sldId id="806" r:id="rId30"/>
    <p:sldId id="793" r:id="rId31"/>
    <p:sldId id="794" r:id="rId32"/>
    <p:sldId id="796" r:id="rId33"/>
    <p:sldId id="807" r:id="rId34"/>
    <p:sldId id="816" r:id="rId35"/>
    <p:sldId id="820" r:id="rId36"/>
    <p:sldId id="821" r:id="rId37"/>
    <p:sldId id="822" r:id="rId38"/>
    <p:sldId id="819" r:id="rId39"/>
    <p:sldId id="823" r:id="rId40"/>
    <p:sldId id="824" r:id="rId41"/>
    <p:sldId id="825" r:id="rId42"/>
    <p:sldId id="826" r:id="rId43"/>
    <p:sldId id="829" r:id="rId44"/>
    <p:sldId id="827" r:id="rId45"/>
    <p:sldId id="828" r:id="rId46"/>
  </p:sldIdLst>
  <p:sldSz cx="9144000" cy="6858000" type="screen4x3"/>
  <p:notesSz cx="9388475" cy="7102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02658ED4-02B7-407F-B04E-0B16F0BB8C04}">
          <p14:sldIdLst>
            <p14:sldId id="328"/>
            <p14:sldId id="736"/>
            <p14:sldId id="734"/>
            <p14:sldId id="743"/>
            <p14:sldId id="809"/>
            <p14:sldId id="810"/>
            <p14:sldId id="811"/>
            <p14:sldId id="747"/>
            <p14:sldId id="774"/>
            <p14:sldId id="777"/>
            <p14:sldId id="779"/>
            <p14:sldId id="780"/>
            <p14:sldId id="783"/>
            <p14:sldId id="776"/>
            <p14:sldId id="787"/>
            <p14:sldId id="788"/>
            <p14:sldId id="789"/>
            <p14:sldId id="790"/>
            <p14:sldId id="784"/>
            <p14:sldId id="791"/>
            <p14:sldId id="792"/>
            <p14:sldId id="799"/>
            <p14:sldId id="800"/>
            <p14:sldId id="801"/>
            <p14:sldId id="802"/>
            <p14:sldId id="815"/>
            <p14:sldId id="814"/>
            <p14:sldId id="804"/>
            <p14:sldId id="806"/>
            <p14:sldId id="793"/>
            <p14:sldId id="794"/>
            <p14:sldId id="796"/>
            <p14:sldId id="807"/>
            <p14:sldId id="816"/>
            <p14:sldId id="820"/>
            <p14:sldId id="821"/>
            <p14:sldId id="822"/>
            <p14:sldId id="819"/>
            <p14:sldId id="823"/>
            <p14:sldId id="824"/>
            <p14:sldId id="825"/>
            <p14:sldId id="826"/>
            <p14:sldId id="829"/>
            <p14:sldId id="827"/>
            <p14:sldId id="8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006600"/>
    <a:srgbClr val="F1B28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06" autoAdjust="0"/>
    <p:restoredTop sz="81726" autoAdjust="0"/>
  </p:normalViewPr>
  <p:slideViewPr>
    <p:cSldViewPr snapToGrid="0">
      <p:cViewPr varScale="1">
        <p:scale>
          <a:sx n="81" d="100"/>
          <a:sy n="81" d="100"/>
        </p:scale>
        <p:origin x="102" y="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scale</a:t>
            </a:r>
            <a:r>
              <a:rPr lang="en-US" baseline="0" dirty="0"/>
              <a:t> vs. TF for N=</a:t>
            </a:r>
            <a:r>
              <a:rPr lang="en-US" dirty="0"/>
              <a:t>1,</a:t>
            </a:r>
            <a:r>
              <a:rPr lang="en-US" sz="1400" b="0" i="0" u="none" strike="noStrike" baseline="0" dirty="0">
                <a:effectLst/>
              </a:rPr>
              <a:t> </a:t>
            </a:r>
            <a:r>
              <a:rPr lang="en-US" sz="1400" b="0" i="1" u="none" strike="noStrike" baseline="0" dirty="0" err="1">
                <a:effectLst/>
              </a:rPr>
              <a:t>k</a:t>
            </a:r>
            <a:r>
              <a:rPr lang="en-US" sz="1400" b="0" i="0" u="none" strike="noStrike" baseline="-25000" dirty="0" err="1">
                <a:effectLst/>
              </a:rPr>
              <a:t>M</a:t>
            </a:r>
            <a:r>
              <a:rPr lang="en-US" sz="1400" b="0" i="0" u="none" strike="noStrike" baseline="0" dirty="0">
                <a:effectLst/>
              </a:rPr>
              <a:t>=10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N=1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Sheet1!$A$2:$A$32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Sheet1!$B$2:$B$32</c:f>
              <c:numCache>
                <c:formatCode>0.00</c:formatCode>
                <c:ptCount val="31"/>
                <c:pt idx="0">
                  <c:v>1</c:v>
                </c:pt>
                <c:pt idx="1">
                  <c:v>0.90909090909090906</c:v>
                </c:pt>
                <c:pt idx="2">
                  <c:v>0.83333333333333337</c:v>
                </c:pt>
                <c:pt idx="3">
                  <c:v>0.76923076923076916</c:v>
                </c:pt>
                <c:pt idx="4">
                  <c:v>0.7142857142857143</c:v>
                </c:pt>
                <c:pt idx="5">
                  <c:v>0.66666666666666663</c:v>
                </c:pt>
                <c:pt idx="6">
                  <c:v>0.625</c:v>
                </c:pt>
                <c:pt idx="7">
                  <c:v>0.58823529411764708</c:v>
                </c:pt>
                <c:pt idx="8">
                  <c:v>0.55555555555555558</c:v>
                </c:pt>
                <c:pt idx="9">
                  <c:v>0.52631578947368418</c:v>
                </c:pt>
                <c:pt idx="10">
                  <c:v>0.5</c:v>
                </c:pt>
                <c:pt idx="11">
                  <c:v>0.47619047619047616</c:v>
                </c:pt>
                <c:pt idx="12">
                  <c:v>0.45454545454545453</c:v>
                </c:pt>
                <c:pt idx="13">
                  <c:v>0.43478260869565222</c:v>
                </c:pt>
                <c:pt idx="14">
                  <c:v>0.41666666666666669</c:v>
                </c:pt>
                <c:pt idx="15">
                  <c:v>0.4</c:v>
                </c:pt>
                <c:pt idx="16">
                  <c:v>0.38461538461538458</c:v>
                </c:pt>
                <c:pt idx="17">
                  <c:v>0.37037037037037035</c:v>
                </c:pt>
                <c:pt idx="18">
                  <c:v>0.35714285714285715</c:v>
                </c:pt>
                <c:pt idx="19">
                  <c:v>0.34482758620689657</c:v>
                </c:pt>
                <c:pt idx="20">
                  <c:v>0.33333333333333331</c:v>
                </c:pt>
                <c:pt idx="21">
                  <c:v>0.32258064516129031</c:v>
                </c:pt>
                <c:pt idx="22">
                  <c:v>0.3125</c:v>
                </c:pt>
                <c:pt idx="23">
                  <c:v>0.30303030303030304</c:v>
                </c:pt>
                <c:pt idx="24">
                  <c:v>0.29411764705882354</c:v>
                </c:pt>
                <c:pt idx="25">
                  <c:v>0.2857142857142857</c:v>
                </c:pt>
                <c:pt idx="26">
                  <c:v>0.27777777777777779</c:v>
                </c:pt>
                <c:pt idx="27">
                  <c:v>0.27027027027027023</c:v>
                </c:pt>
                <c:pt idx="28">
                  <c:v>0.26315789473684209</c:v>
                </c:pt>
                <c:pt idx="29">
                  <c:v>0.25641025641025644</c:v>
                </c:pt>
                <c:pt idx="30">
                  <c:v>0.25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289F-4C23-A43D-B00FFFAE6E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0056864"/>
        <c:axId val="480058504"/>
      </c:scatterChart>
      <c:valAx>
        <c:axId val="480056864"/>
        <c:scaling>
          <c:orientation val="minMax"/>
          <c:max val="3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[ion]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0058504"/>
        <c:crosses val="autoZero"/>
        <c:crossBetween val="midCat"/>
      </c:valAx>
      <c:valAx>
        <c:axId val="48005850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scale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0056864"/>
        <c:crosses val="autoZero"/>
        <c:crossBetween val="midCat"/>
        <c:majorUnit val="0.1"/>
        <c:minorUnit val="0.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scale</a:t>
            </a:r>
            <a:r>
              <a:rPr lang="en-US" baseline="0" dirty="0"/>
              <a:t> vs. TF for N=</a:t>
            </a:r>
            <a:r>
              <a:rPr lang="en-US" dirty="0"/>
              <a:t>1,</a:t>
            </a:r>
            <a:r>
              <a:rPr lang="en-US" sz="1400" b="0" i="0" u="none" strike="noStrike" baseline="0" dirty="0">
                <a:effectLst/>
              </a:rPr>
              <a:t> </a:t>
            </a:r>
            <a:r>
              <a:rPr lang="en-US" sz="1400" b="0" i="1" u="none" strike="noStrike" baseline="0" dirty="0" err="1">
                <a:effectLst/>
              </a:rPr>
              <a:t>k</a:t>
            </a:r>
            <a:r>
              <a:rPr lang="en-US" sz="1400" b="0" i="0" u="none" strike="noStrike" baseline="-25000" dirty="0" err="1">
                <a:effectLst/>
              </a:rPr>
              <a:t>M</a:t>
            </a:r>
            <a:r>
              <a:rPr lang="en-US" sz="1400" b="0" i="0" u="none" strike="noStrike" baseline="0" dirty="0">
                <a:effectLst/>
              </a:rPr>
              <a:t>=10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N=1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Sheet1!$A$2:$A$32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Sheet1!$B$2:$B$32</c:f>
              <c:numCache>
                <c:formatCode>0.00</c:formatCode>
                <c:ptCount val="31"/>
                <c:pt idx="0">
                  <c:v>1</c:v>
                </c:pt>
                <c:pt idx="1">
                  <c:v>0.90909090909090906</c:v>
                </c:pt>
                <c:pt idx="2">
                  <c:v>0.83333333333333337</c:v>
                </c:pt>
                <c:pt idx="3">
                  <c:v>0.76923076923076916</c:v>
                </c:pt>
                <c:pt idx="4">
                  <c:v>0.7142857142857143</c:v>
                </c:pt>
                <c:pt idx="5">
                  <c:v>0.66666666666666663</c:v>
                </c:pt>
                <c:pt idx="6">
                  <c:v>0.625</c:v>
                </c:pt>
                <c:pt idx="7">
                  <c:v>0.58823529411764708</c:v>
                </c:pt>
                <c:pt idx="8">
                  <c:v>0.55555555555555558</c:v>
                </c:pt>
                <c:pt idx="9">
                  <c:v>0.52631578947368418</c:v>
                </c:pt>
                <c:pt idx="10">
                  <c:v>0.5</c:v>
                </c:pt>
                <c:pt idx="11">
                  <c:v>0.47619047619047616</c:v>
                </c:pt>
                <c:pt idx="12">
                  <c:v>0.45454545454545453</c:v>
                </c:pt>
                <c:pt idx="13">
                  <c:v>0.43478260869565222</c:v>
                </c:pt>
                <c:pt idx="14">
                  <c:v>0.41666666666666669</c:v>
                </c:pt>
                <c:pt idx="15">
                  <c:v>0.4</c:v>
                </c:pt>
                <c:pt idx="16">
                  <c:v>0.38461538461538458</c:v>
                </c:pt>
                <c:pt idx="17">
                  <c:v>0.37037037037037035</c:v>
                </c:pt>
                <c:pt idx="18">
                  <c:v>0.35714285714285715</c:v>
                </c:pt>
                <c:pt idx="19">
                  <c:v>0.34482758620689657</c:v>
                </c:pt>
                <c:pt idx="20">
                  <c:v>0.33333333333333331</c:v>
                </c:pt>
                <c:pt idx="21">
                  <c:v>0.32258064516129031</c:v>
                </c:pt>
                <c:pt idx="22">
                  <c:v>0.3125</c:v>
                </c:pt>
                <c:pt idx="23">
                  <c:v>0.30303030303030304</c:v>
                </c:pt>
                <c:pt idx="24">
                  <c:v>0.29411764705882354</c:v>
                </c:pt>
                <c:pt idx="25">
                  <c:v>0.2857142857142857</c:v>
                </c:pt>
                <c:pt idx="26">
                  <c:v>0.27777777777777779</c:v>
                </c:pt>
                <c:pt idx="27">
                  <c:v>0.27027027027027023</c:v>
                </c:pt>
                <c:pt idx="28">
                  <c:v>0.26315789473684209</c:v>
                </c:pt>
                <c:pt idx="29">
                  <c:v>0.25641025641025644</c:v>
                </c:pt>
                <c:pt idx="30">
                  <c:v>0.25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BEA5-4D76-8E76-566F29E9C1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0056864"/>
        <c:axId val="480058504"/>
      </c:scatterChart>
      <c:valAx>
        <c:axId val="480056864"/>
        <c:scaling>
          <c:orientation val="minMax"/>
          <c:max val="3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[ion]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0058504"/>
        <c:crosses val="autoZero"/>
        <c:crossBetween val="midCat"/>
      </c:valAx>
      <c:valAx>
        <c:axId val="48005850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scale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0056864"/>
        <c:crosses val="autoZero"/>
        <c:crossBetween val="midCat"/>
        <c:majorUnit val="0.1"/>
        <c:minorUnit val="0.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scale</a:t>
            </a:r>
            <a:r>
              <a:rPr lang="en-US" baseline="0" dirty="0"/>
              <a:t> vs. TF for N=</a:t>
            </a:r>
            <a:r>
              <a:rPr lang="en-US" dirty="0"/>
              <a:t>1</a:t>
            </a:r>
            <a:r>
              <a:rPr lang="en-US" sz="1400" b="0" i="0" u="none" strike="noStrike" baseline="0" dirty="0">
                <a:effectLst/>
              </a:rPr>
              <a:t>, </a:t>
            </a:r>
            <a:r>
              <a:rPr lang="en-US" sz="1400" b="0" i="1" u="none" strike="noStrike" baseline="0" dirty="0" err="1">
                <a:effectLst/>
              </a:rPr>
              <a:t>k</a:t>
            </a:r>
            <a:r>
              <a:rPr lang="en-US" sz="1400" b="0" i="0" u="none" strike="noStrike" baseline="-25000" dirty="0" err="1">
                <a:effectLst/>
              </a:rPr>
              <a:t>M</a:t>
            </a:r>
            <a:r>
              <a:rPr lang="en-US" sz="1400" b="0" i="0" u="none" strike="noStrike" baseline="0" dirty="0">
                <a:effectLst/>
              </a:rPr>
              <a:t>=10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N=1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Sheet1!$A$2:$A$32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Sheet1!$B$2:$B$32</c:f>
              <c:numCache>
                <c:formatCode>0.00</c:formatCode>
                <c:ptCount val="31"/>
                <c:pt idx="0">
                  <c:v>0</c:v>
                </c:pt>
                <c:pt idx="1">
                  <c:v>9.0909090909090939E-2</c:v>
                </c:pt>
                <c:pt idx="2">
                  <c:v>0.16666666666666663</c:v>
                </c:pt>
                <c:pt idx="3">
                  <c:v>0.23076923076923084</c:v>
                </c:pt>
                <c:pt idx="4">
                  <c:v>0.2857142857142857</c:v>
                </c:pt>
                <c:pt idx="5">
                  <c:v>0.33333333333333337</c:v>
                </c:pt>
                <c:pt idx="6">
                  <c:v>0.375</c:v>
                </c:pt>
                <c:pt idx="7">
                  <c:v>0.41176470588235292</c:v>
                </c:pt>
                <c:pt idx="8">
                  <c:v>0.44444444444444442</c:v>
                </c:pt>
                <c:pt idx="9">
                  <c:v>0.47368421052631582</c:v>
                </c:pt>
                <c:pt idx="10">
                  <c:v>0.5</c:v>
                </c:pt>
                <c:pt idx="11">
                  <c:v>0.52380952380952384</c:v>
                </c:pt>
                <c:pt idx="12">
                  <c:v>0.54545454545454541</c:v>
                </c:pt>
                <c:pt idx="13">
                  <c:v>0.56521739130434778</c:v>
                </c:pt>
                <c:pt idx="14">
                  <c:v>0.58333333333333326</c:v>
                </c:pt>
                <c:pt idx="15">
                  <c:v>0.6</c:v>
                </c:pt>
                <c:pt idx="16">
                  <c:v>0.61538461538461542</c:v>
                </c:pt>
                <c:pt idx="17">
                  <c:v>0.62962962962962965</c:v>
                </c:pt>
                <c:pt idx="18">
                  <c:v>0.64285714285714279</c:v>
                </c:pt>
                <c:pt idx="19">
                  <c:v>0.65517241379310343</c:v>
                </c:pt>
                <c:pt idx="20">
                  <c:v>0.66666666666666674</c:v>
                </c:pt>
                <c:pt idx="21">
                  <c:v>0.67741935483870974</c:v>
                </c:pt>
                <c:pt idx="22">
                  <c:v>0.6875</c:v>
                </c:pt>
                <c:pt idx="23">
                  <c:v>0.69696969696969702</c:v>
                </c:pt>
                <c:pt idx="24">
                  <c:v>0.70588235294117641</c:v>
                </c:pt>
                <c:pt idx="25">
                  <c:v>0.7142857142857143</c:v>
                </c:pt>
                <c:pt idx="26">
                  <c:v>0.72222222222222221</c:v>
                </c:pt>
                <c:pt idx="27">
                  <c:v>0.72972972972972983</c:v>
                </c:pt>
                <c:pt idx="28">
                  <c:v>0.73684210526315796</c:v>
                </c:pt>
                <c:pt idx="29">
                  <c:v>0.74358974358974361</c:v>
                </c:pt>
                <c:pt idx="30">
                  <c:v>0.75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6F6D-4346-B3FC-BDEC56FDF7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0056864"/>
        <c:axId val="480058504"/>
      </c:scatterChart>
      <c:valAx>
        <c:axId val="480056864"/>
        <c:scaling>
          <c:orientation val="minMax"/>
          <c:max val="3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[ion]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0058504"/>
        <c:crosses val="autoZero"/>
        <c:crossBetween val="midCat"/>
      </c:valAx>
      <c:valAx>
        <c:axId val="48005850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scale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0056864"/>
        <c:crosses val="autoZero"/>
        <c:crossBetween val="midCat"/>
        <c:majorUnit val="0.1"/>
        <c:minorUnit val="0.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scale vs. [ion] for various N, </a:t>
            </a:r>
            <a:r>
              <a:rPr lang="en-US" i="1" dirty="0" err="1"/>
              <a:t>k</a:t>
            </a:r>
            <a:r>
              <a:rPr lang="en-US" i="0" baseline="-25000" dirty="0" err="1"/>
              <a:t>M</a:t>
            </a:r>
            <a:r>
              <a:rPr lang="en-US" i="0" baseline="0" dirty="0"/>
              <a:t>=10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N=1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Sheet1!$A$2:$A$32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Sheet1!$B$2:$B$32</c:f>
              <c:numCache>
                <c:formatCode>0.00</c:formatCode>
                <c:ptCount val="31"/>
                <c:pt idx="0">
                  <c:v>1</c:v>
                </c:pt>
                <c:pt idx="1">
                  <c:v>0.90909090909090906</c:v>
                </c:pt>
                <c:pt idx="2">
                  <c:v>0.83333333333333337</c:v>
                </c:pt>
                <c:pt idx="3">
                  <c:v>0.76923076923076916</c:v>
                </c:pt>
                <c:pt idx="4">
                  <c:v>0.7142857142857143</c:v>
                </c:pt>
                <c:pt idx="5">
                  <c:v>0.66666666666666663</c:v>
                </c:pt>
                <c:pt idx="6">
                  <c:v>0.625</c:v>
                </c:pt>
                <c:pt idx="7">
                  <c:v>0.58823529411764708</c:v>
                </c:pt>
                <c:pt idx="8">
                  <c:v>0.55555555555555558</c:v>
                </c:pt>
                <c:pt idx="9">
                  <c:v>0.52631578947368418</c:v>
                </c:pt>
                <c:pt idx="10">
                  <c:v>0.5</c:v>
                </c:pt>
                <c:pt idx="11">
                  <c:v>0.47619047619047616</c:v>
                </c:pt>
                <c:pt idx="12">
                  <c:v>0.45454545454545453</c:v>
                </c:pt>
                <c:pt idx="13">
                  <c:v>0.43478260869565222</c:v>
                </c:pt>
                <c:pt idx="14">
                  <c:v>0.41666666666666669</c:v>
                </c:pt>
                <c:pt idx="15">
                  <c:v>0.4</c:v>
                </c:pt>
                <c:pt idx="16">
                  <c:v>0.38461538461538458</c:v>
                </c:pt>
                <c:pt idx="17">
                  <c:v>0.37037037037037035</c:v>
                </c:pt>
                <c:pt idx="18">
                  <c:v>0.35714285714285715</c:v>
                </c:pt>
                <c:pt idx="19">
                  <c:v>0.34482758620689657</c:v>
                </c:pt>
                <c:pt idx="20">
                  <c:v>0.33333333333333331</c:v>
                </c:pt>
                <c:pt idx="21">
                  <c:v>0.32258064516129031</c:v>
                </c:pt>
                <c:pt idx="22">
                  <c:v>0.3125</c:v>
                </c:pt>
                <c:pt idx="23">
                  <c:v>0.30303030303030304</c:v>
                </c:pt>
                <c:pt idx="24">
                  <c:v>0.29411764705882354</c:v>
                </c:pt>
                <c:pt idx="25">
                  <c:v>0.2857142857142857</c:v>
                </c:pt>
                <c:pt idx="26">
                  <c:v>0.27777777777777779</c:v>
                </c:pt>
                <c:pt idx="27">
                  <c:v>0.27027027027027023</c:v>
                </c:pt>
                <c:pt idx="28">
                  <c:v>0.26315789473684209</c:v>
                </c:pt>
                <c:pt idx="29">
                  <c:v>0.25641025641025644</c:v>
                </c:pt>
                <c:pt idx="30">
                  <c:v>0.25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5A5E-43A0-AC36-0AC71471F32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N=3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Sheet1!$A$2:$A$32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Sheet1!$C$2:$C$32</c:f>
              <c:numCache>
                <c:formatCode>0.000</c:formatCode>
                <c:ptCount val="31"/>
                <c:pt idx="0">
                  <c:v>1</c:v>
                </c:pt>
                <c:pt idx="1">
                  <c:v>0.99900099900099915</c:v>
                </c:pt>
                <c:pt idx="2">
                  <c:v>0.99206349206349209</c:v>
                </c:pt>
                <c:pt idx="3">
                  <c:v>0.97370983446932824</c:v>
                </c:pt>
                <c:pt idx="4">
                  <c:v>0.93984962406015038</c:v>
                </c:pt>
                <c:pt idx="5">
                  <c:v>0.88888888888888884</c:v>
                </c:pt>
                <c:pt idx="6">
                  <c:v>0.82236842105263164</c:v>
                </c:pt>
                <c:pt idx="7">
                  <c:v>0.74460163812360391</c:v>
                </c:pt>
                <c:pt idx="8">
                  <c:v>0.66137566137566139</c:v>
                </c:pt>
                <c:pt idx="9">
                  <c:v>0.578368999421631</c:v>
                </c:pt>
                <c:pt idx="10">
                  <c:v>0.5</c:v>
                </c:pt>
                <c:pt idx="11">
                  <c:v>0.42900042900042895</c:v>
                </c:pt>
                <c:pt idx="12">
                  <c:v>0.36656891495601174</c:v>
                </c:pt>
                <c:pt idx="13">
                  <c:v>0.31279324366593675</c:v>
                </c:pt>
                <c:pt idx="14">
                  <c:v>0.26709401709401714</c:v>
                </c:pt>
                <c:pt idx="15">
                  <c:v>0.22857142857142856</c:v>
                </c:pt>
                <c:pt idx="16">
                  <c:v>0.1962323390894819</c:v>
                </c:pt>
                <c:pt idx="17">
                  <c:v>0.16911889058007781</c:v>
                </c:pt>
                <c:pt idx="18">
                  <c:v>0.14637002341920374</c:v>
                </c:pt>
                <c:pt idx="19">
                  <c:v>0.12724265173686222</c:v>
                </c:pt>
                <c:pt idx="20">
                  <c:v>0.1111111111111111</c:v>
                </c:pt>
                <c:pt idx="21">
                  <c:v>9.7456388266250846E-2</c:v>
                </c:pt>
                <c:pt idx="22">
                  <c:v>8.5851648351648324E-2</c:v>
                </c:pt>
                <c:pt idx="23">
                  <c:v>7.5947444368497027E-2</c:v>
                </c:pt>
                <c:pt idx="24">
                  <c:v>6.7458175930922834E-2</c:v>
                </c:pt>
                <c:pt idx="25">
                  <c:v>6.0150375939849621E-2</c:v>
                </c:pt>
                <c:pt idx="26">
                  <c:v>5.3832902670111961E-2</c:v>
                </c:pt>
                <c:pt idx="27">
                  <c:v>4.8348885558187879E-2</c:v>
                </c:pt>
                <c:pt idx="28">
                  <c:v>4.3569187870338109E-2</c:v>
                </c:pt>
                <c:pt idx="29">
                  <c:v>3.938713616132971E-2</c:v>
                </c:pt>
                <c:pt idx="30">
                  <c:v>3.5714285714285712E-2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5A5E-43A0-AC36-0AC71471F32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N=8</c:v>
                </c:pt>
              </c:strCache>
            </c:strRef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Sheet1!$A$2:$A$32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Sheet1!$D$2:$D$32</c:f>
              <c:numCache>
                <c:formatCode>0.000</c:formatCode>
                <c:ptCount val="31"/>
                <c:pt idx="0">
                  <c:v>1</c:v>
                </c:pt>
                <c:pt idx="1">
                  <c:v>0.99999999000000017</c:v>
                </c:pt>
                <c:pt idx="2">
                  <c:v>0.99999744000655355</c:v>
                </c:pt>
                <c:pt idx="3">
                  <c:v>0.99993439430438968</c:v>
                </c:pt>
                <c:pt idx="4">
                  <c:v>0.99934506921543886</c:v>
                </c:pt>
                <c:pt idx="5">
                  <c:v>0.99610894941634243</c:v>
                </c:pt>
                <c:pt idx="6">
                  <c:v>0.98348129088135039</c:v>
                </c:pt>
                <c:pt idx="7">
                  <c:v>0.94549414412456567</c:v>
                </c:pt>
                <c:pt idx="8">
                  <c:v>0.85633142684271546</c:v>
                </c:pt>
                <c:pt idx="9">
                  <c:v>0.69907229820388528</c:v>
                </c:pt>
                <c:pt idx="10">
                  <c:v>0.5</c:v>
                </c:pt>
                <c:pt idx="11">
                  <c:v>0.31810776168273724</c:v>
                </c:pt>
                <c:pt idx="12">
                  <c:v>0.18868576170600429</c:v>
                </c:pt>
                <c:pt idx="13">
                  <c:v>0.1092024082044529</c:v>
                </c:pt>
                <c:pt idx="14">
                  <c:v>6.3460270662014331E-2</c:v>
                </c:pt>
                <c:pt idx="15">
                  <c:v>3.7553175883819859E-2</c:v>
                </c:pt>
                <c:pt idx="16">
                  <c:v>2.2753297866633299E-2</c:v>
                </c:pt>
                <c:pt idx="17">
                  <c:v>1.4132762581791847E-2</c:v>
                </c:pt>
                <c:pt idx="18">
                  <c:v>8.9928376379164576E-3</c:v>
                </c:pt>
                <c:pt idx="19">
                  <c:v>5.8535798275806536E-3</c:v>
                </c:pt>
                <c:pt idx="20">
                  <c:v>3.8910505836575876E-3</c:v>
                </c:pt>
                <c:pt idx="21">
                  <c:v>2.6369319635966147E-3</c:v>
                </c:pt>
                <c:pt idx="22">
                  <c:v>1.8189797372572293E-3</c:v>
                </c:pt>
                <c:pt idx="23">
                  <c:v>1.2753315066968221E-3</c:v>
                </c:pt>
                <c:pt idx="24">
                  <c:v>9.0764433709945782E-4</c:v>
                </c:pt>
                <c:pt idx="25">
                  <c:v>6.5493078456103004E-4</c:v>
                </c:pt>
                <c:pt idx="26">
                  <c:v>4.7863593069161052E-4</c:v>
                </c:pt>
                <c:pt idx="27">
                  <c:v>3.5394529451870216E-4</c:v>
                </c:pt>
                <c:pt idx="28">
                  <c:v>2.6461887060752752E-4</c:v>
                </c:pt>
                <c:pt idx="29">
                  <c:v>1.9986153075068533E-4</c:v>
                </c:pt>
                <c:pt idx="30">
                  <c:v>1.5239256324291374E-4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5A5E-43A0-AC36-0AC71471F3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7386736"/>
        <c:axId val="477387064"/>
      </c:scatterChart>
      <c:valAx>
        <c:axId val="477386736"/>
        <c:scaling>
          <c:orientation val="minMax"/>
          <c:max val="3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[ion]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7387064"/>
        <c:crosses val="autoZero"/>
        <c:crossBetween val="midCat"/>
      </c:valAx>
      <c:valAx>
        <c:axId val="47738706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scale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738673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6809722222222222"/>
          <c:y val="0.27356481481481482"/>
          <c:w val="0.12458333333333334"/>
          <c:h val="0.2343766404199475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68747" cy="353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70" tIns="47088" rIns="94170" bIns="47088" numCol="1" anchor="t" anchorCtr="0" compatLnSpc="1">
            <a:prstTxWarp prst="textNoShape">
              <a:avLst/>
            </a:prstTxWarp>
          </a:bodyPr>
          <a:lstStyle>
            <a:lvl1pPr defTabSz="942478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319730" y="0"/>
            <a:ext cx="4068746" cy="353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70" tIns="47088" rIns="94170" bIns="47088" numCol="1" anchor="t" anchorCtr="0" compatLnSpc="1">
            <a:prstTxWarp prst="textNoShape">
              <a:avLst/>
            </a:prstTxWarp>
          </a:bodyPr>
          <a:lstStyle>
            <a:lvl1pPr algn="r" defTabSz="942478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8996"/>
            <a:ext cx="4068747" cy="353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70" tIns="47088" rIns="94170" bIns="47088" numCol="1" anchor="b" anchorCtr="0" compatLnSpc="1">
            <a:prstTxWarp prst="textNoShape">
              <a:avLst/>
            </a:prstTxWarp>
          </a:bodyPr>
          <a:lstStyle>
            <a:lvl1pPr defTabSz="942478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319730" y="6748996"/>
            <a:ext cx="4068746" cy="353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70" tIns="47088" rIns="94170" bIns="47088" numCol="1" anchor="b" anchorCtr="0" compatLnSpc="1">
            <a:prstTxWarp prst="textNoShape">
              <a:avLst/>
            </a:prstTxWarp>
          </a:bodyPr>
          <a:lstStyle>
            <a:lvl1pPr algn="r" defTabSz="942425" eaLnBrk="1" hangingPunct="1">
              <a:defRPr sz="1400"/>
            </a:lvl1pPr>
          </a:lstStyle>
          <a:p>
            <a:pPr>
              <a:defRPr/>
            </a:pPr>
            <a:fld id="{549A7FA7-E1B8-4CDD-8F7C-1E113DA1F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439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68747" cy="353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14" tIns="46608" rIns="93214" bIns="46608" numCol="1" anchor="t" anchorCtr="0" compatLnSpc="1">
            <a:prstTxWarp prst="textNoShape">
              <a:avLst/>
            </a:prstTxWarp>
          </a:bodyPr>
          <a:lstStyle>
            <a:lvl1pPr defTabSz="932776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317692" y="0"/>
            <a:ext cx="4068747" cy="353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14" tIns="46608" rIns="93214" bIns="46608" numCol="1" anchor="t" anchorCtr="0" compatLnSpc="1">
            <a:prstTxWarp prst="textNoShape">
              <a:avLst/>
            </a:prstTxWarp>
          </a:bodyPr>
          <a:lstStyle>
            <a:lvl1pPr algn="r" defTabSz="932776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7825" y="533400"/>
            <a:ext cx="3554413" cy="26654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9257" y="3373911"/>
            <a:ext cx="7509965" cy="3195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14" tIns="46608" rIns="93214" bIns="466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5472"/>
            <a:ext cx="4068747" cy="355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14" tIns="46608" rIns="93214" bIns="46608" numCol="1" anchor="b" anchorCtr="0" compatLnSpc="1">
            <a:prstTxWarp prst="textNoShape">
              <a:avLst/>
            </a:prstTxWarp>
          </a:bodyPr>
          <a:lstStyle>
            <a:lvl1pPr defTabSz="932776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317692" y="6745472"/>
            <a:ext cx="4068747" cy="355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14" tIns="46608" rIns="93214" bIns="46608" numCol="1" anchor="b" anchorCtr="0" compatLnSpc="1">
            <a:prstTxWarp prst="textNoShape">
              <a:avLst/>
            </a:prstTxWarp>
          </a:bodyPr>
          <a:lstStyle>
            <a:lvl1pPr algn="r" defTabSz="931592" eaLnBrk="1" hangingPunct="1">
              <a:defRPr sz="1400"/>
            </a:lvl1pPr>
          </a:lstStyle>
          <a:p>
            <a:pPr>
              <a:defRPr/>
            </a:pPr>
            <a:fld id="{5B598F11-C2C5-40D4-B32B-C1AF9DA15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7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Minor problem: we can’t have </a:t>
            </a:r>
            <a:r>
              <a:rPr lang="en-US" dirty="0" err="1"/>
              <a:t>Vmem</a:t>
            </a:r>
            <a:r>
              <a:rPr lang="en-US" dirty="0"/>
              <a:t> both be the x coordinate and also the y coordinate! So let’s assumes we’ve e.g., done one and then saved location as a chemical. </a:t>
            </a:r>
          </a:p>
          <a:p>
            <a:r>
              <a:rPr lang="en-US" dirty="0"/>
              <a:t>Note also that we’ve talked about a NN to implement the API. The simple “if” statement here is clearly less robust, but it’s simple enough to fit on a slide! And it could be correct, if the coordinate system itself is quite robust.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077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fact that a pregnant woman can do handstands means that gravity cannot enter into the picture very much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1493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“M” is because it’s a mystery ion – we haven’t actually found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6726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46850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that, as explained in the Morphogenesis slide deck, I’ve altered this picture by reversing battery polarity, and changing parallel batteries into series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58966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63453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783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307777"/>
          </a:xfrm>
          <a:ln/>
        </p:spPr>
        <p:txBody>
          <a:bodyPr>
            <a:spAutoFit/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05376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41151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87693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307777"/>
          </a:xfrm>
          <a:ln/>
        </p:spPr>
        <p:txBody>
          <a:bodyPr>
            <a:spAutoFit/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46669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9310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15055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65896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52176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05385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87689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42147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ECDC20A-2A00-44F3-B6D9-A07784439C41}" type="slidenum">
              <a:rPr lang="en-US" altLang="en-US" sz="1400" smtClean="0"/>
              <a:pPr algn="r" eaLnBrk="1" hangingPunct="1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oel.grodstein@tufts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184365295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EE 193/Comp 150: Computing with Biological Parts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514599"/>
            <a:ext cx="8382000" cy="3750733"/>
          </a:xfrm>
        </p:spPr>
        <p:txBody>
          <a:bodyPr/>
          <a:lstStyle/>
          <a:p>
            <a:pPr eaLnBrk="1" hangingPunct="1"/>
            <a:r>
              <a:rPr lang="en-US" altLang="en-US" dirty="0"/>
              <a:t>Spring 2019</a:t>
            </a:r>
          </a:p>
          <a:p>
            <a:pPr eaLnBrk="1" hangingPunct="1"/>
            <a:r>
              <a:rPr lang="en-US" altLang="en-US" dirty="0"/>
              <a:t>Tufts University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Instructor: Joel </a:t>
            </a:r>
            <a:r>
              <a:rPr lang="en-US" altLang="en-US" dirty="0" err="1"/>
              <a:t>Grodstein</a:t>
            </a:r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chemeClr val="accent2"/>
                </a:solidFill>
                <a:hlinkClick r:id="rId2"/>
              </a:rPr>
              <a:t>joel.grodstein@tufts.edu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it-IT" altLang="en-US" dirty="0"/>
              <a:t>Bioelectricity IV: worms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6EDFBC2-B9A3-4C53-BA99-CD2F4785D628}"/>
              </a:ext>
            </a:extLst>
          </p:cNvPr>
          <p:cNvSpPr/>
          <p:nvPr/>
        </p:nvSpPr>
        <p:spPr>
          <a:xfrm>
            <a:off x="2548466" y="1944023"/>
            <a:ext cx="3640665" cy="249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65B54-E6AF-4168-868B-7F93EE4AD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039532"/>
            <a:ext cx="7772400" cy="2336799"/>
          </a:xfrm>
        </p:spPr>
        <p:txBody>
          <a:bodyPr/>
          <a:lstStyle/>
          <a:p>
            <a:r>
              <a:rPr lang="en-US" dirty="0"/>
              <a:t>Yes – gap junctions</a:t>
            </a:r>
          </a:p>
          <a:p>
            <a:r>
              <a:rPr lang="en-US" dirty="0"/>
              <a:t>5 cells, connected by 4 GJs</a:t>
            </a:r>
          </a:p>
          <a:p>
            <a:pPr lvl="1">
              <a:spcBef>
                <a:spcPts val="0"/>
              </a:spcBef>
            </a:pPr>
            <a:r>
              <a:rPr lang="en-US" dirty="0"/>
              <a:t>A real </a:t>
            </a:r>
            <a:r>
              <a:rPr lang="en-US" dirty="0" err="1"/>
              <a:t>planaria</a:t>
            </a:r>
            <a:r>
              <a:rPr lang="en-US" dirty="0"/>
              <a:t> has many more cells, and 3D</a:t>
            </a:r>
          </a:p>
          <a:p>
            <a:r>
              <a:rPr lang="en-US" dirty="0"/>
              <a:t>Assume a negatively charged mystery ion </a:t>
            </a:r>
            <a:r>
              <a:rPr lang="en-US" i="1" dirty="0"/>
              <a:t>M</a:t>
            </a:r>
            <a:r>
              <a:rPr lang="en-US" dirty="0"/>
              <a:t> that can travel through the GJs.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492B50-0A85-4689-BEB9-EE36A72BE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6FB77F0-2DFD-4900-856D-D2DD624EB2B0}"/>
              </a:ext>
            </a:extLst>
          </p:cNvPr>
          <p:cNvSpPr/>
          <p:nvPr/>
        </p:nvSpPr>
        <p:spPr>
          <a:xfrm>
            <a:off x="2108200" y="1757922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D0B3B7F-75CC-42F0-A9A2-2BB38ABDF493}"/>
              </a:ext>
            </a:extLst>
          </p:cNvPr>
          <p:cNvSpPr/>
          <p:nvPr/>
        </p:nvSpPr>
        <p:spPr>
          <a:xfrm>
            <a:off x="3041650" y="1757922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7AA2212-B047-449B-8006-79FE21639268}"/>
              </a:ext>
            </a:extLst>
          </p:cNvPr>
          <p:cNvSpPr/>
          <p:nvPr/>
        </p:nvSpPr>
        <p:spPr>
          <a:xfrm>
            <a:off x="3975100" y="1757922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CB9F6F9-F52F-4565-A27F-6CE379170BB9}"/>
              </a:ext>
            </a:extLst>
          </p:cNvPr>
          <p:cNvSpPr/>
          <p:nvPr/>
        </p:nvSpPr>
        <p:spPr>
          <a:xfrm>
            <a:off x="4908550" y="1757922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4EC5DE1-842C-40AC-9B5D-36E812581B72}"/>
              </a:ext>
            </a:extLst>
          </p:cNvPr>
          <p:cNvSpPr/>
          <p:nvPr/>
        </p:nvSpPr>
        <p:spPr>
          <a:xfrm>
            <a:off x="5842000" y="1757922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F8F82E-21C6-40FA-9561-0EC565AC1DB8}"/>
              </a:ext>
            </a:extLst>
          </p:cNvPr>
          <p:cNvSpPr/>
          <p:nvPr/>
        </p:nvSpPr>
        <p:spPr>
          <a:xfrm>
            <a:off x="2514600" y="1978055"/>
            <a:ext cx="3699934" cy="17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71E863-6A4A-4923-B77E-0D893D0A6D53}"/>
              </a:ext>
            </a:extLst>
          </p:cNvPr>
          <p:cNvSpPr txBox="1"/>
          <p:nvPr/>
        </p:nvSpPr>
        <p:spPr>
          <a:xfrm>
            <a:off x="6155267" y="1969188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107ADC-C7BC-4260-9F00-7C8324F0D0E8}"/>
              </a:ext>
            </a:extLst>
          </p:cNvPr>
          <p:cNvSpPr txBox="1"/>
          <p:nvPr/>
        </p:nvSpPr>
        <p:spPr>
          <a:xfrm>
            <a:off x="2446867" y="1926855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F12164-8CA7-40AF-9C3C-E38FD7DD7668}"/>
              </a:ext>
            </a:extLst>
          </p:cNvPr>
          <p:cNvSpPr txBox="1"/>
          <p:nvPr/>
        </p:nvSpPr>
        <p:spPr>
          <a:xfrm>
            <a:off x="4334934" y="1833722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84887AB-8007-4FDA-8248-A5B06907509B}"/>
              </a:ext>
            </a:extLst>
          </p:cNvPr>
          <p:cNvSpPr txBox="1"/>
          <p:nvPr/>
        </p:nvSpPr>
        <p:spPr>
          <a:xfrm>
            <a:off x="3344324" y="1859123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48B057B-FC49-4BA8-98C6-60B02DB1478A}"/>
              </a:ext>
            </a:extLst>
          </p:cNvPr>
          <p:cNvSpPr txBox="1"/>
          <p:nvPr/>
        </p:nvSpPr>
        <p:spPr>
          <a:xfrm>
            <a:off x="4097858" y="1969188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64523E8C-BCEF-417D-98FB-A52ED7FDC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063" y="304800"/>
            <a:ext cx="7958667" cy="1143000"/>
          </a:xfrm>
        </p:spPr>
        <p:txBody>
          <a:bodyPr/>
          <a:lstStyle/>
          <a:p>
            <a:r>
              <a:rPr lang="en-US" dirty="0"/>
              <a:t>Do flatworms have tubes in them?</a:t>
            </a:r>
          </a:p>
        </p:txBody>
      </p:sp>
    </p:spTree>
    <p:extLst>
      <p:ext uri="{BB962C8B-B14F-4D97-AF65-F5344CB8AC3E}">
        <p14:creationId xmlns:p14="http://schemas.microsoft.com/office/powerpoint/2010/main" val="297712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6EDFBC2-B9A3-4C53-BA99-CD2F4785D628}"/>
              </a:ext>
            </a:extLst>
          </p:cNvPr>
          <p:cNvSpPr/>
          <p:nvPr/>
        </p:nvSpPr>
        <p:spPr>
          <a:xfrm>
            <a:off x="2548466" y="1951398"/>
            <a:ext cx="3640665" cy="249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65B54-E6AF-4168-868B-7F93EE4AD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853263"/>
            <a:ext cx="7772400" cy="3278596"/>
          </a:xfrm>
        </p:spPr>
        <p:txBody>
          <a:bodyPr/>
          <a:lstStyle/>
          <a:p>
            <a:r>
              <a:rPr lang="en-US" dirty="0"/>
              <a:t>Consider a few patterns of cell </a:t>
            </a:r>
            <a:r>
              <a:rPr lang="en-US" i="1" dirty="0" err="1"/>
              <a:t>V</a:t>
            </a:r>
            <a:r>
              <a:rPr lang="en-US" baseline="-25000" dirty="0" err="1"/>
              <a:t>mem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First: all cells have the same </a:t>
            </a:r>
            <a:r>
              <a:rPr lang="en-US" i="1" dirty="0" err="1"/>
              <a:t>V</a:t>
            </a:r>
            <a:r>
              <a:rPr lang="en-US" baseline="-25000" dirty="0" err="1"/>
              <a:t>mem</a:t>
            </a:r>
            <a:r>
              <a:rPr lang="en-US" dirty="0"/>
              <a:t> (1V in this example)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Note: ECF is the voltage reference</a:t>
            </a:r>
          </a:p>
          <a:p>
            <a:r>
              <a:rPr lang="en-US" dirty="0"/>
              <a:t>What pattern will [</a:t>
            </a:r>
            <a:r>
              <a:rPr lang="en-US" i="1" dirty="0"/>
              <a:t>M</a:t>
            </a:r>
            <a:r>
              <a:rPr lang="en-US" dirty="0"/>
              <a:t>] settle out to?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voltage differences driving left-to-right ion flow</a:t>
            </a:r>
          </a:p>
          <a:p>
            <a:pPr lvl="1">
              <a:spcBef>
                <a:spcPts val="0"/>
              </a:spcBef>
            </a:pPr>
            <a:r>
              <a:rPr lang="en-US" dirty="0"/>
              <a:t>Diffusion is the only force acting here</a:t>
            </a:r>
          </a:p>
          <a:p>
            <a:pPr lvl="1">
              <a:spcBef>
                <a:spcPts val="0"/>
              </a:spcBef>
            </a:pPr>
            <a:r>
              <a:rPr lang="en-US" dirty="0"/>
              <a:t>[</a:t>
            </a:r>
            <a:r>
              <a:rPr lang="en-US" i="1" dirty="0"/>
              <a:t>M</a:t>
            </a:r>
            <a:r>
              <a:rPr lang="en-US" dirty="0"/>
              <a:t>] will become perfectly uniform</a:t>
            </a:r>
          </a:p>
          <a:p>
            <a:pPr lvl="1">
              <a:spcBef>
                <a:spcPts val="0"/>
              </a:spcBef>
            </a:pPr>
            <a:r>
              <a:rPr lang="en-US" dirty="0"/>
              <a:t>Everything is a belly button!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492B50-0A85-4689-BEB9-EE36A72BE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6FB77F0-2DFD-4900-856D-D2DD624EB2B0}"/>
              </a:ext>
            </a:extLst>
          </p:cNvPr>
          <p:cNvSpPr/>
          <p:nvPr/>
        </p:nvSpPr>
        <p:spPr>
          <a:xfrm>
            <a:off x="2108200" y="1765297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D0B3B7F-75CC-42F0-A9A2-2BB38ABDF493}"/>
              </a:ext>
            </a:extLst>
          </p:cNvPr>
          <p:cNvSpPr/>
          <p:nvPr/>
        </p:nvSpPr>
        <p:spPr>
          <a:xfrm>
            <a:off x="3041650" y="1765297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7AA2212-B047-449B-8006-79FE21639268}"/>
              </a:ext>
            </a:extLst>
          </p:cNvPr>
          <p:cNvSpPr/>
          <p:nvPr/>
        </p:nvSpPr>
        <p:spPr>
          <a:xfrm>
            <a:off x="3975100" y="1765297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CB9F6F9-F52F-4565-A27F-6CE379170BB9}"/>
              </a:ext>
            </a:extLst>
          </p:cNvPr>
          <p:cNvSpPr/>
          <p:nvPr/>
        </p:nvSpPr>
        <p:spPr>
          <a:xfrm>
            <a:off x="4908550" y="1765297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4EC5DE1-842C-40AC-9B5D-36E812581B72}"/>
              </a:ext>
            </a:extLst>
          </p:cNvPr>
          <p:cNvSpPr/>
          <p:nvPr/>
        </p:nvSpPr>
        <p:spPr>
          <a:xfrm>
            <a:off x="5842000" y="1765297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F8F82E-21C6-40FA-9561-0EC565AC1DB8}"/>
              </a:ext>
            </a:extLst>
          </p:cNvPr>
          <p:cNvSpPr/>
          <p:nvPr/>
        </p:nvSpPr>
        <p:spPr>
          <a:xfrm>
            <a:off x="2514600" y="1985430"/>
            <a:ext cx="3699934" cy="17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71E863-6A4A-4923-B77E-0D893D0A6D53}"/>
              </a:ext>
            </a:extLst>
          </p:cNvPr>
          <p:cNvSpPr txBox="1"/>
          <p:nvPr/>
        </p:nvSpPr>
        <p:spPr>
          <a:xfrm>
            <a:off x="6155267" y="1976563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107ADC-C7BC-4260-9F00-7C8324F0D0E8}"/>
              </a:ext>
            </a:extLst>
          </p:cNvPr>
          <p:cNvSpPr txBox="1"/>
          <p:nvPr/>
        </p:nvSpPr>
        <p:spPr>
          <a:xfrm>
            <a:off x="2446867" y="1934230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F12164-8CA7-40AF-9C3C-E38FD7DD7668}"/>
              </a:ext>
            </a:extLst>
          </p:cNvPr>
          <p:cNvSpPr txBox="1"/>
          <p:nvPr/>
        </p:nvSpPr>
        <p:spPr>
          <a:xfrm>
            <a:off x="4334934" y="1841097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84887AB-8007-4FDA-8248-A5B06907509B}"/>
              </a:ext>
            </a:extLst>
          </p:cNvPr>
          <p:cNvSpPr txBox="1"/>
          <p:nvPr/>
        </p:nvSpPr>
        <p:spPr>
          <a:xfrm>
            <a:off x="3344324" y="1866498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48B057B-FC49-4BA8-98C6-60B02DB1478A}"/>
              </a:ext>
            </a:extLst>
          </p:cNvPr>
          <p:cNvSpPr txBox="1"/>
          <p:nvPr/>
        </p:nvSpPr>
        <p:spPr>
          <a:xfrm>
            <a:off x="4097858" y="1976563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F5E952F-D138-4A05-9C2C-8AAC00EE6200}"/>
              </a:ext>
            </a:extLst>
          </p:cNvPr>
          <p:cNvSpPr txBox="1"/>
          <p:nvPr/>
        </p:nvSpPr>
        <p:spPr>
          <a:xfrm>
            <a:off x="2192867" y="1798761"/>
            <a:ext cx="282129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1V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13C960D-370E-4D98-A271-B5C508FB1F3D}"/>
              </a:ext>
            </a:extLst>
          </p:cNvPr>
          <p:cNvSpPr txBox="1"/>
          <p:nvPr/>
        </p:nvSpPr>
        <p:spPr>
          <a:xfrm>
            <a:off x="3098805" y="1807228"/>
            <a:ext cx="282129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1V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CC56D74-4F83-4163-BB3B-D6E8A2C6A888}"/>
              </a:ext>
            </a:extLst>
          </p:cNvPr>
          <p:cNvSpPr txBox="1"/>
          <p:nvPr/>
        </p:nvSpPr>
        <p:spPr>
          <a:xfrm>
            <a:off x="4080936" y="1756427"/>
            <a:ext cx="282129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1V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78F6508-8BB1-412B-978A-264660DC72E3}"/>
              </a:ext>
            </a:extLst>
          </p:cNvPr>
          <p:cNvSpPr txBox="1"/>
          <p:nvPr/>
        </p:nvSpPr>
        <p:spPr>
          <a:xfrm>
            <a:off x="4978407" y="1790293"/>
            <a:ext cx="282129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1V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FA76FCB-9C32-492D-8165-99838496E62C}"/>
              </a:ext>
            </a:extLst>
          </p:cNvPr>
          <p:cNvSpPr txBox="1"/>
          <p:nvPr/>
        </p:nvSpPr>
        <p:spPr>
          <a:xfrm>
            <a:off x="5969009" y="1747961"/>
            <a:ext cx="282129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1V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F847BF1-8DBE-427F-BEB3-2C97C024396C}"/>
              </a:ext>
            </a:extLst>
          </p:cNvPr>
          <p:cNvSpPr txBox="1"/>
          <p:nvPr/>
        </p:nvSpPr>
        <p:spPr>
          <a:xfrm>
            <a:off x="2352379" y="1904389"/>
            <a:ext cx="134789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D38C6E1-09B5-4604-88C8-57A2550673D4}"/>
              </a:ext>
            </a:extLst>
          </p:cNvPr>
          <p:cNvSpPr txBox="1"/>
          <p:nvPr/>
        </p:nvSpPr>
        <p:spPr>
          <a:xfrm>
            <a:off x="3291163" y="1928134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D95B409-D1C0-4A5F-A9E1-5BFB5754C010}"/>
              </a:ext>
            </a:extLst>
          </p:cNvPr>
          <p:cNvSpPr txBox="1"/>
          <p:nvPr/>
        </p:nvSpPr>
        <p:spPr>
          <a:xfrm>
            <a:off x="6089227" y="1909846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FAADBFE-0745-4117-BD69-5D58074CBA07}"/>
              </a:ext>
            </a:extLst>
          </p:cNvPr>
          <p:cNvSpPr txBox="1"/>
          <p:nvPr/>
        </p:nvSpPr>
        <p:spPr>
          <a:xfrm>
            <a:off x="4250602" y="1920983"/>
            <a:ext cx="134789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4D2AA9C-F836-425A-AE40-11DB6FCE4AF7}"/>
              </a:ext>
            </a:extLst>
          </p:cNvPr>
          <p:cNvSpPr txBox="1"/>
          <p:nvPr/>
        </p:nvSpPr>
        <p:spPr>
          <a:xfrm>
            <a:off x="2184400" y="2438398"/>
            <a:ext cx="4216400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0" tIns="0" rIns="0" bIns="0" rtlCol="0" anchor="ctr" anchorCtr="0">
            <a:noAutofit/>
          </a:bodyPr>
          <a:lstStyle/>
          <a:p>
            <a:r>
              <a:rPr lang="en-US" dirty="0"/>
              <a:t>  B         </a:t>
            </a:r>
            <a:r>
              <a:rPr lang="en-US" dirty="0" err="1"/>
              <a:t>B</a:t>
            </a:r>
            <a:r>
              <a:rPr lang="en-US" dirty="0"/>
              <a:t>          </a:t>
            </a:r>
            <a:r>
              <a:rPr lang="en-US" dirty="0" err="1"/>
              <a:t>B</a:t>
            </a:r>
            <a:r>
              <a:rPr lang="en-US" dirty="0"/>
              <a:t>         </a:t>
            </a:r>
            <a:r>
              <a:rPr lang="en-US" dirty="0" err="1"/>
              <a:t>B</a:t>
            </a:r>
            <a:r>
              <a:rPr lang="en-US" dirty="0"/>
              <a:t>          </a:t>
            </a:r>
            <a:r>
              <a:rPr lang="en-US" dirty="0" err="1"/>
              <a:t>B</a:t>
            </a:r>
            <a:endParaRPr lang="en-US" dirty="0"/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F4FA6B68-8779-4FA4-85E9-20D619AC7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266" y="270933"/>
            <a:ext cx="8695267" cy="1143000"/>
          </a:xfrm>
        </p:spPr>
        <p:txBody>
          <a:bodyPr/>
          <a:lstStyle/>
          <a:p>
            <a:r>
              <a:rPr lang="en-US" sz="4000" dirty="0"/>
              <a:t>How do cells know what </a:t>
            </a:r>
            <a:r>
              <a:rPr lang="en-US" sz="4000" i="1" dirty="0" err="1"/>
              <a:t>V</a:t>
            </a:r>
            <a:r>
              <a:rPr lang="en-US" sz="4000" baseline="-25000" dirty="0" err="1"/>
              <a:t>mem</a:t>
            </a:r>
            <a:r>
              <a:rPr lang="en-US" sz="4000" dirty="0"/>
              <a:t> to create?</a:t>
            </a:r>
          </a:p>
        </p:txBody>
      </p:sp>
    </p:spTree>
    <p:extLst>
      <p:ext uri="{BB962C8B-B14F-4D97-AF65-F5344CB8AC3E}">
        <p14:creationId xmlns:p14="http://schemas.microsoft.com/office/powerpoint/2010/main" val="3793952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59259E-6 L 0.08976 0.01088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79" y="532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23" grpId="0"/>
      <p:bldP spid="24" grpId="0"/>
      <p:bldP spid="25" grpId="0"/>
      <p:bldP spid="26" grpId="0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6EDFBC2-B9A3-4C53-BA99-CD2F4785D628}"/>
              </a:ext>
            </a:extLst>
          </p:cNvPr>
          <p:cNvSpPr/>
          <p:nvPr/>
        </p:nvSpPr>
        <p:spPr>
          <a:xfrm flipH="1">
            <a:off x="2548466" y="1959863"/>
            <a:ext cx="3640665" cy="249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65B54-E6AF-4168-868B-7F93EE4AD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933" y="3488261"/>
            <a:ext cx="7772400" cy="2336799"/>
          </a:xfrm>
        </p:spPr>
        <p:txBody>
          <a:bodyPr/>
          <a:lstStyle/>
          <a:p>
            <a:r>
              <a:rPr lang="en-US" dirty="0"/>
              <a:t>Next </a:t>
            </a:r>
            <a:r>
              <a:rPr lang="en-US" i="1" dirty="0" err="1"/>
              <a:t>V</a:t>
            </a:r>
            <a:r>
              <a:rPr lang="en-US" baseline="-25000" dirty="0" err="1"/>
              <a:t>mem</a:t>
            </a:r>
            <a:r>
              <a:rPr lang="en-US" baseline="-25000" dirty="0"/>
              <a:t> </a:t>
            </a:r>
            <a:r>
              <a:rPr lang="en-US" dirty="0"/>
              <a:t>pattern:</a:t>
            </a:r>
          </a:p>
          <a:p>
            <a:pPr lvl="1"/>
            <a:r>
              <a:rPr lang="en-US" dirty="0"/>
              <a:t>1V at the head, 0V at the tail, no voltage in between</a:t>
            </a:r>
          </a:p>
          <a:p>
            <a:r>
              <a:rPr lang="en-US" dirty="0"/>
              <a:t>What pattern will [</a:t>
            </a:r>
            <a:r>
              <a:rPr lang="en-US" i="1" dirty="0"/>
              <a:t>M</a:t>
            </a:r>
            <a:r>
              <a:rPr lang="en-US" dirty="0"/>
              <a:t>] settle out to?</a:t>
            </a:r>
          </a:p>
          <a:p>
            <a:pPr lvl="1"/>
            <a:r>
              <a:rPr lang="en-US" dirty="0"/>
              <a:t>our Nernst gradient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492B50-0A85-4689-BEB9-EE36A72BE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6FB77F0-2DFD-4900-856D-D2DD624EB2B0}"/>
              </a:ext>
            </a:extLst>
          </p:cNvPr>
          <p:cNvSpPr/>
          <p:nvPr/>
        </p:nvSpPr>
        <p:spPr>
          <a:xfrm flipH="1">
            <a:off x="2108200" y="1773762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D0B3B7F-75CC-42F0-A9A2-2BB38ABDF493}"/>
              </a:ext>
            </a:extLst>
          </p:cNvPr>
          <p:cNvSpPr/>
          <p:nvPr/>
        </p:nvSpPr>
        <p:spPr>
          <a:xfrm flipH="1">
            <a:off x="3041650" y="1773762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7AA2212-B047-449B-8006-79FE21639268}"/>
              </a:ext>
            </a:extLst>
          </p:cNvPr>
          <p:cNvSpPr/>
          <p:nvPr/>
        </p:nvSpPr>
        <p:spPr>
          <a:xfrm flipH="1">
            <a:off x="3975100" y="1773762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CB9F6F9-F52F-4565-A27F-6CE379170BB9}"/>
              </a:ext>
            </a:extLst>
          </p:cNvPr>
          <p:cNvSpPr/>
          <p:nvPr/>
        </p:nvSpPr>
        <p:spPr>
          <a:xfrm flipH="1">
            <a:off x="4908550" y="1773762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4EC5DE1-842C-40AC-9B5D-36E812581B72}"/>
              </a:ext>
            </a:extLst>
          </p:cNvPr>
          <p:cNvSpPr/>
          <p:nvPr/>
        </p:nvSpPr>
        <p:spPr>
          <a:xfrm flipH="1">
            <a:off x="5842000" y="1773762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F8F82E-21C6-40FA-9561-0EC565AC1DB8}"/>
              </a:ext>
            </a:extLst>
          </p:cNvPr>
          <p:cNvSpPr/>
          <p:nvPr/>
        </p:nvSpPr>
        <p:spPr>
          <a:xfrm flipH="1">
            <a:off x="2514600" y="1993895"/>
            <a:ext cx="3699934" cy="17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71E863-6A4A-4923-B77E-0D893D0A6D53}"/>
              </a:ext>
            </a:extLst>
          </p:cNvPr>
          <p:cNvSpPr txBox="1"/>
          <p:nvPr/>
        </p:nvSpPr>
        <p:spPr>
          <a:xfrm flipH="1">
            <a:off x="5996170" y="1900186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107ADC-C7BC-4260-9F00-7C8324F0D0E8}"/>
              </a:ext>
            </a:extLst>
          </p:cNvPr>
          <p:cNvSpPr txBox="1"/>
          <p:nvPr/>
        </p:nvSpPr>
        <p:spPr>
          <a:xfrm flipH="1">
            <a:off x="5915931" y="2018109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F12164-8CA7-40AF-9C3C-E38FD7DD7668}"/>
              </a:ext>
            </a:extLst>
          </p:cNvPr>
          <p:cNvSpPr txBox="1"/>
          <p:nvPr/>
        </p:nvSpPr>
        <p:spPr>
          <a:xfrm flipH="1">
            <a:off x="4334934" y="1849562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84887AB-8007-4FDA-8248-A5B06907509B}"/>
              </a:ext>
            </a:extLst>
          </p:cNvPr>
          <p:cNvSpPr txBox="1"/>
          <p:nvPr/>
        </p:nvSpPr>
        <p:spPr>
          <a:xfrm flipH="1">
            <a:off x="5022295" y="1846682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48B057B-FC49-4BA8-98C6-60B02DB1478A}"/>
              </a:ext>
            </a:extLst>
          </p:cNvPr>
          <p:cNvSpPr txBox="1"/>
          <p:nvPr/>
        </p:nvSpPr>
        <p:spPr>
          <a:xfrm flipH="1">
            <a:off x="3142363" y="1985028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F5E952F-D138-4A05-9C2C-8AAC00EE6200}"/>
              </a:ext>
            </a:extLst>
          </p:cNvPr>
          <p:cNvSpPr txBox="1"/>
          <p:nvPr/>
        </p:nvSpPr>
        <p:spPr>
          <a:xfrm flipH="1">
            <a:off x="2192867" y="1807226"/>
            <a:ext cx="282129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0V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FA76FCB-9C32-492D-8165-99838496E62C}"/>
              </a:ext>
            </a:extLst>
          </p:cNvPr>
          <p:cNvSpPr txBox="1"/>
          <p:nvPr/>
        </p:nvSpPr>
        <p:spPr>
          <a:xfrm flipH="1">
            <a:off x="5969009" y="1756426"/>
            <a:ext cx="282129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1V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F847BF1-8DBE-427F-BEB3-2C97C024396C}"/>
              </a:ext>
            </a:extLst>
          </p:cNvPr>
          <p:cNvSpPr txBox="1"/>
          <p:nvPr/>
        </p:nvSpPr>
        <p:spPr>
          <a:xfrm flipH="1">
            <a:off x="6255076" y="1865720"/>
            <a:ext cx="134789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D38C6E1-09B5-4604-88C8-57A2550673D4}"/>
              </a:ext>
            </a:extLst>
          </p:cNvPr>
          <p:cNvSpPr txBox="1"/>
          <p:nvPr/>
        </p:nvSpPr>
        <p:spPr>
          <a:xfrm flipH="1">
            <a:off x="6142401" y="2043575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D95B409-D1C0-4A5F-A9E1-5BFB5754C010}"/>
              </a:ext>
            </a:extLst>
          </p:cNvPr>
          <p:cNvSpPr txBox="1"/>
          <p:nvPr/>
        </p:nvSpPr>
        <p:spPr>
          <a:xfrm flipH="1">
            <a:off x="5004295" y="2110128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FAADBFE-0745-4117-BD69-5D58074CBA07}"/>
              </a:ext>
            </a:extLst>
          </p:cNvPr>
          <p:cNvSpPr txBox="1"/>
          <p:nvPr/>
        </p:nvSpPr>
        <p:spPr>
          <a:xfrm flipH="1">
            <a:off x="4250602" y="1954810"/>
            <a:ext cx="157011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5C5A560-6BA0-4E0E-AB3C-0E22A7A37CDD}"/>
              </a:ext>
            </a:extLst>
          </p:cNvPr>
          <p:cNvSpPr txBox="1"/>
          <p:nvPr/>
        </p:nvSpPr>
        <p:spPr>
          <a:xfrm flipH="1">
            <a:off x="2024009" y="2523060"/>
            <a:ext cx="4376792" cy="46166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  <a:alpha val="0"/>
                </a:schemeClr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            K         B           S         H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D7E431B-92A6-4295-84D3-99F0434095A9}"/>
              </a:ext>
            </a:extLst>
          </p:cNvPr>
          <p:cNvSpPr txBox="1"/>
          <p:nvPr/>
        </p:nvSpPr>
        <p:spPr>
          <a:xfrm flipH="1">
            <a:off x="5162840" y="1926875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55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23" grpId="0"/>
      <p:bldP spid="24" grpId="0"/>
      <p:bldP spid="25" grpId="0"/>
      <p:bldP spid="26" grpId="0"/>
      <p:bldP spid="27" grpId="0" animBg="1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6EDFBC2-B9A3-4C53-BA99-CD2F4785D628}"/>
              </a:ext>
            </a:extLst>
          </p:cNvPr>
          <p:cNvSpPr/>
          <p:nvPr/>
        </p:nvSpPr>
        <p:spPr>
          <a:xfrm>
            <a:off x="2548466" y="1954781"/>
            <a:ext cx="3640665" cy="249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65B54-E6AF-4168-868B-7F93EE4AD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933" y="3666065"/>
            <a:ext cx="7772400" cy="2336799"/>
          </a:xfrm>
        </p:spPr>
        <p:txBody>
          <a:bodyPr/>
          <a:lstStyle/>
          <a:p>
            <a:r>
              <a:rPr lang="en-US" dirty="0"/>
              <a:t>But what stops the cells from deciding on any old pattern of voltages?</a:t>
            </a:r>
          </a:p>
          <a:p>
            <a:pPr lvl="1"/>
            <a:r>
              <a:rPr lang="en-US" dirty="0"/>
              <a:t>With the resulting random [</a:t>
            </a:r>
            <a:r>
              <a:rPr lang="en-US" i="1" dirty="0"/>
              <a:t>M</a:t>
            </a:r>
            <a:r>
              <a:rPr lang="en-US" dirty="0"/>
              <a:t>] profile</a:t>
            </a:r>
          </a:p>
          <a:p>
            <a:pPr lvl="1"/>
            <a:r>
              <a:rPr lang="en-US" dirty="0"/>
              <a:t>and the resulting body-part assortment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492B50-0A85-4689-BEB9-EE36A72BE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6FB77F0-2DFD-4900-856D-D2DD624EB2B0}"/>
              </a:ext>
            </a:extLst>
          </p:cNvPr>
          <p:cNvSpPr/>
          <p:nvPr/>
        </p:nvSpPr>
        <p:spPr>
          <a:xfrm>
            <a:off x="2108200" y="1768680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D0B3B7F-75CC-42F0-A9A2-2BB38ABDF493}"/>
              </a:ext>
            </a:extLst>
          </p:cNvPr>
          <p:cNvSpPr/>
          <p:nvPr/>
        </p:nvSpPr>
        <p:spPr>
          <a:xfrm>
            <a:off x="3041650" y="1768680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7AA2212-B047-449B-8006-79FE21639268}"/>
              </a:ext>
            </a:extLst>
          </p:cNvPr>
          <p:cNvSpPr/>
          <p:nvPr/>
        </p:nvSpPr>
        <p:spPr>
          <a:xfrm>
            <a:off x="3975100" y="1768680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CB9F6F9-F52F-4565-A27F-6CE379170BB9}"/>
              </a:ext>
            </a:extLst>
          </p:cNvPr>
          <p:cNvSpPr/>
          <p:nvPr/>
        </p:nvSpPr>
        <p:spPr>
          <a:xfrm>
            <a:off x="4908550" y="1768680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4EC5DE1-842C-40AC-9B5D-36E812581B72}"/>
              </a:ext>
            </a:extLst>
          </p:cNvPr>
          <p:cNvSpPr/>
          <p:nvPr/>
        </p:nvSpPr>
        <p:spPr>
          <a:xfrm>
            <a:off x="5842000" y="1768680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F8F82E-21C6-40FA-9561-0EC565AC1DB8}"/>
              </a:ext>
            </a:extLst>
          </p:cNvPr>
          <p:cNvSpPr/>
          <p:nvPr/>
        </p:nvSpPr>
        <p:spPr>
          <a:xfrm>
            <a:off x="2514600" y="1988813"/>
            <a:ext cx="3699934" cy="17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71E863-6A4A-4923-B77E-0D893D0A6D53}"/>
              </a:ext>
            </a:extLst>
          </p:cNvPr>
          <p:cNvSpPr txBox="1"/>
          <p:nvPr/>
        </p:nvSpPr>
        <p:spPr>
          <a:xfrm>
            <a:off x="2168887" y="1979946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107ADC-C7BC-4260-9F00-7C8324F0D0E8}"/>
              </a:ext>
            </a:extLst>
          </p:cNvPr>
          <p:cNvSpPr txBox="1"/>
          <p:nvPr/>
        </p:nvSpPr>
        <p:spPr>
          <a:xfrm>
            <a:off x="2446867" y="1937613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F12164-8CA7-40AF-9C3C-E38FD7DD7668}"/>
              </a:ext>
            </a:extLst>
          </p:cNvPr>
          <p:cNvSpPr txBox="1"/>
          <p:nvPr/>
        </p:nvSpPr>
        <p:spPr>
          <a:xfrm>
            <a:off x="4334934" y="1844480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48B057B-FC49-4BA8-98C6-60B02DB1478A}"/>
              </a:ext>
            </a:extLst>
          </p:cNvPr>
          <p:cNvSpPr txBox="1"/>
          <p:nvPr/>
        </p:nvSpPr>
        <p:spPr>
          <a:xfrm>
            <a:off x="5918168" y="1989416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F5E952F-D138-4A05-9C2C-8AAC00EE6200}"/>
              </a:ext>
            </a:extLst>
          </p:cNvPr>
          <p:cNvSpPr txBox="1"/>
          <p:nvPr/>
        </p:nvSpPr>
        <p:spPr>
          <a:xfrm>
            <a:off x="2192867" y="1802144"/>
            <a:ext cx="282129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1V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FA76FCB-9C32-492D-8165-99838496E62C}"/>
              </a:ext>
            </a:extLst>
          </p:cNvPr>
          <p:cNvSpPr txBox="1"/>
          <p:nvPr/>
        </p:nvSpPr>
        <p:spPr>
          <a:xfrm>
            <a:off x="3191938" y="1751344"/>
            <a:ext cx="282129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0V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F847BF1-8DBE-427F-BEB3-2C97C024396C}"/>
              </a:ext>
            </a:extLst>
          </p:cNvPr>
          <p:cNvSpPr txBox="1"/>
          <p:nvPr/>
        </p:nvSpPr>
        <p:spPr>
          <a:xfrm>
            <a:off x="2352379" y="1907772"/>
            <a:ext cx="134789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D38C6E1-09B5-4604-88C8-57A2550673D4}"/>
              </a:ext>
            </a:extLst>
          </p:cNvPr>
          <p:cNvSpPr txBox="1"/>
          <p:nvPr/>
        </p:nvSpPr>
        <p:spPr>
          <a:xfrm>
            <a:off x="2315118" y="2085627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D95B409-D1C0-4A5F-A9E1-5BFB5754C010}"/>
              </a:ext>
            </a:extLst>
          </p:cNvPr>
          <p:cNvSpPr txBox="1"/>
          <p:nvPr/>
        </p:nvSpPr>
        <p:spPr>
          <a:xfrm>
            <a:off x="3988322" y="1960701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FAADBFE-0745-4117-BD69-5D58074CBA07}"/>
              </a:ext>
            </a:extLst>
          </p:cNvPr>
          <p:cNvSpPr txBox="1"/>
          <p:nvPr/>
        </p:nvSpPr>
        <p:spPr>
          <a:xfrm>
            <a:off x="4250602" y="1949728"/>
            <a:ext cx="157011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5C5A560-6BA0-4E0E-AB3C-0E22A7A37CDD}"/>
              </a:ext>
            </a:extLst>
          </p:cNvPr>
          <p:cNvSpPr txBox="1"/>
          <p:nvPr/>
        </p:nvSpPr>
        <p:spPr>
          <a:xfrm>
            <a:off x="2134080" y="2505279"/>
            <a:ext cx="1430392" cy="46166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square" lIns="0" rIns="0" rtlCol="0">
            <a:spAutoFit/>
          </a:bodyPr>
          <a:lstStyle/>
          <a:p>
            <a:r>
              <a:rPr lang="en-US" dirty="0"/>
              <a:t>  H         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D7E431B-92A6-4295-84D3-99F0434095A9}"/>
              </a:ext>
            </a:extLst>
          </p:cNvPr>
          <p:cNvSpPr txBox="1"/>
          <p:nvPr/>
        </p:nvSpPr>
        <p:spPr>
          <a:xfrm>
            <a:off x="6159638" y="1907772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C18559B-FA87-40C4-9D2B-9B3A77B339EC}"/>
              </a:ext>
            </a:extLst>
          </p:cNvPr>
          <p:cNvSpPr txBox="1"/>
          <p:nvPr/>
        </p:nvSpPr>
        <p:spPr>
          <a:xfrm>
            <a:off x="5969009" y="1751344"/>
            <a:ext cx="339837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.</a:t>
            </a:r>
            <a:r>
              <a:rPr lang="en-US" sz="1800" dirty="0"/>
              <a:t>5V</a:t>
            </a:r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B10B901-8570-49AC-BE01-164D1769E662}"/>
              </a:ext>
            </a:extLst>
          </p:cNvPr>
          <p:cNvSpPr txBox="1"/>
          <p:nvPr/>
        </p:nvSpPr>
        <p:spPr>
          <a:xfrm>
            <a:off x="5063076" y="1742873"/>
            <a:ext cx="282129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0V</a:t>
            </a:r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7B48A57-ABF0-4D39-8D64-F0100BDDB828}"/>
              </a:ext>
            </a:extLst>
          </p:cNvPr>
          <p:cNvSpPr txBox="1"/>
          <p:nvPr/>
        </p:nvSpPr>
        <p:spPr>
          <a:xfrm>
            <a:off x="4131735" y="1751342"/>
            <a:ext cx="282129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1V</a:t>
            </a:r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10C2E55-0AD0-4FD6-BAC0-47E1959B7D4B}"/>
              </a:ext>
            </a:extLst>
          </p:cNvPr>
          <p:cNvSpPr txBox="1"/>
          <p:nvPr/>
        </p:nvSpPr>
        <p:spPr>
          <a:xfrm flipH="1">
            <a:off x="3556480" y="2505279"/>
            <a:ext cx="981658" cy="46166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square" lIns="0" rIns="0" rtlCol="0">
            <a:spAutoFit/>
          </a:bodyPr>
          <a:lstStyle/>
          <a:p>
            <a:r>
              <a:rPr lang="en-US" dirty="0"/>
              <a:t>        H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3CC549F-85CB-46A2-8713-B03B4AF0BCE7}"/>
              </a:ext>
            </a:extLst>
          </p:cNvPr>
          <p:cNvSpPr txBox="1"/>
          <p:nvPr/>
        </p:nvSpPr>
        <p:spPr>
          <a:xfrm>
            <a:off x="4470880" y="2505279"/>
            <a:ext cx="973191" cy="46166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square" lIns="0" rIns="0" rtlCol="0">
            <a:spAutoFit/>
          </a:bodyPr>
          <a:lstStyle/>
          <a:p>
            <a:r>
              <a:rPr lang="en-US" dirty="0"/>
              <a:t>        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62B5A42-BB72-4339-9EFB-2CCBFB690E00}"/>
              </a:ext>
            </a:extLst>
          </p:cNvPr>
          <p:cNvSpPr txBox="1"/>
          <p:nvPr/>
        </p:nvSpPr>
        <p:spPr>
          <a:xfrm flipH="1">
            <a:off x="5419146" y="2505279"/>
            <a:ext cx="981658" cy="46166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square" lIns="0" rIns="0" rtlCol="0">
            <a:spAutoFit/>
          </a:bodyPr>
          <a:lstStyle/>
          <a:p>
            <a:r>
              <a:rPr lang="en-US" dirty="0"/>
              <a:t>         B</a:t>
            </a:r>
          </a:p>
        </p:txBody>
      </p:sp>
    </p:spTree>
    <p:extLst>
      <p:ext uri="{BB962C8B-B14F-4D97-AF65-F5344CB8AC3E}">
        <p14:creationId xmlns:p14="http://schemas.microsoft.com/office/powerpoint/2010/main" val="973937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00EDB-E0A5-4273-8F1E-E68035CC2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for one cell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A0DC6-26D4-441A-8C05-CC0D99DC8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99195"/>
          </a:xfrm>
        </p:spPr>
        <p:txBody>
          <a:bodyPr/>
          <a:lstStyle/>
          <a:p>
            <a:r>
              <a:rPr lang="en-US" sz="2400" dirty="0"/>
              <a:t>Consider the following code:</a:t>
            </a:r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530E45-78E4-47F4-A046-F8734F28D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30D9C1-030C-4FB2-A806-2C9A1727B2E8}"/>
              </a:ext>
            </a:extLst>
          </p:cNvPr>
          <p:cNvSpPr txBox="1"/>
          <p:nvPr/>
        </p:nvSpPr>
        <p:spPr>
          <a:xfrm>
            <a:off x="533400" y="2497666"/>
            <a:ext cx="1617133" cy="70788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same code in every cell!</a:t>
            </a:r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5AD06953-611D-4712-A587-84077658308D}"/>
              </a:ext>
            </a:extLst>
          </p:cNvPr>
          <p:cNvSpPr/>
          <p:nvPr/>
        </p:nvSpPr>
        <p:spPr>
          <a:xfrm>
            <a:off x="2006602" y="2252131"/>
            <a:ext cx="618067" cy="2116667"/>
          </a:xfrm>
          <a:prstGeom prst="leftBrac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BF23EF-4DF2-4C49-ADD4-355AD15C2A37}"/>
              </a:ext>
            </a:extLst>
          </p:cNvPr>
          <p:cNvSpPr txBox="1"/>
          <p:nvPr/>
        </p:nvSpPr>
        <p:spPr>
          <a:xfrm>
            <a:off x="2328335" y="2218266"/>
            <a:ext cx="40385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14300">
              <a:spcBef>
                <a:spcPts val="0"/>
              </a:spcBef>
            </a:pPr>
            <a:r>
              <a:rPr lang="en-US" sz="2000" dirty="0"/>
              <a:t>if (I’m at an end of the worm)</a:t>
            </a:r>
          </a:p>
          <a:p>
            <a:pPr marL="342900" lvl="1">
              <a:spcBef>
                <a:spcPts val="0"/>
              </a:spcBef>
            </a:pPr>
            <a:r>
              <a:rPr lang="en-US" sz="2000" dirty="0"/>
              <a:t>if my [</a:t>
            </a:r>
            <a:r>
              <a:rPr lang="en-US" sz="2000" i="1" dirty="0"/>
              <a:t>M</a:t>
            </a:r>
            <a:r>
              <a:rPr lang="en-US" sz="2000" dirty="0"/>
              <a:t>] is bigger than average:</a:t>
            </a:r>
          </a:p>
          <a:p>
            <a:pPr marL="800100" lvl="2">
              <a:spcBef>
                <a:spcPts val="0"/>
              </a:spcBef>
            </a:pPr>
            <a:r>
              <a:rPr lang="en-US" sz="2000" dirty="0"/>
              <a:t>raise my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endParaRPr lang="en-US" sz="2000" dirty="0"/>
          </a:p>
          <a:p>
            <a:pPr marL="342900" lvl="1">
              <a:spcBef>
                <a:spcPts val="0"/>
              </a:spcBef>
            </a:pPr>
            <a:r>
              <a:rPr lang="en-US" sz="2000" dirty="0"/>
              <a:t>else:</a:t>
            </a:r>
          </a:p>
          <a:p>
            <a:pPr marL="800100" lvl="2">
              <a:spcBef>
                <a:spcPts val="0"/>
              </a:spcBef>
            </a:pPr>
            <a:r>
              <a:rPr lang="en-US" sz="2000" dirty="0"/>
              <a:t>lower my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endParaRPr lang="en-US" sz="2000" dirty="0"/>
          </a:p>
          <a:p>
            <a:pPr indent="-114300">
              <a:spcBef>
                <a:spcPts val="0"/>
              </a:spcBef>
            </a:pPr>
            <a:r>
              <a:rPr lang="en-US" sz="2000" dirty="0"/>
              <a:t>else:</a:t>
            </a:r>
          </a:p>
          <a:p>
            <a:pPr marL="342900" lvl="1">
              <a:spcBef>
                <a:spcPts val="0"/>
              </a:spcBef>
            </a:pPr>
            <a:r>
              <a:rPr lang="en-US" sz="2000" dirty="0"/>
              <a:t>I have no ion channels at all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1A88D3-3D8B-4467-BDE8-0A78D11ED96D}"/>
              </a:ext>
            </a:extLst>
          </p:cNvPr>
          <p:cNvSpPr txBox="1"/>
          <p:nvPr/>
        </p:nvSpPr>
        <p:spPr>
          <a:xfrm>
            <a:off x="6536267" y="1337733"/>
            <a:ext cx="2023533" cy="101566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How does the cell know this? A physical sensor?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06767E6-CB19-46A8-9EB0-B9D4C74FE013}"/>
              </a:ext>
            </a:extLst>
          </p:cNvPr>
          <p:cNvCxnSpPr/>
          <p:nvPr/>
        </p:nvCxnSpPr>
        <p:spPr>
          <a:xfrm flipH="1">
            <a:off x="5494867" y="2082800"/>
            <a:ext cx="1075266" cy="313267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A1A88D3-3D8B-4467-BDE8-0A78D11ED96D}"/>
              </a:ext>
            </a:extLst>
          </p:cNvPr>
          <p:cNvSpPr txBox="1"/>
          <p:nvPr/>
        </p:nvSpPr>
        <p:spPr>
          <a:xfrm>
            <a:off x="6612469" y="3665885"/>
            <a:ext cx="2023533" cy="163121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Build a positive-feedback system. The + and - ends will continually get more so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06767E6-CB19-46A8-9EB0-B9D4C74FE013}"/>
              </a:ext>
            </a:extLst>
          </p:cNvPr>
          <p:cNvCxnSpPr/>
          <p:nvPr/>
        </p:nvCxnSpPr>
        <p:spPr>
          <a:xfrm flipH="1" flipV="1">
            <a:off x="5087567" y="3304696"/>
            <a:ext cx="1431766" cy="40386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A1A88D3-3D8B-4467-BDE8-0A78D11ED96D}"/>
              </a:ext>
            </a:extLst>
          </p:cNvPr>
          <p:cNvSpPr txBox="1"/>
          <p:nvPr/>
        </p:nvSpPr>
        <p:spPr>
          <a:xfrm>
            <a:off x="146392" y="4820149"/>
            <a:ext cx="2842341" cy="132343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Keep things simple for now: lots of feedback in the middle of the worm </a:t>
            </a:r>
            <a:r>
              <a:rPr lang="en-US" sz="2000" dirty="0">
                <a:solidFill>
                  <a:schemeClr val="accent2"/>
                </a:solidFill>
                <a:sym typeface="Symbol" panose="05050102010706020507" pitchFamily="18" charset="2"/>
              </a:rPr>
              <a:t></a:t>
            </a:r>
            <a:r>
              <a:rPr lang="en-US" sz="2000" dirty="0">
                <a:solidFill>
                  <a:schemeClr val="accent2"/>
                </a:solidFill>
              </a:rPr>
              <a:t> more complex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06767E6-CB19-46A8-9EB0-B9D4C74FE013}"/>
              </a:ext>
            </a:extLst>
          </p:cNvPr>
          <p:cNvCxnSpPr/>
          <p:nvPr/>
        </p:nvCxnSpPr>
        <p:spPr>
          <a:xfrm flipV="1">
            <a:off x="2107838" y="4164497"/>
            <a:ext cx="516831" cy="746335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845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1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Regeneration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132304"/>
            <a:ext cx="7772400" cy="3116095"/>
          </a:xfrm>
        </p:spPr>
        <p:txBody>
          <a:bodyPr/>
          <a:lstStyle/>
          <a:p>
            <a:r>
              <a:rPr lang="en-US" dirty="0"/>
              <a:t>Start with a fully-grown planaria, with the given [</a:t>
            </a:r>
            <a:r>
              <a:rPr lang="en-US" i="1" dirty="0"/>
              <a:t>M</a:t>
            </a:r>
            <a:r>
              <a:rPr lang="en-US" dirty="0"/>
              <a:t>] gradient</a:t>
            </a:r>
          </a:p>
          <a:p>
            <a:r>
              <a:rPr lang="en-US" dirty="0"/>
              <a:t>Chop off one small piece</a:t>
            </a:r>
          </a:p>
          <a:p>
            <a:r>
              <a:rPr lang="en-US" dirty="0"/>
              <a:t>Let it regrow</a:t>
            </a:r>
          </a:p>
          <a:p>
            <a:pPr lvl="1">
              <a:spcBef>
                <a:spcPts val="0"/>
              </a:spcBef>
            </a:pPr>
            <a:r>
              <a:rPr lang="en-US" dirty="0"/>
              <a:t>It will get larger (i.e., more cells)</a:t>
            </a:r>
          </a:p>
          <a:p>
            <a:pPr lvl="1">
              <a:spcBef>
                <a:spcPts val="0"/>
              </a:spcBef>
            </a:pPr>
            <a:r>
              <a:rPr lang="en-US" dirty="0"/>
              <a:t>Simplify; assume that happens instantly</a:t>
            </a:r>
          </a:p>
          <a:p>
            <a:pPr lvl="1">
              <a:spcBef>
                <a:spcPts val="0"/>
              </a:spcBef>
            </a:pPr>
            <a:r>
              <a:rPr lang="en-US" dirty="0"/>
              <a:t>Let’s watch the profiles for [</a:t>
            </a:r>
            <a:r>
              <a:rPr lang="en-US" i="1" dirty="0"/>
              <a:t>M</a:t>
            </a:r>
            <a:r>
              <a:rPr lang="en-US" dirty="0"/>
              <a:t>] and </a:t>
            </a:r>
            <a:r>
              <a:rPr lang="en-US" i="1" dirty="0" err="1"/>
              <a:t>V</a:t>
            </a:r>
            <a:r>
              <a:rPr lang="en-US" baseline="-25000" dirty="0" err="1"/>
              <a:t>mem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EDFBC2-B9A3-4C53-BA99-CD2F4785D628}"/>
              </a:ext>
            </a:extLst>
          </p:cNvPr>
          <p:cNvSpPr/>
          <p:nvPr/>
        </p:nvSpPr>
        <p:spPr>
          <a:xfrm>
            <a:off x="2548466" y="1570758"/>
            <a:ext cx="3640665" cy="249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6FB77F0-2DFD-4900-856D-D2DD624EB2B0}"/>
              </a:ext>
            </a:extLst>
          </p:cNvPr>
          <p:cNvSpPr/>
          <p:nvPr/>
        </p:nvSpPr>
        <p:spPr>
          <a:xfrm>
            <a:off x="2108200" y="1384657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D0B3B7F-75CC-42F0-A9A2-2BB38ABDF493}"/>
              </a:ext>
            </a:extLst>
          </p:cNvPr>
          <p:cNvSpPr/>
          <p:nvPr/>
        </p:nvSpPr>
        <p:spPr>
          <a:xfrm>
            <a:off x="3041650" y="1384657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7AA2212-B047-449B-8006-79FE21639268}"/>
              </a:ext>
            </a:extLst>
          </p:cNvPr>
          <p:cNvSpPr/>
          <p:nvPr/>
        </p:nvSpPr>
        <p:spPr>
          <a:xfrm>
            <a:off x="3975100" y="1384657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CB9F6F9-F52F-4565-A27F-6CE379170BB9}"/>
              </a:ext>
            </a:extLst>
          </p:cNvPr>
          <p:cNvSpPr/>
          <p:nvPr/>
        </p:nvSpPr>
        <p:spPr>
          <a:xfrm>
            <a:off x="4908550" y="1384657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4EC5DE1-842C-40AC-9B5D-36E812581B72}"/>
              </a:ext>
            </a:extLst>
          </p:cNvPr>
          <p:cNvSpPr/>
          <p:nvPr/>
        </p:nvSpPr>
        <p:spPr>
          <a:xfrm>
            <a:off x="5842000" y="1384657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8F8F82E-21C6-40FA-9561-0EC565AC1DB8}"/>
              </a:ext>
            </a:extLst>
          </p:cNvPr>
          <p:cNvSpPr/>
          <p:nvPr/>
        </p:nvSpPr>
        <p:spPr>
          <a:xfrm>
            <a:off x="2514600" y="1604790"/>
            <a:ext cx="3699934" cy="17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71E863-6A4A-4923-B77E-0D893D0A6D53}"/>
              </a:ext>
            </a:extLst>
          </p:cNvPr>
          <p:cNvSpPr txBox="1"/>
          <p:nvPr/>
        </p:nvSpPr>
        <p:spPr>
          <a:xfrm>
            <a:off x="6081010" y="1492228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107ADC-C7BC-4260-9F00-7C8324F0D0E8}"/>
              </a:ext>
            </a:extLst>
          </p:cNvPr>
          <p:cNvSpPr txBox="1"/>
          <p:nvPr/>
        </p:nvSpPr>
        <p:spPr>
          <a:xfrm>
            <a:off x="6010199" y="1732699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F12164-8CA7-40AF-9C3C-E38FD7DD7668}"/>
              </a:ext>
            </a:extLst>
          </p:cNvPr>
          <p:cNvSpPr txBox="1"/>
          <p:nvPr/>
        </p:nvSpPr>
        <p:spPr>
          <a:xfrm>
            <a:off x="4334934" y="1460457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84887AB-8007-4FDA-8248-A5B06907509B}"/>
              </a:ext>
            </a:extLst>
          </p:cNvPr>
          <p:cNvSpPr txBox="1"/>
          <p:nvPr/>
        </p:nvSpPr>
        <p:spPr>
          <a:xfrm>
            <a:off x="3344324" y="1485858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48B057B-FC49-4BA8-98C6-60B02DB1478A}"/>
              </a:ext>
            </a:extLst>
          </p:cNvPr>
          <p:cNvSpPr txBox="1"/>
          <p:nvPr/>
        </p:nvSpPr>
        <p:spPr>
          <a:xfrm>
            <a:off x="5018297" y="1397960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F5E952F-D138-4A05-9C2C-8AAC00EE6200}"/>
              </a:ext>
            </a:extLst>
          </p:cNvPr>
          <p:cNvSpPr txBox="1"/>
          <p:nvPr/>
        </p:nvSpPr>
        <p:spPr>
          <a:xfrm>
            <a:off x="2192867" y="1418121"/>
            <a:ext cx="282129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0V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FA76FCB-9C32-492D-8165-99838496E62C}"/>
              </a:ext>
            </a:extLst>
          </p:cNvPr>
          <p:cNvSpPr txBox="1"/>
          <p:nvPr/>
        </p:nvSpPr>
        <p:spPr>
          <a:xfrm>
            <a:off x="5969009" y="1367321"/>
            <a:ext cx="282129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1V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F847BF1-8DBE-427F-BEB3-2C97C024396C}"/>
              </a:ext>
            </a:extLst>
          </p:cNvPr>
          <p:cNvSpPr txBox="1"/>
          <p:nvPr/>
        </p:nvSpPr>
        <p:spPr>
          <a:xfrm>
            <a:off x="6236222" y="1599164"/>
            <a:ext cx="134789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D38C6E1-09B5-4604-88C8-57A2550673D4}"/>
              </a:ext>
            </a:extLst>
          </p:cNvPr>
          <p:cNvSpPr txBox="1"/>
          <p:nvPr/>
        </p:nvSpPr>
        <p:spPr>
          <a:xfrm>
            <a:off x="5878450" y="1531921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D95B409-D1C0-4A5F-A9E1-5BFB5754C010}"/>
              </a:ext>
            </a:extLst>
          </p:cNvPr>
          <p:cNvSpPr txBox="1"/>
          <p:nvPr/>
        </p:nvSpPr>
        <p:spPr>
          <a:xfrm>
            <a:off x="4994868" y="1702170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FAADBFE-0745-4117-BD69-5D58074CBA07}"/>
              </a:ext>
            </a:extLst>
          </p:cNvPr>
          <p:cNvSpPr txBox="1"/>
          <p:nvPr/>
        </p:nvSpPr>
        <p:spPr>
          <a:xfrm>
            <a:off x="4250602" y="1565705"/>
            <a:ext cx="157011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5C5A560-6BA0-4E0E-AB3C-0E22A7A37CDD}"/>
              </a:ext>
            </a:extLst>
          </p:cNvPr>
          <p:cNvSpPr txBox="1"/>
          <p:nvPr/>
        </p:nvSpPr>
        <p:spPr>
          <a:xfrm>
            <a:off x="2024009" y="2133955"/>
            <a:ext cx="4376792" cy="46166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  <a:alpha val="0"/>
                </a:schemeClr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            K         B           S         H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D7E431B-92A6-4295-84D3-99F0434095A9}"/>
              </a:ext>
            </a:extLst>
          </p:cNvPr>
          <p:cNvSpPr txBox="1"/>
          <p:nvPr/>
        </p:nvSpPr>
        <p:spPr>
          <a:xfrm>
            <a:off x="5162840" y="1537770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3041650" y="1313681"/>
            <a:ext cx="0" cy="1744362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816621" y="1313681"/>
            <a:ext cx="0" cy="1744362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1781667" y="1341961"/>
            <a:ext cx="1242033" cy="17443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848610" y="1311939"/>
            <a:ext cx="2707849" cy="17443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86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6EDFBC2-B9A3-4C53-BA99-CD2F4785D628}"/>
              </a:ext>
            </a:extLst>
          </p:cNvPr>
          <p:cNvSpPr/>
          <p:nvPr/>
        </p:nvSpPr>
        <p:spPr>
          <a:xfrm>
            <a:off x="2548466" y="1959863"/>
            <a:ext cx="3640665" cy="249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65B54-E6AF-4168-868B-7F93EE4AD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932" y="3332618"/>
            <a:ext cx="8083506" cy="2605603"/>
          </a:xfrm>
        </p:spPr>
        <p:txBody>
          <a:bodyPr/>
          <a:lstStyle/>
          <a:p>
            <a:r>
              <a:rPr lang="en-US" dirty="0"/>
              <a:t>Just after the cut, we have:</a:t>
            </a:r>
          </a:p>
          <a:p>
            <a:pPr lvl="1">
              <a:spcBef>
                <a:spcPts val="0"/>
              </a:spcBef>
            </a:pPr>
            <a:r>
              <a:rPr lang="en-US" dirty="0"/>
              <a:t>Slightly higher voltage on the right than the left</a:t>
            </a:r>
          </a:p>
          <a:p>
            <a:pPr lvl="1">
              <a:spcBef>
                <a:spcPts val="0"/>
              </a:spcBef>
            </a:pPr>
            <a:r>
              <a:rPr lang="en-US" dirty="0"/>
              <a:t>Slightly higher [</a:t>
            </a:r>
            <a:r>
              <a:rPr lang="en-US" i="1" dirty="0"/>
              <a:t>M</a:t>
            </a:r>
            <a:r>
              <a:rPr lang="en-US" dirty="0"/>
              <a:t>] on the right as well</a:t>
            </a:r>
          </a:p>
          <a:p>
            <a:r>
              <a:rPr lang="en-US" dirty="0"/>
              <a:t>Next: the </a:t>
            </a:r>
            <a:r>
              <a:rPr lang="en-US" i="1" dirty="0"/>
              <a:t>M</a:t>
            </a:r>
            <a:r>
              <a:rPr lang="en-US" dirty="0"/>
              <a:t> diffuses around, according to the new voltage profile</a:t>
            </a:r>
          </a:p>
          <a:p>
            <a:pPr lvl="1">
              <a:spcBef>
                <a:spcPts val="0"/>
              </a:spcBef>
            </a:pPr>
            <a:r>
              <a:rPr lang="en-US" dirty="0"/>
              <a:t>Again, more than average on the right, and less on the left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492B50-0A85-4689-BEB9-EE36A72BE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6FB77F0-2DFD-4900-856D-D2DD624EB2B0}"/>
              </a:ext>
            </a:extLst>
          </p:cNvPr>
          <p:cNvSpPr/>
          <p:nvPr/>
        </p:nvSpPr>
        <p:spPr>
          <a:xfrm>
            <a:off x="2108200" y="1773762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D0B3B7F-75CC-42F0-A9A2-2BB38ABDF493}"/>
              </a:ext>
            </a:extLst>
          </p:cNvPr>
          <p:cNvSpPr/>
          <p:nvPr/>
        </p:nvSpPr>
        <p:spPr>
          <a:xfrm>
            <a:off x="3041650" y="1773762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7AA2212-B047-449B-8006-79FE21639268}"/>
              </a:ext>
            </a:extLst>
          </p:cNvPr>
          <p:cNvSpPr/>
          <p:nvPr/>
        </p:nvSpPr>
        <p:spPr>
          <a:xfrm>
            <a:off x="3975100" y="1773762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CB9F6F9-F52F-4565-A27F-6CE379170BB9}"/>
              </a:ext>
            </a:extLst>
          </p:cNvPr>
          <p:cNvSpPr/>
          <p:nvPr/>
        </p:nvSpPr>
        <p:spPr>
          <a:xfrm>
            <a:off x="4908550" y="1773762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4EC5DE1-842C-40AC-9B5D-36E812581B72}"/>
              </a:ext>
            </a:extLst>
          </p:cNvPr>
          <p:cNvSpPr/>
          <p:nvPr/>
        </p:nvSpPr>
        <p:spPr>
          <a:xfrm>
            <a:off x="5842000" y="1773762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F8F82E-21C6-40FA-9561-0EC565AC1DB8}"/>
              </a:ext>
            </a:extLst>
          </p:cNvPr>
          <p:cNvSpPr/>
          <p:nvPr/>
        </p:nvSpPr>
        <p:spPr>
          <a:xfrm>
            <a:off x="2514600" y="1993895"/>
            <a:ext cx="3699934" cy="17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71E863-6A4A-4923-B77E-0D893D0A6D53}"/>
              </a:ext>
            </a:extLst>
          </p:cNvPr>
          <p:cNvSpPr txBox="1"/>
          <p:nvPr/>
        </p:nvSpPr>
        <p:spPr>
          <a:xfrm>
            <a:off x="6203559" y="1900187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F12164-8CA7-40AF-9C3C-E38FD7DD7668}"/>
              </a:ext>
            </a:extLst>
          </p:cNvPr>
          <p:cNvSpPr txBox="1"/>
          <p:nvPr/>
        </p:nvSpPr>
        <p:spPr>
          <a:xfrm>
            <a:off x="4334934" y="1849562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84887AB-8007-4FDA-8248-A5B06907509B}"/>
              </a:ext>
            </a:extLst>
          </p:cNvPr>
          <p:cNvSpPr txBox="1"/>
          <p:nvPr/>
        </p:nvSpPr>
        <p:spPr>
          <a:xfrm>
            <a:off x="3344324" y="1874963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48B057B-FC49-4BA8-98C6-60B02DB1478A}"/>
              </a:ext>
            </a:extLst>
          </p:cNvPr>
          <p:cNvSpPr txBox="1"/>
          <p:nvPr/>
        </p:nvSpPr>
        <p:spPr>
          <a:xfrm>
            <a:off x="3142363" y="1985028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F5E952F-D138-4A05-9C2C-8AAC00EE6200}"/>
              </a:ext>
            </a:extLst>
          </p:cNvPr>
          <p:cNvSpPr txBox="1"/>
          <p:nvPr/>
        </p:nvSpPr>
        <p:spPr>
          <a:xfrm>
            <a:off x="2192867" y="1807226"/>
            <a:ext cx="339837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.5V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FA76FCB-9C32-492D-8165-99838496E62C}"/>
              </a:ext>
            </a:extLst>
          </p:cNvPr>
          <p:cNvSpPr txBox="1"/>
          <p:nvPr/>
        </p:nvSpPr>
        <p:spPr>
          <a:xfrm>
            <a:off x="5969009" y="1756426"/>
            <a:ext cx="339837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.6V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F847BF1-8DBE-427F-BEB3-2C97C024396C}"/>
              </a:ext>
            </a:extLst>
          </p:cNvPr>
          <p:cNvSpPr txBox="1"/>
          <p:nvPr/>
        </p:nvSpPr>
        <p:spPr>
          <a:xfrm>
            <a:off x="2352379" y="1912854"/>
            <a:ext cx="134789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D95B409-D1C0-4A5F-A9E1-5BFB5754C010}"/>
              </a:ext>
            </a:extLst>
          </p:cNvPr>
          <p:cNvSpPr txBox="1"/>
          <p:nvPr/>
        </p:nvSpPr>
        <p:spPr>
          <a:xfrm>
            <a:off x="5035559" y="1897352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FAADBFE-0745-4117-BD69-5D58074CBA07}"/>
              </a:ext>
            </a:extLst>
          </p:cNvPr>
          <p:cNvSpPr txBox="1"/>
          <p:nvPr/>
        </p:nvSpPr>
        <p:spPr>
          <a:xfrm>
            <a:off x="4250602" y="1954810"/>
            <a:ext cx="157011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5C5A560-6BA0-4E0E-AB3C-0E22A7A37CDD}"/>
              </a:ext>
            </a:extLst>
          </p:cNvPr>
          <p:cNvSpPr txBox="1"/>
          <p:nvPr/>
        </p:nvSpPr>
        <p:spPr>
          <a:xfrm flipH="1">
            <a:off x="2024009" y="2523060"/>
            <a:ext cx="4376792" cy="46166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  <a:alpha val="0"/>
                </a:schemeClr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            </a:t>
            </a:r>
            <a:r>
              <a:rPr lang="en-US" dirty="0" err="1"/>
              <a:t>S</a:t>
            </a:r>
            <a:r>
              <a:rPr lang="en-US" dirty="0"/>
              <a:t>          </a:t>
            </a:r>
            <a:r>
              <a:rPr lang="en-US" dirty="0" err="1"/>
              <a:t>S</a:t>
            </a:r>
            <a:r>
              <a:rPr lang="en-US" dirty="0"/>
              <a:t>           </a:t>
            </a:r>
            <a:r>
              <a:rPr lang="en-US" dirty="0" err="1"/>
              <a:t>S</a:t>
            </a:r>
            <a:r>
              <a:rPr lang="en-US" dirty="0"/>
              <a:t>         </a:t>
            </a:r>
            <a:r>
              <a:rPr lang="en-US" dirty="0" err="1"/>
              <a:t>S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D7E431B-92A6-4295-84D3-99F0434095A9}"/>
              </a:ext>
            </a:extLst>
          </p:cNvPr>
          <p:cNvSpPr txBox="1"/>
          <p:nvPr/>
        </p:nvSpPr>
        <p:spPr>
          <a:xfrm>
            <a:off x="5162840" y="1926875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95B409-D1C0-4A5F-A9E1-5BFB5754C010}"/>
              </a:ext>
            </a:extLst>
          </p:cNvPr>
          <p:cNvSpPr txBox="1"/>
          <p:nvPr/>
        </p:nvSpPr>
        <p:spPr>
          <a:xfrm>
            <a:off x="6034266" y="1962203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D7E431B-92A6-4295-84D3-99F0434095A9}"/>
              </a:ext>
            </a:extLst>
          </p:cNvPr>
          <p:cNvSpPr txBox="1"/>
          <p:nvPr/>
        </p:nvSpPr>
        <p:spPr>
          <a:xfrm>
            <a:off x="5859890" y="1955362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84D508A-214D-4263-8F6B-474C4A95E2AD}"/>
                  </a:ext>
                </a:extLst>
              </p:cNvPr>
              <p:cNvSpPr txBox="1"/>
              <p:nvPr/>
            </p:nvSpPr>
            <p:spPr>
              <a:xfrm>
                <a:off x="4375115" y="682859"/>
                <a:ext cx="4193851" cy="724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𝑟𝑖𝑔h𝑡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</m:d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𝑙𝑒𝑓𝑡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26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𝑚𝑉</m:t>
                                  </m:r>
                                </m:den>
                              </m:f>
                            </m:e>
                          </m:d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84D508A-214D-4263-8F6B-474C4A95E2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5115" y="682859"/>
                <a:ext cx="4193851" cy="72410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66D6362-9EB1-4715-B7A5-6625E847D20D}"/>
              </a:ext>
            </a:extLst>
          </p:cNvPr>
          <p:cNvCxnSpPr/>
          <p:nvPr/>
        </p:nvCxnSpPr>
        <p:spPr>
          <a:xfrm>
            <a:off x="7646126" y="1402080"/>
            <a:ext cx="0" cy="3222171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92A49D5-02B1-4852-B819-6CB9F8285BFD}"/>
              </a:ext>
            </a:extLst>
          </p:cNvPr>
          <p:cNvCxnSpPr/>
          <p:nvPr/>
        </p:nvCxnSpPr>
        <p:spPr>
          <a:xfrm flipH="1">
            <a:off x="6653349" y="1402080"/>
            <a:ext cx="539931" cy="357051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435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6EDFBC2-B9A3-4C53-BA99-CD2F4785D628}"/>
              </a:ext>
            </a:extLst>
          </p:cNvPr>
          <p:cNvSpPr/>
          <p:nvPr/>
        </p:nvSpPr>
        <p:spPr>
          <a:xfrm>
            <a:off x="2548466" y="1959863"/>
            <a:ext cx="3640665" cy="249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65B54-E6AF-4168-868B-7F93EE4AD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932" y="3332618"/>
            <a:ext cx="8083506" cy="2336799"/>
          </a:xfrm>
        </p:spPr>
        <p:txBody>
          <a:bodyPr/>
          <a:lstStyle/>
          <a:p>
            <a:r>
              <a:rPr lang="en-US" dirty="0"/>
              <a:t>On the left side, </a:t>
            </a:r>
            <a:r>
              <a:rPr lang="en-US" i="1" dirty="0" err="1"/>
              <a:t>V</a:t>
            </a:r>
            <a:r>
              <a:rPr lang="en-US" baseline="-25000" dirty="0" err="1"/>
              <a:t>mem</a:t>
            </a:r>
            <a:r>
              <a:rPr lang="en-US" dirty="0"/>
              <a:t> falls</a:t>
            </a:r>
          </a:p>
          <a:p>
            <a:r>
              <a:rPr lang="en-US" dirty="0"/>
              <a:t>On the right side, </a:t>
            </a:r>
            <a:r>
              <a:rPr lang="en-US" i="1" dirty="0" err="1"/>
              <a:t>V</a:t>
            </a:r>
            <a:r>
              <a:rPr lang="en-US" baseline="-25000" dirty="0" err="1"/>
              <a:t>mem</a:t>
            </a:r>
            <a:r>
              <a:rPr lang="en-US" dirty="0"/>
              <a:t> rises</a:t>
            </a:r>
          </a:p>
          <a:p>
            <a:r>
              <a:rPr lang="en-US" dirty="0"/>
              <a:t>Result: the voltage profile exaggerates</a:t>
            </a:r>
          </a:p>
          <a:p>
            <a:r>
              <a:rPr lang="en-US" dirty="0"/>
              <a:t>This exaggerates the [</a:t>
            </a:r>
            <a:r>
              <a:rPr lang="en-US" i="1" dirty="0"/>
              <a:t>M</a:t>
            </a:r>
            <a:r>
              <a:rPr lang="en-US" dirty="0"/>
              <a:t>] profile</a:t>
            </a:r>
          </a:p>
          <a:p>
            <a:r>
              <a:rPr lang="en-US" dirty="0"/>
              <a:t>Round and round we go…</a:t>
            </a:r>
          </a:p>
          <a:p>
            <a:pPr lvl="1">
              <a:spcBef>
                <a:spcPts val="0"/>
              </a:spcBef>
            </a:pPr>
            <a:r>
              <a:rPr lang="en-US" dirty="0"/>
              <a:t>positive feedback!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492B50-0A85-4689-BEB9-EE36A72BE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6FB77F0-2DFD-4900-856D-D2DD624EB2B0}"/>
              </a:ext>
            </a:extLst>
          </p:cNvPr>
          <p:cNvSpPr/>
          <p:nvPr/>
        </p:nvSpPr>
        <p:spPr>
          <a:xfrm>
            <a:off x="2108200" y="1773762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D0B3B7F-75CC-42F0-A9A2-2BB38ABDF493}"/>
              </a:ext>
            </a:extLst>
          </p:cNvPr>
          <p:cNvSpPr/>
          <p:nvPr/>
        </p:nvSpPr>
        <p:spPr>
          <a:xfrm>
            <a:off x="3041650" y="1773762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7AA2212-B047-449B-8006-79FE21639268}"/>
              </a:ext>
            </a:extLst>
          </p:cNvPr>
          <p:cNvSpPr/>
          <p:nvPr/>
        </p:nvSpPr>
        <p:spPr>
          <a:xfrm>
            <a:off x="3975100" y="1773762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CB9F6F9-F52F-4565-A27F-6CE379170BB9}"/>
              </a:ext>
            </a:extLst>
          </p:cNvPr>
          <p:cNvSpPr/>
          <p:nvPr/>
        </p:nvSpPr>
        <p:spPr>
          <a:xfrm>
            <a:off x="4908550" y="1773762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4EC5DE1-842C-40AC-9B5D-36E812581B72}"/>
              </a:ext>
            </a:extLst>
          </p:cNvPr>
          <p:cNvSpPr/>
          <p:nvPr/>
        </p:nvSpPr>
        <p:spPr>
          <a:xfrm>
            <a:off x="5842000" y="1773762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F8F82E-21C6-40FA-9561-0EC565AC1DB8}"/>
              </a:ext>
            </a:extLst>
          </p:cNvPr>
          <p:cNvSpPr/>
          <p:nvPr/>
        </p:nvSpPr>
        <p:spPr>
          <a:xfrm>
            <a:off x="2514600" y="1993895"/>
            <a:ext cx="3699934" cy="17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71E863-6A4A-4923-B77E-0D893D0A6D53}"/>
              </a:ext>
            </a:extLst>
          </p:cNvPr>
          <p:cNvSpPr txBox="1"/>
          <p:nvPr/>
        </p:nvSpPr>
        <p:spPr>
          <a:xfrm>
            <a:off x="5854767" y="1919041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F12164-8CA7-40AF-9C3C-E38FD7DD7668}"/>
              </a:ext>
            </a:extLst>
          </p:cNvPr>
          <p:cNvSpPr txBox="1"/>
          <p:nvPr/>
        </p:nvSpPr>
        <p:spPr>
          <a:xfrm>
            <a:off x="4334934" y="1849562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84887AB-8007-4FDA-8248-A5B06907509B}"/>
              </a:ext>
            </a:extLst>
          </p:cNvPr>
          <p:cNvSpPr txBox="1"/>
          <p:nvPr/>
        </p:nvSpPr>
        <p:spPr>
          <a:xfrm>
            <a:off x="3344324" y="1874963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48B057B-FC49-4BA8-98C6-60B02DB1478A}"/>
              </a:ext>
            </a:extLst>
          </p:cNvPr>
          <p:cNvSpPr txBox="1"/>
          <p:nvPr/>
        </p:nvSpPr>
        <p:spPr>
          <a:xfrm>
            <a:off x="3142363" y="1985028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F5E952F-D138-4A05-9C2C-8AAC00EE6200}"/>
              </a:ext>
            </a:extLst>
          </p:cNvPr>
          <p:cNvSpPr txBox="1"/>
          <p:nvPr/>
        </p:nvSpPr>
        <p:spPr>
          <a:xfrm>
            <a:off x="2192867" y="1807226"/>
            <a:ext cx="339837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.5V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FA76FCB-9C32-492D-8165-99838496E62C}"/>
              </a:ext>
            </a:extLst>
          </p:cNvPr>
          <p:cNvSpPr txBox="1"/>
          <p:nvPr/>
        </p:nvSpPr>
        <p:spPr>
          <a:xfrm>
            <a:off x="5969009" y="1756426"/>
            <a:ext cx="339837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.6V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F847BF1-8DBE-427F-BEB3-2C97C024396C}"/>
              </a:ext>
            </a:extLst>
          </p:cNvPr>
          <p:cNvSpPr txBox="1"/>
          <p:nvPr/>
        </p:nvSpPr>
        <p:spPr>
          <a:xfrm>
            <a:off x="2352379" y="1912854"/>
            <a:ext cx="134789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D95B409-D1C0-4A5F-A9E1-5BFB5754C010}"/>
              </a:ext>
            </a:extLst>
          </p:cNvPr>
          <p:cNvSpPr txBox="1"/>
          <p:nvPr/>
        </p:nvSpPr>
        <p:spPr>
          <a:xfrm>
            <a:off x="5035559" y="1897352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FAADBFE-0745-4117-BD69-5D58074CBA07}"/>
              </a:ext>
            </a:extLst>
          </p:cNvPr>
          <p:cNvSpPr txBox="1"/>
          <p:nvPr/>
        </p:nvSpPr>
        <p:spPr>
          <a:xfrm>
            <a:off x="4250602" y="1954810"/>
            <a:ext cx="157011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5C5A560-6BA0-4E0E-AB3C-0E22A7A37CDD}"/>
              </a:ext>
            </a:extLst>
          </p:cNvPr>
          <p:cNvSpPr txBox="1"/>
          <p:nvPr/>
        </p:nvSpPr>
        <p:spPr>
          <a:xfrm>
            <a:off x="2024009" y="2523060"/>
            <a:ext cx="4376792" cy="46166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chemeClr val="accent5">
                  <a:lumMod val="0"/>
                  <a:lumOff val="100000"/>
                </a:schemeClr>
              </a:gs>
              <a:gs pos="99000">
                <a:schemeClr val="accent6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            S          </a:t>
            </a:r>
            <a:r>
              <a:rPr lang="en-US" dirty="0" err="1"/>
              <a:t>S</a:t>
            </a:r>
            <a:r>
              <a:rPr lang="en-US" dirty="0"/>
              <a:t>           </a:t>
            </a:r>
            <a:r>
              <a:rPr lang="en-US" dirty="0" err="1"/>
              <a:t>S</a:t>
            </a:r>
            <a:r>
              <a:rPr lang="en-US" dirty="0"/>
              <a:t>         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D7E431B-92A6-4295-84D3-99F0434095A9}"/>
              </a:ext>
            </a:extLst>
          </p:cNvPr>
          <p:cNvSpPr txBox="1"/>
          <p:nvPr/>
        </p:nvSpPr>
        <p:spPr>
          <a:xfrm>
            <a:off x="5162840" y="1926875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95B409-D1C0-4A5F-A9E1-5BFB5754C010}"/>
              </a:ext>
            </a:extLst>
          </p:cNvPr>
          <p:cNvSpPr txBox="1"/>
          <p:nvPr/>
        </p:nvSpPr>
        <p:spPr>
          <a:xfrm>
            <a:off x="6034266" y="1962203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D7E431B-92A6-4295-84D3-99F0434095A9}"/>
              </a:ext>
            </a:extLst>
          </p:cNvPr>
          <p:cNvSpPr txBox="1"/>
          <p:nvPr/>
        </p:nvSpPr>
        <p:spPr>
          <a:xfrm>
            <a:off x="6218109" y="2059057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3BF23EF-4DF2-4C49-ADD4-355AD15C2A37}"/>
              </a:ext>
            </a:extLst>
          </p:cNvPr>
          <p:cNvSpPr txBox="1"/>
          <p:nvPr/>
        </p:nvSpPr>
        <p:spPr>
          <a:xfrm>
            <a:off x="314317" y="149120"/>
            <a:ext cx="403859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14300">
              <a:spcBef>
                <a:spcPts val="0"/>
              </a:spcBef>
            </a:pPr>
            <a:r>
              <a:rPr lang="en-US" sz="2000" dirty="0"/>
              <a:t>if (I’m at an end of the worm)</a:t>
            </a:r>
          </a:p>
          <a:p>
            <a:pPr marL="342900" lvl="1">
              <a:spcBef>
                <a:spcPts val="0"/>
              </a:spcBef>
            </a:pPr>
            <a:r>
              <a:rPr lang="en-US" sz="2000" dirty="0"/>
              <a:t>if my [</a:t>
            </a:r>
            <a:r>
              <a:rPr lang="en-US" sz="2000" i="1" dirty="0"/>
              <a:t>M</a:t>
            </a:r>
            <a:r>
              <a:rPr lang="en-US" sz="2000" dirty="0"/>
              <a:t>] is bigger than average:</a:t>
            </a:r>
          </a:p>
          <a:p>
            <a:pPr marL="800100" lvl="2">
              <a:spcBef>
                <a:spcPts val="0"/>
              </a:spcBef>
            </a:pPr>
            <a:r>
              <a:rPr lang="en-US" sz="2000" dirty="0"/>
              <a:t>raise my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endParaRPr lang="en-US" sz="2000" dirty="0"/>
          </a:p>
          <a:p>
            <a:pPr marL="342900" lvl="1">
              <a:spcBef>
                <a:spcPts val="0"/>
              </a:spcBef>
            </a:pPr>
            <a:r>
              <a:rPr lang="en-US" sz="2000" dirty="0"/>
              <a:t>else:</a:t>
            </a:r>
          </a:p>
          <a:p>
            <a:pPr marL="800100" lvl="2">
              <a:spcBef>
                <a:spcPts val="0"/>
              </a:spcBef>
            </a:pPr>
            <a:r>
              <a:rPr lang="en-US" sz="2000" dirty="0"/>
              <a:t>lower my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endParaRPr lang="en-US" sz="20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F5E952F-D138-4A05-9C2C-8AAC00EE6200}"/>
              </a:ext>
            </a:extLst>
          </p:cNvPr>
          <p:cNvSpPr txBox="1"/>
          <p:nvPr/>
        </p:nvSpPr>
        <p:spPr>
          <a:xfrm>
            <a:off x="2196145" y="1810927"/>
            <a:ext cx="339837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.2V</a:t>
            </a:r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FA76FCB-9C32-492D-8165-99838496E62C}"/>
              </a:ext>
            </a:extLst>
          </p:cNvPr>
          <p:cNvSpPr txBox="1"/>
          <p:nvPr/>
        </p:nvSpPr>
        <p:spPr>
          <a:xfrm>
            <a:off x="5963225" y="1741419"/>
            <a:ext cx="339837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.8V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5C5A560-6BA0-4E0E-AB3C-0E22A7A37CDD}"/>
              </a:ext>
            </a:extLst>
          </p:cNvPr>
          <p:cNvSpPr txBox="1"/>
          <p:nvPr/>
        </p:nvSpPr>
        <p:spPr>
          <a:xfrm flipH="1">
            <a:off x="2024009" y="2520415"/>
            <a:ext cx="4376792" cy="46166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  <a:alpha val="0"/>
                </a:schemeClr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K            B          S           </a:t>
            </a:r>
            <a:r>
              <a:rPr lang="en-US" dirty="0" err="1"/>
              <a:t>S</a:t>
            </a:r>
            <a:r>
              <a:rPr lang="en-US" dirty="0"/>
              <a:t>         H</a:t>
            </a:r>
          </a:p>
        </p:txBody>
      </p:sp>
    </p:spTree>
    <p:extLst>
      <p:ext uri="{BB962C8B-B14F-4D97-AF65-F5344CB8AC3E}">
        <p14:creationId xmlns:p14="http://schemas.microsoft.com/office/powerpoint/2010/main" val="114158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2" grpId="0"/>
      <p:bldP spid="27" grpId="0" animBg="1"/>
      <p:bldP spid="33" grpId="0"/>
      <p:bldP spid="34" grpId="0"/>
      <p:bldP spid="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6EDFBC2-B9A3-4C53-BA99-CD2F4785D628}"/>
              </a:ext>
            </a:extLst>
          </p:cNvPr>
          <p:cNvSpPr/>
          <p:nvPr/>
        </p:nvSpPr>
        <p:spPr>
          <a:xfrm>
            <a:off x="2912532" y="1003130"/>
            <a:ext cx="3640665" cy="249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492B50-0A85-4689-BEB9-EE36A72BE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6FB77F0-2DFD-4900-856D-D2DD624EB2B0}"/>
              </a:ext>
            </a:extLst>
          </p:cNvPr>
          <p:cNvSpPr/>
          <p:nvPr/>
        </p:nvSpPr>
        <p:spPr>
          <a:xfrm>
            <a:off x="2472266" y="817029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D0B3B7F-75CC-42F0-A9A2-2BB38ABDF493}"/>
              </a:ext>
            </a:extLst>
          </p:cNvPr>
          <p:cNvSpPr/>
          <p:nvPr/>
        </p:nvSpPr>
        <p:spPr>
          <a:xfrm>
            <a:off x="3405716" y="817029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7AA2212-B047-449B-8006-79FE21639268}"/>
              </a:ext>
            </a:extLst>
          </p:cNvPr>
          <p:cNvSpPr/>
          <p:nvPr/>
        </p:nvSpPr>
        <p:spPr>
          <a:xfrm>
            <a:off x="4339166" y="817029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CB9F6F9-F52F-4565-A27F-6CE379170BB9}"/>
              </a:ext>
            </a:extLst>
          </p:cNvPr>
          <p:cNvSpPr/>
          <p:nvPr/>
        </p:nvSpPr>
        <p:spPr>
          <a:xfrm>
            <a:off x="5272616" y="817029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4EC5DE1-842C-40AC-9B5D-36E812581B72}"/>
              </a:ext>
            </a:extLst>
          </p:cNvPr>
          <p:cNvSpPr/>
          <p:nvPr/>
        </p:nvSpPr>
        <p:spPr>
          <a:xfrm>
            <a:off x="6206066" y="817029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F8F82E-21C6-40FA-9561-0EC565AC1DB8}"/>
              </a:ext>
            </a:extLst>
          </p:cNvPr>
          <p:cNvSpPr/>
          <p:nvPr/>
        </p:nvSpPr>
        <p:spPr>
          <a:xfrm>
            <a:off x="2878666" y="1037162"/>
            <a:ext cx="3699934" cy="17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71E863-6A4A-4923-B77E-0D893D0A6D53}"/>
              </a:ext>
            </a:extLst>
          </p:cNvPr>
          <p:cNvSpPr txBox="1"/>
          <p:nvPr/>
        </p:nvSpPr>
        <p:spPr>
          <a:xfrm>
            <a:off x="6228260" y="1018868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107ADC-C7BC-4260-9F00-7C8324F0D0E8}"/>
              </a:ext>
            </a:extLst>
          </p:cNvPr>
          <p:cNvSpPr txBox="1"/>
          <p:nvPr/>
        </p:nvSpPr>
        <p:spPr>
          <a:xfrm>
            <a:off x="6543947" y="919974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F12164-8CA7-40AF-9C3C-E38FD7DD7668}"/>
              </a:ext>
            </a:extLst>
          </p:cNvPr>
          <p:cNvSpPr txBox="1"/>
          <p:nvPr/>
        </p:nvSpPr>
        <p:spPr>
          <a:xfrm>
            <a:off x="4699000" y="892829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84887AB-8007-4FDA-8248-A5B06907509B}"/>
              </a:ext>
            </a:extLst>
          </p:cNvPr>
          <p:cNvSpPr txBox="1"/>
          <p:nvPr/>
        </p:nvSpPr>
        <p:spPr>
          <a:xfrm>
            <a:off x="3708390" y="918230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48B057B-FC49-4BA8-98C6-60B02DB1478A}"/>
              </a:ext>
            </a:extLst>
          </p:cNvPr>
          <p:cNvSpPr txBox="1"/>
          <p:nvPr/>
        </p:nvSpPr>
        <p:spPr>
          <a:xfrm>
            <a:off x="5363510" y="886893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F5E952F-D138-4A05-9C2C-8AAC00EE6200}"/>
              </a:ext>
            </a:extLst>
          </p:cNvPr>
          <p:cNvSpPr txBox="1"/>
          <p:nvPr/>
        </p:nvSpPr>
        <p:spPr>
          <a:xfrm>
            <a:off x="2556933" y="850493"/>
            <a:ext cx="282129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0V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FA76FCB-9C32-492D-8165-99838496E62C}"/>
              </a:ext>
            </a:extLst>
          </p:cNvPr>
          <p:cNvSpPr txBox="1"/>
          <p:nvPr/>
        </p:nvSpPr>
        <p:spPr>
          <a:xfrm>
            <a:off x="6333075" y="799693"/>
            <a:ext cx="282129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1V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F847BF1-8DBE-427F-BEB3-2C97C024396C}"/>
              </a:ext>
            </a:extLst>
          </p:cNvPr>
          <p:cNvSpPr txBox="1"/>
          <p:nvPr/>
        </p:nvSpPr>
        <p:spPr>
          <a:xfrm>
            <a:off x="6562581" y="1163511"/>
            <a:ext cx="134789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D38C6E1-09B5-4604-88C8-57A2550673D4}"/>
              </a:ext>
            </a:extLst>
          </p:cNvPr>
          <p:cNvSpPr txBox="1"/>
          <p:nvPr/>
        </p:nvSpPr>
        <p:spPr>
          <a:xfrm>
            <a:off x="6355638" y="1143402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D95B409-D1C0-4A5F-A9E1-5BFB5754C010}"/>
              </a:ext>
            </a:extLst>
          </p:cNvPr>
          <p:cNvSpPr txBox="1"/>
          <p:nvPr/>
        </p:nvSpPr>
        <p:spPr>
          <a:xfrm>
            <a:off x="5340081" y="1115688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FAADBFE-0745-4117-BD69-5D58074CBA07}"/>
              </a:ext>
            </a:extLst>
          </p:cNvPr>
          <p:cNvSpPr txBox="1"/>
          <p:nvPr/>
        </p:nvSpPr>
        <p:spPr>
          <a:xfrm>
            <a:off x="4614668" y="998077"/>
            <a:ext cx="157011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5C5A560-6BA0-4E0E-AB3C-0E22A7A37CDD}"/>
              </a:ext>
            </a:extLst>
          </p:cNvPr>
          <p:cNvSpPr txBox="1"/>
          <p:nvPr/>
        </p:nvSpPr>
        <p:spPr>
          <a:xfrm>
            <a:off x="2388075" y="1566327"/>
            <a:ext cx="4376792" cy="46166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  <a:alpha val="0"/>
                </a:schemeClr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            K         B           S         H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D7E431B-92A6-4295-84D3-99F0434095A9}"/>
              </a:ext>
            </a:extLst>
          </p:cNvPr>
          <p:cNvSpPr txBox="1"/>
          <p:nvPr/>
        </p:nvSpPr>
        <p:spPr>
          <a:xfrm>
            <a:off x="5583467" y="1007849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96A807A-04D6-4B79-B406-CC08EFD6BF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8989" y="4096785"/>
            <a:ext cx="3883077" cy="178938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65B54-E6AF-4168-868B-7F93EE4AD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733" y="2489195"/>
            <a:ext cx="7772400" cy="1185338"/>
          </a:xfrm>
        </p:spPr>
        <p:txBody>
          <a:bodyPr/>
          <a:lstStyle/>
          <a:p>
            <a:r>
              <a:rPr lang="en-US" dirty="0"/>
              <a:t>Eventually getting the full 0V-1V range…</a:t>
            </a:r>
          </a:p>
          <a:p>
            <a:r>
              <a:rPr lang="en-US" dirty="0"/>
              <a:t>…and the associated [</a:t>
            </a:r>
            <a:r>
              <a:rPr lang="en-US" i="1" dirty="0"/>
              <a:t>M</a:t>
            </a:r>
            <a:r>
              <a:rPr lang="en-US" dirty="0"/>
              <a:t>] gradient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EC20E86E-4EF5-4C1E-A16A-64A687F43B75}"/>
              </a:ext>
            </a:extLst>
          </p:cNvPr>
          <p:cNvSpPr txBox="1">
            <a:spLocks/>
          </p:cNvSpPr>
          <p:nvPr/>
        </p:nvSpPr>
        <p:spPr bwMode="auto">
          <a:xfrm>
            <a:off x="457199" y="5901261"/>
            <a:ext cx="6680201" cy="49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kern="0" dirty="0"/>
              <a:t>From </a:t>
            </a:r>
            <a:r>
              <a:rPr lang="en-US" sz="1800" dirty="0">
                <a:hlinkClick r:id="rId3"/>
              </a:rPr>
              <a:t>https://vimeo.com/184365295</a:t>
            </a:r>
            <a:r>
              <a:rPr lang="en-US" sz="1800" dirty="0"/>
              <a:t> , time 27:00</a:t>
            </a: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2619014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00EDB-E0A5-4273-8F1E-E68035CC2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Head-tail reversal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A0DC6-26D4-441A-8C05-CC0D99DC8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734" y="1405467"/>
            <a:ext cx="4487333" cy="4419600"/>
          </a:xfrm>
        </p:spPr>
        <p:txBody>
          <a:bodyPr/>
          <a:lstStyle/>
          <a:p>
            <a:r>
              <a:rPr lang="en-US" sz="2400" dirty="0"/>
              <a:t>Another experiment to explain:</a:t>
            </a:r>
          </a:p>
          <a:p>
            <a:pPr lvl="1"/>
            <a:r>
              <a:rPr lang="en-US" sz="2000" dirty="0"/>
              <a:t>Start with a planarian</a:t>
            </a:r>
          </a:p>
          <a:p>
            <a:pPr lvl="1"/>
            <a:r>
              <a:rPr lang="en-US" sz="2000" dirty="0"/>
              <a:t>Cut out a body segment as usual</a:t>
            </a:r>
          </a:p>
          <a:p>
            <a:pPr lvl="1"/>
            <a:r>
              <a:rPr lang="en-US" sz="2000" dirty="0"/>
              <a:t>Apply an external voltage</a:t>
            </a:r>
          </a:p>
          <a:p>
            <a:pPr lvl="1"/>
            <a:r>
              <a:rPr lang="en-US" sz="2000" dirty="0"/>
              <a:t>The worm regenerates with head/tail reversed</a:t>
            </a:r>
          </a:p>
          <a:p>
            <a:pPr lvl="1"/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530E45-78E4-47F4-A046-F8734F28D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C72096-F471-4790-B756-68C66A892D33}"/>
              </a:ext>
            </a:extLst>
          </p:cNvPr>
          <p:cNvSpPr txBox="1"/>
          <p:nvPr/>
        </p:nvSpPr>
        <p:spPr>
          <a:xfrm>
            <a:off x="3344335" y="5401732"/>
            <a:ext cx="5901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aseline="30000" dirty="0"/>
              <a:t>*</a:t>
            </a:r>
            <a:r>
              <a:rPr lang="en-US" sz="1800" dirty="0"/>
              <a:t>Picture taken from </a:t>
            </a:r>
            <a:r>
              <a:rPr lang="en-US" sz="1800" i="1" dirty="0"/>
              <a:t>Modeling Planarian Regeneration: A Primer for Reverse-Engineering the Worm</a:t>
            </a:r>
            <a:r>
              <a:rPr lang="en-US" sz="1800" dirty="0"/>
              <a:t>, Lobo et al 2012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C9EEAAE-92C0-413E-BB18-1CB7AED613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552" y="1727200"/>
            <a:ext cx="3029917" cy="232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09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E1A99-0089-4D35-8B98-CC045FA76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for this unit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DDAED-AD3B-488C-A1C4-EFA2FCBD6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76400"/>
            <a:ext cx="8271934" cy="4199467"/>
          </a:xfrm>
        </p:spPr>
        <p:txBody>
          <a:bodyPr/>
          <a:lstStyle/>
          <a:p>
            <a:r>
              <a:rPr lang="en-US" sz="2400" dirty="0"/>
              <a:t>Remember the morphogenesis problem?</a:t>
            </a:r>
          </a:p>
          <a:p>
            <a:pPr lvl="1"/>
            <a:r>
              <a:rPr lang="en-US" sz="2000" dirty="0"/>
              <a:t>37 trillion cells, and the body must decide which are eyes, ears, toes, …</a:t>
            </a:r>
          </a:p>
          <a:p>
            <a:pPr lvl="1"/>
            <a:r>
              <a:rPr lang="en-US" sz="2000" dirty="0"/>
              <a:t>Our hypothesis: a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 pattern is the API that decides which cells become what</a:t>
            </a:r>
          </a:p>
          <a:p>
            <a:pPr lvl="1"/>
            <a:r>
              <a:rPr lang="en-US" sz="2000" dirty="0"/>
              <a:t>A machine compares current shape vs. the goal &amp; decides what to do</a:t>
            </a:r>
          </a:p>
          <a:p>
            <a:r>
              <a:rPr lang="en-US" sz="2400" dirty="0"/>
              <a:t>The simplest </a:t>
            </a:r>
            <a:r>
              <a:rPr lang="en-US" sz="2400" i="1" dirty="0" err="1"/>
              <a:t>V</a:t>
            </a:r>
            <a:r>
              <a:rPr lang="en-US" sz="2400" baseline="-25000" dirty="0" err="1"/>
              <a:t>mem</a:t>
            </a:r>
            <a:r>
              <a:rPr lang="en-US" sz="2400" dirty="0"/>
              <a:t> pattern:</a:t>
            </a:r>
          </a:p>
          <a:p>
            <a:pPr lvl="1"/>
            <a:r>
              <a:rPr lang="en-US" sz="2000" dirty="0"/>
              <a:t>a coordinate system (</a:t>
            </a:r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 gradually increasing from left to right) </a:t>
            </a:r>
          </a:p>
          <a:p>
            <a:pPr lvl="1"/>
            <a:r>
              <a:rPr lang="en-US" sz="2000" dirty="0"/>
              <a:t>and understand what might make it robust</a:t>
            </a:r>
          </a:p>
          <a:p>
            <a:pPr lvl="1"/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9333DD-3556-4973-965A-7F11E261C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ED315F-B56D-4FB1-9031-AA11031D5065}"/>
              </a:ext>
            </a:extLst>
          </p:cNvPr>
          <p:cNvSpPr txBox="1"/>
          <p:nvPr/>
        </p:nvSpPr>
        <p:spPr>
          <a:xfrm>
            <a:off x="6942667" y="1227667"/>
            <a:ext cx="1761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We built a NN for this one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EB4FCE1-7AE2-41ED-B5B5-74E21D2D17F0}"/>
              </a:ext>
            </a:extLst>
          </p:cNvPr>
          <p:cNvCxnSpPr/>
          <p:nvPr/>
        </p:nvCxnSpPr>
        <p:spPr>
          <a:xfrm flipH="1">
            <a:off x="6138333" y="1905000"/>
            <a:ext cx="1312334" cy="1261533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4F1AB72C-7BE8-434A-B4D1-E6F8E29FE76A}"/>
              </a:ext>
            </a:extLst>
          </p:cNvPr>
          <p:cNvSpPr txBox="1"/>
          <p:nvPr/>
        </p:nvSpPr>
        <p:spPr>
          <a:xfrm>
            <a:off x="685799" y="649358"/>
            <a:ext cx="13123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Now for this one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8AE4B65-9401-4E47-8FED-418A41E43BB7}"/>
              </a:ext>
            </a:extLst>
          </p:cNvPr>
          <p:cNvCxnSpPr>
            <a:cxnSpLocks/>
          </p:cNvCxnSpPr>
          <p:nvPr/>
        </p:nvCxnSpPr>
        <p:spPr>
          <a:xfrm>
            <a:off x="1693333" y="1357244"/>
            <a:ext cx="1643633" cy="1178522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02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Regeneration + battery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132304"/>
            <a:ext cx="7772400" cy="3116095"/>
          </a:xfrm>
        </p:spPr>
        <p:txBody>
          <a:bodyPr/>
          <a:lstStyle/>
          <a:p>
            <a:r>
              <a:rPr lang="en-US" dirty="0"/>
              <a:t>Start with a fully-grown planaria, with the given [</a:t>
            </a:r>
            <a:r>
              <a:rPr lang="en-US" i="1" dirty="0"/>
              <a:t>M</a:t>
            </a:r>
            <a:r>
              <a:rPr lang="en-US" dirty="0"/>
              <a:t>] gradient</a:t>
            </a:r>
          </a:p>
          <a:p>
            <a:r>
              <a:rPr lang="en-US" dirty="0"/>
              <a:t>Chop off one small piece</a:t>
            </a:r>
          </a:p>
          <a:p>
            <a:r>
              <a:rPr lang="en-US" dirty="0"/>
              <a:t>Let it regrow</a:t>
            </a:r>
          </a:p>
          <a:p>
            <a:pPr lvl="1">
              <a:spcBef>
                <a:spcPts val="0"/>
              </a:spcBef>
            </a:pPr>
            <a:r>
              <a:rPr lang="en-US" dirty="0"/>
              <a:t>It will get larger (i.e., more cells)</a:t>
            </a:r>
          </a:p>
          <a:p>
            <a:pPr lvl="1">
              <a:spcBef>
                <a:spcPts val="0"/>
              </a:spcBef>
            </a:pPr>
            <a:r>
              <a:rPr lang="en-US" dirty="0"/>
              <a:t>Simplify; assume that happens instantly</a:t>
            </a:r>
          </a:p>
          <a:p>
            <a:pPr lvl="1">
              <a:spcBef>
                <a:spcPts val="0"/>
              </a:spcBef>
            </a:pPr>
            <a:r>
              <a:rPr lang="en-US" dirty="0"/>
              <a:t>Let’s watch the profiles for [</a:t>
            </a:r>
            <a:r>
              <a:rPr lang="en-US" i="1" dirty="0"/>
              <a:t>M</a:t>
            </a:r>
            <a:r>
              <a:rPr lang="en-US" dirty="0"/>
              <a:t>] and </a:t>
            </a:r>
            <a:r>
              <a:rPr lang="en-US" i="1" dirty="0" err="1"/>
              <a:t>V</a:t>
            </a:r>
            <a:r>
              <a:rPr lang="en-US" baseline="-25000" dirty="0" err="1"/>
              <a:t>mem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EDFBC2-B9A3-4C53-BA99-CD2F4785D628}"/>
              </a:ext>
            </a:extLst>
          </p:cNvPr>
          <p:cNvSpPr/>
          <p:nvPr/>
        </p:nvSpPr>
        <p:spPr>
          <a:xfrm>
            <a:off x="2548466" y="1570758"/>
            <a:ext cx="3640665" cy="249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6FB77F0-2DFD-4900-856D-D2DD624EB2B0}"/>
              </a:ext>
            </a:extLst>
          </p:cNvPr>
          <p:cNvSpPr/>
          <p:nvPr/>
        </p:nvSpPr>
        <p:spPr>
          <a:xfrm>
            <a:off x="2108200" y="1384657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D0B3B7F-75CC-42F0-A9A2-2BB38ABDF493}"/>
              </a:ext>
            </a:extLst>
          </p:cNvPr>
          <p:cNvSpPr/>
          <p:nvPr/>
        </p:nvSpPr>
        <p:spPr>
          <a:xfrm>
            <a:off x="3041650" y="1384657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7AA2212-B047-449B-8006-79FE21639268}"/>
              </a:ext>
            </a:extLst>
          </p:cNvPr>
          <p:cNvSpPr/>
          <p:nvPr/>
        </p:nvSpPr>
        <p:spPr>
          <a:xfrm>
            <a:off x="3975100" y="1384657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CB9F6F9-F52F-4565-A27F-6CE379170BB9}"/>
              </a:ext>
            </a:extLst>
          </p:cNvPr>
          <p:cNvSpPr/>
          <p:nvPr/>
        </p:nvSpPr>
        <p:spPr>
          <a:xfrm>
            <a:off x="4908550" y="1384657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4EC5DE1-842C-40AC-9B5D-36E812581B72}"/>
              </a:ext>
            </a:extLst>
          </p:cNvPr>
          <p:cNvSpPr/>
          <p:nvPr/>
        </p:nvSpPr>
        <p:spPr>
          <a:xfrm>
            <a:off x="5842000" y="1384657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8F8F82E-21C6-40FA-9561-0EC565AC1DB8}"/>
              </a:ext>
            </a:extLst>
          </p:cNvPr>
          <p:cNvSpPr/>
          <p:nvPr/>
        </p:nvSpPr>
        <p:spPr>
          <a:xfrm>
            <a:off x="2514600" y="1604790"/>
            <a:ext cx="3699934" cy="17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71E863-6A4A-4923-B77E-0D893D0A6D53}"/>
              </a:ext>
            </a:extLst>
          </p:cNvPr>
          <p:cNvSpPr txBox="1"/>
          <p:nvPr/>
        </p:nvSpPr>
        <p:spPr>
          <a:xfrm>
            <a:off x="5873621" y="1511082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107ADC-C7BC-4260-9F00-7C8324F0D0E8}"/>
              </a:ext>
            </a:extLst>
          </p:cNvPr>
          <p:cNvSpPr txBox="1"/>
          <p:nvPr/>
        </p:nvSpPr>
        <p:spPr>
          <a:xfrm>
            <a:off x="6151601" y="1468749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F12164-8CA7-40AF-9C3C-E38FD7DD7668}"/>
              </a:ext>
            </a:extLst>
          </p:cNvPr>
          <p:cNvSpPr txBox="1"/>
          <p:nvPr/>
        </p:nvSpPr>
        <p:spPr>
          <a:xfrm>
            <a:off x="4334934" y="1460457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84887AB-8007-4FDA-8248-A5B06907509B}"/>
              </a:ext>
            </a:extLst>
          </p:cNvPr>
          <p:cNvSpPr txBox="1"/>
          <p:nvPr/>
        </p:nvSpPr>
        <p:spPr>
          <a:xfrm>
            <a:off x="3344324" y="1485858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48B057B-FC49-4BA8-98C6-60B02DB1478A}"/>
              </a:ext>
            </a:extLst>
          </p:cNvPr>
          <p:cNvSpPr txBox="1"/>
          <p:nvPr/>
        </p:nvSpPr>
        <p:spPr>
          <a:xfrm>
            <a:off x="5084284" y="1699618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F5E952F-D138-4A05-9C2C-8AAC00EE6200}"/>
              </a:ext>
            </a:extLst>
          </p:cNvPr>
          <p:cNvSpPr txBox="1"/>
          <p:nvPr/>
        </p:nvSpPr>
        <p:spPr>
          <a:xfrm>
            <a:off x="2192867" y="1418121"/>
            <a:ext cx="282129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0V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FA76FCB-9C32-492D-8165-99838496E62C}"/>
              </a:ext>
            </a:extLst>
          </p:cNvPr>
          <p:cNvSpPr txBox="1"/>
          <p:nvPr/>
        </p:nvSpPr>
        <p:spPr>
          <a:xfrm>
            <a:off x="5969009" y="1367321"/>
            <a:ext cx="282129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1V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F847BF1-8DBE-427F-BEB3-2C97C024396C}"/>
              </a:ext>
            </a:extLst>
          </p:cNvPr>
          <p:cNvSpPr txBox="1"/>
          <p:nvPr/>
        </p:nvSpPr>
        <p:spPr>
          <a:xfrm>
            <a:off x="6179662" y="1712286"/>
            <a:ext cx="134789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D38C6E1-09B5-4604-88C8-57A2550673D4}"/>
              </a:ext>
            </a:extLst>
          </p:cNvPr>
          <p:cNvSpPr txBox="1"/>
          <p:nvPr/>
        </p:nvSpPr>
        <p:spPr>
          <a:xfrm>
            <a:off x="5925584" y="1663897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D95B409-D1C0-4A5F-A9E1-5BFB5754C010}"/>
              </a:ext>
            </a:extLst>
          </p:cNvPr>
          <p:cNvSpPr txBox="1"/>
          <p:nvPr/>
        </p:nvSpPr>
        <p:spPr>
          <a:xfrm>
            <a:off x="4938308" y="1523060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FAADBFE-0745-4117-BD69-5D58074CBA07}"/>
              </a:ext>
            </a:extLst>
          </p:cNvPr>
          <p:cNvSpPr txBox="1"/>
          <p:nvPr/>
        </p:nvSpPr>
        <p:spPr>
          <a:xfrm>
            <a:off x="4250602" y="1565705"/>
            <a:ext cx="157011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5C5A560-6BA0-4E0E-AB3C-0E22A7A37CDD}"/>
              </a:ext>
            </a:extLst>
          </p:cNvPr>
          <p:cNvSpPr txBox="1"/>
          <p:nvPr/>
        </p:nvSpPr>
        <p:spPr>
          <a:xfrm>
            <a:off x="2024009" y="2133955"/>
            <a:ext cx="4376792" cy="46166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  <a:alpha val="0"/>
                </a:schemeClr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            K         B           S         H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D7E431B-92A6-4295-84D3-99F0434095A9}"/>
              </a:ext>
            </a:extLst>
          </p:cNvPr>
          <p:cNvSpPr txBox="1"/>
          <p:nvPr/>
        </p:nvSpPr>
        <p:spPr>
          <a:xfrm>
            <a:off x="5162840" y="1537770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3041650" y="1313681"/>
            <a:ext cx="0" cy="1744362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816621" y="1313681"/>
            <a:ext cx="0" cy="1744362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1770433" y="1313681"/>
            <a:ext cx="1242033" cy="17443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839183" y="1359072"/>
            <a:ext cx="2707849" cy="18271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959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6EDFBC2-B9A3-4C53-BA99-CD2F4785D628}"/>
              </a:ext>
            </a:extLst>
          </p:cNvPr>
          <p:cNvSpPr/>
          <p:nvPr/>
        </p:nvSpPr>
        <p:spPr>
          <a:xfrm>
            <a:off x="2548466" y="1959863"/>
            <a:ext cx="3640665" cy="249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65B54-E6AF-4168-868B-7F93EE4AD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932" y="3689671"/>
            <a:ext cx="8083506" cy="2336799"/>
          </a:xfrm>
        </p:spPr>
        <p:txBody>
          <a:bodyPr/>
          <a:lstStyle/>
          <a:p>
            <a:r>
              <a:rPr lang="en-US" sz="2400" dirty="0"/>
              <a:t>Apply the external voltage</a:t>
            </a:r>
          </a:p>
          <a:p>
            <a:r>
              <a:rPr lang="en-US" sz="2400" dirty="0"/>
              <a:t>[</a:t>
            </a:r>
            <a:r>
              <a:rPr lang="en-US" sz="2400" i="1" dirty="0"/>
              <a:t>M</a:t>
            </a:r>
            <a:r>
              <a:rPr lang="en-US" sz="2400" dirty="0"/>
              <a:t>] profile feels an electric force, moves accordingly</a:t>
            </a:r>
          </a:p>
          <a:p>
            <a:r>
              <a:rPr lang="en-US" sz="2400" dirty="0"/>
              <a:t>Remove the battery</a:t>
            </a:r>
          </a:p>
          <a:p>
            <a:r>
              <a:rPr lang="en-US" sz="2400" dirty="0"/>
              <a:t>The cell’s software preserves the new voltage &amp; [</a:t>
            </a:r>
            <a:r>
              <a:rPr lang="en-US" sz="2400" i="1" dirty="0"/>
              <a:t>M</a:t>
            </a:r>
            <a:r>
              <a:rPr lang="en-US" sz="2400" dirty="0"/>
              <a:t>] profiles</a:t>
            </a:r>
          </a:p>
          <a:p>
            <a:r>
              <a:rPr lang="en-US" sz="2400" dirty="0"/>
              <a:t>Everything proceeds as before – but with head/tail reversed</a:t>
            </a:r>
          </a:p>
          <a:p>
            <a:r>
              <a:rPr lang="en-US" sz="2400" dirty="0"/>
              <a:t>It’s difficult to see how to explain this without bioelectricity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492B50-0A85-4689-BEB9-EE36A72BE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6FB77F0-2DFD-4900-856D-D2DD624EB2B0}"/>
              </a:ext>
            </a:extLst>
          </p:cNvPr>
          <p:cNvSpPr/>
          <p:nvPr/>
        </p:nvSpPr>
        <p:spPr>
          <a:xfrm>
            <a:off x="2108200" y="1773762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D0B3B7F-75CC-42F0-A9A2-2BB38ABDF493}"/>
              </a:ext>
            </a:extLst>
          </p:cNvPr>
          <p:cNvSpPr/>
          <p:nvPr/>
        </p:nvSpPr>
        <p:spPr>
          <a:xfrm>
            <a:off x="3041650" y="1773762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7AA2212-B047-449B-8006-79FE21639268}"/>
              </a:ext>
            </a:extLst>
          </p:cNvPr>
          <p:cNvSpPr/>
          <p:nvPr/>
        </p:nvSpPr>
        <p:spPr>
          <a:xfrm>
            <a:off x="3975100" y="1773762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CB9F6F9-F52F-4565-A27F-6CE379170BB9}"/>
              </a:ext>
            </a:extLst>
          </p:cNvPr>
          <p:cNvSpPr/>
          <p:nvPr/>
        </p:nvSpPr>
        <p:spPr>
          <a:xfrm>
            <a:off x="4908550" y="1773762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4EC5DE1-842C-40AC-9B5D-36E812581B72}"/>
              </a:ext>
            </a:extLst>
          </p:cNvPr>
          <p:cNvSpPr/>
          <p:nvPr/>
        </p:nvSpPr>
        <p:spPr>
          <a:xfrm>
            <a:off x="5842000" y="1773762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F8F82E-21C6-40FA-9561-0EC565AC1DB8}"/>
              </a:ext>
            </a:extLst>
          </p:cNvPr>
          <p:cNvSpPr/>
          <p:nvPr/>
        </p:nvSpPr>
        <p:spPr>
          <a:xfrm>
            <a:off x="2514600" y="1993895"/>
            <a:ext cx="3699934" cy="17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71E863-6A4A-4923-B77E-0D893D0A6D53}"/>
              </a:ext>
            </a:extLst>
          </p:cNvPr>
          <p:cNvSpPr txBox="1"/>
          <p:nvPr/>
        </p:nvSpPr>
        <p:spPr>
          <a:xfrm>
            <a:off x="6156425" y="1853053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F12164-8CA7-40AF-9C3C-E38FD7DD7668}"/>
              </a:ext>
            </a:extLst>
          </p:cNvPr>
          <p:cNvSpPr txBox="1"/>
          <p:nvPr/>
        </p:nvSpPr>
        <p:spPr>
          <a:xfrm>
            <a:off x="4334934" y="1849562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84887AB-8007-4FDA-8248-A5B06907509B}"/>
              </a:ext>
            </a:extLst>
          </p:cNvPr>
          <p:cNvSpPr txBox="1"/>
          <p:nvPr/>
        </p:nvSpPr>
        <p:spPr>
          <a:xfrm>
            <a:off x="3344324" y="1874963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48B057B-FC49-4BA8-98C6-60B02DB1478A}"/>
              </a:ext>
            </a:extLst>
          </p:cNvPr>
          <p:cNvSpPr txBox="1"/>
          <p:nvPr/>
        </p:nvSpPr>
        <p:spPr>
          <a:xfrm>
            <a:off x="5159699" y="2117004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F5E952F-D138-4A05-9C2C-8AAC00EE6200}"/>
              </a:ext>
            </a:extLst>
          </p:cNvPr>
          <p:cNvSpPr txBox="1"/>
          <p:nvPr/>
        </p:nvSpPr>
        <p:spPr>
          <a:xfrm>
            <a:off x="1737348" y="1773762"/>
            <a:ext cx="339837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.5V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FA76FCB-9C32-492D-8165-99838496E62C}"/>
              </a:ext>
            </a:extLst>
          </p:cNvPr>
          <p:cNvSpPr txBox="1"/>
          <p:nvPr/>
        </p:nvSpPr>
        <p:spPr>
          <a:xfrm>
            <a:off x="6544993" y="1828985"/>
            <a:ext cx="282129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0V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F847BF1-8DBE-427F-BEB3-2C97C024396C}"/>
              </a:ext>
            </a:extLst>
          </p:cNvPr>
          <p:cNvSpPr txBox="1"/>
          <p:nvPr/>
        </p:nvSpPr>
        <p:spPr>
          <a:xfrm>
            <a:off x="5965377" y="1849748"/>
            <a:ext cx="134789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D95B409-D1C0-4A5F-A9E1-5BFB5754C010}"/>
              </a:ext>
            </a:extLst>
          </p:cNvPr>
          <p:cNvSpPr txBox="1"/>
          <p:nvPr/>
        </p:nvSpPr>
        <p:spPr>
          <a:xfrm>
            <a:off x="5035559" y="1897352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FAADBFE-0745-4117-BD69-5D58074CBA07}"/>
              </a:ext>
            </a:extLst>
          </p:cNvPr>
          <p:cNvSpPr txBox="1"/>
          <p:nvPr/>
        </p:nvSpPr>
        <p:spPr>
          <a:xfrm>
            <a:off x="4146908" y="1954810"/>
            <a:ext cx="157011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D7E431B-92A6-4295-84D3-99F0434095A9}"/>
              </a:ext>
            </a:extLst>
          </p:cNvPr>
          <p:cNvSpPr txBox="1"/>
          <p:nvPr/>
        </p:nvSpPr>
        <p:spPr>
          <a:xfrm>
            <a:off x="5238255" y="1917448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95B409-D1C0-4A5F-A9E1-5BFB5754C010}"/>
              </a:ext>
            </a:extLst>
          </p:cNvPr>
          <p:cNvSpPr txBox="1"/>
          <p:nvPr/>
        </p:nvSpPr>
        <p:spPr>
          <a:xfrm>
            <a:off x="5996560" y="2131886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D7E431B-92A6-4295-84D3-99F0434095A9}"/>
              </a:ext>
            </a:extLst>
          </p:cNvPr>
          <p:cNvSpPr txBox="1"/>
          <p:nvPr/>
        </p:nvSpPr>
        <p:spPr>
          <a:xfrm>
            <a:off x="6202305" y="2035405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3BF23EF-4DF2-4C49-ADD4-355AD15C2A37}"/>
              </a:ext>
            </a:extLst>
          </p:cNvPr>
          <p:cNvSpPr txBox="1"/>
          <p:nvPr/>
        </p:nvSpPr>
        <p:spPr>
          <a:xfrm>
            <a:off x="422691" y="338771"/>
            <a:ext cx="3987716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14300">
              <a:lnSpc>
                <a:spcPts val="2000"/>
              </a:lnSpc>
              <a:spcBef>
                <a:spcPts val="0"/>
              </a:spcBef>
            </a:pPr>
            <a:r>
              <a:rPr lang="en-US" sz="1800" dirty="0"/>
              <a:t>if (I’m at an end of the worm)</a:t>
            </a:r>
          </a:p>
          <a:p>
            <a:pPr marL="342900" lvl="1">
              <a:spcBef>
                <a:spcPts val="0"/>
              </a:spcBef>
            </a:pPr>
            <a:r>
              <a:rPr lang="en-US" sz="1800" dirty="0"/>
              <a:t>if my [</a:t>
            </a:r>
            <a:r>
              <a:rPr lang="en-US" sz="1800" i="1" dirty="0"/>
              <a:t>M</a:t>
            </a:r>
            <a:r>
              <a:rPr lang="en-US" sz="1800" dirty="0"/>
              <a:t>] is bigger than average:</a:t>
            </a:r>
          </a:p>
          <a:p>
            <a:pPr marL="800100" lvl="2">
              <a:spcBef>
                <a:spcPts val="0"/>
              </a:spcBef>
            </a:pPr>
            <a:r>
              <a:rPr lang="en-US" sz="1800" dirty="0"/>
              <a:t>raise my </a:t>
            </a:r>
            <a:r>
              <a:rPr lang="en-US" sz="1800" i="1" dirty="0" err="1"/>
              <a:t>V</a:t>
            </a:r>
            <a:r>
              <a:rPr lang="en-US" sz="1800" baseline="-25000" dirty="0" err="1"/>
              <a:t>mem</a:t>
            </a:r>
            <a:endParaRPr lang="en-US" sz="1800" dirty="0"/>
          </a:p>
          <a:p>
            <a:pPr marL="342900" lvl="1">
              <a:spcBef>
                <a:spcPts val="0"/>
              </a:spcBef>
            </a:pPr>
            <a:r>
              <a:rPr lang="en-US" sz="1800" dirty="0"/>
              <a:t>else:</a:t>
            </a:r>
          </a:p>
          <a:p>
            <a:pPr marL="800100" lvl="2">
              <a:spcBef>
                <a:spcPts val="0"/>
              </a:spcBef>
            </a:pPr>
            <a:r>
              <a:rPr lang="en-US" sz="1800" dirty="0"/>
              <a:t>lower my </a:t>
            </a:r>
            <a:r>
              <a:rPr lang="en-US" sz="1800" i="1" dirty="0" err="1"/>
              <a:t>V</a:t>
            </a:r>
            <a:r>
              <a:rPr lang="en-US" sz="1800" baseline="-25000" dirty="0" err="1"/>
              <a:t>mem</a:t>
            </a:r>
            <a:endParaRPr lang="en-US" sz="20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F5E952F-D138-4A05-9C2C-8AAC00EE6200}"/>
              </a:ext>
            </a:extLst>
          </p:cNvPr>
          <p:cNvSpPr txBox="1"/>
          <p:nvPr/>
        </p:nvSpPr>
        <p:spPr>
          <a:xfrm>
            <a:off x="1795056" y="1759534"/>
            <a:ext cx="282129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1V</a:t>
            </a:r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FA76FCB-9C32-492D-8165-99838496E62C}"/>
              </a:ext>
            </a:extLst>
          </p:cNvPr>
          <p:cNvSpPr txBox="1"/>
          <p:nvPr/>
        </p:nvSpPr>
        <p:spPr>
          <a:xfrm>
            <a:off x="6495948" y="1826966"/>
            <a:ext cx="339837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.6V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5C5A560-6BA0-4E0E-AB3C-0E22A7A37CDD}"/>
              </a:ext>
            </a:extLst>
          </p:cNvPr>
          <p:cNvSpPr txBox="1"/>
          <p:nvPr/>
        </p:nvSpPr>
        <p:spPr>
          <a:xfrm flipH="1">
            <a:off x="2101431" y="2614991"/>
            <a:ext cx="4376792" cy="46166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  <a:alpha val="0"/>
                </a:schemeClr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                                       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F5211A7-49F8-489F-BEEB-335CB3A0DDE3}"/>
              </a:ext>
            </a:extLst>
          </p:cNvPr>
          <p:cNvSpPr txBox="1"/>
          <p:nvPr/>
        </p:nvSpPr>
        <p:spPr>
          <a:xfrm>
            <a:off x="6445130" y="2055231"/>
            <a:ext cx="1540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battery -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3D9AEC3-07B1-49DB-BE73-E67399950460}"/>
              </a:ext>
            </a:extLst>
          </p:cNvPr>
          <p:cNvSpPr txBox="1"/>
          <p:nvPr/>
        </p:nvSpPr>
        <p:spPr>
          <a:xfrm>
            <a:off x="825823" y="1955994"/>
            <a:ext cx="1540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battery +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6B0C425-A836-4B6D-BDE5-2C279051D1DF}"/>
              </a:ext>
            </a:extLst>
          </p:cNvPr>
          <p:cNvSpPr txBox="1"/>
          <p:nvPr/>
        </p:nvSpPr>
        <p:spPr>
          <a:xfrm>
            <a:off x="2101431" y="2614991"/>
            <a:ext cx="4376792" cy="46166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  <a:alpha val="0"/>
                </a:schemeClr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                                        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C80F17F-2A94-49A7-ADFE-CCD72816E762}"/>
              </a:ext>
            </a:extLst>
          </p:cNvPr>
          <p:cNvSpPr txBox="1"/>
          <p:nvPr/>
        </p:nvSpPr>
        <p:spPr>
          <a:xfrm>
            <a:off x="2101431" y="2614991"/>
            <a:ext cx="4376792" cy="46166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  <a:alpha val="0"/>
                </a:schemeClr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  H         S         B          K          T</a:t>
            </a:r>
          </a:p>
        </p:txBody>
      </p:sp>
    </p:spTree>
    <p:extLst>
      <p:ext uri="{BB962C8B-B14F-4D97-AF65-F5344CB8AC3E}">
        <p14:creationId xmlns:p14="http://schemas.microsoft.com/office/powerpoint/2010/main" val="77177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0347 L -0.41615 0.0115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16" y="741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-0.40608 0.00532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13" y="255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81481E-6 L -0.41024 0.0166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21" y="833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81481E-6 L -0.2217 -0.01274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94" y="-648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48148E-6 L -0.40729 -0.05208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65" y="-2616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7.40741E-7 L -0.20608 -0.0081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12" y="-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8" grpId="0"/>
      <p:bldP spid="22" grpId="0"/>
      <p:bldP spid="23" grpId="0"/>
      <p:bldP spid="25" grpId="0"/>
      <p:bldP spid="28" grpId="0"/>
      <p:bldP spid="30" grpId="0"/>
      <p:bldP spid="32" grpId="0"/>
      <p:bldP spid="33" grpId="0"/>
      <p:bldP spid="34" grpId="0"/>
      <p:bldP spid="35" grpId="0" animBg="1"/>
      <p:bldP spid="2" grpId="0"/>
      <p:bldP spid="2" grpId="1"/>
      <p:bldP spid="31" grpId="0"/>
      <p:bldP spid="31" grpId="1"/>
      <p:bldP spid="36" grpId="0" animBg="1"/>
      <p:bldP spid="36" grpId="1" animBg="1"/>
      <p:bldP spid="3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DA860-705A-40C8-81F5-3C875BEC4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realism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9CB0B-4197-4F33-BED7-FE09B83C1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666310"/>
            <a:ext cx="6699069" cy="2429690"/>
          </a:xfrm>
        </p:spPr>
        <p:txBody>
          <a:bodyPr/>
          <a:lstStyle/>
          <a:p>
            <a:r>
              <a:rPr lang="en-US" dirty="0"/>
              <a:t>We want [</a:t>
            </a:r>
            <a:r>
              <a:rPr lang="en-US" i="1" dirty="0"/>
              <a:t>M</a:t>
            </a:r>
            <a:r>
              <a:rPr lang="en-US" dirty="0"/>
              <a:t>] to control </a:t>
            </a:r>
            <a:r>
              <a:rPr lang="en-US" i="1" dirty="0" err="1"/>
              <a:t>V</a:t>
            </a:r>
            <a:r>
              <a:rPr lang="en-US" baseline="-25000" dirty="0" err="1"/>
              <a:t>mem</a:t>
            </a:r>
            <a:r>
              <a:rPr lang="en-US" dirty="0"/>
              <a:t>. How?</a:t>
            </a:r>
          </a:p>
          <a:p>
            <a:pPr lvl="1"/>
            <a:r>
              <a:rPr lang="en-US" dirty="0"/>
              <a:t>What’s a good mechanism to control </a:t>
            </a:r>
            <a:r>
              <a:rPr lang="en-US" i="1" dirty="0" err="1"/>
              <a:t>V</a:t>
            </a:r>
            <a:r>
              <a:rPr lang="en-US" baseline="-25000" dirty="0" err="1"/>
              <a:t>mem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Gated ion channels – but this time gated by [</a:t>
            </a:r>
            <a:r>
              <a:rPr lang="en-US" i="1" dirty="0"/>
              <a:t>M</a:t>
            </a:r>
            <a:r>
              <a:rPr lang="en-US" dirty="0"/>
              <a:t>] rather than by </a:t>
            </a:r>
            <a:r>
              <a:rPr lang="en-US" i="1" dirty="0" err="1"/>
              <a:t>V</a:t>
            </a:r>
            <a:r>
              <a:rPr lang="en-US" baseline="-25000" dirty="0" err="1"/>
              <a:t>mem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85C5CA-88E2-4DF5-A507-DD92F3410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193/Comp 150 Joel Grodstein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4FFF23-2548-495A-B1C8-9701EF16163E}"/>
              </a:ext>
            </a:extLst>
          </p:cNvPr>
          <p:cNvSpPr txBox="1"/>
          <p:nvPr/>
        </p:nvSpPr>
        <p:spPr>
          <a:xfrm>
            <a:off x="679269" y="1201783"/>
            <a:ext cx="411044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14300">
              <a:spcBef>
                <a:spcPts val="0"/>
              </a:spcBef>
            </a:pPr>
            <a:r>
              <a:rPr lang="en-US" sz="2000" dirty="0"/>
              <a:t>if (I’m at an end of the worm)</a:t>
            </a:r>
          </a:p>
          <a:p>
            <a:pPr marL="342900" lvl="1">
              <a:spcBef>
                <a:spcPts val="0"/>
              </a:spcBef>
            </a:pPr>
            <a:r>
              <a:rPr lang="en-US" sz="2000" dirty="0"/>
              <a:t>if my [</a:t>
            </a:r>
            <a:r>
              <a:rPr lang="en-US" sz="2000" i="1" dirty="0"/>
              <a:t>M</a:t>
            </a:r>
            <a:r>
              <a:rPr lang="en-US" sz="2000" dirty="0"/>
              <a:t>] is bigger than average:</a:t>
            </a:r>
          </a:p>
          <a:p>
            <a:pPr marL="800100" lvl="2">
              <a:spcBef>
                <a:spcPts val="0"/>
              </a:spcBef>
            </a:pPr>
            <a:r>
              <a:rPr lang="en-US" sz="2000" dirty="0"/>
              <a:t>raise my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endParaRPr lang="en-US" sz="2000" dirty="0"/>
          </a:p>
          <a:p>
            <a:pPr marL="342900" lvl="1">
              <a:spcBef>
                <a:spcPts val="0"/>
              </a:spcBef>
            </a:pPr>
            <a:r>
              <a:rPr lang="en-US" sz="2000" dirty="0"/>
              <a:t>else:</a:t>
            </a:r>
          </a:p>
          <a:p>
            <a:pPr marL="800100" lvl="2">
              <a:spcBef>
                <a:spcPts val="0"/>
              </a:spcBef>
            </a:pPr>
            <a:r>
              <a:rPr lang="en-US" sz="2000" dirty="0"/>
              <a:t>lower my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endParaRPr lang="en-US" sz="2000" dirty="0"/>
          </a:p>
          <a:p>
            <a:pPr indent="-114300">
              <a:spcBef>
                <a:spcPts val="0"/>
              </a:spcBef>
            </a:pPr>
            <a:r>
              <a:rPr lang="en-US" sz="2000" dirty="0"/>
              <a:t>else:</a:t>
            </a:r>
          </a:p>
          <a:p>
            <a:pPr marL="342900" lvl="1">
              <a:spcBef>
                <a:spcPts val="0"/>
              </a:spcBef>
            </a:pPr>
            <a:r>
              <a:rPr lang="en-US" sz="2000" dirty="0"/>
              <a:t>I have no ion channels at all</a:t>
            </a:r>
            <a:endParaRPr lang="en-US" dirty="0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4A559964-6BF4-4A14-8004-0D4A6C382BB5}"/>
              </a:ext>
            </a:extLst>
          </p:cNvPr>
          <p:cNvSpPr/>
          <p:nvPr/>
        </p:nvSpPr>
        <p:spPr>
          <a:xfrm>
            <a:off x="4371702" y="1637212"/>
            <a:ext cx="505098" cy="1175657"/>
          </a:xfrm>
          <a:prstGeom prst="rightBrace">
            <a:avLst>
              <a:gd name="adj1" fmla="val 8333"/>
              <a:gd name="adj2" fmla="val 52963"/>
            </a:avLst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AA72D8-6E6A-4470-9FE9-3187EC4B4013}"/>
              </a:ext>
            </a:extLst>
          </p:cNvPr>
          <p:cNvSpPr txBox="1"/>
          <p:nvPr/>
        </p:nvSpPr>
        <p:spPr>
          <a:xfrm>
            <a:off x="4676504" y="1811384"/>
            <a:ext cx="3753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do we implement this?</a:t>
            </a:r>
          </a:p>
        </p:txBody>
      </p:sp>
    </p:spTree>
    <p:extLst>
      <p:ext uri="{BB962C8B-B14F-4D97-AF65-F5344CB8AC3E}">
        <p14:creationId xmlns:p14="http://schemas.microsoft.com/office/powerpoint/2010/main" val="346991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B5A05-77F3-438F-8CB5-B18761932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Ligand-gated ion channels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61AD9-419E-4082-8A29-F99E8CB2B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510937"/>
          </a:xfrm>
        </p:spPr>
        <p:txBody>
          <a:bodyPr/>
          <a:lstStyle/>
          <a:p>
            <a:r>
              <a:rPr lang="en-US" dirty="0"/>
              <a:t>How does this work physically?</a:t>
            </a:r>
          </a:p>
          <a:p>
            <a:pPr lvl="1"/>
            <a:r>
              <a:rPr lang="en-US" dirty="0"/>
              <a:t>Ion channels are made from proteins</a:t>
            </a:r>
          </a:p>
          <a:p>
            <a:pPr lvl="1"/>
            <a:r>
              <a:rPr lang="en-US" dirty="0"/>
              <a:t>Proteins are good at changing their shape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A49F59-F2E8-4168-9FA5-00E6F27C7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193/Comp 150 Joel Grodstein</a:t>
            </a:r>
            <a:endParaRPr lang="en-US" dirty="0"/>
          </a:p>
        </p:txBody>
      </p:sp>
      <p:pic>
        <p:nvPicPr>
          <p:cNvPr id="1026" name="Picture 2" descr="Image result for ligand gated ion channels">
            <a:extLst>
              <a:ext uri="{FF2B5EF4-FFF2-40B4-BE49-F238E27FC236}">
                <a16:creationId xmlns:a16="http://schemas.microsoft.com/office/drawing/2014/main" id="{811E6809-6656-4CFA-86D8-5CC0CF177A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915" y="3258638"/>
            <a:ext cx="4791075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80709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A6738-B72D-40BB-98AC-38D9F14F3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Bitsey</a:t>
            </a:r>
            <a:r>
              <a:rPr lang="en-US" dirty="0"/>
              <a:t> “magic”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0A00B-DF11-44A6-BA9F-545C49602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36763"/>
            <a:ext cx="7772400" cy="2164080"/>
          </a:xfrm>
        </p:spPr>
        <p:txBody>
          <a:bodyPr/>
          <a:lstStyle/>
          <a:p>
            <a:r>
              <a:rPr lang="en-US" sz="2400" dirty="0"/>
              <a:t>Bitsey lets you control any conductance (ion channel or GJ) with any </a:t>
            </a:r>
            <a:r>
              <a:rPr lang="en-US" sz="2400" i="1" dirty="0" err="1"/>
              <a:t>V</a:t>
            </a:r>
            <a:r>
              <a:rPr lang="en-US" sz="2400" i="1" baseline="-25000" dirty="0" err="1"/>
              <a:t>mem</a:t>
            </a:r>
            <a:r>
              <a:rPr lang="en-US" sz="2400" dirty="0"/>
              <a:t> or [</a:t>
            </a:r>
            <a:r>
              <a:rPr lang="en-US" sz="2400" i="1" dirty="0"/>
              <a:t>ion</a:t>
            </a:r>
            <a:r>
              <a:rPr lang="en-US" sz="2400" dirty="0"/>
              <a:t>]</a:t>
            </a:r>
          </a:p>
          <a:p>
            <a:pPr lvl="1"/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 in a cell could control its </a:t>
            </a:r>
            <a:r>
              <a:rPr lang="en-US" sz="2000" i="1" dirty="0" err="1"/>
              <a:t>G</a:t>
            </a:r>
            <a:r>
              <a:rPr lang="en-US" sz="2000" baseline="-25000" dirty="0" err="1"/>
              <a:t>Na</a:t>
            </a:r>
            <a:r>
              <a:rPr lang="en-US" sz="2000" dirty="0"/>
              <a:t> and/or </a:t>
            </a:r>
            <a:r>
              <a:rPr lang="en-US" sz="2000" i="1" dirty="0"/>
              <a:t>G</a:t>
            </a:r>
            <a:r>
              <a:rPr lang="en-US" sz="2000" baseline="-25000" dirty="0"/>
              <a:t>K</a:t>
            </a:r>
            <a:r>
              <a:rPr lang="en-US" sz="2000" dirty="0"/>
              <a:t> (neuron)</a:t>
            </a:r>
          </a:p>
          <a:p>
            <a:pPr lvl="1"/>
            <a:r>
              <a:rPr lang="en-US" sz="2000" dirty="0"/>
              <a:t>[</a:t>
            </a:r>
            <a:r>
              <a:rPr lang="en-US" sz="2000" i="1" dirty="0"/>
              <a:t>M</a:t>
            </a:r>
            <a:r>
              <a:rPr lang="en-US" sz="2000" dirty="0"/>
              <a:t>] in the head can control the head’s </a:t>
            </a:r>
            <a:r>
              <a:rPr lang="en-US" sz="2000" i="1" dirty="0" err="1"/>
              <a:t>G</a:t>
            </a:r>
            <a:r>
              <a:rPr lang="en-US" sz="2000" baseline="-25000" dirty="0" err="1"/>
              <a:t>Na</a:t>
            </a:r>
            <a:r>
              <a:rPr lang="en-US" sz="2000" dirty="0"/>
              <a:t> and/or </a:t>
            </a:r>
            <a:r>
              <a:rPr lang="en-US" sz="2000" i="1" dirty="0"/>
              <a:t>G</a:t>
            </a:r>
            <a:r>
              <a:rPr lang="en-US" sz="2000" baseline="-25000" dirty="0"/>
              <a:t>K</a:t>
            </a:r>
            <a:endParaRPr lang="en-US" sz="2000" dirty="0"/>
          </a:p>
          <a:p>
            <a:r>
              <a:rPr lang="en-US" sz="2400" dirty="0"/>
              <a:t>Ligand gating uses a Hill equation (inverter)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4C5356-3A9A-47A2-990F-1967FFBF9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193/Comp 150 Joel Grodstein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360C8322-D192-4AC1-87B0-F9A27537539C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690154" y="3561804"/>
                <a:ext cx="3585755" cy="23251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r>
                  <a:rPr lang="en-US" sz="2400" i="1" kern="0" dirty="0"/>
                  <a:t>G</a:t>
                </a:r>
                <a:r>
                  <a:rPr lang="en-US" sz="2400" kern="0" dirty="0"/>
                  <a:t> is scaled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ker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kern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 kern="0"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sz="2400" i="1" ker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i="1" ker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400" i="1" ker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sz="2400" i="1" ker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400" b="0" i="1" kern="0" smtClean="0">
                                            <a:latin typeface="Cambria Math" panose="02040503050406030204" pitchFamily="18" charset="0"/>
                                          </a:rPr>
                                          <m:t>𝑖𝑜𝑛</m:t>
                                        </m:r>
                                      </m:e>
                                    </m:d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2400" i="1" ker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 ker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en-US" sz="2400" i="1" kern="0">
                                            <a:latin typeface="Cambria Math" panose="02040503050406030204" pitchFamily="18" charset="0"/>
                                          </a:rPr>
                                          <m:t>𝑀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2400" i="1" kern="0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</m:sSup>
                      </m:den>
                    </m:f>
                  </m:oMath>
                </a14:m>
                <a:endParaRPr lang="en-US" kern="0" dirty="0"/>
              </a:p>
              <a:p>
                <a:pPr marL="457200" lvl="1" indent="0">
                  <a:buFontTx/>
                  <a:buNone/>
                </a:pPr>
                <a:endParaRPr lang="en-US" kern="0" dirty="0"/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360C8322-D192-4AC1-87B0-F9A2753753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0154" y="3561804"/>
                <a:ext cx="3585755" cy="2325189"/>
              </a:xfrm>
              <a:prstGeom prst="rect">
                <a:avLst/>
              </a:prstGeom>
              <a:blipFill>
                <a:blip r:embed="rId2"/>
                <a:stretch>
                  <a:fillRect l="-221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40F3B9A1-8EC1-4061-B6B6-9530C5919B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6091984"/>
              </p:ext>
            </p:extLst>
          </p:nvPr>
        </p:nvGraphicFramePr>
        <p:xfrm>
          <a:off x="4424543" y="3172097"/>
          <a:ext cx="4549775" cy="2776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9C3E9E99-C09F-471E-9C16-4C94CD323C03}"/>
              </a:ext>
            </a:extLst>
          </p:cNvPr>
          <p:cNvSpPr txBox="1"/>
          <p:nvPr/>
        </p:nvSpPr>
        <p:spPr>
          <a:xfrm>
            <a:off x="3778266" y="5767948"/>
            <a:ext cx="2847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[</a:t>
            </a:r>
            <a:r>
              <a:rPr lang="en-US" i="1" dirty="0">
                <a:solidFill>
                  <a:schemeClr val="accent2"/>
                </a:solidFill>
              </a:rPr>
              <a:t>ion</a:t>
            </a:r>
            <a:r>
              <a:rPr lang="en-US" dirty="0">
                <a:solidFill>
                  <a:schemeClr val="accent2"/>
                </a:solidFill>
              </a:rPr>
              <a:t>]=</a:t>
            </a:r>
            <a:r>
              <a:rPr lang="en-US" i="1" dirty="0" err="1">
                <a:solidFill>
                  <a:schemeClr val="accent2"/>
                </a:solidFill>
              </a:rPr>
              <a:t>k</a:t>
            </a:r>
            <a:r>
              <a:rPr lang="en-US" baseline="-25000" dirty="0" err="1">
                <a:solidFill>
                  <a:schemeClr val="accent2"/>
                </a:solidFill>
              </a:rPr>
              <a:t>M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  <a:sym typeface="Symbol" panose="05050102010706020507" pitchFamily="18" charset="2"/>
              </a:rPr>
              <a:t> scale=½ 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0E30CFA-849C-4591-B014-A6B80274A71B}"/>
              </a:ext>
            </a:extLst>
          </p:cNvPr>
          <p:cNvCxnSpPr>
            <a:cxnSpLocks/>
          </p:cNvCxnSpPr>
          <p:nvPr/>
        </p:nvCxnSpPr>
        <p:spPr>
          <a:xfrm flipV="1">
            <a:off x="5554455" y="4528457"/>
            <a:ext cx="722811" cy="1358539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81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A6738-B72D-40BB-98AC-38D9F14F3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Bitsey</a:t>
            </a:r>
            <a:r>
              <a:rPr lang="en-US" dirty="0"/>
              <a:t> “magic”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0A00B-DF11-44A6-BA9F-545C49602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36763"/>
            <a:ext cx="7772400" cy="1702528"/>
          </a:xfrm>
        </p:spPr>
        <p:txBody>
          <a:bodyPr/>
          <a:lstStyle/>
          <a:p>
            <a:r>
              <a:rPr lang="en-US" dirty="0"/>
              <a:t>Remember: </a:t>
            </a:r>
            <a:r>
              <a:rPr lang="en-US" i="1" dirty="0" err="1"/>
              <a:t>V</a:t>
            </a:r>
            <a:r>
              <a:rPr lang="en-US" baseline="-25000" dirty="0" err="1"/>
              <a:t>Nernst,Na</a:t>
            </a:r>
            <a:r>
              <a:rPr lang="en-US" dirty="0">
                <a:sym typeface="Symbol" panose="05050102010706020507" pitchFamily="18" charset="2"/>
              </a:rPr>
              <a:t>+60mV, </a:t>
            </a:r>
            <a:r>
              <a:rPr lang="en-US" i="1" dirty="0" err="1"/>
              <a:t>V</a:t>
            </a:r>
            <a:r>
              <a:rPr lang="en-US" baseline="-25000" dirty="0" err="1"/>
              <a:t>Nernst,K</a:t>
            </a:r>
            <a:r>
              <a:rPr lang="en-US" dirty="0">
                <a:sym typeface="Symbol" panose="05050102010706020507" pitchFamily="18" charset="2"/>
              </a:rPr>
              <a:t>-80mV</a:t>
            </a:r>
          </a:p>
          <a:p>
            <a:r>
              <a:rPr lang="en-US" dirty="0">
                <a:sym typeface="Symbol" panose="05050102010706020507" pitchFamily="18" charset="2"/>
              </a:rPr>
              <a:t>If we want high [</a:t>
            </a:r>
            <a:r>
              <a:rPr lang="en-US" i="1" dirty="0">
                <a:sym typeface="Symbol" panose="05050102010706020507" pitchFamily="18" charset="2"/>
              </a:rPr>
              <a:t>M</a:t>
            </a:r>
            <a:r>
              <a:rPr lang="en-US" dirty="0">
                <a:sym typeface="Symbol" panose="05050102010706020507" pitchFamily="18" charset="2"/>
              </a:rPr>
              <a:t>]  high </a:t>
            </a:r>
            <a:r>
              <a:rPr lang="en-US" i="1" dirty="0" err="1">
                <a:sym typeface="Symbol" panose="05050102010706020507" pitchFamily="18" charset="2"/>
              </a:rPr>
              <a:t>V</a:t>
            </a:r>
            <a:r>
              <a:rPr lang="en-US" baseline="-25000" dirty="0" err="1">
                <a:sym typeface="Symbol" panose="05050102010706020507" pitchFamily="18" charset="2"/>
              </a:rPr>
              <a:t>mem</a:t>
            </a:r>
            <a:r>
              <a:rPr lang="en-US" dirty="0">
                <a:sym typeface="Symbol" panose="05050102010706020507" pitchFamily="18" charset="2"/>
              </a:rPr>
              <a:t>, which ion channel should [</a:t>
            </a:r>
            <a:r>
              <a:rPr lang="en-US" i="1" dirty="0">
                <a:sym typeface="Symbol" panose="05050102010706020507" pitchFamily="18" charset="2"/>
              </a:rPr>
              <a:t>M</a:t>
            </a:r>
            <a:r>
              <a:rPr lang="en-US" dirty="0">
                <a:sym typeface="Symbol" panose="05050102010706020507" pitchFamily="18" charset="2"/>
              </a:rPr>
              <a:t>] control?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4C5356-3A9A-47A2-990F-1967FFBF9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193/Comp 150 Joel Grodstein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19BE16E-C8D2-4877-BF12-44824265AED4}"/>
              </a:ext>
            </a:extLst>
          </p:cNvPr>
          <p:cNvSpPr txBox="1">
            <a:spLocks/>
          </p:cNvSpPr>
          <p:nvPr/>
        </p:nvSpPr>
        <p:spPr bwMode="auto">
          <a:xfrm>
            <a:off x="603316" y="2778212"/>
            <a:ext cx="3940404" cy="1991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kern="0" dirty="0">
                <a:sym typeface="Symbol" panose="05050102010706020507" pitchFamily="18" charset="2"/>
              </a:rPr>
              <a:t>K</a:t>
            </a:r>
          </a:p>
          <a:p>
            <a:pPr lvl="1"/>
            <a:r>
              <a:rPr lang="en-US" kern="0" dirty="0">
                <a:sym typeface="Symbol" panose="05050102010706020507" pitchFamily="18" charset="2"/>
              </a:rPr>
              <a:t>Higher [</a:t>
            </a:r>
            <a:r>
              <a:rPr lang="en-US" i="1" kern="0" dirty="0">
                <a:sym typeface="Symbol" panose="05050102010706020507" pitchFamily="18" charset="2"/>
              </a:rPr>
              <a:t>M</a:t>
            </a:r>
            <a:r>
              <a:rPr lang="en-US" kern="0" dirty="0">
                <a:sym typeface="Symbol" panose="05050102010706020507" pitchFamily="18" charset="2"/>
              </a:rPr>
              <a:t>]  lower </a:t>
            </a:r>
            <a:r>
              <a:rPr lang="en-US" i="1" kern="0" dirty="0">
                <a:sym typeface="Symbol" panose="05050102010706020507" pitchFamily="18" charset="2"/>
              </a:rPr>
              <a:t>G</a:t>
            </a:r>
            <a:r>
              <a:rPr lang="en-US" kern="0" baseline="-25000" dirty="0">
                <a:sym typeface="Symbol" panose="05050102010706020507" pitchFamily="18" charset="2"/>
              </a:rPr>
              <a:t>K</a:t>
            </a:r>
            <a:endParaRPr lang="en-US" kern="0" dirty="0">
              <a:sym typeface="Symbol" panose="05050102010706020507" pitchFamily="18" charset="2"/>
            </a:endParaRPr>
          </a:p>
          <a:p>
            <a:pPr lvl="1"/>
            <a:r>
              <a:rPr lang="en-US" kern="0" dirty="0">
                <a:sym typeface="Symbol" panose="05050102010706020507" pitchFamily="18" charset="2"/>
              </a:rPr>
              <a:t>moves </a:t>
            </a:r>
            <a:r>
              <a:rPr lang="en-US" i="1" kern="0" dirty="0" err="1">
                <a:sym typeface="Symbol" panose="05050102010706020507" pitchFamily="18" charset="2"/>
              </a:rPr>
              <a:t>V</a:t>
            </a:r>
            <a:r>
              <a:rPr lang="en-US" kern="0" baseline="-25000" dirty="0" err="1">
                <a:sym typeface="Symbol" panose="05050102010706020507" pitchFamily="18" charset="2"/>
              </a:rPr>
              <a:t>mem</a:t>
            </a:r>
            <a:r>
              <a:rPr lang="en-US" kern="0" dirty="0">
                <a:sym typeface="Symbol" panose="05050102010706020507" pitchFamily="18" charset="2"/>
              </a:rPr>
              <a:t> closer to </a:t>
            </a:r>
            <a:r>
              <a:rPr lang="en-US" i="1" dirty="0" err="1"/>
              <a:t>V</a:t>
            </a:r>
            <a:r>
              <a:rPr lang="en-US" baseline="-25000" dirty="0" err="1"/>
              <a:t>Nernst,Na</a:t>
            </a:r>
            <a:r>
              <a:rPr lang="en-US" baseline="-25000" dirty="0"/>
              <a:t> </a:t>
            </a:r>
            <a:r>
              <a:rPr lang="en-US" dirty="0"/>
              <a:t>(</a:t>
            </a:r>
            <a:r>
              <a:rPr lang="en-US" kern="0" dirty="0">
                <a:sym typeface="Symbol" panose="05050102010706020507" pitchFamily="18" charset="2"/>
              </a:rPr>
              <a:t>+60mV)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BCA5A6FE-F8C6-4AFE-B8FC-3E0BB8554F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572778"/>
              </p:ext>
            </p:extLst>
          </p:nvPr>
        </p:nvGraphicFramePr>
        <p:xfrm>
          <a:off x="4424543" y="3172097"/>
          <a:ext cx="4549775" cy="2776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894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65B54-E6AF-4168-868B-7F93EE4AD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932" y="3538299"/>
            <a:ext cx="8083506" cy="2334600"/>
          </a:xfrm>
        </p:spPr>
        <p:txBody>
          <a:bodyPr/>
          <a:lstStyle/>
          <a:p>
            <a:r>
              <a:rPr lang="en-US" sz="2400" dirty="0"/>
              <a:t>High </a:t>
            </a:r>
            <a:r>
              <a:rPr lang="en-US" sz="2400" i="1" dirty="0" err="1"/>
              <a:t>V</a:t>
            </a:r>
            <a:r>
              <a:rPr lang="en-US" sz="2400" baseline="-25000" dirty="0" err="1"/>
              <a:t>mem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 high [</a:t>
            </a:r>
            <a:r>
              <a:rPr lang="en-US" sz="2400" i="1" dirty="0">
                <a:sym typeface="Symbol" panose="05050102010706020507" pitchFamily="18" charset="2"/>
              </a:rPr>
              <a:t>M</a:t>
            </a:r>
            <a:r>
              <a:rPr lang="en-US" sz="2400" dirty="0">
                <a:sym typeface="Symbol" panose="05050102010706020507" pitchFamily="18" charset="2"/>
              </a:rPr>
              <a:t>]  low </a:t>
            </a:r>
            <a:r>
              <a:rPr lang="en-US" sz="2400" i="1" dirty="0">
                <a:sym typeface="Symbol" panose="05050102010706020507" pitchFamily="18" charset="2"/>
              </a:rPr>
              <a:t>G</a:t>
            </a:r>
            <a:r>
              <a:rPr lang="en-US" sz="2400" baseline="-25000" dirty="0">
                <a:sym typeface="Symbol" panose="05050102010706020507" pitchFamily="18" charset="2"/>
              </a:rPr>
              <a:t>K</a:t>
            </a:r>
            <a:r>
              <a:rPr lang="en-US" sz="2400" dirty="0">
                <a:sym typeface="Symbol" panose="05050102010706020507" pitchFamily="18" charset="2"/>
              </a:rPr>
              <a:t>  higher </a:t>
            </a:r>
            <a:r>
              <a:rPr lang="en-US" sz="2400" i="1" dirty="0" err="1"/>
              <a:t>V</a:t>
            </a:r>
            <a:r>
              <a:rPr lang="en-US" sz="2400" baseline="-25000" dirty="0" err="1"/>
              <a:t>mem</a:t>
            </a:r>
            <a:endParaRPr lang="en-US" sz="2400" dirty="0"/>
          </a:p>
          <a:p>
            <a:r>
              <a:rPr lang="en-US" sz="2400" dirty="0"/>
              <a:t>Low </a:t>
            </a:r>
            <a:r>
              <a:rPr lang="en-US" sz="2400" i="1" dirty="0" err="1"/>
              <a:t>V</a:t>
            </a:r>
            <a:r>
              <a:rPr lang="en-US" sz="2400" baseline="-25000" dirty="0" err="1"/>
              <a:t>mem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 low [</a:t>
            </a:r>
            <a:r>
              <a:rPr lang="en-US" sz="2400" i="1" dirty="0">
                <a:sym typeface="Symbol" panose="05050102010706020507" pitchFamily="18" charset="2"/>
              </a:rPr>
              <a:t>M</a:t>
            </a:r>
            <a:r>
              <a:rPr lang="en-US" sz="2400" dirty="0">
                <a:sym typeface="Symbol" panose="05050102010706020507" pitchFamily="18" charset="2"/>
              </a:rPr>
              <a:t>]  high </a:t>
            </a:r>
            <a:r>
              <a:rPr lang="en-US" sz="2400" i="1" dirty="0">
                <a:sym typeface="Symbol" panose="05050102010706020507" pitchFamily="18" charset="2"/>
              </a:rPr>
              <a:t>G</a:t>
            </a:r>
            <a:r>
              <a:rPr lang="en-US" sz="2400" baseline="-25000" dirty="0">
                <a:sym typeface="Symbol" panose="05050102010706020507" pitchFamily="18" charset="2"/>
              </a:rPr>
              <a:t>K</a:t>
            </a:r>
            <a:r>
              <a:rPr lang="en-US" sz="2400" dirty="0">
                <a:sym typeface="Symbol" panose="05050102010706020507" pitchFamily="18" charset="2"/>
              </a:rPr>
              <a:t>  lower </a:t>
            </a:r>
            <a:r>
              <a:rPr lang="en-US" sz="2400" i="1" dirty="0" err="1"/>
              <a:t>V</a:t>
            </a:r>
            <a:r>
              <a:rPr lang="en-US" sz="2400" baseline="-25000" dirty="0" err="1"/>
              <a:t>mem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492B50-0A85-4689-BEB9-EE36A72BE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3BF23EF-4DF2-4C49-ADD4-355AD15C2A37}"/>
              </a:ext>
            </a:extLst>
          </p:cNvPr>
          <p:cNvSpPr txBox="1"/>
          <p:nvPr/>
        </p:nvSpPr>
        <p:spPr>
          <a:xfrm>
            <a:off x="4307082" y="541609"/>
            <a:ext cx="4038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14300">
              <a:spcBef>
                <a:spcPts val="0"/>
              </a:spcBef>
            </a:pPr>
            <a:r>
              <a:rPr lang="en-US" sz="2000" dirty="0"/>
              <a:t>if (I’m at an end of the worm)</a:t>
            </a:r>
          </a:p>
          <a:p>
            <a:pPr marL="342900" lvl="1">
              <a:spcBef>
                <a:spcPts val="0"/>
              </a:spcBef>
            </a:pPr>
            <a:r>
              <a:rPr lang="en-US" sz="2000" i="1" dirty="0"/>
              <a:t>G</a:t>
            </a:r>
            <a:r>
              <a:rPr lang="en-US" sz="2000" baseline="-25000" dirty="0"/>
              <a:t>K</a:t>
            </a:r>
            <a:r>
              <a:rPr lang="en-US" sz="2000" dirty="0"/>
              <a:t> = Hill buffer ([</a:t>
            </a:r>
            <a:r>
              <a:rPr lang="en-US" sz="2000" i="1" dirty="0"/>
              <a:t>M</a:t>
            </a:r>
            <a:r>
              <a:rPr lang="en-US" sz="2000" dirty="0"/>
              <a:t>])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59F87FF-3A82-49C7-8BF6-589EC5585328}"/>
              </a:ext>
            </a:extLst>
          </p:cNvPr>
          <p:cNvSpPr txBox="1"/>
          <p:nvPr/>
        </p:nvSpPr>
        <p:spPr>
          <a:xfrm>
            <a:off x="314317" y="149120"/>
            <a:ext cx="403859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14300">
              <a:spcBef>
                <a:spcPts val="0"/>
              </a:spcBef>
            </a:pPr>
            <a:r>
              <a:rPr lang="en-US" sz="2000" dirty="0"/>
              <a:t>if (I’m at an end of the worm)</a:t>
            </a:r>
          </a:p>
          <a:p>
            <a:pPr marL="342900" lvl="1">
              <a:spcBef>
                <a:spcPts val="0"/>
              </a:spcBef>
            </a:pPr>
            <a:r>
              <a:rPr lang="en-US" sz="2000" dirty="0"/>
              <a:t>if my [</a:t>
            </a:r>
            <a:r>
              <a:rPr lang="en-US" sz="2000" i="1" dirty="0"/>
              <a:t>M</a:t>
            </a:r>
            <a:r>
              <a:rPr lang="en-US" sz="2000" dirty="0"/>
              <a:t>] is bigger than average:</a:t>
            </a:r>
          </a:p>
          <a:p>
            <a:pPr marL="800100" lvl="2">
              <a:spcBef>
                <a:spcPts val="0"/>
              </a:spcBef>
            </a:pPr>
            <a:r>
              <a:rPr lang="en-US" sz="2000" dirty="0"/>
              <a:t>raise my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endParaRPr lang="en-US" sz="2000" dirty="0"/>
          </a:p>
          <a:p>
            <a:pPr marL="342900" lvl="1">
              <a:spcBef>
                <a:spcPts val="0"/>
              </a:spcBef>
            </a:pPr>
            <a:r>
              <a:rPr lang="en-US" sz="2000" dirty="0"/>
              <a:t>else:</a:t>
            </a:r>
          </a:p>
          <a:p>
            <a:pPr marL="800100" lvl="2">
              <a:spcBef>
                <a:spcPts val="0"/>
              </a:spcBef>
            </a:pPr>
            <a:r>
              <a:rPr lang="en-US" sz="2000" dirty="0"/>
              <a:t>lower my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endParaRPr lang="en-US" sz="2000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30840D69-7D30-4588-91CC-6AC027368723}"/>
              </a:ext>
            </a:extLst>
          </p:cNvPr>
          <p:cNvSpPr/>
          <p:nvPr/>
        </p:nvSpPr>
        <p:spPr>
          <a:xfrm>
            <a:off x="2908061" y="2315538"/>
            <a:ext cx="3640665" cy="249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08415B1B-5296-4F56-95C7-CD598232660E}"/>
              </a:ext>
            </a:extLst>
          </p:cNvPr>
          <p:cNvSpPr/>
          <p:nvPr/>
        </p:nvSpPr>
        <p:spPr>
          <a:xfrm>
            <a:off x="2467795" y="2129437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3056C664-DE7B-4D79-B0DD-667EA128FAF1}"/>
              </a:ext>
            </a:extLst>
          </p:cNvPr>
          <p:cNvSpPr/>
          <p:nvPr/>
        </p:nvSpPr>
        <p:spPr>
          <a:xfrm>
            <a:off x="3401245" y="2129437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0C9C0F30-7604-43E7-9340-B7EB9BF5EA57}"/>
              </a:ext>
            </a:extLst>
          </p:cNvPr>
          <p:cNvSpPr/>
          <p:nvPr/>
        </p:nvSpPr>
        <p:spPr>
          <a:xfrm>
            <a:off x="4334695" y="2129437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A062F31A-2B9E-464D-A62E-17DF806EC7BC}"/>
              </a:ext>
            </a:extLst>
          </p:cNvPr>
          <p:cNvSpPr/>
          <p:nvPr/>
        </p:nvSpPr>
        <p:spPr>
          <a:xfrm>
            <a:off x="5268145" y="2129437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3C60764F-E61E-4B34-BFC6-EE50247D9B7B}"/>
              </a:ext>
            </a:extLst>
          </p:cNvPr>
          <p:cNvSpPr/>
          <p:nvPr/>
        </p:nvSpPr>
        <p:spPr>
          <a:xfrm>
            <a:off x="6201595" y="2129437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019C671-9A39-40D6-A4C2-3C69DDC1860E}"/>
              </a:ext>
            </a:extLst>
          </p:cNvPr>
          <p:cNvSpPr/>
          <p:nvPr/>
        </p:nvSpPr>
        <p:spPr>
          <a:xfrm>
            <a:off x="2874195" y="2349570"/>
            <a:ext cx="3699934" cy="17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CAB4AD6-FE01-4CBC-9D0B-9E653D799619}"/>
              </a:ext>
            </a:extLst>
          </p:cNvPr>
          <p:cNvSpPr txBox="1"/>
          <p:nvPr/>
        </p:nvSpPr>
        <p:spPr>
          <a:xfrm>
            <a:off x="6223789" y="2331276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D4BCCCA-9BC4-4385-90E8-BE2B22B73855}"/>
              </a:ext>
            </a:extLst>
          </p:cNvPr>
          <p:cNvSpPr txBox="1"/>
          <p:nvPr/>
        </p:nvSpPr>
        <p:spPr>
          <a:xfrm>
            <a:off x="6539476" y="2232382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D51F8F4-2314-4C8B-8841-4AD0704C9E3B}"/>
              </a:ext>
            </a:extLst>
          </p:cNvPr>
          <p:cNvSpPr txBox="1"/>
          <p:nvPr/>
        </p:nvSpPr>
        <p:spPr>
          <a:xfrm>
            <a:off x="4694529" y="2205237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E556D174-DB47-4B9F-80EB-006075D1A63C}"/>
              </a:ext>
            </a:extLst>
          </p:cNvPr>
          <p:cNvSpPr txBox="1"/>
          <p:nvPr/>
        </p:nvSpPr>
        <p:spPr>
          <a:xfrm>
            <a:off x="3703919" y="2230638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6E3484B3-E6DB-4258-A159-AF019264EE99}"/>
              </a:ext>
            </a:extLst>
          </p:cNvPr>
          <p:cNvSpPr txBox="1"/>
          <p:nvPr/>
        </p:nvSpPr>
        <p:spPr>
          <a:xfrm>
            <a:off x="5359039" y="2199301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CDF844E-46C6-4F92-A540-0ED673BC0FDD}"/>
              </a:ext>
            </a:extLst>
          </p:cNvPr>
          <p:cNvSpPr txBox="1"/>
          <p:nvPr/>
        </p:nvSpPr>
        <p:spPr>
          <a:xfrm>
            <a:off x="2552462" y="2162901"/>
            <a:ext cx="282129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0V</a:t>
            </a:r>
            <a:endParaRPr lang="en-US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3F8290E-4B51-4A5E-9921-5DCA787F5D61}"/>
              </a:ext>
            </a:extLst>
          </p:cNvPr>
          <p:cNvSpPr txBox="1"/>
          <p:nvPr/>
        </p:nvSpPr>
        <p:spPr>
          <a:xfrm>
            <a:off x="6328604" y="2112101"/>
            <a:ext cx="282129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1V</a:t>
            </a:r>
            <a:endParaRPr lang="en-US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0AAF20A9-6058-429C-8B93-70A95F8DDF56}"/>
              </a:ext>
            </a:extLst>
          </p:cNvPr>
          <p:cNvSpPr txBox="1"/>
          <p:nvPr/>
        </p:nvSpPr>
        <p:spPr>
          <a:xfrm>
            <a:off x="6558110" y="2475919"/>
            <a:ext cx="134789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B8BA4CC-5EBD-4850-A64A-0DD3E13AC7F3}"/>
              </a:ext>
            </a:extLst>
          </p:cNvPr>
          <p:cNvSpPr txBox="1"/>
          <p:nvPr/>
        </p:nvSpPr>
        <p:spPr>
          <a:xfrm>
            <a:off x="6351167" y="2455810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58F528C-F220-4DAA-B217-AB781D4B4038}"/>
              </a:ext>
            </a:extLst>
          </p:cNvPr>
          <p:cNvSpPr txBox="1"/>
          <p:nvPr/>
        </p:nvSpPr>
        <p:spPr>
          <a:xfrm>
            <a:off x="5335610" y="2428096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9002583-0523-4E2F-81AC-294091BBB713}"/>
              </a:ext>
            </a:extLst>
          </p:cNvPr>
          <p:cNvSpPr txBox="1"/>
          <p:nvPr/>
        </p:nvSpPr>
        <p:spPr>
          <a:xfrm>
            <a:off x="4610197" y="2310485"/>
            <a:ext cx="157011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6CCBF697-6535-42E2-9732-C0DDF4DFA07E}"/>
              </a:ext>
            </a:extLst>
          </p:cNvPr>
          <p:cNvSpPr txBox="1"/>
          <p:nvPr/>
        </p:nvSpPr>
        <p:spPr>
          <a:xfrm>
            <a:off x="2383604" y="2878735"/>
            <a:ext cx="4376792" cy="46166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  <a:alpha val="0"/>
                </a:schemeClr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            K         B           S         H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3DAE2B0-BF8E-4218-983A-5B986A4EBCBB}"/>
              </a:ext>
            </a:extLst>
          </p:cNvPr>
          <p:cNvSpPr txBox="1"/>
          <p:nvPr/>
        </p:nvSpPr>
        <p:spPr>
          <a:xfrm>
            <a:off x="5578996" y="2320257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020C5F2-03AE-4F95-8258-06E7208A6508}"/>
              </a:ext>
            </a:extLst>
          </p:cNvPr>
          <p:cNvGrpSpPr/>
          <p:nvPr/>
        </p:nvGrpSpPr>
        <p:grpSpPr>
          <a:xfrm>
            <a:off x="551213" y="257219"/>
            <a:ext cx="3434090" cy="1462323"/>
            <a:chOff x="551213" y="257219"/>
            <a:chExt cx="3434090" cy="1462323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2215C21-BFC0-467A-A0C7-AB25C73CF68D}"/>
                </a:ext>
              </a:extLst>
            </p:cNvPr>
            <p:cNvCxnSpPr/>
            <p:nvPr/>
          </p:nvCxnSpPr>
          <p:spPr>
            <a:xfrm>
              <a:off x="551213" y="257219"/>
              <a:ext cx="3434090" cy="1462323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D66D3A9F-C376-40D0-B69B-C3617F24C96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1213" y="257219"/>
              <a:ext cx="3434090" cy="1462323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1842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A6738-B72D-40BB-98AC-38D9F14F3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Hill buffer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0A00B-DF11-44A6-BA9F-545C49602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36763"/>
            <a:ext cx="7772400" cy="1702528"/>
          </a:xfrm>
        </p:spPr>
        <p:txBody>
          <a:bodyPr/>
          <a:lstStyle/>
          <a:p>
            <a:r>
              <a:rPr lang="en-US" dirty="0" err="1"/>
              <a:t>Bitsey</a:t>
            </a:r>
            <a:r>
              <a:rPr lang="en-US" dirty="0"/>
              <a:t> also provides a Hill buffer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4C5356-3A9A-47A2-990F-1967FFBF9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193/Comp 150 Joel Grodstein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19BE16E-C8D2-4877-BF12-44824265AED4}"/>
              </a:ext>
            </a:extLst>
          </p:cNvPr>
          <p:cNvSpPr txBox="1">
            <a:spLocks/>
          </p:cNvSpPr>
          <p:nvPr/>
        </p:nvSpPr>
        <p:spPr bwMode="auto">
          <a:xfrm>
            <a:off x="693745" y="2127761"/>
            <a:ext cx="3472543" cy="2812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Any idea what we might use it for?</a:t>
            </a:r>
          </a:p>
          <a:p>
            <a:pPr lvl="1"/>
            <a:r>
              <a:rPr lang="en-US" kern="0" dirty="0"/>
              <a:t>Control </a:t>
            </a:r>
            <a:r>
              <a:rPr lang="en-US" i="1" kern="0" dirty="0" err="1"/>
              <a:t>G</a:t>
            </a:r>
            <a:r>
              <a:rPr lang="en-US" kern="0" baseline="-25000" dirty="0" err="1"/>
              <a:t>Na</a:t>
            </a:r>
            <a:endParaRPr lang="en-US" kern="0" dirty="0"/>
          </a:p>
          <a:p>
            <a:pPr lvl="1"/>
            <a:r>
              <a:rPr lang="en-US" kern="0" dirty="0"/>
              <a:t>But why bother controlling both of them?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3F49A7-7D91-42D5-912B-143767690D6A}"/>
              </a:ext>
            </a:extLst>
          </p:cNvPr>
          <p:cNvSpPr txBox="1"/>
          <p:nvPr/>
        </p:nvSpPr>
        <p:spPr>
          <a:xfrm>
            <a:off x="3866144" y="5722709"/>
            <a:ext cx="2847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[</a:t>
            </a:r>
            <a:r>
              <a:rPr lang="en-US" i="1" dirty="0">
                <a:solidFill>
                  <a:schemeClr val="accent2"/>
                </a:solidFill>
              </a:rPr>
              <a:t>ion</a:t>
            </a:r>
            <a:r>
              <a:rPr lang="en-US" dirty="0">
                <a:solidFill>
                  <a:schemeClr val="accent2"/>
                </a:solidFill>
              </a:rPr>
              <a:t>]=</a:t>
            </a:r>
            <a:r>
              <a:rPr lang="en-US" i="1" dirty="0" err="1">
                <a:solidFill>
                  <a:schemeClr val="accent2"/>
                </a:solidFill>
              </a:rPr>
              <a:t>k</a:t>
            </a:r>
            <a:r>
              <a:rPr lang="en-US" baseline="-25000" dirty="0" err="1">
                <a:solidFill>
                  <a:schemeClr val="accent2"/>
                </a:solidFill>
              </a:rPr>
              <a:t>M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  <a:sym typeface="Symbol" panose="05050102010706020507" pitchFamily="18" charset="2"/>
              </a:rPr>
              <a:t> scale=½ </a:t>
            </a:r>
            <a:endParaRPr lang="en-US" dirty="0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EB364E4-11F1-4C72-A44A-693181127A96}"/>
                  </a:ext>
                </a:extLst>
              </p:cNvPr>
              <p:cNvSpPr txBox="1"/>
              <p:nvPr/>
            </p:nvSpPr>
            <p:spPr>
              <a:xfrm>
                <a:off x="7160997" y="4218131"/>
                <a:ext cx="1614866" cy="1256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kern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 ker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i="1" ker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800" i="1" ker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sz="1800" i="1" ker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800" b="0" i="1" kern="0" smtClean="0">
                                              <a:latin typeface="Cambria Math" panose="02040503050406030204" pitchFamily="18" charset="0"/>
                                            </a:rPr>
                                            <m:t>𝑖𝑜𝑛</m:t>
                                          </m:r>
                                        </m:e>
                                      </m:d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1800" i="1" ker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i="1" kern="0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n-US" sz="1800" i="1" kern="0">
                                              <a:latin typeface="Cambria Math" panose="02040503050406030204" pitchFamily="18" charset="0"/>
                                            </a:rPr>
                                            <m:t>𝑀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800" i="1" ker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</m:sSup>
                        </m:num>
                        <m:den>
                          <m:r>
                            <a:rPr lang="en-US" sz="1800" i="1" kern="0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1800" i="1" ker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i="1" ker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800" i="1" ker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sz="1800" i="1" ker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800" b="0" i="1" kern="0" smtClean="0">
                                              <a:latin typeface="Cambria Math" panose="02040503050406030204" pitchFamily="18" charset="0"/>
                                            </a:rPr>
                                            <m:t>𝑖𝑜𝑛</m:t>
                                          </m:r>
                                        </m:e>
                                      </m:d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1800" i="1" ker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i="1" kern="0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n-US" sz="1800" i="1" kern="0">
                                              <a:latin typeface="Cambria Math" panose="02040503050406030204" pitchFamily="18" charset="0"/>
                                            </a:rPr>
                                            <m:t>𝑀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800" i="1" ker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EB364E4-11F1-4C72-A44A-693181127A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0997" y="4218131"/>
                <a:ext cx="1614866" cy="125643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957FC21-CA88-4E3B-9B4D-41E40D27F7EA}"/>
              </a:ext>
            </a:extLst>
          </p:cNvPr>
          <p:cNvCxnSpPr>
            <a:cxnSpLocks/>
          </p:cNvCxnSpPr>
          <p:nvPr/>
        </p:nvCxnSpPr>
        <p:spPr>
          <a:xfrm flipV="1">
            <a:off x="5752730" y="4616388"/>
            <a:ext cx="514905" cy="1207363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5FDBB9C5-E98B-4884-8A90-776ABA01B8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4501829"/>
              </p:ext>
            </p:extLst>
          </p:nvPr>
        </p:nvGraphicFramePr>
        <p:xfrm>
          <a:off x="4425083" y="324940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7462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B7704-3181-4839-890B-A048A4814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</a:t>
            </a:r>
            <a:r>
              <a:rPr lang="en-US" i="1" dirty="0"/>
              <a:t>N</a:t>
            </a:r>
            <a:r>
              <a:rPr lang="en-US" dirty="0"/>
              <a:t>&gt;1?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8A6CF-DBEB-4EF1-A04E-057F657A7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634" y="1676400"/>
            <a:ext cx="3683726" cy="4419600"/>
          </a:xfrm>
        </p:spPr>
        <p:txBody>
          <a:bodyPr/>
          <a:lstStyle/>
          <a:p>
            <a:r>
              <a:rPr lang="en-US" sz="2400" dirty="0"/>
              <a:t>As </a:t>
            </a:r>
            <a:r>
              <a:rPr lang="en-US" sz="2400" i="1" dirty="0"/>
              <a:t>N</a:t>
            </a:r>
            <a:r>
              <a:rPr lang="en-US" sz="2400" dirty="0"/>
              <a:t> gets larger, is </a:t>
            </a:r>
            <a:r>
              <a:rPr lang="en-US" sz="2400" i="1" dirty="0" err="1"/>
              <a:t>k</a:t>
            </a:r>
            <a:r>
              <a:rPr lang="en-US" sz="2400" baseline="-25000" dirty="0" err="1"/>
              <a:t>M</a:t>
            </a:r>
            <a:r>
              <a:rPr lang="en-US" sz="2400" dirty="0"/>
              <a:t> still the scale=½ point?</a:t>
            </a:r>
          </a:p>
          <a:p>
            <a:pPr lvl="1"/>
            <a:r>
              <a:rPr lang="en-US" sz="2000" dirty="0"/>
              <a:t>[</a:t>
            </a:r>
            <a:r>
              <a:rPr lang="en-US" sz="2000" i="1" dirty="0"/>
              <a:t>ion</a:t>
            </a:r>
            <a:r>
              <a:rPr lang="en-US" sz="2000" dirty="0"/>
              <a:t>]=</a:t>
            </a:r>
            <a:r>
              <a:rPr lang="en-US" sz="2000" i="1" dirty="0" err="1"/>
              <a:t>k</a:t>
            </a:r>
            <a:r>
              <a:rPr lang="en-US" sz="2000" baseline="-25000" dirty="0" err="1"/>
              <a:t>M</a:t>
            </a:r>
            <a:r>
              <a:rPr lang="en-US" sz="2000" dirty="0"/>
              <a:t> </a:t>
            </a:r>
            <a:r>
              <a:rPr lang="en-US" sz="2000" dirty="0">
                <a:sym typeface="Symbol" panose="05050102010706020507" pitchFamily="18" charset="2"/>
              </a:rPr>
              <a:t> scale=½ still</a:t>
            </a:r>
          </a:p>
          <a:p>
            <a:pPr lvl="1"/>
            <a:r>
              <a:rPr lang="en-US" sz="2000" dirty="0">
                <a:sym typeface="Symbol" panose="05050102010706020507" pitchFamily="18" charset="2"/>
              </a:rPr>
              <a:t>higher </a:t>
            </a:r>
            <a:r>
              <a:rPr lang="en-US" sz="2000" i="1" dirty="0">
                <a:sym typeface="Symbol" panose="05050102010706020507" pitchFamily="18" charset="2"/>
              </a:rPr>
              <a:t>gain</a:t>
            </a:r>
            <a:r>
              <a:rPr lang="en-US" sz="2000" dirty="0">
                <a:sym typeface="Symbol" panose="05050102010706020507" pitchFamily="18" charset="2"/>
              </a:rPr>
              <a:t> near </a:t>
            </a:r>
            <a:r>
              <a:rPr lang="en-US" sz="2000" dirty="0"/>
              <a:t>[</a:t>
            </a:r>
            <a:r>
              <a:rPr lang="en-US" sz="2000" i="1" dirty="0"/>
              <a:t>ion</a:t>
            </a:r>
            <a:r>
              <a:rPr lang="en-US" sz="2000" dirty="0"/>
              <a:t>]=</a:t>
            </a:r>
            <a:r>
              <a:rPr lang="en-US" sz="2000" i="1" dirty="0" err="1"/>
              <a:t>k</a:t>
            </a:r>
            <a:r>
              <a:rPr lang="en-US" sz="2000" baseline="-25000" dirty="0" err="1"/>
              <a:t>M</a:t>
            </a:r>
            <a:r>
              <a:rPr lang="en-US" sz="2000" dirty="0"/>
              <a:t> </a:t>
            </a:r>
          </a:p>
          <a:p>
            <a:r>
              <a:rPr lang="en-US" sz="2400" dirty="0"/>
              <a:t>But why is gain useful?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6F08C8-26BA-4ED0-BE43-505C50946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193/Comp 150 Joel Grodstein</a:t>
            </a:r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5C5929A-CB8B-441A-8F49-D73ABD381E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9041145"/>
              </p:ext>
            </p:extLst>
          </p:nvPr>
        </p:nvGraphicFramePr>
        <p:xfrm>
          <a:off x="4175761" y="158713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7EE7820-8A50-43DA-ADAA-F602E7BF6A09}"/>
                  </a:ext>
                </a:extLst>
              </p:cNvPr>
              <p:cNvSpPr txBox="1"/>
              <p:nvPr/>
            </p:nvSpPr>
            <p:spPr>
              <a:xfrm>
                <a:off x="5442857" y="4380411"/>
                <a:ext cx="2551611" cy="9273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scale=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𝑖𝑜𝑛</m:t>
                                        </m:r>
                                      </m:e>
                                    </m:d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𝑀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7EE7820-8A50-43DA-ADAA-F602E7BF6A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2857" y="4380411"/>
                <a:ext cx="2551611" cy="927370"/>
              </a:xfrm>
              <a:prstGeom prst="rect">
                <a:avLst/>
              </a:prstGeom>
              <a:blipFill>
                <a:blip r:embed="rId3"/>
                <a:stretch>
                  <a:fillRect l="-38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54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6EDFBC2-B9A3-4C53-BA99-CD2F4785D628}"/>
              </a:ext>
            </a:extLst>
          </p:cNvPr>
          <p:cNvSpPr/>
          <p:nvPr/>
        </p:nvSpPr>
        <p:spPr>
          <a:xfrm>
            <a:off x="2548466" y="1959863"/>
            <a:ext cx="3640665" cy="249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65B54-E6AF-4168-868B-7F93EE4AD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932" y="3254236"/>
            <a:ext cx="8083506" cy="2618663"/>
          </a:xfrm>
        </p:spPr>
        <p:txBody>
          <a:bodyPr/>
          <a:lstStyle/>
          <a:p>
            <a:r>
              <a:rPr lang="en-US" sz="2400" dirty="0"/>
              <a:t>Consider the following sequence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Head-to-tail voltage difference increases by </a:t>
            </a:r>
            <a:r>
              <a:rPr lang="el-GR" sz="2000" dirty="0"/>
              <a:t>Δ</a:t>
            </a:r>
            <a:r>
              <a:rPr lang="en-US" sz="2000" i="1" dirty="0"/>
              <a:t>V</a:t>
            </a:r>
            <a:r>
              <a:rPr lang="en-US" sz="2000" baseline="-25000" dirty="0"/>
              <a:t>0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Nernst equation: the ratio [</a:t>
            </a:r>
            <a:r>
              <a:rPr lang="en-US" sz="2000" i="1" dirty="0"/>
              <a:t>M</a:t>
            </a:r>
            <a:r>
              <a:rPr lang="en-US" sz="2000" dirty="0"/>
              <a:t>]</a:t>
            </a:r>
            <a:r>
              <a:rPr lang="en-US" sz="2000" baseline="-25000" dirty="0"/>
              <a:t>head</a:t>
            </a:r>
            <a:r>
              <a:rPr lang="en-US" sz="2000" dirty="0"/>
              <a:t>/ [</a:t>
            </a:r>
            <a:r>
              <a:rPr lang="en-US" sz="2000" i="1" dirty="0"/>
              <a:t>M</a:t>
            </a:r>
            <a:r>
              <a:rPr lang="en-US" sz="2000" dirty="0"/>
              <a:t>]</a:t>
            </a:r>
            <a:r>
              <a:rPr lang="en-US" sz="2000" baseline="-25000" dirty="0"/>
              <a:t>tail</a:t>
            </a:r>
            <a:r>
              <a:rPr lang="en-US" sz="2000" dirty="0"/>
              <a:t> increases by some </a:t>
            </a:r>
            <a:r>
              <a:rPr lang="el-GR" sz="2000" dirty="0"/>
              <a:t>Δ</a:t>
            </a:r>
            <a:r>
              <a:rPr lang="en-US" sz="2000" i="1" dirty="0"/>
              <a:t>M</a:t>
            </a:r>
            <a:r>
              <a:rPr lang="en-US" sz="2000" baseline="-25000" dirty="0"/>
              <a:t>1</a:t>
            </a:r>
            <a:r>
              <a:rPr lang="en-US" sz="2000" dirty="0"/>
              <a:t> 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Ion-channel gating: resulting head-to-tail voltage difference </a:t>
            </a:r>
            <a:r>
              <a:rPr lang="el-GR" sz="2000" dirty="0"/>
              <a:t>Δ</a:t>
            </a:r>
            <a:r>
              <a:rPr lang="en-US" sz="2000" i="1" dirty="0"/>
              <a:t>V</a:t>
            </a:r>
            <a:r>
              <a:rPr lang="en-US" sz="2000" baseline="-25000" dirty="0"/>
              <a:t>2</a:t>
            </a:r>
            <a:endParaRPr lang="en-US" sz="2000" dirty="0"/>
          </a:p>
          <a:p>
            <a:r>
              <a:rPr lang="en-US" sz="2400" dirty="0"/>
              <a:t>If </a:t>
            </a:r>
            <a:r>
              <a:rPr lang="el-GR" sz="2400" dirty="0"/>
              <a:t>Δ</a:t>
            </a:r>
            <a:r>
              <a:rPr lang="en-US" sz="2400" i="1" dirty="0"/>
              <a:t>V</a:t>
            </a:r>
            <a:r>
              <a:rPr lang="en-US" sz="2400" baseline="-25000" dirty="0"/>
              <a:t>2</a:t>
            </a:r>
            <a:r>
              <a:rPr lang="en-US" sz="2400" dirty="0"/>
              <a:t> &gt; </a:t>
            </a:r>
            <a:r>
              <a:rPr lang="el-GR" sz="2400" dirty="0"/>
              <a:t>Δ</a:t>
            </a:r>
            <a:r>
              <a:rPr lang="en-US" sz="2400" i="1" dirty="0"/>
              <a:t>V</a:t>
            </a:r>
            <a:r>
              <a:rPr lang="en-US" sz="2400" baseline="-25000" dirty="0"/>
              <a:t>1</a:t>
            </a:r>
            <a:r>
              <a:rPr lang="en-US" sz="2400" dirty="0"/>
              <a:t> then we have positive feedback, and the disturbance grows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492B50-0A85-4689-BEB9-EE36A72BE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6FB77F0-2DFD-4900-856D-D2DD624EB2B0}"/>
              </a:ext>
            </a:extLst>
          </p:cNvPr>
          <p:cNvSpPr/>
          <p:nvPr/>
        </p:nvSpPr>
        <p:spPr>
          <a:xfrm>
            <a:off x="2108200" y="1773762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D0B3B7F-75CC-42F0-A9A2-2BB38ABDF493}"/>
              </a:ext>
            </a:extLst>
          </p:cNvPr>
          <p:cNvSpPr/>
          <p:nvPr/>
        </p:nvSpPr>
        <p:spPr>
          <a:xfrm>
            <a:off x="3041650" y="1773762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7AA2212-B047-449B-8006-79FE21639268}"/>
              </a:ext>
            </a:extLst>
          </p:cNvPr>
          <p:cNvSpPr/>
          <p:nvPr/>
        </p:nvSpPr>
        <p:spPr>
          <a:xfrm>
            <a:off x="3975100" y="1773762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CB9F6F9-F52F-4565-A27F-6CE379170BB9}"/>
              </a:ext>
            </a:extLst>
          </p:cNvPr>
          <p:cNvSpPr/>
          <p:nvPr/>
        </p:nvSpPr>
        <p:spPr>
          <a:xfrm>
            <a:off x="4908550" y="1773762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4EC5DE1-842C-40AC-9B5D-36E812581B72}"/>
              </a:ext>
            </a:extLst>
          </p:cNvPr>
          <p:cNvSpPr/>
          <p:nvPr/>
        </p:nvSpPr>
        <p:spPr>
          <a:xfrm>
            <a:off x="5842000" y="1773762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F8F82E-21C6-40FA-9561-0EC565AC1DB8}"/>
              </a:ext>
            </a:extLst>
          </p:cNvPr>
          <p:cNvSpPr/>
          <p:nvPr/>
        </p:nvSpPr>
        <p:spPr>
          <a:xfrm>
            <a:off x="2514600" y="1993895"/>
            <a:ext cx="3699934" cy="17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71E863-6A4A-4923-B77E-0D893D0A6D53}"/>
              </a:ext>
            </a:extLst>
          </p:cNvPr>
          <p:cNvSpPr txBox="1"/>
          <p:nvPr/>
        </p:nvSpPr>
        <p:spPr>
          <a:xfrm>
            <a:off x="6194133" y="2060443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F12164-8CA7-40AF-9C3C-E38FD7DD7668}"/>
              </a:ext>
            </a:extLst>
          </p:cNvPr>
          <p:cNvSpPr txBox="1"/>
          <p:nvPr/>
        </p:nvSpPr>
        <p:spPr>
          <a:xfrm>
            <a:off x="4334934" y="1849562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84887AB-8007-4FDA-8248-A5B06907509B}"/>
              </a:ext>
            </a:extLst>
          </p:cNvPr>
          <p:cNvSpPr txBox="1"/>
          <p:nvPr/>
        </p:nvSpPr>
        <p:spPr>
          <a:xfrm>
            <a:off x="3344324" y="1874963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48B057B-FC49-4BA8-98C6-60B02DB1478A}"/>
              </a:ext>
            </a:extLst>
          </p:cNvPr>
          <p:cNvSpPr txBox="1"/>
          <p:nvPr/>
        </p:nvSpPr>
        <p:spPr>
          <a:xfrm>
            <a:off x="3142363" y="1985028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F5E952F-D138-4A05-9C2C-8AAC00EE6200}"/>
              </a:ext>
            </a:extLst>
          </p:cNvPr>
          <p:cNvSpPr txBox="1"/>
          <p:nvPr/>
        </p:nvSpPr>
        <p:spPr>
          <a:xfrm>
            <a:off x="2192867" y="1807226"/>
            <a:ext cx="339837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.5V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FA76FCB-9C32-492D-8165-99838496E62C}"/>
              </a:ext>
            </a:extLst>
          </p:cNvPr>
          <p:cNvSpPr txBox="1"/>
          <p:nvPr/>
        </p:nvSpPr>
        <p:spPr>
          <a:xfrm>
            <a:off x="5969009" y="1756426"/>
            <a:ext cx="339837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.6V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F847BF1-8DBE-427F-BEB3-2C97C024396C}"/>
              </a:ext>
            </a:extLst>
          </p:cNvPr>
          <p:cNvSpPr txBox="1"/>
          <p:nvPr/>
        </p:nvSpPr>
        <p:spPr>
          <a:xfrm>
            <a:off x="2352379" y="1912854"/>
            <a:ext cx="134789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D95B409-D1C0-4A5F-A9E1-5BFB5754C010}"/>
              </a:ext>
            </a:extLst>
          </p:cNvPr>
          <p:cNvSpPr txBox="1"/>
          <p:nvPr/>
        </p:nvSpPr>
        <p:spPr>
          <a:xfrm>
            <a:off x="5035559" y="1897352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FAADBFE-0745-4117-BD69-5D58074CBA07}"/>
              </a:ext>
            </a:extLst>
          </p:cNvPr>
          <p:cNvSpPr txBox="1"/>
          <p:nvPr/>
        </p:nvSpPr>
        <p:spPr>
          <a:xfrm>
            <a:off x="4250602" y="1954810"/>
            <a:ext cx="157011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5C5A560-6BA0-4E0E-AB3C-0E22A7A37CDD}"/>
              </a:ext>
            </a:extLst>
          </p:cNvPr>
          <p:cNvSpPr txBox="1"/>
          <p:nvPr/>
        </p:nvSpPr>
        <p:spPr>
          <a:xfrm>
            <a:off x="2019295" y="2540594"/>
            <a:ext cx="4376792" cy="46166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chemeClr val="accent5">
                  <a:lumMod val="0"/>
                  <a:lumOff val="100000"/>
                </a:schemeClr>
              </a:gs>
              <a:gs pos="99000">
                <a:schemeClr val="accent6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            S          </a:t>
            </a:r>
            <a:r>
              <a:rPr lang="en-US" dirty="0" err="1"/>
              <a:t>S</a:t>
            </a:r>
            <a:r>
              <a:rPr lang="en-US" dirty="0"/>
              <a:t>           </a:t>
            </a:r>
            <a:r>
              <a:rPr lang="en-US" dirty="0" err="1"/>
              <a:t>S</a:t>
            </a:r>
            <a:r>
              <a:rPr lang="en-US" dirty="0"/>
              <a:t>         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D7E431B-92A6-4295-84D3-99F0434095A9}"/>
              </a:ext>
            </a:extLst>
          </p:cNvPr>
          <p:cNvSpPr txBox="1"/>
          <p:nvPr/>
        </p:nvSpPr>
        <p:spPr>
          <a:xfrm>
            <a:off x="5162840" y="1926875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95B409-D1C0-4A5F-A9E1-5BFB5754C010}"/>
              </a:ext>
            </a:extLst>
          </p:cNvPr>
          <p:cNvSpPr txBox="1"/>
          <p:nvPr/>
        </p:nvSpPr>
        <p:spPr>
          <a:xfrm>
            <a:off x="6203949" y="1886788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D7E431B-92A6-4295-84D3-99F0434095A9}"/>
              </a:ext>
            </a:extLst>
          </p:cNvPr>
          <p:cNvSpPr txBox="1"/>
          <p:nvPr/>
        </p:nvSpPr>
        <p:spPr>
          <a:xfrm>
            <a:off x="2503948" y="2068484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F5E952F-D138-4A05-9C2C-8AAC00EE6200}"/>
              </a:ext>
            </a:extLst>
          </p:cNvPr>
          <p:cNvSpPr txBox="1"/>
          <p:nvPr/>
        </p:nvSpPr>
        <p:spPr>
          <a:xfrm>
            <a:off x="2197313" y="1799234"/>
            <a:ext cx="339837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.2V</a:t>
            </a:r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FA76FCB-9C32-492D-8165-99838496E62C}"/>
              </a:ext>
            </a:extLst>
          </p:cNvPr>
          <p:cNvSpPr txBox="1"/>
          <p:nvPr/>
        </p:nvSpPr>
        <p:spPr>
          <a:xfrm>
            <a:off x="5969729" y="1764948"/>
            <a:ext cx="339837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.8V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5C5A560-6BA0-4E0E-AB3C-0E22A7A37CDD}"/>
              </a:ext>
            </a:extLst>
          </p:cNvPr>
          <p:cNvSpPr txBox="1"/>
          <p:nvPr/>
        </p:nvSpPr>
        <p:spPr>
          <a:xfrm>
            <a:off x="2019295" y="2540594"/>
            <a:ext cx="4376792" cy="46166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  <a:alpha val="0"/>
                </a:schemeClr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K            B          S           </a:t>
            </a:r>
            <a:r>
              <a:rPr lang="en-US" dirty="0" err="1"/>
              <a:t>S</a:t>
            </a:r>
            <a:r>
              <a:rPr lang="en-US" dirty="0"/>
              <a:t>         H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DB11E99-7CAB-4664-A0D1-9023BB773384}"/>
              </a:ext>
            </a:extLst>
          </p:cNvPr>
          <p:cNvSpPr txBox="1"/>
          <p:nvPr/>
        </p:nvSpPr>
        <p:spPr>
          <a:xfrm>
            <a:off x="467869" y="546533"/>
            <a:ext cx="4038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14300">
              <a:spcBef>
                <a:spcPts val="0"/>
              </a:spcBef>
            </a:pPr>
            <a:r>
              <a:rPr lang="en-US" sz="2000" dirty="0"/>
              <a:t>if (I’m at an end of the worm)</a:t>
            </a:r>
          </a:p>
          <a:p>
            <a:pPr marL="342900" lvl="1">
              <a:spcBef>
                <a:spcPts val="0"/>
              </a:spcBef>
            </a:pPr>
            <a:r>
              <a:rPr lang="en-US" sz="2000" i="1" dirty="0"/>
              <a:t>G</a:t>
            </a:r>
            <a:r>
              <a:rPr lang="en-US" sz="2000" baseline="-25000" dirty="0"/>
              <a:t>K</a:t>
            </a:r>
            <a:r>
              <a:rPr lang="en-US" sz="2000" dirty="0"/>
              <a:t> = Hill buffer ([</a:t>
            </a:r>
            <a:r>
              <a:rPr lang="en-US" sz="2000" i="1" dirty="0"/>
              <a:t>M</a:t>
            </a:r>
            <a:r>
              <a:rPr lang="en-US" sz="2000" dirty="0"/>
              <a:t>])</a:t>
            </a:r>
          </a:p>
        </p:txBody>
      </p:sp>
    </p:spTree>
    <p:extLst>
      <p:ext uri="{BB962C8B-B14F-4D97-AF65-F5344CB8AC3E}">
        <p14:creationId xmlns:p14="http://schemas.microsoft.com/office/powerpoint/2010/main" val="212145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7.40741E-7 L 0.37674 -0.00417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37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2" grpId="0"/>
      <p:bldP spid="27" grpId="0" animBg="1"/>
      <p:bldP spid="30" grpId="0"/>
      <p:bldP spid="33" grpId="0"/>
      <p:bldP spid="34" grpId="0"/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9328"/>
            <a:ext cx="7772400" cy="1143000"/>
          </a:xfrm>
        </p:spPr>
        <p:txBody>
          <a:bodyPr/>
          <a:lstStyle/>
          <a:p>
            <a:r>
              <a:rPr lang="en-US" dirty="0"/>
              <a:t>Positional cues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627" y="3618563"/>
            <a:ext cx="8367250" cy="2084358"/>
          </a:xfrm>
        </p:spPr>
        <p:txBody>
          <a:bodyPr/>
          <a:lstStyle/>
          <a:p>
            <a:r>
              <a:rPr lang="en-US" sz="2000" dirty="0"/>
              <a:t>Assume that there is some way for cells to know their </a:t>
            </a:r>
            <a:r>
              <a:rPr lang="en-US" sz="2000" i="1" dirty="0"/>
              <a:t>x</a:t>
            </a:r>
            <a:r>
              <a:rPr lang="en-US" sz="2000" dirty="0"/>
              <a:t> and </a:t>
            </a:r>
            <a:r>
              <a:rPr lang="en-US" sz="2000" i="1" dirty="0"/>
              <a:t>y</a:t>
            </a:r>
            <a:r>
              <a:rPr lang="en-US" sz="2000" dirty="0"/>
              <a:t> coordinates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Perhaps two chemicals whose concentration varies gradually with position?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Coordinates doesn’t really extend into space… but my artwork is limited </a:t>
            </a:r>
            <a:r>
              <a:rPr lang="en-US" sz="1800" dirty="0">
                <a:sym typeface="Wingdings" panose="05000000000000000000" pitchFamily="2" charset="2"/>
              </a:rPr>
              <a:t></a:t>
            </a:r>
            <a:endParaRPr lang="en-US" sz="1800" dirty="0"/>
          </a:p>
          <a:p>
            <a:pPr lvl="1">
              <a:spcBef>
                <a:spcPts val="0"/>
              </a:spcBef>
            </a:pPr>
            <a:r>
              <a:rPr lang="en-US" sz="1800" dirty="0"/>
              <a:t>Inside </a:t>
            </a:r>
            <a:r>
              <a:rPr lang="en-US" sz="1800" i="1" dirty="0"/>
              <a:t>every</a:t>
            </a:r>
            <a:r>
              <a:rPr lang="en-US" sz="1800" dirty="0"/>
              <a:t> cell is the code</a:t>
            </a:r>
          </a:p>
          <a:p>
            <a:pPr marL="857250" lvl="2" indent="0">
              <a:spcBef>
                <a:spcPts val="600"/>
              </a:spcBef>
              <a:buNone/>
            </a:pPr>
            <a:r>
              <a:rPr lang="en-US" dirty="0"/>
              <a:t>if (x==.3 and y==.55):</a:t>
            </a:r>
          </a:p>
          <a:p>
            <a:pPr marL="1314450" lvl="3" indent="0">
              <a:spcBef>
                <a:spcPts val="0"/>
              </a:spcBef>
              <a:buNone/>
            </a:pPr>
            <a:r>
              <a:rPr lang="en-US" dirty="0" err="1"/>
              <a:t>I_am_nose</a:t>
            </a:r>
            <a:r>
              <a:rPr lang="en-US" dirty="0"/>
              <a:t>=True</a:t>
            </a:r>
          </a:p>
          <a:p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555"/>
            <a:ext cx="2895600" cy="307777"/>
          </a:xfrm>
        </p:spPr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889760" y="280319"/>
            <a:ext cx="0" cy="2996184"/>
          </a:xfrm>
          <a:prstGeom prst="line">
            <a:avLst/>
          </a:prstGeom>
          <a:ln w="3810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889760" y="3288695"/>
            <a:ext cx="3243072" cy="0"/>
          </a:xfrm>
          <a:prstGeom prst="line">
            <a:avLst/>
          </a:prstGeom>
          <a:ln w="3810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132832" y="3105815"/>
            <a:ext cx="414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54278" y="280319"/>
            <a:ext cx="414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71270" y="3238296"/>
            <a:ext cx="29196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0     .2     .4     .6     .8     1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33908" y="587773"/>
            <a:ext cx="453770" cy="2880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700"/>
              </a:lnSpc>
            </a:pPr>
            <a:r>
              <a:rPr lang="en-US" sz="2000" dirty="0"/>
              <a:t>1</a:t>
            </a:r>
          </a:p>
          <a:p>
            <a:pPr>
              <a:lnSpc>
                <a:spcPts val="3700"/>
              </a:lnSpc>
            </a:pPr>
            <a:r>
              <a:rPr lang="en-US" sz="2000" dirty="0"/>
              <a:t>.8</a:t>
            </a:r>
          </a:p>
          <a:p>
            <a:pPr>
              <a:lnSpc>
                <a:spcPts val="3700"/>
              </a:lnSpc>
            </a:pPr>
            <a:r>
              <a:rPr lang="en-US" sz="2000" dirty="0"/>
              <a:t>.6</a:t>
            </a:r>
          </a:p>
          <a:p>
            <a:pPr>
              <a:lnSpc>
                <a:spcPts val="3700"/>
              </a:lnSpc>
            </a:pPr>
            <a:r>
              <a:rPr lang="en-US" sz="2000" dirty="0"/>
              <a:t>.4</a:t>
            </a:r>
          </a:p>
          <a:p>
            <a:pPr>
              <a:lnSpc>
                <a:spcPts val="3700"/>
              </a:lnSpc>
            </a:pPr>
            <a:r>
              <a:rPr lang="en-US" sz="2000" dirty="0"/>
              <a:t>.2</a:t>
            </a:r>
          </a:p>
          <a:p>
            <a:pPr>
              <a:lnSpc>
                <a:spcPts val="3700"/>
              </a:lnSpc>
            </a:pPr>
            <a:r>
              <a:rPr lang="en-US" sz="2000" dirty="0"/>
              <a:t>0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356" y="854576"/>
            <a:ext cx="1926225" cy="24156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120109" y="2014994"/>
            <a:ext cx="20254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Human embryo, 9-10 weeks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60027" y="4941445"/>
            <a:ext cx="43675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So a few of the cells set </a:t>
            </a:r>
            <a:r>
              <a:rPr lang="en-US" sz="2000" dirty="0" err="1">
                <a:solidFill>
                  <a:schemeClr val="accent2"/>
                </a:solidFill>
              </a:rPr>
              <a:t>I_am_nose</a:t>
            </a:r>
            <a:r>
              <a:rPr lang="en-US" sz="2000" dirty="0">
                <a:solidFill>
                  <a:schemeClr val="accent2"/>
                </a:solidFill>
              </a:rPr>
              <a:t>=True (whatever that means)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</a:rPr>
              <a:t>That triggers their if-then promoters to start building nose proteins</a:t>
            </a:r>
          </a:p>
        </p:txBody>
      </p:sp>
    </p:spTree>
    <p:extLst>
      <p:ext uri="{BB962C8B-B14F-4D97-AF65-F5344CB8AC3E}">
        <p14:creationId xmlns:p14="http://schemas.microsoft.com/office/powerpoint/2010/main" val="339318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9E6DE-3EF7-49F0-9ABA-8D5021277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5413D-2E17-48D7-AA2A-1894D7CD0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We’re about done with bioelectricity!</a:t>
            </a:r>
          </a:p>
          <a:p>
            <a:r>
              <a:rPr lang="en-US" dirty="0"/>
              <a:t>What have we learned?</a:t>
            </a:r>
          </a:p>
          <a:p>
            <a:r>
              <a:rPr lang="en-US" dirty="0"/>
              <a:t>Bioelectrical computation in one cell</a:t>
            </a:r>
          </a:p>
          <a:p>
            <a:pPr lvl="1"/>
            <a:r>
              <a:rPr lang="en-US" dirty="0"/>
              <a:t>slow computation of a function in SS</a:t>
            </a:r>
          </a:p>
          <a:p>
            <a:pPr lvl="1"/>
            <a:r>
              <a:rPr lang="en-US" dirty="0"/>
              <a:t>faster computation of a simple linear function in QSS</a:t>
            </a:r>
          </a:p>
          <a:p>
            <a:r>
              <a:rPr lang="en-US" dirty="0"/>
              <a:t>Cells working together to start to build NNs</a:t>
            </a:r>
          </a:p>
          <a:p>
            <a:r>
              <a:rPr lang="en-US" dirty="0"/>
              <a:t>How to build a coordinate system</a:t>
            </a:r>
          </a:p>
          <a:p>
            <a:pPr lvl="1"/>
            <a:r>
              <a:rPr lang="en-US" dirty="0"/>
              <a:t>Now each cell can know its location in the body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A904BB-2AFF-4195-A718-FBAE5475A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7435016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DD668-FABC-4D73-9C6E-4E4053D83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did we care, again?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F93C7-CDF0-46FC-BADA-165E89C8E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2785533"/>
          </a:xfrm>
        </p:spPr>
        <p:txBody>
          <a:bodyPr/>
          <a:lstStyle/>
          <a:p>
            <a:r>
              <a:rPr lang="en-US" dirty="0"/>
              <a:t>Let’s remind ourselves what connection this has with our initial mysteries.</a:t>
            </a:r>
          </a:p>
          <a:p>
            <a:r>
              <a:rPr lang="en-US" dirty="0"/>
              <a:t>Hypothesis: morphogenesis is a layered system</a:t>
            </a:r>
          </a:p>
          <a:p>
            <a:pPr lvl="1"/>
            <a:r>
              <a:rPr lang="en-US" dirty="0"/>
              <a:t>An outer layer builds a </a:t>
            </a:r>
            <a:r>
              <a:rPr lang="en-US" dirty="0" err="1"/>
              <a:t>Vmem</a:t>
            </a:r>
            <a:r>
              <a:rPr lang="en-US" dirty="0"/>
              <a:t> pattern</a:t>
            </a:r>
          </a:p>
          <a:p>
            <a:pPr lvl="1"/>
            <a:r>
              <a:rPr lang="en-US" dirty="0"/>
              <a:t>An inner layer implements cell development accordingly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82E2EE-E6C1-4B95-AA1F-1525B645F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CECCBF-42D0-47BA-8E0C-4B1B9D5C1B62}"/>
              </a:ext>
            </a:extLst>
          </p:cNvPr>
          <p:cNvSpPr txBox="1"/>
          <p:nvPr/>
        </p:nvSpPr>
        <p:spPr>
          <a:xfrm>
            <a:off x="5791201" y="4402663"/>
            <a:ext cx="321733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That’s our coordinate system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A9C2D5-2519-4C69-9BC0-EC00AA9F1810}"/>
              </a:ext>
            </a:extLst>
          </p:cNvPr>
          <p:cNvSpPr txBox="1"/>
          <p:nvPr/>
        </p:nvSpPr>
        <p:spPr>
          <a:xfrm>
            <a:off x="186266" y="4817533"/>
            <a:ext cx="4868333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That’s our neural net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</a:rPr>
              <a:t>Compares current body shape to desired body shape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</a:rPr>
              <a:t>Outputs instructions on what to do next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01D56A8-5FA9-4106-ACB0-3A3832882166}"/>
              </a:ext>
            </a:extLst>
          </p:cNvPr>
          <p:cNvSpPr/>
          <p:nvPr/>
        </p:nvSpPr>
        <p:spPr>
          <a:xfrm>
            <a:off x="6273800" y="3232501"/>
            <a:ext cx="1710521" cy="1271766"/>
          </a:xfrm>
          <a:custGeom>
            <a:avLst/>
            <a:gdLst>
              <a:gd name="connsiteX0" fmla="*/ 1515533 w 1710521"/>
              <a:gd name="connsiteY0" fmla="*/ 1271766 h 1271766"/>
              <a:gd name="connsiteX1" fmla="*/ 1667933 w 1710521"/>
              <a:gd name="connsiteY1" fmla="*/ 696032 h 1271766"/>
              <a:gd name="connsiteX2" fmla="*/ 838200 w 1710521"/>
              <a:gd name="connsiteY2" fmla="*/ 44099 h 1271766"/>
              <a:gd name="connsiteX3" fmla="*/ 0 w 1710521"/>
              <a:gd name="connsiteY3" fmla="*/ 111832 h 1271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0521" h="1271766">
                <a:moveTo>
                  <a:pt x="1515533" y="1271766"/>
                </a:moveTo>
                <a:cubicBezTo>
                  <a:pt x="1648177" y="1086204"/>
                  <a:pt x="1780822" y="900643"/>
                  <a:pt x="1667933" y="696032"/>
                </a:cubicBezTo>
                <a:cubicBezTo>
                  <a:pt x="1555044" y="491421"/>
                  <a:pt x="1116189" y="141466"/>
                  <a:pt x="838200" y="44099"/>
                </a:cubicBezTo>
                <a:cubicBezTo>
                  <a:pt x="560211" y="-53268"/>
                  <a:pt x="280105" y="29282"/>
                  <a:pt x="0" y="111832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E201B14-87BB-4695-BD9A-E442C645AF4B}"/>
              </a:ext>
            </a:extLst>
          </p:cNvPr>
          <p:cNvCxnSpPr>
            <a:cxnSpLocks/>
          </p:cNvCxnSpPr>
          <p:nvPr/>
        </p:nvCxnSpPr>
        <p:spPr>
          <a:xfrm flipH="1" flipV="1">
            <a:off x="2506133" y="4394201"/>
            <a:ext cx="59267" cy="626532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77717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C9836-27D7-4070-9FF9-365536C9D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comes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B714A-B4FE-4109-B20A-F71EA55CA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 and analyze a simple worm (lab #4)</a:t>
            </a:r>
          </a:p>
          <a:p>
            <a:r>
              <a:rPr lang="en-US" dirty="0"/>
              <a:t>Decide what to do for a </a:t>
            </a:r>
            <a:r>
              <a:rPr lang="en-US"/>
              <a:t>final project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0DC50-3313-4FA6-B66E-954CE3D76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5546226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A0A3F-0EFD-457D-89DB-B222F14E7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F9183-5908-4094-8AD3-8EE08D3C1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24109C-2754-4576-8BB4-083459D81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193/Comp 150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4805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E85281-D764-4174-9A91-6A6B32D26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193/Comp 150 Joel Grodstein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60278A5-5739-4B9D-AA6F-04F7E3DF4A21}"/>
              </a:ext>
            </a:extLst>
          </p:cNvPr>
          <p:cNvSpPr/>
          <p:nvPr/>
        </p:nvSpPr>
        <p:spPr>
          <a:xfrm>
            <a:off x="747252" y="1381432"/>
            <a:ext cx="452283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1E1FCDA-8A34-496C-A3ED-B9EFB19C2B90}"/>
              </a:ext>
            </a:extLst>
          </p:cNvPr>
          <p:cNvSpPr/>
          <p:nvPr/>
        </p:nvSpPr>
        <p:spPr>
          <a:xfrm>
            <a:off x="1548584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.5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97605BF-4E16-4BBE-8C6A-89C1F658D665}"/>
              </a:ext>
            </a:extLst>
          </p:cNvPr>
          <p:cNvSpPr/>
          <p:nvPr/>
        </p:nvSpPr>
        <p:spPr>
          <a:xfrm>
            <a:off x="2359743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252B25F-4859-4937-80BE-318FCD12BAEA}"/>
              </a:ext>
            </a:extLst>
          </p:cNvPr>
          <p:cNvSpPr/>
          <p:nvPr/>
        </p:nvSpPr>
        <p:spPr>
          <a:xfrm>
            <a:off x="3175822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1.5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9364B25-67D6-457C-8D31-C63B5AB49BA5}"/>
              </a:ext>
            </a:extLst>
          </p:cNvPr>
          <p:cNvSpPr/>
          <p:nvPr/>
        </p:nvSpPr>
        <p:spPr>
          <a:xfrm>
            <a:off x="3982065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9E5CD85-C038-4A9C-94F9-98200D18964A}"/>
              </a:ext>
            </a:extLst>
          </p:cNvPr>
          <p:cNvSpPr/>
          <p:nvPr/>
        </p:nvSpPr>
        <p:spPr>
          <a:xfrm>
            <a:off x="112640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D27CBFE-1AF4-4027-8E2C-FE9E8A93A5BD}"/>
              </a:ext>
            </a:extLst>
          </p:cNvPr>
          <p:cNvSpPr/>
          <p:nvPr/>
        </p:nvSpPr>
        <p:spPr>
          <a:xfrm>
            <a:off x="10756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577A446-C1B4-4804-AE4C-FC378CB922AA}"/>
              </a:ext>
            </a:extLst>
          </p:cNvPr>
          <p:cNvSpPr/>
          <p:nvPr/>
        </p:nvSpPr>
        <p:spPr>
          <a:xfrm flipH="1">
            <a:off x="15455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42CBED5-A546-4346-8BB8-F23477D8A407}"/>
              </a:ext>
            </a:extLst>
          </p:cNvPr>
          <p:cNvSpPr/>
          <p:nvPr/>
        </p:nvSpPr>
        <p:spPr>
          <a:xfrm>
            <a:off x="194555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B7B2AFD-4BF1-4636-BC5E-D4BC0EBCBA84}"/>
              </a:ext>
            </a:extLst>
          </p:cNvPr>
          <p:cNvSpPr/>
          <p:nvPr/>
        </p:nvSpPr>
        <p:spPr>
          <a:xfrm>
            <a:off x="18630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39FC823-2956-4251-B0E5-B60CB0647A1F}"/>
              </a:ext>
            </a:extLst>
          </p:cNvPr>
          <p:cNvSpPr/>
          <p:nvPr/>
        </p:nvSpPr>
        <p:spPr>
          <a:xfrm flipH="1">
            <a:off x="236465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392A43B-1492-4D04-8B1A-D0CBCDBD7D41}"/>
              </a:ext>
            </a:extLst>
          </p:cNvPr>
          <p:cNvSpPr/>
          <p:nvPr/>
        </p:nvSpPr>
        <p:spPr>
          <a:xfrm>
            <a:off x="275200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7B5352D-3CDA-4CBE-BEDC-7BB30DFFA05C}"/>
              </a:ext>
            </a:extLst>
          </p:cNvPr>
          <p:cNvSpPr/>
          <p:nvPr/>
        </p:nvSpPr>
        <p:spPr>
          <a:xfrm>
            <a:off x="26758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5C7A7F9-6BA4-4BCE-A40D-B4154011C2E0}"/>
              </a:ext>
            </a:extLst>
          </p:cNvPr>
          <p:cNvSpPr/>
          <p:nvPr/>
        </p:nvSpPr>
        <p:spPr>
          <a:xfrm flipH="1">
            <a:off x="3183810" y="1525028"/>
            <a:ext cx="108585" cy="14859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1734E98-50BD-4BC5-BFB8-7F8A869742D4}"/>
              </a:ext>
            </a:extLst>
          </p:cNvPr>
          <p:cNvSpPr/>
          <p:nvPr/>
        </p:nvSpPr>
        <p:spPr>
          <a:xfrm>
            <a:off x="357750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684634B-1452-4132-AD8C-609B605611B7}"/>
              </a:ext>
            </a:extLst>
          </p:cNvPr>
          <p:cNvSpPr/>
          <p:nvPr/>
        </p:nvSpPr>
        <p:spPr>
          <a:xfrm>
            <a:off x="3514010" y="1537728"/>
            <a:ext cx="108585" cy="14859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AC67E83-2078-4C99-8EC6-D8E5D8E8EAA0}"/>
              </a:ext>
            </a:extLst>
          </p:cNvPr>
          <p:cNvSpPr/>
          <p:nvPr/>
        </p:nvSpPr>
        <p:spPr>
          <a:xfrm flipH="1">
            <a:off x="39966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703599E8-E7C0-4469-B501-018919FF6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794" y="2723536"/>
            <a:ext cx="7772400" cy="3578944"/>
          </a:xfrm>
        </p:spPr>
        <p:txBody>
          <a:bodyPr/>
          <a:lstStyle/>
          <a:p>
            <a:r>
              <a:rPr lang="en-US" sz="2400" dirty="0"/>
              <a:t>Assume this is the final [</a:t>
            </a:r>
            <a:r>
              <a:rPr lang="en-US" sz="2400" i="1" dirty="0"/>
              <a:t>M</a:t>
            </a:r>
            <a:r>
              <a:rPr lang="en-US" sz="2400" dirty="0"/>
              <a:t>] for a full-grown worm</a:t>
            </a:r>
          </a:p>
          <a:p>
            <a:r>
              <a:rPr lang="en-US" sz="2400" dirty="0"/>
              <a:t>[</a:t>
            </a:r>
            <a:r>
              <a:rPr lang="en-US" sz="2400" i="1" dirty="0"/>
              <a:t>M</a:t>
            </a:r>
            <a:r>
              <a:rPr lang="en-US" sz="2400" dirty="0"/>
              <a:t>]</a:t>
            </a:r>
            <a:r>
              <a:rPr lang="en-US" sz="2400" baseline="-25000" dirty="0"/>
              <a:t>average</a:t>
            </a:r>
            <a:r>
              <a:rPr lang="en-US" sz="2400" dirty="0"/>
              <a:t> = 1</a:t>
            </a:r>
          </a:p>
          <a:p>
            <a:r>
              <a:rPr lang="en-US" sz="2400" dirty="0"/>
              <a:t>Now try to regrow a slice from the belly</a:t>
            </a:r>
            <a:endParaRPr lang="en-US" dirty="0"/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3D73456D-36DD-445E-9642-2C69A3CFE35B}"/>
              </a:ext>
            </a:extLst>
          </p:cNvPr>
          <p:cNvCxnSpPr/>
          <p:nvPr/>
        </p:nvCxnSpPr>
        <p:spPr>
          <a:xfrm flipH="1" flipV="1">
            <a:off x="2890684" y="1966452"/>
            <a:ext cx="2654710" cy="1651819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267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E85281-D764-4174-9A91-6A6B32D26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193/Comp 150 Joel Grodstein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60278A5-5739-4B9D-AA6F-04F7E3DF4A21}"/>
              </a:ext>
            </a:extLst>
          </p:cNvPr>
          <p:cNvSpPr/>
          <p:nvPr/>
        </p:nvSpPr>
        <p:spPr>
          <a:xfrm>
            <a:off x="747252" y="1381432"/>
            <a:ext cx="452283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.8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1E1FCDA-8A34-496C-A3ED-B9EFB19C2B90}"/>
              </a:ext>
            </a:extLst>
          </p:cNvPr>
          <p:cNvSpPr/>
          <p:nvPr/>
        </p:nvSpPr>
        <p:spPr>
          <a:xfrm>
            <a:off x="1548584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.9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97605BF-4E16-4BBE-8C6A-89C1F658D665}"/>
              </a:ext>
            </a:extLst>
          </p:cNvPr>
          <p:cNvSpPr/>
          <p:nvPr/>
        </p:nvSpPr>
        <p:spPr>
          <a:xfrm>
            <a:off x="2359743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252B25F-4859-4937-80BE-318FCD12BAEA}"/>
              </a:ext>
            </a:extLst>
          </p:cNvPr>
          <p:cNvSpPr/>
          <p:nvPr/>
        </p:nvSpPr>
        <p:spPr>
          <a:xfrm>
            <a:off x="3175822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1.1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9364B25-67D6-457C-8D31-C63B5AB49BA5}"/>
              </a:ext>
            </a:extLst>
          </p:cNvPr>
          <p:cNvSpPr/>
          <p:nvPr/>
        </p:nvSpPr>
        <p:spPr>
          <a:xfrm>
            <a:off x="3982065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1.2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9E5CD85-C038-4A9C-94F9-98200D18964A}"/>
              </a:ext>
            </a:extLst>
          </p:cNvPr>
          <p:cNvSpPr/>
          <p:nvPr/>
        </p:nvSpPr>
        <p:spPr>
          <a:xfrm>
            <a:off x="112640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D27CBFE-1AF4-4027-8E2C-FE9E8A93A5BD}"/>
              </a:ext>
            </a:extLst>
          </p:cNvPr>
          <p:cNvSpPr/>
          <p:nvPr/>
        </p:nvSpPr>
        <p:spPr>
          <a:xfrm>
            <a:off x="10756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577A446-C1B4-4804-AE4C-FC378CB922AA}"/>
              </a:ext>
            </a:extLst>
          </p:cNvPr>
          <p:cNvSpPr/>
          <p:nvPr/>
        </p:nvSpPr>
        <p:spPr>
          <a:xfrm flipH="1">
            <a:off x="15455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42CBED5-A546-4346-8BB8-F23477D8A407}"/>
              </a:ext>
            </a:extLst>
          </p:cNvPr>
          <p:cNvSpPr/>
          <p:nvPr/>
        </p:nvSpPr>
        <p:spPr>
          <a:xfrm>
            <a:off x="194555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B7B2AFD-4BF1-4636-BC5E-D4BC0EBCBA84}"/>
              </a:ext>
            </a:extLst>
          </p:cNvPr>
          <p:cNvSpPr/>
          <p:nvPr/>
        </p:nvSpPr>
        <p:spPr>
          <a:xfrm>
            <a:off x="18630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39FC823-2956-4251-B0E5-B60CB0647A1F}"/>
              </a:ext>
            </a:extLst>
          </p:cNvPr>
          <p:cNvSpPr/>
          <p:nvPr/>
        </p:nvSpPr>
        <p:spPr>
          <a:xfrm flipH="1">
            <a:off x="236465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392A43B-1492-4D04-8B1A-D0CBCDBD7D41}"/>
              </a:ext>
            </a:extLst>
          </p:cNvPr>
          <p:cNvSpPr/>
          <p:nvPr/>
        </p:nvSpPr>
        <p:spPr>
          <a:xfrm>
            <a:off x="275200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7B5352D-3CDA-4CBE-BEDC-7BB30DFFA05C}"/>
              </a:ext>
            </a:extLst>
          </p:cNvPr>
          <p:cNvSpPr/>
          <p:nvPr/>
        </p:nvSpPr>
        <p:spPr>
          <a:xfrm>
            <a:off x="26758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5C7A7F9-6BA4-4BCE-A40D-B4154011C2E0}"/>
              </a:ext>
            </a:extLst>
          </p:cNvPr>
          <p:cNvSpPr/>
          <p:nvPr/>
        </p:nvSpPr>
        <p:spPr>
          <a:xfrm flipH="1">
            <a:off x="3183810" y="1525028"/>
            <a:ext cx="108585" cy="14859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1734E98-50BD-4BC5-BFB8-7F8A869742D4}"/>
              </a:ext>
            </a:extLst>
          </p:cNvPr>
          <p:cNvSpPr/>
          <p:nvPr/>
        </p:nvSpPr>
        <p:spPr>
          <a:xfrm>
            <a:off x="357750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684634B-1452-4132-AD8C-609B605611B7}"/>
              </a:ext>
            </a:extLst>
          </p:cNvPr>
          <p:cNvSpPr/>
          <p:nvPr/>
        </p:nvSpPr>
        <p:spPr>
          <a:xfrm>
            <a:off x="3514010" y="1537728"/>
            <a:ext cx="108585" cy="14859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AC67E83-2078-4C99-8EC6-D8E5D8E8EAA0}"/>
              </a:ext>
            </a:extLst>
          </p:cNvPr>
          <p:cNvSpPr/>
          <p:nvPr/>
        </p:nvSpPr>
        <p:spPr>
          <a:xfrm flipH="1">
            <a:off x="3986776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B3A7E72-3FFD-4940-BEF0-56173BE66A1D}"/>
              </a:ext>
            </a:extLst>
          </p:cNvPr>
          <p:cNvSpPr txBox="1"/>
          <p:nvPr/>
        </p:nvSpPr>
        <p:spPr>
          <a:xfrm>
            <a:off x="5338916" y="1376516"/>
            <a:ext cx="1553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Initial [</a:t>
            </a:r>
            <a:r>
              <a:rPr lang="en-US" i="1" dirty="0"/>
              <a:t>M</a:t>
            </a:r>
            <a:r>
              <a:rPr lang="en-US" dirty="0"/>
              <a:t>]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CB31FF02-A0A5-439E-BF8C-F418E7DAA9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66" y="2110178"/>
            <a:ext cx="5379624" cy="3233498"/>
          </a:xfrm>
          <a:prstGeom prst="rect">
            <a:avLst/>
          </a:prstGeom>
        </p:spPr>
      </p:pic>
      <p:sp>
        <p:nvSpPr>
          <p:cNvPr id="32" name="Oval 31">
            <a:extLst>
              <a:ext uri="{FF2B5EF4-FFF2-40B4-BE49-F238E27FC236}">
                <a16:creationId xmlns:a16="http://schemas.microsoft.com/office/drawing/2014/main" id="{B69AD7F1-4452-4D48-80F5-05FF88C16C50}"/>
              </a:ext>
            </a:extLst>
          </p:cNvPr>
          <p:cNvSpPr/>
          <p:nvPr/>
        </p:nvSpPr>
        <p:spPr>
          <a:xfrm>
            <a:off x="2861186" y="2989007"/>
            <a:ext cx="127820" cy="137651"/>
          </a:xfrm>
          <a:prstGeom prst="ellipse">
            <a:avLst/>
          </a:prstGeom>
          <a:solidFill>
            <a:srgbClr val="FF00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996E2AB-40F8-4536-8175-F923AA8E551E}"/>
              </a:ext>
            </a:extLst>
          </p:cNvPr>
          <p:cNvCxnSpPr>
            <a:cxnSpLocks/>
          </p:cNvCxnSpPr>
          <p:nvPr/>
        </p:nvCxnSpPr>
        <p:spPr>
          <a:xfrm flipH="1" flipV="1">
            <a:off x="1297858" y="1927123"/>
            <a:ext cx="1524001" cy="1022555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DF675881-C4EA-4FCD-B396-D8F7BB0F4544}"/>
              </a:ext>
            </a:extLst>
          </p:cNvPr>
          <p:cNvSpPr/>
          <p:nvPr/>
        </p:nvSpPr>
        <p:spPr>
          <a:xfrm>
            <a:off x="3485534" y="4222955"/>
            <a:ext cx="127820" cy="137651"/>
          </a:xfrm>
          <a:prstGeom prst="ellipse">
            <a:avLst/>
          </a:prstGeom>
          <a:solidFill>
            <a:srgbClr val="FF00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B62C151-731E-421D-8652-787FDA2F4724}"/>
              </a:ext>
            </a:extLst>
          </p:cNvPr>
          <p:cNvCxnSpPr>
            <a:cxnSpLocks/>
          </p:cNvCxnSpPr>
          <p:nvPr/>
        </p:nvCxnSpPr>
        <p:spPr>
          <a:xfrm flipV="1">
            <a:off x="3588774" y="1946787"/>
            <a:ext cx="540774" cy="213360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EBA04FBA-7453-4AB8-BFFF-663A388974F6}"/>
              </a:ext>
            </a:extLst>
          </p:cNvPr>
          <p:cNvSpPr txBox="1"/>
          <p:nvPr/>
        </p:nvSpPr>
        <p:spPr>
          <a:xfrm>
            <a:off x="117987" y="373627"/>
            <a:ext cx="17894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scale=.8</a:t>
            </a:r>
          </a:p>
          <a:p>
            <a:r>
              <a:rPr lang="en-US" sz="2000" i="1" dirty="0"/>
              <a:t>G</a:t>
            </a:r>
            <a:r>
              <a:rPr lang="en-US" sz="2000" baseline="-25000" dirty="0"/>
              <a:t>K</a:t>
            </a:r>
            <a:r>
              <a:rPr lang="en-US" sz="2000" dirty="0"/>
              <a:t>=.8*1.7e-17</a:t>
            </a:r>
          </a:p>
          <a:p>
            <a:r>
              <a:rPr lang="en-US" sz="2000" i="1" dirty="0">
                <a:sym typeface="Symbol" panose="05050102010706020507" pitchFamily="18" charset="2"/>
              </a:rPr>
              <a:t> </a:t>
            </a:r>
            <a:r>
              <a:rPr lang="en-US" sz="2000" dirty="0">
                <a:sym typeface="Symbol" panose="05050102010706020507" pitchFamily="18" charset="2"/>
              </a:rPr>
              <a:t>1.4e-17</a:t>
            </a:r>
            <a:endParaRPr lang="en-US" sz="2000" i="1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8878BF1-2144-4DAD-8921-90C252BA5B39}"/>
              </a:ext>
            </a:extLst>
          </p:cNvPr>
          <p:cNvSpPr txBox="1"/>
          <p:nvPr/>
        </p:nvSpPr>
        <p:spPr>
          <a:xfrm>
            <a:off x="3800168" y="653846"/>
            <a:ext cx="14846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scale=.2</a:t>
            </a:r>
          </a:p>
          <a:p>
            <a:r>
              <a:rPr lang="en-US" sz="2000" i="1" dirty="0"/>
              <a:t>G</a:t>
            </a:r>
            <a:r>
              <a:rPr lang="en-US" sz="2000" baseline="-25000" dirty="0"/>
              <a:t>K</a:t>
            </a:r>
            <a:r>
              <a:rPr lang="en-US" sz="2000" dirty="0"/>
              <a:t>=.34e-17</a:t>
            </a:r>
            <a:endParaRPr lang="en-US" sz="2000" i="1" dirty="0"/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703599E8-E7C0-4469-B501-018919FF6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794" y="5279924"/>
            <a:ext cx="7772400" cy="1022555"/>
          </a:xfrm>
        </p:spPr>
        <p:txBody>
          <a:bodyPr/>
          <a:lstStyle/>
          <a:p>
            <a:r>
              <a:rPr lang="en-US" sz="2400" dirty="0"/>
              <a:t>Look at the </a:t>
            </a:r>
            <a:r>
              <a:rPr lang="en-US" sz="2400" i="1" dirty="0"/>
              <a:t>N</a:t>
            </a:r>
            <a:r>
              <a:rPr lang="en-US" sz="2400" dirty="0"/>
              <a:t>=10 case</a:t>
            </a:r>
          </a:p>
          <a:p>
            <a:r>
              <a:rPr lang="en-US" sz="2400" dirty="0"/>
              <a:t>We build a substantial head-to-tail </a:t>
            </a:r>
            <a:r>
              <a:rPr lang="el-GR" sz="2400" dirty="0"/>
              <a:t>Δ</a:t>
            </a:r>
            <a:r>
              <a:rPr lang="en-US" sz="2400" i="1" dirty="0"/>
              <a:t>V</a:t>
            </a:r>
            <a:r>
              <a:rPr lang="en-US" sz="2400" dirty="0"/>
              <a:t> quite quickly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23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5" grpId="0" animBg="1"/>
      <p:bldP spid="38" grpId="0"/>
      <p:bldP spid="39" grpId="0"/>
      <p:bldP spid="40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E85281-D764-4174-9A91-6A6B32D26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193/Comp 150 Joel Grodstein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60278A5-5739-4B9D-AA6F-04F7E3DF4A21}"/>
              </a:ext>
            </a:extLst>
          </p:cNvPr>
          <p:cNvSpPr/>
          <p:nvPr/>
        </p:nvSpPr>
        <p:spPr>
          <a:xfrm>
            <a:off x="747252" y="1381432"/>
            <a:ext cx="452283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.8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1E1FCDA-8A34-496C-A3ED-B9EFB19C2B90}"/>
              </a:ext>
            </a:extLst>
          </p:cNvPr>
          <p:cNvSpPr/>
          <p:nvPr/>
        </p:nvSpPr>
        <p:spPr>
          <a:xfrm>
            <a:off x="1548584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.9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97605BF-4E16-4BBE-8C6A-89C1F658D665}"/>
              </a:ext>
            </a:extLst>
          </p:cNvPr>
          <p:cNvSpPr/>
          <p:nvPr/>
        </p:nvSpPr>
        <p:spPr>
          <a:xfrm>
            <a:off x="2359743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252B25F-4859-4937-80BE-318FCD12BAEA}"/>
              </a:ext>
            </a:extLst>
          </p:cNvPr>
          <p:cNvSpPr/>
          <p:nvPr/>
        </p:nvSpPr>
        <p:spPr>
          <a:xfrm>
            <a:off x="3175822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1.1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9364B25-67D6-457C-8D31-C63B5AB49BA5}"/>
              </a:ext>
            </a:extLst>
          </p:cNvPr>
          <p:cNvSpPr/>
          <p:nvPr/>
        </p:nvSpPr>
        <p:spPr>
          <a:xfrm>
            <a:off x="3982065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1.2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9E5CD85-C038-4A9C-94F9-98200D18964A}"/>
              </a:ext>
            </a:extLst>
          </p:cNvPr>
          <p:cNvSpPr/>
          <p:nvPr/>
        </p:nvSpPr>
        <p:spPr>
          <a:xfrm>
            <a:off x="112640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D27CBFE-1AF4-4027-8E2C-FE9E8A93A5BD}"/>
              </a:ext>
            </a:extLst>
          </p:cNvPr>
          <p:cNvSpPr/>
          <p:nvPr/>
        </p:nvSpPr>
        <p:spPr>
          <a:xfrm>
            <a:off x="10756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577A446-C1B4-4804-AE4C-FC378CB922AA}"/>
              </a:ext>
            </a:extLst>
          </p:cNvPr>
          <p:cNvSpPr/>
          <p:nvPr/>
        </p:nvSpPr>
        <p:spPr>
          <a:xfrm flipH="1">
            <a:off x="15455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42CBED5-A546-4346-8BB8-F23477D8A407}"/>
              </a:ext>
            </a:extLst>
          </p:cNvPr>
          <p:cNvSpPr/>
          <p:nvPr/>
        </p:nvSpPr>
        <p:spPr>
          <a:xfrm>
            <a:off x="194555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B7B2AFD-4BF1-4636-BC5E-D4BC0EBCBA84}"/>
              </a:ext>
            </a:extLst>
          </p:cNvPr>
          <p:cNvSpPr/>
          <p:nvPr/>
        </p:nvSpPr>
        <p:spPr>
          <a:xfrm>
            <a:off x="18630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39FC823-2956-4251-B0E5-B60CB0647A1F}"/>
              </a:ext>
            </a:extLst>
          </p:cNvPr>
          <p:cNvSpPr/>
          <p:nvPr/>
        </p:nvSpPr>
        <p:spPr>
          <a:xfrm flipH="1">
            <a:off x="236465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392A43B-1492-4D04-8B1A-D0CBCDBD7D41}"/>
              </a:ext>
            </a:extLst>
          </p:cNvPr>
          <p:cNvSpPr/>
          <p:nvPr/>
        </p:nvSpPr>
        <p:spPr>
          <a:xfrm>
            <a:off x="275200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7B5352D-3CDA-4CBE-BEDC-7BB30DFFA05C}"/>
              </a:ext>
            </a:extLst>
          </p:cNvPr>
          <p:cNvSpPr/>
          <p:nvPr/>
        </p:nvSpPr>
        <p:spPr>
          <a:xfrm>
            <a:off x="26758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5C7A7F9-6BA4-4BCE-A40D-B4154011C2E0}"/>
              </a:ext>
            </a:extLst>
          </p:cNvPr>
          <p:cNvSpPr/>
          <p:nvPr/>
        </p:nvSpPr>
        <p:spPr>
          <a:xfrm flipH="1">
            <a:off x="3183810" y="1525028"/>
            <a:ext cx="108585" cy="14859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1734E98-50BD-4BC5-BFB8-7F8A869742D4}"/>
              </a:ext>
            </a:extLst>
          </p:cNvPr>
          <p:cNvSpPr/>
          <p:nvPr/>
        </p:nvSpPr>
        <p:spPr>
          <a:xfrm>
            <a:off x="357750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684634B-1452-4132-AD8C-609B605611B7}"/>
              </a:ext>
            </a:extLst>
          </p:cNvPr>
          <p:cNvSpPr/>
          <p:nvPr/>
        </p:nvSpPr>
        <p:spPr>
          <a:xfrm>
            <a:off x="3514010" y="1537728"/>
            <a:ext cx="108585" cy="14859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AC67E83-2078-4C99-8EC6-D8E5D8E8EAA0}"/>
              </a:ext>
            </a:extLst>
          </p:cNvPr>
          <p:cNvSpPr/>
          <p:nvPr/>
        </p:nvSpPr>
        <p:spPr>
          <a:xfrm flipH="1">
            <a:off x="3986776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B3A7E72-3FFD-4940-BEF0-56173BE66A1D}"/>
              </a:ext>
            </a:extLst>
          </p:cNvPr>
          <p:cNvSpPr txBox="1"/>
          <p:nvPr/>
        </p:nvSpPr>
        <p:spPr>
          <a:xfrm>
            <a:off x="5338916" y="1376516"/>
            <a:ext cx="1553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Initial [</a:t>
            </a:r>
            <a:r>
              <a:rPr lang="en-US" i="1" dirty="0"/>
              <a:t>M</a:t>
            </a:r>
            <a:r>
              <a:rPr lang="en-US" dirty="0"/>
              <a:t>]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CB31FF02-A0A5-439E-BF8C-F418E7DAA9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66" y="2110178"/>
            <a:ext cx="5379624" cy="3233498"/>
          </a:xfrm>
          <a:prstGeom prst="rect">
            <a:avLst/>
          </a:prstGeom>
        </p:spPr>
      </p:pic>
      <p:sp>
        <p:nvSpPr>
          <p:cNvPr id="32" name="Oval 31">
            <a:extLst>
              <a:ext uri="{FF2B5EF4-FFF2-40B4-BE49-F238E27FC236}">
                <a16:creationId xmlns:a16="http://schemas.microsoft.com/office/drawing/2014/main" id="{B69AD7F1-4452-4D48-80F5-05FF88C16C50}"/>
              </a:ext>
            </a:extLst>
          </p:cNvPr>
          <p:cNvSpPr/>
          <p:nvPr/>
        </p:nvSpPr>
        <p:spPr>
          <a:xfrm>
            <a:off x="2861186" y="2989007"/>
            <a:ext cx="127820" cy="137651"/>
          </a:xfrm>
          <a:prstGeom prst="ellipse">
            <a:avLst/>
          </a:prstGeom>
          <a:solidFill>
            <a:srgbClr val="FF00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996E2AB-40F8-4536-8175-F923AA8E551E}"/>
              </a:ext>
            </a:extLst>
          </p:cNvPr>
          <p:cNvCxnSpPr>
            <a:cxnSpLocks/>
          </p:cNvCxnSpPr>
          <p:nvPr/>
        </p:nvCxnSpPr>
        <p:spPr>
          <a:xfrm flipH="1" flipV="1">
            <a:off x="1327354" y="1936955"/>
            <a:ext cx="1524001" cy="1022555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DF675881-C4EA-4FCD-B396-D8F7BB0F4544}"/>
              </a:ext>
            </a:extLst>
          </p:cNvPr>
          <p:cNvSpPr/>
          <p:nvPr/>
        </p:nvSpPr>
        <p:spPr>
          <a:xfrm>
            <a:off x="3485534" y="4222955"/>
            <a:ext cx="127820" cy="137651"/>
          </a:xfrm>
          <a:prstGeom prst="ellipse">
            <a:avLst/>
          </a:prstGeom>
          <a:solidFill>
            <a:srgbClr val="FF00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B62C151-731E-421D-8652-787FDA2F4724}"/>
              </a:ext>
            </a:extLst>
          </p:cNvPr>
          <p:cNvCxnSpPr>
            <a:cxnSpLocks/>
          </p:cNvCxnSpPr>
          <p:nvPr/>
        </p:nvCxnSpPr>
        <p:spPr>
          <a:xfrm flipV="1">
            <a:off x="3588774" y="1946787"/>
            <a:ext cx="540774" cy="213360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EBA04FBA-7453-4AB8-BFFF-663A388974F6}"/>
              </a:ext>
            </a:extLst>
          </p:cNvPr>
          <p:cNvSpPr txBox="1"/>
          <p:nvPr/>
        </p:nvSpPr>
        <p:spPr>
          <a:xfrm>
            <a:off x="117987" y="373627"/>
            <a:ext cx="17894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scale=.8</a:t>
            </a:r>
          </a:p>
          <a:p>
            <a:r>
              <a:rPr lang="en-US" sz="2000" i="1" dirty="0"/>
              <a:t>G</a:t>
            </a:r>
            <a:r>
              <a:rPr lang="en-US" sz="2000" baseline="-25000" dirty="0"/>
              <a:t>K</a:t>
            </a:r>
            <a:r>
              <a:rPr lang="en-US" sz="2000" dirty="0"/>
              <a:t>=.8*1.7e-17</a:t>
            </a:r>
          </a:p>
          <a:p>
            <a:r>
              <a:rPr lang="en-US" sz="2000" i="1" dirty="0">
                <a:sym typeface="Symbol" panose="05050102010706020507" pitchFamily="18" charset="2"/>
              </a:rPr>
              <a:t> </a:t>
            </a:r>
            <a:r>
              <a:rPr lang="en-US" sz="2000" dirty="0">
                <a:sym typeface="Symbol" panose="05050102010706020507" pitchFamily="18" charset="2"/>
              </a:rPr>
              <a:t>1.4e-17</a:t>
            </a:r>
            <a:endParaRPr lang="en-US" sz="2000" i="1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8878BF1-2144-4DAD-8921-90C252BA5B39}"/>
              </a:ext>
            </a:extLst>
          </p:cNvPr>
          <p:cNvSpPr txBox="1"/>
          <p:nvPr/>
        </p:nvSpPr>
        <p:spPr>
          <a:xfrm>
            <a:off x="3800168" y="653846"/>
            <a:ext cx="14846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scale=.2</a:t>
            </a:r>
          </a:p>
          <a:p>
            <a:r>
              <a:rPr lang="en-US" sz="2000" i="1" dirty="0"/>
              <a:t>G</a:t>
            </a:r>
            <a:r>
              <a:rPr lang="en-US" sz="2000" baseline="-25000" dirty="0"/>
              <a:t>K</a:t>
            </a:r>
            <a:r>
              <a:rPr lang="en-US" sz="2000" dirty="0"/>
              <a:t>=.34e-17</a:t>
            </a:r>
            <a:endParaRPr lang="en-US" sz="2000" i="1" dirty="0"/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703599E8-E7C0-4469-B501-018919FF6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794" y="5083284"/>
            <a:ext cx="7772400" cy="1209361"/>
          </a:xfrm>
        </p:spPr>
        <p:txBody>
          <a:bodyPr/>
          <a:lstStyle/>
          <a:p>
            <a:r>
              <a:rPr lang="en-US" sz="2400" dirty="0"/>
              <a:t>But what if </a:t>
            </a:r>
            <a:r>
              <a:rPr lang="en-US" sz="2400" i="1" dirty="0"/>
              <a:t>N</a:t>
            </a:r>
            <a:r>
              <a:rPr lang="en-US" sz="2400" dirty="0"/>
              <a:t>=2?</a:t>
            </a:r>
          </a:p>
          <a:p>
            <a:r>
              <a:rPr lang="en-US" sz="2400" dirty="0"/>
              <a:t>We do not build </a:t>
            </a:r>
            <a:r>
              <a:rPr lang="el-GR" sz="2400" dirty="0"/>
              <a:t>Δ</a:t>
            </a:r>
            <a:r>
              <a:rPr lang="en-US" sz="2400" i="1" dirty="0"/>
              <a:t>V</a:t>
            </a:r>
            <a:r>
              <a:rPr lang="en-US" sz="2400" dirty="0"/>
              <a:t> as well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Less gain to amplify a small </a:t>
            </a:r>
            <a:r>
              <a:rPr lang="el-GR" sz="2000" dirty="0"/>
              <a:t>Δ</a:t>
            </a:r>
            <a:r>
              <a:rPr lang="en-US" sz="2000" dirty="0"/>
              <a:t>[</a:t>
            </a:r>
            <a:r>
              <a:rPr lang="en-US" sz="2000" i="1" dirty="0"/>
              <a:t>M</a:t>
            </a:r>
            <a:r>
              <a:rPr lang="en-US" sz="2000" dirty="0"/>
              <a:t>]</a:t>
            </a:r>
          </a:p>
          <a:p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3B762E1-ED12-4DD1-BAB2-9F5E06EF1D14}"/>
              </a:ext>
            </a:extLst>
          </p:cNvPr>
          <p:cNvSpPr txBox="1"/>
          <p:nvPr/>
        </p:nvSpPr>
        <p:spPr>
          <a:xfrm>
            <a:off x="113072" y="378543"/>
            <a:ext cx="17894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scale=.6</a:t>
            </a:r>
          </a:p>
          <a:p>
            <a:r>
              <a:rPr lang="en-US" sz="2000" i="1" dirty="0"/>
              <a:t>G</a:t>
            </a:r>
            <a:r>
              <a:rPr lang="en-US" sz="2000" baseline="-25000" dirty="0"/>
              <a:t>K</a:t>
            </a:r>
            <a:r>
              <a:rPr lang="en-US" sz="2000" i="1" dirty="0">
                <a:sym typeface="Symbol" panose="05050102010706020507" pitchFamily="18" charset="2"/>
              </a:rPr>
              <a:t> </a:t>
            </a:r>
            <a:r>
              <a:rPr lang="en-US" sz="2000" dirty="0">
                <a:sym typeface="Symbol" panose="05050102010706020507" pitchFamily="18" charset="2"/>
              </a:rPr>
              <a:t>1e-17</a:t>
            </a:r>
            <a:endParaRPr lang="en-US" sz="2000" i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12A32A4-F937-496B-9260-4E58940999D3}"/>
              </a:ext>
            </a:extLst>
          </p:cNvPr>
          <p:cNvSpPr txBox="1"/>
          <p:nvPr/>
        </p:nvSpPr>
        <p:spPr>
          <a:xfrm>
            <a:off x="3805084" y="648930"/>
            <a:ext cx="14846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scale=.45</a:t>
            </a:r>
          </a:p>
          <a:p>
            <a:r>
              <a:rPr lang="en-US" sz="2000" i="1" dirty="0"/>
              <a:t>G</a:t>
            </a:r>
            <a:r>
              <a:rPr lang="en-US" sz="2000" baseline="-25000" dirty="0"/>
              <a:t>K</a:t>
            </a:r>
            <a:r>
              <a:rPr lang="en-US" sz="2000" dirty="0">
                <a:sym typeface="Symbol" panose="05050102010706020507" pitchFamily="18" charset="2"/>
              </a:rPr>
              <a:t></a:t>
            </a:r>
            <a:r>
              <a:rPr lang="en-US" sz="2000" dirty="0"/>
              <a:t>.8e-17</a:t>
            </a:r>
            <a:endParaRPr lang="en-US" sz="2000" i="1" dirty="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9D51058-BD9C-4F2E-82C0-D72CCAB85EB9}"/>
              </a:ext>
            </a:extLst>
          </p:cNvPr>
          <p:cNvCxnSpPr>
            <a:cxnSpLocks/>
          </p:cNvCxnSpPr>
          <p:nvPr/>
        </p:nvCxnSpPr>
        <p:spPr>
          <a:xfrm flipV="1">
            <a:off x="3524864" y="1966452"/>
            <a:ext cx="535859" cy="1784554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48C3472-5BA1-426B-9550-A5F36C54CE44}"/>
              </a:ext>
            </a:extLst>
          </p:cNvPr>
          <p:cNvCxnSpPr>
            <a:cxnSpLocks/>
          </p:cNvCxnSpPr>
          <p:nvPr/>
        </p:nvCxnSpPr>
        <p:spPr>
          <a:xfrm flipH="1" flipV="1">
            <a:off x="1337188" y="1966453"/>
            <a:ext cx="1435509" cy="1406012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3328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33333E-6 L -1.66667E-6 0.070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1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44444E-6 L -4.44444E-6 -0.0722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5" grpId="0" animBg="1"/>
      <p:bldP spid="38" grpId="0"/>
      <p:bldP spid="39" grpId="0"/>
      <p:bldP spid="29" grpId="0"/>
      <p:bldP spid="3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E85281-D764-4174-9A91-6A6B32D26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193/Comp 150 Joel Grodstein</a:t>
            </a:r>
            <a:endParaRPr lang="en-US" dirty="0"/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703599E8-E7C0-4469-B501-018919FF6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794" y="2723536"/>
            <a:ext cx="7772400" cy="3578944"/>
          </a:xfrm>
        </p:spPr>
        <p:txBody>
          <a:bodyPr/>
          <a:lstStyle/>
          <a:p>
            <a:r>
              <a:rPr lang="en-US" sz="2400" dirty="0"/>
              <a:t>Assume this is the final [</a:t>
            </a:r>
            <a:r>
              <a:rPr lang="en-US" sz="2400" i="1" dirty="0"/>
              <a:t>M</a:t>
            </a:r>
            <a:r>
              <a:rPr lang="en-US" sz="2400" dirty="0"/>
              <a:t>] for a full-grown worm</a:t>
            </a:r>
          </a:p>
          <a:p>
            <a:r>
              <a:rPr lang="en-US" sz="2400" dirty="0"/>
              <a:t>[</a:t>
            </a:r>
            <a:r>
              <a:rPr lang="en-US" sz="2400" i="1" dirty="0"/>
              <a:t>M</a:t>
            </a:r>
            <a:r>
              <a:rPr lang="en-US" sz="2400" dirty="0"/>
              <a:t>]</a:t>
            </a:r>
            <a:r>
              <a:rPr lang="en-US" sz="2400" baseline="-25000" dirty="0"/>
              <a:t>average</a:t>
            </a:r>
            <a:r>
              <a:rPr lang="en-US" sz="2400" dirty="0"/>
              <a:t> = 1</a:t>
            </a:r>
          </a:p>
          <a:p>
            <a:r>
              <a:rPr lang="en-US" sz="2400" dirty="0"/>
              <a:t>Now try to regrow a slice from the belly</a:t>
            </a:r>
            <a:endParaRPr lang="en-US" dirty="0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FB5671C-B495-42EF-A3EE-58DD52415081}"/>
              </a:ext>
            </a:extLst>
          </p:cNvPr>
          <p:cNvGrpSpPr/>
          <p:nvPr/>
        </p:nvGrpSpPr>
        <p:grpSpPr>
          <a:xfrm>
            <a:off x="5678129" y="3684639"/>
            <a:ext cx="363794" cy="393290"/>
            <a:chOff x="5678129" y="3684639"/>
            <a:chExt cx="363794" cy="393290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F624B05B-6BCC-45A0-8987-17C27970D082}"/>
                </a:ext>
              </a:extLst>
            </p:cNvPr>
            <p:cNvCxnSpPr/>
            <p:nvPr/>
          </p:nvCxnSpPr>
          <p:spPr>
            <a:xfrm flipH="1">
              <a:off x="5678129" y="3684639"/>
              <a:ext cx="363794" cy="393290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FA090912-AC5B-4F0A-8AB2-4EF30F4E9709}"/>
                </a:ext>
              </a:extLst>
            </p:cNvPr>
            <p:cNvCxnSpPr>
              <a:cxnSpLocks/>
            </p:cNvCxnSpPr>
            <p:nvPr/>
          </p:nvCxnSpPr>
          <p:spPr>
            <a:xfrm>
              <a:off x="5678129" y="3684639"/>
              <a:ext cx="363794" cy="393290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C229F5BA-F2FE-492E-9102-0484DD38B342}"/>
              </a:ext>
            </a:extLst>
          </p:cNvPr>
          <p:cNvSpPr txBox="1"/>
          <p:nvPr/>
        </p:nvSpPr>
        <p:spPr>
          <a:xfrm>
            <a:off x="5663380" y="3982065"/>
            <a:ext cx="1494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knees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A8BF09E-8A37-47A8-82BA-486149D3DD30}"/>
              </a:ext>
            </a:extLst>
          </p:cNvPr>
          <p:cNvSpPr/>
          <p:nvPr/>
        </p:nvSpPr>
        <p:spPr>
          <a:xfrm>
            <a:off x="747252" y="1381432"/>
            <a:ext cx="452283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3975A27-84DB-4FD0-84FC-371072A16089}"/>
              </a:ext>
            </a:extLst>
          </p:cNvPr>
          <p:cNvSpPr/>
          <p:nvPr/>
        </p:nvSpPr>
        <p:spPr>
          <a:xfrm>
            <a:off x="1548584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.5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8BFB2C2E-8BD8-4464-BF08-B1EFCF85216A}"/>
              </a:ext>
            </a:extLst>
          </p:cNvPr>
          <p:cNvSpPr/>
          <p:nvPr/>
        </p:nvSpPr>
        <p:spPr>
          <a:xfrm>
            <a:off x="2359743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8DF4ECD3-C8CB-491F-89B1-4AC5B94C093C}"/>
              </a:ext>
            </a:extLst>
          </p:cNvPr>
          <p:cNvSpPr/>
          <p:nvPr/>
        </p:nvSpPr>
        <p:spPr>
          <a:xfrm>
            <a:off x="3175822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1.5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DD67AE86-5485-475F-A3DA-B10E7411D694}"/>
              </a:ext>
            </a:extLst>
          </p:cNvPr>
          <p:cNvSpPr/>
          <p:nvPr/>
        </p:nvSpPr>
        <p:spPr>
          <a:xfrm>
            <a:off x="3982065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BB25967-0A33-4D4C-8E22-F9490A07B5C4}"/>
              </a:ext>
            </a:extLst>
          </p:cNvPr>
          <p:cNvSpPr/>
          <p:nvPr/>
        </p:nvSpPr>
        <p:spPr>
          <a:xfrm>
            <a:off x="112640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01F02A50-6057-4ED3-A368-EA4E827372C3}"/>
              </a:ext>
            </a:extLst>
          </p:cNvPr>
          <p:cNvSpPr/>
          <p:nvPr/>
        </p:nvSpPr>
        <p:spPr>
          <a:xfrm>
            <a:off x="10756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F76D3E70-D40B-4D97-BC06-A7CC1081CC10}"/>
              </a:ext>
            </a:extLst>
          </p:cNvPr>
          <p:cNvSpPr/>
          <p:nvPr/>
        </p:nvSpPr>
        <p:spPr>
          <a:xfrm flipH="1">
            <a:off x="15455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32BC9C3-5ABD-4691-9C26-A3D2DCA72577}"/>
              </a:ext>
            </a:extLst>
          </p:cNvPr>
          <p:cNvSpPr/>
          <p:nvPr/>
        </p:nvSpPr>
        <p:spPr>
          <a:xfrm>
            <a:off x="194555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E050D6D-4F45-45F4-B77F-F9FC5217C39E}"/>
              </a:ext>
            </a:extLst>
          </p:cNvPr>
          <p:cNvSpPr/>
          <p:nvPr/>
        </p:nvSpPr>
        <p:spPr>
          <a:xfrm>
            <a:off x="18630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5BDFF260-8B51-474D-9E1F-726E856A0D2B}"/>
              </a:ext>
            </a:extLst>
          </p:cNvPr>
          <p:cNvSpPr/>
          <p:nvPr/>
        </p:nvSpPr>
        <p:spPr>
          <a:xfrm flipH="1">
            <a:off x="236465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341AFC8-B795-4481-80A6-12446A817BCB}"/>
              </a:ext>
            </a:extLst>
          </p:cNvPr>
          <p:cNvSpPr/>
          <p:nvPr/>
        </p:nvSpPr>
        <p:spPr>
          <a:xfrm>
            <a:off x="275200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C3A1C1F9-9BFC-49F3-BBCF-857D1D9AE788}"/>
              </a:ext>
            </a:extLst>
          </p:cNvPr>
          <p:cNvSpPr/>
          <p:nvPr/>
        </p:nvSpPr>
        <p:spPr>
          <a:xfrm>
            <a:off x="26758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EC8494AA-48AB-4FA1-85ED-86845D86C919}"/>
              </a:ext>
            </a:extLst>
          </p:cNvPr>
          <p:cNvSpPr/>
          <p:nvPr/>
        </p:nvSpPr>
        <p:spPr>
          <a:xfrm flipH="1">
            <a:off x="3183810" y="1525028"/>
            <a:ext cx="108585" cy="14859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44B024F-5E5E-4B34-B6F9-35860CB8ADF8}"/>
              </a:ext>
            </a:extLst>
          </p:cNvPr>
          <p:cNvSpPr/>
          <p:nvPr/>
        </p:nvSpPr>
        <p:spPr>
          <a:xfrm>
            <a:off x="357750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55F6CA7D-CE1C-444F-BA2F-61EEC5A641CB}"/>
              </a:ext>
            </a:extLst>
          </p:cNvPr>
          <p:cNvSpPr/>
          <p:nvPr/>
        </p:nvSpPr>
        <p:spPr>
          <a:xfrm>
            <a:off x="3514010" y="1537728"/>
            <a:ext cx="108585" cy="14859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40118F2E-B9DD-4EFC-90A8-DC7484FB98D0}"/>
              </a:ext>
            </a:extLst>
          </p:cNvPr>
          <p:cNvSpPr/>
          <p:nvPr/>
        </p:nvSpPr>
        <p:spPr>
          <a:xfrm flipH="1">
            <a:off x="39966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8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E85281-D764-4174-9A91-6A6B32D26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193/Comp 150 Joel Grodstein</a:t>
            </a:r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B3A7E72-3FFD-4940-BEF0-56173BE66A1D}"/>
              </a:ext>
            </a:extLst>
          </p:cNvPr>
          <p:cNvSpPr txBox="1"/>
          <p:nvPr/>
        </p:nvSpPr>
        <p:spPr>
          <a:xfrm>
            <a:off x="5338916" y="1376516"/>
            <a:ext cx="1553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Initial [</a:t>
            </a:r>
            <a:r>
              <a:rPr lang="en-US" i="1" dirty="0"/>
              <a:t>M</a:t>
            </a:r>
            <a:r>
              <a:rPr lang="en-US" dirty="0"/>
              <a:t>]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CB31FF02-A0A5-439E-BF8C-F418E7DAA9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66" y="2110178"/>
            <a:ext cx="5379624" cy="3233498"/>
          </a:xfrm>
          <a:prstGeom prst="rect">
            <a:avLst/>
          </a:prstGeom>
        </p:spPr>
      </p:pic>
      <p:sp>
        <p:nvSpPr>
          <p:cNvPr id="32" name="Oval 31">
            <a:extLst>
              <a:ext uri="{FF2B5EF4-FFF2-40B4-BE49-F238E27FC236}">
                <a16:creationId xmlns:a16="http://schemas.microsoft.com/office/drawing/2014/main" id="{B69AD7F1-4452-4D48-80F5-05FF88C16C50}"/>
              </a:ext>
            </a:extLst>
          </p:cNvPr>
          <p:cNvSpPr/>
          <p:nvPr/>
        </p:nvSpPr>
        <p:spPr>
          <a:xfrm>
            <a:off x="1356851" y="2605549"/>
            <a:ext cx="127820" cy="137651"/>
          </a:xfrm>
          <a:prstGeom prst="ellipse">
            <a:avLst/>
          </a:prstGeom>
          <a:solidFill>
            <a:srgbClr val="FF00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F675881-C4EA-4FCD-B396-D8F7BB0F4544}"/>
              </a:ext>
            </a:extLst>
          </p:cNvPr>
          <p:cNvSpPr/>
          <p:nvPr/>
        </p:nvSpPr>
        <p:spPr>
          <a:xfrm>
            <a:off x="2305663" y="2620295"/>
            <a:ext cx="127820" cy="137651"/>
          </a:xfrm>
          <a:prstGeom prst="ellipse">
            <a:avLst/>
          </a:prstGeom>
          <a:solidFill>
            <a:srgbClr val="FF00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703599E8-E7C0-4469-B501-018919FF6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794" y="5279924"/>
            <a:ext cx="7772400" cy="1022555"/>
          </a:xfrm>
        </p:spPr>
        <p:txBody>
          <a:bodyPr/>
          <a:lstStyle/>
          <a:p>
            <a:r>
              <a:rPr lang="en-US" sz="2400" dirty="0"/>
              <a:t>Look at the </a:t>
            </a:r>
            <a:r>
              <a:rPr lang="en-US" sz="2400" i="1" dirty="0"/>
              <a:t>N</a:t>
            </a:r>
            <a:r>
              <a:rPr lang="en-US" sz="2400" dirty="0"/>
              <a:t>=10 case</a:t>
            </a:r>
          </a:p>
          <a:p>
            <a:endParaRPr lang="en-US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C5FADC1-6286-4396-B878-99EDFC7A992F}"/>
              </a:ext>
            </a:extLst>
          </p:cNvPr>
          <p:cNvSpPr/>
          <p:nvPr/>
        </p:nvSpPr>
        <p:spPr>
          <a:xfrm>
            <a:off x="747252" y="1381432"/>
            <a:ext cx="452283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.2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EE20AA7-2114-4A09-A22B-E6806940FCE2}"/>
              </a:ext>
            </a:extLst>
          </p:cNvPr>
          <p:cNvSpPr/>
          <p:nvPr/>
        </p:nvSpPr>
        <p:spPr>
          <a:xfrm>
            <a:off x="1548584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.3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D5DC1ADE-656C-40C1-9FC3-4E9C20CA092E}"/>
              </a:ext>
            </a:extLst>
          </p:cNvPr>
          <p:cNvSpPr/>
          <p:nvPr/>
        </p:nvSpPr>
        <p:spPr>
          <a:xfrm>
            <a:off x="2359743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.4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FBC8712B-8737-4C0D-BC59-014C6402206B}"/>
              </a:ext>
            </a:extLst>
          </p:cNvPr>
          <p:cNvSpPr/>
          <p:nvPr/>
        </p:nvSpPr>
        <p:spPr>
          <a:xfrm>
            <a:off x="3175822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.5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AB7915EB-30A1-4717-B29C-4D5F4E703D80}"/>
              </a:ext>
            </a:extLst>
          </p:cNvPr>
          <p:cNvSpPr/>
          <p:nvPr/>
        </p:nvSpPr>
        <p:spPr>
          <a:xfrm>
            <a:off x="3982065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.6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B96F6D9-2E24-4B76-ACFC-0E1242075A73}"/>
              </a:ext>
            </a:extLst>
          </p:cNvPr>
          <p:cNvSpPr/>
          <p:nvPr/>
        </p:nvSpPr>
        <p:spPr>
          <a:xfrm>
            <a:off x="112640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7A9F2749-1AFA-48B8-8C9F-FE84272B420F}"/>
              </a:ext>
            </a:extLst>
          </p:cNvPr>
          <p:cNvSpPr/>
          <p:nvPr/>
        </p:nvSpPr>
        <p:spPr>
          <a:xfrm>
            <a:off x="1095272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E344B765-B5EA-4583-ABC7-09A7E768C4B7}"/>
              </a:ext>
            </a:extLst>
          </p:cNvPr>
          <p:cNvSpPr/>
          <p:nvPr/>
        </p:nvSpPr>
        <p:spPr>
          <a:xfrm flipH="1">
            <a:off x="15455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F1E8036-7813-49BC-8105-1825614E7D62}"/>
              </a:ext>
            </a:extLst>
          </p:cNvPr>
          <p:cNvSpPr/>
          <p:nvPr/>
        </p:nvSpPr>
        <p:spPr>
          <a:xfrm>
            <a:off x="194555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70EDF20A-A71D-4A45-984A-3FF2C95B97C5}"/>
              </a:ext>
            </a:extLst>
          </p:cNvPr>
          <p:cNvSpPr/>
          <p:nvPr/>
        </p:nvSpPr>
        <p:spPr>
          <a:xfrm>
            <a:off x="1892504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D74CBD13-EA7B-4CF7-99B2-63DF7552CFAC}"/>
              </a:ext>
            </a:extLst>
          </p:cNvPr>
          <p:cNvSpPr/>
          <p:nvPr/>
        </p:nvSpPr>
        <p:spPr>
          <a:xfrm flipH="1">
            <a:off x="236465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705DDD4-4A4D-418F-A898-498EA448597F}"/>
              </a:ext>
            </a:extLst>
          </p:cNvPr>
          <p:cNvSpPr/>
          <p:nvPr/>
        </p:nvSpPr>
        <p:spPr>
          <a:xfrm>
            <a:off x="275200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D072DAAD-A0D2-4F85-826D-3087D1E8B984}"/>
              </a:ext>
            </a:extLst>
          </p:cNvPr>
          <p:cNvSpPr/>
          <p:nvPr/>
        </p:nvSpPr>
        <p:spPr>
          <a:xfrm>
            <a:off x="2695472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0B53C947-A253-4B82-B389-21436BF6CF37}"/>
              </a:ext>
            </a:extLst>
          </p:cNvPr>
          <p:cNvSpPr/>
          <p:nvPr/>
        </p:nvSpPr>
        <p:spPr>
          <a:xfrm flipH="1">
            <a:off x="3183810" y="1525028"/>
            <a:ext cx="108585" cy="14859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6F774E8-F1B6-4B7C-9D3F-5BF77C928072}"/>
              </a:ext>
            </a:extLst>
          </p:cNvPr>
          <p:cNvSpPr/>
          <p:nvPr/>
        </p:nvSpPr>
        <p:spPr>
          <a:xfrm>
            <a:off x="357750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F219AECF-31BD-4037-B8C8-5D0EA8CC4CC4}"/>
              </a:ext>
            </a:extLst>
          </p:cNvPr>
          <p:cNvSpPr/>
          <p:nvPr/>
        </p:nvSpPr>
        <p:spPr>
          <a:xfrm>
            <a:off x="3514010" y="1537728"/>
            <a:ext cx="108585" cy="14859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9DDD1F3B-6594-4E13-8900-650546A2678D}"/>
              </a:ext>
            </a:extLst>
          </p:cNvPr>
          <p:cNvSpPr/>
          <p:nvPr/>
        </p:nvSpPr>
        <p:spPr>
          <a:xfrm flipH="1">
            <a:off x="3986776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ontent Placeholder 2">
            <a:extLst>
              <a:ext uri="{FF2B5EF4-FFF2-40B4-BE49-F238E27FC236}">
                <a16:creationId xmlns:a16="http://schemas.microsoft.com/office/drawing/2014/main" id="{28FD95B7-2FE1-4DFC-A823-B9FCC6E5C938}"/>
              </a:ext>
            </a:extLst>
          </p:cNvPr>
          <p:cNvSpPr txBox="1">
            <a:spLocks/>
          </p:cNvSpPr>
          <p:nvPr/>
        </p:nvSpPr>
        <p:spPr bwMode="auto">
          <a:xfrm>
            <a:off x="5624054" y="2295833"/>
            <a:ext cx="3352798" cy="3170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/>
              <a:t>Ouch!</a:t>
            </a:r>
          </a:p>
          <a:p>
            <a:r>
              <a:rPr lang="en-US" kern="0" dirty="0"/>
              <a:t>Now almost nothing happens</a:t>
            </a:r>
          </a:p>
          <a:p>
            <a:r>
              <a:rPr lang="en-US" kern="0" dirty="0"/>
              <a:t>Any ideas on how to make a knee regrow well?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4A0F6B36-70C7-4419-91F3-4DAD1A9F713F}"/>
              </a:ext>
            </a:extLst>
          </p:cNvPr>
          <p:cNvCxnSpPr>
            <a:cxnSpLocks/>
          </p:cNvCxnSpPr>
          <p:nvPr/>
        </p:nvCxnSpPr>
        <p:spPr>
          <a:xfrm flipH="1" flipV="1">
            <a:off x="1199535" y="1927124"/>
            <a:ext cx="127820" cy="521108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73809F46-B86A-490A-A640-0090E5FE8ABD}"/>
              </a:ext>
            </a:extLst>
          </p:cNvPr>
          <p:cNvCxnSpPr>
            <a:cxnSpLocks/>
          </p:cNvCxnSpPr>
          <p:nvPr/>
        </p:nvCxnSpPr>
        <p:spPr>
          <a:xfrm flipV="1">
            <a:off x="2477729" y="1917290"/>
            <a:ext cx="1524000" cy="589936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141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5" grpId="0" animBg="1"/>
      <p:bldP spid="54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id="{CB31FF02-A0A5-439E-BF8C-F418E7DAA9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266" y="2110178"/>
            <a:ext cx="5379624" cy="323349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780D3EC-07E8-4978-9560-ED6015708B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812" y="2109071"/>
            <a:ext cx="5368414" cy="322676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E85281-D764-4174-9A91-6A6B32D26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193/Comp 150 Joel Grodstein</a:t>
            </a:r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B3A7E72-3FFD-4940-BEF0-56173BE66A1D}"/>
              </a:ext>
            </a:extLst>
          </p:cNvPr>
          <p:cNvSpPr txBox="1"/>
          <p:nvPr/>
        </p:nvSpPr>
        <p:spPr>
          <a:xfrm>
            <a:off x="5338916" y="1376516"/>
            <a:ext cx="1553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Initial [</a:t>
            </a:r>
            <a:r>
              <a:rPr lang="en-US" i="1" dirty="0"/>
              <a:t>M</a:t>
            </a:r>
            <a:r>
              <a:rPr lang="en-US" dirty="0"/>
              <a:t>]</a:t>
            </a:r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703599E8-E7C0-4469-B501-018919FF6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794" y="5279924"/>
            <a:ext cx="7772400" cy="1022555"/>
          </a:xfrm>
        </p:spPr>
        <p:txBody>
          <a:bodyPr/>
          <a:lstStyle/>
          <a:p>
            <a:r>
              <a:rPr lang="en-US" sz="2400" dirty="0"/>
              <a:t>Look at the </a:t>
            </a:r>
            <a:r>
              <a:rPr lang="en-US" sz="2400" i="1" dirty="0"/>
              <a:t>N</a:t>
            </a:r>
            <a:r>
              <a:rPr lang="en-US" sz="2400" dirty="0"/>
              <a:t>=10 case</a:t>
            </a:r>
          </a:p>
          <a:p>
            <a:endParaRPr lang="en-US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C5FADC1-6286-4396-B878-99EDFC7A992F}"/>
              </a:ext>
            </a:extLst>
          </p:cNvPr>
          <p:cNvSpPr/>
          <p:nvPr/>
        </p:nvSpPr>
        <p:spPr>
          <a:xfrm>
            <a:off x="747252" y="1381432"/>
            <a:ext cx="452283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.2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EE20AA7-2114-4A09-A22B-E6806940FCE2}"/>
              </a:ext>
            </a:extLst>
          </p:cNvPr>
          <p:cNvSpPr/>
          <p:nvPr/>
        </p:nvSpPr>
        <p:spPr>
          <a:xfrm>
            <a:off x="1548584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.3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D5DC1ADE-656C-40C1-9FC3-4E9C20CA092E}"/>
              </a:ext>
            </a:extLst>
          </p:cNvPr>
          <p:cNvSpPr/>
          <p:nvPr/>
        </p:nvSpPr>
        <p:spPr>
          <a:xfrm>
            <a:off x="2359743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.4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FBC8712B-8737-4C0D-BC59-014C6402206B}"/>
              </a:ext>
            </a:extLst>
          </p:cNvPr>
          <p:cNvSpPr/>
          <p:nvPr/>
        </p:nvSpPr>
        <p:spPr>
          <a:xfrm>
            <a:off x="3175822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.5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AB7915EB-30A1-4717-B29C-4D5F4E703D80}"/>
              </a:ext>
            </a:extLst>
          </p:cNvPr>
          <p:cNvSpPr/>
          <p:nvPr/>
        </p:nvSpPr>
        <p:spPr>
          <a:xfrm>
            <a:off x="3982065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.6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B96F6D9-2E24-4B76-ACFC-0E1242075A73}"/>
              </a:ext>
            </a:extLst>
          </p:cNvPr>
          <p:cNvSpPr/>
          <p:nvPr/>
        </p:nvSpPr>
        <p:spPr>
          <a:xfrm>
            <a:off x="112640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7A9F2749-1AFA-48B8-8C9F-FE84272B420F}"/>
              </a:ext>
            </a:extLst>
          </p:cNvPr>
          <p:cNvSpPr/>
          <p:nvPr/>
        </p:nvSpPr>
        <p:spPr>
          <a:xfrm>
            <a:off x="1095272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E344B765-B5EA-4583-ABC7-09A7E768C4B7}"/>
              </a:ext>
            </a:extLst>
          </p:cNvPr>
          <p:cNvSpPr/>
          <p:nvPr/>
        </p:nvSpPr>
        <p:spPr>
          <a:xfrm flipH="1">
            <a:off x="15455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F1E8036-7813-49BC-8105-1825614E7D62}"/>
              </a:ext>
            </a:extLst>
          </p:cNvPr>
          <p:cNvSpPr/>
          <p:nvPr/>
        </p:nvSpPr>
        <p:spPr>
          <a:xfrm>
            <a:off x="194555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70EDF20A-A71D-4A45-984A-3FF2C95B97C5}"/>
              </a:ext>
            </a:extLst>
          </p:cNvPr>
          <p:cNvSpPr/>
          <p:nvPr/>
        </p:nvSpPr>
        <p:spPr>
          <a:xfrm>
            <a:off x="1892504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D74CBD13-EA7B-4CF7-99B2-63DF7552CFAC}"/>
              </a:ext>
            </a:extLst>
          </p:cNvPr>
          <p:cNvSpPr/>
          <p:nvPr/>
        </p:nvSpPr>
        <p:spPr>
          <a:xfrm flipH="1">
            <a:off x="236465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705DDD4-4A4D-418F-A898-498EA448597F}"/>
              </a:ext>
            </a:extLst>
          </p:cNvPr>
          <p:cNvSpPr/>
          <p:nvPr/>
        </p:nvSpPr>
        <p:spPr>
          <a:xfrm>
            <a:off x="275200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D072DAAD-A0D2-4F85-826D-3087D1E8B984}"/>
              </a:ext>
            </a:extLst>
          </p:cNvPr>
          <p:cNvSpPr/>
          <p:nvPr/>
        </p:nvSpPr>
        <p:spPr>
          <a:xfrm>
            <a:off x="2695472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0B53C947-A253-4B82-B389-21436BF6CF37}"/>
              </a:ext>
            </a:extLst>
          </p:cNvPr>
          <p:cNvSpPr/>
          <p:nvPr/>
        </p:nvSpPr>
        <p:spPr>
          <a:xfrm flipH="1">
            <a:off x="3183810" y="1525028"/>
            <a:ext cx="108585" cy="14859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6F774E8-F1B6-4B7C-9D3F-5BF77C928072}"/>
              </a:ext>
            </a:extLst>
          </p:cNvPr>
          <p:cNvSpPr/>
          <p:nvPr/>
        </p:nvSpPr>
        <p:spPr>
          <a:xfrm>
            <a:off x="357750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F219AECF-31BD-4037-B8C8-5D0EA8CC4CC4}"/>
              </a:ext>
            </a:extLst>
          </p:cNvPr>
          <p:cNvSpPr/>
          <p:nvPr/>
        </p:nvSpPr>
        <p:spPr>
          <a:xfrm>
            <a:off x="3514010" y="1537728"/>
            <a:ext cx="108585" cy="14859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9DDD1F3B-6594-4E13-8900-650546A2678D}"/>
              </a:ext>
            </a:extLst>
          </p:cNvPr>
          <p:cNvSpPr/>
          <p:nvPr/>
        </p:nvSpPr>
        <p:spPr>
          <a:xfrm flipH="1">
            <a:off x="3986776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ontent Placeholder 2">
            <a:extLst>
              <a:ext uri="{FF2B5EF4-FFF2-40B4-BE49-F238E27FC236}">
                <a16:creationId xmlns:a16="http://schemas.microsoft.com/office/drawing/2014/main" id="{28FD95B7-2FE1-4DFC-A823-B9FCC6E5C938}"/>
              </a:ext>
            </a:extLst>
          </p:cNvPr>
          <p:cNvSpPr txBox="1">
            <a:spLocks/>
          </p:cNvSpPr>
          <p:nvPr/>
        </p:nvSpPr>
        <p:spPr bwMode="auto">
          <a:xfrm>
            <a:off x="5624054" y="2295833"/>
            <a:ext cx="3352798" cy="369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/>
              <a:t>Set </a:t>
            </a:r>
            <a:r>
              <a:rPr lang="en-US" sz="2400" i="1" kern="0" dirty="0" err="1"/>
              <a:t>k</a:t>
            </a:r>
            <a:r>
              <a:rPr lang="en-US" sz="2400" kern="0" baseline="-25000" dirty="0" err="1"/>
              <a:t>M</a:t>
            </a:r>
            <a:r>
              <a:rPr lang="en-US" sz="2400" kern="0" dirty="0"/>
              <a:t>=.4</a:t>
            </a:r>
          </a:p>
          <a:p>
            <a:r>
              <a:rPr lang="en-US" sz="2400" kern="0" dirty="0"/>
              <a:t>Sure, but…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now the belly and head slices won’t work </a:t>
            </a:r>
            <a:r>
              <a:rPr lang="en-US" sz="2000" kern="0" dirty="0">
                <a:sym typeface="Wingdings" panose="05000000000000000000" pitchFamily="2" charset="2"/>
              </a:rPr>
              <a:t></a:t>
            </a:r>
          </a:p>
          <a:p>
            <a:r>
              <a:rPr lang="en-US" sz="2400" kern="0" dirty="0">
                <a:sym typeface="Wingdings" panose="05000000000000000000" pitchFamily="2" charset="2"/>
              </a:rPr>
              <a:t>Conclusion: try to make </a:t>
            </a:r>
            <a:r>
              <a:rPr lang="en-US" sz="2400" i="1" kern="0" dirty="0">
                <a:sym typeface="Wingdings" panose="05000000000000000000" pitchFamily="2" charset="2"/>
              </a:rPr>
              <a:t>N</a:t>
            </a:r>
            <a:r>
              <a:rPr lang="en-US" sz="2400" kern="0" dirty="0">
                <a:sym typeface="Wingdings" panose="05000000000000000000" pitchFamily="2" charset="2"/>
              </a:rPr>
              <a:t>=2 work (or even </a:t>
            </a:r>
            <a:r>
              <a:rPr lang="en-US" sz="2400" i="1" kern="0" dirty="0">
                <a:sym typeface="Wingdings" panose="05000000000000000000" pitchFamily="2" charset="2"/>
              </a:rPr>
              <a:t>N</a:t>
            </a:r>
            <a:r>
              <a:rPr lang="en-US" sz="2400" kern="0" dirty="0">
                <a:sym typeface="Wingdings" panose="05000000000000000000" pitchFamily="2" charset="2"/>
              </a:rPr>
              <a:t>=1)</a:t>
            </a:r>
          </a:p>
          <a:p>
            <a:pPr lvl="1">
              <a:spcBef>
                <a:spcPts val="0"/>
              </a:spcBef>
            </a:pPr>
            <a:r>
              <a:rPr lang="en-US" sz="2000" kern="0" dirty="0">
                <a:sym typeface="Wingdings" panose="05000000000000000000" pitchFamily="2" charset="2"/>
              </a:rPr>
              <a:t>those have some gain everywhere</a:t>
            </a:r>
            <a:endParaRPr lang="en-US" sz="2000" kern="0" dirty="0"/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4A0F6B36-70C7-4419-91F3-4DAD1A9F713F}"/>
              </a:ext>
            </a:extLst>
          </p:cNvPr>
          <p:cNvCxnSpPr>
            <a:cxnSpLocks/>
          </p:cNvCxnSpPr>
          <p:nvPr/>
        </p:nvCxnSpPr>
        <p:spPr>
          <a:xfrm flipH="1" flipV="1">
            <a:off x="1199535" y="1927124"/>
            <a:ext cx="127820" cy="521108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73809F46-B86A-490A-A640-0090E5FE8ABD}"/>
              </a:ext>
            </a:extLst>
          </p:cNvPr>
          <p:cNvCxnSpPr>
            <a:cxnSpLocks/>
          </p:cNvCxnSpPr>
          <p:nvPr/>
        </p:nvCxnSpPr>
        <p:spPr>
          <a:xfrm flipV="1">
            <a:off x="2477729" y="1917290"/>
            <a:ext cx="1524000" cy="589936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>
            <a:extLst>
              <a:ext uri="{FF2B5EF4-FFF2-40B4-BE49-F238E27FC236}">
                <a16:creationId xmlns:a16="http://schemas.microsoft.com/office/drawing/2014/main" id="{B69AD7F1-4452-4D48-80F5-05FF88C16C50}"/>
              </a:ext>
            </a:extLst>
          </p:cNvPr>
          <p:cNvSpPr/>
          <p:nvPr/>
        </p:nvSpPr>
        <p:spPr>
          <a:xfrm>
            <a:off x="1356851" y="2605549"/>
            <a:ext cx="127820" cy="137651"/>
          </a:xfrm>
          <a:prstGeom prst="ellipse">
            <a:avLst/>
          </a:prstGeom>
          <a:solidFill>
            <a:srgbClr val="FF00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F675881-C4EA-4FCD-B396-D8F7BB0F4544}"/>
              </a:ext>
            </a:extLst>
          </p:cNvPr>
          <p:cNvSpPr/>
          <p:nvPr/>
        </p:nvSpPr>
        <p:spPr>
          <a:xfrm>
            <a:off x="2305663" y="2620295"/>
            <a:ext cx="127820" cy="137651"/>
          </a:xfrm>
          <a:prstGeom prst="ellipse">
            <a:avLst/>
          </a:prstGeom>
          <a:solidFill>
            <a:srgbClr val="FF00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D15D4BF6-1EED-467A-935B-C80420746B01}"/>
              </a:ext>
            </a:extLst>
          </p:cNvPr>
          <p:cNvSpPr/>
          <p:nvPr/>
        </p:nvSpPr>
        <p:spPr>
          <a:xfrm>
            <a:off x="2320412" y="4601495"/>
            <a:ext cx="127820" cy="137651"/>
          </a:xfrm>
          <a:prstGeom prst="ellipse">
            <a:avLst/>
          </a:prstGeom>
          <a:solidFill>
            <a:srgbClr val="FF00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23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9328"/>
            <a:ext cx="7772400" cy="1143000"/>
          </a:xfrm>
        </p:spPr>
        <p:txBody>
          <a:bodyPr/>
          <a:lstStyle/>
          <a:p>
            <a:r>
              <a:rPr lang="en-US" dirty="0"/>
              <a:t>Positional cues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627" y="3617018"/>
            <a:ext cx="8367250" cy="2764928"/>
          </a:xfrm>
        </p:spPr>
        <p:txBody>
          <a:bodyPr/>
          <a:lstStyle/>
          <a:p>
            <a:r>
              <a:rPr lang="en-US" sz="2000" dirty="0"/>
              <a:t>Assume that there is some way for cells to know their </a:t>
            </a:r>
            <a:r>
              <a:rPr lang="en-US" sz="2000" i="1" dirty="0"/>
              <a:t>x</a:t>
            </a:r>
            <a:r>
              <a:rPr lang="en-US" sz="2000" dirty="0"/>
              <a:t> and </a:t>
            </a:r>
            <a:r>
              <a:rPr lang="en-US" sz="2000" i="1" dirty="0"/>
              <a:t>y</a:t>
            </a:r>
            <a:r>
              <a:rPr lang="en-US" sz="2000" dirty="0"/>
              <a:t> coordinates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Perhaps two chemicals whose concentration varies gradually with position?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Inside </a:t>
            </a:r>
            <a:r>
              <a:rPr lang="en-US" sz="1800" i="1" dirty="0"/>
              <a:t>every</a:t>
            </a:r>
            <a:r>
              <a:rPr lang="en-US" sz="1800" dirty="0"/>
              <a:t> cell is the code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/>
              <a:t>if (x==.3 and y==.55):</a:t>
            </a:r>
          </a:p>
          <a:p>
            <a:pPr marL="1314450" lvl="3" indent="0">
              <a:spcBef>
                <a:spcPts val="0"/>
              </a:spcBef>
              <a:buNone/>
            </a:pPr>
            <a:r>
              <a:rPr lang="en-US" dirty="0" err="1"/>
              <a:t>I_am_nose</a:t>
            </a:r>
            <a:r>
              <a:rPr lang="en-US" dirty="0"/>
              <a:t>=True</a:t>
            </a:r>
          </a:p>
          <a:p>
            <a:r>
              <a:rPr lang="en-US" sz="2000" dirty="0"/>
              <a:t>But who creates the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 coordinate system?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The worm cells. Let’s see how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Note that it must work when the mother is both lying and standing! (Doing handstands does </a:t>
            </a:r>
            <a:r>
              <a:rPr lang="en-US" sz="1800" i="1" dirty="0"/>
              <a:t>not</a:t>
            </a:r>
            <a:r>
              <a:rPr lang="en-US" sz="1800" dirty="0"/>
              <a:t> create birth defects)</a:t>
            </a:r>
          </a:p>
          <a:p>
            <a:pPr lvl="1">
              <a:spcBef>
                <a:spcPts val="0"/>
              </a:spcBef>
            </a:pPr>
            <a:endParaRPr lang="en-US" sz="1800" dirty="0"/>
          </a:p>
          <a:p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555"/>
            <a:ext cx="2895600" cy="307777"/>
          </a:xfrm>
        </p:spPr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889760" y="280319"/>
            <a:ext cx="0" cy="2996184"/>
          </a:xfrm>
          <a:prstGeom prst="line">
            <a:avLst/>
          </a:prstGeom>
          <a:ln w="3810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889760" y="3288695"/>
            <a:ext cx="3243072" cy="0"/>
          </a:xfrm>
          <a:prstGeom prst="line">
            <a:avLst/>
          </a:prstGeom>
          <a:ln w="3810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132832" y="3105815"/>
            <a:ext cx="414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54278" y="280319"/>
            <a:ext cx="414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71270" y="3238296"/>
            <a:ext cx="29196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0     .2     .4     .6     .8     1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33908" y="587773"/>
            <a:ext cx="453770" cy="2880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700"/>
              </a:lnSpc>
            </a:pPr>
            <a:r>
              <a:rPr lang="en-US" sz="2000" dirty="0"/>
              <a:t>1</a:t>
            </a:r>
          </a:p>
          <a:p>
            <a:pPr>
              <a:lnSpc>
                <a:spcPts val="3700"/>
              </a:lnSpc>
            </a:pPr>
            <a:r>
              <a:rPr lang="en-US" sz="2000" dirty="0"/>
              <a:t>.8</a:t>
            </a:r>
          </a:p>
          <a:p>
            <a:pPr>
              <a:lnSpc>
                <a:spcPts val="3700"/>
              </a:lnSpc>
            </a:pPr>
            <a:r>
              <a:rPr lang="en-US" sz="2000" dirty="0"/>
              <a:t>.6</a:t>
            </a:r>
          </a:p>
          <a:p>
            <a:pPr>
              <a:lnSpc>
                <a:spcPts val="3700"/>
              </a:lnSpc>
            </a:pPr>
            <a:r>
              <a:rPr lang="en-US" sz="2000" dirty="0"/>
              <a:t>.4</a:t>
            </a:r>
          </a:p>
          <a:p>
            <a:pPr>
              <a:lnSpc>
                <a:spcPts val="3700"/>
              </a:lnSpc>
            </a:pPr>
            <a:r>
              <a:rPr lang="en-US" sz="2000" dirty="0"/>
              <a:t>.2</a:t>
            </a:r>
          </a:p>
          <a:p>
            <a:pPr>
              <a:lnSpc>
                <a:spcPts val="3700"/>
              </a:lnSpc>
            </a:pPr>
            <a:r>
              <a:rPr lang="en-US" sz="2000" dirty="0"/>
              <a:t>0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356" y="854576"/>
            <a:ext cx="1926225" cy="24156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120109" y="2014994"/>
            <a:ext cx="20254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Human embryo, 9-10 weeks</a:t>
            </a:r>
          </a:p>
        </p:txBody>
      </p:sp>
    </p:spTree>
    <p:extLst>
      <p:ext uri="{BB962C8B-B14F-4D97-AF65-F5344CB8AC3E}">
        <p14:creationId xmlns:p14="http://schemas.microsoft.com/office/powerpoint/2010/main" val="251537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E85281-D764-4174-9A91-6A6B32D26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193/Comp 150 Joel Grodstein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60278A5-5739-4B9D-AA6F-04F7E3DF4A21}"/>
              </a:ext>
            </a:extLst>
          </p:cNvPr>
          <p:cNvSpPr/>
          <p:nvPr/>
        </p:nvSpPr>
        <p:spPr>
          <a:xfrm>
            <a:off x="747252" y="1381432"/>
            <a:ext cx="452283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.8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1E1FCDA-8A34-496C-A3ED-B9EFB19C2B90}"/>
              </a:ext>
            </a:extLst>
          </p:cNvPr>
          <p:cNvSpPr/>
          <p:nvPr/>
        </p:nvSpPr>
        <p:spPr>
          <a:xfrm>
            <a:off x="1548584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.9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97605BF-4E16-4BBE-8C6A-89C1F658D665}"/>
              </a:ext>
            </a:extLst>
          </p:cNvPr>
          <p:cNvSpPr/>
          <p:nvPr/>
        </p:nvSpPr>
        <p:spPr>
          <a:xfrm>
            <a:off x="2359743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252B25F-4859-4937-80BE-318FCD12BAEA}"/>
              </a:ext>
            </a:extLst>
          </p:cNvPr>
          <p:cNvSpPr/>
          <p:nvPr/>
        </p:nvSpPr>
        <p:spPr>
          <a:xfrm>
            <a:off x="3175822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1.1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9364B25-67D6-457C-8D31-C63B5AB49BA5}"/>
              </a:ext>
            </a:extLst>
          </p:cNvPr>
          <p:cNvSpPr/>
          <p:nvPr/>
        </p:nvSpPr>
        <p:spPr>
          <a:xfrm>
            <a:off x="3982065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1.2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9E5CD85-C038-4A9C-94F9-98200D18964A}"/>
              </a:ext>
            </a:extLst>
          </p:cNvPr>
          <p:cNvSpPr/>
          <p:nvPr/>
        </p:nvSpPr>
        <p:spPr>
          <a:xfrm>
            <a:off x="112640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D27CBFE-1AF4-4027-8E2C-FE9E8A93A5BD}"/>
              </a:ext>
            </a:extLst>
          </p:cNvPr>
          <p:cNvSpPr/>
          <p:nvPr/>
        </p:nvSpPr>
        <p:spPr>
          <a:xfrm>
            <a:off x="10756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577A446-C1B4-4804-AE4C-FC378CB922AA}"/>
              </a:ext>
            </a:extLst>
          </p:cNvPr>
          <p:cNvSpPr/>
          <p:nvPr/>
        </p:nvSpPr>
        <p:spPr>
          <a:xfrm flipH="1">
            <a:off x="15455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42CBED5-A546-4346-8BB8-F23477D8A407}"/>
              </a:ext>
            </a:extLst>
          </p:cNvPr>
          <p:cNvSpPr/>
          <p:nvPr/>
        </p:nvSpPr>
        <p:spPr>
          <a:xfrm>
            <a:off x="194555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B7B2AFD-4BF1-4636-BC5E-D4BC0EBCBA84}"/>
              </a:ext>
            </a:extLst>
          </p:cNvPr>
          <p:cNvSpPr/>
          <p:nvPr/>
        </p:nvSpPr>
        <p:spPr>
          <a:xfrm>
            <a:off x="18630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39FC823-2956-4251-B0E5-B60CB0647A1F}"/>
              </a:ext>
            </a:extLst>
          </p:cNvPr>
          <p:cNvSpPr/>
          <p:nvPr/>
        </p:nvSpPr>
        <p:spPr>
          <a:xfrm flipH="1">
            <a:off x="236465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392A43B-1492-4D04-8B1A-D0CBCDBD7D41}"/>
              </a:ext>
            </a:extLst>
          </p:cNvPr>
          <p:cNvSpPr/>
          <p:nvPr/>
        </p:nvSpPr>
        <p:spPr>
          <a:xfrm>
            <a:off x="275200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7B5352D-3CDA-4CBE-BEDC-7BB30DFFA05C}"/>
              </a:ext>
            </a:extLst>
          </p:cNvPr>
          <p:cNvSpPr/>
          <p:nvPr/>
        </p:nvSpPr>
        <p:spPr>
          <a:xfrm>
            <a:off x="26758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5C7A7F9-6BA4-4BCE-A40D-B4154011C2E0}"/>
              </a:ext>
            </a:extLst>
          </p:cNvPr>
          <p:cNvSpPr/>
          <p:nvPr/>
        </p:nvSpPr>
        <p:spPr>
          <a:xfrm flipH="1">
            <a:off x="3183810" y="1525028"/>
            <a:ext cx="108585" cy="14859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1734E98-50BD-4BC5-BFB8-7F8A869742D4}"/>
              </a:ext>
            </a:extLst>
          </p:cNvPr>
          <p:cNvSpPr/>
          <p:nvPr/>
        </p:nvSpPr>
        <p:spPr>
          <a:xfrm>
            <a:off x="357750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684634B-1452-4132-AD8C-609B605611B7}"/>
              </a:ext>
            </a:extLst>
          </p:cNvPr>
          <p:cNvSpPr/>
          <p:nvPr/>
        </p:nvSpPr>
        <p:spPr>
          <a:xfrm>
            <a:off x="3514010" y="1537728"/>
            <a:ext cx="108585" cy="14859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AC67E83-2078-4C99-8EC6-D8E5D8E8EAA0}"/>
              </a:ext>
            </a:extLst>
          </p:cNvPr>
          <p:cNvSpPr/>
          <p:nvPr/>
        </p:nvSpPr>
        <p:spPr>
          <a:xfrm flipH="1">
            <a:off x="3986776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B3A7E72-3FFD-4940-BEF0-56173BE66A1D}"/>
              </a:ext>
            </a:extLst>
          </p:cNvPr>
          <p:cNvSpPr txBox="1"/>
          <p:nvPr/>
        </p:nvSpPr>
        <p:spPr>
          <a:xfrm>
            <a:off x="5338916" y="1376516"/>
            <a:ext cx="1553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Initial [</a:t>
            </a:r>
            <a:r>
              <a:rPr lang="en-US" i="1" dirty="0"/>
              <a:t>M</a:t>
            </a:r>
            <a:r>
              <a:rPr lang="en-US" dirty="0"/>
              <a:t>]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499BFBE-6D5F-4752-990A-179829E7817F}"/>
              </a:ext>
            </a:extLst>
          </p:cNvPr>
          <p:cNvGrpSpPr/>
          <p:nvPr/>
        </p:nvGrpSpPr>
        <p:grpSpPr>
          <a:xfrm>
            <a:off x="195266" y="1927123"/>
            <a:ext cx="5379624" cy="3416553"/>
            <a:chOff x="195266" y="1927123"/>
            <a:chExt cx="5379624" cy="3416553"/>
          </a:xfrm>
        </p:grpSpPr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CB31FF02-A0A5-439E-BF8C-F418E7DAA98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5266" y="2110178"/>
              <a:ext cx="5379624" cy="3233498"/>
            </a:xfrm>
            <a:prstGeom prst="rect">
              <a:avLst/>
            </a:prstGeom>
          </p:spPr>
        </p:pic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B69AD7F1-4452-4D48-80F5-05FF88C16C50}"/>
                </a:ext>
              </a:extLst>
            </p:cNvPr>
            <p:cNvSpPr/>
            <p:nvPr/>
          </p:nvSpPr>
          <p:spPr>
            <a:xfrm>
              <a:off x="2861186" y="2989007"/>
              <a:ext cx="127820" cy="137651"/>
            </a:xfrm>
            <a:prstGeom prst="ellipse">
              <a:avLst/>
            </a:prstGeom>
            <a:solidFill>
              <a:srgbClr val="FF0000"/>
            </a:solidFill>
            <a:ln>
              <a:noFill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B996E2AB-40F8-4536-8175-F923AA8E551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97858" y="1927123"/>
              <a:ext cx="1524001" cy="1022555"/>
            </a:xfrm>
            <a:prstGeom prst="straightConnector1">
              <a:avLst/>
            </a:prstGeom>
            <a:ln w="28575">
              <a:solidFill>
                <a:schemeClr val="accent2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DF675881-C4EA-4FCD-B396-D8F7BB0F4544}"/>
                </a:ext>
              </a:extLst>
            </p:cNvPr>
            <p:cNvSpPr/>
            <p:nvPr/>
          </p:nvSpPr>
          <p:spPr>
            <a:xfrm>
              <a:off x="3485534" y="4222955"/>
              <a:ext cx="127820" cy="137651"/>
            </a:xfrm>
            <a:prstGeom prst="ellipse">
              <a:avLst/>
            </a:prstGeom>
            <a:solidFill>
              <a:srgbClr val="FF0000"/>
            </a:solidFill>
            <a:ln>
              <a:noFill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5B62C151-731E-421D-8652-787FDA2F472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88774" y="1946787"/>
              <a:ext cx="540774" cy="2133600"/>
            </a:xfrm>
            <a:prstGeom prst="straightConnector1">
              <a:avLst/>
            </a:prstGeom>
            <a:ln w="28575">
              <a:solidFill>
                <a:schemeClr val="accent2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EBA04FBA-7453-4AB8-BFFF-663A388974F6}"/>
              </a:ext>
            </a:extLst>
          </p:cNvPr>
          <p:cNvSpPr txBox="1"/>
          <p:nvPr/>
        </p:nvSpPr>
        <p:spPr>
          <a:xfrm>
            <a:off x="117987" y="373627"/>
            <a:ext cx="17894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scale=.8</a:t>
            </a:r>
          </a:p>
          <a:p>
            <a:r>
              <a:rPr lang="en-US" sz="2000" i="1" dirty="0"/>
              <a:t>G</a:t>
            </a:r>
            <a:r>
              <a:rPr lang="en-US" sz="2000" baseline="-25000" dirty="0"/>
              <a:t>K</a:t>
            </a:r>
            <a:r>
              <a:rPr lang="en-US" sz="2000" dirty="0"/>
              <a:t>=.8*1.7e-17</a:t>
            </a:r>
          </a:p>
          <a:p>
            <a:r>
              <a:rPr lang="en-US" sz="2000" i="1" dirty="0">
                <a:sym typeface="Symbol" panose="05050102010706020507" pitchFamily="18" charset="2"/>
              </a:rPr>
              <a:t> </a:t>
            </a:r>
            <a:r>
              <a:rPr lang="en-US" sz="2000" dirty="0">
                <a:sym typeface="Symbol" panose="05050102010706020507" pitchFamily="18" charset="2"/>
              </a:rPr>
              <a:t>1.4e-17</a:t>
            </a:r>
            <a:endParaRPr lang="en-US" sz="2000" i="1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8878BF1-2144-4DAD-8921-90C252BA5B39}"/>
              </a:ext>
            </a:extLst>
          </p:cNvPr>
          <p:cNvSpPr txBox="1"/>
          <p:nvPr/>
        </p:nvSpPr>
        <p:spPr>
          <a:xfrm>
            <a:off x="3800168" y="653846"/>
            <a:ext cx="14846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scale=.2</a:t>
            </a:r>
          </a:p>
          <a:p>
            <a:r>
              <a:rPr lang="en-US" sz="2000" i="1" dirty="0"/>
              <a:t>G</a:t>
            </a:r>
            <a:r>
              <a:rPr lang="en-US" sz="2000" baseline="-25000" dirty="0"/>
              <a:t>K</a:t>
            </a:r>
            <a:r>
              <a:rPr lang="en-US" sz="2000" dirty="0"/>
              <a:t>=.34e-17</a:t>
            </a:r>
            <a:endParaRPr lang="en-US" sz="2000" i="1" dirty="0"/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703599E8-E7C0-4469-B501-018919FF6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794" y="5279924"/>
            <a:ext cx="7772400" cy="102255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7BF25287-D5BC-44B7-B2A6-13E9C817EF0E}"/>
              </a:ext>
            </a:extLst>
          </p:cNvPr>
          <p:cNvSpPr txBox="1">
            <a:spLocks/>
          </p:cNvSpPr>
          <p:nvPr/>
        </p:nvSpPr>
        <p:spPr bwMode="auto">
          <a:xfrm>
            <a:off x="5624054" y="2295833"/>
            <a:ext cx="3352798" cy="3092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/>
              <a:t>Next look at </a:t>
            </a:r>
            <a:r>
              <a:rPr lang="en-US" sz="2400" kern="0" dirty="0" err="1"/>
              <a:t>GJ_scale</a:t>
            </a: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36331784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E85281-D764-4174-9A91-6A6B32D26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193/Comp 150 Joel Grodstein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60278A5-5739-4B9D-AA6F-04F7E3DF4A21}"/>
              </a:ext>
            </a:extLst>
          </p:cNvPr>
          <p:cNvSpPr/>
          <p:nvPr/>
        </p:nvSpPr>
        <p:spPr>
          <a:xfrm>
            <a:off x="747252" y="1381432"/>
            <a:ext cx="452283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.8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1E1FCDA-8A34-496C-A3ED-B9EFB19C2B90}"/>
              </a:ext>
            </a:extLst>
          </p:cNvPr>
          <p:cNvSpPr/>
          <p:nvPr/>
        </p:nvSpPr>
        <p:spPr>
          <a:xfrm>
            <a:off x="1548584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.9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97605BF-4E16-4BBE-8C6A-89C1F658D665}"/>
              </a:ext>
            </a:extLst>
          </p:cNvPr>
          <p:cNvSpPr/>
          <p:nvPr/>
        </p:nvSpPr>
        <p:spPr>
          <a:xfrm>
            <a:off x="2359743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252B25F-4859-4937-80BE-318FCD12BAEA}"/>
              </a:ext>
            </a:extLst>
          </p:cNvPr>
          <p:cNvSpPr/>
          <p:nvPr/>
        </p:nvSpPr>
        <p:spPr>
          <a:xfrm>
            <a:off x="3175822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1.1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9364B25-67D6-457C-8D31-C63B5AB49BA5}"/>
              </a:ext>
            </a:extLst>
          </p:cNvPr>
          <p:cNvSpPr/>
          <p:nvPr/>
        </p:nvSpPr>
        <p:spPr>
          <a:xfrm>
            <a:off x="3982065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1.2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9E5CD85-C038-4A9C-94F9-98200D18964A}"/>
              </a:ext>
            </a:extLst>
          </p:cNvPr>
          <p:cNvSpPr/>
          <p:nvPr/>
        </p:nvSpPr>
        <p:spPr>
          <a:xfrm>
            <a:off x="112640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D27CBFE-1AF4-4027-8E2C-FE9E8A93A5BD}"/>
              </a:ext>
            </a:extLst>
          </p:cNvPr>
          <p:cNvSpPr/>
          <p:nvPr/>
        </p:nvSpPr>
        <p:spPr>
          <a:xfrm>
            <a:off x="10756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577A446-C1B4-4804-AE4C-FC378CB922AA}"/>
              </a:ext>
            </a:extLst>
          </p:cNvPr>
          <p:cNvSpPr/>
          <p:nvPr/>
        </p:nvSpPr>
        <p:spPr>
          <a:xfrm flipH="1">
            <a:off x="15455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42CBED5-A546-4346-8BB8-F23477D8A407}"/>
              </a:ext>
            </a:extLst>
          </p:cNvPr>
          <p:cNvSpPr/>
          <p:nvPr/>
        </p:nvSpPr>
        <p:spPr>
          <a:xfrm>
            <a:off x="194555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B7B2AFD-4BF1-4636-BC5E-D4BC0EBCBA84}"/>
              </a:ext>
            </a:extLst>
          </p:cNvPr>
          <p:cNvSpPr/>
          <p:nvPr/>
        </p:nvSpPr>
        <p:spPr>
          <a:xfrm>
            <a:off x="18630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39FC823-2956-4251-B0E5-B60CB0647A1F}"/>
              </a:ext>
            </a:extLst>
          </p:cNvPr>
          <p:cNvSpPr/>
          <p:nvPr/>
        </p:nvSpPr>
        <p:spPr>
          <a:xfrm flipH="1">
            <a:off x="236465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392A43B-1492-4D04-8B1A-D0CBCDBD7D41}"/>
              </a:ext>
            </a:extLst>
          </p:cNvPr>
          <p:cNvSpPr/>
          <p:nvPr/>
        </p:nvSpPr>
        <p:spPr>
          <a:xfrm>
            <a:off x="275200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7B5352D-3CDA-4CBE-BEDC-7BB30DFFA05C}"/>
              </a:ext>
            </a:extLst>
          </p:cNvPr>
          <p:cNvSpPr/>
          <p:nvPr/>
        </p:nvSpPr>
        <p:spPr>
          <a:xfrm>
            <a:off x="26758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5C7A7F9-6BA4-4BCE-A40D-B4154011C2E0}"/>
              </a:ext>
            </a:extLst>
          </p:cNvPr>
          <p:cNvSpPr/>
          <p:nvPr/>
        </p:nvSpPr>
        <p:spPr>
          <a:xfrm flipH="1">
            <a:off x="3183810" y="1525028"/>
            <a:ext cx="108585" cy="14859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1734E98-50BD-4BC5-BFB8-7F8A869742D4}"/>
              </a:ext>
            </a:extLst>
          </p:cNvPr>
          <p:cNvSpPr/>
          <p:nvPr/>
        </p:nvSpPr>
        <p:spPr>
          <a:xfrm>
            <a:off x="357750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684634B-1452-4132-AD8C-609B605611B7}"/>
              </a:ext>
            </a:extLst>
          </p:cNvPr>
          <p:cNvSpPr/>
          <p:nvPr/>
        </p:nvSpPr>
        <p:spPr>
          <a:xfrm>
            <a:off x="3514010" y="1537728"/>
            <a:ext cx="108585" cy="14859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AC67E83-2078-4C99-8EC6-D8E5D8E8EAA0}"/>
              </a:ext>
            </a:extLst>
          </p:cNvPr>
          <p:cNvSpPr/>
          <p:nvPr/>
        </p:nvSpPr>
        <p:spPr>
          <a:xfrm flipH="1">
            <a:off x="3986776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B3A7E72-3FFD-4940-BEF0-56173BE66A1D}"/>
              </a:ext>
            </a:extLst>
          </p:cNvPr>
          <p:cNvSpPr txBox="1"/>
          <p:nvPr/>
        </p:nvSpPr>
        <p:spPr>
          <a:xfrm>
            <a:off x="5338916" y="1376516"/>
            <a:ext cx="1553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Initial [</a:t>
            </a:r>
            <a:r>
              <a:rPr lang="en-US" i="1" dirty="0"/>
              <a:t>M</a:t>
            </a:r>
            <a:r>
              <a:rPr lang="en-US" dirty="0"/>
              <a:t>]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BA04FBA-7453-4AB8-BFFF-663A388974F6}"/>
              </a:ext>
            </a:extLst>
          </p:cNvPr>
          <p:cNvSpPr txBox="1"/>
          <p:nvPr/>
        </p:nvSpPr>
        <p:spPr>
          <a:xfrm>
            <a:off x="117987" y="373627"/>
            <a:ext cx="17894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scale=.8</a:t>
            </a:r>
          </a:p>
          <a:p>
            <a:r>
              <a:rPr lang="en-US" sz="2000" i="1" dirty="0"/>
              <a:t>G</a:t>
            </a:r>
            <a:r>
              <a:rPr lang="en-US" sz="2000" baseline="-25000" dirty="0"/>
              <a:t>K</a:t>
            </a:r>
            <a:r>
              <a:rPr lang="en-US" sz="2000" dirty="0"/>
              <a:t>=.8*1.7e-17</a:t>
            </a:r>
          </a:p>
          <a:p>
            <a:r>
              <a:rPr lang="en-US" sz="2000" i="1" dirty="0">
                <a:sym typeface="Symbol" panose="05050102010706020507" pitchFamily="18" charset="2"/>
              </a:rPr>
              <a:t> </a:t>
            </a:r>
            <a:r>
              <a:rPr lang="en-US" sz="2000" dirty="0">
                <a:sym typeface="Symbol" panose="05050102010706020507" pitchFamily="18" charset="2"/>
              </a:rPr>
              <a:t>1.4e-17</a:t>
            </a:r>
            <a:endParaRPr lang="en-US" sz="2000" i="1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8878BF1-2144-4DAD-8921-90C252BA5B39}"/>
              </a:ext>
            </a:extLst>
          </p:cNvPr>
          <p:cNvSpPr txBox="1"/>
          <p:nvPr/>
        </p:nvSpPr>
        <p:spPr>
          <a:xfrm>
            <a:off x="3800168" y="653846"/>
            <a:ext cx="14846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scale=.2</a:t>
            </a:r>
          </a:p>
          <a:p>
            <a:r>
              <a:rPr lang="en-US" sz="2000" i="1" dirty="0"/>
              <a:t>G</a:t>
            </a:r>
            <a:r>
              <a:rPr lang="en-US" sz="2000" baseline="-25000" dirty="0"/>
              <a:t>K</a:t>
            </a:r>
            <a:r>
              <a:rPr lang="en-US" sz="2000" dirty="0"/>
              <a:t>=.34e-17</a:t>
            </a:r>
            <a:endParaRPr lang="en-US" sz="2000" i="1" dirty="0"/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703599E8-E7C0-4469-B501-018919FF6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794" y="5279924"/>
            <a:ext cx="7772400" cy="102255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7BF25287-D5BC-44B7-B2A6-13E9C817EF0E}"/>
              </a:ext>
            </a:extLst>
          </p:cNvPr>
          <p:cNvSpPr txBox="1">
            <a:spLocks/>
          </p:cNvSpPr>
          <p:nvPr/>
        </p:nvSpPr>
        <p:spPr bwMode="auto">
          <a:xfrm>
            <a:off x="5565060" y="2344994"/>
            <a:ext cx="3352798" cy="2423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 err="1"/>
              <a:t>GJ_scale</a:t>
            </a:r>
            <a:r>
              <a:rPr lang="en-US" sz="2400" kern="0" dirty="0"/>
              <a:t> gets bigger:</a:t>
            </a:r>
          </a:p>
          <a:p>
            <a:pPr lvl="1"/>
            <a:r>
              <a:rPr lang="en-US" sz="2000" kern="0" dirty="0"/>
              <a:t>GJ resistances get lower</a:t>
            </a:r>
          </a:p>
          <a:p>
            <a:pPr lvl="1"/>
            <a:r>
              <a:rPr lang="en-US" sz="2000" kern="0" dirty="0"/>
              <a:t>head and tail short out</a:t>
            </a:r>
          </a:p>
          <a:p>
            <a:pPr lvl="1"/>
            <a:r>
              <a:rPr lang="en-US" sz="2000" i="1" kern="0" dirty="0" err="1"/>
              <a:t>V</a:t>
            </a:r>
            <a:r>
              <a:rPr lang="en-US" sz="2000" kern="0" baseline="-25000" dirty="0" err="1"/>
              <a:t>mem,head</a:t>
            </a:r>
            <a:r>
              <a:rPr lang="en-US" sz="2000" kern="0" dirty="0"/>
              <a:t> and </a:t>
            </a:r>
            <a:r>
              <a:rPr lang="en-US" sz="2000" i="1" kern="0" dirty="0" err="1"/>
              <a:t>V</a:t>
            </a:r>
            <a:r>
              <a:rPr lang="en-US" sz="2000" kern="0" baseline="-25000" dirty="0" err="1"/>
              <a:t>mem,tail</a:t>
            </a:r>
            <a:r>
              <a:rPr lang="en-US" sz="2000" kern="0" dirty="0"/>
              <a:t> both collapse to middle</a:t>
            </a:r>
            <a:endParaRPr lang="en-US" sz="1600" i="1" kern="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CEAB2C2-71FA-468D-AF51-701152724E77}"/>
              </a:ext>
            </a:extLst>
          </p:cNvPr>
          <p:cNvGrpSpPr/>
          <p:nvPr/>
        </p:nvGrpSpPr>
        <p:grpSpPr>
          <a:xfrm>
            <a:off x="24056" y="2859364"/>
            <a:ext cx="1485885" cy="1686046"/>
            <a:chOff x="24056" y="2910983"/>
            <a:chExt cx="1485885" cy="1686046"/>
          </a:xfrm>
        </p:grpSpPr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9593FE5E-E469-4520-B1BD-5D50E8A04F57}"/>
                </a:ext>
              </a:extLst>
            </p:cNvPr>
            <p:cNvCxnSpPr/>
            <p:nvPr/>
          </p:nvCxnSpPr>
          <p:spPr>
            <a:xfrm>
              <a:off x="633644" y="4052012"/>
              <a:ext cx="552252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E4B984A6-70E3-4578-AA05-B17C9BC5E144}"/>
                </a:ext>
              </a:extLst>
            </p:cNvPr>
            <p:cNvCxnSpPr>
              <a:cxnSpLocks/>
            </p:cNvCxnSpPr>
            <p:nvPr/>
          </p:nvCxnSpPr>
          <p:spPr>
            <a:xfrm>
              <a:off x="756366" y="4153935"/>
              <a:ext cx="30681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114">
              <a:extLst>
                <a:ext uri="{FF2B5EF4-FFF2-40B4-BE49-F238E27FC236}">
                  <a16:creationId xmlns:a16="http://schemas.microsoft.com/office/drawing/2014/main" id="{6EB33888-F5E1-4347-A1D9-C48520EF34AA}"/>
                </a:ext>
              </a:extLst>
            </p:cNvPr>
            <p:cNvSpPr txBox="1"/>
            <p:nvPr/>
          </p:nvSpPr>
          <p:spPr>
            <a:xfrm>
              <a:off x="1077130" y="4070872"/>
              <a:ext cx="43281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sz="2000" dirty="0" err="1"/>
                <a:t>V</a:t>
              </a:r>
              <a:r>
                <a:rPr lang="en-US" sz="2000" baseline="-25000" dirty="0" err="1"/>
                <a:t>cell</a:t>
              </a:r>
              <a:endParaRPr lang="en-US" sz="2000" baseline="-25000" dirty="0"/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7B52F43D-A9D5-4B4C-894F-400AA1F82C47}"/>
                </a:ext>
              </a:extLst>
            </p:cNvPr>
            <p:cNvCxnSpPr>
              <a:cxnSpLocks/>
            </p:cNvCxnSpPr>
            <p:nvPr/>
          </p:nvCxnSpPr>
          <p:spPr>
            <a:xfrm>
              <a:off x="870720" y="4169229"/>
              <a:ext cx="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FBFB9969-2032-463D-ACEA-CCD5CA340568}"/>
                </a:ext>
              </a:extLst>
            </p:cNvPr>
            <p:cNvGrpSpPr/>
            <p:nvPr/>
          </p:nvGrpSpPr>
          <p:grpSpPr>
            <a:xfrm>
              <a:off x="498185" y="3187096"/>
              <a:ext cx="381000" cy="685800"/>
              <a:chOff x="5562600" y="3429000"/>
              <a:chExt cx="381000" cy="685800"/>
            </a:xfrm>
          </p:grpSpPr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2A084203-1D23-4235-A3ED-77695CC1A2D3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23FCE400-6DEC-4EC8-808C-58FCAE72BD12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110C965A-4AD7-4F2D-AD79-1408869029BA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8F3ADEE8-7D1E-489B-B86C-D3ED4CFE42CD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9DF670F3-6FFB-40B0-B9DB-DA76C4C08D2E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CA6F5235-9558-47D8-9113-6DD86409197B}"/>
                </a:ext>
              </a:extLst>
            </p:cNvPr>
            <p:cNvCxnSpPr>
              <a:cxnSpLocks/>
            </p:cNvCxnSpPr>
            <p:nvPr/>
          </p:nvCxnSpPr>
          <p:spPr>
            <a:xfrm>
              <a:off x="870718" y="3855964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AB46786A-78CE-4DCB-96EC-96DBD60D202A}"/>
                </a:ext>
              </a:extLst>
            </p:cNvPr>
            <p:cNvCxnSpPr>
              <a:cxnSpLocks/>
            </p:cNvCxnSpPr>
            <p:nvPr/>
          </p:nvCxnSpPr>
          <p:spPr>
            <a:xfrm>
              <a:off x="667513" y="2975432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80">
              <a:extLst>
                <a:ext uri="{FF2B5EF4-FFF2-40B4-BE49-F238E27FC236}">
                  <a16:creationId xmlns:a16="http://schemas.microsoft.com/office/drawing/2014/main" id="{A199CE23-8E56-47C2-85C8-2B206C424512}"/>
                </a:ext>
              </a:extLst>
            </p:cNvPr>
            <p:cNvSpPr txBox="1"/>
            <p:nvPr/>
          </p:nvSpPr>
          <p:spPr>
            <a:xfrm>
              <a:off x="78225" y="4135364"/>
              <a:ext cx="7958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dirty="0"/>
                <a:t>ECF</a:t>
              </a:r>
            </a:p>
          </p:txBody>
        </p:sp>
        <p:sp>
          <p:nvSpPr>
            <p:cNvPr id="50" name="TextBox 81">
              <a:extLst>
                <a:ext uri="{FF2B5EF4-FFF2-40B4-BE49-F238E27FC236}">
                  <a16:creationId xmlns:a16="http://schemas.microsoft.com/office/drawing/2014/main" id="{3E76FC2A-F6C7-40A6-8E72-2A672AB24981}"/>
                </a:ext>
              </a:extLst>
            </p:cNvPr>
            <p:cNvSpPr txBox="1"/>
            <p:nvPr/>
          </p:nvSpPr>
          <p:spPr>
            <a:xfrm>
              <a:off x="24056" y="2910983"/>
              <a:ext cx="7958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dirty="0"/>
                <a:t>ICF</a:t>
              </a:r>
            </a:p>
          </p:txBody>
        </p:sp>
        <p:sp>
          <p:nvSpPr>
            <p:cNvPr id="51" name="TextBox 82">
              <a:extLst>
                <a:ext uri="{FF2B5EF4-FFF2-40B4-BE49-F238E27FC236}">
                  <a16:creationId xmlns:a16="http://schemas.microsoft.com/office/drawing/2014/main" id="{E344257F-2CE2-4576-BCE8-2AF956A11E4E}"/>
                </a:ext>
              </a:extLst>
            </p:cNvPr>
            <p:cNvSpPr txBox="1"/>
            <p:nvPr/>
          </p:nvSpPr>
          <p:spPr>
            <a:xfrm>
              <a:off x="870715" y="3263294"/>
              <a:ext cx="40556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sz="2000" dirty="0" err="1"/>
                <a:t>G</a:t>
              </a:r>
              <a:r>
                <a:rPr lang="en-US" sz="2000" baseline="-25000" dirty="0" err="1"/>
                <a:t>tail</a:t>
              </a:r>
              <a:endParaRPr lang="en-US" sz="2000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DA3278F-60CD-40A2-897F-798DB4913B78}"/>
              </a:ext>
            </a:extLst>
          </p:cNvPr>
          <p:cNvGrpSpPr/>
          <p:nvPr/>
        </p:nvGrpSpPr>
        <p:grpSpPr>
          <a:xfrm>
            <a:off x="3632587" y="2741377"/>
            <a:ext cx="1431716" cy="1804033"/>
            <a:chOff x="3632587" y="2741377"/>
            <a:chExt cx="1431716" cy="1804033"/>
          </a:xfrm>
        </p:grpSpPr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289A4043-4108-4BC9-8671-CEF97F9A946F}"/>
                </a:ext>
              </a:extLst>
            </p:cNvPr>
            <p:cNvCxnSpPr/>
            <p:nvPr/>
          </p:nvCxnSpPr>
          <p:spPr>
            <a:xfrm>
              <a:off x="4188006" y="4000393"/>
              <a:ext cx="552252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9C2B065F-BB0E-43DB-BE8F-B257647E0FEA}"/>
                </a:ext>
              </a:extLst>
            </p:cNvPr>
            <p:cNvCxnSpPr>
              <a:cxnSpLocks/>
            </p:cNvCxnSpPr>
            <p:nvPr/>
          </p:nvCxnSpPr>
          <p:spPr>
            <a:xfrm>
              <a:off x="4310728" y="4102316"/>
              <a:ext cx="30681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114">
              <a:extLst>
                <a:ext uri="{FF2B5EF4-FFF2-40B4-BE49-F238E27FC236}">
                  <a16:creationId xmlns:a16="http://schemas.microsoft.com/office/drawing/2014/main" id="{2FF2DE37-E4B4-4972-88EA-C6F95CFB1A84}"/>
                </a:ext>
              </a:extLst>
            </p:cNvPr>
            <p:cNvSpPr txBox="1"/>
            <p:nvPr/>
          </p:nvSpPr>
          <p:spPr>
            <a:xfrm>
              <a:off x="4631492" y="4019253"/>
              <a:ext cx="43281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sz="2000" dirty="0" err="1"/>
                <a:t>V</a:t>
              </a:r>
              <a:r>
                <a:rPr lang="en-US" sz="2000" baseline="-25000" dirty="0" err="1"/>
                <a:t>cell</a:t>
              </a:r>
              <a:endParaRPr lang="en-US" sz="2000" baseline="-25000" dirty="0"/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F3EA1B3C-D63B-413E-88EA-B73E32585FC5}"/>
                </a:ext>
              </a:extLst>
            </p:cNvPr>
            <p:cNvCxnSpPr>
              <a:cxnSpLocks/>
            </p:cNvCxnSpPr>
            <p:nvPr/>
          </p:nvCxnSpPr>
          <p:spPr>
            <a:xfrm>
              <a:off x="4425082" y="4117610"/>
              <a:ext cx="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E9D7FC1D-C44D-4505-B156-305933ADC990}"/>
                </a:ext>
              </a:extLst>
            </p:cNvPr>
            <p:cNvGrpSpPr/>
            <p:nvPr/>
          </p:nvGrpSpPr>
          <p:grpSpPr>
            <a:xfrm>
              <a:off x="4052547" y="3135477"/>
              <a:ext cx="381000" cy="685800"/>
              <a:chOff x="5562600" y="3429000"/>
              <a:chExt cx="381000" cy="685800"/>
            </a:xfrm>
          </p:grpSpPr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6CF8D700-860D-44D1-B6F3-4DC8C7D501DC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2B0D1EA1-DBA6-440F-AF49-B4939C7871D9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9F176011-D415-4B1D-8131-CEA9C2412A73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8A6E788F-F06F-4F1B-8150-A5142CF80C0C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80DCC112-28D0-4B42-99A9-1429AE2D1F42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236B104-AEA5-40B9-BEB1-A488F23DEE69}"/>
                </a:ext>
              </a:extLst>
            </p:cNvPr>
            <p:cNvCxnSpPr>
              <a:cxnSpLocks/>
            </p:cNvCxnSpPr>
            <p:nvPr/>
          </p:nvCxnSpPr>
          <p:spPr>
            <a:xfrm>
              <a:off x="4425080" y="3804345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8933119-925D-4947-99BB-C36A0ADAC539}"/>
                </a:ext>
              </a:extLst>
            </p:cNvPr>
            <p:cNvCxnSpPr>
              <a:cxnSpLocks/>
            </p:cNvCxnSpPr>
            <p:nvPr/>
          </p:nvCxnSpPr>
          <p:spPr>
            <a:xfrm>
              <a:off x="4221875" y="2923813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80">
              <a:extLst>
                <a:ext uri="{FF2B5EF4-FFF2-40B4-BE49-F238E27FC236}">
                  <a16:creationId xmlns:a16="http://schemas.microsoft.com/office/drawing/2014/main" id="{0C54BF87-114E-4209-BE8A-83CD9E6522D5}"/>
                </a:ext>
              </a:extLst>
            </p:cNvPr>
            <p:cNvSpPr txBox="1"/>
            <p:nvPr/>
          </p:nvSpPr>
          <p:spPr>
            <a:xfrm>
              <a:off x="3632587" y="4083745"/>
              <a:ext cx="7958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dirty="0"/>
                <a:t>ECF</a:t>
              </a:r>
            </a:p>
          </p:txBody>
        </p:sp>
        <p:sp>
          <p:nvSpPr>
            <p:cNvPr id="70" name="TextBox 81">
              <a:extLst>
                <a:ext uri="{FF2B5EF4-FFF2-40B4-BE49-F238E27FC236}">
                  <a16:creationId xmlns:a16="http://schemas.microsoft.com/office/drawing/2014/main" id="{80521C11-C88B-4C3D-BC78-77576E6D808A}"/>
                </a:ext>
              </a:extLst>
            </p:cNvPr>
            <p:cNvSpPr txBox="1"/>
            <p:nvPr/>
          </p:nvSpPr>
          <p:spPr>
            <a:xfrm>
              <a:off x="4207682" y="2741377"/>
              <a:ext cx="7958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dirty="0"/>
                <a:t>ICF</a:t>
              </a:r>
            </a:p>
          </p:txBody>
        </p:sp>
        <p:sp>
          <p:nvSpPr>
            <p:cNvPr id="71" name="TextBox 82">
              <a:extLst>
                <a:ext uri="{FF2B5EF4-FFF2-40B4-BE49-F238E27FC236}">
                  <a16:creationId xmlns:a16="http://schemas.microsoft.com/office/drawing/2014/main" id="{3F11045B-4F0D-44EC-A998-F36462AA5909}"/>
                </a:ext>
              </a:extLst>
            </p:cNvPr>
            <p:cNvSpPr txBox="1"/>
            <p:nvPr/>
          </p:nvSpPr>
          <p:spPr>
            <a:xfrm>
              <a:off x="4425077" y="3211675"/>
              <a:ext cx="506549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sz="2000" dirty="0" err="1"/>
                <a:t>G</a:t>
              </a:r>
              <a:r>
                <a:rPr lang="en-US" sz="2000" baseline="-25000" dirty="0" err="1"/>
                <a:t>head</a:t>
              </a:r>
              <a:endParaRPr lang="en-US" sz="2000" dirty="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7FCFE12-18BF-40CE-8F45-FC2142DDED5A}"/>
              </a:ext>
            </a:extLst>
          </p:cNvPr>
          <p:cNvGrpSpPr/>
          <p:nvPr/>
        </p:nvGrpSpPr>
        <p:grpSpPr>
          <a:xfrm>
            <a:off x="1197465" y="2646509"/>
            <a:ext cx="680494" cy="477692"/>
            <a:chOff x="1492435" y="2639134"/>
            <a:chExt cx="680494" cy="477692"/>
          </a:xfrm>
        </p:grpSpPr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DBCDA959-B70D-4AE7-8351-9578DF4D23AB}"/>
                </a:ext>
              </a:extLst>
            </p:cNvPr>
            <p:cNvCxnSpPr/>
            <p:nvPr/>
          </p:nvCxnSpPr>
          <p:spPr>
            <a:xfrm rot="5400000">
              <a:off x="1986802" y="2930699"/>
              <a:ext cx="286615" cy="8563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150AF7F5-A238-46FB-902D-BC92A4645DAE}"/>
                </a:ext>
              </a:extLst>
            </p:cNvPr>
            <p:cNvCxnSpPr/>
            <p:nvPr/>
          </p:nvCxnSpPr>
          <p:spPr>
            <a:xfrm rot="5400000" flipV="1">
              <a:off x="1762807" y="2792342"/>
              <a:ext cx="477692" cy="17127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55995700-A402-4A17-9302-9B187B0B86D8}"/>
                </a:ext>
              </a:extLst>
            </p:cNvPr>
            <p:cNvCxnSpPr/>
            <p:nvPr/>
          </p:nvCxnSpPr>
          <p:spPr>
            <a:xfrm rot="5400000" flipH="1" flipV="1">
              <a:off x="1591531" y="2792342"/>
              <a:ext cx="477692" cy="17127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DDB48C97-6C88-453A-AE24-C0E996B0CF44}"/>
                </a:ext>
              </a:extLst>
            </p:cNvPr>
            <p:cNvCxnSpPr/>
            <p:nvPr/>
          </p:nvCxnSpPr>
          <p:spPr>
            <a:xfrm rot="5400000" flipV="1">
              <a:off x="1420255" y="2792342"/>
              <a:ext cx="477692" cy="17127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783B9714-B8B3-4D58-ABCA-DAB744C04921}"/>
                </a:ext>
              </a:extLst>
            </p:cNvPr>
            <p:cNvCxnSpPr/>
            <p:nvPr/>
          </p:nvCxnSpPr>
          <p:spPr>
            <a:xfrm rot="5400000">
              <a:off x="1391946" y="2768468"/>
              <a:ext cx="286615" cy="8563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4BF3394C-943C-4A53-8C70-9C2DE87F4D47}"/>
              </a:ext>
            </a:extLst>
          </p:cNvPr>
          <p:cNvGrpSpPr/>
          <p:nvPr/>
        </p:nvGrpSpPr>
        <p:grpSpPr>
          <a:xfrm>
            <a:off x="2156112" y="2646509"/>
            <a:ext cx="680494" cy="477692"/>
            <a:chOff x="1492435" y="2639134"/>
            <a:chExt cx="680494" cy="477692"/>
          </a:xfrm>
        </p:grpSpPr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DB0A3B9C-34D7-4A6B-A83B-026731B63E1F}"/>
                </a:ext>
              </a:extLst>
            </p:cNvPr>
            <p:cNvCxnSpPr/>
            <p:nvPr/>
          </p:nvCxnSpPr>
          <p:spPr>
            <a:xfrm rot="5400000">
              <a:off x="1986802" y="2930699"/>
              <a:ext cx="286615" cy="8563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6DA0219E-5114-4F40-83BC-817573DF3275}"/>
                </a:ext>
              </a:extLst>
            </p:cNvPr>
            <p:cNvCxnSpPr/>
            <p:nvPr/>
          </p:nvCxnSpPr>
          <p:spPr>
            <a:xfrm rot="5400000" flipV="1">
              <a:off x="1762807" y="2792342"/>
              <a:ext cx="477692" cy="17127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AC907A01-1AED-4968-A56A-78CAD56517AA}"/>
                </a:ext>
              </a:extLst>
            </p:cNvPr>
            <p:cNvCxnSpPr/>
            <p:nvPr/>
          </p:nvCxnSpPr>
          <p:spPr>
            <a:xfrm rot="5400000" flipH="1" flipV="1">
              <a:off x="1591531" y="2792342"/>
              <a:ext cx="477692" cy="17127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46415C0E-1930-4B6F-B213-6C7A86F59E16}"/>
                </a:ext>
              </a:extLst>
            </p:cNvPr>
            <p:cNvCxnSpPr/>
            <p:nvPr/>
          </p:nvCxnSpPr>
          <p:spPr>
            <a:xfrm rot="5400000" flipV="1">
              <a:off x="1420255" y="2792342"/>
              <a:ext cx="477692" cy="17127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A9F965F7-01D7-4DBA-929F-7B0E885BBF61}"/>
                </a:ext>
              </a:extLst>
            </p:cNvPr>
            <p:cNvCxnSpPr/>
            <p:nvPr/>
          </p:nvCxnSpPr>
          <p:spPr>
            <a:xfrm rot="5400000">
              <a:off x="1391946" y="2768468"/>
              <a:ext cx="286615" cy="8563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C73E0AC2-A03A-42E6-B167-0170AE495A71}"/>
              </a:ext>
            </a:extLst>
          </p:cNvPr>
          <p:cNvGrpSpPr/>
          <p:nvPr/>
        </p:nvGrpSpPr>
        <p:grpSpPr>
          <a:xfrm>
            <a:off x="3144255" y="2646509"/>
            <a:ext cx="680494" cy="477692"/>
            <a:chOff x="1492435" y="2639134"/>
            <a:chExt cx="680494" cy="477692"/>
          </a:xfrm>
        </p:grpSpPr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4008D26-1AE3-428B-B3AB-CA9EA10BDC63}"/>
                </a:ext>
              </a:extLst>
            </p:cNvPr>
            <p:cNvCxnSpPr/>
            <p:nvPr/>
          </p:nvCxnSpPr>
          <p:spPr>
            <a:xfrm rot="5400000">
              <a:off x="1986802" y="2930699"/>
              <a:ext cx="286615" cy="8563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DABF79B2-DB2F-4EF2-A87E-99F0B6487A21}"/>
                </a:ext>
              </a:extLst>
            </p:cNvPr>
            <p:cNvCxnSpPr/>
            <p:nvPr/>
          </p:nvCxnSpPr>
          <p:spPr>
            <a:xfrm rot="5400000" flipV="1">
              <a:off x="1762807" y="2792342"/>
              <a:ext cx="477692" cy="17127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C8A359B3-719A-4146-8CF3-976E8D791D11}"/>
                </a:ext>
              </a:extLst>
            </p:cNvPr>
            <p:cNvCxnSpPr/>
            <p:nvPr/>
          </p:nvCxnSpPr>
          <p:spPr>
            <a:xfrm rot="5400000" flipH="1" flipV="1">
              <a:off x="1591531" y="2792342"/>
              <a:ext cx="477692" cy="17127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50F96E92-8A96-4E0A-A755-65197741AF57}"/>
                </a:ext>
              </a:extLst>
            </p:cNvPr>
            <p:cNvCxnSpPr/>
            <p:nvPr/>
          </p:nvCxnSpPr>
          <p:spPr>
            <a:xfrm rot="5400000" flipV="1">
              <a:off x="1420255" y="2792342"/>
              <a:ext cx="477692" cy="17127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702C164F-DE47-43FD-AEB2-5C0B10B0715D}"/>
                </a:ext>
              </a:extLst>
            </p:cNvPr>
            <p:cNvCxnSpPr/>
            <p:nvPr/>
          </p:nvCxnSpPr>
          <p:spPr>
            <a:xfrm rot="5400000">
              <a:off x="1391946" y="2768468"/>
              <a:ext cx="286615" cy="8563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4E370D3-F9E9-4929-9F0F-19730C64C302}"/>
              </a:ext>
            </a:extLst>
          </p:cNvPr>
          <p:cNvCxnSpPr/>
          <p:nvPr/>
        </p:nvCxnSpPr>
        <p:spPr>
          <a:xfrm>
            <a:off x="668593" y="2949678"/>
            <a:ext cx="540774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0B3D761F-D5EF-48BF-B599-D1CFE806004A}"/>
              </a:ext>
            </a:extLst>
          </p:cNvPr>
          <p:cNvCxnSpPr>
            <a:cxnSpLocks/>
          </p:cNvCxnSpPr>
          <p:nvPr/>
        </p:nvCxnSpPr>
        <p:spPr>
          <a:xfrm>
            <a:off x="1882875" y="2875935"/>
            <a:ext cx="290054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646899C0-5C60-4E4F-989D-07ECF47F0A8C}"/>
              </a:ext>
            </a:extLst>
          </p:cNvPr>
          <p:cNvCxnSpPr>
            <a:cxnSpLocks/>
          </p:cNvCxnSpPr>
          <p:nvPr/>
        </p:nvCxnSpPr>
        <p:spPr>
          <a:xfrm>
            <a:off x="2841520" y="2900516"/>
            <a:ext cx="290054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01C56384-9C88-4E1F-8AC2-032B2B912DB7}"/>
              </a:ext>
            </a:extLst>
          </p:cNvPr>
          <p:cNvCxnSpPr>
            <a:cxnSpLocks/>
          </p:cNvCxnSpPr>
          <p:nvPr/>
        </p:nvCxnSpPr>
        <p:spPr>
          <a:xfrm>
            <a:off x="3814916" y="2925097"/>
            <a:ext cx="40312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14457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EE69F-C84A-44E8-A79D-879F4E3AF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does </a:t>
            </a:r>
            <a:r>
              <a:rPr lang="en-US" i="1" dirty="0"/>
              <a:t>M</a:t>
            </a:r>
            <a:r>
              <a:rPr lang="en-US" dirty="0"/>
              <a:t> come from?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8852E-25A1-4C15-8875-D49992A49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8310" y="1676400"/>
            <a:ext cx="4080387" cy="4242619"/>
          </a:xfrm>
        </p:spPr>
        <p:txBody>
          <a:bodyPr/>
          <a:lstStyle/>
          <a:p>
            <a:r>
              <a:rPr lang="en-US" dirty="0"/>
              <a:t>Take a small tail slice</a:t>
            </a:r>
          </a:p>
          <a:p>
            <a:r>
              <a:rPr lang="en-US" dirty="0"/>
              <a:t>2 cells regrow to 5</a:t>
            </a:r>
          </a:p>
          <a:p>
            <a:pPr lvl="1"/>
            <a:r>
              <a:rPr lang="en-US" dirty="0"/>
              <a:t>total [</a:t>
            </a:r>
            <a:r>
              <a:rPr lang="en-US" i="1" dirty="0"/>
              <a:t>M</a:t>
            </a:r>
            <a:r>
              <a:rPr lang="en-US" dirty="0"/>
              <a:t>] stays constant</a:t>
            </a:r>
          </a:p>
          <a:p>
            <a:r>
              <a:rPr lang="en-US" dirty="0"/>
              <a:t>[</a:t>
            </a:r>
            <a:r>
              <a:rPr lang="en-US" i="1" dirty="0"/>
              <a:t>M</a:t>
            </a:r>
            <a:r>
              <a:rPr lang="en-US" dirty="0"/>
              <a:t>] will keep shrinking as the worm divides and regrows </a:t>
            </a:r>
            <a:r>
              <a:rPr lang="en-US" dirty="0">
                <a:sym typeface="Wingdings" panose="05000000000000000000" pitchFamily="2" charset="2"/>
              </a:rPr>
              <a:t></a:t>
            </a:r>
          </a:p>
          <a:p>
            <a:r>
              <a:rPr lang="en-US" dirty="0">
                <a:sym typeface="Wingdings" panose="05000000000000000000" pitchFamily="2" charset="2"/>
              </a:rPr>
              <a:t>Actually </a:t>
            </a:r>
            <a:r>
              <a:rPr lang="en-US" i="1" dirty="0">
                <a:sym typeface="Wingdings" panose="05000000000000000000" pitchFamily="2" charset="2"/>
              </a:rPr>
              <a:t>M</a:t>
            </a:r>
            <a:r>
              <a:rPr lang="en-US" dirty="0">
                <a:sym typeface="Wingdings" panose="05000000000000000000" pitchFamily="2" charset="2"/>
              </a:rPr>
              <a:t> is constantly being produced and decaying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35A99-6372-4E2E-AEBD-FE04F9E8A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193/Comp 150 Joel Grodstein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BC132C7-1F5F-4E33-9D7E-63DAB67D93B5}"/>
              </a:ext>
            </a:extLst>
          </p:cNvPr>
          <p:cNvSpPr/>
          <p:nvPr/>
        </p:nvSpPr>
        <p:spPr>
          <a:xfrm>
            <a:off x="422787" y="1479752"/>
            <a:ext cx="452283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C7C3969-14FE-44AC-B1E2-D984BA13BF6E}"/>
              </a:ext>
            </a:extLst>
          </p:cNvPr>
          <p:cNvSpPr/>
          <p:nvPr/>
        </p:nvSpPr>
        <p:spPr>
          <a:xfrm>
            <a:off x="1224119" y="147975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.5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3B4E2A0-524D-4A9A-8112-663186DD8160}"/>
              </a:ext>
            </a:extLst>
          </p:cNvPr>
          <p:cNvSpPr/>
          <p:nvPr/>
        </p:nvSpPr>
        <p:spPr>
          <a:xfrm>
            <a:off x="2035278" y="147975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63A970C-1972-4659-8A51-58A62BC44FF4}"/>
              </a:ext>
            </a:extLst>
          </p:cNvPr>
          <p:cNvSpPr/>
          <p:nvPr/>
        </p:nvSpPr>
        <p:spPr>
          <a:xfrm>
            <a:off x="2851357" y="147975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1.5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BEF424C-5A40-4B75-8B8A-EC72557010A3}"/>
              </a:ext>
            </a:extLst>
          </p:cNvPr>
          <p:cNvSpPr/>
          <p:nvPr/>
        </p:nvSpPr>
        <p:spPr>
          <a:xfrm>
            <a:off x="3657600" y="147975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C2F87ED-E923-45A8-A0A2-FA65CCBC2AFF}"/>
              </a:ext>
            </a:extLst>
          </p:cNvPr>
          <p:cNvSpPr/>
          <p:nvPr/>
        </p:nvSpPr>
        <p:spPr>
          <a:xfrm>
            <a:off x="801943" y="165509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36A1D46-7202-452E-9C8D-E0501EBA307F}"/>
              </a:ext>
            </a:extLst>
          </p:cNvPr>
          <p:cNvSpPr/>
          <p:nvPr/>
        </p:nvSpPr>
        <p:spPr>
          <a:xfrm>
            <a:off x="751143" y="162334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3F29B96-6A62-4CEE-9523-F8C258CE4904}"/>
              </a:ext>
            </a:extLst>
          </p:cNvPr>
          <p:cNvSpPr/>
          <p:nvPr/>
        </p:nvSpPr>
        <p:spPr>
          <a:xfrm flipH="1">
            <a:off x="1221043" y="162334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A48E7D-7821-4496-8A3C-415977074A3D}"/>
              </a:ext>
            </a:extLst>
          </p:cNvPr>
          <p:cNvSpPr/>
          <p:nvPr/>
        </p:nvSpPr>
        <p:spPr>
          <a:xfrm>
            <a:off x="1621093" y="165509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C83E225-2A2B-438F-82F5-FB779DD00A9A}"/>
              </a:ext>
            </a:extLst>
          </p:cNvPr>
          <p:cNvSpPr/>
          <p:nvPr/>
        </p:nvSpPr>
        <p:spPr>
          <a:xfrm>
            <a:off x="1538543" y="162334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A03D386-C6FA-4CA2-B92E-FD1E5B2E037C}"/>
              </a:ext>
            </a:extLst>
          </p:cNvPr>
          <p:cNvSpPr/>
          <p:nvPr/>
        </p:nvSpPr>
        <p:spPr>
          <a:xfrm flipH="1">
            <a:off x="2040193" y="162334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9D30895-F118-4E3D-ACE8-094B6961E9A2}"/>
              </a:ext>
            </a:extLst>
          </p:cNvPr>
          <p:cNvSpPr/>
          <p:nvPr/>
        </p:nvSpPr>
        <p:spPr>
          <a:xfrm>
            <a:off x="2427543" y="165509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6317297-5C85-4A02-AAC8-C767C313CB5F}"/>
              </a:ext>
            </a:extLst>
          </p:cNvPr>
          <p:cNvSpPr/>
          <p:nvPr/>
        </p:nvSpPr>
        <p:spPr>
          <a:xfrm>
            <a:off x="2351343" y="162334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D1CDDFD-4783-4F08-81DE-36F3A409F830}"/>
              </a:ext>
            </a:extLst>
          </p:cNvPr>
          <p:cNvSpPr/>
          <p:nvPr/>
        </p:nvSpPr>
        <p:spPr>
          <a:xfrm flipH="1">
            <a:off x="2859345" y="1623348"/>
            <a:ext cx="108585" cy="14859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1B53E84-6600-4C2C-A522-8AEF90149649}"/>
              </a:ext>
            </a:extLst>
          </p:cNvPr>
          <p:cNvSpPr/>
          <p:nvPr/>
        </p:nvSpPr>
        <p:spPr>
          <a:xfrm>
            <a:off x="3253043" y="165509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5BFA8DB-502D-4037-BC9F-E7D2614D3431}"/>
              </a:ext>
            </a:extLst>
          </p:cNvPr>
          <p:cNvSpPr/>
          <p:nvPr/>
        </p:nvSpPr>
        <p:spPr>
          <a:xfrm>
            <a:off x="3189545" y="1636048"/>
            <a:ext cx="108585" cy="14859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191FEB5-E044-40B1-8E07-0F762A49FFBD}"/>
              </a:ext>
            </a:extLst>
          </p:cNvPr>
          <p:cNvSpPr/>
          <p:nvPr/>
        </p:nvSpPr>
        <p:spPr>
          <a:xfrm flipH="1">
            <a:off x="3672143" y="162334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56BB5C8-244D-43AD-9F26-FB8234B690E3}"/>
              </a:ext>
            </a:extLst>
          </p:cNvPr>
          <p:cNvSpPr/>
          <p:nvPr/>
        </p:nvSpPr>
        <p:spPr>
          <a:xfrm>
            <a:off x="275302" y="1268361"/>
            <a:ext cx="1582995" cy="845574"/>
          </a:xfrm>
          <a:prstGeom prst="rect">
            <a:avLst/>
          </a:prstGeom>
          <a:noFill/>
          <a:ln>
            <a:solidFill>
              <a:srgbClr val="008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9F8AB48-10E7-439D-8741-B4DAC84B85EB}"/>
              </a:ext>
            </a:extLst>
          </p:cNvPr>
          <p:cNvGrpSpPr/>
          <p:nvPr/>
        </p:nvGrpSpPr>
        <p:grpSpPr>
          <a:xfrm>
            <a:off x="408043" y="2625212"/>
            <a:ext cx="3672348" cy="452284"/>
            <a:chOff x="408043" y="2625212"/>
            <a:chExt cx="3672348" cy="452284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5466F1A4-6F92-42A5-ABCD-5CD3050DB941}"/>
                </a:ext>
              </a:extLst>
            </p:cNvPr>
            <p:cNvSpPr/>
            <p:nvPr/>
          </p:nvSpPr>
          <p:spPr>
            <a:xfrm>
              <a:off x="408043" y="2625212"/>
              <a:ext cx="452283" cy="452284"/>
            </a:xfrm>
            <a:prstGeom prst="ellipse">
              <a:avLst/>
            </a:prstGeom>
            <a:noFill/>
            <a:ln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A2A5B3C6-8B40-42C6-A3AD-606A53350FD9}"/>
                </a:ext>
              </a:extLst>
            </p:cNvPr>
            <p:cNvSpPr/>
            <p:nvPr/>
          </p:nvSpPr>
          <p:spPr>
            <a:xfrm>
              <a:off x="1209375" y="2625212"/>
              <a:ext cx="437535" cy="452284"/>
            </a:xfrm>
            <a:prstGeom prst="ellipse">
              <a:avLst/>
            </a:prstGeom>
            <a:noFill/>
            <a:ln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.05</a:t>
              </a: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D5CEC9BE-9B8B-4D43-8C33-EEE505E83521}"/>
                </a:ext>
              </a:extLst>
            </p:cNvPr>
            <p:cNvSpPr/>
            <p:nvPr/>
          </p:nvSpPr>
          <p:spPr>
            <a:xfrm>
              <a:off x="2020534" y="2625212"/>
              <a:ext cx="437535" cy="452284"/>
            </a:xfrm>
            <a:prstGeom prst="ellipse">
              <a:avLst/>
            </a:prstGeom>
            <a:noFill/>
            <a:ln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.1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EFD57AA-5BE9-41AD-8FA0-04AD707BC120}"/>
                </a:ext>
              </a:extLst>
            </p:cNvPr>
            <p:cNvSpPr/>
            <p:nvPr/>
          </p:nvSpPr>
          <p:spPr>
            <a:xfrm>
              <a:off x="2836613" y="2625212"/>
              <a:ext cx="437535" cy="452284"/>
            </a:xfrm>
            <a:prstGeom prst="ellipse">
              <a:avLst/>
            </a:prstGeom>
            <a:noFill/>
            <a:ln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.15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C8855EA8-A97C-4ED0-8B6D-F010ACE3541F}"/>
                </a:ext>
              </a:extLst>
            </p:cNvPr>
            <p:cNvSpPr/>
            <p:nvPr/>
          </p:nvSpPr>
          <p:spPr>
            <a:xfrm>
              <a:off x="3642856" y="2625212"/>
              <a:ext cx="437535" cy="452284"/>
            </a:xfrm>
            <a:prstGeom prst="ellipse">
              <a:avLst/>
            </a:prstGeom>
            <a:noFill/>
            <a:ln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.2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CDD78200-7A3E-4F6B-B4C0-99C8D6D2AE20}"/>
                </a:ext>
              </a:extLst>
            </p:cNvPr>
            <p:cNvSpPr/>
            <p:nvPr/>
          </p:nvSpPr>
          <p:spPr>
            <a:xfrm>
              <a:off x="787199" y="2800554"/>
              <a:ext cx="476250" cy="101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1022EEA-C54C-4B98-BCFD-0C85BB2178AB}"/>
                </a:ext>
              </a:extLst>
            </p:cNvPr>
            <p:cNvSpPr/>
            <p:nvPr/>
          </p:nvSpPr>
          <p:spPr>
            <a:xfrm>
              <a:off x="736399" y="2768804"/>
              <a:ext cx="120650" cy="165100"/>
            </a:xfrm>
            <a:prstGeom prst="ellipse">
              <a:avLst/>
            </a:prstGeom>
            <a:solidFill>
              <a:schemeClr val="bg1"/>
            </a:solidFill>
            <a:ln>
              <a:noFill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FCADAE32-3A3E-47F1-B818-0E4B0448F25C}"/>
                </a:ext>
              </a:extLst>
            </p:cNvPr>
            <p:cNvSpPr/>
            <p:nvPr/>
          </p:nvSpPr>
          <p:spPr>
            <a:xfrm flipH="1">
              <a:off x="1206299" y="2768804"/>
              <a:ext cx="120650" cy="165100"/>
            </a:xfrm>
            <a:prstGeom prst="ellipse">
              <a:avLst/>
            </a:prstGeom>
            <a:solidFill>
              <a:schemeClr val="bg1"/>
            </a:solidFill>
            <a:ln>
              <a:noFill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A19274B-F073-491D-AEDB-EC0DC6DB17B8}"/>
                </a:ext>
              </a:extLst>
            </p:cNvPr>
            <p:cNvSpPr/>
            <p:nvPr/>
          </p:nvSpPr>
          <p:spPr>
            <a:xfrm>
              <a:off x="1606349" y="2800554"/>
              <a:ext cx="476250" cy="101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B0E3E6FD-FB51-42C7-BB3E-67FAC9830995}"/>
                </a:ext>
              </a:extLst>
            </p:cNvPr>
            <p:cNvSpPr/>
            <p:nvPr/>
          </p:nvSpPr>
          <p:spPr>
            <a:xfrm>
              <a:off x="1543463" y="2768804"/>
              <a:ext cx="120650" cy="165100"/>
            </a:xfrm>
            <a:prstGeom prst="ellipse">
              <a:avLst/>
            </a:prstGeom>
            <a:solidFill>
              <a:schemeClr val="bg1"/>
            </a:solidFill>
            <a:ln>
              <a:noFill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73DCA5EB-0966-43F4-BFA9-20B0A322D5EB}"/>
                </a:ext>
              </a:extLst>
            </p:cNvPr>
            <p:cNvSpPr/>
            <p:nvPr/>
          </p:nvSpPr>
          <p:spPr>
            <a:xfrm flipH="1">
              <a:off x="2025449" y="2768804"/>
              <a:ext cx="120650" cy="165100"/>
            </a:xfrm>
            <a:prstGeom prst="ellipse">
              <a:avLst/>
            </a:prstGeom>
            <a:solidFill>
              <a:schemeClr val="bg1"/>
            </a:solidFill>
            <a:ln>
              <a:noFill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4577F081-CAAB-4350-BE60-BE518012DC18}"/>
                </a:ext>
              </a:extLst>
            </p:cNvPr>
            <p:cNvSpPr/>
            <p:nvPr/>
          </p:nvSpPr>
          <p:spPr>
            <a:xfrm>
              <a:off x="2412799" y="2800554"/>
              <a:ext cx="476250" cy="101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AEF64372-1B4D-4F77-AE2A-D48BC159A0A8}"/>
                </a:ext>
              </a:extLst>
            </p:cNvPr>
            <p:cNvSpPr/>
            <p:nvPr/>
          </p:nvSpPr>
          <p:spPr>
            <a:xfrm>
              <a:off x="2346431" y="2768804"/>
              <a:ext cx="120650" cy="165100"/>
            </a:xfrm>
            <a:prstGeom prst="ellipse">
              <a:avLst/>
            </a:prstGeom>
            <a:solidFill>
              <a:schemeClr val="bg1"/>
            </a:solidFill>
            <a:ln>
              <a:noFill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102A9970-6D38-4F3B-BBAB-49B115165614}"/>
                </a:ext>
              </a:extLst>
            </p:cNvPr>
            <p:cNvSpPr/>
            <p:nvPr/>
          </p:nvSpPr>
          <p:spPr>
            <a:xfrm flipH="1">
              <a:off x="2844601" y="2768808"/>
              <a:ext cx="108585" cy="148590"/>
            </a:xfrm>
            <a:prstGeom prst="ellipse">
              <a:avLst/>
            </a:prstGeom>
            <a:solidFill>
              <a:schemeClr val="bg1"/>
            </a:solidFill>
            <a:ln>
              <a:noFill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83FF7AB-BBD6-4F76-844D-274EBD10FF30}"/>
                </a:ext>
              </a:extLst>
            </p:cNvPr>
            <p:cNvSpPr/>
            <p:nvPr/>
          </p:nvSpPr>
          <p:spPr>
            <a:xfrm>
              <a:off x="3238299" y="2800554"/>
              <a:ext cx="476250" cy="101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56175F9-214A-48BE-B1CE-116C550B3C16}"/>
                </a:ext>
              </a:extLst>
            </p:cNvPr>
            <p:cNvSpPr/>
            <p:nvPr/>
          </p:nvSpPr>
          <p:spPr>
            <a:xfrm>
              <a:off x="3174801" y="2781508"/>
              <a:ext cx="108585" cy="148590"/>
            </a:xfrm>
            <a:prstGeom prst="ellipse">
              <a:avLst/>
            </a:prstGeom>
            <a:solidFill>
              <a:schemeClr val="bg1"/>
            </a:solidFill>
            <a:ln>
              <a:noFill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5B9B6051-7C35-4498-8E79-2B4B40D36783}"/>
                </a:ext>
              </a:extLst>
            </p:cNvPr>
            <p:cNvSpPr/>
            <p:nvPr/>
          </p:nvSpPr>
          <p:spPr>
            <a:xfrm flipH="1">
              <a:off x="3657399" y="2768804"/>
              <a:ext cx="120650" cy="165100"/>
            </a:xfrm>
            <a:prstGeom prst="ellipse">
              <a:avLst/>
            </a:prstGeom>
            <a:solidFill>
              <a:schemeClr val="bg1"/>
            </a:solidFill>
            <a:ln>
              <a:noFill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0837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2BE97-E4A8-4CCE-858C-8282170D0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Generation and decay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A54276-D110-48DF-85B8-110F612A6FF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76400"/>
                <a:ext cx="7772400" cy="4059382"/>
              </a:xfrm>
            </p:spPr>
            <p:txBody>
              <a:bodyPr/>
              <a:lstStyle/>
              <a:p>
                <a:r>
                  <a:rPr lang="en-US" dirty="0"/>
                  <a:t>Generation: each cell creates </a:t>
                </a:r>
                <a:r>
                  <a:rPr lang="en-US" i="1" dirty="0"/>
                  <a:t>M</a:t>
                </a:r>
                <a:r>
                  <a:rPr lang="en-US" dirty="0"/>
                  <a:t>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𝑔𝑒𝑛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𝑚𝑜𝑙𝑒𝑠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𝑠𝑒𝑐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Total generation rate is </a:t>
                </a:r>
                <a:r>
                  <a:rPr lang="en-US" i="1" dirty="0" err="1"/>
                  <a:t>gen</a:t>
                </a:r>
                <a:r>
                  <a:rPr lang="en-US" baseline="-25000" dirty="0" err="1"/>
                  <a:t>M</a:t>
                </a:r>
                <a:r>
                  <a:rPr lang="en-US" dirty="0"/>
                  <a:t> * </a:t>
                </a:r>
                <a:r>
                  <a:rPr lang="en-US" i="1" dirty="0" err="1"/>
                  <a:t>n_cells</a:t>
                </a:r>
                <a:endParaRPr lang="en-US" dirty="0"/>
              </a:p>
              <a:p>
                <a:r>
                  <a:rPr lang="en-US" i="1" dirty="0"/>
                  <a:t>M</a:t>
                </a:r>
                <a:r>
                  <a:rPr lang="en-US" dirty="0"/>
                  <a:t> decays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𝑑𝑒𝑐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  <m:f>
                      <m:fPr>
                        <m:type m:val="skw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𝑚𝑜𝑙𝑒𝑠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𝑠𝑒𝑐</m:t>
                            </m:r>
                          </m:den>
                        </m:f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𝑚𝑜𝑙𝑒</m:t>
                        </m:r>
                      </m:den>
                    </m:f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(i.e., at </a:t>
                </a:r>
                <a:r>
                  <a:rPr lang="en-US" i="1" dirty="0" err="1"/>
                  <a:t>dec</a:t>
                </a:r>
                <a:r>
                  <a:rPr lang="en-US" baseline="-25000" dirty="0" err="1"/>
                  <a:t>M</a:t>
                </a:r>
                <a:r>
                  <a:rPr lang="en-US" dirty="0"/>
                  <a:t> /sec)</a:t>
                </a:r>
              </a:p>
              <a:p>
                <a:r>
                  <a:rPr lang="en-US" dirty="0"/>
                  <a:t>Steady state: we have </a:t>
                </a:r>
                <a:r>
                  <a:rPr lang="en-US" i="1" dirty="0" err="1"/>
                  <a:t>n</a:t>
                </a:r>
                <a:r>
                  <a:rPr lang="en-US" baseline="-25000" dirty="0" err="1"/>
                  <a:t>cells</a:t>
                </a:r>
                <a:r>
                  <a:rPr lang="en-US" i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𝑔𝑒𝑛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𝑑𝑒𝑐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 moles of </a:t>
                </a:r>
                <a:r>
                  <a:rPr lang="en-US" i="1" dirty="0"/>
                  <a:t>M</a:t>
                </a:r>
                <a:endParaRPr lang="en-US" dirty="0"/>
              </a:p>
              <a:p>
                <a:pPr lvl="1"/>
                <a:r>
                  <a:rPr lang="en-US" dirty="0"/>
                  <a:t>Generation rate = decay rate = </a:t>
                </a:r>
                <a:r>
                  <a:rPr lang="en-US" i="1" dirty="0" err="1"/>
                  <a:t>gen</a:t>
                </a:r>
                <a:r>
                  <a:rPr lang="en-US" baseline="-25000" dirty="0" err="1"/>
                  <a:t>M</a:t>
                </a:r>
                <a:r>
                  <a:rPr lang="en-US" dirty="0"/>
                  <a:t> * </a:t>
                </a:r>
                <a:r>
                  <a:rPr lang="en-US" i="1" dirty="0" err="1"/>
                  <a:t>n</a:t>
                </a:r>
                <a:r>
                  <a:rPr lang="en-US" baseline="-25000" dirty="0" err="1"/>
                  <a:t>cells</a:t>
                </a:r>
                <a:r>
                  <a:rPr lang="en-US" dirty="0"/>
                  <a:t> moles/s</a:t>
                </a:r>
              </a:p>
              <a:p>
                <a:pPr lvl="1"/>
                <a:r>
                  <a:rPr lang="en-US" dirty="0"/>
                  <a:t>Equivalently: we have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𝑔𝑒𝑛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𝑑𝑒𝑐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 moles of </a:t>
                </a:r>
                <a:r>
                  <a:rPr lang="en-US" i="1" dirty="0"/>
                  <a:t>M</a:t>
                </a:r>
                <a:r>
                  <a:rPr lang="en-US" dirty="0"/>
                  <a:t> per cell</a:t>
                </a:r>
              </a:p>
              <a:p>
                <a:pPr marL="457200" lvl="1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A54276-D110-48DF-85B8-110F612A6FF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76400"/>
                <a:ext cx="7772400" cy="4059382"/>
              </a:xfrm>
              <a:blipFill>
                <a:blip r:embed="rId2"/>
                <a:stretch>
                  <a:fillRect l="-1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8CDA99-E63B-4786-A436-1B8E8E1B3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193/Comp 150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6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51649-C370-49DA-BF31-77F70F2CC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vary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50C64-DB34-4333-A39A-B4B7F9C90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inverter parameters: </a:t>
            </a:r>
            <a:r>
              <a:rPr lang="en-US" i="1" dirty="0" err="1"/>
              <a:t>k</a:t>
            </a:r>
            <a:r>
              <a:rPr lang="en-US" baseline="-25000" dirty="0" err="1"/>
              <a:t>M</a:t>
            </a:r>
            <a:r>
              <a:rPr lang="en-US" dirty="0"/>
              <a:t> and </a:t>
            </a:r>
            <a:r>
              <a:rPr lang="en-US" i="1" dirty="0"/>
              <a:t>N</a:t>
            </a:r>
          </a:p>
          <a:p>
            <a:r>
              <a:rPr lang="en-US" dirty="0" err="1"/>
              <a:t>GJ_scale</a:t>
            </a:r>
            <a:r>
              <a:rPr lang="en-US" dirty="0"/>
              <a:t>, number of cells</a:t>
            </a:r>
          </a:p>
          <a:p>
            <a:r>
              <a:rPr lang="en-US" dirty="0"/>
              <a:t>G</a:t>
            </a:r>
            <a:r>
              <a:rPr lang="en-US" baseline="-25000" dirty="0"/>
              <a:t>K</a:t>
            </a:r>
            <a:r>
              <a:rPr lang="en-US" dirty="0"/>
              <a:t>, </a:t>
            </a:r>
            <a:r>
              <a:rPr lang="en-US" dirty="0" err="1"/>
              <a:t>G</a:t>
            </a:r>
            <a:r>
              <a:rPr lang="en-US" baseline="-25000" dirty="0" err="1"/>
              <a:t>Na</a:t>
            </a:r>
            <a:r>
              <a:rPr lang="en-US" dirty="0"/>
              <a:t>, </a:t>
            </a:r>
            <a:r>
              <a:rPr lang="en-US" dirty="0" err="1"/>
              <a:t>G</a:t>
            </a:r>
            <a:r>
              <a:rPr lang="en-US" baseline="-25000" dirty="0" err="1"/>
              <a:t>Cl</a:t>
            </a:r>
            <a:endParaRPr lang="en-US" dirty="0"/>
          </a:p>
          <a:p>
            <a:r>
              <a:rPr lang="en-US" dirty="0" err="1"/>
              <a:t>GJ_diff</a:t>
            </a:r>
            <a:r>
              <a:rPr lang="en-US" dirty="0"/>
              <a:t> for </a:t>
            </a:r>
            <a:r>
              <a:rPr lang="en-US" i="1" dirty="0"/>
              <a:t>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52E09A-6349-4033-802B-70C89F9C4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193/Comp 150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1831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BD4F0-6AB1-47DA-B15C-60EEBBE55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judge your worm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5FB31-66E6-4AE7-8A7D-1B147098E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017640"/>
          </a:xfrm>
        </p:spPr>
        <p:txBody>
          <a:bodyPr/>
          <a:lstStyle/>
          <a:p>
            <a:r>
              <a:rPr lang="en-US" dirty="0"/>
              <a:t>Seed the worm big a big symmetrical </a:t>
            </a:r>
            <a:r>
              <a:rPr lang="el-GR" dirty="0"/>
              <a:t>Δ</a:t>
            </a:r>
            <a:r>
              <a:rPr lang="en-US" dirty="0"/>
              <a:t>[</a:t>
            </a:r>
            <a:r>
              <a:rPr lang="en-US" i="1" dirty="0"/>
              <a:t>M</a:t>
            </a:r>
            <a:r>
              <a:rPr lang="en-US" dirty="0"/>
              <a:t>]. Sim for 10K seconds. Does it hold a </a:t>
            </a:r>
            <a:r>
              <a:rPr lang="el-GR" dirty="0"/>
              <a:t>Δ</a:t>
            </a:r>
            <a:r>
              <a:rPr lang="en-US" i="1" dirty="0"/>
              <a:t>V</a:t>
            </a:r>
            <a:r>
              <a:rPr lang="en-US" dirty="0"/>
              <a:t>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5D2059-88CE-4D0D-8AD5-3D3628475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193/Comp 150 Joel Grodstein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45F197-0015-414B-8999-AAE06111BC6C}"/>
              </a:ext>
            </a:extLst>
          </p:cNvPr>
          <p:cNvSpPr txBox="1"/>
          <p:nvPr/>
        </p:nvSpPr>
        <p:spPr>
          <a:xfrm>
            <a:off x="412954" y="2969341"/>
            <a:ext cx="3598607" cy="288085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/>
              <a:t>Yes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How big a </a:t>
            </a:r>
            <a:r>
              <a:rPr lang="el-GR" dirty="0"/>
              <a:t>Δ</a:t>
            </a:r>
            <a:r>
              <a:rPr lang="en-US" i="1" dirty="0"/>
              <a:t>V </a:t>
            </a:r>
            <a:r>
              <a:rPr lang="en-US" dirty="0"/>
              <a:t>does it hold?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How many of the pieces regrow?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Can you regrow a really small piece?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C2B988-FF80-4A85-A419-61DD5BD9855D}"/>
              </a:ext>
            </a:extLst>
          </p:cNvPr>
          <p:cNvSpPr txBox="1"/>
          <p:nvPr/>
        </p:nvSpPr>
        <p:spPr>
          <a:xfrm>
            <a:off x="4517922" y="2964424"/>
            <a:ext cx="3598607" cy="288085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/>
              <a:t>No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How slowly does the original </a:t>
            </a:r>
            <a:r>
              <a:rPr lang="el-GR" dirty="0"/>
              <a:t>Δ</a:t>
            </a:r>
            <a:r>
              <a:rPr lang="en-US" i="1" dirty="0"/>
              <a:t>V</a:t>
            </a:r>
            <a:r>
              <a:rPr lang="en-US" dirty="0"/>
              <a:t> shrink to halfway?</a:t>
            </a:r>
          </a:p>
        </p:txBody>
      </p:sp>
    </p:spTree>
    <p:extLst>
      <p:ext uri="{BB962C8B-B14F-4D97-AF65-F5344CB8AC3E}">
        <p14:creationId xmlns:p14="http://schemas.microsoft.com/office/powerpoint/2010/main" val="514153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4F0F8-1E8C-4D46-9B28-BE752FA97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616" y="3887149"/>
            <a:ext cx="8796867" cy="2570212"/>
          </a:xfrm>
        </p:spPr>
        <p:txBody>
          <a:bodyPr/>
          <a:lstStyle/>
          <a:p>
            <a:r>
              <a:rPr lang="en-US" sz="2400" dirty="0"/>
              <a:t>Start with a tube full of negative ions </a:t>
            </a:r>
            <a:r>
              <a:rPr lang="en-US" sz="2400" i="1" dirty="0"/>
              <a:t>M</a:t>
            </a:r>
            <a:endParaRPr lang="en-US" sz="2400" dirty="0"/>
          </a:p>
          <a:p>
            <a:r>
              <a:rPr lang="en-US" sz="2400" dirty="0"/>
              <a:t>Diffusion: it all spreads out evenly</a:t>
            </a:r>
          </a:p>
          <a:p>
            <a:r>
              <a:rPr lang="en-US" sz="2400" dirty="0"/>
              <a:t>Add a voltage differential (call it 0-1V for simplicity; really +20 to -70 mV)</a:t>
            </a:r>
          </a:p>
          <a:p>
            <a:r>
              <a:rPr lang="en-US" sz="2400" dirty="0"/>
              <a:t>What happens?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We settle to a steady state where diffusion and drift balance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EBFB1F-E500-45C9-83C7-395D62770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3648" y="6468707"/>
            <a:ext cx="2895600" cy="307777"/>
          </a:xfrm>
        </p:spPr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FAA4A5-DFC4-4C86-9594-66209D8088A6}"/>
              </a:ext>
            </a:extLst>
          </p:cNvPr>
          <p:cNvSpPr txBox="1"/>
          <p:nvPr/>
        </p:nvSpPr>
        <p:spPr>
          <a:xfrm>
            <a:off x="493030" y="1054301"/>
            <a:ext cx="5461000" cy="71966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612C2A-EF44-4CF9-8556-11F8E2A224EB}"/>
              </a:ext>
            </a:extLst>
          </p:cNvPr>
          <p:cNvSpPr txBox="1"/>
          <p:nvPr/>
        </p:nvSpPr>
        <p:spPr>
          <a:xfrm>
            <a:off x="344864" y="622509"/>
            <a:ext cx="592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0V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1E0AA3-BEF4-4F02-B7BB-5A8EEA9DC7E7}"/>
              </a:ext>
            </a:extLst>
          </p:cNvPr>
          <p:cNvSpPr txBox="1"/>
          <p:nvPr/>
        </p:nvSpPr>
        <p:spPr>
          <a:xfrm>
            <a:off x="5661931" y="622509"/>
            <a:ext cx="592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1V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DB48E4-DCC1-495E-8118-8BF0332F0E1D}"/>
              </a:ext>
            </a:extLst>
          </p:cNvPr>
          <p:cNvSpPr txBox="1"/>
          <p:nvPr/>
        </p:nvSpPr>
        <p:spPr>
          <a:xfrm flipH="1">
            <a:off x="445899" y="2845394"/>
            <a:ext cx="5492988" cy="719667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  <a:alpha val="0"/>
                </a:schemeClr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A6E7A9B-9CDC-4253-A952-F6A6921D0DC5}"/>
              </a:ext>
            </a:extLst>
          </p:cNvPr>
          <p:cNvSpPr txBox="1"/>
          <p:nvPr/>
        </p:nvSpPr>
        <p:spPr>
          <a:xfrm>
            <a:off x="6671252" y="3987125"/>
            <a:ext cx="174038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the </a:t>
            </a:r>
            <a:r>
              <a:rPr lang="en-US" sz="2000" i="1" dirty="0">
                <a:solidFill>
                  <a:schemeClr val="accent2"/>
                </a:solidFill>
              </a:rPr>
              <a:t>mystery</a:t>
            </a:r>
            <a:r>
              <a:rPr lang="en-US" sz="2000" dirty="0">
                <a:solidFill>
                  <a:schemeClr val="accent2"/>
                </a:solidFill>
              </a:rPr>
              <a:t> ion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1144D51-7669-4231-9FE3-EEE024A6D06F}"/>
              </a:ext>
            </a:extLst>
          </p:cNvPr>
          <p:cNvCxnSpPr>
            <a:cxnSpLocks/>
          </p:cNvCxnSpPr>
          <p:nvPr/>
        </p:nvCxnSpPr>
        <p:spPr>
          <a:xfrm flipH="1" flipV="1">
            <a:off x="5674935" y="4187180"/>
            <a:ext cx="996318" cy="53258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F4B62EE-3F0A-4283-B455-CA95F30E4A4E}"/>
              </a:ext>
            </a:extLst>
          </p:cNvPr>
          <p:cNvSpPr txBox="1"/>
          <p:nvPr/>
        </p:nvSpPr>
        <p:spPr>
          <a:xfrm>
            <a:off x="447469" y="1985197"/>
            <a:ext cx="5491417" cy="7196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93FD60D-E6D4-41FE-B594-CE19C344CDF8}"/>
              </a:ext>
            </a:extLst>
          </p:cNvPr>
          <p:cNvSpPr txBox="1"/>
          <p:nvPr/>
        </p:nvSpPr>
        <p:spPr>
          <a:xfrm>
            <a:off x="5674935" y="1985197"/>
            <a:ext cx="263951" cy="71966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8CB867E-F2B7-41FB-8E0D-5BEED17B12FB}"/>
              </a:ext>
            </a:extLst>
          </p:cNvPr>
          <p:cNvSpPr txBox="1"/>
          <p:nvPr/>
        </p:nvSpPr>
        <p:spPr>
          <a:xfrm>
            <a:off x="6334812" y="2033033"/>
            <a:ext cx="241326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not too useful as a coordinate system </a:t>
            </a:r>
            <a:r>
              <a:rPr lang="en-US" sz="2000" dirty="0">
                <a:solidFill>
                  <a:schemeClr val="accent2"/>
                </a:solidFill>
                <a:sym typeface="Wingdings" panose="05000000000000000000" pitchFamily="2" charset="2"/>
              </a:rPr>
              <a:t>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70A425A-ED87-48AB-BA0C-C3FA4F94F223}"/>
              </a:ext>
            </a:extLst>
          </p:cNvPr>
          <p:cNvSpPr txBox="1"/>
          <p:nvPr/>
        </p:nvSpPr>
        <p:spPr>
          <a:xfrm>
            <a:off x="6336383" y="2930151"/>
            <a:ext cx="241326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much more useful!</a:t>
            </a:r>
          </a:p>
        </p:txBody>
      </p:sp>
    </p:spTree>
    <p:extLst>
      <p:ext uri="{BB962C8B-B14F-4D97-AF65-F5344CB8AC3E}">
        <p14:creationId xmlns:p14="http://schemas.microsoft.com/office/powerpoint/2010/main" val="98337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 animBg="1"/>
      <p:bldP spid="14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6BF57-B07A-42A9-8F87-5B82065A3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Nernst again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3180BB-AE6F-4D3C-BD66-C5BCF63BA2F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62870" y="3590140"/>
                <a:ext cx="7772400" cy="2375561"/>
              </a:xfrm>
            </p:spPr>
            <p:txBody>
              <a:bodyPr/>
              <a:lstStyle/>
              <a:p>
                <a:r>
                  <a:rPr lang="en-US" sz="2400" dirty="0"/>
                  <a:t>“We settle to a steady state where diffusion and drift balance”</a:t>
                </a:r>
              </a:p>
              <a:p>
                <a:r>
                  <a:rPr lang="en-US" sz="2400" dirty="0"/>
                  <a:t>But that’s how we derived the Nernst equation!</a:t>
                </a:r>
              </a:p>
              <a:p>
                <a:pPr lvl="1">
                  <a:spcBef>
                    <a:spcPts val="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</m:d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</m:d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𝑚𝑒𝑚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sub>
                            </m:s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𝑚𝑒𝑚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26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𝑚𝑉</m:t>
                            </m:r>
                          </m:den>
                        </m:f>
                      </m:sup>
                    </m:sSup>
                  </m:oMath>
                </a14:m>
                <a:endParaRPr lang="en-US" dirty="0"/>
              </a:p>
              <a:p>
                <a:r>
                  <a:rPr lang="en-US" sz="2400" dirty="0"/>
                  <a:t>Conclusions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if we know the </a:t>
                </a:r>
                <a:r>
                  <a:rPr lang="en-US" sz="2000" i="1" dirty="0" err="1"/>
                  <a:t>V</a:t>
                </a:r>
                <a:r>
                  <a:rPr lang="en-US" sz="2000" baseline="-25000" dirty="0" err="1"/>
                  <a:t>mem</a:t>
                </a:r>
                <a:r>
                  <a:rPr lang="en-US" sz="2000" dirty="0"/>
                  <a:t> profile, we know [</a:t>
                </a:r>
                <a:r>
                  <a:rPr lang="en-US" sz="2000" i="1" dirty="0"/>
                  <a:t>M</a:t>
                </a:r>
                <a:r>
                  <a:rPr lang="en-US" sz="2000" dirty="0"/>
                  <a:t>]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there’s a nice, smooth [</a:t>
                </a:r>
                <a:r>
                  <a:rPr lang="en-US" sz="2000" i="1" dirty="0"/>
                  <a:t>M</a:t>
                </a:r>
                <a:r>
                  <a:rPr lang="en-US" sz="2000" dirty="0"/>
                  <a:t>] profile!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3180BB-AE6F-4D3C-BD66-C5BCF63BA2F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2870" y="3590140"/>
                <a:ext cx="7772400" cy="2375561"/>
              </a:xfrm>
              <a:blipFill>
                <a:blip r:embed="rId2"/>
                <a:stretch>
                  <a:fillRect l="-1020" t="-2051" b="-25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CA9FC0-F471-4C72-BF36-AF9F60931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49070" y="6399311"/>
            <a:ext cx="2895600" cy="307777"/>
          </a:xfrm>
        </p:spPr>
        <p:txBody>
          <a:bodyPr/>
          <a:lstStyle/>
          <a:p>
            <a:pPr>
              <a:defRPr/>
            </a:pPr>
            <a:r>
              <a:rPr lang="en-US" dirty="0"/>
              <a:t>EE 193/Comp 150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6D00C7-97F1-47AB-86CA-A301768A2AF3}"/>
              </a:ext>
            </a:extLst>
          </p:cNvPr>
          <p:cNvSpPr txBox="1"/>
          <p:nvPr/>
        </p:nvSpPr>
        <p:spPr>
          <a:xfrm>
            <a:off x="1853152" y="1280554"/>
            <a:ext cx="635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0V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C20708-EB66-461D-B9D6-0EF582B47F14}"/>
              </a:ext>
            </a:extLst>
          </p:cNvPr>
          <p:cNvSpPr txBox="1"/>
          <p:nvPr/>
        </p:nvSpPr>
        <p:spPr>
          <a:xfrm>
            <a:off x="6849707" y="1280554"/>
            <a:ext cx="592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1V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9034D2-EB44-4085-848F-3DA42F09C352}"/>
              </a:ext>
            </a:extLst>
          </p:cNvPr>
          <p:cNvSpPr txBox="1"/>
          <p:nvPr/>
        </p:nvSpPr>
        <p:spPr>
          <a:xfrm flipH="1">
            <a:off x="1850493" y="1667038"/>
            <a:ext cx="5492988" cy="719667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  <a:alpha val="0"/>
                </a:schemeClr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04ACDC-C09B-426B-B743-534F87D95452}"/>
              </a:ext>
            </a:extLst>
          </p:cNvPr>
          <p:cNvSpPr txBox="1"/>
          <p:nvPr/>
        </p:nvSpPr>
        <p:spPr>
          <a:xfrm>
            <a:off x="2740842" y="1280554"/>
            <a:ext cx="4329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.2V        .4V       .6V        .8V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B80865-8792-4864-8C9D-F68728D3DE4E}"/>
                  </a:ext>
                </a:extLst>
              </p:cNvPr>
              <p:cNvSpPr txBox="1"/>
              <p:nvPr/>
            </p:nvSpPr>
            <p:spPr>
              <a:xfrm>
                <a:off x="424205" y="3035425"/>
                <a:ext cx="2215299" cy="4957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d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</m:d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400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𝑚𝑉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26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𝑚𝑉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B80865-8792-4864-8C9D-F68728D3DE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205" y="3035425"/>
                <a:ext cx="2215299" cy="4957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A8AA85A2-E202-419F-88C6-64B9BB626E17}"/>
              </a:ext>
            </a:extLst>
          </p:cNvPr>
          <p:cNvSpPr txBox="1"/>
          <p:nvPr/>
        </p:nvSpPr>
        <p:spPr>
          <a:xfrm>
            <a:off x="1527142" y="2450963"/>
            <a:ext cx="8295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[</a:t>
            </a:r>
            <a:r>
              <a:rPr lang="en-US" sz="2000" i="1" dirty="0"/>
              <a:t>M</a:t>
            </a:r>
            <a:r>
              <a:rPr lang="en-US" sz="2000" dirty="0"/>
              <a:t>]</a:t>
            </a:r>
            <a:r>
              <a:rPr lang="en-US" sz="2000" baseline="-25000" dirty="0"/>
              <a:t>0</a:t>
            </a:r>
            <a:endParaRPr lang="en-US" sz="200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B0E5A0A-EC24-4FDD-AD43-F72719EBA423}"/>
              </a:ext>
            </a:extLst>
          </p:cNvPr>
          <p:cNvSpPr/>
          <p:nvPr/>
        </p:nvSpPr>
        <p:spPr>
          <a:xfrm>
            <a:off x="2507530" y="2488671"/>
            <a:ext cx="1593130" cy="867266"/>
          </a:xfrm>
          <a:custGeom>
            <a:avLst/>
            <a:gdLst>
              <a:gd name="connsiteX0" fmla="*/ 0 w 1593130"/>
              <a:gd name="connsiteY0" fmla="*/ 867266 h 867266"/>
              <a:gd name="connsiteX1" fmla="*/ 1112363 w 1593130"/>
              <a:gd name="connsiteY1" fmla="*/ 707010 h 867266"/>
              <a:gd name="connsiteX2" fmla="*/ 1593130 w 1593130"/>
              <a:gd name="connsiteY2" fmla="*/ 0 h 8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3130" h="867266">
                <a:moveTo>
                  <a:pt x="0" y="867266"/>
                </a:moveTo>
                <a:cubicBezTo>
                  <a:pt x="423420" y="859410"/>
                  <a:pt x="846841" y="851554"/>
                  <a:pt x="1112363" y="707010"/>
                </a:cubicBezTo>
                <a:cubicBezTo>
                  <a:pt x="1377885" y="562466"/>
                  <a:pt x="1485507" y="281233"/>
                  <a:pt x="1593130" y="0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C5695C4-002B-47AA-8A14-324DA1BA353E}"/>
                  </a:ext>
                </a:extLst>
              </p:cNvPr>
              <p:cNvSpPr txBox="1"/>
              <p:nvPr/>
            </p:nvSpPr>
            <p:spPr>
              <a:xfrm>
                <a:off x="6072432" y="2923874"/>
                <a:ext cx="2215299" cy="4957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d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</m:d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800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𝑚𝑉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26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𝑚𝑉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C5695C4-002B-47AA-8A14-324DA1BA35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2432" y="2923874"/>
                <a:ext cx="2215299" cy="4957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EDA5C86-D04E-4882-B27A-8385A6F46123}"/>
              </a:ext>
            </a:extLst>
          </p:cNvPr>
          <p:cNvCxnSpPr/>
          <p:nvPr/>
        </p:nvCxnSpPr>
        <p:spPr>
          <a:xfrm flipH="1" flipV="1">
            <a:off x="6249971" y="2535805"/>
            <a:ext cx="490194" cy="65045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511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4F0F8-1E8C-4D46-9B28-BE752FA97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9164" y="2858821"/>
            <a:ext cx="5193453" cy="1930893"/>
          </a:xfrm>
        </p:spPr>
        <p:txBody>
          <a:bodyPr/>
          <a:lstStyle/>
          <a:p>
            <a:r>
              <a:rPr lang="en-US" sz="2000" dirty="0"/>
              <a:t>Won’t gravity interfere with electricity?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Why doesn’t your head fall off if you do a handstand?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Electric forces are far stronger than gravity (small, light particles suspended in water)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So pregnant flatworms </a:t>
            </a:r>
            <a:r>
              <a:rPr lang="en-US" sz="1800" i="1" dirty="0"/>
              <a:t>can</a:t>
            </a:r>
            <a:r>
              <a:rPr lang="en-US" sz="1800" dirty="0"/>
              <a:t> do handstands </a:t>
            </a:r>
            <a:r>
              <a:rPr lang="en-US" sz="1800" dirty="0">
                <a:sym typeface="Wingdings" panose="05000000000000000000" pitchFamily="2" charset="2"/>
              </a:rPr>
              <a:t>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EBFB1F-E500-45C9-83C7-395D62770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6383866"/>
            <a:ext cx="2895600" cy="307777"/>
          </a:xfrm>
        </p:spPr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612C2A-EF44-4CF9-8556-11F8E2A224EB}"/>
              </a:ext>
            </a:extLst>
          </p:cNvPr>
          <p:cNvSpPr txBox="1"/>
          <p:nvPr/>
        </p:nvSpPr>
        <p:spPr>
          <a:xfrm>
            <a:off x="1447800" y="1659471"/>
            <a:ext cx="592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0V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1E0AA3-BEF4-4F02-B7BB-5A8EEA9DC7E7}"/>
              </a:ext>
            </a:extLst>
          </p:cNvPr>
          <p:cNvSpPr txBox="1"/>
          <p:nvPr/>
        </p:nvSpPr>
        <p:spPr>
          <a:xfrm>
            <a:off x="6764867" y="1659470"/>
            <a:ext cx="592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1V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DB48E4-DCC1-495E-8118-8BF0332F0E1D}"/>
              </a:ext>
            </a:extLst>
          </p:cNvPr>
          <p:cNvSpPr txBox="1"/>
          <p:nvPr/>
        </p:nvSpPr>
        <p:spPr>
          <a:xfrm flipH="1">
            <a:off x="1595965" y="2091270"/>
            <a:ext cx="5461000" cy="719667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  <a:alpha val="0"/>
                </a:schemeClr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91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59259E-6 L -0.33698 0.1314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58" y="657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96296E-6 L -0.56597 -0.1571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299" y="-787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96296E-6 L 0.01667 0.5821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29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A5E0C-D086-4429-864B-98A6E61CC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4C824-5C1E-4164-B3DE-F2C6A90DE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59938"/>
            <a:ext cx="7772400" cy="4800600"/>
          </a:xfrm>
        </p:spPr>
        <p:txBody>
          <a:bodyPr/>
          <a:lstStyle/>
          <a:p>
            <a:r>
              <a:rPr lang="en-US" dirty="0"/>
              <a:t>Again: cells can include the software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dirty="0"/>
              <a:t>if ([</a:t>
            </a:r>
            <a:r>
              <a:rPr lang="en-US" i="1" dirty="0"/>
              <a:t>M</a:t>
            </a:r>
            <a:r>
              <a:rPr lang="en-US" dirty="0"/>
              <a:t>] &lt; .1):</a:t>
            </a:r>
          </a:p>
          <a:p>
            <a:pPr marL="1257300" lvl="3" indent="0">
              <a:spcBef>
                <a:spcPts val="0"/>
              </a:spcBef>
              <a:buNone/>
            </a:pPr>
            <a:r>
              <a:rPr lang="en-US" dirty="0"/>
              <a:t> I am toes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dirty="0" err="1"/>
              <a:t>elif</a:t>
            </a:r>
            <a:r>
              <a:rPr lang="en-US" dirty="0"/>
              <a:t> ([</a:t>
            </a:r>
            <a:r>
              <a:rPr lang="en-US" i="1" dirty="0"/>
              <a:t>M</a:t>
            </a:r>
            <a:r>
              <a:rPr lang="en-US" dirty="0"/>
              <a:t>] &lt; .2):</a:t>
            </a:r>
          </a:p>
          <a:p>
            <a:pPr marL="1257300" lvl="3" indent="0">
              <a:spcBef>
                <a:spcPts val="0"/>
              </a:spcBef>
              <a:buNone/>
            </a:pPr>
            <a:r>
              <a:rPr lang="en-US" dirty="0"/>
              <a:t>I am knees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dirty="0" err="1"/>
              <a:t>elif</a:t>
            </a:r>
            <a:r>
              <a:rPr lang="en-US" dirty="0"/>
              <a:t> ([</a:t>
            </a:r>
            <a:r>
              <a:rPr lang="en-US" i="1" dirty="0"/>
              <a:t>M</a:t>
            </a:r>
            <a:r>
              <a:rPr lang="en-US" dirty="0"/>
              <a:t>] &lt; .3):</a:t>
            </a:r>
          </a:p>
          <a:p>
            <a:pPr marL="1257300" lvl="3" indent="0">
              <a:spcBef>
                <a:spcPts val="0"/>
              </a:spcBef>
              <a:buNone/>
            </a:pPr>
            <a:r>
              <a:rPr lang="en-US" dirty="0"/>
              <a:t>I am a bellybutton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dirty="0" err="1"/>
              <a:t>elif</a:t>
            </a:r>
            <a:r>
              <a:rPr lang="en-US" dirty="0"/>
              <a:t> ([</a:t>
            </a:r>
            <a:r>
              <a:rPr lang="en-US" i="1" dirty="0"/>
              <a:t>M</a:t>
            </a:r>
            <a:r>
              <a:rPr lang="en-US" dirty="0"/>
              <a:t>] &lt; .3):</a:t>
            </a:r>
          </a:p>
          <a:p>
            <a:pPr marL="1257300" lvl="3" indent="0">
              <a:spcBef>
                <a:spcPts val="0"/>
              </a:spcBef>
              <a:buNone/>
            </a:pPr>
            <a:r>
              <a:rPr lang="en-US" dirty="0"/>
              <a:t>I am a shoulders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dirty="0"/>
              <a:t>else:</a:t>
            </a:r>
          </a:p>
          <a:p>
            <a:pPr marL="1257300" lvl="3" indent="0">
              <a:spcBef>
                <a:spcPts val="0"/>
              </a:spcBef>
              <a:buNone/>
            </a:pPr>
            <a:r>
              <a:rPr lang="en-US" dirty="0"/>
              <a:t>I am the head</a:t>
            </a:r>
          </a:p>
          <a:p>
            <a:pPr marL="800100" lvl="2" indent="0">
              <a:buNone/>
            </a:pPr>
            <a:r>
              <a:rPr lang="en-US" dirty="0"/>
              <a:t>…</a:t>
            </a:r>
          </a:p>
          <a:p>
            <a:r>
              <a:rPr lang="en-US" dirty="0"/>
              <a:t>As always, every cell has the same program</a:t>
            </a:r>
          </a:p>
          <a:p>
            <a:pPr lvl="1">
              <a:spcBef>
                <a:spcPts val="0"/>
              </a:spcBef>
            </a:pPr>
            <a:r>
              <a:rPr lang="en-US" dirty="0"/>
              <a:t>but each sees its location-appropriate [</a:t>
            </a:r>
            <a:r>
              <a:rPr lang="en-US" i="1" dirty="0"/>
              <a:t>M</a:t>
            </a:r>
            <a:r>
              <a:rPr lang="en-US" dirty="0"/>
              <a:t>]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158AD0-41C3-4218-B77B-FE5E43561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58A787-729A-434C-9273-192095CD5B63}"/>
              </a:ext>
            </a:extLst>
          </p:cNvPr>
          <p:cNvSpPr txBox="1"/>
          <p:nvPr/>
        </p:nvSpPr>
        <p:spPr>
          <a:xfrm>
            <a:off x="4233901" y="1719274"/>
            <a:ext cx="43675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So a few of the cells set </a:t>
            </a:r>
            <a:r>
              <a:rPr lang="en-US" sz="2000" dirty="0" err="1">
                <a:solidFill>
                  <a:schemeClr val="accent2"/>
                </a:solidFill>
              </a:rPr>
              <a:t>I_am_toes</a:t>
            </a:r>
            <a:r>
              <a:rPr lang="en-US" sz="2000" dirty="0">
                <a:solidFill>
                  <a:schemeClr val="accent2"/>
                </a:solidFill>
              </a:rPr>
              <a:t>=True (whatever that means)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</a:rPr>
              <a:t>That triggers their if-then promoters to start building toe proteins</a:t>
            </a:r>
          </a:p>
        </p:txBody>
      </p:sp>
    </p:spTree>
    <p:extLst>
      <p:ext uri="{BB962C8B-B14F-4D97-AF65-F5344CB8AC3E}">
        <p14:creationId xmlns:p14="http://schemas.microsoft.com/office/powerpoint/2010/main" val="127800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86318-9D5C-4D05-A1EC-A96B7B266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what about a flatworm?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1BE46-727A-4E73-BD32-BFF964254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shown how a coordinate system might exist – but</a:t>
            </a:r>
          </a:p>
          <a:p>
            <a:pPr lvl="1">
              <a:spcBef>
                <a:spcPts val="0"/>
              </a:spcBef>
            </a:pPr>
            <a:r>
              <a:rPr lang="en-US" dirty="0"/>
              <a:t>do flatworms have tubes in them?</a:t>
            </a:r>
          </a:p>
          <a:p>
            <a:pPr lvl="1">
              <a:spcBef>
                <a:spcPts val="0"/>
              </a:spcBef>
            </a:pPr>
            <a:r>
              <a:rPr lang="en-US" dirty="0"/>
              <a:t>how do the cells know what voltages to make?</a:t>
            </a:r>
          </a:p>
          <a:p>
            <a:pPr lvl="1">
              <a:spcBef>
                <a:spcPts val="0"/>
              </a:spcBef>
            </a:pPr>
            <a:r>
              <a:rPr lang="en-US" dirty="0"/>
              <a:t>how does this help us to explain regeneration from small body parts?</a:t>
            </a:r>
          </a:p>
          <a:p>
            <a:pPr lvl="1">
              <a:spcBef>
                <a:spcPts val="0"/>
              </a:spcBef>
            </a:pPr>
            <a:r>
              <a:rPr lang="en-US" dirty="0"/>
              <a:t>or head/tail reversal from a battery?</a:t>
            </a:r>
          </a:p>
          <a:p>
            <a:r>
              <a:rPr lang="en-US" dirty="0"/>
              <a:t>Let’s try to answer those questions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at least with a hypothesis!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148A17-631A-4CDD-A4B9-758F9778A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412891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030A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accent2"/>
          </a:solidFill>
          <a:headEnd type="none" w="med" len="med"/>
          <a:tailEnd type="triangl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2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44225</TotalTime>
  <Words>3300</Words>
  <Application>Microsoft Office PowerPoint</Application>
  <PresentationFormat>On-screen Show (4:3)</PresentationFormat>
  <Paragraphs>703</Paragraphs>
  <Slides>45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1" baseType="lpstr">
      <vt:lpstr>Arial</vt:lpstr>
      <vt:lpstr>Cambria Math</vt:lpstr>
      <vt:lpstr>Symbol</vt:lpstr>
      <vt:lpstr>Times New Roman</vt:lpstr>
      <vt:lpstr>Wingdings</vt:lpstr>
      <vt:lpstr>Default Design</vt:lpstr>
      <vt:lpstr>EE 193/Comp 150: Computing with Biological Parts</vt:lpstr>
      <vt:lpstr>Goal for this unit</vt:lpstr>
      <vt:lpstr>Positional cues</vt:lpstr>
      <vt:lpstr>Positional cues</vt:lpstr>
      <vt:lpstr>PowerPoint Presentation</vt:lpstr>
      <vt:lpstr>Nernst again</vt:lpstr>
      <vt:lpstr>PowerPoint Presentation</vt:lpstr>
      <vt:lpstr>So what?</vt:lpstr>
      <vt:lpstr>But what about a flatworm?</vt:lpstr>
      <vt:lpstr>Do flatworms have tubes in them?</vt:lpstr>
      <vt:lpstr>How do cells know what Vmem to create?</vt:lpstr>
      <vt:lpstr>PowerPoint Presentation</vt:lpstr>
      <vt:lpstr>PowerPoint Presentation</vt:lpstr>
      <vt:lpstr>Code for one cell</vt:lpstr>
      <vt:lpstr>Regeneration</vt:lpstr>
      <vt:lpstr>PowerPoint Presentation</vt:lpstr>
      <vt:lpstr>PowerPoint Presentation</vt:lpstr>
      <vt:lpstr>PowerPoint Presentation</vt:lpstr>
      <vt:lpstr>Head-tail reversal</vt:lpstr>
      <vt:lpstr>Regeneration + battery</vt:lpstr>
      <vt:lpstr>PowerPoint Presentation</vt:lpstr>
      <vt:lpstr>More realism</vt:lpstr>
      <vt:lpstr>Ligand-gated ion channels</vt:lpstr>
      <vt:lpstr>The Bitsey “magic” system</vt:lpstr>
      <vt:lpstr>The Bitsey “magic” system</vt:lpstr>
      <vt:lpstr>PowerPoint Presentation</vt:lpstr>
      <vt:lpstr>Hill buffer</vt:lpstr>
      <vt:lpstr>What about N&gt;1?</vt:lpstr>
      <vt:lpstr>PowerPoint Presentation</vt:lpstr>
      <vt:lpstr>Summary</vt:lpstr>
      <vt:lpstr>Why did we care, again?</vt:lpstr>
      <vt:lpstr>What comes next?</vt:lpstr>
      <vt:lpstr>Backup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Where does M come from?</vt:lpstr>
      <vt:lpstr>Generation and decay</vt:lpstr>
      <vt:lpstr>What to vary</vt:lpstr>
      <vt:lpstr>How to judge your worm</vt:lpstr>
    </vt:vector>
  </TitlesOfParts>
  <Company>Drexel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Computing with Biological Parts</dc:title>
  <dc:creator>JoelG</dc:creator>
  <cp:lastModifiedBy>joelg</cp:lastModifiedBy>
  <cp:revision>1351</cp:revision>
  <cp:lastPrinted>2019-03-29T18:22:05Z</cp:lastPrinted>
  <dcterms:created xsi:type="dcterms:W3CDTF">2002-09-07T18:50:54Z</dcterms:created>
  <dcterms:modified xsi:type="dcterms:W3CDTF">2019-04-23T17:07:03Z</dcterms:modified>
</cp:coreProperties>
</file>