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8" r:id="rId2"/>
    <p:sldId id="383" r:id="rId3"/>
    <p:sldId id="382" r:id="rId4"/>
    <p:sldId id="384" r:id="rId5"/>
    <p:sldId id="385" r:id="rId6"/>
    <p:sldId id="387" r:id="rId7"/>
    <p:sldId id="388" r:id="rId8"/>
    <p:sldId id="397" r:id="rId9"/>
    <p:sldId id="386" r:id="rId10"/>
    <p:sldId id="390" r:id="rId11"/>
    <p:sldId id="392" r:id="rId12"/>
    <p:sldId id="399" r:id="rId13"/>
    <p:sldId id="389" r:id="rId14"/>
    <p:sldId id="393" r:id="rId15"/>
    <p:sldId id="394" r:id="rId16"/>
    <p:sldId id="381" r:id="rId17"/>
    <p:sldId id="404" r:id="rId18"/>
    <p:sldId id="40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5501" autoAdjust="0"/>
  </p:normalViewPr>
  <p:slideViewPr>
    <p:cSldViewPr>
      <p:cViewPr varScale="1">
        <p:scale>
          <a:sx n="75" d="100"/>
          <a:sy n="75" d="100"/>
        </p:scale>
        <p:origin x="10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ticepython.org/exercise/2014/12/27/24-draw-a-game-boar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Modeling biological systems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joel.grodstein@tufts.edu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Loops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1*2*3*4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2209800"/>
            <a:ext cx="3352801" cy="1676400"/>
          </a:xfrm>
        </p:spPr>
        <p:txBody>
          <a:bodyPr/>
          <a:lstStyle/>
          <a:p>
            <a:pPr marL="400050" lvl="1" indent="0" eaLnBrk="1" hangingPunct="1">
              <a:buNone/>
            </a:pPr>
            <a:r>
              <a:rPr lang="en-US" altLang="en-US" dirty="0"/>
              <a:t>fact=1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i in range(2,5):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fact = fact*</a:t>
            </a:r>
            <a:r>
              <a:rPr lang="en-US" altLang="en-US" sz="2400" dirty="0" err="1"/>
              <a:t>i</a:t>
            </a:r>
            <a:endParaRPr lang="en-US" altLang="en-US" sz="2400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662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2747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543300" y="2400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6700" y="2400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4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286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22860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400" y="2286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0" y="3957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886200" y="40430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5433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0767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62400" y="35814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38600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62400" y="35938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620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31" name="Oval 30"/>
          <p:cNvSpPr/>
          <p:nvPr/>
        </p:nvSpPr>
        <p:spPr>
          <a:xfrm>
            <a:off x="762000" y="23622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9EE41D-7A6B-4358-8FBA-D1F9C75447D7}"/>
              </a:ext>
            </a:extLst>
          </p:cNvPr>
          <p:cNvSpPr txBox="1"/>
          <p:nvPr/>
        </p:nvSpPr>
        <p:spPr>
          <a:xfrm>
            <a:off x="1676400" y="4876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called “factorial,” and written as 4!</a:t>
            </a:r>
          </a:p>
        </p:txBody>
      </p:sp>
    </p:spTree>
    <p:extLst>
      <p:ext uri="{BB962C8B-B14F-4D97-AF65-F5344CB8AC3E}">
        <p14:creationId xmlns:p14="http://schemas.microsoft.com/office/powerpoint/2010/main" val="195289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26" grpId="0"/>
      <p:bldP spid="17" grpId="0"/>
      <p:bldP spid="17" grpId="1"/>
      <p:bldP spid="28" grpId="0"/>
      <p:bldP spid="28" grpId="1"/>
      <p:bldP spid="29" grpId="0"/>
      <p:bldP spid="29" grpId="1"/>
      <p:bldP spid="30" grpId="0"/>
      <p:bldP spid="31" grpId="0" animBg="1"/>
      <p:bldP spid="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1*2*3*…*n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/>
              <a:t>fact=1</a:t>
            </a:r>
          </a:p>
          <a:p>
            <a:pPr marL="400050" lvl="1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 (1,n+1):</a:t>
            </a:r>
          </a:p>
          <a:p>
            <a:pPr marL="800100" lvl="2" indent="0">
              <a:buNone/>
            </a:pPr>
            <a:r>
              <a:rPr lang="en-US" sz="2400" dirty="0"/>
              <a:t>fact=fact*</a:t>
            </a:r>
            <a:r>
              <a:rPr lang="en-US" sz="2400" dirty="0" err="1"/>
              <a:t>i</a:t>
            </a:r>
            <a:endParaRPr lang="en-US" sz="2400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953000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Here's a size-3 triangle: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 (1,4):</a:t>
            </a:r>
          </a:p>
          <a:p>
            <a:pPr marL="400050" lvl="1" indent="0">
              <a:buNone/>
            </a:pPr>
            <a:r>
              <a:rPr lang="en-US" dirty="0"/>
              <a:t>    print ('*'*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/>
              <a:t>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738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324600" y="2823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9817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5151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038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4415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4796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Slight variations on 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range(4,10,2):		# Counts 4,6,8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range(4,9,2):		# Counts 4,6,8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range(10,5,-1):		# Counts 10,9,8,7,6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range(10,9):		# Doesn’t count!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range(10,5,-2):		# Counts 10,8,6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70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419600"/>
          </a:xfrm>
        </p:spPr>
        <p:txBody>
          <a:bodyPr/>
          <a:lstStyle/>
          <a:p>
            <a:r>
              <a:rPr lang="en-US" dirty="0"/>
              <a:t>While loop looks like this:</a:t>
            </a:r>
          </a:p>
          <a:p>
            <a:pPr marL="800100" lvl="2" indent="0">
              <a:buNone/>
            </a:pPr>
            <a:r>
              <a:rPr lang="en-US" sz="2400" dirty="0"/>
              <a:t>while (condition):</a:t>
            </a:r>
          </a:p>
          <a:p>
            <a:pPr marL="1257300" lvl="3" indent="0">
              <a:spcBef>
                <a:spcPts val="0"/>
              </a:spcBef>
              <a:buNone/>
            </a:pPr>
            <a:r>
              <a:rPr lang="en-US" sz="2400" dirty="0"/>
              <a:t>statements…</a:t>
            </a:r>
          </a:p>
          <a:p>
            <a:pPr marL="457200" indent="-457200"/>
            <a:r>
              <a:rPr lang="en-US" dirty="0"/>
              <a:t>It keeps executing the statements, in order, until the condition becomes false.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0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2743200"/>
          </a:xfrm>
        </p:spPr>
        <p:txBody>
          <a:bodyPr/>
          <a:lstStyle/>
          <a:p>
            <a:pPr marL="400050" lvl="1" indent="0" eaLnBrk="1" hangingPunct="1">
              <a:buNone/>
            </a:pPr>
            <a:r>
              <a:rPr lang="en-US" altLang="en-US" dirty="0" err="1"/>
              <a:t>i</a:t>
            </a:r>
            <a:r>
              <a:rPr lang="en-US" altLang="en-US" dirty="0"/>
              <a:t>=7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while (</a:t>
            </a:r>
            <a:r>
              <a:rPr lang="en-US" altLang="en-US" dirty="0" err="1"/>
              <a:t>i</a:t>
            </a:r>
            <a:r>
              <a:rPr lang="en-US" altLang="en-US" dirty="0"/>
              <a:t> is not a good password):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print 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'does not work')</a:t>
            </a:r>
          </a:p>
          <a:p>
            <a:pPr marL="857250" lvl="2" indent="0" eaLnBrk="1" hangingPunct="1">
              <a:buNone/>
            </a:pPr>
            <a:r>
              <a:rPr lang="en-US" altLang="en-US" sz="2400" dirty="0" err="1"/>
              <a:t>i</a:t>
            </a:r>
            <a:r>
              <a:rPr lang="en-US" altLang="en-US" sz="2400" dirty="0"/>
              <a:t>=i+1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print (</a:t>
            </a:r>
            <a:r>
              <a:rPr lang="en-US" dirty="0" err="1"/>
              <a:t>i</a:t>
            </a:r>
            <a:r>
              <a:rPr lang="en-US" dirty="0"/>
              <a:t>, 'is the password!’)</a:t>
            </a:r>
          </a:p>
          <a:p>
            <a:endParaRPr lang="en-US" dirty="0"/>
          </a:p>
          <a:p>
            <a:r>
              <a:rPr lang="en-US" dirty="0"/>
              <a:t>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500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3585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067300" y="3238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600700" y="3238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3119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3119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724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 does not 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51009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does not work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54819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is the password!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8400" y="20170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7: no good</a:t>
            </a:r>
          </a:p>
        </p:txBody>
      </p:sp>
      <p:sp>
        <p:nvSpPr>
          <p:cNvPr id="23" name="Oval 22"/>
          <p:cNvSpPr/>
          <p:nvPr/>
        </p:nvSpPr>
        <p:spPr>
          <a:xfrm>
            <a:off x="905933" y="1831032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05933" y="22860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05933" y="2734736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4400" y="3150718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48400" y="198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Try 8: no good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8400" y="1981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gets me in!</a:t>
            </a:r>
          </a:p>
        </p:txBody>
      </p:sp>
      <p:sp>
        <p:nvSpPr>
          <p:cNvPr id="30" name="Oval 29"/>
          <p:cNvSpPr/>
          <p:nvPr/>
        </p:nvSpPr>
        <p:spPr>
          <a:xfrm>
            <a:off x="905933" y="35898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4381BA-6294-4CD9-A053-C2642EF30DB0}"/>
              </a:ext>
            </a:extLst>
          </p:cNvPr>
          <p:cNvSpPr txBox="1"/>
          <p:nvPr/>
        </p:nvSpPr>
        <p:spPr>
          <a:xfrm>
            <a:off x="5257800" y="4239161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How do we know that “</a:t>
            </a:r>
            <a:r>
              <a:rPr lang="en-US" sz="2000" dirty="0" err="1">
                <a:solidFill>
                  <a:schemeClr val="accent2"/>
                </a:solidFill>
              </a:rPr>
              <a:t>i</a:t>
            </a:r>
            <a:r>
              <a:rPr lang="en-US" sz="2000" dirty="0">
                <a:solidFill>
                  <a:schemeClr val="accent2"/>
                </a:solidFill>
              </a:rPr>
              <a:t>=i+1” is part of the same loop as the “print” above it?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accent2"/>
                </a:solidFill>
              </a:rPr>
              <a:t>The indentation!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sz="2000" dirty="0">
                <a:solidFill>
                  <a:schemeClr val="accent2"/>
                </a:solidFill>
              </a:rPr>
              <a:t>Ditto for a ‘for’ loop</a:t>
            </a:r>
          </a:p>
        </p:txBody>
      </p:sp>
    </p:spTree>
    <p:extLst>
      <p:ext uri="{BB962C8B-B14F-4D97-AF65-F5344CB8AC3E}">
        <p14:creationId xmlns:p14="http://schemas.microsoft.com/office/powerpoint/2010/main" val="398885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20" grpId="0"/>
      <p:bldP spid="20" grpId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8" grpId="0"/>
      <p:bldP spid="28" grpId="1"/>
      <p:bldP spid="29" grpId="0"/>
      <p:bldP spid="30" grpId="0" animBg="1"/>
      <p:bldP spid="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activity: dancing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r>
              <a:rPr lang="en-US" dirty="0"/>
              <a:t>Try the following dances: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81071"/>
            <a:ext cx="2133600" cy="70788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range(3):</a:t>
            </a:r>
          </a:p>
          <a:p>
            <a:pPr lvl="1"/>
            <a:r>
              <a:rPr lang="en-US" sz="2000" dirty="0"/>
              <a:t>spin left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2209800"/>
            <a:ext cx="2590800" cy="101566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/>
              <a:t>in range(2,7,2):</a:t>
            </a:r>
            <a:endParaRPr lang="en-US" sz="2000" dirty="0"/>
          </a:p>
          <a:p>
            <a:pPr lvl="1"/>
            <a:r>
              <a:rPr lang="en-US" sz="2000" dirty="0"/>
              <a:t>spin right</a:t>
            </a:r>
          </a:p>
          <a:p>
            <a:pPr lvl="1"/>
            <a:r>
              <a:rPr lang="en-US" sz="2000" dirty="0"/>
              <a:t>hop i%3 times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1655564"/>
            <a:ext cx="3352800" cy="153888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lIns="91440" tIns="0" rIns="0" bIns="0" rtlCol="0">
            <a:spAutoFit/>
          </a:bodyPr>
          <a:lstStyle/>
          <a:p>
            <a:r>
              <a:rPr lang="en-US" sz="2000" dirty="0"/>
              <a:t>for u in range(2,4):</a:t>
            </a:r>
          </a:p>
          <a:p>
            <a:pPr lvl="1"/>
            <a:r>
              <a:rPr lang="en-US" sz="2000" dirty="0"/>
              <a:t>clap u times</a:t>
            </a:r>
          </a:p>
          <a:p>
            <a:pPr lvl="1"/>
            <a:r>
              <a:rPr lang="en-US" sz="2000" dirty="0"/>
              <a:t>for v in range (1,2,3):</a:t>
            </a:r>
          </a:p>
          <a:p>
            <a:pPr lvl="2"/>
            <a:r>
              <a:rPr lang="en-US" sz="2000" dirty="0"/>
              <a:t>spin left v times</a:t>
            </a:r>
          </a:p>
          <a:p>
            <a:pPr lvl="2"/>
            <a:r>
              <a:rPr lang="en-US" sz="2000" dirty="0"/>
              <a:t>nod your head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930471"/>
            <a:ext cx="4191000" cy="132343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leader=</a:t>
            </a:r>
            <a:r>
              <a:rPr lang="en-US" sz="2000"/>
              <a:t>pick somebody</a:t>
            </a:r>
            <a:endParaRPr lang="en-US" sz="2000" dirty="0"/>
          </a:p>
          <a:p>
            <a:r>
              <a:rPr lang="en-US" sz="2000" dirty="0"/>
              <a:t>while (leader has hand raised):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range(3):</a:t>
            </a:r>
          </a:p>
          <a:p>
            <a:pPr lvl="2"/>
            <a:r>
              <a:rPr lang="en-US" sz="2000" dirty="0"/>
              <a:t>copy leader's move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2400" y="3930471"/>
            <a:ext cx="1219200" cy="101566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Code your own dance!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3941564"/>
            <a:ext cx="3048000" cy="184665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tIns="0" rIns="0" bIns="0" rtlCol="0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=10</a:t>
            </a:r>
          </a:p>
          <a:p>
            <a:r>
              <a:rPr lang="en-US" sz="2000" dirty="0"/>
              <a:t>j=1</a:t>
            </a:r>
          </a:p>
          <a:p>
            <a:r>
              <a:rPr lang="en-US" sz="2000" dirty="0"/>
              <a:t>while (j&lt;</a:t>
            </a:r>
            <a:r>
              <a:rPr lang="en-US" sz="2000" dirty="0" err="1"/>
              <a:t>i</a:t>
            </a:r>
            <a:r>
              <a:rPr lang="en-US" sz="2000" dirty="0"/>
              <a:t>):</a:t>
            </a:r>
          </a:p>
          <a:p>
            <a:pPr lvl="1"/>
            <a:r>
              <a:rPr lang="en-US" sz="2000" dirty="0"/>
              <a:t>spin left j times</a:t>
            </a:r>
          </a:p>
          <a:p>
            <a:pPr lvl="1"/>
            <a:r>
              <a:rPr lang="en-US" sz="2000" dirty="0"/>
              <a:t>spin right</a:t>
            </a:r>
          </a:p>
          <a:p>
            <a:pPr lvl="1"/>
            <a:r>
              <a:rPr lang="en-US" sz="2000" dirty="0"/>
              <a:t>j=j*2</a:t>
            </a:r>
          </a:p>
        </p:txBody>
      </p:sp>
    </p:spTree>
    <p:extLst>
      <p:ext uri="{BB962C8B-B14F-4D97-AF65-F5344CB8AC3E}">
        <p14:creationId xmlns:p14="http://schemas.microsoft.com/office/powerpoint/2010/main" val="2885139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65DD-DA61-44F8-9824-7103056A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589E9-5E93-4F9B-BA58-96ECA25CB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9466"/>
            <a:ext cx="3429000" cy="2175932"/>
          </a:xfrm>
        </p:spPr>
        <p:txBody>
          <a:bodyPr/>
          <a:lstStyle/>
          <a:p>
            <a:pPr marL="0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000" dirty="0"/>
              <a:t>for u in range(2,4):</a:t>
            </a:r>
          </a:p>
          <a:p>
            <a:pPr marL="45720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000" dirty="0"/>
              <a:t>clap u times</a:t>
            </a:r>
          </a:p>
          <a:p>
            <a:pPr marL="457200" lvl="1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000" dirty="0"/>
              <a:t>for v in range (1,2,3):</a:t>
            </a:r>
          </a:p>
          <a:p>
            <a:pPr marL="914400" lvl="2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/>
              <a:t>spin left v times</a:t>
            </a:r>
          </a:p>
          <a:p>
            <a:pPr marL="914400" lvl="2" indent="0">
              <a:lnSpc>
                <a:spcPts val="3200"/>
              </a:lnSpc>
              <a:spcBef>
                <a:spcPts val="0"/>
              </a:spcBef>
              <a:buNone/>
            </a:pPr>
            <a:r>
              <a:rPr lang="en-US" dirty="0"/>
              <a:t>nod your head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6FFAB-3DB9-45C1-A625-DC00C5C0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E365B4-CBD8-4117-9D5C-04AB9EF85852}"/>
              </a:ext>
            </a:extLst>
          </p:cNvPr>
          <p:cNvSpPr/>
          <p:nvPr/>
        </p:nvSpPr>
        <p:spPr>
          <a:xfrm>
            <a:off x="685800" y="1831032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302BB3-1A41-4BD1-B792-FBA500774DEE}"/>
              </a:ext>
            </a:extLst>
          </p:cNvPr>
          <p:cNvSpPr/>
          <p:nvPr/>
        </p:nvSpPr>
        <p:spPr>
          <a:xfrm>
            <a:off x="685800" y="22860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985FF9-1437-40FD-824C-F74E7086572E}"/>
              </a:ext>
            </a:extLst>
          </p:cNvPr>
          <p:cNvSpPr/>
          <p:nvPr/>
        </p:nvSpPr>
        <p:spPr>
          <a:xfrm>
            <a:off x="685800" y="26670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D5A870-C5BA-4AC5-A029-6B291E612E99}"/>
              </a:ext>
            </a:extLst>
          </p:cNvPr>
          <p:cNvSpPr/>
          <p:nvPr/>
        </p:nvSpPr>
        <p:spPr>
          <a:xfrm>
            <a:off x="694267" y="3099916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9CB5C38-0DE4-423D-9F43-2B90226B4B82}"/>
              </a:ext>
            </a:extLst>
          </p:cNvPr>
          <p:cNvSpPr/>
          <p:nvPr/>
        </p:nvSpPr>
        <p:spPr>
          <a:xfrm>
            <a:off x="685800" y="3488266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C2280B-29CF-4019-A231-859087A51E31}"/>
              </a:ext>
            </a:extLst>
          </p:cNvPr>
          <p:cNvSpPr txBox="1"/>
          <p:nvPr/>
        </p:nvSpPr>
        <p:spPr>
          <a:xfrm>
            <a:off x="6477000" y="3576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9148AD6-7A6F-4E21-814F-9BFB9C936FE2}"/>
              </a:ext>
            </a:extLst>
          </p:cNvPr>
          <p:cNvCxnSpPr/>
          <p:nvPr/>
        </p:nvCxnSpPr>
        <p:spPr>
          <a:xfrm>
            <a:off x="6324600" y="36620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72121B-C457-49A0-86BA-139B804DC5B2}"/>
              </a:ext>
            </a:extLst>
          </p:cNvPr>
          <p:cNvCxnSpPr/>
          <p:nvPr/>
        </p:nvCxnSpPr>
        <p:spPr>
          <a:xfrm rot="5400000">
            <a:off x="5981700" y="3314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3B6FFF-06B7-474D-9B98-34A7E50DD3B1}"/>
              </a:ext>
            </a:extLst>
          </p:cNvPr>
          <p:cNvCxnSpPr/>
          <p:nvPr/>
        </p:nvCxnSpPr>
        <p:spPr>
          <a:xfrm rot="5400000">
            <a:off x="6515100" y="3314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98681D-981E-4EDF-82AE-7DD7CEA2712B}"/>
              </a:ext>
            </a:extLst>
          </p:cNvPr>
          <p:cNvSpPr txBox="1"/>
          <p:nvPr/>
        </p:nvSpPr>
        <p:spPr>
          <a:xfrm>
            <a:off x="6400800" y="3119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C0AD3A-CBD7-435D-B566-36B264E1B7C0}"/>
              </a:ext>
            </a:extLst>
          </p:cNvPr>
          <p:cNvSpPr txBox="1"/>
          <p:nvPr/>
        </p:nvSpPr>
        <p:spPr>
          <a:xfrm>
            <a:off x="63246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F68303-362E-4E3F-B490-6FCD15213BB8}"/>
              </a:ext>
            </a:extLst>
          </p:cNvPr>
          <p:cNvSpPr txBox="1"/>
          <p:nvPr/>
        </p:nvSpPr>
        <p:spPr>
          <a:xfrm>
            <a:off x="6400800" y="3119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DDE104-184A-4138-A86E-0B77D0532C27}"/>
              </a:ext>
            </a:extLst>
          </p:cNvPr>
          <p:cNvSpPr txBox="1"/>
          <p:nvPr/>
        </p:nvSpPr>
        <p:spPr>
          <a:xfrm>
            <a:off x="7391400" y="3576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EE5565C-CB5F-4BB0-B4B3-4EF7025DB4F1}"/>
              </a:ext>
            </a:extLst>
          </p:cNvPr>
          <p:cNvCxnSpPr/>
          <p:nvPr/>
        </p:nvCxnSpPr>
        <p:spPr>
          <a:xfrm>
            <a:off x="7239000" y="36620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BD0693-B129-46C3-9F23-DC07B74543BA}"/>
              </a:ext>
            </a:extLst>
          </p:cNvPr>
          <p:cNvCxnSpPr/>
          <p:nvPr/>
        </p:nvCxnSpPr>
        <p:spPr>
          <a:xfrm rot="5400000">
            <a:off x="6896100" y="3314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F9FD64-5F6D-4F91-A4BE-EE05A3EBBC25}"/>
              </a:ext>
            </a:extLst>
          </p:cNvPr>
          <p:cNvCxnSpPr/>
          <p:nvPr/>
        </p:nvCxnSpPr>
        <p:spPr>
          <a:xfrm rot="5400000">
            <a:off x="7429500" y="3314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1FB162-C7B8-4E05-85E5-9A94206DA32B}"/>
              </a:ext>
            </a:extLst>
          </p:cNvPr>
          <p:cNvSpPr txBox="1"/>
          <p:nvPr/>
        </p:nvSpPr>
        <p:spPr>
          <a:xfrm>
            <a:off x="7315200" y="3124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E72157-592B-4F88-8A7C-016E6A05D831}"/>
              </a:ext>
            </a:extLst>
          </p:cNvPr>
          <p:cNvSpPr txBox="1"/>
          <p:nvPr/>
        </p:nvSpPr>
        <p:spPr>
          <a:xfrm>
            <a:off x="7239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11DFE41-6DBF-40FE-BBC6-3759B8A1CB5D}"/>
              </a:ext>
            </a:extLst>
          </p:cNvPr>
          <p:cNvSpPr/>
          <p:nvPr/>
        </p:nvSpPr>
        <p:spPr>
          <a:xfrm>
            <a:off x="685800" y="18288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0AD0F27-BFE5-4FD2-9D8B-D1811D9AB389}"/>
              </a:ext>
            </a:extLst>
          </p:cNvPr>
          <p:cNvSpPr/>
          <p:nvPr/>
        </p:nvSpPr>
        <p:spPr>
          <a:xfrm>
            <a:off x="685800" y="2283768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8D5DCBF-3C44-4D99-A066-14F8E81D9D79}"/>
              </a:ext>
            </a:extLst>
          </p:cNvPr>
          <p:cNvSpPr/>
          <p:nvPr/>
        </p:nvSpPr>
        <p:spPr>
          <a:xfrm>
            <a:off x="685800" y="26670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DA3E538-06C5-4296-B222-F33CB3B4C51D}"/>
              </a:ext>
            </a:extLst>
          </p:cNvPr>
          <p:cNvSpPr/>
          <p:nvPr/>
        </p:nvSpPr>
        <p:spPr>
          <a:xfrm>
            <a:off x="685800" y="3107266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55914C-F251-4CFC-AAEC-682F2BAEB20A}"/>
              </a:ext>
            </a:extLst>
          </p:cNvPr>
          <p:cNvSpPr/>
          <p:nvPr/>
        </p:nvSpPr>
        <p:spPr>
          <a:xfrm>
            <a:off x="685800" y="3488266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6" grpId="0"/>
      <p:bldP spid="16" grpId="1"/>
      <p:bldP spid="18" grpId="0"/>
      <p:bldP spid="19" grpId="0"/>
      <p:bldP spid="24" grpId="0"/>
      <p:bldP spid="24" grpId="1"/>
      <p:bldP spid="26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Vary them, or even </a:t>
            </a:r>
            <a:r>
              <a:rPr lang="en-US" dirty="0" err="1"/>
              <a:t>mis</a:t>
            </a:r>
            <a:r>
              <a:rPr lang="en-US" dirty="0"/>
              <a:t>-type some to see what happens</a:t>
            </a:r>
          </a:p>
          <a:p>
            <a:r>
              <a:rPr lang="en-US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Computes the future value of a specified principal amount, rate of interest, and a number of years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Sums the first </a:t>
            </a:r>
            <a:r>
              <a:rPr lang="en-US" sz="2000" i="1" dirty="0"/>
              <a:t>n</a:t>
            </a:r>
            <a:r>
              <a:rPr lang="en-US" sz="2000" dirty="0"/>
              <a:t> positive integers.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Takes a positive integer and returns the sum of the cube of all the positive integers smaller than the specified number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Draws an </a:t>
            </a:r>
            <a:r>
              <a:rPr lang="en-US" sz="2000" i="1" dirty="0"/>
              <a:t>N-</a:t>
            </a:r>
            <a:r>
              <a:rPr lang="en-US" sz="2000" dirty="0"/>
              <a:t>by-</a:t>
            </a:r>
            <a:r>
              <a:rPr lang="en-US" sz="2000" i="1" dirty="0"/>
              <a:t>N</a:t>
            </a:r>
            <a:r>
              <a:rPr lang="en-US" sz="2000" dirty="0"/>
              <a:t> game board as shown in </a:t>
            </a:r>
            <a:r>
              <a:rPr lang="en-US" sz="2000" u="sng" dirty="0">
                <a:hlinkClick r:id="rId2"/>
              </a:rPr>
              <a:t>http://www.practicepython.org/exercise/2014/12/27/24-draw-a-game-board.html</a:t>
            </a:r>
            <a:r>
              <a:rPr lang="en-US" sz="2000" dirty="0"/>
              <a:t> . </a:t>
            </a:r>
            <a:r>
              <a:rPr lang="en-US" sz="2000"/>
              <a:t>Despite what </a:t>
            </a:r>
            <a:r>
              <a:rPr lang="en-US" sz="2000" dirty="0"/>
              <a:t>the web site says, you do not need to write your own functions.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piece of code that you repeat several times.</a:t>
            </a:r>
          </a:p>
          <a:p>
            <a:r>
              <a:rPr lang="en-US" dirty="0"/>
              <a:t>Why are loops useful?</a:t>
            </a:r>
          </a:p>
          <a:p>
            <a:pPr lvl="1"/>
            <a:r>
              <a:rPr lang="en-US" dirty="0"/>
              <a:t>Do you ever do things more than once in real life?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4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172200" cy="3657600"/>
          </a:xfrm>
        </p:spPr>
        <p:txBody>
          <a:bodyPr/>
          <a:lstStyle/>
          <a:p>
            <a:pPr eaLnBrk="1" hangingPunct="1"/>
            <a:r>
              <a:rPr lang="en-US" altLang="en-US" dirty="0"/>
              <a:t>Simple code: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range(3):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print ('Hello')</a:t>
            </a:r>
            <a:endParaRPr lang="en-US" dirty="0"/>
          </a:p>
          <a:p>
            <a:r>
              <a:rPr lang="en-US" dirty="0"/>
              <a:t>This code prints out</a:t>
            </a:r>
          </a:p>
          <a:p>
            <a:pPr marL="800100" lvl="2" indent="0">
              <a:buNone/>
            </a:pPr>
            <a:r>
              <a:rPr lang="en-US" sz="2400" dirty="0"/>
              <a:t>Hello</a:t>
            </a:r>
          </a:p>
          <a:p>
            <a:pPr marL="800100" lvl="2" indent="0">
              <a:buNone/>
            </a:pPr>
            <a:r>
              <a:rPr lang="en-US" sz="2400" dirty="0"/>
              <a:t>Hello</a:t>
            </a:r>
          </a:p>
          <a:p>
            <a:pPr marL="800100" lvl="2" indent="0">
              <a:buNone/>
            </a:pPr>
            <a:r>
              <a:rPr lang="en-US" sz="2400" dirty="0"/>
              <a:t>Hello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962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6108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executes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352801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Simple code: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range(3):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print ('Hello')</a:t>
            </a:r>
            <a:endParaRPr lang="en-US" dirty="0"/>
          </a:p>
          <a:p>
            <a:r>
              <a:rPr lang="en-US" dirty="0"/>
              <a:t>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738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823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3815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49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038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4415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4796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really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Printing 'Hello' 3 times isn't really something we need to do too often.</a:t>
            </a:r>
          </a:p>
          <a:p>
            <a:r>
              <a:rPr lang="en-US" dirty="0"/>
              <a:t>Even if we did, this would work too:</a:t>
            </a:r>
          </a:p>
          <a:p>
            <a:pPr marL="857250" lvl="2" indent="0">
              <a:buNone/>
            </a:pPr>
            <a:r>
              <a:rPr lang="en-US" dirty="0"/>
              <a:t>print ('Hello')</a:t>
            </a:r>
          </a:p>
          <a:p>
            <a:pPr marL="857250" lvl="2" indent="0">
              <a:buNone/>
            </a:pPr>
            <a:r>
              <a:rPr lang="en-US" dirty="0"/>
              <a:t>print ('Hello')</a:t>
            </a:r>
          </a:p>
          <a:p>
            <a:pPr marL="857250" lvl="2" indent="0">
              <a:buNone/>
            </a:pPr>
            <a:r>
              <a:rPr lang="en-US" dirty="0"/>
              <a:t>print ('Hello')</a:t>
            </a:r>
          </a:p>
          <a:p>
            <a:r>
              <a:rPr lang="en-US" dirty="0"/>
              <a:t>Printing 'Hello' 1000 times without a loop would be a bit unwieldy… but again, perhaps not that common.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352801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Simple code: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range(3):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print 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</a:t>
            </a:r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/>
              <a:t>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738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823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3815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49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038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4415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4796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352801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Simple code: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 (2,5):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print 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</a:t>
            </a:r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/>
              <a:t>Output: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738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823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3815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4900" y="2476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4038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4415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4796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sums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671934"/>
            <a:ext cx="4910667" cy="3585865"/>
          </a:xfrm>
        </p:spPr>
        <p:txBody>
          <a:bodyPr/>
          <a:lstStyle/>
          <a:p>
            <a:pPr eaLnBrk="1" hangingPunct="1"/>
            <a:r>
              <a:rPr lang="en-US" altLang="en-US" dirty="0"/>
              <a:t>Sum the numbers from 2 to 4: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sum=0</a:t>
            </a:r>
          </a:p>
          <a:p>
            <a:pPr marL="400050" lvl="1" indent="0" eaLnBrk="1" hangingPunct="1"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in range(2,5):</a:t>
            </a:r>
          </a:p>
          <a:p>
            <a:pPr marL="857250" lvl="2" indent="0" eaLnBrk="1" hangingPunct="1">
              <a:buNone/>
            </a:pPr>
            <a:r>
              <a:rPr lang="en-US" altLang="en-US" sz="2400" dirty="0"/>
              <a:t>sum = </a:t>
            </a:r>
            <a:r>
              <a:rPr lang="en-US" altLang="en-US" sz="2400" dirty="0" err="1"/>
              <a:t>sum+i</a:t>
            </a:r>
            <a:endParaRPr lang="en-US" altLang="en-US" sz="2400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2967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38800" y="30524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295900" y="2705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829300" y="2705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2590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91200" y="4262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638800" y="4347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295900" y="4000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829300" y="4000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15000" y="3886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7755" y="389866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Oval 30"/>
          <p:cNvSpPr/>
          <p:nvPr/>
        </p:nvSpPr>
        <p:spPr>
          <a:xfrm>
            <a:off x="762000" y="2362200"/>
            <a:ext cx="152400" cy="15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26" grpId="0"/>
      <p:bldP spid="17" grpId="0"/>
      <p:bldP spid="17" grpId="1"/>
      <p:bldP spid="28" grpId="0"/>
      <p:bldP spid="28" grpId="1"/>
      <p:bldP spid="29" grpId="0"/>
      <p:bldP spid="29" grpId="1"/>
      <p:bldP spid="30" grpId="0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code to compute 1*2*3*4?</a:t>
            </a:r>
          </a:p>
          <a:p>
            <a:r>
              <a:rPr lang="en-US" dirty="0"/>
              <a:t>Can you write code to compute 1*2*3*…*n?</a:t>
            </a:r>
          </a:p>
          <a:p>
            <a:r>
              <a:rPr lang="en-US" dirty="0"/>
              <a:t>Can you write code to print</a:t>
            </a:r>
          </a:p>
          <a:p>
            <a:pPr marL="400050" lvl="1" indent="0">
              <a:buNone/>
            </a:pPr>
            <a:r>
              <a:rPr lang="en-US" dirty="0"/>
              <a:t>*</a:t>
            </a:r>
          </a:p>
          <a:p>
            <a:pPr marL="400050" lvl="1" indent="0">
              <a:buNone/>
            </a:pPr>
            <a:r>
              <a:rPr lang="en-US" dirty="0"/>
              <a:t>**</a:t>
            </a:r>
          </a:p>
          <a:p>
            <a:pPr marL="400050" lvl="1" indent="0">
              <a:buNone/>
            </a:pPr>
            <a:r>
              <a:rPr lang="en-US" dirty="0"/>
              <a:t>***</a:t>
            </a:r>
          </a:p>
          <a:p>
            <a:pPr marL="400050" lvl="1" indent="0">
              <a:buNone/>
            </a:pPr>
            <a:r>
              <a:rPr lang="en-US" dirty="0"/>
              <a:t>****</a:t>
            </a:r>
          </a:p>
          <a:p>
            <a:pPr marL="400050" lvl="1" indent="0">
              <a:buNone/>
            </a:pPr>
            <a:r>
              <a:rPr lang="en-US" dirty="0"/>
              <a:t>*****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391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15654</TotalTime>
  <Words>923</Words>
  <Application>Microsoft Office PowerPoint</Application>
  <PresentationFormat>On-screen Show (4:3)</PresentationFormat>
  <Paragraphs>222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EE 194/Bio 196: Modeling biological systems</vt:lpstr>
      <vt:lpstr>What is a loop?</vt:lpstr>
      <vt:lpstr>Simple loop</vt:lpstr>
      <vt:lpstr>How it executes</vt:lpstr>
      <vt:lpstr>Is this really useful?</vt:lpstr>
      <vt:lpstr>What does this code do?</vt:lpstr>
      <vt:lpstr>How about this code?</vt:lpstr>
      <vt:lpstr>Running sums</vt:lpstr>
      <vt:lpstr>Group activity</vt:lpstr>
      <vt:lpstr>Multiply 1*2*3*4</vt:lpstr>
      <vt:lpstr>Multiply 1*2*3*…*n</vt:lpstr>
      <vt:lpstr>Triangle printing</vt:lpstr>
      <vt:lpstr> Slight variations on for loop</vt:lpstr>
      <vt:lpstr>while loop</vt:lpstr>
      <vt:lpstr>How about this code?</vt:lpstr>
      <vt:lpstr>Group activity: dancing </vt:lpstr>
      <vt:lpstr>Nested loops</vt:lpstr>
      <vt:lpstr>Follow-up activities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JoelG</cp:lastModifiedBy>
  <cp:revision>460</cp:revision>
  <cp:lastPrinted>2005-02-07T17:53:54Z</cp:lastPrinted>
  <dcterms:created xsi:type="dcterms:W3CDTF">2002-09-07T18:50:54Z</dcterms:created>
  <dcterms:modified xsi:type="dcterms:W3CDTF">2018-02-04T01:38:20Z</dcterms:modified>
</cp:coreProperties>
</file>