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28" r:id="rId2"/>
    <p:sldId id="677" r:id="rId3"/>
    <p:sldId id="678" r:id="rId4"/>
    <p:sldId id="679" r:id="rId5"/>
    <p:sldId id="680" r:id="rId6"/>
    <p:sldId id="681" r:id="rId7"/>
    <p:sldId id="682" r:id="rId8"/>
    <p:sldId id="683" r:id="rId9"/>
    <p:sldId id="684" r:id="rId10"/>
    <p:sldId id="685" r:id="rId11"/>
    <p:sldId id="686" r:id="rId12"/>
    <p:sldId id="687" r:id="rId13"/>
    <p:sldId id="688" r:id="rId14"/>
    <p:sldId id="689" r:id="rId15"/>
    <p:sldId id="690" r:id="rId16"/>
    <p:sldId id="691" r:id="rId17"/>
    <p:sldId id="698" r:id="rId18"/>
    <p:sldId id="699" r:id="rId19"/>
    <p:sldId id="719" r:id="rId20"/>
    <p:sldId id="700" r:id="rId21"/>
    <p:sldId id="701" r:id="rId22"/>
    <p:sldId id="702" r:id="rId23"/>
    <p:sldId id="703" r:id="rId24"/>
    <p:sldId id="704" r:id="rId25"/>
    <p:sldId id="705" r:id="rId26"/>
    <p:sldId id="692" r:id="rId27"/>
    <p:sldId id="693" r:id="rId28"/>
    <p:sldId id="694" r:id="rId29"/>
    <p:sldId id="720" r:id="rId30"/>
    <p:sldId id="721" r:id="rId31"/>
    <p:sldId id="722" r:id="rId32"/>
    <p:sldId id="706" r:id="rId33"/>
    <p:sldId id="707" r:id="rId34"/>
    <p:sldId id="708" r:id="rId35"/>
    <p:sldId id="709" r:id="rId36"/>
    <p:sldId id="710" r:id="rId37"/>
    <p:sldId id="711" r:id="rId38"/>
    <p:sldId id="712" r:id="rId39"/>
    <p:sldId id="713" r:id="rId40"/>
    <p:sldId id="714" r:id="rId41"/>
    <p:sldId id="715" r:id="rId42"/>
    <p:sldId id="716" r:id="rId43"/>
    <p:sldId id="717" r:id="rId44"/>
    <p:sldId id="718" r:id="rId4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17" autoAdjust="0"/>
    <p:restoredTop sz="94669" autoAdjust="0"/>
  </p:normalViewPr>
  <p:slideViewPr>
    <p:cSldViewPr>
      <p:cViewPr varScale="1">
        <p:scale>
          <a:sx n="95" d="100"/>
          <a:sy n="95" d="100"/>
        </p:scale>
        <p:origin x="96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903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5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194/Bio 196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codingbat.com/python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194/</a:t>
            </a:r>
            <a:r>
              <a:rPr lang="en-US" altLang="en-US"/>
              <a:t>BIO 196: </a:t>
            </a:r>
            <a:r>
              <a:rPr lang="en-US" altLang="en-US" dirty="0" err="1"/>
              <a:t>Modeling,simulating</a:t>
            </a:r>
            <a:r>
              <a:rPr lang="en-US" altLang="en-US" dirty="0"/>
              <a:t> and optimizing biological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Functions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33CC"/>
                </a:solidFill>
              </a:rPr>
              <a:t>Let's watch the gorilla in 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6629400" cy="1308796"/>
          </a:xfrm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</a:rPr>
              <a:t>A=</a:t>
            </a:r>
            <a:r>
              <a:rPr lang="en-US" sz="2400" dirty="0" err="1">
                <a:latin typeface="Times New Roman" charset="0"/>
              </a:rPr>
              <a:t>np.array</a:t>
            </a:r>
            <a:r>
              <a:rPr lang="en-US" sz="2400" dirty="0">
                <a:latin typeface="Times New Roman" charset="0"/>
              </a:rPr>
              <a:t>([1,2,3,4,5])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</a:rPr>
              <a:t>t1,a1,d1=</a:t>
            </a:r>
            <a:r>
              <a:rPr lang="en-US" sz="2400" dirty="0" err="1">
                <a:latin typeface="Times New Roman" charset="0"/>
              </a:rPr>
              <a:t>sm_mn_std</a:t>
            </a:r>
            <a:r>
              <a:rPr lang="en-US" sz="2400" dirty="0">
                <a:latin typeface="Times New Roman" charset="0"/>
              </a:rPr>
              <a:t>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</a:rPr>
              <a:t>print ('Data for </a:t>
            </a:r>
            <a:r>
              <a:rPr lang="en-US" sz="2400" dirty="0" err="1">
                <a:latin typeface="Times New Roman" charset="0"/>
              </a:rPr>
              <a:t>Af</a:t>
            </a:r>
            <a:r>
              <a:rPr lang="en-US" sz="2400" dirty="0">
                <a:latin typeface="Times New Roman" charset="0"/>
              </a:rPr>
              <a:t> =', t1, a1, d1)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4080808"/>
            <a:ext cx="4953000" cy="193899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rIns="0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def </a:t>
            </a:r>
            <a:r>
              <a:rPr lang="en-US" dirty="0" err="1"/>
              <a:t>sm_mn_arr.std</a:t>
            </a:r>
            <a:r>
              <a:rPr lang="en-US" dirty="0"/>
              <a:t>():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sm</a:t>
            </a:r>
            <a:r>
              <a:rPr lang="en-US" dirty="0"/>
              <a:t>=</a:t>
            </a:r>
            <a:r>
              <a:rPr lang="en-US" dirty="0" err="1"/>
              <a:t>arr.sum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avg</a:t>
            </a:r>
            <a:r>
              <a:rPr lang="en-US" dirty="0"/>
              <a:t>=</a:t>
            </a:r>
            <a:r>
              <a:rPr lang="en-US" dirty="0" err="1"/>
              <a:t>arr.mean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dev=</a:t>
            </a:r>
            <a:r>
              <a:rPr lang="en-US" dirty="0" err="1"/>
              <a:t>arr.std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return </a:t>
            </a:r>
            <a:r>
              <a:rPr lang="en-US" dirty="0" err="1"/>
              <a:t>sm,avg,dev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47700" y="3619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181100" y="3619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6399" y="3966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333499" y="3619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866899" y="3619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52596" y="4953000"/>
            <a:ext cx="53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438398" y="39624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095498" y="36150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628898" y="36150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3966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781300" y="3619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314700" y="3619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398" y="55626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333498" y="5215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866898" y="5215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362198" y="555813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019298" y="52107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552698" y="521077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7998" y="55626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705098" y="5215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3238498" y="5215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6200" y="2743200"/>
            <a:ext cx="152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[1,2,3,4,5]</a:t>
            </a:r>
          </a:p>
        </p:txBody>
      </p:sp>
      <p:sp>
        <p:nvSpPr>
          <p:cNvPr id="42" name="Oval 41"/>
          <p:cNvSpPr/>
          <p:nvPr/>
        </p:nvSpPr>
        <p:spPr>
          <a:xfrm>
            <a:off x="1447800" y="1828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447800" y="2209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447800" y="2590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10000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810000" y="49953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810000" y="53678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647700" y="5215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181100" y="52152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38400" y="4948535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48000" y="4948535"/>
            <a:ext cx="60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1.6</a:t>
            </a:r>
          </a:p>
        </p:txBody>
      </p:sp>
      <p:sp>
        <p:nvSpPr>
          <p:cNvPr id="56" name="Oval 55"/>
          <p:cNvSpPr/>
          <p:nvPr/>
        </p:nvSpPr>
        <p:spPr>
          <a:xfrm>
            <a:off x="3810000" y="5715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752599" y="49485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15     3      1.6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90997" y="3327864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Data for </a:t>
            </a:r>
            <a:r>
              <a:rPr lang="en-US" dirty="0" err="1">
                <a:solidFill>
                  <a:schemeClr val="accent2"/>
                </a:solidFill>
              </a:rPr>
              <a:t>Af</a:t>
            </a:r>
            <a:r>
              <a:rPr lang="en-US" dirty="0">
                <a:solidFill>
                  <a:schemeClr val="accent2"/>
                </a:solidFill>
              </a:rPr>
              <a:t>=15 3 1.6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49865" y="3886200"/>
            <a:ext cx="259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      t1      a1     d1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90600" y="5486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arr</a:t>
            </a:r>
            <a:r>
              <a:rPr lang="en-US" dirty="0"/>
              <a:t>    </a:t>
            </a:r>
            <a:r>
              <a:rPr lang="en-US" dirty="0" err="1"/>
              <a:t>sm</a:t>
            </a:r>
            <a:r>
              <a:rPr lang="en-US" dirty="0"/>
              <a:t>    </a:t>
            </a:r>
            <a:r>
              <a:rPr lang="en-US" dirty="0" err="1"/>
              <a:t>avg</a:t>
            </a:r>
            <a:r>
              <a:rPr lang="en-US" dirty="0"/>
              <a:t>   dev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8D0E57BB-0A2C-4113-A8EB-50318E0EC9BC}"/>
              </a:ext>
            </a:extLst>
          </p:cNvPr>
          <p:cNvCxnSpPr/>
          <p:nvPr/>
        </p:nvCxnSpPr>
        <p:spPr>
          <a:xfrm>
            <a:off x="990600" y="3970867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44EEA620-DAE4-4FC4-9ACA-FFE7693023D8}"/>
              </a:ext>
            </a:extLst>
          </p:cNvPr>
          <p:cNvCxnSpPr/>
          <p:nvPr/>
        </p:nvCxnSpPr>
        <p:spPr>
          <a:xfrm>
            <a:off x="990600" y="55626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19BECBC7-FB7E-4243-A5B3-D5CD42E77FAB}"/>
              </a:ext>
            </a:extLst>
          </p:cNvPr>
          <p:cNvSpPr/>
          <p:nvPr/>
        </p:nvSpPr>
        <p:spPr>
          <a:xfrm>
            <a:off x="105770" y="3191933"/>
            <a:ext cx="1181163" cy="575734"/>
          </a:xfrm>
          <a:custGeom>
            <a:avLst/>
            <a:gdLst>
              <a:gd name="connsiteX0" fmla="*/ 1181163 w 1181163"/>
              <a:gd name="connsiteY0" fmla="*/ 575734 h 575734"/>
              <a:gd name="connsiteX1" fmla="*/ 114363 w 1181163"/>
              <a:gd name="connsiteY1" fmla="*/ 338667 h 575734"/>
              <a:gd name="connsiteX2" fmla="*/ 80497 w 1181163"/>
              <a:gd name="connsiteY2" fmla="*/ 0 h 575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163" h="575734">
                <a:moveTo>
                  <a:pt x="1181163" y="575734"/>
                </a:moveTo>
                <a:cubicBezTo>
                  <a:pt x="739485" y="505178"/>
                  <a:pt x="297807" y="434623"/>
                  <a:pt x="114363" y="338667"/>
                </a:cubicBezTo>
                <a:cubicBezTo>
                  <a:pt x="-69081" y="242711"/>
                  <a:pt x="5708" y="121355"/>
                  <a:pt x="80497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805F3E63-2CB9-4431-ABF1-65B6C409B373}"/>
              </a:ext>
            </a:extLst>
          </p:cNvPr>
          <p:cNvSpPr/>
          <p:nvPr/>
        </p:nvSpPr>
        <p:spPr>
          <a:xfrm>
            <a:off x="261257" y="3196046"/>
            <a:ext cx="992777" cy="2168434"/>
          </a:xfrm>
          <a:custGeom>
            <a:avLst/>
            <a:gdLst>
              <a:gd name="connsiteX0" fmla="*/ 992777 w 992777"/>
              <a:gd name="connsiteY0" fmla="*/ 2168434 h 2168434"/>
              <a:gd name="connsiteX1" fmla="*/ 174172 w 992777"/>
              <a:gd name="connsiteY1" fmla="*/ 1219200 h 2168434"/>
              <a:gd name="connsiteX2" fmla="*/ 0 w 992777"/>
              <a:gd name="connsiteY2" fmla="*/ 0 h 216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2777" h="2168434">
                <a:moveTo>
                  <a:pt x="992777" y="2168434"/>
                </a:moveTo>
                <a:cubicBezTo>
                  <a:pt x="666206" y="1874520"/>
                  <a:pt x="339635" y="1580606"/>
                  <a:pt x="174172" y="1219200"/>
                </a:cubicBezTo>
                <a:cubicBezTo>
                  <a:pt x="8709" y="857794"/>
                  <a:pt x="4354" y="428897"/>
                  <a:pt x="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59259E-6 L 5.55112E-17 -0.2243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40" grpId="0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54" grpId="0"/>
      <p:bldP spid="54" grpId="1"/>
      <p:bldP spid="55" grpId="0"/>
      <p:bldP spid="55" grpId="1"/>
      <p:bldP spid="56" grpId="0" animBg="1"/>
      <p:bldP spid="56" grpId="1" animBg="1"/>
      <p:bldP spid="57" grpId="0"/>
      <p:bldP spid="57" grpId="1"/>
      <p:bldP spid="1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another 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8768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A=</a:t>
            </a:r>
            <a:r>
              <a:rPr lang="en-US" sz="1800" dirty="0" err="1"/>
              <a:t>np.array</a:t>
            </a:r>
            <a:r>
              <a:rPr lang="en-US" sz="1800" dirty="0"/>
              <a:t>([1,2,3,4,5])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t1,a1,d1=</a:t>
            </a:r>
            <a:r>
              <a:rPr lang="en-US" sz="1800" dirty="0" err="1"/>
              <a:t>sm_mn_std</a:t>
            </a:r>
            <a:r>
              <a:rPr lang="en-US" sz="1800" dirty="0"/>
              <a:t>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print ('Data for A =', t1, a1, d1)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B = </a:t>
            </a:r>
            <a:r>
              <a:rPr lang="en-US" sz="1800" dirty="0" err="1"/>
              <a:t>np.array</a:t>
            </a:r>
            <a:r>
              <a:rPr lang="en-US" sz="1800" dirty="0"/>
              <a:t>([10,20,30])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t2,a2,d2=</a:t>
            </a:r>
            <a:r>
              <a:rPr lang="en-US" sz="1800" dirty="0" err="1"/>
              <a:t>sm_mn_std</a:t>
            </a:r>
            <a:r>
              <a:rPr lang="en-US" sz="1800" dirty="0"/>
              <a:t>(B)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print ('Data for B =', t2, a2, d2)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C=</a:t>
            </a:r>
            <a:r>
              <a:rPr lang="en-US" sz="1800" dirty="0" err="1"/>
              <a:t>np.array</a:t>
            </a:r>
            <a:r>
              <a:rPr lang="en-US" sz="1800" dirty="0"/>
              <a:t>([100,200,300])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t3,a3,d3=</a:t>
            </a:r>
            <a:r>
              <a:rPr lang="en-US" sz="1800" dirty="0" err="1"/>
              <a:t>sm_mn_std</a:t>
            </a:r>
            <a:r>
              <a:rPr lang="en-US" sz="1800" dirty="0"/>
              <a:t>(C)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print ('Data for C =', t3, a3, d3)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('total =', t1+t2+t3)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</a:t>
            </a:r>
            <a:r>
              <a:rPr lang="en-US" sz="1800" dirty="0" err="1"/>
              <a:t>avg</a:t>
            </a:r>
            <a:r>
              <a:rPr lang="en-US" sz="1800" dirty="0"/>
              <a:t> of </a:t>
            </a:r>
            <a:r>
              <a:rPr lang="en-US" sz="1800" dirty="0" err="1"/>
              <a:t>avgs</a:t>
            </a:r>
            <a:r>
              <a:rPr lang="en-US" sz="1800" dirty="0"/>
              <a:t>=', (a1+a2+a3)/3))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</a:t>
            </a:r>
            <a:r>
              <a:rPr lang="en-US" sz="1800" dirty="0" err="1"/>
              <a:t>avg</a:t>
            </a:r>
            <a:r>
              <a:rPr lang="en-US" sz="1800" dirty="0"/>
              <a:t> of </a:t>
            </a:r>
            <a:r>
              <a:rPr lang="en-US" sz="1800" dirty="0" err="1"/>
              <a:t>stds</a:t>
            </a:r>
            <a:r>
              <a:rPr lang="en-US" sz="1800" dirty="0"/>
              <a:t>=', (d1+d2+d3)/3))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2133600"/>
            <a:ext cx="381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 we go a step further, and suck up the print() statements into our </a:t>
            </a:r>
            <a:r>
              <a:rPr lang="en-US" sz="2000" dirty="0" err="1"/>
              <a:t>sm_mn_std</a:t>
            </a:r>
            <a:r>
              <a:rPr lang="en-US" sz="2000" dirty="0"/>
              <a:t>() function?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But each one is a bit different: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prints different variables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prints out a different array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Any ideas how to deal with those issues?</a:t>
            </a:r>
          </a:p>
        </p:txBody>
      </p:sp>
    </p:spTree>
    <p:extLst>
      <p:ext uri="{BB962C8B-B14F-4D97-AF65-F5344CB8AC3E}">
        <p14:creationId xmlns:p14="http://schemas.microsoft.com/office/powerpoint/2010/main" val="80708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38600"/>
            <a:ext cx="6477000" cy="2057400"/>
          </a:xfrm>
        </p:spPr>
        <p:txBody>
          <a:bodyPr/>
          <a:lstStyle/>
          <a:p>
            <a:r>
              <a:rPr lang="en-US" dirty="0"/>
              <a:t>Does this work?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No, it’s an error. Inside of </a:t>
            </a:r>
            <a:r>
              <a:rPr lang="en-US" dirty="0" err="1"/>
              <a:t>sm_mn_std</a:t>
            </a:r>
            <a:r>
              <a:rPr lang="en-US" dirty="0"/>
              <a:t>(), the variables t1, a1 and d1 are not even defined.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on that shortly – it's about </a:t>
            </a:r>
            <a:r>
              <a:rPr lang="en-US" i="1" dirty="0"/>
              <a:t>scope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1676400"/>
            <a:ext cx="6477000" cy="23083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rIns="0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def </a:t>
            </a:r>
            <a:r>
              <a:rPr lang="en-US" dirty="0" err="1"/>
              <a:t>sm_mn_arr.std</a:t>
            </a:r>
            <a:r>
              <a:rPr lang="en-US" dirty="0"/>
              <a:t>():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sm</a:t>
            </a:r>
            <a:r>
              <a:rPr lang="en-US" dirty="0"/>
              <a:t>=</a:t>
            </a:r>
            <a:r>
              <a:rPr lang="en-US" dirty="0" err="1"/>
              <a:t>arr.sum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avg</a:t>
            </a:r>
            <a:r>
              <a:rPr lang="en-US" dirty="0"/>
              <a:t>=</a:t>
            </a:r>
            <a:r>
              <a:rPr lang="en-US" dirty="0" err="1"/>
              <a:t>arr.mean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dev=</a:t>
            </a:r>
            <a:r>
              <a:rPr lang="en-US" dirty="0" err="1"/>
              <a:t>arr.std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print ('Data for A =', t1, a1, d1)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return </a:t>
            </a:r>
            <a:r>
              <a:rPr lang="en-US" dirty="0" err="1"/>
              <a:t>sm,avg,dev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3581400"/>
            <a:ext cx="4267200" cy="2057400"/>
          </a:xfrm>
        </p:spPr>
        <p:txBody>
          <a:bodyPr/>
          <a:lstStyle/>
          <a:p>
            <a:r>
              <a:rPr lang="en-US" sz="2400" dirty="0"/>
              <a:t>What does this print out?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Data for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= 15 3 2.6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Data for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= 60 20 10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Data for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= 600 200 100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totals=…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What went wrong, and how might we fix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676400"/>
            <a:ext cx="5867400" cy="193899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rIns="0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def </a:t>
            </a:r>
            <a:r>
              <a:rPr lang="en-US" sz="2000" dirty="0" err="1"/>
              <a:t>sm_mn_arr.std</a:t>
            </a:r>
            <a:r>
              <a:rPr lang="en-US" sz="2000" dirty="0"/>
              <a:t>():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sm</a:t>
            </a:r>
            <a:r>
              <a:rPr lang="en-US" sz="2000" dirty="0"/>
              <a:t>=</a:t>
            </a:r>
            <a:r>
              <a:rPr lang="en-US" sz="2000" dirty="0" err="1"/>
              <a:t>arr.sum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avg</a:t>
            </a:r>
            <a:r>
              <a:rPr lang="en-US" sz="2000" dirty="0"/>
              <a:t>=</a:t>
            </a:r>
            <a:r>
              <a:rPr lang="en-US" sz="2000" dirty="0" err="1"/>
              <a:t>arr.mean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dev=</a:t>
            </a:r>
            <a:r>
              <a:rPr lang="en-US" sz="2000" dirty="0" err="1"/>
              <a:t>arr.std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</a:rPr>
              <a:t>print ('Data for A =', </a:t>
            </a:r>
            <a:r>
              <a:rPr lang="en-US" sz="2000" dirty="0" err="1">
                <a:solidFill>
                  <a:srgbClr val="FF0000"/>
                </a:solidFill>
              </a:rPr>
              <a:t>sm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avg</a:t>
            </a:r>
            <a:r>
              <a:rPr lang="en-US" sz="2000" dirty="0">
                <a:solidFill>
                  <a:srgbClr val="FF0000"/>
                </a:solidFill>
              </a:rPr>
              <a:t>, dev)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return </a:t>
            </a:r>
            <a:r>
              <a:rPr lang="en-US" sz="2000" dirty="0" err="1"/>
              <a:t>sm,avg,dev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07232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A=</a:t>
            </a:r>
            <a:r>
              <a:rPr lang="en-US" sz="1800" dirty="0" err="1"/>
              <a:t>np.array</a:t>
            </a:r>
            <a:r>
              <a:rPr lang="en-US" sz="1800" dirty="0"/>
              <a:t>([1,2,3,4,5])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t1,a1,d1=</a:t>
            </a:r>
            <a:r>
              <a:rPr lang="en-US" sz="1800" dirty="0" err="1"/>
              <a:t>sm_mn_std</a:t>
            </a:r>
            <a:r>
              <a:rPr lang="en-US" sz="1800" dirty="0"/>
              <a:t>(A)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B = </a:t>
            </a:r>
            <a:r>
              <a:rPr lang="en-US" sz="1800" dirty="0" err="1"/>
              <a:t>np.array</a:t>
            </a:r>
            <a:r>
              <a:rPr lang="en-US" sz="1800" dirty="0"/>
              <a:t>([10,20,30])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t2,a2,d2=</a:t>
            </a:r>
            <a:r>
              <a:rPr lang="en-US" sz="1800" dirty="0" err="1"/>
              <a:t>sm_mn_std</a:t>
            </a:r>
            <a:r>
              <a:rPr lang="en-US" sz="1800" dirty="0"/>
              <a:t>(B)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C=</a:t>
            </a:r>
            <a:r>
              <a:rPr lang="en-US" sz="1800" dirty="0" err="1"/>
              <a:t>np.array</a:t>
            </a:r>
            <a:r>
              <a:rPr lang="en-US" sz="1800" dirty="0"/>
              <a:t>([100,200,300])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t3,a3,d3=</a:t>
            </a:r>
            <a:r>
              <a:rPr lang="en-US" sz="1800" dirty="0" err="1"/>
              <a:t>sm_mn_std</a:t>
            </a:r>
            <a:r>
              <a:rPr lang="en-US" sz="1800" dirty="0"/>
              <a:t>(C)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('total =', t1+t2+t3)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</a:t>
            </a:r>
            <a:r>
              <a:rPr lang="en-US" sz="1800" dirty="0" err="1"/>
              <a:t>avg</a:t>
            </a:r>
            <a:r>
              <a:rPr lang="en-US" sz="1800" dirty="0"/>
              <a:t> of </a:t>
            </a:r>
            <a:r>
              <a:rPr lang="en-US" sz="1800" dirty="0" err="1"/>
              <a:t>avgs</a:t>
            </a:r>
            <a:r>
              <a:rPr lang="en-US" sz="1800" dirty="0"/>
              <a:t>=', (a1+a2+a3)/3))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</a:t>
            </a:r>
            <a:r>
              <a:rPr lang="en-US" sz="1800" dirty="0" err="1"/>
              <a:t>avg</a:t>
            </a:r>
            <a:r>
              <a:rPr lang="en-US" sz="1800" dirty="0"/>
              <a:t> of </a:t>
            </a:r>
            <a:r>
              <a:rPr lang="en-US" sz="1800" dirty="0" err="1"/>
              <a:t>stds</a:t>
            </a:r>
            <a:r>
              <a:rPr lang="en-US" sz="1800" dirty="0"/>
              <a:t>=', (d1+d2+d3)/3))</a:t>
            </a:r>
          </a:p>
        </p:txBody>
      </p:sp>
    </p:spTree>
    <p:extLst>
      <p:ext uri="{BB962C8B-B14F-4D97-AF65-F5344CB8AC3E}">
        <p14:creationId xmlns:p14="http://schemas.microsoft.com/office/powerpoint/2010/main" val="161877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4191000"/>
            <a:ext cx="4267200" cy="2057400"/>
          </a:xfrm>
        </p:spPr>
        <p:txBody>
          <a:bodyPr/>
          <a:lstStyle/>
          <a:p>
            <a:r>
              <a:rPr lang="en-US" sz="2400" dirty="0"/>
              <a:t>Is it fixed now?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Data for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 = 15 3 2.6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Data for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= 60 20 10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Data for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 = 600 200 100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totals=…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639431"/>
            <a:ext cx="5715000" cy="193899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rIns="0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err="1"/>
              <a:t>def</a:t>
            </a:r>
            <a:r>
              <a:rPr lang="en-US" sz="2000" dirty="0"/>
              <a:t> </a:t>
            </a:r>
            <a:r>
              <a:rPr lang="en-US" sz="2000" dirty="0" err="1"/>
              <a:t>sm_mn_std</a:t>
            </a:r>
            <a:r>
              <a:rPr lang="en-US" sz="2000" dirty="0"/>
              <a:t>(</a:t>
            </a:r>
            <a:r>
              <a:rPr lang="en-US" sz="2000" dirty="0" err="1"/>
              <a:t>arr,name</a:t>
            </a:r>
            <a:r>
              <a:rPr lang="en-US" sz="2000" dirty="0"/>
              <a:t>):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sm</a:t>
            </a:r>
            <a:r>
              <a:rPr lang="en-US" sz="2000" dirty="0"/>
              <a:t>=</a:t>
            </a:r>
            <a:r>
              <a:rPr lang="en-US" sz="2000" dirty="0" err="1"/>
              <a:t>arr.sum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avg</a:t>
            </a:r>
            <a:r>
              <a:rPr lang="en-US" sz="2000" dirty="0"/>
              <a:t>=</a:t>
            </a:r>
            <a:r>
              <a:rPr lang="en-US" sz="2000" dirty="0" err="1"/>
              <a:t>arr.mean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dev=</a:t>
            </a:r>
            <a:r>
              <a:rPr lang="en-US" sz="2000" dirty="0" err="1"/>
              <a:t>arr.std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print ('Data for', </a:t>
            </a:r>
            <a:r>
              <a:rPr lang="en-US" sz="2000" dirty="0">
                <a:solidFill>
                  <a:srgbClr val="FF0000"/>
                </a:solidFill>
              </a:rPr>
              <a:t>name</a:t>
            </a:r>
            <a:r>
              <a:rPr lang="en-US" sz="2000" dirty="0"/>
              <a:t>, '=', </a:t>
            </a:r>
            <a:r>
              <a:rPr lang="en-US" sz="2000" dirty="0" err="1"/>
              <a:t>sm</a:t>
            </a:r>
            <a:r>
              <a:rPr lang="en-US" sz="2000" dirty="0"/>
              <a:t>, </a:t>
            </a:r>
            <a:r>
              <a:rPr lang="en-US" sz="2000" dirty="0" err="1"/>
              <a:t>avg</a:t>
            </a:r>
            <a:r>
              <a:rPr lang="en-US" sz="2000" dirty="0"/>
              <a:t>, dev)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return </a:t>
            </a:r>
            <a:r>
              <a:rPr lang="en-US" sz="2000" dirty="0" err="1"/>
              <a:t>sm,avg,dev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07232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A=</a:t>
            </a:r>
            <a:r>
              <a:rPr lang="en-US" sz="1800" dirty="0" err="1"/>
              <a:t>np.array</a:t>
            </a:r>
            <a:r>
              <a:rPr lang="en-US" sz="1800" dirty="0"/>
              <a:t>([1,2,3,4,5])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t1,a1,d1=</a:t>
            </a:r>
            <a:r>
              <a:rPr lang="en-US" sz="1800" dirty="0" err="1"/>
              <a:t>sm_mn_std</a:t>
            </a:r>
            <a:r>
              <a:rPr lang="en-US" sz="1800" dirty="0"/>
              <a:t>(A,'A')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B = </a:t>
            </a:r>
            <a:r>
              <a:rPr lang="en-US" sz="1800" dirty="0" err="1"/>
              <a:t>np.array</a:t>
            </a:r>
            <a:r>
              <a:rPr lang="en-US" sz="1800" dirty="0"/>
              <a:t>([10,20,30])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t2,a2,d2=</a:t>
            </a:r>
            <a:r>
              <a:rPr lang="en-US" sz="1800" dirty="0" err="1"/>
              <a:t>sm_mn_std</a:t>
            </a:r>
            <a:r>
              <a:rPr lang="en-US" sz="1800" dirty="0"/>
              <a:t>(B,'B')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C=</a:t>
            </a:r>
            <a:r>
              <a:rPr lang="en-US" sz="1800" dirty="0" err="1"/>
              <a:t>np.array</a:t>
            </a:r>
            <a:r>
              <a:rPr lang="en-US" sz="1800" dirty="0"/>
              <a:t>([100,200,300])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t3,a3,d3=</a:t>
            </a:r>
            <a:r>
              <a:rPr lang="en-US" sz="1800" dirty="0" err="1"/>
              <a:t>sm_mn_std</a:t>
            </a:r>
            <a:r>
              <a:rPr lang="en-US" sz="1800" dirty="0"/>
              <a:t>(C,'C')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('total =', t1+t2+t3)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</a:t>
            </a:r>
            <a:r>
              <a:rPr lang="en-US" sz="1800" dirty="0" err="1"/>
              <a:t>avg</a:t>
            </a:r>
            <a:r>
              <a:rPr lang="en-US" sz="1800" dirty="0"/>
              <a:t> of </a:t>
            </a:r>
            <a:r>
              <a:rPr lang="en-US" sz="1800" dirty="0" err="1"/>
              <a:t>avgs</a:t>
            </a:r>
            <a:r>
              <a:rPr lang="en-US" sz="1800" dirty="0"/>
              <a:t>=', (a1+a2+a3)/3))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</a:t>
            </a:r>
            <a:r>
              <a:rPr lang="en-US" sz="1800" dirty="0" err="1"/>
              <a:t>avg</a:t>
            </a:r>
            <a:r>
              <a:rPr lang="en-US" sz="1800" dirty="0"/>
              <a:t> of </a:t>
            </a:r>
            <a:r>
              <a:rPr lang="en-US" sz="1800" dirty="0" err="1"/>
              <a:t>stds</a:t>
            </a:r>
            <a:r>
              <a:rPr lang="en-US" sz="1800" dirty="0"/>
              <a:t>=', (d1+d2+d3)/3))</a:t>
            </a:r>
          </a:p>
        </p:txBody>
      </p:sp>
    </p:spTree>
    <p:extLst>
      <p:ext uri="{BB962C8B-B14F-4D97-AF65-F5344CB8AC3E}">
        <p14:creationId xmlns:p14="http://schemas.microsoft.com/office/powerpoint/2010/main" val="44023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3333CC"/>
                </a:solidFill>
              </a:rPr>
              <a:t>Let's watch the gorilla in action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54904"/>
            <a:ext cx="4114800" cy="859695"/>
          </a:xfrm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</a:rPr>
              <a:t>A=</a:t>
            </a:r>
            <a:r>
              <a:rPr lang="en-US" sz="2400" dirty="0" err="1">
                <a:latin typeface="Times New Roman" charset="0"/>
              </a:rPr>
              <a:t>np.array</a:t>
            </a:r>
            <a:r>
              <a:rPr lang="en-US" sz="2400" dirty="0">
                <a:latin typeface="Times New Roman" charset="0"/>
              </a:rPr>
              <a:t>([1,2,3,4,5])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charset="0"/>
              </a:rPr>
              <a:t>t1,a1,d1=</a:t>
            </a:r>
            <a:r>
              <a:rPr lang="en-US" sz="2400" dirty="0" err="1">
                <a:latin typeface="Times New Roman" charset="0"/>
              </a:rPr>
              <a:t>sm_mn_std</a:t>
            </a:r>
            <a:r>
              <a:rPr lang="en-US" sz="2400" dirty="0">
                <a:latin typeface="Times New Roman" charset="0"/>
              </a:rPr>
              <a:t>(A,'A')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3475673"/>
            <a:ext cx="4876800" cy="193899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rIns="0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err="1"/>
              <a:t>def</a:t>
            </a:r>
            <a:r>
              <a:rPr lang="en-US" sz="2000" dirty="0"/>
              <a:t> </a:t>
            </a:r>
            <a:r>
              <a:rPr lang="en-US" sz="2000" dirty="0" err="1"/>
              <a:t>sm_mn_std</a:t>
            </a:r>
            <a:r>
              <a:rPr lang="en-US" sz="2000" dirty="0"/>
              <a:t>(</a:t>
            </a:r>
            <a:r>
              <a:rPr lang="en-US" sz="2000" dirty="0" err="1"/>
              <a:t>arr,name</a:t>
            </a:r>
            <a:r>
              <a:rPr lang="en-US" sz="2000" dirty="0"/>
              <a:t>):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sm</a:t>
            </a:r>
            <a:r>
              <a:rPr lang="en-US" sz="2000" dirty="0"/>
              <a:t>=</a:t>
            </a:r>
            <a:r>
              <a:rPr lang="en-US" sz="2000" dirty="0" err="1"/>
              <a:t>arr.sum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avg</a:t>
            </a:r>
            <a:r>
              <a:rPr lang="en-US" sz="2000" dirty="0"/>
              <a:t>=</a:t>
            </a:r>
            <a:r>
              <a:rPr lang="en-US" sz="2000" dirty="0" err="1"/>
              <a:t>arr.mean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dev=</a:t>
            </a:r>
            <a:r>
              <a:rPr lang="en-US" sz="2000" dirty="0" err="1"/>
              <a:t>arr.std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Times New Roman" charset="0"/>
              </a:rPr>
              <a:t>print ('Data for, name, '=', </a:t>
            </a:r>
            <a:r>
              <a:rPr lang="en-US" sz="2000" dirty="0" err="1">
                <a:latin typeface="Times New Roman" charset="0"/>
              </a:rPr>
              <a:t>sm</a:t>
            </a:r>
            <a:r>
              <a:rPr lang="en-US" sz="2000" dirty="0">
                <a:latin typeface="Times New Roman" charset="0"/>
              </a:rPr>
              <a:t>, </a:t>
            </a:r>
            <a:r>
              <a:rPr lang="en-US" sz="2000" dirty="0" err="1">
                <a:latin typeface="Times New Roman" charset="0"/>
              </a:rPr>
              <a:t>avg</a:t>
            </a:r>
            <a:r>
              <a:rPr lang="en-US" sz="2000" dirty="0">
                <a:latin typeface="Times New Roman" charset="0"/>
              </a:rPr>
              <a:t>, dev)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return </a:t>
            </a:r>
            <a:r>
              <a:rPr lang="en-US" sz="2000" dirty="0" err="1"/>
              <a:t>sm,avg,dev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647700" y="301436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181100" y="301436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76399" y="336173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333499" y="301436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866899" y="301436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52596" y="4347865"/>
            <a:ext cx="53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15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438398" y="33572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095498" y="30099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628898" y="30099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336173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781300" y="301436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314700" y="301436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76398" y="49574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333498" y="4610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866898" y="4610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362198" y="49530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019298" y="46056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552698" y="4605635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7998" y="49574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705098" y="4610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3238498" y="4610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52400" y="5638800"/>
            <a:ext cx="152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[1,2,3,4,5]</a:t>
            </a:r>
          </a:p>
        </p:txBody>
      </p:sp>
      <p:sp>
        <p:nvSpPr>
          <p:cNvPr id="42" name="Oval 41"/>
          <p:cNvSpPr/>
          <p:nvPr/>
        </p:nvSpPr>
        <p:spPr>
          <a:xfrm>
            <a:off x="1463430" y="18151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463430" y="21961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810000" y="366206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394677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810000" y="424375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810000" y="454855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647700" y="4610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181100" y="4610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438400" y="4343400"/>
            <a:ext cx="53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48000" y="4343400"/>
            <a:ext cx="609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1.6</a:t>
            </a:r>
          </a:p>
        </p:txBody>
      </p:sp>
      <p:sp>
        <p:nvSpPr>
          <p:cNvPr id="56" name="Oval 55"/>
          <p:cNvSpPr/>
          <p:nvPr/>
        </p:nvSpPr>
        <p:spPr>
          <a:xfrm>
            <a:off x="3810000" y="486898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752599" y="43389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15</a:t>
            </a: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>
                <a:solidFill>
                  <a:schemeClr val="accent2"/>
                </a:solidFill>
              </a:rPr>
              <a:t>1.6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90997" y="2722729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Data for A = 15 3 1.6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599" y="3281065"/>
            <a:ext cx="335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            t1      a1     d1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09600" y="4881265"/>
            <a:ext cx="3352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arr</a:t>
            </a:r>
            <a:r>
              <a:rPr lang="en-US" dirty="0"/>
              <a:t>         </a:t>
            </a:r>
            <a:r>
              <a:rPr lang="en-US" dirty="0" err="1"/>
              <a:t>sm</a:t>
            </a:r>
            <a:r>
              <a:rPr lang="en-US" dirty="0"/>
              <a:t>    </a:t>
            </a:r>
            <a:r>
              <a:rPr lang="en-US" dirty="0" err="1"/>
              <a:t>avg</a:t>
            </a:r>
            <a:r>
              <a:rPr lang="en-US" dirty="0"/>
              <a:t>   dev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62198" y="5490865"/>
            <a:ext cx="53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286000" y="61004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1943100" y="5753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2476500" y="57531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33600" y="6096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63" name="Oval 62"/>
          <p:cNvSpPr/>
          <p:nvPr/>
        </p:nvSpPr>
        <p:spPr>
          <a:xfrm>
            <a:off x="3810000" y="510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612A97A7-7204-49DD-B430-B823CE391C13}"/>
              </a:ext>
            </a:extLst>
          </p:cNvPr>
          <p:cNvCxnSpPr/>
          <p:nvPr/>
        </p:nvCxnSpPr>
        <p:spPr>
          <a:xfrm>
            <a:off x="982133" y="33528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4716EC8C-3CA9-4FA7-B5D6-B17958CB605F}"/>
              </a:ext>
            </a:extLst>
          </p:cNvPr>
          <p:cNvCxnSpPr/>
          <p:nvPr/>
        </p:nvCxnSpPr>
        <p:spPr>
          <a:xfrm>
            <a:off x="990600" y="49530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ADA5584B-7CE0-4072-A9E8-5781DC313BAD}"/>
              </a:ext>
            </a:extLst>
          </p:cNvPr>
          <p:cNvSpPr/>
          <p:nvPr/>
        </p:nvSpPr>
        <p:spPr>
          <a:xfrm>
            <a:off x="162084" y="3064933"/>
            <a:ext cx="1006316" cy="2590800"/>
          </a:xfrm>
          <a:custGeom>
            <a:avLst/>
            <a:gdLst>
              <a:gd name="connsiteX0" fmla="*/ 1006316 w 1006316"/>
              <a:gd name="connsiteY0" fmla="*/ 0 h 2590800"/>
              <a:gd name="connsiteX1" fmla="*/ 83449 w 1006316"/>
              <a:gd name="connsiteY1" fmla="*/ 728134 h 2590800"/>
              <a:gd name="connsiteX2" fmla="*/ 100383 w 1006316"/>
              <a:gd name="connsiteY2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6316" h="2590800">
                <a:moveTo>
                  <a:pt x="1006316" y="0"/>
                </a:moveTo>
                <a:cubicBezTo>
                  <a:pt x="620377" y="148167"/>
                  <a:pt x="234438" y="296334"/>
                  <a:pt x="83449" y="728134"/>
                </a:cubicBezTo>
                <a:cubicBezTo>
                  <a:pt x="-67540" y="1159934"/>
                  <a:pt x="16421" y="1875367"/>
                  <a:pt x="100383" y="259080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C6D9CEC9-722C-42AE-80A7-75F50501B2DC}"/>
              </a:ext>
            </a:extLst>
          </p:cNvPr>
          <p:cNvSpPr/>
          <p:nvPr/>
        </p:nvSpPr>
        <p:spPr>
          <a:xfrm>
            <a:off x="364067" y="4494712"/>
            <a:ext cx="829733" cy="1135621"/>
          </a:xfrm>
          <a:custGeom>
            <a:avLst/>
            <a:gdLst>
              <a:gd name="connsiteX0" fmla="*/ 829733 w 829733"/>
              <a:gd name="connsiteY0" fmla="*/ 136555 h 1135621"/>
              <a:gd name="connsiteX1" fmla="*/ 245533 w 829733"/>
              <a:gd name="connsiteY1" fmla="*/ 85755 h 1135621"/>
              <a:gd name="connsiteX2" fmla="*/ 0 w 829733"/>
              <a:gd name="connsiteY2" fmla="*/ 1135621 h 1135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9733" h="1135621">
                <a:moveTo>
                  <a:pt x="829733" y="136555"/>
                </a:moveTo>
                <a:cubicBezTo>
                  <a:pt x="606777" y="27899"/>
                  <a:pt x="383822" y="-80756"/>
                  <a:pt x="245533" y="85755"/>
                </a:cubicBezTo>
                <a:cubicBezTo>
                  <a:pt x="107244" y="252266"/>
                  <a:pt x="53622" y="693943"/>
                  <a:pt x="0" y="1135621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8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6 L 5.55112E-17 -0.224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40" grpId="0"/>
      <p:bldP spid="42" grpId="0" animBg="1"/>
      <p:bldP spid="42" grpId="1" animBg="1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54" grpId="0"/>
      <p:bldP spid="54" grpId="1"/>
      <p:bldP spid="55" grpId="0"/>
      <p:bldP spid="55" grpId="1"/>
      <p:bldP spid="56" grpId="0" animBg="1"/>
      <p:bldP spid="56" grpId="1" animBg="1"/>
      <p:bldP spid="57" grpId="0"/>
      <p:bldP spid="57" grpId="1"/>
      <p:bldP spid="49" grpId="0"/>
      <p:bldP spid="49" grpId="1"/>
      <p:bldP spid="63" grpId="0" animBg="1"/>
      <p:bldP spid="63" grpId="1" animBg="1"/>
      <p:bldP spid="14" grpId="0" animBg="1"/>
      <p:bldP spid="19" grpId="0" animBg="1"/>
      <p:bldP spid="1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371600"/>
          </a:xfrm>
        </p:spPr>
        <p:txBody>
          <a:bodyPr/>
          <a:lstStyle/>
          <a:p>
            <a:r>
              <a:rPr lang="en-US" dirty="0"/>
              <a:t>A function can return no outputs, one output, or multiple. The syntax is slightly different.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2667000"/>
            <a:ext cx="27432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def f3(x):</a:t>
            </a:r>
          </a:p>
          <a:p>
            <a:pPr lvl="1"/>
            <a:r>
              <a:rPr lang="en-US" dirty="0"/>
              <a:t>stuff</a:t>
            </a:r>
          </a:p>
          <a:p>
            <a:pPr lvl="1"/>
            <a:r>
              <a:rPr lang="en-US" dirty="0"/>
              <a:t>return out1,out2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2133" y="4008842"/>
            <a:ext cx="25908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def f2(x):</a:t>
            </a:r>
          </a:p>
          <a:p>
            <a:pPr lvl="1"/>
            <a:r>
              <a:rPr lang="en-US" dirty="0"/>
              <a:t>stuff</a:t>
            </a:r>
          </a:p>
          <a:p>
            <a:pPr lvl="1"/>
            <a:r>
              <a:rPr lang="en-US" dirty="0"/>
              <a:t>return out1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2620434"/>
            <a:ext cx="25908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def f1(x):</a:t>
            </a:r>
          </a:p>
          <a:p>
            <a:pPr lvl="1"/>
            <a:r>
              <a:rPr lang="en-US" dirty="0"/>
              <a:t>stuff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4267" y="284238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f1(3)</a:t>
            </a:r>
          </a:p>
          <a:p>
            <a:r>
              <a:rPr lang="en-US" dirty="0"/>
              <a:t>a = f2(4)</a:t>
            </a:r>
          </a:p>
          <a:p>
            <a:r>
              <a:rPr lang="en-US" dirty="0" err="1"/>
              <a:t>b,c</a:t>
            </a:r>
            <a:r>
              <a:rPr lang="en-US" dirty="0"/>
              <a:t> = f3(5)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4159125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Why might we want a function that doesn’t return any outputs, anyway?</a:t>
            </a:r>
          </a:p>
        </p:txBody>
      </p:sp>
    </p:spTree>
    <p:extLst>
      <p:ext uri="{BB962C8B-B14F-4D97-AF65-F5344CB8AC3E}">
        <p14:creationId xmlns:p14="http://schemas.microsoft.com/office/powerpoint/2010/main" val="54422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Scope: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Often people want to work together (really!).</a:t>
            </a:r>
          </a:p>
          <a:p>
            <a:r>
              <a:rPr lang="en-US" sz="2400" dirty="0"/>
              <a:t>In general, when a large team of people work together, it's difficult to avoid re-using variable names.</a:t>
            </a:r>
          </a:p>
          <a:p>
            <a:r>
              <a:rPr lang="en-US" sz="2400" dirty="0"/>
              <a:t>This is a really big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3893403"/>
            <a:ext cx="25908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These slides are for the kinetic-proofreading HW</a:t>
            </a:r>
          </a:p>
        </p:txBody>
      </p:sp>
    </p:spTree>
    <p:extLst>
      <p:ext uri="{BB962C8B-B14F-4D97-AF65-F5344CB8AC3E}">
        <p14:creationId xmlns:p14="http://schemas.microsoft.com/office/powerpoint/2010/main" val="195188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Sudden youth?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048000" cy="2895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def </a:t>
            </a:r>
            <a:r>
              <a:rPr lang="en-US" sz="2400" dirty="0" err="1"/>
              <a:t>f_me</a:t>
            </a:r>
            <a:r>
              <a:rPr lang="en-US" sz="2400" dirty="0"/>
              <a:t>(in):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age=55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incr</a:t>
            </a:r>
            <a:r>
              <a:rPr lang="en-US" dirty="0"/>
              <a:t>=</a:t>
            </a:r>
            <a:r>
              <a:rPr lang="en-US" dirty="0" err="1"/>
              <a:t>f_you</a:t>
            </a:r>
            <a:r>
              <a:rPr lang="en-US" dirty="0"/>
              <a:t>()+1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do other stuff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return (</a:t>
            </a:r>
            <a:r>
              <a:rPr lang="en-US" dirty="0" err="1"/>
              <a:t>age+incr</a:t>
            </a:r>
            <a:r>
              <a:rPr lang="en-US" dirty="0"/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16764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 smtClean="0"/>
              <a:t>f_you</a:t>
            </a:r>
            <a:r>
              <a:rPr lang="en-US" dirty="0" smtClean="0"/>
              <a:t>():</a:t>
            </a:r>
            <a:endParaRPr lang="en-US" dirty="0"/>
          </a:p>
          <a:p>
            <a:pPr lvl="1"/>
            <a:r>
              <a:rPr lang="en-US" dirty="0"/>
              <a:t>age=19</a:t>
            </a:r>
          </a:p>
          <a:p>
            <a:pPr lvl="1"/>
            <a:r>
              <a:rPr lang="en-US" dirty="0"/>
              <a:t>do other stuff</a:t>
            </a:r>
          </a:p>
          <a:p>
            <a:pPr lvl="1"/>
            <a:r>
              <a:rPr lang="en-US" dirty="0"/>
              <a:t>return age+1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790652"/>
            <a:ext cx="8305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Say I write the function </a:t>
            </a:r>
            <a:r>
              <a:rPr lang="en-US" dirty="0" err="1"/>
              <a:t>f_me</a:t>
            </a:r>
            <a:r>
              <a:rPr lang="en-US" dirty="0"/>
              <a:t>(), and you write </a:t>
            </a:r>
            <a:r>
              <a:rPr lang="en-US" dirty="0" err="1"/>
              <a:t>f_you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do we avoid tromping on each other?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What if I use a variable called </a:t>
            </a:r>
            <a:r>
              <a:rPr lang="en-US" sz="2000" i="1" dirty="0"/>
              <a:t>age</a:t>
            </a:r>
            <a:r>
              <a:rPr lang="en-US" sz="2000" dirty="0"/>
              <a:t> and I set it to 55.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Any you use a variable called </a:t>
            </a:r>
            <a:r>
              <a:rPr lang="en-US" sz="2000" i="1" dirty="0"/>
              <a:t>age</a:t>
            </a:r>
            <a:r>
              <a:rPr lang="en-US" sz="2000" dirty="0"/>
              <a:t> and set it to 19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Do I suddenly get a lot younger (and perhaps less wise) when my function calls </a:t>
            </a:r>
            <a:r>
              <a:rPr lang="en-US" sz="2000" dirty="0" err="1"/>
              <a:t>f_you</a:t>
            </a:r>
            <a:r>
              <a:rPr lang="en-US" sz="2000" dirty="0"/>
              <a:t>()? Would the reverse happen if </a:t>
            </a:r>
            <a:r>
              <a:rPr lang="en-US" sz="2000" dirty="0" err="1"/>
              <a:t>f_you</a:t>
            </a:r>
            <a:r>
              <a:rPr lang="en-US" sz="2000" dirty="0"/>
              <a:t>() called </a:t>
            </a:r>
            <a:r>
              <a:rPr lang="en-US" sz="2000" err="1"/>
              <a:t>f</a:t>
            </a:r>
            <a:r>
              <a:rPr lang="en-US" sz="2000"/>
              <a:t>_me()?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24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Sudden youth?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048000" cy="2895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def </a:t>
            </a:r>
            <a:r>
              <a:rPr lang="en-US" sz="2400" dirty="0" err="1"/>
              <a:t>f_me</a:t>
            </a:r>
            <a:r>
              <a:rPr lang="en-US" sz="2400" dirty="0"/>
              <a:t>(in):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age=55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incr</a:t>
            </a:r>
            <a:r>
              <a:rPr lang="en-US" dirty="0"/>
              <a:t>=</a:t>
            </a:r>
            <a:r>
              <a:rPr lang="en-US" dirty="0" err="1"/>
              <a:t>f_you</a:t>
            </a:r>
            <a:r>
              <a:rPr lang="en-US" dirty="0"/>
              <a:t>()+1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do other stuff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return (</a:t>
            </a:r>
            <a:r>
              <a:rPr lang="en-US" dirty="0" err="1"/>
              <a:t>age+incr</a:t>
            </a:r>
            <a:r>
              <a:rPr lang="en-US" dirty="0"/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1676400"/>
            <a:ext cx="304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 smtClean="0"/>
              <a:t>f_you</a:t>
            </a:r>
            <a:r>
              <a:rPr lang="en-US" dirty="0" smtClean="0"/>
              <a:t>():</a:t>
            </a:r>
            <a:endParaRPr lang="en-US" dirty="0"/>
          </a:p>
          <a:p>
            <a:pPr lvl="1"/>
            <a:r>
              <a:rPr lang="en-US" dirty="0"/>
              <a:t>age=19</a:t>
            </a:r>
          </a:p>
          <a:p>
            <a:pPr lvl="1"/>
            <a:r>
              <a:rPr lang="en-US" dirty="0"/>
              <a:t>do other stuff</a:t>
            </a:r>
          </a:p>
          <a:p>
            <a:pPr lvl="1"/>
            <a:r>
              <a:rPr lang="en-US" dirty="0"/>
              <a:t>return age+1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2800" y="3283803"/>
            <a:ext cx="16002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returns  19+1=20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781800" y="3200400"/>
            <a:ext cx="342900" cy="3048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38550" y="2133600"/>
            <a:ext cx="16002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sets </a:t>
            </a:r>
            <a:r>
              <a:rPr lang="en-US" dirty="0" err="1">
                <a:solidFill>
                  <a:schemeClr val="accent2"/>
                </a:solidFill>
              </a:rPr>
              <a:t>incr</a:t>
            </a:r>
            <a:r>
              <a:rPr lang="en-US" dirty="0">
                <a:solidFill>
                  <a:schemeClr val="accent2"/>
                </a:solidFill>
              </a:rPr>
              <a:t> to 20+1=21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4191000"/>
            <a:ext cx="2438400" cy="15696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 want to return 55+21=76.</a:t>
            </a:r>
          </a:p>
          <a:p>
            <a:r>
              <a:rPr lang="en-US" dirty="0">
                <a:solidFill>
                  <a:schemeClr val="accent2"/>
                </a:solidFill>
              </a:rPr>
              <a:t>Do we actually return 19+21=40?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4191000"/>
            <a:ext cx="4191000" cy="120032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When </a:t>
            </a:r>
            <a:r>
              <a:rPr lang="en-US" dirty="0" err="1">
                <a:solidFill>
                  <a:schemeClr val="accent2"/>
                </a:solidFill>
              </a:rPr>
              <a:t>f_you</a:t>
            </a:r>
            <a:r>
              <a:rPr lang="en-US" dirty="0">
                <a:solidFill>
                  <a:schemeClr val="accent2"/>
                </a:solidFill>
              </a:rPr>
              <a:t>() sets age=19, does it also set age=19 in </a:t>
            </a:r>
            <a:r>
              <a:rPr lang="en-US" dirty="0" err="1">
                <a:solidFill>
                  <a:schemeClr val="accent2"/>
                </a:solidFill>
              </a:rPr>
              <a:t>f_me</a:t>
            </a:r>
            <a:r>
              <a:rPr lang="en-US" dirty="0">
                <a:solidFill>
                  <a:schemeClr val="accent2"/>
                </a:solidFill>
              </a:rPr>
              <a:t>()?</a:t>
            </a:r>
          </a:p>
        </p:txBody>
      </p:sp>
      <p:cxnSp>
        <p:nvCxnSpPr>
          <p:cNvPr id="14" name="Straight Arrow Connector 13"/>
          <p:cNvCxnSpPr>
            <a:cxnSpLocks/>
            <a:stCxn id="9" idx="1"/>
          </p:cNvCxnSpPr>
          <p:nvPr/>
        </p:nvCxnSpPr>
        <p:spPr>
          <a:xfrm flipH="1">
            <a:off x="3200400" y="2549099"/>
            <a:ext cx="438150" cy="117901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 flipV="1">
            <a:off x="1905000" y="3505200"/>
            <a:ext cx="609600" cy="6096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0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8862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A=</a:t>
            </a:r>
            <a:r>
              <a:rPr lang="en-US" sz="1400" dirty="0" err="1"/>
              <a:t>np.array</a:t>
            </a:r>
            <a:r>
              <a:rPr lang="en-US" sz="1400" dirty="0"/>
              <a:t>([1,2,3,4,5])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t1 = </a:t>
            </a:r>
            <a:r>
              <a:rPr lang="en-US" sz="1400" dirty="0" err="1"/>
              <a:t>A.sum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a1  = </a:t>
            </a:r>
            <a:r>
              <a:rPr lang="en-US" sz="1400" dirty="0" err="1"/>
              <a:t>A.mean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d1 = </a:t>
            </a:r>
            <a:r>
              <a:rPr lang="en-US" sz="1400" dirty="0" err="1"/>
              <a:t>A.std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print('Data for A =', t1, a1, d1)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B = </a:t>
            </a:r>
            <a:r>
              <a:rPr lang="en-US" sz="1400" dirty="0" err="1"/>
              <a:t>np.array</a:t>
            </a:r>
            <a:r>
              <a:rPr lang="en-US" sz="1400" dirty="0"/>
              <a:t>([10,20,30])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t2 = </a:t>
            </a:r>
            <a:r>
              <a:rPr lang="en-US" sz="1400" dirty="0" err="1"/>
              <a:t>B.sum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a2 = </a:t>
            </a:r>
            <a:r>
              <a:rPr lang="en-US" sz="1400" dirty="0" err="1"/>
              <a:t>B.mean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d2 = </a:t>
            </a:r>
            <a:r>
              <a:rPr lang="en-US" sz="1400" dirty="0" err="1"/>
              <a:t>B.std</a:t>
            </a:r>
            <a:r>
              <a:rPr lang="en-US" sz="1400" dirty="0"/>
              <a:t> 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('Data for B =', t2, a2, d2)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C=</a:t>
            </a:r>
            <a:r>
              <a:rPr lang="en-US" sz="1400" dirty="0" err="1"/>
              <a:t>np.array</a:t>
            </a:r>
            <a:r>
              <a:rPr lang="en-US" sz="1400" dirty="0"/>
              <a:t>([100,200,300])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t3 = </a:t>
            </a:r>
            <a:r>
              <a:rPr lang="en-US" sz="1400" dirty="0" err="1"/>
              <a:t>C.sum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a3 = </a:t>
            </a:r>
            <a:r>
              <a:rPr lang="en-US" sz="1400" dirty="0" err="1"/>
              <a:t>C.mean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d3 = </a:t>
            </a:r>
            <a:r>
              <a:rPr lang="en-US" sz="1400" dirty="0" err="1"/>
              <a:t>C.std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('Data for C =', t3, a3, d3)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('total =', t1+t2+t3)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</a:t>
            </a:r>
            <a:r>
              <a:rPr lang="en-US" sz="1400" dirty="0" err="1"/>
              <a:t>avg</a:t>
            </a:r>
            <a:r>
              <a:rPr lang="en-US" sz="1400" dirty="0"/>
              <a:t> of </a:t>
            </a:r>
            <a:r>
              <a:rPr lang="en-US" sz="1400" dirty="0" err="1"/>
              <a:t>avgs</a:t>
            </a:r>
            <a:r>
              <a:rPr lang="en-US" sz="1400" dirty="0"/>
              <a:t>=', (a1+a2+a3)/3))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</a:t>
            </a:r>
            <a:r>
              <a:rPr lang="en-US" sz="1400" dirty="0" err="1"/>
              <a:t>avg</a:t>
            </a:r>
            <a:r>
              <a:rPr lang="en-US" sz="1400" dirty="0"/>
              <a:t> of </a:t>
            </a:r>
            <a:r>
              <a:rPr lang="en-US" sz="1400" dirty="0" err="1"/>
              <a:t>stds</a:t>
            </a:r>
            <a:r>
              <a:rPr lang="en-US" sz="1400" dirty="0"/>
              <a:t>=', (d1+d2+d3)/3))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1752600"/>
            <a:ext cx="457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does this long program 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prints various information for three arrays, and then a summary.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Problems with it?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There’s a lot of nearly-replicated code.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Takes a while to read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You’re never quite sure if it’s completely replicated or not.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If not, was the not-quite-replication on purpose or a typo?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Did the dog step on the keyboard?</a:t>
            </a:r>
          </a:p>
        </p:txBody>
      </p:sp>
    </p:spTree>
    <p:extLst>
      <p:ext uri="{BB962C8B-B14F-4D97-AF65-F5344CB8AC3E}">
        <p14:creationId xmlns:p14="http://schemas.microsoft.com/office/powerpoint/2010/main" val="54623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Variables have </a:t>
            </a:r>
            <a:r>
              <a:rPr lang="en-US" sz="2400" i="1" dirty="0"/>
              <a:t>scope</a:t>
            </a:r>
            <a:r>
              <a:rPr lang="en-US" sz="2400" dirty="0"/>
              <a:t> – i.e., who can access them and when. For this class, we'll keep it simple</a:t>
            </a:r>
          </a:p>
          <a:p>
            <a:r>
              <a:rPr lang="en-US" sz="2400" dirty="0"/>
              <a:t>Each function is its own world.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any variables in one function are </a:t>
            </a:r>
            <a:r>
              <a:rPr lang="en-US" sz="2000" i="1" dirty="0"/>
              <a:t>completely</a:t>
            </a:r>
            <a:r>
              <a:rPr lang="en-US" sz="2000" dirty="0"/>
              <a:t> </a:t>
            </a:r>
            <a:r>
              <a:rPr lang="en-US" sz="2000" i="1" dirty="0"/>
              <a:t>separate</a:t>
            </a:r>
            <a:r>
              <a:rPr lang="en-US" sz="2000" dirty="0"/>
              <a:t> from variables in other functions.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even if two different functions both use a variable called </a:t>
            </a:r>
            <a:r>
              <a:rPr lang="en-US" sz="2000" i="1" dirty="0"/>
              <a:t>age</a:t>
            </a:r>
            <a:r>
              <a:rPr lang="en-US" sz="2000" dirty="0"/>
              <a:t>, the two do not interact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even if two functions both use an input called </a:t>
            </a:r>
            <a:r>
              <a:rPr lang="en-US" sz="2000" i="1" dirty="0" smtClean="0"/>
              <a:t>input</a:t>
            </a:r>
            <a:r>
              <a:rPr lang="en-US" sz="2000" dirty="0" smtClean="0"/>
              <a:t> </a:t>
            </a:r>
            <a:r>
              <a:rPr lang="en-US" sz="2000" dirty="0"/>
              <a:t>or an output </a:t>
            </a:r>
            <a:r>
              <a:rPr lang="en-US" sz="2000" i="1" dirty="0"/>
              <a:t>z</a:t>
            </a:r>
            <a:r>
              <a:rPr lang="en-US" sz="2000" dirty="0"/>
              <a:t>, they do not interact.</a:t>
            </a:r>
          </a:p>
          <a:p>
            <a:r>
              <a:rPr lang="en-US" sz="2400" dirty="0"/>
              <a:t>Each time any given function is called, its variables start out uninitialized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They do </a:t>
            </a:r>
            <a:r>
              <a:rPr lang="en-US" sz="2000" i="1" dirty="0"/>
              <a:t>not</a:t>
            </a:r>
            <a:r>
              <a:rPr lang="en-US" sz="2000" dirty="0"/>
              <a:t> keep their values from the last time that function was called.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21336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(not actually quite true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29200" y="2438400"/>
            <a:ext cx="16002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08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is really </a:t>
            </a:r>
            <a:r>
              <a:rPr lang="en-US" dirty="0" err="1"/>
              <a:t>really</a:t>
            </a:r>
            <a:r>
              <a:rPr lang="en-US" dirty="0"/>
              <a:t>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allows people to work together without stepping on each others toes too much</a:t>
            </a:r>
          </a:p>
          <a:p>
            <a:r>
              <a:rPr lang="en-US" dirty="0"/>
              <a:t>It allows you to call a function without having to worry if somebody else called the function before you</a:t>
            </a:r>
          </a:p>
          <a:p>
            <a:r>
              <a:rPr lang="en-US" dirty="0"/>
              <a:t>Without scope, large programs would be almost impossible to write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calling other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functions calling other functions. What are some places this would be useful?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Any time you build big pieces of functionality out of littler ones. This is called </a:t>
            </a:r>
            <a:r>
              <a:rPr lang="en-US" i="1" dirty="0"/>
              <a:t>hierarchical design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HW #4 (kinetic proofreading) has a bunch of functions. Some of them are written by me, others by you.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Let’s take a look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5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2F0FE0-3A8B-4691-8076-B887B04D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42947A-A8E4-4015-8BDE-3824E7AE7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400" dirty="0"/>
              <a:t>HW #4 is in three files: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kinetic_transcr.py </a:t>
            </a:r>
            <a:r>
              <a:rPr lang="en-US" sz="2000" dirty="0"/>
              <a:t>is where you write your code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sim_infrastructure.py</a:t>
            </a:r>
            <a:r>
              <a:rPr lang="en-US" sz="2000" dirty="0"/>
              <a:t> is a file I wrote; it contains the infrastructure for the chemical-reaction simulator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sim_library.py</a:t>
            </a:r>
            <a:r>
              <a:rPr lang="en-US" sz="2000" dirty="0"/>
              <a:t> is another file I wrote; it contains some simple reactions (and their differential equations) that we use in HW4.</a:t>
            </a:r>
          </a:p>
          <a:p>
            <a:r>
              <a:rPr lang="en-US" sz="2400" dirty="0"/>
              <a:t>Functions and scope are great because: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get to use all of these functions that do useful things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don’t have to write them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You do have to know how to call them, and what they do</a:t>
            </a:r>
          </a:p>
          <a:p>
            <a:r>
              <a:rPr lang="en-US" sz="2400" dirty="0"/>
              <a:t>So let’s say you call the function </a:t>
            </a:r>
            <a:r>
              <a:rPr lang="en-US" sz="2400" i="1" dirty="0" err="1"/>
              <a:t>add_metab</a:t>
            </a:r>
            <a:r>
              <a:rPr lang="en-US" sz="2400" dirty="0"/>
              <a:t>('mRNA',1)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does Python know where to find it?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There are a million random files on the computer; which one should it get </a:t>
            </a:r>
            <a:r>
              <a:rPr lang="en-US" sz="2000" i="1" dirty="0" err="1"/>
              <a:t>add_metab</a:t>
            </a:r>
            <a:r>
              <a:rPr lang="en-US" sz="2000" dirty="0"/>
              <a:t>() from?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CA94C2-9233-4051-875B-E38437B2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1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812D165-A33B-4DB3-9844-8B6DD33EFA0B}"/>
              </a:ext>
            </a:extLst>
          </p:cNvPr>
          <p:cNvCxnSpPr>
            <a:cxnSpLocks/>
          </p:cNvCxnSpPr>
          <p:nvPr/>
        </p:nvCxnSpPr>
        <p:spPr>
          <a:xfrm>
            <a:off x="838200" y="1524000"/>
            <a:ext cx="762000" cy="17526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5942FB-F330-4633-A5FD-1570AF296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99B44A-FEFC-4E55-8FBC-CCEDB84D3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6172200" cy="4191000"/>
          </a:xfrm>
        </p:spPr>
        <p:txBody>
          <a:bodyPr/>
          <a:lstStyle/>
          <a:p>
            <a:r>
              <a:rPr lang="en-US" sz="2400" dirty="0"/>
              <a:t>kinetic_transcr.py has the line</a:t>
            </a:r>
          </a:p>
          <a:p>
            <a:pPr marL="857250" lvl="2" indent="0">
              <a:buNone/>
            </a:pPr>
            <a:r>
              <a:rPr lang="en-US" dirty="0"/>
              <a:t>import </a:t>
            </a:r>
            <a:r>
              <a:rPr lang="en-US" dirty="0" err="1"/>
              <a:t>sim_infrastructure</a:t>
            </a:r>
            <a:r>
              <a:rPr lang="en-US" dirty="0"/>
              <a:t> as </a:t>
            </a:r>
            <a:r>
              <a:rPr lang="en-US" dirty="0" err="1"/>
              <a:t>si</a:t>
            </a:r>
            <a:endParaRPr lang="en-US" dirty="0"/>
          </a:p>
          <a:p>
            <a:r>
              <a:rPr lang="en-US" sz="2400" dirty="0"/>
              <a:t>Next comes</a:t>
            </a:r>
          </a:p>
          <a:p>
            <a:pPr marL="857250" lvl="2" indent="0">
              <a:buNone/>
            </a:pPr>
            <a:r>
              <a:rPr lang="en-US" i="1" dirty="0" err="1"/>
              <a:t>s</a:t>
            </a:r>
            <a:r>
              <a:rPr lang="en-US" i="1" dirty="0" err="1" smtClean="0"/>
              <a:t>i</a:t>
            </a:r>
            <a:r>
              <a:rPr lang="en-US" dirty="0" err="1" smtClean="0"/>
              <a:t>.</a:t>
            </a:r>
            <a:r>
              <a:rPr lang="en-US" i="1" dirty="0" err="1" smtClean="0"/>
              <a:t>add_metab</a:t>
            </a:r>
            <a:r>
              <a:rPr lang="en-US" dirty="0"/>
              <a:t>('mRNA',1)</a:t>
            </a:r>
          </a:p>
          <a:p>
            <a:r>
              <a:rPr lang="en-US" sz="2400" dirty="0"/>
              <a:t>What’s going on here?</a:t>
            </a:r>
          </a:p>
          <a:p>
            <a:r>
              <a:rPr lang="en-US" sz="2400" dirty="0" err="1"/>
              <a:t>Sim_infrastructure</a:t>
            </a:r>
            <a:r>
              <a:rPr lang="en-US" sz="2400" dirty="0"/>
              <a:t> is called a </a:t>
            </a:r>
            <a:r>
              <a:rPr lang="en-US" sz="2400" i="1" dirty="0"/>
              <a:t>package</a:t>
            </a:r>
            <a:r>
              <a:rPr lang="en-US" sz="2400" dirty="0"/>
              <a:t>.</a:t>
            </a:r>
          </a:p>
          <a:p>
            <a:pPr marL="347472" lvl="1" indent="0">
              <a:spcBef>
                <a:spcPts val="0"/>
              </a:spcBef>
              <a:buNone/>
            </a:pPr>
            <a:r>
              <a:rPr lang="en-US" dirty="0"/>
              <a:t>The cool thing about Python: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There are thousands of useful packages that other people have already written, and you can just </a:t>
            </a:r>
            <a:r>
              <a:rPr lang="en-US" sz="2000" dirty="0" smtClean="0"/>
              <a:t>use (like </a:t>
            </a:r>
            <a:r>
              <a:rPr lang="en-US" sz="2000" i="1" dirty="0" err="1" smtClean="0"/>
              <a:t>numpy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HW4 uses </a:t>
            </a:r>
            <a:r>
              <a:rPr lang="en-US" sz="2000" b="1" dirty="0" err="1"/>
              <a:t>matplotlib</a:t>
            </a:r>
            <a:r>
              <a:rPr lang="en-US" sz="2000" dirty="0"/>
              <a:t>, a </a:t>
            </a:r>
            <a:r>
              <a:rPr lang="en-US" sz="2000" dirty="0" smtClean="0"/>
              <a:t>package that </a:t>
            </a:r>
            <a:r>
              <a:rPr lang="en-US" sz="2000" dirty="0"/>
              <a:t>has functions to draw graphs.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812A2A-15DC-4032-9C4F-88302829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ECB203-93B0-4382-BA99-69553BB85485}"/>
              </a:ext>
            </a:extLst>
          </p:cNvPr>
          <p:cNvSpPr txBox="1"/>
          <p:nvPr/>
        </p:nvSpPr>
        <p:spPr>
          <a:xfrm>
            <a:off x="5867400" y="1981200"/>
            <a:ext cx="2667000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Tells Python to specifically find the file sim_infrastructure.py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3BF0388-E83F-45D5-B11F-25E0A56CE68E}"/>
              </a:ext>
            </a:extLst>
          </p:cNvPr>
          <p:cNvSpPr txBox="1"/>
          <p:nvPr/>
        </p:nvSpPr>
        <p:spPr>
          <a:xfrm>
            <a:off x="5486400" y="3124200"/>
            <a:ext cx="182880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Gives it the nickname ‘</a:t>
            </a:r>
            <a:r>
              <a:rPr lang="en-US" sz="2000" dirty="0" err="1"/>
              <a:t>si</a:t>
            </a:r>
            <a:r>
              <a:rPr lang="en-US" sz="2000" dirty="0"/>
              <a:t>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8B9B09F-8ECF-43FB-BE2F-C096FD65F2A2}"/>
              </a:ext>
            </a:extLst>
          </p:cNvPr>
          <p:cNvSpPr txBox="1"/>
          <p:nvPr/>
        </p:nvSpPr>
        <p:spPr>
          <a:xfrm>
            <a:off x="304800" y="432137"/>
            <a:ext cx="2057400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Tells Python where to look for </a:t>
            </a:r>
            <a:r>
              <a:rPr lang="en-US" sz="2000" i="1" dirty="0" err="1"/>
              <a:t>add_metab</a:t>
            </a:r>
            <a:r>
              <a:rPr lang="en-US" sz="2000" dirty="0"/>
              <a:t>()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8046AC7A-181E-4311-B4A9-04BF2B5B654C}"/>
              </a:ext>
            </a:extLst>
          </p:cNvPr>
          <p:cNvCxnSpPr>
            <a:cxnSpLocks/>
          </p:cNvCxnSpPr>
          <p:nvPr/>
        </p:nvCxnSpPr>
        <p:spPr>
          <a:xfrm flipH="1">
            <a:off x="3962400" y="2057400"/>
            <a:ext cx="1828800" cy="3810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64313778-77AD-41D5-B1A2-C52A2F80949F}"/>
              </a:ext>
            </a:extLst>
          </p:cNvPr>
          <p:cNvCxnSpPr>
            <a:cxnSpLocks/>
          </p:cNvCxnSpPr>
          <p:nvPr/>
        </p:nvCxnSpPr>
        <p:spPr>
          <a:xfrm flipH="1" flipV="1">
            <a:off x="4800600" y="2590800"/>
            <a:ext cx="609600" cy="6096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2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176D5-E411-4419-A0F9-7823E88AA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Packages and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E1A371-ED4B-4858-BE9D-B922DCE0A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r>
              <a:rPr lang="en-US" sz="2400" dirty="0"/>
              <a:t>Packages are kind of like function scope</a:t>
            </a:r>
          </a:p>
          <a:p>
            <a:r>
              <a:rPr lang="en-US" sz="2400" dirty="0"/>
              <a:t>Two different functions might both have a variable named </a:t>
            </a:r>
            <a:r>
              <a:rPr lang="en-US" sz="2400" i="1" dirty="0"/>
              <a:t>age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/>
              <a:t>Function scope means that the two </a:t>
            </a:r>
            <a:r>
              <a:rPr lang="en-US" sz="2000" i="1" dirty="0"/>
              <a:t>age</a:t>
            </a:r>
            <a:r>
              <a:rPr lang="en-US" sz="2000" dirty="0"/>
              <a:t>s are completely unrelated</a:t>
            </a:r>
          </a:p>
          <a:p>
            <a:r>
              <a:rPr lang="en-US" sz="2400" dirty="0"/>
              <a:t>Two different files may both have a function </a:t>
            </a:r>
            <a:r>
              <a:rPr lang="en-US" sz="2400" i="1" dirty="0" err="1"/>
              <a:t>add_metab</a:t>
            </a:r>
            <a:r>
              <a:rPr lang="en-US" sz="24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By saying </a:t>
            </a:r>
            <a:r>
              <a:rPr lang="en-US" sz="2000" i="1" dirty="0" err="1" smtClean="0"/>
              <a:t>si</a:t>
            </a:r>
            <a:r>
              <a:rPr lang="en-US" sz="2000" dirty="0" err="1"/>
              <a:t>.</a:t>
            </a:r>
            <a:r>
              <a:rPr lang="en-US" sz="2000" i="1" dirty="0" err="1" smtClean="0"/>
              <a:t>add_metab</a:t>
            </a:r>
            <a:r>
              <a:rPr lang="en-US" sz="2000" dirty="0"/>
              <a:t>(), we no longer care about any other function </a:t>
            </a:r>
            <a:r>
              <a:rPr lang="en-US" sz="2000" i="1" dirty="0" err="1"/>
              <a:t>add_metab</a:t>
            </a:r>
            <a:r>
              <a:rPr lang="en-US" sz="2000" dirty="0"/>
              <a:t>() that some random person wrote.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only care about the one in </a:t>
            </a:r>
            <a:r>
              <a:rPr lang="en-US" sz="2000" b="1" dirty="0"/>
              <a:t>sim_infrastructure.py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goal, in both cases: allow people to work together without stepping on each other’s toes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52C0E0-98FB-4546-B053-EDDEFD80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4667071"/>
            <a:ext cx="25908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Last of the kinetic-proofreading slides </a:t>
            </a:r>
          </a:p>
        </p:txBody>
      </p:sp>
    </p:spTree>
    <p:extLst>
      <p:ext uri="{BB962C8B-B14F-4D97-AF65-F5344CB8AC3E}">
        <p14:creationId xmlns:p14="http://schemas.microsoft.com/office/powerpoint/2010/main" val="23980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DC3CA-2788-46E8-8951-9291C676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with lots of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08A12A-5730-44CA-92AB-1BD6E16AC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33800"/>
            <a:ext cx="7239000" cy="1143000"/>
          </a:xfrm>
        </p:spPr>
        <p:txBody>
          <a:bodyPr/>
          <a:lstStyle/>
          <a:p>
            <a:r>
              <a:rPr lang="en-US" dirty="0"/>
              <a:t>Problem: it’s kind of hard to remember what all those number mean!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what order they go in</a:t>
            </a:r>
          </a:p>
          <a:p>
            <a:pPr>
              <a:spcBef>
                <a:spcPts val="0"/>
              </a:spcBef>
            </a:pPr>
            <a:r>
              <a:rPr lang="en-US" dirty="0"/>
              <a:t>Quick mini quiz: what do the parameters mean?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D68E60-F86E-4F82-A924-349CAE8F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866A87C-46FE-4B9D-9509-44EE7B998BF4}"/>
              </a:ext>
            </a:extLst>
          </p:cNvPr>
          <p:cNvSpPr txBox="1"/>
          <p:nvPr/>
        </p:nvSpPr>
        <p:spPr>
          <a:xfrm>
            <a:off x="609600" y="19812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Define a function</a:t>
            </a:r>
          </a:p>
          <a:p>
            <a:r>
              <a:rPr lang="en-US" sz="2000" dirty="0"/>
              <a:t>def </a:t>
            </a:r>
            <a:r>
              <a:rPr lang="en-US" sz="2000" dirty="0" err="1"/>
              <a:t>manducaRun</a:t>
            </a:r>
            <a:r>
              <a:rPr lang="en-US" sz="2000" dirty="0"/>
              <a:t> (</a:t>
            </a:r>
            <a:r>
              <a:rPr lang="en-US" sz="2000" dirty="0" err="1"/>
              <a:t>n_gen</a:t>
            </a:r>
            <a:r>
              <a:rPr lang="en-US" sz="2000" dirty="0"/>
              <a:t>, </a:t>
            </a:r>
            <a:r>
              <a:rPr lang="en-US" sz="2000" dirty="0" err="1"/>
              <a:t>pop_size</a:t>
            </a:r>
            <a:r>
              <a:rPr lang="en-US" sz="2000" dirty="0"/>
              <a:t>, </a:t>
            </a:r>
            <a:r>
              <a:rPr lang="en-US" sz="2000" dirty="0" err="1"/>
              <a:t>n_matings</a:t>
            </a:r>
            <a:r>
              <a:rPr lang="en-US" sz="2000" dirty="0"/>
              <a:t>, </a:t>
            </a:r>
            <a:r>
              <a:rPr lang="en-US" sz="2000" dirty="0" err="1"/>
              <a:t>n_mutations</a:t>
            </a:r>
            <a:r>
              <a:rPr lang="en-US" sz="2000" dirty="0"/>
              <a:t>, seed):</a:t>
            </a:r>
          </a:p>
          <a:p>
            <a:pPr lvl="1"/>
            <a:r>
              <a:rPr lang="en-US" sz="2000" dirty="0"/>
              <a:t>…stuff…</a:t>
            </a:r>
          </a:p>
          <a:p>
            <a:r>
              <a:rPr lang="en-US" sz="2000" dirty="0"/>
              <a:t>And, later on, call it:</a:t>
            </a:r>
          </a:p>
          <a:p>
            <a:pPr lvl="1"/>
            <a:r>
              <a:rPr lang="en-US" sz="2000" dirty="0" err="1"/>
              <a:t>manducaRun</a:t>
            </a:r>
            <a:r>
              <a:rPr lang="en-US" sz="2000" dirty="0"/>
              <a:t> (100, 50, 10, 10, 5)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3276600"/>
            <a:ext cx="3733800" cy="3358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72200" y="2796808"/>
            <a:ext cx="25908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These slides are for the </a:t>
            </a:r>
            <a:r>
              <a:rPr lang="en-US" dirty="0" err="1">
                <a:solidFill>
                  <a:schemeClr val="accent2"/>
                </a:solidFill>
              </a:rPr>
              <a:t>Manduca</a:t>
            </a:r>
            <a:r>
              <a:rPr lang="en-US" dirty="0">
                <a:solidFill>
                  <a:schemeClr val="accent2"/>
                </a:solidFill>
              </a:rPr>
              <a:t> HW</a:t>
            </a:r>
          </a:p>
        </p:txBody>
      </p:sp>
    </p:spTree>
    <p:extLst>
      <p:ext uri="{BB962C8B-B14F-4D97-AF65-F5344CB8AC3E}">
        <p14:creationId xmlns:p14="http://schemas.microsoft.com/office/powerpoint/2010/main" val="11614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5DC3CA-2788-46E8-8951-9291C6760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by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08A12A-5730-44CA-92AB-1BD6E16AC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529792"/>
            <a:ext cx="7772400" cy="1490008"/>
          </a:xfrm>
        </p:spPr>
        <p:txBody>
          <a:bodyPr/>
          <a:lstStyle/>
          <a:p>
            <a:r>
              <a:rPr lang="en-US" dirty="0"/>
              <a:t>You can supply the parameters in any order at all!</a:t>
            </a:r>
          </a:p>
          <a:p>
            <a:pPr>
              <a:spcBef>
                <a:spcPts val="0"/>
              </a:spcBef>
            </a:pPr>
            <a:r>
              <a:rPr lang="en-US" dirty="0"/>
              <a:t>Pros and cons: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Easy to use and quite clear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it is a bit verbose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D68E60-F86E-4F82-A924-349CAE8F2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866A87C-46FE-4B9D-9509-44EE7B998BF4}"/>
              </a:ext>
            </a:extLst>
          </p:cNvPr>
          <p:cNvSpPr txBox="1"/>
          <p:nvPr/>
        </p:nvSpPr>
        <p:spPr>
          <a:xfrm>
            <a:off x="609600" y="1219200"/>
            <a:ext cx="800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Define a function</a:t>
            </a:r>
          </a:p>
          <a:p>
            <a:r>
              <a:rPr lang="en-US" sz="2000" dirty="0"/>
              <a:t>def </a:t>
            </a:r>
            <a:r>
              <a:rPr lang="en-US" sz="2000" dirty="0" err="1"/>
              <a:t>manducaRun</a:t>
            </a:r>
            <a:r>
              <a:rPr lang="en-US" sz="2000" dirty="0"/>
              <a:t> (</a:t>
            </a:r>
            <a:r>
              <a:rPr lang="en-US" sz="2000" dirty="0" err="1"/>
              <a:t>n_gen</a:t>
            </a:r>
            <a:r>
              <a:rPr lang="en-US" sz="2000" dirty="0"/>
              <a:t>, </a:t>
            </a:r>
            <a:r>
              <a:rPr lang="en-US" sz="2000" dirty="0" err="1"/>
              <a:t>pop_size</a:t>
            </a:r>
            <a:r>
              <a:rPr lang="en-US" sz="2000" dirty="0"/>
              <a:t>, </a:t>
            </a:r>
            <a:r>
              <a:rPr lang="en-US" sz="2000" dirty="0" err="1"/>
              <a:t>n_matings</a:t>
            </a:r>
            <a:r>
              <a:rPr lang="en-US" sz="2000" dirty="0"/>
              <a:t>, </a:t>
            </a:r>
            <a:r>
              <a:rPr lang="en-US" sz="2000" dirty="0" err="1"/>
              <a:t>n_mutations</a:t>
            </a:r>
            <a:r>
              <a:rPr lang="en-US" sz="2000" dirty="0"/>
              <a:t>, seed):</a:t>
            </a:r>
          </a:p>
          <a:p>
            <a:pPr lvl="1"/>
            <a:r>
              <a:rPr lang="en-US" sz="2000" dirty="0"/>
              <a:t>…stuff…</a:t>
            </a:r>
          </a:p>
          <a:p>
            <a:endParaRPr lang="en-US" sz="2000" dirty="0" smtClean="0"/>
          </a:p>
          <a:p>
            <a:r>
              <a:rPr lang="en-US" sz="2000" dirty="0" smtClean="0"/>
              <a:t>And</a:t>
            </a:r>
            <a:r>
              <a:rPr lang="en-US" sz="2000" dirty="0"/>
              <a:t>, later on, call it:</a:t>
            </a:r>
          </a:p>
          <a:p>
            <a:pPr lvl="1"/>
            <a:r>
              <a:rPr lang="en-US" sz="2000" dirty="0" err="1"/>
              <a:t>manducaRun</a:t>
            </a:r>
            <a:r>
              <a:rPr lang="en-US" sz="2000" dirty="0"/>
              <a:t> (</a:t>
            </a:r>
            <a:r>
              <a:rPr lang="en-US" sz="2000" dirty="0" err="1"/>
              <a:t>n_gen</a:t>
            </a:r>
            <a:r>
              <a:rPr lang="en-US" sz="2000" dirty="0"/>
              <a:t>=100, </a:t>
            </a:r>
            <a:r>
              <a:rPr lang="en-US" sz="2000" dirty="0" err="1"/>
              <a:t>pop_size</a:t>
            </a:r>
            <a:r>
              <a:rPr lang="en-US" sz="2000" dirty="0"/>
              <a:t>=50, </a:t>
            </a:r>
            <a:r>
              <a:rPr lang="en-US" sz="2000" dirty="0" err="1"/>
              <a:t>n_matings</a:t>
            </a:r>
            <a:r>
              <a:rPr lang="en-US" sz="2000" dirty="0"/>
              <a:t>=10, </a:t>
            </a:r>
            <a:r>
              <a:rPr lang="en-US" sz="2000" dirty="0" err="1"/>
              <a:t>n_mutations</a:t>
            </a:r>
            <a:r>
              <a:rPr lang="en-US" sz="2000" dirty="0"/>
              <a:t>=10, seed=5)</a:t>
            </a:r>
          </a:p>
          <a:p>
            <a:r>
              <a:rPr lang="en-US" sz="2000" dirty="0"/>
              <a:t>Or:</a:t>
            </a:r>
          </a:p>
          <a:p>
            <a:pPr lvl="1"/>
            <a:r>
              <a:rPr lang="en-US" sz="2000" dirty="0" err="1"/>
              <a:t>manducaRun</a:t>
            </a:r>
            <a:r>
              <a:rPr lang="en-US" sz="2000" dirty="0"/>
              <a:t> (seed=5 , </a:t>
            </a:r>
            <a:r>
              <a:rPr lang="en-US" sz="2000" dirty="0" err="1"/>
              <a:t>pop_size</a:t>
            </a:r>
            <a:r>
              <a:rPr lang="en-US" sz="2000" dirty="0"/>
              <a:t>=50, </a:t>
            </a:r>
            <a:r>
              <a:rPr lang="en-US" sz="2000" dirty="0" err="1"/>
              <a:t>n_gen</a:t>
            </a:r>
            <a:r>
              <a:rPr lang="en-US" sz="2000" dirty="0"/>
              <a:t>=100, </a:t>
            </a:r>
            <a:r>
              <a:rPr lang="en-US" sz="2000" dirty="0" err="1"/>
              <a:t>n_matings</a:t>
            </a:r>
            <a:r>
              <a:rPr lang="en-US" sz="2000" dirty="0"/>
              <a:t>=10, </a:t>
            </a:r>
            <a:r>
              <a:rPr lang="en-US" sz="2000" dirty="0" err="1"/>
              <a:t>n_mutations</a:t>
            </a:r>
            <a:r>
              <a:rPr lang="en-US" sz="2000" dirty="0"/>
              <a:t>=10)</a:t>
            </a:r>
          </a:p>
        </p:txBody>
      </p:sp>
    </p:spTree>
    <p:extLst>
      <p:ext uri="{BB962C8B-B14F-4D97-AF65-F5344CB8AC3E}">
        <p14:creationId xmlns:p14="http://schemas.microsoft.com/office/powerpoint/2010/main" val="241478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F08DC-0641-4193-B640-4F5DCBEC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Closely-related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6B95CF-7EC7-4595-A423-B6D8F9653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124200"/>
            <a:ext cx="7772400" cy="2590800"/>
          </a:xfrm>
        </p:spPr>
        <p:txBody>
          <a:bodyPr/>
          <a:lstStyle/>
          <a:p>
            <a:r>
              <a:rPr lang="en-US" dirty="0"/>
              <a:t>In most of our </a:t>
            </a:r>
            <a:r>
              <a:rPr lang="en-US" dirty="0" err="1"/>
              <a:t>Manduca</a:t>
            </a:r>
            <a:r>
              <a:rPr lang="en-US" dirty="0"/>
              <a:t> work, we assume that the 100-second simulation period is broken into 10 segments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i.e., we can send 10 commands to our muscles</a:t>
            </a:r>
          </a:p>
          <a:p>
            <a:r>
              <a:rPr lang="en-US" dirty="0"/>
              <a:t>What if we want to experiment with sending commands every 1 second, for 100 total commands?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F92A37-8119-4C63-B868-E6E8D3F1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random_manduca</a:t>
            </a:r>
            <a:r>
              <a:rPr lang="en-US" dirty="0"/>
              <a:t> ():</a:t>
            </a:r>
          </a:p>
          <a:p>
            <a:pPr lvl="1"/>
            <a:r>
              <a:rPr lang="en-US" dirty="0" err="1"/>
              <a:t>n_time_seg</a:t>
            </a:r>
            <a:r>
              <a:rPr lang="en-US" dirty="0"/>
              <a:t>=10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831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07190-BAC7-4CC1-BEA9-764F17E3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Closely-related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F24D4A-E6A9-4027-8F03-6E84C131B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5334000"/>
          </a:xfrm>
        </p:spPr>
        <p:txBody>
          <a:bodyPr/>
          <a:lstStyle/>
          <a:p>
            <a:r>
              <a:rPr lang="en-US" dirty="0"/>
              <a:t>Option #1. Make two copies of </a:t>
            </a:r>
            <a:r>
              <a:rPr lang="en-US" dirty="0" err="1"/>
              <a:t>random_manduca</a:t>
            </a:r>
            <a:r>
              <a:rPr lang="en-US" dirty="0"/>
              <a:t>().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2400" dirty="0"/>
              <a:t>def </a:t>
            </a:r>
            <a:r>
              <a:rPr lang="en-US" sz="2400" dirty="0" err="1"/>
              <a:t>random_manduca</a:t>
            </a:r>
            <a:r>
              <a:rPr lang="en-US" sz="2400" dirty="0"/>
              <a:t> ():</a:t>
            </a:r>
          </a:p>
          <a:p>
            <a:pPr marL="1314450" lvl="3" indent="0">
              <a:spcBef>
                <a:spcPts val="0"/>
              </a:spcBef>
              <a:buNone/>
            </a:pPr>
            <a:r>
              <a:rPr lang="en-US" sz="2400" dirty="0" err="1"/>
              <a:t>n_time_seg</a:t>
            </a:r>
            <a:r>
              <a:rPr lang="en-US" sz="2400" dirty="0"/>
              <a:t>=10</a:t>
            </a:r>
          </a:p>
          <a:p>
            <a:pPr marL="1314450" lvl="3" indent="0">
              <a:spcBef>
                <a:spcPts val="0"/>
              </a:spcBef>
              <a:buNone/>
            </a:pPr>
            <a:r>
              <a:rPr lang="en-US" sz="2400" dirty="0"/>
              <a:t>…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2400" dirty="0"/>
              <a:t>def random_manduca2 ():</a:t>
            </a:r>
          </a:p>
          <a:p>
            <a:pPr marL="1314450" lvl="3" indent="0">
              <a:spcBef>
                <a:spcPts val="0"/>
              </a:spcBef>
              <a:buNone/>
            </a:pPr>
            <a:r>
              <a:rPr lang="en-US" sz="2400" dirty="0" err="1"/>
              <a:t>n_time_seg</a:t>
            </a:r>
            <a:r>
              <a:rPr lang="en-US" sz="2400" dirty="0"/>
              <a:t>=100</a:t>
            </a:r>
          </a:p>
          <a:p>
            <a:pPr marL="1314450" lvl="3" indent="0">
              <a:spcBef>
                <a:spcPts val="0"/>
              </a:spcBef>
              <a:buNone/>
            </a:pPr>
            <a:r>
              <a:rPr lang="en-US" sz="2400" dirty="0"/>
              <a:t>…</a:t>
            </a:r>
          </a:p>
          <a:p>
            <a:r>
              <a:rPr lang="en-US" sz="2400" dirty="0"/>
              <a:t>Pros and cons?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It’s easy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have more code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What if we find a bug in </a:t>
            </a:r>
            <a:r>
              <a:rPr lang="en-US" sz="2000" dirty="0" err="1"/>
              <a:t>random_manduca</a:t>
            </a:r>
            <a:r>
              <a:rPr lang="en-US" sz="2000" dirty="0"/>
              <a:t>() and forget to change it in random_manduca2?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299A3C-54FB-4504-8A82-3568A973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Software: the relentless quest to write less &amp; less code that nonetheless manages to do more &amp; more stuff.</a:t>
            </a:r>
          </a:p>
          <a:p>
            <a:pPr lvl="1"/>
            <a:r>
              <a:rPr lang="en-US" dirty="0"/>
              <a:t>Functions are the 500 pound gorilla of software.</a:t>
            </a:r>
          </a:p>
          <a:p>
            <a:pPr lvl="1"/>
            <a:r>
              <a:rPr lang="en-US" dirty="0"/>
              <a:t>Let's watch our gorilla in action.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430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07190-BAC7-4CC1-BEA9-764F17E3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Closely-related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F24D4A-E6A9-4027-8F03-6E84C131B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5334000"/>
          </a:xfrm>
        </p:spPr>
        <p:txBody>
          <a:bodyPr/>
          <a:lstStyle/>
          <a:p>
            <a:r>
              <a:rPr lang="en-US" dirty="0"/>
              <a:t>Option #2. Add a parameter.</a:t>
            </a:r>
          </a:p>
          <a:p>
            <a:pPr marL="914400" lvl="2" indent="0">
              <a:buNone/>
            </a:pPr>
            <a:r>
              <a:rPr lang="en-US" dirty="0"/>
              <a:t>def </a:t>
            </a:r>
            <a:r>
              <a:rPr lang="en-US" dirty="0" err="1"/>
              <a:t>random_manduca</a:t>
            </a:r>
            <a:r>
              <a:rPr lang="en-US" dirty="0"/>
              <a:t> (</a:t>
            </a:r>
            <a:r>
              <a:rPr lang="en-US" dirty="0" err="1"/>
              <a:t>n_time_seg</a:t>
            </a:r>
            <a:r>
              <a:rPr lang="en-US" dirty="0"/>
              <a:t>):</a:t>
            </a:r>
          </a:p>
          <a:p>
            <a:pPr marL="1314450" lvl="3" indent="0">
              <a:buNone/>
            </a:pPr>
            <a:r>
              <a:rPr lang="en-US" dirty="0"/>
              <a:t>…</a:t>
            </a:r>
          </a:p>
          <a:p>
            <a:r>
              <a:rPr lang="en-US" dirty="0"/>
              <a:t>Call it as</a:t>
            </a:r>
          </a:p>
          <a:p>
            <a:pPr marL="914400" lvl="2" indent="0">
              <a:buNone/>
            </a:pPr>
            <a:r>
              <a:rPr lang="en-US" dirty="0"/>
              <a:t>pop[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random_manduca</a:t>
            </a:r>
            <a:r>
              <a:rPr lang="en-US" dirty="0"/>
              <a:t>(10)</a:t>
            </a:r>
          </a:p>
          <a:p>
            <a:pPr marL="914400" lvl="2" indent="0">
              <a:buNone/>
            </a:pPr>
            <a:r>
              <a:rPr lang="en-US" dirty="0"/>
              <a:t>pop[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random_manduca</a:t>
            </a:r>
            <a:r>
              <a:rPr lang="en-US" dirty="0"/>
              <a:t>(100)</a:t>
            </a:r>
          </a:p>
          <a:p>
            <a:r>
              <a:rPr lang="en-US" sz="2400" dirty="0"/>
              <a:t>Pros and cons?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Now there’s only one version of </a:t>
            </a:r>
            <a:r>
              <a:rPr lang="en-US" sz="2000" dirty="0" err="1"/>
              <a:t>random_manduca</a:t>
            </a:r>
            <a:r>
              <a:rPr lang="en-US" sz="2000" dirty="0"/>
              <a:t>(), so we don’t have to worry about keeping two versions in sync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people not doing the extra credit have to realize that there’s another parameter and remember what it means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Even though, in their world, it never changes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299A3C-54FB-4504-8A82-3568A973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C06084-C0B6-4B2F-AFB2-BFDA6287E512}"/>
              </a:ext>
            </a:extLst>
          </p:cNvPr>
          <p:cNvSpPr txBox="1"/>
          <p:nvPr/>
        </p:nvSpPr>
        <p:spPr>
          <a:xfrm>
            <a:off x="6172200" y="2590800"/>
            <a:ext cx="1524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usually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6AD389AD-A10D-4A0E-AC0F-2E8F9416F22D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876800" y="2819400"/>
            <a:ext cx="1295400" cy="3810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A760C3D-33CA-48B4-BF7C-9482EC142227}"/>
              </a:ext>
            </a:extLst>
          </p:cNvPr>
          <p:cNvSpPr txBox="1"/>
          <p:nvPr/>
        </p:nvSpPr>
        <p:spPr>
          <a:xfrm>
            <a:off x="6324600" y="31959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In the extra credit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F8E8B2F8-4CAB-4125-B3EA-37736E3EB020}"/>
              </a:ext>
            </a:extLst>
          </p:cNvPr>
          <p:cNvCxnSpPr>
            <a:cxnSpLocks/>
          </p:cNvCxnSpPr>
          <p:nvPr/>
        </p:nvCxnSpPr>
        <p:spPr>
          <a:xfrm flipH="1">
            <a:off x="4953000" y="3505200"/>
            <a:ext cx="1371600" cy="1524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69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07190-BAC7-4CC1-BEA9-764F17E3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Closely-related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F24D4A-E6A9-4027-8F03-6E84C131B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001000" cy="5334000"/>
          </a:xfrm>
        </p:spPr>
        <p:txBody>
          <a:bodyPr/>
          <a:lstStyle/>
          <a:p>
            <a:r>
              <a:rPr lang="en-US" dirty="0"/>
              <a:t>Option #3. Use a default parameter.</a:t>
            </a:r>
          </a:p>
          <a:p>
            <a:pPr marL="914400" lvl="2" indent="0">
              <a:buNone/>
            </a:pPr>
            <a:r>
              <a:rPr lang="en-US" dirty="0"/>
              <a:t>def </a:t>
            </a:r>
            <a:r>
              <a:rPr lang="en-US" dirty="0" err="1"/>
              <a:t>random_manduca</a:t>
            </a:r>
            <a:r>
              <a:rPr lang="en-US" dirty="0"/>
              <a:t> (</a:t>
            </a:r>
            <a:r>
              <a:rPr lang="en-US" dirty="0" err="1"/>
              <a:t>n_time_seg</a:t>
            </a:r>
            <a:r>
              <a:rPr lang="en-US" dirty="0"/>
              <a:t>=10):</a:t>
            </a:r>
          </a:p>
          <a:p>
            <a:pPr marL="1314450" lvl="3" indent="0">
              <a:buNone/>
            </a:pPr>
            <a:r>
              <a:rPr lang="en-US" dirty="0"/>
              <a:t>…</a:t>
            </a:r>
          </a:p>
          <a:p>
            <a:r>
              <a:rPr lang="en-US" dirty="0"/>
              <a:t>Call it as</a:t>
            </a:r>
          </a:p>
          <a:p>
            <a:pPr marL="914400" lvl="2" indent="0">
              <a:buNone/>
            </a:pPr>
            <a:r>
              <a:rPr lang="en-US" dirty="0"/>
              <a:t>pop[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random_manduca</a:t>
            </a:r>
            <a:r>
              <a:rPr lang="en-US" dirty="0"/>
              <a:t>()</a:t>
            </a:r>
          </a:p>
          <a:p>
            <a:pPr marL="914400" lvl="2" indent="0">
              <a:buNone/>
            </a:pPr>
            <a:r>
              <a:rPr lang="en-US" dirty="0"/>
              <a:t>pop[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random_manduca</a:t>
            </a:r>
            <a:r>
              <a:rPr lang="en-US" dirty="0"/>
              <a:t>(100)</a:t>
            </a:r>
          </a:p>
          <a:p>
            <a:r>
              <a:rPr lang="en-US" sz="2400" dirty="0"/>
              <a:t>Pros and cons?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Only one version of </a:t>
            </a:r>
            <a:r>
              <a:rPr lang="en-US" sz="2000" dirty="0" err="1"/>
              <a:t>random_manduca</a:t>
            </a:r>
            <a:r>
              <a:rPr lang="en-US" sz="2000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people not doing the extra credit can ignore it completely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299A3C-54FB-4504-8A82-3568A973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C06084-C0B6-4B2F-AFB2-BFDA6287E512}"/>
              </a:ext>
            </a:extLst>
          </p:cNvPr>
          <p:cNvSpPr txBox="1"/>
          <p:nvPr/>
        </p:nvSpPr>
        <p:spPr>
          <a:xfrm>
            <a:off x="6172200" y="2590800"/>
            <a:ext cx="1524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usually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6AD389AD-A10D-4A0E-AC0F-2E8F9416F22D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4876800" y="2819400"/>
            <a:ext cx="1295400" cy="3810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A760C3D-33CA-48B4-BF7C-9482EC142227}"/>
              </a:ext>
            </a:extLst>
          </p:cNvPr>
          <p:cNvSpPr txBox="1"/>
          <p:nvPr/>
        </p:nvSpPr>
        <p:spPr>
          <a:xfrm>
            <a:off x="6324600" y="31959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In the extra credit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F8E8B2F8-4CAB-4125-B3EA-37736E3EB020}"/>
              </a:ext>
            </a:extLst>
          </p:cNvPr>
          <p:cNvCxnSpPr>
            <a:cxnSpLocks/>
          </p:cNvCxnSpPr>
          <p:nvPr/>
        </p:nvCxnSpPr>
        <p:spPr>
          <a:xfrm flipH="1">
            <a:off x="4953000" y="3505200"/>
            <a:ext cx="1371600" cy="1524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D1054C8-CCBB-4611-B384-6CAB3182FC30}"/>
              </a:ext>
            </a:extLst>
          </p:cNvPr>
          <p:cNvSpPr txBox="1"/>
          <p:nvPr/>
        </p:nvSpPr>
        <p:spPr>
          <a:xfrm>
            <a:off x="6248400" y="5334000"/>
            <a:ext cx="2728784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End of the </a:t>
            </a:r>
            <a:r>
              <a:rPr lang="en-US" dirty="0" err="1">
                <a:solidFill>
                  <a:schemeClr val="accent2"/>
                </a:solidFill>
              </a:rPr>
              <a:t>Manduca</a:t>
            </a:r>
            <a:r>
              <a:rPr lang="en-US" dirty="0">
                <a:solidFill>
                  <a:schemeClr val="accent2"/>
                </a:solidFill>
              </a:rPr>
              <a:t> HW slides</a:t>
            </a:r>
          </a:p>
        </p:txBody>
      </p:sp>
    </p:spTree>
    <p:extLst>
      <p:ext uri="{BB962C8B-B14F-4D97-AF65-F5344CB8AC3E}">
        <p14:creationId xmlns:p14="http://schemas.microsoft.com/office/powerpoint/2010/main" val="262040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6026D-C19A-4CA7-A403-727293804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406412-1363-48D9-840D-174A64E6D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Try the examples from this lecture yourself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Vary them, or even </a:t>
            </a:r>
            <a:r>
              <a:rPr lang="en-US" sz="2000" dirty="0" err="1"/>
              <a:t>mis</a:t>
            </a:r>
            <a:r>
              <a:rPr lang="en-US" sz="2000" dirty="0"/>
              <a:t>-type some to see what happens</a:t>
            </a:r>
          </a:p>
          <a:p>
            <a:r>
              <a:rPr lang="en-US" sz="2400" dirty="0"/>
              <a:t>More exercises. Check out </a:t>
            </a:r>
            <a:r>
              <a:rPr lang="en-US" sz="2400" u="sng" dirty="0">
                <a:hlinkClick r:id="rId2"/>
              </a:rPr>
              <a:t>http://codingbat.com/python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5B48765-8089-4DCC-B1CE-B097D099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194/Bio 196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21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F37B25-03CB-41CF-B574-E4112B707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8CE5A-9189-46D3-9F56-4C5BFE465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7F0021D-63F2-4E70-B5BF-776A211D1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9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dirty="0"/>
              <a:t>A function can call </a:t>
            </a:r>
            <a:r>
              <a:rPr lang="en-US" i="1" dirty="0"/>
              <a:t>itself</a:t>
            </a:r>
            <a:r>
              <a:rPr lang="en-US" dirty="0"/>
              <a:t>!</a:t>
            </a:r>
          </a:p>
          <a:p>
            <a:pPr>
              <a:spcBef>
                <a:spcPts val="300"/>
              </a:spcBef>
            </a:pPr>
            <a:r>
              <a:rPr lang="en-US" dirty="0"/>
              <a:t>That seems a bit bizarre: why would it be useful?</a:t>
            </a:r>
          </a:p>
          <a:p>
            <a:pPr>
              <a:spcBef>
                <a:spcPts val="300"/>
              </a:spcBef>
            </a:pPr>
            <a:r>
              <a:rPr lang="en-US" dirty="0"/>
              <a:t>The classic example is computing a </a:t>
            </a:r>
            <a:r>
              <a:rPr lang="en-US" i="1" dirty="0"/>
              <a:t>factorial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Reminder: 5! = 1*2*3*4*5=120.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267200"/>
            <a:ext cx="4343400" cy="18466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dirty="0"/>
              <a:t>Factorial implementation #2:</a:t>
            </a:r>
          </a:p>
          <a:p>
            <a:pPr lvl="1"/>
            <a:r>
              <a:rPr lang="en-US" dirty="0"/>
              <a:t>fact=1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</a:t>
            </a:r>
            <a:r>
              <a:rPr lang="en-US" dirty="0" err="1"/>
              <a:t>i:n</a:t>
            </a:r>
            <a:endParaRPr lang="en-US" dirty="0"/>
          </a:p>
          <a:p>
            <a:pPr lvl="1"/>
            <a:r>
              <a:rPr lang="en-US" dirty="0"/>
              <a:t>	fact = fact*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3360003"/>
            <a:ext cx="7620000" cy="7386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dirty="0"/>
              <a:t>Factorial implementation #1:</a:t>
            </a:r>
          </a:p>
          <a:p>
            <a:pPr lvl="1">
              <a:spcBef>
                <a:spcPts val="0"/>
              </a:spcBef>
            </a:pPr>
            <a:r>
              <a:rPr lang="en-US" dirty="0"/>
              <a:t>Fact = factorial(n)       </a:t>
            </a:r>
            <a:r>
              <a:rPr lang="en-US" sz="2000" dirty="0"/>
              <a:t>% Yes, </a:t>
            </a:r>
            <a:r>
              <a:rPr lang="en-US" sz="2000" dirty="0" err="1"/>
              <a:t>Matlab</a:t>
            </a:r>
            <a:r>
              <a:rPr lang="en-US" sz="2000" dirty="0"/>
              <a:t> has a factorial function!</a:t>
            </a:r>
          </a:p>
        </p:txBody>
      </p:sp>
    </p:spTree>
    <p:extLst>
      <p:ext uri="{BB962C8B-B14F-4D97-AF65-F5344CB8AC3E}">
        <p14:creationId xmlns:p14="http://schemas.microsoft.com/office/powerpoint/2010/main" val="48745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267200"/>
            <a:ext cx="8382000" cy="121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Seems obvious that it works, right?</a:t>
            </a:r>
          </a:p>
          <a:p>
            <a:pPr>
              <a:spcBef>
                <a:spcPts val="600"/>
              </a:spcBef>
            </a:pPr>
            <a:r>
              <a:rPr lang="en-US" dirty="0"/>
              <a:t>But under the hood, there are multiple copies of this function all working at once!?!</a:t>
            </a:r>
          </a:p>
          <a:p>
            <a:pPr>
              <a:spcBef>
                <a:spcPts val="600"/>
              </a:spcBef>
            </a:pPr>
            <a:r>
              <a:rPr lang="en-US" dirty="0"/>
              <a:t>Let’s walk through it.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1676400"/>
            <a:ext cx="4343400" cy="258532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dirty="0"/>
              <a:t>def fact = factorial(n):</a:t>
            </a:r>
          </a:p>
          <a:p>
            <a:r>
              <a:rPr lang="en-US" dirty="0"/>
              <a:t>    if (n&lt;=1)</a:t>
            </a:r>
          </a:p>
          <a:p>
            <a:r>
              <a:rPr lang="en-US" dirty="0"/>
              <a:t>	fact=1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	fact = n * factorial(n-1)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767534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Factorial(3) walkthrough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676400"/>
            <a:ext cx="4343400" cy="2585323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en-US" dirty="0"/>
              <a:t>def fact = factorial(n):</a:t>
            </a:r>
          </a:p>
          <a:p>
            <a:r>
              <a:rPr lang="en-US" dirty="0"/>
              <a:t>    if (n&lt;=1)</a:t>
            </a:r>
          </a:p>
          <a:p>
            <a:r>
              <a:rPr lang="en-US" dirty="0"/>
              <a:t>	fact=1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	fact = n * factorial(n-1)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end</a:t>
            </a:r>
          </a:p>
        </p:txBody>
      </p:sp>
      <p:sp>
        <p:nvSpPr>
          <p:cNvPr id="6" name="Oval 5"/>
          <p:cNvSpPr/>
          <p:nvPr/>
        </p:nvSpPr>
        <p:spPr>
          <a:xfrm>
            <a:off x="914400" y="17957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525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4859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78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3622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0193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5527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914400" y="2165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14400" y="29066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14400" y="32646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10000" y="1981200"/>
            <a:ext cx="3156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 is 3, which is not &lt;=1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25536" y="3617070"/>
            <a:ext cx="49612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Now we’ve hit our recursion! We’re going to start a new call to factorial() – but we’re not done with this one yet!</a:t>
            </a:r>
          </a:p>
          <a:p>
            <a:r>
              <a:rPr lang="en-US" dirty="0">
                <a:solidFill>
                  <a:srgbClr val="FF0000"/>
                </a:solidFill>
              </a:rPr>
              <a:t>We must remember where we are in this function, and start a new one.</a:t>
            </a:r>
          </a:p>
        </p:txBody>
      </p:sp>
    </p:spTree>
    <p:extLst>
      <p:ext uri="{BB962C8B-B14F-4D97-AF65-F5344CB8AC3E}">
        <p14:creationId xmlns:p14="http://schemas.microsoft.com/office/powerpoint/2010/main" val="397228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/>
      <p:bldP spid="20" grpId="0" animBg="1"/>
      <p:bldP spid="20" grpId="1" animBg="1"/>
      <p:bldP spid="21" grpId="0" animBg="1"/>
      <p:bldP spid="21" grpId="1" animBg="1"/>
      <p:bldP spid="22" grpId="0" animBg="1"/>
      <p:bldP spid="24" grpId="0"/>
      <p:bldP spid="24" grpId="1"/>
      <p:bldP spid="2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(2)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676400"/>
            <a:ext cx="4343400" cy="2585323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en-US" dirty="0"/>
              <a:t>def fact = factorial(n):</a:t>
            </a:r>
          </a:p>
          <a:p>
            <a:r>
              <a:rPr lang="en-US" dirty="0"/>
              <a:t>    if (n&lt;=1)</a:t>
            </a:r>
          </a:p>
          <a:p>
            <a:r>
              <a:rPr lang="en-US" dirty="0"/>
              <a:t>	fact=1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	fact = n * factorial(n-1)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end</a:t>
            </a:r>
          </a:p>
        </p:txBody>
      </p:sp>
      <p:sp>
        <p:nvSpPr>
          <p:cNvPr id="6" name="Oval 5"/>
          <p:cNvSpPr/>
          <p:nvPr/>
        </p:nvSpPr>
        <p:spPr>
          <a:xfrm>
            <a:off x="914400" y="17957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525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4859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78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3622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0193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5527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914400" y="2165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14400" y="29066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14400" y="32646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10000" y="1981200"/>
            <a:ext cx="3156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 is 2, which is not &lt;=1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25536" y="3617070"/>
            <a:ext cx="4504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Now we’ve hit our recursion! Remember where we are in this function… and start again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4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/>
      <p:bldP spid="20" grpId="0" animBg="1"/>
      <p:bldP spid="20" grpId="1" animBg="1"/>
      <p:bldP spid="21" grpId="0" animBg="1"/>
      <p:bldP spid="21" grpId="1" animBg="1"/>
      <p:bldP spid="22" grpId="0" animBg="1"/>
      <p:bldP spid="24" grpId="0"/>
      <p:bldP spid="24" grpId="1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(1)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676400"/>
            <a:ext cx="4343400" cy="2585323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en-US" dirty="0"/>
              <a:t>def fact = factorial(n):</a:t>
            </a:r>
          </a:p>
          <a:p>
            <a:r>
              <a:rPr lang="en-US" dirty="0"/>
              <a:t>    if (n&lt;=1)</a:t>
            </a:r>
          </a:p>
          <a:p>
            <a:r>
              <a:rPr lang="en-US" dirty="0"/>
              <a:t>	fact=1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	fact = n * factorial(n-1)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end</a:t>
            </a:r>
          </a:p>
        </p:txBody>
      </p:sp>
      <p:sp>
        <p:nvSpPr>
          <p:cNvPr id="6" name="Oval 5"/>
          <p:cNvSpPr/>
          <p:nvPr/>
        </p:nvSpPr>
        <p:spPr>
          <a:xfrm>
            <a:off x="914400" y="17957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525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4859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78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3622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0193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5527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914400" y="2165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14400" y="253663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14400" y="364658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10000" y="19812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 is 1, which is &lt;=1. Finally!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3733800"/>
            <a:ext cx="4504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Cool. We actually finished the function. But remember, we got called from factorial(2).</a:t>
            </a:r>
          </a:p>
          <a:p>
            <a:r>
              <a:rPr lang="en-US" dirty="0">
                <a:solidFill>
                  <a:srgbClr val="FF0000"/>
                </a:solidFill>
              </a:rPr>
              <a:t>Time to finish that unfinished business…</a:t>
            </a:r>
          </a:p>
        </p:txBody>
      </p:sp>
      <p:sp>
        <p:nvSpPr>
          <p:cNvPr id="23" name="Oval 22"/>
          <p:cNvSpPr/>
          <p:nvPr/>
        </p:nvSpPr>
        <p:spPr>
          <a:xfrm>
            <a:off x="914400" y="401656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5146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6299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4" grpId="0"/>
      <p:bldP spid="25" grpId="0"/>
      <p:bldP spid="23" grpId="0" animBg="1"/>
      <p:bldP spid="2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(2)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676400"/>
            <a:ext cx="4343400" cy="2585323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en-US" dirty="0"/>
              <a:t>def fact = factorial(n):</a:t>
            </a:r>
          </a:p>
          <a:p>
            <a:r>
              <a:rPr lang="en-US" dirty="0"/>
              <a:t>    if (n&lt;=1)</a:t>
            </a:r>
          </a:p>
          <a:p>
            <a:r>
              <a:rPr lang="en-US" dirty="0"/>
              <a:t>	fact=1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	fact = n * factorial(n-1)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525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4859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78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3622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0193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5527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914400" y="32646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419600" y="3829377"/>
            <a:ext cx="4504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is where we were. We called fact(1) and it just returned 1.</a:t>
            </a:r>
          </a:p>
          <a:p>
            <a:r>
              <a:rPr lang="en-US" dirty="0">
                <a:solidFill>
                  <a:srgbClr val="FF0000"/>
                </a:solidFill>
              </a:rPr>
              <a:t>So n*1 is 2*1, or 2.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615368" y="3505200"/>
            <a:ext cx="804232" cy="53340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60434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914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14400" y="401656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723702" y="3864233"/>
            <a:ext cx="45040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Now we finished this function. We’ve calculated that factorial(2)=2.</a:t>
            </a:r>
          </a:p>
          <a:p>
            <a:r>
              <a:rPr lang="en-US" dirty="0">
                <a:solidFill>
                  <a:srgbClr val="FF0000"/>
                </a:solidFill>
              </a:rPr>
              <a:t>But we still have  unfinished business (yet again)…</a:t>
            </a:r>
          </a:p>
        </p:txBody>
      </p:sp>
    </p:spTree>
    <p:extLst>
      <p:ext uri="{BB962C8B-B14F-4D97-AF65-F5344CB8AC3E}">
        <p14:creationId xmlns:p14="http://schemas.microsoft.com/office/powerpoint/2010/main" val="138426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3" grpId="0"/>
      <p:bldP spid="26" grpId="0" animBg="1"/>
      <p:bldP spid="26" grpId="1" animBg="1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8862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A=</a:t>
            </a:r>
            <a:r>
              <a:rPr lang="en-US" sz="1400" dirty="0" err="1">
                <a:solidFill>
                  <a:srgbClr val="FF0000"/>
                </a:solidFill>
              </a:rPr>
              <a:t>np.array</a:t>
            </a:r>
            <a:r>
              <a:rPr lang="en-US" sz="1400" dirty="0">
                <a:solidFill>
                  <a:srgbClr val="FF0000"/>
                </a:solidFill>
              </a:rPr>
              <a:t>([1,2,3,4,5])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t1</a:t>
            </a:r>
            <a:r>
              <a:rPr lang="en-US" sz="1400" dirty="0">
                <a:solidFill>
                  <a:schemeClr val="accent2"/>
                </a:solidFill>
              </a:rPr>
              <a:t> = </a:t>
            </a:r>
            <a:r>
              <a:rPr lang="en-US" sz="1400" dirty="0" err="1">
                <a:solidFill>
                  <a:schemeClr val="accent2"/>
                </a:solidFill>
              </a:rPr>
              <a:t>A.sum</a:t>
            </a:r>
            <a:r>
              <a:rPr lang="en-US" sz="1400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a1</a:t>
            </a:r>
            <a:r>
              <a:rPr lang="en-US" sz="1400" dirty="0"/>
              <a:t>  </a:t>
            </a:r>
            <a:r>
              <a:rPr lang="en-US" sz="1400" dirty="0">
                <a:solidFill>
                  <a:schemeClr val="accent2"/>
                </a:solidFill>
              </a:rPr>
              <a:t>= </a:t>
            </a:r>
            <a:r>
              <a:rPr lang="en-US" sz="1400" dirty="0" err="1">
                <a:solidFill>
                  <a:schemeClr val="accent2"/>
                </a:solidFill>
              </a:rPr>
              <a:t>A.mean</a:t>
            </a:r>
            <a:r>
              <a:rPr lang="en-US" sz="1400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d1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accent2"/>
                </a:solidFill>
              </a:rPr>
              <a:t>= </a:t>
            </a:r>
            <a:r>
              <a:rPr lang="en-US" sz="1400" dirty="0" err="1">
                <a:solidFill>
                  <a:schemeClr val="accent2"/>
                </a:solidFill>
              </a:rPr>
              <a:t>A.std</a:t>
            </a:r>
            <a:r>
              <a:rPr lang="en-US" sz="1400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2"/>
                </a:solidFill>
              </a:rPr>
              <a:t>print ('Data for </a:t>
            </a:r>
            <a:r>
              <a:rPr lang="en-US" sz="1400" dirty="0">
                <a:solidFill>
                  <a:srgbClr val="FF0000"/>
                </a:solidFill>
              </a:rPr>
              <a:t>A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accent2"/>
                </a:solidFill>
              </a:rPr>
              <a:t>='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</a:rPr>
              <a:t>t1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</a:rPr>
              <a:t>a1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</a:rPr>
              <a:t>d1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B = </a:t>
            </a:r>
            <a:r>
              <a:rPr lang="en-US" sz="1400" dirty="0" err="1">
                <a:solidFill>
                  <a:srgbClr val="FF0000"/>
                </a:solidFill>
              </a:rPr>
              <a:t>np.array</a:t>
            </a:r>
            <a:r>
              <a:rPr lang="en-US" sz="1400" dirty="0">
                <a:solidFill>
                  <a:srgbClr val="FF0000"/>
                </a:solidFill>
              </a:rPr>
              <a:t>([10,20,30])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t2</a:t>
            </a:r>
            <a:r>
              <a:rPr lang="en-US" sz="1400" dirty="0">
                <a:solidFill>
                  <a:schemeClr val="accent2"/>
                </a:solidFill>
              </a:rPr>
              <a:t>= </a:t>
            </a:r>
            <a:r>
              <a:rPr lang="en-US" sz="1400" dirty="0" err="1">
                <a:solidFill>
                  <a:schemeClr val="accent2"/>
                </a:solidFill>
              </a:rPr>
              <a:t>B.sum</a:t>
            </a:r>
            <a:r>
              <a:rPr lang="en-US" sz="1400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a2</a:t>
            </a:r>
            <a:r>
              <a:rPr lang="en-US" sz="1400" dirty="0"/>
              <a:t>  </a:t>
            </a:r>
            <a:r>
              <a:rPr lang="en-US" sz="1400" dirty="0">
                <a:solidFill>
                  <a:schemeClr val="accent2"/>
                </a:solidFill>
              </a:rPr>
              <a:t>= </a:t>
            </a:r>
            <a:r>
              <a:rPr lang="en-US" sz="1400" dirty="0" err="1">
                <a:solidFill>
                  <a:schemeClr val="accent2"/>
                </a:solidFill>
              </a:rPr>
              <a:t>B.mean</a:t>
            </a:r>
            <a:r>
              <a:rPr lang="en-US" sz="1400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d2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accent2"/>
                </a:solidFill>
              </a:rPr>
              <a:t>= </a:t>
            </a:r>
            <a:r>
              <a:rPr lang="en-US" sz="1400" dirty="0" err="1">
                <a:solidFill>
                  <a:schemeClr val="accent2"/>
                </a:solidFill>
              </a:rPr>
              <a:t>B.std</a:t>
            </a:r>
            <a:r>
              <a:rPr lang="en-US" sz="1400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2"/>
                </a:solidFill>
              </a:rPr>
              <a:t>print ('Data for </a:t>
            </a:r>
            <a:r>
              <a:rPr lang="en-US" sz="1400" dirty="0">
                <a:solidFill>
                  <a:srgbClr val="FF0000"/>
                </a:solidFill>
              </a:rPr>
              <a:t>B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accent2"/>
                </a:solidFill>
              </a:rPr>
              <a:t>=', </a:t>
            </a:r>
            <a:r>
              <a:rPr lang="en-US" sz="1400" dirty="0">
                <a:solidFill>
                  <a:srgbClr val="FF0000"/>
                </a:solidFill>
              </a:rPr>
              <a:t>t2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</a:rPr>
              <a:t>a2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</a:rPr>
              <a:t>d2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C=</a:t>
            </a:r>
            <a:r>
              <a:rPr lang="en-US" sz="1400" dirty="0" err="1">
                <a:solidFill>
                  <a:srgbClr val="FF0000"/>
                </a:solidFill>
              </a:rPr>
              <a:t>np.array</a:t>
            </a:r>
            <a:r>
              <a:rPr lang="en-US" sz="1400" dirty="0">
                <a:solidFill>
                  <a:srgbClr val="FF0000"/>
                </a:solidFill>
              </a:rPr>
              <a:t>([100,200,300])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t3</a:t>
            </a:r>
            <a:r>
              <a:rPr lang="en-US" sz="1400" dirty="0">
                <a:solidFill>
                  <a:schemeClr val="accent2"/>
                </a:solidFill>
              </a:rPr>
              <a:t>= </a:t>
            </a:r>
            <a:r>
              <a:rPr lang="en-US" sz="1400" dirty="0" err="1">
                <a:solidFill>
                  <a:schemeClr val="accent2"/>
                </a:solidFill>
              </a:rPr>
              <a:t>C.sum</a:t>
            </a:r>
            <a:r>
              <a:rPr lang="en-US" sz="1400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a3</a:t>
            </a:r>
            <a:r>
              <a:rPr lang="en-US" sz="1400" dirty="0"/>
              <a:t>  </a:t>
            </a:r>
            <a:r>
              <a:rPr lang="en-US" sz="1400" dirty="0">
                <a:solidFill>
                  <a:schemeClr val="accent2"/>
                </a:solidFill>
              </a:rPr>
              <a:t>= </a:t>
            </a:r>
            <a:r>
              <a:rPr lang="en-US" sz="1400" dirty="0" err="1">
                <a:solidFill>
                  <a:schemeClr val="accent2"/>
                </a:solidFill>
              </a:rPr>
              <a:t>C.mean</a:t>
            </a:r>
            <a:r>
              <a:rPr lang="en-US" sz="1400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d3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accent2"/>
                </a:solidFill>
              </a:rPr>
              <a:t>= </a:t>
            </a:r>
            <a:r>
              <a:rPr lang="en-US" sz="1400" dirty="0" err="1">
                <a:solidFill>
                  <a:schemeClr val="accent2"/>
                </a:solidFill>
              </a:rPr>
              <a:t>C.std</a:t>
            </a:r>
            <a:r>
              <a:rPr lang="en-US" sz="1400" dirty="0">
                <a:solidFill>
                  <a:schemeClr val="accent2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chemeClr val="accent2"/>
                </a:solidFill>
              </a:rPr>
              <a:t>print ('Data for </a:t>
            </a:r>
            <a:r>
              <a:rPr lang="en-US" sz="1400" dirty="0">
                <a:solidFill>
                  <a:srgbClr val="FF0000"/>
                </a:solidFill>
              </a:rPr>
              <a:t>C</a:t>
            </a:r>
            <a:r>
              <a:rPr lang="en-US" sz="1400" dirty="0">
                <a:solidFill>
                  <a:schemeClr val="accent2"/>
                </a:solidFill>
              </a:rPr>
              <a:t> =</a:t>
            </a:r>
            <a:r>
              <a:rPr lang="en-US" sz="1400" dirty="0">
                <a:solidFill>
                  <a:srgbClr val="FF0000"/>
                </a:solidFill>
              </a:rPr>
              <a:t>', t3, a3, d3</a:t>
            </a:r>
            <a:r>
              <a:rPr lang="en-US" sz="1400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('total =', t1+t2+t3)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</a:t>
            </a:r>
            <a:r>
              <a:rPr lang="en-US" sz="1400" dirty="0" err="1"/>
              <a:t>avg</a:t>
            </a:r>
            <a:r>
              <a:rPr lang="en-US" sz="1400" dirty="0"/>
              <a:t> of </a:t>
            </a:r>
            <a:r>
              <a:rPr lang="en-US" sz="1400" dirty="0" err="1"/>
              <a:t>avgs</a:t>
            </a:r>
            <a:r>
              <a:rPr lang="en-US" sz="1400" dirty="0"/>
              <a:t>=', (a1+a2+a3)/3))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</a:t>
            </a:r>
            <a:r>
              <a:rPr lang="en-US" sz="1400" dirty="0" err="1"/>
              <a:t>avg</a:t>
            </a:r>
            <a:r>
              <a:rPr lang="en-US" sz="1400" dirty="0"/>
              <a:t> of </a:t>
            </a:r>
            <a:r>
              <a:rPr lang="en-US" sz="1400" dirty="0" err="1"/>
              <a:t>stds</a:t>
            </a:r>
            <a:r>
              <a:rPr lang="en-US" sz="1400" dirty="0"/>
              <a:t>=', (d1+d2+d3)/3))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2209800" y="1752600"/>
            <a:ext cx="381000" cy="11430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2209800" y="2971800"/>
            <a:ext cx="381000" cy="11430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2209800" y="4267200"/>
            <a:ext cx="381000" cy="11430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00600" y="1905000"/>
            <a:ext cx="236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repetitions of </a:t>
            </a:r>
            <a:r>
              <a:rPr lang="en-US" i="1" dirty="0"/>
              <a:t>almost</a:t>
            </a:r>
            <a:r>
              <a:rPr lang="en-US" dirty="0"/>
              <a:t> the same thing.</a:t>
            </a:r>
          </a:p>
          <a:p>
            <a:r>
              <a:rPr lang="en-US" dirty="0"/>
              <a:t>But they’re not exactly the same, so what can our gorilla do?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819400" y="2324100"/>
            <a:ext cx="2133600" cy="1143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819400" y="2689830"/>
            <a:ext cx="2133600" cy="8038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667000" y="3082245"/>
            <a:ext cx="2133600" cy="174942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4559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(3) walkthrough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676400"/>
            <a:ext cx="4343400" cy="2585323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en-US" dirty="0"/>
              <a:t>def fact = factorial(n):</a:t>
            </a:r>
          </a:p>
          <a:p>
            <a:r>
              <a:rPr lang="en-US" dirty="0"/>
              <a:t>    if (n&lt;=1)</a:t>
            </a:r>
          </a:p>
          <a:p>
            <a:r>
              <a:rPr lang="en-US" dirty="0"/>
              <a:t>	fact=1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	fact = n * factorial(n-1)</a:t>
            </a:r>
          </a:p>
          <a:p>
            <a:r>
              <a:rPr lang="en-US" dirty="0"/>
              <a:t>    end</a:t>
            </a:r>
          </a:p>
          <a:p>
            <a:r>
              <a:rPr lang="en-US" dirty="0"/>
              <a:t>end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525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4859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478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54057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362200" y="5490865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0193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552700" y="51435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914400" y="32646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419600" y="3829377"/>
            <a:ext cx="4504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is where we were. We called fact(2) and it just returned 2.</a:t>
            </a:r>
          </a:p>
          <a:p>
            <a:r>
              <a:rPr lang="en-US" dirty="0">
                <a:solidFill>
                  <a:srgbClr val="FF0000"/>
                </a:solidFill>
              </a:rPr>
              <a:t>So n*2 is 3*2, or 6.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615368" y="3505200"/>
            <a:ext cx="804232" cy="53340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60434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6" name="Oval 25"/>
          <p:cNvSpPr/>
          <p:nvPr/>
        </p:nvSpPr>
        <p:spPr>
          <a:xfrm>
            <a:off x="914400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14400" y="401656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223832" y="2358747"/>
            <a:ext cx="38228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 more unfinished business. We’ve calculated that 3!=6.</a:t>
            </a:r>
          </a:p>
          <a:p>
            <a:r>
              <a:rPr lang="en-US" dirty="0">
                <a:solidFill>
                  <a:srgbClr val="FF0000"/>
                </a:solidFill>
              </a:rPr>
              <a:t>That was kind of a lot of work for a simple job.</a:t>
            </a:r>
          </a:p>
          <a:p>
            <a:r>
              <a:rPr lang="en-US" dirty="0">
                <a:solidFill>
                  <a:srgbClr val="FF0000"/>
                </a:solidFill>
              </a:rPr>
              <a:t>And we had two easier ways to do it.</a:t>
            </a:r>
          </a:p>
          <a:p>
            <a:r>
              <a:rPr lang="en-US" dirty="0">
                <a:solidFill>
                  <a:srgbClr val="FF0000"/>
                </a:solidFill>
              </a:rPr>
              <a:t>So what good is this recursion stuff?</a:t>
            </a:r>
          </a:p>
        </p:txBody>
      </p:sp>
    </p:spTree>
    <p:extLst>
      <p:ext uri="{BB962C8B-B14F-4D97-AF65-F5344CB8AC3E}">
        <p14:creationId xmlns:p14="http://schemas.microsoft.com/office/powerpoint/2010/main" val="254813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/>
      <p:bldP spid="23" grpId="0"/>
      <p:bldP spid="26" grpId="0" animBg="1"/>
      <p:bldP spid="26" grpId="1" animBg="1"/>
      <p:bldP spid="27" grpId="0" animBg="1"/>
      <p:bldP spid="2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447800"/>
          </a:xfrm>
        </p:spPr>
        <p:txBody>
          <a:bodyPr/>
          <a:lstStyle/>
          <a:p>
            <a:r>
              <a:rPr lang="en-US" dirty="0"/>
              <a:t>How many ways can you arrange the numbers 1,2,3?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2971800"/>
            <a:ext cx="99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1,2,3</a:t>
            </a:r>
          </a:p>
          <a:p>
            <a:r>
              <a:rPr lang="en-US" dirty="0"/>
              <a:t>1,3,2</a:t>
            </a:r>
          </a:p>
          <a:p>
            <a:r>
              <a:rPr lang="en-US" dirty="0"/>
              <a:t>2,1,3</a:t>
            </a:r>
          </a:p>
          <a:p>
            <a:r>
              <a:rPr lang="en-US" dirty="0"/>
              <a:t>2,3,1</a:t>
            </a:r>
          </a:p>
          <a:p>
            <a:r>
              <a:rPr lang="en-US" dirty="0"/>
              <a:t>3,1,2</a:t>
            </a:r>
          </a:p>
          <a:p>
            <a:r>
              <a:rPr lang="en-US" dirty="0"/>
              <a:t>3,2,1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3429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ways.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43434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we write a program to generate these?</a:t>
            </a:r>
          </a:p>
        </p:txBody>
      </p:sp>
    </p:spTree>
    <p:extLst>
      <p:ext uri="{BB962C8B-B14F-4D97-AF65-F5344CB8AC3E}">
        <p14:creationId xmlns:p14="http://schemas.microsoft.com/office/powerpoint/2010/main" val="20158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 of 1,2,3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 combinations3 ():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=1:3</a:t>
            </a:r>
          </a:p>
          <a:p>
            <a:pPr lvl="2"/>
            <a:r>
              <a:rPr lang="en-US" dirty="0"/>
              <a:t>for j=1:3</a:t>
            </a:r>
          </a:p>
          <a:p>
            <a:pPr lvl="3"/>
            <a:r>
              <a:rPr lang="en-US" dirty="0"/>
              <a:t>for k=1:3</a:t>
            </a:r>
          </a:p>
          <a:p>
            <a:pPr lvl="4"/>
            <a:r>
              <a:rPr lang="en-US" dirty="0"/>
              <a:t>if ((</a:t>
            </a:r>
            <a:r>
              <a:rPr lang="en-US" dirty="0" err="1"/>
              <a:t>i</a:t>
            </a:r>
            <a:r>
              <a:rPr lang="en-US" dirty="0"/>
              <a:t> ~= j) &amp; (</a:t>
            </a:r>
            <a:r>
              <a:rPr lang="en-US" dirty="0" err="1"/>
              <a:t>i</a:t>
            </a:r>
            <a:r>
              <a:rPr lang="en-US" dirty="0"/>
              <a:t>~= k) &amp; (j~=k))</a:t>
            </a:r>
          </a:p>
          <a:p>
            <a:pPr lvl="5"/>
            <a:r>
              <a:rPr lang="en-US" dirty="0"/>
              <a:t>output </a:t>
            </a:r>
            <a:r>
              <a:rPr lang="en-US" dirty="0" err="1"/>
              <a:t>i</a:t>
            </a:r>
            <a:r>
              <a:rPr lang="en-US" dirty="0"/>
              <a:t>, j, k</a:t>
            </a:r>
          </a:p>
          <a:p>
            <a:pPr lvl="4"/>
            <a:r>
              <a:rPr lang="en-US" dirty="0"/>
              <a:t>end</a:t>
            </a:r>
          </a:p>
          <a:p>
            <a:pPr lvl="3"/>
            <a:r>
              <a:rPr lang="en-US" dirty="0"/>
              <a:t>end</a:t>
            </a:r>
          </a:p>
          <a:p>
            <a:pPr lvl="2"/>
            <a:r>
              <a:rPr lang="en-US" dirty="0"/>
              <a:t>end</a:t>
            </a:r>
          </a:p>
          <a:p>
            <a:pPr lvl="1"/>
            <a:r>
              <a:rPr lang="en-US" dirty="0"/>
              <a:t>end</a:t>
            </a:r>
          </a:p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5371855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to write</a:t>
            </a:r>
          </a:p>
          <a:p>
            <a:pPr marL="457200" lvl="1" indent="0">
              <a:buNone/>
            </a:pPr>
            <a:r>
              <a:rPr lang="en-US" dirty="0"/>
              <a:t>def combinations(n):</a:t>
            </a:r>
          </a:p>
          <a:p>
            <a:pPr marL="57150" indent="0">
              <a:buNone/>
            </a:pPr>
            <a:r>
              <a:rPr lang="en-US" dirty="0"/>
              <a:t>that outputs all combinations (also called 'permutations') of </a:t>
            </a:r>
            <a:r>
              <a:rPr lang="en-US" i="1" dirty="0"/>
              <a:t>n</a:t>
            </a:r>
            <a:r>
              <a:rPr lang="en-US" dirty="0"/>
              <a:t> numbers. This one is not so easy!</a:t>
            </a:r>
          </a:p>
          <a:p>
            <a:pPr marL="57150" indent="0">
              <a:buNone/>
            </a:pPr>
            <a:r>
              <a:rPr lang="en-US" dirty="0"/>
              <a:t>Clarification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260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2286000"/>
            <a:ext cx="3657600" cy="2819400"/>
          </a:xfrm>
        </p:spPr>
        <p:txBody>
          <a:bodyPr/>
          <a:lstStyle/>
          <a:p>
            <a:r>
              <a:rPr lang="en-US" dirty="0"/>
              <a:t>I've not actually tried this.</a:t>
            </a:r>
          </a:p>
          <a:p>
            <a:r>
              <a:rPr lang="en-US" dirty="0"/>
              <a:t>Feel free to try it yourself &amp; find my bugs for me </a:t>
            </a:r>
            <a:r>
              <a:rPr lang="en-US" dirty="0">
                <a:sym typeface="Wingdings" panose="05000000000000000000" pitchFamily="2" charset="2"/>
              </a:rPr>
              <a:t>.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26372"/>
            <a:ext cx="5410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def combinations(n):</a:t>
            </a:r>
          </a:p>
          <a:p>
            <a:pPr lvl="1"/>
            <a:r>
              <a:rPr lang="en-US" sz="2000" dirty="0" err="1"/>
              <a:t>recurse</a:t>
            </a:r>
            <a:r>
              <a:rPr lang="en-US" sz="2000" dirty="0"/>
              <a:t> ([],[1:n])</a:t>
            </a:r>
          </a:p>
          <a:p>
            <a:r>
              <a:rPr lang="en-US" sz="2000" dirty="0"/>
              <a:t>end</a:t>
            </a:r>
          </a:p>
          <a:p>
            <a:r>
              <a:rPr lang="en-US" sz="2000" dirty="0"/>
              <a:t>def </a:t>
            </a:r>
            <a:r>
              <a:rPr lang="en-US" sz="2000" dirty="0" err="1"/>
              <a:t>recurse</a:t>
            </a:r>
            <a:r>
              <a:rPr lang="en-US" sz="2000" dirty="0"/>
              <a:t>(used, </a:t>
            </a:r>
            <a:r>
              <a:rPr lang="en-US" sz="2000" dirty="0" err="1"/>
              <a:t>not_used</a:t>
            </a:r>
            <a:r>
              <a:rPr lang="en-US" sz="2000" dirty="0"/>
              <a:t>):</a:t>
            </a:r>
          </a:p>
          <a:p>
            <a:pPr lvl="1"/>
            <a:r>
              <a:rPr lang="en-US" sz="2000" dirty="0"/>
              <a:t>if (length(</a:t>
            </a:r>
            <a:r>
              <a:rPr lang="en-US" sz="2000" dirty="0" err="1"/>
              <a:t>not_used</a:t>
            </a:r>
            <a:r>
              <a:rPr lang="en-US" sz="2000" dirty="0"/>
              <a:t>==0))</a:t>
            </a:r>
          </a:p>
          <a:p>
            <a:pPr lvl="2"/>
            <a:r>
              <a:rPr lang="en-US" sz="2000" dirty="0"/>
              <a:t>output used</a:t>
            </a:r>
          </a:p>
          <a:p>
            <a:pPr lvl="1"/>
            <a:r>
              <a:rPr lang="en-US" sz="2000" dirty="0"/>
              <a:t>for </a:t>
            </a:r>
            <a:r>
              <a:rPr lang="en-US" sz="2000" dirty="0" err="1"/>
              <a:t>i</a:t>
            </a:r>
            <a:r>
              <a:rPr lang="en-US" sz="2000" dirty="0"/>
              <a:t>=1:length(</a:t>
            </a:r>
            <a:r>
              <a:rPr lang="en-US" sz="2000" dirty="0" err="1"/>
              <a:t>not_used</a:t>
            </a:r>
            <a:r>
              <a:rPr lang="en-US" sz="2000" dirty="0"/>
              <a:t>)</a:t>
            </a:r>
          </a:p>
          <a:p>
            <a:pPr lvl="2"/>
            <a:r>
              <a:rPr lang="en-US" sz="2000" dirty="0" err="1"/>
              <a:t>this_one</a:t>
            </a:r>
            <a:r>
              <a:rPr lang="en-US" sz="2000" dirty="0"/>
              <a:t> = </a:t>
            </a:r>
            <a:r>
              <a:rPr lang="en-US" sz="2000" dirty="0" err="1"/>
              <a:t>not_used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used2=[used,  </a:t>
            </a:r>
            <a:r>
              <a:rPr lang="en-US" sz="2000" dirty="0" err="1"/>
              <a:t>this_one</a:t>
            </a:r>
            <a:r>
              <a:rPr lang="en-US" sz="2000" dirty="0"/>
              <a:t>]</a:t>
            </a:r>
          </a:p>
          <a:p>
            <a:pPr lvl="2"/>
            <a:r>
              <a:rPr lang="en-US" sz="2000" dirty="0"/>
              <a:t>not_used2 = </a:t>
            </a:r>
            <a:r>
              <a:rPr lang="en-US" sz="2000" dirty="0" err="1"/>
              <a:t>not_used</a:t>
            </a:r>
            <a:endParaRPr lang="en-US" sz="2000" dirty="0"/>
          </a:p>
          <a:p>
            <a:pPr lvl="2"/>
            <a:r>
              <a:rPr lang="en-US" sz="2000" dirty="0"/>
              <a:t>not_used2(</a:t>
            </a:r>
            <a:r>
              <a:rPr lang="en-US" sz="2000" dirty="0" err="1"/>
              <a:t>i</a:t>
            </a:r>
            <a:r>
              <a:rPr lang="en-US" sz="2000" dirty="0"/>
              <a:t>)=[]</a:t>
            </a:r>
          </a:p>
          <a:p>
            <a:pPr lvl="2"/>
            <a:r>
              <a:rPr lang="en-US" sz="2000" dirty="0" err="1"/>
              <a:t>recurse</a:t>
            </a:r>
            <a:r>
              <a:rPr lang="en-US" sz="2000" dirty="0"/>
              <a:t> (used2, not_used2)</a:t>
            </a:r>
          </a:p>
          <a:p>
            <a:pPr lvl="1"/>
            <a:r>
              <a:rPr lang="en-US" sz="2000" dirty="0"/>
              <a:t>end</a:t>
            </a:r>
          </a:p>
          <a:p>
            <a:r>
              <a:rPr lang="en-US" sz="2000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3509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We've already used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962400" cy="4419600"/>
          </a:xfrm>
        </p:spPr>
        <p:txBody>
          <a:bodyPr/>
          <a:lstStyle/>
          <a:p>
            <a:r>
              <a:rPr lang="en-US" dirty="0"/>
              <a:t>a = (4 + 3 + 7)/3</a:t>
            </a:r>
          </a:p>
          <a:p>
            <a:r>
              <a:rPr lang="en-US" dirty="0"/>
              <a:t>b = (3 + 5 + 9 + 6)/4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676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a=</a:t>
            </a:r>
            <a:r>
              <a:rPr lang="en-US" dirty="0" err="1"/>
              <a:t>np.array</a:t>
            </a:r>
            <a:r>
              <a:rPr lang="en-US" dirty="0"/>
              <a:t>([4, 3, 7]).mean()</a:t>
            </a:r>
          </a:p>
          <a:p>
            <a:r>
              <a:rPr lang="en-US" dirty="0"/>
              <a:t>b=</a:t>
            </a:r>
            <a:r>
              <a:rPr lang="en-US" dirty="0" err="1"/>
              <a:t>np.array</a:t>
            </a:r>
            <a:r>
              <a:rPr lang="en-US" dirty="0"/>
              <a:t>([3, 5, 9, 6]).mean()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900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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590800"/>
            <a:ext cx="655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mean() can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do the same operation (i.e., compute the average)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but on whatever numbers you give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It’s the same, only different.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It would be cool if we could write our own version of mean(), but one that does exactly what we want it to.</a:t>
            </a:r>
          </a:p>
        </p:txBody>
      </p:sp>
    </p:spTree>
    <p:extLst>
      <p:ext uri="{BB962C8B-B14F-4D97-AF65-F5344CB8AC3E}">
        <p14:creationId xmlns:p14="http://schemas.microsoft.com/office/powerpoint/2010/main" val="2946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– why do we care?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38862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A=</a:t>
            </a:r>
            <a:r>
              <a:rPr lang="en-US" sz="1400" dirty="0" err="1"/>
              <a:t>np.array</a:t>
            </a:r>
            <a:r>
              <a:rPr lang="en-US" sz="1400" dirty="0"/>
              <a:t>([1,2,3,4,5])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t1 = </a:t>
            </a:r>
            <a:r>
              <a:rPr lang="en-US" sz="1400" dirty="0" err="1"/>
              <a:t>A.sum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a1  = </a:t>
            </a:r>
            <a:r>
              <a:rPr lang="en-US" sz="1400" dirty="0" err="1"/>
              <a:t>A.mean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d1 = </a:t>
            </a:r>
            <a:r>
              <a:rPr lang="en-US" sz="1400" dirty="0" err="1"/>
              <a:t>A.std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('Data for A =', t1, a1, d1)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B = </a:t>
            </a:r>
            <a:r>
              <a:rPr lang="en-US" sz="1400" dirty="0" err="1"/>
              <a:t>np.array</a:t>
            </a:r>
            <a:r>
              <a:rPr lang="en-US" sz="1400" dirty="0"/>
              <a:t>([10,20,30])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t2= </a:t>
            </a:r>
            <a:r>
              <a:rPr lang="en-US" sz="1400" dirty="0" err="1"/>
              <a:t>B.sum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a2  = </a:t>
            </a:r>
            <a:r>
              <a:rPr lang="en-US" sz="1400" dirty="0" err="1"/>
              <a:t>B.mean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d2 = </a:t>
            </a:r>
            <a:r>
              <a:rPr lang="en-US" sz="1400" dirty="0" err="1"/>
              <a:t>B.std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('Data for B =', t2, a2, d2)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C=</a:t>
            </a:r>
            <a:r>
              <a:rPr lang="en-US" sz="1400" dirty="0" err="1"/>
              <a:t>np.array</a:t>
            </a:r>
            <a:r>
              <a:rPr lang="en-US" sz="1400" dirty="0"/>
              <a:t>([100,200,300])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t3= </a:t>
            </a:r>
            <a:r>
              <a:rPr lang="en-US" sz="1400" dirty="0" err="1"/>
              <a:t>C.sum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a3  = </a:t>
            </a:r>
            <a:r>
              <a:rPr lang="en-US" sz="1400" dirty="0" err="1"/>
              <a:t>C.mean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d3 = </a:t>
            </a:r>
            <a:r>
              <a:rPr lang="en-US" sz="1400" dirty="0" err="1"/>
              <a:t>C.std</a:t>
            </a:r>
            <a:r>
              <a:rPr lang="en-US" sz="1400" dirty="0"/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('Data for C =', t3, a3, d3)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('total =', t1+t2+t3)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</a:t>
            </a:r>
            <a:r>
              <a:rPr lang="en-US" sz="1400" dirty="0" err="1"/>
              <a:t>avg</a:t>
            </a:r>
            <a:r>
              <a:rPr lang="en-US" sz="1400" dirty="0"/>
              <a:t> of </a:t>
            </a:r>
            <a:r>
              <a:rPr lang="en-US" sz="1400" dirty="0" err="1"/>
              <a:t>avgs</a:t>
            </a:r>
            <a:r>
              <a:rPr lang="en-US" sz="1400" dirty="0"/>
              <a:t>', (a1+a2+a3)/3))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print ('</a:t>
            </a:r>
            <a:r>
              <a:rPr lang="en-US" sz="1400" dirty="0" err="1"/>
              <a:t>avg</a:t>
            </a:r>
            <a:r>
              <a:rPr lang="en-US" sz="1400" dirty="0"/>
              <a:t> of </a:t>
            </a:r>
            <a:r>
              <a:rPr lang="en-US" sz="1400" dirty="0" err="1"/>
              <a:t>stds</a:t>
            </a:r>
            <a:r>
              <a:rPr lang="en-US" sz="1400" dirty="0"/>
              <a:t>', (d1+d2+d3)/3))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2209800" y="1752600"/>
            <a:ext cx="381000" cy="11430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2209800" y="2971800"/>
            <a:ext cx="381000" cy="11430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2209800" y="4267200"/>
            <a:ext cx="381000" cy="1143000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133600" y="2101334"/>
            <a:ext cx="2819400" cy="10846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6" idx="1"/>
          </p:cNvCxnSpPr>
          <p:nvPr/>
        </p:nvCxnSpPr>
        <p:spPr>
          <a:xfrm flipH="1">
            <a:off x="2133600" y="3320534"/>
            <a:ext cx="2819400" cy="18466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171700" y="4477473"/>
            <a:ext cx="2400300" cy="32312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953000" y="2057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t1,a1,d1=</a:t>
            </a:r>
            <a:r>
              <a:rPr lang="en-US" sz="1800" dirty="0" err="1">
                <a:solidFill>
                  <a:srgbClr val="FF0000"/>
                </a:solidFill>
              </a:rPr>
              <a:t>sm_mn_std</a:t>
            </a:r>
            <a:r>
              <a:rPr lang="en-US" sz="1800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1981200"/>
            <a:ext cx="14478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53000" y="31358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t2,a2,d2=</a:t>
            </a:r>
            <a:r>
              <a:rPr lang="en-US" sz="1800" dirty="0" err="1">
                <a:solidFill>
                  <a:srgbClr val="FF0000"/>
                </a:solidFill>
              </a:rPr>
              <a:t>sm_mn_std</a:t>
            </a:r>
            <a:r>
              <a:rPr lang="en-US" sz="1800" dirty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5800" y="3244335"/>
            <a:ext cx="1447800" cy="599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85800" y="4504426"/>
            <a:ext cx="14478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48200" y="4419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t3,a3,d3=</a:t>
            </a:r>
            <a:r>
              <a:rPr lang="en-US" sz="1800" dirty="0" err="1">
                <a:solidFill>
                  <a:srgbClr val="FF0000"/>
                </a:solidFill>
              </a:rPr>
              <a:t>sm_mn_std</a:t>
            </a:r>
            <a:r>
              <a:rPr lang="en-US" sz="1800" dirty="0">
                <a:solidFill>
                  <a:srgbClr val="FF0000"/>
                </a:solidFill>
              </a:rPr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157061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47083 -0.0157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42" y="-78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47083 0.008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42" y="394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-0.44583 0.0175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92" y="88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9" grpId="0" animBg="1"/>
      <p:bldP spid="9" grpId="1" animBg="1"/>
      <p:bldP spid="16" grpId="0"/>
      <p:bldP spid="16" grpId="1"/>
      <p:bldP spid="18" grpId="0" animBg="1"/>
      <p:bldP spid="18" grpId="1" animBg="1"/>
      <p:bldP spid="19" grpId="0" animBg="1"/>
      <p:bldP spid="19" grpId="1" animBg="1"/>
      <p:bldP spid="22" grpId="0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4724400" cy="4419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A=</a:t>
            </a:r>
            <a:r>
              <a:rPr lang="en-US" sz="1800" dirty="0" err="1"/>
              <a:t>np.array</a:t>
            </a:r>
            <a:r>
              <a:rPr lang="en-US" sz="1800" dirty="0"/>
              <a:t>([1,2,3,4,5])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t1,a1,d1=</a:t>
            </a:r>
            <a:r>
              <a:rPr lang="en-US" sz="1800" dirty="0" err="1">
                <a:solidFill>
                  <a:srgbClr val="FF0000"/>
                </a:solidFill>
              </a:rPr>
              <a:t>sm_mn_std</a:t>
            </a:r>
            <a:r>
              <a:rPr lang="en-US" sz="1800" dirty="0">
                <a:solidFill>
                  <a:srgbClr val="FF0000"/>
                </a:solidFill>
              </a:rPr>
              <a:t>(A)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('Data for A =', t1, a1, d1)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B = </a:t>
            </a:r>
            <a:r>
              <a:rPr lang="en-US" sz="1800" dirty="0" err="1"/>
              <a:t>np.array</a:t>
            </a:r>
            <a:r>
              <a:rPr lang="en-US" sz="1800" dirty="0"/>
              <a:t>([10,20,30])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t2,a2,d2=</a:t>
            </a:r>
            <a:r>
              <a:rPr lang="en-US" sz="1800" dirty="0" err="1">
                <a:solidFill>
                  <a:srgbClr val="FF0000"/>
                </a:solidFill>
              </a:rPr>
              <a:t>sm_mn_std</a:t>
            </a:r>
            <a:r>
              <a:rPr lang="en-US" sz="1800" dirty="0">
                <a:solidFill>
                  <a:srgbClr val="FF0000"/>
                </a:solidFill>
              </a:rPr>
              <a:t>(B)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('Data for B =', t2, a2, d2)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C=</a:t>
            </a:r>
            <a:r>
              <a:rPr lang="en-US" sz="1800" dirty="0" err="1"/>
              <a:t>np.array</a:t>
            </a:r>
            <a:r>
              <a:rPr lang="en-US" sz="1800" dirty="0"/>
              <a:t>([100,200,300])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t3,a3,d3=</a:t>
            </a:r>
            <a:r>
              <a:rPr lang="en-US" sz="1800" dirty="0" err="1">
                <a:solidFill>
                  <a:srgbClr val="FF0000"/>
                </a:solidFill>
              </a:rPr>
              <a:t>sm_mn_std</a:t>
            </a:r>
            <a:r>
              <a:rPr lang="en-US" sz="1800" dirty="0">
                <a:solidFill>
                  <a:srgbClr val="FF0000"/>
                </a:solidFill>
              </a:rPr>
              <a:t>(C)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('Data for C =', t3, a3, d3)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('total =', t1+t2+t3)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</a:t>
            </a:r>
            <a:r>
              <a:rPr lang="en-US" sz="1800" dirty="0" err="1"/>
              <a:t>avg</a:t>
            </a:r>
            <a:r>
              <a:rPr lang="en-US" sz="1800" dirty="0"/>
              <a:t> of </a:t>
            </a:r>
            <a:r>
              <a:rPr lang="en-US" sz="1800" dirty="0" err="1"/>
              <a:t>avgs</a:t>
            </a:r>
            <a:r>
              <a:rPr lang="en-US" sz="1800" dirty="0"/>
              <a:t>=', (a1+a2+a3)/3))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print ('</a:t>
            </a:r>
            <a:r>
              <a:rPr lang="en-US" sz="1800" dirty="0" err="1"/>
              <a:t>avg</a:t>
            </a:r>
            <a:r>
              <a:rPr lang="en-US" sz="1800" dirty="0"/>
              <a:t> of </a:t>
            </a:r>
            <a:r>
              <a:rPr lang="en-US" sz="1800" dirty="0" err="1"/>
              <a:t>stds</a:t>
            </a:r>
            <a:r>
              <a:rPr lang="en-US" sz="1800" dirty="0"/>
              <a:t>=', (d1+d2+d3)/3))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76400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We’ve moved from 14pt font to 18pt – that’s progress!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It’s now obvious that we’re doing the same thing – i.e., doing </a:t>
            </a:r>
            <a:r>
              <a:rPr lang="en-US" sz="2000" dirty="0" err="1"/>
              <a:t>sm_mn_std</a:t>
            </a:r>
            <a:r>
              <a:rPr lang="en-US" sz="2000" dirty="0"/>
              <a:t>() – to A, B and 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But we still have to write our function </a:t>
            </a:r>
            <a:r>
              <a:rPr lang="en-US" sz="2000" dirty="0" err="1"/>
              <a:t>sm_mn_std</a:t>
            </a:r>
            <a:r>
              <a:rPr lang="en-US" sz="2000" dirty="0"/>
              <a:t>().</a:t>
            </a:r>
          </a:p>
        </p:txBody>
      </p:sp>
    </p:spTree>
    <p:extLst>
      <p:ext uri="{BB962C8B-B14F-4D97-AF65-F5344CB8AC3E}">
        <p14:creationId xmlns:p14="http://schemas.microsoft.com/office/powerpoint/2010/main" val="80839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our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94240"/>
            <a:ext cx="5257800" cy="2133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def </a:t>
            </a:r>
            <a:r>
              <a:rPr lang="en-US" sz="2400" dirty="0" err="1"/>
              <a:t>sm_mn_arr.std</a:t>
            </a:r>
            <a:r>
              <a:rPr lang="en-US" sz="2400" dirty="0"/>
              <a:t>():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sm</a:t>
            </a:r>
            <a:r>
              <a:rPr lang="en-US" dirty="0"/>
              <a:t>=</a:t>
            </a:r>
            <a:r>
              <a:rPr lang="en-US" dirty="0" err="1"/>
              <a:t>arr.sum</a:t>
            </a:r>
            <a:r>
              <a:rPr lang="en-US" dirty="0"/>
              <a:t>()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avg</a:t>
            </a:r>
            <a:r>
              <a:rPr lang="en-US" dirty="0"/>
              <a:t>=</a:t>
            </a:r>
            <a:r>
              <a:rPr lang="en-US" dirty="0" err="1"/>
              <a:t>arr.mean</a:t>
            </a:r>
            <a:r>
              <a:rPr lang="en-US" dirty="0"/>
              <a:t>()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dev=</a:t>
            </a:r>
            <a:r>
              <a:rPr lang="en-US" dirty="0" err="1"/>
              <a:t>arr.std</a:t>
            </a:r>
            <a:r>
              <a:rPr lang="en-US" dirty="0"/>
              <a:t>()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return </a:t>
            </a:r>
            <a:r>
              <a:rPr lang="en-US" dirty="0" err="1"/>
              <a:t>sm</a:t>
            </a:r>
            <a:r>
              <a:rPr lang="en-US" dirty="0"/>
              <a:t>, </a:t>
            </a:r>
            <a:r>
              <a:rPr lang="en-US" dirty="0" err="1"/>
              <a:t>avg</a:t>
            </a:r>
            <a:r>
              <a:rPr lang="en-US" dirty="0"/>
              <a:t>, dev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752600"/>
            <a:ext cx="28956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says that this is a user-defined function.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2438400"/>
            <a:ext cx="381000" cy="5334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83567" y="1720163"/>
            <a:ext cx="16764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name of the function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543385" y="2583597"/>
            <a:ext cx="374693" cy="323702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10200" y="3549411"/>
            <a:ext cx="1676400" cy="4616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input(s)</a:t>
            </a: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4400550" y="3282929"/>
            <a:ext cx="933451" cy="436902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86400" y="5105400"/>
            <a:ext cx="20574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says what the outputs of the function are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 flipH="1" flipV="1">
            <a:off x="4572000" y="4648200"/>
            <a:ext cx="1219200" cy="533400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3429000"/>
            <a:ext cx="167640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body of the function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xmlns="" id="{E1088B70-2E5B-4A0D-A68C-F650B90EFAF0}"/>
              </a:ext>
            </a:extLst>
          </p:cNvPr>
          <p:cNvSpPr/>
          <p:nvPr/>
        </p:nvSpPr>
        <p:spPr>
          <a:xfrm>
            <a:off x="2133600" y="3268133"/>
            <a:ext cx="609600" cy="1066800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4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6" grpId="0" animBg="1"/>
      <p:bldP spid="19" grpId="0" animBg="1"/>
      <p:bldP spid="23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a little 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the demo with a little house to compute a function.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148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27163</TotalTime>
  <Words>3008</Words>
  <Application>Microsoft Office PowerPoint</Application>
  <PresentationFormat>On-screen Show (4:3)</PresentationFormat>
  <Paragraphs>613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Symbol</vt:lpstr>
      <vt:lpstr>Times New Roman</vt:lpstr>
      <vt:lpstr>Wingdings</vt:lpstr>
      <vt:lpstr>Default Design</vt:lpstr>
      <vt:lpstr>EE 194/BIO 196: Modeling,simulating and optimizing biological systems</vt:lpstr>
      <vt:lpstr>Functions – why do we care?</vt:lpstr>
      <vt:lpstr>Functions – why do we care?</vt:lpstr>
      <vt:lpstr>Functions – why do we care?</vt:lpstr>
      <vt:lpstr>We've already used functions</vt:lpstr>
      <vt:lpstr>Functions – why do we care?</vt:lpstr>
      <vt:lpstr>Progress</vt:lpstr>
      <vt:lpstr>Coding our function</vt:lpstr>
      <vt:lpstr>Functions as a little house</vt:lpstr>
      <vt:lpstr>Let's watch the gorilla in action</vt:lpstr>
      <vt:lpstr>And another step</vt:lpstr>
      <vt:lpstr>First try</vt:lpstr>
      <vt:lpstr>Try #2</vt:lpstr>
      <vt:lpstr>Try #2</vt:lpstr>
      <vt:lpstr>Let's watch the gorilla in action</vt:lpstr>
      <vt:lpstr>Number of outputs</vt:lpstr>
      <vt:lpstr>Scope: the problem</vt:lpstr>
      <vt:lpstr>Sudden youth?</vt:lpstr>
      <vt:lpstr>Sudden youth?</vt:lpstr>
      <vt:lpstr>Scope</vt:lpstr>
      <vt:lpstr>Scope is really really good</vt:lpstr>
      <vt:lpstr>Functions calling other functions</vt:lpstr>
      <vt:lpstr>HW #4</vt:lpstr>
      <vt:lpstr>Packages</vt:lpstr>
      <vt:lpstr>Packages and scope</vt:lpstr>
      <vt:lpstr>Functions with lots of parameters</vt:lpstr>
      <vt:lpstr>Call by keyword</vt:lpstr>
      <vt:lpstr>Closely-related functions</vt:lpstr>
      <vt:lpstr>Closely-related functions</vt:lpstr>
      <vt:lpstr>Closely-related functions</vt:lpstr>
      <vt:lpstr>Closely-related functions</vt:lpstr>
      <vt:lpstr>Follow-up activities</vt:lpstr>
      <vt:lpstr>BACKUP</vt:lpstr>
      <vt:lpstr>Recursive functions</vt:lpstr>
      <vt:lpstr>Recursive factorial</vt:lpstr>
      <vt:lpstr>Factorial(3) walkthrough</vt:lpstr>
      <vt:lpstr>Factorial (2)</vt:lpstr>
      <vt:lpstr>Factorial (1)</vt:lpstr>
      <vt:lpstr>Factorial (2)</vt:lpstr>
      <vt:lpstr>Factorial (3) walkthrough</vt:lpstr>
      <vt:lpstr>Combinations</vt:lpstr>
      <vt:lpstr>Combinations of 1,2,3</vt:lpstr>
      <vt:lpstr>Group activity</vt:lpstr>
      <vt:lpstr>One solution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810</cp:revision>
  <cp:lastPrinted>2005-02-07T17:53:54Z</cp:lastPrinted>
  <dcterms:created xsi:type="dcterms:W3CDTF">2002-09-07T18:50:54Z</dcterms:created>
  <dcterms:modified xsi:type="dcterms:W3CDTF">2018-02-28T18:18:06Z</dcterms:modified>
</cp:coreProperties>
</file>