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28" r:id="rId2"/>
    <p:sldId id="812" r:id="rId3"/>
    <p:sldId id="804" r:id="rId4"/>
    <p:sldId id="756" r:id="rId5"/>
    <p:sldId id="800" r:id="rId6"/>
    <p:sldId id="795" r:id="rId7"/>
    <p:sldId id="805" r:id="rId8"/>
    <p:sldId id="807" r:id="rId9"/>
    <p:sldId id="808" r:id="rId10"/>
    <p:sldId id="780" r:id="rId11"/>
    <p:sldId id="806" r:id="rId12"/>
    <p:sldId id="778" r:id="rId13"/>
    <p:sldId id="779" r:id="rId14"/>
    <p:sldId id="801" r:id="rId15"/>
    <p:sldId id="809" r:id="rId16"/>
    <p:sldId id="802" r:id="rId17"/>
    <p:sldId id="773" r:id="rId18"/>
    <p:sldId id="819" r:id="rId19"/>
    <p:sldId id="816" r:id="rId20"/>
    <p:sldId id="774" r:id="rId21"/>
    <p:sldId id="789" r:id="rId22"/>
    <p:sldId id="794" r:id="rId23"/>
    <p:sldId id="813" r:id="rId24"/>
    <p:sldId id="814" r:id="rId25"/>
    <p:sldId id="786" r:id="rId26"/>
    <p:sldId id="785" r:id="rId27"/>
    <p:sldId id="775" r:id="rId28"/>
    <p:sldId id="792" r:id="rId29"/>
    <p:sldId id="817" r:id="rId30"/>
    <p:sldId id="811" r:id="rId31"/>
    <p:sldId id="793" r:id="rId32"/>
    <p:sldId id="818" r:id="rId33"/>
    <p:sldId id="815" r:id="rId34"/>
    <p:sldId id="810" r:id="rId35"/>
    <p:sldId id="784" r:id="rId36"/>
    <p:sldId id="790" r:id="rId37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32" autoAdjust="0"/>
    <p:restoredTop sz="88209" autoAdjust="0"/>
  </p:normalViewPr>
  <p:slideViewPr>
    <p:cSldViewPr snapToGrid="0">
      <p:cViewPr varScale="1">
        <p:scale>
          <a:sx n="70" d="100"/>
          <a:sy n="70" d="100"/>
        </p:scale>
        <p:origin x="4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128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elG\Desktop\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elG\Desktop\Book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Sigmoid</a:t>
            </a:r>
            <a:r>
              <a:rPr lang="en-US" baseline="0"/>
              <a:t> cooperativity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696062992125986"/>
          <c:y val="0.12490272373540856"/>
          <c:w val="0.81067825896762902"/>
          <c:h val="0.6098170899843745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n=1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</c:f>
              <c:numCache>
                <c:formatCode>General</c:formatCode>
                <c:ptCount val="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</c:numCache>
            </c:numRef>
          </c:xVal>
          <c:yVal>
            <c:numRef>
              <c:f>Sheet1!$B$5:$B$25</c:f>
              <c:numCache>
                <c:formatCode>0.000</c:formatCode>
                <c:ptCount val="21"/>
                <c:pt idx="0">
                  <c:v>1</c:v>
                </c:pt>
                <c:pt idx="1">
                  <c:v>0.90909090909090906</c:v>
                </c:pt>
                <c:pt idx="2">
                  <c:v>0.83333333333333337</c:v>
                </c:pt>
                <c:pt idx="3">
                  <c:v>0.76923076923076916</c:v>
                </c:pt>
                <c:pt idx="4">
                  <c:v>0.7142857142857143</c:v>
                </c:pt>
                <c:pt idx="5">
                  <c:v>0.66666666666666663</c:v>
                </c:pt>
                <c:pt idx="6">
                  <c:v>0.625</c:v>
                </c:pt>
                <c:pt idx="7">
                  <c:v>0.58823529411764708</c:v>
                </c:pt>
                <c:pt idx="8">
                  <c:v>0.55555555555555558</c:v>
                </c:pt>
                <c:pt idx="9">
                  <c:v>0.52631578947368418</c:v>
                </c:pt>
                <c:pt idx="10">
                  <c:v>0.5</c:v>
                </c:pt>
                <c:pt idx="11">
                  <c:v>0.47619047619047628</c:v>
                </c:pt>
                <c:pt idx="12">
                  <c:v>0.45454545454545453</c:v>
                </c:pt>
                <c:pt idx="13">
                  <c:v>0.43478260869565222</c:v>
                </c:pt>
                <c:pt idx="14">
                  <c:v>0.41666666666666663</c:v>
                </c:pt>
                <c:pt idx="15">
                  <c:v>0.4</c:v>
                </c:pt>
                <c:pt idx="16">
                  <c:v>0.38461538461538453</c:v>
                </c:pt>
                <c:pt idx="17">
                  <c:v>0.37037037037037035</c:v>
                </c:pt>
                <c:pt idx="18">
                  <c:v>0.35714285714285704</c:v>
                </c:pt>
                <c:pt idx="19">
                  <c:v>0.34482758620689652</c:v>
                </c:pt>
                <c:pt idx="20">
                  <c:v>0.33333333333333326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A1B-4E37-8215-E9143E425EDC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n=3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</c:f>
              <c:numCache>
                <c:formatCode>General</c:formatCode>
                <c:ptCount val="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</c:numCache>
            </c:numRef>
          </c:xVal>
          <c:yVal>
            <c:numRef>
              <c:f>Sheet1!$C$5:$C$25</c:f>
              <c:numCache>
                <c:formatCode>0.000</c:formatCode>
                <c:ptCount val="21"/>
                <c:pt idx="0">
                  <c:v>1</c:v>
                </c:pt>
                <c:pt idx="1">
                  <c:v>0.99900099900099915</c:v>
                </c:pt>
                <c:pt idx="2">
                  <c:v>0.99206349206349209</c:v>
                </c:pt>
                <c:pt idx="3">
                  <c:v>0.97370983446932824</c:v>
                </c:pt>
                <c:pt idx="4">
                  <c:v>0.93984962406015038</c:v>
                </c:pt>
                <c:pt idx="5">
                  <c:v>0.88888888888888884</c:v>
                </c:pt>
                <c:pt idx="6">
                  <c:v>0.82236842105263164</c:v>
                </c:pt>
                <c:pt idx="7">
                  <c:v>0.74460163812360391</c:v>
                </c:pt>
                <c:pt idx="8">
                  <c:v>0.66137566137566139</c:v>
                </c:pt>
                <c:pt idx="9">
                  <c:v>0.57836899942163111</c:v>
                </c:pt>
                <c:pt idx="10">
                  <c:v>0.50000000000000011</c:v>
                </c:pt>
                <c:pt idx="11">
                  <c:v>0.42900042900042906</c:v>
                </c:pt>
                <c:pt idx="12">
                  <c:v>0.36656891495601174</c:v>
                </c:pt>
                <c:pt idx="13">
                  <c:v>0.31279324366593675</c:v>
                </c:pt>
                <c:pt idx="14">
                  <c:v>0.26709401709401703</c:v>
                </c:pt>
                <c:pt idx="15">
                  <c:v>0.22857142857142848</c:v>
                </c:pt>
                <c:pt idx="16">
                  <c:v>0.19623233908948187</c:v>
                </c:pt>
                <c:pt idx="17">
                  <c:v>0.16911889058007767</c:v>
                </c:pt>
                <c:pt idx="18">
                  <c:v>0.14637002341920366</c:v>
                </c:pt>
                <c:pt idx="19">
                  <c:v>0.12724265173686208</c:v>
                </c:pt>
                <c:pt idx="20">
                  <c:v>0.11111111111111105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9A1B-4E37-8215-E9143E425EDC}"/>
            </c:ext>
          </c:extLst>
        </c:ser>
        <c:ser>
          <c:idx val="2"/>
          <c:order val="2"/>
          <c:tx>
            <c:strRef>
              <c:f>Sheet1!$D$4</c:f>
              <c:strCache>
                <c:ptCount val="1"/>
                <c:pt idx="0">
                  <c:v>n=5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</c:f>
              <c:numCache>
                <c:formatCode>General</c:formatCode>
                <c:ptCount val="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</c:numCache>
            </c:numRef>
          </c:xVal>
          <c:yVal>
            <c:numRef>
              <c:f>Sheet1!$D$5:$D$25</c:f>
              <c:numCache>
                <c:formatCode>0.000</c:formatCode>
                <c:ptCount val="21"/>
                <c:pt idx="0">
                  <c:v>1</c:v>
                </c:pt>
                <c:pt idx="1">
                  <c:v>0.99999000009999894</c:v>
                </c:pt>
                <c:pt idx="2">
                  <c:v>0.99968010236724236</c:v>
                </c:pt>
                <c:pt idx="3">
                  <c:v>0.99757589058587637</c:v>
                </c:pt>
                <c:pt idx="4">
                  <c:v>0.98986379474184349</c:v>
                </c:pt>
                <c:pt idx="5">
                  <c:v>0.96969696969696972</c:v>
                </c:pt>
                <c:pt idx="6">
                  <c:v>0.92785035629453683</c:v>
                </c:pt>
                <c:pt idx="7">
                  <c:v>0.85611307541500081</c:v>
                </c:pt>
                <c:pt idx="8">
                  <c:v>0.75319354061219568</c:v>
                </c:pt>
                <c:pt idx="9">
                  <c:v>0.62873705587586237</c:v>
                </c:pt>
                <c:pt idx="10">
                  <c:v>0.50000000000000011</c:v>
                </c:pt>
                <c:pt idx="11">
                  <c:v>0.38306691029722179</c:v>
                </c:pt>
                <c:pt idx="12">
                  <c:v>0.28667094761948447</c:v>
                </c:pt>
                <c:pt idx="13">
                  <c:v>0.21218223058691724</c:v>
                </c:pt>
                <c:pt idx="14">
                  <c:v>0.15678306241220141</c:v>
                </c:pt>
                <c:pt idx="15">
                  <c:v>0.11636363636363627</c:v>
                </c:pt>
                <c:pt idx="16">
                  <c:v>8.7064330092218464E-2</c:v>
                </c:pt>
                <c:pt idx="17">
                  <c:v>6.5795663670990018E-2</c:v>
                </c:pt>
                <c:pt idx="18">
                  <c:v>5.0262167465499996E-2</c:v>
                </c:pt>
                <c:pt idx="19">
                  <c:v>3.8818383920804229E-2</c:v>
                </c:pt>
                <c:pt idx="20">
                  <c:v>3.0303030303030269E-2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A1B-4E37-8215-E9143E425EDC}"/>
            </c:ext>
          </c:extLst>
        </c:ser>
        <c:ser>
          <c:idx val="3"/>
          <c:order val="3"/>
          <c:tx>
            <c:strRef>
              <c:f>Sheet1!$E$4</c:f>
              <c:strCache>
                <c:ptCount val="1"/>
                <c:pt idx="0">
                  <c:v>n=10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</c:f>
              <c:numCache>
                <c:formatCode>General</c:formatCode>
                <c:ptCount val="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</c:numCache>
            </c:numRef>
          </c:xVal>
          <c:yVal>
            <c:numRef>
              <c:f>Sheet1!$E$5:$E$25</c:f>
              <c:numCache>
                <c:formatCode>0.000</c:formatCode>
                <c:ptCount val="21"/>
                <c:pt idx="0">
                  <c:v>1</c:v>
                </c:pt>
                <c:pt idx="1">
                  <c:v>0.99999999989999999</c:v>
                </c:pt>
                <c:pt idx="2">
                  <c:v>0.9999998976000104</c:v>
                </c:pt>
                <c:pt idx="3">
                  <c:v>0.99999409513486759</c:v>
                </c:pt>
                <c:pt idx="4">
                  <c:v>0.99989515339396351</c:v>
                </c:pt>
                <c:pt idx="5">
                  <c:v>0.99902439024390244</c:v>
                </c:pt>
                <c:pt idx="6">
                  <c:v>0.99398972423919607</c:v>
                </c:pt>
                <c:pt idx="7">
                  <c:v>0.9725284776126768</c:v>
                </c:pt>
                <c:pt idx="8">
                  <c:v>0.90303712682980475</c:v>
                </c:pt>
                <c:pt idx="9">
                  <c:v>0.74146658704342727</c:v>
                </c:pt>
                <c:pt idx="10">
                  <c:v>0.50000000000000033</c:v>
                </c:pt>
                <c:pt idx="11">
                  <c:v>0.27826145337420055</c:v>
                </c:pt>
                <c:pt idx="12">
                  <c:v>0.13904847748386803</c:v>
                </c:pt>
                <c:pt idx="13">
                  <c:v>6.7632233190992264E-2</c:v>
                </c:pt>
                <c:pt idx="14">
                  <c:v>3.3416355714840876E-2</c:v>
                </c:pt>
                <c:pt idx="15">
                  <c:v>1.7045927454929808E-2</c:v>
                </c:pt>
                <c:pt idx="16">
                  <c:v>9.0129744922501052E-3</c:v>
                </c:pt>
                <c:pt idx="17">
                  <c:v>4.9358490160230873E-3</c:v>
                </c:pt>
                <c:pt idx="18">
                  <c:v>2.7929315832416974E-3</c:v>
                </c:pt>
                <c:pt idx="19">
                  <c:v>1.6283817142172929E-3</c:v>
                </c:pt>
                <c:pt idx="20">
                  <c:v>9.7560975609755881E-4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9A1B-4E37-8215-E9143E425E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7153960"/>
        <c:axId val="297154352"/>
      </c:scatterChart>
      <c:valAx>
        <c:axId val="297153960"/>
        <c:scaling>
          <c:orientation val="minMax"/>
          <c:max val="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[in]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154352"/>
        <c:crosses val="autoZero"/>
        <c:crossBetween val="midCat"/>
      </c:valAx>
      <c:valAx>
        <c:axId val="2971543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[out]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153960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Sigmoid</a:t>
            </a:r>
            <a:r>
              <a:rPr lang="en-US" baseline="0"/>
              <a:t> cooperativity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696062992125986"/>
          <c:y val="0.12490272373540856"/>
          <c:w val="0.81067825896762902"/>
          <c:h val="0.6098170899843745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n=1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</c:f>
              <c:numCache>
                <c:formatCode>General</c:formatCode>
                <c:ptCount val="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</c:numCache>
            </c:numRef>
          </c:xVal>
          <c:yVal>
            <c:numRef>
              <c:f>Sheet1!$B$5:$B$25</c:f>
              <c:numCache>
                <c:formatCode>0.000</c:formatCode>
                <c:ptCount val="21"/>
                <c:pt idx="0">
                  <c:v>1</c:v>
                </c:pt>
                <c:pt idx="1">
                  <c:v>0.90909090909090906</c:v>
                </c:pt>
                <c:pt idx="2">
                  <c:v>0.83333333333333337</c:v>
                </c:pt>
                <c:pt idx="3">
                  <c:v>0.76923076923076916</c:v>
                </c:pt>
                <c:pt idx="4">
                  <c:v>0.7142857142857143</c:v>
                </c:pt>
                <c:pt idx="5">
                  <c:v>0.66666666666666663</c:v>
                </c:pt>
                <c:pt idx="6">
                  <c:v>0.625</c:v>
                </c:pt>
                <c:pt idx="7">
                  <c:v>0.58823529411764708</c:v>
                </c:pt>
                <c:pt idx="8">
                  <c:v>0.55555555555555558</c:v>
                </c:pt>
                <c:pt idx="9">
                  <c:v>0.52631578947368418</c:v>
                </c:pt>
                <c:pt idx="10">
                  <c:v>0.5</c:v>
                </c:pt>
                <c:pt idx="11">
                  <c:v>0.47619047619047628</c:v>
                </c:pt>
                <c:pt idx="12">
                  <c:v>0.45454545454545453</c:v>
                </c:pt>
                <c:pt idx="13">
                  <c:v>0.43478260869565222</c:v>
                </c:pt>
                <c:pt idx="14">
                  <c:v>0.41666666666666663</c:v>
                </c:pt>
                <c:pt idx="15">
                  <c:v>0.4</c:v>
                </c:pt>
                <c:pt idx="16">
                  <c:v>0.38461538461538453</c:v>
                </c:pt>
                <c:pt idx="17">
                  <c:v>0.37037037037037035</c:v>
                </c:pt>
                <c:pt idx="18">
                  <c:v>0.35714285714285704</c:v>
                </c:pt>
                <c:pt idx="19">
                  <c:v>0.34482758620689652</c:v>
                </c:pt>
                <c:pt idx="20">
                  <c:v>0.33333333333333326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A1B-4E37-8215-E9143E425EDC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n=3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</c:f>
              <c:numCache>
                <c:formatCode>General</c:formatCode>
                <c:ptCount val="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</c:numCache>
            </c:numRef>
          </c:xVal>
          <c:yVal>
            <c:numRef>
              <c:f>Sheet1!$C$5:$C$25</c:f>
              <c:numCache>
                <c:formatCode>0.000</c:formatCode>
                <c:ptCount val="21"/>
                <c:pt idx="0">
                  <c:v>1</c:v>
                </c:pt>
                <c:pt idx="1">
                  <c:v>0.99900099900099915</c:v>
                </c:pt>
                <c:pt idx="2">
                  <c:v>0.99206349206349209</c:v>
                </c:pt>
                <c:pt idx="3">
                  <c:v>0.97370983446932824</c:v>
                </c:pt>
                <c:pt idx="4">
                  <c:v>0.93984962406015038</c:v>
                </c:pt>
                <c:pt idx="5">
                  <c:v>0.88888888888888884</c:v>
                </c:pt>
                <c:pt idx="6">
                  <c:v>0.82236842105263164</c:v>
                </c:pt>
                <c:pt idx="7">
                  <c:v>0.74460163812360391</c:v>
                </c:pt>
                <c:pt idx="8">
                  <c:v>0.66137566137566139</c:v>
                </c:pt>
                <c:pt idx="9">
                  <c:v>0.57836899942163111</c:v>
                </c:pt>
                <c:pt idx="10">
                  <c:v>0.50000000000000011</c:v>
                </c:pt>
                <c:pt idx="11">
                  <c:v>0.42900042900042906</c:v>
                </c:pt>
                <c:pt idx="12">
                  <c:v>0.36656891495601174</c:v>
                </c:pt>
                <c:pt idx="13">
                  <c:v>0.31279324366593675</c:v>
                </c:pt>
                <c:pt idx="14">
                  <c:v>0.26709401709401703</c:v>
                </c:pt>
                <c:pt idx="15">
                  <c:v>0.22857142857142848</c:v>
                </c:pt>
                <c:pt idx="16">
                  <c:v>0.19623233908948187</c:v>
                </c:pt>
                <c:pt idx="17">
                  <c:v>0.16911889058007767</c:v>
                </c:pt>
                <c:pt idx="18">
                  <c:v>0.14637002341920366</c:v>
                </c:pt>
                <c:pt idx="19">
                  <c:v>0.12724265173686208</c:v>
                </c:pt>
                <c:pt idx="20">
                  <c:v>0.11111111111111105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9A1B-4E37-8215-E9143E425EDC}"/>
            </c:ext>
          </c:extLst>
        </c:ser>
        <c:ser>
          <c:idx val="2"/>
          <c:order val="2"/>
          <c:tx>
            <c:strRef>
              <c:f>Sheet1!$D$4</c:f>
              <c:strCache>
                <c:ptCount val="1"/>
                <c:pt idx="0">
                  <c:v>n=5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</c:f>
              <c:numCache>
                <c:formatCode>General</c:formatCode>
                <c:ptCount val="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</c:numCache>
            </c:numRef>
          </c:xVal>
          <c:yVal>
            <c:numRef>
              <c:f>Sheet1!$D$5:$D$25</c:f>
              <c:numCache>
                <c:formatCode>0.000</c:formatCode>
                <c:ptCount val="21"/>
                <c:pt idx="0">
                  <c:v>1</c:v>
                </c:pt>
                <c:pt idx="1">
                  <c:v>0.99999000009999894</c:v>
                </c:pt>
                <c:pt idx="2">
                  <c:v>0.99968010236724236</c:v>
                </c:pt>
                <c:pt idx="3">
                  <c:v>0.99757589058587637</c:v>
                </c:pt>
                <c:pt idx="4">
                  <c:v>0.98986379474184349</c:v>
                </c:pt>
                <c:pt idx="5">
                  <c:v>0.96969696969696972</c:v>
                </c:pt>
                <c:pt idx="6">
                  <c:v>0.92785035629453683</c:v>
                </c:pt>
                <c:pt idx="7">
                  <c:v>0.85611307541500081</c:v>
                </c:pt>
                <c:pt idx="8">
                  <c:v>0.75319354061219568</c:v>
                </c:pt>
                <c:pt idx="9">
                  <c:v>0.62873705587586237</c:v>
                </c:pt>
                <c:pt idx="10">
                  <c:v>0.50000000000000011</c:v>
                </c:pt>
                <c:pt idx="11">
                  <c:v>0.38306691029722179</c:v>
                </c:pt>
                <c:pt idx="12">
                  <c:v>0.28667094761948447</c:v>
                </c:pt>
                <c:pt idx="13">
                  <c:v>0.21218223058691724</c:v>
                </c:pt>
                <c:pt idx="14">
                  <c:v>0.15678306241220141</c:v>
                </c:pt>
                <c:pt idx="15">
                  <c:v>0.11636363636363627</c:v>
                </c:pt>
                <c:pt idx="16">
                  <c:v>8.7064330092218464E-2</c:v>
                </c:pt>
                <c:pt idx="17">
                  <c:v>6.5795663670990018E-2</c:v>
                </c:pt>
                <c:pt idx="18">
                  <c:v>5.0262167465499996E-2</c:v>
                </c:pt>
                <c:pt idx="19">
                  <c:v>3.8818383920804229E-2</c:v>
                </c:pt>
                <c:pt idx="20">
                  <c:v>3.0303030303030269E-2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A1B-4E37-8215-E9143E425EDC}"/>
            </c:ext>
          </c:extLst>
        </c:ser>
        <c:ser>
          <c:idx val="3"/>
          <c:order val="3"/>
          <c:tx>
            <c:strRef>
              <c:f>Sheet1!$E$4</c:f>
              <c:strCache>
                <c:ptCount val="1"/>
                <c:pt idx="0">
                  <c:v>n=10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Sheet1!$A$5:$A$25</c:f>
              <c:numCache>
                <c:formatCode>General</c:formatCode>
                <c:ptCount val="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0.79999999999999993</c:v>
                </c:pt>
                <c:pt idx="9">
                  <c:v>0.89999999999999991</c:v>
                </c:pt>
                <c:pt idx="10">
                  <c:v>0.99999999999999989</c:v>
                </c:pt>
                <c:pt idx="11">
                  <c:v>1.0999999999999999</c:v>
                </c:pt>
                <c:pt idx="12">
                  <c:v>1.2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1.5000000000000002</c:v>
                </c:pt>
                <c:pt idx="16">
                  <c:v>1.6000000000000003</c:v>
                </c:pt>
                <c:pt idx="17">
                  <c:v>1.7000000000000004</c:v>
                </c:pt>
                <c:pt idx="18">
                  <c:v>1.8000000000000005</c:v>
                </c:pt>
                <c:pt idx="19">
                  <c:v>1.9000000000000006</c:v>
                </c:pt>
                <c:pt idx="20">
                  <c:v>2.0000000000000004</c:v>
                </c:pt>
              </c:numCache>
            </c:numRef>
          </c:xVal>
          <c:yVal>
            <c:numRef>
              <c:f>Sheet1!$E$5:$E$25</c:f>
              <c:numCache>
                <c:formatCode>0.000</c:formatCode>
                <c:ptCount val="21"/>
                <c:pt idx="0">
                  <c:v>1</c:v>
                </c:pt>
                <c:pt idx="1">
                  <c:v>0.99999999989999999</c:v>
                </c:pt>
                <c:pt idx="2">
                  <c:v>0.9999998976000104</c:v>
                </c:pt>
                <c:pt idx="3">
                  <c:v>0.99999409513486759</c:v>
                </c:pt>
                <c:pt idx="4">
                  <c:v>0.99989515339396351</c:v>
                </c:pt>
                <c:pt idx="5">
                  <c:v>0.99902439024390244</c:v>
                </c:pt>
                <c:pt idx="6">
                  <c:v>0.99398972423919607</c:v>
                </c:pt>
                <c:pt idx="7">
                  <c:v>0.9725284776126768</c:v>
                </c:pt>
                <c:pt idx="8">
                  <c:v>0.90303712682980475</c:v>
                </c:pt>
                <c:pt idx="9">
                  <c:v>0.74146658704342727</c:v>
                </c:pt>
                <c:pt idx="10">
                  <c:v>0.50000000000000033</c:v>
                </c:pt>
                <c:pt idx="11">
                  <c:v>0.27826145337420055</c:v>
                </c:pt>
                <c:pt idx="12">
                  <c:v>0.13904847748386803</c:v>
                </c:pt>
                <c:pt idx="13">
                  <c:v>6.7632233190992264E-2</c:v>
                </c:pt>
                <c:pt idx="14">
                  <c:v>3.3416355714840876E-2</c:v>
                </c:pt>
                <c:pt idx="15">
                  <c:v>1.7045927454929808E-2</c:v>
                </c:pt>
                <c:pt idx="16">
                  <c:v>9.0129744922501052E-3</c:v>
                </c:pt>
                <c:pt idx="17">
                  <c:v>4.9358490160230873E-3</c:v>
                </c:pt>
                <c:pt idx="18">
                  <c:v>2.7929315832416974E-3</c:v>
                </c:pt>
                <c:pt idx="19">
                  <c:v>1.6283817142172929E-3</c:v>
                </c:pt>
                <c:pt idx="20">
                  <c:v>9.7560975609755881E-4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9A1B-4E37-8215-E9143E425E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7155136"/>
        <c:axId val="297155528"/>
      </c:scatterChart>
      <c:valAx>
        <c:axId val="297155136"/>
        <c:scaling>
          <c:orientation val="minMax"/>
          <c:max val="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[in]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155528"/>
        <c:crosses val="autoZero"/>
        <c:crossBetween val="midCat"/>
      </c:valAx>
      <c:valAx>
        <c:axId val="2971555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[out]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155136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t" anchorCtr="0" compatLnSpc="1">
            <a:prstTxWarp prst="textNoShape">
              <a:avLst/>
            </a:prstTxWarp>
          </a:bodyPr>
          <a:lstStyle>
            <a:lvl1pPr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558" y="0"/>
            <a:ext cx="4028843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t" anchorCtr="0" compatLnSpc="1">
            <a:prstTxWarp prst="textNoShape">
              <a:avLst/>
            </a:prstTxWarp>
          </a:bodyPr>
          <a:lstStyle>
            <a:lvl1pPr algn="r"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1503"/>
            <a:ext cx="4028844" cy="34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b" anchorCtr="0" compatLnSpc="1">
            <a:prstTxWarp prst="textNoShape">
              <a:avLst/>
            </a:prstTxWarp>
          </a:bodyPr>
          <a:lstStyle>
            <a:lvl1pPr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558" y="6661503"/>
            <a:ext cx="4028843" cy="34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>
            <a:lvl1pPr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54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>
            <a:lvl1pPr algn="r"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506788" cy="2630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045" y="3330173"/>
            <a:ext cx="7436313" cy="315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026"/>
            <a:ext cx="4028844" cy="35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b" anchorCtr="0" compatLnSpc="1">
            <a:prstTxWarp prst="textNoShape">
              <a:avLst/>
            </a:prstTxWarp>
          </a:bodyPr>
          <a:lstStyle>
            <a:lvl1pPr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540" y="6658026"/>
            <a:ext cx="4028844" cy="35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b" anchorCtr="0" compatLnSpc="1">
            <a:prstTxWarp prst="textNoShape">
              <a:avLst/>
            </a:prstTxWarp>
          </a:bodyPr>
          <a:lstStyle>
            <a:lvl1pPr algn="r" defTabSz="921175" eaLnBrk="1" hangingPunct="1">
              <a:defRPr sz="13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to explain degradation: assume that, say, 10% of a given type of protein P degrades every minute. Then twice as much P means twice as much will degrade per minute. </a:t>
            </a:r>
            <a:r>
              <a:rPr lang="en-US" dirty="0" err="1"/>
              <a:t>Kdp</a:t>
            </a:r>
            <a:r>
              <a:rPr lang="en-US" dirty="0"/>
              <a:t> is the “10%”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474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100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Really, this is not cooperativity; it is the promoter binding to a multimer. True cooperative binding is when each successive bound ligand makes the binding of the next ligand easier. You can do a derivation for cooperative binding that comes to the same conclusion as this simple (but incorrect) presentation. It’s </a:t>
            </a:r>
            <a:r>
              <a:rPr lang="en-US"/>
              <a:t>at http://www.bio.brandeis.edu/classes/biochem104/cooperativity_intro_to_hill_2007.pdf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3222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EE193/Comp150 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EE193/Comp150 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EE193/Comp150 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EE193/Comp150 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EE193/Comp150 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EE193/Comp150 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EE193/Comp150 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EE193/Comp150 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EE193/Comp150 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EE193/Comp150 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EE193/Comp150 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193/Comp 150</a:t>
            </a:r>
            <a:br>
              <a:rPr lang="en-US" altLang="en-US" dirty="0"/>
            </a:br>
            <a:r>
              <a:rPr lang="en-US" altLang="en-US" dirty="0"/>
              <a:t>Computing with biological parts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8382000" cy="3584448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2019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Synthetic bio: models and gates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8764C-9D45-4246-BE10-3668F913C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assumptions got made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F342A-64E8-4059-BD55-3866D8BF9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1978152"/>
            <a:ext cx="6764867" cy="2493264"/>
          </a:xfrm>
        </p:spPr>
        <p:txBody>
          <a:bodyPr/>
          <a:lstStyle/>
          <a:p>
            <a:r>
              <a:rPr lang="en-US" sz="2400" dirty="0"/>
              <a:t>Modeling: What could(should) we model?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TF binding a promoter</a:t>
            </a:r>
          </a:p>
          <a:p>
            <a:pPr lvl="1">
              <a:spcBef>
                <a:spcPts val="0"/>
              </a:spcBef>
            </a:pPr>
            <a:r>
              <a:rPr lang="en-US" sz="2000" dirty="0" err="1"/>
              <a:t>xcription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mRNA degradation</a:t>
            </a:r>
          </a:p>
          <a:p>
            <a:pPr lvl="1">
              <a:spcBef>
                <a:spcPts val="0"/>
              </a:spcBef>
            </a:pPr>
            <a:r>
              <a:rPr lang="en-US" sz="2000" dirty="0" err="1"/>
              <a:t>xlation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protein degradation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B194F9-5FFD-4F36-85F3-779B2AC79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F731CD-7CF7-4AC3-B3F0-C4F75342C16C}"/>
              </a:ext>
            </a:extLst>
          </p:cNvPr>
          <p:cNvSpPr txBox="1"/>
          <p:nvPr/>
        </p:nvSpPr>
        <p:spPr>
          <a:xfrm>
            <a:off x="3045882" y="2667005"/>
            <a:ext cx="2302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1-2 min (20 </a:t>
            </a:r>
            <a:r>
              <a:rPr lang="en-US" sz="2000" dirty="0" err="1">
                <a:solidFill>
                  <a:schemeClr val="accent2"/>
                </a:solidFill>
              </a:rPr>
              <a:t>bp</a:t>
            </a:r>
            <a:r>
              <a:rPr lang="en-US" sz="2000" dirty="0">
                <a:solidFill>
                  <a:schemeClr val="accent2"/>
                </a:solidFill>
              </a:rPr>
              <a:t>/sec)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C39CB7-B13D-4DF4-B4BA-E931256763D3}"/>
              </a:ext>
            </a:extLst>
          </p:cNvPr>
          <p:cNvSpPr txBox="1"/>
          <p:nvPr/>
        </p:nvSpPr>
        <p:spPr>
          <a:xfrm>
            <a:off x="3056460" y="3266024"/>
            <a:ext cx="4097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1-2 min; 20(2) </a:t>
            </a:r>
            <a:r>
              <a:rPr lang="en-US" sz="2000" dirty="0" err="1">
                <a:solidFill>
                  <a:schemeClr val="accent2"/>
                </a:solidFill>
              </a:rPr>
              <a:t>bp</a:t>
            </a:r>
            <a:r>
              <a:rPr lang="en-US" sz="2000" dirty="0">
                <a:solidFill>
                  <a:schemeClr val="accent2"/>
                </a:solidFill>
              </a:rPr>
              <a:t>/sec in pro(</a:t>
            </a:r>
            <a:r>
              <a:rPr lang="en-US" sz="2000" dirty="0" err="1">
                <a:solidFill>
                  <a:schemeClr val="accent2"/>
                </a:solidFill>
              </a:rPr>
              <a:t>eu</a:t>
            </a:r>
            <a:r>
              <a:rPr lang="en-US" sz="2000" dirty="0">
                <a:solidFill>
                  <a:schemeClr val="accent2"/>
                </a:solidFill>
              </a:rPr>
              <a:t>)</a:t>
            </a:r>
            <a:r>
              <a:rPr lang="en-US" sz="2000" dirty="0" err="1">
                <a:solidFill>
                  <a:schemeClr val="accent2"/>
                </a:solidFill>
              </a:rPr>
              <a:t>kar</a:t>
            </a:r>
            <a:r>
              <a:rPr lang="en-US" sz="2000" dirty="0">
                <a:solidFill>
                  <a:schemeClr val="accent2"/>
                </a:solidFill>
              </a:rPr>
              <a:t>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BD590E-2DCB-4DB5-900B-A6E997CED9DE}"/>
              </a:ext>
            </a:extLst>
          </p:cNvPr>
          <p:cNvSpPr txBox="1"/>
          <p:nvPr/>
        </p:nvSpPr>
        <p:spPr>
          <a:xfrm>
            <a:off x="4243918" y="3549653"/>
            <a:ext cx="2709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protein </a:t>
            </a:r>
            <a:r>
              <a:rPr lang="en-US" sz="2000" dirty="0" err="1">
                <a:solidFill>
                  <a:schemeClr val="accent2"/>
                </a:solidFill>
              </a:rPr>
              <a:t>halflife</a:t>
            </a:r>
            <a:r>
              <a:rPr lang="en-US" sz="2000" dirty="0">
                <a:solidFill>
                  <a:schemeClr val="accent2"/>
                </a:solidFill>
              </a:rPr>
              <a:t> = hours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7092AB-3224-4C12-BD79-EC1492171C06}"/>
              </a:ext>
            </a:extLst>
          </p:cNvPr>
          <p:cNvSpPr txBox="1"/>
          <p:nvPr/>
        </p:nvSpPr>
        <p:spPr>
          <a:xfrm>
            <a:off x="4231216" y="2980268"/>
            <a:ext cx="2980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3-8 min mRNA </a:t>
            </a:r>
            <a:r>
              <a:rPr lang="en-US" sz="2000" dirty="0" err="1">
                <a:solidFill>
                  <a:schemeClr val="accent2"/>
                </a:solidFill>
              </a:rPr>
              <a:t>halflife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958758-71B4-41E9-BFFD-11379B46CA2D}"/>
              </a:ext>
            </a:extLst>
          </p:cNvPr>
          <p:cNvSpPr txBox="1"/>
          <p:nvPr/>
        </p:nvSpPr>
        <p:spPr>
          <a:xfrm>
            <a:off x="4210050" y="2351622"/>
            <a:ext cx="1212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seconds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6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9DF7E-8CC7-49B1-882E-75F92DA0E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1AD35-80F0-41FC-B97F-BF2991535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DBC2AC-48F4-4EF5-AB1F-EC1CAAA2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7449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43208-9AF9-42EB-94F7-EB3A06998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Michaelis-Menton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2735B-0F8C-48F1-8E09-F941413C8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33" y="5452533"/>
            <a:ext cx="5130800" cy="558799"/>
          </a:xfrm>
        </p:spPr>
        <p:txBody>
          <a:bodyPr/>
          <a:lstStyle/>
          <a:p>
            <a:r>
              <a:rPr lang="en-US" dirty="0"/>
              <a:t>How did we get from A to B?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14B21A-5330-47AB-B43D-D642C1A7D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32C569-20C8-41C9-9B68-DFED0A205D19}"/>
              </a:ext>
            </a:extLst>
          </p:cNvPr>
          <p:cNvSpPr txBox="1"/>
          <p:nvPr/>
        </p:nvSpPr>
        <p:spPr>
          <a:xfrm>
            <a:off x="3259669" y="1617133"/>
            <a:ext cx="326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</a:t>
            </a:r>
            <a:r>
              <a:rPr lang="en-US" dirty="0"/>
              <a:t>+</a:t>
            </a:r>
            <a:r>
              <a:rPr lang="en-US" i="1" dirty="0"/>
              <a:t>S  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dirty="0">
                <a:sym typeface="Wingdings 3" panose="05040102010807070707" pitchFamily="18" charset="2"/>
              </a:rPr>
              <a:t>   ES   →   E + P</a:t>
            </a:r>
            <a:endParaRPr lang="en-US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9E4E21-E159-4369-98ED-8B8E99A9DEF0}"/>
              </a:ext>
            </a:extLst>
          </p:cNvPr>
          <p:cNvSpPr txBox="1"/>
          <p:nvPr/>
        </p:nvSpPr>
        <p:spPr>
          <a:xfrm>
            <a:off x="4030135" y="1320801"/>
            <a:ext cx="4233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/>
              <a:t>k</a:t>
            </a:r>
            <a:r>
              <a:rPr lang="en-US" sz="2000" baseline="-25000" dirty="0" err="1"/>
              <a:t>F</a:t>
            </a:r>
            <a:endParaRPr lang="en-US" sz="2000" dirty="0"/>
          </a:p>
          <a:p>
            <a:endParaRPr lang="en-US" sz="2000" i="1" dirty="0"/>
          </a:p>
          <a:p>
            <a:r>
              <a:rPr lang="en-US" sz="2000" i="1" dirty="0" err="1"/>
              <a:t>k</a:t>
            </a:r>
            <a:r>
              <a:rPr lang="en-US" sz="2000" baseline="-25000" dirty="0" err="1"/>
              <a:t>R</a:t>
            </a:r>
            <a:endParaRPr lang="en-US" sz="20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04C6E1-BA34-4E03-BE5F-366221788CC6}"/>
              </a:ext>
            </a:extLst>
          </p:cNvPr>
          <p:cNvSpPr txBox="1"/>
          <p:nvPr/>
        </p:nvSpPr>
        <p:spPr>
          <a:xfrm>
            <a:off x="5105402" y="1312335"/>
            <a:ext cx="423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/>
              <a:t>k</a:t>
            </a:r>
            <a:r>
              <a:rPr lang="en-US" sz="2000" i="1" baseline="-25000" dirty="0" err="1"/>
              <a:t>P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8BF3CCA-C341-4222-BEDD-AED9362EDBE8}"/>
                  </a:ext>
                </a:extLst>
              </p:cNvPr>
              <p:cNvSpPr txBox="1"/>
              <p:nvPr/>
            </p:nvSpPr>
            <p:spPr>
              <a:xfrm>
                <a:off x="770468" y="2768600"/>
                <a:ext cx="2920999" cy="2333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𝑑𝐸𝑆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sub>
                            </m:sSub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</m:d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d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𝐸𝑆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sub>
                                </m:sSub>
                              </m:e>
                            </m:d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𝑑𝐸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sub>
                            </m:sSub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𝐸𝑆</m:t>
                                </m:r>
                              </m:e>
                            </m:d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+…                         </m:t>
                            </m: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f>
                                  <m:f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𝑑𝑆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sub>
                                </m:sSub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𝐸𝑆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sub>
                                </m:sSub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</m:d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            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𝑑𝑃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sub>
                                </m:sSub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𝐸𝑆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                                  </m:t>
                                </m:r>
                              </m:e>
                            </m:eqArr>
                          </m:e>
                        </m:mr>
                      </m:m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8BF3CCA-C341-4222-BEDD-AED9362ED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468" y="2768600"/>
                <a:ext cx="2920999" cy="2333524"/>
              </a:xfrm>
              <a:prstGeom prst="rect">
                <a:avLst/>
              </a:prstGeom>
              <a:blipFill>
                <a:blip r:embed="rId2"/>
                <a:stretch>
                  <a:fillRect r="-1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F867ADB-EB2E-4B76-92A6-C1756D575AD5}"/>
                  </a:ext>
                </a:extLst>
              </p:cNvPr>
              <p:cNvSpPr txBox="1"/>
              <p:nvPr/>
            </p:nvSpPr>
            <p:spPr>
              <a:xfrm>
                <a:off x="5342467" y="2887134"/>
                <a:ext cx="3234265" cy="2395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𝑑𝑃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𝑀𝐴𝑋</m:t>
                          </m:r>
                        </m:sub>
                      </m:sSub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𝑀𝐴𝑋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≡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≡</m:t>
                            </m:r>
                            <m:f>
                              <m:f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𝑅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</m:sub>
                                </m:sSub>
                              </m:den>
                            </m:f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F867ADB-EB2E-4B76-92A6-C1756D575A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467" y="2887134"/>
                <a:ext cx="3234265" cy="2395399"/>
              </a:xfrm>
              <a:prstGeom prst="rect">
                <a:avLst/>
              </a:prstGeom>
              <a:blipFill>
                <a:blip r:embed="rId3"/>
                <a:stretch>
                  <a:fillRect l="-2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A69D8A2C-BACA-4E16-985B-B8DE9EDD9973}"/>
              </a:ext>
            </a:extLst>
          </p:cNvPr>
          <p:cNvSpPr txBox="1"/>
          <p:nvPr/>
        </p:nvSpPr>
        <p:spPr>
          <a:xfrm>
            <a:off x="245533" y="2277533"/>
            <a:ext cx="314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Mass-action equations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E0869A-3099-4B33-8C19-B092C449CA05}"/>
              </a:ext>
            </a:extLst>
          </p:cNvPr>
          <p:cNvSpPr txBox="1"/>
          <p:nvPr/>
        </p:nvSpPr>
        <p:spPr>
          <a:xfrm>
            <a:off x="5096932" y="2379134"/>
            <a:ext cx="2396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MM equation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D090FC-D991-4C09-8DB5-AAB1128C6815}"/>
              </a:ext>
            </a:extLst>
          </p:cNvPr>
          <p:cNvSpPr txBox="1"/>
          <p:nvPr/>
        </p:nvSpPr>
        <p:spPr>
          <a:xfrm>
            <a:off x="292608" y="978408"/>
            <a:ext cx="1911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245815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43208-9AF9-42EB-94F7-EB3A0699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/>
              <a:t>Michaelis-Menton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2735B-0F8C-48F1-8E09-F941413C8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865" y="2556933"/>
            <a:ext cx="5545667" cy="2125134"/>
          </a:xfrm>
        </p:spPr>
        <p:txBody>
          <a:bodyPr/>
          <a:lstStyle/>
          <a:p>
            <a:r>
              <a:rPr lang="en-US" dirty="0"/>
              <a:t>Assumptions:</a:t>
            </a:r>
          </a:p>
          <a:p>
            <a:pPr lvl="1"/>
            <a:r>
              <a:rPr lang="en-US" dirty="0"/>
              <a:t>[</a:t>
            </a:r>
            <a:r>
              <a:rPr lang="en-US" i="1" dirty="0"/>
              <a:t>E</a:t>
            </a:r>
            <a:r>
              <a:rPr lang="en-US" dirty="0"/>
              <a:t>]</a:t>
            </a:r>
            <a:r>
              <a:rPr lang="en-US" baseline="-25000" dirty="0"/>
              <a:t>total</a:t>
            </a:r>
            <a:r>
              <a:rPr lang="en-US" dirty="0"/>
              <a:t> is constant</a:t>
            </a:r>
          </a:p>
          <a:p>
            <a:pPr lvl="1"/>
            <a:r>
              <a:rPr lang="en-US" i="1" dirty="0"/>
              <a:t>E</a:t>
            </a:r>
            <a:r>
              <a:rPr lang="en-US" dirty="0"/>
              <a:t>+</a:t>
            </a:r>
            <a:r>
              <a:rPr lang="en-US" i="1" dirty="0"/>
              <a:t>S  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dirty="0">
                <a:sym typeface="Wingdings 3" panose="05040102010807070707" pitchFamily="18" charset="2"/>
              </a:rPr>
              <a:t>   ES is faster than ES→E+P, and hence always at </a:t>
            </a:r>
            <a:r>
              <a:rPr lang="en-US" dirty="0" err="1">
                <a:sym typeface="Wingdings 3" panose="05040102010807070707" pitchFamily="18" charset="2"/>
              </a:rPr>
              <a:t>equil</a:t>
            </a:r>
            <a:r>
              <a:rPr lang="en-US" baseline="30000" dirty="0" err="1">
                <a:sym typeface="Wingdings 3" panose="05040102010807070707" pitchFamily="18" charset="2"/>
              </a:rPr>
              <a:t>m</a:t>
            </a:r>
            <a:r>
              <a:rPr lang="en-US" dirty="0">
                <a:sym typeface="Wingdings 3" panose="05040102010807070707" pitchFamily="18" charset="2"/>
              </a:rPr>
              <a:t>.</a:t>
            </a:r>
            <a:endParaRPr lang="en-US" dirty="0"/>
          </a:p>
          <a:p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14B21A-5330-47AB-B43D-D642C1A7D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32C569-20C8-41C9-9B68-DFED0A205D19}"/>
              </a:ext>
            </a:extLst>
          </p:cNvPr>
          <p:cNvSpPr txBox="1"/>
          <p:nvPr/>
        </p:nvSpPr>
        <p:spPr>
          <a:xfrm>
            <a:off x="3259669" y="1617133"/>
            <a:ext cx="3259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</a:t>
            </a:r>
            <a:r>
              <a:rPr lang="en-US" dirty="0"/>
              <a:t>+</a:t>
            </a:r>
            <a:r>
              <a:rPr lang="en-US" i="1" dirty="0"/>
              <a:t>S  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dirty="0">
                <a:sym typeface="Wingdings 3" panose="05040102010807070707" pitchFamily="18" charset="2"/>
              </a:rPr>
              <a:t>   ES   →   E + P</a:t>
            </a:r>
            <a:endParaRPr lang="en-US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9E4E21-E159-4369-98ED-8B8E99A9DEF0}"/>
              </a:ext>
            </a:extLst>
          </p:cNvPr>
          <p:cNvSpPr txBox="1"/>
          <p:nvPr/>
        </p:nvSpPr>
        <p:spPr>
          <a:xfrm>
            <a:off x="4030135" y="1320801"/>
            <a:ext cx="4233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/>
              <a:t>k</a:t>
            </a:r>
            <a:r>
              <a:rPr lang="en-US" sz="2000" baseline="-25000" dirty="0" err="1"/>
              <a:t>F</a:t>
            </a:r>
            <a:endParaRPr lang="en-US" sz="2000" dirty="0"/>
          </a:p>
          <a:p>
            <a:endParaRPr lang="en-US" sz="2000" i="1" dirty="0"/>
          </a:p>
          <a:p>
            <a:r>
              <a:rPr lang="en-US" sz="2000" i="1" dirty="0" err="1"/>
              <a:t>k</a:t>
            </a:r>
            <a:r>
              <a:rPr lang="en-US" sz="2000" baseline="-25000" dirty="0" err="1"/>
              <a:t>R</a:t>
            </a:r>
            <a:endParaRPr lang="en-US" sz="20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04C6E1-BA34-4E03-BE5F-366221788CC6}"/>
              </a:ext>
            </a:extLst>
          </p:cNvPr>
          <p:cNvSpPr txBox="1"/>
          <p:nvPr/>
        </p:nvSpPr>
        <p:spPr>
          <a:xfrm>
            <a:off x="5105402" y="1312335"/>
            <a:ext cx="423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/>
              <a:t>k</a:t>
            </a:r>
            <a:r>
              <a:rPr lang="en-US" sz="2000" i="1" baseline="-25000" dirty="0" err="1"/>
              <a:t>P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9D8A2C-BACA-4E16-985B-B8DE9EDD9973}"/>
              </a:ext>
            </a:extLst>
          </p:cNvPr>
          <p:cNvSpPr txBox="1"/>
          <p:nvPr/>
        </p:nvSpPr>
        <p:spPr>
          <a:xfrm>
            <a:off x="245533" y="2277533"/>
            <a:ext cx="314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Mass-action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F7B8245-3084-4965-8E00-C386F9227FD8}"/>
                  </a:ext>
                </a:extLst>
              </p:cNvPr>
              <p:cNvSpPr txBox="1"/>
              <p:nvPr/>
            </p:nvSpPr>
            <p:spPr>
              <a:xfrm>
                <a:off x="770468" y="2768600"/>
                <a:ext cx="2920999" cy="2333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𝑑𝐸𝑆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sub>
                            </m:sSub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</m:d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d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𝐸𝑆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sub>
                                </m:sSub>
                              </m:e>
                            </m:d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𝑑𝐸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sub>
                            </m:sSub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𝐸𝑆</m:t>
                                </m:r>
                              </m:e>
                            </m:d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+…                         </m:t>
                            </m: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f>
                                  <m:f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𝑑𝑆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sub>
                                </m:sSub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𝐸𝑆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sub>
                                </m:sSub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</m:d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            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𝑑𝑃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sub>
                                </m:sSub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𝐸𝑆</m:t>
                                    </m:r>
                                  </m:e>
                                </m:d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                                  </m:t>
                                </m:r>
                              </m:e>
                            </m:eqArr>
                          </m:e>
                        </m:mr>
                      </m:m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F7B8245-3084-4965-8E00-C386F9227F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468" y="2768600"/>
                <a:ext cx="2920999" cy="2333524"/>
              </a:xfrm>
              <a:prstGeom prst="rect">
                <a:avLst/>
              </a:prstGeom>
              <a:blipFill>
                <a:blip r:embed="rId2"/>
                <a:stretch>
                  <a:fillRect r="-1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CA9D1162-132C-4DD4-8563-0FF3A3F07067}"/>
              </a:ext>
            </a:extLst>
          </p:cNvPr>
          <p:cNvSpPr txBox="1"/>
          <p:nvPr/>
        </p:nvSpPr>
        <p:spPr>
          <a:xfrm>
            <a:off x="292608" y="978408"/>
            <a:ext cx="1911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169415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E37DB3-FAB0-44BE-8123-725F3D71B8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8867" y="2286000"/>
                <a:ext cx="7772400" cy="3826933"/>
              </a:xfrm>
            </p:spPr>
            <p:txBody>
              <a:bodyPr/>
              <a:lstStyle/>
              <a:p>
                <a:r>
                  <a:rPr lang="en-US" sz="2400" dirty="0"/>
                  <a:t>Assume: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Put back the reaction that we temporarily ignored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Ignore TF activation; it’s fast, and we could just replace TF by TF</a:t>
                </a:r>
                <a:r>
                  <a:rPr lang="en-US" sz="2000" baseline="30000" dirty="0"/>
                  <a:t>*</a:t>
                </a:r>
                <a:endParaRPr lang="en-US" sz="2000" dirty="0"/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Ignore mRNA degradation – just because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2400" dirty="0"/>
                  <a:t>What’s left looks a lot like </a:t>
                </a:r>
                <a:r>
                  <a:rPr lang="en-US" sz="2400" dirty="0" err="1"/>
                  <a:t>Michaelis-Menton</a:t>
                </a:r>
                <a:endParaRPr lang="en-US" sz="2400" dirty="0"/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Assumption that the reversible reaction is fast is correct</a:t>
                </a:r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𝑚𝑅𝑁𝐴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𝑣𝑀𝑎𝑥</m:t>
                        </m:r>
                      </m:sub>
                    </m:sSub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𝑇𝐹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</m:den>
                        </m:f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1+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li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𝑇𝐹</m:t>
                                    </m:r>
                                  </m:e>
                                </m:d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0"/>
                  </a:spcBef>
                </a:pPr>
                <a:r>
                  <a:rPr lang="en-US" sz="2400" dirty="0"/>
                  <a:t>Correspondence is imperfect, but…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i="1" dirty="0" err="1"/>
                  <a:t>k</a:t>
                </a:r>
                <a:r>
                  <a:rPr lang="en-US" sz="2000" baseline="-25000" dirty="0" err="1"/>
                  <a:t>M</a:t>
                </a:r>
                <a:r>
                  <a:rPr lang="en-US" sz="2000" dirty="0"/>
                  <a:t> and </a:t>
                </a:r>
                <a:r>
                  <a:rPr lang="en-US" sz="2000" i="1" dirty="0" err="1"/>
                  <a:t>k</a:t>
                </a:r>
                <a:r>
                  <a:rPr lang="en-US" sz="2000" baseline="-25000" dirty="0" err="1"/>
                  <a:t>vMax</a:t>
                </a:r>
                <a:r>
                  <a:rPr lang="en-US" sz="2000" dirty="0"/>
                  <a:t> are typically model-fitted anyway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We really just care about the shape of the curve!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2400" dirty="0"/>
                  <a:t>Do you think this would work well if [Promoter] were limiting? </a:t>
                </a:r>
                <a:endParaRPr lang="en-US" sz="2400" i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E37DB3-FAB0-44BE-8123-725F3D71B8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8867" y="2286000"/>
                <a:ext cx="7772400" cy="3826933"/>
              </a:xfrm>
              <a:blipFill>
                <a:blip r:embed="rId2"/>
                <a:stretch>
                  <a:fillRect l="-1098" t="-1274" b="-14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9023D2-F7C0-4D92-ABD1-F8B71AE34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076B8B-E842-4E06-9384-E2F571CCCE6C}"/>
              </a:ext>
            </a:extLst>
          </p:cNvPr>
          <p:cNvGrpSpPr/>
          <p:nvPr/>
        </p:nvGrpSpPr>
        <p:grpSpPr>
          <a:xfrm>
            <a:off x="2455335" y="748877"/>
            <a:ext cx="3378201" cy="1294457"/>
            <a:chOff x="795866" y="1985011"/>
            <a:chExt cx="3378201" cy="129445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26015E1-A501-4837-A02D-2296F62FB5B5}"/>
                </a:ext>
              </a:extLst>
            </p:cNvPr>
            <p:cNvSpPr txBox="1"/>
            <p:nvPr/>
          </p:nvSpPr>
          <p:spPr>
            <a:xfrm>
              <a:off x="795866" y="2145886"/>
              <a:ext cx="33782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TF</a:t>
              </a:r>
              <a:r>
                <a:rPr lang="en-US" sz="2000" dirty="0"/>
                <a:t>∙</a:t>
              </a:r>
              <a:r>
                <a:rPr lang="en-US" sz="2000" dirty="0">
                  <a:latin typeface="+mn-lt"/>
                </a:rPr>
                <a:t>P   </a:t>
              </a:r>
              <a:r>
                <a:rPr lang="en-US" sz="2800" dirty="0"/>
                <a:t>→   </a:t>
              </a:r>
              <a:r>
                <a:rPr lang="en-US" sz="2000" dirty="0">
                  <a:latin typeface="+mn-lt"/>
                </a:rPr>
                <a:t>mRNA</a:t>
              </a:r>
              <a:r>
                <a:rPr lang="en-US" sz="2000" dirty="0">
                  <a:latin typeface="+mn-lt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   </a:t>
              </a:r>
              <a:r>
                <a:rPr lang="en-US" sz="2000" dirty="0"/>
                <a:t>→  P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363B130-0789-4681-8D0C-A34AB4A2F688}"/>
                </a:ext>
              </a:extLst>
            </p:cNvPr>
            <p:cNvSpPr txBox="1"/>
            <p:nvPr/>
          </p:nvSpPr>
          <p:spPr>
            <a:xfrm>
              <a:off x="1642513" y="1993479"/>
              <a:ext cx="283732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 err="1"/>
                <a:t>k</a:t>
              </a:r>
              <a:r>
                <a:rPr lang="en-US" sz="2000" i="1" baseline="-25000" dirty="0" err="1"/>
                <a:t>Tx</a:t>
              </a:r>
              <a:endParaRPr lang="en-US" sz="2000" i="1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92740CD-A82F-4E24-BB45-1FABF61B0F97}"/>
                </a:ext>
              </a:extLst>
            </p:cNvPr>
            <p:cNvSpPr txBox="1"/>
            <p:nvPr/>
          </p:nvSpPr>
          <p:spPr>
            <a:xfrm>
              <a:off x="2269066" y="2571582"/>
              <a:ext cx="5249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ym typeface="Symbol" panose="05050102010706020507" pitchFamily="18" charset="2"/>
                </a:rPr>
                <a:t>↓</a:t>
              </a:r>
            </a:p>
            <a:p>
              <a:pPr algn="ctr"/>
              <a:r>
                <a:rPr lang="en-US" sz="2000" dirty="0">
                  <a:sym typeface="Symbol" panose="05050102010706020507" pitchFamily="18" charset="2"/>
                </a:rPr>
                <a:t></a:t>
              </a:r>
              <a:endParaRPr lang="en-US" sz="20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E0D380F-6931-42FA-9B40-D9A5C62EC874}"/>
                </a:ext>
              </a:extLst>
            </p:cNvPr>
            <p:cNvSpPr txBox="1"/>
            <p:nvPr/>
          </p:nvSpPr>
          <p:spPr>
            <a:xfrm>
              <a:off x="1947329" y="2478448"/>
              <a:ext cx="6773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 err="1">
                  <a:sym typeface="Symbol" panose="05050102010706020507" pitchFamily="18" charset="2"/>
                </a:rPr>
                <a:t>k</a:t>
              </a:r>
              <a:r>
                <a:rPr lang="en-US" sz="2000" i="1" baseline="-25000" dirty="0" err="1">
                  <a:sym typeface="Symbol" panose="05050102010706020507" pitchFamily="18" charset="2"/>
                </a:rPr>
                <a:t>DM</a:t>
              </a:r>
              <a:endParaRPr lang="en-US" sz="2000" i="1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8BE1627-6402-4262-958F-CE8C9B090FF4}"/>
                </a:ext>
              </a:extLst>
            </p:cNvPr>
            <p:cNvSpPr txBox="1"/>
            <p:nvPr/>
          </p:nvSpPr>
          <p:spPr>
            <a:xfrm>
              <a:off x="3344336" y="2546180"/>
              <a:ext cx="5249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ym typeface="Symbol" panose="05050102010706020507" pitchFamily="18" charset="2"/>
                </a:rPr>
                <a:t>↓</a:t>
              </a:r>
            </a:p>
            <a:p>
              <a:pPr algn="ctr"/>
              <a:r>
                <a:rPr lang="en-US" sz="2000" dirty="0">
                  <a:sym typeface="Symbol" panose="05050102010706020507" pitchFamily="18" charset="2"/>
                </a:rPr>
                <a:t></a:t>
              </a:r>
              <a:endParaRPr lang="en-US" sz="20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E12FE76-3CF2-4F50-AF40-D154AA495FF0}"/>
                </a:ext>
              </a:extLst>
            </p:cNvPr>
            <p:cNvSpPr txBox="1"/>
            <p:nvPr/>
          </p:nvSpPr>
          <p:spPr>
            <a:xfrm>
              <a:off x="3107271" y="2461513"/>
              <a:ext cx="5249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 err="1">
                  <a:sym typeface="Symbol" panose="05050102010706020507" pitchFamily="18" charset="2"/>
                </a:rPr>
                <a:t>k</a:t>
              </a:r>
              <a:r>
                <a:rPr lang="en-US" sz="2000" i="1" baseline="-25000" dirty="0" err="1">
                  <a:sym typeface="Symbol" panose="05050102010706020507" pitchFamily="18" charset="2"/>
                </a:rPr>
                <a:t>DP</a:t>
              </a:r>
              <a:endParaRPr lang="en-US" sz="2000" i="1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2B8A152-238B-4B5A-BF5D-B819C3181805}"/>
                </a:ext>
              </a:extLst>
            </p:cNvPr>
            <p:cNvSpPr txBox="1"/>
            <p:nvPr/>
          </p:nvSpPr>
          <p:spPr>
            <a:xfrm>
              <a:off x="3174981" y="1985011"/>
              <a:ext cx="25648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i="1" dirty="0" err="1"/>
                <a:t>k</a:t>
              </a:r>
              <a:r>
                <a:rPr lang="en-US" sz="2000" i="1" baseline="-25000" dirty="0" err="1"/>
                <a:t>Tl</a:t>
              </a:r>
              <a:endParaRPr lang="en-US" sz="2000" i="1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A3C347EA-48D5-4AAE-9BC7-963DCAE798CB}"/>
              </a:ext>
            </a:extLst>
          </p:cNvPr>
          <p:cNvSpPr/>
          <p:nvPr/>
        </p:nvSpPr>
        <p:spPr>
          <a:xfrm>
            <a:off x="4673600" y="660400"/>
            <a:ext cx="999067" cy="1473200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09D72-F5EE-4037-B61B-CB0944DABE38}"/>
              </a:ext>
            </a:extLst>
          </p:cNvPr>
          <p:cNvSpPr txBox="1"/>
          <p:nvPr/>
        </p:nvSpPr>
        <p:spPr>
          <a:xfrm>
            <a:off x="1269999" y="999066"/>
            <a:ext cx="147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TF + P </a:t>
            </a:r>
            <a:r>
              <a:rPr lang="en-US" sz="2000" i="1" dirty="0"/>
              <a:t>  </a:t>
            </a:r>
            <a:r>
              <a:rPr lang="en-US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⇄</a:t>
            </a:r>
            <a:r>
              <a:rPr lang="en-US" sz="2000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46F39B-D9EB-4797-A8F7-CD1EC6924673}"/>
              </a:ext>
            </a:extLst>
          </p:cNvPr>
          <p:cNvSpPr/>
          <p:nvPr/>
        </p:nvSpPr>
        <p:spPr>
          <a:xfrm>
            <a:off x="3666067" y="1337733"/>
            <a:ext cx="1202266" cy="855134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2B7BAEF-2412-412B-8986-4A213FD293BF}"/>
                  </a:ext>
                </a:extLst>
              </p:cNvPr>
              <p:cNvSpPr txBox="1"/>
              <p:nvPr/>
            </p:nvSpPr>
            <p:spPr>
              <a:xfrm>
                <a:off x="5765799" y="575734"/>
                <a:ext cx="3234265" cy="2011448"/>
              </a:xfrm>
              <a:prstGeom prst="rect">
                <a:avLst/>
              </a:prstGeom>
              <a:noFill/>
              <a:ln w="12700"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𝑑𝑃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𝑀𝐴𝑋</m:t>
                          </m:r>
                        </m:sub>
                      </m:sSub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  <a:p>
                <a:r>
                  <a:rPr lang="en-US" sz="2000" dirty="0"/>
                  <a:t>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𝑀𝐴𝑋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≡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  <m:r>
                              <a:rPr lang="en-US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≡</m:t>
                            </m:r>
                            <m:f>
                              <m:f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0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0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𝑅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0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</m:sub>
                                </m:sSub>
                              </m:den>
                            </m:f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2B7BAEF-2412-412B-8986-4A213FD293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799" y="575734"/>
                <a:ext cx="3234265" cy="2011448"/>
              </a:xfrm>
              <a:prstGeom prst="rect">
                <a:avLst/>
              </a:prstGeom>
              <a:blipFill>
                <a:blip r:embed="rId3"/>
                <a:stretch>
                  <a:fillRect l="-1880"/>
                </a:stretch>
              </a:blipFill>
              <a:ln w="1270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019800" y="4297448"/>
            <a:ext cx="3046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accent2"/>
                </a:solidFill>
              </a:rPr>
              <a:t>TF</a:t>
            </a:r>
            <a:r>
              <a:rPr lang="en-US" dirty="0">
                <a:solidFill>
                  <a:schemeClr val="accent2"/>
                </a:solidFill>
              </a:rPr>
              <a:t> is the “substrate”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accent2"/>
                </a:solidFill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 is the “enzyme”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313E82-3B4C-4F08-A3B2-58160EBAFE6B}"/>
              </a:ext>
            </a:extLst>
          </p:cNvPr>
          <p:cNvSpPr txBox="1"/>
          <p:nvPr/>
        </p:nvSpPr>
        <p:spPr>
          <a:xfrm>
            <a:off x="283464" y="1408176"/>
            <a:ext cx="1911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226385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20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40789-A2A5-4843-9D9F-EB2555D4D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Degradation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BD064-062F-4061-B7A8-9BD242E86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087D8A-9AF7-494D-886A-C74FE68B6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E74540-DD12-403B-BE22-B3861A1A8869}"/>
              </a:ext>
            </a:extLst>
          </p:cNvPr>
          <p:cNvSpPr txBox="1"/>
          <p:nvPr/>
        </p:nvSpPr>
        <p:spPr>
          <a:xfrm>
            <a:off x="292608" y="978408"/>
            <a:ext cx="1911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2109670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76BEC-796A-4052-A7D7-64499E661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“Final”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D21A66-C395-4569-A3FF-21853918EE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Bef>
                    <a:spcPts val="0"/>
                  </a:spcBef>
                </a:pPr>
                <a:r>
                  <a:rPr lang="en-US" sz="2400" dirty="0"/>
                  <a:t>Finally cast these as a single DFQ:</a:t>
                </a:r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𝑣𝑀𝑎𝑥</m:t>
                        </m:r>
                      </m:sub>
                    </m:sSub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𝑇𝐹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</m:den>
                        </m:f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1+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li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𝑇𝐹</m:t>
                                    </m:r>
                                  </m:e>
                                </m:d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𝐷𝑃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endParaRPr lang="en-US" sz="2000" dirty="0"/>
              </a:p>
              <a:p>
                <a:pPr>
                  <a:spcBef>
                    <a:spcPts val="0"/>
                  </a:spcBef>
                </a:pPr>
                <a:r>
                  <a:rPr lang="en-US" sz="2400" dirty="0"/>
                  <a:t>By and large, the literature claims it works pretty well.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D21A66-C395-4569-A3FF-21853918EE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8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0A0F23-53EF-496B-A369-5FCD0856A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6E4BB9-EEA4-4CCC-BA0C-F4EEB23BD53A}"/>
              </a:ext>
            </a:extLst>
          </p:cNvPr>
          <p:cNvSpPr txBox="1"/>
          <p:nvPr/>
        </p:nvSpPr>
        <p:spPr>
          <a:xfrm>
            <a:off x="292608" y="978408"/>
            <a:ext cx="1911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70350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9861EBE-AE5D-4494-8EFD-336F9C8F5B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396" y="2084827"/>
            <a:ext cx="5852172" cy="43891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48D1BD-D691-47DB-AE60-028F0B412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Hill inverter xfer curve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A1802A-AC3F-4063-96F1-13AE5078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5383F27-CDD0-4FB7-BFC3-F2A1484652A8}"/>
              </a:ext>
            </a:extLst>
          </p:cNvPr>
          <p:cNvSpPr txBox="1">
            <a:spLocks/>
          </p:cNvSpPr>
          <p:nvPr/>
        </p:nvSpPr>
        <p:spPr bwMode="auto">
          <a:xfrm>
            <a:off x="573024" y="2551175"/>
            <a:ext cx="2919984" cy="275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Transfer function ignores dynamics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Ramp [A] very slowly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Plot [B] vs [A]</a:t>
            </a:r>
          </a:p>
          <a:p>
            <a:pPr lvl="1">
              <a:spcBef>
                <a:spcPts val="0"/>
              </a:spcBef>
            </a:pPr>
            <a:r>
              <a:rPr lang="en-US" i="1" kern="0" dirty="0" err="1"/>
              <a:t>grn</a:t>
            </a:r>
            <a:r>
              <a:rPr lang="en-US" sz="2400" i="1" kern="0" dirty="0" err="1"/>
              <a:t>_Hill_xfer</a:t>
            </a:r>
            <a:r>
              <a:rPr lang="en-US" sz="2400" kern="0" dirty="0"/>
              <a:t>()</a:t>
            </a:r>
          </a:p>
          <a:p>
            <a:pPr lvl="1"/>
            <a:endParaRPr lang="en-US" kern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E2E7B-6586-42AC-A1AB-A7FC9E692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81845"/>
            <a:ext cx="7772400" cy="1205323"/>
          </a:xfrm>
        </p:spPr>
        <p:txBody>
          <a:bodyPr/>
          <a:lstStyle/>
          <a:p>
            <a:r>
              <a:rPr lang="en-US" sz="2400" dirty="0"/>
              <a:t>Use our model to build a simple inverter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Define two proteins </a:t>
            </a:r>
            <a:r>
              <a:rPr lang="en-US" sz="2000" i="1" dirty="0"/>
              <a:t>A</a:t>
            </a:r>
            <a:r>
              <a:rPr lang="en-US" sz="2000" dirty="0"/>
              <a:t> and </a:t>
            </a:r>
            <a:r>
              <a:rPr lang="en-US" sz="2000" i="1" dirty="0"/>
              <a:t>B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Build a GRN whose input is [</a:t>
            </a:r>
            <a:r>
              <a:rPr lang="en-US" sz="2000" i="1" dirty="0"/>
              <a:t>A</a:t>
            </a:r>
            <a:r>
              <a:rPr lang="en-US" sz="2000" dirty="0"/>
              <a:t>] and output is [</a:t>
            </a:r>
            <a:r>
              <a:rPr lang="en-US" sz="2000" i="1" dirty="0"/>
              <a:t>B</a:t>
            </a:r>
            <a:r>
              <a:rPr lang="en-US" sz="2000" dirty="0"/>
              <a:t>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446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9482ACC-AD8E-4AB0-8E7C-475FBACE3B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252" y="2093971"/>
            <a:ext cx="5852172" cy="43891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48D1BD-D691-47DB-AE60-028F0B412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Hill buffer xfer curve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A1802A-AC3F-4063-96F1-13AE5078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E2E7B-6586-42AC-A1AB-A7FC9E692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81845"/>
            <a:ext cx="7772400" cy="1205323"/>
          </a:xfrm>
        </p:spPr>
        <p:txBody>
          <a:bodyPr/>
          <a:lstStyle/>
          <a:p>
            <a:r>
              <a:rPr lang="en-US" sz="2400" dirty="0"/>
              <a:t>Same thing, but for a buffer this time</a:t>
            </a:r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693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4E526-A8DE-4137-AD2C-EFD38A51C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17809-FE14-47D3-B1D2-F7B65EAF6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we care about changing the design?</a:t>
            </a:r>
          </a:p>
          <a:p>
            <a:pPr lvl="1"/>
            <a:r>
              <a:rPr lang="en-US" dirty="0"/>
              <a:t>Synthetic biology</a:t>
            </a:r>
          </a:p>
          <a:p>
            <a:pPr lvl="1"/>
            <a:r>
              <a:rPr lang="en-US" dirty="0"/>
              <a:t>If we’re going to design new organisms, we have to understand what we’re building</a:t>
            </a:r>
          </a:p>
          <a:p>
            <a:pPr lvl="1"/>
            <a:r>
              <a:rPr lang="en-US" i="1" dirty="0" err="1"/>
              <a:t>k</a:t>
            </a:r>
            <a:r>
              <a:rPr lang="en-US" baseline="-25000" dirty="0" err="1"/>
              <a:t>M</a:t>
            </a:r>
            <a:r>
              <a:rPr lang="en-US" dirty="0"/>
              <a:t>, </a:t>
            </a:r>
            <a:r>
              <a:rPr lang="en-US" i="1" dirty="0" err="1"/>
              <a:t>k</a:t>
            </a:r>
            <a:r>
              <a:rPr lang="en-US" baseline="-25000" dirty="0" err="1"/>
              <a:t>vMax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i="1" dirty="0" err="1"/>
              <a:t>k</a:t>
            </a:r>
            <a:r>
              <a:rPr lang="en-US" baseline="-25000" dirty="0" err="1"/>
              <a:t>DP</a:t>
            </a:r>
            <a:r>
              <a:rPr lang="en-US" dirty="0"/>
              <a:t> can all be manipulated by synthetic biology</a:t>
            </a:r>
          </a:p>
          <a:p>
            <a:r>
              <a:rPr lang="en-US" dirty="0"/>
              <a:t>Increasing </a:t>
            </a:r>
            <a:r>
              <a:rPr lang="en-US" i="1" dirty="0"/>
              <a:t>N</a:t>
            </a:r>
            <a:r>
              <a:rPr lang="en-US" dirty="0"/>
              <a:t> gives us more gain</a:t>
            </a:r>
          </a:p>
          <a:p>
            <a:pPr lvl="1"/>
            <a:r>
              <a:rPr lang="en-US" dirty="0"/>
              <a:t>helps the worm to have positive feedback</a:t>
            </a:r>
          </a:p>
          <a:p>
            <a:pPr lvl="1"/>
            <a:r>
              <a:rPr lang="en-US" dirty="0"/>
              <a:t>and other good things, too…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188EFA-1DEF-4F45-80D3-F317E140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56255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95807-8D2D-4AA9-90AF-14DB2428E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891DD-BABF-4C4B-9BC6-96816FB0E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68" y="1584960"/>
            <a:ext cx="8202168" cy="4419600"/>
          </a:xfrm>
        </p:spPr>
        <p:txBody>
          <a:bodyPr/>
          <a:lstStyle/>
          <a:p>
            <a:r>
              <a:rPr lang="en-US" dirty="0"/>
              <a:t>Done with bioelectrical computation</a:t>
            </a:r>
          </a:p>
          <a:p>
            <a:r>
              <a:rPr lang="en-US" dirty="0"/>
              <a:t>Up next – a quick look into gene-regulatory networks (GRNs). Why?</a:t>
            </a:r>
          </a:p>
          <a:p>
            <a:r>
              <a:rPr lang="en-US" dirty="0"/>
              <a:t>Everybody believes in neurons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electrical computation in non-neural cells is not fully accepted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 may not be significant</a:t>
            </a:r>
          </a:p>
          <a:p>
            <a:r>
              <a:rPr lang="en-US" dirty="0"/>
              <a:t>The mainstream view of non-neuron computation is with GRNs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many well-understood examples in nature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557731-47ED-413E-908A-B273BF0D1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8580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1033F-09BC-4330-A33A-1F8C61778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is not perfect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EB8A9-5B25-4A53-84A1-B5D70E02C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278465"/>
            <a:ext cx="8111067" cy="4876802"/>
          </a:xfrm>
        </p:spPr>
        <p:txBody>
          <a:bodyPr/>
          <a:lstStyle/>
          <a:p>
            <a:r>
              <a:rPr lang="en-US" dirty="0"/>
              <a:t>Building gates with </a:t>
            </a:r>
            <a:r>
              <a:rPr lang="en-US" dirty="0" err="1"/>
              <a:t>synBio</a:t>
            </a:r>
            <a:r>
              <a:rPr lang="en-US" dirty="0"/>
              <a:t> has not been a case study in instant success.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Early attempts only occasionally worked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We’re getting more robust – but slowly</a:t>
            </a:r>
          </a:p>
          <a:p>
            <a:r>
              <a:rPr lang="en-US" dirty="0"/>
              <a:t>Some robustness issues: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growth-rate variability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temperature sensitivity of enzymes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loading on the cell (we’re generating many large proteins)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mutations (your alterations usually make cells less fit)</a:t>
            </a:r>
          </a:p>
          <a:p>
            <a:pPr lvl="1">
              <a:spcBef>
                <a:spcPts val="0"/>
              </a:spcBef>
            </a:pPr>
            <a:r>
              <a:rPr lang="en-US" dirty="0"/>
              <a:t>crosstalk of ATP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non-orthogonality of TFs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many more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CCFD90-3673-4120-8B66-900C74D98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72538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1033F-09BC-4330-A33A-1F8C61778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parameter: </a:t>
            </a:r>
            <a:r>
              <a:rPr lang="en-US" i="1" dirty="0"/>
              <a:t>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EB8A9-5B25-4A53-84A1-B5D70E02C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933" y="1583267"/>
            <a:ext cx="7035800" cy="973667"/>
          </a:xfrm>
        </p:spPr>
        <p:txBody>
          <a:bodyPr/>
          <a:lstStyle/>
          <a:p>
            <a:r>
              <a:rPr lang="en-US" b="1" dirty="0"/>
              <a:t>Idea</a:t>
            </a:r>
            <a:r>
              <a:rPr lang="en-US" dirty="0"/>
              <a:t>: </a:t>
            </a:r>
            <a:r>
              <a:rPr lang="en-US" i="1" dirty="0"/>
              <a:t>sigmoid is important because life is noisy; a sharp sigmoid rejects noise</a:t>
            </a:r>
            <a:r>
              <a:rPr lang="en-US" dirty="0"/>
              <a:t>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CCFD90-3673-4120-8B66-900C74D98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E832DF-73F4-44F8-977E-C54D03D8A583}"/>
              </a:ext>
            </a:extLst>
          </p:cNvPr>
          <p:cNvSpPr txBox="1"/>
          <p:nvPr/>
        </p:nvSpPr>
        <p:spPr>
          <a:xfrm>
            <a:off x="6985000" y="2997200"/>
            <a:ext cx="1532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 gain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F6D70E1-133C-4E9D-8293-449A1F01384E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4402667" y="3228033"/>
            <a:ext cx="2582333" cy="5227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66E4238-5310-44F6-8C08-94AA5B722951}"/>
              </a:ext>
            </a:extLst>
          </p:cNvPr>
          <p:cNvSpPr txBox="1"/>
          <p:nvPr/>
        </p:nvSpPr>
        <p:spPr>
          <a:xfrm>
            <a:off x="7476067" y="3733800"/>
            <a:ext cx="1532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medium gain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B00CC0B-7834-46EB-8E7C-8363CD99020E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4826000" y="4149299"/>
            <a:ext cx="2650067" cy="19410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2D6AB857-2ED5-4B9E-9EF2-DFE6B28D0C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6759657"/>
              </p:ext>
            </p:extLst>
          </p:nvPr>
        </p:nvGraphicFramePr>
        <p:xfrm>
          <a:off x="1938867" y="2584450"/>
          <a:ext cx="4572000" cy="326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280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EB8A9-5B25-4A53-84A1-B5D70E02C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933" y="169333"/>
            <a:ext cx="7408334" cy="2387601"/>
          </a:xfrm>
        </p:spPr>
        <p:txBody>
          <a:bodyPr/>
          <a:lstStyle/>
          <a:p>
            <a:r>
              <a:rPr lang="en-US" sz="2400" dirty="0"/>
              <a:t>For </a:t>
            </a:r>
            <a:r>
              <a:rPr lang="en-US" sz="2400" i="1" dirty="0"/>
              <a:t>n</a:t>
            </a:r>
            <a:r>
              <a:rPr lang="en-US" sz="2400" dirty="0"/>
              <a:t>=1, how much does the output change if the ideal [in]=0 changes to [</a:t>
            </a:r>
            <a:r>
              <a:rPr lang="en-US" sz="2400" i="1" dirty="0"/>
              <a:t>in</a:t>
            </a:r>
            <a:r>
              <a:rPr lang="en-US" sz="2400" dirty="0"/>
              <a:t>]=.5?</a:t>
            </a:r>
          </a:p>
          <a:p>
            <a:r>
              <a:rPr lang="en-US" sz="2400" dirty="0"/>
              <a:t>For </a:t>
            </a:r>
            <a:r>
              <a:rPr lang="en-US" sz="2400" i="1" dirty="0"/>
              <a:t>n</a:t>
            </a:r>
            <a:r>
              <a:rPr lang="en-US" sz="2400" dirty="0"/>
              <a:t>=10?</a:t>
            </a:r>
          </a:p>
          <a:p>
            <a:r>
              <a:rPr lang="en-US" sz="2400" dirty="0"/>
              <a:t>Intuitively, this is a consequence of high gain at the switching point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So the gate really only cares whether [</a:t>
            </a:r>
            <a:r>
              <a:rPr lang="en-US" sz="2000" i="1" dirty="0"/>
              <a:t>in</a:t>
            </a:r>
            <a:r>
              <a:rPr lang="en-US" sz="2000" dirty="0"/>
              <a:t>] is &lt;</a:t>
            </a:r>
            <a:r>
              <a:rPr lang="en-US" sz="2000" i="1" dirty="0" err="1"/>
              <a:t>k</a:t>
            </a:r>
            <a:r>
              <a:rPr lang="en-US" sz="2000" baseline="-25000" dirty="0" err="1"/>
              <a:t>M</a:t>
            </a:r>
            <a:r>
              <a:rPr lang="en-US" sz="2000" dirty="0"/>
              <a:t> or </a:t>
            </a:r>
            <a:r>
              <a:rPr lang="en-US" sz="2000" i="1" dirty="0"/>
              <a:t>&gt;</a:t>
            </a:r>
            <a:r>
              <a:rPr lang="en-US" sz="2000" i="1" dirty="0" err="1"/>
              <a:t>k</a:t>
            </a:r>
            <a:r>
              <a:rPr lang="en-US" sz="2000" baseline="-25000" dirty="0" err="1"/>
              <a:t>N</a:t>
            </a:r>
            <a:r>
              <a:rPr lang="en-US" sz="2000" i="1" dirty="0" err="1"/>
              <a:t>.</a:t>
            </a:r>
            <a:endParaRPr lang="en-US" sz="2000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CCFD90-3673-4120-8B66-900C74D98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E832DF-73F4-44F8-977E-C54D03D8A583}"/>
              </a:ext>
            </a:extLst>
          </p:cNvPr>
          <p:cNvSpPr txBox="1"/>
          <p:nvPr/>
        </p:nvSpPr>
        <p:spPr>
          <a:xfrm>
            <a:off x="7548032" y="2677067"/>
            <a:ext cx="1532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 gain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F6D70E1-133C-4E9D-8293-449A1F01384E}"/>
              </a:ext>
            </a:extLst>
          </p:cNvPr>
          <p:cNvCxnSpPr>
            <a:cxnSpLocks/>
          </p:cNvCxnSpPr>
          <p:nvPr/>
        </p:nvCxnSpPr>
        <p:spPr>
          <a:xfrm flipH="1">
            <a:off x="5515058" y="3075633"/>
            <a:ext cx="2582333" cy="5227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66E4238-5310-44F6-8C08-94AA5B722951}"/>
              </a:ext>
            </a:extLst>
          </p:cNvPr>
          <p:cNvSpPr txBox="1"/>
          <p:nvPr/>
        </p:nvSpPr>
        <p:spPr>
          <a:xfrm>
            <a:off x="7670720" y="3581400"/>
            <a:ext cx="1287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medium gain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B00CC0B-7834-46EB-8E7C-8363CD99020E}"/>
              </a:ext>
            </a:extLst>
          </p:cNvPr>
          <p:cNvCxnSpPr>
            <a:cxnSpLocks/>
          </p:cNvCxnSpPr>
          <p:nvPr/>
        </p:nvCxnSpPr>
        <p:spPr>
          <a:xfrm flipH="1">
            <a:off x="5938391" y="3996899"/>
            <a:ext cx="2650067" cy="19410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2D6AB857-2ED5-4B9E-9EF2-DFE6B28D0C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5845952"/>
              </p:ext>
            </p:extLst>
          </p:nvPr>
        </p:nvGraphicFramePr>
        <p:xfrm>
          <a:off x="3051258" y="2432050"/>
          <a:ext cx="4572000" cy="326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40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8D1BD-D691-47DB-AE60-028F0B412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parameters: </a:t>
            </a:r>
            <a:r>
              <a:rPr lang="en-US" i="1" dirty="0" err="1"/>
              <a:t>k</a:t>
            </a:r>
            <a:r>
              <a:rPr lang="en-US" baseline="-25000" dirty="0" err="1"/>
              <a:t>vMax</a:t>
            </a:r>
            <a:r>
              <a:rPr lang="en-US" dirty="0"/>
              <a:t>, </a:t>
            </a:r>
            <a:r>
              <a:rPr lang="en-US" i="1" dirty="0" err="1"/>
              <a:t>k</a:t>
            </a:r>
            <a:r>
              <a:rPr lang="en-US" baseline="-25000" dirty="0" err="1"/>
              <a:t>DP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3E2E7B-6586-42AC-A1AB-A7FC9E692D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4944" y="1837944"/>
                <a:ext cx="7772400" cy="4389120"/>
              </a:xfrm>
            </p:spPr>
            <p:txBody>
              <a:bodyPr/>
              <a:lstStyle/>
              <a:p>
                <a:pPr>
                  <a:spcBef>
                    <a:spcPts val="0"/>
                  </a:spcBef>
                </a:pPr>
                <a:r>
                  <a:rPr lang="en-US" sz="2400" dirty="0"/>
                  <a:t>Build a GRN whose input is [</a:t>
                </a:r>
                <a:r>
                  <a:rPr lang="en-US" sz="2400" i="1" dirty="0"/>
                  <a:t>A</a:t>
                </a:r>
                <a:r>
                  <a:rPr lang="en-US" sz="2400" dirty="0"/>
                  <a:t>] and output is [</a:t>
                </a:r>
                <a:r>
                  <a:rPr lang="en-US" sz="2400" i="1" dirty="0"/>
                  <a:t>B</a:t>
                </a:r>
                <a:r>
                  <a:rPr lang="en-US" sz="2400" dirty="0"/>
                  <a:t>]</a:t>
                </a:r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]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𝑣𝑀𝑎𝑥</m:t>
                        </m:r>
                      </m:sub>
                    </m:sSub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𝐷𝑃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sz="2000" dirty="0"/>
              </a:p>
              <a:p>
                <a:r>
                  <a:rPr lang="en-US" sz="2400" dirty="0"/>
                  <a:t>Questions: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Could we have predicted the maximum [out] from looking at the parameters?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2400" dirty="0"/>
                  <a:t>Analysis: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 err="1"/>
                  <a:t>Equilm</a:t>
                </a:r>
                <a:r>
                  <a:rPr lang="en-US" sz="2000" dirty="0"/>
                  <a:t>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𝑣𝑀𝑎𝑥</m:t>
                        </m:r>
                      </m:sub>
                    </m:sSub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𝐷𝑃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sz="2000" dirty="0"/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Maximum [</a:t>
                </a:r>
                <a:r>
                  <a:rPr lang="en-US" sz="2000" i="1" dirty="0"/>
                  <a:t>B</a:t>
                </a:r>
                <a:r>
                  <a:rPr lang="en-US" sz="2000" dirty="0"/>
                  <a:t>] is when left side is also maximum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That’s when [</a:t>
                </a:r>
                <a:r>
                  <a:rPr lang="en-US" sz="2000" i="1" dirty="0"/>
                  <a:t>A</a:t>
                </a:r>
                <a:r>
                  <a:rPr lang="en-US" sz="2000" dirty="0"/>
                  <a:t>]=0 </a:t>
                </a:r>
                <a:r>
                  <a:rPr lang="en-US" sz="2000" dirty="0">
                    <a:sym typeface="Symbol" panose="05050102010706020507" pitchFamily="18" charset="2"/>
                  </a:rPr>
                  <a:t> </a:t>
                </a:r>
                <a:r>
                  <a:rPr lang="en-US" sz="2000" i="1" dirty="0" err="1">
                    <a:sym typeface="Symbol" panose="05050102010706020507" pitchFamily="18" charset="2"/>
                  </a:rPr>
                  <a:t>k</a:t>
                </a:r>
                <a:r>
                  <a:rPr lang="en-US" sz="2000" baseline="-25000" dirty="0" err="1">
                    <a:sym typeface="Symbol" panose="05050102010706020507" pitchFamily="18" charset="2"/>
                  </a:rPr>
                  <a:t>vMax</a:t>
                </a:r>
                <a:endParaRPr lang="en-US" sz="2000" dirty="0">
                  <a:sym typeface="Symbol" panose="05050102010706020507" pitchFamily="18" charset="2"/>
                </a:endParaRPr>
              </a:p>
              <a:p>
                <a:pPr lvl="1">
                  <a:spcBef>
                    <a:spcPts val="0"/>
                  </a:spcBef>
                </a:pPr>
                <a:r>
                  <a:rPr lang="en-US" sz="2000" dirty="0">
                    <a:sym typeface="Symbol" panose="05050102010706020507" pitchFamily="18" charset="2"/>
                  </a:rPr>
                  <a:t>So max [</a:t>
                </a:r>
                <a:r>
                  <a:rPr lang="en-US" sz="2000" i="1" dirty="0">
                    <a:sym typeface="Symbol" panose="05050102010706020507" pitchFamily="18" charset="2"/>
                  </a:rPr>
                  <a:t>B</a:t>
                </a:r>
                <a:r>
                  <a:rPr lang="en-US" sz="2000" dirty="0">
                    <a:sym typeface="Symbol" panose="05050102010706020507" pitchFamily="18" charset="2"/>
                  </a:rPr>
                  <a:t>]</a:t>
                </a:r>
                <a:r>
                  <a:rPr lang="en-US" sz="2000" baseline="-25000" dirty="0">
                    <a:sym typeface="Symbol" panose="05050102010706020507" pitchFamily="18" charset="2"/>
                  </a:rPr>
                  <a:t>max</a:t>
                </a:r>
                <a:r>
                  <a:rPr lang="en-US" sz="2000" dirty="0">
                    <a:sym typeface="Symbol" panose="05050102010706020507" pitchFamily="18" charset="2"/>
                  </a:rPr>
                  <a:t> = </a:t>
                </a:r>
                <a:r>
                  <a:rPr lang="en-US" sz="2000" i="1" dirty="0" err="1">
                    <a:sym typeface="Symbol" panose="05050102010706020507" pitchFamily="18" charset="2"/>
                  </a:rPr>
                  <a:t>k</a:t>
                </a:r>
                <a:r>
                  <a:rPr lang="en-US" sz="2000" baseline="-25000" dirty="0" err="1">
                    <a:sym typeface="Symbol" panose="05050102010706020507" pitchFamily="18" charset="2"/>
                  </a:rPr>
                  <a:t>vMax</a:t>
                </a:r>
                <a:r>
                  <a:rPr lang="en-US" sz="2000" dirty="0">
                    <a:sym typeface="Symbol" panose="05050102010706020507" pitchFamily="18" charset="2"/>
                  </a:rPr>
                  <a:t>/</a:t>
                </a:r>
                <a:r>
                  <a:rPr lang="en-US" sz="2000" i="1" dirty="0" err="1">
                    <a:sym typeface="Symbol" panose="05050102010706020507" pitchFamily="18" charset="2"/>
                  </a:rPr>
                  <a:t>k</a:t>
                </a:r>
                <a:r>
                  <a:rPr lang="en-US" sz="2000" baseline="-25000" dirty="0" err="1">
                    <a:sym typeface="Symbol" panose="05050102010706020507" pitchFamily="18" charset="2"/>
                  </a:rPr>
                  <a:t>DP</a:t>
                </a:r>
                <a:endParaRPr lang="en-US" sz="2000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3E2E7B-6586-42AC-A1AB-A7FC9E692D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4944" y="1837944"/>
                <a:ext cx="7772400" cy="4389120"/>
              </a:xfrm>
              <a:blipFill>
                <a:blip r:embed="rId2"/>
                <a:stretch>
                  <a:fillRect l="-1020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A1802A-AC3F-4063-96F1-13AE5078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D3EBD2-38A8-4CB3-A462-5D2CEBB30C2F}"/>
              </a:ext>
            </a:extLst>
          </p:cNvPr>
          <p:cNvSpPr txBox="1"/>
          <p:nvPr/>
        </p:nvSpPr>
        <p:spPr>
          <a:xfrm>
            <a:off x="283464" y="1188720"/>
            <a:ext cx="1911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2989665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8D1BD-D691-47DB-AE60-028F0B412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parameters: </a:t>
            </a:r>
            <a:r>
              <a:rPr lang="en-US" i="1" dirty="0" err="1"/>
              <a:t>k</a:t>
            </a:r>
            <a:r>
              <a:rPr lang="en-US" baseline="-25000" dirty="0" err="1"/>
              <a:t>vMax</a:t>
            </a:r>
            <a:r>
              <a:rPr lang="en-US" dirty="0"/>
              <a:t>, </a:t>
            </a:r>
            <a:r>
              <a:rPr lang="en-US" i="1" dirty="0" err="1"/>
              <a:t>k</a:t>
            </a:r>
            <a:r>
              <a:rPr lang="en-US" baseline="-25000" dirty="0" err="1"/>
              <a:t>DP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3E2E7B-6586-42AC-A1AB-A7FC9E692D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4944" y="1281845"/>
                <a:ext cx="7772400" cy="4945219"/>
              </a:xfrm>
            </p:spPr>
            <p:txBody>
              <a:bodyPr/>
              <a:lstStyle/>
              <a:p>
                <a:pPr>
                  <a:spcBef>
                    <a:spcPts val="0"/>
                  </a:spcBef>
                </a:pPr>
                <a:r>
                  <a:rPr lang="en-US" sz="2400" dirty="0"/>
                  <a:t>Build a GRN whose input is [</a:t>
                </a:r>
                <a:r>
                  <a:rPr lang="en-US" sz="2400" i="1" dirty="0"/>
                  <a:t>A</a:t>
                </a:r>
                <a:r>
                  <a:rPr lang="en-US" sz="2400" dirty="0"/>
                  <a:t>] and output is [</a:t>
                </a:r>
                <a:r>
                  <a:rPr lang="en-US" sz="2400" i="1" dirty="0"/>
                  <a:t>B</a:t>
                </a:r>
                <a:r>
                  <a:rPr lang="en-US" sz="2400" dirty="0"/>
                  <a:t>]</a:t>
                </a:r>
              </a:p>
              <a:p>
                <a:pPr lvl="1">
                  <a:spcBef>
                    <a:spcPts val="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]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𝑣𝑀𝑎𝑥</m:t>
                        </m:r>
                      </m:sub>
                    </m:sSub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𝐷𝑃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sz="2000" dirty="0"/>
              </a:p>
              <a:p>
                <a:r>
                  <a:rPr lang="en-US" sz="2400" dirty="0"/>
                  <a:t>Question: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Try multiplying both </a:t>
                </a:r>
                <a:r>
                  <a:rPr lang="en-US" sz="2000" i="1" dirty="0" err="1"/>
                  <a:t>k</a:t>
                </a:r>
                <a:r>
                  <a:rPr lang="en-US" sz="2000" baseline="-25000" dirty="0" err="1"/>
                  <a:t>VMax</a:t>
                </a:r>
                <a:r>
                  <a:rPr lang="en-US" sz="2000" dirty="0"/>
                  <a:t> and </a:t>
                </a:r>
                <a:r>
                  <a:rPr lang="en-US" sz="2000" i="1" dirty="0" err="1"/>
                  <a:t>k</a:t>
                </a:r>
                <a:r>
                  <a:rPr lang="en-US" sz="2000" baseline="-25000" dirty="0" err="1"/>
                  <a:t>DP</a:t>
                </a:r>
                <a:r>
                  <a:rPr lang="en-US" sz="2000" dirty="0"/>
                  <a:t> by the same number – does the xfer curve change at all?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2400" dirty="0"/>
                  <a:t>Analysis: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 err="1"/>
                  <a:t>Equilm</a:t>
                </a:r>
                <a:r>
                  <a:rPr lang="en-US" sz="2000" dirty="0"/>
                  <a:t>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𝑣𝑀𝑎𝑥</m:t>
                        </m:r>
                      </m:sub>
                    </m:sSub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𝐷𝑃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sz="2000" dirty="0"/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If this equation is already true, and we multiply </a:t>
                </a:r>
                <a:r>
                  <a:rPr lang="en-US" sz="2000" i="1" dirty="0"/>
                  <a:t>both</a:t>
                </a:r>
                <a:r>
                  <a:rPr lang="en-US" sz="2000" dirty="0"/>
                  <a:t> </a:t>
                </a:r>
                <a:r>
                  <a:rPr lang="en-US" sz="2000" i="1" dirty="0" err="1"/>
                  <a:t>k</a:t>
                </a:r>
                <a:r>
                  <a:rPr lang="en-US" sz="2000" baseline="-25000" dirty="0" err="1"/>
                  <a:t>VMax</a:t>
                </a:r>
                <a:r>
                  <a:rPr lang="en-US" sz="2000" dirty="0"/>
                  <a:t> and </a:t>
                </a:r>
                <a:r>
                  <a:rPr lang="en-US" sz="2000" i="1" dirty="0" err="1"/>
                  <a:t>k</a:t>
                </a:r>
                <a:r>
                  <a:rPr lang="en-US" sz="2000" baseline="-25000" dirty="0" err="1"/>
                  <a:t>DP</a:t>
                </a:r>
                <a:r>
                  <a:rPr lang="en-US" sz="2000" dirty="0"/>
                  <a:t> by the same number, then it must still be true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So the same [</a:t>
                </a:r>
                <a:r>
                  <a:rPr lang="en-US" sz="2000" i="1" dirty="0"/>
                  <a:t>A</a:t>
                </a:r>
                <a:r>
                  <a:rPr lang="en-US" sz="2000" dirty="0"/>
                  <a:t>] </a:t>
                </a:r>
                <a:r>
                  <a:rPr lang="en-US" sz="2000" dirty="0">
                    <a:sym typeface="Symbol" panose="05050102010706020507" pitchFamily="18" charset="2"/>
                  </a:rPr>
                  <a:t></a:t>
                </a:r>
                <a:r>
                  <a:rPr lang="en-US" sz="2000" dirty="0"/>
                  <a:t> [</a:t>
                </a:r>
                <a:r>
                  <a:rPr lang="en-US" sz="2000" i="1" dirty="0"/>
                  <a:t>B</a:t>
                </a:r>
                <a:r>
                  <a:rPr lang="en-US" sz="2000" dirty="0"/>
                  <a:t>] pair still works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3E2E7B-6586-42AC-A1AB-A7FC9E692D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4944" y="1281845"/>
                <a:ext cx="7772400" cy="4945219"/>
              </a:xfrm>
              <a:blipFill>
                <a:blip r:embed="rId2"/>
                <a:stretch>
                  <a:fillRect l="-1020" t="-985" r="-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A1802A-AC3F-4063-96F1-13AE5078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ECEC08-7017-4A1A-8289-21883DB2B789}"/>
              </a:ext>
            </a:extLst>
          </p:cNvPr>
          <p:cNvSpPr txBox="1"/>
          <p:nvPr/>
        </p:nvSpPr>
        <p:spPr>
          <a:xfrm>
            <a:off x="210312" y="2039112"/>
            <a:ext cx="1911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2018714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8C20C-424F-4373-99C4-E34F47C12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parameter: </a:t>
            </a:r>
            <a:r>
              <a:rPr lang="en-US" i="1" dirty="0" err="1"/>
              <a:t>k</a:t>
            </a:r>
            <a:r>
              <a:rPr lang="en-US" i="1" baseline="-25000" dirty="0" err="1"/>
              <a:t>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02AA89-71F7-4D2B-B12F-FF3CED12F9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/>
                  <a:t>Theory is important… at least in theory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𝑑𝑃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𝐷𝑃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  <a:p>
                <a:r>
                  <a:rPr lang="en-US" sz="2400" dirty="0"/>
                  <a:t>DFQ solution: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homogeneous solution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𝐷𝑃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sz="2000" b="0" dirty="0"/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particular solution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𝐷𝑃</m:t>
                            </m:r>
                          </m:sub>
                        </m:sSub>
                      </m:den>
                    </m:f>
                  </m:oMath>
                </a14:m>
                <a:endParaRPr lang="en-US" sz="2000" dirty="0"/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full solution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𝑆𝑆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𝑆𝑆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𝐷𝑃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000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𝑆𝑆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𝐷𝑃</m:t>
                            </m:r>
                          </m:sub>
                        </m:sSub>
                      </m:den>
                    </m:f>
                  </m:oMath>
                </a14:m>
                <a:endParaRPr lang="en-US" sz="2000" dirty="0"/>
              </a:p>
              <a:p>
                <a:r>
                  <a:rPr lang="en-US" sz="2400" dirty="0"/>
                  <a:t>Conclusions: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Now we understand the asymptotic approach to </a:t>
                </a:r>
                <a:r>
                  <a:rPr lang="en-US" sz="2000" i="1" dirty="0"/>
                  <a:t>P</a:t>
                </a:r>
                <a:r>
                  <a:rPr lang="en-US" sz="2000" baseline="-25000" dirty="0"/>
                  <a:t>SS</a:t>
                </a:r>
                <a:endParaRPr lang="en-US" sz="2000" dirty="0"/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Time constant is independent of </a:t>
                </a:r>
                <a:r>
                  <a:rPr lang="en-US" sz="2000" i="1" dirty="0" err="1"/>
                  <a:t>k</a:t>
                </a:r>
                <a:r>
                  <a:rPr lang="en-US" sz="2000" baseline="-25000" dirty="0" err="1"/>
                  <a:t>P</a:t>
                </a:r>
                <a:r>
                  <a:rPr lang="en-US" sz="2000" dirty="0"/>
                  <a:t>. What??!!!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But </a:t>
                </a:r>
                <a:r>
                  <a:rPr lang="en-US" sz="2000" i="1" dirty="0" err="1"/>
                  <a:t>k</a:t>
                </a:r>
                <a:r>
                  <a:rPr lang="en-US" sz="2000" baseline="-25000" dirty="0" err="1"/>
                  <a:t>P</a:t>
                </a:r>
                <a:r>
                  <a:rPr lang="en-US" sz="2000" dirty="0"/>
                  <a:t> does affect the final value and the ramp rate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02AA89-71F7-4D2B-B12F-FF3CED12F9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8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C79EDE-999E-4B45-88F8-5D70F5CD5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463014-E9EC-41C1-A845-E9B82D4FC239}"/>
              </a:ext>
            </a:extLst>
          </p:cNvPr>
          <p:cNvSpPr txBox="1"/>
          <p:nvPr/>
        </p:nvSpPr>
        <p:spPr>
          <a:xfrm>
            <a:off x="283464" y="1188720"/>
            <a:ext cx="1911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202002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27C031F-AFF6-447C-9146-541457CCD9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448" y="2331720"/>
            <a:ext cx="5320407" cy="39455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A2FD1D-31F8-4EA8-98D1-2272488C4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Transient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84560-8B83-4214-8409-59727A6E1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59" y="1210056"/>
            <a:ext cx="8144933" cy="911352"/>
          </a:xfrm>
        </p:spPr>
        <p:txBody>
          <a:bodyPr/>
          <a:lstStyle/>
          <a:p>
            <a:r>
              <a:rPr lang="en-US" i="1" dirty="0" err="1"/>
              <a:t>inv_Hill_transient</a:t>
            </a:r>
            <a:r>
              <a:rPr lang="en-US" dirty="0"/>
              <a:t>()</a:t>
            </a:r>
          </a:p>
          <a:p>
            <a:r>
              <a:rPr lang="en-US" dirty="0"/>
              <a:t>There is always a delay from input to output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018A96-4151-4B7F-8B87-D0356B0E4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C4BA73C-15A9-4DE0-A591-48130C5DF4F2}"/>
              </a:ext>
            </a:extLst>
          </p:cNvPr>
          <p:cNvSpPr txBox="1">
            <a:spLocks/>
          </p:cNvSpPr>
          <p:nvPr/>
        </p:nvSpPr>
        <p:spPr bwMode="auto">
          <a:xfrm>
            <a:off x="237745" y="2231136"/>
            <a:ext cx="3493008" cy="3081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0"/>
              </a:spcBef>
            </a:pPr>
            <a:r>
              <a:rPr lang="en-US" kern="0" dirty="0"/>
              <a:t>“reaction time” of a logic gate</a:t>
            </a:r>
          </a:p>
          <a:p>
            <a:pPr lvl="1">
              <a:spcBef>
                <a:spcPts val="0"/>
              </a:spcBef>
            </a:pPr>
            <a:r>
              <a:rPr lang="en-US" kern="0" dirty="0"/>
              <a:t>40 years of electronic design has tried to minimize this delay</a:t>
            </a:r>
          </a:p>
          <a:p>
            <a:pPr lvl="1">
              <a:spcBef>
                <a:spcPts val="0"/>
              </a:spcBef>
            </a:pPr>
            <a:r>
              <a:rPr lang="en-US" kern="0" dirty="0"/>
              <a:t>Evolution can take advantage of it!</a:t>
            </a:r>
          </a:p>
          <a:p>
            <a:endParaRPr lang="en-US" kern="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5C56BC0-4021-4A55-8C21-7702DDE12BFB}"/>
              </a:ext>
            </a:extLst>
          </p:cNvPr>
          <p:cNvCxnSpPr/>
          <p:nvPr/>
        </p:nvCxnSpPr>
        <p:spPr>
          <a:xfrm>
            <a:off x="4873752" y="4114800"/>
            <a:ext cx="384048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42E1F86-EEE3-457A-9111-3E064BE85619}"/>
              </a:ext>
            </a:extLst>
          </p:cNvPr>
          <p:cNvCxnSpPr/>
          <p:nvPr/>
        </p:nvCxnSpPr>
        <p:spPr>
          <a:xfrm>
            <a:off x="6772656" y="4114800"/>
            <a:ext cx="384048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9928828-45DD-488A-B693-31A8112AACCF}"/>
              </a:ext>
            </a:extLst>
          </p:cNvPr>
          <p:cNvCxnSpPr>
            <a:cxnSpLocks/>
          </p:cNvCxnSpPr>
          <p:nvPr/>
        </p:nvCxnSpPr>
        <p:spPr>
          <a:xfrm flipH="1">
            <a:off x="5318760" y="4114800"/>
            <a:ext cx="384048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5FD39C7-734C-4242-A443-4BED1D1A0FD3}"/>
              </a:ext>
            </a:extLst>
          </p:cNvPr>
          <p:cNvCxnSpPr>
            <a:cxnSpLocks/>
          </p:cNvCxnSpPr>
          <p:nvPr/>
        </p:nvCxnSpPr>
        <p:spPr>
          <a:xfrm flipH="1">
            <a:off x="7226808" y="4114800"/>
            <a:ext cx="384048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46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571F-DA8E-4A8E-80C2-1229D5F8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05872-7E24-4BF1-84B0-B65A35CD1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Buffers and inverters are nice, but you can’t really build logic until you have two-input gates</a:t>
            </a:r>
          </a:p>
          <a:p>
            <a:r>
              <a:rPr lang="en-US" dirty="0"/>
              <a:t>Logical AND</a:t>
            </a:r>
          </a:p>
          <a:p>
            <a:pPr lvl="1">
              <a:spcBef>
                <a:spcPts val="0"/>
              </a:spcBef>
            </a:pPr>
            <a:r>
              <a:rPr lang="en-US" dirty="0"/>
              <a:t>output is 1 when </a:t>
            </a:r>
            <a:r>
              <a:rPr lang="en-US" i="1" dirty="0"/>
              <a:t>both</a:t>
            </a:r>
            <a:r>
              <a:rPr lang="en-US" dirty="0"/>
              <a:t> inputs are 1</a:t>
            </a:r>
          </a:p>
          <a:p>
            <a:r>
              <a:rPr lang="en-US" dirty="0"/>
              <a:t>Logical OR</a:t>
            </a:r>
          </a:p>
          <a:p>
            <a:pPr lvl="1">
              <a:spcBef>
                <a:spcPts val="0"/>
              </a:spcBef>
            </a:pPr>
            <a:r>
              <a:rPr lang="en-US" dirty="0"/>
              <a:t>output is 1 when </a:t>
            </a:r>
            <a:r>
              <a:rPr lang="en-US" i="1" dirty="0"/>
              <a:t>either</a:t>
            </a:r>
            <a:r>
              <a:rPr lang="en-US" dirty="0"/>
              <a:t> input is 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22E18-1C98-4C7D-986A-A1968B0CF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sp>
        <p:nvSpPr>
          <p:cNvPr id="6" name="Flowchart: Delay 5">
            <a:extLst>
              <a:ext uri="{FF2B5EF4-FFF2-40B4-BE49-F238E27FC236}">
                <a16:creationId xmlns:a16="http://schemas.microsoft.com/office/drawing/2014/main" id="{BDB91822-F941-4C97-B691-6A94E3DE5A17}"/>
              </a:ext>
            </a:extLst>
          </p:cNvPr>
          <p:cNvSpPr/>
          <p:nvPr/>
        </p:nvSpPr>
        <p:spPr>
          <a:xfrm>
            <a:off x="6199799" y="2759676"/>
            <a:ext cx="952500" cy="762000"/>
          </a:xfrm>
          <a:prstGeom prst="flowChartDelay">
            <a:avLst/>
          </a:pr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0D190F4-C628-4245-8A8C-F28C774FB3F4}"/>
              </a:ext>
            </a:extLst>
          </p:cNvPr>
          <p:cNvCxnSpPr/>
          <p:nvPr/>
        </p:nvCxnSpPr>
        <p:spPr>
          <a:xfrm>
            <a:off x="6002870" y="2946401"/>
            <a:ext cx="1862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AA1AF03-07AB-4124-A040-7D94846F003D}"/>
              </a:ext>
            </a:extLst>
          </p:cNvPr>
          <p:cNvCxnSpPr/>
          <p:nvPr/>
        </p:nvCxnSpPr>
        <p:spPr>
          <a:xfrm>
            <a:off x="6019801" y="3310468"/>
            <a:ext cx="1862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B84F299-3884-450E-A0C6-8BE676C4E7D7}"/>
              </a:ext>
            </a:extLst>
          </p:cNvPr>
          <p:cNvCxnSpPr/>
          <p:nvPr/>
        </p:nvCxnSpPr>
        <p:spPr>
          <a:xfrm>
            <a:off x="7171266" y="3132667"/>
            <a:ext cx="18626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6019801" y="3911143"/>
            <a:ext cx="1320797" cy="770924"/>
            <a:chOff x="6019801" y="3911143"/>
            <a:chExt cx="1320797" cy="770924"/>
          </a:xfrm>
        </p:grpSpPr>
        <p:sp>
          <p:nvSpPr>
            <p:cNvPr id="15" name="Flowchart: Delay 14">
              <a:extLst>
                <a:ext uri="{FF2B5EF4-FFF2-40B4-BE49-F238E27FC236}">
                  <a16:creationId xmlns:a16="http://schemas.microsoft.com/office/drawing/2014/main" id="{BFD5CE29-724C-43E0-BAF3-945AAAEE6CF7}"/>
                </a:ext>
              </a:extLst>
            </p:cNvPr>
            <p:cNvSpPr/>
            <p:nvPr/>
          </p:nvSpPr>
          <p:spPr>
            <a:xfrm>
              <a:off x="6191333" y="3911143"/>
              <a:ext cx="952500" cy="762000"/>
            </a:xfrm>
            <a:prstGeom prst="flowChartDelay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FDA2E4E-0835-4511-A299-A0B23CCFC316}"/>
                </a:ext>
              </a:extLst>
            </p:cNvPr>
            <p:cNvSpPr/>
            <p:nvPr/>
          </p:nvSpPr>
          <p:spPr>
            <a:xfrm>
              <a:off x="6146799" y="3920067"/>
              <a:ext cx="266834" cy="762000"/>
            </a:xfrm>
            <a:custGeom>
              <a:avLst/>
              <a:gdLst>
                <a:gd name="connsiteX0" fmla="*/ 33867 w 266834"/>
                <a:gd name="connsiteY0" fmla="*/ 0 h 762000"/>
                <a:gd name="connsiteX1" fmla="*/ 160867 w 266834"/>
                <a:gd name="connsiteY1" fmla="*/ 152400 h 762000"/>
                <a:gd name="connsiteX2" fmla="*/ 262467 w 266834"/>
                <a:gd name="connsiteY2" fmla="*/ 389466 h 762000"/>
                <a:gd name="connsiteX3" fmla="*/ 245534 w 266834"/>
                <a:gd name="connsiteY3" fmla="*/ 440266 h 762000"/>
                <a:gd name="connsiteX4" fmla="*/ 220134 w 266834"/>
                <a:gd name="connsiteY4" fmla="*/ 558800 h 762000"/>
                <a:gd name="connsiteX5" fmla="*/ 0 w 266834"/>
                <a:gd name="connsiteY5" fmla="*/ 7620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6834" h="762000">
                  <a:moveTo>
                    <a:pt x="33867" y="0"/>
                  </a:moveTo>
                  <a:cubicBezTo>
                    <a:pt x="78317" y="43744"/>
                    <a:pt x="122767" y="87489"/>
                    <a:pt x="160867" y="152400"/>
                  </a:cubicBezTo>
                  <a:cubicBezTo>
                    <a:pt x="198967" y="217311"/>
                    <a:pt x="248356" y="341488"/>
                    <a:pt x="262467" y="389466"/>
                  </a:cubicBezTo>
                  <a:cubicBezTo>
                    <a:pt x="276578" y="437444"/>
                    <a:pt x="252589" y="412044"/>
                    <a:pt x="245534" y="440266"/>
                  </a:cubicBezTo>
                  <a:cubicBezTo>
                    <a:pt x="238479" y="468488"/>
                    <a:pt x="261056" y="505178"/>
                    <a:pt x="220134" y="558800"/>
                  </a:cubicBezTo>
                  <a:cubicBezTo>
                    <a:pt x="179212" y="612422"/>
                    <a:pt x="89606" y="687211"/>
                    <a:pt x="0" y="762000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71F8302-CBC2-4BEB-ADCA-1468FF812F9A}"/>
                </a:ext>
              </a:extLst>
            </p:cNvPr>
            <p:cNvCxnSpPr/>
            <p:nvPr/>
          </p:nvCxnSpPr>
          <p:spPr>
            <a:xfrm>
              <a:off x="7154332" y="4267197"/>
              <a:ext cx="186266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F61B30E-3E4B-48B0-8E7C-0377598901BE}"/>
                </a:ext>
              </a:extLst>
            </p:cNvPr>
            <p:cNvCxnSpPr>
              <a:cxnSpLocks/>
              <a:stCxn id="17" idx="1"/>
            </p:cNvCxnSpPr>
            <p:nvPr/>
          </p:nvCxnSpPr>
          <p:spPr>
            <a:xfrm flipH="1">
              <a:off x="6045198" y="4072467"/>
              <a:ext cx="262468" cy="846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0DEEAA4-25AA-49B7-B366-B17DD3F378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19801" y="4419602"/>
              <a:ext cx="372532" cy="1693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6650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571F-DA8E-4A8E-80C2-1229D5F8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Biology of an 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05872-7E24-4BF1-84B0-B65A35CD1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410712"/>
            <a:ext cx="7772400" cy="2685288"/>
          </a:xfrm>
        </p:spPr>
        <p:txBody>
          <a:bodyPr/>
          <a:lstStyle/>
          <a:p>
            <a:r>
              <a:rPr lang="en-US" dirty="0"/>
              <a:t>Many ways to skin this cat. Here’s an easy one: two separate promoters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EEs call this a </a:t>
            </a:r>
            <a:r>
              <a:rPr lang="en-US" i="1" dirty="0"/>
              <a:t>wire-OR</a:t>
            </a:r>
            <a:r>
              <a:rPr lang="en-US" dirty="0"/>
              <a:t>.</a:t>
            </a:r>
          </a:p>
          <a:p>
            <a:pPr>
              <a:spcBef>
                <a:spcPts val="600"/>
              </a:spcBef>
            </a:pPr>
            <a:r>
              <a:rPr lang="en-US" dirty="0"/>
              <a:t>What logic function is this computing?</a:t>
            </a:r>
          </a:p>
          <a:p>
            <a:pPr lvl="1">
              <a:spcBef>
                <a:spcPts val="0"/>
              </a:spcBef>
            </a:pPr>
            <a:r>
              <a:rPr lang="en-US" dirty="0"/>
              <a:t>foo = </a:t>
            </a:r>
            <a:r>
              <a:rPr lang="en-US" dirty="0" err="1"/>
              <a:t>LacI</a:t>
            </a:r>
            <a:r>
              <a:rPr lang="en-US" dirty="0"/>
              <a:t> | </a:t>
            </a:r>
            <a:r>
              <a:rPr lang="en-US" dirty="0" err="1"/>
              <a:t>TetR</a:t>
            </a: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22E18-1C98-4C7D-986A-A1968B0CF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E33974B-A9DE-4BE0-9C16-0FD2FE7E0284}"/>
              </a:ext>
            </a:extLst>
          </p:cNvPr>
          <p:cNvGrpSpPr/>
          <p:nvPr/>
        </p:nvGrpSpPr>
        <p:grpSpPr>
          <a:xfrm>
            <a:off x="291930" y="1812503"/>
            <a:ext cx="3403601" cy="1443841"/>
            <a:chOff x="694266" y="3174959"/>
            <a:chExt cx="3403601" cy="1443841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01D67ED-A424-41B4-B20B-31E757BFC5E8}"/>
                </a:ext>
              </a:extLst>
            </p:cNvPr>
            <p:cNvCxnSpPr/>
            <p:nvPr/>
          </p:nvCxnSpPr>
          <p:spPr>
            <a:xfrm>
              <a:off x="2125133" y="3776133"/>
              <a:ext cx="1972734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36C0A6C-7371-4583-9736-B3DA8DE14C7D}"/>
                </a:ext>
              </a:extLst>
            </p:cNvPr>
            <p:cNvCxnSpPr/>
            <p:nvPr/>
          </p:nvCxnSpPr>
          <p:spPr>
            <a:xfrm>
              <a:off x="2379133" y="3412067"/>
              <a:ext cx="0" cy="338666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D1A0892-1808-4CCE-B2E2-CEEBFB17358E}"/>
                </a:ext>
              </a:extLst>
            </p:cNvPr>
            <p:cNvCxnSpPr/>
            <p:nvPr/>
          </p:nvCxnSpPr>
          <p:spPr>
            <a:xfrm>
              <a:off x="2379133" y="3420533"/>
              <a:ext cx="23706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AB3DB69-642D-409D-A01B-D8B85D90C6D8}"/>
                </a:ext>
              </a:extLst>
            </p:cNvPr>
            <p:cNvCxnSpPr/>
            <p:nvPr/>
          </p:nvCxnSpPr>
          <p:spPr>
            <a:xfrm>
              <a:off x="2125132" y="4529667"/>
              <a:ext cx="1972734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162ADC7-E483-4984-A9EE-F8D9FAF1EB6E}"/>
                </a:ext>
              </a:extLst>
            </p:cNvPr>
            <p:cNvCxnSpPr/>
            <p:nvPr/>
          </p:nvCxnSpPr>
          <p:spPr>
            <a:xfrm>
              <a:off x="2379132" y="4165601"/>
              <a:ext cx="0" cy="338666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4F22966-FC1F-4DE1-A573-AF2F06399DF4}"/>
                </a:ext>
              </a:extLst>
            </p:cNvPr>
            <p:cNvCxnSpPr/>
            <p:nvPr/>
          </p:nvCxnSpPr>
          <p:spPr>
            <a:xfrm>
              <a:off x="2379132" y="4174067"/>
              <a:ext cx="23706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AF6A24E-B8FF-45CA-B369-679B2C2A707A}"/>
                </a:ext>
              </a:extLst>
            </p:cNvPr>
            <p:cNvSpPr txBox="1"/>
            <p:nvPr/>
          </p:nvSpPr>
          <p:spPr>
            <a:xfrm>
              <a:off x="694267" y="3285067"/>
              <a:ext cx="8212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LacI</a:t>
              </a:r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AFBA57B-F6BE-44EA-A4E9-DD417518D2D3}"/>
                </a:ext>
              </a:extLst>
            </p:cNvPr>
            <p:cNvSpPr txBox="1"/>
            <p:nvPr/>
          </p:nvSpPr>
          <p:spPr>
            <a:xfrm>
              <a:off x="694266" y="4157135"/>
              <a:ext cx="8212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TetR</a:t>
              </a:r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7533003-389E-4619-A88B-261505A22523}"/>
                </a:ext>
              </a:extLst>
            </p:cNvPr>
            <p:cNvSpPr/>
            <p:nvPr/>
          </p:nvSpPr>
          <p:spPr>
            <a:xfrm>
              <a:off x="1481667" y="3174959"/>
              <a:ext cx="745066" cy="296374"/>
            </a:xfrm>
            <a:custGeom>
              <a:avLst/>
              <a:gdLst>
                <a:gd name="connsiteX0" fmla="*/ 0 w 745066"/>
                <a:gd name="connsiteY0" fmla="*/ 279441 h 296374"/>
                <a:gd name="connsiteX1" fmla="*/ 296333 w 745066"/>
                <a:gd name="connsiteY1" fmla="*/ 41 h 296374"/>
                <a:gd name="connsiteX2" fmla="*/ 745066 w 745066"/>
                <a:gd name="connsiteY2" fmla="*/ 296374 h 296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5066" h="296374">
                  <a:moveTo>
                    <a:pt x="0" y="279441"/>
                  </a:moveTo>
                  <a:cubicBezTo>
                    <a:pt x="86077" y="138330"/>
                    <a:pt x="172155" y="-2781"/>
                    <a:pt x="296333" y="41"/>
                  </a:cubicBezTo>
                  <a:cubicBezTo>
                    <a:pt x="420511" y="2863"/>
                    <a:pt x="582788" y="149618"/>
                    <a:pt x="745066" y="296374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E0C6064-A097-4021-887B-118151F145DA}"/>
                </a:ext>
              </a:extLst>
            </p:cNvPr>
            <p:cNvSpPr/>
            <p:nvPr/>
          </p:nvSpPr>
          <p:spPr>
            <a:xfrm>
              <a:off x="1447801" y="4038560"/>
              <a:ext cx="745066" cy="296374"/>
            </a:xfrm>
            <a:custGeom>
              <a:avLst/>
              <a:gdLst>
                <a:gd name="connsiteX0" fmla="*/ 0 w 745066"/>
                <a:gd name="connsiteY0" fmla="*/ 279441 h 296374"/>
                <a:gd name="connsiteX1" fmla="*/ 296333 w 745066"/>
                <a:gd name="connsiteY1" fmla="*/ 41 h 296374"/>
                <a:gd name="connsiteX2" fmla="*/ 745066 w 745066"/>
                <a:gd name="connsiteY2" fmla="*/ 296374 h 296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5066" h="296374">
                  <a:moveTo>
                    <a:pt x="0" y="279441"/>
                  </a:moveTo>
                  <a:cubicBezTo>
                    <a:pt x="86077" y="138330"/>
                    <a:pt x="172155" y="-2781"/>
                    <a:pt x="296333" y="41"/>
                  </a:cubicBezTo>
                  <a:cubicBezTo>
                    <a:pt x="420511" y="2863"/>
                    <a:pt x="582788" y="149618"/>
                    <a:pt x="745066" y="296374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D484035-18C9-4391-A969-1825A39FFADE}"/>
                </a:ext>
              </a:extLst>
            </p:cNvPr>
            <p:cNvSpPr txBox="1"/>
            <p:nvPr/>
          </p:nvSpPr>
          <p:spPr>
            <a:xfrm>
              <a:off x="2929469" y="3327399"/>
              <a:ext cx="846663" cy="46166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foo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F3D2979-AC15-42D3-9914-51FFB5C9C387}"/>
                </a:ext>
              </a:extLst>
            </p:cNvPr>
            <p:cNvSpPr txBox="1"/>
            <p:nvPr/>
          </p:nvSpPr>
          <p:spPr>
            <a:xfrm>
              <a:off x="2921002" y="4055531"/>
              <a:ext cx="846663" cy="46166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foo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09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571F-DA8E-4A8E-80C2-1229D5F8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Biology of an OR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22E18-1C98-4C7D-986A-A1968B0CF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462D785-A56C-4024-A133-92E6761E38D0}"/>
              </a:ext>
            </a:extLst>
          </p:cNvPr>
          <p:cNvGrpSpPr/>
          <p:nvPr/>
        </p:nvGrpSpPr>
        <p:grpSpPr>
          <a:xfrm>
            <a:off x="5708904" y="633984"/>
            <a:ext cx="941832" cy="649224"/>
            <a:chOff x="5708904" y="633984"/>
            <a:chExt cx="941832" cy="649224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6BEDD90-0260-4B3D-BD49-C52EF8A76A28}"/>
                </a:ext>
              </a:extLst>
            </p:cNvPr>
            <p:cNvCxnSpPr/>
            <p:nvPr/>
          </p:nvCxnSpPr>
          <p:spPr>
            <a:xfrm>
              <a:off x="5708904" y="633984"/>
              <a:ext cx="941832" cy="649224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0DB548A-0783-4CB8-8642-E6FCC3C0F2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8904" y="633984"/>
              <a:ext cx="941832" cy="649224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53F6E3E-E225-4D46-93B0-BFEFEB643F02}"/>
              </a:ext>
            </a:extLst>
          </p:cNvPr>
          <p:cNvSpPr txBox="1"/>
          <p:nvPr/>
        </p:nvSpPr>
        <p:spPr>
          <a:xfrm>
            <a:off x="6793992" y="548640"/>
            <a:ext cx="1645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</a:rPr>
              <a:t>AND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26F492E-FB1D-4E9A-A503-CB7BE2973CD4}"/>
              </a:ext>
            </a:extLst>
          </p:cNvPr>
          <p:cNvSpPr txBox="1">
            <a:spLocks/>
          </p:cNvSpPr>
          <p:nvPr/>
        </p:nvSpPr>
        <p:spPr bwMode="auto">
          <a:xfrm>
            <a:off x="4471416" y="1408176"/>
            <a:ext cx="4416552" cy="189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Could these same biological parts actually be implementing an AND gate?</a:t>
            </a:r>
          </a:p>
          <a:p>
            <a:pPr lvl="1">
              <a:spcBef>
                <a:spcPts val="0"/>
              </a:spcBef>
            </a:pPr>
            <a:endParaRPr lang="en-US" kern="0" dirty="0"/>
          </a:p>
          <a:p>
            <a:pPr lvl="1">
              <a:spcBef>
                <a:spcPts val="0"/>
              </a:spcBef>
            </a:pPr>
            <a:endParaRPr lang="en-US" kern="0" dirty="0"/>
          </a:p>
          <a:p>
            <a:pPr marL="457200" lvl="1" indent="0">
              <a:spcBef>
                <a:spcPts val="0"/>
              </a:spcBef>
              <a:buFontTx/>
              <a:buNone/>
            </a:pPr>
            <a:endParaRPr lang="en-US" kern="0" dirty="0"/>
          </a:p>
          <a:p>
            <a:endParaRPr lang="en-US" kern="0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C9E6C5E-1AA1-44C7-AFF8-4D068FBCCF24}"/>
              </a:ext>
            </a:extLst>
          </p:cNvPr>
          <p:cNvGrpSpPr/>
          <p:nvPr/>
        </p:nvGrpSpPr>
        <p:grpSpPr>
          <a:xfrm>
            <a:off x="1124712" y="3529584"/>
            <a:ext cx="3721608" cy="2066544"/>
            <a:chOff x="5708904" y="633984"/>
            <a:chExt cx="941832" cy="649224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593729B-D266-4B74-8645-6FA24BDB61A9}"/>
                </a:ext>
              </a:extLst>
            </p:cNvPr>
            <p:cNvCxnSpPr/>
            <p:nvPr/>
          </p:nvCxnSpPr>
          <p:spPr>
            <a:xfrm>
              <a:off x="5708904" y="633984"/>
              <a:ext cx="941832" cy="649224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2F43500-9183-4CF3-AFB9-6D3324AB5F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8904" y="633984"/>
              <a:ext cx="941832" cy="649224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E06C3AF-D9C1-4C08-AEA2-6D638F63A9AE}"/>
              </a:ext>
            </a:extLst>
          </p:cNvPr>
          <p:cNvGrpSpPr/>
          <p:nvPr/>
        </p:nvGrpSpPr>
        <p:grpSpPr>
          <a:xfrm>
            <a:off x="291930" y="1812503"/>
            <a:ext cx="3403601" cy="1443841"/>
            <a:chOff x="694266" y="3174959"/>
            <a:chExt cx="3403601" cy="1443841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3B99CE9-A076-45F5-908B-147CA4AFB99A}"/>
                </a:ext>
              </a:extLst>
            </p:cNvPr>
            <p:cNvCxnSpPr/>
            <p:nvPr/>
          </p:nvCxnSpPr>
          <p:spPr>
            <a:xfrm>
              <a:off x="2125133" y="3776133"/>
              <a:ext cx="1972734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F4E52C4-4A66-47C1-BBB8-66F6305C554B}"/>
                </a:ext>
              </a:extLst>
            </p:cNvPr>
            <p:cNvCxnSpPr/>
            <p:nvPr/>
          </p:nvCxnSpPr>
          <p:spPr>
            <a:xfrm>
              <a:off x="2379133" y="3412067"/>
              <a:ext cx="0" cy="338666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03833BB-5CDA-4A99-A3B4-4B393240BEC2}"/>
                </a:ext>
              </a:extLst>
            </p:cNvPr>
            <p:cNvCxnSpPr/>
            <p:nvPr/>
          </p:nvCxnSpPr>
          <p:spPr>
            <a:xfrm>
              <a:off x="2379133" y="3420533"/>
              <a:ext cx="23706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3CB2A16-890A-4E91-9DB6-3B26402ABBF1}"/>
                </a:ext>
              </a:extLst>
            </p:cNvPr>
            <p:cNvCxnSpPr/>
            <p:nvPr/>
          </p:nvCxnSpPr>
          <p:spPr>
            <a:xfrm>
              <a:off x="2125132" y="4529667"/>
              <a:ext cx="1972734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43E346A-C95F-4AC4-A436-4E36CBEDB2BA}"/>
                </a:ext>
              </a:extLst>
            </p:cNvPr>
            <p:cNvCxnSpPr/>
            <p:nvPr/>
          </p:nvCxnSpPr>
          <p:spPr>
            <a:xfrm>
              <a:off x="2379132" y="4165601"/>
              <a:ext cx="0" cy="338666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07B0562F-2C27-4525-B602-DF5200CEA3FC}"/>
                </a:ext>
              </a:extLst>
            </p:cNvPr>
            <p:cNvCxnSpPr/>
            <p:nvPr/>
          </p:nvCxnSpPr>
          <p:spPr>
            <a:xfrm>
              <a:off x="2379132" y="4174067"/>
              <a:ext cx="237067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959D1C7-AA5F-4444-B120-2DF09CA22B5D}"/>
                </a:ext>
              </a:extLst>
            </p:cNvPr>
            <p:cNvSpPr txBox="1"/>
            <p:nvPr/>
          </p:nvSpPr>
          <p:spPr>
            <a:xfrm>
              <a:off x="694267" y="3285067"/>
              <a:ext cx="8212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LacI</a:t>
              </a:r>
              <a:endParaRPr 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464DC30-EB99-4CD5-9142-29EE201E7CF2}"/>
                </a:ext>
              </a:extLst>
            </p:cNvPr>
            <p:cNvSpPr txBox="1"/>
            <p:nvPr/>
          </p:nvSpPr>
          <p:spPr>
            <a:xfrm>
              <a:off x="694266" y="4157135"/>
              <a:ext cx="8212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TetR</a:t>
              </a:r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E82A8D0-69E7-4D04-8C5E-B57761ED3262}"/>
                </a:ext>
              </a:extLst>
            </p:cNvPr>
            <p:cNvSpPr/>
            <p:nvPr/>
          </p:nvSpPr>
          <p:spPr>
            <a:xfrm>
              <a:off x="1481667" y="3174959"/>
              <a:ext cx="745066" cy="296374"/>
            </a:xfrm>
            <a:custGeom>
              <a:avLst/>
              <a:gdLst>
                <a:gd name="connsiteX0" fmla="*/ 0 w 745066"/>
                <a:gd name="connsiteY0" fmla="*/ 279441 h 296374"/>
                <a:gd name="connsiteX1" fmla="*/ 296333 w 745066"/>
                <a:gd name="connsiteY1" fmla="*/ 41 h 296374"/>
                <a:gd name="connsiteX2" fmla="*/ 745066 w 745066"/>
                <a:gd name="connsiteY2" fmla="*/ 296374 h 296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5066" h="296374">
                  <a:moveTo>
                    <a:pt x="0" y="279441"/>
                  </a:moveTo>
                  <a:cubicBezTo>
                    <a:pt x="86077" y="138330"/>
                    <a:pt x="172155" y="-2781"/>
                    <a:pt x="296333" y="41"/>
                  </a:cubicBezTo>
                  <a:cubicBezTo>
                    <a:pt x="420511" y="2863"/>
                    <a:pt x="582788" y="149618"/>
                    <a:pt x="745066" y="296374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99C6032-45DE-4829-8C4E-5BDF2B627041}"/>
                </a:ext>
              </a:extLst>
            </p:cNvPr>
            <p:cNvSpPr/>
            <p:nvPr/>
          </p:nvSpPr>
          <p:spPr>
            <a:xfrm>
              <a:off x="1447801" y="4038560"/>
              <a:ext cx="745066" cy="296374"/>
            </a:xfrm>
            <a:custGeom>
              <a:avLst/>
              <a:gdLst>
                <a:gd name="connsiteX0" fmla="*/ 0 w 745066"/>
                <a:gd name="connsiteY0" fmla="*/ 279441 h 296374"/>
                <a:gd name="connsiteX1" fmla="*/ 296333 w 745066"/>
                <a:gd name="connsiteY1" fmla="*/ 41 h 296374"/>
                <a:gd name="connsiteX2" fmla="*/ 745066 w 745066"/>
                <a:gd name="connsiteY2" fmla="*/ 296374 h 296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5066" h="296374">
                  <a:moveTo>
                    <a:pt x="0" y="279441"/>
                  </a:moveTo>
                  <a:cubicBezTo>
                    <a:pt x="86077" y="138330"/>
                    <a:pt x="172155" y="-2781"/>
                    <a:pt x="296333" y="41"/>
                  </a:cubicBezTo>
                  <a:cubicBezTo>
                    <a:pt x="420511" y="2863"/>
                    <a:pt x="582788" y="149618"/>
                    <a:pt x="745066" y="296374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D808129-F8BB-489C-8500-96C1572D2F44}"/>
                </a:ext>
              </a:extLst>
            </p:cNvPr>
            <p:cNvSpPr txBox="1"/>
            <p:nvPr/>
          </p:nvSpPr>
          <p:spPr>
            <a:xfrm>
              <a:off x="2929469" y="3327399"/>
              <a:ext cx="846663" cy="46166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foo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D51F858-C546-4559-86C3-3E369EFD71E6}"/>
                </a:ext>
              </a:extLst>
            </p:cNvPr>
            <p:cNvSpPr txBox="1"/>
            <p:nvPr/>
          </p:nvSpPr>
          <p:spPr>
            <a:xfrm>
              <a:off x="2921002" y="4055531"/>
              <a:ext cx="846663" cy="46166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foo</a:t>
              </a:r>
            </a:p>
          </p:txBody>
        </p:sp>
      </p:grp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A726C750-C72E-4C7B-97F9-5344C33C1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410712"/>
            <a:ext cx="7772400" cy="2514600"/>
          </a:xfrm>
        </p:spPr>
        <p:txBody>
          <a:bodyPr/>
          <a:lstStyle/>
          <a:p>
            <a:r>
              <a:rPr lang="en-US" dirty="0"/>
              <a:t>Many ways to skin this cat. Here’s an easy one: two separate promoters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EEs call this a </a:t>
            </a:r>
            <a:r>
              <a:rPr lang="en-US" i="1" dirty="0"/>
              <a:t>wire-OR</a:t>
            </a:r>
            <a:r>
              <a:rPr lang="en-US" dirty="0"/>
              <a:t>.</a:t>
            </a:r>
          </a:p>
          <a:p>
            <a:pPr>
              <a:spcBef>
                <a:spcPts val="600"/>
              </a:spcBef>
            </a:pPr>
            <a:r>
              <a:rPr lang="en-US" dirty="0"/>
              <a:t>What logic function is this computing?</a:t>
            </a:r>
          </a:p>
          <a:p>
            <a:pPr lvl="1">
              <a:spcBef>
                <a:spcPts val="0"/>
              </a:spcBef>
            </a:pPr>
            <a:r>
              <a:rPr lang="en-US" dirty="0"/>
              <a:t>foo = </a:t>
            </a:r>
            <a:r>
              <a:rPr lang="en-US" dirty="0" err="1"/>
              <a:t>LacI</a:t>
            </a:r>
            <a:r>
              <a:rPr lang="en-US" dirty="0"/>
              <a:t> | </a:t>
            </a:r>
            <a:r>
              <a:rPr lang="en-US" dirty="0" err="1"/>
              <a:t>TetR</a:t>
            </a: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7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the Lac operon?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19" y="2918676"/>
            <a:ext cx="4821481" cy="1379490"/>
          </a:xfrm>
        </p:spPr>
        <p:txBody>
          <a:bodyPr/>
          <a:lstStyle/>
          <a:p>
            <a:r>
              <a:rPr lang="en-US" sz="2000" dirty="0"/>
              <a:t>The lac promoter is an AND gate</a:t>
            </a:r>
          </a:p>
          <a:p>
            <a:r>
              <a:rPr lang="en-US" sz="2000" dirty="0"/>
              <a:t>The </a:t>
            </a:r>
            <a:r>
              <a:rPr lang="en-US" sz="2000" dirty="0" err="1"/>
              <a:t>lacI</a:t>
            </a:r>
            <a:r>
              <a:rPr lang="en-US" sz="2000" dirty="0"/>
              <a:t> promoter is inverting lactose</a:t>
            </a:r>
          </a:p>
          <a:p>
            <a:r>
              <a:rPr lang="en-US" sz="2000" dirty="0"/>
              <a:t>Another inverter for glucose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193/Syn Bio Joel Grodstein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7250" y="4463169"/>
            <a:ext cx="189547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lac promoter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62725" y="4463169"/>
            <a:ext cx="8096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lacZ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72350" y="4463169"/>
            <a:ext cx="8096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lacY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81437" y="2332129"/>
            <a:ext cx="189547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lacI</a:t>
            </a:r>
            <a:r>
              <a:rPr lang="en-US" dirty="0"/>
              <a:t> promoter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81675" y="2332129"/>
            <a:ext cx="8096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lacI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81748" y="3132578"/>
            <a:ext cx="2600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Glucose → less CAP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94707" y="5335111"/>
            <a:ext cx="1222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lacZ, </a:t>
            </a:r>
            <a:r>
              <a:rPr lang="en-US" sz="1800" dirty="0" err="1"/>
              <a:t>lacY</a:t>
            </a:r>
            <a:r>
              <a:rPr lang="en-US" sz="1800" dirty="0"/>
              <a:t>, </a:t>
            </a:r>
            <a:r>
              <a:rPr lang="en-US" sz="1800" dirty="0" err="1"/>
              <a:t>lacA</a:t>
            </a:r>
            <a:endParaRPr lang="en-US" sz="18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6413250" y="5215008"/>
            <a:ext cx="1094646" cy="762000"/>
            <a:chOff x="5944329" y="5109500"/>
            <a:chExt cx="1094646" cy="762000"/>
          </a:xfrm>
        </p:grpSpPr>
        <p:sp>
          <p:nvSpPr>
            <p:cNvPr id="14" name="Flowchart: Delay 13"/>
            <p:cNvSpPr/>
            <p:nvPr/>
          </p:nvSpPr>
          <p:spPr>
            <a:xfrm>
              <a:off x="6086475" y="5109500"/>
              <a:ext cx="952500" cy="762000"/>
            </a:xfrm>
            <a:prstGeom prst="flowChartDelay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944329" y="5568459"/>
              <a:ext cx="137160" cy="140677"/>
            </a:xfrm>
            <a:prstGeom prst="ellips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933708" y="5089838"/>
            <a:ext cx="641838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CAP</a:t>
            </a:r>
          </a:p>
          <a:p>
            <a:pPr algn="ctr"/>
            <a:endParaRPr lang="en-US" sz="1800" dirty="0"/>
          </a:p>
          <a:p>
            <a:pPr algn="ctr">
              <a:spcBef>
                <a:spcPts val="600"/>
              </a:spcBef>
            </a:pPr>
            <a:r>
              <a:rPr lang="en-US" sz="1800" dirty="0" err="1"/>
              <a:t>lacI</a:t>
            </a:r>
            <a:endParaRPr lang="en-US" sz="1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5972200" y="1482191"/>
            <a:ext cx="748054" cy="644769"/>
            <a:chOff x="1359306" y="4291217"/>
            <a:chExt cx="748054" cy="644769"/>
          </a:xfrm>
        </p:grpSpPr>
        <p:sp>
          <p:nvSpPr>
            <p:cNvPr id="16" name="Flowchart: Merge 15"/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111826" y="1575620"/>
            <a:ext cx="874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lactose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15467" y="1437394"/>
            <a:ext cx="874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/>
              <a:t>lacI</a:t>
            </a:r>
            <a:endParaRPr lang="en-US" sz="18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7559025" y="2514619"/>
            <a:ext cx="748054" cy="644769"/>
            <a:chOff x="1359306" y="4291217"/>
            <a:chExt cx="748054" cy="644769"/>
          </a:xfrm>
        </p:grpSpPr>
        <p:sp>
          <p:nvSpPr>
            <p:cNvPr id="28" name="Flowchart: Merge 27"/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638925" y="2608048"/>
            <a:ext cx="934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glucose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991470" y="2433763"/>
            <a:ext cx="874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CAP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84DA13-8657-4179-B69A-F114312FBC98}"/>
              </a:ext>
            </a:extLst>
          </p:cNvPr>
          <p:cNvSpPr txBox="1"/>
          <p:nvPr/>
        </p:nvSpPr>
        <p:spPr>
          <a:xfrm>
            <a:off x="8176684" y="4463170"/>
            <a:ext cx="8096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lacA</a:t>
            </a:r>
            <a:endParaRPr lang="en-US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CA545E-8966-46D1-8467-F0CD0C47D2EE}"/>
              </a:ext>
            </a:extLst>
          </p:cNvPr>
          <p:cNvGrpSpPr/>
          <p:nvPr/>
        </p:nvGrpSpPr>
        <p:grpSpPr>
          <a:xfrm>
            <a:off x="4554008" y="2819400"/>
            <a:ext cx="1567392" cy="1608667"/>
            <a:chOff x="4554008" y="2819400"/>
            <a:chExt cx="1567392" cy="160866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AA8BE71-7ADD-4568-B35E-9E46753142C7}"/>
                </a:ext>
              </a:extLst>
            </p:cNvPr>
            <p:cNvSpPr txBox="1"/>
            <p:nvPr/>
          </p:nvSpPr>
          <p:spPr>
            <a:xfrm>
              <a:off x="4554008" y="3747735"/>
              <a:ext cx="661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err="1"/>
                <a:t>lacI</a:t>
              </a:r>
              <a:endParaRPr lang="en-US" sz="1800" dirty="0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A4FC7D4E-8149-4EDC-BD12-B3D8E886EC5A}"/>
                </a:ext>
              </a:extLst>
            </p:cNvPr>
            <p:cNvGrpSpPr/>
            <p:nvPr/>
          </p:nvGrpSpPr>
          <p:grpSpPr>
            <a:xfrm>
              <a:off x="5096933" y="2819400"/>
              <a:ext cx="1024467" cy="1608667"/>
              <a:chOff x="5096933" y="2819400"/>
              <a:chExt cx="1024467" cy="1608667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F2182A86-93B6-4C98-A5B7-DB8BF5BF1CF0}"/>
                  </a:ext>
                </a:extLst>
              </p:cNvPr>
              <p:cNvSpPr/>
              <p:nvPr/>
            </p:nvSpPr>
            <p:spPr>
              <a:xfrm>
                <a:off x="5179971" y="2819400"/>
                <a:ext cx="941429" cy="1608667"/>
              </a:xfrm>
              <a:custGeom>
                <a:avLst/>
                <a:gdLst>
                  <a:gd name="connsiteX0" fmla="*/ 941429 w 941429"/>
                  <a:gd name="connsiteY0" fmla="*/ 0 h 1608667"/>
                  <a:gd name="connsiteX1" fmla="*/ 738229 w 941429"/>
                  <a:gd name="connsiteY1" fmla="*/ 287867 h 1608667"/>
                  <a:gd name="connsiteX2" fmla="*/ 357229 w 941429"/>
                  <a:gd name="connsiteY2" fmla="*/ 364067 h 1608667"/>
                  <a:gd name="connsiteX3" fmla="*/ 187896 w 941429"/>
                  <a:gd name="connsiteY3" fmla="*/ 618067 h 1608667"/>
                  <a:gd name="connsiteX4" fmla="*/ 27029 w 941429"/>
                  <a:gd name="connsiteY4" fmla="*/ 1007533 h 1608667"/>
                  <a:gd name="connsiteX5" fmla="*/ 1629 w 941429"/>
                  <a:gd name="connsiteY5" fmla="*/ 1608667 h 160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41429" h="1608667">
                    <a:moveTo>
                      <a:pt x="941429" y="0"/>
                    </a:moveTo>
                    <a:cubicBezTo>
                      <a:pt x="888512" y="113594"/>
                      <a:pt x="835596" y="227189"/>
                      <a:pt x="738229" y="287867"/>
                    </a:cubicBezTo>
                    <a:cubicBezTo>
                      <a:pt x="640862" y="348545"/>
                      <a:pt x="448951" y="309034"/>
                      <a:pt x="357229" y="364067"/>
                    </a:cubicBezTo>
                    <a:cubicBezTo>
                      <a:pt x="265507" y="419100"/>
                      <a:pt x="242929" y="510823"/>
                      <a:pt x="187896" y="618067"/>
                    </a:cubicBezTo>
                    <a:cubicBezTo>
                      <a:pt x="132863" y="725311"/>
                      <a:pt x="58073" y="842433"/>
                      <a:pt x="27029" y="1007533"/>
                    </a:cubicBezTo>
                    <a:cubicBezTo>
                      <a:pt x="-4016" y="1172633"/>
                      <a:pt x="-1194" y="1390650"/>
                      <a:pt x="1629" y="1608667"/>
                    </a:cubicBezTo>
                  </a:path>
                </a:pathLst>
              </a:custGeom>
              <a:noFill/>
              <a:ln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1976A20B-C316-493B-BC6D-056238147529}"/>
                  </a:ext>
                </a:extLst>
              </p:cNvPr>
              <p:cNvCxnSpPr/>
              <p:nvPr/>
            </p:nvCxnSpPr>
            <p:spPr>
              <a:xfrm>
                <a:off x="5096933" y="4411139"/>
                <a:ext cx="1778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C29D2A3-1BE1-4D2D-9CC0-546FF2A398C4}"/>
              </a:ext>
            </a:extLst>
          </p:cNvPr>
          <p:cNvGrpSpPr/>
          <p:nvPr/>
        </p:nvGrpSpPr>
        <p:grpSpPr>
          <a:xfrm>
            <a:off x="5982759" y="3505200"/>
            <a:ext cx="2526241" cy="965200"/>
            <a:chOff x="5982759" y="3505200"/>
            <a:chExt cx="2526241" cy="965200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B56337B-712F-466B-BC6D-0EAB40CEBC3E}"/>
                </a:ext>
              </a:extLst>
            </p:cNvPr>
            <p:cNvSpPr txBox="1"/>
            <p:nvPr/>
          </p:nvSpPr>
          <p:spPr>
            <a:xfrm>
              <a:off x="5982759" y="3764669"/>
              <a:ext cx="790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/>
                <a:t>CAP</a:t>
              </a: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6F88903-CF18-4778-B429-BE20B651AB1C}"/>
                </a:ext>
              </a:extLst>
            </p:cNvPr>
            <p:cNvSpPr/>
            <p:nvPr/>
          </p:nvSpPr>
          <p:spPr>
            <a:xfrm>
              <a:off x="6011333" y="3505200"/>
              <a:ext cx="2497667" cy="965200"/>
            </a:xfrm>
            <a:custGeom>
              <a:avLst/>
              <a:gdLst>
                <a:gd name="connsiteX0" fmla="*/ 2497667 w 2497667"/>
                <a:gd name="connsiteY0" fmla="*/ 0 h 965200"/>
                <a:gd name="connsiteX1" fmla="*/ 2387600 w 2497667"/>
                <a:gd name="connsiteY1" fmla="*/ 220133 h 965200"/>
                <a:gd name="connsiteX2" fmla="*/ 2142067 w 2497667"/>
                <a:gd name="connsiteY2" fmla="*/ 228600 h 965200"/>
                <a:gd name="connsiteX3" fmla="*/ 1532467 w 2497667"/>
                <a:gd name="connsiteY3" fmla="*/ 254000 h 965200"/>
                <a:gd name="connsiteX4" fmla="*/ 829734 w 2497667"/>
                <a:gd name="connsiteY4" fmla="*/ 177800 h 965200"/>
                <a:gd name="connsiteX5" fmla="*/ 533400 w 2497667"/>
                <a:gd name="connsiteY5" fmla="*/ 152400 h 965200"/>
                <a:gd name="connsiteX6" fmla="*/ 152400 w 2497667"/>
                <a:gd name="connsiteY6" fmla="*/ 338667 h 965200"/>
                <a:gd name="connsiteX7" fmla="*/ 0 w 2497667"/>
                <a:gd name="connsiteY7" fmla="*/ 96520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97667" h="965200">
                  <a:moveTo>
                    <a:pt x="2497667" y="0"/>
                  </a:moveTo>
                  <a:cubicBezTo>
                    <a:pt x="2472267" y="91016"/>
                    <a:pt x="2446867" y="182033"/>
                    <a:pt x="2387600" y="220133"/>
                  </a:cubicBezTo>
                  <a:cubicBezTo>
                    <a:pt x="2328333" y="258233"/>
                    <a:pt x="2142067" y="228600"/>
                    <a:pt x="2142067" y="228600"/>
                  </a:cubicBezTo>
                  <a:cubicBezTo>
                    <a:pt x="1999545" y="234245"/>
                    <a:pt x="1751189" y="262467"/>
                    <a:pt x="1532467" y="254000"/>
                  </a:cubicBezTo>
                  <a:cubicBezTo>
                    <a:pt x="1313745" y="245533"/>
                    <a:pt x="996245" y="194733"/>
                    <a:pt x="829734" y="177800"/>
                  </a:cubicBezTo>
                  <a:cubicBezTo>
                    <a:pt x="663223" y="160867"/>
                    <a:pt x="646289" y="125589"/>
                    <a:pt x="533400" y="152400"/>
                  </a:cubicBezTo>
                  <a:cubicBezTo>
                    <a:pt x="420511" y="179211"/>
                    <a:pt x="241300" y="203200"/>
                    <a:pt x="152400" y="338667"/>
                  </a:cubicBezTo>
                  <a:cubicBezTo>
                    <a:pt x="63500" y="474134"/>
                    <a:pt x="31750" y="719667"/>
                    <a:pt x="0" y="965200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D80EB49-33F8-4CD0-90DF-CB6B1A2C6972}"/>
              </a:ext>
            </a:extLst>
          </p:cNvPr>
          <p:cNvGrpSpPr/>
          <p:nvPr/>
        </p:nvGrpSpPr>
        <p:grpSpPr>
          <a:xfrm>
            <a:off x="3677709" y="1803400"/>
            <a:ext cx="1046692" cy="465667"/>
            <a:chOff x="2170642" y="1744133"/>
            <a:chExt cx="1046692" cy="46566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A5606A3-5AA0-45C7-80BD-A62BC41BC8C1}"/>
                </a:ext>
              </a:extLst>
            </p:cNvPr>
            <p:cNvSpPr txBox="1"/>
            <p:nvPr/>
          </p:nvSpPr>
          <p:spPr>
            <a:xfrm>
              <a:off x="2170642" y="1766391"/>
              <a:ext cx="1046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/>
                <a:t>lactose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5D706FA-5D57-4A2B-8343-50D6D8ABDEE4}"/>
                </a:ext>
              </a:extLst>
            </p:cNvPr>
            <p:cNvCxnSpPr/>
            <p:nvPr/>
          </p:nvCxnSpPr>
          <p:spPr>
            <a:xfrm>
              <a:off x="3081867" y="1744133"/>
              <a:ext cx="0" cy="465667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F8E5D6A-B6BD-49CD-92A6-53014BAEF7F0}"/>
                </a:ext>
              </a:extLst>
            </p:cNvPr>
            <p:cNvCxnSpPr/>
            <p:nvPr/>
          </p:nvCxnSpPr>
          <p:spPr>
            <a:xfrm>
              <a:off x="2971810" y="2209789"/>
              <a:ext cx="2032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677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2" grpId="0" animBg="1"/>
      <p:bldP spid="13" grpId="0"/>
      <p:bldP spid="19" grpId="0"/>
      <p:bldP spid="20" grpId="0"/>
      <p:bldP spid="25" grpId="0"/>
      <p:bldP spid="26" grpId="0"/>
      <p:bldP spid="30" grpId="0"/>
      <p:bldP spid="31" grpId="0"/>
      <p:bldP spid="3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9AEDE-EC07-42FA-833F-F39E53391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C42E1-3FED-42BC-89BD-804A26C7A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512" y="1700784"/>
            <a:ext cx="5504688" cy="704088"/>
          </a:xfrm>
        </p:spPr>
        <p:txBody>
          <a:bodyPr/>
          <a:lstStyle/>
          <a:p>
            <a:r>
              <a:rPr lang="en-US" dirty="0"/>
              <a:t>Assume the gate works like this: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EFDE77-1656-486C-ACAC-F0455E793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814D65-3F28-469A-85A4-98DEAA2CFBCE}"/>
              </a:ext>
            </a:extLst>
          </p:cNvPr>
          <p:cNvCxnSpPr/>
          <p:nvPr/>
        </p:nvCxnSpPr>
        <p:spPr>
          <a:xfrm>
            <a:off x="2125133" y="3776133"/>
            <a:ext cx="1972734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2D422A6-F13F-4ED5-998C-6C6A7EB64EE9}"/>
              </a:ext>
            </a:extLst>
          </p:cNvPr>
          <p:cNvCxnSpPr/>
          <p:nvPr/>
        </p:nvCxnSpPr>
        <p:spPr>
          <a:xfrm>
            <a:off x="2379133" y="3412067"/>
            <a:ext cx="0" cy="33866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C98AA1-59EF-42B9-8C3C-DD8BBEAA531C}"/>
              </a:ext>
            </a:extLst>
          </p:cNvPr>
          <p:cNvCxnSpPr/>
          <p:nvPr/>
        </p:nvCxnSpPr>
        <p:spPr>
          <a:xfrm>
            <a:off x="2379133" y="3420533"/>
            <a:ext cx="237067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5D85FE7-0CA5-4C6D-888F-D5CAB2B96817}"/>
              </a:ext>
            </a:extLst>
          </p:cNvPr>
          <p:cNvCxnSpPr/>
          <p:nvPr/>
        </p:nvCxnSpPr>
        <p:spPr>
          <a:xfrm>
            <a:off x="2125132" y="4529667"/>
            <a:ext cx="1972734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A895F8-870A-4389-985D-715F05238A50}"/>
              </a:ext>
            </a:extLst>
          </p:cNvPr>
          <p:cNvCxnSpPr/>
          <p:nvPr/>
        </p:nvCxnSpPr>
        <p:spPr>
          <a:xfrm>
            <a:off x="2379132" y="4165601"/>
            <a:ext cx="0" cy="33866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00EE02C-213F-4E94-A7BD-249197E376D0}"/>
              </a:ext>
            </a:extLst>
          </p:cNvPr>
          <p:cNvCxnSpPr/>
          <p:nvPr/>
        </p:nvCxnSpPr>
        <p:spPr>
          <a:xfrm>
            <a:off x="2379132" y="4174067"/>
            <a:ext cx="237067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55D6D98-CE2D-47CE-9C2A-976CDA1BB0AF}"/>
              </a:ext>
            </a:extLst>
          </p:cNvPr>
          <p:cNvSpPr txBox="1"/>
          <p:nvPr/>
        </p:nvSpPr>
        <p:spPr>
          <a:xfrm>
            <a:off x="694267" y="3285067"/>
            <a:ext cx="821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LacI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F53595-25C2-4A2A-938C-0954CEBE9288}"/>
              </a:ext>
            </a:extLst>
          </p:cNvPr>
          <p:cNvSpPr txBox="1"/>
          <p:nvPr/>
        </p:nvSpPr>
        <p:spPr>
          <a:xfrm>
            <a:off x="694266" y="4157135"/>
            <a:ext cx="821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TetR</a:t>
            </a:r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6D59459-F269-423D-A2E3-F0FF4946016B}"/>
              </a:ext>
            </a:extLst>
          </p:cNvPr>
          <p:cNvSpPr/>
          <p:nvPr/>
        </p:nvSpPr>
        <p:spPr>
          <a:xfrm>
            <a:off x="1481667" y="3174959"/>
            <a:ext cx="745066" cy="296374"/>
          </a:xfrm>
          <a:custGeom>
            <a:avLst/>
            <a:gdLst>
              <a:gd name="connsiteX0" fmla="*/ 0 w 745066"/>
              <a:gd name="connsiteY0" fmla="*/ 279441 h 296374"/>
              <a:gd name="connsiteX1" fmla="*/ 296333 w 745066"/>
              <a:gd name="connsiteY1" fmla="*/ 41 h 296374"/>
              <a:gd name="connsiteX2" fmla="*/ 745066 w 745066"/>
              <a:gd name="connsiteY2" fmla="*/ 296374 h 29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5066" h="296374">
                <a:moveTo>
                  <a:pt x="0" y="279441"/>
                </a:moveTo>
                <a:cubicBezTo>
                  <a:pt x="86077" y="138330"/>
                  <a:pt x="172155" y="-2781"/>
                  <a:pt x="296333" y="41"/>
                </a:cubicBezTo>
                <a:cubicBezTo>
                  <a:pt x="420511" y="2863"/>
                  <a:pt x="582788" y="149618"/>
                  <a:pt x="745066" y="296374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1788976-15EC-42C4-BB95-C4504E167D37}"/>
              </a:ext>
            </a:extLst>
          </p:cNvPr>
          <p:cNvSpPr/>
          <p:nvPr/>
        </p:nvSpPr>
        <p:spPr>
          <a:xfrm>
            <a:off x="1447801" y="4038560"/>
            <a:ext cx="745066" cy="296374"/>
          </a:xfrm>
          <a:custGeom>
            <a:avLst/>
            <a:gdLst>
              <a:gd name="connsiteX0" fmla="*/ 0 w 745066"/>
              <a:gd name="connsiteY0" fmla="*/ 279441 h 296374"/>
              <a:gd name="connsiteX1" fmla="*/ 296333 w 745066"/>
              <a:gd name="connsiteY1" fmla="*/ 41 h 296374"/>
              <a:gd name="connsiteX2" fmla="*/ 745066 w 745066"/>
              <a:gd name="connsiteY2" fmla="*/ 296374 h 29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5066" h="296374">
                <a:moveTo>
                  <a:pt x="0" y="279441"/>
                </a:moveTo>
                <a:cubicBezTo>
                  <a:pt x="86077" y="138330"/>
                  <a:pt x="172155" y="-2781"/>
                  <a:pt x="296333" y="41"/>
                </a:cubicBezTo>
                <a:cubicBezTo>
                  <a:pt x="420511" y="2863"/>
                  <a:pt x="582788" y="149618"/>
                  <a:pt x="745066" y="296374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5D6E02-8FEA-4468-9B1E-82B0DB2D2EEC}"/>
              </a:ext>
            </a:extLst>
          </p:cNvPr>
          <p:cNvSpPr txBox="1"/>
          <p:nvPr/>
        </p:nvSpPr>
        <p:spPr>
          <a:xfrm>
            <a:off x="2929469" y="3327399"/>
            <a:ext cx="846663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foo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65DA00-FC44-4EFE-951B-AEE0ECAE21B3}"/>
              </a:ext>
            </a:extLst>
          </p:cNvPr>
          <p:cNvSpPr txBox="1"/>
          <p:nvPr/>
        </p:nvSpPr>
        <p:spPr>
          <a:xfrm>
            <a:off x="2921002" y="4055531"/>
            <a:ext cx="846663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foo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9A1EF347-7ACD-42A7-8069-7DC866907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453160"/>
              </p:ext>
            </p:extLst>
          </p:nvPr>
        </p:nvGraphicFramePr>
        <p:xfrm>
          <a:off x="6126480" y="1680464"/>
          <a:ext cx="25145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528">
                  <a:extLst>
                    <a:ext uri="{9D8B030D-6E8A-4147-A177-3AD203B41FA5}">
                      <a16:colId xmlns:a16="http://schemas.microsoft.com/office/drawing/2014/main" val="1181171046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25314057"/>
                    </a:ext>
                  </a:extLst>
                </a:gridCol>
                <a:gridCol w="941831">
                  <a:extLst>
                    <a:ext uri="{9D8B030D-6E8A-4147-A177-3AD203B41FA5}">
                      <a16:colId xmlns:a16="http://schemas.microsoft.com/office/drawing/2014/main" val="2633818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LacI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TetR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[foo]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634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519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136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585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563288"/>
                  </a:ext>
                </a:extLst>
              </a:tr>
            </a:tbl>
          </a:graphicData>
        </a:graphic>
      </p:graphicFrame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5270841-7638-469F-A6CA-C15E6136EB6B}"/>
              </a:ext>
            </a:extLst>
          </p:cNvPr>
          <p:cNvSpPr txBox="1">
            <a:spLocks/>
          </p:cNvSpPr>
          <p:nvPr/>
        </p:nvSpPr>
        <p:spPr bwMode="auto">
          <a:xfrm>
            <a:off x="563880" y="4843272"/>
            <a:ext cx="6559296" cy="1246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What if the downstream gate has </a:t>
            </a:r>
            <a:r>
              <a:rPr lang="en-US" i="1" kern="0" dirty="0" err="1"/>
              <a:t>k</a:t>
            </a:r>
            <a:r>
              <a:rPr lang="en-US" kern="0" baseline="-25000" dirty="0" err="1"/>
              <a:t>M</a:t>
            </a:r>
            <a:r>
              <a:rPr lang="en-US" kern="0" dirty="0"/>
              <a:t>=75?</a:t>
            </a:r>
          </a:p>
          <a:p>
            <a:r>
              <a:rPr lang="en-US" i="1" kern="0" dirty="0" err="1"/>
              <a:t>k</a:t>
            </a:r>
            <a:r>
              <a:rPr lang="en-US" kern="0" baseline="-25000" dirty="0" err="1"/>
              <a:t>M</a:t>
            </a:r>
            <a:r>
              <a:rPr lang="en-US" kern="0" dirty="0"/>
              <a:t>=50?</a:t>
            </a:r>
            <a:endParaRPr lang="en-US" i="1" kern="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95A484C-3161-48F2-B291-774F906E577A}"/>
              </a:ext>
            </a:extLst>
          </p:cNvPr>
          <p:cNvSpPr txBox="1"/>
          <p:nvPr/>
        </p:nvSpPr>
        <p:spPr>
          <a:xfrm>
            <a:off x="6848856" y="4855464"/>
            <a:ext cx="1124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AND</a:t>
            </a:r>
            <a:r>
              <a:rPr lang="en-US" dirty="0">
                <a:solidFill>
                  <a:schemeClr val="accent2"/>
                </a:solidFill>
              </a:rPr>
              <a:t>!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598369-7842-4449-BBC5-5828004C11C2}"/>
              </a:ext>
            </a:extLst>
          </p:cNvPr>
          <p:cNvSpPr txBox="1"/>
          <p:nvPr/>
        </p:nvSpPr>
        <p:spPr>
          <a:xfrm>
            <a:off x="2191512" y="5373624"/>
            <a:ext cx="1124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OR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59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571F-DA8E-4A8E-80C2-1229D5F8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Slightly different 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05872-7E24-4BF1-84B0-B65A35CD1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versions of the same idea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Now what’s it computing?</a:t>
            </a:r>
          </a:p>
          <a:p>
            <a:pPr lvl="1">
              <a:spcBef>
                <a:spcPts val="0"/>
              </a:spcBef>
            </a:pPr>
            <a:r>
              <a:rPr lang="en-US" dirty="0"/>
              <a:t>foo = !</a:t>
            </a:r>
            <a:r>
              <a:rPr lang="en-US" dirty="0" err="1"/>
              <a:t>LacI</a:t>
            </a:r>
            <a:r>
              <a:rPr lang="en-US" dirty="0"/>
              <a:t> | !</a:t>
            </a:r>
            <a:r>
              <a:rPr lang="en-US" dirty="0" err="1"/>
              <a:t>TetR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          = !(</a:t>
            </a:r>
            <a:r>
              <a:rPr lang="en-US" dirty="0" err="1"/>
              <a:t>LacI</a:t>
            </a:r>
            <a:r>
              <a:rPr lang="en-US" dirty="0"/>
              <a:t> &amp; </a:t>
            </a:r>
            <a:r>
              <a:rPr lang="en-US" dirty="0" err="1"/>
              <a:t>TetR</a:t>
            </a:r>
            <a:r>
              <a:rPr lang="en-US" dirty="0"/>
              <a:t>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not (AND)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22E18-1C98-4C7D-986A-A1968B0CF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1D67ED-A424-41B4-B20B-31E757BFC5E8}"/>
              </a:ext>
            </a:extLst>
          </p:cNvPr>
          <p:cNvCxnSpPr/>
          <p:nvPr/>
        </p:nvCxnSpPr>
        <p:spPr>
          <a:xfrm>
            <a:off x="2125133" y="3776133"/>
            <a:ext cx="1972734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36C0A6C-7371-4583-9736-B3DA8DE14C7D}"/>
              </a:ext>
            </a:extLst>
          </p:cNvPr>
          <p:cNvCxnSpPr/>
          <p:nvPr/>
        </p:nvCxnSpPr>
        <p:spPr>
          <a:xfrm>
            <a:off x="2379133" y="3412067"/>
            <a:ext cx="0" cy="33866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D1A0892-1808-4CCE-B2E2-CEEBFB17358E}"/>
              </a:ext>
            </a:extLst>
          </p:cNvPr>
          <p:cNvCxnSpPr/>
          <p:nvPr/>
        </p:nvCxnSpPr>
        <p:spPr>
          <a:xfrm>
            <a:off x="2379133" y="3420533"/>
            <a:ext cx="237067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AB3DB69-642D-409D-A01B-D8B85D90C6D8}"/>
              </a:ext>
            </a:extLst>
          </p:cNvPr>
          <p:cNvCxnSpPr/>
          <p:nvPr/>
        </p:nvCxnSpPr>
        <p:spPr>
          <a:xfrm>
            <a:off x="2125132" y="4529667"/>
            <a:ext cx="1972734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162ADC7-E483-4984-A9EE-F8D9FAF1EB6E}"/>
              </a:ext>
            </a:extLst>
          </p:cNvPr>
          <p:cNvCxnSpPr/>
          <p:nvPr/>
        </p:nvCxnSpPr>
        <p:spPr>
          <a:xfrm>
            <a:off x="2379132" y="4165601"/>
            <a:ext cx="0" cy="33866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4F22966-FC1F-4DE1-A573-AF2F06399DF4}"/>
              </a:ext>
            </a:extLst>
          </p:cNvPr>
          <p:cNvCxnSpPr/>
          <p:nvPr/>
        </p:nvCxnSpPr>
        <p:spPr>
          <a:xfrm>
            <a:off x="2379132" y="4174067"/>
            <a:ext cx="237067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AF6A24E-B8FF-45CA-B369-679B2C2A707A}"/>
              </a:ext>
            </a:extLst>
          </p:cNvPr>
          <p:cNvSpPr txBox="1"/>
          <p:nvPr/>
        </p:nvSpPr>
        <p:spPr>
          <a:xfrm>
            <a:off x="694267" y="3285067"/>
            <a:ext cx="821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LacI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FBA57B-F6BE-44EA-A4E9-DD417518D2D3}"/>
              </a:ext>
            </a:extLst>
          </p:cNvPr>
          <p:cNvSpPr txBox="1"/>
          <p:nvPr/>
        </p:nvSpPr>
        <p:spPr>
          <a:xfrm>
            <a:off x="694266" y="4157135"/>
            <a:ext cx="821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TetR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484035-18C9-4391-A969-1825A39FFADE}"/>
              </a:ext>
            </a:extLst>
          </p:cNvPr>
          <p:cNvSpPr txBox="1"/>
          <p:nvPr/>
        </p:nvSpPr>
        <p:spPr>
          <a:xfrm>
            <a:off x="2929469" y="3327399"/>
            <a:ext cx="846663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foo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3D2979-AC15-42D3-9914-51FFB5C9C387}"/>
              </a:ext>
            </a:extLst>
          </p:cNvPr>
          <p:cNvSpPr txBox="1"/>
          <p:nvPr/>
        </p:nvSpPr>
        <p:spPr>
          <a:xfrm>
            <a:off x="2921002" y="4055531"/>
            <a:ext cx="846663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foo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9F88435-D079-47CA-8ECD-BBA2A64511B9}"/>
              </a:ext>
            </a:extLst>
          </p:cNvPr>
          <p:cNvGrpSpPr/>
          <p:nvPr/>
        </p:nvGrpSpPr>
        <p:grpSpPr>
          <a:xfrm>
            <a:off x="1481667" y="3174959"/>
            <a:ext cx="795868" cy="355642"/>
            <a:chOff x="1481667" y="3174959"/>
            <a:chExt cx="795868" cy="355642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7533003-389E-4619-A88B-261505A22523}"/>
                </a:ext>
              </a:extLst>
            </p:cNvPr>
            <p:cNvSpPr/>
            <p:nvPr/>
          </p:nvSpPr>
          <p:spPr>
            <a:xfrm>
              <a:off x="1481667" y="3174959"/>
              <a:ext cx="745066" cy="296374"/>
            </a:xfrm>
            <a:custGeom>
              <a:avLst/>
              <a:gdLst>
                <a:gd name="connsiteX0" fmla="*/ 0 w 745066"/>
                <a:gd name="connsiteY0" fmla="*/ 279441 h 296374"/>
                <a:gd name="connsiteX1" fmla="*/ 296333 w 745066"/>
                <a:gd name="connsiteY1" fmla="*/ 41 h 296374"/>
                <a:gd name="connsiteX2" fmla="*/ 745066 w 745066"/>
                <a:gd name="connsiteY2" fmla="*/ 296374 h 296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5066" h="296374">
                  <a:moveTo>
                    <a:pt x="0" y="279441"/>
                  </a:moveTo>
                  <a:cubicBezTo>
                    <a:pt x="86077" y="138330"/>
                    <a:pt x="172155" y="-2781"/>
                    <a:pt x="296333" y="41"/>
                  </a:cubicBezTo>
                  <a:cubicBezTo>
                    <a:pt x="420511" y="2863"/>
                    <a:pt x="582788" y="149618"/>
                    <a:pt x="745066" y="296374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E72A738-85DF-4A6F-B32E-6B5AD6016BA6}"/>
                </a:ext>
              </a:extLst>
            </p:cNvPr>
            <p:cNvCxnSpPr/>
            <p:nvPr/>
          </p:nvCxnSpPr>
          <p:spPr>
            <a:xfrm flipV="1">
              <a:off x="2175935" y="3412068"/>
              <a:ext cx="101600" cy="118533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014988F-DD27-44ED-9609-21455A56FD69}"/>
              </a:ext>
            </a:extLst>
          </p:cNvPr>
          <p:cNvGrpSpPr/>
          <p:nvPr/>
        </p:nvGrpSpPr>
        <p:grpSpPr>
          <a:xfrm>
            <a:off x="1481662" y="3996230"/>
            <a:ext cx="795868" cy="355642"/>
            <a:chOff x="1481667" y="3174959"/>
            <a:chExt cx="795868" cy="35564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604DEDD-EEF7-4A2D-A7D9-CF7B1ACA443D}"/>
                </a:ext>
              </a:extLst>
            </p:cNvPr>
            <p:cNvSpPr/>
            <p:nvPr/>
          </p:nvSpPr>
          <p:spPr>
            <a:xfrm>
              <a:off x="1481667" y="3174959"/>
              <a:ext cx="745066" cy="296374"/>
            </a:xfrm>
            <a:custGeom>
              <a:avLst/>
              <a:gdLst>
                <a:gd name="connsiteX0" fmla="*/ 0 w 745066"/>
                <a:gd name="connsiteY0" fmla="*/ 279441 h 296374"/>
                <a:gd name="connsiteX1" fmla="*/ 296333 w 745066"/>
                <a:gd name="connsiteY1" fmla="*/ 41 h 296374"/>
                <a:gd name="connsiteX2" fmla="*/ 745066 w 745066"/>
                <a:gd name="connsiteY2" fmla="*/ 296374 h 296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5066" h="296374">
                  <a:moveTo>
                    <a:pt x="0" y="279441"/>
                  </a:moveTo>
                  <a:cubicBezTo>
                    <a:pt x="86077" y="138330"/>
                    <a:pt x="172155" y="-2781"/>
                    <a:pt x="296333" y="41"/>
                  </a:cubicBezTo>
                  <a:cubicBezTo>
                    <a:pt x="420511" y="2863"/>
                    <a:pt x="582788" y="149618"/>
                    <a:pt x="745066" y="296374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24826E9-C42C-4DB6-A483-E5D309D7152C}"/>
                </a:ext>
              </a:extLst>
            </p:cNvPr>
            <p:cNvCxnSpPr/>
            <p:nvPr/>
          </p:nvCxnSpPr>
          <p:spPr>
            <a:xfrm flipV="1">
              <a:off x="2175935" y="3412068"/>
              <a:ext cx="101600" cy="118533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7D7A791-17A5-44AF-9E34-F30F534961E5}"/>
              </a:ext>
            </a:extLst>
          </p:cNvPr>
          <p:cNvSpPr txBox="1"/>
          <p:nvPr/>
        </p:nvSpPr>
        <p:spPr>
          <a:xfrm>
            <a:off x="5223934" y="3327402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deMorgan’s</a:t>
            </a:r>
            <a:r>
              <a:rPr lang="en-US" dirty="0"/>
              <a:t> Laws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!A | !B = !(A &amp; B)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!A &amp; !B = !(A | B)</a:t>
            </a:r>
          </a:p>
        </p:txBody>
      </p:sp>
    </p:spTree>
    <p:extLst>
      <p:ext uri="{BB962C8B-B14F-4D97-AF65-F5344CB8AC3E}">
        <p14:creationId xmlns:p14="http://schemas.microsoft.com/office/powerpoint/2010/main" val="349873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A86BC-13DA-4079-A103-AE7D48E9F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E9B8-CF2B-4EC6-8798-09CA2B5D4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593848"/>
          </a:xfrm>
        </p:spPr>
        <p:txBody>
          <a:bodyPr/>
          <a:lstStyle/>
          <a:p>
            <a:r>
              <a:rPr lang="en-US" dirty="0"/>
              <a:t>We can build inverters, buffers, AND </a:t>
            </a:r>
            <a:r>
              <a:rPr lang="en-US" dirty="0" err="1"/>
              <a:t>and</a:t>
            </a:r>
            <a:r>
              <a:rPr lang="en-US" dirty="0"/>
              <a:t> OR gates from GRNs</a:t>
            </a:r>
          </a:p>
          <a:p>
            <a:r>
              <a:rPr lang="en-US" dirty="0" err="1"/>
              <a:t>Bitsey</a:t>
            </a:r>
            <a:r>
              <a:rPr lang="en-US" dirty="0"/>
              <a:t> can model and simulate them (somewhat)</a:t>
            </a:r>
          </a:p>
          <a:p>
            <a:r>
              <a:rPr lang="en-US" dirty="0"/>
              <a:t>Biology is noisy – building robust gates is hard</a:t>
            </a:r>
          </a:p>
          <a:p>
            <a:r>
              <a:rPr lang="en-US" dirty="0"/>
              <a:t>Even simple logic circuits can be very useful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4CAA24-1F72-49B2-A0E4-F4B3E12BD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EE193/Comp150 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626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07E22-1604-4B7F-B6EB-B6D84DA41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01648-39EA-4293-B14A-CDFC0DFBA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DBC066-75E4-477D-AB15-D94755D3B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EE193/Comp150 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050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B89D0-D2C0-4A7C-853B-6A9CD522E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F82CD-BB72-4084-B063-3506B60E9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 </a:t>
            </a:r>
            <a:r>
              <a:rPr lang="en-US" i="1" dirty="0"/>
              <a:t>N</a:t>
            </a:r>
            <a:r>
              <a:rPr lang="en-US" dirty="0"/>
              <a:t> TFs binding each other, and then binding a promoter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444ACF-C9B6-493D-A049-DDA8A412C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223881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3C2F4-ED4A-477D-BF78-3DD5512B5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Cooperativity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AAC31C-BD8E-4D1E-ADBB-A2BC635F91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64726"/>
                <a:ext cx="8001000" cy="4419600"/>
              </a:xfrm>
            </p:spPr>
            <p:txBody>
              <a:bodyPr/>
              <a:lstStyle/>
              <a:p>
                <a:r>
                  <a:rPr lang="en-US" sz="2400" dirty="0"/>
                  <a:t>Often the TF must be a multimer to bind the promoter</a:t>
                </a:r>
              </a:p>
              <a:p>
                <a:r>
                  <a:rPr lang="en-US" sz="2400" dirty="0"/>
                  <a:t>Assume </a:t>
                </a:r>
                <a:r>
                  <a:rPr lang="en-US" sz="2400" i="1" dirty="0" err="1"/>
                  <a:t>n</a:t>
                </a:r>
                <a:r>
                  <a:rPr lang="en-US" sz="2400" dirty="0" err="1"/>
                  <a:t>TF</a:t>
                </a:r>
                <a:r>
                  <a:rPr lang="en-US" sz="2400" dirty="0"/>
                  <a:t> </a:t>
                </a:r>
                <a:r>
                  <a:rPr lang="en-US" sz="2400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⇌ </a:t>
                </a:r>
                <a:r>
                  <a:rPr lang="en-US" sz="2400" dirty="0" err="1">
                    <a:latin typeface="Times New Roman" panose="02020603050405020304" pitchFamily="18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TF</a:t>
                </a:r>
                <a:r>
                  <a:rPr lang="en-US" sz="2400" baseline="-25000" dirty="0" err="1">
                    <a:latin typeface="Times New Roman" panose="02020603050405020304" pitchFamily="18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latin typeface="Times New Roman" panose="02020603050405020304" pitchFamily="18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, with diss. </a:t>
                </a:r>
                <a:r>
                  <a:rPr lang="en-US" sz="2400" dirty="0" err="1">
                    <a:latin typeface="Times New Roman" panose="02020603050405020304" pitchFamily="18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const</a:t>
                </a:r>
                <a:r>
                  <a:rPr lang="en-US" sz="2400" dirty="0">
                    <a:latin typeface="Times New Roman" panose="02020603050405020304" pitchFamily="18" charset="0"/>
                    <a:ea typeface="Arial Unicode MS" panose="020B0604020202020204" pitchFamily="34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Arial Unicode MS" panose="020B0604020202020204" pitchFamily="34" charset="-128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Arial Unicode MS" panose="020B0604020202020204" pitchFamily="34" charset="-128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Arial Unicode MS" panose="020B0604020202020204" pitchFamily="34" charset="-128"/>
                            <a:cs typeface="Times New Roman" panose="02020603050405020304" pitchFamily="18" charset="0"/>
                          </a:rPr>
                          <m:t>𝐷𝑁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≡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𝑇𝐹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𝑇𝐹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𝑇𝐹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𝑇𝐹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𝐷𝑁</m:t>
                            </m:r>
                          </m:sub>
                        </m:sSub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≡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𝑇𝐹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𝐾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𝑇𝐹</m:t>
                                        </m:r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𝐷𝑃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</a:t>
                </a:r>
                <a:r>
                  <a:rPr lang="en-US" sz="2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2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work just as before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. This is called a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Hill model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. This is repression; can change it to activation as usual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Question: does it matter if TF dimerizes before multimerizing?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No; the ultimate K</a:t>
                </a:r>
                <a:r>
                  <a:rPr 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DN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same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AAC31C-BD8E-4D1E-ADBB-A2BC635F91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64726"/>
                <a:ext cx="8001000" cy="4419600"/>
              </a:xfrm>
              <a:blipFill>
                <a:blip r:embed="rId3"/>
                <a:stretch>
                  <a:fillRect l="-1067" t="-1103" r="-610" b="-2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810A5E-942B-4002-85B6-BF9E8A56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65178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2B700-AAAC-4EA0-9AE3-754A8730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Buffers vs. inverters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343B64-409B-4730-9DAC-AF7900BA1C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Hill inverters and buffers are pretty similar</a:t>
                </a:r>
              </a:p>
              <a:p>
                <a:r>
                  <a:rPr lang="en-US" dirty="0"/>
                  <a:t>Hill buffer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𝑇𝐹</m:t>
                                        </m:r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𝑇𝐹</m:t>
                                        </m:r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; inverter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𝑇𝐹</m:t>
                                        </m:r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Why would “out=in” be useful?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Delay, gain stage, change of molecule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343B64-409B-4730-9DAC-AF7900BA1C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12" t="-13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C7437B-033E-485A-BE6C-DC907174B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0772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digital logic in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cells have many common patterns of logic</a:t>
            </a:r>
          </a:p>
          <a:p>
            <a:r>
              <a:rPr lang="en-US" dirty="0"/>
              <a:t>Oscillators. Any idea why?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Set your 24-hour body rhythm (2017 Nobel Prize)</a:t>
            </a:r>
          </a:p>
          <a:p>
            <a:r>
              <a:rPr lang="en-US" dirty="0"/>
              <a:t>Latches.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Create memory. Every cell in your body has memory! Needed for morphogenesis</a:t>
            </a:r>
          </a:p>
          <a:p>
            <a:r>
              <a:rPr lang="en-US" dirty="0"/>
              <a:t>Delay lines, pulse generators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Just-in-time assembly</a:t>
            </a:r>
          </a:p>
          <a:p>
            <a:pPr>
              <a:spcBef>
                <a:spcPts val="0"/>
              </a:spcBef>
            </a:pPr>
            <a:r>
              <a:rPr lang="en-US" dirty="0"/>
              <a:t>That’s what we’ll cover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First learn to build and model simple gates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91910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A96F4-5F19-4910-AC6F-24B687619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6733" y="1718734"/>
            <a:ext cx="3810000" cy="4377266"/>
          </a:xfrm>
        </p:spPr>
        <p:txBody>
          <a:bodyPr/>
          <a:lstStyle/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edition (2008)</a:t>
            </a:r>
          </a:p>
          <a:p>
            <a:pPr lvl="1"/>
            <a:r>
              <a:rPr lang="en-US" dirty="0"/>
              <a:t>cover art for each edition highlights important new changes in molecular biology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BAA558-81EA-458A-949F-43B096316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0B126A-142D-47A8-BBC1-4252BEBCA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3" y="591488"/>
            <a:ext cx="4250795" cy="548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965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2CDA0-A8AD-4961-81D0-F85BAAE65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SentiBio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D366F-4CF9-416C-9FF0-1B0FC9E38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944" y="1481328"/>
            <a:ext cx="7772400" cy="4581144"/>
          </a:xfrm>
        </p:spPr>
        <p:txBody>
          <a:bodyPr/>
          <a:lstStyle/>
          <a:p>
            <a:r>
              <a:rPr lang="en-US" sz="2400" dirty="0"/>
              <a:t>GRN logic is now being designed for our benefit</a:t>
            </a:r>
          </a:p>
          <a:p>
            <a:r>
              <a:rPr lang="en-US" sz="2400" dirty="0"/>
              <a:t>Sensors for disease markers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Program cells with gene circuits that allow the therapeutic to be controlled once administered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Sensors for multiple disease indicators and severity levels</a:t>
            </a:r>
          </a:p>
          <a:p>
            <a:r>
              <a:rPr lang="en-US" sz="2400" dirty="0"/>
              <a:t>Founder: Tim Lu (MIT)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 2017, Lu’s group at MIT showed that a genetic circuit could trigger T cells to spot and kill cancer cells in mice, while leaving healthy cells alone.</a:t>
            </a:r>
          </a:p>
          <a:p>
            <a:pPr lvl="1">
              <a:spcBef>
                <a:spcPts val="0"/>
              </a:spcBef>
            </a:pPr>
            <a:r>
              <a:rPr lang="en-US" sz="2000" dirty="0" err="1"/>
              <a:t>Senti</a:t>
            </a:r>
            <a:r>
              <a:rPr lang="en-US" sz="2000" dirty="0"/>
              <a:t> is creating a genetic circuit that activates a CAR-T cell, or similar cell therapies, only in the presence of two proteins found on a cancer cell</a:t>
            </a:r>
            <a:endParaRPr lang="en-US" sz="2800" dirty="0"/>
          </a:p>
          <a:p>
            <a:r>
              <a:rPr lang="en-US" sz="2400" dirty="0"/>
              <a:t>$53M in initial funding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BEAFF0-50A6-4E07-984D-5641EA314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11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B7D11A7A-A272-4C39-8CB8-2BDC08631C3E}"/>
              </a:ext>
            </a:extLst>
          </p:cNvPr>
          <p:cNvSpPr/>
          <p:nvPr/>
        </p:nvSpPr>
        <p:spPr>
          <a:xfrm>
            <a:off x="2559980" y="3425275"/>
            <a:ext cx="2895600" cy="13631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4DDF93-B1D5-4590-96F2-D54F7485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Cooperative computation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A7505-1D80-4F0C-8DCC-3B5FB6171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733" y="1397000"/>
            <a:ext cx="7772400" cy="1109133"/>
          </a:xfrm>
        </p:spPr>
        <p:txBody>
          <a:bodyPr/>
          <a:lstStyle/>
          <a:p>
            <a:r>
              <a:rPr lang="en-US" sz="2400" dirty="0"/>
              <a:t>GRNs and bioelectricity can work together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F84334-EC53-4F70-A3C9-7F0819992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638F94-BDAE-4E28-9713-9ADD38409618}"/>
              </a:ext>
            </a:extLst>
          </p:cNvPr>
          <p:cNvSpPr txBox="1"/>
          <p:nvPr/>
        </p:nvSpPr>
        <p:spPr>
          <a:xfrm>
            <a:off x="1730247" y="3653875"/>
            <a:ext cx="1651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gene expression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DD1A8C-0C2F-4D3F-A4AB-81CBE7AE2AA1}"/>
              </a:ext>
            </a:extLst>
          </p:cNvPr>
          <p:cNvSpPr txBox="1"/>
          <p:nvPr/>
        </p:nvSpPr>
        <p:spPr>
          <a:xfrm>
            <a:off x="4939113" y="3789342"/>
            <a:ext cx="81280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 err="1"/>
              <a:t>V</a:t>
            </a:r>
            <a:r>
              <a:rPr lang="en-US" baseline="-25000" dirty="0" err="1"/>
              <a:t>mem</a:t>
            </a:r>
            <a:endParaRPr lang="en-US" i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70FF42A-C885-4100-ACB1-0EB78CAC5916}"/>
              </a:ext>
            </a:extLst>
          </p:cNvPr>
          <p:cNvCxnSpPr/>
          <p:nvPr/>
        </p:nvCxnSpPr>
        <p:spPr>
          <a:xfrm>
            <a:off x="5252380" y="3611542"/>
            <a:ext cx="67734" cy="22013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0445180-C76C-4840-AECC-129277173AD6}"/>
              </a:ext>
            </a:extLst>
          </p:cNvPr>
          <p:cNvCxnSpPr>
            <a:cxnSpLocks/>
          </p:cNvCxnSpPr>
          <p:nvPr/>
        </p:nvCxnSpPr>
        <p:spPr>
          <a:xfrm>
            <a:off x="5108447" y="3809227"/>
            <a:ext cx="1943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CF5978F-EA29-4410-97EA-2E13E7130100}"/>
              </a:ext>
            </a:extLst>
          </p:cNvPr>
          <p:cNvCxnSpPr/>
          <p:nvPr/>
        </p:nvCxnSpPr>
        <p:spPr>
          <a:xfrm>
            <a:off x="2810440" y="4472779"/>
            <a:ext cx="67734" cy="22013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2FA4FB6-064F-4CAB-B4CC-4C566A2D806E}"/>
              </a:ext>
            </a:extLst>
          </p:cNvPr>
          <p:cNvCxnSpPr>
            <a:cxnSpLocks/>
          </p:cNvCxnSpPr>
          <p:nvPr/>
        </p:nvCxnSpPr>
        <p:spPr>
          <a:xfrm>
            <a:off x="2822442" y="4486164"/>
            <a:ext cx="1943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860D330-E733-4FFA-A9FC-D6B4CFAF3804}"/>
              </a:ext>
            </a:extLst>
          </p:cNvPr>
          <p:cNvSpPr txBox="1"/>
          <p:nvPr/>
        </p:nvSpPr>
        <p:spPr>
          <a:xfrm>
            <a:off x="3219027" y="2339849"/>
            <a:ext cx="2267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proteins gate ion channels that control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endParaRPr lang="en-US" sz="2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BE2657-AA24-4A17-99CB-D8B4AE3E7F10}"/>
              </a:ext>
            </a:extLst>
          </p:cNvPr>
          <p:cNvSpPr txBox="1"/>
          <p:nvPr/>
        </p:nvSpPr>
        <p:spPr>
          <a:xfrm>
            <a:off x="3178051" y="4695281"/>
            <a:ext cx="2362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sweep in ions that activate TFs</a:t>
            </a:r>
          </a:p>
        </p:txBody>
      </p:sp>
    </p:spTree>
    <p:extLst>
      <p:ext uri="{BB962C8B-B14F-4D97-AF65-F5344CB8AC3E}">
        <p14:creationId xmlns:p14="http://schemas.microsoft.com/office/powerpoint/2010/main" val="150132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 animBg="1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B8102-F8E9-4E09-9327-912C540B0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central dogma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5C478-DA64-43C6-968D-D6DA5FFDB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8848" y="1298448"/>
            <a:ext cx="3959352" cy="3529584"/>
          </a:xfrm>
        </p:spPr>
        <p:txBody>
          <a:bodyPr/>
          <a:lstStyle/>
          <a:p>
            <a:r>
              <a:rPr lang="en-US" dirty="0"/>
              <a:t>The promoter controls whether the DNA builds mRNA (and thus protein) or not – i.e., whether transcription happens or not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F7E0F3-A585-420F-A284-1CB113FD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43A0CF-0CBC-4BE0-B965-E3F2AE59C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93" y="1384809"/>
            <a:ext cx="4707467" cy="3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75FA7-5D7F-455A-B4B6-CB1CCA3DB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B3ED60-1DBA-4077-B907-CCD3DAD91B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7772400" cy="2164080"/>
              </a:xfrm>
            </p:spPr>
            <p:txBody>
              <a:bodyPr/>
              <a:lstStyle/>
              <a:p>
                <a:r>
                  <a:rPr lang="en-US" dirty="0"/>
                  <a:t>What we’re modeling</a:t>
                </a:r>
              </a:p>
              <a:p>
                <a:pPr lvl="1"/>
                <a:r>
                  <a:rPr lang="en-US" dirty="0"/>
                  <a:t>TF +DNA →P→</a:t>
                </a:r>
                <a:r>
                  <a:rPr lang="en-US" dirty="0">
                    <a:sym typeface="Symbol" panose="05050102010706020507" pitchFamily="18" charset="2"/>
                  </a:rPr>
                  <a:t></a:t>
                </a:r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𝑣𝑀𝑎𝑥</m:t>
                        </m:r>
                      </m:sub>
                    </m:sSub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𝑇𝐹</m:t>
                                        </m:r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𝐷𝑃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B3ED60-1DBA-4077-B907-CCD3DAD91B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7772400" cy="2164080"/>
              </a:xfrm>
              <a:blipFill>
                <a:blip r:embed="rId3"/>
                <a:stretch>
                  <a:fillRect l="-1412" t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8DC12-A809-48F9-A0EC-30EE91F9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EE193/Comp150 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2C9E8C-7A0B-4350-A849-677917FD6CF7}"/>
              </a:ext>
            </a:extLst>
          </p:cNvPr>
          <p:cNvSpPr txBox="1"/>
          <p:nvPr/>
        </p:nvSpPr>
        <p:spPr>
          <a:xfrm>
            <a:off x="5788152" y="4187952"/>
            <a:ext cx="1719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degradation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C8B75F-502A-44F2-9D66-FB3C10B22553}"/>
              </a:ext>
            </a:extLst>
          </p:cNvPr>
          <p:cNvSpPr txBox="1"/>
          <p:nvPr/>
        </p:nvSpPr>
        <p:spPr>
          <a:xfrm>
            <a:off x="2301240" y="4102608"/>
            <a:ext cx="1895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generation; Hill function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2DED479-4E80-489A-9E49-7C4A9771E13D}"/>
              </a:ext>
            </a:extLst>
          </p:cNvPr>
          <p:cNvCxnSpPr>
            <a:cxnSpLocks/>
          </p:cNvCxnSpPr>
          <p:nvPr/>
        </p:nvCxnSpPr>
        <p:spPr>
          <a:xfrm flipV="1">
            <a:off x="2935224" y="3502152"/>
            <a:ext cx="91440" cy="67665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63A1E35-7115-4455-AC14-941291D7278E}"/>
              </a:ext>
            </a:extLst>
          </p:cNvPr>
          <p:cNvCxnSpPr>
            <a:cxnSpLocks/>
          </p:cNvCxnSpPr>
          <p:nvPr/>
        </p:nvCxnSpPr>
        <p:spPr>
          <a:xfrm flipH="1" flipV="1">
            <a:off x="5291328" y="3425952"/>
            <a:ext cx="707136" cy="75285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37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  <a:headEnd type="none" w="med" len="med"/>
          <a:tailEnd type="triangl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48366</TotalTime>
  <Words>2024</Words>
  <Application>Microsoft Office PowerPoint</Application>
  <PresentationFormat>On-screen Show (4:3)</PresentationFormat>
  <Paragraphs>362</Paragraphs>
  <Slides>36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 Unicode MS</vt:lpstr>
      <vt:lpstr>Arial</vt:lpstr>
      <vt:lpstr>Cambria Math</vt:lpstr>
      <vt:lpstr>Symbol</vt:lpstr>
      <vt:lpstr>Times New Roman</vt:lpstr>
      <vt:lpstr>Wingdings</vt:lpstr>
      <vt:lpstr>Wingdings 3</vt:lpstr>
      <vt:lpstr>Default Design</vt:lpstr>
      <vt:lpstr>EE 193/Comp 150 Computing with biological parts</vt:lpstr>
      <vt:lpstr>What’s next</vt:lpstr>
      <vt:lpstr>Remember the Lac operon?</vt:lpstr>
      <vt:lpstr>Examples of digital logic in you</vt:lpstr>
      <vt:lpstr>PowerPoint Presentation</vt:lpstr>
      <vt:lpstr>SentiBio</vt:lpstr>
      <vt:lpstr>Cooperative computation</vt:lpstr>
      <vt:lpstr>Review central dogma</vt:lpstr>
      <vt:lpstr>Our model</vt:lpstr>
      <vt:lpstr>What assumptions got made</vt:lpstr>
      <vt:lpstr>BACKUP</vt:lpstr>
      <vt:lpstr>Michaelis-Menton</vt:lpstr>
      <vt:lpstr>Michaelis-Menton</vt:lpstr>
      <vt:lpstr>PowerPoint Presentation</vt:lpstr>
      <vt:lpstr>Degradation</vt:lpstr>
      <vt:lpstr>“Final” model</vt:lpstr>
      <vt:lpstr>Hill inverter xfer curve</vt:lpstr>
      <vt:lpstr>Hill buffer xfer curve</vt:lpstr>
      <vt:lpstr>Design parameters</vt:lpstr>
      <vt:lpstr>Life is not perfect</vt:lpstr>
      <vt:lpstr>Design parameter: N</vt:lpstr>
      <vt:lpstr>PowerPoint Presentation</vt:lpstr>
      <vt:lpstr>Design parameters: kvMax, kDP</vt:lpstr>
      <vt:lpstr>Design parameters: kvMax, kDP</vt:lpstr>
      <vt:lpstr>Design parameter: kP</vt:lpstr>
      <vt:lpstr>Transient response</vt:lpstr>
      <vt:lpstr>PowerPoint Presentation</vt:lpstr>
      <vt:lpstr>Biology of an OR</vt:lpstr>
      <vt:lpstr>Biology of an OR</vt:lpstr>
      <vt:lpstr>PowerPoint Presentation</vt:lpstr>
      <vt:lpstr>Slightly different version</vt:lpstr>
      <vt:lpstr>Summary</vt:lpstr>
      <vt:lpstr>BACKUP</vt:lpstr>
      <vt:lpstr>Cooperativity</vt:lpstr>
      <vt:lpstr>Cooperativity</vt:lpstr>
      <vt:lpstr>Buffers vs. inverters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parts</dc:title>
  <dc:creator>joelg</dc:creator>
  <cp:lastModifiedBy>JoelG</cp:lastModifiedBy>
  <cp:revision>1414</cp:revision>
  <cp:lastPrinted>2019-03-17T12:30:31Z</cp:lastPrinted>
  <dcterms:created xsi:type="dcterms:W3CDTF">2002-09-07T18:50:54Z</dcterms:created>
  <dcterms:modified xsi:type="dcterms:W3CDTF">2019-04-11T11:55:41Z</dcterms:modified>
</cp:coreProperties>
</file>