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28" r:id="rId2"/>
    <p:sldId id="758" r:id="rId3"/>
    <p:sldId id="790" r:id="rId4"/>
    <p:sldId id="767" r:id="rId5"/>
    <p:sldId id="784" r:id="rId6"/>
    <p:sldId id="759" r:id="rId7"/>
    <p:sldId id="769" r:id="rId8"/>
    <p:sldId id="785" r:id="rId9"/>
    <p:sldId id="770" r:id="rId10"/>
    <p:sldId id="788" r:id="rId11"/>
    <p:sldId id="789" r:id="rId12"/>
    <p:sldId id="786" r:id="rId13"/>
    <p:sldId id="762" r:id="rId14"/>
    <p:sldId id="771" r:id="rId15"/>
    <p:sldId id="763" r:id="rId16"/>
    <p:sldId id="772" r:id="rId17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32" autoAdjust="0"/>
    <p:restoredTop sz="89819" autoAdjust="0"/>
  </p:normalViewPr>
  <p:slideViewPr>
    <p:cSldViewPr snapToGrid="0">
      <p:cViewPr varScale="1">
        <p:scale>
          <a:sx n="100" d="100"/>
          <a:sy n="100" d="100"/>
        </p:scale>
        <p:origin x="84" y="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8844" cy="34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61" rIns="93117" bIns="46561" numCol="1" anchor="t" anchorCtr="0" compatLnSpc="1">
            <a:prstTxWarp prst="textNoShape">
              <a:avLst/>
            </a:prstTxWarp>
          </a:bodyPr>
          <a:lstStyle>
            <a:lvl1pPr defTabSz="931939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7558" y="0"/>
            <a:ext cx="4028843" cy="34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61" rIns="93117" bIns="46561" numCol="1" anchor="t" anchorCtr="0" compatLnSpc="1">
            <a:prstTxWarp prst="textNoShape">
              <a:avLst/>
            </a:prstTxWarp>
          </a:bodyPr>
          <a:lstStyle>
            <a:lvl1pPr algn="r" defTabSz="931939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1503"/>
            <a:ext cx="4028844" cy="348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61" rIns="93117" bIns="46561" numCol="1" anchor="b" anchorCtr="0" compatLnSpc="1">
            <a:prstTxWarp prst="textNoShape">
              <a:avLst/>
            </a:prstTxWarp>
          </a:bodyPr>
          <a:lstStyle>
            <a:lvl1pPr defTabSz="931939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7558" y="6661503"/>
            <a:ext cx="4028843" cy="348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61" rIns="93117" bIns="46561" numCol="1" anchor="b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439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8844" cy="34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t" anchorCtr="0" compatLnSpc="1">
            <a:prstTxWarp prst="textNoShape">
              <a:avLst/>
            </a:prstTxWarp>
          </a:bodyPr>
          <a:lstStyle>
            <a:lvl1pPr defTabSz="922346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540" y="0"/>
            <a:ext cx="4028844" cy="34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t" anchorCtr="0" compatLnSpc="1">
            <a:prstTxWarp prst="textNoShape">
              <a:avLst/>
            </a:prstTxWarp>
          </a:bodyPr>
          <a:lstStyle>
            <a:lvl1pPr algn="r" defTabSz="922346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7050"/>
            <a:ext cx="3506788" cy="2630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045" y="3330173"/>
            <a:ext cx="7436313" cy="3153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8026"/>
            <a:ext cx="4028844" cy="35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b" anchorCtr="0" compatLnSpc="1">
            <a:prstTxWarp prst="textNoShape">
              <a:avLst/>
            </a:prstTxWarp>
          </a:bodyPr>
          <a:lstStyle>
            <a:lvl1pPr defTabSz="922346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540" y="6658026"/>
            <a:ext cx="4028844" cy="35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b" anchorCtr="0" compatLnSpc="1">
            <a:prstTxWarp prst="textNoShape">
              <a:avLst/>
            </a:prstTxWarp>
          </a:bodyPr>
          <a:lstStyle>
            <a:lvl1pPr algn="r" defTabSz="921175" eaLnBrk="1" hangingPunct="1">
              <a:defRPr sz="13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7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4501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</a:t>
            </a:r>
            <a:r>
              <a:rPr lang="en-US" dirty="0" err="1"/>
              <a:t>Syn</a:t>
            </a:r>
            <a:r>
              <a:rPr lang="en-US" dirty="0"/>
              <a:t> Bio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</a:t>
            </a:r>
            <a:r>
              <a:rPr lang="en-US" dirty="0" err="1"/>
              <a:t>Syn</a:t>
            </a:r>
            <a:r>
              <a:rPr lang="en-US" dirty="0"/>
              <a:t> Bio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41151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</a:t>
            </a:r>
            <a:r>
              <a:rPr lang="en-US" dirty="0" err="1"/>
              <a:t>Syn</a:t>
            </a:r>
            <a:r>
              <a:rPr lang="en-US" dirty="0"/>
              <a:t> Bio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8769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</a:t>
            </a:r>
            <a:r>
              <a:rPr lang="en-US" dirty="0" err="1"/>
              <a:t>Syn</a:t>
            </a:r>
            <a:r>
              <a:rPr lang="en-US" dirty="0"/>
              <a:t> Bio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</a:t>
            </a:r>
            <a:r>
              <a:rPr lang="en-US" dirty="0" err="1"/>
              <a:t>Syn</a:t>
            </a:r>
            <a:r>
              <a:rPr lang="en-US" dirty="0"/>
              <a:t> Bio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</a:t>
            </a:r>
            <a:r>
              <a:rPr lang="en-US" dirty="0" err="1"/>
              <a:t>Syn</a:t>
            </a:r>
            <a:r>
              <a:rPr lang="en-US" dirty="0"/>
              <a:t> Bio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1505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</a:t>
            </a:r>
            <a:r>
              <a:rPr lang="en-US" dirty="0" err="1"/>
              <a:t>Syn</a:t>
            </a:r>
            <a:r>
              <a:rPr lang="en-US" dirty="0"/>
              <a:t> Bio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6589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</a:t>
            </a:r>
            <a:r>
              <a:rPr lang="en-US" dirty="0" err="1"/>
              <a:t>Syn</a:t>
            </a:r>
            <a:r>
              <a:rPr lang="en-US" dirty="0"/>
              <a:t> Bio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52176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</a:t>
            </a:r>
            <a:r>
              <a:rPr lang="en-US" dirty="0" err="1"/>
              <a:t>Syn</a:t>
            </a:r>
            <a:r>
              <a:rPr lang="en-US" dirty="0"/>
              <a:t> Bio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05385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</a:t>
            </a:r>
            <a:r>
              <a:rPr lang="en-US" dirty="0" err="1"/>
              <a:t>Syn</a:t>
            </a:r>
            <a:r>
              <a:rPr lang="en-US" dirty="0"/>
              <a:t> Bio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87689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</a:t>
            </a:r>
            <a:r>
              <a:rPr lang="en-US" dirty="0" err="1"/>
              <a:t>Syn</a:t>
            </a:r>
            <a:r>
              <a:rPr lang="en-US" dirty="0"/>
              <a:t> Bio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42147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EE 194/</a:t>
            </a:r>
            <a:r>
              <a:rPr lang="en-US" dirty="0" err="1"/>
              <a:t>Syn</a:t>
            </a:r>
            <a:r>
              <a:rPr lang="en-US" dirty="0"/>
              <a:t> Bio Joel Grodstein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el.grodstein@tufts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EE 194</a:t>
            </a:r>
            <a:br>
              <a:rPr lang="en-US" altLang="en-US" dirty="0"/>
            </a:br>
            <a:r>
              <a:rPr lang="en-US" altLang="en-US" dirty="0"/>
              <a:t>Synthetic Biology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514600"/>
            <a:ext cx="8382000" cy="3352800"/>
          </a:xfrm>
        </p:spPr>
        <p:txBody>
          <a:bodyPr/>
          <a:lstStyle/>
          <a:p>
            <a:pPr eaLnBrk="1" hangingPunct="1"/>
            <a:r>
              <a:rPr lang="en-US" altLang="en-US" dirty="0"/>
              <a:t>Fall 2018</a:t>
            </a:r>
          </a:p>
          <a:p>
            <a:pPr eaLnBrk="1" hangingPunct="1"/>
            <a:r>
              <a:rPr lang="en-US" altLang="en-US" dirty="0"/>
              <a:t>Tufts University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Instructor: Joel </a:t>
            </a:r>
            <a:r>
              <a:rPr lang="en-US" altLang="en-US" dirty="0" err="1"/>
              <a:t>Grodstein</a:t>
            </a:r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  <a:hlinkClick r:id="rId2"/>
              </a:rPr>
              <a:t>joel.grodstein@tufts.edu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it-IT" altLang="en-US" dirty="0"/>
              <a:t>Lecture 2: Single-input modules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9C957-B0B2-4F61-B7BF-7A5563A6C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067B5-E0DE-4C89-BF04-9B31AF2FE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7734" y="4707466"/>
            <a:ext cx="7111999" cy="1447801"/>
          </a:xfrm>
        </p:spPr>
        <p:txBody>
          <a:bodyPr/>
          <a:lstStyle/>
          <a:p>
            <a:r>
              <a:rPr lang="en-US" dirty="0"/>
              <a:t>A sequence of buffers, each tap driving a pulse generator.</a:t>
            </a:r>
          </a:p>
          <a:p>
            <a:r>
              <a:rPr lang="en-US" dirty="0"/>
              <a:t>What do you think it does?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346DFC-83C0-4438-AF5B-2BF2BB7F5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194/Syn Bio Joel Grodstein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582FCB7-FA84-4D1D-A356-E58B578BA9B2}"/>
              </a:ext>
            </a:extLst>
          </p:cNvPr>
          <p:cNvGrpSpPr/>
          <p:nvPr/>
        </p:nvGrpSpPr>
        <p:grpSpPr>
          <a:xfrm>
            <a:off x="186268" y="1380591"/>
            <a:ext cx="5177890" cy="3114750"/>
            <a:chOff x="186268" y="1380591"/>
            <a:chExt cx="5177890" cy="311475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225D88A-573C-408C-BF0D-3C70E57C2F8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9433" y="1700938"/>
              <a:ext cx="0" cy="2625529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5E966FE-1679-4213-BE59-2C1D4F5EB46A}"/>
                </a:ext>
              </a:extLst>
            </p:cNvPr>
            <p:cNvSpPr txBox="1"/>
            <p:nvPr/>
          </p:nvSpPr>
          <p:spPr>
            <a:xfrm>
              <a:off x="584201" y="3852332"/>
              <a:ext cx="238848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/>
                <a:t>in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8F3353D-F6DD-4388-994D-53AD30556939}"/>
                </a:ext>
              </a:extLst>
            </p:cNvPr>
            <p:cNvSpPr txBox="1"/>
            <p:nvPr/>
          </p:nvSpPr>
          <p:spPr>
            <a:xfrm>
              <a:off x="186268" y="1634065"/>
              <a:ext cx="700513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/>
                <a:t>in_d2</a:t>
              </a:r>
            </a:p>
          </p:txBody>
        </p:sp>
        <p:sp>
          <p:nvSpPr>
            <p:cNvPr id="9" name="Flowchart: Merge 8">
              <a:extLst>
                <a:ext uri="{FF2B5EF4-FFF2-40B4-BE49-F238E27FC236}">
                  <a16:creationId xmlns:a16="http://schemas.microsoft.com/office/drawing/2014/main" id="{C278337B-C7EF-4CA9-B461-E14842D7451F}"/>
                </a:ext>
              </a:extLst>
            </p:cNvPr>
            <p:cNvSpPr/>
            <p:nvPr/>
          </p:nvSpPr>
          <p:spPr>
            <a:xfrm rot="10800000">
              <a:off x="635516" y="2924208"/>
              <a:ext cx="644769" cy="622465"/>
            </a:xfrm>
            <a:prstGeom prst="flowChartMerg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lowchart: Merge 9">
              <a:extLst>
                <a:ext uri="{FF2B5EF4-FFF2-40B4-BE49-F238E27FC236}">
                  <a16:creationId xmlns:a16="http://schemas.microsoft.com/office/drawing/2014/main" id="{D60F7D64-E4CC-4203-A255-FF7DEEC1F6E1}"/>
                </a:ext>
              </a:extLst>
            </p:cNvPr>
            <p:cNvSpPr/>
            <p:nvPr/>
          </p:nvSpPr>
          <p:spPr>
            <a:xfrm rot="10800000">
              <a:off x="627049" y="1891273"/>
              <a:ext cx="644769" cy="622465"/>
            </a:xfrm>
            <a:prstGeom prst="flowChartMerg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4D48DE1-2258-4AF0-959F-E1AB676CA658}"/>
                </a:ext>
              </a:extLst>
            </p:cNvPr>
            <p:cNvSpPr txBox="1"/>
            <p:nvPr/>
          </p:nvSpPr>
          <p:spPr>
            <a:xfrm>
              <a:off x="203199" y="2717797"/>
              <a:ext cx="700513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/>
                <a:t>in_d1</a:t>
              </a: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8D2C7F44-9C4B-4163-8E24-E6F1233F10C5}"/>
                </a:ext>
              </a:extLst>
            </p:cNvPr>
            <p:cNvGrpSpPr/>
            <p:nvPr/>
          </p:nvGrpSpPr>
          <p:grpSpPr>
            <a:xfrm>
              <a:off x="956733" y="3548054"/>
              <a:ext cx="4407425" cy="947287"/>
              <a:chOff x="1727204" y="1499124"/>
              <a:chExt cx="4407425" cy="947287"/>
            </a:xfrm>
          </p:grpSpPr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9B0C0FF6-EB54-4284-8311-CBCC0D2E29E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27204" y="1829971"/>
                <a:ext cx="3056463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935AEFC6-42F3-49B1-B93C-78DAF9736C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12533" y="2294466"/>
                <a:ext cx="1794934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49D2DCF6-CEB9-44A3-8360-9CBEA6275F61}"/>
                  </a:ext>
                </a:extLst>
              </p:cNvPr>
              <p:cNvCxnSpPr/>
              <p:nvPr/>
            </p:nvCxnSpPr>
            <p:spPr>
              <a:xfrm>
                <a:off x="2929467" y="1820332"/>
                <a:ext cx="0" cy="474134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EDCC135A-2B20-4BF3-B78D-80145A8C1436}"/>
                  </a:ext>
                </a:extLst>
              </p:cNvPr>
              <p:cNvCxnSpPr/>
              <p:nvPr/>
            </p:nvCxnSpPr>
            <p:spPr>
              <a:xfrm flipH="1">
                <a:off x="5232400" y="2074332"/>
                <a:ext cx="745067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Flowchart: Delay 35">
                <a:extLst>
                  <a:ext uri="{FF2B5EF4-FFF2-40B4-BE49-F238E27FC236}">
                    <a16:creationId xmlns:a16="http://schemas.microsoft.com/office/drawing/2014/main" id="{29EABD4C-32D1-4CEC-96A7-3940C366194C}"/>
                  </a:ext>
                </a:extLst>
              </p:cNvPr>
              <p:cNvSpPr/>
              <p:nvPr/>
            </p:nvSpPr>
            <p:spPr>
              <a:xfrm>
                <a:off x="4582662" y="1684411"/>
                <a:ext cx="952500" cy="762000"/>
              </a:xfrm>
              <a:prstGeom prst="flowChartDelay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81208EF-2E03-4BBE-82E6-D44C40670673}"/>
                  </a:ext>
                </a:extLst>
              </p:cNvPr>
              <p:cNvSpPr txBox="1"/>
              <p:nvPr/>
            </p:nvSpPr>
            <p:spPr>
              <a:xfrm>
                <a:off x="5588004" y="1659465"/>
                <a:ext cx="5466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/>
                  <a:t>out1</a:t>
                </a:r>
              </a:p>
            </p:txBody>
          </p: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81FB228A-C50C-4D98-9216-7D99A908EE18}"/>
                  </a:ext>
                </a:extLst>
              </p:cNvPr>
              <p:cNvGrpSpPr/>
              <p:nvPr/>
            </p:nvGrpSpPr>
            <p:grpSpPr>
              <a:xfrm>
                <a:off x="3195133" y="1499124"/>
                <a:ext cx="748054" cy="644769"/>
                <a:chOff x="1359306" y="4291217"/>
                <a:chExt cx="748054" cy="644769"/>
              </a:xfrm>
              <a:solidFill>
                <a:schemeClr val="bg1"/>
              </a:solidFill>
            </p:grpSpPr>
            <p:sp>
              <p:nvSpPr>
                <p:cNvPr id="39" name="Flowchart: Merge 38">
                  <a:extLst>
                    <a:ext uri="{FF2B5EF4-FFF2-40B4-BE49-F238E27FC236}">
                      <a16:creationId xmlns:a16="http://schemas.microsoft.com/office/drawing/2014/main" id="{922FE39B-5FB7-4884-B6E0-EF4D9A9A297A}"/>
                    </a:ext>
                  </a:extLst>
                </p:cNvPr>
                <p:cNvSpPr/>
                <p:nvPr/>
              </p:nvSpPr>
              <p:spPr>
                <a:xfrm rot="16200000">
                  <a:off x="1348154" y="4302369"/>
                  <a:ext cx="644769" cy="622465"/>
                </a:xfrm>
                <a:prstGeom prst="flowChartMerge">
                  <a:avLst/>
                </a:prstGeom>
                <a:grpFill/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>
                  <a:extLst>
                    <a:ext uri="{FF2B5EF4-FFF2-40B4-BE49-F238E27FC236}">
                      <a16:creationId xmlns:a16="http://schemas.microsoft.com/office/drawing/2014/main" id="{964B0699-D854-4F23-A84A-DBA12B5FED57}"/>
                    </a:ext>
                  </a:extLst>
                </p:cNvPr>
                <p:cNvSpPr/>
                <p:nvPr/>
              </p:nvSpPr>
              <p:spPr>
                <a:xfrm>
                  <a:off x="1970200" y="4536829"/>
                  <a:ext cx="137160" cy="140677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98A3E87B-7436-491E-AE1D-139F8F36761E}"/>
                </a:ext>
              </a:extLst>
            </p:cNvPr>
            <p:cNvGrpSpPr/>
            <p:nvPr/>
          </p:nvGrpSpPr>
          <p:grpSpPr>
            <a:xfrm>
              <a:off x="931333" y="2472789"/>
              <a:ext cx="4432825" cy="947287"/>
              <a:chOff x="1701804" y="1499124"/>
              <a:chExt cx="4432825" cy="947287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0EB38752-3DA7-436E-AE08-2DBBCE8B88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01804" y="1829971"/>
                <a:ext cx="3081863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5D0A2710-5DF8-4C72-A2DD-A2F21279A6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12533" y="2294466"/>
                <a:ext cx="1794934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FD48EBB2-B776-4D34-A31B-C327BF0FD82A}"/>
                  </a:ext>
                </a:extLst>
              </p:cNvPr>
              <p:cNvCxnSpPr/>
              <p:nvPr/>
            </p:nvCxnSpPr>
            <p:spPr>
              <a:xfrm>
                <a:off x="2929467" y="1820332"/>
                <a:ext cx="0" cy="474134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BD8D4FBF-1D51-463B-881A-3D26DE07231B}"/>
                  </a:ext>
                </a:extLst>
              </p:cNvPr>
              <p:cNvCxnSpPr/>
              <p:nvPr/>
            </p:nvCxnSpPr>
            <p:spPr>
              <a:xfrm flipH="1">
                <a:off x="5232400" y="2074332"/>
                <a:ext cx="745067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Flowchart: Delay 26">
                <a:extLst>
                  <a:ext uri="{FF2B5EF4-FFF2-40B4-BE49-F238E27FC236}">
                    <a16:creationId xmlns:a16="http://schemas.microsoft.com/office/drawing/2014/main" id="{DE3423C7-FF20-46DC-93D6-FFA205121836}"/>
                  </a:ext>
                </a:extLst>
              </p:cNvPr>
              <p:cNvSpPr/>
              <p:nvPr/>
            </p:nvSpPr>
            <p:spPr>
              <a:xfrm>
                <a:off x="4582662" y="1684411"/>
                <a:ext cx="952500" cy="762000"/>
              </a:xfrm>
              <a:prstGeom prst="flowChartDelay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4AF9F25-A652-45A7-8ED2-6B467AD620BD}"/>
                  </a:ext>
                </a:extLst>
              </p:cNvPr>
              <p:cNvSpPr txBox="1"/>
              <p:nvPr/>
            </p:nvSpPr>
            <p:spPr>
              <a:xfrm>
                <a:off x="5588004" y="1659465"/>
                <a:ext cx="5466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/>
                  <a:t>out2</a:t>
                </a:r>
              </a:p>
            </p:txBody>
          </p: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3C455091-1072-4F82-B1E5-E2CD206CD7F2}"/>
                  </a:ext>
                </a:extLst>
              </p:cNvPr>
              <p:cNvGrpSpPr/>
              <p:nvPr/>
            </p:nvGrpSpPr>
            <p:grpSpPr>
              <a:xfrm>
                <a:off x="3195133" y="1499124"/>
                <a:ext cx="748054" cy="644769"/>
                <a:chOff x="1359306" y="4291217"/>
                <a:chExt cx="748054" cy="644769"/>
              </a:xfrm>
              <a:solidFill>
                <a:schemeClr val="bg1"/>
              </a:solidFill>
            </p:grpSpPr>
            <p:sp>
              <p:nvSpPr>
                <p:cNvPr id="30" name="Flowchart: Merge 29">
                  <a:extLst>
                    <a:ext uri="{FF2B5EF4-FFF2-40B4-BE49-F238E27FC236}">
                      <a16:creationId xmlns:a16="http://schemas.microsoft.com/office/drawing/2014/main" id="{D1F99BC5-2262-4AD4-BAE9-1AD1285781D2}"/>
                    </a:ext>
                  </a:extLst>
                </p:cNvPr>
                <p:cNvSpPr/>
                <p:nvPr/>
              </p:nvSpPr>
              <p:spPr>
                <a:xfrm rot="16200000">
                  <a:off x="1348154" y="4302369"/>
                  <a:ext cx="644769" cy="622465"/>
                </a:xfrm>
                <a:prstGeom prst="flowChartMerge">
                  <a:avLst/>
                </a:prstGeom>
                <a:grpFill/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>
                  <a:extLst>
                    <a:ext uri="{FF2B5EF4-FFF2-40B4-BE49-F238E27FC236}">
                      <a16:creationId xmlns:a16="http://schemas.microsoft.com/office/drawing/2014/main" id="{0105BE90-294B-4D94-A4E5-C35360CD21CE}"/>
                    </a:ext>
                  </a:extLst>
                </p:cNvPr>
                <p:cNvSpPr/>
                <p:nvPr/>
              </p:nvSpPr>
              <p:spPr>
                <a:xfrm>
                  <a:off x="1970200" y="4536829"/>
                  <a:ext cx="137160" cy="140677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272D07C-4E53-4BBC-9449-467AFDE6D47E}"/>
                </a:ext>
              </a:extLst>
            </p:cNvPr>
            <p:cNvCxnSpPr>
              <a:cxnSpLocks/>
            </p:cNvCxnSpPr>
            <p:nvPr/>
          </p:nvCxnSpPr>
          <p:spPr>
            <a:xfrm>
              <a:off x="973667" y="1711438"/>
              <a:ext cx="3039529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833C8C97-F812-4204-8930-02238CBD31F0}"/>
                </a:ext>
              </a:extLst>
            </p:cNvPr>
            <p:cNvCxnSpPr>
              <a:cxnSpLocks/>
            </p:cNvCxnSpPr>
            <p:nvPr/>
          </p:nvCxnSpPr>
          <p:spPr>
            <a:xfrm>
              <a:off x="2142062" y="2175933"/>
              <a:ext cx="1794934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A868AF8-9164-4775-A0A1-D5790C76A0C1}"/>
                </a:ext>
              </a:extLst>
            </p:cNvPr>
            <p:cNvCxnSpPr/>
            <p:nvPr/>
          </p:nvCxnSpPr>
          <p:spPr>
            <a:xfrm>
              <a:off x="2158996" y="1701799"/>
              <a:ext cx="0" cy="474134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0FA8C45-B143-4DDA-B285-507F0989168C}"/>
                </a:ext>
              </a:extLst>
            </p:cNvPr>
            <p:cNvCxnSpPr/>
            <p:nvPr/>
          </p:nvCxnSpPr>
          <p:spPr>
            <a:xfrm flipH="1">
              <a:off x="4461929" y="1955799"/>
              <a:ext cx="745067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Flowchart: Delay 17">
              <a:extLst>
                <a:ext uri="{FF2B5EF4-FFF2-40B4-BE49-F238E27FC236}">
                  <a16:creationId xmlns:a16="http://schemas.microsoft.com/office/drawing/2014/main" id="{165B238A-7452-4C34-965D-04350A1D5875}"/>
                </a:ext>
              </a:extLst>
            </p:cNvPr>
            <p:cNvSpPr/>
            <p:nvPr/>
          </p:nvSpPr>
          <p:spPr>
            <a:xfrm>
              <a:off x="3812191" y="1565878"/>
              <a:ext cx="952500" cy="762000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A48B1AA-FA22-4F32-8EE8-B1502B5C4191}"/>
                </a:ext>
              </a:extLst>
            </p:cNvPr>
            <p:cNvSpPr txBox="1"/>
            <p:nvPr/>
          </p:nvSpPr>
          <p:spPr>
            <a:xfrm>
              <a:off x="4817533" y="1540932"/>
              <a:ext cx="546625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/>
                <a:t>out3</a:t>
              </a: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09537D9E-6C8D-4AAA-BB6A-FF73FF0C7F82}"/>
                </a:ext>
              </a:extLst>
            </p:cNvPr>
            <p:cNvGrpSpPr/>
            <p:nvPr/>
          </p:nvGrpSpPr>
          <p:grpSpPr>
            <a:xfrm>
              <a:off x="2424662" y="1380591"/>
              <a:ext cx="748054" cy="644769"/>
              <a:chOff x="1359306" y="4291217"/>
              <a:chExt cx="748054" cy="644769"/>
            </a:xfrm>
            <a:solidFill>
              <a:schemeClr val="bg1"/>
            </a:solidFill>
          </p:grpSpPr>
          <p:sp>
            <p:nvSpPr>
              <p:cNvPr id="21" name="Flowchart: Merge 20">
                <a:extLst>
                  <a:ext uri="{FF2B5EF4-FFF2-40B4-BE49-F238E27FC236}">
                    <a16:creationId xmlns:a16="http://schemas.microsoft.com/office/drawing/2014/main" id="{DB3B5952-EFDD-4209-9191-35E4949E7A1E}"/>
                  </a:ext>
                </a:extLst>
              </p:cNvPr>
              <p:cNvSpPr/>
              <p:nvPr/>
            </p:nvSpPr>
            <p:spPr>
              <a:xfrm rot="16200000">
                <a:off x="1348154" y="4302369"/>
                <a:ext cx="644769" cy="622465"/>
              </a:xfrm>
              <a:prstGeom prst="flowChartMerge">
                <a:avLst/>
              </a:prstGeom>
              <a:grp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08F380BF-E516-4BA6-B57A-6C28ED5AAB72}"/>
                  </a:ext>
                </a:extLst>
              </p:cNvPr>
              <p:cNvSpPr/>
              <p:nvPr/>
            </p:nvSpPr>
            <p:spPr>
              <a:xfrm>
                <a:off x="1970200" y="4536829"/>
                <a:ext cx="137160" cy="140677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21083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9C957-B0B2-4F61-B7BF-7A5563A6C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JIT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346DFC-83C0-4438-AF5B-2BF2BB7F5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194/Syn Bio Joel Grodstein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225D88A-573C-408C-BF0D-3C70E57C2F80}"/>
              </a:ext>
            </a:extLst>
          </p:cNvPr>
          <p:cNvCxnSpPr>
            <a:cxnSpLocks/>
          </p:cNvCxnSpPr>
          <p:nvPr/>
        </p:nvCxnSpPr>
        <p:spPr>
          <a:xfrm flipV="1">
            <a:off x="949433" y="1700938"/>
            <a:ext cx="0" cy="2625529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E5E966FE-1679-4213-BE59-2C1D4F5EB46A}"/>
              </a:ext>
            </a:extLst>
          </p:cNvPr>
          <p:cNvSpPr txBox="1"/>
          <p:nvPr/>
        </p:nvSpPr>
        <p:spPr>
          <a:xfrm>
            <a:off x="584201" y="3852332"/>
            <a:ext cx="238848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F3353D-F6DD-4388-994D-53AD30556939}"/>
              </a:ext>
            </a:extLst>
          </p:cNvPr>
          <p:cNvSpPr txBox="1"/>
          <p:nvPr/>
        </p:nvSpPr>
        <p:spPr>
          <a:xfrm>
            <a:off x="186268" y="1634065"/>
            <a:ext cx="70051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in_d2</a:t>
            </a:r>
          </a:p>
        </p:txBody>
      </p:sp>
      <p:sp>
        <p:nvSpPr>
          <p:cNvPr id="9" name="Flowchart: Merge 8">
            <a:extLst>
              <a:ext uri="{FF2B5EF4-FFF2-40B4-BE49-F238E27FC236}">
                <a16:creationId xmlns:a16="http://schemas.microsoft.com/office/drawing/2014/main" id="{C278337B-C7EF-4CA9-B461-E14842D7451F}"/>
              </a:ext>
            </a:extLst>
          </p:cNvPr>
          <p:cNvSpPr/>
          <p:nvPr/>
        </p:nvSpPr>
        <p:spPr>
          <a:xfrm rot="10800000">
            <a:off x="635516" y="2924208"/>
            <a:ext cx="644769" cy="622465"/>
          </a:xfrm>
          <a:prstGeom prst="flowChartMerg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lowchart: Merge 9">
            <a:extLst>
              <a:ext uri="{FF2B5EF4-FFF2-40B4-BE49-F238E27FC236}">
                <a16:creationId xmlns:a16="http://schemas.microsoft.com/office/drawing/2014/main" id="{D60F7D64-E4CC-4203-A255-FF7DEEC1F6E1}"/>
              </a:ext>
            </a:extLst>
          </p:cNvPr>
          <p:cNvSpPr/>
          <p:nvPr/>
        </p:nvSpPr>
        <p:spPr>
          <a:xfrm rot="10800000">
            <a:off x="627049" y="1891273"/>
            <a:ext cx="644769" cy="622465"/>
          </a:xfrm>
          <a:prstGeom prst="flowChartMerg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D48DE1-2258-4AF0-959F-E1AB676CA658}"/>
              </a:ext>
            </a:extLst>
          </p:cNvPr>
          <p:cNvSpPr txBox="1"/>
          <p:nvPr/>
        </p:nvSpPr>
        <p:spPr>
          <a:xfrm>
            <a:off x="203199" y="2717797"/>
            <a:ext cx="70051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in_d1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B0C0FF6-EB54-4284-8311-CBCC0D2E29E1}"/>
              </a:ext>
            </a:extLst>
          </p:cNvPr>
          <p:cNvCxnSpPr>
            <a:cxnSpLocks/>
          </p:cNvCxnSpPr>
          <p:nvPr/>
        </p:nvCxnSpPr>
        <p:spPr>
          <a:xfrm>
            <a:off x="956733" y="3878901"/>
            <a:ext cx="2489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481208EF-2E03-4BBE-82E6-D44C40670673}"/>
              </a:ext>
            </a:extLst>
          </p:cNvPr>
          <p:cNvSpPr txBox="1"/>
          <p:nvPr/>
        </p:nvSpPr>
        <p:spPr>
          <a:xfrm>
            <a:off x="2937931" y="3479793"/>
            <a:ext cx="54662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out1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EB38752-3DA7-436E-AE08-2DBBCE8B881D}"/>
              </a:ext>
            </a:extLst>
          </p:cNvPr>
          <p:cNvCxnSpPr>
            <a:cxnSpLocks/>
          </p:cNvCxnSpPr>
          <p:nvPr/>
        </p:nvCxnSpPr>
        <p:spPr>
          <a:xfrm>
            <a:off x="931333" y="2803636"/>
            <a:ext cx="25484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34AF9F25-A652-45A7-8ED2-6B467AD620BD}"/>
              </a:ext>
            </a:extLst>
          </p:cNvPr>
          <p:cNvSpPr txBox="1"/>
          <p:nvPr/>
        </p:nvSpPr>
        <p:spPr>
          <a:xfrm>
            <a:off x="2937931" y="2404528"/>
            <a:ext cx="54662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out2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272D07C-4E53-4BBC-9449-467AFDE6D47E}"/>
              </a:ext>
            </a:extLst>
          </p:cNvPr>
          <p:cNvCxnSpPr>
            <a:cxnSpLocks/>
          </p:cNvCxnSpPr>
          <p:nvPr/>
        </p:nvCxnSpPr>
        <p:spPr>
          <a:xfrm>
            <a:off x="973667" y="1711438"/>
            <a:ext cx="25400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A48B1AA-FA22-4F32-8EE8-B1502B5C4191}"/>
              </a:ext>
            </a:extLst>
          </p:cNvPr>
          <p:cNvSpPr txBox="1"/>
          <p:nvPr/>
        </p:nvSpPr>
        <p:spPr>
          <a:xfrm>
            <a:off x="2937931" y="1312330"/>
            <a:ext cx="54662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out3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234910DF-2DFC-4C6F-AAD2-7C1DEAFEAE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466" y="1231827"/>
            <a:ext cx="5343617" cy="4229173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B19FE2C7-1C4C-4062-B258-61C4B66F6E40}"/>
              </a:ext>
            </a:extLst>
          </p:cNvPr>
          <p:cNvSpPr txBox="1"/>
          <p:nvPr/>
        </p:nvSpPr>
        <p:spPr>
          <a:xfrm>
            <a:off x="1574800" y="1286931"/>
            <a:ext cx="1261534" cy="812801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dirty="0"/>
              <a:t>pulse</a:t>
            </a:r>
          </a:p>
          <a:p>
            <a:pPr algn="ctr"/>
            <a:r>
              <a:rPr lang="en-US" dirty="0"/>
              <a:t>generator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43C4356-D100-43C3-8D39-6D70E9006DA3}"/>
              </a:ext>
            </a:extLst>
          </p:cNvPr>
          <p:cNvSpPr txBox="1"/>
          <p:nvPr/>
        </p:nvSpPr>
        <p:spPr>
          <a:xfrm>
            <a:off x="1574800" y="2387598"/>
            <a:ext cx="1261534" cy="812801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dirty="0"/>
              <a:t>pulse</a:t>
            </a:r>
          </a:p>
          <a:p>
            <a:pPr algn="ctr"/>
            <a:r>
              <a:rPr lang="en-US" dirty="0"/>
              <a:t>generator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CBCB2B5-9D12-4C77-87F1-9FF365A1FE31}"/>
              </a:ext>
            </a:extLst>
          </p:cNvPr>
          <p:cNvSpPr txBox="1"/>
          <p:nvPr/>
        </p:nvSpPr>
        <p:spPr>
          <a:xfrm>
            <a:off x="1574800" y="3513664"/>
            <a:ext cx="1261534" cy="812801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dirty="0"/>
              <a:t>pulse</a:t>
            </a:r>
          </a:p>
          <a:p>
            <a:pPr algn="ctr"/>
            <a:r>
              <a:rPr lang="en-US" dirty="0"/>
              <a:t>generator</a:t>
            </a:r>
          </a:p>
        </p:txBody>
      </p:sp>
    </p:spTree>
    <p:extLst>
      <p:ext uri="{BB962C8B-B14F-4D97-AF65-F5344CB8AC3E}">
        <p14:creationId xmlns:p14="http://schemas.microsoft.com/office/powerpoint/2010/main" val="1967373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D6F54-B989-4384-AB21-416AFE87E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Just-in-time manufacturing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A4757-E77E-43B3-8115-DBC8B26A3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268" y="1820334"/>
            <a:ext cx="7382932" cy="3691466"/>
          </a:xfrm>
        </p:spPr>
        <p:txBody>
          <a:bodyPr/>
          <a:lstStyle/>
          <a:p>
            <a:r>
              <a:rPr lang="en-US" sz="2400" dirty="0"/>
              <a:t>What is JIT manufacturing?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Each assembly-line input is delivered to the plant just before it is ready to be used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Minimizes warehouse storage space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Plus, some resources might spoil over time</a:t>
            </a:r>
          </a:p>
          <a:p>
            <a:r>
              <a:rPr lang="en-US" sz="2400" dirty="0"/>
              <a:t>Bacterial-chemotaxis example (Alon):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Bacteria needs to swim to find food, and to change direction when needed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This requires flagella, which self-assemble in multiple steps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Each step requires an enzyme; enzymes appear just in time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Enzymes break down over time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AEBE5E-608D-4AFE-A1EF-13EC6CABA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194/Syn Bio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58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3D1AAB1-017D-4AFE-BE2C-F788291EF780}"/>
              </a:ext>
            </a:extLst>
          </p:cNvPr>
          <p:cNvCxnSpPr/>
          <p:nvPr/>
        </p:nvCxnSpPr>
        <p:spPr>
          <a:xfrm>
            <a:off x="5363631" y="4665133"/>
            <a:ext cx="16510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265859A-2C2C-4201-A283-A4C212506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Autoregulation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7D065-6B79-40BC-B617-F371BB3E4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2048933"/>
          </a:xfrm>
        </p:spPr>
        <p:txBody>
          <a:bodyPr/>
          <a:lstStyle/>
          <a:p>
            <a:r>
              <a:rPr lang="en-US" i="1" dirty="0"/>
              <a:t>Autoregulation</a:t>
            </a:r>
            <a:r>
              <a:rPr lang="en-US" dirty="0"/>
              <a:t>: a protein serving as its own TF</a:t>
            </a:r>
          </a:p>
          <a:p>
            <a:pPr lvl="1"/>
            <a:r>
              <a:rPr lang="en-US" dirty="0"/>
              <a:t>its own activator → positive feedback. Can make memory (unit #3) or robust oscillators (unit #4).</a:t>
            </a:r>
          </a:p>
          <a:p>
            <a:pPr lvl="1"/>
            <a:r>
              <a:rPr lang="en-US" dirty="0"/>
              <a:t>its own repressor → negative feedback. Let’s see why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897BD1-0282-43FA-B460-83B1CC17D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194/Syn Bio Joel Grodstein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A6CAEC0-780B-43F6-AC06-9D3C98F7ED67}"/>
              </a:ext>
            </a:extLst>
          </p:cNvPr>
          <p:cNvCxnSpPr/>
          <p:nvPr/>
        </p:nvCxnSpPr>
        <p:spPr>
          <a:xfrm>
            <a:off x="2015063" y="4842933"/>
            <a:ext cx="1972734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A8D6207-8FB0-464B-B924-C44DB79214EA}"/>
              </a:ext>
            </a:extLst>
          </p:cNvPr>
          <p:cNvCxnSpPr/>
          <p:nvPr/>
        </p:nvCxnSpPr>
        <p:spPr>
          <a:xfrm>
            <a:off x="2269063" y="4478867"/>
            <a:ext cx="0" cy="33866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4DEED8A-D9B0-435C-9733-F1E59158F66F}"/>
              </a:ext>
            </a:extLst>
          </p:cNvPr>
          <p:cNvCxnSpPr/>
          <p:nvPr/>
        </p:nvCxnSpPr>
        <p:spPr>
          <a:xfrm>
            <a:off x="2269063" y="4487333"/>
            <a:ext cx="237067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AD4B29E-1DF2-4F13-AE2D-989F3F939F07}"/>
              </a:ext>
            </a:extLst>
          </p:cNvPr>
          <p:cNvSpPr txBox="1"/>
          <p:nvPr/>
        </p:nvSpPr>
        <p:spPr>
          <a:xfrm>
            <a:off x="2819399" y="4394199"/>
            <a:ext cx="846663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LacI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2E9CEF4-FD19-41BE-AC3B-91EFC0785B13}"/>
              </a:ext>
            </a:extLst>
          </p:cNvPr>
          <p:cNvCxnSpPr/>
          <p:nvPr/>
        </p:nvCxnSpPr>
        <p:spPr>
          <a:xfrm flipV="1">
            <a:off x="2057398" y="4478868"/>
            <a:ext cx="101600" cy="118533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921E414-12A6-4AB5-A7C3-9A2A5E537F45}"/>
              </a:ext>
            </a:extLst>
          </p:cNvPr>
          <p:cNvSpPr/>
          <p:nvPr/>
        </p:nvSpPr>
        <p:spPr>
          <a:xfrm>
            <a:off x="1852994" y="3902161"/>
            <a:ext cx="1518496" cy="619040"/>
          </a:xfrm>
          <a:custGeom>
            <a:avLst/>
            <a:gdLst>
              <a:gd name="connsiteX0" fmla="*/ 1482869 w 1518496"/>
              <a:gd name="connsiteY0" fmla="*/ 500506 h 619040"/>
              <a:gd name="connsiteX1" fmla="*/ 1415136 w 1518496"/>
              <a:gd name="connsiteY1" fmla="*/ 229573 h 619040"/>
              <a:gd name="connsiteX2" fmla="*/ 610803 w 1518496"/>
              <a:gd name="connsiteY2" fmla="*/ 973 h 619040"/>
              <a:gd name="connsiteX3" fmla="*/ 60469 w 1518496"/>
              <a:gd name="connsiteY3" fmla="*/ 161840 h 619040"/>
              <a:gd name="connsiteX4" fmla="*/ 35069 w 1518496"/>
              <a:gd name="connsiteY4" fmla="*/ 500506 h 619040"/>
              <a:gd name="connsiteX5" fmla="*/ 246736 w 1518496"/>
              <a:gd name="connsiteY5" fmla="*/ 619040 h 61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8496" h="619040">
                <a:moveTo>
                  <a:pt x="1482869" y="500506"/>
                </a:moveTo>
                <a:cubicBezTo>
                  <a:pt x="1521674" y="406667"/>
                  <a:pt x="1560480" y="312828"/>
                  <a:pt x="1415136" y="229573"/>
                </a:cubicBezTo>
                <a:cubicBezTo>
                  <a:pt x="1269792" y="146317"/>
                  <a:pt x="836581" y="12262"/>
                  <a:pt x="610803" y="973"/>
                </a:cubicBezTo>
                <a:cubicBezTo>
                  <a:pt x="385025" y="-10316"/>
                  <a:pt x="156425" y="78585"/>
                  <a:pt x="60469" y="161840"/>
                </a:cubicBezTo>
                <a:cubicBezTo>
                  <a:pt x="-35487" y="245095"/>
                  <a:pt x="4025" y="424306"/>
                  <a:pt x="35069" y="500506"/>
                </a:cubicBezTo>
                <a:cubicBezTo>
                  <a:pt x="66113" y="576706"/>
                  <a:pt x="156424" y="597873"/>
                  <a:pt x="246736" y="619040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90496E6-31DD-4C8A-9CF1-45188FC94C1B}"/>
              </a:ext>
            </a:extLst>
          </p:cNvPr>
          <p:cNvGrpSpPr/>
          <p:nvPr/>
        </p:nvGrpSpPr>
        <p:grpSpPr>
          <a:xfrm>
            <a:off x="5819799" y="4352391"/>
            <a:ext cx="748054" cy="644769"/>
            <a:chOff x="1359306" y="4291217"/>
            <a:chExt cx="748054" cy="644769"/>
          </a:xfrm>
          <a:solidFill>
            <a:schemeClr val="bg1"/>
          </a:solidFill>
        </p:grpSpPr>
        <p:sp>
          <p:nvSpPr>
            <p:cNvPr id="15" name="Flowchart: Merge 14">
              <a:extLst>
                <a:ext uri="{FF2B5EF4-FFF2-40B4-BE49-F238E27FC236}">
                  <a16:creationId xmlns:a16="http://schemas.microsoft.com/office/drawing/2014/main" id="{E6592812-2C84-46A4-9F0F-FAB946B68D1A}"/>
                </a:ext>
              </a:extLst>
            </p:cNvPr>
            <p:cNvSpPr/>
            <p:nvPr/>
          </p:nvSpPr>
          <p:spPr>
            <a:xfrm rot="16200000">
              <a:off x="1348154" y="4302369"/>
              <a:ext cx="644769" cy="622465"/>
            </a:xfrm>
            <a:prstGeom prst="flowChartMerg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1A255C6-3AD9-4109-AB74-5EF6FB95DF8F}"/>
                </a:ext>
              </a:extLst>
            </p:cNvPr>
            <p:cNvSpPr/>
            <p:nvPr/>
          </p:nvSpPr>
          <p:spPr>
            <a:xfrm>
              <a:off x="1970200" y="4536829"/>
              <a:ext cx="137160" cy="140677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145C0A3-74C3-4842-BB97-AFD49F7910C9}"/>
              </a:ext>
            </a:extLst>
          </p:cNvPr>
          <p:cNvCxnSpPr/>
          <p:nvPr/>
        </p:nvCxnSpPr>
        <p:spPr>
          <a:xfrm>
            <a:off x="5363631" y="4140198"/>
            <a:ext cx="16510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8D33F04-F2F9-4ECC-BF0B-4CB4700C669E}"/>
              </a:ext>
            </a:extLst>
          </p:cNvPr>
          <p:cNvCxnSpPr/>
          <p:nvPr/>
        </p:nvCxnSpPr>
        <p:spPr>
          <a:xfrm>
            <a:off x="7001933" y="4152899"/>
            <a:ext cx="0" cy="508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82C8A1E-1B15-4759-B03B-5CFA5FBCF37C}"/>
              </a:ext>
            </a:extLst>
          </p:cNvPr>
          <p:cNvCxnSpPr/>
          <p:nvPr/>
        </p:nvCxnSpPr>
        <p:spPr>
          <a:xfrm>
            <a:off x="5367866" y="4152899"/>
            <a:ext cx="0" cy="508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05D5B846-4CFD-4095-8204-7599FAE47711}"/>
              </a:ext>
            </a:extLst>
          </p:cNvPr>
          <p:cNvSpPr txBox="1"/>
          <p:nvPr/>
        </p:nvSpPr>
        <p:spPr>
          <a:xfrm>
            <a:off x="7095068" y="4318847"/>
            <a:ext cx="56265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/>
              <a:t>LacI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7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5859A-2C2C-4201-A283-A4C212506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7D065-6B79-40BC-B617-F371BB3E4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535" y="1481665"/>
            <a:ext cx="8585201" cy="1921935"/>
          </a:xfrm>
        </p:spPr>
        <p:txBody>
          <a:bodyPr/>
          <a:lstStyle/>
          <a:p>
            <a:r>
              <a:rPr lang="en-US" dirty="0"/>
              <a:t>Lets the cell robustly control protein concentration</a:t>
            </a:r>
          </a:p>
          <a:p>
            <a:r>
              <a:rPr lang="en-US" dirty="0"/>
              <a:t>Creates homeostasis</a:t>
            </a:r>
          </a:p>
          <a:p>
            <a:pPr lvl="1"/>
            <a:r>
              <a:rPr lang="en-US" dirty="0" err="1"/>
              <a:t>LacI</a:t>
            </a:r>
            <a:r>
              <a:rPr lang="en-US" dirty="0"/>
              <a:t>↑ </a:t>
            </a:r>
            <a:r>
              <a:rPr lang="en-US" dirty="0">
                <a:sym typeface="Symbol" panose="05050102010706020507" pitchFamily="18" charset="2"/>
              </a:rPr>
              <a:t> more repression </a:t>
            </a:r>
            <a:r>
              <a:rPr lang="en-US" dirty="0"/>
              <a:t> slower mRNA creation</a:t>
            </a:r>
            <a:r>
              <a:rPr lang="en-US" dirty="0">
                <a:sym typeface="Symbol" panose="05050102010706020507" pitchFamily="18" charset="2"/>
              </a:rPr>
              <a:t> </a:t>
            </a:r>
            <a:r>
              <a:rPr lang="en-US" dirty="0" err="1">
                <a:sym typeface="Symbol" panose="05050102010706020507" pitchFamily="18" charset="2"/>
              </a:rPr>
              <a:t>LacI</a:t>
            </a:r>
            <a:r>
              <a:rPr lang="en-US" dirty="0"/>
              <a:t>↓</a:t>
            </a:r>
          </a:p>
          <a:p>
            <a:pPr lvl="1"/>
            <a:r>
              <a:rPr lang="en-US" dirty="0" err="1"/>
              <a:t>LacI</a:t>
            </a:r>
            <a:r>
              <a:rPr lang="en-US" dirty="0"/>
              <a:t>↓ </a:t>
            </a:r>
            <a:r>
              <a:rPr lang="en-US" dirty="0">
                <a:sym typeface="Symbol" panose="05050102010706020507" pitchFamily="18" charset="2"/>
              </a:rPr>
              <a:t> less repression   </a:t>
            </a:r>
            <a:r>
              <a:rPr lang="en-US" dirty="0"/>
              <a:t> faster mRNA creation  </a:t>
            </a:r>
            <a:r>
              <a:rPr lang="en-US" dirty="0">
                <a:sym typeface="Symbol" panose="05050102010706020507" pitchFamily="18" charset="2"/>
              </a:rPr>
              <a:t> </a:t>
            </a:r>
            <a:r>
              <a:rPr lang="en-US" dirty="0" err="1">
                <a:sym typeface="Symbol" panose="05050102010706020507" pitchFamily="18" charset="2"/>
              </a:rPr>
              <a:t>LacI</a:t>
            </a:r>
            <a:r>
              <a:rPr lang="en-US" dirty="0"/>
              <a:t>↑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897BD1-0282-43FA-B460-83B1CC17D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194/Syn Bio Joel Grodstein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2697EE4-F409-4937-B13F-46B6CDECBBC9}"/>
              </a:ext>
            </a:extLst>
          </p:cNvPr>
          <p:cNvCxnSpPr/>
          <p:nvPr/>
        </p:nvCxnSpPr>
        <p:spPr>
          <a:xfrm>
            <a:off x="5363631" y="4665133"/>
            <a:ext cx="16510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0DA72C0-A2F1-4051-9F93-CA2680100C5E}"/>
              </a:ext>
            </a:extLst>
          </p:cNvPr>
          <p:cNvCxnSpPr/>
          <p:nvPr/>
        </p:nvCxnSpPr>
        <p:spPr>
          <a:xfrm>
            <a:off x="2015063" y="4842933"/>
            <a:ext cx="1972734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F237DBC-412E-4403-B3F5-BB728FAB7C10}"/>
              </a:ext>
            </a:extLst>
          </p:cNvPr>
          <p:cNvCxnSpPr/>
          <p:nvPr/>
        </p:nvCxnSpPr>
        <p:spPr>
          <a:xfrm>
            <a:off x="2269063" y="4478867"/>
            <a:ext cx="0" cy="33866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5032D81-6A43-4695-8F36-D35AD649EDB9}"/>
              </a:ext>
            </a:extLst>
          </p:cNvPr>
          <p:cNvCxnSpPr/>
          <p:nvPr/>
        </p:nvCxnSpPr>
        <p:spPr>
          <a:xfrm>
            <a:off x="2269063" y="4487333"/>
            <a:ext cx="237067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812507A-E01F-434D-8671-7CDFF271D7FF}"/>
              </a:ext>
            </a:extLst>
          </p:cNvPr>
          <p:cNvSpPr txBox="1"/>
          <p:nvPr/>
        </p:nvSpPr>
        <p:spPr>
          <a:xfrm>
            <a:off x="2819399" y="4394199"/>
            <a:ext cx="846663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LacI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27AA07B-A474-4F46-A0D4-76CED8160AB1}"/>
              </a:ext>
            </a:extLst>
          </p:cNvPr>
          <p:cNvCxnSpPr/>
          <p:nvPr/>
        </p:nvCxnSpPr>
        <p:spPr>
          <a:xfrm flipV="1">
            <a:off x="2057398" y="4478868"/>
            <a:ext cx="101600" cy="118533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95D862E-1B73-4914-95A9-F3AB9B5578B8}"/>
              </a:ext>
            </a:extLst>
          </p:cNvPr>
          <p:cNvSpPr/>
          <p:nvPr/>
        </p:nvSpPr>
        <p:spPr>
          <a:xfrm>
            <a:off x="1852994" y="3902161"/>
            <a:ext cx="1518496" cy="619040"/>
          </a:xfrm>
          <a:custGeom>
            <a:avLst/>
            <a:gdLst>
              <a:gd name="connsiteX0" fmla="*/ 1482869 w 1518496"/>
              <a:gd name="connsiteY0" fmla="*/ 500506 h 619040"/>
              <a:gd name="connsiteX1" fmla="*/ 1415136 w 1518496"/>
              <a:gd name="connsiteY1" fmla="*/ 229573 h 619040"/>
              <a:gd name="connsiteX2" fmla="*/ 610803 w 1518496"/>
              <a:gd name="connsiteY2" fmla="*/ 973 h 619040"/>
              <a:gd name="connsiteX3" fmla="*/ 60469 w 1518496"/>
              <a:gd name="connsiteY3" fmla="*/ 161840 h 619040"/>
              <a:gd name="connsiteX4" fmla="*/ 35069 w 1518496"/>
              <a:gd name="connsiteY4" fmla="*/ 500506 h 619040"/>
              <a:gd name="connsiteX5" fmla="*/ 246736 w 1518496"/>
              <a:gd name="connsiteY5" fmla="*/ 619040 h 61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8496" h="619040">
                <a:moveTo>
                  <a:pt x="1482869" y="500506"/>
                </a:moveTo>
                <a:cubicBezTo>
                  <a:pt x="1521674" y="406667"/>
                  <a:pt x="1560480" y="312828"/>
                  <a:pt x="1415136" y="229573"/>
                </a:cubicBezTo>
                <a:cubicBezTo>
                  <a:pt x="1269792" y="146317"/>
                  <a:pt x="836581" y="12262"/>
                  <a:pt x="610803" y="973"/>
                </a:cubicBezTo>
                <a:cubicBezTo>
                  <a:pt x="385025" y="-10316"/>
                  <a:pt x="156425" y="78585"/>
                  <a:pt x="60469" y="161840"/>
                </a:cubicBezTo>
                <a:cubicBezTo>
                  <a:pt x="-35487" y="245095"/>
                  <a:pt x="4025" y="424306"/>
                  <a:pt x="35069" y="500506"/>
                </a:cubicBezTo>
                <a:cubicBezTo>
                  <a:pt x="66113" y="576706"/>
                  <a:pt x="156424" y="597873"/>
                  <a:pt x="246736" y="619040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E4D4E94-7955-4277-A911-57BD2FE591AB}"/>
              </a:ext>
            </a:extLst>
          </p:cNvPr>
          <p:cNvGrpSpPr/>
          <p:nvPr/>
        </p:nvGrpSpPr>
        <p:grpSpPr>
          <a:xfrm>
            <a:off x="5819799" y="4352391"/>
            <a:ext cx="748054" cy="644769"/>
            <a:chOff x="1359306" y="4291217"/>
            <a:chExt cx="748054" cy="644769"/>
          </a:xfrm>
          <a:solidFill>
            <a:schemeClr val="bg1"/>
          </a:solidFill>
        </p:grpSpPr>
        <p:sp>
          <p:nvSpPr>
            <p:cNvPr id="13" name="Flowchart: Merge 12">
              <a:extLst>
                <a:ext uri="{FF2B5EF4-FFF2-40B4-BE49-F238E27FC236}">
                  <a16:creationId xmlns:a16="http://schemas.microsoft.com/office/drawing/2014/main" id="{E3A56554-1C44-46E2-A65D-614738AE5225}"/>
                </a:ext>
              </a:extLst>
            </p:cNvPr>
            <p:cNvSpPr/>
            <p:nvPr/>
          </p:nvSpPr>
          <p:spPr>
            <a:xfrm rot="16200000">
              <a:off x="1348154" y="4302369"/>
              <a:ext cx="644769" cy="622465"/>
            </a:xfrm>
            <a:prstGeom prst="flowChartMerg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C24996C-E8E3-482B-BE1B-DA50C3F10DAB}"/>
                </a:ext>
              </a:extLst>
            </p:cNvPr>
            <p:cNvSpPr/>
            <p:nvPr/>
          </p:nvSpPr>
          <p:spPr>
            <a:xfrm>
              <a:off x="1970200" y="4536829"/>
              <a:ext cx="137160" cy="140677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04D91FC-0ABC-4CFB-926B-ADD863B69E59}"/>
              </a:ext>
            </a:extLst>
          </p:cNvPr>
          <p:cNvCxnSpPr/>
          <p:nvPr/>
        </p:nvCxnSpPr>
        <p:spPr>
          <a:xfrm>
            <a:off x="5363631" y="4140198"/>
            <a:ext cx="16510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AF3AB54-998B-489A-AFE9-58C5E5018B1A}"/>
              </a:ext>
            </a:extLst>
          </p:cNvPr>
          <p:cNvCxnSpPr/>
          <p:nvPr/>
        </p:nvCxnSpPr>
        <p:spPr>
          <a:xfrm>
            <a:off x="7001933" y="4152899"/>
            <a:ext cx="0" cy="508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913D5CE-FCF7-4D95-B927-694DD0FD6B30}"/>
              </a:ext>
            </a:extLst>
          </p:cNvPr>
          <p:cNvCxnSpPr/>
          <p:nvPr/>
        </p:nvCxnSpPr>
        <p:spPr>
          <a:xfrm>
            <a:off x="5367866" y="4152899"/>
            <a:ext cx="0" cy="508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7BE5E27-0F07-4981-B3A6-FB9B5DB8F2BB}"/>
              </a:ext>
            </a:extLst>
          </p:cNvPr>
          <p:cNvSpPr txBox="1"/>
          <p:nvPr/>
        </p:nvSpPr>
        <p:spPr>
          <a:xfrm>
            <a:off x="7095068" y="4318847"/>
            <a:ext cx="56265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/>
              <a:t>LacI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81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215D9AB-6311-4213-B6D3-3D666F1290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1234"/>
            <a:ext cx="5852172" cy="43891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F57386-EB9B-4143-8841-F7F3702C3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Autoregulation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C7D604-9235-4F6A-9C89-DF7C584A1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194/Syn Bio Joel Grodstein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3BF4D92-DDB3-49B1-8071-6F5816AAC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067" y="1481665"/>
            <a:ext cx="3132669" cy="3505201"/>
          </a:xfrm>
        </p:spPr>
        <p:txBody>
          <a:bodyPr/>
          <a:lstStyle/>
          <a:p>
            <a:r>
              <a:rPr lang="en-US" sz="2400" dirty="0"/>
              <a:t>Multiple sims plotted on one graph</a:t>
            </a:r>
          </a:p>
          <a:p>
            <a:r>
              <a:rPr lang="en-US" sz="2400" dirty="0"/>
              <a:t>Each sim starts with a different [protein]</a:t>
            </a:r>
          </a:p>
          <a:p>
            <a:r>
              <a:rPr lang="en-US" sz="2400" dirty="0"/>
              <a:t>Over time, they all reach the same endpoint</a:t>
            </a:r>
          </a:p>
          <a:p>
            <a:r>
              <a:rPr lang="en-US" sz="2400" dirty="0"/>
              <a:t>Very much like QSS</a:t>
            </a:r>
          </a:p>
        </p:txBody>
      </p:sp>
    </p:spTree>
    <p:extLst>
      <p:ext uri="{BB962C8B-B14F-4D97-AF65-F5344CB8AC3E}">
        <p14:creationId xmlns:p14="http://schemas.microsoft.com/office/powerpoint/2010/main" val="2193504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3629E-C830-43D0-B6A9-13D305767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Autoregulation in nature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90478-5CED-4117-8D00-DDEDA73C0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2743200"/>
          </a:xfrm>
        </p:spPr>
        <p:txBody>
          <a:bodyPr/>
          <a:lstStyle/>
          <a:p>
            <a:r>
              <a:rPr lang="en-US" dirty="0"/>
              <a:t>E.coli transcription network: 424 nodes, 519 edges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Node = 1 operon. 519 edges is about 100 unique TFs</a:t>
            </a:r>
          </a:p>
          <a:p>
            <a:pPr lvl="1">
              <a:spcBef>
                <a:spcPts val="0"/>
              </a:spcBef>
            </a:pPr>
            <a:r>
              <a:rPr lang="en-US" dirty="0">
                <a:sym typeface="Symbol" panose="05050102010706020507" pitchFamily="18" charset="2"/>
              </a:rPr>
              <a:t>Mutations are frequent  every arrow is a miracle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r>
              <a:rPr lang="en-US" dirty="0">
                <a:sym typeface="Symbol" panose="05050102010706020507" pitchFamily="18" charset="2"/>
              </a:rPr>
              <a:t> </a:t>
            </a:r>
          </a:p>
          <a:p>
            <a:pPr lvl="1">
              <a:spcBef>
                <a:spcPts val="0"/>
              </a:spcBef>
            </a:pPr>
            <a:r>
              <a:rPr lang="en-US" dirty="0"/>
              <a:t>Random connections </a:t>
            </a:r>
            <a:r>
              <a:rPr lang="en-US" dirty="0">
                <a:sym typeface="Symbol" panose="05050102010706020507" pitchFamily="18" charset="2"/>
              </a:rPr>
              <a:t> about 1 self loop</a:t>
            </a:r>
          </a:p>
          <a:p>
            <a:pPr lvl="1">
              <a:spcBef>
                <a:spcPts val="0"/>
              </a:spcBef>
            </a:pPr>
            <a:r>
              <a:rPr lang="en-US" dirty="0">
                <a:sym typeface="Symbol" panose="05050102010706020507" pitchFamily="18" charset="2"/>
              </a:rPr>
              <a:t>E.coli has 40 self loops! (34 are negative FB)</a:t>
            </a:r>
          </a:p>
          <a:p>
            <a:pPr lvl="1">
              <a:spcBef>
                <a:spcPts val="0"/>
              </a:spcBef>
            </a:pPr>
            <a:r>
              <a:rPr lang="en-US" dirty="0">
                <a:sym typeface="Symbol" panose="05050102010706020507" pitchFamily="18" charset="2"/>
              </a:rPr>
              <a:t>So negative FB must be useful and practical (at least for E.coli)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356333-5CC2-4B63-BF0C-9A6B5C1CD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194/Syn Bio Joel Grodstein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B25C31D-9401-482F-9950-C34BDEDF6B9E}"/>
              </a:ext>
            </a:extLst>
          </p:cNvPr>
          <p:cNvGrpSpPr/>
          <p:nvPr/>
        </p:nvGrpSpPr>
        <p:grpSpPr>
          <a:xfrm>
            <a:off x="622545" y="4662142"/>
            <a:ext cx="3516940" cy="1074814"/>
            <a:chOff x="2463800" y="1371597"/>
            <a:chExt cx="3516940" cy="1074814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03E7252-A572-4EFD-BB2D-47BE7B7F0686}"/>
                </a:ext>
              </a:extLst>
            </p:cNvPr>
            <p:cNvCxnSpPr/>
            <p:nvPr/>
          </p:nvCxnSpPr>
          <p:spPr>
            <a:xfrm>
              <a:off x="2463800" y="1829971"/>
              <a:ext cx="2319867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230D733-A53B-4DE9-A820-8A64069EFAE4}"/>
                </a:ext>
              </a:extLst>
            </p:cNvPr>
            <p:cNvSpPr txBox="1"/>
            <p:nvPr/>
          </p:nvSpPr>
          <p:spPr>
            <a:xfrm>
              <a:off x="2531534" y="1396998"/>
              <a:ext cx="238848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/>
                <a:t>in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D1C1991-C675-46A4-B095-C035C93E437C}"/>
                </a:ext>
              </a:extLst>
            </p:cNvPr>
            <p:cNvSpPr txBox="1"/>
            <p:nvPr/>
          </p:nvSpPr>
          <p:spPr>
            <a:xfrm>
              <a:off x="4004735" y="1371597"/>
              <a:ext cx="392736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 err="1"/>
                <a:t>dly</a:t>
              </a:r>
              <a:endParaRPr lang="en-US" dirty="0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B9A0199-849D-4A7F-8108-8CB54E50959E}"/>
                </a:ext>
              </a:extLst>
            </p:cNvPr>
            <p:cNvCxnSpPr>
              <a:cxnSpLocks/>
            </p:cNvCxnSpPr>
            <p:nvPr/>
          </p:nvCxnSpPr>
          <p:spPr>
            <a:xfrm>
              <a:off x="2912533" y="2294466"/>
              <a:ext cx="1794934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8B68D6F-CB51-469C-BDB1-73A5C5475184}"/>
                </a:ext>
              </a:extLst>
            </p:cNvPr>
            <p:cNvCxnSpPr/>
            <p:nvPr/>
          </p:nvCxnSpPr>
          <p:spPr>
            <a:xfrm>
              <a:off x="2929467" y="1820332"/>
              <a:ext cx="0" cy="474134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35800C7-E337-40ED-9E93-1AE080F4E3F2}"/>
                </a:ext>
              </a:extLst>
            </p:cNvPr>
            <p:cNvCxnSpPr/>
            <p:nvPr/>
          </p:nvCxnSpPr>
          <p:spPr>
            <a:xfrm flipH="1">
              <a:off x="5232400" y="2074332"/>
              <a:ext cx="745067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lowchart: Delay 11">
              <a:extLst>
                <a:ext uri="{FF2B5EF4-FFF2-40B4-BE49-F238E27FC236}">
                  <a16:creationId xmlns:a16="http://schemas.microsoft.com/office/drawing/2014/main" id="{1A5654F1-B2F1-4A1E-B9ED-134175D500B5}"/>
                </a:ext>
              </a:extLst>
            </p:cNvPr>
            <p:cNvSpPr/>
            <p:nvPr/>
          </p:nvSpPr>
          <p:spPr>
            <a:xfrm>
              <a:off x="4582662" y="1684411"/>
              <a:ext cx="952500" cy="762000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EE10406-FFBB-42B2-AC0C-665121EE75D3}"/>
                </a:ext>
              </a:extLst>
            </p:cNvPr>
            <p:cNvSpPr txBox="1"/>
            <p:nvPr/>
          </p:nvSpPr>
          <p:spPr>
            <a:xfrm>
              <a:off x="5588004" y="1659465"/>
              <a:ext cx="392736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/>
                <a:t>out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AB702A11-347E-4087-A170-6AE85243C308}"/>
                </a:ext>
              </a:extLst>
            </p:cNvPr>
            <p:cNvGrpSpPr/>
            <p:nvPr/>
          </p:nvGrpSpPr>
          <p:grpSpPr>
            <a:xfrm>
              <a:off x="3195133" y="1499124"/>
              <a:ext cx="748054" cy="644769"/>
              <a:chOff x="1359306" y="4291217"/>
              <a:chExt cx="748054" cy="644769"/>
            </a:xfrm>
            <a:solidFill>
              <a:schemeClr val="bg1"/>
            </a:solidFill>
          </p:grpSpPr>
          <p:sp>
            <p:nvSpPr>
              <p:cNvPr id="15" name="Flowchart: Merge 14">
                <a:extLst>
                  <a:ext uri="{FF2B5EF4-FFF2-40B4-BE49-F238E27FC236}">
                    <a16:creationId xmlns:a16="http://schemas.microsoft.com/office/drawing/2014/main" id="{3093A197-4FC5-4FD7-945C-71972225D599}"/>
                  </a:ext>
                </a:extLst>
              </p:cNvPr>
              <p:cNvSpPr/>
              <p:nvPr/>
            </p:nvSpPr>
            <p:spPr>
              <a:xfrm rot="16200000">
                <a:off x="1348154" y="4302369"/>
                <a:ext cx="644769" cy="622465"/>
              </a:xfrm>
              <a:prstGeom prst="flowChartMerge">
                <a:avLst/>
              </a:prstGeom>
              <a:grp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ECC497C8-067D-4EFA-AAA7-8BE377406AC8}"/>
                  </a:ext>
                </a:extLst>
              </p:cNvPr>
              <p:cNvSpPr/>
              <p:nvPr/>
            </p:nvSpPr>
            <p:spPr>
              <a:xfrm>
                <a:off x="1970200" y="4536829"/>
                <a:ext cx="137160" cy="140677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84D10678-99D1-492B-8D6C-77997D054DC4}"/>
              </a:ext>
            </a:extLst>
          </p:cNvPr>
          <p:cNvSpPr/>
          <p:nvPr/>
        </p:nvSpPr>
        <p:spPr>
          <a:xfrm>
            <a:off x="5342965" y="5141258"/>
            <a:ext cx="274320" cy="274320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2B88FB4-EE67-4E0D-946F-8916FDB8D922}"/>
              </a:ext>
            </a:extLst>
          </p:cNvPr>
          <p:cNvSpPr/>
          <p:nvPr/>
        </p:nvSpPr>
        <p:spPr>
          <a:xfrm>
            <a:off x="6275295" y="5141258"/>
            <a:ext cx="274320" cy="274320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078FCE7-5A93-4D69-8A90-298DCA66B217}"/>
              </a:ext>
            </a:extLst>
          </p:cNvPr>
          <p:cNvSpPr/>
          <p:nvPr/>
        </p:nvSpPr>
        <p:spPr>
          <a:xfrm>
            <a:off x="7225554" y="5141258"/>
            <a:ext cx="274320" cy="274320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742F758-7F7B-4D21-8437-74CBD578850D}"/>
              </a:ext>
            </a:extLst>
          </p:cNvPr>
          <p:cNvSpPr txBox="1"/>
          <p:nvPr/>
        </p:nvSpPr>
        <p:spPr>
          <a:xfrm>
            <a:off x="5414679" y="5592979"/>
            <a:ext cx="217848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in        </a:t>
            </a:r>
            <a:r>
              <a:rPr lang="en-US" dirty="0" err="1"/>
              <a:t>dly</a:t>
            </a:r>
            <a:r>
              <a:rPr lang="en-US" dirty="0"/>
              <a:t>       out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EB364AC-92F3-4A4B-A1E0-6E9F237D6092}"/>
              </a:ext>
            </a:extLst>
          </p:cNvPr>
          <p:cNvSpPr/>
          <p:nvPr/>
        </p:nvSpPr>
        <p:spPr>
          <a:xfrm>
            <a:off x="5495365" y="4575853"/>
            <a:ext cx="1801906" cy="542994"/>
          </a:xfrm>
          <a:custGeom>
            <a:avLst/>
            <a:gdLst>
              <a:gd name="connsiteX0" fmla="*/ 0 w 1801906"/>
              <a:gd name="connsiteY0" fmla="*/ 534029 h 542994"/>
              <a:gd name="connsiteX1" fmla="*/ 259976 w 1801906"/>
              <a:gd name="connsiteY1" fmla="*/ 85794 h 542994"/>
              <a:gd name="connsiteX2" fmla="*/ 1228164 w 1801906"/>
              <a:gd name="connsiteY2" fmla="*/ 40971 h 542994"/>
              <a:gd name="connsiteX3" fmla="*/ 1801906 w 1801906"/>
              <a:gd name="connsiteY3" fmla="*/ 542994 h 54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906" h="542994">
                <a:moveTo>
                  <a:pt x="0" y="534029"/>
                </a:moveTo>
                <a:cubicBezTo>
                  <a:pt x="27641" y="350999"/>
                  <a:pt x="55282" y="167970"/>
                  <a:pt x="259976" y="85794"/>
                </a:cubicBezTo>
                <a:cubicBezTo>
                  <a:pt x="464670" y="3618"/>
                  <a:pt x="971176" y="-35229"/>
                  <a:pt x="1228164" y="40971"/>
                </a:cubicBezTo>
                <a:cubicBezTo>
                  <a:pt x="1485152" y="117171"/>
                  <a:pt x="1643529" y="330082"/>
                  <a:pt x="1801906" y="542994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E1B5857-C896-4508-A636-2CA40022A78D}"/>
              </a:ext>
            </a:extLst>
          </p:cNvPr>
          <p:cNvCxnSpPr>
            <a:stCxn id="17" idx="6"/>
            <a:endCxn id="18" idx="2"/>
          </p:cNvCxnSpPr>
          <p:nvPr/>
        </p:nvCxnSpPr>
        <p:spPr>
          <a:xfrm>
            <a:off x="5617285" y="5278418"/>
            <a:ext cx="658010" cy="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AEAC4A6-E129-44B4-8E68-F2002A4E7A1E}"/>
              </a:ext>
            </a:extLst>
          </p:cNvPr>
          <p:cNvCxnSpPr>
            <a:stCxn id="18" idx="6"/>
            <a:endCxn id="19" idx="2"/>
          </p:cNvCxnSpPr>
          <p:nvPr/>
        </p:nvCxnSpPr>
        <p:spPr>
          <a:xfrm>
            <a:off x="6549615" y="5278418"/>
            <a:ext cx="675939" cy="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0435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2E462-9C39-4270-830D-B45E27B9C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will we learn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08918-5B1F-41C6-B7BC-C6DEE3363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Single-input module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 collection of gates that, viewed as a system, has only one input!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But we’ve already seen inverters and buffers. What else is there?</a:t>
            </a:r>
          </a:p>
          <a:p>
            <a:pPr lvl="1">
              <a:spcBef>
                <a:spcPts val="0"/>
              </a:spcBef>
            </a:pPr>
            <a:r>
              <a:rPr lang="en-US" sz="2000" i="1" dirty="0"/>
              <a:t>timing</a:t>
            </a:r>
            <a:r>
              <a:rPr lang="en-US" sz="2000" dirty="0"/>
              <a:t>: yes, one input seems to have limited usefulness. But we’ll get lots of mileage from timing</a:t>
            </a:r>
          </a:p>
          <a:p>
            <a:pPr lvl="1">
              <a:spcBef>
                <a:spcPts val="0"/>
              </a:spcBef>
            </a:pPr>
            <a:r>
              <a:rPr lang="en-US" sz="2000" i="1" dirty="0"/>
              <a:t>setpoints</a:t>
            </a:r>
            <a:r>
              <a:rPr lang="en-US" sz="2000" dirty="0"/>
              <a:t>: we’ll build systems with negative feedback to get (among other things) homeostasis</a:t>
            </a:r>
          </a:p>
          <a:p>
            <a:pPr lvl="1">
              <a:spcBef>
                <a:spcPts val="0"/>
              </a:spcBef>
            </a:pPr>
            <a:r>
              <a:rPr lang="en-US" sz="2000" i="1" dirty="0"/>
              <a:t>memory</a:t>
            </a:r>
            <a:r>
              <a:rPr lang="en-US" sz="2000" dirty="0"/>
              <a:t>: we’ll use positive-feedback single-input modules to build memory circuits (but not until the next lecture)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Today we’ll mostly just look at examples from nature</a:t>
            </a:r>
          </a:p>
          <a:p>
            <a:pPr>
              <a:spcBef>
                <a:spcPts val="0"/>
              </a:spcBef>
            </a:pP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B5C503-C6CA-457B-A797-68675B016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194/Syn Bio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22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7B6F9-F9C0-4F6A-9875-46122D485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D4212-A407-4574-916C-5034E12BC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An Introduction to Systems Biology: Design Principles of Biological Circuits</a:t>
            </a:r>
            <a:r>
              <a:rPr lang="en-US" dirty="0"/>
              <a:t>, Uri Alon</a:t>
            </a:r>
          </a:p>
          <a:p>
            <a:r>
              <a:rPr lang="en-US" dirty="0"/>
              <a:t>On reserve at Tisch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B61A3E-F8E4-40C2-B545-8D20B88C3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194/Syn Bio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369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DBCF1-3745-46BA-B479-09608CED0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Circuit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0C589-3DE8-466B-BCE3-BD8B5085A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3530599"/>
            <a:ext cx="7713133" cy="1354667"/>
          </a:xfrm>
        </p:spPr>
        <p:txBody>
          <a:bodyPr/>
          <a:lstStyle/>
          <a:p>
            <a:r>
              <a:rPr lang="en-US" dirty="0"/>
              <a:t>Any idea what it does?</a:t>
            </a:r>
          </a:p>
          <a:p>
            <a:pPr lvl="1">
              <a:spcBef>
                <a:spcPts val="0"/>
              </a:spcBef>
            </a:pPr>
            <a:r>
              <a:rPr lang="en-US" dirty="0"/>
              <a:t>Logically, it’s just a buffer: out=in. What?!?</a:t>
            </a:r>
          </a:p>
          <a:p>
            <a:pPr lvl="1">
              <a:spcBef>
                <a:spcPts val="0"/>
              </a:spcBef>
            </a:pPr>
            <a:r>
              <a:rPr lang="en-US" dirty="0"/>
              <a:t>With the signal name “</a:t>
            </a:r>
            <a:r>
              <a:rPr lang="en-US" dirty="0" err="1"/>
              <a:t>dly</a:t>
            </a:r>
            <a:r>
              <a:rPr lang="en-US" dirty="0"/>
              <a:t>,” any ideas?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074D1C-554F-4D2D-A90D-F44501981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194/Syn Bio Joel Grodstein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8B831CC-D386-462C-A457-E5E4F98D7189}"/>
              </a:ext>
            </a:extLst>
          </p:cNvPr>
          <p:cNvCxnSpPr/>
          <p:nvPr/>
        </p:nvCxnSpPr>
        <p:spPr>
          <a:xfrm>
            <a:off x="2463800" y="2177105"/>
            <a:ext cx="23198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lowchart: Merge 5">
            <a:extLst>
              <a:ext uri="{FF2B5EF4-FFF2-40B4-BE49-F238E27FC236}">
                <a16:creationId xmlns:a16="http://schemas.microsoft.com/office/drawing/2014/main" id="{02AF063C-9D9C-487B-A395-745EEE548864}"/>
              </a:ext>
            </a:extLst>
          </p:cNvPr>
          <p:cNvSpPr/>
          <p:nvPr/>
        </p:nvSpPr>
        <p:spPr>
          <a:xfrm rot="16200000">
            <a:off x="3107782" y="1865873"/>
            <a:ext cx="644769" cy="622465"/>
          </a:xfrm>
          <a:prstGeom prst="flowChartMerg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B60A8C-C76B-4E80-8ECA-9C72B2C3D712}"/>
              </a:ext>
            </a:extLst>
          </p:cNvPr>
          <p:cNvSpPr txBox="1"/>
          <p:nvPr/>
        </p:nvSpPr>
        <p:spPr>
          <a:xfrm>
            <a:off x="2531534" y="1744132"/>
            <a:ext cx="238848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1821D6-E706-4076-BC90-C3CF4A1268C8}"/>
              </a:ext>
            </a:extLst>
          </p:cNvPr>
          <p:cNvSpPr txBox="1"/>
          <p:nvPr/>
        </p:nvSpPr>
        <p:spPr>
          <a:xfrm>
            <a:off x="4004735" y="1718731"/>
            <a:ext cx="392736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/>
              <a:t>dly</a:t>
            </a:r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3975DC6-CA6A-40DF-8733-163DBD7A8FB6}"/>
              </a:ext>
            </a:extLst>
          </p:cNvPr>
          <p:cNvCxnSpPr>
            <a:cxnSpLocks/>
          </p:cNvCxnSpPr>
          <p:nvPr/>
        </p:nvCxnSpPr>
        <p:spPr>
          <a:xfrm>
            <a:off x="2912533" y="2641600"/>
            <a:ext cx="1794934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A1582BC-902F-4D07-81FC-FD5C1390CA20}"/>
              </a:ext>
            </a:extLst>
          </p:cNvPr>
          <p:cNvCxnSpPr/>
          <p:nvPr/>
        </p:nvCxnSpPr>
        <p:spPr>
          <a:xfrm>
            <a:off x="2929467" y="2167466"/>
            <a:ext cx="0" cy="47413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1A68DF2-E9D4-4AC2-A8C3-4551369E61F3}"/>
              </a:ext>
            </a:extLst>
          </p:cNvPr>
          <p:cNvCxnSpPr/>
          <p:nvPr/>
        </p:nvCxnSpPr>
        <p:spPr>
          <a:xfrm flipH="1">
            <a:off x="5232400" y="2421466"/>
            <a:ext cx="7450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Delay 8">
            <a:extLst>
              <a:ext uri="{FF2B5EF4-FFF2-40B4-BE49-F238E27FC236}">
                <a16:creationId xmlns:a16="http://schemas.microsoft.com/office/drawing/2014/main" id="{659EB0F5-D166-496E-B349-9E9BC5C6E0B6}"/>
              </a:ext>
            </a:extLst>
          </p:cNvPr>
          <p:cNvSpPr/>
          <p:nvPr/>
        </p:nvSpPr>
        <p:spPr>
          <a:xfrm>
            <a:off x="4582662" y="2031545"/>
            <a:ext cx="952500" cy="762000"/>
          </a:xfrm>
          <a:prstGeom prst="flowChartDelay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2D153D1-53B9-48F6-9346-652F3A88D1EA}"/>
              </a:ext>
            </a:extLst>
          </p:cNvPr>
          <p:cNvSpPr txBox="1"/>
          <p:nvPr/>
        </p:nvSpPr>
        <p:spPr>
          <a:xfrm>
            <a:off x="5588004" y="2006599"/>
            <a:ext cx="392736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out</a:t>
            </a:r>
          </a:p>
        </p:txBody>
      </p:sp>
    </p:spTree>
    <p:extLst>
      <p:ext uri="{BB962C8B-B14F-4D97-AF65-F5344CB8AC3E}">
        <p14:creationId xmlns:p14="http://schemas.microsoft.com/office/powerpoint/2010/main" val="2218710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A3393-4B4F-4A6D-A1B2-D24FEE12D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2410B1-22A3-468F-AD23-5870CF9FF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194/Syn Bio Joel Grodstein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F095BEB-8789-419D-9B80-9242AB87A9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09" y="2929397"/>
            <a:ext cx="4425023" cy="3344402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C66E58D7-F488-4BD7-86A1-C9E394805372}"/>
              </a:ext>
            </a:extLst>
          </p:cNvPr>
          <p:cNvGrpSpPr/>
          <p:nvPr/>
        </p:nvGrpSpPr>
        <p:grpSpPr>
          <a:xfrm>
            <a:off x="2463800" y="1718731"/>
            <a:ext cx="3516940" cy="1074814"/>
            <a:chOff x="2463800" y="1718731"/>
            <a:chExt cx="3516940" cy="1074814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9B67E9E-7890-48A9-A0DA-DACEBDFE3561}"/>
                </a:ext>
              </a:extLst>
            </p:cNvPr>
            <p:cNvCxnSpPr/>
            <p:nvPr/>
          </p:nvCxnSpPr>
          <p:spPr>
            <a:xfrm>
              <a:off x="2463800" y="2177105"/>
              <a:ext cx="2319867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Flowchart: Merge 7">
              <a:extLst>
                <a:ext uri="{FF2B5EF4-FFF2-40B4-BE49-F238E27FC236}">
                  <a16:creationId xmlns:a16="http://schemas.microsoft.com/office/drawing/2014/main" id="{807D9A1F-BF0A-4490-98FB-29E4F1832843}"/>
                </a:ext>
              </a:extLst>
            </p:cNvPr>
            <p:cNvSpPr/>
            <p:nvPr/>
          </p:nvSpPr>
          <p:spPr>
            <a:xfrm rot="16200000">
              <a:off x="3107782" y="1865873"/>
              <a:ext cx="644769" cy="622465"/>
            </a:xfrm>
            <a:prstGeom prst="flowChartMerg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5AF3FAB-5FA6-42EF-B304-FC72D467F4A7}"/>
                </a:ext>
              </a:extLst>
            </p:cNvPr>
            <p:cNvSpPr txBox="1"/>
            <p:nvPr/>
          </p:nvSpPr>
          <p:spPr>
            <a:xfrm>
              <a:off x="2531534" y="1744132"/>
              <a:ext cx="238848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/>
                <a:t>in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A859038-3E20-404E-B3C9-B804EFFA1DEE}"/>
                </a:ext>
              </a:extLst>
            </p:cNvPr>
            <p:cNvSpPr txBox="1"/>
            <p:nvPr/>
          </p:nvSpPr>
          <p:spPr>
            <a:xfrm>
              <a:off x="4004735" y="1718731"/>
              <a:ext cx="392736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 err="1"/>
                <a:t>dly</a:t>
              </a:r>
              <a:endParaRPr lang="en-US" dirty="0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2BAFCA4-DB3E-4D97-B170-AC8994E1206B}"/>
                </a:ext>
              </a:extLst>
            </p:cNvPr>
            <p:cNvCxnSpPr>
              <a:cxnSpLocks/>
            </p:cNvCxnSpPr>
            <p:nvPr/>
          </p:nvCxnSpPr>
          <p:spPr>
            <a:xfrm>
              <a:off x="2912533" y="2641600"/>
              <a:ext cx="1794934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29AD1DC-A2BC-4A8B-A14B-BBE967A94B76}"/>
                </a:ext>
              </a:extLst>
            </p:cNvPr>
            <p:cNvCxnSpPr/>
            <p:nvPr/>
          </p:nvCxnSpPr>
          <p:spPr>
            <a:xfrm>
              <a:off x="2929467" y="2167466"/>
              <a:ext cx="0" cy="474134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B3E7FC1-6470-43E5-BC48-48BA93D9BAFD}"/>
                </a:ext>
              </a:extLst>
            </p:cNvPr>
            <p:cNvCxnSpPr/>
            <p:nvPr/>
          </p:nvCxnSpPr>
          <p:spPr>
            <a:xfrm flipH="1">
              <a:off x="5232400" y="2421466"/>
              <a:ext cx="745067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Flowchart: Delay 13">
              <a:extLst>
                <a:ext uri="{FF2B5EF4-FFF2-40B4-BE49-F238E27FC236}">
                  <a16:creationId xmlns:a16="http://schemas.microsoft.com/office/drawing/2014/main" id="{683118BB-B805-48FF-8BAD-4E27A006B1C2}"/>
                </a:ext>
              </a:extLst>
            </p:cNvPr>
            <p:cNvSpPr/>
            <p:nvPr/>
          </p:nvSpPr>
          <p:spPr>
            <a:xfrm>
              <a:off x="4582662" y="2031545"/>
              <a:ext cx="952500" cy="762000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EF318B0-8E13-4CFA-9E0E-13870B429C4E}"/>
                </a:ext>
              </a:extLst>
            </p:cNvPr>
            <p:cNvSpPr txBox="1"/>
            <p:nvPr/>
          </p:nvSpPr>
          <p:spPr>
            <a:xfrm>
              <a:off x="5588004" y="2006599"/>
              <a:ext cx="392736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/>
                <a:t>out</a:t>
              </a:r>
            </a:p>
          </p:txBody>
        </p:sp>
      </p:grp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B602F06B-9114-4D81-BEB6-43FD4F8C2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0199" y="2844801"/>
            <a:ext cx="3564467" cy="2345266"/>
          </a:xfrm>
        </p:spPr>
        <p:txBody>
          <a:bodyPr/>
          <a:lstStyle/>
          <a:p>
            <a:r>
              <a:rPr lang="en-US" dirty="0"/>
              <a:t>Output pulse:</a:t>
            </a:r>
          </a:p>
          <a:p>
            <a:pPr lvl="1"/>
            <a:r>
              <a:rPr lang="en-US" dirty="0"/>
              <a:t>shorter than the input</a:t>
            </a:r>
          </a:p>
          <a:p>
            <a:pPr lvl="1"/>
            <a:r>
              <a:rPr lang="en-US" dirty="0"/>
              <a:t>only turns on if the input stays on for a while</a:t>
            </a:r>
          </a:p>
        </p:txBody>
      </p:sp>
    </p:spTree>
    <p:extLst>
      <p:ext uri="{BB962C8B-B14F-4D97-AF65-F5344CB8AC3E}">
        <p14:creationId xmlns:p14="http://schemas.microsoft.com/office/powerpoint/2010/main" val="164414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96457-2AD3-4874-B21D-F11BC10F4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7AECA-495F-4A18-9955-87A87CC7C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Pulse shrinkers are common in cells. Why might we want one?</a:t>
            </a:r>
          </a:p>
          <a:p>
            <a:pPr lvl="1">
              <a:spcBef>
                <a:spcPts val="0"/>
              </a:spcBef>
            </a:pPr>
            <a:r>
              <a:rPr lang="en-US" dirty="0"/>
              <a:t>Any time an action is expensive, and the cell wants to only do it if an input is </a:t>
            </a:r>
            <a:r>
              <a:rPr lang="en-US" i="1" dirty="0"/>
              <a:t>definitely</a:t>
            </a:r>
            <a:r>
              <a:rPr lang="en-US" dirty="0"/>
              <a:t> present.</a:t>
            </a:r>
          </a:p>
          <a:p>
            <a:r>
              <a:rPr lang="en-US" dirty="0"/>
              <a:t>See Alon page 55 for a nice usage example.</a:t>
            </a:r>
          </a:p>
          <a:p>
            <a:pPr lvl="1">
              <a:spcBef>
                <a:spcPts val="0"/>
              </a:spcBef>
            </a:pPr>
            <a:r>
              <a:rPr lang="en-US" dirty="0"/>
              <a:t>E.coli arabinose pathway: active when arabinose is present but not glucose</a:t>
            </a:r>
          </a:p>
          <a:p>
            <a:pPr lvl="1">
              <a:spcBef>
                <a:spcPts val="0"/>
              </a:spcBef>
            </a:pPr>
            <a:r>
              <a:rPr lang="en-US" dirty="0"/>
              <a:t>Glucose is easier to metabolize (similar to Lac operon)</a:t>
            </a:r>
          </a:p>
          <a:p>
            <a:pPr lvl="1">
              <a:spcBef>
                <a:spcPts val="0"/>
              </a:spcBef>
            </a:pPr>
            <a:r>
              <a:rPr lang="en-US" dirty="0"/>
              <a:t>As E.coli is swimming around, it may pass by transient regions of </a:t>
            </a:r>
            <a:r>
              <a:rPr lang="en-US" dirty="0" err="1"/>
              <a:t>arab</a:t>
            </a:r>
            <a:r>
              <a:rPr lang="en-US" dirty="0"/>
              <a:t> &amp; !glucose – don’t want to turn on the expensive machinery unless the region is big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E0962F-0EA6-4DE8-A8C0-7F773A3F4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194/Syn Bio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48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E189A-4BE4-425E-A37B-5B0217FD1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70933"/>
            <a:ext cx="7772400" cy="1143000"/>
          </a:xfrm>
        </p:spPr>
        <p:txBody>
          <a:bodyPr/>
          <a:lstStyle/>
          <a:p>
            <a:r>
              <a:rPr lang="en-US" dirty="0"/>
              <a:t>Next SIM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C3D40-B0EB-439F-9F19-3829FA88E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2556934"/>
            <a:ext cx="8111067" cy="1871133"/>
          </a:xfrm>
        </p:spPr>
        <p:txBody>
          <a:bodyPr/>
          <a:lstStyle/>
          <a:p>
            <a:r>
              <a:rPr lang="en-US" dirty="0"/>
              <a:t>What does this circuit do?</a:t>
            </a:r>
          </a:p>
          <a:p>
            <a:pPr lvl="1">
              <a:spcBef>
                <a:spcPts val="0"/>
              </a:spcBef>
            </a:pPr>
            <a:r>
              <a:rPr lang="en-US" dirty="0"/>
              <a:t>Logically, the output is always zero!</a:t>
            </a:r>
          </a:p>
          <a:p>
            <a:r>
              <a:rPr lang="en-US" dirty="0"/>
              <a:t>Think in terms of delays again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96CFB4-7BDC-4121-A40C-36E187B2A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194/Syn Bio Joel Grodstein</a:t>
            </a:r>
            <a:endParaRPr 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7BA8D46-9B17-4A82-95E0-5E30580A80AE}"/>
              </a:ext>
            </a:extLst>
          </p:cNvPr>
          <p:cNvGrpSpPr/>
          <p:nvPr/>
        </p:nvGrpSpPr>
        <p:grpSpPr>
          <a:xfrm>
            <a:off x="846663" y="1363130"/>
            <a:ext cx="3516940" cy="1074814"/>
            <a:chOff x="2463800" y="1371597"/>
            <a:chExt cx="3516940" cy="1074814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F3AFCD4-98A3-44D2-B501-BE702FCE58DA}"/>
                </a:ext>
              </a:extLst>
            </p:cNvPr>
            <p:cNvCxnSpPr/>
            <p:nvPr/>
          </p:nvCxnSpPr>
          <p:spPr>
            <a:xfrm>
              <a:off x="2463800" y="1829971"/>
              <a:ext cx="2319867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75041DB-569A-45AE-8A50-8121DD178AF6}"/>
                </a:ext>
              </a:extLst>
            </p:cNvPr>
            <p:cNvSpPr txBox="1"/>
            <p:nvPr/>
          </p:nvSpPr>
          <p:spPr>
            <a:xfrm>
              <a:off x="2531534" y="1396998"/>
              <a:ext cx="238848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/>
                <a:t>in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4DF01A2-7ADF-4CF2-86E8-0DF48973996C}"/>
                </a:ext>
              </a:extLst>
            </p:cNvPr>
            <p:cNvSpPr txBox="1"/>
            <p:nvPr/>
          </p:nvSpPr>
          <p:spPr>
            <a:xfrm>
              <a:off x="4004735" y="1371597"/>
              <a:ext cx="392736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 err="1"/>
                <a:t>dly</a:t>
              </a:r>
              <a:endParaRPr lang="en-US" dirty="0"/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AC469F3-F58D-411B-AEBD-F0166BFD6FFA}"/>
                </a:ext>
              </a:extLst>
            </p:cNvPr>
            <p:cNvCxnSpPr>
              <a:cxnSpLocks/>
            </p:cNvCxnSpPr>
            <p:nvPr/>
          </p:nvCxnSpPr>
          <p:spPr>
            <a:xfrm>
              <a:off x="2912533" y="2294466"/>
              <a:ext cx="1794934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DB712C4-F61B-471D-8D70-0C5EED84177B}"/>
                </a:ext>
              </a:extLst>
            </p:cNvPr>
            <p:cNvCxnSpPr/>
            <p:nvPr/>
          </p:nvCxnSpPr>
          <p:spPr>
            <a:xfrm>
              <a:off x="2929467" y="1820332"/>
              <a:ext cx="0" cy="474134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8C5B335B-AD30-4BC4-9D33-7A840681D4E2}"/>
                </a:ext>
              </a:extLst>
            </p:cNvPr>
            <p:cNvCxnSpPr/>
            <p:nvPr/>
          </p:nvCxnSpPr>
          <p:spPr>
            <a:xfrm flipH="1">
              <a:off x="5232400" y="2074332"/>
              <a:ext cx="745067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lowchart: Delay 23">
              <a:extLst>
                <a:ext uri="{FF2B5EF4-FFF2-40B4-BE49-F238E27FC236}">
                  <a16:creationId xmlns:a16="http://schemas.microsoft.com/office/drawing/2014/main" id="{AB38BE50-D009-4DEB-8D16-8C8FE6BB6649}"/>
                </a:ext>
              </a:extLst>
            </p:cNvPr>
            <p:cNvSpPr/>
            <p:nvPr/>
          </p:nvSpPr>
          <p:spPr>
            <a:xfrm>
              <a:off x="4582662" y="1684411"/>
              <a:ext cx="952500" cy="762000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F25BEDF-FD66-4DE8-BD2E-8496CAB4F5C4}"/>
                </a:ext>
              </a:extLst>
            </p:cNvPr>
            <p:cNvSpPr txBox="1"/>
            <p:nvPr/>
          </p:nvSpPr>
          <p:spPr>
            <a:xfrm>
              <a:off x="5588004" y="1659465"/>
              <a:ext cx="392736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/>
                <a:t>out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2C89D97-0892-43FB-A3A1-DFC7814D5CD3}"/>
                </a:ext>
              </a:extLst>
            </p:cNvPr>
            <p:cNvGrpSpPr/>
            <p:nvPr/>
          </p:nvGrpSpPr>
          <p:grpSpPr>
            <a:xfrm>
              <a:off x="3195133" y="1499124"/>
              <a:ext cx="748054" cy="644769"/>
              <a:chOff x="1359306" y="4291217"/>
              <a:chExt cx="748054" cy="644769"/>
            </a:xfrm>
            <a:solidFill>
              <a:schemeClr val="bg1"/>
            </a:solidFill>
          </p:grpSpPr>
          <p:sp>
            <p:nvSpPr>
              <p:cNvPr id="27" name="Flowchart: Merge 26">
                <a:extLst>
                  <a:ext uri="{FF2B5EF4-FFF2-40B4-BE49-F238E27FC236}">
                    <a16:creationId xmlns:a16="http://schemas.microsoft.com/office/drawing/2014/main" id="{A81244EF-4C2B-47B6-9AB4-AF0C11F09FBE}"/>
                  </a:ext>
                </a:extLst>
              </p:cNvPr>
              <p:cNvSpPr/>
              <p:nvPr/>
            </p:nvSpPr>
            <p:spPr>
              <a:xfrm rot="16200000">
                <a:off x="1348154" y="4302369"/>
                <a:ext cx="644769" cy="622465"/>
              </a:xfrm>
              <a:prstGeom prst="flowChartMerge">
                <a:avLst/>
              </a:prstGeom>
              <a:grp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DEBDD98E-EB6A-4F56-B029-2D387814782C}"/>
                  </a:ext>
                </a:extLst>
              </p:cNvPr>
              <p:cNvSpPr/>
              <p:nvPr/>
            </p:nvSpPr>
            <p:spPr>
              <a:xfrm>
                <a:off x="1970200" y="4536829"/>
                <a:ext cx="137160" cy="140677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71755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E189A-4BE4-425E-A37B-5B0217FD1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SIM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C3D40-B0EB-439F-9F19-3829FA88E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8466" y="1684864"/>
            <a:ext cx="3555999" cy="4241799"/>
          </a:xfrm>
        </p:spPr>
        <p:txBody>
          <a:bodyPr/>
          <a:lstStyle/>
          <a:p>
            <a:r>
              <a:rPr lang="en-US" dirty="0"/>
              <a:t>Questions:</a:t>
            </a:r>
          </a:p>
          <a:p>
            <a:pPr lvl="1">
              <a:spcBef>
                <a:spcPts val="0"/>
              </a:spcBef>
            </a:pPr>
            <a:r>
              <a:rPr lang="en-US" dirty="0"/>
              <a:t>why might a one-shot be useful?</a:t>
            </a:r>
          </a:p>
          <a:p>
            <a:pPr lvl="1">
              <a:spcBef>
                <a:spcPts val="0"/>
              </a:spcBef>
            </a:pPr>
            <a:r>
              <a:rPr lang="en-US" dirty="0"/>
              <a:t>Will there be a pulse when ‘in’ falls?</a:t>
            </a:r>
          </a:p>
          <a:p>
            <a:pPr lvl="1">
              <a:spcBef>
                <a:spcPts val="0"/>
              </a:spcBef>
            </a:pPr>
            <a:r>
              <a:rPr lang="en-US" dirty="0"/>
              <a:t>How might we get the pulse on ‘out’ to be higher than 35?</a:t>
            </a:r>
          </a:p>
          <a:p>
            <a:pPr lvl="1">
              <a:spcBef>
                <a:spcPts val="0"/>
              </a:spcBef>
            </a:pPr>
            <a:r>
              <a:rPr lang="en-US" dirty="0"/>
              <a:t>What controls the width of the pulse?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96CFB4-7BDC-4121-A40C-36E187B2A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84800" y="6256866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EE 194/Syn Bio Joel Grodstein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95631CA-3A58-4285-81F4-571D9B0E91EA}"/>
              </a:ext>
            </a:extLst>
          </p:cNvPr>
          <p:cNvGrpSpPr/>
          <p:nvPr/>
        </p:nvGrpSpPr>
        <p:grpSpPr>
          <a:xfrm>
            <a:off x="846663" y="1363130"/>
            <a:ext cx="3516940" cy="1074814"/>
            <a:chOff x="2463800" y="1371597"/>
            <a:chExt cx="3516940" cy="1074814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01CB980A-E73B-4438-9BF9-31611416D887}"/>
                </a:ext>
              </a:extLst>
            </p:cNvPr>
            <p:cNvCxnSpPr/>
            <p:nvPr/>
          </p:nvCxnSpPr>
          <p:spPr>
            <a:xfrm>
              <a:off x="2463800" y="1829971"/>
              <a:ext cx="2319867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1236E2A-7224-4D3D-9D14-F2CEE7B22DF6}"/>
                </a:ext>
              </a:extLst>
            </p:cNvPr>
            <p:cNvSpPr txBox="1"/>
            <p:nvPr/>
          </p:nvSpPr>
          <p:spPr>
            <a:xfrm>
              <a:off x="2531534" y="1396998"/>
              <a:ext cx="238848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/>
                <a:t>in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95A404D-EB8C-41AD-BD04-E775437F9018}"/>
                </a:ext>
              </a:extLst>
            </p:cNvPr>
            <p:cNvSpPr txBox="1"/>
            <p:nvPr/>
          </p:nvSpPr>
          <p:spPr>
            <a:xfrm>
              <a:off x="4004735" y="1371597"/>
              <a:ext cx="392736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 err="1"/>
                <a:t>dly</a:t>
              </a:r>
              <a:endParaRPr lang="en-US" dirty="0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8B8AF4A-55E0-4D4D-A386-C02CD954B2E1}"/>
                </a:ext>
              </a:extLst>
            </p:cNvPr>
            <p:cNvCxnSpPr>
              <a:cxnSpLocks/>
            </p:cNvCxnSpPr>
            <p:nvPr/>
          </p:nvCxnSpPr>
          <p:spPr>
            <a:xfrm>
              <a:off x="2912533" y="2294466"/>
              <a:ext cx="1794934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4FE4B8C-28AD-46F0-8C63-0B00D101A0F9}"/>
                </a:ext>
              </a:extLst>
            </p:cNvPr>
            <p:cNvCxnSpPr/>
            <p:nvPr/>
          </p:nvCxnSpPr>
          <p:spPr>
            <a:xfrm>
              <a:off x="2929467" y="1820332"/>
              <a:ext cx="0" cy="474134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FAD7A14-3143-473B-BA48-49FBE1A0915D}"/>
                </a:ext>
              </a:extLst>
            </p:cNvPr>
            <p:cNvCxnSpPr/>
            <p:nvPr/>
          </p:nvCxnSpPr>
          <p:spPr>
            <a:xfrm flipH="1">
              <a:off x="5232400" y="2074332"/>
              <a:ext cx="745067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lowchart: Delay 11">
              <a:extLst>
                <a:ext uri="{FF2B5EF4-FFF2-40B4-BE49-F238E27FC236}">
                  <a16:creationId xmlns:a16="http://schemas.microsoft.com/office/drawing/2014/main" id="{3A1A5250-9E40-47F5-9250-B15367EBB628}"/>
                </a:ext>
              </a:extLst>
            </p:cNvPr>
            <p:cNvSpPr/>
            <p:nvPr/>
          </p:nvSpPr>
          <p:spPr>
            <a:xfrm>
              <a:off x="4582662" y="1684411"/>
              <a:ext cx="952500" cy="762000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2D9B957-C580-4151-A182-8ECED5155D7A}"/>
                </a:ext>
              </a:extLst>
            </p:cNvPr>
            <p:cNvSpPr txBox="1"/>
            <p:nvPr/>
          </p:nvSpPr>
          <p:spPr>
            <a:xfrm>
              <a:off x="5588004" y="1659465"/>
              <a:ext cx="392736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/>
                <a:t>out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8EC0944-0AA2-47C8-9894-16E54C81915C}"/>
                </a:ext>
              </a:extLst>
            </p:cNvPr>
            <p:cNvGrpSpPr/>
            <p:nvPr/>
          </p:nvGrpSpPr>
          <p:grpSpPr>
            <a:xfrm>
              <a:off x="3195133" y="1499124"/>
              <a:ext cx="748054" cy="644769"/>
              <a:chOff x="1359306" y="4291217"/>
              <a:chExt cx="748054" cy="644769"/>
            </a:xfrm>
            <a:solidFill>
              <a:schemeClr val="bg1"/>
            </a:solidFill>
          </p:grpSpPr>
          <p:sp>
            <p:nvSpPr>
              <p:cNvPr id="15" name="Flowchart: Merge 14">
                <a:extLst>
                  <a:ext uri="{FF2B5EF4-FFF2-40B4-BE49-F238E27FC236}">
                    <a16:creationId xmlns:a16="http://schemas.microsoft.com/office/drawing/2014/main" id="{8672744A-CF5F-4B36-9F6F-36064D517B37}"/>
                  </a:ext>
                </a:extLst>
              </p:cNvPr>
              <p:cNvSpPr/>
              <p:nvPr/>
            </p:nvSpPr>
            <p:spPr>
              <a:xfrm rot="16200000">
                <a:off x="1348154" y="4302369"/>
                <a:ext cx="644769" cy="622465"/>
              </a:xfrm>
              <a:prstGeom prst="flowChartMerge">
                <a:avLst/>
              </a:prstGeom>
              <a:grp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597F4C11-E9ED-45F5-AA2E-CEF3A8ACE126}"/>
                  </a:ext>
                </a:extLst>
              </p:cNvPr>
              <p:cNvSpPr/>
              <p:nvPr/>
            </p:nvSpPr>
            <p:spPr>
              <a:xfrm>
                <a:off x="1970200" y="4536829"/>
                <a:ext cx="137160" cy="140677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407C2D91-2FF2-4CFB-AE4D-D87F2B5AD5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0" y="2468871"/>
            <a:ext cx="5852172" cy="438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0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611D0-6201-43DF-829A-FDC44E7E5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why do we care?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65889-F42E-4632-84B1-EC285D8D7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 arrives:</a:t>
            </a:r>
          </a:p>
          <a:p>
            <a:pPr lvl="1"/>
            <a:r>
              <a:rPr lang="en-US" dirty="0"/>
              <a:t>you create a pulse of an enzyme that builds a structure to deal with the input</a:t>
            </a:r>
          </a:p>
          <a:p>
            <a:pPr lvl="1"/>
            <a:r>
              <a:rPr lang="en-US" dirty="0"/>
              <a:t>enzyme goes away shortly, since the structure will be fully built</a:t>
            </a:r>
          </a:p>
          <a:p>
            <a:r>
              <a:rPr lang="en-US" dirty="0"/>
              <a:t>And for another example…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FA3649-F7EC-45CE-9868-10E6F855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194/Syn Bio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32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accent2"/>
          </a:solidFill>
          <a:headEnd type="none" w="med" len="med"/>
          <a:tailEnd type="triangl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46850</TotalTime>
  <Words>840</Words>
  <Application>Microsoft Office PowerPoint</Application>
  <PresentationFormat>On-screen Show (4:3)</PresentationFormat>
  <Paragraphs>137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Symbol</vt:lpstr>
      <vt:lpstr>Times New Roman</vt:lpstr>
      <vt:lpstr>Wingdings</vt:lpstr>
      <vt:lpstr>Default Design</vt:lpstr>
      <vt:lpstr>EE 194 Synthetic Biology</vt:lpstr>
      <vt:lpstr>What will we learn</vt:lpstr>
      <vt:lpstr>Reference</vt:lpstr>
      <vt:lpstr>Circuit #1</vt:lpstr>
      <vt:lpstr>PowerPoint Presentation</vt:lpstr>
      <vt:lpstr>PowerPoint Presentation</vt:lpstr>
      <vt:lpstr>Next SIM example</vt:lpstr>
      <vt:lpstr>Next SIM example</vt:lpstr>
      <vt:lpstr>But why do we care?</vt:lpstr>
      <vt:lpstr>JIT</vt:lpstr>
      <vt:lpstr>JIT</vt:lpstr>
      <vt:lpstr>Just-in-time manufacturing</vt:lpstr>
      <vt:lpstr>Autoregulation</vt:lpstr>
      <vt:lpstr>So what?</vt:lpstr>
      <vt:lpstr>Autoregulation</vt:lpstr>
      <vt:lpstr>Autoregulation in nature</vt:lpstr>
    </vt:vector>
  </TitlesOfParts>
  <Company>Drexel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Synthetic biology</dc:title>
  <dc:creator>joelg</dc:creator>
  <cp:lastModifiedBy>joelg</cp:lastModifiedBy>
  <cp:revision>1392</cp:revision>
  <cp:lastPrinted>2019-03-17T12:32:20Z</cp:lastPrinted>
  <dcterms:created xsi:type="dcterms:W3CDTF">2002-09-07T18:50:54Z</dcterms:created>
  <dcterms:modified xsi:type="dcterms:W3CDTF">2019-04-18T17:17:12Z</dcterms:modified>
</cp:coreProperties>
</file>