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28" r:id="rId2"/>
    <p:sldId id="745" r:id="rId3"/>
    <p:sldId id="757" r:id="rId4"/>
    <p:sldId id="758" r:id="rId5"/>
    <p:sldId id="769" r:id="rId6"/>
    <p:sldId id="770" r:id="rId7"/>
    <p:sldId id="771" r:id="rId8"/>
    <p:sldId id="773" r:id="rId9"/>
    <p:sldId id="772" r:id="rId10"/>
    <p:sldId id="774" r:id="rId11"/>
    <p:sldId id="777" r:id="rId12"/>
    <p:sldId id="806" r:id="rId13"/>
    <p:sldId id="748" r:id="rId14"/>
    <p:sldId id="809" r:id="rId15"/>
    <p:sldId id="807" r:id="rId16"/>
    <p:sldId id="779" r:id="rId17"/>
    <p:sldId id="743" r:id="rId18"/>
    <p:sldId id="782" r:id="rId19"/>
    <p:sldId id="808" r:id="rId20"/>
    <p:sldId id="753" r:id="rId21"/>
    <p:sldId id="783" r:id="rId22"/>
    <p:sldId id="789" r:id="rId23"/>
    <p:sldId id="790" r:id="rId24"/>
    <p:sldId id="791" r:id="rId25"/>
    <p:sldId id="792" r:id="rId26"/>
    <p:sldId id="793" r:id="rId27"/>
    <p:sldId id="754" r:id="rId28"/>
    <p:sldId id="805" r:id="rId2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09727BA-5BEF-41B0-966A-6958FA3DDD23}">
          <p14:sldIdLst>
            <p14:sldId id="328"/>
            <p14:sldId id="745"/>
            <p14:sldId id="757"/>
            <p14:sldId id="758"/>
            <p14:sldId id="769"/>
            <p14:sldId id="770"/>
            <p14:sldId id="771"/>
            <p14:sldId id="773"/>
            <p14:sldId id="772"/>
            <p14:sldId id="774"/>
            <p14:sldId id="777"/>
            <p14:sldId id="806"/>
            <p14:sldId id="748"/>
            <p14:sldId id="809"/>
            <p14:sldId id="807"/>
            <p14:sldId id="779"/>
            <p14:sldId id="743"/>
            <p14:sldId id="782"/>
            <p14:sldId id="808"/>
            <p14:sldId id="753"/>
            <p14:sldId id="783"/>
            <p14:sldId id="789"/>
            <p14:sldId id="790"/>
            <p14:sldId id="791"/>
            <p14:sldId id="792"/>
            <p14:sldId id="793"/>
            <p14:sldId id="754"/>
            <p14:sldId id="8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006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0682" autoAdjust="0"/>
  </p:normalViewPr>
  <p:slideViewPr>
    <p:cSldViewPr snapToGrid="0">
      <p:cViewPr varScale="1">
        <p:scale>
          <a:sx n="88" d="100"/>
          <a:sy n="88" d="100"/>
        </p:scale>
        <p:origin x="84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3172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5362" cy="3603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255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bad if you want to take a relaxing shower!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0681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1888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929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kinates</a:t>
            </a:r>
            <a:r>
              <a:rPr lang="en-US" dirty="0"/>
              <a:t> add a phosphate group; the resulting energetic versions of PER and TIM can thus dimerize. The phosphatases help them un-dimerize.</a:t>
            </a:r>
          </a:p>
          <a:p>
            <a:r>
              <a:rPr lang="en-US" dirty="0"/>
              <a:t>The effect of PER.TIM is just to deactivate the CLK.CYC transcription factor; it’s not actually a TF itself.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7944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tell if the ring oscillator entrains by looking at protein5 vs. ref. Do they sync up and maintain the same delta-t between their peaks, or do they move cyclically around each other?</a:t>
            </a:r>
          </a:p>
          <a:p>
            <a:r>
              <a:rPr lang="en-US" dirty="0"/>
              <a:t>Note that the two sine-wave drivers drawn above have different implementations. The one driving ‘ref’ drives whatever current is needed to keep ref’s concentration following the sine wave. The one below that drives a sine-wave amount of current, and lets the resulting concentration be whatever the multiple sources produce.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19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199" y="6410226"/>
            <a:ext cx="3314307" cy="295373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SynBio</a:t>
            </a:r>
            <a:r>
              <a:rPr lang="en-US" dirty="0"/>
              <a:t>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</a:t>
            </a:r>
            <a:r>
              <a:rPr lang="en-US" dirty="0"/>
              <a:t> Bio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el.grodstein@tufts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FwSnqYC5L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ntomologytoday.org/2016/03/22/how-do-cicadas-know-when-to-emerge-from-the-grou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e-bqtaGlvw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 err="1"/>
              <a:t>ChBe</a:t>
            </a:r>
            <a:r>
              <a:rPr lang="en-US" altLang="en-US" dirty="0"/>
              <a:t> 193/EE 193</a:t>
            </a:r>
            <a:br>
              <a:rPr lang="en-US" altLang="en-US" dirty="0"/>
            </a:br>
            <a:r>
              <a:rPr lang="en-US" altLang="en-US" dirty="0"/>
              <a:t>Synthetic Biology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8382000" cy="3352800"/>
          </a:xfrm>
        </p:spPr>
        <p:txBody>
          <a:bodyPr/>
          <a:lstStyle/>
          <a:p>
            <a:pPr eaLnBrk="1" hangingPunct="1"/>
            <a:r>
              <a:rPr lang="en-US" altLang="en-US" dirty="0"/>
              <a:t>Fall 2018</a:t>
            </a:r>
          </a:p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Instructors: Nik Nair, Joel </a:t>
            </a:r>
            <a:r>
              <a:rPr lang="en-US" altLang="en-US" dirty="0" err="1"/>
              <a:t>Grodstein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3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Unit 4: oscillators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BE5A-557A-4800-A805-F4EFBB09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189F86-BF8B-4B6A-A903-7CDF70A2A1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2793997"/>
                <a:ext cx="7772400" cy="3208866"/>
              </a:xfrm>
            </p:spPr>
            <p:txBody>
              <a:bodyPr/>
              <a:lstStyle/>
              <a:p>
                <a:r>
                  <a:rPr lang="en-US" sz="2400" dirty="0"/>
                  <a:t>Consider a system with two variables</a:t>
                </a:r>
                <a:endParaRPr lang="en-US" sz="2000" dirty="0"/>
              </a:p>
              <a:p>
                <a:pPr marL="457200" lvl="1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𝑑𝑡</m:t>
                                </m:r>
                              </m:den>
                            </m:f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US" sz="2000" dirty="0"/>
              </a:p>
              <a:p>
                <a:pPr>
                  <a:spcBef>
                    <a:spcPts val="0"/>
                  </a:spcBef>
                </a:pPr>
                <a:r>
                  <a:rPr lang="en-US" sz="2400" dirty="0"/>
                  <a:t>Now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sz="2400" dirty="0"/>
                  <a:t> can be different at the two red dots because [</a:t>
                </a:r>
                <a:r>
                  <a:rPr lang="en-US" sz="2400" i="1" dirty="0"/>
                  <a:t>P</a:t>
                </a:r>
                <a:r>
                  <a:rPr lang="en-US" sz="2000" baseline="-25000" dirty="0"/>
                  <a:t>2</a:t>
                </a:r>
                <a:r>
                  <a:rPr lang="en-US" sz="2400" dirty="0"/>
                  <a:t>] is different.</a:t>
                </a:r>
                <a:endParaRPr lang="en-US" sz="2000" i="1" dirty="0"/>
              </a:p>
              <a:p>
                <a:pPr lvl="1">
                  <a:spcBef>
                    <a:spcPts val="0"/>
                  </a:spcBef>
                </a:pPr>
                <a:endParaRPr lang="en-US" sz="2000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189F86-BF8B-4B6A-A903-7CDF70A2A1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793997"/>
                <a:ext cx="7772400" cy="3208866"/>
              </a:xfrm>
              <a:blipFill>
                <a:blip r:embed="rId2"/>
                <a:stretch>
                  <a:fillRect l="-1098" t="-1518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49F4E-F9D6-4EBD-B801-D8394523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715345-DBD9-405A-97E4-F9F7B774BFD1}"/>
              </a:ext>
            </a:extLst>
          </p:cNvPr>
          <p:cNvCxnSpPr/>
          <p:nvPr/>
        </p:nvCxnSpPr>
        <p:spPr>
          <a:xfrm>
            <a:off x="1579034" y="1346198"/>
            <a:ext cx="0" cy="11938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E09A5C-3173-401B-B1BB-AE92F06EF6BE}"/>
              </a:ext>
            </a:extLst>
          </p:cNvPr>
          <p:cNvCxnSpPr>
            <a:cxnSpLocks/>
          </p:cNvCxnSpPr>
          <p:nvPr/>
        </p:nvCxnSpPr>
        <p:spPr>
          <a:xfrm flipH="1">
            <a:off x="1579035" y="2510366"/>
            <a:ext cx="472016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624647-3A5C-4217-BB03-07EEA6663AE0}"/>
              </a:ext>
            </a:extLst>
          </p:cNvPr>
          <p:cNvSpPr txBox="1"/>
          <p:nvPr/>
        </p:nvSpPr>
        <p:spPr>
          <a:xfrm>
            <a:off x="6096000" y="1820329"/>
            <a:ext cx="77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6F453-B2BA-4568-83DB-33D5ECB49400}"/>
              </a:ext>
            </a:extLst>
          </p:cNvPr>
          <p:cNvSpPr txBox="1"/>
          <p:nvPr/>
        </p:nvSpPr>
        <p:spPr>
          <a:xfrm>
            <a:off x="905933" y="1236128"/>
            <a:ext cx="668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i="1" dirty="0"/>
              <a:t>P</a:t>
            </a:r>
            <a:r>
              <a:rPr lang="en-US" sz="2000" baseline="-25000" dirty="0"/>
              <a:t>1</a:t>
            </a:r>
            <a:r>
              <a:rPr lang="en-US" sz="2000" dirty="0"/>
              <a:t>]</a:t>
            </a:r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10F7261-CE54-4DA0-BC32-EA501DDD42CE}"/>
              </a:ext>
            </a:extLst>
          </p:cNvPr>
          <p:cNvSpPr/>
          <p:nvPr/>
        </p:nvSpPr>
        <p:spPr>
          <a:xfrm>
            <a:off x="1608667" y="1376509"/>
            <a:ext cx="1473200" cy="1094890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602876-B212-4926-B02D-88B08323A92E}"/>
              </a:ext>
            </a:extLst>
          </p:cNvPr>
          <p:cNvSpPr/>
          <p:nvPr/>
        </p:nvSpPr>
        <p:spPr>
          <a:xfrm>
            <a:off x="3090334" y="1376509"/>
            <a:ext cx="1473200" cy="1094890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10B99A-51E0-4C4E-86EE-EB156AE22710}"/>
              </a:ext>
            </a:extLst>
          </p:cNvPr>
          <p:cNvSpPr/>
          <p:nvPr/>
        </p:nvSpPr>
        <p:spPr>
          <a:xfrm>
            <a:off x="4572012" y="1376509"/>
            <a:ext cx="1473200" cy="1094890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709C1B-B673-409E-809D-00A1935A3959}"/>
              </a:ext>
            </a:extLst>
          </p:cNvPr>
          <p:cNvSpPr>
            <a:spLocks noChangeAspect="1"/>
          </p:cNvSpPr>
          <p:nvPr/>
        </p:nvSpPr>
        <p:spPr>
          <a:xfrm>
            <a:off x="2235204" y="1837266"/>
            <a:ext cx="98544" cy="1043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87737C-B56A-4A38-885D-71B9C5300787}"/>
              </a:ext>
            </a:extLst>
          </p:cNvPr>
          <p:cNvSpPr>
            <a:spLocks noChangeAspect="1"/>
          </p:cNvSpPr>
          <p:nvPr/>
        </p:nvSpPr>
        <p:spPr>
          <a:xfrm>
            <a:off x="3064934" y="1837260"/>
            <a:ext cx="98544" cy="1043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B80BF8AF-7051-4A5B-B588-91D6BFD01A0E}"/>
              </a:ext>
            </a:extLst>
          </p:cNvPr>
          <p:cNvSpPr/>
          <p:nvPr/>
        </p:nvSpPr>
        <p:spPr>
          <a:xfrm>
            <a:off x="1905001" y="1380068"/>
            <a:ext cx="1439334" cy="1099797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388A1545-FBC8-4B17-AD4B-3B2C63AB77A9}"/>
              </a:ext>
            </a:extLst>
          </p:cNvPr>
          <p:cNvSpPr/>
          <p:nvPr/>
        </p:nvSpPr>
        <p:spPr>
          <a:xfrm>
            <a:off x="3335868" y="1380069"/>
            <a:ext cx="1439334" cy="1099797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0C87F37-B0A7-4C9C-94D0-DC1688863E12}"/>
              </a:ext>
            </a:extLst>
          </p:cNvPr>
          <p:cNvSpPr/>
          <p:nvPr/>
        </p:nvSpPr>
        <p:spPr>
          <a:xfrm>
            <a:off x="1543050" y="1962150"/>
            <a:ext cx="355600" cy="552181"/>
          </a:xfrm>
          <a:custGeom>
            <a:avLst/>
            <a:gdLst>
              <a:gd name="connsiteX0" fmla="*/ 355600 w 355600"/>
              <a:gd name="connsiteY0" fmla="*/ 0 h 552181"/>
              <a:gd name="connsiteX1" fmla="*/ 292100 w 355600"/>
              <a:gd name="connsiteY1" fmla="*/ 215900 h 552181"/>
              <a:gd name="connsiteX2" fmla="*/ 152400 w 355600"/>
              <a:gd name="connsiteY2" fmla="*/ 520700 h 552181"/>
              <a:gd name="connsiteX3" fmla="*/ 0 w 355600"/>
              <a:gd name="connsiteY3" fmla="*/ 527050 h 55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5600" h="552181">
                <a:moveTo>
                  <a:pt x="355600" y="0"/>
                </a:moveTo>
                <a:cubicBezTo>
                  <a:pt x="340783" y="64558"/>
                  <a:pt x="325967" y="129117"/>
                  <a:pt x="292100" y="215900"/>
                </a:cubicBezTo>
                <a:cubicBezTo>
                  <a:pt x="258233" y="302683"/>
                  <a:pt x="201083" y="468842"/>
                  <a:pt x="152400" y="520700"/>
                </a:cubicBezTo>
                <a:cubicBezTo>
                  <a:pt x="103717" y="572558"/>
                  <a:pt x="51858" y="549804"/>
                  <a:pt x="0" y="527050"/>
                </a:cubicBezTo>
              </a:path>
            </a:pathLst>
          </a:custGeom>
          <a:noFill/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5376-47B7-4442-85DB-B0224236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gain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0E098-0410-4A79-A899-9C9C59533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78982"/>
            <a:ext cx="7772400" cy="2717612"/>
          </a:xfrm>
        </p:spPr>
        <p:txBody>
          <a:bodyPr/>
          <a:lstStyle/>
          <a:p>
            <a:r>
              <a:rPr lang="en-US" sz="2000" dirty="0"/>
              <a:t>Random noise generates a little </a:t>
            </a:r>
            <a:r>
              <a:rPr lang="en-US" sz="2000" dirty="0">
                <a:solidFill>
                  <a:schemeClr val="accent2"/>
                </a:solidFill>
              </a:rPr>
              <a:t>sine wave at </a:t>
            </a:r>
            <a:r>
              <a:rPr lang="en-US" sz="2000" i="1" dirty="0">
                <a:solidFill>
                  <a:schemeClr val="accent2"/>
                </a:solidFill>
              </a:rPr>
              <a:t>P</a:t>
            </a:r>
            <a:r>
              <a:rPr lang="en-US" sz="2000" baseline="-25000" dirty="0">
                <a:solidFill>
                  <a:schemeClr val="accent2"/>
                </a:solidFill>
              </a:rPr>
              <a:t>1</a:t>
            </a:r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/>
              <a:t>It gets inverted (with a bit of delay) </a:t>
            </a:r>
            <a:r>
              <a:rPr lang="en-US" sz="2000" dirty="0">
                <a:solidFill>
                  <a:srgbClr val="00B050"/>
                </a:solidFill>
              </a:rPr>
              <a:t>at </a:t>
            </a:r>
            <a:r>
              <a:rPr lang="en-US" sz="2000" i="1" dirty="0">
                <a:solidFill>
                  <a:srgbClr val="00B050"/>
                </a:solidFill>
              </a:rPr>
              <a:t>P</a:t>
            </a:r>
            <a:r>
              <a:rPr lang="en-US" sz="2000" baseline="-25000" dirty="0">
                <a:solidFill>
                  <a:srgbClr val="00B050"/>
                </a:solidFill>
              </a:rPr>
              <a:t>2</a:t>
            </a:r>
            <a:endParaRPr lang="en-US" sz="2000" dirty="0">
              <a:solidFill>
                <a:srgbClr val="00B050"/>
              </a:solidFill>
            </a:endParaRPr>
          </a:p>
          <a:p>
            <a:r>
              <a:rPr lang="en-US" sz="2000" dirty="0"/>
              <a:t>We get more delay </a:t>
            </a:r>
            <a:r>
              <a:rPr lang="en-US" sz="2000" dirty="0">
                <a:solidFill>
                  <a:srgbClr val="FF0000"/>
                </a:solidFill>
              </a:rPr>
              <a:t>through the buffer</a:t>
            </a:r>
          </a:p>
          <a:p>
            <a:r>
              <a:rPr lang="en-US" sz="2400" i="1" dirty="0"/>
              <a:t>If the red signal is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in sync with the blue, and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amplified relative to blue,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sz="2000" i="1" dirty="0"/>
              <a:t>then random noise will create bigger and bigger oscillations; if not, it will die out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17C8C-28B5-4187-BF91-7D372E43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90F668-8E14-4533-895C-17FE0303CF27}"/>
              </a:ext>
            </a:extLst>
          </p:cNvPr>
          <p:cNvCxnSpPr>
            <a:cxnSpLocks/>
          </p:cNvCxnSpPr>
          <p:nvPr/>
        </p:nvCxnSpPr>
        <p:spPr>
          <a:xfrm>
            <a:off x="3547532" y="1803549"/>
            <a:ext cx="25457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877BA22B-A977-4225-9DC5-10C2F7732F6F}"/>
              </a:ext>
            </a:extLst>
          </p:cNvPr>
          <p:cNvGrpSpPr/>
          <p:nvPr/>
        </p:nvGrpSpPr>
        <p:grpSpPr>
          <a:xfrm>
            <a:off x="3855110" y="1490806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7" name="Flowchart: Merge 6">
              <a:extLst>
                <a:ext uri="{FF2B5EF4-FFF2-40B4-BE49-F238E27FC236}">
                  <a16:creationId xmlns:a16="http://schemas.microsoft.com/office/drawing/2014/main" id="{06CB07DB-B472-41D2-BFB3-267F1E4FBBD4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B7AEACA-4297-46CA-8BB2-D36F8B31065C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E266EF-A269-4540-ABD5-6D3CD2CF8624}"/>
              </a:ext>
            </a:extLst>
          </p:cNvPr>
          <p:cNvCxnSpPr>
            <a:cxnSpLocks/>
          </p:cNvCxnSpPr>
          <p:nvPr/>
        </p:nvCxnSpPr>
        <p:spPr>
          <a:xfrm>
            <a:off x="3547532" y="1354813"/>
            <a:ext cx="255386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8F63C2-182A-45A9-BB5F-9E2FE6326D9E}"/>
              </a:ext>
            </a:extLst>
          </p:cNvPr>
          <p:cNvCxnSpPr>
            <a:cxnSpLocks/>
          </p:cNvCxnSpPr>
          <p:nvPr/>
        </p:nvCxnSpPr>
        <p:spPr>
          <a:xfrm>
            <a:off x="6083709" y="1363282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6A9558-77D3-4812-952D-2285A1E710C1}"/>
              </a:ext>
            </a:extLst>
          </p:cNvPr>
          <p:cNvCxnSpPr>
            <a:cxnSpLocks/>
          </p:cNvCxnSpPr>
          <p:nvPr/>
        </p:nvCxnSpPr>
        <p:spPr>
          <a:xfrm>
            <a:off x="3547533" y="1354815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94613BA-441F-4889-AC60-E17985A00954}"/>
              </a:ext>
            </a:extLst>
          </p:cNvPr>
          <p:cNvSpPr txBox="1"/>
          <p:nvPr/>
        </p:nvSpPr>
        <p:spPr>
          <a:xfrm>
            <a:off x="4603170" y="1357439"/>
            <a:ext cx="543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8" name="Flowchart: Merge 17">
            <a:extLst>
              <a:ext uri="{FF2B5EF4-FFF2-40B4-BE49-F238E27FC236}">
                <a16:creationId xmlns:a16="http://schemas.microsoft.com/office/drawing/2014/main" id="{F8C477F7-F335-4627-B146-EFFED31A2875}"/>
              </a:ext>
            </a:extLst>
          </p:cNvPr>
          <p:cNvSpPr/>
          <p:nvPr/>
        </p:nvSpPr>
        <p:spPr>
          <a:xfrm rot="16200000">
            <a:off x="5104967" y="1492518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319020-00FF-4EC8-946A-AB39A79BA414}"/>
              </a:ext>
            </a:extLst>
          </p:cNvPr>
          <p:cNvSpPr txBox="1"/>
          <p:nvPr/>
        </p:nvSpPr>
        <p:spPr>
          <a:xfrm>
            <a:off x="3468942" y="1356091"/>
            <a:ext cx="543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4DB08B-5662-47F6-96D7-2F84C3E820EE}"/>
              </a:ext>
            </a:extLst>
          </p:cNvPr>
          <p:cNvCxnSpPr/>
          <p:nvPr/>
        </p:nvCxnSpPr>
        <p:spPr>
          <a:xfrm>
            <a:off x="1918899" y="2390071"/>
            <a:ext cx="0" cy="11938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A9A3696-D081-4C5E-90AD-6A4F6BBCE08B}"/>
              </a:ext>
            </a:extLst>
          </p:cNvPr>
          <p:cNvCxnSpPr>
            <a:cxnSpLocks/>
          </p:cNvCxnSpPr>
          <p:nvPr/>
        </p:nvCxnSpPr>
        <p:spPr>
          <a:xfrm flipH="1">
            <a:off x="1918900" y="3554239"/>
            <a:ext cx="472016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903C155-38F6-4138-80A5-2715B35959EA}"/>
              </a:ext>
            </a:extLst>
          </p:cNvPr>
          <p:cNvSpPr txBox="1"/>
          <p:nvPr/>
        </p:nvSpPr>
        <p:spPr>
          <a:xfrm>
            <a:off x="6435865" y="2864202"/>
            <a:ext cx="77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7D7D22-48CC-467B-8F8E-BD3036D63FA7}"/>
              </a:ext>
            </a:extLst>
          </p:cNvPr>
          <p:cNvSpPr txBox="1"/>
          <p:nvPr/>
        </p:nvSpPr>
        <p:spPr>
          <a:xfrm>
            <a:off x="1933621" y="2045332"/>
            <a:ext cx="668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[</a:t>
            </a:r>
            <a:r>
              <a:rPr lang="en-US" sz="2000" i="1" dirty="0">
                <a:solidFill>
                  <a:schemeClr val="accent2"/>
                </a:solidFill>
              </a:rPr>
              <a:t>P</a:t>
            </a:r>
            <a:r>
              <a:rPr lang="en-US" sz="2000" baseline="-25000" dirty="0">
                <a:solidFill>
                  <a:schemeClr val="accent2"/>
                </a:solidFill>
              </a:rPr>
              <a:t>1</a:t>
            </a:r>
            <a:r>
              <a:rPr lang="en-US" sz="2000" dirty="0">
                <a:solidFill>
                  <a:schemeClr val="accent2"/>
                </a:solidFill>
              </a:rPr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2CA9E6A-5D5A-4ACA-B20C-2315521F705F}"/>
              </a:ext>
            </a:extLst>
          </p:cNvPr>
          <p:cNvGrpSpPr/>
          <p:nvPr/>
        </p:nvGrpSpPr>
        <p:grpSpPr>
          <a:xfrm>
            <a:off x="1948532" y="2420382"/>
            <a:ext cx="4436545" cy="1094890"/>
            <a:chOff x="1948532" y="2606498"/>
            <a:chExt cx="4436545" cy="109489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18EAC9A-C2EA-404E-A672-8DBBE305DADF}"/>
                </a:ext>
              </a:extLst>
            </p:cNvPr>
            <p:cNvSpPr/>
            <p:nvPr/>
          </p:nvSpPr>
          <p:spPr>
            <a:xfrm>
              <a:off x="1948532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C1CFE48-B73A-4DF2-B962-84C23BB25D4E}"/>
                </a:ext>
              </a:extLst>
            </p:cNvPr>
            <p:cNvSpPr/>
            <p:nvPr/>
          </p:nvSpPr>
          <p:spPr>
            <a:xfrm>
              <a:off x="3430199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416ED4D-255B-43F1-9A8F-79E6C8279BB8}"/>
                </a:ext>
              </a:extLst>
            </p:cNvPr>
            <p:cNvSpPr/>
            <p:nvPr/>
          </p:nvSpPr>
          <p:spPr>
            <a:xfrm>
              <a:off x="4911877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4EB81F4-D8CC-4881-81ED-1388316D59AA}"/>
              </a:ext>
            </a:extLst>
          </p:cNvPr>
          <p:cNvGrpSpPr/>
          <p:nvPr/>
        </p:nvGrpSpPr>
        <p:grpSpPr>
          <a:xfrm flipV="1">
            <a:off x="2262772" y="2306231"/>
            <a:ext cx="4436545" cy="1207693"/>
            <a:chOff x="1948532" y="2606498"/>
            <a:chExt cx="4436545" cy="109489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A27359-8DE7-4B3A-AFD5-DFC7639887EF}"/>
                </a:ext>
              </a:extLst>
            </p:cNvPr>
            <p:cNvSpPr/>
            <p:nvPr/>
          </p:nvSpPr>
          <p:spPr>
            <a:xfrm>
              <a:off x="1948532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2E26B3D-7DBB-4769-B154-CDF9739F525B}"/>
                </a:ext>
              </a:extLst>
            </p:cNvPr>
            <p:cNvSpPr/>
            <p:nvPr/>
          </p:nvSpPr>
          <p:spPr>
            <a:xfrm>
              <a:off x="3430199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4922C34-BD13-4907-BE8E-0E36D6E7E00E}"/>
                </a:ext>
              </a:extLst>
            </p:cNvPr>
            <p:cNvSpPr/>
            <p:nvPr/>
          </p:nvSpPr>
          <p:spPr>
            <a:xfrm>
              <a:off x="4911877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1C8CDBB-5542-43C8-8127-FC7B4ADC484C}"/>
              </a:ext>
            </a:extLst>
          </p:cNvPr>
          <p:cNvSpPr txBox="1"/>
          <p:nvPr/>
        </p:nvSpPr>
        <p:spPr>
          <a:xfrm>
            <a:off x="2013193" y="2642792"/>
            <a:ext cx="668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[</a:t>
            </a:r>
            <a:r>
              <a:rPr lang="en-US" sz="2000" i="1" dirty="0">
                <a:solidFill>
                  <a:srgbClr val="00B050"/>
                </a:solidFill>
              </a:rPr>
              <a:t>P</a:t>
            </a:r>
            <a:r>
              <a:rPr lang="en-US" sz="2000" baseline="-25000" dirty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50"/>
                </a:solidFill>
              </a:rPr>
              <a:t>]</a:t>
            </a:r>
            <a:endParaRPr lang="en-US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599765" y="2201034"/>
            <a:ext cx="5263452" cy="1319634"/>
            <a:chOff x="2599765" y="2201034"/>
            <a:chExt cx="5263452" cy="1319634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78FC89E-F165-4F77-AE8C-1844ABDF971A}"/>
                </a:ext>
              </a:extLst>
            </p:cNvPr>
            <p:cNvSpPr/>
            <p:nvPr/>
          </p:nvSpPr>
          <p:spPr>
            <a:xfrm>
              <a:off x="3426672" y="2201034"/>
              <a:ext cx="1473200" cy="1319634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802AA0D-2FD0-402D-9D0C-BE4AB6380B03}"/>
                </a:ext>
              </a:extLst>
            </p:cNvPr>
            <p:cNvSpPr/>
            <p:nvPr/>
          </p:nvSpPr>
          <p:spPr>
            <a:xfrm>
              <a:off x="4908339" y="2201034"/>
              <a:ext cx="1473200" cy="1319634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08930AB-67FB-4BF8-B8B9-9A9355A1D6F6}"/>
                </a:ext>
              </a:extLst>
            </p:cNvPr>
            <p:cNvSpPr/>
            <p:nvPr/>
          </p:nvSpPr>
          <p:spPr>
            <a:xfrm>
              <a:off x="6390017" y="2201034"/>
              <a:ext cx="1473200" cy="1319634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2599765" y="2886635"/>
              <a:ext cx="833717" cy="606797"/>
            </a:xfrm>
            <a:custGeom>
              <a:avLst/>
              <a:gdLst>
                <a:gd name="connsiteX0" fmla="*/ 833717 w 833717"/>
                <a:gd name="connsiteY0" fmla="*/ 0 h 606797"/>
                <a:gd name="connsiteX1" fmla="*/ 762000 w 833717"/>
                <a:gd name="connsiteY1" fmla="*/ 286871 h 606797"/>
                <a:gd name="connsiteX2" fmla="*/ 735106 w 833717"/>
                <a:gd name="connsiteY2" fmla="*/ 457200 h 606797"/>
                <a:gd name="connsiteX3" fmla="*/ 564776 w 833717"/>
                <a:gd name="connsiteY3" fmla="*/ 600636 h 606797"/>
                <a:gd name="connsiteX4" fmla="*/ 358588 w 833717"/>
                <a:gd name="connsiteY4" fmla="*/ 573741 h 606797"/>
                <a:gd name="connsiteX5" fmla="*/ 242047 w 833717"/>
                <a:gd name="connsiteY5" fmla="*/ 510989 h 606797"/>
                <a:gd name="connsiteX6" fmla="*/ 62753 w 833717"/>
                <a:gd name="connsiteY6" fmla="*/ 394447 h 606797"/>
                <a:gd name="connsiteX7" fmla="*/ 0 w 833717"/>
                <a:gd name="connsiteY7" fmla="*/ 35859 h 606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33717" h="606797">
                  <a:moveTo>
                    <a:pt x="833717" y="0"/>
                  </a:moveTo>
                  <a:cubicBezTo>
                    <a:pt x="806076" y="105335"/>
                    <a:pt x="778435" y="210671"/>
                    <a:pt x="762000" y="286871"/>
                  </a:cubicBezTo>
                  <a:cubicBezTo>
                    <a:pt x="745565" y="363071"/>
                    <a:pt x="767977" y="404906"/>
                    <a:pt x="735106" y="457200"/>
                  </a:cubicBezTo>
                  <a:cubicBezTo>
                    <a:pt x="702235" y="509494"/>
                    <a:pt x="627529" y="581213"/>
                    <a:pt x="564776" y="600636"/>
                  </a:cubicBezTo>
                  <a:cubicBezTo>
                    <a:pt x="502023" y="620059"/>
                    <a:pt x="412376" y="588682"/>
                    <a:pt x="358588" y="573741"/>
                  </a:cubicBezTo>
                  <a:cubicBezTo>
                    <a:pt x="304800" y="558800"/>
                    <a:pt x="291353" y="540871"/>
                    <a:pt x="242047" y="510989"/>
                  </a:cubicBezTo>
                  <a:cubicBezTo>
                    <a:pt x="192741" y="481107"/>
                    <a:pt x="103094" y="473635"/>
                    <a:pt x="62753" y="394447"/>
                  </a:cubicBezTo>
                  <a:cubicBezTo>
                    <a:pt x="22412" y="315259"/>
                    <a:pt x="11206" y="175559"/>
                    <a:pt x="0" y="35859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240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5376-47B7-4442-85DB-B0224236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frequency will oscillate?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0E098-0410-4A79-A899-9C9C59533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78982"/>
            <a:ext cx="7772400" cy="2717612"/>
          </a:xfrm>
        </p:spPr>
        <p:txBody>
          <a:bodyPr/>
          <a:lstStyle/>
          <a:p>
            <a:r>
              <a:rPr lang="en-US" sz="2000" dirty="0"/>
              <a:t>Start with the original blue signal</a:t>
            </a:r>
          </a:p>
          <a:p>
            <a:r>
              <a:rPr lang="en-US" sz="2000" dirty="0"/>
              <a:t>Invert it to get the green signal</a:t>
            </a:r>
          </a:p>
          <a:p>
            <a:r>
              <a:rPr lang="en-US" sz="2000" dirty="0"/>
              <a:t>Delay it by one phase</a:t>
            </a:r>
          </a:p>
          <a:p>
            <a:r>
              <a:rPr lang="en-US" sz="2000" dirty="0"/>
              <a:t>Now it’s in sync again</a:t>
            </a:r>
          </a:p>
          <a:p>
            <a:r>
              <a:rPr lang="en-US" sz="2000" dirty="0"/>
              <a:t>Conclusion: delay around the loop will be one phase of the oscillator period – i.e., T</a:t>
            </a:r>
            <a:r>
              <a:rPr lang="en-US" sz="2000" baseline="-25000" dirty="0"/>
              <a:t>C</a:t>
            </a:r>
            <a:r>
              <a:rPr lang="en-US" sz="2000" dirty="0"/>
              <a:t> = 2 * </a:t>
            </a:r>
            <a:r>
              <a:rPr lang="en-US" sz="2000" dirty="0" err="1"/>
              <a:t>loop_delay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1800" dirty="0"/>
              <a:t>Random noise occurs at lots of frequencies – but only one will oscillate</a:t>
            </a:r>
          </a:p>
          <a:p>
            <a:pPr lvl="1">
              <a:spcBef>
                <a:spcPts val="0"/>
              </a:spcBef>
            </a:pPr>
            <a:r>
              <a:rPr lang="en-US" sz="1800" i="1" dirty="0"/>
              <a:t>If</a:t>
            </a:r>
            <a:r>
              <a:rPr lang="en-US" sz="1800" dirty="0"/>
              <a:t> the system has loop gain &gt; 1at that frequency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617C8C-28B5-4187-BF91-7D372E43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90F668-8E14-4533-895C-17FE0303CF27}"/>
              </a:ext>
            </a:extLst>
          </p:cNvPr>
          <p:cNvCxnSpPr>
            <a:cxnSpLocks/>
          </p:cNvCxnSpPr>
          <p:nvPr/>
        </p:nvCxnSpPr>
        <p:spPr>
          <a:xfrm>
            <a:off x="3547532" y="1803549"/>
            <a:ext cx="254577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877BA22B-A977-4225-9DC5-10C2F7732F6F}"/>
              </a:ext>
            </a:extLst>
          </p:cNvPr>
          <p:cNvGrpSpPr/>
          <p:nvPr/>
        </p:nvGrpSpPr>
        <p:grpSpPr>
          <a:xfrm>
            <a:off x="3855110" y="1490806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7" name="Flowchart: Merge 6">
              <a:extLst>
                <a:ext uri="{FF2B5EF4-FFF2-40B4-BE49-F238E27FC236}">
                  <a16:creationId xmlns:a16="http://schemas.microsoft.com/office/drawing/2014/main" id="{06CB07DB-B472-41D2-BFB3-267F1E4FBBD4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B7AEACA-4297-46CA-8BB2-D36F8B31065C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8E266EF-A269-4540-ABD5-6D3CD2CF8624}"/>
              </a:ext>
            </a:extLst>
          </p:cNvPr>
          <p:cNvCxnSpPr>
            <a:cxnSpLocks/>
          </p:cNvCxnSpPr>
          <p:nvPr/>
        </p:nvCxnSpPr>
        <p:spPr>
          <a:xfrm>
            <a:off x="3547532" y="1354813"/>
            <a:ext cx="2553863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8F63C2-182A-45A9-BB5F-9E2FE6326D9E}"/>
              </a:ext>
            </a:extLst>
          </p:cNvPr>
          <p:cNvCxnSpPr>
            <a:cxnSpLocks/>
          </p:cNvCxnSpPr>
          <p:nvPr/>
        </p:nvCxnSpPr>
        <p:spPr>
          <a:xfrm>
            <a:off x="6083709" y="1363282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E6A9558-77D3-4812-952D-2285A1E710C1}"/>
              </a:ext>
            </a:extLst>
          </p:cNvPr>
          <p:cNvCxnSpPr>
            <a:cxnSpLocks/>
          </p:cNvCxnSpPr>
          <p:nvPr/>
        </p:nvCxnSpPr>
        <p:spPr>
          <a:xfrm>
            <a:off x="3547533" y="1354815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94613BA-441F-4889-AC60-E17985A00954}"/>
              </a:ext>
            </a:extLst>
          </p:cNvPr>
          <p:cNvSpPr txBox="1"/>
          <p:nvPr/>
        </p:nvSpPr>
        <p:spPr>
          <a:xfrm>
            <a:off x="4603170" y="1357439"/>
            <a:ext cx="543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2</a:t>
            </a:r>
            <a:endParaRPr lang="en-US" dirty="0"/>
          </a:p>
        </p:txBody>
      </p:sp>
      <p:sp>
        <p:nvSpPr>
          <p:cNvPr id="18" name="Flowchart: Merge 17">
            <a:extLst>
              <a:ext uri="{FF2B5EF4-FFF2-40B4-BE49-F238E27FC236}">
                <a16:creationId xmlns:a16="http://schemas.microsoft.com/office/drawing/2014/main" id="{F8C477F7-F335-4627-B146-EFFED31A2875}"/>
              </a:ext>
            </a:extLst>
          </p:cNvPr>
          <p:cNvSpPr/>
          <p:nvPr/>
        </p:nvSpPr>
        <p:spPr>
          <a:xfrm rot="16200000">
            <a:off x="5104967" y="1492518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319020-00FF-4EC8-946A-AB39A79BA414}"/>
              </a:ext>
            </a:extLst>
          </p:cNvPr>
          <p:cNvSpPr txBox="1"/>
          <p:nvPr/>
        </p:nvSpPr>
        <p:spPr>
          <a:xfrm>
            <a:off x="3468942" y="1356091"/>
            <a:ext cx="543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P</a:t>
            </a:r>
            <a:r>
              <a:rPr lang="en-US" baseline="-25000" dirty="0"/>
              <a:t>1</a:t>
            </a:r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4DB08B-5662-47F6-96D7-2F84C3E820EE}"/>
              </a:ext>
            </a:extLst>
          </p:cNvPr>
          <p:cNvCxnSpPr/>
          <p:nvPr/>
        </p:nvCxnSpPr>
        <p:spPr>
          <a:xfrm>
            <a:off x="1918899" y="2390071"/>
            <a:ext cx="0" cy="11938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A9A3696-D081-4C5E-90AD-6A4F6BBCE08B}"/>
              </a:ext>
            </a:extLst>
          </p:cNvPr>
          <p:cNvCxnSpPr>
            <a:cxnSpLocks/>
          </p:cNvCxnSpPr>
          <p:nvPr/>
        </p:nvCxnSpPr>
        <p:spPr>
          <a:xfrm flipH="1">
            <a:off x="1918900" y="3554239"/>
            <a:ext cx="472016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903C155-38F6-4138-80A5-2715B35959EA}"/>
              </a:ext>
            </a:extLst>
          </p:cNvPr>
          <p:cNvSpPr txBox="1"/>
          <p:nvPr/>
        </p:nvSpPr>
        <p:spPr>
          <a:xfrm>
            <a:off x="6435865" y="2864202"/>
            <a:ext cx="77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7D7D22-48CC-467B-8F8E-BD3036D63FA7}"/>
              </a:ext>
            </a:extLst>
          </p:cNvPr>
          <p:cNvSpPr txBox="1"/>
          <p:nvPr/>
        </p:nvSpPr>
        <p:spPr>
          <a:xfrm>
            <a:off x="1933621" y="2045332"/>
            <a:ext cx="668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[</a:t>
            </a:r>
            <a:r>
              <a:rPr lang="en-US" sz="2000" i="1" dirty="0">
                <a:solidFill>
                  <a:schemeClr val="accent2"/>
                </a:solidFill>
              </a:rPr>
              <a:t>P</a:t>
            </a:r>
            <a:r>
              <a:rPr lang="en-US" sz="2000" baseline="-25000" dirty="0">
                <a:solidFill>
                  <a:schemeClr val="accent2"/>
                </a:solidFill>
              </a:rPr>
              <a:t>1</a:t>
            </a:r>
            <a:r>
              <a:rPr lang="en-US" sz="2000" dirty="0">
                <a:solidFill>
                  <a:schemeClr val="accent2"/>
                </a:solidFill>
              </a:rPr>
              <a:t>]</a:t>
            </a: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2CA9E6A-5D5A-4ACA-B20C-2315521F705F}"/>
              </a:ext>
            </a:extLst>
          </p:cNvPr>
          <p:cNvGrpSpPr/>
          <p:nvPr/>
        </p:nvGrpSpPr>
        <p:grpSpPr>
          <a:xfrm>
            <a:off x="1948532" y="2420382"/>
            <a:ext cx="4436545" cy="1094890"/>
            <a:chOff x="1948532" y="2606498"/>
            <a:chExt cx="4436545" cy="1094890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118EAC9A-C2EA-404E-A672-8DBBE305DADF}"/>
                </a:ext>
              </a:extLst>
            </p:cNvPr>
            <p:cNvSpPr/>
            <p:nvPr/>
          </p:nvSpPr>
          <p:spPr>
            <a:xfrm>
              <a:off x="1948532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C1CFE48-B73A-4DF2-B962-84C23BB25D4E}"/>
                </a:ext>
              </a:extLst>
            </p:cNvPr>
            <p:cNvSpPr/>
            <p:nvPr/>
          </p:nvSpPr>
          <p:spPr>
            <a:xfrm>
              <a:off x="3430199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416ED4D-255B-43F1-9A8F-79E6C8279BB8}"/>
                </a:ext>
              </a:extLst>
            </p:cNvPr>
            <p:cNvSpPr/>
            <p:nvPr/>
          </p:nvSpPr>
          <p:spPr>
            <a:xfrm>
              <a:off x="4911877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4EB81F4-D8CC-4881-81ED-1388316D59AA}"/>
              </a:ext>
            </a:extLst>
          </p:cNvPr>
          <p:cNvGrpSpPr/>
          <p:nvPr/>
        </p:nvGrpSpPr>
        <p:grpSpPr>
          <a:xfrm flipV="1">
            <a:off x="1957967" y="2306231"/>
            <a:ext cx="4436545" cy="1207693"/>
            <a:chOff x="1948532" y="2606498"/>
            <a:chExt cx="4436545" cy="109489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FA27359-8DE7-4B3A-AFD5-DFC7639887EF}"/>
                </a:ext>
              </a:extLst>
            </p:cNvPr>
            <p:cNvSpPr/>
            <p:nvPr/>
          </p:nvSpPr>
          <p:spPr>
            <a:xfrm>
              <a:off x="1948532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2E26B3D-7DBB-4769-B154-CDF9739F525B}"/>
                </a:ext>
              </a:extLst>
            </p:cNvPr>
            <p:cNvSpPr/>
            <p:nvPr/>
          </p:nvSpPr>
          <p:spPr>
            <a:xfrm>
              <a:off x="3430199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04922C34-BD13-4907-BE8E-0E36D6E7E00E}"/>
                </a:ext>
              </a:extLst>
            </p:cNvPr>
            <p:cNvSpPr/>
            <p:nvPr/>
          </p:nvSpPr>
          <p:spPr>
            <a:xfrm>
              <a:off x="4911877" y="2606498"/>
              <a:ext cx="1473200" cy="1094890"/>
            </a:xfrm>
            <a:custGeom>
              <a:avLst/>
              <a:gdLst>
                <a:gd name="connsiteX0" fmla="*/ 0 w 1473200"/>
                <a:gd name="connsiteY0" fmla="*/ 587754 h 1094890"/>
                <a:gd name="connsiteX1" fmla="*/ 50800 w 1473200"/>
                <a:gd name="connsiteY1" fmla="*/ 367620 h 1094890"/>
                <a:gd name="connsiteX2" fmla="*/ 110066 w 1473200"/>
                <a:gd name="connsiteY2" fmla="*/ 189820 h 1094890"/>
                <a:gd name="connsiteX3" fmla="*/ 228600 w 1473200"/>
                <a:gd name="connsiteY3" fmla="*/ 71287 h 1094890"/>
                <a:gd name="connsiteX4" fmla="*/ 355600 w 1473200"/>
                <a:gd name="connsiteY4" fmla="*/ 3554 h 1094890"/>
                <a:gd name="connsiteX5" fmla="*/ 440266 w 1473200"/>
                <a:gd name="connsiteY5" fmla="*/ 20487 h 1094890"/>
                <a:gd name="connsiteX6" fmla="*/ 558800 w 1473200"/>
                <a:gd name="connsiteY6" fmla="*/ 113620 h 1094890"/>
                <a:gd name="connsiteX7" fmla="*/ 618066 w 1473200"/>
                <a:gd name="connsiteY7" fmla="*/ 223687 h 1094890"/>
                <a:gd name="connsiteX8" fmla="*/ 651933 w 1473200"/>
                <a:gd name="connsiteY8" fmla="*/ 376087 h 1094890"/>
                <a:gd name="connsiteX9" fmla="*/ 694266 w 1473200"/>
                <a:gd name="connsiteY9" fmla="*/ 621620 h 1094890"/>
                <a:gd name="connsiteX10" fmla="*/ 694266 w 1473200"/>
                <a:gd name="connsiteY10" fmla="*/ 757087 h 1094890"/>
                <a:gd name="connsiteX11" fmla="*/ 778933 w 1473200"/>
                <a:gd name="connsiteY11" fmla="*/ 926420 h 1094890"/>
                <a:gd name="connsiteX12" fmla="*/ 931333 w 1473200"/>
                <a:gd name="connsiteY12" fmla="*/ 1028020 h 1094890"/>
                <a:gd name="connsiteX13" fmla="*/ 1092200 w 1473200"/>
                <a:gd name="connsiteY13" fmla="*/ 1078820 h 1094890"/>
                <a:gd name="connsiteX14" fmla="*/ 1295400 w 1473200"/>
                <a:gd name="connsiteY14" fmla="*/ 1070354 h 1094890"/>
                <a:gd name="connsiteX15" fmla="*/ 1439333 w 1473200"/>
                <a:gd name="connsiteY15" fmla="*/ 807887 h 1094890"/>
                <a:gd name="connsiteX16" fmla="*/ 1473200 w 1473200"/>
                <a:gd name="connsiteY16" fmla="*/ 579287 h 10948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473200" h="1094890">
                  <a:moveTo>
                    <a:pt x="0" y="587754"/>
                  </a:moveTo>
                  <a:cubicBezTo>
                    <a:pt x="16228" y="510848"/>
                    <a:pt x="32456" y="433942"/>
                    <a:pt x="50800" y="367620"/>
                  </a:cubicBezTo>
                  <a:cubicBezTo>
                    <a:pt x="69144" y="301298"/>
                    <a:pt x="80433" y="239209"/>
                    <a:pt x="110066" y="189820"/>
                  </a:cubicBezTo>
                  <a:cubicBezTo>
                    <a:pt x="139699" y="140431"/>
                    <a:pt x="187678" y="102331"/>
                    <a:pt x="228600" y="71287"/>
                  </a:cubicBezTo>
                  <a:cubicBezTo>
                    <a:pt x="269522" y="40243"/>
                    <a:pt x="320322" y="12021"/>
                    <a:pt x="355600" y="3554"/>
                  </a:cubicBezTo>
                  <a:cubicBezTo>
                    <a:pt x="390878" y="-4913"/>
                    <a:pt x="406399" y="2143"/>
                    <a:pt x="440266" y="20487"/>
                  </a:cubicBezTo>
                  <a:cubicBezTo>
                    <a:pt x="474133" y="38831"/>
                    <a:pt x="529167" y="79753"/>
                    <a:pt x="558800" y="113620"/>
                  </a:cubicBezTo>
                  <a:cubicBezTo>
                    <a:pt x="588433" y="147487"/>
                    <a:pt x="602544" y="179943"/>
                    <a:pt x="618066" y="223687"/>
                  </a:cubicBezTo>
                  <a:cubicBezTo>
                    <a:pt x="633588" y="267431"/>
                    <a:pt x="639233" y="309765"/>
                    <a:pt x="651933" y="376087"/>
                  </a:cubicBezTo>
                  <a:cubicBezTo>
                    <a:pt x="664633" y="442409"/>
                    <a:pt x="687211" y="558120"/>
                    <a:pt x="694266" y="621620"/>
                  </a:cubicBezTo>
                  <a:cubicBezTo>
                    <a:pt x="701321" y="685120"/>
                    <a:pt x="680155" y="706287"/>
                    <a:pt x="694266" y="757087"/>
                  </a:cubicBezTo>
                  <a:cubicBezTo>
                    <a:pt x="708377" y="807887"/>
                    <a:pt x="739422" y="881265"/>
                    <a:pt x="778933" y="926420"/>
                  </a:cubicBezTo>
                  <a:cubicBezTo>
                    <a:pt x="818444" y="971575"/>
                    <a:pt x="879122" y="1002620"/>
                    <a:pt x="931333" y="1028020"/>
                  </a:cubicBezTo>
                  <a:cubicBezTo>
                    <a:pt x="983544" y="1053420"/>
                    <a:pt x="1031522" y="1071764"/>
                    <a:pt x="1092200" y="1078820"/>
                  </a:cubicBezTo>
                  <a:cubicBezTo>
                    <a:pt x="1152878" y="1085876"/>
                    <a:pt x="1237545" y="1115509"/>
                    <a:pt x="1295400" y="1070354"/>
                  </a:cubicBezTo>
                  <a:cubicBezTo>
                    <a:pt x="1353255" y="1025199"/>
                    <a:pt x="1409700" y="889732"/>
                    <a:pt x="1439333" y="807887"/>
                  </a:cubicBezTo>
                  <a:cubicBezTo>
                    <a:pt x="1468966" y="726042"/>
                    <a:pt x="1471083" y="652664"/>
                    <a:pt x="1473200" y="579287"/>
                  </a:cubicBezTo>
                </a:path>
              </a:pathLst>
            </a:custGeom>
            <a:noFill/>
            <a:ln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41C8CDBB-5542-43C8-8127-FC7B4ADC484C}"/>
              </a:ext>
            </a:extLst>
          </p:cNvPr>
          <p:cNvSpPr txBox="1"/>
          <p:nvPr/>
        </p:nvSpPr>
        <p:spPr>
          <a:xfrm>
            <a:off x="2013193" y="2642792"/>
            <a:ext cx="6688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[</a:t>
            </a:r>
            <a:r>
              <a:rPr lang="en-US" sz="2000" i="1" dirty="0">
                <a:solidFill>
                  <a:srgbClr val="00B050"/>
                </a:solidFill>
              </a:rPr>
              <a:t>P</a:t>
            </a:r>
            <a:r>
              <a:rPr lang="en-US" sz="2000" baseline="-25000" dirty="0">
                <a:solidFill>
                  <a:srgbClr val="00B050"/>
                </a:solidFill>
              </a:rPr>
              <a:t>2</a:t>
            </a:r>
            <a:r>
              <a:rPr lang="en-US" sz="2000" dirty="0">
                <a:solidFill>
                  <a:srgbClr val="00B050"/>
                </a:solidFill>
              </a:rPr>
              <a:t>]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40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44444E-6 L 0.08142 4.44444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C0848BD-D808-4229-AFA8-BD258E0D4E78}"/>
              </a:ext>
            </a:extLst>
          </p:cNvPr>
          <p:cNvCxnSpPr/>
          <p:nvPr/>
        </p:nvCxnSpPr>
        <p:spPr>
          <a:xfrm>
            <a:off x="496389" y="1936167"/>
            <a:ext cx="318733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B1A42BC-6E67-4A6D-A2F1-64D78B82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CC9DD-1FA0-4416-A709-2B61B1F5F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380" y="5668375"/>
            <a:ext cx="7772400" cy="714756"/>
          </a:xfrm>
        </p:spPr>
        <p:txBody>
          <a:bodyPr/>
          <a:lstStyle/>
          <a:p>
            <a:r>
              <a:rPr lang="en-US" sz="2000" dirty="0"/>
              <a:t>Run </a:t>
            </a:r>
            <a:r>
              <a:rPr lang="en-US" sz="2000" dirty="0" err="1"/>
              <a:t>inv_bufs</a:t>
            </a:r>
            <a:r>
              <a:rPr lang="en-US" sz="2000" dirty="0"/>
              <a:t>()</a:t>
            </a:r>
          </a:p>
          <a:p>
            <a:r>
              <a:rPr lang="en-US" sz="2000" dirty="0"/>
              <a:t>Extra buffer gives more delay &amp; more gain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2693AC-CA79-484E-B31B-CA1BC6A2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499BD70-11F5-42D2-B135-3E986FC36609}"/>
              </a:ext>
            </a:extLst>
          </p:cNvPr>
          <p:cNvGrpSpPr/>
          <p:nvPr/>
        </p:nvGrpSpPr>
        <p:grpSpPr>
          <a:xfrm>
            <a:off x="786147" y="1613783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6" name="Flowchart: Merge 5">
              <a:extLst>
                <a:ext uri="{FF2B5EF4-FFF2-40B4-BE49-F238E27FC236}">
                  <a16:creationId xmlns:a16="http://schemas.microsoft.com/office/drawing/2014/main" id="{E86E2FA6-7CB8-4D3A-B1EC-F2169C077F23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BA69BEF-9617-4743-A9A0-B8E5816DD5EF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" name="Flowchart: Merge 8">
            <a:extLst>
              <a:ext uri="{FF2B5EF4-FFF2-40B4-BE49-F238E27FC236}">
                <a16:creationId xmlns:a16="http://schemas.microsoft.com/office/drawing/2014/main" id="{D6BDF42B-CFFC-4EA2-8522-FC7CD48D39CA}"/>
              </a:ext>
            </a:extLst>
          </p:cNvPr>
          <p:cNvSpPr/>
          <p:nvPr/>
        </p:nvSpPr>
        <p:spPr>
          <a:xfrm rot="16200000">
            <a:off x="1728583" y="1624935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706D2185-8AF3-470D-B49B-64A3B50D1944}"/>
              </a:ext>
            </a:extLst>
          </p:cNvPr>
          <p:cNvSpPr/>
          <p:nvPr/>
        </p:nvSpPr>
        <p:spPr>
          <a:xfrm rot="16200000">
            <a:off x="2690880" y="1624935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586333-868C-47F3-8528-79F03BAF50A2}"/>
              </a:ext>
            </a:extLst>
          </p:cNvPr>
          <p:cNvCxnSpPr/>
          <p:nvPr/>
        </p:nvCxnSpPr>
        <p:spPr>
          <a:xfrm>
            <a:off x="483326" y="1400589"/>
            <a:ext cx="318733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F582628-0B3E-4CD3-B59C-27DB34FAD47C}"/>
              </a:ext>
            </a:extLst>
          </p:cNvPr>
          <p:cNvCxnSpPr/>
          <p:nvPr/>
        </p:nvCxnSpPr>
        <p:spPr>
          <a:xfrm>
            <a:off x="3666309" y="1410787"/>
            <a:ext cx="0" cy="52251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7E3F011-583F-4671-BFEE-154CAC681D84}"/>
              </a:ext>
            </a:extLst>
          </p:cNvPr>
          <p:cNvCxnSpPr/>
          <p:nvPr/>
        </p:nvCxnSpPr>
        <p:spPr>
          <a:xfrm>
            <a:off x="509451" y="1423850"/>
            <a:ext cx="0" cy="52251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688BFEE-6FB9-48BA-AF8A-62C2EFDF5408}"/>
              </a:ext>
            </a:extLst>
          </p:cNvPr>
          <p:cNvSpPr txBox="1"/>
          <p:nvPr/>
        </p:nvSpPr>
        <p:spPr>
          <a:xfrm>
            <a:off x="444136" y="1497874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D344D73-BE0C-4F2E-8B44-BC6A81DAD3B3}"/>
              </a:ext>
            </a:extLst>
          </p:cNvPr>
          <p:cNvSpPr txBox="1"/>
          <p:nvPr/>
        </p:nvSpPr>
        <p:spPr>
          <a:xfrm>
            <a:off x="1336764" y="1545771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31BD260-4652-4462-9A00-B1E90865736B}"/>
              </a:ext>
            </a:extLst>
          </p:cNvPr>
          <p:cNvSpPr txBox="1"/>
          <p:nvPr/>
        </p:nvSpPr>
        <p:spPr>
          <a:xfrm>
            <a:off x="2242456" y="1554479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P3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EB623E-87AC-460F-9234-1C9584D66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0" y="2366669"/>
            <a:ext cx="4269193" cy="32018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E72BCCE-4830-47C9-8524-A3FE207C97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417" y="2366669"/>
            <a:ext cx="4342527" cy="3256895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8636F7D-27E1-4B04-B0C6-C41588F25D9D}"/>
              </a:ext>
            </a:extLst>
          </p:cNvPr>
          <p:cNvCxnSpPr>
            <a:cxnSpLocks/>
          </p:cNvCxnSpPr>
          <p:nvPr/>
        </p:nvCxnSpPr>
        <p:spPr>
          <a:xfrm>
            <a:off x="4927781" y="1937651"/>
            <a:ext cx="378079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F443AE5-7780-4B7F-AB16-CD89B22B94A7}"/>
              </a:ext>
            </a:extLst>
          </p:cNvPr>
          <p:cNvGrpSpPr/>
          <p:nvPr/>
        </p:nvGrpSpPr>
        <p:grpSpPr>
          <a:xfrm>
            <a:off x="5217539" y="1615267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41" name="Flowchart: Merge 40">
              <a:extLst>
                <a:ext uri="{FF2B5EF4-FFF2-40B4-BE49-F238E27FC236}">
                  <a16:creationId xmlns:a16="http://schemas.microsoft.com/office/drawing/2014/main" id="{13494B6B-64E4-4122-9043-85422A4D8392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B196A2D-A8F0-42E2-B12C-D4D2C40D486B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0" name="Flowchart: Merge 49">
            <a:extLst>
              <a:ext uri="{FF2B5EF4-FFF2-40B4-BE49-F238E27FC236}">
                <a16:creationId xmlns:a16="http://schemas.microsoft.com/office/drawing/2014/main" id="{1CD5B2F2-7DBC-4D8F-8BBB-40AB2F67D5C2}"/>
              </a:ext>
            </a:extLst>
          </p:cNvPr>
          <p:cNvSpPr/>
          <p:nvPr/>
        </p:nvSpPr>
        <p:spPr>
          <a:xfrm rot="16200000">
            <a:off x="6159975" y="1626419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1" name="Flowchart: Merge 50">
            <a:extLst>
              <a:ext uri="{FF2B5EF4-FFF2-40B4-BE49-F238E27FC236}">
                <a16:creationId xmlns:a16="http://schemas.microsoft.com/office/drawing/2014/main" id="{E02FCEBE-9A97-4EE1-B946-88FA56C7B9B7}"/>
              </a:ext>
            </a:extLst>
          </p:cNvPr>
          <p:cNvSpPr/>
          <p:nvPr/>
        </p:nvSpPr>
        <p:spPr>
          <a:xfrm rot="16200000">
            <a:off x="7122272" y="1626419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99EBEA6-3982-4D2F-B1B7-51C7579FC690}"/>
              </a:ext>
            </a:extLst>
          </p:cNvPr>
          <p:cNvCxnSpPr>
            <a:cxnSpLocks/>
          </p:cNvCxnSpPr>
          <p:nvPr/>
        </p:nvCxnSpPr>
        <p:spPr>
          <a:xfrm>
            <a:off x="4925604" y="1402073"/>
            <a:ext cx="3793854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6638BB2-25F9-4D95-8AF3-69A7C5A844E0}"/>
              </a:ext>
            </a:extLst>
          </p:cNvPr>
          <p:cNvCxnSpPr/>
          <p:nvPr/>
        </p:nvCxnSpPr>
        <p:spPr>
          <a:xfrm>
            <a:off x="8696419" y="1412271"/>
            <a:ext cx="0" cy="52251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DB52514-4CE6-4101-B36F-F30E4CD8ED28}"/>
              </a:ext>
            </a:extLst>
          </p:cNvPr>
          <p:cNvCxnSpPr/>
          <p:nvPr/>
        </p:nvCxnSpPr>
        <p:spPr>
          <a:xfrm>
            <a:off x="4940843" y="1425334"/>
            <a:ext cx="0" cy="52251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9F9A45B1-1E0C-4A6A-9E39-D6D27B460487}"/>
              </a:ext>
            </a:extLst>
          </p:cNvPr>
          <p:cNvSpPr txBox="1"/>
          <p:nvPr/>
        </p:nvSpPr>
        <p:spPr>
          <a:xfrm>
            <a:off x="4875528" y="1499358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A07A999-8F56-40A1-BBBF-FF64CA18A72C}"/>
              </a:ext>
            </a:extLst>
          </p:cNvPr>
          <p:cNvSpPr txBox="1"/>
          <p:nvPr/>
        </p:nvSpPr>
        <p:spPr>
          <a:xfrm>
            <a:off x="5768156" y="1547255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1673938-2659-4FE7-9C67-E54412C65DA3}"/>
              </a:ext>
            </a:extLst>
          </p:cNvPr>
          <p:cNvSpPr txBox="1"/>
          <p:nvPr/>
        </p:nvSpPr>
        <p:spPr>
          <a:xfrm>
            <a:off x="6673848" y="1555963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P3</a:t>
            </a:r>
          </a:p>
        </p:txBody>
      </p:sp>
      <p:sp>
        <p:nvSpPr>
          <p:cNvPr id="58" name="Flowchart: Merge 57">
            <a:extLst>
              <a:ext uri="{FF2B5EF4-FFF2-40B4-BE49-F238E27FC236}">
                <a16:creationId xmlns:a16="http://schemas.microsoft.com/office/drawing/2014/main" id="{2ABE707E-ACDB-444F-82BB-B135C188B965}"/>
              </a:ext>
            </a:extLst>
          </p:cNvPr>
          <p:cNvSpPr/>
          <p:nvPr/>
        </p:nvSpPr>
        <p:spPr>
          <a:xfrm rot="16200000">
            <a:off x="7971358" y="162641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1811A8-D2FF-4FDD-B48A-3DB15EC4210A}"/>
              </a:ext>
            </a:extLst>
          </p:cNvPr>
          <p:cNvSpPr txBox="1"/>
          <p:nvPr/>
        </p:nvSpPr>
        <p:spPr>
          <a:xfrm>
            <a:off x="7545556" y="1576885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P4</a:t>
            </a:r>
          </a:p>
        </p:txBody>
      </p:sp>
    </p:spTree>
    <p:extLst>
      <p:ext uri="{BB962C8B-B14F-4D97-AF65-F5344CB8AC3E}">
        <p14:creationId xmlns:p14="http://schemas.microsoft.com/office/powerpoint/2010/main" val="26796680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53318A-926D-4FF5-9FCD-E12BA93D7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5456" y="695548"/>
            <a:ext cx="4285963" cy="4975908"/>
          </a:xfrm>
        </p:spPr>
        <p:txBody>
          <a:bodyPr/>
          <a:lstStyle/>
          <a:p>
            <a:r>
              <a:rPr lang="en-US" dirty="0"/>
              <a:t>Circuit: a sine wave generator driving a chain of buffer + 5 </a:t>
            </a:r>
            <a:r>
              <a:rPr lang="en-US" dirty="0" err="1"/>
              <a:t>invs</a:t>
            </a:r>
            <a:endParaRPr lang="en-US" dirty="0"/>
          </a:p>
          <a:p>
            <a:r>
              <a:rPr lang="en-US" dirty="0"/>
              <a:t>Same circuit, two different sine-wave inputs.</a:t>
            </a:r>
          </a:p>
          <a:p>
            <a:r>
              <a:rPr lang="en-US" dirty="0"/>
              <a:t>Circuit gain depends on input frequency!</a:t>
            </a:r>
          </a:p>
          <a:p>
            <a:r>
              <a:rPr lang="en-US" dirty="0"/>
              <a:t>Shower criterion (need delay) is about the same as the loop-gain criterion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5E0840-8014-48D5-9E57-7F4A63F1B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B7DB097-68B9-47D4-A869-0DFE5A16D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4" y="3095849"/>
            <a:ext cx="4285963" cy="32144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2EBFBA-6650-4C0A-812E-C8BDB885F7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4" y="52342"/>
            <a:ext cx="4285963" cy="321447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83CA498-A4E3-4F13-AE45-D9AAFE3E3960}"/>
              </a:ext>
            </a:extLst>
          </p:cNvPr>
          <p:cNvSpPr txBox="1"/>
          <p:nvPr/>
        </p:nvSpPr>
        <p:spPr>
          <a:xfrm>
            <a:off x="3367074" y="0"/>
            <a:ext cx="243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period = 6s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01EBF74-79C9-4141-BDD2-032B6B9ACE64}"/>
              </a:ext>
            </a:extLst>
          </p:cNvPr>
          <p:cNvSpPr txBox="1"/>
          <p:nvPr/>
        </p:nvSpPr>
        <p:spPr>
          <a:xfrm>
            <a:off x="2774039" y="6040502"/>
            <a:ext cx="243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Input period = 10s</a:t>
            </a:r>
          </a:p>
        </p:txBody>
      </p:sp>
    </p:spTree>
    <p:extLst>
      <p:ext uri="{BB962C8B-B14F-4D97-AF65-F5344CB8AC3E}">
        <p14:creationId xmlns:p14="http://schemas.microsoft.com/office/powerpoint/2010/main" val="402499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893C-EF1C-4256-A6CB-1306EACF2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enough gain…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0B967-FEF9-48B6-AA18-95EFDCAE6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786" y="1447800"/>
            <a:ext cx="3456624" cy="4648200"/>
          </a:xfrm>
        </p:spPr>
        <p:txBody>
          <a:bodyPr/>
          <a:lstStyle/>
          <a:p>
            <a:r>
              <a:rPr lang="en-US" dirty="0"/>
              <a:t>Parameters:</a:t>
            </a:r>
          </a:p>
          <a:p>
            <a:pPr lvl="1"/>
            <a:r>
              <a:rPr lang="en-US" dirty="0"/>
              <a:t>6-long chain</a:t>
            </a:r>
          </a:p>
          <a:p>
            <a:pPr lvl="1"/>
            <a:r>
              <a:rPr lang="en-US" b="1" dirty="0"/>
              <a:t>Each gate has </a:t>
            </a:r>
            <a:r>
              <a:rPr lang="en-US" b="1" i="1" dirty="0"/>
              <a:t>N</a:t>
            </a:r>
            <a:r>
              <a:rPr lang="en-US" b="1" dirty="0"/>
              <a:t>=2</a:t>
            </a:r>
          </a:p>
          <a:p>
            <a:r>
              <a:rPr lang="en-US" dirty="0"/>
              <a:t>Each gate has gain &lt; 1; cascading them is not enough!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1EF57-ACC2-43D9-8042-6CD80D3C6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983F3A-67DB-437E-8C2C-446C761C0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97" y="2375451"/>
            <a:ext cx="4715129" cy="353634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728ADC3-9FD6-4A5E-8C68-3978BB03C95C}"/>
              </a:ext>
            </a:extLst>
          </p:cNvPr>
          <p:cNvCxnSpPr>
            <a:cxnSpLocks/>
          </p:cNvCxnSpPr>
          <p:nvPr/>
        </p:nvCxnSpPr>
        <p:spPr>
          <a:xfrm>
            <a:off x="157000" y="1946227"/>
            <a:ext cx="5031226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1AE83D76-A052-45D5-AB33-932E010F17F3}"/>
              </a:ext>
            </a:extLst>
          </p:cNvPr>
          <p:cNvGrpSpPr/>
          <p:nvPr/>
        </p:nvGrpSpPr>
        <p:grpSpPr>
          <a:xfrm>
            <a:off x="446758" y="1623843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9" name="Flowchart: Merge 8">
              <a:extLst>
                <a:ext uri="{FF2B5EF4-FFF2-40B4-BE49-F238E27FC236}">
                  <a16:creationId xmlns:a16="http://schemas.microsoft.com/office/drawing/2014/main" id="{F04F7CAC-2E59-4184-80D9-2C4814F4B6C6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5A577E3-3654-4A8E-9848-9766595D90A1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68540435-DCFB-4368-A8F5-2BDFD2BDB593}"/>
              </a:ext>
            </a:extLst>
          </p:cNvPr>
          <p:cNvSpPr/>
          <p:nvPr/>
        </p:nvSpPr>
        <p:spPr>
          <a:xfrm rot="16200000">
            <a:off x="1349438" y="1634995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lowchart: Merge 11">
            <a:extLst>
              <a:ext uri="{FF2B5EF4-FFF2-40B4-BE49-F238E27FC236}">
                <a16:creationId xmlns:a16="http://schemas.microsoft.com/office/drawing/2014/main" id="{D0B93B21-7558-430B-8993-6F60736E4E0A}"/>
              </a:ext>
            </a:extLst>
          </p:cNvPr>
          <p:cNvSpPr/>
          <p:nvPr/>
        </p:nvSpPr>
        <p:spPr>
          <a:xfrm rot="16200000">
            <a:off x="2142772" y="1634995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29EBA76-6C82-4EFE-9A56-D598CA3DACC7}"/>
              </a:ext>
            </a:extLst>
          </p:cNvPr>
          <p:cNvCxnSpPr>
            <a:cxnSpLocks/>
          </p:cNvCxnSpPr>
          <p:nvPr/>
        </p:nvCxnSpPr>
        <p:spPr>
          <a:xfrm>
            <a:off x="154823" y="1410649"/>
            <a:ext cx="502314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F50E157-A69A-40A6-91E9-8876C40C0346}"/>
              </a:ext>
            </a:extLst>
          </p:cNvPr>
          <p:cNvCxnSpPr/>
          <p:nvPr/>
        </p:nvCxnSpPr>
        <p:spPr>
          <a:xfrm>
            <a:off x="5177970" y="1420847"/>
            <a:ext cx="0" cy="52251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6CE6F6-387C-41FD-B9D6-3F5009E011D0}"/>
              </a:ext>
            </a:extLst>
          </p:cNvPr>
          <p:cNvCxnSpPr/>
          <p:nvPr/>
        </p:nvCxnSpPr>
        <p:spPr>
          <a:xfrm>
            <a:off x="170062" y="1433910"/>
            <a:ext cx="0" cy="52251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295057C-6B13-46A4-B9E4-48162E2F6360}"/>
              </a:ext>
            </a:extLst>
          </p:cNvPr>
          <p:cNvSpPr txBox="1"/>
          <p:nvPr/>
        </p:nvSpPr>
        <p:spPr>
          <a:xfrm>
            <a:off x="104747" y="1507934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EAAA2B-B742-4B8B-9F12-F844BDEDCA87}"/>
              </a:ext>
            </a:extLst>
          </p:cNvPr>
          <p:cNvSpPr txBox="1"/>
          <p:nvPr/>
        </p:nvSpPr>
        <p:spPr>
          <a:xfrm>
            <a:off x="997375" y="1555831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3DC539-FC66-44F9-9E3F-82C7512A3F5B}"/>
              </a:ext>
            </a:extLst>
          </p:cNvPr>
          <p:cNvSpPr txBox="1"/>
          <p:nvPr/>
        </p:nvSpPr>
        <p:spPr>
          <a:xfrm>
            <a:off x="1783799" y="1564539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P3</a:t>
            </a:r>
          </a:p>
        </p:txBody>
      </p:sp>
      <p:sp>
        <p:nvSpPr>
          <p:cNvPr id="19" name="Flowchart: Merge 18">
            <a:extLst>
              <a:ext uri="{FF2B5EF4-FFF2-40B4-BE49-F238E27FC236}">
                <a16:creationId xmlns:a16="http://schemas.microsoft.com/office/drawing/2014/main" id="{4786FBB4-F74C-4B47-ABAA-9D75249E107D}"/>
              </a:ext>
            </a:extLst>
          </p:cNvPr>
          <p:cNvSpPr/>
          <p:nvPr/>
        </p:nvSpPr>
        <p:spPr>
          <a:xfrm rot="16200000">
            <a:off x="2942163" y="1634993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FDE1A1-2A5B-48E6-9D4A-0DBC45286B20}"/>
              </a:ext>
            </a:extLst>
          </p:cNvPr>
          <p:cNvSpPr txBox="1"/>
          <p:nvPr/>
        </p:nvSpPr>
        <p:spPr>
          <a:xfrm>
            <a:off x="2585934" y="1585461"/>
            <a:ext cx="435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P4</a:t>
            </a:r>
          </a:p>
        </p:txBody>
      </p:sp>
      <p:sp>
        <p:nvSpPr>
          <p:cNvPr id="21" name="Flowchart: Merge 20">
            <a:extLst>
              <a:ext uri="{FF2B5EF4-FFF2-40B4-BE49-F238E27FC236}">
                <a16:creationId xmlns:a16="http://schemas.microsoft.com/office/drawing/2014/main" id="{7F076712-98A0-4B19-8836-68E872D62977}"/>
              </a:ext>
            </a:extLst>
          </p:cNvPr>
          <p:cNvSpPr/>
          <p:nvPr/>
        </p:nvSpPr>
        <p:spPr>
          <a:xfrm rot="16200000">
            <a:off x="3710793" y="164824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Flowchart: Merge 21">
            <a:extLst>
              <a:ext uri="{FF2B5EF4-FFF2-40B4-BE49-F238E27FC236}">
                <a16:creationId xmlns:a16="http://schemas.microsoft.com/office/drawing/2014/main" id="{1E670B1D-1278-4FA4-8410-1323DDD790B5}"/>
              </a:ext>
            </a:extLst>
          </p:cNvPr>
          <p:cNvSpPr/>
          <p:nvPr/>
        </p:nvSpPr>
        <p:spPr>
          <a:xfrm rot="16200000">
            <a:off x="4449600" y="1641623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405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0157-BF80-405A-97A7-5B0A630BB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Repressilator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A5399-4830-4FAA-8CBA-22D6D2C09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1"/>
            <a:ext cx="7772400" cy="597462"/>
          </a:xfrm>
        </p:spPr>
        <p:txBody>
          <a:bodyPr/>
          <a:lstStyle/>
          <a:p>
            <a:r>
              <a:rPr lang="en-US" sz="2400" dirty="0"/>
              <a:t>We’ve built something very much like the </a:t>
            </a:r>
            <a:r>
              <a:rPr lang="en-US" sz="2400" i="1" dirty="0" err="1"/>
              <a:t>repressilator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C27C91-72D6-4C5B-BFC7-6597256D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A7B95B5-35CC-4924-BD28-056B9AE3360E}"/>
              </a:ext>
            </a:extLst>
          </p:cNvPr>
          <p:cNvCxnSpPr>
            <a:cxnSpLocks/>
          </p:cNvCxnSpPr>
          <p:nvPr/>
        </p:nvCxnSpPr>
        <p:spPr>
          <a:xfrm>
            <a:off x="528532" y="3308668"/>
            <a:ext cx="316953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531C4A89-DF0D-4A08-BA5E-DB3CC26A8DD4}"/>
              </a:ext>
            </a:extLst>
          </p:cNvPr>
          <p:cNvGrpSpPr/>
          <p:nvPr/>
        </p:nvGrpSpPr>
        <p:grpSpPr>
          <a:xfrm>
            <a:off x="836784" y="2995925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7" name="Flowchart: Merge 6">
              <a:extLst>
                <a:ext uri="{FF2B5EF4-FFF2-40B4-BE49-F238E27FC236}">
                  <a16:creationId xmlns:a16="http://schemas.microsoft.com/office/drawing/2014/main" id="{8D6B5994-75EE-4277-BE2C-CB8F86797910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AD3C84D-FF14-4BA1-B42A-AC41A0C23C17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2C38F5C-9562-4F1A-B346-C007587F8294}"/>
              </a:ext>
            </a:extLst>
          </p:cNvPr>
          <p:cNvCxnSpPr>
            <a:cxnSpLocks/>
          </p:cNvCxnSpPr>
          <p:nvPr/>
        </p:nvCxnSpPr>
        <p:spPr>
          <a:xfrm>
            <a:off x="3696559" y="2893052"/>
            <a:ext cx="0" cy="4084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314F3F-EBE8-44A8-89E2-AEDB99C5F194}"/>
              </a:ext>
            </a:extLst>
          </p:cNvPr>
          <p:cNvCxnSpPr>
            <a:cxnSpLocks/>
          </p:cNvCxnSpPr>
          <p:nvPr/>
        </p:nvCxnSpPr>
        <p:spPr>
          <a:xfrm>
            <a:off x="545391" y="2876868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lowchart: Merge 12">
            <a:extLst>
              <a:ext uri="{FF2B5EF4-FFF2-40B4-BE49-F238E27FC236}">
                <a16:creationId xmlns:a16="http://schemas.microsoft.com/office/drawing/2014/main" id="{73B5B9A3-4A89-4800-9263-DC237A9E7992}"/>
              </a:ext>
            </a:extLst>
          </p:cNvPr>
          <p:cNvSpPr/>
          <p:nvPr/>
        </p:nvSpPr>
        <p:spPr>
          <a:xfrm rot="16200000">
            <a:off x="1860065" y="299763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lowchart: Merge 14">
            <a:extLst>
              <a:ext uri="{FF2B5EF4-FFF2-40B4-BE49-F238E27FC236}">
                <a16:creationId xmlns:a16="http://schemas.microsoft.com/office/drawing/2014/main" id="{7DF8BEAC-4A17-4935-9B12-A71B2AF7520C}"/>
              </a:ext>
            </a:extLst>
          </p:cNvPr>
          <p:cNvSpPr/>
          <p:nvPr/>
        </p:nvSpPr>
        <p:spPr>
          <a:xfrm rot="16200000">
            <a:off x="2854033" y="298819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9980380-CF5E-498C-9B16-AF63427FB3AA}"/>
              </a:ext>
            </a:extLst>
          </p:cNvPr>
          <p:cNvCxnSpPr>
            <a:cxnSpLocks/>
          </p:cNvCxnSpPr>
          <p:nvPr/>
        </p:nvCxnSpPr>
        <p:spPr>
          <a:xfrm>
            <a:off x="528532" y="2894628"/>
            <a:ext cx="315334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0195FF-8265-43FA-83C5-2E1D27D0B025}"/>
              </a:ext>
            </a:extLst>
          </p:cNvPr>
          <p:cNvCxnSpPr>
            <a:cxnSpLocks/>
          </p:cNvCxnSpPr>
          <p:nvPr/>
        </p:nvCxnSpPr>
        <p:spPr>
          <a:xfrm>
            <a:off x="4710748" y="3311567"/>
            <a:ext cx="316953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A169001-AA85-48BA-98B5-CA6035F48866}"/>
              </a:ext>
            </a:extLst>
          </p:cNvPr>
          <p:cNvGrpSpPr/>
          <p:nvPr/>
        </p:nvGrpSpPr>
        <p:grpSpPr>
          <a:xfrm>
            <a:off x="4954264" y="2989183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29" name="Flowchart: Merge 28">
              <a:extLst>
                <a:ext uri="{FF2B5EF4-FFF2-40B4-BE49-F238E27FC236}">
                  <a16:creationId xmlns:a16="http://schemas.microsoft.com/office/drawing/2014/main" id="{C9B2052F-3238-4B1F-898B-431C5B1879AE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18830B4-719B-44EA-9CC8-760758BCD4A4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4F7FD6D-C82C-433B-B13B-7515F4AB925A}"/>
              </a:ext>
            </a:extLst>
          </p:cNvPr>
          <p:cNvCxnSpPr>
            <a:cxnSpLocks/>
          </p:cNvCxnSpPr>
          <p:nvPr/>
        </p:nvCxnSpPr>
        <p:spPr>
          <a:xfrm>
            <a:off x="7878775" y="2891704"/>
            <a:ext cx="0" cy="4084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E853113-B3BA-40FA-8B59-841672D7DC13}"/>
              </a:ext>
            </a:extLst>
          </p:cNvPr>
          <p:cNvCxnSpPr>
            <a:cxnSpLocks/>
          </p:cNvCxnSpPr>
          <p:nvPr/>
        </p:nvCxnSpPr>
        <p:spPr>
          <a:xfrm>
            <a:off x="4727607" y="2875520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1F44FAE-00AB-47D6-8BDF-B36453A4609F}"/>
              </a:ext>
            </a:extLst>
          </p:cNvPr>
          <p:cNvCxnSpPr>
            <a:cxnSpLocks/>
          </p:cNvCxnSpPr>
          <p:nvPr/>
        </p:nvCxnSpPr>
        <p:spPr>
          <a:xfrm>
            <a:off x="4710748" y="2893280"/>
            <a:ext cx="315334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51058CF-80CF-4E7D-8D26-E45FF2FB53F4}"/>
              </a:ext>
            </a:extLst>
          </p:cNvPr>
          <p:cNvGrpSpPr/>
          <p:nvPr/>
        </p:nvGrpSpPr>
        <p:grpSpPr>
          <a:xfrm>
            <a:off x="5972508" y="2989183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37" name="Flowchart: Merge 36">
              <a:extLst>
                <a:ext uri="{FF2B5EF4-FFF2-40B4-BE49-F238E27FC236}">
                  <a16:creationId xmlns:a16="http://schemas.microsoft.com/office/drawing/2014/main" id="{90C4BAB7-3BEC-478D-91CA-4A54BDB30D82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3BEBA08-840D-4C1B-8325-9E2959D370B9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7664486-437A-4DE2-83B1-39FC4FAAE4E4}"/>
              </a:ext>
            </a:extLst>
          </p:cNvPr>
          <p:cNvGrpSpPr/>
          <p:nvPr/>
        </p:nvGrpSpPr>
        <p:grpSpPr>
          <a:xfrm>
            <a:off x="7024468" y="2989183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40" name="Flowchart: Merge 39">
              <a:extLst>
                <a:ext uri="{FF2B5EF4-FFF2-40B4-BE49-F238E27FC236}">
                  <a16:creationId xmlns:a16="http://schemas.microsoft.com/office/drawing/2014/main" id="{C7E64F8C-FA5D-4CEF-AC96-67BD65F3128F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CB96309D-B952-423E-832A-59411B55307D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627E59C7-0DF8-4F98-9953-307D3FC31F28}"/>
              </a:ext>
            </a:extLst>
          </p:cNvPr>
          <p:cNvCxnSpPr>
            <a:cxnSpLocks/>
          </p:cNvCxnSpPr>
          <p:nvPr/>
        </p:nvCxnSpPr>
        <p:spPr>
          <a:xfrm flipH="1">
            <a:off x="1820709" y="2014917"/>
            <a:ext cx="145656" cy="78492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7474A230-6CE7-41AE-B982-A1D5D3743E26}"/>
              </a:ext>
            </a:extLst>
          </p:cNvPr>
          <p:cNvCxnSpPr>
            <a:cxnSpLocks/>
          </p:cNvCxnSpPr>
          <p:nvPr/>
        </p:nvCxnSpPr>
        <p:spPr>
          <a:xfrm flipH="1">
            <a:off x="6611193" y="2120113"/>
            <a:ext cx="186118" cy="501706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2">
            <a:extLst>
              <a:ext uri="{FF2B5EF4-FFF2-40B4-BE49-F238E27FC236}">
                <a16:creationId xmlns:a16="http://schemas.microsoft.com/office/drawing/2014/main" id="{D266F333-47F4-4294-8F26-7D3A6616DA62}"/>
              </a:ext>
            </a:extLst>
          </p:cNvPr>
          <p:cNvSpPr txBox="1">
            <a:spLocks/>
          </p:cNvSpPr>
          <p:nvPr/>
        </p:nvSpPr>
        <p:spPr bwMode="auto">
          <a:xfrm>
            <a:off x="296035" y="4191674"/>
            <a:ext cx="8629482" cy="1942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Any real difference?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Not much, in principle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Any even number of oscillations will cancel out</a:t>
            </a:r>
          </a:p>
          <a:p>
            <a:pPr>
              <a:spcBef>
                <a:spcPts val="0"/>
              </a:spcBef>
            </a:pPr>
            <a:r>
              <a:rPr lang="en-US" sz="2400" kern="0" dirty="0"/>
              <a:t>The </a:t>
            </a:r>
            <a:r>
              <a:rPr lang="en-US" sz="2400" kern="0" dirty="0" err="1"/>
              <a:t>repressilator</a:t>
            </a:r>
            <a:r>
              <a:rPr lang="en-US" sz="2400" kern="0" dirty="0"/>
              <a:t> was the first “successful” synthetic oscillator</a:t>
            </a:r>
          </a:p>
          <a:p>
            <a:pPr lvl="1">
              <a:spcBef>
                <a:spcPts val="0"/>
              </a:spcBef>
            </a:pPr>
            <a:r>
              <a:rPr lang="en-US" sz="2000" i="1" dirty="0"/>
              <a:t>A synthetic oscillatory network of transcriptional regulators</a:t>
            </a:r>
            <a:r>
              <a:rPr lang="en-US" sz="2000" dirty="0"/>
              <a:t>, </a:t>
            </a:r>
            <a:r>
              <a:rPr lang="en-US" sz="2000" kern="0" dirty="0" err="1"/>
              <a:t>Elowitz</a:t>
            </a:r>
            <a:r>
              <a:rPr lang="en-US" sz="2000" kern="0" dirty="0"/>
              <a:t> 2000</a:t>
            </a:r>
          </a:p>
          <a:p>
            <a:pPr lvl="1">
              <a:spcBef>
                <a:spcPts val="0"/>
              </a:spcBef>
            </a:pP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88383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A856-896B-4802-8CD7-713E184A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Drosophila circadian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542E-F169-4114-A2A3-A0DDF8C68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79" y="4194313"/>
            <a:ext cx="8507651" cy="2200638"/>
          </a:xfrm>
        </p:spPr>
        <p:txBody>
          <a:bodyPr/>
          <a:lstStyle/>
          <a:p>
            <a:r>
              <a:rPr lang="en-US" sz="2000" dirty="0"/>
              <a:t>See, e.g., </a:t>
            </a:r>
            <a:r>
              <a:rPr lang="en-US" sz="2000" i="1" dirty="0"/>
              <a:t>The molecular ticks of the Drosophila circadian clock</a:t>
            </a:r>
            <a:r>
              <a:rPr lang="en-US" sz="2000" dirty="0"/>
              <a:t>, Emery 2015</a:t>
            </a:r>
          </a:p>
          <a:p>
            <a:r>
              <a:rPr lang="en-US" sz="2000" dirty="0"/>
              <a:t>Light activates CRY, which degrades TIM</a:t>
            </a:r>
          </a:p>
          <a:p>
            <a:r>
              <a:rPr lang="en-US" sz="2000" dirty="0"/>
              <a:t>PER and TIM heterodimerize when activated by kinases</a:t>
            </a:r>
          </a:p>
          <a:p>
            <a:r>
              <a:rPr lang="en-US" sz="2000" dirty="0"/>
              <a:t>The main loop is negative FB; the various reactions and travel add delay and gain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30A48-AB21-4212-96EA-E3494B13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199" y="6392332"/>
            <a:ext cx="3369733" cy="313267"/>
          </a:xfrm>
        </p:spPr>
        <p:txBody>
          <a:bodyPr/>
          <a:lstStyle/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SynBio</a:t>
            </a:r>
            <a:r>
              <a:rPr lang="en-US" dirty="0"/>
              <a:t>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F6B563-C2C0-4A8B-A4CC-20F1C757451B}"/>
              </a:ext>
            </a:extLst>
          </p:cNvPr>
          <p:cNvGrpSpPr/>
          <p:nvPr/>
        </p:nvGrpSpPr>
        <p:grpSpPr>
          <a:xfrm>
            <a:off x="2200276" y="3162184"/>
            <a:ext cx="1388533" cy="287867"/>
            <a:chOff x="2650067" y="2607733"/>
            <a:chExt cx="1388533" cy="287867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F1EE315-3604-4C50-9C8F-36E207603386}"/>
                </a:ext>
              </a:extLst>
            </p:cNvPr>
            <p:cNvCxnSpPr/>
            <p:nvPr/>
          </p:nvCxnSpPr>
          <p:spPr>
            <a:xfrm>
              <a:off x="2650067" y="2878667"/>
              <a:ext cx="13885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F143B0A-ED5B-4A34-9CE2-E425FD5501F6}"/>
                </a:ext>
              </a:extLst>
            </p:cNvPr>
            <p:cNvCxnSpPr/>
            <p:nvPr/>
          </p:nvCxnSpPr>
          <p:spPr>
            <a:xfrm>
              <a:off x="3056467" y="2607733"/>
              <a:ext cx="0" cy="287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1ADA428-FBBA-4B18-85C3-901E5201387E}"/>
                </a:ext>
              </a:extLst>
            </p:cNvPr>
            <p:cNvCxnSpPr/>
            <p:nvPr/>
          </p:nvCxnSpPr>
          <p:spPr>
            <a:xfrm>
              <a:off x="3047999" y="2607733"/>
              <a:ext cx="22013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AFDB47A-0487-4D75-B868-C9E9DD3DD14D}"/>
              </a:ext>
            </a:extLst>
          </p:cNvPr>
          <p:cNvSpPr txBox="1"/>
          <p:nvPr/>
        </p:nvSpPr>
        <p:spPr>
          <a:xfrm>
            <a:off x="2869141" y="3001318"/>
            <a:ext cx="315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PDP1, VRI, PER, TIM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3F724B-6637-4328-9B1E-8F6A72951969}"/>
              </a:ext>
            </a:extLst>
          </p:cNvPr>
          <p:cNvGrpSpPr/>
          <p:nvPr/>
        </p:nvGrpSpPr>
        <p:grpSpPr>
          <a:xfrm flipH="1">
            <a:off x="2200270" y="3899844"/>
            <a:ext cx="1388533" cy="287867"/>
            <a:chOff x="2650067" y="2607733"/>
            <a:chExt cx="1388533" cy="287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C8B4CC-F259-4FF6-AFF4-7E7028826741}"/>
                </a:ext>
              </a:extLst>
            </p:cNvPr>
            <p:cNvCxnSpPr/>
            <p:nvPr/>
          </p:nvCxnSpPr>
          <p:spPr>
            <a:xfrm>
              <a:off x="2650067" y="2878667"/>
              <a:ext cx="13885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307569-C376-443A-A99F-D2A9DFDDFFF3}"/>
                </a:ext>
              </a:extLst>
            </p:cNvPr>
            <p:cNvCxnSpPr/>
            <p:nvPr/>
          </p:nvCxnSpPr>
          <p:spPr>
            <a:xfrm>
              <a:off x="3056467" y="2607733"/>
              <a:ext cx="0" cy="287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7B70F95-B3FD-4B4B-BEED-6CDE7A512C94}"/>
                </a:ext>
              </a:extLst>
            </p:cNvPr>
            <p:cNvCxnSpPr/>
            <p:nvPr/>
          </p:nvCxnSpPr>
          <p:spPr>
            <a:xfrm>
              <a:off x="3047999" y="2607733"/>
              <a:ext cx="22013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013818D-718D-493F-A053-AEB94812D95C}"/>
              </a:ext>
            </a:extLst>
          </p:cNvPr>
          <p:cNvSpPr txBox="1"/>
          <p:nvPr/>
        </p:nvSpPr>
        <p:spPr>
          <a:xfrm>
            <a:off x="1983311" y="373897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D1431-290D-4444-B647-9EAA3A45B0F4}"/>
              </a:ext>
            </a:extLst>
          </p:cNvPr>
          <p:cNvSpPr txBox="1"/>
          <p:nvPr/>
        </p:nvSpPr>
        <p:spPr>
          <a:xfrm>
            <a:off x="5266267" y="1510475"/>
            <a:ext cx="150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PER∙TIM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E401EB-00C0-470C-BA3C-670861D40B3F}"/>
              </a:ext>
            </a:extLst>
          </p:cNvPr>
          <p:cNvSpPr txBox="1"/>
          <p:nvPr/>
        </p:nvSpPr>
        <p:spPr>
          <a:xfrm>
            <a:off x="4530725" y="2010697"/>
            <a:ext cx="154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kinases, phosphatases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E8D0581-7200-4305-8FE3-2A4C5238C33A}"/>
              </a:ext>
            </a:extLst>
          </p:cNvPr>
          <p:cNvCxnSpPr>
            <a:cxnSpLocks/>
          </p:cNvCxnSpPr>
          <p:nvPr/>
        </p:nvCxnSpPr>
        <p:spPr>
          <a:xfrm flipH="1" flipV="1">
            <a:off x="1724679" y="3092876"/>
            <a:ext cx="291944" cy="6459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63D1431-290D-4444-B647-9EAA3A45B0F4}"/>
              </a:ext>
            </a:extLst>
          </p:cNvPr>
          <p:cNvSpPr txBox="1"/>
          <p:nvPr/>
        </p:nvSpPr>
        <p:spPr>
          <a:xfrm>
            <a:off x="1102592" y="2568581"/>
            <a:ext cx="150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CLK∙CYC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13818D-718D-493F-A053-AEB94812D95C}"/>
              </a:ext>
            </a:extLst>
          </p:cNvPr>
          <p:cNvSpPr txBox="1"/>
          <p:nvPr/>
        </p:nvSpPr>
        <p:spPr>
          <a:xfrm>
            <a:off x="6301323" y="246038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CRY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781550" y="2002460"/>
            <a:ext cx="1047750" cy="10152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610225" y="2002460"/>
            <a:ext cx="295275" cy="10152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829300" y="2846268"/>
            <a:ext cx="548223" cy="31591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57862" y="3092876"/>
            <a:ext cx="147638" cy="14763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480153" y="1279751"/>
            <a:ext cx="3215961" cy="1356394"/>
          </a:xfrm>
          <a:custGeom>
            <a:avLst/>
            <a:gdLst>
              <a:gd name="connsiteX0" fmla="*/ 3206663 w 3215961"/>
              <a:gd name="connsiteY0" fmla="*/ 266630 h 1356394"/>
              <a:gd name="connsiteX1" fmla="*/ 2956143 w 3215961"/>
              <a:gd name="connsiteY1" fmla="*/ 91265 h 1356394"/>
              <a:gd name="connsiteX2" fmla="*/ 1478072 w 3215961"/>
              <a:gd name="connsiteY2" fmla="*/ 103791 h 1356394"/>
              <a:gd name="connsiteX3" fmla="*/ 0 w 3215961"/>
              <a:gd name="connsiteY3" fmla="*/ 1356394 h 135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5961" h="1356394">
                <a:moveTo>
                  <a:pt x="3206663" y="266630"/>
                </a:moveTo>
                <a:cubicBezTo>
                  <a:pt x="3225452" y="192517"/>
                  <a:pt x="3244242" y="118405"/>
                  <a:pt x="2956143" y="91265"/>
                </a:cubicBezTo>
                <a:cubicBezTo>
                  <a:pt x="2668044" y="64125"/>
                  <a:pt x="1970762" y="-107064"/>
                  <a:pt x="1478072" y="103791"/>
                </a:cubicBezTo>
                <a:cubicBezTo>
                  <a:pt x="985382" y="314646"/>
                  <a:pt x="492691" y="835520"/>
                  <a:pt x="0" y="135639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393550" y="2546915"/>
            <a:ext cx="189967" cy="16570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200270" y="3001318"/>
            <a:ext cx="193280" cy="30479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9608A14-2444-49D8-A97A-4E1FDEE1D9BF}"/>
              </a:ext>
            </a:extLst>
          </p:cNvPr>
          <p:cNvSpPr txBox="1"/>
          <p:nvPr/>
        </p:nvSpPr>
        <p:spPr>
          <a:xfrm>
            <a:off x="3023659" y="1206363"/>
            <a:ext cx="154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enters nucleus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973E07-A3F4-4B05-9DC4-76CD33D8718D}"/>
              </a:ext>
            </a:extLst>
          </p:cNvPr>
          <p:cNvCxnSpPr>
            <a:cxnSpLocks/>
          </p:cNvCxnSpPr>
          <p:nvPr/>
        </p:nvCxnSpPr>
        <p:spPr>
          <a:xfrm flipH="1">
            <a:off x="3240157" y="3488635"/>
            <a:ext cx="268356" cy="38762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486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A856-896B-4802-8CD7-713E184A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Drosophila circadian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542E-F169-4114-A2A3-A0DDF8C68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79" y="4119506"/>
            <a:ext cx="8507651" cy="1675007"/>
          </a:xfrm>
        </p:spPr>
        <p:txBody>
          <a:bodyPr/>
          <a:lstStyle/>
          <a:p>
            <a:r>
              <a:rPr lang="en-US" sz="2000" dirty="0"/>
              <a:t>Nice picture, but it’s not enough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How do we entrain cells that cannot see the sunlight?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Human red blood cells have circadian rhythm, but no nucleus (PMLS page 278)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In mammals, 20K neurons are a central oscillator that send signals everywhere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Drosophila is thought to have some neural control; I don’t believe it’s settled yet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30A48-AB21-4212-96EA-E3494B13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199" y="6392332"/>
            <a:ext cx="3369733" cy="313267"/>
          </a:xfrm>
        </p:spPr>
        <p:txBody>
          <a:bodyPr/>
          <a:lstStyle/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SynBio</a:t>
            </a:r>
            <a:r>
              <a:rPr lang="en-US" dirty="0"/>
              <a:t>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F6B563-C2C0-4A8B-A4CC-20F1C757451B}"/>
              </a:ext>
            </a:extLst>
          </p:cNvPr>
          <p:cNvGrpSpPr/>
          <p:nvPr/>
        </p:nvGrpSpPr>
        <p:grpSpPr>
          <a:xfrm>
            <a:off x="2200276" y="3162184"/>
            <a:ext cx="1388533" cy="287867"/>
            <a:chOff x="2650067" y="2607733"/>
            <a:chExt cx="1388533" cy="287867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F1EE315-3604-4C50-9C8F-36E207603386}"/>
                </a:ext>
              </a:extLst>
            </p:cNvPr>
            <p:cNvCxnSpPr/>
            <p:nvPr/>
          </p:nvCxnSpPr>
          <p:spPr>
            <a:xfrm>
              <a:off x="2650067" y="2878667"/>
              <a:ext cx="13885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F143B0A-ED5B-4A34-9CE2-E425FD5501F6}"/>
                </a:ext>
              </a:extLst>
            </p:cNvPr>
            <p:cNvCxnSpPr/>
            <p:nvPr/>
          </p:nvCxnSpPr>
          <p:spPr>
            <a:xfrm>
              <a:off x="3056467" y="2607733"/>
              <a:ext cx="0" cy="287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1ADA428-FBBA-4B18-85C3-901E5201387E}"/>
                </a:ext>
              </a:extLst>
            </p:cNvPr>
            <p:cNvCxnSpPr/>
            <p:nvPr/>
          </p:nvCxnSpPr>
          <p:spPr>
            <a:xfrm>
              <a:off x="3047999" y="2607733"/>
              <a:ext cx="22013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AFDB47A-0487-4D75-B868-C9E9DD3DD14D}"/>
              </a:ext>
            </a:extLst>
          </p:cNvPr>
          <p:cNvSpPr txBox="1"/>
          <p:nvPr/>
        </p:nvSpPr>
        <p:spPr>
          <a:xfrm>
            <a:off x="2869141" y="3001318"/>
            <a:ext cx="315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PDP1, VRI, PER, TIM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3F724B-6637-4328-9B1E-8F6A72951969}"/>
              </a:ext>
            </a:extLst>
          </p:cNvPr>
          <p:cNvGrpSpPr/>
          <p:nvPr/>
        </p:nvGrpSpPr>
        <p:grpSpPr>
          <a:xfrm flipH="1">
            <a:off x="2200270" y="3899844"/>
            <a:ext cx="1388533" cy="287867"/>
            <a:chOff x="2650067" y="2607733"/>
            <a:chExt cx="1388533" cy="287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C8B4CC-F259-4FF6-AFF4-7E7028826741}"/>
                </a:ext>
              </a:extLst>
            </p:cNvPr>
            <p:cNvCxnSpPr/>
            <p:nvPr/>
          </p:nvCxnSpPr>
          <p:spPr>
            <a:xfrm>
              <a:off x="2650067" y="2878667"/>
              <a:ext cx="13885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307569-C376-443A-A99F-D2A9DFDDFFF3}"/>
                </a:ext>
              </a:extLst>
            </p:cNvPr>
            <p:cNvCxnSpPr/>
            <p:nvPr/>
          </p:nvCxnSpPr>
          <p:spPr>
            <a:xfrm>
              <a:off x="3056467" y="2607733"/>
              <a:ext cx="0" cy="287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7B70F95-B3FD-4B4B-BEED-6CDE7A512C94}"/>
                </a:ext>
              </a:extLst>
            </p:cNvPr>
            <p:cNvCxnSpPr/>
            <p:nvPr/>
          </p:nvCxnSpPr>
          <p:spPr>
            <a:xfrm>
              <a:off x="3047999" y="2607733"/>
              <a:ext cx="22013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013818D-718D-493F-A053-AEB94812D95C}"/>
              </a:ext>
            </a:extLst>
          </p:cNvPr>
          <p:cNvSpPr txBox="1"/>
          <p:nvPr/>
        </p:nvSpPr>
        <p:spPr>
          <a:xfrm>
            <a:off x="1983311" y="373897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D1431-290D-4444-B647-9EAA3A45B0F4}"/>
              </a:ext>
            </a:extLst>
          </p:cNvPr>
          <p:cNvSpPr txBox="1"/>
          <p:nvPr/>
        </p:nvSpPr>
        <p:spPr>
          <a:xfrm>
            <a:off x="5266267" y="1510475"/>
            <a:ext cx="150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PER∙TIM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E401EB-00C0-470C-BA3C-670861D40B3F}"/>
              </a:ext>
            </a:extLst>
          </p:cNvPr>
          <p:cNvSpPr txBox="1"/>
          <p:nvPr/>
        </p:nvSpPr>
        <p:spPr>
          <a:xfrm>
            <a:off x="4530725" y="2010697"/>
            <a:ext cx="154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kinases, phosphatases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E8D0581-7200-4305-8FE3-2A4C5238C33A}"/>
              </a:ext>
            </a:extLst>
          </p:cNvPr>
          <p:cNvCxnSpPr>
            <a:cxnSpLocks/>
          </p:cNvCxnSpPr>
          <p:nvPr/>
        </p:nvCxnSpPr>
        <p:spPr>
          <a:xfrm flipH="1" flipV="1">
            <a:off x="1724679" y="3092876"/>
            <a:ext cx="291944" cy="6459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63D1431-290D-4444-B647-9EAA3A45B0F4}"/>
              </a:ext>
            </a:extLst>
          </p:cNvPr>
          <p:cNvSpPr txBox="1"/>
          <p:nvPr/>
        </p:nvSpPr>
        <p:spPr>
          <a:xfrm>
            <a:off x="1102592" y="2568581"/>
            <a:ext cx="150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CLK∙CYC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13818D-718D-493F-A053-AEB94812D95C}"/>
              </a:ext>
            </a:extLst>
          </p:cNvPr>
          <p:cNvSpPr txBox="1"/>
          <p:nvPr/>
        </p:nvSpPr>
        <p:spPr>
          <a:xfrm>
            <a:off x="6301323" y="246038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CRY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781550" y="2002460"/>
            <a:ext cx="1047750" cy="10152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610225" y="2002460"/>
            <a:ext cx="295275" cy="10152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829300" y="2846268"/>
            <a:ext cx="548223" cy="31591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57862" y="3092876"/>
            <a:ext cx="147638" cy="14763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480153" y="1279751"/>
            <a:ext cx="3215961" cy="1356394"/>
          </a:xfrm>
          <a:custGeom>
            <a:avLst/>
            <a:gdLst>
              <a:gd name="connsiteX0" fmla="*/ 3206663 w 3215961"/>
              <a:gd name="connsiteY0" fmla="*/ 266630 h 1356394"/>
              <a:gd name="connsiteX1" fmla="*/ 2956143 w 3215961"/>
              <a:gd name="connsiteY1" fmla="*/ 91265 h 1356394"/>
              <a:gd name="connsiteX2" fmla="*/ 1478072 w 3215961"/>
              <a:gd name="connsiteY2" fmla="*/ 103791 h 1356394"/>
              <a:gd name="connsiteX3" fmla="*/ 0 w 3215961"/>
              <a:gd name="connsiteY3" fmla="*/ 1356394 h 135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5961" h="1356394">
                <a:moveTo>
                  <a:pt x="3206663" y="266630"/>
                </a:moveTo>
                <a:cubicBezTo>
                  <a:pt x="3225452" y="192517"/>
                  <a:pt x="3244242" y="118405"/>
                  <a:pt x="2956143" y="91265"/>
                </a:cubicBezTo>
                <a:cubicBezTo>
                  <a:pt x="2668044" y="64125"/>
                  <a:pt x="1970762" y="-107064"/>
                  <a:pt x="1478072" y="103791"/>
                </a:cubicBezTo>
                <a:cubicBezTo>
                  <a:pt x="985382" y="314646"/>
                  <a:pt x="492691" y="835520"/>
                  <a:pt x="0" y="135639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393550" y="2546915"/>
            <a:ext cx="189967" cy="16570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200270" y="3001318"/>
            <a:ext cx="193280" cy="30479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9608A14-2444-49D8-A97A-4E1FDEE1D9BF}"/>
              </a:ext>
            </a:extLst>
          </p:cNvPr>
          <p:cNvSpPr txBox="1"/>
          <p:nvPr/>
        </p:nvSpPr>
        <p:spPr>
          <a:xfrm>
            <a:off x="3023659" y="1206363"/>
            <a:ext cx="154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enters nucleus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1958F9A-1251-4A37-9CA4-00B0B8D224D8}"/>
              </a:ext>
            </a:extLst>
          </p:cNvPr>
          <p:cNvCxnSpPr>
            <a:cxnSpLocks/>
          </p:cNvCxnSpPr>
          <p:nvPr/>
        </p:nvCxnSpPr>
        <p:spPr>
          <a:xfrm flipH="1">
            <a:off x="3240157" y="3488635"/>
            <a:ext cx="268356" cy="38762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960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781D7-0B3B-481C-A0E8-1B2991B90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6DBE9-9007-4CFE-8665-91EAFE17B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76400"/>
            <a:ext cx="7901609" cy="4419600"/>
          </a:xfrm>
        </p:spPr>
        <p:txBody>
          <a:bodyPr/>
          <a:lstStyle/>
          <a:p>
            <a:r>
              <a:rPr lang="en-US" dirty="0"/>
              <a:t>We’ve built an oscillator</a:t>
            </a:r>
          </a:p>
          <a:p>
            <a:r>
              <a:rPr lang="en-US" dirty="0"/>
              <a:t>Our body has </a:t>
            </a:r>
            <a:r>
              <a:rPr lang="en-US" i="1" dirty="0"/>
              <a:t>lots</a:t>
            </a:r>
            <a:r>
              <a:rPr lang="en-US" dirty="0"/>
              <a:t> of little oscillators</a:t>
            </a:r>
          </a:p>
          <a:p>
            <a:pPr lvl="1"/>
            <a:r>
              <a:rPr lang="en-US" dirty="0"/>
              <a:t>Sinoatrial node in the heart is about as big as a fingernail</a:t>
            </a:r>
          </a:p>
          <a:p>
            <a:pPr lvl="1"/>
            <a:r>
              <a:rPr lang="en-US" dirty="0"/>
              <a:t>How does a football team with 10M random players get anything done?</a:t>
            </a:r>
          </a:p>
          <a:p>
            <a:r>
              <a:rPr lang="en-US" u="sng" dirty="0">
                <a:hlinkClick r:id="rId2"/>
              </a:rPr>
              <a:t>https://www.youtube.com/watch?v=HFwSnqYC5LA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212AB7-E799-4CDB-B4DB-31BA78ADE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0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7066B-05A8-4EDB-A35F-12FF7B08D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will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94696-870A-4C0A-BAAA-3F93470E0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oscillator, and why do we care?</a:t>
            </a:r>
          </a:p>
          <a:p>
            <a:r>
              <a:rPr lang="en-US" dirty="0"/>
              <a:t>Where are oscillators useful?</a:t>
            </a:r>
          </a:p>
          <a:p>
            <a:r>
              <a:rPr lang="en-US" dirty="0"/>
              <a:t>How to build a good oscillator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94898-AAE2-45EE-A5FF-66FEB80D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37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7F65-8D9B-429B-A170-E5AFFF1F9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B8A9-2CD2-4D44-807B-9A7AA277B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it and why do we care?</a:t>
            </a:r>
          </a:p>
          <a:p>
            <a:pPr lvl="1"/>
            <a:r>
              <a:rPr lang="en-US" dirty="0"/>
              <a:t>Our 24-hour circadian clock can tick indefinitely in a dark room</a:t>
            </a:r>
          </a:p>
          <a:p>
            <a:pPr lvl="1"/>
            <a:r>
              <a:rPr lang="en-US" dirty="0"/>
              <a:t>But it can also adjust itself perfectly well as the days shorten in winter</a:t>
            </a:r>
          </a:p>
          <a:p>
            <a:pPr lvl="1"/>
            <a:r>
              <a:rPr lang="en-US" dirty="0"/>
              <a:t>And adjust itself to a jet flight (after a few days)</a:t>
            </a:r>
          </a:p>
          <a:p>
            <a:pPr lvl="1"/>
            <a:r>
              <a:rPr lang="en-US" dirty="0"/>
              <a:t>Different cells in our body (even those that cannot see sunlight) must work together; it helps if their clocks are reasonably coordinated</a:t>
            </a:r>
          </a:p>
          <a:p>
            <a:pPr lvl="1"/>
            <a:r>
              <a:rPr lang="en-US" dirty="0"/>
              <a:t>Your heart works by entrainment (but it’s electrical)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00A19-DB62-4101-9A64-B9A98149E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9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72ADBBD6-95C9-4F32-8500-0362D0B395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7" y="3061521"/>
            <a:ext cx="3924815" cy="3429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10A1A88-DAD6-4CDD-ACA9-243B376CE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Entrainment simulation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5203A-6599-4C40-BE26-FB50679DC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02B27EE-4E4E-4967-82CE-B6906BD4199D}"/>
              </a:ext>
            </a:extLst>
          </p:cNvPr>
          <p:cNvCxnSpPr>
            <a:cxnSpLocks/>
            <a:stCxn id="21" idx="6"/>
          </p:cNvCxnSpPr>
          <p:nvPr/>
        </p:nvCxnSpPr>
        <p:spPr>
          <a:xfrm>
            <a:off x="1110487" y="2177628"/>
            <a:ext cx="5386113" cy="275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B9E09B84-9D82-4954-BB00-7C65250AFBC4}"/>
              </a:ext>
            </a:extLst>
          </p:cNvPr>
          <p:cNvGrpSpPr/>
          <p:nvPr/>
        </p:nvGrpSpPr>
        <p:grpSpPr>
          <a:xfrm>
            <a:off x="1707646" y="1857995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7" name="Flowchart: Merge 6">
              <a:extLst>
                <a:ext uri="{FF2B5EF4-FFF2-40B4-BE49-F238E27FC236}">
                  <a16:creationId xmlns:a16="http://schemas.microsoft.com/office/drawing/2014/main" id="{F931910D-32FE-4E3B-B907-681219247855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7AB1859-B101-49C9-919B-E3C6216DB3E0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FF94E0-7653-4B12-BAEE-342D1D7E4517}"/>
              </a:ext>
            </a:extLst>
          </p:cNvPr>
          <p:cNvCxnSpPr>
            <a:cxnSpLocks/>
          </p:cNvCxnSpPr>
          <p:nvPr/>
        </p:nvCxnSpPr>
        <p:spPr>
          <a:xfrm>
            <a:off x="6483312" y="1760939"/>
            <a:ext cx="0" cy="4084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6C07972-24F7-415C-ACC0-1B387F382AEE}"/>
              </a:ext>
            </a:extLst>
          </p:cNvPr>
          <p:cNvCxnSpPr>
            <a:cxnSpLocks/>
          </p:cNvCxnSpPr>
          <p:nvPr/>
        </p:nvCxnSpPr>
        <p:spPr>
          <a:xfrm>
            <a:off x="1416253" y="1744755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9C5CCC0A-20D7-41F9-A421-B75866DD3631}"/>
              </a:ext>
            </a:extLst>
          </p:cNvPr>
          <p:cNvSpPr/>
          <p:nvPr/>
        </p:nvSpPr>
        <p:spPr>
          <a:xfrm rot="16200000">
            <a:off x="2730927" y="186914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lowchart: Merge 11">
            <a:extLst>
              <a:ext uri="{FF2B5EF4-FFF2-40B4-BE49-F238E27FC236}">
                <a16:creationId xmlns:a16="http://schemas.microsoft.com/office/drawing/2014/main" id="{4EDBD253-96C7-40F8-9931-3DECBCE128C7}"/>
              </a:ext>
            </a:extLst>
          </p:cNvPr>
          <p:cNvSpPr/>
          <p:nvPr/>
        </p:nvSpPr>
        <p:spPr>
          <a:xfrm rot="16200000">
            <a:off x="3724895" y="186914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3C1483-47F3-4A16-A32B-4C3CFAB1755A}"/>
              </a:ext>
            </a:extLst>
          </p:cNvPr>
          <p:cNvCxnSpPr>
            <a:cxnSpLocks/>
          </p:cNvCxnSpPr>
          <p:nvPr/>
        </p:nvCxnSpPr>
        <p:spPr>
          <a:xfrm>
            <a:off x="1399394" y="1762515"/>
            <a:ext cx="507108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Merge 13">
            <a:extLst>
              <a:ext uri="{FF2B5EF4-FFF2-40B4-BE49-F238E27FC236}">
                <a16:creationId xmlns:a16="http://schemas.microsoft.com/office/drawing/2014/main" id="{B9C69C6D-A776-48DB-A760-FB3F80520D37}"/>
              </a:ext>
            </a:extLst>
          </p:cNvPr>
          <p:cNvSpPr/>
          <p:nvPr/>
        </p:nvSpPr>
        <p:spPr>
          <a:xfrm rot="16200000">
            <a:off x="4582689" y="186914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lowchart: Merge 15">
            <a:extLst>
              <a:ext uri="{FF2B5EF4-FFF2-40B4-BE49-F238E27FC236}">
                <a16:creationId xmlns:a16="http://schemas.microsoft.com/office/drawing/2014/main" id="{019931CF-84BC-415D-B528-A260257742F8}"/>
              </a:ext>
            </a:extLst>
          </p:cNvPr>
          <p:cNvSpPr/>
          <p:nvPr/>
        </p:nvSpPr>
        <p:spPr>
          <a:xfrm rot="16200000">
            <a:off x="5623363" y="186914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E4A9DC-5098-46BE-9E19-DDF32BFF93F7}"/>
              </a:ext>
            </a:extLst>
          </p:cNvPr>
          <p:cNvGrpSpPr>
            <a:grpSpLocks noChangeAspect="1"/>
          </p:cNvGrpSpPr>
          <p:nvPr/>
        </p:nvGrpSpPr>
        <p:grpSpPr>
          <a:xfrm>
            <a:off x="486511" y="1864253"/>
            <a:ext cx="623976" cy="626749"/>
            <a:chOff x="372234" y="2176758"/>
            <a:chExt cx="1092425" cy="1097280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F00CA82D-2832-4E4E-9864-710E668D8995}"/>
                </a:ext>
              </a:extLst>
            </p:cNvPr>
            <p:cNvGrpSpPr/>
            <p:nvPr/>
          </p:nvGrpSpPr>
          <p:grpSpPr>
            <a:xfrm>
              <a:off x="583385" y="2351202"/>
              <a:ext cx="668216" cy="754790"/>
              <a:chOff x="583385" y="2351202"/>
              <a:chExt cx="668216" cy="754790"/>
            </a:xfrm>
          </p:grpSpPr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1B9D13D6-1234-4EBF-BD74-DD6374B2861A}"/>
                  </a:ext>
                </a:extLst>
              </p:cNvPr>
              <p:cNvSpPr/>
              <p:nvPr/>
            </p:nvSpPr>
            <p:spPr>
              <a:xfrm>
                <a:off x="583385" y="2351202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D7AB8F21-C368-4465-9555-67AFB6AF11E0}"/>
                  </a:ext>
                </a:extLst>
              </p:cNvPr>
              <p:cNvSpPr/>
              <p:nvPr/>
            </p:nvSpPr>
            <p:spPr>
              <a:xfrm flipV="1">
                <a:off x="913809" y="2681626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81EE2A6E-5929-4E1E-9BFF-4B760E52A66E}"/>
                </a:ext>
              </a:extLst>
            </p:cNvPr>
            <p:cNvSpPr/>
            <p:nvPr/>
          </p:nvSpPr>
          <p:spPr>
            <a:xfrm>
              <a:off x="372234" y="2176758"/>
              <a:ext cx="1092425" cy="1097280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4EED7AD4-8AAF-4C37-AA03-82FE1CD932AC}"/>
              </a:ext>
            </a:extLst>
          </p:cNvPr>
          <p:cNvSpPr txBox="1"/>
          <p:nvPr/>
        </p:nvSpPr>
        <p:spPr>
          <a:xfrm>
            <a:off x="5103229" y="214231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97F465-AC87-481F-A983-108533B5AE2D}"/>
              </a:ext>
            </a:extLst>
          </p:cNvPr>
          <p:cNvSpPr txBox="1"/>
          <p:nvPr/>
        </p:nvSpPr>
        <p:spPr>
          <a:xfrm>
            <a:off x="4114806" y="214231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5CA2A5-DBC4-4FC6-9B70-B90FC03E293D}"/>
              </a:ext>
            </a:extLst>
          </p:cNvPr>
          <p:cNvSpPr txBox="1"/>
          <p:nvPr/>
        </p:nvSpPr>
        <p:spPr>
          <a:xfrm>
            <a:off x="3213469" y="214231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B857FC0-6755-4177-B193-0AC8F070819B}"/>
              </a:ext>
            </a:extLst>
          </p:cNvPr>
          <p:cNvSpPr txBox="1"/>
          <p:nvPr/>
        </p:nvSpPr>
        <p:spPr>
          <a:xfrm>
            <a:off x="2312132" y="214231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61E6D6-7D37-44A7-B1CF-3E29C0AC2DCF}"/>
              </a:ext>
            </a:extLst>
          </p:cNvPr>
          <p:cNvSpPr txBox="1"/>
          <p:nvPr/>
        </p:nvSpPr>
        <p:spPr>
          <a:xfrm>
            <a:off x="1193081" y="214231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4AA9A0C-3F20-4B59-8D41-EAB9AD9EEE56}"/>
              </a:ext>
            </a:extLst>
          </p:cNvPr>
          <p:cNvGrpSpPr>
            <a:grpSpLocks noChangeAspect="1"/>
          </p:cNvGrpSpPr>
          <p:nvPr/>
        </p:nvGrpSpPr>
        <p:grpSpPr>
          <a:xfrm>
            <a:off x="473449" y="1050001"/>
            <a:ext cx="623976" cy="626749"/>
            <a:chOff x="372234" y="2176758"/>
            <a:chExt cx="1092425" cy="1097280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6F341A7-AD01-4521-93D4-3964BE9C0F2F}"/>
                </a:ext>
              </a:extLst>
            </p:cNvPr>
            <p:cNvGrpSpPr/>
            <p:nvPr/>
          </p:nvGrpSpPr>
          <p:grpSpPr>
            <a:xfrm>
              <a:off x="583385" y="2351202"/>
              <a:ext cx="668216" cy="754790"/>
              <a:chOff x="583385" y="2351202"/>
              <a:chExt cx="668216" cy="754790"/>
            </a:xfrm>
          </p:grpSpPr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75F46048-205E-48FB-95BD-1D9456B08A2F}"/>
                  </a:ext>
                </a:extLst>
              </p:cNvPr>
              <p:cNvSpPr/>
              <p:nvPr/>
            </p:nvSpPr>
            <p:spPr>
              <a:xfrm>
                <a:off x="583385" y="2351202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23CDD448-F4EE-484E-9A7E-532076EBC862}"/>
                  </a:ext>
                </a:extLst>
              </p:cNvPr>
              <p:cNvSpPr/>
              <p:nvPr/>
            </p:nvSpPr>
            <p:spPr>
              <a:xfrm flipV="1">
                <a:off x="913809" y="2681626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B823061-AA44-4804-A334-F472BF35D131}"/>
                </a:ext>
              </a:extLst>
            </p:cNvPr>
            <p:cNvSpPr/>
            <p:nvPr/>
          </p:nvSpPr>
          <p:spPr>
            <a:xfrm>
              <a:off x="372234" y="2176758"/>
              <a:ext cx="1092425" cy="1097280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D8DBBBC-1EF3-4692-87F0-D6E87F49EFEB}"/>
              </a:ext>
            </a:extLst>
          </p:cNvPr>
          <p:cNvCxnSpPr>
            <a:stCxn id="32" idx="6"/>
          </p:cNvCxnSpPr>
          <p:nvPr/>
        </p:nvCxnSpPr>
        <p:spPr>
          <a:xfrm flipV="1">
            <a:off x="1097425" y="1349830"/>
            <a:ext cx="705255" cy="13546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7B85D9E5-889E-4A0D-83BD-7E2384DC1891}"/>
              </a:ext>
            </a:extLst>
          </p:cNvPr>
          <p:cNvSpPr txBox="1"/>
          <p:nvPr/>
        </p:nvSpPr>
        <p:spPr>
          <a:xfrm>
            <a:off x="1258395" y="927465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41102CC5-212B-4564-B213-378513F0E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50" y="2773101"/>
            <a:ext cx="4999197" cy="2573912"/>
          </a:xfrm>
        </p:spPr>
        <p:txBody>
          <a:bodyPr/>
          <a:lstStyle/>
          <a:p>
            <a:r>
              <a:rPr lang="en-US" dirty="0"/>
              <a:t>Driver (green): period=9.5s</a:t>
            </a:r>
          </a:p>
          <a:p>
            <a:r>
              <a:rPr lang="en-US" dirty="0"/>
              <a:t>Oscillator P1=blue, P5=orange</a:t>
            </a:r>
          </a:p>
          <a:p>
            <a:pPr lvl="1"/>
            <a:r>
              <a:rPr lang="en-US" dirty="0"/>
              <a:t>natural period = 8s</a:t>
            </a:r>
          </a:p>
          <a:p>
            <a:pPr lvl="1"/>
            <a:r>
              <a:rPr lang="en-US" dirty="0"/>
              <a:t>would not entrain at driver=10s</a:t>
            </a:r>
          </a:p>
        </p:txBody>
      </p:sp>
    </p:spTree>
    <p:extLst>
      <p:ext uri="{BB962C8B-B14F-4D97-AF65-F5344CB8AC3E}">
        <p14:creationId xmlns:p14="http://schemas.microsoft.com/office/powerpoint/2010/main" val="2412619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1C75A0AC-4C92-4A2B-894E-AC773D6B1559}"/>
              </a:ext>
            </a:extLst>
          </p:cNvPr>
          <p:cNvCxnSpPr>
            <a:cxnSpLocks/>
            <a:endCxn id="68" idx="2"/>
          </p:cNvCxnSpPr>
          <p:nvPr/>
        </p:nvCxnSpPr>
        <p:spPr>
          <a:xfrm flipH="1">
            <a:off x="1331241" y="1837994"/>
            <a:ext cx="1050694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D6B7709-66B9-4C15-A4B7-31EC9C64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of entrainment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1848-354B-4169-82B7-A117F3EA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193" y="2773101"/>
            <a:ext cx="8005046" cy="1998734"/>
          </a:xfrm>
        </p:spPr>
        <p:txBody>
          <a:bodyPr/>
          <a:lstStyle/>
          <a:p>
            <a:r>
              <a:rPr lang="en-US" dirty="0"/>
              <a:t>Assume the driver is ahead of the oscillator P1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Driver rises when the </a:t>
            </a:r>
            <a:r>
              <a:rPr lang="en-US" dirty="0" err="1"/>
              <a:t>osc</a:t>
            </a:r>
            <a:r>
              <a:rPr lang="en-US" dirty="0"/>
              <a:t>. </a:t>
            </a:r>
            <a:r>
              <a:rPr lang="en-US" i="1" dirty="0"/>
              <a:t>P1</a:t>
            </a:r>
            <a:r>
              <a:rPr lang="en-US" dirty="0"/>
              <a:t> is still 0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Driver creates </a:t>
            </a:r>
            <a:r>
              <a:rPr lang="en-US" i="1" dirty="0"/>
              <a:t>P1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/>
              <a:t> helps the oscillator node rise faster</a:t>
            </a:r>
          </a:p>
          <a:p>
            <a:pPr lvl="1">
              <a:spcBef>
                <a:spcPts val="0"/>
              </a:spcBef>
            </a:pPr>
            <a:r>
              <a:rPr lang="en-US" dirty="0"/>
              <a:t>Oscillator starts to sync to the driver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FA929-7937-4859-9A8F-DF7D65F0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B0F1D99-2509-4DC2-8BFC-81A5426A990F}"/>
              </a:ext>
            </a:extLst>
          </p:cNvPr>
          <p:cNvCxnSpPr/>
          <p:nvPr/>
        </p:nvCxnSpPr>
        <p:spPr>
          <a:xfrm>
            <a:off x="3214720" y="542233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6DE97C9-0772-4A8D-822E-45FFC44B1171}"/>
              </a:ext>
            </a:extLst>
          </p:cNvPr>
          <p:cNvGrpSpPr/>
          <p:nvPr/>
        </p:nvGrpSpPr>
        <p:grpSpPr>
          <a:xfrm>
            <a:off x="3866652" y="5041336"/>
            <a:ext cx="2707012" cy="381000"/>
            <a:chOff x="3866652" y="5041336"/>
            <a:chExt cx="2707012" cy="3810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82C2193-723E-4AD7-9A3B-9C9C232AA347}"/>
                </a:ext>
              </a:extLst>
            </p:cNvPr>
            <p:cNvCxnSpPr/>
            <p:nvPr/>
          </p:nvCxnSpPr>
          <p:spPr>
            <a:xfrm>
              <a:off x="4552452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657D79A-4A6E-474B-8AFB-C1286777F4F8}"/>
                </a:ext>
              </a:extLst>
            </p:cNvPr>
            <p:cNvCxnSpPr/>
            <p:nvPr/>
          </p:nvCxnSpPr>
          <p:spPr>
            <a:xfrm>
              <a:off x="3883586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FA2FBC6-B3CA-4D97-BDF4-77A8AC081EF2}"/>
                </a:ext>
              </a:extLst>
            </p:cNvPr>
            <p:cNvCxnSpPr/>
            <p:nvPr/>
          </p:nvCxnSpPr>
          <p:spPr>
            <a:xfrm>
              <a:off x="5887864" y="542166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F54B4B4-BE9E-48BF-A326-107548A49C98}"/>
                </a:ext>
              </a:extLst>
            </p:cNvPr>
            <p:cNvCxnSpPr/>
            <p:nvPr/>
          </p:nvCxnSpPr>
          <p:spPr>
            <a:xfrm>
              <a:off x="3866652" y="504133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78D329C-BD22-4F3F-8E76-C85E2185D916}"/>
                </a:ext>
              </a:extLst>
            </p:cNvPr>
            <p:cNvCxnSpPr/>
            <p:nvPr/>
          </p:nvCxnSpPr>
          <p:spPr>
            <a:xfrm>
              <a:off x="5890184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8075D9-D60C-4A0D-8F5D-3D6FA3CB8622}"/>
                </a:ext>
              </a:extLst>
            </p:cNvPr>
            <p:cNvCxnSpPr/>
            <p:nvPr/>
          </p:nvCxnSpPr>
          <p:spPr>
            <a:xfrm>
              <a:off x="5221318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FC5150B-2F6C-4121-BDF6-F7EBBBE6B97D}"/>
                </a:ext>
              </a:extLst>
            </p:cNvPr>
            <p:cNvCxnSpPr/>
            <p:nvPr/>
          </p:nvCxnSpPr>
          <p:spPr>
            <a:xfrm>
              <a:off x="4552452" y="542233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3E0CA8B-8A55-4B59-8B23-673F5FE95714}"/>
                </a:ext>
              </a:extLst>
            </p:cNvPr>
            <p:cNvCxnSpPr/>
            <p:nvPr/>
          </p:nvCxnSpPr>
          <p:spPr>
            <a:xfrm>
              <a:off x="5204384" y="504133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C0AADB7-527B-4047-9EA2-FB16DD91D674}"/>
              </a:ext>
            </a:extLst>
          </p:cNvPr>
          <p:cNvSpPr txBox="1"/>
          <p:nvPr/>
        </p:nvSpPr>
        <p:spPr>
          <a:xfrm>
            <a:off x="2014918" y="5089889"/>
            <a:ext cx="90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oscil</a:t>
            </a:r>
            <a:r>
              <a:rPr lang="en-US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2D5213-6299-4185-BF62-82A5CB05833A}"/>
              </a:ext>
            </a:extLst>
          </p:cNvPr>
          <p:cNvSpPr txBox="1"/>
          <p:nvPr/>
        </p:nvSpPr>
        <p:spPr>
          <a:xfrm>
            <a:off x="1965018" y="5760178"/>
            <a:ext cx="10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F12485-3E05-4CE6-AA10-AD4AF15BA308}"/>
              </a:ext>
            </a:extLst>
          </p:cNvPr>
          <p:cNvCxnSpPr/>
          <p:nvPr/>
        </p:nvCxnSpPr>
        <p:spPr>
          <a:xfrm>
            <a:off x="4405448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FAF4A2D-CAB1-487F-B368-3C07044861B1}"/>
              </a:ext>
            </a:extLst>
          </p:cNvPr>
          <p:cNvCxnSpPr/>
          <p:nvPr/>
        </p:nvCxnSpPr>
        <p:spPr>
          <a:xfrm>
            <a:off x="3736582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A6558A-7F93-4CD5-AD68-B8698E32EF46}"/>
              </a:ext>
            </a:extLst>
          </p:cNvPr>
          <p:cNvCxnSpPr/>
          <p:nvPr/>
        </p:nvCxnSpPr>
        <p:spPr>
          <a:xfrm>
            <a:off x="5740860" y="604339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DA2DFD-170B-4FAC-AE41-DE2880535193}"/>
              </a:ext>
            </a:extLst>
          </p:cNvPr>
          <p:cNvCxnSpPr/>
          <p:nvPr/>
        </p:nvCxnSpPr>
        <p:spPr>
          <a:xfrm>
            <a:off x="3067716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309FAA4-AF65-4F91-BFAF-9CE2424DE209}"/>
              </a:ext>
            </a:extLst>
          </p:cNvPr>
          <p:cNvCxnSpPr/>
          <p:nvPr/>
        </p:nvCxnSpPr>
        <p:spPr>
          <a:xfrm>
            <a:off x="3719648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EF25CCF-8989-4C6F-AE25-8C10EA044706}"/>
              </a:ext>
            </a:extLst>
          </p:cNvPr>
          <p:cNvCxnSpPr/>
          <p:nvPr/>
        </p:nvCxnSpPr>
        <p:spPr>
          <a:xfrm>
            <a:off x="5743180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B2872A-3FBD-4B70-8921-ABFF10CD098C}"/>
              </a:ext>
            </a:extLst>
          </p:cNvPr>
          <p:cNvCxnSpPr/>
          <p:nvPr/>
        </p:nvCxnSpPr>
        <p:spPr>
          <a:xfrm>
            <a:off x="5074314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3720D24-1E0E-4785-8FA3-1B764605477E}"/>
              </a:ext>
            </a:extLst>
          </p:cNvPr>
          <p:cNvCxnSpPr/>
          <p:nvPr/>
        </p:nvCxnSpPr>
        <p:spPr>
          <a:xfrm>
            <a:off x="4405448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EC2F4EB-F52E-4167-B031-9374C5672907}"/>
              </a:ext>
            </a:extLst>
          </p:cNvPr>
          <p:cNvCxnSpPr/>
          <p:nvPr/>
        </p:nvCxnSpPr>
        <p:spPr>
          <a:xfrm>
            <a:off x="5057380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45CAE7-7BB7-4D2A-95E1-9EB646587B8A}"/>
              </a:ext>
            </a:extLst>
          </p:cNvPr>
          <p:cNvCxnSpPr>
            <a:cxnSpLocks/>
          </p:cNvCxnSpPr>
          <p:nvPr/>
        </p:nvCxnSpPr>
        <p:spPr>
          <a:xfrm>
            <a:off x="3155894" y="3269182"/>
            <a:ext cx="558350" cy="232241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0026F3-EDC1-435A-86D5-C1ADDB64EB54}"/>
              </a:ext>
            </a:extLst>
          </p:cNvPr>
          <p:cNvCxnSpPr>
            <a:cxnSpLocks/>
          </p:cNvCxnSpPr>
          <p:nvPr/>
        </p:nvCxnSpPr>
        <p:spPr>
          <a:xfrm>
            <a:off x="3222900" y="5418966"/>
            <a:ext cx="5884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361C0B8-664B-4FDA-8B00-02CE05393965}"/>
              </a:ext>
            </a:extLst>
          </p:cNvPr>
          <p:cNvCxnSpPr>
            <a:cxnSpLocks/>
          </p:cNvCxnSpPr>
          <p:nvPr/>
        </p:nvCxnSpPr>
        <p:spPr>
          <a:xfrm>
            <a:off x="3544312" y="4847129"/>
            <a:ext cx="315589" cy="20230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AC393C7-1DB8-4AA7-9DC6-7DFE37022145}"/>
              </a:ext>
            </a:extLst>
          </p:cNvPr>
          <p:cNvCxnSpPr>
            <a:cxnSpLocks/>
          </p:cNvCxnSpPr>
          <p:nvPr/>
        </p:nvCxnSpPr>
        <p:spPr>
          <a:xfrm>
            <a:off x="2368731" y="1997499"/>
            <a:ext cx="508581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B6E492C-8078-4495-B3D5-926F291AA30C}"/>
              </a:ext>
            </a:extLst>
          </p:cNvPr>
          <p:cNvGrpSpPr/>
          <p:nvPr/>
        </p:nvGrpSpPr>
        <p:grpSpPr>
          <a:xfrm>
            <a:off x="2665589" y="1675115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46" name="Flowchart: Merge 45">
              <a:extLst>
                <a:ext uri="{FF2B5EF4-FFF2-40B4-BE49-F238E27FC236}">
                  <a16:creationId xmlns:a16="http://schemas.microsoft.com/office/drawing/2014/main" id="{7FA913BB-7050-47D4-8016-A2ACE157384A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16E8875-20E6-4CDA-9095-4BDA87084414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75B9E43-0A62-4B4F-8B28-B611E4C22F6C}"/>
              </a:ext>
            </a:extLst>
          </p:cNvPr>
          <p:cNvCxnSpPr>
            <a:cxnSpLocks/>
          </p:cNvCxnSpPr>
          <p:nvPr/>
        </p:nvCxnSpPr>
        <p:spPr>
          <a:xfrm>
            <a:off x="7441255" y="1578059"/>
            <a:ext cx="0" cy="4084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5D1039A-0A1B-4186-A013-F586C54DB577}"/>
              </a:ext>
            </a:extLst>
          </p:cNvPr>
          <p:cNvCxnSpPr>
            <a:cxnSpLocks/>
          </p:cNvCxnSpPr>
          <p:nvPr/>
        </p:nvCxnSpPr>
        <p:spPr>
          <a:xfrm>
            <a:off x="2374196" y="1561875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erge 50">
            <a:extLst>
              <a:ext uri="{FF2B5EF4-FFF2-40B4-BE49-F238E27FC236}">
                <a16:creationId xmlns:a16="http://schemas.microsoft.com/office/drawing/2014/main" id="{65903372-B134-4DDB-A485-88ADD2546D84}"/>
              </a:ext>
            </a:extLst>
          </p:cNvPr>
          <p:cNvSpPr/>
          <p:nvPr/>
        </p:nvSpPr>
        <p:spPr>
          <a:xfrm rot="16200000">
            <a:off x="3688870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lowchart: Merge 51">
            <a:extLst>
              <a:ext uri="{FF2B5EF4-FFF2-40B4-BE49-F238E27FC236}">
                <a16:creationId xmlns:a16="http://schemas.microsoft.com/office/drawing/2014/main" id="{9ADDC2ED-D32E-4603-9FC0-D2E49E0CAB0B}"/>
              </a:ext>
            </a:extLst>
          </p:cNvPr>
          <p:cNvSpPr/>
          <p:nvPr/>
        </p:nvSpPr>
        <p:spPr>
          <a:xfrm rot="16200000">
            <a:off x="4682838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7CCA8B3-AD80-4DDD-B440-DA7883DC8785}"/>
              </a:ext>
            </a:extLst>
          </p:cNvPr>
          <p:cNvCxnSpPr>
            <a:cxnSpLocks/>
          </p:cNvCxnSpPr>
          <p:nvPr/>
        </p:nvCxnSpPr>
        <p:spPr>
          <a:xfrm>
            <a:off x="2357337" y="1579635"/>
            <a:ext cx="507108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Merge 53">
            <a:extLst>
              <a:ext uri="{FF2B5EF4-FFF2-40B4-BE49-F238E27FC236}">
                <a16:creationId xmlns:a16="http://schemas.microsoft.com/office/drawing/2014/main" id="{07ABA9C7-3E50-462E-B368-54087C7ECD38}"/>
              </a:ext>
            </a:extLst>
          </p:cNvPr>
          <p:cNvSpPr/>
          <p:nvPr/>
        </p:nvSpPr>
        <p:spPr>
          <a:xfrm rot="16200000">
            <a:off x="5540632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lowchart: Merge 54">
            <a:extLst>
              <a:ext uri="{FF2B5EF4-FFF2-40B4-BE49-F238E27FC236}">
                <a16:creationId xmlns:a16="http://schemas.microsoft.com/office/drawing/2014/main" id="{D2432F19-212F-4462-91CD-10FFE9C1F636}"/>
              </a:ext>
            </a:extLst>
          </p:cNvPr>
          <p:cNvSpPr/>
          <p:nvPr/>
        </p:nvSpPr>
        <p:spPr>
          <a:xfrm rot="16200000">
            <a:off x="6581306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1775F1-90E0-4198-A032-F949EB78F0DB}"/>
              </a:ext>
            </a:extLst>
          </p:cNvPr>
          <p:cNvSpPr txBox="1"/>
          <p:nvPr/>
        </p:nvSpPr>
        <p:spPr>
          <a:xfrm>
            <a:off x="6061172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P5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24AA5AE-6AA6-49F2-A5F8-2780D7B9A879}"/>
              </a:ext>
            </a:extLst>
          </p:cNvPr>
          <p:cNvSpPr txBox="1"/>
          <p:nvPr/>
        </p:nvSpPr>
        <p:spPr>
          <a:xfrm>
            <a:off x="5072749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8D07D65-5318-4285-B7A5-E9169F8D6763}"/>
              </a:ext>
            </a:extLst>
          </p:cNvPr>
          <p:cNvSpPr txBox="1"/>
          <p:nvPr/>
        </p:nvSpPr>
        <p:spPr>
          <a:xfrm>
            <a:off x="4171412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D1CD8F3-7333-4A4E-B5F9-5FFF31634750}"/>
              </a:ext>
            </a:extLst>
          </p:cNvPr>
          <p:cNvSpPr txBox="1"/>
          <p:nvPr/>
        </p:nvSpPr>
        <p:spPr>
          <a:xfrm>
            <a:off x="3270075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P2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0B68E9-2F83-474F-B1DB-4641AA7DD2C6}"/>
              </a:ext>
            </a:extLst>
          </p:cNvPr>
          <p:cNvSpPr txBox="1"/>
          <p:nvPr/>
        </p:nvSpPr>
        <p:spPr>
          <a:xfrm>
            <a:off x="2151024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D1A9319F-1A30-4764-B763-F3817B66F7E3}"/>
              </a:ext>
            </a:extLst>
          </p:cNvPr>
          <p:cNvGrpSpPr/>
          <p:nvPr/>
        </p:nvGrpSpPr>
        <p:grpSpPr>
          <a:xfrm>
            <a:off x="1331241" y="1524619"/>
            <a:ext cx="623976" cy="626749"/>
            <a:chOff x="1331241" y="1524619"/>
            <a:chExt cx="623976" cy="626749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CE28E1F-63B7-4F04-954B-16CB18F388F1}"/>
                </a:ext>
              </a:extLst>
            </p:cNvPr>
            <p:cNvSpPr/>
            <p:nvPr/>
          </p:nvSpPr>
          <p:spPr>
            <a:xfrm>
              <a:off x="1331241" y="1524619"/>
              <a:ext cx="623976" cy="6267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7" name="Group 66">
              <a:extLst>
                <a:ext uri="{FF2B5EF4-FFF2-40B4-BE49-F238E27FC236}">
                  <a16:creationId xmlns:a16="http://schemas.microsoft.com/office/drawing/2014/main" id="{7A4F28FD-FD5B-43E5-8F91-618717D191B0}"/>
                </a:ext>
              </a:extLst>
            </p:cNvPr>
            <p:cNvGrpSpPr/>
            <p:nvPr/>
          </p:nvGrpSpPr>
          <p:grpSpPr>
            <a:xfrm>
              <a:off x="1451847" y="1624259"/>
              <a:ext cx="381674" cy="431124"/>
              <a:chOff x="583385" y="2351202"/>
              <a:chExt cx="668216" cy="754790"/>
            </a:xfrm>
            <a:solidFill>
              <a:schemeClr val="bg1"/>
            </a:solidFill>
          </p:grpSpPr>
          <p:sp>
            <p:nvSpPr>
              <p:cNvPr id="69" name="Freeform: Shape 68">
                <a:extLst>
                  <a:ext uri="{FF2B5EF4-FFF2-40B4-BE49-F238E27FC236}">
                    <a16:creationId xmlns:a16="http://schemas.microsoft.com/office/drawing/2014/main" id="{96FDBEFA-13D3-4186-A9D1-7CF9FFB40B8D}"/>
                  </a:ext>
                </a:extLst>
              </p:cNvPr>
              <p:cNvSpPr/>
              <p:nvPr/>
            </p:nvSpPr>
            <p:spPr>
              <a:xfrm>
                <a:off x="583385" y="2351202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F003908D-5A75-4246-A85C-D3F28207FB3A}"/>
                  </a:ext>
                </a:extLst>
              </p:cNvPr>
              <p:cNvSpPr/>
              <p:nvPr/>
            </p:nvSpPr>
            <p:spPr>
              <a:xfrm flipV="1">
                <a:off x="913809" y="2681626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7118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6296E-6 L -0.00885 0.000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100" y="23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7709-66B9-4C15-A4B7-31EC9C64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of entrainment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1848-354B-4169-82B7-A117F3EA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25" y="2807935"/>
            <a:ext cx="8166886" cy="1553672"/>
          </a:xfrm>
        </p:spPr>
        <p:txBody>
          <a:bodyPr/>
          <a:lstStyle/>
          <a:p>
            <a:r>
              <a:rPr lang="en-US" dirty="0"/>
              <a:t>Driver is ahead of the oscillator… continued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When the oscillator falls, the driver </a:t>
            </a:r>
            <a:r>
              <a:rPr lang="en-US" i="1" dirty="0"/>
              <a:t>P1</a:t>
            </a:r>
            <a:r>
              <a:rPr lang="en-US" dirty="0"/>
              <a:t> is already 0</a:t>
            </a:r>
          </a:p>
          <a:p>
            <a:pPr lvl="1">
              <a:spcBef>
                <a:spcPts val="0"/>
              </a:spcBef>
            </a:pPr>
            <a:r>
              <a:rPr lang="en-US" dirty="0"/>
              <a:t>Driver thus does not affect this edge</a:t>
            </a:r>
          </a:p>
          <a:p>
            <a:pPr lvl="1">
              <a:spcBef>
                <a:spcPts val="0"/>
              </a:spcBef>
            </a:pPr>
            <a:r>
              <a:rPr lang="en-US" dirty="0"/>
              <a:t>Net effect: rising edges help move oscillator earlier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FA929-7937-4859-9A8F-DF7D65F0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B0F1D99-2509-4DC2-8BFC-81A5426A990F}"/>
              </a:ext>
            </a:extLst>
          </p:cNvPr>
          <p:cNvCxnSpPr/>
          <p:nvPr/>
        </p:nvCxnSpPr>
        <p:spPr>
          <a:xfrm>
            <a:off x="3214720" y="542233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6DE97C9-0772-4A8D-822E-45FFC44B1171}"/>
              </a:ext>
            </a:extLst>
          </p:cNvPr>
          <p:cNvGrpSpPr/>
          <p:nvPr/>
        </p:nvGrpSpPr>
        <p:grpSpPr>
          <a:xfrm>
            <a:off x="3866652" y="5041336"/>
            <a:ext cx="2707012" cy="381000"/>
            <a:chOff x="3866652" y="5041336"/>
            <a:chExt cx="2707012" cy="3810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82C2193-723E-4AD7-9A3B-9C9C232AA347}"/>
                </a:ext>
              </a:extLst>
            </p:cNvPr>
            <p:cNvCxnSpPr/>
            <p:nvPr/>
          </p:nvCxnSpPr>
          <p:spPr>
            <a:xfrm>
              <a:off x="4552452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657D79A-4A6E-474B-8AFB-C1286777F4F8}"/>
                </a:ext>
              </a:extLst>
            </p:cNvPr>
            <p:cNvCxnSpPr/>
            <p:nvPr/>
          </p:nvCxnSpPr>
          <p:spPr>
            <a:xfrm>
              <a:off x="3883586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FA2FBC6-B3CA-4D97-BDF4-77A8AC081EF2}"/>
                </a:ext>
              </a:extLst>
            </p:cNvPr>
            <p:cNvCxnSpPr/>
            <p:nvPr/>
          </p:nvCxnSpPr>
          <p:spPr>
            <a:xfrm>
              <a:off x="5887864" y="542166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F54B4B4-BE9E-48BF-A326-107548A49C98}"/>
                </a:ext>
              </a:extLst>
            </p:cNvPr>
            <p:cNvCxnSpPr/>
            <p:nvPr/>
          </p:nvCxnSpPr>
          <p:spPr>
            <a:xfrm>
              <a:off x="3866652" y="504133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78D329C-BD22-4F3F-8E76-C85E2185D916}"/>
                </a:ext>
              </a:extLst>
            </p:cNvPr>
            <p:cNvCxnSpPr/>
            <p:nvPr/>
          </p:nvCxnSpPr>
          <p:spPr>
            <a:xfrm>
              <a:off x="5890184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8075D9-D60C-4A0D-8F5D-3D6FA3CB8622}"/>
                </a:ext>
              </a:extLst>
            </p:cNvPr>
            <p:cNvCxnSpPr/>
            <p:nvPr/>
          </p:nvCxnSpPr>
          <p:spPr>
            <a:xfrm>
              <a:off x="5221318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FC5150B-2F6C-4121-BDF6-F7EBBBE6B97D}"/>
                </a:ext>
              </a:extLst>
            </p:cNvPr>
            <p:cNvCxnSpPr/>
            <p:nvPr/>
          </p:nvCxnSpPr>
          <p:spPr>
            <a:xfrm>
              <a:off x="4552452" y="542233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3E0CA8B-8A55-4B59-8B23-673F5FE95714}"/>
                </a:ext>
              </a:extLst>
            </p:cNvPr>
            <p:cNvCxnSpPr/>
            <p:nvPr/>
          </p:nvCxnSpPr>
          <p:spPr>
            <a:xfrm>
              <a:off x="5204384" y="504133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C0AADB7-527B-4047-9EA2-FB16DD91D674}"/>
              </a:ext>
            </a:extLst>
          </p:cNvPr>
          <p:cNvSpPr txBox="1"/>
          <p:nvPr/>
        </p:nvSpPr>
        <p:spPr>
          <a:xfrm>
            <a:off x="2014918" y="5089889"/>
            <a:ext cx="90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oscil</a:t>
            </a:r>
            <a:r>
              <a:rPr lang="en-US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2D5213-6299-4185-BF62-82A5CB05833A}"/>
              </a:ext>
            </a:extLst>
          </p:cNvPr>
          <p:cNvSpPr txBox="1"/>
          <p:nvPr/>
        </p:nvSpPr>
        <p:spPr>
          <a:xfrm>
            <a:off x="1965018" y="5760178"/>
            <a:ext cx="10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F12485-3E05-4CE6-AA10-AD4AF15BA308}"/>
              </a:ext>
            </a:extLst>
          </p:cNvPr>
          <p:cNvCxnSpPr/>
          <p:nvPr/>
        </p:nvCxnSpPr>
        <p:spPr>
          <a:xfrm>
            <a:off x="4405448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FAF4A2D-CAB1-487F-B368-3C07044861B1}"/>
              </a:ext>
            </a:extLst>
          </p:cNvPr>
          <p:cNvCxnSpPr/>
          <p:nvPr/>
        </p:nvCxnSpPr>
        <p:spPr>
          <a:xfrm>
            <a:off x="3736582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A6558A-7F93-4CD5-AD68-B8698E32EF46}"/>
              </a:ext>
            </a:extLst>
          </p:cNvPr>
          <p:cNvCxnSpPr/>
          <p:nvPr/>
        </p:nvCxnSpPr>
        <p:spPr>
          <a:xfrm>
            <a:off x="5740860" y="604339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DA2DFD-170B-4FAC-AE41-DE2880535193}"/>
              </a:ext>
            </a:extLst>
          </p:cNvPr>
          <p:cNvCxnSpPr/>
          <p:nvPr/>
        </p:nvCxnSpPr>
        <p:spPr>
          <a:xfrm>
            <a:off x="3067716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309FAA4-AF65-4F91-BFAF-9CE2424DE209}"/>
              </a:ext>
            </a:extLst>
          </p:cNvPr>
          <p:cNvCxnSpPr/>
          <p:nvPr/>
        </p:nvCxnSpPr>
        <p:spPr>
          <a:xfrm>
            <a:off x="3719648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EF25CCF-8989-4C6F-AE25-8C10EA044706}"/>
              </a:ext>
            </a:extLst>
          </p:cNvPr>
          <p:cNvCxnSpPr/>
          <p:nvPr/>
        </p:nvCxnSpPr>
        <p:spPr>
          <a:xfrm>
            <a:off x="5743180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B2872A-3FBD-4B70-8921-ABFF10CD098C}"/>
              </a:ext>
            </a:extLst>
          </p:cNvPr>
          <p:cNvCxnSpPr/>
          <p:nvPr/>
        </p:nvCxnSpPr>
        <p:spPr>
          <a:xfrm>
            <a:off x="5074314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3720D24-1E0E-4785-8FA3-1B764605477E}"/>
              </a:ext>
            </a:extLst>
          </p:cNvPr>
          <p:cNvCxnSpPr/>
          <p:nvPr/>
        </p:nvCxnSpPr>
        <p:spPr>
          <a:xfrm>
            <a:off x="4405448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EC2F4EB-F52E-4167-B031-9374C5672907}"/>
              </a:ext>
            </a:extLst>
          </p:cNvPr>
          <p:cNvCxnSpPr/>
          <p:nvPr/>
        </p:nvCxnSpPr>
        <p:spPr>
          <a:xfrm>
            <a:off x="5057380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45CAE7-7BB7-4D2A-95E1-9EB646587B8A}"/>
              </a:ext>
            </a:extLst>
          </p:cNvPr>
          <p:cNvCxnSpPr>
            <a:cxnSpLocks/>
          </p:cNvCxnSpPr>
          <p:nvPr/>
        </p:nvCxnSpPr>
        <p:spPr>
          <a:xfrm>
            <a:off x="3981281" y="3633324"/>
            <a:ext cx="566443" cy="1391830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50026F3-EDC1-435A-86D5-C1ADDB64EB54}"/>
              </a:ext>
            </a:extLst>
          </p:cNvPr>
          <p:cNvCxnSpPr>
            <a:cxnSpLocks/>
          </p:cNvCxnSpPr>
          <p:nvPr/>
        </p:nvCxnSpPr>
        <p:spPr>
          <a:xfrm>
            <a:off x="3222900" y="5418966"/>
            <a:ext cx="58846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361C0B8-664B-4FDA-8B00-02CE05393965}"/>
              </a:ext>
            </a:extLst>
          </p:cNvPr>
          <p:cNvCxnSpPr>
            <a:cxnSpLocks/>
          </p:cNvCxnSpPr>
          <p:nvPr/>
        </p:nvCxnSpPr>
        <p:spPr>
          <a:xfrm flipH="1">
            <a:off x="4434435" y="3673784"/>
            <a:ext cx="1197622" cy="1982549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FD9F6D1-C1A2-4C02-9A75-EA592AEE0C9A}"/>
              </a:ext>
            </a:extLst>
          </p:cNvPr>
          <p:cNvCxnSpPr>
            <a:cxnSpLocks/>
            <a:endCxn id="63" idx="2"/>
          </p:cNvCxnSpPr>
          <p:nvPr/>
        </p:nvCxnSpPr>
        <p:spPr>
          <a:xfrm flipH="1">
            <a:off x="1331241" y="1837994"/>
            <a:ext cx="1050694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BB81EF9-5A7E-4AAE-A42D-F43E1018935B}"/>
              </a:ext>
            </a:extLst>
          </p:cNvPr>
          <p:cNvCxnSpPr>
            <a:cxnSpLocks/>
          </p:cNvCxnSpPr>
          <p:nvPr/>
        </p:nvCxnSpPr>
        <p:spPr>
          <a:xfrm>
            <a:off x="2368731" y="1997499"/>
            <a:ext cx="508581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73F9AD8-5482-416E-85A5-2B6F448A5163}"/>
              </a:ext>
            </a:extLst>
          </p:cNvPr>
          <p:cNvGrpSpPr/>
          <p:nvPr/>
        </p:nvGrpSpPr>
        <p:grpSpPr>
          <a:xfrm>
            <a:off x="2665589" y="1675115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48" name="Flowchart: Merge 47">
              <a:extLst>
                <a:ext uri="{FF2B5EF4-FFF2-40B4-BE49-F238E27FC236}">
                  <a16:creationId xmlns:a16="http://schemas.microsoft.com/office/drawing/2014/main" id="{2FF7AB31-B65B-45DB-BF88-D50FCF764AAD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3286F39D-82FF-4C4A-B439-C79497A729EC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EB13F32F-AB90-4272-A6A8-7E876471411E}"/>
              </a:ext>
            </a:extLst>
          </p:cNvPr>
          <p:cNvCxnSpPr>
            <a:cxnSpLocks/>
          </p:cNvCxnSpPr>
          <p:nvPr/>
        </p:nvCxnSpPr>
        <p:spPr>
          <a:xfrm>
            <a:off x="7441255" y="1578059"/>
            <a:ext cx="0" cy="4084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0403CBD-F05F-478F-8D2A-9B2B4FA9BD53}"/>
              </a:ext>
            </a:extLst>
          </p:cNvPr>
          <p:cNvCxnSpPr>
            <a:cxnSpLocks/>
          </p:cNvCxnSpPr>
          <p:nvPr/>
        </p:nvCxnSpPr>
        <p:spPr>
          <a:xfrm>
            <a:off x="2374196" y="1561875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Merge 51">
            <a:extLst>
              <a:ext uri="{FF2B5EF4-FFF2-40B4-BE49-F238E27FC236}">
                <a16:creationId xmlns:a16="http://schemas.microsoft.com/office/drawing/2014/main" id="{B3FC384D-2199-4A9A-89AD-313EC0806BA8}"/>
              </a:ext>
            </a:extLst>
          </p:cNvPr>
          <p:cNvSpPr/>
          <p:nvPr/>
        </p:nvSpPr>
        <p:spPr>
          <a:xfrm rot="16200000">
            <a:off x="3688870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Flowchart: Merge 52">
            <a:extLst>
              <a:ext uri="{FF2B5EF4-FFF2-40B4-BE49-F238E27FC236}">
                <a16:creationId xmlns:a16="http://schemas.microsoft.com/office/drawing/2014/main" id="{11B72B68-7DC7-4090-A285-CDFAA11A39E9}"/>
              </a:ext>
            </a:extLst>
          </p:cNvPr>
          <p:cNvSpPr/>
          <p:nvPr/>
        </p:nvSpPr>
        <p:spPr>
          <a:xfrm rot="16200000">
            <a:off x="4682838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08A3D36-00DE-4229-AAAC-6009F95FBA49}"/>
              </a:ext>
            </a:extLst>
          </p:cNvPr>
          <p:cNvCxnSpPr>
            <a:cxnSpLocks/>
          </p:cNvCxnSpPr>
          <p:nvPr/>
        </p:nvCxnSpPr>
        <p:spPr>
          <a:xfrm>
            <a:off x="2357337" y="1579635"/>
            <a:ext cx="507108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lowchart: Merge 54">
            <a:extLst>
              <a:ext uri="{FF2B5EF4-FFF2-40B4-BE49-F238E27FC236}">
                <a16:creationId xmlns:a16="http://schemas.microsoft.com/office/drawing/2014/main" id="{8B16A2E7-86B3-4F5D-866C-F015A24126EB}"/>
              </a:ext>
            </a:extLst>
          </p:cNvPr>
          <p:cNvSpPr/>
          <p:nvPr/>
        </p:nvSpPr>
        <p:spPr>
          <a:xfrm rot="16200000">
            <a:off x="5540632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Flowchart: Merge 55">
            <a:extLst>
              <a:ext uri="{FF2B5EF4-FFF2-40B4-BE49-F238E27FC236}">
                <a16:creationId xmlns:a16="http://schemas.microsoft.com/office/drawing/2014/main" id="{819E3529-6115-468F-86AB-A8FF1E8A0549}"/>
              </a:ext>
            </a:extLst>
          </p:cNvPr>
          <p:cNvSpPr/>
          <p:nvPr/>
        </p:nvSpPr>
        <p:spPr>
          <a:xfrm rot="16200000">
            <a:off x="6581306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88C02C7-81A0-4441-AC4B-1DAC1B636C90}"/>
              </a:ext>
            </a:extLst>
          </p:cNvPr>
          <p:cNvSpPr txBox="1"/>
          <p:nvPr/>
        </p:nvSpPr>
        <p:spPr>
          <a:xfrm>
            <a:off x="6061172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P5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455A07F-4E33-425C-A2D1-C771AA784404}"/>
              </a:ext>
            </a:extLst>
          </p:cNvPr>
          <p:cNvSpPr txBox="1"/>
          <p:nvPr/>
        </p:nvSpPr>
        <p:spPr>
          <a:xfrm>
            <a:off x="5072749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P4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4BF8668-B73B-4C7C-862A-D931193EAC3A}"/>
              </a:ext>
            </a:extLst>
          </p:cNvPr>
          <p:cNvSpPr txBox="1"/>
          <p:nvPr/>
        </p:nvSpPr>
        <p:spPr>
          <a:xfrm>
            <a:off x="4171412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35B9527-1777-4636-A45C-A57A6DED0DF7}"/>
              </a:ext>
            </a:extLst>
          </p:cNvPr>
          <p:cNvSpPr txBox="1"/>
          <p:nvPr/>
        </p:nvSpPr>
        <p:spPr>
          <a:xfrm>
            <a:off x="3270075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27CA4CD-6B22-414F-B572-7FE3B1C803B4}"/>
              </a:ext>
            </a:extLst>
          </p:cNvPr>
          <p:cNvSpPr txBox="1"/>
          <p:nvPr/>
        </p:nvSpPr>
        <p:spPr>
          <a:xfrm>
            <a:off x="2151024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3B7753A-10B5-43F3-89EF-E0E7C2EDC44B}"/>
              </a:ext>
            </a:extLst>
          </p:cNvPr>
          <p:cNvGrpSpPr/>
          <p:nvPr/>
        </p:nvGrpSpPr>
        <p:grpSpPr>
          <a:xfrm>
            <a:off x="1331241" y="1524619"/>
            <a:ext cx="623976" cy="626749"/>
            <a:chOff x="1331241" y="1524619"/>
            <a:chExt cx="623976" cy="626749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0FAFAB99-0CA9-4E3F-9AEA-7C8A7F0CB82E}"/>
                </a:ext>
              </a:extLst>
            </p:cNvPr>
            <p:cNvSpPr/>
            <p:nvPr/>
          </p:nvSpPr>
          <p:spPr>
            <a:xfrm>
              <a:off x="1331241" y="1524619"/>
              <a:ext cx="623976" cy="6267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4" name="Group 63">
              <a:extLst>
                <a:ext uri="{FF2B5EF4-FFF2-40B4-BE49-F238E27FC236}">
                  <a16:creationId xmlns:a16="http://schemas.microsoft.com/office/drawing/2014/main" id="{62048D29-D502-409A-B592-E9B2EF65AB53}"/>
                </a:ext>
              </a:extLst>
            </p:cNvPr>
            <p:cNvGrpSpPr/>
            <p:nvPr/>
          </p:nvGrpSpPr>
          <p:grpSpPr>
            <a:xfrm>
              <a:off x="1451847" y="1624259"/>
              <a:ext cx="381674" cy="431124"/>
              <a:chOff x="583385" y="2351202"/>
              <a:chExt cx="668216" cy="754790"/>
            </a:xfrm>
            <a:solidFill>
              <a:schemeClr val="bg1"/>
            </a:solidFill>
          </p:grpSpPr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ECE1EFDB-A2E2-4174-892D-C0E9D62A62E3}"/>
                  </a:ext>
                </a:extLst>
              </p:cNvPr>
              <p:cNvSpPr/>
              <p:nvPr/>
            </p:nvSpPr>
            <p:spPr>
              <a:xfrm>
                <a:off x="583385" y="2351202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DDA26971-CE5E-4689-A4E4-8BF6BB2693D6}"/>
                  </a:ext>
                </a:extLst>
              </p:cNvPr>
              <p:cNvSpPr/>
              <p:nvPr/>
            </p:nvSpPr>
            <p:spPr>
              <a:xfrm flipV="1">
                <a:off x="913809" y="2681626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3847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7709-66B9-4C15-A4B7-31EC9C64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of entrainment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1848-354B-4169-82B7-A117F3EA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25" y="2807935"/>
            <a:ext cx="8005046" cy="1998734"/>
          </a:xfrm>
        </p:spPr>
        <p:txBody>
          <a:bodyPr/>
          <a:lstStyle/>
          <a:p>
            <a:r>
              <a:rPr lang="en-US" dirty="0"/>
              <a:t>Now assume the driver is </a:t>
            </a:r>
            <a:r>
              <a:rPr lang="en-US" i="1" dirty="0"/>
              <a:t>behind</a:t>
            </a:r>
            <a:r>
              <a:rPr lang="en-US" dirty="0"/>
              <a:t> the </a:t>
            </a:r>
            <a:r>
              <a:rPr lang="en-US" dirty="0" err="1"/>
              <a:t>osc</a:t>
            </a:r>
            <a:r>
              <a:rPr lang="en-US" dirty="0"/>
              <a:t>.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When the oscillator rises, driver </a:t>
            </a:r>
            <a:r>
              <a:rPr lang="en-US" i="1" dirty="0"/>
              <a:t>P1</a:t>
            </a:r>
            <a:r>
              <a:rPr lang="en-US" dirty="0"/>
              <a:t> is still 0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it has no effect on the oscillator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FA929-7937-4859-9A8F-DF7D65F0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40383" y="6434502"/>
            <a:ext cx="3314307" cy="295373"/>
          </a:xfrm>
        </p:spPr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B0F1D99-2509-4DC2-8BFC-81A5426A990F}"/>
              </a:ext>
            </a:extLst>
          </p:cNvPr>
          <p:cNvCxnSpPr/>
          <p:nvPr/>
        </p:nvCxnSpPr>
        <p:spPr>
          <a:xfrm>
            <a:off x="2980052" y="542233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6DE97C9-0772-4A8D-822E-45FFC44B1171}"/>
              </a:ext>
            </a:extLst>
          </p:cNvPr>
          <p:cNvGrpSpPr/>
          <p:nvPr/>
        </p:nvGrpSpPr>
        <p:grpSpPr>
          <a:xfrm>
            <a:off x="3631984" y="5041336"/>
            <a:ext cx="2707012" cy="381000"/>
            <a:chOff x="3866652" y="5041336"/>
            <a:chExt cx="2707012" cy="3810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82C2193-723E-4AD7-9A3B-9C9C232AA347}"/>
                </a:ext>
              </a:extLst>
            </p:cNvPr>
            <p:cNvCxnSpPr/>
            <p:nvPr/>
          </p:nvCxnSpPr>
          <p:spPr>
            <a:xfrm>
              <a:off x="4552452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657D79A-4A6E-474B-8AFB-C1286777F4F8}"/>
                </a:ext>
              </a:extLst>
            </p:cNvPr>
            <p:cNvCxnSpPr/>
            <p:nvPr/>
          </p:nvCxnSpPr>
          <p:spPr>
            <a:xfrm>
              <a:off x="3883586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FA2FBC6-B3CA-4D97-BDF4-77A8AC081EF2}"/>
                </a:ext>
              </a:extLst>
            </p:cNvPr>
            <p:cNvCxnSpPr/>
            <p:nvPr/>
          </p:nvCxnSpPr>
          <p:spPr>
            <a:xfrm>
              <a:off x="5887864" y="542166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F54B4B4-BE9E-48BF-A326-107548A49C98}"/>
                </a:ext>
              </a:extLst>
            </p:cNvPr>
            <p:cNvCxnSpPr/>
            <p:nvPr/>
          </p:nvCxnSpPr>
          <p:spPr>
            <a:xfrm>
              <a:off x="3866652" y="504133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78D329C-BD22-4F3F-8E76-C85E2185D916}"/>
                </a:ext>
              </a:extLst>
            </p:cNvPr>
            <p:cNvCxnSpPr/>
            <p:nvPr/>
          </p:nvCxnSpPr>
          <p:spPr>
            <a:xfrm>
              <a:off x="5890184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8075D9-D60C-4A0D-8F5D-3D6FA3CB8622}"/>
                </a:ext>
              </a:extLst>
            </p:cNvPr>
            <p:cNvCxnSpPr/>
            <p:nvPr/>
          </p:nvCxnSpPr>
          <p:spPr>
            <a:xfrm>
              <a:off x="5221318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FC5150B-2F6C-4121-BDF6-F7EBBBE6B97D}"/>
                </a:ext>
              </a:extLst>
            </p:cNvPr>
            <p:cNvCxnSpPr/>
            <p:nvPr/>
          </p:nvCxnSpPr>
          <p:spPr>
            <a:xfrm>
              <a:off x="4552452" y="542233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3E0CA8B-8A55-4B59-8B23-673F5FE95714}"/>
                </a:ext>
              </a:extLst>
            </p:cNvPr>
            <p:cNvCxnSpPr/>
            <p:nvPr/>
          </p:nvCxnSpPr>
          <p:spPr>
            <a:xfrm>
              <a:off x="5204384" y="504133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C0AADB7-527B-4047-9EA2-FB16DD91D674}"/>
              </a:ext>
            </a:extLst>
          </p:cNvPr>
          <p:cNvSpPr txBox="1"/>
          <p:nvPr/>
        </p:nvSpPr>
        <p:spPr>
          <a:xfrm>
            <a:off x="2014918" y="5089889"/>
            <a:ext cx="90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oscil</a:t>
            </a:r>
            <a:r>
              <a:rPr lang="en-US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2D5213-6299-4185-BF62-82A5CB05833A}"/>
              </a:ext>
            </a:extLst>
          </p:cNvPr>
          <p:cNvSpPr txBox="1"/>
          <p:nvPr/>
        </p:nvSpPr>
        <p:spPr>
          <a:xfrm>
            <a:off x="1965018" y="5760178"/>
            <a:ext cx="10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F12485-3E05-4CE6-AA10-AD4AF15BA308}"/>
              </a:ext>
            </a:extLst>
          </p:cNvPr>
          <p:cNvCxnSpPr/>
          <p:nvPr/>
        </p:nvCxnSpPr>
        <p:spPr>
          <a:xfrm>
            <a:off x="4405448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FAF4A2D-CAB1-487F-B368-3C07044861B1}"/>
              </a:ext>
            </a:extLst>
          </p:cNvPr>
          <p:cNvCxnSpPr/>
          <p:nvPr/>
        </p:nvCxnSpPr>
        <p:spPr>
          <a:xfrm>
            <a:off x="3736582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A6558A-7F93-4CD5-AD68-B8698E32EF46}"/>
              </a:ext>
            </a:extLst>
          </p:cNvPr>
          <p:cNvCxnSpPr/>
          <p:nvPr/>
        </p:nvCxnSpPr>
        <p:spPr>
          <a:xfrm>
            <a:off x="5740860" y="604339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DA2DFD-170B-4FAC-AE41-DE2880535193}"/>
              </a:ext>
            </a:extLst>
          </p:cNvPr>
          <p:cNvCxnSpPr/>
          <p:nvPr/>
        </p:nvCxnSpPr>
        <p:spPr>
          <a:xfrm>
            <a:off x="3067716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309FAA4-AF65-4F91-BFAF-9CE2424DE209}"/>
              </a:ext>
            </a:extLst>
          </p:cNvPr>
          <p:cNvCxnSpPr/>
          <p:nvPr/>
        </p:nvCxnSpPr>
        <p:spPr>
          <a:xfrm>
            <a:off x="3719648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EF25CCF-8989-4C6F-AE25-8C10EA044706}"/>
              </a:ext>
            </a:extLst>
          </p:cNvPr>
          <p:cNvCxnSpPr/>
          <p:nvPr/>
        </p:nvCxnSpPr>
        <p:spPr>
          <a:xfrm>
            <a:off x="5743180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B2872A-3FBD-4B70-8921-ABFF10CD098C}"/>
              </a:ext>
            </a:extLst>
          </p:cNvPr>
          <p:cNvCxnSpPr/>
          <p:nvPr/>
        </p:nvCxnSpPr>
        <p:spPr>
          <a:xfrm>
            <a:off x="5074314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3720D24-1E0E-4785-8FA3-1B764605477E}"/>
              </a:ext>
            </a:extLst>
          </p:cNvPr>
          <p:cNvCxnSpPr/>
          <p:nvPr/>
        </p:nvCxnSpPr>
        <p:spPr>
          <a:xfrm>
            <a:off x="4405448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EC2F4EB-F52E-4167-B031-9374C5672907}"/>
              </a:ext>
            </a:extLst>
          </p:cNvPr>
          <p:cNvCxnSpPr/>
          <p:nvPr/>
        </p:nvCxnSpPr>
        <p:spPr>
          <a:xfrm>
            <a:off x="5057380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45CAE7-7BB7-4D2A-95E1-9EB646587B8A}"/>
              </a:ext>
            </a:extLst>
          </p:cNvPr>
          <p:cNvCxnSpPr>
            <a:cxnSpLocks/>
          </p:cNvCxnSpPr>
          <p:nvPr/>
        </p:nvCxnSpPr>
        <p:spPr>
          <a:xfrm flipH="1">
            <a:off x="3625232" y="3309642"/>
            <a:ext cx="1699327" cy="1675052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361C0B8-664B-4FDA-8B00-02CE05393965}"/>
              </a:ext>
            </a:extLst>
          </p:cNvPr>
          <p:cNvCxnSpPr>
            <a:cxnSpLocks/>
          </p:cNvCxnSpPr>
          <p:nvPr/>
        </p:nvCxnSpPr>
        <p:spPr>
          <a:xfrm flipH="1">
            <a:off x="3746613" y="4685288"/>
            <a:ext cx="250852" cy="938677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DE729D5-6384-4C3D-BAD0-2026927E0EF5}"/>
              </a:ext>
            </a:extLst>
          </p:cNvPr>
          <p:cNvCxnSpPr>
            <a:cxnSpLocks/>
            <a:endCxn id="62" idx="2"/>
          </p:cNvCxnSpPr>
          <p:nvPr/>
        </p:nvCxnSpPr>
        <p:spPr>
          <a:xfrm flipH="1">
            <a:off x="1331241" y="1837994"/>
            <a:ext cx="1050694" cy="0"/>
          </a:xfrm>
          <a:prstGeom prst="line">
            <a:avLst/>
          </a:prstGeom>
          <a:ln w="2857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0211AB35-7C4D-45EE-8A23-67520A421F9A}"/>
              </a:ext>
            </a:extLst>
          </p:cNvPr>
          <p:cNvCxnSpPr>
            <a:cxnSpLocks/>
          </p:cNvCxnSpPr>
          <p:nvPr/>
        </p:nvCxnSpPr>
        <p:spPr>
          <a:xfrm>
            <a:off x="2368731" y="1997499"/>
            <a:ext cx="5085812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0F89766-FB87-4FB1-A0CD-77B25789E5D9}"/>
              </a:ext>
            </a:extLst>
          </p:cNvPr>
          <p:cNvGrpSpPr/>
          <p:nvPr/>
        </p:nvGrpSpPr>
        <p:grpSpPr>
          <a:xfrm>
            <a:off x="2665589" y="1675115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46" name="Flowchart: Merge 45">
              <a:extLst>
                <a:ext uri="{FF2B5EF4-FFF2-40B4-BE49-F238E27FC236}">
                  <a16:creationId xmlns:a16="http://schemas.microsoft.com/office/drawing/2014/main" id="{28A10196-ED91-4196-8322-F6A972FD4BA8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DC1AFBC-7D7B-48D3-A699-C45DCF33150A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EC7C62D-E751-4200-951D-55CE1C3B0419}"/>
              </a:ext>
            </a:extLst>
          </p:cNvPr>
          <p:cNvCxnSpPr>
            <a:cxnSpLocks/>
          </p:cNvCxnSpPr>
          <p:nvPr/>
        </p:nvCxnSpPr>
        <p:spPr>
          <a:xfrm>
            <a:off x="7441255" y="1578059"/>
            <a:ext cx="0" cy="4084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5D2E57A-1965-4A34-A314-6E98E6A0768C}"/>
              </a:ext>
            </a:extLst>
          </p:cNvPr>
          <p:cNvCxnSpPr>
            <a:cxnSpLocks/>
          </p:cNvCxnSpPr>
          <p:nvPr/>
        </p:nvCxnSpPr>
        <p:spPr>
          <a:xfrm>
            <a:off x="2374196" y="1561875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lowchart: Merge 50">
            <a:extLst>
              <a:ext uri="{FF2B5EF4-FFF2-40B4-BE49-F238E27FC236}">
                <a16:creationId xmlns:a16="http://schemas.microsoft.com/office/drawing/2014/main" id="{13552771-D088-4E07-9342-35D1F40E6B9A}"/>
              </a:ext>
            </a:extLst>
          </p:cNvPr>
          <p:cNvSpPr/>
          <p:nvPr/>
        </p:nvSpPr>
        <p:spPr>
          <a:xfrm rot="16200000">
            <a:off x="3688870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2" name="Flowchart: Merge 51">
            <a:extLst>
              <a:ext uri="{FF2B5EF4-FFF2-40B4-BE49-F238E27FC236}">
                <a16:creationId xmlns:a16="http://schemas.microsoft.com/office/drawing/2014/main" id="{D5DC69B0-9131-4A6F-8ADF-2725F8F48901}"/>
              </a:ext>
            </a:extLst>
          </p:cNvPr>
          <p:cNvSpPr/>
          <p:nvPr/>
        </p:nvSpPr>
        <p:spPr>
          <a:xfrm rot="16200000">
            <a:off x="4682838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707533A-CC5B-4A2C-B395-36CC1F590180}"/>
              </a:ext>
            </a:extLst>
          </p:cNvPr>
          <p:cNvCxnSpPr>
            <a:cxnSpLocks/>
          </p:cNvCxnSpPr>
          <p:nvPr/>
        </p:nvCxnSpPr>
        <p:spPr>
          <a:xfrm>
            <a:off x="2357337" y="1579635"/>
            <a:ext cx="507108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Merge 53">
            <a:extLst>
              <a:ext uri="{FF2B5EF4-FFF2-40B4-BE49-F238E27FC236}">
                <a16:creationId xmlns:a16="http://schemas.microsoft.com/office/drawing/2014/main" id="{1884DBF5-FF8B-406E-B7D3-E7C31CDAEF76}"/>
              </a:ext>
            </a:extLst>
          </p:cNvPr>
          <p:cNvSpPr/>
          <p:nvPr/>
        </p:nvSpPr>
        <p:spPr>
          <a:xfrm rot="16200000">
            <a:off x="5540632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5" name="Flowchart: Merge 54">
            <a:extLst>
              <a:ext uri="{FF2B5EF4-FFF2-40B4-BE49-F238E27FC236}">
                <a16:creationId xmlns:a16="http://schemas.microsoft.com/office/drawing/2014/main" id="{AD7B4A57-24AD-41F8-ABD6-7332A39194E9}"/>
              </a:ext>
            </a:extLst>
          </p:cNvPr>
          <p:cNvSpPr/>
          <p:nvPr/>
        </p:nvSpPr>
        <p:spPr>
          <a:xfrm rot="16200000">
            <a:off x="6581306" y="1686267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368C212-3209-442D-8AC0-5739CE3FA255}"/>
              </a:ext>
            </a:extLst>
          </p:cNvPr>
          <p:cNvSpPr txBox="1"/>
          <p:nvPr/>
        </p:nvSpPr>
        <p:spPr>
          <a:xfrm>
            <a:off x="6061172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P5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3E3B684-B8D4-41CB-BA6A-CFF40B9C62E3}"/>
              </a:ext>
            </a:extLst>
          </p:cNvPr>
          <p:cNvSpPr txBox="1"/>
          <p:nvPr/>
        </p:nvSpPr>
        <p:spPr>
          <a:xfrm>
            <a:off x="5072749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D935E13-8E57-4541-B172-B651AE1D0FE1}"/>
              </a:ext>
            </a:extLst>
          </p:cNvPr>
          <p:cNvSpPr txBox="1"/>
          <p:nvPr/>
        </p:nvSpPr>
        <p:spPr>
          <a:xfrm>
            <a:off x="4171412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BA477328-1C58-4DC1-9A93-AF9E827E14B8}"/>
              </a:ext>
            </a:extLst>
          </p:cNvPr>
          <p:cNvSpPr txBox="1"/>
          <p:nvPr/>
        </p:nvSpPr>
        <p:spPr>
          <a:xfrm>
            <a:off x="3270075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DA720-CBB1-402D-AC05-38DCB370154D}"/>
              </a:ext>
            </a:extLst>
          </p:cNvPr>
          <p:cNvSpPr txBox="1"/>
          <p:nvPr/>
        </p:nvSpPr>
        <p:spPr>
          <a:xfrm>
            <a:off x="2151024" y="1959431"/>
            <a:ext cx="52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P1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912AE42-9525-4E13-90DB-5260B9A8AE4C}"/>
              </a:ext>
            </a:extLst>
          </p:cNvPr>
          <p:cNvGrpSpPr/>
          <p:nvPr/>
        </p:nvGrpSpPr>
        <p:grpSpPr>
          <a:xfrm>
            <a:off x="1331241" y="1524619"/>
            <a:ext cx="623976" cy="626749"/>
            <a:chOff x="1331241" y="1524619"/>
            <a:chExt cx="623976" cy="626749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43ED8FA-867D-4594-AC3B-CF8714532E95}"/>
                </a:ext>
              </a:extLst>
            </p:cNvPr>
            <p:cNvSpPr/>
            <p:nvPr/>
          </p:nvSpPr>
          <p:spPr>
            <a:xfrm>
              <a:off x="1331241" y="1524619"/>
              <a:ext cx="623976" cy="6267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ACB91454-3FEA-498D-A866-88965800B961}"/>
                </a:ext>
              </a:extLst>
            </p:cNvPr>
            <p:cNvGrpSpPr/>
            <p:nvPr/>
          </p:nvGrpSpPr>
          <p:grpSpPr>
            <a:xfrm>
              <a:off x="1451847" y="1624259"/>
              <a:ext cx="381674" cy="431124"/>
              <a:chOff x="583385" y="2351202"/>
              <a:chExt cx="668216" cy="754790"/>
            </a:xfrm>
            <a:solidFill>
              <a:schemeClr val="bg1"/>
            </a:solidFill>
          </p:grpSpPr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B7A93316-B042-43E8-95C1-69D845220CF7}"/>
                  </a:ext>
                </a:extLst>
              </p:cNvPr>
              <p:cNvSpPr/>
              <p:nvPr/>
            </p:nvSpPr>
            <p:spPr>
              <a:xfrm>
                <a:off x="583385" y="2351202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CDC7B839-EF45-446F-B6C1-9164DCF48B7C}"/>
                  </a:ext>
                </a:extLst>
              </p:cNvPr>
              <p:cNvSpPr/>
              <p:nvPr/>
            </p:nvSpPr>
            <p:spPr>
              <a:xfrm flipV="1">
                <a:off x="913809" y="2681626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grp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4344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B7709-66B9-4C15-A4B7-31EC9C64B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Intuition of entrainment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B1848-354B-4169-82B7-A117F3EA49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525" y="2807935"/>
            <a:ext cx="8005046" cy="1998734"/>
          </a:xfrm>
        </p:spPr>
        <p:txBody>
          <a:bodyPr/>
          <a:lstStyle/>
          <a:p>
            <a:r>
              <a:rPr lang="en-US" dirty="0"/>
              <a:t>Driver is behind the oscillator… continued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When the oscillator falls, driver </a:t>
            </a:r>
            <a:r>
              <a:rPr lang="en-US" i="1" dirty="0"/>
              <a:t>P1 </a:t>
            </a:r>
            <a:r>
              <a:rPr lang="en-US" dirty="0"/>
              <a:t>is still 1</a:t>
            </a:r>
          </a:p>
          <a:p>
            <a:pPr lvl="1">
              <a:spcBef>
                <a:spcPts val="0"/>
              </a:spcBef>
            </a:pPr>
            <a:r>
              <a:rPr lang="en-US" dirty="0"/>
              <a:t>So the driver slows down the oscillator falling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5FA929-7937-4859-9A8F-DF7D65F0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40383" y="6434502"/>
            <a:ext cx="3314307" cy="295373"/>
          </a:xfrm>
        </p:spPr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CB74F6-8A15-4F06-B9AB-AFDA007998F9}"/>
              </a:ext>
            </a:extLst>
          </p:cNvPr>
          <p:cNvCxnSpPr>
            <a:cxnSpLocks/>
          </p:cNvCxnSpPr>
          <p:nvPr/>
        </p:nvCxnSpPr>
        <p:spPr>
          <a:xfrm>
            <a:off x="2543448" y="2175783"/>
            <a:ext cx="3169531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ECD286A1-A1B8-4E68-94BD-CA63E6EB0682}"/>
              </a:ext>
            </a:extLst>
          </p:cNvPr>
          <p:cNvGrpSpPr/>
          <p:nvPr/>
        </p:nvGrpSpPr>
        <p:grpSpPr>
          <a:xfrm>
            <a:off x="2851700" y="1863040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7" name="Flowchart: Merge 6">
              <a:extLst>
                <a:ext uri="{FF2B5EF4-FFF2-40B4-BE49-F238E27FC236}">
                  <a16:creationId xmlns:a16="http://schemas.microsoft.com/office/drawing/2014/main" id="{DBE331CB-A3A2-4923-ADBF-E5F86F3FD418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BE41A3C-B4AB-46B8-B20D-AABAA6A5F189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B5987C-00A7-4FD6-BFC9-CBFA00316AD3}"/>
              </a:ext>
            </a:extLst>
          </p:cNvPr>
          <p:cNvCxnSpPr>
            <a:cxnSpLocks/>
          </p:cNvCxnSpPr>
          <p:nvPr/>
        </p:nvCxnSpPr>
        <p:spPr>
          <a:xfrm>
            <a:off x="5711475" y="1760167"/>
            <a:ext cx="0" cy="408499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B22F47-BDC7-4CDD-8056-923E8ED6FF18}"/>
              </a:ext>
            </a:extLst>
          </p:cNvPr>
          <p:cNvCxnSpPr>
            <a:cxnSpLocks/>
          </p:cNvCxnSpPr>
          <p:nvPr/>
        </p:nvCxnSpPr>
        <p:spPr>
          <a:xfrm>
            <a:off x="2560307" y="1743983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40167109-F363-4EBB-96FE-124BF19B5E45}"/>
              </a:ext>
            </a:extLst>
          </p:cNvPr>
          <p:cNvSpPr/>
          <p:nvPr/>
        </p:nvSpPr>
        <p:spPr>
          <a:xfrm rot="16200000">
            <a:off x="3874981" y="1864752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lowchart: Merge 11">
            <a:extLst>
              <a:ext uri="{FF2B5EF4-FFF2-40B4-BE49-F238E27FC236}">
                <a16:creationId xmlns:a16="http://schemas.microsoft.com/office/drawing/2014/main" id="{E5752F37-779B-49A4-BFEF-DECA9F142C48}"/>
              </a:ext>
            </a:extLst>
          </p:cNvPr>
          <p:cNvSpPr/>
          <p:nvPr/>
        </p:nvSpPr>
        <p:spPr>
          <a:xfrm rot="16200000">
            <a:off x="4868949" y="1855312"/>
            <a:ext cx="644769" cy="622465"/>
          </a:xfrm>
          <a:prstGeom prst="flowChartMerge">
            <a:avLst/>
          </a:prstGeom>
          <a:solidFill>
            <a:schemeClr val="bg1"/>
          </a:solidFill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46EC2FA-5BF6-46E8-A698-F20DF8FDD5FF}"/>
              </a:ext>
            </a:extLst>
          </p:cNvPr>
          <p:cNvCxnSpPr>
            <a:cxnSpLocks/>
          </p:cNvCxnSpPr>
          <p:nvPr/>
        </p:nvCxnSpPr>
        <p:spPr>
          <a:xfrm>
            <a:off x="2543448" y="1761743"/>
            <a:ext cx="315334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357EFB3-5BD5-4C71-B964-00F14968E8CC}"/>
              </a:ext>
            </a:extLst>
          </p:cNvPr>
          <p:cNvGrpSpPr>
            <a:grpSpLocks noChangeAspect="1"/>
          </p:cNvGrpSpPr>
          <p:nvPr/>
        </p:nvGrpSpPr>
        <p:grpSpPr>
          <a:xfrm>
            <a:off x="1383488" y="1820707"/>
            <a:ext cx="623976" cy="626749"/>
            <a:chOff x="372234" y="2176758"/>
            <a:chExt cx="1092425" cy="109728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27393A9-D7FA-4483-93C6-9D57BA0FA06B}"/>
                </a:ext>
              </a:extLst>
            </p:cNvPr>
            <p:cNvGrpSpPr/>
            <p:nvPr/>
          </p:nvGrpSpPr>
          <p:grpSpPr>
            <a:xfrm>
              <a:off x="583385" y="2351202"/>
              <a:ext cx="668216" cy="754790"/>
              <a:chOff x="583385" y="2351202"/>
              <a:chExt cx="668216" cy="75479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00B3C18-1E61-4EF7-A32C-9CB39B907E7E}"/>
                  </a:ext>
                </a:extLst>
              </p:cNvPr>
              <p:cNvSpPr/>
              <p:nvPr/>
            </p:nvSpPr>
            <p:spPr>
              <a:xfrm>
                <a:off x="583385" y="2351202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756AC084-AE13-410E-A2CA-368C23B0D838}"/>
                  </a:ext>
                </a:extLst>
              </p:cNvPr>
              <p:cNvSpPr/>
              <p:nvPr/>
            </p:nvSpPr>
            <p:spPr>
              <a:xfrm flipV="1">
                <a:off x="913809" y="2681626"/>
                <a:ext cx="337792" cy="424366"/>
              </a:xfrm>
              <a:custGeom>
                <a:avLst/>
                <a:gdLst>
                  <a:gd name="connsiteX0" fmla="*/ 15426 w 337792"/>
                  <a:gd name="connsiteY0" fmla="*/ 416274 h 424366"/>
                  <a:gd name="connsiteX1" fmla="*/ 31610 w 337792"/>
                  <a:gd name="connsiteY1" fmla="*/ 60225 h 424366"/>
                  <a:gd name="connsiteX2" fmla="*/ 298647 w 337792"/>
                  <a:gd name="connsiteY2" fmla="*/ 35948 h 424366"/>
                  <a:gd name="connsiteX3" fmla="*/ 331015 w 337792"/>
                  <a:gd name="connsiteY3" fmla="*/ 424366 h 42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7792" h="424366">
                    <a:moveTo>
                      <a:pt x="15426" y="416274"/>
                    </a:moveTo>
                    <a:cubicBezTo>
                      <a:pt x="-84" y="269943"/>
                      <a:pt x="-15594" y="123613"/>
                      <a:pt x="31610" y="60225"/>
                    </a:cubicBezTo>
                    <a:cubicBezTo>
                      <a:pt x="78814" y="-3163"/>
                      <a:pt x="248746" y="-24742"/>
                      <a:pt x="298647" y="35948"/>
                    </a:cubicBezTo>
                    <a:cubicBezTo>
                      <a:pt x="348548" y="96638"/>
                      <a:pt x="339781" y="260502"/>
                      <a:pt x="331015" y="424366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DD5094-3496-4B55-954C-A00C41AD4071}"/>
                </a:ext>
              </a:extLst>
            </p:cNvPr>
            <p:cNvSpPr/>
            <p:nvPr/>
          </p:nvSpPr>
          <p:spPr>
            <a:xfrm>
              <a:off x="372234" y="2176758"/>
              <a:ext cx="1092425" cy="1097280"/>
            </a:xfrm>
            <a:prstGeom prst="ellipse">
              <a:avLst/>
            </a:pr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F1321C83-1E11-4EB5-A2CA-B6F07064B531}"/>
              </a:ext>
            </a:extLst>
          </p:cNvPr>
          <p:cNvCxnSpPr>
            <a:stCxn id="18" idx="7"/>
          </p:cNvCxnSpPr>
          <p:nvPr/>
        </p:nvCxnSpPr>
        <p:spPr>
          <a:xfrm>
            <a:off x="1916085" y="1912492"/>
            <a:ext cx="673366" cy="1341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B0F1D99-2509-4DC2-8BFC-81A5426A990F}"/>
              </a:ext>
            </a:extLst>
          </p:cNvPr>
          <p:cNvCxnSpPr/>
          <p:nvPr/>
        </p:nvCxnSpPr>
        <p:spPr>
          <a:xfrm>
            <a:off x="2980052" y="542233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657D79A-4A6E-474B-8AFB-C1286777F4F8}"/>
              </a:ext>
            </a:extLst>
          </p:cNvPr>
          <p:cNvCxnSpPr/>
          <p:nvPr/>
        </p:nvCxnSpPr>
        <p:spPr>
          <a:xfrm>
            <a:off x="3648918" y="5041336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F54B4B4-BE9E-48BF-A326-107548A49C98}"/>
              </a:ext>
            </a:extLst>
          </p:cNvPr>
          <p:cNvCxnSpPr/>
          <p:nvPr/>
        </p:nvCxnSpPr>
        <p:spPr>
          <a:xfrm>
            <a:off x="3631984" y="504133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FF2B571-BE22-4073-B5ED-3554D1578731}"/>
              </a:ext>
            </a:extLst>
          </p:cNvPr>
          <p:cNvGrpSpPr/>
          <p:nvPr/>
        </p:nvGrpSpPr>
        <p:grpSpPr>
          <a:xfrm>
            <a:off x="4317784" y="5041336"/>
            <a:ext cx="2021212" cy="381000"/>
            <a:chOff x="4317784" y="5041336"/>
            <a:chExt cx="2021212" cy="3810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82C2193-723E-4AD7-9A3B-9C9C232AA347}"/>
                </a:ext>
              </a:extLst>
            </p:cNvPr>
            <p:cNvCxnSpPr/>
            <p:nvPr/>
          </p:nvCxnSpPr>
          <p:spPr>
            <a:xfrm>
              <a:off x="4317784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FA2FBC6-B3CA-4D97-BDF4-77A8AC081EF2}"/>
                </a:ext>
              </a:extLst>
            </p:cNvPr>
            <p:cNvCxnSpPr/>
            <p:nvPr/>
          </p:nvCxnSpPr>
          <p:spPr>
            <a:xfrm>
              <a:off x="5653196" y="542166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78D329C-BD22-4F3F-8E76-C85E2185D916}"/>
                </a:ext>
              </a:extLst>
            </p:cNvPr>
            <p:cNvCxnSpPr/>
            <p:nvPr/>
          </p:nvCxnSpPr>
          <p:spPr>
            <a:xfrm>
              <a:off x="5655516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8075D9-D60C-4A0D-8F5D-3D6FA3CB8622}"/>
                </a:ext>
              </a:extLst>
            </p:cNvPr>
            <p:cNvCxnSpPr/>
            <p:nvPr/>
          </p:nvCxnSpPr>
          <p:spPr>
            <a:xfrm>
              <a:off x="4986650" y="5041336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FC5150B-2F6C-4121-BDF6-F7EBBBE6B97D}"/>
                </a:ext>
              </a:extLst>
            </p:cNvPr>
            <p:cNvCxnSpPr/>
            <p:nvPr/>
          </p:nvCxnSpPr>
          <p:spPr>
            <a:xfrm>
              <a:off x="4317784" y="5422332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3E0CA8B-8A55-4B59-8B23-673F5FE95714}"/>
                </a:ext>
              </a:extLst>
            </p:cNvPr>
            <p:cNvCxnSpPr/>
            <p:nvPr/>
          </p:nvCxnSpPr>
          <p:spPr>
            <a:xfrm>
              <a:off x="4969716" y="5041336"/>
              <a:ext cx="6858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C0AADB7-527B-4047-9EA2-FB16DD91D674}"/>
              </a:ext>
            </a:extLst>
          </p:cNvPr>
          <p:cNvSpPr txBox="1"/>
          <p:nvPr/>
        </p:nvSpPr>
        <p:spPr>
          <a:xfrm>
            <a:off x="2014918" y="5089889"/>
            <a:ext cx="906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oscil</a:t>
            </a:r>
            <a:r>
              <a:rPr lang="en-US" dirty="0"/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C2D5213-6299-4185-BF62-82A5CB05833A}"/>
              </a:ext>
            </a:extLst>
          </p:cNvPr>
          <p:cNvSpPr txBox="1"/>
          <p:nvPr/>
        </p:nvSpPr>
        <p:spPr>
          <a:xfrm>
            <a:off x="1965018" y="5760178"/>
            <a:ext cx="1037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driver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7F12485-3E05-4CE6-AA10-AD4AF15BA308}"/>
              </a:ext>
            </a:extLst>
          </p:cNvPr>
          <p:cNvCxnSpPr/>
          <p:nvPr/>
        </p:nvCxnSpPr>
        <p:spPr>
          <a:xfrm>
            <a:off x="4405448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FAF4A2D-CAB1-487F-B368-3C07044861B1}"/>
              </a:ext>
            </a:extLst>
          </p:cNvPr>
          <p:cNvCxnSpPr/>
          <p:nvPr/>
        </p:nvCxnSpPr>
        <p:spPr>
          <a:xfrm>
            <a:off x="3736582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0A6558A-7F93-4CD5-AD68-B8698E32EF46}"/>
              </a:ext>
            </a:extLst>
          </p:cNvPr>
          <p:cNvCxnSpPr/>
          <p:nvPr/>
        </p:nvCxnSpPr>
        <p:spPr>
          <a:xfrm>
            <a:off x="5740860" y="604339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ADA2DFD-170B-4FAC-AE41-DE2880535193}"/>
              </a:ext>
            </a:extLst>
          </p:cNvPr>
          <p:cNvCxnSpPr/>
          <p:nvPr/>
        </p:nvCxnSpPr>
        <p:spPr>
          <a:xfrm>
            <a:off x="3067716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309FAA4-AF65-4F91-BFAF-9CE2424DE209}"/>
              </a:ext>
            </a:extLst>
          </p:cNvPr>
          <p:cNvCxnSpPr/>
          <p:nvPr/>
        </p:nvCxnSpPr>
        <p:spPr>
          <a:xfrm>
            <a:off x="3719648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EF25CCF-8989-4C6F-AE25-8C10EA044706}"/>
              </a:ext>
            </a:extLst>
          </p:cNvPr>
          <p:cNvCxnSpPr/>
          <p:nvPr/>
        </p:nvCxnSpPr>
        <p:spPr>
          <a:xfrm>
            <a:off x="5743180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EB2872A-3FBD-4B70-8921-ABFF10CD098C}"/>
              </a:ext>
            </a:extLst>
          </p:cNvPr>
          <p:cNvCxnSpPr/>
          <p:nvPr/>
        </p:nvCxnSpPr>
        <p:spPr>
          <a:xfrm>
            <a:off x="5074314" y="5663072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3720D24-1E0E-4785-8FA3-1B764605477E}"/>
              </a:ext>
            </a:extLst>
          </p:cNvPr>
          <p:cNvCxnSpPr/>
          <p:nvPr/>
        </p:nvCxnSpPr>
        <p:spPr>
          <a:xfrm>
            <a:off x="4405448" y="6044068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EC2F4EB-F52E-4167-B031-9374C5672907}"/>
              </a:ext>
            </a:extLst>
          </p:cNvPr>
          <p:cNvCxnSpPr/>
          <p:nvPr/>
        </p:nvCxnSpPr>
        <p:spPr>
          <a:xfrm>
            <a:off x="5057380" y="5663072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B45CAE7-7BB7-4D2A-95E1-9EB646587B8A}"/>
              </a:ext>
            </a:extLst>
          </p:cNvPr>
          <p:cNvCxnSpPr>
            <a:cxnSpLocks/>
          </p:cNvCxnSpPr>
          <p:nvPr/>
        </p:nvCxnSpPr>
        <p:spPr>
          <a:xfrm>
            <a:off x="4296870" y="3706153"/>
            <a:ext cx="0" cy="1327094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361C0B8-664B-4FDA-8B00-02CE05393965}"/>
              </a:ext>
            </a:extLst>
          </p:cNvPr>
          <p:cNvCxnSpPr>
            <a:cxnSpLocks/>
          </p:cNvCxnSpPr>
          <p:nvPr/>
        </p:nvCxnSpPr>
        <p:spPr>
          <a:xfrm flipH="1">
            <a:off x="4304963" y="3584772"/>
            <a:ext cx="1084334" cy="2031101"/>
          </a:xfrm>
          <a:prstGeom prst="straightConnector1">
            <a:avLst/>
          </a:prstGeom>
          <a:ln w="28575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C77B014B-BDF5-46D9-80F0-9EA2414A5FA9}"/>
              </a:ext>
            </a:extLst>
          </p:cNvPr>
          <p:cNvCxnSpPr>
            <a:cxnSpLocks/>
          </p:cNvCxnSpPr>
          <p:nvPr/>
        </p:nvCxnSpPr>
        <p:spPr>
          <a:xfrm>
            <a:off x="3646820" y="5039988"/>
            <a:ext cx="77952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44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01024 -0.0018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00" y="-93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4A856-896B-4802-8CD7-713E184A7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Drosophila circadian clock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542E-F169-4114-A2A3-A0DDF8C68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679" y="4370359"/>
            <a:ext cx="8507651" cy="2024592"/>
          </a:xfrm>
        </p:spPr>
        <p:txBody>
          <a:bodyPr/>
          <a:lstStyle/>
          <a:p>
            <a:r>
              <a:rPr lang="en-US" sz="2000" dirty="0"/>
              <a:t>In the circadian clock, CRY </a:t>
            </a:r>
            <a:r>
              <a:rPr lang="en-US" sz="2000" i="1" dirty="0"/>
              <a:t>degrades</a:t>
            </a:r>
            <a:r>
              <a:rPr lang="en-US" sz="2000" dirty="0"/>
              <a:t> TIM; our driver degrades rather than creates.</a:t>
            </a:r>
          </a:p>
          <a:p>
            <a:r>
              <a:rPr lang="en-US" sz="2000" dirty="0"/>
              <a:t>Still similar; now the driver can speed up falling edges and slow down rising edges rather than vice versa.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30A48-AB21-4212-96EA-E3494B13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199" y="6392332"/>
            <a:ext cx="3369733" cy="313267"/>
          </a:xfrm>
        </p:spPr>
        <p:txBody>
          <a:bodyPr/>
          <a:lstStyle/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SynBio</a:t>
            </a:r>
            <a:r>
              <a:rPr lang="en-US" dirty="0"/>
              <a:t> Joel </a:t>
            </a:r>
            <a:r>
              <a:rPr lang="en-US" dirty="0" err="1"/>
              <a:t>Grodstein</a:t>
            </a:r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FF6B563-C2C0-4A8B-A4CC-20F1C757451B}"/>
              </a:ext>
            </a:extLst>
          </p:cNvPr>
          <p:cNvGrpSpPr/>
          <p:nvPr/>
        </p:nvGrpSpPr>
        <p:grpSpPr>
          <a:xfrm>
            <a:off x="2200276" y="3162184"/>
            <a:ext cx="1388533" cy="287867"/>
            <a:chOff x="2650067" y="2607733"/>
            <a:chExt cx="1388533" cy="287867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F1EE315-3604-4C50-9C8F-36E207603386}"/>
                </a:ext>
              </a:extLst>
            </p:cNvPr>
            <p:cNvCxnSpPr/>
            <p:nvPr/>
          </p:nvCxnSpPr>
          <p:spPr>
            <a:xfrm>
              <a:off x="2650067" y="2878667"/>
              <a:ext cx="13885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8F143B0A-ED5B-4A34-9CE2-E425FD5501F6}"/>
                </a:ext>
              </a:extLst>
            </p:cNvPr>
            <p:cNvCxnSpPr/>
            <p:nvPr/>
          </p:nvCxnSpPr>
          <p:spPr>
            <a:xfrm>
              <a:off x="3056467" y="2607733"/>
              <a:ext cx="0" cy="287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1ADA428-FBBA-4B18-85C3-901E5201387E}"/>
                </a:ext>
              </a:extLst>
            </p:cNvPr>
            <p:cNvCxnSpPr/>
            <p:nvPr/>
          </p:nvCxnSpPr>
          <p:spPr>
            <a:xfrm>
              <a:off x="3047999" y="2607733"/>
              <a:ext cx="22013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AFDB47A-0487-4D75-B868-C9E9DD3DD14D}"/>
              </a:ext>
            </a:extLst>
          </p:cNvPr>
          <p:cNvSpPr txBox="1"/>
          <p:nvPr/>
        </p:nvSpPr>
        <p:spPr>
          <a:xfrm>
            <a:off x="2869141" y="3001318"/>
            <a:ext cx="315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PDP1, VRI, PER, TIM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13F724B-6637-4328-9B1E-8F6A72951969}"/>
              </a:ext>
            </a:extLst>
          </p:cNvPr>
          <p:cNvGrpSpPr/>
          <p:nvPr/>
        </p:nvGrpSpPr>
        <p:grpSpPr>
          <a:xfrm flipH="1">
            <a:off x="2200270" y="3899844"/>
            <a:ext cx="1388533" cy="287867"/>
            <a:chOff x="2650067" y="2607733"/>
            <a:chExt cx="1388533" cy="287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CC8B4CC-F259-4FF6-AFF4-7E7028826741}"/>
                </a:ext>
              </a:extLst>
            </p:cNvPr>
            <p:cNvCxnSpPr/>
            <p:nvPr/>
          </p:nvCxnSpPr>
          <p:spPr>
            <a:xfrm>
              <a:off x="2650067" y="2878667"/>
              <a:ext cx="1388533" cy="0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9307569-C376-443A-A99F-D2A9DFDDFFF3}"/>
                </a:ext>
              </a:extLst>
            </p:cNvPr>
            <p:cNvCxnSpPr/>
            <p:nvPr/>
          </p:nvCxnSpPr>
          <p:spPr>
            <a:xfrm>
              <a:off x="3056467" y="2607733"/>
              <a:ext cx="0" cy="287867"/>
            </a:xfrm>
            <a:prstGeom prst="line">
              <a:avLst/>
            </a:prstGeom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7B70F95-B3FD-4B4B-BEED-6CDE7A512C94}"/>
                </a:ext>
              </a:extLst>
            </p:cNvPr>
            <p:cNvCxnSpPr/>
            <p:nvPr/>
          </p:nvCxnSpPr>
          <p:spPr>
            <a:xfrm>
              <a:off x="3047999" y="2607733"/>
              <a:ext cx="220133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E013818D-718D-493F-A053-AEB94812D95C}"/>
              </a:ext>
            </a:extLst>
          </p:cNvPr>
          <p:cNvSpPr txBox="1"/>
          <p:nvPr/>
        </p:nvSpPr>
        <p:spPr>
          <a:xfrm>
            <a:off x="1983311" y="3738978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63D1431-290D-4444-B647-9EAA3A45B0F4}"/>
              </a:ext>
            </a:extLst>
          </p:cNvPr>
          <p:cNvSpPr txBox="1"/>
          <p:nvPr/>
        </p:nvSpPr>
        <p:spPr>
          <a:xfrm>
            <a:off x="5266267" y="1510475"/>
            <a:ext cx="150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PER∙TIM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3E401EB-00C0-470C-BA3C-670861D40B3F}"/>
              </a:ext>
            </a:extLst>
          </p:cNvPr>
          <p:cNvSpPr txBox="1"/>
          <p:nvPr/>
        </p:nvSpPr>
        <p:spPr>
          <a:xfrm>
            <a:off x="4530725" y="2010697"/>
            <a:ext cx="154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kinases, phosphatases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6E8D0581-7200-4305-8FE3-2A4C5238C33A}"/>
              </a:ext>
            </a:extLst>
          </p:cNvPr>
          <p:cNvCxnSpPr>
            <a:cxnSpLocks/>
          </p:cNvCxnSpPr>
          <p:nvPr/>
        </p:nvCxnSpPr>
        <p:spPr>
          <a:xfrm flipH="1" flipV="1">
            <a:off x="1724679" y="3092876"/>
            <a:ext cx="291944" cy="64597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63D1431-290D-4444-B647-9EAA3A45B0F4}"/>
              </a:ext>
            </a:extLst>
          </p:cNvPr>
          <p:cNvSpPr txBox="1"/>
          <p:nvPr/>
        </p:nvSpPr>
        <p:spPr>
          <a:xfrm>
            <a:off x="1102592" y="2568581"/>
            <a:ext cx="1503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CLK∙CYC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013818D-718D-493F-A053-AEB94812D95C}"/>
              </a:ext>
            </a:extLst>
          </p:cNvPr>
          <p:cNvSpPr txBox="1"/>
          <p:nvPr/>
        </p:nvSpPr>
        <p:spPr>
          <a:xfrm>
            <a:off x="6301323" y="246038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CRY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4781550" y="2002460"/>
            <a:ext cx="1047750" cy="10152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610225" y="2002460"/>
            <a:ext cx="295275" cy="101526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829300" y="2846268"/>
            <a:ext cx="548223" cy="31591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757862" y="3092876"/>
            <a:ext cx="147638" cy="14763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480153" y="1279751"/>
            <a:ext cx="3215961" cy="1356394"/>
          </a:xfrm>
          <a:custGeom>
            <a:avLst/>
            <a:gdLst>
              <a:gd name="connsiteX0" fmla="*/ 3206663 w 3215961"/>
              <a:gd name="connsiteY0" fmla="*/ 266630 h 1356394"/>
              <a:gd name="connsiteX1" fmla="*/ 2956143 w 3215961"/>
              <a:gd name="connsiteY1" fmla="*/ 91265 h 1356394"/>
              <a:gd name="connsiteX2" fmla="*/ 1478072 w 3215961"/>
              <a:gd name="connsiteY2" fmla="*/ 103791 h 1356394"/>
              <a:gd name="connsiteX3" fmla="*/ 0 w 3215961"/>
              <a:gd name="connsiteY3" fmla="*/ 1356394 h 1356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5961" h="1356394">
                <a:moveTo>
                  <a:pt x="3206663" y="266630"/>
                </a:moveTo>
                <a:cubicBezTo>
                  <a:pt x="3225452" y="192517"/>
                  <a:pt x="3244242" y="118405"/>
                  <a:pt x="2956143" y="91265"/>
                </a:cubicBezTo>
                <a:cubicBezTo>
                  <a:pt x="2668044" y="64125"/>
                  <a:pt x="1970762" y="-107064"/>
                  <a:pt x="1478072" y="103791"/>
                </a:cubicBezTo>
                <a:cubicBezTo>
                  <a:pt x="985382" y="314646"/>
                  <a:pt x="492691" y="835520"/>
                  <a:pt x="0" y="1356394"/>
                </a:cubicBezTo>
              </a:path>
            </a:pathLst>
          </a:custGeom>
          <a:noFill/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393550" y="2546915"/>
            <a:ext cx="189967" cy="16570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200270" y="3001318"/>
            <a:ext cx="193280" cy="30479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C9608A14-2444-49D8-A97A-4E1FDEE1D9BF}"/>
              </a:ext>
            </a:extLst>
          </p:cNvPr>
          <p:cNvSpPr txBox="1"/>
          <p:nvPr/>
        </p:nvSpPr>
        <p:spPr>
          <a:xfrm>
            <a:off x="3023659" y="1206363"/>
            <a:ext cx="15493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enters nucleus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7D99DCB-6157-4A83-B253-E31C92567988}"/>
              </a:ext>
            </a:extLst>
          </p:cNvPr>
          <p:cNvCxnSpPr>
            <a:cxnSpLocks/>
          </p:cNvCxnSpPr>
          <p:nvPr/>
        </p:nvCxnSpPr>
        <p:spPr>
          <a:xfrm flipH="1">
            <a:off x="3240157" y="3488635"/>
            <a:ext cx="268356" cy="38762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808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53AF-BE44-44AF-8BED-674018F8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Quorum sensing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A62D-6A9F-44FC-84A7-367115052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55020"/>
            <a:ext cx="7940310" cy="4419600"/>
          </a:xfrm>
        </p:spPr>
        <p:txBody>
          <a:bodyPr/>
          <a:lstStyle/>
          <a:p>
            <a:r>
              <a:rPr lang="en-US" sz="2000" dirty="0"/>
              <a:t>The Stricker oscillator is quite robust. But how do we synchronize the cells?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We could entrain every cell to some master signal (like circadian rhythms)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Let’s just sync the cells to </a:t>
            </a:r>
            <a:r>
              <a:rPr lang="en-US" sz="1800" i="1" dirty="0"/>
              <a:t>each other</a:t>
            </a:r>
            <a:r>
              <a:rPr lang="en-US" sz="1800" dirty="0"/>
              <a:t>.</a:t>
            </a:r>
          </a:p>
          <a:p>
            <a:r>
              <a:rPr lang="en-US" sz="2000" dirty="0"/>
              <a:t>Here’s our idea (stolen from bacterial quorum sensing):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cell has an oscillator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oscillator produces some particular molecule </a:t>
            </a:r>
            <a:r>
              <a:rPr lang="en-US" sz="1800" i="1" dirty="0"/>
              <a:t>M</a:t>
            </a:r>
            <a:r>
              <a:rPr lang="en-US" sz="1800" dirty="0"/>
              <a:t> as the oscillator output</a:t>
            </a:r>
          </a:p>
          <a:p>
            <a:pPr lvl="1">
              <a:spcBef>
                <a:spcPts val="0"/>
              </a:spcBef>
            </a:pPr>
            <a:r>
              <a:rPr lang="en-US" sz="1800" i="1" dirty="0"/>
              <a:t>M</a:t>
            </a:r>
            <a:r>
              <a:rPr lang="en-US" sz="1800" dirty="0"/>
              <a:t> diffuses freely between cells and quickly establishes a global [</a:t>
            </a:r>
            <a:r>
              <a:rPr lang="en-US" sz="1800" i="1" dirty="0"/>
              <a:t>M</a:t>
            </a:r>
            <a:r>
              <a:rPr lang="en-US" sz="1800" dirty="0"/>
              <a:t>]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Each cell’s oscillator entrains itself to [</a:t>
            </a:r>
            <a:r>
              <a:rPr lang="en-US" sz="1800" i="1" dirty="0"/>
              <a:t>M</a:t>
            </a:r>
            <a:r>
              <a:rPr lang="en-US" sz="1800" dirty="0"/>
              <a:t>].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But what molecule should we use for </a:t>
            </a:r>
            <a:r>
              <a:rPr lang="en-US" sz="1800" i="1" dirty="0"/>
              <a:t>M</a:t>
            </a:r>
            <a:r>
              <a:rPr lang="en-US" sz="1800" dirty="0"/>
              <a:t>?</a:t>
            </a:r>
          </a:p>
          <a:p>
            <a:r>
              <a:rPr lang="en-US" sz="2000" dirty="0"/>
              <a:t>Should we use a protein?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Doesn’t diffuse quickly enough (or, usually, pass through a cell membrane)</a:t>
            </a:r>
            <a:endParaRPr lang="en-US" sz="1600" dirty="0"/>
          </a:p>
          <a:p>
            <a:r>
              <a:rPr lang="en-US" sz="2000" dirty="0"/>
              <a:t>Should we use a small molecule?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It can diffuse easily – but usually will not act as a TF.</a:t>
            </a:r>
          </a:p>
          <a:p>
            <a:pPr lvl="1">
              <a:spcBef>
                <a:spcPts val="0"/>
              </a:spcBef>
            </a:pPr>
            <a:r>
              <a:rPr lang="en-US" sz="1800" dirty="0"/>
              <a:t>So what do we do?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E21219-A385-4C0F-820C-C4D6DF5A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SynBio</a:t>
            </a:r>
            <a:r>
              <a:rPr lang="en-US" dirty="0"/>
              <a:t>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1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07884-07EB-4A1F-8266-FDA6F6E82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fun oscillators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CC607-4880-4A28-96E2-BF57D6573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3462042"/>
          </a:xfrm>
        </p:spPr>
        <p:txBody>
          <a:bodyPr/>
          <a:lstStyle/>
          <a:p>
            <a:r>
              <a:rPr lang="en-US" sz="2400" dirty="0"/>
              <a:t>Some cicadas emerge from their nest every 17 years</a:t>
            </a:r>
          </a:p>
          <a:p>
            <a:r>
              <a:rPr lang="en-US" sz="2400" dirty="0"/>
              <a:t>“Biological oscillators range from your once-per-second heartbeat, to … the 17 year cycles of certain insects,”</a:t>
            </a:r>
            <a:r>
              <a:rPr lang="en-US" sz="2400" baseline="30000" dirty="0"/>
              <a:t>*</a:t>
            </a:r>
            <a:endParaRPr lang="en-US" sz="2400" dirty="0"/>
          </a:p>
          <a:p>
            <a:r>
              <a:rPr lang="en-US" sz="2400" dirty="0"/>
              <a:t>How could we possible build an oscillator with a cycle time of 17 years??!!</a:t>
            </a:r>
          </a:p>
          <a:p>
            <a:pPr lvl="1"/>
            <a:r>
              <a:rPr lang="en-US" sz="2000" dirty="0">
                <a:hlinkClick r:id="rId2"/>
              </a:rPr>
              <a:t>https://entomologytoday.org/2016/03/22/how-do-cicadas-know-when-to-emerge-from-the-ground</a:t>
            </a:r>
            <a:endParaRPr lang="en-US" sz="2000" dirty="0"/>
          </a:p>
          <a:p>
            <a:pPr lvl="1"/>
            <a:r>
              <a:rPr lang="en-US" sz="2000" dirty="0"/>
              <a:t>Hypothesis: trigger on a once-per-year event, and count to 17 (they have not yet found the trigger!)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4E9B1-375B-434A-8693-6BDF6F92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0F801-3627-429E-A73E-E6EB58B3007D}"/>
              </a:ext>
            </a:extLst>
          </p:cNvPr>
          <p:cNvSpPr txBox="1"/>
          <p:nvPr/>
        </p:nvSpPr>
        <p:spPr>
          <a:xfrm>
            <a:off x="3681877" y="5470216"/>
            <a:ext cx="455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30000" dirty="0"/>
              <a:t>*</a:t>
            </a:r>
            <a:r>
              <a:rPr lang="en-US" sz="2000" i="1" dirty="0"/>
              <a:t>Physical Models of Living Systems,</a:t>
            </a:r>
          </a:p>
          <a:p>
            <a:r>
              <a:rPr lang="en-US" sz="2000" dirty="0"/>
              <a:t>Philip Nelson, MacMillan 2014, page 277.</a:t>
            </a:r>
          </a:p>
        </p:txBody>
      </p:sp>
    </p:spTree>
    <p:extLst>
      <p:ext uri="{BB962C8B-B14F-4D97-AF65-F5344CB8AC3E}">
        <p14:creationId xmlns:p14="http://schemas.microsoft.com/office/powerpoint/2010/main" val="223953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E2043-EF43-4875-88C1-CB2ADAF5F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oscillator?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793F5-7337-4703-89DE-9BCC3596F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Well… something that oscillates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on… off… on… off… on… off…</a:t>
            </a:r>
          </a:p>
          <a:p>
            <a:pPr lvl="1"/>
            <a:r>
              <a:rPr lang="en-US" dirty="0" err="1">
                <a:sym typeface="Wingdings" panose="05000000000000000000" pitchFamily="2" charset="2"/>
              </a:rPr>
              <a:t>Example:</a:t>
            </a:r>
            <a:r>
              <a:rPr lang="en-US" dirty="0" err="1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://www.youtube.com/watch?v=Ce-bqtaGlvw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A6A15-C430-4035-B2BE-C34C05F39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ACB9-0DE8-484C-A9E1-AF99AB936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oscillators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E3A1-E70E-4259-A954-682BDE437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98108"/>
            <a:ext cx="7772400" cy="4883422"/>
          </a:xfrm>
        </p:spPr>
        <p:txBody>
          <a:bodyPr/>
          <a:lstStyle/>
          <a:p>
            <a:r>
              <a:rPr lang="en-US" sz="2400" dirty="0"/>
              <a:t>Can you think of some oscillators in biology?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Control your heartbeat (do you think this is a GRN?)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Circadian rhythms (circa de = about a day)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We’ll see other applications shortly; most digital systems use a clock, to keep the pieces aligned</a:t>
            </a:r>
          </a:p>
          <a:p>
            <a:r>
              <a:rPr lang="en-US" sz="2400" dirty="0"/>
              <a:t>Circadian cycle in humans is quite complex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Originally thought to be 24 hours, then 25, and now 24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Must be </a:t>
            </a:r>
            <a:r>
              <a:rPr lang="en-US" sz="2000" i="1" dirty="0" err="1"/>
              <a:t>entrainable</a:t>
            </a:r>
            <a:r>
              <a:rPr lang="en-US" sz="2000" dirty="0"/>
              <a:t> (your body readjusts after jet lag). We will learn to build </a:t>
            </a:r>
            <a:r>
              <a:rPr lang="en-US" sz="2000" dirty="0" err="1"/>
              <a:t>entrainable</a:t>
            </a:r>
            <a:r>
              <a:rPr lang="en-US" sz="2000" dirty="0"/>
              <a:t> oscillators.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Even cells that don’t see sunlight must sync to the cycle</a:t>
            </a:r>
          </a:p>
          <a:p>
            <a:r>
              <a:rPr lang="en-US" sz="2400" dirty="0"/>
              <a:t>2017 Nobel prize in medicine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Jeffrey Hall, Michael </a:t>
            </a:r>
            <a:r>
              <a:rPr lang="en-US" sz="2000" dirty="0" err="1"/>
              <a:t>Rosbash</a:t>
            </a:r>
            <a:r>
              <a:rPr lang="en-US" sz="2000" dirty="0"/>
              <a:t> and Michael Young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Drosophila circadian rhythm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https://qz.com/1095294/2017-nobel-laureate-jeffrey-hall-left-science-because-he-ran-out-of-funding/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D3EC72-5F3D-492D-A758-21FBA0A2B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2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319A101-9F73-477F-B0B9-917FA9BC9B0A}"/>
              </a:ext>
            </a:extLst>
          </p:cNvPr>
          <p:cNvCxnSpPr>
            <a:cxnSpLocks/>
          </p:cNvCxnSpPr>
          <p:nvPr/>
        </p:nvCxnSpPr>
        <p:spPr>
          <a:xfrm>
            <a:off x="3547532" y="1989665"/>
            <a:ext cx="19134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CFAFB2D-DA46-4805-B2F2-0D935C64B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simplest oscillator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67E9D-B6D1-4B3D-AB1D-7306AB713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413000"/>
            <a:ext cx="7772400" cy="2294467"/>
          </a:xfrm>
        </p:spPr>
        <p:txBody>
          <a:bodyPr/>
          <a:lstStyle/>
          <a:p>
            <a:r>
              <a:rPr lang="en-US" dirty="0"/>
              <a:t>How it works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Assume </a:t>
            </a:r>
            <a:r>
              <a:rPr lang="en-US" i="1" dirty="0"/>
              <a:t>P</a:t>
            </a:r>
            <a:r>
              <a:rPr lang="en-US" dirty="0"/>
              <a:t> starts at 0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Inverter with input=0 → output=1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Inverter with input=1 → output=0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Inverter with input=0 → output=1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276F5-8DE2-413D-BCC9-301B5581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9AB1023-C6CF-4136-9F9A-5FEF3CF3B0C8}"/>
              </a:ext>
            </a:extLst>
          </p:cNvPr>
          <p:cNvGrpSpPr/>
          <p:nvPr/>
        </p:nvGrpSpPr>
        <p:grpSpPr>
          <a:xfrm>
            <a:off x="4130238" y="1676922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6" name="Flowchart: Merge 5">
              <a:extLst>
                <a:ext uri="{FF2B5EF4-FFF2-40B4-BE49-F238E27FC236}">
                  <a16:creationId xmlns:a16="http://schemas.microsoft.com/office/drawing/2014/main" id="{ABD16520-B1A0-4130-9AE7-F940A5484415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66CA9C5-8895-4DE7-9A6D-237BB4AC6A60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D8B3A86-B3AF-4EF6-9811-25745CB28613}"/>
              </a:ext>
            </a:extLst>
          </p:cNvPr>
          <p:cNvCxnSpPr>
            <a:cxnSpLocks/>
          </p:cNvCxnSpPr>
          <p:nvPr/>
        </p:nvCxnSpPr>
        <p:spPr>
          <a:xfrm>
            <a:off x="3547532" y="1540929"/>
            <a:ext cx="19134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671642D-ABA7-40F7-BEE8-BDC86DCE9FF0}"/>
              </a:ext>
            </a:extLst>
          </p:cNvPr>
          <p:cNvCxnSpPr>
            <a:cxnSpLocks/>
          </p:cNvCxnSpPr>
          <p:nvPr/>
        </p:nvCxnSpPr>
        <p:spPr>
          <a:xfrm>
            <a:off x="5452533" y="1549398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1CB7A07-A698-4F7D-B939-E1F47399B2D6}"/>
              </a:ext>
            </a:extLst>
          </p:cNvPr>
          <p:cNvCxnSpPr>
            <a:cxnSpLocks/>
          </p:cNvCxnSpPr>
          <p:nvPr/>
        </p:nvCxnSpPr>
        <p:spPr>
          <a:xfrm>
            <a:off x="3547533" y="1540931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608356B-2DD5-48BE-AC7B-7192F87D7CF1}"/>
              </a:ext>
            </a:extLst>
          </p:cNvPr>
          <p:cNvSpPr txBox="1"/>
          <p:nvPr/>
        </p:nvSpPr>
        <p:spPr>
          <a:xfrm>
            <a:off x="4910666" y="1600199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226273-DEAD-4940-81F1-F08AB69CDA1F}"/>
              </a:ext>
            </a:extLst>
          </p:cNvPr>
          <p:cNvSpPr txBox="1"/>
          <p:nvPr/>
        </p:nvSpPr>
        <p:spPr>
          <a:xfrm>
            <a:off x="5503333" y="1600200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4463FE-58E4-46B0-9BFB-6650964261EC}"/>
              </a:ext>
            </a:extLst>
          </p:cNvPr>
          <p:cNvSpPr txBox="1"/>
          <p:nvPr/>
        </p:nvSpPr>
        <p:spPr>
          <a:xfrm>
            <a:off x="5503331" y="1591730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AF184F-8528-419E-9D7A-D1A0188FBC6C}"/>
              </a:ext>
            </a:extLst>
          </p:cNvPr>
          <p:cNvSpPr txBox="1"/>
          <p:nvPr/>
        </p:nvSpPr>
        <p:spPr>
          <a:xfrm>
            <a:off x="5503339" y="1591732"/>
            <a:ext cx="465668" cy="465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8E701FB-C649-48AA-8176-A96D79751AD0}"/>
              </a:ext>
            </a:extLst>
          </p:cNvPr>
          <p:cNvSpPr txBox="1"/>
          <p:nvPr/>
        </p:nvSpPr>
        <p:spPr>
          <a:xfrm>
            <a:off x="5494865" y="1583263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455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 uiExpand="1"/>
      <p:bldP spid="17" grpId="1" uiExpand="1"/>
      <p:bldP spid="18" grpId="0" uiExpand="1"/>
      <p:bldP spid="18" grpId="1" uiExpand="1"/>
      <p:bldP spid="20" grpId="0" uiExpand="1"/>
      <p:bldP spid="20" grpId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4079918-EEB3-4598-8A4D-8BA14372BC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722" y="2575226"/>
            <a:ext cx="4582607" cy="34369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155373-952D-44A3-A04B-D1A9EEFBC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37AB0-007A-44E3-B65B-7501BFDAD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617304"/>
          </a:xfrm>
        </p:spPr>
        <p:txBody>
          <a:bodyPr/>
          <a:lstStyle/>
          <a:p>
            <a:r>
              <a:rPr lang="en-US" sz="2400" dirty="0"/>
              <a:t>Let’s simulate our “simplest oscillator”; </a:t>
            </a:r>
            <a:r>
              <a:rPr lang="en-US" sz="2400" dirty="0" err="1"/>
              <a:t>one_inv</a:t>
            </a:r>
            <a:r>
              <a:rPr lang="en-US" sz="2400" dirty="0"/>
              <a:t>()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A0236-7DFE-41AC-B9F4-293AF11B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ChBE 193/EE 193 </a:t>
            </a:r>
            <a:r>
              <a:rPr lang="en-US" dirty="0" err="1"/>
              <a:t>SynBio</a:t>
            </a:r>
            <a:r>
              <a:rPr lang="en-US" dirty="0"/>
              <a:t>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CCC28BE-CBB2-4ECE-9D8E-906C9FDA775A}"/>
              </a:ext>
            </a:extLst>
          </p:cNvPr>
          <p:cNvSpPr txBox="1">
            <a:spLocks/>
          </p:cNvSpPr>
          <p:nvPr/>
        </p:nvSpPr>
        <p:spPr bwMode="auto">
          <a:xfrm>
            <a:off x="685800" y="2153957"/>
            <a:ext cx="3314307" cy="3935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400" kern="0" dirty="0"/>
              <a:t>Questions: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Did it oscillate?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Any ideas why not?</a:t>
            </a:r>
          </a:p>
          <a:p>
            <a:pPr lvl="1">
              <a:spcBef>
                <a:spcPts val="0"/>
              </a:spcBef>
            </a:pPr>
            <a:r>
              <a:rPr lang="en-US" sz="2000" kern="0" dirty="0"/>
              <a:t>How different is this circuit from our negative-feedback circuits for setting a fixed [</a:t>
            </a:r>
            <a:r>
              <a:rPr lang="en-US" sz="2000" i="1" kern="0" dirty="0"/>
              <a:t>P</a:t>
            </a:r>
            <a:r>
              <a:rPr lang="en-US" sz="2000" kern="0" dirty="0"/>
              <a:t>]?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5FF5B35-63A0-46B4-93F7-A568D4261571}"/>
              </a:ext>
            </a:extLst>
          </p:cNvPr>
          <p:cNvCxnSpPr>
            <a:cxnSpLocks/>
          </p:cNvCxnSpPr>
          <p:nvPr/>
        </p:nvCxnSpPr>
        <p:spPr>
          <a:xfrm>
            <a:off x="903723" y="5680155"/>
            <a:ext cx="19134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A1D81AF3-DCCD-4128-A22F-7E1020F22156}"/>
              </a:ext>
            </a:extLst>
          </p:cNvPr>
          <p:cNvGrpSpPr/>
          <p:nvPr/>
        </p:nvGrpSpPr>
        <p:grpSpPr>
          <a:xfrm>
            <a:off x="1486429" y="5367412"/>
            <a:ext cx="748054" cy="644769"/>
            <a:chOff x="1359306" y="4291217"/>
            <a:chExt cx="748054" cy="644769"/>
          </a:xfrm>
          <a:solidFill>
            <a:schemeClr val="bg1"/>
          </a:solidFill>
        </p:grpSpPr>
        <p:sp>
          <p:nvSpPr>
            <p:cNvPr id="10" name="Flowchart: Merge 9">
              <a:extLst>
                <a:ext uri="{FF2B5EF4-FFF2-40B4-BE49-F238E27FC236}">
                  <a16:creationId xmlns:a16="http://schemas.microsoft.com/office/drawing/2014/main" id="{68E175E6-F6DA-4B27-919C-6439A0D5D232}"/>
                </a:ext>
              </a:extLst>
            </p:cNvPr>
            <p:cNvSpPr/>
            <p:nvPr/>
          </p:nvSpPr>
          <p:spPr>
            <a:xfrm rot="16200000">
              <a:off x="1348154" y="4302369"/>
              <a:ext cx="644769" cy="622465"/>
            </a:xfrm>
            <a:prstGeom prst="flowChartMerg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CD8BB5B-419D-4E04-9880-EBF4E8DDCA7A}"/>
                </a:ext>
              </a:extLst>
            </p:cNvPr>
            <p:cNvSpPr/>
            <p:nvPr/>
          </p:nvSpPr>
          <p:spPr>
            <a:xfrm>
              <a:off x="1970200" y="4536829"/>
              <a:ext cx="137160" cy="140677"/>
            </a:xfrm>
            <a:prstGeom prst="ellipse">
              <a:avLst/>
            </a:prstGeom>
            <a:grp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54B8401-24A4-419E-A3CB-6D26B1EC72D9}"/>
              </a:ext>
            </a:extLst>
          </p:cNvPr>
          <p:cNvCxnSpPr>
            <a:cxnSpLocks/>
          </p:cNvCxnSpPr>
          <p:nvPr/>
        </p:nvCxnSpPr>
        <p:spPr>
          <a:xfrm>
            <a:off x="903723" y="5231419"/>
            <a:ext cx="1913467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201F0F2-6EE2-4047-BFA4-819FDE5FA90E}"/>
              </a:ext>
            </a:extLst>
          </p:cNvPr>
          <p:cNvCxnSpPr>
            <a:cxnSpLocks/>
          </p:cNvCxnSpPr>
          <p:nvPr/>
        </p:nvCxnSpPr>
        <p:spPr>
          <a:xfrm>
            <a:off x="2808724" y="5239888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944E67A-5B8A-4E6B-ACD6-C5C192CA2386}"/>
              </a:ext>
            </a:extLst>
          </p:cNvPr>
          <p:cNvCxnSpPr>
            <a:cxnSpLocks/>
          </p:cNvCxnSpPr>
          <p:nvPr/>
        </p:nvCxnSpPr>
        <p:spPr>
          <a:xfrm>
            <a:off x="903724" y="5231421"/>
            <a:ext cx="0" cy="43180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A4FE567-ECA2-4B04-8045-C589269882C7}"/>
              </a:ext>
            </a:extLst>
          </p:cNvPr>
          <p:cNvSpPr txBox="1"/>
          <p:nvPr/>
        </p:nvSpPr>
        <p:spPr>
          <a:xfrm>
            <a:off x="2266857" y="5290689"/>
            <a:ext cx="423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25908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93AE6-E623-4000-A74B-7C156A40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Oscillators and showers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8BE54-960B-4EC8-8B5C-324D2761E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upstairs shower oscillates</a:t>
            </a:r>
          </a:p>
          <a:p>
            <a:pPr lvl="1"/>
            <a:r>
              <a:rPr lang="en-US" dirty="0"/>
              <a:t>Moral of the story: </a:t>
            </a:r>
            <a:r>
              <a:rPr lang="en-US" i="1" dirty="0"/>
              <a:t>delayed feedback is good </a:t>
            </a:r>
            <a:r>
              <a:rPr lang="en-US" dirty="0"/>
              <a:t>(if you’re building an oscillator)</a:t>
            </a:r>
            <a:endParaRPr lang="en-US" i="1" dirty="0"/>
          </a:p>
          <a:p>
            <a:endParaRPr lang="en-US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4D7C7-A730-4B63-A50F-D0CF0EF2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138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90733-C928-441C-9C67-3484BD64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and DFQ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D8DD45B-90C2-4638-89C8-2196386E39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Our simulator is actually doing a numerical solution to a DFQ, given an initial value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we had more than one metabolite, we would have a </a:t>
                </a:r>
                <a:r>
                  <a:rPr lang="en-US" i="1" dirty="0"/>
                  <a:t>system</a:t>
                </a:r>
                <a:r>
                  <a:rPr lang="en-US" dirty="0"/>
                  <a:t> of DFQ (with variables [</a:t>
                </a:r>
                <a:r>
                  <a:rPr lang="en-US" i="1" dirty="0"/>
                  <a:t>P</a:t>
                </a:r>
                <a:r>
                  <a:rPr lang="en-US" baseline="-25000" dirty="0"/>
                  <a:t>1</a:t>
                </a:r>
                <a:r>
                  <a:rPr lang="en-US" dirty="0"/>
                  <a:t>], [</a:t>
                </a:r>
                <a:r>
                  <a:rPr lang="en-US" i="1" dirty="0"/>
                  <a:t>P</a:t>
                </a:r>
                <a:r>
                  <a:rPr lang="en-US" baseline="-25000" dirty="0"/>
                  <a:t>2</a:t>
                </a:r>
                <a:r>
                  <a:rPr lang="en-US" dirty="0"/>
                  <a:t>], 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D8DD45B-90C2-4638-89C8-2196386E39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12" t="-13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83644B-33C7-4CA5-9856-5E0FDA335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20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7BE5A-557A-4800-A805-F4EFBB096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math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189F86-BF8B-4B6A-A903-7CDF70A2A1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5800" y="2793997"/>
                <a:ext cx="7772400" cy="3208866"/>
              </a:xfrm>
            </p:spPr>
            <p:txBody>
              <a:bodyPr/>
              <a:lstStyle/>
              <a:p>
                <a:r>
                  <a:rPr lang="en-US" sz="2400" dirty="0"/>
                  <a:t>We would like our oscillator to oscillate (as above)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Note that, unlike math, our [</a:t>
                </a:r>
                <a:r>
                  <a:rPr lang="en-US" sz="2000" i="1" dirty="0"/>
                  <a:t>P</a:t>
                </a:r>
                <a:r>
                  <a:rPr lang="en-US" sz="2000" dirty="0"/>
                  <a:t>] can never be negative </a:t>
                </a:r>
                <a:r>
                  <a:rPr lang="en-US" sz="2000" dirty="0">
                    <a:sym typeface="Wingdings" panose="05000000000000000000" pitchFamily="2" charset="2"/>
                  </a:rPr>
                  <a:t></a:t>
                </a:r>
                <a:endParaRPr lang="en-US" sz="2000" dirty="0"/>
              </a:p>
              <a:p>
                <a:r>
                  <a:rPr lang="en-US" sz="2400" dirty="0"/>
                  <a:t> Can the DFQ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𝑣𝑀𝑎𝑥</m:t>
                        </m:r>
                      </m:sub>
                    </m:sSub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e>
                                    </m:d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𝑀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𝐷𝑃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sz="2400" dirty="0"/>
                  <a:t> do that?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Really, it’s just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.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dirty="0"/>
                  <a:t>Look at the two red points. Both have the same [</a:t>
                </a:r>
                <a:r>
                  <a:rPr lang="en-US" sz="2000" i="1" dirty="0"/>
                  <a:t>P</a:t>
                </a:r>
                <a:r>
                  <a:rPr lang="en-US" sz="2000" dirty="0"/>
                  <a:t>] – but different slopes. But no function </a:t>
                </a:r>
                <a:r>
                  <a:rPr lang="en-US" sz="2000" i="1" dirty="0"/>
                  <a:t>f</a:t>
                </a:r>
                <a:r>
                  <a:rPr lang="en-US" sz="2000" dirty="0"/>
                  <a:t>([</a:t>
                </a:r>
                <a:r>
                  <a:rPr lang="en-US" sz="2000" i="1" dirty="0"/>
                  <a:t>P</a:t>
                </a:r>
                <a:r>
                  <a:rPr lang="en-US" sz="2000" dirty="0"/>
                  <a:t>]) can do that!</a:t>
                </a:r>
              </a:p>
              <a:p>
                <a:pPr lvl="1">
                  <a:spcBef>
                    <a:spcPts val="0"/>
                  </a:spcBef>
                </a:pPr>
                <a:r>
                  <a:rPr lang="en-US" sz="2000" i="1" dirty="0"/>
                  <a:t>A system of equations with just one state variable cannot oscillate</a:t>
                </a:r>
                <a:r>
                  <a:rPr lang="en-US" sz="2000" dirty="0"/>
                  <a:t>.</a:t>
                </a:r>
              </a:p>
              <a:p>
                <a:pPr lvl="1">
                  <a:spcBef>
                    <a:spcPts val="0"/>
                  </a:spcBef>
                </a:pPr>
                <a:endParaRPr lang="en-US" sz="2000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189F86-BF8B-4B6A-A903-7CDF70A2A1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793997"/>
                <a:ext cx="7772400" cy="3208866"/>
              </a:xfrm>
              <a:blipFill>
                <a:blip r:embed="rId2"/>
                <a:stretch>
                  <a:fillRect l="-1098" t="-1518" b="-1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349F4E-F9D6-4EBD-B801-D8394523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ChBE 193/EE 193 SynBio Joel Grodstein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715345-DBD9-405A-97E4-F9F7B774BFD1}"/>
              </a:ext>
            </a:extLst>
          </p:cNvPr>
          <p:cNvCxnSpPr/>
          <p:nvPr/>
        </p:nvCxnSpPr>
        <p:spPr>
          <a:xfrm>
            <a:off x="1579034" y="1346198"/>
            <a:ext cx="0" cy="119380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AE09A5C-3173-401B-B1BB-AE92F06EF6BE}"/>
              </a:ext>
            </a:extLst>
          </p:cNvPr>
          <p:cNvCxnSpPr>
            <a:cxnSpLocks/>
          </p:cNvCxnSpPr>
          <p:nvPr/>
        </p:nvCxnSpPr>
        <p:spPr>
          <a:xfrm flipH="1">
            <a:off x="1579035" y="2510366"/>
            <a:ext cx="4720165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8624647-3A5C-4217-BB03-07EEA6663AE0}"/>
              </a:ext>
            </a:extLst>
          </p:cNvPr>
          <p:cNvSpPr txBox="1"/>
          <p:nvPr/>
        </p:nvSpPr>
        <p:spPr>
          <a:xfrm>
            <a:off x="6096000" y="1820329"/>
            <a:ext cx="7789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56F453-B2BA-4568-83DB-33D5ECB49400}"/>
              </a:ext>
            </a:extLst>
          </p:cNvPr>
          <p:cNvSpPr txBox="1"/>
          <p:nvPr/>
        </p:nvSpPr>
        <p:spPr>
          <a:xfrm>
            <a:off x="1007521" y="1236128"/>
            <a:ext cx="567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[</a:t>
            </a:r>
            <a:r>
              <a:rPr lang="en-US" sz="2000" i="1" dirty="0"/>
              <a:t>P</a:t>
            </a:r>
            <a:r>
              <a:rPr lang="en-US" sz="2000" dirty="0"/>
              <a:t>]</a:t>
            </a:r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10F7261-CE54-4DA0-BC32-EA501DDD42CE}"/>
              </a:ext>
            </a:extLst>
          </p:cNvPr>
          <p:cNvSpPr/>
          <p:nvPr/>
        </p:nvSpPr>
        <p:spPr>
          <a:xfrm>
            <a:off x="1608667" y="1376509"/>
            <a:ext cx="1473200" cy="1094890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602876-B212-4926-B02D-88B08323A92E}"/>
              </a:ext>
            </a:extLst>
          </p:cNvPr>
          <p:cNvSpPr/>
          <p:nvPr/>
        </p:nvSpPr>
        <p:spPr>
          <a:xfrm>
            <a:off x="3090334" y="1376509"/>
            <a:ext cx="1473200" cy="1094890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B10B99A-51E0-4C4E-86EE-EB156AE22710}"/>
              </a:ext>
            </a:extLst>
          </p:cNvPr>
          <p:cNvSpPr/>
          <p:nvPr/>
        </p:nvSpPr>
        <p:spPr>
          <a:xfrm>
            <a:off x="4572012" y="1376509"/>
            <a:ext cx="1473200" cy="1094890"/>
          </a:xfrm>
          <a:custGeom>
            <a:avLst/>
            <a:gdLst>
              <a:gd name="connsiteX0" fmla="*/ 0 w 1473200"/>
              <a:gd name="connsiteY0" fmla="*/ 587754 h 1094890"/>
              <a:gd name="connsiteX1" fmla="*/ 50800 w 1473200"/>
              <a:gd name="connsiteY1" fmla="*/ 367620 h 1094890"/>
              <a:gd name="connsiteX2" fmla="*/ 110066 w 1473200"/>
              <a:gd name="connsiteY2" fmla="*/ 189820 h 1094890"/>
              <a:gd name="connsiteX3" fmla="*/ 228600 w 1473200"/>
              <a:gd name="connsiteY3" fmla="*/ 71287 h 1094890"/>
              <a:gd name="connsiteX4" fmla="*/ 355600 w 1473200"/>
              <a:gd name="connsiteY4" fmla="*/ 3554 h 1094890"/>
              <a:gd name="connsiteX5" fmla="*/ 440266 w 1473200"/>
              <a:gd name="connsiteY5" fmla="*/ 20487 h 1094890"/>
              <a:gd name="connsiteX6" fmla="*/ 558800 w 1473200"/>
              <a:gd name="connsiteY6" fmla="*/ 113620 h 1094890"/>
              <a:gd name="connsiteX7" fmla="*/ 618066 w 1473200"/>
              <a:gd name="connsiteY7" fmla="*/ 223687 h 1094890"/>
              <a:gd name="connsiteX8" fmla="*/ 651933 w 1473200"/>
              <a:gd name="connsiteY8" fmla="*/ 376087 h 1094890"/>
              <a:gd name="connsiteX9" fmla="*/ 694266 w 1473200"/>
              <a:gd name="connsiteY9" fmla="*/ 621620 h 1094890"/>
              <a:gd name="connsiteX10" fmla="*/ 694266 w 1473200"/>
              <a:gd name="connsiteY10" fmla="*/ 757087 h 1094890"/>
              <a:gd name="connsiteX11" fmla="*/ 778933 w 1473200"/>
              <a:gd name="connsiteY11" fmla="*/ 926420 h 1094890"/>
              <a:gd name="connsiteX12" fmla="*/ 931333 w 1473200"/>
              <a:gd name="connsiteY12" fmla="*/ 1028020 h 1094890"/>
              <a:gd name="connsiteX13" fmla="*/ 1092200 w 1473200"/>
              <a:gd name="connsiteY13" fmla="*/ 1078820 h 1094890"/>
              <a:gd name="connsiteX14" fmla="*/ 1295400 w 1473200"/>
              <a:gd name="connsiteY14" fmla="*/ 1070354 h 1094890"/>
              <a:gd name="connsiteX15" fmla="*/ 1439333 w 1473200"/>
              <a:gd name="connsiteY15" fmla="*/ 807887 h 1094890"/>
              <a:gd name="connsiteX16" fmla="*/ 1473200 w 1473200"/>
              <a:gd name="connsiteY16" fmla="*/ 579287 h 109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73200" h="1094890">
                <a:moveTo>
                  <a:pt x="0" y="587754"/>
                </a:moveTo>
                <a:cubicBezTo>
                  <a:pt x="16228" y="510848"/>
                  <a:pt x="32456" y="433942"/>
                  <a:pt x="50800" y="367620"/>
                </a:cubicBezTo>
                <a:cubicBezTo>
                  <a:pt x="69144" y="301298"/>
                  <a:pt x="80433" y="239209"/>
                  <a:pt x="110066" y="189820"/>
                </a:cubicBezTo>
                <a:cubicBezTo>
                  <a:pt x="139699" y="140431"/>
                  <a:pt x="187678" y="102331"/>
                  <a:pt x="228600" y="71287"/>
                </a:cubicBezTo>
                <a:cubicBezTo>
                  <a:pt x="269522" y="40243"/>
                  <a:pt x="320322" y="12021"/>
                  <a:pt x="355600" y="3554"/>
                </a:cubicBezTo>
                <a:cubicBezTo>
                  <a:pt x="390878" y="-4913"/>
                  <a:pt x="406399" y="2143"/>
                  <a:pt x="440266" y="20487"/>
                </a:cubicBezTo>
                <a:cubicBezTo>
                  <a:pt x="474133" y="38831"/>
                  <a:pt x="529167" y="79753"/>
                  <a:pt x="558800" y="113620"/>
                </a:cubicBezTo>
                <a:cubicBezTo>
                  <a:pt x="588433" y="147487"/>
                  <a:pt x="602544" y="179943"/>
                  <a:pt x="618066" y="223687"/>
                </a:cubicBezTo>
                <a:cubicBezTo>
                  <a:pt x="633588" y="267431"/>
                  <a:pt x="639233" y="309765"/>
                  <a:pt x="651933" y="376087"/>
                </a:cubicBezTo>
                <a:cubicBezTo>
                  <a:pt x="664633" y="442409"/>
                  <a:pt x="687211" y="558120"/>
                  <a:pt x="694266" y="621620"/>
                </a:cubicBezTo>
                <a:cubicBezTo>
                  <a:pt x="701321" y="685120"/>
                  <a:pt x="680155" y="706287"/>
                  <a:pt x="694266" y="757087"/>
                </a:cubicBezTo>
                <a:cubicBezTo>
                  <a:pt x="708377" y="807887"/>
                  <a:pt x="739422" y="881265"/>
                  <a:pt x="778933" y="926420"/>
                </a:cubicBezTo>
                <a:cubicBezTo>
                  <a:pt x="818444" y="971575"/>
                  <a:pt x="879122" y="1002620"/>
                  <a:pt x="931333" y="1028020"/>
                </a:cubicBezTo>
                <a:cubicBezTo>
                  <a:pt x="983544" y="1053420"/>
                  <a:pt x="1031522" y="1071764"/>
                  <a:pt x="1092200" y="1078820"/>
                </a:cubicBezTo>
                <a:cubicBezTo>
                  <a:pt x="1152878" y="1085876"/>
                  <a:pt x="1237545" y="1115509"/>
                  <a:pt x="1295400" y="1070354"/>
                </a:cubicBezTo>
                <a:cubicBezTo>
                  <a:pt x="1353255" y="1025199"/>
                  <a:pt x="1409700" y="889732"/>
                  <a:pt x="1439333" y="807887"/>
                </a:cubicBezTo>
                <a:cubicBezTo>
                  <a:pt x="1468966" y="726042"/>
                  <a:pt x="1471083" y="652664"/>
                  <a:pt x="1473200" y="579287"/>
                </a:cubicBezTo>
              </a:path>
            </a:pathLst>
          </a:custGeom>
          <a:noFill/>
          <a:ln>
            <a:solidFill>
              <a:schemeClr val="accent2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9709C1B-B673-409E-809D-00A1935A3959}"/>
              </a:ext>
            </a:extLst>
          </p:cNvPr>
          <p:cNvSpPr>
            <a:spLocks noChangeAspect="1"/>
          </p:cNvSpPr>
          <p:nvPr/>
        </p:nvSpPr>
        <p:spPr>
          <a:xfrm>
            <a:off x="2235204" y="1837266"/>
            <a:ext cx="98544" cy="1043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87737C-B56A-4A38-885D-71B9C5300787}"/>
              </a:ext>
            </a:extLst>
          </p:cNvPr>
          <p:cNvSpPr>
            <a:spLocks noChangeAspect="1"/>
          </p:cNvSpPr>
          <p:nvPr/>
        </p:nvSpPr>
        <p:spPr>
          <a:xfrm>
            <a:off x="3064934" y="1837260"/>
            <a:ext cx="98544" cy="1043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47870</TotalTime>
  <Words>1966</Words>
  <Application>Microsoft Office PowerPoint</Application>
  <PresentationFormat>On-screen Show (4:3)</PresentationFormat>
  <Paragraphs>290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Cambria Math</vt:lpstr>
      <vt:lpstr>Symbol</vt:lpstr>
      <vt:lpstr>Times New Roman</vt:lpstr>
      <vt:lpstr>Wingdings</vt:lpstr>
      <vt:lpstr>Default Design</vt:lpstr>
      <vt:lpstr>ChBe 193/EE 193 Synthetic Biology</vt:lpstr>
      <vt:lpstr>What we will learn</vt:lpstr>
      <vt:lpstr>What is an oscillator?</vt:lpstr>
      <vt:lpstr>Examples of oscillators</vt:lpstr>
      <vt:lpstr>The simplest oscillator</vt:lpstr>
      <vt:lpstr>Simulation</vt:lpstr>
      <vt:lpstr>Oscillators and showers</vt:lpstr>
      <vt:lpstr>Simulation and DFQ</vt:lpstr>
      <vt:lpstr>Intuitive math</vt:lpstr>
      <vt:lpstr>Intuitive math</vt:lpstr>
      <vt:lpstr>Loop gain</vt:lpstr>
      <vt:lpstr>What frequency will oscillate?</vt:lpstr>
      <vt:lpstr>Example</vt:lpstr>
      <vt:lpstr>PowerPoint Presentation</vt:lpstr>
      <vt:lpstr>Without enough gain…</vt:lpstr>
      <vt:lpstr>Repressilator</vt:lpstr>
      <vt:lpstr>Drosophila circadian clock</vt:lpstr>
      <vt:lpstr>Drosophila circadian clock</vt:lpstr>
      <vt:lpstr>Entrainment</vt:lpstr>
      <vt:lpstr>Entrainment</vt:lpstr>
      <vt:lpstr>Entrainment simulation</vt:lpstr>
      <vt:lpstr>Intuition of entrainment</vt:lpstr>
      <vt:lpstr>Intuition of entrainment</vt:lpstr>
      <vt:lpstr>Intuition of entrainment</vt:lpstr>
      <vt:lpstr>Intuition of entrainment</vt:lpstr>
      <vt:lpstr>Drosophila circadian clock</vt:lpstr>
      <vt:lpstr>Quorum sensing</vt:lpstr>
      <vt:lpstr>Other fun oscillators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ECEC 621 High Performance Computer Architecture</dc:title>
  <dc:creator>Mark Hempstead</dc:creator>
  <cp:lastModifiedBy>joelg</cp:lastModifiedBy>
  <cp:revision>1436</cp:revision>
  <cp:lastPrinted>2005-02-07T17:53:54Z</cp:lastPrinted>
  <dcterms:created xsi:type="dcterms:W3CDTF">2002-09-07T18:50:54Z</dcterms:created>
  <dcterms:modified xsi:type="dcterms:W3CDTF">2019-04-25T18:15:47Z</dcterms:modified>
</cp:coreProperties>
</file>