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8" r:id="rId2"/>
    <p:sldId id="784" r:id="rId3"/>
    <p:sldId id="785" r:id="rId4"/>
    <p:sldId id="786" r:id="rId5"/>
    <p:sldId id="788" r:id="rId6"/>
    <p:sldId id="802" r:id="rId7"/>
    <p:sldId id="776" r:id="rId8"/>
    <p:sldId id="766" r:id="rId9"/>
    <p:sldId id="783" r:id="rId10"/>
    <p:sldId id="765" r:id="rId11"/>
    <p:sldId id="782" r:id="rId12"/>
    <p:sldId id="806" r:id="rId13"/>
    <p:sldId id="803" r:id="rId14"/>
    <p:sldId id="800" r:id="rId15"/>
    <p:sldId id="790" r:id="rId16"/>
    <p:sldId id="793" r:id="rId17"/>
    <p:sldId id="801" r:id="rId18"/>
    <p:sldId id="794" r:id="rId19"/>
    <p:sldId id="796" r:id="rId20"/>
    <p:sldId id="797" r:id="rId21"/>
    <p:sldId id="791" r:id="rId22"/>
    <p:sldId id="795" r:id="rId23"/>
    <p:sldId id="798" r:id="rId24"/>
    <p:sldId id="805" r:id="rId25"/>
    <p:sldId id="792" r:id="rId26"/>
    <p:sldId id="804" r:id="rId2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784"/>
            <p14:sldId id="785"/>
            <p14:sldId id="786"/>
            <p14:sldId id="788"/>
            <p14:sldId id="802"/>
            <p14:sldId id="776"/>
            <p14:sldId id="766"/>
            <p14:sldId id="783"/>
            <p14:sldId id="765"/>
            <p14:sldId id="782"/>
            <p14:sldId id="806"/>
            <p14:sldId id="803"/>
            <p14:sldId id="800"/>
            <p14:sldId id="790"/>
            <p14:sldId id="793"/>
            <p14:sldId id="801"/>
            <p14:sldId id="794"/>
            <p14:sldId id="796"/>
            <p14:sldId id="797"/>
            <p14:sldId id="791"/>
            <p14:sldId id="795"/>
            <p14:sldId id="798"/>
            <p14:sldId id="805"/>
            <p14:sldId id="792"/>
            <p14:sldId id="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B283"/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88947" autoAdjust="0"/>
  </p:normalViewPr>
  <p:slideViewPr>
    <p:cSldViewPr snapToGrid="0">
      <p:cViewPr varScale="1">
        <p:scale>
          <a:sx n="81" d="100"/>
          <a:sy n="81" d="100"/>
        </p:scale>
        <p:origin x="144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386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1134"/>
            <a:ext cx="4160937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51134"/>
            <a:ext cx="4160936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9188" cy="2744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Time to start answering this question!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4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AI is becoming common – even on small, cheap processors. But still – will the FDA approve it for medical devices?</a:t>
            </a:r>
          </a:p>
          <a:p>
            <a:r>
              <a:rPr lang="en-US" dirty="0"/>
              <a:t>We’ll talk about wavelets, which are usually combined with ML. And there are *multiple* ML courses at Tufts.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88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neither Raspberry Pi nor Arduino are a processor family! So this data is a bit confusing.</a:t>
            </a:r>
          </a:p>
          <a:p>
            <a:r>
              <a:rPr lang="en-US" dirty="0"/>
              <a:t>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13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They’re trying to get you comfortable with their tools now, so you buy their chips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07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life is hard! And everyone is multi-tasking </a:t>
            </a:r>
            <a:r>
              <a:rPr lang="en-US" dirty="0">
                <a:sym typeface="Wingdings" panose="05000000000000000000" pitchFamily="2" charset="2"/>
              </a:rPr>
              <a:t>. Actually, this was already a challenging fact of life when I left Intel in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4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numbers mean? Of the 650+ survey respondents, 29% said that the project they’re currently working on is targeted at industrial control.</a:t>
            </a:r>
          </a:p>
          <a:p>
            <a:r>
              <a:rPr lang="en-US" dirty="0"/>
              <a:t>The survey question is the “For what types…”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3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yes, C and C++ rule the embedded world. I’m surprised Python is as high as it is! And, really, ADA?</a:t>
            </a:r>
          </a:p>
          <a:p>
            <a:r>
              <a:rPr lang="en-US" dirty="0"/>
              <a:t>And almost nobody is using Rust yet.</a:t>
            </a:r>
          </a:p>
          <a:p>
            <a:r>
              <a:rPr lang="en-US" dirty="0"/>
              <a:t>Also, I don’t take this to mean you should *only* learn about SW. Learn both – they </a:t>
            </a:r>
            <a:r>
              <a:rPr lang="en-US" dirty="0" err="1"/>
              <a:t>esh</a:t>
            </a:r>
            <a:r>
              <a:rPr lang="en-US" dirty="0"/>
              <a:t>. And remember: 47% of respondents worked on integration.</a:t>
            </a:r>
          </a:p>
          <a:p>
            <a:r>
              <a:rPr lang="en-US" dirty="0"/>
              <a:t>I originally wanted to target this course to </a:t>
            </a:r>
            <a:r>
              <a:rPr lang="en-US" dirty="0" err="1"/>
              <a:t>microPython</a:t>
            </a:r>
            <a:r>
              <a:rPr lang="en-US" dirty="0"/>
              <a:t> – but it would have resulted in unhappy job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8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a new CPU a big deal? Because each new CPU family comes with its own API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31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Arduino surprises me, but just a bit. Raspberry Pi is a total surprise.</a:t>
            </a:r>
          </a:p>
          <a:p>
            <a:r>
              <a:rPr lang="en-US" dirty="0"/>
              <a:t>Arduino is the “one API to rule them all.” But it’s a slow, weak API. So people use it to develop the slow version of their new algorithms while they learn the new API for their new chip.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82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some stats that I didn’t show say that the fraction of people using an open-source O/S is growing, not shrinking.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almost nobody uses Keil’s RTX. And I’ve never even heard of Embedded Linux.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responses allowed.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6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123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bedded.com/embedded-surve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tufts.edu/ee/193EM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EE 193 Embedded Medical Devices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2023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Day #1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68F-8C6B-4B5F-B1B3-C479FA07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28F6-621B-426F-9004-A8EFA5BE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0731"/>
            <a:ext cx="7772400" cy="4997668"/>
          </a:xfrm>
        </p:spPr>
        <p:txBody>
          <a:bodyPr/>
          <a:lstStyle/>
          <a:p>
            <a:r>
              <a:rPr lang="en-US" dirty="0"/>
              <a:t>No tests</a:t>
            </a:r>
          </a:p>
          <a:p>
            <a:r>
              <a:rPr lang="en-US" dirty="0"/>
              <a:t>Labs take up about half the course (including prep)</a:t>
            </a:r>
          </a:p>
          <a:p>
            <a:pPr>
              <a:spcBef>
                <a:spcPts val="0"/>
              </a:spcBef>
            </a:pPr>
            <a:r>
              <a:rPr lang="en-US" dirty="0"/>
              <a:t>Maybe a homework or two (also by group)</a:t>
            </a:r>
          </a:p>
          <a:p>
            <a:r>
              <a:rPr lang="en-US" dirty="0"/>
              <a:t>Final project or stepped-up lab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Preferably work in groups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FE2B7-60C9-4F5F-82EC-6A0AD1A7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315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259D-3137-46C6-B714-B66087C6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DDDB-0B0A-4A10-8C4B-EF374315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217987"/>
            <a:ext cx="8427307" cy="4913868"/>
          </a:xfrm>
        </p:spPr>
        <p:txBody>
          <a:bodyPr/>
          <a:lstStyle/>
          <a:p>
            <a:r>
              <a:rPr lang="en-US" sz="2400" dirty="0"/>
              <a:t>Measure your own ECG (heartbeat signal)</a:t>
            </a:r>
          </a:p>
          <a:p>
            <a:r>
              <a:rPr lang="en-US" sz="2400" dirty="0"/>
              <a:t>Equipment: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Small pre-amp, scope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STM32L476 Discovery kit</a:t>
            </a:r>
          </a:p>
          <a:p>
            <a:r>
              <a:rPr lang="en-US" sz="2400" dirty="0"/>
              <a:t>Recording your own signals is </a:t>
            </a:r>
            <a:r>
              <a:rPr lang="en-US" sz="2400" b="1" i="1" dirty="0"/>
              <a:t>optional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 is </a:t>
            </a:r>
            <a:r>
              <a:rPr lang="en-US" sz="2000" b="1" i="1" dirty="0"/>
              <a:t>confidential medical data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Turn in one data set per group (or turn in mine)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None of us are clinically qualified to diagnose from an ECG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Any abnormalities you see may well be artifacts of our cheap equipment See a licensed doctor if you have concerns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60CB9-2BB4-47B2-9E25-2B937DE6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E954-2213-D2E6-8065-43B82244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5900-AA57-41AA-1208-F32F064E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Me: Joel Grodstein</a:t>
            </a:r>
          </a:p>
          <a:p>
            <a:r>
              <a:rPr lang="en-US" dirty="0"/>
              <a:t>TAs: Owen Ackerman, Andrew Chen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B0FA-AF1A-2158-F6A3-02A4ADB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7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0F4D80-0E1F-486B-AF5F-F8CC5D3C8BA0}"/>
              </a:ext>
            </a:extLst>
          </p:cNvPr>
          <p:cNvSpPr/>
          <p:nvPr/>
        </p:nvSpPr>
        <p:spPr>
          <a:xfrm>
            <a:off x="685800" y="2699995"/>
            <a:ext cx="3117273" cy="625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72268-6F7D-4DB2-818B-18C1F7A5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FA98-E609-4776-BFD2-37D9708B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this course about?</a:t>
            </a:r>
          </a:p>
          <a:p>
            <a:r>
              <a:rPr lang="en-US" dirty="0"/>
              <a:t>Course web page, course format &amp; workload</a:t>
            </a:r>
          </a:p>
          <a:p>
            <a:r>
              <a:rPr lang="en-US" dirty="0"/>
              <a:t>Industry survey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047D-C60B-42D0-B247-DBCA108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5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E4CF-DAF8-0BAA-2403-1F919581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Embedded Market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0B44-4494-590E-CEF6-9E45E270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38322" cy="4419600"/>
          </a:xfrm>
        </p:spPr>
        <p:txBody>
          <a:bodyPr/>
          <a:lstStyle/>
          <a:p>
            <a:r>
              <a:rPr lang="en-US" dirty="0"/>
              <a:t>Performed by </a:t>
            </a:r>
            <a:r>
              <a:rPr lang="en-US" dirty="0" err="1"/>
              <a:t>Aspencore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https://www.embedded.com/embedded-survey/</a:t>
            </a:r>
            <a:endParaRPr lang="en-US" dirty="0"/>
          </a:p>
          <a:p>
            <a:r>
              <a:rPr lang="en-US" dirty="0"/>
              <a:t>655 respondents</a:t>
            </a:r>
          </a:p>
          <a:p>
            <a:pPr lvl="1"/>
            <a:r>
              <a:rPr lang="en-US" dirty="0"/>
              <a:t>52% software people, 47% HW/SW integration, 38% HW</a:t>
            </a:r>
          </a:p>
          <a:p>
            <a:pPr lvl="1"/>
            <a:r>
              <a:rPr lang="en-US" dirty="0"/>
              <a:t>Current project is new = 45%, incremental update 55%</a:t>
            </a:r>
          </a:p>
          <a:p>
            <a:r>
              <a:rPr lang="en-US" dirty="0"/>
              <a:t>Survey + talking to industry people drove course decisions</a:t>
            </a:r>
          </a:p>
          <a:p>
            <a:pPr lvl="1"/>
            <a:r>
              <a:rPr lang="en-US" dirty="0"/>
              <a:t>Real goal for this course: make you look good on a job interview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0274C-B8B6-04AD-BDE5-875EEE62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2736A-1595-D8B6-421B-1C653DF6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397765"/>
            <a:ext cx="7772400" cy="1850635"/>
          </a:xfrm>
        </p:spPr>
        <p:txBody>
          <a:bodyPr/>
          <a:lstStyle/>
          <a:p>
            <a:r>
              <a:rPr lang="en-US" dirty="0"/>
              <a:t>Survey question: “For what types of applications are your projects developed?”</a:t>
            </a:r>
          </a:p>
          <a:p>
            <a:pPr>
              <a:spcBef>
                <a:spcPts val="0"/>
              </a:spcBef>
            </a:pPr>
            <a:r>
              <a:rPr lang="en-US" dirty="0"/>
              <a:t>Message: this course can’t be </a:t>
            </a:r>
            <a:r>
              <a:rPr lang="en-US" i="1" dirty="0"/>
              <a:t>only</a:t>
            </a:r>
            <a:r>
              <a:rPr lang="en-US" dirty="0"/>
              <a:t> about embedded </a:t>
            </a:r>
            <a:r>
              <a:rPr lang="en-US" i="1" dirty="0"/>
              <a:t>medical</a:t>
            </a:r>
            <a:r>
              <a:rPr lang="en-US" dirty="0"/>
              <a:t> devices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55F6-E0A9-AB97-AE6C-DA30E097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CB521-8A44-BAAB-8C64-6EB88D2E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5" y="1074837"/>
            <a:ext cx="7254869" cy="33988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2677A3-C9A8-BC73-61C8-6B943BE5E70F}"/>
              </a:ext>
            </a:extLst>
          </p:cNvPr>
          <p:cNvSpPr/>
          <p:nvPr/>
        </p:nvSpPr>
        <p:spPr>
          <a:xfrm>
            <a:off x="4084983" y="3429000"/>
            <a:ext cx="2594113" cy="238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EB10-697A-5F5B-49A1-0AC2F8F1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7" y="5057426"/>
            <a:ext cx="8715022" cy="1095020"/>
          </a:xfrm>
        </p:spPr>
        <p:txBody>
          <a:bodyPr/>
          <a:lstStyle/>
          <a:p>
            <a:r>
              <a:rPr lang="en-US" dirty="0"/>
              <a:t>Ratio of total resources ($, time, people) on HW vs. SW?</a:t>
            </a:r>
          </a:p>
          <a:p>
            <a:r>
              <a:rPr lang="en-US" dirty="0"/>
              <a:t>Current project is programmed mostly in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D9089-8D3A-6EC5-57AC-3B745E90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4C4E8-9D0B-B372-26EE-86C93ED9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05"/>
            <a:ext cx="9144000" cy="42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CBE9-8A75-4729-8414-64F63B81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50BD-EF95-9206-7BF5-CF5E479C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19870"/>
            <a:ext cx="7772400" cy="1076130"/>
          </a:xfrm>
        </p:spPr>
        <p:txBody>
          <a:bodyPr/>
          <a:lstStyle/>
          <a:p>
            <a:r>
              <a:rPr lang="en-US" dirty="0"/>
              <a:t>Remember this when we talk about programming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305B9-3934-8524-C4AB-28EDA67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01433-5A4F-7BFB-DEB1-10EE065C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86" y="1748268"/>
            <a:ext cx="4667028" cy="31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D53A-DCEE-1F2B-B7D0-5DDD634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59022"/>
            <a:ext cx="7772400" cy="936977"/>
          </a:xfrm>
        </p:spPr>
        <p:txBody>
          <a:bodyPr/>
          <a:lstStyle/>
          <a:p>
            <a:r>
              <a:rPr lang="en-US" dirty="0"/>
              <a:t>Did you start your current design with a development board? If so, which?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8E442-4F5A-F19A-473F-D64C9B97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3D71B-96A3-AF55-B4D8-603DFB37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735"/>
            <a:ext cx="9144000" cy="39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26FB-8133-7779-7732-CA75C581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533052"/>
            <a:ext cx="7772400" cy="562947"/>
          </a:xfrm>
        </p:spPr>
        <p:txBody>
          <a:bodyPr/>
          <a:lstStyle/>
          <a:p>
            <a:r>
              <a:rPr lang="en-US" dirty="0"/>
              <a:t>Do you use an O/S? What kind?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3DB2-1A70-EA91-F810-16484135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3A360-E6C4-4025-0FC9-ABBDBEA4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57" y="1649576"/>
            <a:ext cx="4458086" cy="3558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22E0B-B7CD-E02E-AD74-E87F311B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336" y="1028838"/>
            <a:ext cx="447332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course,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of the course: Embedded Medical Devices</a:t>
            </a:r>
          </a:p>
          <a:p>
            <a:r>
              <a:rPr lang="en-US" dirty="0"/>
              <a:t>What is an embedded system?</a:t>
            </a:r>
          </a:p>
          <a:p>
            <a:pPr lvl="1"/>
            <a:r>
              <a:rPr lang="en-US" dirty="0"/>
              <a:t>Something that computes but isn’t a computer</a:t>
            </a:r>
          </a:p>
          <a:p>
            <a:pPr lvl="1"/>
            <a:r>
              <a:rPr lang="en-US" dirty="0"/>
              <a:t>One example: anti-lock brakes</a:t>
            </a:r>
          </a:p>
          <a:p>
            <a:r>
              <a:rPr lang="en-US" dirty="0"/>
              <a:t>Any other examples?</a:t>
            </a:r>
          </a:p>
          <a:p>
            <a:r>
              <a:rPr lang="en-US" dirty="0"/>
              <a:t>Fuzzy case: a large medical system that has a PC that you don’t “often” use as a PC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85F7-7098-7D96-B384-50BF9BFE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0254-CC82-ADB0-0FDF-56C2D28B0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31836"/>
            <a:ext cx="7772400" cy="964164"/>
          </a:xfrm>
        </p:spPr>
        <p:txBody>
          <a:bodyPr/>
          <a:lstStyle/>
          <a:p>
            <a:r>
              <a:rPr lang="en-US" dirty="0"/>
              <a:t>Which O/S(s) are you currently using or considering?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F74E2-F21E-9921-50E2-8AE68D21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FACE7-D48C-B795-B12A-1E96BD1E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60" y="2769438"/>
            <a:ext cx="5524979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3814-D0C7-9083-AEC5-1D352651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87244"/>
            <a:ext cx="7772400" cy="908756"/>
          </a:xfrm>
        </p:spPr>
        <p:txBody>
          <a:bodyPr/>
          <a:lstStyle/>
          <a:p>
            <a:r>
              <a:rPr lang="en-US" dirty="0"/>
              <a:t>Which of the following capabilities does your current project include?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5DDF3-E874-4A3E-A755-8340953A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5" name="Picture 4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6B21C38A-B90F-68EA-2A65-CBB838A2E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" y="648345"/>
            <a:ext cx="8664691" cy="4229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C4231-A182-136B-112E-8ACEF4ADB8C1}"/>
              </a:ext>
            </a:extLst>
          </p:cNvPr>
          <p:cNvSpPr txBox="1"/>
          <p:nvPr/>
        </p:nvSpPr>
        <p:spPr>
          <a:xfrm>
            <a:off x="2832650" y="1620079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72545-369E-B6AF-5488-40F2265137F3}"/>
              </a:ext>
            </a:extLst>
          </p:cNvPr>
          <p:cNvSpPr txBox="1"/>
          <p:nvPr/>
        </p:nvSpPr>
        <p:spPr>
          <a:xfrm>
            <a:off x="1610136" y="1991138"/>
            <a:ext cx="17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EE193AED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BD38A-23BB-AFA1-A2CA-BA8765A14424}"/>
              </a:ext>
            </a:extLst>
          </p:cNvPr>
          <p:cNvSpPr txBox="1"/>
          <p:nvPr/>
        </p:nvSpPr>
        <p:spPr>
          <a:xfrm>
            <a:off x="1424606" y="2600736"/>
            <a:ext cx="17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EE/ME 125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D0F27-AFD2-959C-0C0C-96A8C4B21045}"/>
              </a:ext>
            </a:extLst>
          </p:cNvPr>
          <p:cNvSpPr txBox="1"/>
          <p:nvPr/>
        </p:nvSpPr>
        <p:spPr>
          <a:xfrm>
            <a:off x="1762536" y="2958545"/>
            <a:ext cx="17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EE193AED</a:t>
            </a:r>
          </a:p>
        </p:txBody>
      </p:sp>
    </p:spTree>
    <p:extLst>
      <p:ext uri="{BB962C8B-B14F-4D97-AF65-F5344CB8AC3E}">
        <p14:creationId xmlns:p14="http://schemas.microsoft.com/office/powerpoint/2010/main" val="18153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27F1-4477-18AA-3BEA-312023A5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5294486"/>
            <a:ext cx="8252178" cy="970846"/>
          </a:xfrm>
        </p:spPr>
        <p:txBody>
          <a:bodyPr/>
          <a:lstStyle/>
          <a:p>
            <a:r>
              <a:rPr lang="en-US" dirty="0"/>
              <a:t>Which of these technologies are you (a) using in your current project, and (b) considering for the next?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FFD06-A72D-C76D-8CA8-3855E61B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5A392-C854-8D1D-311D-F076F90B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586"/>
            <a:ext cx="9144000" cy="44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8324-818B-0444-CAE2-AAF0CDAB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D968-4989-C07C-8DC3-10834E8FC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53134"/>
            <a:ext cx="7772400" cy="842865"/>
          </a:xfrm>
        </p:spPr>
        <p:txBody>
          <a:bodyPr/>
          <a:lstStyle/>
          <a:p>
            <a:r>
              <a:rPr lang="en-US" dirty="0"/>
              <a:t>Which processor families are you using or considering?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BD77B-60B3-DA78-30A3-688EDDE5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8FA-3C99-190C-6877-190B8C5F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9" y="2583106"/>
            <a:ext cx="8779001" cy="169178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8B73A1-2B9A-AD57-BD73-A4A04182604C}"/>
              </a:ext>
            </a:extLst>
          </p:cNvPr>
          <p:cNvSpPr/>
          <p:nvPr/>
        </p:nvSpPr>
        <p:spPr>
          <a:xfrm>
            <a:off x="2445026" y="3429000"/>
            <a:ext cx="5625548" cy="2087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F532-447A-8F37-0089-CC712101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9E57-D4CB-0F8E-6AF4-7A759D05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companies have their own software infrastructures (free for universities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dirty="0">
                <a:sym typeface="Wingdings" panose="05000000000000000000" pitchFamily="2" charset="2"/>
              </a:rPr>
              <a:t>And we get free demo boards too </a:t>
            </a:r>
          </a:p>
          <a:p>
            <a:r>
              <a:rPr lang="en-US" dirty="0">
                <a:sym typeface="Wingdings" panose="05000000000000000000" pitchFamily="2" charset="2"/>
              </a:rPr>
              <a:t>And upcoming demos from STM for Tufts SWE and us </a:t>
            </a:r>
          </a:p>
          <a:p>
            <a:r>
              <a:rPr lang="en-US" dirty="0">
                <a:sym typeface="Wingdings" panose="05000000000000000000" pitchFamily="2" charset="2"/>
              </a:rPr>
              <a:t>Why do you think that is?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95155-3C4B-D171-46A5-5841D958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8504-EF13-E877-66DE-C39C42DB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38046"/>
            <a:ext cx="7772400" cy="948266"/>
          </a:xfrm>
        </p:spPr>
        <p:txBody>
          <a:bodyPr/>
          <a:lstStyle/>
          <a:p>
            <a:r>
              <a:rPr lang="en-US" dirty="0"/>
              <a:t>How many projects did you work on in the past year; how many are you working on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3C807-8879-237C-ED03-3982901B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2FB44-A3F2-1406-6BC6-43081D3D9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46"/>
            <a:ext cx="9144000" cy="45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5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5FF-BE21-4F64-D229-12A8A45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86DC-2205-F183-0A30-D4778E40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background</a:t>
            </a:r>
          </a:p>
          <a:p>
            <a:pPr lvl="1"/>
            <a:r>
              <a:rPr lang="en-US" dirty="0"/>
              <a:t>Comfortable in C? Other languages?</a:t>
            </a:r>
          </a:p>
          <a:p>
            <a:pPr lvl="1"/>
            <a:r>
              <a:rPr lang="en-US" dirty="0"/>
              <a:t>Used </a:t>
            </a:r>
            <a:r>
              <a:rPr lang="en-US" dirty="0" err="1"/>
              <a:t>VSCode</a:t>
            </a:r>
            <a:r>
              <a:rPr lang="en-US" dirty="0"/>
              <a:t>?</a:t>
            </a:r>
          </a:p>
          <a:p>
            <a:r>
              <a:rPr lang="en-US" dirty="0"/>
              <a:t>Embedded background</a:t>
            </a:r>
          </a:p>
          <a:p>
            <a:pPr lvl="1"/>
            <a:r>
              <a:rPr lang="en-US" dirty="0"/>
              <a:t>Used Arduino, Raspberry Pi, other?</a:t>
            </a:r>
          </a:p>
          <a:p>
            <a:pPr lvl="1"/>
            <a:r>
              <a:rPr lang="en-US" dirty="0"/>
              <a:t>How much?</a:t>
            </a:r>
          </a:p>
          <a:p>
            <a:r>
              <a:rPr lang="en-US" dirty="0"/>
              <a:t>DSP background?</a:t>
            </a:r>
          </a:p>
          <a:p>
            <a:r>
              <a:rPr lang="en-US" dirty="0"/>
              <a:t>Linear algebra background?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ABB42-6FF1-CA72-C6CD-567B58A7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BBE5-8207-32AF-7348-C1EBDB21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</a:t>
            </a:r>
            <a:r>
              <a:rPr lang="en-US" b="1" i="1" dirty="0"/>
              <a:t>medical</a:t>
            </a:r>
            <a:r>
              <a:rPr lang="en-US" dirty="0"/>
              <a:t>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0A98-32E0-E6C1-EEF5-B5928A48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1676400"/>
            <a:ext cx="8358808" cy="4419600"/>
          </a:xfrm>
        </p:spPr>
        <p:txBody>
          <a:bodyPr/>
          <a:lstStyle/>
          <a:p>
            <a:r>
              <a:rPr lang="en-US" dirty="0"/>
              <a:t>OK, now we know what “embedded” means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What embedded </a:t>
            </a:r>
            <a:r>
              <a:rPr lang="en-US" i="1" dirty="0"/>
              <a:t>medical</a:t>
            </a:r>
            <a:r>
              <a:rPr lang="en-US" dirty="0"/>
              <a:t> devices can you think of?</a:t>
            </a:r>
          </a:p>
          <a:p>
            <a:pPr lvl="1">
              <a:spcBef>
                <a:spcPts val="0"/>
              </a:spcBef>
            </a:pPr>
            <a:r>
              <a:rPr lang="en-US" dirty="0"/>
              <a:t>Electrical-signal monitors (ECG, </a:t>
            </a:r>
            <a:r>
              <a:rPr lang="en-US" dirty="0" err="1"/>
              <a:t>sEMG</a:t>
            </a:r>
            <a:r>
              <a:rPr lang="en-US" dirty="0"/>
              <a:t>, needle EMG, EEG, tumor-boundary finder)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Pacemaker, defibrillator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Handheld point-of-use chemistry detectors (they usually interpret results optically)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Handheld ultrasound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Would you count Apple Watch ECG?</a:t>
            </a:r>
          </a:p>
          <a:p>
            <a:r>
              <a:rPr lang="en-US" dirty="0"/>
              <a:t>For each one: what is the input signal? The output? The processing in between?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E8ACE-1BCA-4FD0-8CB6-5418B0D4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2C30-1700-5EDD-6CEB-ECE416D2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35A3-B95F-1906-29AB-5892DCAD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5" y="1676400"/>
            <a:ext cx="7315200" cy="4419600"/>
          </a:xfrm>
        </p:spPr>
        <p:txBody>
          <a:bodyPr/>
          <a:lstStyle/>
          <a:p>
            <a:r>
              <a:rPr lang="en-US" dirty="0"/>
              <a:t>Now we know what “embedded medical device” means</a:t>
            </a:r>
          </a:p>
          <a:p>
            <a:r>
              <a:rPr lang="en-US" dirty="0"/>
              <a:t>Goals for the course</a:t>
            </a:r>
          </a:p>
          <a:p>
            <a:pPr lvl="1"/>
            <a:r>
              <a:rPr lang="en-US" dirty="0"/>
              <a:t>Learn the issues (medical, HW, SW, infrastructure) that make this hard</a:t>
            </a:r>
          </a:p>
          <a:p>
            <a:pPr lvl="1"/>
            <a:r>
              <a:rPr lang="en-US" dirty="0"/>
              <a:t>Note: “medical” is only one of the four issues!</a:t>
            </a:r>
          </a:p>
          <a:p>
            <a:pPr lvl="1"/>
            <a:r>
              <a:rPr lang="en-US" dirty="0"/>
              <a:t>Build an embedded medical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10810-5931-D60D-DE19-4164B680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8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674C-7C3F-35A5-8C6B-06758F1C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spent summer vacation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A533-094C-E43A-780E-0DBBF63D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I spent my summer?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at the beach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researching Important Stuff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trying to understand enough about embedded systems to teach this course</a:t>
            </a:r>
          </a:p>
          <a:p>
            <a:r>
              <a:rPr lang="en-US" dirty="0"/>
              <a:t>Most eye-opening part for me: infrastructure wars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2F81D-049E-D3A8-9861-C781CCC2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infrastructures…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3" y="1580445"/>
            <a:ext cx="8208819" cy="4165728"/>
          </a:xfrm>
        </p:spPr>
        <p:txBody>
          <a:bodyPr/>
          <a:lstStyle/>
          <a:p>
            <a:r>
              <a:rPr lang="en-US" dirty="0"/>
              <a:t>How many embedded-programming environments can you think of?</a:t>
            </a:r>
          </a:p>
          <a:p>
            <a:pPr lvl="1"/>
            <a:r>
              <a:rPr lang="en-US" dirty="0"/>
              <a:t>Arduino, Raspberry Pi, </a:t>
            </a:r>
            <a:r>
              <a:rPr lang="en-US" dirty="0" err="1"/>
              <a:t>MicroPython</a:t>
            </a:r>
            <a:r>
              <a:rPr lang="en-US" dirty="0"/>
              <a:t>, </a:t>
            </a:r>
            <a:r>
              <a:rPr lang="en-US" dirty="0" err="1"/>
              <a:t>CircuitPython</a:t>
            </a:r>
            <a:r>
              <a:rPr lang="en-US" dirty="0"/>
              <a:t>, </a:t>
            </a:r>
            <a:r>
              <a:rPr lang="en-US" dirty="0" err="1"/>
              <a:t>mbed</a:t>
            </a:r>
            <a:endParaRPr lang="en-US" dirty="0"/>
          </a:p>
          <a:p>
            <a:pPr lvl="1"/>
            <a:r>
              <a:rPr lang="en-US" dirty="0"/>
              <a:t>STM CMSIS, LL, HAL</a:t>
            </a:r>
          </a:p>
          <a:p>
            <a:pPr lvl="1"/>
            <a:r>
              <a:rPr lang="en-US" dirty="0"/>
              <a:t>Infineon PDL, HAL</a:t>
            </a:r>
          </a:p>
          <a:p>
            <a:pPr lvl="1"/>
            <a:r>
              <a:rPr lang="en-US" dirty="0"/>
              <a:t>C vs. C++ vs. assembly</a:t>
            </a:r>
          </a:p>
          <a:p>
            <a:r>
              <a:rPr lang="en-US" dirty="0"/>
              <a:t>Can anyone make a quick case for pros and cons of some of these? </a:t>
            </a:r>
          </a:p>
          <a:p>
            <a:r>
              <a:rPr lang="en-US" dirty="0"/>
              <a:t>We’ll learn how to choose the right tool for the job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9700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0F4D80-0E1F-486B-AF5F-F8CC5D3C8BA0}"/>
              </a:ext>
            </a:extLst>
          </p:cNvPr>
          <p:cNvSpPr/>
          <p:nvPr/>
        </p:nvSpPr>
        <p:spPr>
          <a:xfrm>
            <a:off x="685800" y="2180453"/>
            <a:ext cx="7002379" cy="625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72268-6F7D-4DB2-818B-18C1F7A5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FA98-E609-4776-BFD2-37D9708B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this course about?</a:t>
            </a:r>
          </a:p>
          <a:p>
            <a:r>
              <a:rPr lang="en-US" dirty="0"/>
              <a:t>Course web page, course format &amp; workload</a:t>
            </a:r>
          </a:p>
          <a:p>
            <a:r>
              <a:rPr lang="en-US" dirty="0"/>
              <a:t>Industry survey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047D-C60B-42D0-B247-DBCA108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54B3-E733-4B3F-A2EA-0AE2FE8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1151-0AB3-46CF-BF6E-FF5AD7D1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https://www.ece.tufts.edu/ee/193EMD</a:t>
            </a:r>
            <a:endParaRPr lang="en-US" dirty="0"/>
          </a:p>
          <a:p>
            <a:pPr lvl="1"/>
            <a:r>
              <a:rPr lang="en-US" dirty="0"/>
              <a:t>Syllabus, class calendar, all lecture slides</a:t>
            </a:r>
          </a:p>
          <a:p>
            <a:pPr lvl="1"/>
            <a:r>
              <a:rPr lang="en-US" dirty="0"/>
              <a:t>All labs, as well as the lab turn-in</a:t>
            </a:r>
          </a:p>
          <a:p>
            <a:r>
              <a:rPr lang="en-US" dirty="0"/>
              <a:t>New room for next time: 550 Boston Ave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04F61-DF79-45BE-AF7F-63D1D85E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79144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B2B6-FCD4-4DF6-B56D-E8B89F4B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4805-9792-4FAB-9039-C00B0D8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8451"/>
            <a:ext cx="7905044" cy="4703849"/>
          </a:xfrm>
        </p:spPr>
        <p:txBody>
          <a:bodyPr/>
          <a:lstStyle/>
          <a:p>
            <a:r>
              <a:rPr lang="en-US" dirty="0"/>
              <a:t>Divided up into groups of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3 people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Try to have different skill sets in each group (SW, HW, medical)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All labs are done by group (just turn in one report)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switch groups halfway through the course</a:t>
            </a:r>
          </a:p>
          <a:p>
            <a:r>
              <a:rPr lang="en-US" dirty="0"/>
              <a:t>Roughly half lectures, half labs (see class calendar)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A3A39-6994-4B15-A977-36598AE5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123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220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41113</TotalTime>
  <Words>1375</Words>
  <Application>Microsoft Office PowerPoint</Application>
  <PresentationFormat>On-screen Show (4:3)</PresentationFormat>
  <Paragraphs>178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Times New Roman</vt:lpstr>
      <vt:lpstr>Default Design</vt:lpstr>
      <vt:lpstr>EE 193 Embedded Medical Devices</vt:lpstr>
      <vt:lpstr>What is this course, anyway?</vt:lpstr>
      <vt:lpstr>Embedded medical devices</vt:lpstr>
      <vt:lpstr>Goals for the course</vt:lpstr>
      <vt:lpstr>How I spent summer vacation</vt:lpstr>
      <vt:lpstr>So many infrastructures…</vt:lpstr>
      <vt:lpstr>Agenda for today</vt:lpstr>
      <vt:lpstr>Class web page</vt:lpstr>
      <vt:lpstr>Class format</vt:lpstr>
      <vt:lpstr>Workload</vt:lpstr>
      <vt:lpstr>Physical labs</vt:lpstr>
      <vt:lpstr>People</vt:lpstr>
      <vt:lpstr>Agenda for today</vt:lpstr>
      <vt:lpstr>2023 Embedded Market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the money</vt:lpstr>
      <vt:lpstr>PowerPoint Presentation</vt:lpstr>
      <vt:lpstr>Poll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1323</cp:revision>
  <cp:lastPrinted>2005-02-07T17:53:54Z</cp:lastPrinted>
  <dcterms:created xsi:type="dcterms:W3CDTF">2002-09-07T18:50:54Z</dcterms:created>
  <dcterms:modified xsi:type="dcterms:W3CDTF">2023-09-05T11:36:18Z</dcterms:modified>
</cp:coreProperties>
</file>