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8" r:id="rId2"/>
    <p:sldId id="768" r:id="rId3"/>
    <p:sldId id="784" r:id="rId4"/>
    <p:sldId id="790" r:id="rId5"/>
    <p:sldId id="785" r:id="rId6"/>
    <p:sldId id="807" r:id="rId7"/>
    <p:sldId id="804" r:id="rId8"/>
    <p:sldId id="786" r:id="rId9"/>
    <p:sldId id="793" r:id="rId10"/>
    <p:sldId id="794" r:id="rId11"/>
    <p:sldId id="805" r:id="rId12"/>
    <p:sldId id="787" r:id="rId13"/>
    <p:sldId id="795" r:id="rId14"/>
    <p:sldId id="796" r:id="rId15"/>
    <p:sldId id="788" r:id="rId16"/>
    <p:sldId id="798" r:id="rId17"/>
    <p:sldId id="797" r:id="rId18"/>
    <p:sldId id="799" r:id="rId19"/>
    <p:sldId id="802" r:id="rId20"/>
    <p:sldId id="806" r:id="rId21"/>
    <p:sldId id="800" r:id="rId22"/>
    <p:sldId id="801" r:id="rId23"/>
    <p:sldId id="803" r:id="rId2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658ED4-02B7-407F-B04E-0B16F0BB8C04}">
          <p14:sldIdLst>
            <p14:sldId id="328"/>
            <p14:sldId id="768"/>
            <p14:sldId id="784"/>
            <p14:sldId id="790"/>
            <p14:sldId id="785"/>
            <p14:sldId id="807"/>
            <p14:sldId id="804"/>
            <p14:sldId id="786"/>
            <p14:sldId id="793"/>
            <p14:sldId id="794"/>
            <p14:sldId id="805"/>
            <p14:sldId id="787"/>
            <p14:sldId id="795"/>
            <p14:sldId id="796"/>
            <p14:sldId id="788"/>
            <p14:sldId id="798"/>
            <p14:sldId id="797"/>
            <p14:sldId id="799"/>
            <p14:sldId id="802"/>
            <p14:sldId id="806"/>
            <p14:sldId id="800"/>
            <p14:sldId id="801"/>
            <p14:sldId id="8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B283"/>
    <a:srgbClr val="00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84799" autoAdjust="0"/>
  </p:normalViewPr>
  <p:slideViewPr>
    <p:cSldViewPr snapToGrid="0">
      <p:cViewPr varScale="1">
        <p:scale>
          <a:sx n="77" d="100"/>
          <a:sy n="77" d="100"/>
        </p:scale>
        <p:origin x="101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728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algn="r"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1134"/>
            <a:ext cx="4160937" cy="3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51134"/>
            <a:ext cx="4160936" cy="36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algn="r"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9188" cy="2744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4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on the left is just for fun. Really, there’s a </a:t>
            </a:r>
            <a:r>
              <a:rPr lang="en-US" i="1" dirty="0"/>
              <a:t>big</a:t>
            </a:r>
            <a:r>
              <a:rPr lang="en-US" i="0" dirty="0"/>
              <a:t> monitor. And a keyboard.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8349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Disco kit is a small, cheap system that is very limited. This will drive many seemingly-weird decisions.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57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Disco kit is a small, cheap system that is very limited. This will drive many seemingly-weird decisions.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8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least he still has his coffee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97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DITL = Day In The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473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DITL = Day In The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235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Apple laptops use their own custom silicon, which run the ARM instruction set. So just change x86 to ARM.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05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don’t </a:t>
            </a:r>
            <a:r>
              <a:rPr lang="en-US" i="1" dirty="0"/>
              <a:t>always</a:t>
            </a:r>
            <a:r>
              <a:rPr lang="en-US" i="0" dirty="0"/>
              <a:t> need a cross compiler. We’ll see later that Raspberry Pi is an exception.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40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SRAM reliable? The major reliability issue with SRAM and DRAM is alpha strikes &amp; cosmic radiation. An SRAM cell is reasonably large, so you need a large strike to disrupt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289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also NOR flash, but it isn’t used much nowadays.</a:t>
            </a:r>
          </a:p>
          <a:p>
            <a:r>
              <a:rPr lang="en-US" dirty="0"/>
              <a:t>Replacing an implanted medical device when the memory stick dies would require surgery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17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Cheap flash is slower than good flash because there’s lots of delay in the cheap electronics around the memory cells themselves (e.g., slow/narrow busses).</a:t>
            </a:r>
          </a:p>
          <a:p>
            <a:r>
              <a:rPr lang="en-US" dirty="0"/>
              <a:t>Similar for errors: good flash and DRAM have lots of ECC &amp; spare banks.</a:t>
            </a:r>
          </a:p>
          <a:p>
            <a:r>
              <a:rPr lang="en-US" dirty="0"/>
              <a:t>Cheap flash is the densest because they don’t worry about EEC &amp; spare banks </a:t>
            </a:r>
            <a:r>
              <a:rPr lang="en-US" dirty="0">
                <a:sym typeface="Wingdings" panose="05000000000000000000" pitchFamily="2" charset="2"/>
              </a:rPr>
              <a:t>.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79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EE 193 Joel Grodstein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rodstein@tuft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EE 193 – Embedded Medical Devices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600"/>
            <a:ext cx="83820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Fall 2023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Grodstein</a:t>
            </a: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2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Basics of embedded systems – part 1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DB0F-45C9-F0C3-1C82-AECF4B4B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for Disco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8986-8A02-84C7-D457-0DAA42E8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172" y="3809921"/>
            <a:ext cx="7134584" cy="2338055"/>
          </a:xfrm>
        </p:spPr>
        <p:txBody>
          <a:bodyPr/>
          <a:lstStyle/>
          <a:p>
            <a:r>
              <a:rPr lang="en-US" dirty="0"/>
              <a:t>The Disco kit is ARM based, and cannot run x86 code. Solution?</a:t>
            </a:r>
          </a:p>
          <a:p>
            <a:r>
              <a:rPr lang="en-US" dirty="0"/>
              <a:t>A </a:t>
            </a:r>
            <a:r>
              <a:rPr lang="en-US" i="1" dirty="0"/>
              <a:t>cross compiler</a:t>
            </a:r>
          </a:p>
          <a:p>
            <a:r>
              <a:rPr lang="en-US" dirty="0"/>
              <a:t>Most embedded work is done with cross compilers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9C569-52ED-633C-6423-6703BEC5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FC014-6C02-0AA8-154C-407C895E09CE}"/>
              </a:ext>
            </a:extLst>
          </p:cNvPr>
          <p:cNvSpPr txBox="1"/>
          <p:nvPr/>
        </p:nvSpPr>
        <p:spPr>
          <a:xfrm>
            <a:off x="1670750" y="3160884"/>
            <a:ext cx="136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x86 code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138879-C69E-6751-9CDA-011929BF3EA3}"/>
              </a:ext>
            </a:extLst>
          </p:cNvPr>
          <p:cNvGrpSpPr/>
          <p:nvPr/>
        </p:nvGrpSpPr>
        <p:grpSpPr>
          <a:xfrm>
            <a:off x="1659465" y="2115482"/>
            <a:ext cx="1365955" cy="1045402"/>
            <a:chOff x="1659465" y="2115482"/>
            <a:chExt cx="1365955" cy="10454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768763-1CE5-0E73-FA90-98D3511AF9D9}"/>
                </a:ext>
              </a:extLst>
            </p:cNvPr>
            <p:cNvSpPr txBox="1"/>
            <p:nvPr/>
          </p:nvSpPr>
          <p:spPr>
            <a:xfrm>
              <a:off x="1659465" y="2404529"/>
              <a:ext cx="1365955" cy="461665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compiler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80CC6CC-8B36-CA2F-AFB4-54919779AFF8}"/>
                </a:ext>
              </a:extLst>
            </p:cNvPr>
            <p:cNvCxnSpPr/>
            <p:nvPr/>
          </p:nvCxnSpPr>
          <p:spPr>
            <a:xfrm>
              <a:off x="2325508" y="2866194"/>
              <a:ext cx="0" cy="29469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839DB73-5940-87A4-0109-CD3131AA7182}"/>
                </a:ext>
              </a:extLst>
            </p:cNvPr>
            <p:cNvCxnSpPr/>
            <p:nvPr/>
          </p:nvCxnSpPr>
          <p:spPr>
            <a:xfrm>
              <a:off x="2331151" y="2115482"/>
              <a:ext cx="0" cy="29469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B97BA16-6674-1F61-CFDC-97EBC9151558}"/>
              </a:ext>
            </a:extLst>
          </p:cNvPr>
          <p:cNvSpPr txBox="1"/>
          <p:nvPr/>
        </p:nvSpPr>
        <p:spPr>
          <a:xfrm>
            <a:off x="4434692" y="2217083"/>
            <a:ext cx="212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runs on laptop</a:t>
            </a:r>
          </a:p>
          <a:p>
            <a:r>
              <a:rPr lang="en-US" dirty="0"/>
              <a:t>is x86 code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A233ED-6B10-0644-DAEC-2A4DA0C6A113}"/>
              </a:ext>
            </a:extLst>
          </p:cNvPr>
          <p:cNvCxnSpPr>
            <a:cxnSpLocks/>
          </p:cNvCxnSpPr>
          <p:nvPr/>
        </p:nvCxnSpPr>
        <p:spPr>
          <a:xfrm flipH="1" flipV="1">
            <a:off x="3239911" y="2635362"/>
            <a:ext cx="1083735" cy="446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C3D188-FE83-B190-ECC2-BB2E8D1D2B1E}"/>
              </a:ext>
            </a:extLst>
          </p:cNvPr>
          <p:cNvCxnSpPr>
            <a:cxnSpLocks/>
          </p:cNvCxnSpPr>
          <p:nvPr/>
        </p:nvCxnSpPr>
        <p:spPr>
          <a:xfrm flipH="1" flipV="1">
            <a:off x="3256843" y="3419942"/>
            <a:ext cx="1083735" cy="446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8BB80C-2D35-0F78-AC02-9AA6D4CD1611}"/>
              </a:ext>
            </a:extLst>
          </p:cNvPr>
          <p:cNvSpPr txBox="1"/>
          <p:nvPr/>
        </p:nvSpPr>
        <p:spPr>
          <a:xfrm>
            <a:off x="4656667" y="3024240"/>
            <a:ext cx="212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this run on a Disco kit?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EC179-5173-EDAC-E615-FE0C35FF7C17}"/>
              </a:ext>
            </a:extLst>
          </p:cNvPr>
          <p:cNvSpPr txBox="1"/>
          <p:nvPr/>
        </p:nvSpPr>
        <p:spPr>
          <a:xfrm>
            <a:off x="1586081" y="3155240"/>
            <a:ext cx="15352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ARM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A1610-83EE-62EF-F85F-8B1ED276CBD6}"/>
              </a:ext>
            </a:extLst>
          </p:cNvPr>
          <p:cNvSpPr txBox="1"/>
          <p:nvPr/>
        </p:nvSpPr>
        <p:spPr>
          <a:xfrm>
            <a:off x="1173230" y="1686876"/>
            <a:ext cx="233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 program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E0B26E-F61E-3759-7F07-B55B647E8742}"/>
              </a:ext>
            </a:extLst>
          </p:cNvPr>
          <p:cNvGrpSpPr/>
          <p:nvPr/>
        </p:nvGrpSpPr>
        <p:grpSpPr>
          <a:xfrm>
            <a:off x="1652828" y="2083084"/>
            <a:ext cx="1365955" cy="1212652"/>
            <a:chOff x="4793595" y="2003572"/>
            <a:chExt cx="1365955" cy="121265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2F6563-CD21-4CF6-B479-93A0B5179C92}"/>
                </a:ext>
              </a:extLst>
            </p:cNvPr>
            <p:cNvGrpSpPr/>
            <p:nvPr/>
          </p:nvGrpSpPr>
          <p:grpSpPr>
            <a:xfrm>
              <a:off x="4793595" y="2199121"/>
              <a:ext cx="1365955" cy="830997"/>
              <a:chOff x="7039836" y="2199121"/>
              <a:chExt cx="1365955" cy="83099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5E359-52CB-E2E9-46A2-A82FD53B5F49}"/>
                  </a:ext>
                </a:extLst>
              </p:cNvPr>
              <p:cNvSpPr txBox="1"/>
              <p:nvPr/>
            </p:nvSpPr>
            <p:spPr>
              <a:xfrm>
                <a:off x="7039836" y="2199121"/>
                <a:ext cx="1365955" cy="830997"/>
              </a:xfrm>
              <a:prstGeom prst="rect">
                <a:avLst/>
              </a:prstGeom>
              <a:noFill/>
              <a:ln w="2222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front end</a:t>
                </a:r>
              </a:p>
              <a:p>
                <a:r>
                  <a:rPr lang="en-US" dirty="0"/>
                  <a:t>back end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B2C0A53-40E3-97DD-FFAD-B4175115B260}"/>
                  </a:ext>
                </a:extLst>
              </p:cNvPr>
              <p:cNvCxnSpPr>
                <a:stCxn id="9" idx="1"/>
                <a:endCxn id="9" idx="3"/>
              </p:cNvCxnSpPr>
              <p:nvPr/>
            </p:nvCxnSpPr>
            <p:spPr>
              <a:xfrm>
                <a:off x="7039836" y="2614620"/>
                <a:ext cx="1365955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9B9D5CE-1893-AD6D-25A1-EFAF216EBE01}"/>
                </a:ext>
              </a:extLst>
            </p:cNvPr>
            <p:cNvCxnSpPr/>
            <p:nvPr/>
          </p:nvCxnSpPr>
          <p:spPr>
            <a:xfrm>
              <a:off x="5476457" y="2003572"/>
              <a:ext cx="0" cy="18406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3D3AA1D-918A-5489-B394-F83F1B5D55B2}"/>
                </a:ext>
              </a:extLst>
            </p:cNvPr>
            <p:cNvCxnSpPr/>
            <p:nvPr/>
          </p:nvCxnSpPr>
          <p:spPr>
            <a:xfrm>
              <a:off x="5479770" y="3032161"/>
              <a:ext cx="0" cy="18406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9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90F24-5BFF-9702-93C6-ED243EE83EBF}"/>
              </a:ext>
            </a:extLst>
          </p:cNvPr>
          <p:cNvSpPr/>
          <p:nvPr/>
        </p:nvSpPr>
        <p:spPr>
          <a:xfrm>
            <a:off x="1066800" y="3015345"/>
            <a:ext cx="3788229" cy="555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ADCB9-7BBB-4F95-9193-BDDB11B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9025-5823-4817-BE11-8016F4C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topics:</a:t>
            </a:r>
          </a:p>
          <a:p>
            <a:pPr lvl="1"/>
            <a:r>
              <a:rPr lang="en-US" dirty="0"/>
              <a:t>No keyboard and monitor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Cross compilers</a:t>
            </a:r>
          </a:p>
          <a:p>
            <a:pPr lvl="1"/>
            <a:r>
              <a:rPr lang="en-US" dirty="0"/>
              <a:t>SRAM, DRAM and flash</a:t>
            </a:r>
          </a:p>
          <a:p>
            <a:pPr lvl="1"/>
            <a:r>
              <a:rPr lang="en-US" dirty="0"/>
              <a:t>Tie-it-together demo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9BC9F-897A-48C7-9B14-F90EE356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2135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8B5B-6411-C9A6-DAD2-330295D9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data live?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086B-7446-CE97-AD95-08972DA1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9626"/>
            <a:ext cx="7772400" cy="1524000"/>
          </a:xfrm>
        </p:spPr>
        <p:txBody>
          <a:bodyPr/>
          <a:lstStyle/>
          <a:p>
            <a:r>
              <a:rPr lang="en-US" dirty="0"/>
              <a:t>My laptop has a 500GB SSD</a:t>
            </a:r>
          </a:p>
          <a:p>
            <a:r>
              <a:rPr lang="en-US" dirty="0"/>
              <a:t>How much does an SSD cost nowadays?</a:t>
            </a:r>
          </a:p>
          <a:p>
            <a:r>
              <a:rPr lang="en-US" dirty="0"/>
              <a:t>From microcenter.com, search for SSD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D45A3-2A38-2823-78AF-4E47B398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DEAEB-E8B2-2979-047E-590FF7B73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844" y="2735519"/>
            <a:ext cx="2437911" cy="194605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712615-979F-D733-E408-960993F36952}"/>
              </a:ext>
            </a:extLst>
          </p:cNvPr>
          <p:cNvSpPr txBox="1">
            <a:spLocks/>
          </p:cNvSpPr>
          <p:nvPr/>
        </p:nvSpPr>
        <p:spPr bwMode="auto">
          <a:xfrm>
            <a:off x="691443" y="4876801"/>
            <a:ext cx="7772400" cy="105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So the sweet spot is $100-$200 (remember, this is probably aimed at PCs)</a:t>
            </a:r>
          </a:p>
        </p:txBody>
      </p:sp>
    </p:spTree>
    <p:extLst>
      <p:ext uri="{BB962C8B-B14F-4D97-AF65-F5344CB8AC3E}">
        <p14:creationId xmlns:p14="http://schemas.microsoft.com/office/powerpoint/2010/main" val="520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8B5B-6411-C9A6-DAD2-330295D9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086B-7446-CE97-AD95-08972DA1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705556"/>
          </a:xfrm>
        </p:spPr>
        <p:txBody>
          <a:bodyPr/>
          <a:lstStyle/>
          <a:p>
            <a:r>
              <a:rPr lang="en-US" dirty="0"/>
              <a:t>From digikey.com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D45A3-2A38-2823-78AF-4E47B398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F2A6A-391F-4D74-EC42-E8670BF93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17" y="2508984"/>
            <a:ext cx="3666587" cy="1480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9DB94-0E9A-69B2-53E5-F713288BF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241" y="2594177"/>
            <a:ext cx="1983230" cy="130991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A7C128-E8AD-161E-D032-6334ABB6D1C4}"/>
              </a:ext>
            </a:extLst>
          </p:cNvPr>
          <p:cNvSpPr txBox="1">
            <a:spLocks/>
          </p:cNvSpPr>
          <p:nvPr/>
        </p:nvSpPr>
        <p:spPr bwMode="auto">
          <a:xfrm>
            <a:off x="691443" y="4086578"/>
            <a:ext cx="7772400" cy="15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Any issues here?</a:t>
            </a:r>
          </a:p>
          <a:p>
            <a:r>
              <a:rPr lang="en-US" kern="0" dirty="0"/>
              <a:t>Spending $100-200 for a SSD with a $6 CPU seems unlikely to result in good market success</a:t>
            </a:r>
          </a:p>
        </p:txBody>
      </p:sp>
    </p:spTree>
    <p:extLst>
      <p:ext uri="{BB962C8B-B14F-4D97-AF65-F5344CB8AC3E}">
        <p14:creationId xmlns:p14="http://schemas.microsoft.com/office/powerpoint/2010/main" val="37406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8B5B-6411-C9A6-DAD2-330295D9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086B-7446-CE97-AD95-08972DA14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the alphabet soup: SRAM, DRAM, NAND/NOR flash, EPROM, SSD &amp; and SD card</a:t>
            </a:r>
          </a:p>
          <a:p>
            <a:r>
              <a:rPr lang="en-US" dirty="0"/>
              <a:t>Has everybody heard of most of these?</a:t>
            </a:r>
          </a:p>
          <a:p>
            <a:r>
              <a:rPr lang="en-US" dirty="0"/>
              <a:t>Quick summaries of the differences between them?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D45A3-2A38-2823-78AF-4E47B398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9858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E157-295F-3A2A-1AAF-D559C58D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about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027D-CDAF-DF2B-2278-F487CD58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common basic memory types: SRAM, DRAM, NAND flash</a:t>
            </a:r>
          </a:p>
          <a:p>
            <a:r>
              <a:rPr lang="en-US" dirty="0"/>
              <a:t>A ton of other types, including next-generation memories, but these are the most common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5B2B2-B3EB-8376-8B5E-CEDF9CA5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2153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5283-D991-8A1B-8DD8-751B8B17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1A164-7D0B-0F5E-ADB5-BECACBAE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4174"/>
            <a:ext cx="7772400" cy="48542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i="1" dirty="0"/>
              <a:t>S</a:t>
            </a:r>
            <a:r>
              <a:rPr lang="en-US" dirty="0"/>
              <a:t>tatic </a:t>
            </a:r>
            <a:r>
              <a:rPr lang="en-US" b="1" i="1" dirty="0"/>
              <a:t>R</a:t>
            </a:r>
            <a:r>
              <a:rPr lang="en-US" dirty="0"/>
              <a:t>andom </a:t>
            </a:r>
            <a:r>
              <a:rPr lang="en-US" b="1" i="1" dirty="0"/>
              <a:t>A</a:t>
            </a:r>
            <a:r>
              <a:rPr lang="en-US" dirty="0"/>
              <a:t>ccess </a:t>
            </a:r>
            <a:r>
              <a:rPr lang="en-US" b="1" i="1" dirty="0"/>
              <a:t>M</a:t>
            </a:r>
            <a:r>
              <a:rPr lang="en-US" dirty="0"/>
              <a:t>emory</a:t>
            </a:r>
          </a:p>
          <a:p>
            <a:pPr>
              <a:spcBef>
                <a:spcPts val="0"/>
              </a:spcBef>
            </a:pPr>
            <a:r>
              <a:rPr lang="en-US" dirty="0"/>
              <a:t>Static = holds memory “forever” 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but it’s </a:t>
            </a:r>
            <a:r>
              <a:rPr lang="en-US" i="1" dirty="0"/>
              <a:t>volatile</a:t>
            </a:r>
            <a:r>
              <a:rPr lang="en-US" dirty="0"/>
              <a:t>: data is lost at power down</a:t>
            </a:r>
          </a:p>
          <a:p>
            <a:pPr>
              <a:spcBef>
                <a:spcPts val="0"/>
              </a:spcBef>
            </a:pPr>
            <a:r>
              <a:rPr lang="en-US" dirty="0"/>
              <a:t>Random Acc = can access any location at any time</a:t>
            </a:r>
          </a:p>
          <a:p>
            <a:pPr>
              <a:spcBef>
                <a:spcPts val="0"/>
              </a:spcBef>
            </a:pPr>
            <a:r>
              <a:rPr lang="en-US" dirty="0"/>
              <a:t>Most common memory type inside of CPUs (caches, </a:t>
            </a:r>
            <a:r>
              <a:rPr lang="en-US" dirty="0" err="1"/>
              <a:t>regfiles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/>
              <a:t>Fastest: SRAM cell access is just a few gate delays (routing data to/from one location in a large array can be much slower)</a:t>
            </a:r>
          </a:p>
          <a:p>
            <a:pPr>
              <a:spcBef>
                <a:spcPts val="0"/>
              </a:spcBef>
            </a:pPr>
            <a:r>
              <a:rPr lang="en-US" dirty="0"/>
              <a:t>Highly reliable (as long as power is up)</a:t>
            </a:r>
          </a:p>
          <a:p>
            <a:pPr>
              <a:spcBef>
                <a:spcPts val="0"/>
              </a:spcBef>
            </a:pPr>
            <a:r>
              <a:rPr lang="en-US" dirty="0"/>
              <a:t>Least dense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B7E16-D14D-6DA7-FDDF-056F142B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6719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E157-295F-3A2A-1AAF-D559C58D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027D-CDAF-DF2B-2278-F487CD58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0069"/>
            <a:ext cx="7772400" cy="4787461"/>
          </a:xfrm>
        </p:spPr>
        <p:txBody>
          <a:bodyPr/>
          <a:lstStyle/>
          <a:p>
            <a:r>
              <a:rPr lang="en-US" sz="3200" b="1" i="1" dirty="0"/>
              <a:t>D</a:t>
            </a:r>
            <a:r>
              <a:rPr lang="en-US" sz="3200" dirty="0"/>
              <a:t>ynamic </a:t>
            </a:r>
            <a:r>
              <a:rPr lang="en-US" sz="3200" b="1" i="1" dirty="0"/>
              <a:t>R</a:t>
            </a:r>
            <a:r>
              <a:rPr lang="en-US" sz="3200" dirty="0"/>
              <a:t>andom </a:t>
            </a:r>
            <a:r>
              <a:rPr lang="en-US" sz="3200" b="1" i="1" dirty="0"/>
              <a:t>A</a:t>
            </a:r>
            <a:r>
              <a:rPr lang="en-US" sz="3200" dirty="0"/>
              <a:t>ccess </a:t>
            </a:r>
            <a:r>
              <a:rPr lang="en-US" sz="3200" b="1" i="1" dirty="0"/>
              <a:t>M</a:t>
            </a:r>
            <a:r>
              <a:rPr lang="en-US" sz="3200" dirty="0"/>
              <a:t>emory</a:t>
            </a:r>
          </a:p>
          <a:p>
            <a:r>
              <a:rPr lang="en-US" dirty="0"/>
              <a:t>Dynamic = data value eventually leaks away DRAM needs a controller that refreshes it “occasionally”</a:t>
            </a:r>
          </a:p>
          <a:p>
            <a:r>
              <a:rPr lang="en-US" dirty="0"/>
              <a:t>Random Acc = can access any location at any time</a:t>
            </a:r>
          </a:p>
          <a:p>
            <a:r>
              <a:rPr lang="en-US" dirty="0"/>
              <a:t>Cell is smaller than SRAM </a:t>
            </a:r>
            <a:r>
              <a:rPr lang="en-US" dirty="0">
                <a:sym typeface="Symbol" panose="05050102010706020507" pitchFamily="18" charset="2"/>
              </a:rPr>
              <a:t> denser, cheaper, slower, more vulnerable to particle strikes</a:t>
            </a:r>
          </a:p>
          <a:p>
            <a:r>
              <a:rPr lang="en-US" dirty="0">
                <a:sym typeface="Symbol" panose="05050102010706020507" pitchFamily="18" charset="2"/>
              </a:rPr>
              <a:t>Volatile, just like SRAM</a:t>
            </a:r>
          </a:p>
          <a:p>
            <a:r>
              <a:rPr lang="en-US" dirty="0">
                <a:sym typeface="Symbol" panose="05050102010706020507" pitchFamily="18" charset="2"/>
              </a:rPr>
              <a:t>Most common use: main memory for your laptop</a:t>
            </a:r>
          </a:p>
          <a:p>
            <a:pPr lvl="1">
              <a:spcBef>
                <a:spcPts val="0"/>
              </a:spcBef>
            </a:pPr>
            <a:r>
              <a:rPr lang="en-US" dirty="0">
                <a:sym typeface="Symbol" panose="05050102010706020507" pitchFamily="18" charset="2"/>
              </a:rPr>
              <a:t>Less common in the embedded world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5B2B2-B3EB-8376-8B5E-CEDF9CA5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70764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E157-295F-3A2A-1AAF-D559C58D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027D-CDAF-DF2B-2278-F487CD58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45477"/>
            <a:ext cx="8164689" cy="4419600"/>
          </a:xfrm>
        </p:spPr>
        <p:txBody>
          <a:bodyPr/>
          <a:lstStyle/>
          <a:p>
            <a:r>
              <a:rPr lang="en-US" sz="2400" dirty="0"/>
              <a:t>One technology with many applications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USB thumb drive, SD card, SSD (solid-state drive) all use NAND flash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How can that be?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 quality and speed of the electronics around the flash can differ vastly</a:t>
            </a:r>
          </a:p>
          <a:p>
            <a:r>
              <a:rPr lang="en-US" sz="2400" dirty="0"/>
              <a:t>Nonvolatile: data lasts after power is removed (10+ years)</a:t>
            </a:r>
          </a:p>
          <a:p>
            <a:r>
              <a:rPr lang="en-US" sz="2400" i="1" dirty="0"/>
              <a:t>Not</a:t>
            </a:r>
            <a:r>
              <a:rPr lang="en-US" sz="2400" dirty="0"/>
              <a:t> random access – can only erase an entire sector. Works best for accessing contiguous blocks of memory</a:t>
            </a:r>
          </a:p>
          <a:p>
            <a:r>
              <a:rPr lang="en-US" sz="2400" dirty="0"/>
              <a:t>Only about 500-50K writes/sector before it dies. Then what?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USB thumb drives: mostly just die (would that be OK for med. equip?)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SSD: spare memory banks, swap them in, + sophisticated remapping so there aren’t “hot spots”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Flash on our board = typically in between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5B2B2-B3EB-8376-8B5E-CEDF9CA5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3371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EEFF-C515-2802-54A1-7051C69A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Pros/cons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E574-DAFC-C222-9CCC-35072AF8F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94313"/>
            <a:ext cx="7772400" cy="556592"/>
          </a:xfrm>
        </p:spPr>
        <p:txBody>
          <a:bodyPr/>
          <a:lstStyle/>
          <a:p>
            <a:r>
              <a:rPr lang="en-US" dirty="0"/>
              <a:t>What are good uses of each?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89587-2D6B-CAB4-0456-E2F35200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193 Joel Grodstein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3FD38C-559C-4FD2-50AB-71D586106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20114"/>
              </p:ext>
            </p:extLst>
          </p:nvPr>
        </p:nvGraphicFramePr>
        <p:xfrm>
          <a:off x="1563755" y="1372484"/>
          <a:ext cx="600986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645">
                  <a:extLst>
                    <a:ext uri="{9D8B030D-6E8A-4147-A177-3AD203B41FA5}">
                      <a16:colId xmlns:a16="http://schemas.microsoft.com/office/drawing/2014/main" val="2454091751"/>
                    </a:ext>
                  </a:extLst>
                </a:gridCol>
                <a:gridCol w="923235">
                  <a:extLst>
                    <a:ext uri="{9D8B030D-6E8A-4147-A177-3AD203B41FA5}">
                      <a16:colId xmlns:a16="http://schemas.microsoft.com/office/drawing/2014/main" val="4287824497"/>
                    </a:ext>
                  </a:extLst>
                </a:gridCol>
                <a:gridCol w="854765">
                  <a:extLst>
                    <a:ext uri="{9D8B030D-6E8A-4147-A177-3AD203B41FA5}">
                      <a16:colId xmlns:a16="http://schemas.microsoft.com/office/drawing/2014/main" val="2111850982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1742155403"/>
                    </a:ext>
                  </a:extLst>
                </a:gridCol>
                <a:gridCol w="1162878">
                  <a:extLst>
                    <a:ext uri="{9D8B030D-6E8A-4147-A177-3AD203B41FA5}">
                      <a16:colId xmlns:a16="http://schemas.microsoft.com/office/drawing/2014/main" val="1203491800"/>
                    </a:ext>
                  </a:extLst>
                </a:gridCol>
                <a:gridCol w="1033669">
                  <a:extLst>
                    <a:ext uri="{9D8B030D-6E8A-4147-A177-3AD203B41FA5}">
                      <a16:colId xmlns:a16="http://schemas.microsoft.com/office/drawing/2014/main" val="48848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2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Volatile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58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Volatile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10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Still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15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Cheap 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Don’t 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39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0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90F24-5BFF-9702-93C6-ED243EE83EBF}"/>
              </a:ext>
            </a:extLst>
          </p:cNvPr>
          <p:cNvSpPr/>
          <p:nvPr/>
        </p:nvSpPr>
        <p:spPr>
          <a:xfrm>
            <a:off x="1066800" y="2144486"/>
            <a:ext cx="4158343" cy="555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ADCB9-7BBB-4F95-9193-BDDB11B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9025-5823-4817-BE11-8016F4C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topics:</a:t>
            </a:r>
          </a:p>
          <a:p>
            <a:pPr lvl="1"/>
            <a:r>
              <a:rPr lang="en-US" dirty="0"/>
              <a:t>No keyboard and monitor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Cross compilers</a:t>
            </a:r>
          </a:p>
          <a:p>
            <a:pPr lvl="1"/>
            <a:r>
              <a:rPr lang="en-US" dirty="0"/>
              <a:t>SRAM, DRAM and flash</a:t>
            </a:r>
          </a:p>
          <a:p>
            <a:pPr lvl="1"/>
            <a:r>
              <a:rPr lang="en-US" dirty="0"/>
              <a:t>Tie-it-together demo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9BC9F-897A-48C7-9B14-F90EE356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19771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90F24-5BFF-9702-93C6-ED243EE83EBF}"/>
              </a:ext>
            </a:extLst>
          </p:cNvPr>
          <p:cNvSpPr/>
          <p:nvPr/>
        </p:nvSpPr>
        <p:spPr>
          <a:xfrm>
            <a:off x="1066801" y="3494316"/>
            <a:ext cx="3352800" cy="555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ADCB9-7BBB-4F95-9193-BDDB11B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9025-5823-4817-BE11-8016F4C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topics:</a:t>
            </a:r>
          </a:p>
          <a:p>
            <a:pPr lvl="1"/>
            <a:r>
              <a:rPr lang="en-US" dirty="0"/>
              <a:t>No keyboard and monitor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Cross compilers</a:t>
            </a:r>
          </a:p>
          <a:p>
            <a:pPr lvl="1"/>
            <a:r>
              <a:rPr lang="en-US" dirty="0"/>
              <a:t>SRAM, DRAM and flash</a:t>
            </a:r>
          </a:p>
          <a:p>
            <a:pPr lvl="1"/>
            <a:r>
              <a:rPr lang="en-US" dirty="0"/>
              <a:t>Tie-it-together demo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9BC9F-897A-48C7-9B14-F90EE356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387770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9E2D-EC22-1588-5B64-96CAC7FE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DFC5-9ADA-DDB7-3F28-E6E5A8BF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0" y="4052704"/>
            <a:ext cx="8562633" cy="2331161"/>
          </a:xfrm>
        </p:spPr>
        <p:txBody>
          <a:bodyPr/>
          <a:lstStyle/>
          <a:p>
            <a:r>
              <a:rPr lang="en-US" dirty="0"/>
              <a:t>Initial programming: use the host interface</a:t>
            </a:r>
          </a:p>
          <a:p>
            <a:r>
              <a:rPr lang="en-US" dirty="0"/>
              <a:t>Cross-compiler on the host</a:t>
            </a:r>
          </a:p>
          <a:p>
            <a:r>
              <a:rPr lang="en-US" dirty="0"/>
              <a:t>Send executable to Disco flash over USB</a:t>
            </a:r>
          </a:p>
          <a:p>
            <a:pPr>
              <a:spcBef>
                <a:spcPts val="0"/>
              </a:spcBef>
            </a:pPr>
            <a:r>
              <a:rPr lang="en-US" dirty="0"/>
              <a:t>Runs on the Disco kit (can use USB for debug, or not)</a:t>
            </a:r>
          </a:p>
          <a:p>
            <a:pPr>
              <a:spcBef>
                <a:spcPts val="0"/>
              </a:spcBef>
            </a:pPr>
            <a:r>
              <a:rPr lang="en-US" dirty="0"/>
              <a:t>Small + cheap </a:t>
            </a:r>
            <a:r>
              <a:rPr lang="en-US" dirty="0">
                <a:sym typeface="Symbol" panose="05050102010706020507" pitchFamily="18" charset="2"/>
              </a:rPr>
              <a:t> drives some “weird” decisions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8A005-61A6-4856-4AA3-9D0F72DD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FB26E-C715-57ED-8FD8-5923A56D4318}"/>
              </a:ext>
            </a:extLst>
          </p:cNvPr>
          <p:cNvSpPr txBox="1"/>
          <p:nvPr/>
        </p:nvSpPr>
        <p:spPr>
          <a:xfrm>
            <a:off x="191913" y="1196616"/>
            <a:ext cx="3635019" cy="275449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/>
              <a:t>STM32L476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4FEBD-CAB2-B44F-C4EA-54754645B940}"/>
              </a:ext>
            </a:extLst>
          </p:cNvPr>
          <p:cNvSpPr txBox="1"/>
          <p:nvPr/>
        </p:nvSpPr>
        <p:spPr>
          <a:xfrm>
            <a:off x="496709" y="1749772"/>
            <a:ext cx="1490134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ARM 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B637E-B762-4D35-8248-164540E544CF}"/>
              </a:ext>
            </a:extLst>
          </p:cNvPr>
          <p:cNvSpPr txBox="1"/>
          <p:nvPr/>
        </p:nvSpPr>
        <p:spPr>
          <a:xfrm>
            <a:off x="502352" y="2252131"/>
            <a:ext cx="1490134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1MB flash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9A4FF-A5F5-6265-6553-6679FA5D00F9}"/>
              </a:ext>
            </a:extLst>
          </p:cNvPr>
          <p:cNvSpPr txBox="1"/>
          <p:nvPr/>
        </p:nvSpPr>
        <p:spPr>
          <a:xfrm>
            <a:off x="2156174" y="1749772"/>
            <a:ext cx="1478848" cy="97366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128KB SRAM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3B718-4337-BD69-0ADB-4A8C5B26BEDF}"/>
              </a:ext>
            </a:extLst>
          </p:cNvPr>
          <p:cNvSpPr txBox="1"/>
          <p:nvPr/>
        </p:nvSpPr>
        <p:spPr>
          <a:xfrm>
            <a:off x="519284" y="2833505"/>
            <a:ext cx="311573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Lots of peripherals…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809DA-5717-1BC1-71F5-E10197BDCCC5}"/>
              </a:ext>
            </a:extLst>
          </p:cNvPr>
          <p:cNvSpPr txBox="1"/>
          <p:nvPr/>
        </p:nvSpPr>
        <p:spPr>
          <a:xfrm>
            <a:off x="5164675" y="1202260"/>
            <a:ext cx="3635019" cy="274884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/>
              <a:t>Laptop</a:t>
            </a:r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498F0-63B0-21A2-D058-EF1F0D631B6C}"/>
              </a:ext>
            </a:extLst>
          </p:cNvPr>
          <p:cNvSpPr txBox="1"/>
          <p:nvPr/>
        </p:nvSpPr>
        <p:spPr>
          <a:xfrm>
            <a:off x="5469469" y="3375371"/>
            <a:ext cx="3115737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Big battery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BAA0B4-A312-1123-2454-D37DBA806078}"/>
              </a:ext>
            </a:extLst>
          </p:cNvPr>
          <p:cNvSpPr txBox="1"/>
          <p:nvPr/>
        </p:nvSpPr>
        <p:spPr>
          <a:xfrm>
            <a:off x="5413027" y="1755415"/>
            <a:ext cx="1794930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Intel CPU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5EB02-52AC-36B0-DACE-22612D505501}"/>
              </a:ext>
            </a:extLst>
          </p:cNvPr>
          <p:cNvSpPr txBox="1"/>
          <p:nvPr/>
        </p:nvSpPr>
        <p:spPr>
          <a:xfrm>
            <a:off x="5418669" y="2257774"/>
            <a:ext cx="1794931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500 GB SSD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56F43-E7D5-B5CC-7773-CBC23E728C7E}"/>
              </a:ext>
            </a:extLst>
          </p:cNvPr>
          <p:cNvSpPr txBox="1"/>
          <p:nvPr/>
        </p:nvSpPr>
        <p:spPr>
          <a:xfrm>
            <a:off x="7315200" y="1755415"/>
            <a:ext cx="1236139" cy="98659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16 GB DRAM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D60E3-186B-E368-36AD-56078F939046}"/>
              </a:ext>
            </a:extLst>
          </p:cNvPr>
          <p:cNvSpPr txBox="1"/>
          <p:nvPr/>
        </p:nvSpPr>
        <p:spPr>
          <a:xfrm>
            <a:off x="5446888" y="2827859"/>
            <a:ext cx="311573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few peripherals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19811CA8-F851-0070-4C03-2AB0A3A625C8}"/>
              </a:ext>
            </a:extLst>
          </p:cNvPr>
          <p:cNvSpPr/>
          <p:nvPr/>
        </p:nvSpPr>
        <p:spPr>
          <a:xfrm>
            <a:off x="3826932" y="2242099"/>
            <a:ext cx="1382888" cy="70875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8ABBDD-0DDC-997C-D6E3-B69AF07762CF}"/>
              </a:ext>
            </a:extLst>
          </p:cNvPr>
          <p:cNvSpPr/>
          <p:nvPr/>
        </p:nvSpPr>
        <p:spPr>
          <a:xfrm>
            <a:off x="4909458" y="474135"/>
            <a:ext cx="4053924" cy="393457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9E2D-EC22-1588-5B64-96CAC7FE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DFC5-9ADA-DDB7-3F28-E6E5A8BF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0" y="4030126"/>
            <a:ext cx="8562633" cy="2026361"/>
          </a:xfrm>
        </p:spPr>
        <p:txBody>
          <a:bodyPr/>
          <a:lstStyle/>
          <a:p>
            <a:r>
              <a:rPr lang="en-US" dirty="0"/>
              <a:t>When you’re done with debug, disconnect USB</a:t>
            </a:r>
          </a:p>
          <a:p>
            <a:pPr lvl="1"/>
            <a:r>
              <a:rPr lang="en-US" dirty="0"/>
              <a:t>Disco kit is now standalone</a:t>
            </a:r>
          </a:p>
          <a:p>
            <a:r>
              <a:rPr lang="en-US" dirty="0"/>
              <a:t>But it got power from host over USB!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8A005-61A6-4856-4AA3-9D0F72DD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FB26E-C715-57ED-8FD8-5923A56D4318}"/>
              </a:ext>
            </a:extLst>
          </p:cNvPr>
          <p:cNvSpPr txBox="1"/>
          <p:nvPr/>
        </p:nvSpPr>
        <p:spPr>
          <a:xfrm>
            <a:off x="191913" y="1196616"/>
            <a:ext cx="3635019" cy="275449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/>
              <a:t>STM32L476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4FEBD-CAB2-B44F-C4EA-54754645B940}"/>
              </a:ext>
            </a:extLst>
          </p:cNvPr>
          <p:cNvSpPr txBox="1"/>
          <p:nvPr/>
        </p:nvSpPr>
        <p:spPr>
          <a:xfrm>
            <a:off x="496709" y="1749772"/>
            <a:ext cx="1490134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ARM 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B637E-B762-4D35-8248-164540E544CF}"/>
              </a:ext>
            </a:extLst>
          </p:cNvPr>
          <p:cNvSpPr txBox="1"/>
          <p:nvPr/>
        </p:nvSpPr>
        <p:spPr>
          <a:xfrm>
            <a:off x="502352" y="2252131"/>
            <a:ext cx="1490134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1MB flash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9A4FF-A5F5-6265-6553-6679FA5D00F9}"/>
              </a:ext>
            </a:extLst>
          </p:cNvPr>
          <p:cNvSpPr txBox="1"/>
          <p:nvPr/>
        </p:nvSpPr>
        <p:spPr>
          <a:xfrm>
            <a:off x="2156174" y="1749772"/>
            <a:ext cx="1478848" cy="97366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128KB SRAM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3B718-4337-BD69-0ADB-4A8C5B26BEDF}"/>
              </a:ext>
            </a:extLst>
          </p:cNvPr>
          <p:cNvSpPr txBox="1"/>
          <p:nvPr/>
        </p:nvSpPr>
        <p:spPr>
          <a:xfrm>
            <a:off x="519284" y="2833505"/>
            <a:ext cx="311573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Lots of peripherals…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809DA-5717-1BC1-71F5-E10197BDCCC5}"/>
              </a:ext>
            </a:extLst>
          </p:cNvPr>
          <p:cNvSpPr txBox="1"/>
          <p:nvPr/>
        </p:nvSpPr>
        <p:spPr>
          <a:xfrm>
            <a:off x="5164675" y="1202260"/>
            <a:ext cx="3635019" cy="274884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/>
              <a:t>Laptop</a:t>
            </a:r>
          </a:p>
          <a:p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4ED8F-354F-5D74-E2C7-9ED2099BC879}"/>
              </a:ext>
            </a:extLst>
          </p:cNvPr>
          <p:cNvSpPr txBox="1"/>
          <p:nvPr/>
        </p:nvSpPr>
        <p:spPr>
          <a:xfrm>
            <a:off x="524927" y="3381017"/>
            <a:ext cx="311573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Little battery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498F0-63B0-21A2-D058-EF1F0D631B6C}"/>
              </a:ext>
            </a:extLst>
          </p:cNvPr>
          <p:cNvSpPr txBox="1"/>
          <p:nvPr/>
        </p:nvSpPr>
        <p:spPr>
          <a:xfrm>
            <a:off x="5469469" y="3375371"/>
            <a:ext cx="3115737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Big battery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BAA0B4-A312-1123-2454-D37DBA806078}"/>
              </a:ext>
            </a:extLst>
          </p:cNvPr>
          <p:cNvSpPr txBox="1"/>
          <p:nvPr/>
        </p:nvSpPr>
        <p:spPr>
          <a:xfrm>
            <a:off x="5413027" y="1755415"/>
            <a:ext cx="1794930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Intel CPU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5EB02-52AC-36B0-DACE-22612D505501}"/>
              </a:ext>
            </a:extLst>
          </p:cNvPr>
          <p:cNvSpPr txBox="1"/>
          <p:nvPr/>
        </p:nvSpPr>
        <p:spPr>
          <a:xfrm>
            <a:off x="5418669" y="2257774"/>
            <a:ext cx="1794931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500 GB SSD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56F43-E7D5-B5CC-7773-CBC23E728C7E}"/>
              </a:ext>
            </a:extLst>
          </p:cNvPr>
          <p:cNvSpPr txBox="1"/>
          <p:nvPr/>
        </p:nvSpPr>
        <p:spPr>
          <a:xfrm>
            <a:off x="7315200" y="1755415"/>
            <a:ext cx="1236139" cy="98659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16 GB DRAM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D60E3-186B-E368-36AD-56078F939046}"/>
              </a:ext>
            </a:extLst>
          </p:cNvPr>
          <p:cNvSpPr txBox="1"/>
          <p:nvPr/>
        </p:nvSpPr>
        <p:spPr>
          <a:xfrm>
            <a:off x="5446888" y="2827859"/>
            <a:ext cx="3115738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few peripherals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19811CA8-F851-0070-4C03-2AB0A3A625C8}"/>
              </a:ext>
            </a:extLst>
          </p:cNvPr>
          <p:cNvSpPr/>
          <p:nvPr/>
        </p:nvSpPr>
        <p:spPr>
          <a:xfrm>
            <a:off x="3826932" y="2242099"/>
            <a:ext cx="1382888" cy="70875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28824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E5B9-4870-E089-35E3-B972359A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9461-BF7D-3F6F-A941-CB57FC7E9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the UART demo again. This time, at each stage (build, flash, run) show what’s traveling over USB and what’s stored in Disco flash</a:t>
            </a:r>
          </a:p>
          <a:p>
            <a:r>
              <a:rPr lang="en-US"/>
              <a:t>Then disconnect the board to see it die (no power!)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3E58B-436A-D3A8-FAB9-B8755250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193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5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5102-B6DF-A548-CE54-28A48B8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life: SW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7BC-FE86-F19A-8365-AD612876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75203"/>
            <a:ext cx="5873044" cy="1049864"/>
          </a:xfrm>
        </p:spPr>
        <p:txBody>
          <a:bodyPr/>
          <a:lstStyle/>
          <a:p>
            <a:r>
              <a:rPr lang="en-US" dirty="0"/>
              <a:t>We all program with a keyboard, monitor, mouse &amp; hard drive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90045-3B30-C983-90CC-EAEAE1C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  <p:pic>
        <p:nvPicPr>
          <p:cNvPr id="6" name="Picture 5" descr="A cartoon of 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61F0068A-AFD6-A04E-4EDB-DFA45F878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7" y="1266825"/>
            <a:ext cx="4300281" cy="3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9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5102-B6DF-A548-CE54-28A48B8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life: SW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7BC-FE86-F19A-8365-AD612876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492978"/>
            <a:ext cx="7772400" cy="1755422"/>
          </a:xfrm>
        </p:spPr>
        <p:txBody>
          <a:bodyPr/>
          <a:lstStyle/>
          <a:p>
            <a:r>
              <a:rPr lang="en-US" dirty="0"/>
              <a:t>What’s missing in this picture?</a:t>
            </a:r>
          </a:p>
          <a:p>
            <a:pPr lvl="1"/>
            <a:r>
              <a:rPr lang="en-US" dirty="0"/>
              <a:t>No keyboard, or display</a:t>
            </a:r>
          </a:p>
          <a:p>
            <a:pPr lvl="1">
              <a:spcBef>
                <a:spcPts val="0"/>
              </a:spcBef>
            </a:pPr>
            <a:r>
              <a:rPr lang="en-US" dirty="0"/>
              <a:t>At least there are a few LEDs &amp; a 7-seg LCD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How are you going to debug?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90045-3B30-C983-90CC-EAEAE1C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295D97-83F7-03BB-AD81-93BABE85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5507916" y="1845731"/>
            <a:ext cx="2600325" cy="2838450"/>
          </a:xfrm>
          <a:prstGeom prst="rect">
            <a:avLst/>
          </a:prstGeom>
        </p:spPr>
      </p:pic>
      <p:pic>
        <p:nvPicPr>
          <p:cNvPr id="8" name="Picture 7" descr="A green circuit board with a square display&#10;&#10;Description automatically generated">
            <a:extLst>
              <a:ext uri="{FF2B5EF4-FFF2-40B4-BE49-F238E27FC236}">
                <a16:creationId xmlns:a16="http://schemas.microsoft.com/office/drawing/2014/main" id="{72503493-2506-5CB2-3999-629BD0F21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35" y="2359373"/>
            <a:ext cx="3029300" cy="1433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42CDB-F5B5-FA73-4F37-A09C025A6D62}"/>
              </a:ext>
            </a:extLst>
          </p:cNvPr>
          <p:cNvSpPr txBox="1"/>
          <p:nvPr/>
        </p:nvSpPr>
        <p:spPr>
          <a:xfrm>
            <a:off x="4282365" y="152400"/>
            <a:ext cx="173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embedded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monitor with a computer chip&#10;&#10;Description automatically generated">
            <a:extLst>
              <a:ext uri="{FF2B5EF4-FFF2-40B4-BE49-F238E27FC236}">
                <a16:creationId xmlns:a16="http://schemas.microsoft.com/office/drawing/2014/main" id="{2A506144-08F2-7BE4-67AF-62059D8CA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223630"/>
            <a:ext cx="5793282" cy="64107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3D29-A5D4-8038-28DC-F13E9ADC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774" y="1676399"/>
            <a:ext cx="2216426" cy="1142999"/>
          </a:xfrm>
        </p:spPr>
        <p:txBody>
          <a:bodyPr/>
          <a:lstStyle/>
          <a:p>
            <a:r>
              <a:rPr lang="en-US" dirty="0"/>
              <a:t>Answer – you can’t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8F1B7-5B5F-E289-1064-9CB09115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DITL: embedded systems</a:t>
            </a:r>
          </a:p>
        </p:txBody>
      </p:sp>
    </p:spTree>
    <p:extLst>
      <p:ext uri="{BB962C8B-B14F-4D97-AF65-F5344CB8AC3E}">
        <p14:creationId xmlns:p14="http://schemas.microsoft.com/office/powerpoint/2010/main" val="42634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3D29-A5D4-8038-28DC-F13E9ADC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705" y="1528969"/>
            <a:ext cx="2726634" cy="3722203"/>
          </a:xfrm>
        </p:spPr>
        <p:txBody>
          <a:bodyPr/>
          <a:lstStyle/>
          <a:p>
            <a:r>
              <a:rPr lang="en-US" sz="2000" dirty="0"/>
              <a:t>Coding is on the host</a:t>
            </a:r>
          </a:p>
          <a:p>
            <a:r>
              <a:rPr lang="en-US" sz="2000" dirty="0"/>
              <a:t>Debugging is cooperative</a:t>
            </a:r>
          </a:p>
          <a:p>
            <a:r>
              <a:rPr lang="en-US" sz="2000" dirty="0"/>
              <a:t>Untether it later </a:t>
            </a:r>
          </a:p>
          <a:p>
            <a:r>
              <a:rPr lang="en-US" sz="2000" dirty="0"/>
              <a:t>show them a demo of the program that flashes a different color LED depending on your keystrokes (my UART program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0C5B8-6D49-FF08-2D76-75B011B7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  <p:pic>
        <p:nvPicPr>
          <p:cNvPr id="5" name="Picture 4" descr="A computer monitor with a computer chip&#10;&#10;Description automatically generated">
            <a:extLst>
              <a:ext uri="{FF2B5EF4-FFF2-40B4-BE49-F238E27FC236}">
                <a16:creationId xmlns:a16="http://schemas.microsoft.com/office/drawing/2014/main" id="{C92E3E61-27AD-43AE-C280-E23D847FD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223630"/>
            <a:ext cx="5793282" cy="64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5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90F24-5BFF-9702-93C6-ED243EE83EBF}"/>
              </a:ext>
            </a:extLst>
          </p:cNvPr>
          <p:cNvSpPr/>
          <p:nvPr/>
        </p:nvSpPr>
        <p:spPr>
          <a:xfrm>
            <a:off x="1066800" y="2569030"/>
            <a:ext cx="4158343" cy="555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ADCB9-7BBB-4F95-9193-BDDB11BB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9025-5823-4817-BE11-8016F4C3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topics:</a:t>
            </a:r>
          </a:p>
          <a:p>
            <a:pPr lvl="1"/>
            <a:r>
              <a:rPr lang="en-US" dirty="0"/>
              <a:t>No keyboard and monitor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Cross compilers</a:t>
            </a:r>
          </a:p>
          <a:p>
            <a:pPr lvl="1"/>
            <a:r>
              <a:rPr lang="en-US" dirty="0"/>
              <a:t>SRAM, DRAM and flash</a:t>
            </a:r>
          </a:p>
          <a:p>
            <a:pPr lvl="1"/>
            <a:r>
              <a:rPr lang="en-US" dirty="0"/>
              <a:t>Tie-it-together demo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9BC9F-897A-48C7-9B14-F90EE356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39505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DD25-5F8C-0341-91F4-0F23DD3E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technical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1B9F2-61A8-E61A-96DD-8CAAE9574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remembers what a compiler is?</a:t>
            </a:r>
          </a:p>
          <a:p>
            <a:pPr lvl="1"/>
            <a:r>
              <a:rPr lang="en-US" dirty="0"/>
              <a:t>We usually program in a high-level language (e.g., C)</a:t>
            </a:r>
          </a:p>
          <a:p>
            <a:pPr lvl="1"/>
            <a:r>
              <a:rPr lang="en-US" dirty="0"/>
              <a:t>Our laptop probably runs x86 code</a:t>
            </a:r>
          </a:p>
          <a:p>
            <a:pPr lvl="1"/>
            <a:r>
              <a:rPr lang="en-US" dirty="0"/>
              <a:t>A C compiler translates C </a:t>
            </a:r>
            <a:r>
              <a:rPr lang="en-US" dirty="0">
                <a:sym typeface="Symbol" panose="05050102010706020507" pitchFamily="18" charset="2"/>
              </a:rPr>
              <a:t> (e.g.,) x86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C5679-7C31-17AE-B5C3-C513DED2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3366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DB0F-45C9-F0C3-1C82-AECF4B4B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for your laptop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8986-8A02-84C7-D457-0DAA42E8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172" y="3673944"/>
            <a:ext cx="7134584" cy="2433938"/>
          </a:xfrm>
        </p:spPr>
        <p:txBody>
          <a:bodyPr/>
          <a:lstStyle/>
          <a:p>
            <a:r>
              <a:rPr lang="en-US" dirty="0"/>
              <a:t>The  C compiler is a program written in C/C++; somebody compiled it to x86 to run on your laptop</a:t>
            </a:r>
          </a:p>
          <a:p>
            <a:r>
              <a:rPr lang="en-US" dirty="0"/>
              <a:t>It spits out x86 code to run on your laptop</a:t>
            </a:r>
          </a:p>
          <a:p>
            <a:r>
              <a:rPr lang="en-US" dirty="0"/>
              <a:t>What if you have an Apple laptop?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9C569-52ED-633C-6423-6703BEC5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193 Joel Grodstein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68763-1CE5-0E73-FA90-98D3511AF9D9}"/>
              </a:ext>
            </a:extLst>
          </p:cNvPr>
          <p:cNvSpPr txBox="1"/>
          <p:nvPr/>
        </p:nvSpPr>
        <p:spPr>
          <a:xfrm>
            <a:off x="1659465" y="2404529"/>
            <a:ext cx="1365955" cy="461665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compiler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FC014-6C02-0AA8-154C-407C895E09CE}"/>
              </a:ext>
            </a:extLst>
          </p:cNvPr>
          <p:cNvSpPr txBox="1"/>
          <p:nvPr/>
        </p:nvSpPr>
        <p:spPr>
          <a:xfrm>
            <a:off x="1670750" y="3160884"/>
            <a:ext cx="136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x86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ED10B-23E9-DB74-F427-2E88F4D05E40}"/>
              </a:ext>
            </a:extLst>
          </p:cNvPr>
          <p:cNvSpPr txBox="1"/>
          <p:nvPr/>
        </p:nvSpPr>
        <p:spPr>
          <a:xfrm>
            <a:off x="1173230" y="1665104"/>
            <a:ext cx="233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 program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0CC6CC-8B36-CA2F-AFB4-54919779AFF8}"/>
              </a:ext>
            </a:extLst>
          </p:cNvPr>
          <p:cNvCxnSpPr/>
          <p:nvPr/>
        </p:nvCxnSpPr>
        <p:spPr>
          <a:xfrm>
            <a:off x="2325508" y="2866194"/>
            <a:ext cx="0" cy="29469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39DB73-5940-87A4-0109-CD3131AA7182}"/>
              </a:ext>
            </a:extLst>
          </p:cNvPr>
          <p:cNvCxnSpPr/>
          <p:nvPr/>
        </p:nvCxnSpPr>
        <p:spPr>
          <a:xfrm>
            <a:off x="2331151" y="2115482"/>
            <a:ext cx="0" cy="29469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97BA16-6674-1F61-CFDC-97EBC9151558}"/>
              </a:ext>
            </a:extLst>
          </p:cNvPr>
          <p:cNvSpPr txBox="1"/>
          <p:nvPr/>
        </p:nvSpPr>
        <p:spPr>
          <a:xfrm>
            <a:off x="4504267" y="2217083"/>
            <a:ext cx="2122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runs on laptop</a:t>
            </a:r>
          </a:p>
          <a:p>
            <a:r>
              <a:rPr lang="en-US" dirty="0"/>
              <a:t>is x86 code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A233ED-6B10-0644-DAEC-2A4DA0C6A113}"/>
              </a:ext>
            </a:extLst>
          </p:cNvPr>
          <p:cNvCxnSpPr>
            <a:cxnSpLocks/>
          </p:cNvCxnSpPr>
          <p:nvPr/>
        </p:nvCxnSpPr>
        <p:spPr>
          <a:xfrm flipH="1">
            <a:off x="3239911" y="2494844"/>
            <a:ext cx="1264356" cy="14051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865AA5-304B-5F6F-DAC4-4FF1CC491A1E}"/>
              </a:ext>
            </a:extLst>
          </p:cNvPr>
          <p:cNvCxnSpPr>
            <a:cxnSpLocks/>
          </p:cNvCxnSpPr>
          <p:nvPr/>
        </p:nvCxnSpPr>
        <p:spPr>
          <a:xfrm flipH="1">
            <a:off x="3239911" y="2866194"/>
            <a:ext cx="1083735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41511</TotalTime>
  <Words>1344</Words>
  <Application>Microsoft Office PowerPoint</Application>
  <PresentationFormat>On-screen Show (4:3)</PresentationFormat>
  <Paragraphs>232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Times New Roman</vt:lpstr>
      <vt:lpstr>Default Design</vt:lpstr>
      <vt:lpstr>EE 193 – Embedded Medical Devices</vt:lpstr>
      <vt:lpstr>Today’s lecture</vt:lpstr>
      <vt:lpstr>A day in the life: SW engineer</vt:lpstr>
      <vt:lpstr>A day in the life: SW engineer</vt:lpstr>
      <vt:lpstr>DITL: embedded systems</vt:lpstr>
      <vt:lpstr>PowerPoint Presentation</vt:lpstr>
      <vt:lpstr>Today’s lecture</vt:lpstr>
      <vt:lpstr>Minor technical issue</vt:lpstr>
      <vt:lpstr>Programming for your laptop</vt:lpstr>
      <vt:lpstr>Programming for Disco Kit</vt:lpstr>
      <vt:lpstr>Today’s lecture</vt:lpstr>
      <vt:lpstr>Where does the data live?</vt:lpstr>
      <vt:lpstr>Price breakdown</vt:lpstr>
      <vt:lpstr>Price breakdown</vt:lpstr>
      <vt:lpstr>All about memory</vt:lpstr>
      <vt:lpstr>SRAM</vt:lpstr>
      <vt:lpstr>DRAM</vt:lpstr>
      <vt:lpstr>NAND flash</vt:lpstr>
      <vt:lpstr>Pros/cons</vt:lpstr>
      <vt:lpstr>Today’s lecture</vt:lpstr>
      <vt:lpstr>Disco kit</vt:lpstr>
      <vt:lpstr>Disco kit</vt:lpstr>
      <vt:lpstr>Detailed demo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with biological parts</dc:title>
  <dc:creator>JoelG</dc:creator>
  <cp:lastModifiedBy>Grodstein, Joel</cp:lastModifiedBy>
  <cp:revision>1335</cp:revision>
  <cp:lastPrinted>2005-02-07T17:53:54Z</cp:lastPrinted>
  <dcterms:created xsi:type="dcterms:W3CDTF">2002-09-07T18:50:54Z</dcterms:created>
  <dcterms:modified xsi:type="dcterms:W3CDTF">2023-09-07T11:13:42Z</dcterms:modified>
</cp:coreProperties>
</file>